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9" r:id="rId5"/>
    <p:sldId id="261" r:id="rId6"/>
    <p:sldId id="290" r:id="rId7"/>
    <p:sldId id="291" r:id="rId8"/>
    <p:sldId id="292" r:id="rId9"/>
    <p:sldId id="296" r:id="rId10"/>
    <p:sldId id="293" r:id="rId11"/>
    <p:sldId id="300" r:id="rId12"/>
    <p:sldId id="294" r:id="rId13"/>
    <p:sldId id="303" r:id="rId14"/>
    <p:sldId id="304" r:id="rId15"/>
    <p:sldId id="2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F430F"/>
    <a:srgbClr val="F34C17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0" autoAdjust="0"/>
    <p:restoredTop sz="93428" autoAdjust="0"/>
  </p:normalViewPr>
  <p:slideViewPr>
    <p:cSldViewPr>
      <p:cViewPr varScale="1">
        <p:scale>
          <a:sx n="114" d="100"/>
          <a:sy n="114" d="100"/>
        </p:scale>
        <p:origin x="564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05-Apr-19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05-Apr-19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40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15875" y="503238"/>
            <a:ext cx="4191000" cy="2359025"/>
          </a:xfrm>
        </p:spPr>
      </p:sp>
    </p:spTree>
    <p:extLst>
      <p:ext uri="{BB962C8B-B14F-4D97-AF65-F5344CB8AC3E}">
        <p14:creationId xmlns:p14="http://schemas.microsoft.com/office/powerpoint/2010/main" val="1777282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hyperlink" Target="http://livestock.cgiar.org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hyperlink" Target="http://www.cgiar.org/about-us/our-funders" TargetMode="External"/><Relationship Id="rId4" Type="http://schemas.openxmlformats.org/officeDocument/2006/relationships/image" Target="cid:image001.png@01D16D8C.9C905A10" TargetMode="Externa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74E9007-C4F4-A744-AD83-D3CF7A9895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1600" cy="1657350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54200" y="2133600"/>
            <a:ext cx="84328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854200" y="3352800"/>
            <a:ext cx="84328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854200" y="4343400"/>
            <a:ext cx="8432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A532806D-F30E-764B-8894-3A685D67AC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5738485"/>
            <a:ext cx="8077200" cy="96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1C3109-73ED-CF46-85E7-60A1D4F5E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60019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36476" y="457200"/>
            <a:ext cx="10545924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Page title minimum of 30 points and maximum</a:t>
            </a:r>
            <a:br>
              <a:rPr lang="en-US" dirty="0"/>
            </a:br>
            <a:r>
              <a:rPr lang="en-US" dirty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036476" y="2133600"/>
            <a:ext cx="104394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828800" y="2514600"/>
            <a:ext cx="84328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Separator Page </a:t>
            </a:r>
            <a:br>
              <a:rPr lang="en-US" dirty="0"/>
            </a:br>
            <a:r>
              <a:rPr lang="en-US" dirty="0"/>
              <a:t>Minimum 0f 30 point </a:t>
            </a:r>
            <a:br>
              <a:rPr lang="en-US" dirty="0"/>
            </a:br>
            <a:r>
              <a:rPr lang="en-US" dirty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16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2795096" y="2438400"/>
            <a:ext cx="66018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DF430F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livestock.cgiar.org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sz="180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273299" y="5200473"/>
            <a:ext cx="764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The </a:t>
            </a:r>
            <a:r>
              <a:rPr lang="en-US" sz="1200" b="1" dirty="0"/>
              <a:t>CGIAR Research Program on Livestock </a:t>
            </a:r>
            <a:r>
              <a:rPr lang="en-US" sz="1200" dirty="0"/>
              <a:t>aims to increase the productivity and profitability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/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2902274" y="5994485"/>
            <a:ext cx="6387451" cy="320190"/>
            <a:chOff x="3315349" y="6477000"/>
            <a:chExt cx="6387451" cy="320190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097669" y="6550969"/>
              <a:ext cx="56051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10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1000" dirty="0"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3" r:link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816099" y="4923474"/>
            <a:ext cx="855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0EE6EB-4A15-FC45-BA39-B64B0E88DC5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" y="0"/>
            <a:ext cx="1600199" cy="6858000"/>
          </a:xfrm>
          <a:prstGeom prst="rect">
            <a:avLst/>
          </a:prstGeom>
        </p:spPr>
      </p:pic>
      <p:pic>
        <p:nvPicPr>
          <p:cNvPr id="15" name="Picture 10">
            <a:extLst>
              <a:ext uri="{FF2B5EF4-FFF2-40B4-BE49-F238E27FC236}">
                <a16:creationId xmlns:a16="http://schemas.microsoft.com/office/drawing/2014/main" id="{EE0FBC4C-66D7-7E47-B1AF-D734CD867D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299" y="3952712"/>
            <a:ext cx="7645400" cy="91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600200" y="381000"/>
            <a:ext cx="9652000" cy="6248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a picture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6001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71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22400" y="274638"/>
            <a:ext cx="1036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2400" y="1600201"/>
            <a:ext cx="1036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52" r:id="rId4"/>
    <p:sldLayoutId id="2147483682" r:id="rId5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-fish.ilriwikis.org/File:Theory_of_Change_Ethiopia_SR_VC_Baseline_Research_Centers.pdf" TargetMode="External"/><Relationship Id="rId2" Type="http://schemas.openxmlformats.org/officeDocument/2006/relationships/hyperlink" Target="http://livestock-fish.ilriwikis.org/File:Theory_of_Change_monitoring_framework_Ethiopia_SR_VC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vestock-fish.ilriwikis.org/images/4/46/Maziwa_Zaidi_Theory_of_Change_-_Context_and_Startpoint_-_October_2015.pdf" TargetMode="External"/><Relationship Id="rId5" Type="http://schemas.openxmlformats.org/officeDocument/2006/relationships/hyperlink" Target="http://livestock-fish.ilriwikis.org/File:Tanzania_Maziwa_Zaidi_TOC_08_04_15.pdf" TargetMode="External"/><Relationship Id="rId4" Type="http://schemas.openxmlformats.org/officeDocument/2006/relationships/hyperlink" Target="http://livestock-fish.ilriwikis.org/File:Theory_of_Change_Ethiopia_SR_VC_Baseline_Extension_DistrictOffices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Theory Based Approach to Planning, Monitoring and Evaluating in the Livestock CRP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/>
              <a:t>Caroline Kanyuuru</a:t>
            </a:r>
            <a:r>
              <a:rPr lang="en-GB" baseline="30000" dirty="0"/>
              <a:t>1</a:t>
            </a:r>
            <a:r>
              <a:rPr lang="en-GB" dirty="0"/>
              <a:t>, Helen Altshul</a:t>
            </a:r>
            <a:r>
              <a:rPr lang="en-GB" baseline="30000" dirty="0"/>
              <a:t>1  </a:t>
            </a:r>
            <a:r>
              <a:rPr lang="en-GB" dirty="0"/>
              <a:t>and</a:t>
            </a:r>
            <a:r>
              <a:rPr lang="en-GB" baseline="30000" dirty="0"/>
              <a:t> </a:t>
            </a:r>
            <a:r>
              <a:rPr lang="en-GB" dirty="0"/>
              <a:t>Helena Posthumus</a:t>
            </a:r>
            <a:r>
              <a:rPr lang="en-GB" baseline="30000" dirty="0"/>
              <a:t>2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DCA35D-BCCA-E341-86E7-CFEF8F8FD1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4724401"/>
            <a:ext cx="10591800" cy="990599"/>
          </a:xfrm>
        </p:spPr>
        <p:txBody>
          <a:bodyPr>
            <a:normAutofit/>
          </a:bodyPr>
          <a:lstStyle/>
          <a:p>
            <a:r>
              <a:rPr lang="en-GB" sz="2400" dirty="0"/>
              <a:t>Priority Country Planning Meeting (Ethiopia, Tanzania, Uganda, Vietnam)</a:t>
            </a:r>
          </a:p>
          <a:p>
            <a:r>
              <a:rPr lang="en-GB" sz="2400" dirty="0"/>
              <a:t>ILRI, Nairobi, 26–27 March 2019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D9E4C73-AFBA-41D5-88F5-FD2D75B14699}"/>
              </a:ext>
            </a:extLst>
          </p:cNvPr>
          <p:cNvSpPr txBox="1">
            <a:spLocks/>
          </p:cNvSpPr>
          <p:nvPr/>
        </p:nvSpPr>
        <p:spPr>
          <a:xfrm>
            <a:off x="1854200" y="4038600"/>
            <a:ext cx="8432800" cy="4953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i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 International Livestock Research Institute</a:t>
            </a:r>
          </a:p>
          <a:p>
            <a:r>
              <a:rPr lang="en-GB" dirty="0"/>
              <a:t>2 Royal Tropical Institute</a:t>
            </a:r>
          </a:p>
          <a:p>
            <a:endParaRPr lang="en-GB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6A7866-C7FC-4BF3-B6C0-4EAB6537FB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Feedback on the process 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84095-26E3-4700-BD61-634B921A9F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There is need to keep the process light</a:t>
            </a:r>
          </a:p>
          <a:p>
            <a:r>
              <a:rPr lang="en-GB" dirty="0"/>
              <a:t>Learnings from the </a:t>
            </a:r>
            <a:r>
              <a:rPr lang="en-GB" dirty="0" err="1"/>
              <a:t>ToC</a:t>
            </a:r>
            <a:r>
              <a:rPr lang="en-GB" dirty="0"/>
              <a:t> process should be a priority</a:t>
            </a:r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2960781814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 what …? Suggestions for next steps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36476" y="1371600"/>
            <a:ext cx="5973924" cy="49530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spcAft>
                <a:spcPts val="0"/>
              </a:spcAft>
              <a:buNone/>
            </a:pPr>
            <a:r>
              <a:rPr lang="en-US" sz="2000" u="sng" dirty="0"/>
              <a:t>At country level: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sz="2000" dirty="0"/>
              <a:t>Review existing – or develop new – </a:t>
            </a:r>
            <a:r>
              <a:rPr lang="en-US" sz="2000" dirty="0" err="1"/>
              <a:t>ToC</a:t>
            </a:r>
            <a:r>
              <a:rPr lang="en-US" sz="2000" dirty="0"/>
              <a:t> and impact pathways.  Are they still relevant or do they need updating? 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sz="2000" dirty="0"/>
              <a:t>Review your country plans and activities – how do they fit into the </a:t>
            </a:r>
            <a:r>
              <a:rPr lang="en-US" sz="2000" dirty="0" err="1"/>
              <a:t>ToC</a:t>
            </a:r>
            <a:r>
              <a:rPr lang="en-US" sz="2000" dirty="0"/>
              <a:t> (in particular sphere of influence part: the grey boxes and outcomes)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sz="2000" dirty="0"/>
              <a:t>Develop your own learning questions (related to the </a:t>
            </a:r>
            <a:r>
              <a:rPr lang="en-US" sz="2000" dirty="0" err="1"/>
              <a:t>ToC</a:t>
            </a:r>
            <a:r>
              <a:rPr lang="en-US" sz="2000" dirty="0"/>
              <a:t>) for your country plan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endParaRPr lang="en-GB" sz="20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467600" y="1371600"/>
            <a:ext cx="4267200" cy="4953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6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en-US" sz="2000" u="sng" dirty="0"/>
              <a:t>At CRP management unit level: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sz="2000" dirty="0"/>
              <a:t>Assist countries in mapping countries plans and activities into overarching </a:t>
            </a:r>
            <a:r>
              <a:rPr lang="en-US" sz="2000" dirty="0" err="1"/>
              <a:t>ToC</a:t>
            </a:r>
            <a:endParaRPr lang="en-US" sz="2000" dirty="0"/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sz="2000" dirty="0"/>
              <a:t>Develop a learning framework / protocol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sz="2000" dirty="0"/>
              <a:t>Facilitate monitoring and learning around </a:t>
            </a:r>
            <a:r>
              <a:rPr lang="en-US" sz="2000" dirty="0" err="1"/>
              <a:t>ToC</a:t>
            </a:r>
            <a:r>
              <a:rPr lang="en-US" sz="2000" dirty="0"/>
              <a:t> on a regular basis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26576436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Why Theories of Change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The need to demonstrate research efforts contribution (rather than proving attribution) to development outcomes</a:t>
            </a:r>
          </a:p>
          <a:p>
            <a:r>
              <a:rPr lang="en-GB" sz="2000" dirty="0"/>
              <a:t>High complexity at CRP level intervention (multi projects, multi sites,)</a:t>
            </a:r>
          </a:p>
          <a:p>
            <a:r>
              <a:rPr lang="en-GB" sz="2000" dirty="0"/>
              <a:t>Inadequacy in experimental based methodologies (the need for counterfactuals to make causal inference)</a:t>
            </a:r>
            <a:endParaRPr lang="en-KE" sz="2000" dirty="0"/>
          </a:p>
          <a:p>
            <a:pPr marL="0" indent="0">
              <a:buNone/>
            </a:pPr>
            <a:endParaRPr lang="en-US" sz="1800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4302559-30D0-4169-89FA-93293389B6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Elements of the </a:t>
            </a:r>
            <a:r>
              <a:rPr lang="en-GB" dirty="0" err="1"/>
              <a:t>ToC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09A6F-97A3-49AE-A006-90312379A0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36476" y="1600200"/>
            <a:ext cx="10439400" cy="4572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/>
              <a:t>Vision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/>
              <a:t>Context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/>
              <a:t>Defined strategies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/>
              <a:t>Partners and stakeholders (with whom)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/>
              <a:t>Anticipated changes (short, medium, long term)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/>
              <a:t>Evidence to support </a:t>
            </a:r>
            <a:r>
              <a:rPr lang="en-GB" sz="2000" dirty="0" err="1"/>
              <a:t>ToC</a:t>
            </a:r>
            <a:r>
              <a:rPr lang="en-GB" sz="2000" dirty="0"/>
              <a:t> &amp; assumptions where no evidence exist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sz="2000" dirty="0"/>
              <a:t>Enabling mechanism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en-KE" sz="2000" dirty="0"/>
          </a:p>
        </p:txBody>
      </p:sp>
    </p:spTree>
    <p:extLst>
      <p:ext uri="{BB962C8B-B14F-4D97-AF65-F5344CB8AC3E}">
        <p14:creationId xmlns:p14="http://schemas.microsoft.com/office/powerpoint/2010/main" val="2137908615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42DFA4-C34C-4430-92D8-96366D8700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Emphasis on process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182E7-3B76-43BE-A2C5-AAAE1CF4A4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/>
              <a:t>Explicitly and implicitly include all elements</a:t>
            </a:r>
          </a:p>
          <a:p>
            <a:endParaRPr lang="en-GB" dirty="0"/>
          </a:p>
          <a:p>
            <a:r>
              <a:rPr lang="en-GB" dirty="0"/>
              <a:t>Evolving process with more insight</a:t>
            </a:r>
          </a:p>
          <a:p>
            <a:endParaRPr lang="en-GB" dirty="0"/>
          </a:p>
          <a:p>
            <a:r>
              <a:rPr lang="en-GB" dirty="0"/>
              <a:t>Capacity and behavioural changes are key as they are directly influenced by interventions</a:t>
            </a:r>
          </a:p>
          <a:p>
            <a:endParaRPr lang="en-GB" dirty="0"/>
          </a:p>
          <a:p>
            <a:r>
              <a:rPr lang="en-GB" dirty="0"/>
              <a:t>Based on previous research and stakeholder views</a:t>
            </a:r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1623696884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DF03E0-86E0-4B3C-9637-DFEBB0AA18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Planning &amp; designing using </a:t>
            </a:r>
            <a:r>
              <a:rPr lang="en-GB" dirty="0" err="1"/>
              <a:t>ToCs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9AA8E-C323-4A36-A6A8-E85F48B520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Engage stakeholders in </a:t>
            </a:r>
            <a:r>
              <a:rPr lang="en-GB" dirty="0" err="1"/>
              <a:t>ToC</a:t>
            </a:r>
            <a:r>
              <a:rPr lang="en-GB" dirty="0"/>
              <a:t> development. Two ways;</a:t>
            </a:r>
          </a:p>
          <a:p>
            <a:pPr lvl="1"/>
            <a:r>
              <a:rPr lang="en-GB" dirty="0"/>
              <a:t>A small team to think through the elements and validate with a wider group</a:t>
            </a:r>
          </a:p>
          <a:p>
            <a:pPr lvl="1"/>
            <a:r>
              <a:rPr lang="en-GB" dirty="0"/>
              <a:t>Or brainstorm right from the start with the wider group</a:t>
            </a:r>
          </a:p>
          <a:p>
            <a:pPr lvl="1"/>
            <a:endParaRPr lang="en-GB" dirty="0"/>
          </a:p>
          <a:p>
            <a:r>
              <a:rPr lang="en-GB" dirty="0"/>
              <a:t>The product</a:t>
            </a:r>
          </a:p>
          <a:p>
            <a:pPr lvl="1"/>
            <a:r>
              <a:rPr lang="en-GB" dirty="0"/>
              <a:t>Logic model showcasing elements of </a:t>
            </a:r>
            <a:r>
              <a:rPr lang="en-GB" dirty="0" err="1"/>
              <a:t>ToC</a:t>
            </a:r>
            <a:r>
              <a:rPr lang="en-GB" dirty="0"/>
              <a:t> (explicitly &amp; implicitly)</a:t>
            </a:r>
          </a:p>
          <a:p>
            <a:pPr lvl="1"/>
            <a:r>
              <a:rPr lang="en-GB" dirty="0"/>
              <a:t>Consensus from stakeholders on the intervention logic</a:t>
            </a:r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933949724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6EB5CA-9B1F-4299-9C2C-6448EFA4A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57DA14-681E-40B3-8B37-D8DC0F158D51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017" y="935990"/>
            <a:ext cx="8863965" cy="498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76700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AA766F-A254-44FE-B18F-BC1AB5E65D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Evaluation through contribution analysis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304F2B-244A-4F43-ACCF-C5C66D560A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To demonstrate a contribution claim that an intervention made a difference;</a:t>
            </a:r>
          </a:p>
          <a:p>
            <a:pPr lvl="1"/>
            <a:r>
              <a:rPr lang="en-GB" dirty="0"/>
              <a:t>Reasoned </a:t>
            </a:r>
            <a:r>
              <a:rPr lang="en-GB" dirty="0" err="1"/>
              <a:t>ToC</a:t>
            </a:r>
            <a:r>
              <a:rPr lang="en-GB" dirty="0"/>
              <a:t> (</a:t>
            </a:r>
            <a:r>
              <a:rPr lang="en-GB" dirty="0" err="1"/>
              <a:t>ToC</a:t>
            </a:r>
            <a:r>
              <a:rPr lang="en-GB" dirty="0"/>
              <a:t> elements through stakeholder deliberations) 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Implemented activities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Evidence  to verify changes – gathered during planning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Assumptions, external factors (context) and mechanisms tested</a:t>
            </a:r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501426280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EB6745-3262-4A97-84BC-B7B0008BA1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Previous work under the Livestock and Fish CRP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0B20EE-0119-4F2C-8563-8E78C8897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u="sng" dirty="0">
                <a:hlinkClick r:id="rId2" tooltip="File:Theory of Change monitoring framework Ethiopia SR VC.pdf"/>
              </a:rPr>
              <a:t>File:Theory of Change monitoring </a:t>
            </a:r>
            <a:r>
              <a:rPr lang="en-GB" u="sng" dirty="0" err="1">
                <a:hlinkClick r:id="rId2" tooltip="File:Theory of Change monitoring framework Ethiopia SR VC.pdf"/>
              </a:rPr>
              <a:t>framework_Ethiopia</a:t>
            </a:r>
            <a:r>
              <a:rPr lang="en-GB" u="sng" dirty="0">
                <a:hlinkClick r:id="rId2" tooltip="File:Theory of Change monitoring framework Ethiopia SR VC.pdf"/>
              </a:rPr>
              <a:t> SR VC.pdf</a:t>
            </a:r>
            <a:r>
              <a:rPr lang="en-GB" dirty="0"/>
              <a:t> </a:t>
            </a:r>
          </a:p>
          <a:p>
            <a:r>
              <a:rPr lang="en-GB" dirty="0">
                <a:hlinkClick r:id="rId3" tooltip="File:Theory of Change Ethiopia SR VC Baseline Research Centers.pdf"/>
              </a:rPr>
              <a:t>File:Theory of </a:t>
            </a:r>
            <a:r>
              <a:rPr lang="en-GB" dirty="0" err="1">
                <a:hlinkClick r:id="rId3" tooltip="File:Theory of Change Ethiopia SR VC Baseline Research Centers.pdf"/>
              </a:rPr>
              <a:t>Change_Ethiopia</a:t>
            </a:r>
            <a:r>
              <a:rPr lang="en-GB" dirty="0">
                <a:hlinkClick r:id="rId3" tooltip="File:Theory of Change Ethiopia SR VC Baseline Research Centers.pdf"/>
              </a:rPr>
              <a:t> SR </a:t>
            </a:r>
            <a:r>
              <a:rPr lang="en-GB" dirty="0" err="1">
                <a:hlinkClick r:id="rId3" tooltip="File:Theory of Change Ethiopia SR VC Baseline Research Centers.pdf"/>
              </a:rPr>
              <a:t>VC_Baseline</a:t>
            </a:r>
            <a:r>
              <a:rPr lang="en-GB" dirty="0">
                <a:hlinkClick r:id="rId3" tooltip="File:Theory of Change Ethiopia SR VC Baseline Research Centers.pdf"/>
              </a:rPr>
              <a:t>_ Research Centers.pdf</a:t>
            </a:r>
            <a:r>
              <a:rPr lang="en-GB" dirty="0"/>
              <a:t> </a:t>
            </a:r>
          </a:p>
          <a:p>
            <a:r>
              <a:rPr lang="en-GB" dirty="0">
                <a:hlinkClick r:id="rId4" tooltip="File:Theory of Change Ethiopia SR VC Baseline Extension DistrictOffices.pdf"/>
              </a:rPr>
              <a:t>File:Theory of </a:t>
            </a:r>
            <a:r>
              <a:rPr lang="en-GB" dirty="0" err="1">
                <a:hlinkClick r:id="rId4" tooltip="File:Theory of Change Ethiopia SR VC Baseline Extension DistrictOffices.pdf"/>
              </a:rPr>
              <a:t>Change_Ethiopia</a:t>
            </a:r>
            <a:r>
              <a:rPr lang="en-GB" dirty="0">
                <a:hlinkClick r:id="rId4" tooltip="File:Theory of Change Ethiopia SR VC Baseline Extension DistrictOffices.pdf"/>
              </a:rPr>
              <a:t> SR </a:t>
            </a:r>
            <a:r>
              <a:rPr lang="en-GB" dirty="0" err="1">
                <a:hlinkClick r:id="rId4" tooltip="File:Theory of Change Ethiopia SR VC Baseline Extension DistrictOffices.pdf"/>
              </a:rPr>
              <a:t>VC_Baseline</a:t>
            </a:r>
            <a:r>
              <a:rPr lang="en-GB" dirty="0">
                <a:hlinkClick r:id="rId4" tooltip="File:Theory of Change Ethiopia SR VC Baseline Extension DistrictOffices.pdf"/>
              </a:rPr>
              <a:t>_ Extension_DistrictOffices.pdf</a:t>
            </a:r>
            <a:r>
              <a:rPr lang="en-GB" dirty="0"/>
              <a:t> </a:t>
            </a:r>
          </a:p>
          <a:p>
            <a:r>
              <a:rPr lang="en-GB" dirty="0">
                <a:hlinkClick r:id="rId5"/>
              </a:rPr>
              <a:t>http://livestock-fish.ilriwikis.org/File:Tanzania_Maziwa_Zaidi_TOC_08_04_15.pdf</a:t>
            </a:r>
            <a:endParaRPr lang="en-GB" dirty="0"/>
          </a:p>
          <a:p>
            <a:r>
              <a:rPr lang="en-GB" dirty="0">
                <a:hlinkClick r:id="rId6"/>
              </a:rPr>
              <a:t>http://livestock-fish.ilriwikis.org/images/4/46/Maziwa_Zaidi_Theory_of_Change_-_Context_and_Startpoint_-_October_2015.pdf</a:t>
            </a:r>
            <a:r>
              <a:rPr lang="en-GB" dirty="0"/>
              <a:t> </a:t>
            </a:r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016893910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A672CB-F561-4DBC-BA63-2683AC802D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Managing through learning</a:t>
            </a:r>
            <a:endParaRPr lang="en-K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5C2B8-D81A-460D-A9DB-3F1C309C8A6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Interventions are not static but rather evolving as evidence will demonstrate</a:t>
            </a:r>
          </a:p>
          <a:p>
            <a:endParaRPr lang="en-GB" dirty="0"/>
          </a:p>
          <a:p>
            <a:r>
              <a:rPr lang="en-GB" dirty="0"/>
              <a:t>Reflective learning by stakeholders based on evidence will support decision making</a:t>
            </a:r>
          </a:p>
          <a:p>
            <a:endParaRPr lang="en-GB" dirty="0"/>
          </a:p>
          <a:p>
            <a:r>
              <a:rPr lang="en-GB" dirty="0"/>
              <a:t>Adaptive management will guide changes in interventions and resource budgeting</a:t>
            </a:r>
          </a:p>
          <a:p>
            <a:endParaRPr lang="en-GB" dirty="0"/>
          </a:p>
          <a:p>
            <a:endParaRPr lang="en-GB" dirty="0"/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1374754639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B85590-8B73-4576-93CE-79ECAF74AFCD}">
  <ds:schemaRefs>
    <ds:schemaRef ds:uri="9f5e9607-a28b-487e-b093-da60e75ee10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556</Words>
  <Application>Microsoft Office PowerPoint</Application>
  <PresentationFormat>Widescreen</PresentationFormat>
  <Paragraphs>79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2019-04-05T12:28:46Z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