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13" r:id="rId5"/>
  </p:sldMasterIdLst>
  <p:notesMasterIdLst>
    <p:notesMasterId r:id="rId34"/>
  </p:notesMasterIdLst>
  <p:handoutMasterIdLst>
    <p:handoutMasterId r:id="rId35"/>
  </p:handoutMasterIdLst>
  <p:sldIdLst>
    <p:sldId id="256" r:id="rId6"/>
    <p:sldId id="329" r:id="rId7"/>
    <p:sldId id="334" r:id="rId8"/>
    <p:sldId id="335" r:id="rId9"/>
    <p:sldId id="351" r:id="rId10"/>
    <p:sldId id="328" r:id="rId11"/>
    <p:sldId id="331" r:id="rId12"/>
    <p:sldId id="327" r:id="rId13"/>
    <p:sldId id="352" r:id="rId14"/>
    <p:sldId id="332" r:id="rId15"/>
    <p:sldId id="337" r:id="rId16"/>
    <p:sldId id="338" r:id="rId17"/>
    <p:sldId id="341" r:id="rId18"/>
    <p:sldId id="353" r:id="rId19"/>
    <p:sldId id="354" r:id="rId20"/>
    <p:sldId id="355" r:id="rId21"/>
    <p:sldId id="356" r:id="rId22"/>
    <p:sldId id="342" r:id="rId23"/>
    <p:sldId id="357" r:id="rId24"/>
    <p:sldId id="360" r:id="rId25"/>
    <p:sldId id="362" r:id="rId26"/>
    <p:sldId id="343" r:id="rId27"/>
    <p:sldId id="344" r:id="rId28"/>
    <p:sldId id="345" r:id="rId29"/>
    <p:sldId id="346" r:id="rId30"/>
    <p:sldId id="348" r:id="rId31"/>
    <p:sldId id="350" r:id="rId32"/>
    <p:sldId id="326"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201E"/>
    <a:srgbClr val="682622"/>
    <a:srgbClr val="6332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03" autoAdjust="0"/>
    <p:restoredTop sz="96835" autoAdjust="0"/>
  </p:normalViewPr>
  <p:slideViewPr>
    <p:cSldViewPr>
      <p:cViewPr varScale="1">
        <p:scale>
          <a:sx n="110" d="100"/>
          <a:sy n="110" d="100"/>
        </p:scale>
        <p:origin x="1458"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06B2F7-862C-4C3D-96CC-88B8C4D87854}" type="datetimeFigureOut">
              <a:rPr lang="en-US" smtClean="0"/>
              <a:pPr/>
              <a:t>10-May-19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652C94-81DE-4A41-A470-17428C6BBA95}" type="slidenum">
              <a:rPr lang="en-US" smtClean="0"/>
              <a:pPr/>
              <a:t>‹#›</a:t>
            </a:fld>
            <a:endParaRPr lang="en-US"/>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8DE27D-6EC4-412D-86AE-46F9D566106C}" type="datetimeFigureOut">
              <a:rPr lang="en-US"/>
              <a:pPr>
                <a:defRPr/>
              </a:pPr>
              <a:t>10-May-19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DCA8AAB-0694-4B78-8FC8-3950FAED0702}" type="slidenum">
              <a:rPr lang="en-US"/>
              <a:pPr>
                <a:defRPr/>
              </a:pPr>
              <a:t>‹#›</a:t>
            </a:fld>
            <a:endParaRPr lang="en-US"/>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flickr.com/photos/ilri/sets/72157632057087650/detai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There MUST be a CGIAR logo or a CRP logo. You can copy and paste the logo you need from the final slide of this presentation. Then you can delete that final slide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To replace a photo above, copy and paste this link in your browser: </a:t>
            </a:r>
            <a:r>
              <a:rPr lang="en-US" sz="1200" u="sng" kern="1200" dirty="0">
                <a:solidFill>
                  <a:schemeClr val="tx1"/>
                </a:solidFill>
                <a:effectLst/>
                <a:latin typeface="+mn-lt"/>
                <a:ea typeface="+mn-ea"/>
                <a:cs typeface="+mn-cs"/>
                <a:hlinkClick r:id="rId3"/>
              </a:rPr>
              <a:t>http://www.flickr.com/photos/ilri/sets/72157632057087650/detail/</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Find a photo you like and the right size, copy and paste it in the block above.</a:t>
            </a: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a:p>
        </p:txBody>
      </p:sp>
    </p:spTree>
    <p:extLst>
      <p:ext uri="{BB962C8B-B14F-4D97-AF65-F5344CB8AC3E}">
        <p14:creationId xmlns:p14="http://schemas.microsoft.com/office/powerpoint/2010/main" val="2663225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comparison of the </a:t>
            </a:r>
            <a:r>
              <a:rPr lang="en-US" dirty="0" err="1"/>
              <a:t>probit</a:t>
            </a:r>
            <a:r>
              <a:rPr lang="en-US" dirty="0"/>
              <a:t> model results presented in Table 7 with those of the multivariate </a:t>
            </a:r>
            <a:r>
              <a:rPr lang="en-US" dirty="0" err="1"/>
              <a:t>probit</a:t>
            </a:r>
            <a:r>
              <a:rPr lang="en-US" dirty="0"/>
              <a:t> model that takes into account correlations between different stages (Table 8) shows that the significant variables are by and large the same for the two estimation procedures. The general similarity of the results across the two estimation procedures attest to the robustness of our results, which is further validated using the qualitative data. </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18</a:t>
            </a:fld>
            <a:endParaRPr lang="en-US"/>
          </a:p>
        </p:txBody>
      </p:sp>
    </p:spTree>
    <p:extLst>
      <p:ext uri="{BB962C8B-B14F-4D97-AF65-F5344CB8AC3E}">
        <p14:creationId xmlns:p14="http://schemas.microsoft.com/office/powerpoint/2010/main" val="649196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comparison of the </a:t>
            </a:r>
            <a:r>
              <a:rPr lang="en-US" dirty="0" err="1"/>
              <a:t>probit</a:t>
            </a:r>
            <a:r>
              <a:rPr lang="en-US" dirty="0"/>
              <a:t> model results presented in Table 7 with those of the multivariate </a:t>
            </a:r>
            <a:r>
              <a:rPr lang="en-US" dirty="0" err="1"/>
              <a:t>probit</a:t>
            </a:r>
            <a:r>
              <a:rPr lang="en-US" dirty="0"/>
              <a:t> model that takes into account correlations between different stages (Table 8) shows that the significant variables are by and large the same for the two estimation procedures. The general similarity of the results across the two estimation procedures attest to the robustness of our results, which is further validated using the qualitative data. </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19</a:t>
            </a:fld>
            <a:endParaRPr lang="en-US"/>
          </a:p>
        </p:txBody>
      </p:sp>
    </p:spTree>
    <p:extLst>
      <p:ext uri="{BB962C8B-B14F-4D97-AF65-F5344CB8AC3E}">
        <p14:creationId xmlns:p14="http://schemas.microsoft.com/office/powerpoint/2010/main" val="2261979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comparison of the </a:t>
            </a:r>
            <a:r>
              <a:rPr lang="en-US" dirty="0" err="1"/>
              <a:t>probit</a:t>
            </a:r>
            <a:r>
              <a:rPr lang="en-US" dirty="0"/>
              <a:t> model results presented in Table 7 with those of the multivariate </a:t>
            </a:r>
            <a:r>
              <a:rPr lang="en-US" dirty="0" err="1"/>
              <a:t>probit</a:t>
            </a:r>
            <a:r>
              <a:rPr lang="en-US" dirty="0"/>
              <a:t> model that takes into account correlations between different stages (Table 8) shows that the significant variables are by and large the same for the two estimation procedures. The general similarity of the results across the two estimation procedures attest to the robustness of our results, which is further validated using the qualitative data. </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20</a:t>
            </a:fld>
            <a:endParaRPr lang="en-US"/>
          </a:p>
        </p:txBody>
      </p:sp>
    </p:spTree>
    <p:extLst>
      <p:ext uri="{BB962C8B-B14F-4D97-AF65-F5344CB8AC3E}">
        <p14:creationId xmlns:p14="http://schemas.microsoft.com/office/powerpoint/2010/main" val="1500396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comparison of the </a:t>
            </a:r>
            <a:r>
              <a:rPr lang="en-US" dirty="0" err="1"/>
              <a:t>probit</a:t>
            </a:r>
            <a:r>
              <a:rPr lang="en-US" dirty="0"/>
              <a:t> model results presented in Table 7 with those of the multivariate </a:t>
            </a:r>
            <a:r>
              <a:rPr lang="en-US" dirty="0" err="1"/>
              <a:t>probit</a:t>
            </a:r>
            <a:r>
              <a:rPr lang="en-US" dirty="0"/>
              <a:t> model that takes into account correlations between different stages (Table 8) shows that the significant variables are by and large the same for the two estimation procedures. The general similarity of the results across the two estimation procedures attest to the robustness of our results, which is further validated using the qualitative data. </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21</a:t>
            </a:fld>
            <a:endParaRPr lang="en-US"/>
          </a:p>
        </p:txBody>
      </p:sp>
    </p:spTree>
    <p:extLst>
      <p:ext uri="{BB962C8B-B14F-4D97-AF65-F5344CB8AC3E}">
        <p14:creationId xmlns:p14="http://schemas.microsoft.com/office/powerpoint/2010/main" val="3945196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Women empowerment is positively and significantly (p&lt;0.01) associated with women participation in all four stages. Consistent with the decomposed model results (Table 7 &amp; 8) which showed that access to extension and several empowerment indicator variables significantly increase women participation in problem identification and prioritization of research problems, the composite model results also confirms that women empowerment and access to extension enhance women participation in this stage. </a:t>
            </a:r>
          </a:p>
          <a:p>
            <a:endParaRPr lang="en-US" dirty="0"/>
          </a:p>
          <a:p>
            <a:r>
              <a:rPr lang="en-US" dirty="0"/>
              <a:t>While the decomposed model results show that participation in the Africa RISING project is the only significant factor influencing participation in the technology identification and testing stage, the composite model results show that several other factors, including education, land size, number of information sources, access to extension and the level of empowerment affect women participation in this stage. Like the other two earlier stages, access to extension, level of empowerment and participation in Africa RISING project are key determinants of women participation in the dissemination of tested and validated technologies. For the monitoring and evaluation stage, participation in Africa RISING project, number of information sources and empowerment enhance women participation in this stage. </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22</a:t>
            </a:fld>
            <a:endParaRPr lang="en-US"/>
          </a:p>
        </p:txBody>
      </p:sp>
    </p:spTree>
    <p:extLst>
      <p:ext uri="{BB962C8B-B14F-4D97-AF65-F5344CB8AC3E}">
        <p14:creationId xmlns:p14="http://schemas.microsoft.com/office/powerpoint/2010/main" val="7477978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Household head regardless of gender enjoys most of the decision making power</a:t>
            </a:r>
          </a:p>
          <a:p>
            <a:r>
              <a:rPr lang="en-US" dirty="0"/>
              <a:t>Women’s decision making ability is very key for sustainable intensification</a:t>
            </a:r>
          </a:p>
          <a:p>
            <a:r>
              <a:rPr lang="en-US" dirty="0"/>
              <a:t>Farmers with larger farm sizes are more flexible in implementing environmentally friendly technologies e.g. crop rotation, crop diversification and </a:t>
            </a:r>
            <a:r>
              <a:rPr lang="en-US" dirty="0" err="1"/>
              <a:t>agro</a:t>
            </a:r>
            <a:r>
              <a:rPr lang="en-US" dirty="0"/>
              <a:t>-forestry</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23</a:t>
            </a:fld>
            <a:endParaRPr lang="en-US"/>
          </a:p>
        </p:txBody>
      </p:sp>
    </p:spTree>
    <p:extLst>
      <p:ext uri="{BB962C8B-B14F-4D97-AF65-F5344CB8AC3E}">
        <p14:creationId xmlns:p14="http://schemas.microsoft.com/office/powerpoint/2010/main" val="3979794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Selection of household head, active and innovative women, women who are active in community politics</a:t>
            </a:r>
          </a:p>
          <a:p>
            <a:r>
              <a:rPr lang="en-US" dirty="0"/>
              <a:t>Africa RISING approach which was less discriminatory – organize research </a:t>
            </a:r>
            <a:r>
              <a:rPr lang="en-US" dirty="0" err="1"/>
              <a:t>participats</a:t>
            </a:r>
            <a:r>
              <a:rPr lang="en-US" dirty="0"/>
              <a:t> irrespective of their membership to </a:t>
            </a:r>
            <a:r>
              <a:rPr lang="en-US" dirty="0" err="1"/>
              <a:t>grous</a:t>
            </a:r>
            <a:r>
              <a:rPr lang="en-US" dirty="0"/>
              <a:t> and organized them into farmer research groups based on their technological preferences</a:t>
            </a:r>
          </a:p>
          <a:p>
            <a:pPr marL="171450" indent="-171450">
              <a:buFont typeface="Arial" panose="020B0604020202020204" pitchFamily="34" charset="0"/>
              <a:buChar char="•"/>
            </a:pPr>
            <a:r>
              <a:rPr lang="en-US" dirty="0"/>
              <a:t>Membership of farmer research groups lowers transaction costs</a:t>
            </a:r>
            <a:r>
              <a:rPr lang="en-GB" dirty="0"/>
              <a:t>, provides farmers with an array of services, build trust among members</a:t>
            </a:r>
            <a:endParaRPr lang="en-US"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24</a:t>
            </a:fld>
            <a:endParaRPr lang="en-US"/>
          </a:p>
        </p:txBody>
      </p:sp>
    </p:spTree>
    <p:extLst>
      <p:ext uri="{BB962C8B-B14F-4D97-AF65-F5344CB8AC3E}">
        <p14:creationId xmlns:p14="http://schemas.microsoft.com/office/powerpoint/2010/main" val="3037322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Cultural norms</a:t>
            </a:r>
          </a:p>
          <a:p>
            <a:r>
              <a:rPr lang="en-US" dirty="0"/>
              <a:t>Slightly mentioned more by men</a:t>
            </a:r>
          </a:p>
          <a:p>
            <a:r>
              <a:rPr lang="en-US" dirty="0"/>
              <a:t>Men considered farmers and women as helpers</a:t>
            </a:r>
          </a:p>
          <a:p>
            <a:r>
              <a:rPr lang="en-US" dirty="0"/>
              <a:t>Men are more knowledgeable and capable</a:t>
            </a:r>
          </a:p>
          <a:p>
            <a:r>
              <a:rPr lang="en-US" dirty="0"/>
              <a:t>Define technologies that are appropriate for women</a:t>
            </a:r>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26</a:t>
            </a:fld>
            <a:endParaRPr lang="en-US"/>
          </a:p>
        </p:txBody>
      </p:sp>
    </p:spTree>
    <p:extLst>
      <p:ext uri="{BB962C8B-B14F-4D97-AF65-F5344CB8AC3E}">
        <p14:creationId xmlns:p14="http://schemas.microsoft.com/office/powerpoint/2010/main" val="2286042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3040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Women also manage calorie generating plots which are key to the food security of the household.</a:t>
            </a:r>
          </a:p>
          <a:p>
            <a:pPr marL="171450" indent="-171450">
              <a:buFont typeface="Arial" panose="020B0604020202020204" pitchFamily="34" charset="0"/>
              <a:buChar char="•"/>
            </a:pPr>
            <a:r>
              <a:rPr lang="en-US" dirty="0"/>
              <a:t>Women’s contribution to agriculture limited by</a:t>
            </a:r>
          </a:p>
          <a:p>
            <a:pPr marL="171450" indent="-171450">
              <a:buFont typeface="Arial" panose="020B0604020202020204" pitchFamily="34" charset="0"/>
              <a:buChar char="•"/>
            </a:pPr>
            <a:r>
              <a:rPr lang="en-US" dirty="0"/>
              <a:t>Social norms</a:t>
            </a:r>
          </a:p>
          <a:p>
            <a:pPr marL="171450" indent="-171450">
              <a:buFont typeface="Arial" panose="020B0604020202020204" pitchFamily="34" charset="0"/>
              <a:buChar char="•"/>
            </a:pPr>
            <a:r>
              <a:rPr lang="en-US" dirty="0"/>
              <a:t>Limited scope of agricultural policy</a:t>
            </a:r>
          </a:p>
          <a:p>
            <a:pPr marL="171450" indent="-171450">
              <a:buFont typeface="Arial" panose="020B0604020202020204" pitchFamily="34" charset="0"/>
              <a:buChar char="•"/>
            </a:pPr>
            <a:r>
              <a:rPr lang="en-US" dirty="0"/>
              <a:t>Limited metrics and indicators to guide policy towards women empowerment in agriculture</a:t>
            </a:r>
          </a:p>
          <a:p>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3</a:t>
            </a:fld>
            <a:endParaRPr lang="en-US"/>
          </a:p>
        </p:txBody>
      </p:sp>
    </p:spTree>
    <p:extLst>
      <p:ext uri="{BB962C8B-B14F-4D97-AF65-F5344CB8AC3E}">
        <p14:creationId xmlns:p14="http://schemas.microsoft.com/office/powerpoint/2010/main" val="3047396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Women are under represented in agricultural research and governance systems and often given inadequate attention by external agencies</a:t>
            </a:r>
          </a:p>
          <a:p>
            <a:endParaRPr lang="en-US" dirty="0"/>
          </a:p>
          <a:p>
            <a:r>
              <a:rPr lang="en-US" dirty="0"/>
              <a:t>Limited women representation contributing to food insecurity</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4</a:t>
            </a:fld>
            <a:endParaRPr lang="en-US"/>
          </a:p>
        </p:txBody>
      </p:sp>
    </p:spTree>
    <p:extLst>
      <p:ext uri="{BB962C8B-B14F-4D97-AF65-F5344CB8AC3E}">
        <p14:creationId xmlns:p14="http://schemas.microsoft.com/office/powerpoint/2010/main" val="4208751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Although new agricultural development policies are focusing on improving women engagement in agriculture, there is limited literature on women empowerment in relation to agricultural research.</a:t>
            </a:r>
          </a:p>
          <a:p>
            <a:pPr marL="171450" indent="-171450">
              <a:buFont typeface="Arial" panose="020B0604020202020204" pitchFamily="34" charset="0"/>
              <a:buChar char="•"/>
            </a:pPr>
            <a:r>
              <a:rPr lang="en-US" dirty="0"/>
              <a:t>Agricultural sustainability is multi-faceted with important drivers operating in the human, social and environmental domains</a:t>
            </a:r>
          </a:p>
          <a:p>
            <a:pPr marL="171450" indent="-171450">
              <a:buFont typeface="Arial" panose="020B0604020202020204" pitchFamily="34" charset="0"/>
              <a:buChar char="•"/>
            </a:pPr>
            <a:r>
              <a:rPr lang="en-US" dirty="0"/>
              <a:t>Social aspects have received limited attention and limited research undertaken to understand their implications</a:t>
            </a:r>
          </a:p>
          <a:p>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5</a:t>
            </a:fld>
            <a:endParaRPr lang="en-US"/>
          </a:p>
        </p:txBody>
      </p:sp>
    </p:spTree>
    <p:extLst>
      <p:ext uri="{BB962C8B-B14F-4D97-AF65-F5344CB8AC3E}">
        <p14:creationId xmlns:p14="http://schemas.microsoft.com/office/powerpoint/2010/main" val="142063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approach would enable entry points to be identified and the design of effective strategies for women’s empowerment</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6</a:t>
            </a:fld>
            <a:endParaRPr lang="en-US"/>
          </a:p>
        </p:txBody>
      </p:sp>
    </p:spTree>
    <p:extLst>
      <p:ext uri="{BB962C8B-B14F-4D97-AF65-F5344CB8AC3E}">
        <p14:creationId xmlns:p14="http://schemas.microsoft.com/office/powerpoint/2010/main" val="1682881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Description of Africa RISING</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7</a:t>
            </a:fld>
            <a:endParaRPr lang="en-US"/>
          </a:p>
        </p:txBody>
      </p:sp>
    </p:spTree>
    <p:extLst>
      <p:ext uri="{BB962C8B-B14F-4D97-AF65-F5344CB8AC3E}">
        <p14:creationId xmlns:p14="http://schemas.microsoft.com/office/powerpoint/2010/main" val="2460088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Africa RISING is a USAID funded project under the feed the future initiative, aimed at creating opportunities for smallholder farm households to move out of hunger and poverty through sustainably intensified farming systems.</a:t>
            </a:r>
          </a:p>
          <a:p>
            <a:r>
              <a:rPr lang="en-US" dirty="0"/>
              <a:t>Empowerment is central to women’s participation in agricultural research and to boost their role in agriculture and contribution to food security. To do so it is important to understand the current level of their participation and the factors that influence their participation in the agricultural research process. This enables identification of entry points and design of effective strategies for women empowerment.</a:t>
            </a:r>
          </a:p>
          <a:p>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8</a:t>
            </a:fld>
            <a:endParaRPr lang="en-US"/>
          </a:p>
        </p:txBody>
      </p:sp>
    </p:spTree>
    <p:extLst>
      <p:ext uri="{BB962C8B-B14F-4D97-AF65-F5344CB8AC3E}">
        <p14:creationId xmlns:p14="http://schemas.microsoft.com/office/powerpoint/2010/main" val="3150629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Included this index together with other socio-economic variables in a multiple regression analysis to </a:t>
            </a:r>
          </a:p>
          <a:p>
            <a:r>
              <a:rPr lang="en-US" dirty="0"/>
              <a:t>assess how women’s empowerment affects their participation in agricultural research while controlling for other factors</a:t>
            </a:r>
          </a:p>
          <a:p>
            <a:r>
              <a:rPr lang="en-US" dirty="0"/>
              <a:t>Understand how the specific individual empowerment indicators are associated with women’s participation in each stage of the agricultural research process</a:t>
            </a:r>
          </a:p>
          <a:p>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10</a:t>
            </a:fld>
            <a:endParaRPr lang="en-US"/>
          </a:p>
        </p:txBody>
      </p:sp>
    </p:spTree>
    <p:extLst>
      <p:ext uri="{BB962C8B-B14F-4D97-AF65-F5344CB8AC3E}">
        <p14:creationId xmlns:p14="http://schemas.microsoft.com/office/powerpoint/2010/main" val="1243629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results reveal a positive and significant (p&lt;0.01) relationship between participation in the Africa RISING project and participation in all the stages of the research process.  Women participation is highest in identifying and prioritizing research problems and identifying and testing of technology options. The level of women participating in dissemination of tested technologies and monitoring and evaluation is low. </a:t>
            </a:r>
            <a:endParaRPr lang="en-GB" dirty="0"/>
          </a:p>
        </p:txBody>
      </p:sp>
      <p:sp>
        <p:nvSpPr>
          <p:cNvPr id="4" name="Slide Number Placeholder 3"/>
          <p:cNvSpPr>
            <a:spLocks noGrp="1"/>
          </p:cNvSpPr>
          <p:nvPr>
            <p:ph type="sldNum" sz="quarter" idx="5"/>
          </p:nvPr>
        </p:nvSpPr>
        <p:spPr/>
        <p:txBody>
          <a:bodyPr/>
          <a:lstStyle/>
          <a:p>
            <a:pPr>
              <a:defRPr/>
            </a:pPr>
            <a:fld id="{7DCA8AAB-0694-4B78-8FC8-3950FAED0702}" type="slidenum">
              <a:rPr lang="en-US" smtClean="0"/>
              <a:pPr>
                <a:defRPr/>
              </a:pPr>
              <a:t>12</a:t>
            </a:fld>
            <a:endParaRPr lang="en-US"/>
          </a:p>
        </p:txBody>
      </p:sp>
    </p:spTree>
    <p:extLst>
      <p:ext uri="{BB962C8B-B14F-4D97-AF65-F5344CB8AC3E}">
        <p14:creationId xmlns:p14="http://schemas.microsoft.com/office/powerpoint/2010/main" val="312925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hyperlink" Target="https://www.cgiar.org/funders" TargetMode="External"/><Relationship Id="rId4" Type="http://schemas.openxmlformats.org/officeDocument/2006/relationships/hyperlink" Target="http://www.cgiar.org/about-us/our-funders" TargetMode="Externa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560069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993686" y="1765300"/>
            <a:ext cx="4150313" cy="5092700"/>
          </a:xfrm>
          <a:prstGeom prst="rect">
            <a:avLst/>
          </a:prstGeom>
        </p:spPr>
      </p:pic>
      <p:sp>
        <p:nvSpPr>
          <p:cNvPr id="2" name="Title 1"/>
          <p:cNvSpPr>
            <a:spLocks noGrp="1"/>
          </p:cNvSpPr>
          <p:nvPr>
            <p:ph type="title"/>
          </p:nvPr>
        </p:nvSpPr>
        <p:spPr>
          <a:xfrm>
            <a:off x="543697" y="231864"/>
            <a:ext cx="6779741" cy="1208743"/>
          </a:xfrm>
        </p:spPr>
        <p:txBody>
          <a:bodyPr anchor="b"/>
          <a:lstStyle>
            <a:lvl1pPr>
              <a:defRPr>
                <a:solidFill>
                  <a:srgbClr val="77538E"/>
                </a:solidFill>
                <a:latin typeface="+mn-lt"/>
              </a:defRPr>
            </a:lvl1pPr>
          </a:lstStyle>
          <a:p>
            <a:r>
              <a:rPr lang="en-US" dirty="0"/>
              <a:t>Click to edit Master title style</a:t>
            </a:r>
          </a:p>
        </p:txBody>
      </p:sp>
      <p:sp>
        <p:nvSpPr>
          <p:cNvPr id="3" name="Text Placeholder 2"/>
          <p:cNvSpPr>
            <a:spLocks noGrp="1"/>
          </p:cNvSpPr>
          <p:nvPr>
            <p:ph type="body" idx="1"/>
          </p:nvPr>
        </p:nvSpPr>
        <p:spPr>
          <a:xfrm>
            <a:off x="543697" y="1681163"/>
            <a:ext cx="3954485" cy="823912"/>
          </a:xfrm>
        </p:spPr>
        <p:txBody>
          <a:bodyPr anchor="b"/>
          <a:lstStyle>
            <a:lvl1pPr marL="0" indent="0">
              <a:buNone/>
              <a:defRPr sz="24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43697" y="2505075"/>
            <a:ext cx="3954485" cy="3684588"/>
          </a:xfrm>
        </p:spPr>
        <p:txBody>
          <a:bodyPr/>
          <a:lstStyle>
            <a:lvl1pPr>
              <a:defRPr>
                <a:solidFill>
                  <a:schemeClr val="tx1">
                    <a:lumMod val="65000"/>
                    <a:lumOff val="35000"/>
                  </a:schemeClr>
                </a:solidFill>
              </a:defRPr>
            </a:lvl1pPr>
            <a:lvl2pPr>
              <a:buClr>
                <a:srgbClr val="77538E"/>
              </a:buClr>
              <a:defRPr>
                <a:solidFill>
                  <a:schemeClr val="tx1">
                    <a:lumMod val="65000"/>
                    <a:lumOff val="35000"/>
                  </a:schemeClr>
                </a:solidFill>
              </a:defRPr>
            </a:lvl2pPr>
            <a:lvl3pPr>
              <a:buClr>
                <a:srgbClr val="77538E"/>
              </a:buClr>
              <a:defRPr>
                <a:solidFill>
                  <a:schemeClr val="tx1">
                    <a:lumMod val="65000"/>
                    <a:lumOff val="35000"/>
                  </a:schemeClr>
                </a:solidFill>
              </a:defRPr>
            </a:lvl3pPr>
            <a:lvl4pPr>
              <a:buClr>
                <a:srgbClr val="77538E"/>
              </a:buClr>
              <a:defRPr>
                <a:solidFill>
                  <a:schemeClr val="tx1">
                    <a:lumMod val="65000"/>
                    <a:lumOff val="35000"/>
                  </a:schemeClr>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Text Placeholder 4"/>
          <p:cNvSpPr>
            <a:spLocks noGrp="1"/>
          </p:cNvSpPr>
          <p:nvPr>
            <p:ph type="body" sz="quarter" idx="3"/>
          </p:nvPr>
        </p:nvSpPr>
        <p:spPr>
          <a:xfrm>
            <a:off x="4629150" y="1681163"/>
            <a:ext cx="3930650" cy="823912"/>
          </a:xfrm>
        </p:spPr>
        <p:txBody>
          <a:bodyPr anchor="b">
            <a:normAutofit/>
          </a:bodyPr>
          <a:lstStyle>
            <a:lvl1pPr marL="0" indent="0">
              <a:buNone/>
              <a:defRPr sz="24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930650" cy="3684588"/>
          </a:xfrm>
        </p:spPr>
        <p:txBody>
          <a:bodyPr/>
          <a:lstStyle>
            <a:lvl1pPr>
              <a:defRPr>
                <a:solidFill>
                  <a:schemeClr val="tx1">
                    <a:lumMod val="65000"/>
                    <a:lumOff val="35000"/>
                  </a:schemeClr>
                </a:solidFill>
              </a:defRPr>
            </a:lvl1pPr>
            <a:lvl2pPr>
              <a:buClr>
                <a:srgbClr val="77538E"/>
              </a:buClr>
              <a:defRPr>
                <a:solidFill>
                  <a:schemeClr val="tx1">
                    <a:lumMod val="65000"/>
                    <a:lumOff val="35000"/>
                  </a:schemeClr>
                </a:solidFill>
              </a:defRPr>
            </a:lvl2pPr>
            <a:lvl3pPr>
              <a:buClr>
                <a:srgbClr val="77538E"/>
              </a:buClr>
              <a:defRPr>
                <a:solidFill>
                  <a:schemeClr val="tx1">
                    <a:lumMod val="65000"/>
                    <a:lumOff val="35000"/>
                  </a:schemeClr>
                </a:solidFill>
              </a:defRPr>
            </a:lvl3pPr>
            <a:lvl4pPr>
              <a:buClr>
                <a:srgbClr val="77538E"/>
              </a:buClr>
              <a:defRPr>
                <a:solidFill>
                  <a:schemeClr val="tx1">
                    <a:lumMod val="65000"/>
                    <a:lumOff val="35000"/>
                  </a:schemeClr>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Rectangle 14"/>
          <p:cNvSpPr/>
          <p:nvPr userDrawn="1"/>
        </p:nvSpPr>
        <p:spPr>
          <a:xfrm>
            <a:off x="543696" y="6359210"/>
            <a:ext cx="2718488" cy="276999"/>
          </a:xfrm>
          <a:prstGeom prst="rect">
            <a:avLst/>
          </a:prstGeom>
        </p:spPr>
        <p:txBody>
          <a:bodyPr wrap="square">
            <a:spAutoFit/>
          </a:bodyPr>
          <a:lstStyle/>
          <a:p>
            <a:r>
              <a:rPr lang="en-US" sz="1200" dirty="0">
                <a:solidFill>
                  <a:schemeClr val="tx1">
                    <a:lumMod val="50000"/>
                    <a:lumOff val="50000"/>
                  </a:schemeClr>
                </a:solidFill>
              </a:rPr>
              <a:t>gender.cgiar.org</a:t>
            </a:r>
          </a:p>
        </p:txBody>
      </p:sp>
      <p:cxnSp>
        <p:nvCxnSpPr>
          <p:cNvPr id="16" name="Straight Connector 15"/>
          <p:cNvCxnSpPr/>
          <p:nvPr userDrawn="1"/>
        </p:nvCxnSpPr>
        <p:spPr>
          <a:xfrm>
            <a:off x="543696" y="1432369"/>
            <a:ext cx="6779743" cy="0"/>
          </a:xfrm>
          <a:prstGeom prst="line">
            <a:avLst/>
          </a:prstGeom>
          <a:ln w="38100">
            <a:solidFill>
              <a:srgbClr val="77538E"/>
            </a:solidFill>
          </a:ln>
        </p:spPr>
        <p:style>
          <a:lnRef idx="1">
            <a:schemeClr val="accent1"/>
          </a:lnRef>
          <a:fillRef idx="0">
            <a:schemeClr val="accent1"/>
          </a:fillRef>
          <a:effectRef idx="0">
            <a:schemeClr val="accent1"/>
          </a:effectRef>
          <a:fontRef idx="minor">
            <a:schemeClr val="tx1"/>
          </a:fontRef>
        </p:style>
      </p:cxnSp>
      <p:sp>
        <p:nvSpPr>
          <p:cNvPr id="12" name="Footer Placeholder 4"/>
          <p:cNvSpPr>
            <a:spLocks noGrp="1"/>
          </p:cNvSpPr>
          <p:nvPr>
            <p:ph type="ftr" sz="quarter" idx="11"/>
          </p:nvPr>
        </p:nvSpPr>
        <p:spPr>
          <a:xfrm>
            <a:off x="1977172" y="6356351"/>
            <a:ext cx="5091670" cy="365125"/>
          </a:xfrm>
        </p:spPr>
        <p:txBody>
          <a:bodyPr/>
          <a:lstStyle/>
          <a:p>
            <a:r>
              <a:rPr lang="en-US" dirty="0"/>
              <a:t>Footer</a:t>
            </a:r>
          </a:p>
        </p:txBody>
      </p:sp>
      <p:sp>
        <p:nvSpPr>
          <p:cNvPr id="13" name="Slide Number Placeholder 5"/>
          <p:cNvSpPr>
            <a:spLocks noGrp="1"/>
          </p:cNvSpPr>
          <p:nvPr>
            <p:ph type="sldNum" sz="quarter" idx="12"/>
          </p:nvPr>
        </p:nvSpPr>
        <p:spPr>
          <a:xfrm>
            <a:off x="7166918" y="6356351"/>
            <a:ext cx="13928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2FC30A-0643-4813-9F1D-5869F0F9054B}" type="slidenum">
              <a:rPr lang="en-US" smtClean="0"/>
              <a:t>‹#›</a:t>
            </a:fld>
            <a:endParaRPr lang="en-US"/>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912182" y="157018"/>
            <a:ext cx="2065564" cy="808668"/>
          </a:xfrm>
          <a:prstGeom prst="rect">
            <a:avLst/>
          </a:prstGeom>
        </p:spPr>
      </p:pic>
    </p:spTree>
    <p:extLst>
      <p:ext uri="{BB962C8B-B14F-4D97-AF65-F5344CB8AC3E}">
        <p14:creationId xmlns:p14="http://schemas.microsoft.com/office/powerpoint/2010/main" val="2129785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43697" y="231864"/>
            <a:ext cx="6779741" cy="1216981"/>
          </a:xfrm>
        </p:spPr>
        <p:txBody>
          <a:bodyPr anchor="b"/>
          <a:lstStyle>
            <a:lvl1pPr>
              <a:defRPr b="1" i="0">
                <a:solidFill>
                  <a:srgbClr val="77538E"/>
                </a:solidFill>
                <a:latin typeface="Calibri" charset="0"/>
                <a:ea typeface="Calibri" charset="0"/>
                <a:cs typeface="Calibri" charset="0"/>
              </a:defRPr>
            </a:lvl1pPr>
          </a:lstStyle>
          <a:p>
            <a:r>
              <a:rPr lang="en-US" dirty="0"/>
              <a:t>Click to edit Master title style</a:t>
            </a:r>
          </a:p>
        </p:txBody>
      </p:sp>
      <p:sp>
        <p:nvSpPr>
          <p:cNvPr id="9" name="Content Placeholder 2"/>
          <p:cNvSpPr>
            <a:spLocks noGrp="1"/>
          </p:cNvSpPr>
          <p:nvPr>
            <p:ph idx="1"/>
          </p:nvPr>
        </p:nvSpPr>
        <p:spPr>
          <a:xfrm>
            <a:off x="543696" y="1622854"/>
            <a:ext cx="8016104" cy="4554109"/>
          </a:xfrm>
        </p:spPr>
        <p:txBody>
          <a:bodyPr/>
          <a:lstStyle>
            <a:lvl1pPr marL="0" indent="0">
              <a:buClr>
                <a:srgbClr val="77538E"/>
              </a:buClr>
              <a:buNone/>
              <a:defRPr sz="2400">
                <a:solidFill>
                  <a:schemeClr val="tx1">
                    <a:lumMod val="65000"/>
                    <a:lumOff val="35000"/>
                  </a:schemeClr>
                </a:solidFill>
              </a:defRPr>
            </a:lvl1pPr>
            <a:lvl2pPr marL="685800" indent="-228600">
              <a:buClr>
                <a:srgbClr val="77538E"/>
              </a:buClr>
              <a:buSzPct val="80000"/>
              <a:buFont typeface="Wingdings" charset="2"/>
              <a:buChar char="§"/>
              <a:defRPr sz="2400">
                <a:solidFill>
                  <a:schemeClr val="tx1">
                    <a:lumMod val="65000"/>
                    <a:lumOff val="35000"/>
                  </a:schemeClr>
                </a:solidFill>
              </a:defRPr>
            </a:lvl2pPr>
            <a:lvl3pPr marL="1143000" indent="-228600">
              <a:buClr>
                <a:srgbClr val="77538E"/>
              </a:buClr>
              <a:buFont typeface=".AppleSystemUIFont" charset="-120"/>
              <a:buChar char="-"/>
              <a:defRPr>
                <a:solidFill>
                  <a:schemeClr val="tx1">
                    <a:lumMod val="65000"/>
                    <a:lumOff val="35000"/>
                  </a:schemeClr>
                </a:solidFill>
              </a:defRPr>
            </a:lvl3pPr>
          </a:lstStyle>
          <a:p>
            <a:pPr lvl="0"/>
            <a:r>
              <a:rPr lang="en-US" dirty="0"/>
              <a:t>Click to edit Master text styles</a:t>
            </a:r>
          </a:p>
          <a:p>
            <a:pPr lvl="1"/>
            <a:r>
              <a:rPr lang="en-US" dirty="0"/>
              <a:t>Second level</a:t>
            </a:r>
          </a:p>
          <a:p>
            <a:pPr lvl="2"/>
            <a:r>
              <a:rPr lang="en-US" dirty="0"/>
              <a:t>Third level</a:t>
            </a:r>
          </a:p>
        </p:txBody>
      </p:sp>
      <p:sp>
        <p:nvSpPr>
          <p:cNvPr id="8" name="Rectangle 7"/>
          <p:cNvSpPr/>
          <p:nvPr userDrawn="1"/>
        </p:nvSpPr>
        <p:spPr>
          <a:xfrm>
            <a:off x="543696" y="6359210"/>
            <a:ext cx="2718488" cy="276999"/>
          </a:xfrm>
          <a:prstGeom prst="rect">
            <a:avLst/>
          </a:prstGeom>
        </p:spPr>
        <p:txBody>
          <a:bodyPr wrap="square">
            <a:spAutoFit/>
          </a:bodyPr>
          <a:lstStyle/>
          <a:p>
            <a:r>
              <a:rPr lang="en-US" sz="1200" dirty="0">
                <a:solidFill>
                  <a:schemeClr val="tx1">
                    <a:lumMod val="50000"/>
                    <a:lumOff val="50000"/>
                  </a:schemeClr>
                </a:solidFill>
              </a:rPr>
              <a:t>gender.cgiar.org</a:t>
            </a:r>
          </a:p>
        </p:txBody>
      </p:sp>
      <p:sp>
        <p:nvSpPr>
          <p:cNvPr id="10" name="Footer Placeholder 4"/>
          <p:cNvSpPr>
            <a:spLocks noGrp="1"/>
          </p:cNvSpPr>
          <p:nvPr>
            <p:ph type="ftr" sz="quarter" idx="11"/>
          </p:nvPr>
        </p:nvSpPr>
        <p:spPr>
          <a:xfrm>
            <a:off x="1977172" y="6356351"/>
            <a:ext cx="5091670" cy="365125"/>
          </a:xfrm>
        </p:spPr>
        <p:txBody>
          <a:bodyPr/>
          <a:lstStyle/>
          <a:p>
            <a:r>
              <a:rPr lang="en-US" dirty="0"/>
              <a:t>Footer</a:t>
            </a:r>
          </a:p>
        </p:txBody>
      </p:sp>
      <p:sp>
        <p:nvSpPr>
          <p:cNvPr id="11" name="Slide Number Placeholder 5"/>
          <p:cNvSpPr>
            <a:spLocks noGrp="1"/>
          </p:cNvSpPr>
          <p:nvPr>
            <p:ph type="sldNum" sz="quarter" idx="4"/>
          </p:nvPr>
        </p:nvSpPr>
        <p:spPr>
          <a:xfrm>
            <a:off x="7166918" y="6356351"/>
            <a:ext cx="13928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2FC30A-0643-4813-9F1D-5869F0F9054B}" type="slidenum">
              <a:rPr lang="en-US" smtClean="0"/>
              <a:t>‹#›</a:t>
            </a:fld>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12182" y="157018"/>
            <a:ext cx="2065564" cy="808668"/>
          </a:xfrm>
          <a:prstGeom prst="rect">
            <a:avLst/>
          </a:prstGeom>
        </p:spPr>
      </p:pic>
    </p:spTree>
    <p:extLst>
      <p:ext uri="{BB962C8B-B14F-4D97-AF65-F5344CB8AC3E}">
        <p14:creationId xmlns:p14="http://schemas.microsoft.com/office/powerpoint/2010/main" val="4073699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993685" y="1765300"/>
            <a:ext cx="4150313" cy="5092700"/>
          </a:xfrm>
          <a:prstGeom prst="rect">
            <a:avLst/>
          </a:prstGeom>
        </p:spPr>
      </p:pic>
      <p:sp>
        <p:nvSpPr>
          <p:cNvPr id="2" name="Title 1"/>
          <p:cNvSpPr>
            <a:spLocks noGrp="1"/>
          </p:cNvSpPr>
          <p:nvPr>
            <p:ph type="title"/>
          </p:nvPr>
        </p:nvSpPr>
        <p:spPr>
          <a:xfrm>
            <a:off x="629841" y="457200"/>
            <a:ext cx="2949178" cy="1600200"/>
          </a:xfrm>
        </p:spPr>
        <p:txBody>
          <a:bodyPr anchor="b">
            <a:normAutofit/>
          </a:bodyPr>
          <a:lstStyle>
            <a:lvl1pPr>
              <a:defRPr sz="2800">
                <a:solidFill>
                  <a:srgbClr val="77538E"/>
                </a:solidFill>
              </a:defRPr>
            </a:lvl1pPr>
          </a:lstStyle>
          <a:p>
            <a:r>
              <a:rPr lang="en-US" dirty="0"/>
              <a:t>Click to edit Master title style</a:t>
            </a:r>
          </a:p>
        </p:txBody>
      </p:sp>
      <p:sp>
        <p:nvSpPr>
          <p:cNvPr id="3" name="Content Placeholder 2"/>
          <p:cNvSpPr>
            <a:spLocks noGrp="1"/>
          </p:cNvSpPr>
          <p:nvPr>
            <p:ph idx="1"/>
          </p:nvPr>
        </p:nvSpPr>
        <p:spPr>
          <a:xfrm>
            <a:off x="3887390" y="1631092"/>
            <a:ext cx="4672409" cy="4588735"/>
          </a:xfrm>
        </p:spPr>
        <p:txBody>
          <a:bodyPr/>
          <a:lstStyle>
            <a:lvl1pPr>
              <a:buClr>
                <a:srgbClr val="77538E"/>
              </a:buClr>
              <a:defRPr sz="2400">
                <a:solidFill>
                  <a:schemeClr val="tx1">
                    <a:lumMod val="65000"/>
                    <a:lumOff val="35000"/>
                  </a:schemeClr>
                </a:solidFill>
              </a:defRPr>
            </a:lvl1pPr>
            <a:lvl2pPr>
              <a:buClr>
                <a:srgbClr val="77538E"/>
              </a:buClr>
              <a:defRPr sz="1800">
                <a:solidFill>
                  <a:schemeClr val="tx1">
                    <a:lumMod val="65000"/>
                    <a:lumOff val="35000"/>
                  </a:schemeClr>
                </a:solidFill>
              </a:defRPr>
            </a:lvl2pPr>
            <a:lvl3pPr>
              <a:buClr>
                <a:srgbClr val="77538E"/>
              </a:buClr>
              <a:defRPr sz="1800">
                <a:solidFill>
                  <a:schemeClr val="tx1">
                    <a:lumMod val="65000"/>
                    <a:lumOff val="35000"/>
                  </a:schemeClr>
                </a:solidFill>
              </a:defRPr>
            </a:lvl3pPr>
            <a:lvl4pPr>
              <a:buClr>
                <a:srgbClr val="77538E"/>
              </a:buClr>
              <a:defRPr sz="1800">
                <a:solidFill>
                  <a:schemeClr val="tx1">
                    <a:lumMod val="65000"/>
                    <a:lumOff val="35000"/>
                  </a:schemeClr>
                </a:solidFill>
              </a:defRPr>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Text Placeholder 3"/>
          <p:cNvSpPr>
            <a:spLocks noGrp="1"/>
          </p:cNvSpPr>
          <p:nvPr>
            <p:ph type="body" sz="half" idx="2"/>
          </p:nvPr>
        </p:nvSpPr>
        <p:spPr>
          <a:xfrm>
            <a:off x="629841" y="2057399"/>
            <a:ext cx="2949178" cy="4162427"/>
          </a:xfrm>
        </p:spPr>
        <p:txBody>
          <a:bodyPr>
            <a:normAutofit/>
          </a:bodyPr>
          <a:lstStyle>
            <a:lvl1pPr marL="0" indent="0">
              <a:buNone/>
              <a:defRPr sz="2400">
                <a:solidFill>
                  <a:schemeClr val="tx1">
                    <a:lumMod val="65000"/>
                    <a:lumOff val="3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2" name="Footer Placeholder 4"/>
          <p:cNvSpPr>
            <a:spLocks noGrp="1"/>
          </p:cNvSpPr>
          <p:nvPr>
            <p:ph type="ftr" sz="quarter" idx="11"/>
          </p:nvPr>
        </p:nvSpPr>
        <p:spPr>
          <a:xfrm>
            <a:off x="3887390" y="6356351"/>
            <a:ext cx="3181452" cy="365125"/>
          </a:xfrm>
        </p:spPr>
        <p:txBody>
          <a:bodyPr/>
          <a:lstStyle/>
          <a:p>
            <a:r>
              <a:rPr lang="en-US" dirty="0"/>
              <a:t>Footer</a:t>
            </a:r>
          </a:p>
        </p:txBody>
      </p:sp>
      <p:sp>
        <p:nvSpPr>
          <p:cNvPr id="13" name="Slide Number Placeholder 5"/>
          <p:cNvSpPr>
            <a:spLocks noGrp="1"/>
          </p:cNvSpPr>
          <p:nvPr>
            <p:ph type="sldNum" sz="quarter" idx="4"/>
          </p:nvPr>
        </p:nvSpPr>
        <p:spPr>
          <a:xfrm>
            <a:off x="7166918" y="6356351"/>
            <a:ext cx="13928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2FC30A-0643-4813-9F1D-5869F0F9054B}" type="slidenum">
              <a:rPr lang="en-US" smtClean="0"/>
              <a:t>‹#›</a:t>
            </a:fld>
            <a:endParaRPr lang="en-US"/>
          </a:p>
        </p:txBody>
      </p:sp>
      <p:sp>
        <p:nvSpPr>
          <p:cNvPr id="10" name="Rectangle 9"/>
          <p:cNvSpPr/>
          <p:nvPr userDrawn="1"/>
        </p:nvSpPr>
        <p:spPr>
          <a:xfrm>
            <a:off x="543696" y="6359210"/>
            <a:ext cx="2718488" cy="276999"/>
          </a:xfrm>
          <a:prstGeom prst="rect">
            <a:avLst/>
          </a:prstGeom>
        </p:spPr>
        <p:txBody>
          <a:bodyPr wrap="square">
            <a:spAutoFit/>
          </a:bodyPr>
          <a:lstStyle/>
          <a:p>
            <a:r>
              <a:rPr lang="en-US" sz="1200" dirty="0">
                <a:solidFill>
                  <a:schemeClr val="tx1">
                    <a:lumMod val="50000"/>
                    <a:lumOff val="50000"/>
                  </a:schemeClr>
                </a:solidFill>
              </a:rPr>
              <a:t>gender.cgiar.org</a:t>
            </a:r>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912182" y="157018"/>
            <a:ext cx="2065564" cy="808668"/>
          </a:xfrm>
          <a:prstGeom prst="rect">
            <a:avLst/>
          </a:prstGeom>
        </p:spPr>
      </p:pic>
    </p:spTree>
    <p:extLst>
      <p:ext uri="{BB962C8B-B14F-4D97-AF65-F5344CB8AC3E}">
        <p14:creationId xmlns:p14="http://schemas.microsoft.com/office/powerpoint/2010/main" val="776825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8" name="Rectangle 7"/>
          <p:cNvSpPr/>
          <p:nvPr userDrawn="1"/>
        </p:nvSpPr>
        <p:spPr>
          <a:xfrm>
            <a:off x="7078436" y="6352679"/>
            <a:ext cx="1542032" cy="276999"/>
          </a:xfrm>
          <a:prstGeom prst="rect">
            <a:avLst/>
          </a:prstGeom>
        </p:spPr>
        <p:txBody>
          <a:bodyPr wrap="square">
            <a:spAutoFit/>
          </a:bodyPr>
          <a:lstStyle/>
          <a:p>
            <a:pPr algn="r"/>
            <a:r>
              <a:rPr lang="en-US" sz="1200" dirty="0">
                <a:solidFill>
                  <a:schemeClr val="tx1">
                    <a:lumMod val="50000"/>
                    <a:lumOff val="50000"/>
                  </a:schemeClr>
                </a:solidFill>
              </a:rPr>
              <a:t>gender.cgiar.org</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12182" y="157018"/>
            <a:ext cx="2065564" cy="808668"/>
          </a:xfrm>
          <a:prstGeom prst="rect">
            <a:avLst/>
          </a:prstGeom>
        </p:spPr>
      </p:pic>
    </p:spTree>
    <p:extLst>
      <p:ext uri="{BB962C8B-B14F-4D97-AF65-F5344CB8AC3E}">
        <p14:creationId xmlns:p14="http://schemas.microsoft.com/office/powerpoint/2010/main" val="3860139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09142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63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
        <p:nvSpPr>
          <p:cNvPr id="8" name="TextBox 6">
            <a:hlinkClick r:id="rId4"/>
          </p:cNvPr>
          <p:cNvSpPr txBox="1">
            <a:spLocks noChangeArrowheads="1"/>
          </p:cNvSpPr>
          <p:nvPr userDrawn="1"/>
        </p:nvSpPr>
        <p:spPr bwMode="auto">
          <a:xfrm>
            <a:off x="1248053" y="3992625"/>
            <a:ext cx="65010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which globally support its work through their contributions </a:t>
            </a:r>
            <a:br>
              <a:rPr lang="en-US" sz="1200" kern="1200" dirty="0">
                <a:solidFill>
                  <a:schemeClr val="tx1"/>
                </a:solidFill>
                <a:effectLst/>
                <a:latin typeface="+mn-lt"/>
                <a:ea typeface="+mn-ea"/>
                <a:cs typeface="Arial" charset="0"/>
              </a:rPr>
            </a:br>
            <a:r>
              <a:rPr lang="en-US" sz="1200" kern="1200" dirty="0">
                <a:solidFill>
                  <a:schemeClr val="tx1"/>
                </a:solidFill>
                <a:effectLst/>
                <a:latin typeface="+mn-lt"/>
                <a:ea typeface="+mn-ea"/>
                <a:cs typeface="Arial" charset="0"/>
              </a:rPr>
              <a:t>to the</a:t>
            </a:r>
            <a:r>
              <a:rPr lang="en-US" sz="1200" b="1" kern="1200" dirty="0">
                <a:solidFill>
                  <a:srgbClr val="72201E"/>
                </a:solidFill>
                <a:effectLst/>
                <a:latin typeface="+mn-lt"/>
                <a:ea typeface="+mn-ea"/>
                <a:cs typeface="Arial" charset="0"/>
              </a:rPr>
              <a:t> </a:t>
            </a:r>
            <a:r>
              <a:rPr lang="en-US" sz="1200" b="1" kern="1200" dirty="0">
                <a:solidFill>
                  <a:srgbClr val="72201E"/>
                </a:solidFill>
                <a:effectLst/>
                <a:latin typeface="+mn-lt"/>
                <a:ea typeface="+mn-ea"/>
                <a:cs typeface="Arial" charset="0"/>
                <a:hlinkClick r:id="rId5"/>
              </a:rPr>
              <a:t>CGIAR Trust Fund</a:t>
            </a:r>
            <a:endParaRPr lang="en-US" sz="1200" b="1" dirty="0">
              <a:solidFill>
                <a:srgbClr val="72201E"/>
              </a:solidFill>
              <a:latin typeface="+mn-lt"/>
            </a:endParaRPr>
          </a:p>
        </p:txBody>
      </p:sp>
      <p:pic>
        <p:nvPicPr>
          <p:cNvPr id="2" name="Picture 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48053" y="4838762"/>
            <a:ext cx="6501384" cy="1517904"/>
          </a:xfrm>
          <a:prstGeom prst="rect">
            <a:avLst/>
          </a:prstGeom>
        </p:spPr>
      </p:pic>
    </p:spTree>
    <p:extLst>
      <p:ext uri="{BB962C8B-B14F-4D97-AF65-F5344CB8AC3E}">
        <p14:creationId xmlns:p14="http://schemas.microsoft.com/office/powerpoint/2010/main" val="16733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21945" t="21708" r="-2459" b="5059"/>
          <a:stretch/>
        </p:blipFill>
        <p:spPr>
          <a:xfrm>
            <a:off x="-1" y="0"/>
            <a:ext cx="8674443" cy="6858000"/>
          </a:xfrm>
          <a:prstGeom prst="rect">
            <a:avLst/>
          </a:prstGeom>
        </p:spPr>
      </p:pic>
      <p:sp>
        <p:nvSpPr>
          <p:cNvPr id="2" name="Title 1"/>
          <p:cNvSpPr>
            <a:spLocks noGrp="1"/>
          </p:cNvSpPr>
          <p:nvPr>
            <p:ph type="ctrTitle"/>
          </p:nvPr>
        </p:nvSpPr>
        <p:spPr>
          <a:xfrm>
            <a:off x="543696" y="1577131"/>
            <a:ext cx="8016103" cy="1390342"/>
          </a:xfrm>
        </p:spPr>
        <p:txBody>
          <a:bodyPr anchor="b">
            <a:normAutofit/>
          </a:bodyPr>
          <a:lstStyle>
            <a:lvl1pPr algn="l">
              <a:defRPr sz="3600" b="1" i="0">
                <a:solidFill>
                  <a:srgbClr val="77538E"/>
                </a:solidFill>
                <a:latin typeface="Arial" panose="020B0604020202020204" pitchFamily="34" charset="0"/>
                <a:ea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543695" y="3083055"/>
            <a:ext cx="8016103" cy="3136772"/>
          </a:xfrm>
        </p:spPr>
        <p:txBody>
          <a:bodyPr/>
          <a:lstStyle>
            <a:lvl1pPr marL="0" indent="0" algn="l">
              <a:buNone/>
              <a:defRPr sz="2400">
                <a:solidFill>
                  <a:srgbClr val="3AA877"/>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Footer Placeholder 4"/>
          <p:cNvSpPr>
            <a:spLocks noGrp="1"/>
          </p:cNvSpPr>
          <p:nvPr>
            <p:ph type="ftr" sz="quarter" idx="11"/>
          </p:nvPr>
        </p:nvSpPr>
        <p:spPr>
          <a:xfrm>
            <a:off x="543695" y="6356351"/>
            <a:ext cx="4950943" cy="365125"/>
          </a:xfrm>
        </p:spPr>
        <p:txBody>
          <a:bodyPr/>
          <a:lstStyle>
            <a:lvl1pPr>
              <a:defRPr/>
            </a:lvl1pPr>
          </a:lstStyle>
          <a:p>
            <a:r>
              <a:rPr lang="en-US" dirty="0"/>
              <a:t>CGIAR Gender and Agriculture Research Network  gender.cgiar.org</a:t>
            </a:r>
          </a:p>
        </p:txBody>
      </p:sp>
      <p:cxnSp>
        <p:nvCxnSpPr>
          <p:cNvPr id="11" name="Straight Connector 10"/>
          <p:cNvCxnSpPr/>
          <p:nvPr userDrawn="1"/>
        </p:nvCxnSpPr>
        <p:spPr>
          <a:xfrm>
            <a:off x="543694" y="2967473"/>
            <a:ext cx="8016103" cy="0"/>
          </a:xfrm>
          <a:prstGeom prst="line">
            <a:avLst/>
          </a:prstGeom>
          <a:ln w="38100">
            <a:solidFill>
              <a:srgbClr val="77538E"/>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912182" y="157018"/>
            <a:ext cx="2065564" cy="808668"/>
          </a:xfrm>
          <a:prstGeom prst="rect">
            <a:avLst/>
          </a:prstGeom>
        </p:spPr>
      </p:pic>
    </p:spTree>
    <p:extLst>
      <p:ext uri="{BB962C8B-B14F-4D97-AF65-F5344CB8AC3E}">
        <p14:creationId xmlns:p14="http://schemas.microsoft.com/office/powerpoint/2010/main" val="416261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993686" y="1765300"/>
            <a:ext cx="4150313" cy="5092700"/>
          </a:xfrm>
          <a:prstGeom prst="rect">
            <a:avLst/>
          </a:prstGeom>
        </p:spPr>
      </p:pic>
      <p:sp>
        <p:nvSpPr>
          <p:cNvPr id="2" name="Title 1"/>
          <p:cNvSpPr>
            <a:spLocks noGrp="1"/>
          </p:cNvSpPr>
          <p:nvPr>
            <p:ph type="title"/>
          </p:nvPr>
        </p:nvSpPr>
        <p:spPr>
          <a:xfrm>
            <a:off x="543696" y="240490"/>
            <a:ext cx="6779741" cy="1200505"/>
          </a:xfrm>
          <a:ln>
            <a:solidFill>
              <a:srgbClr val="77538E"/>
            </a:solidFill>
          </a:ln>
        </p:spPr>
        <p:txBody>
          <a:bodyPr anchor="b">
            <a:normAutofit/>
          </a:bodyPr>
          <a:lstStyle>
            <a:lvl1pPr>
              <a:defRPr sz="2800" b="1" i="0">
                <a:solidFill>
                  <a:srgbClr val="77538E"/>
                </a:solidFill>
                <a:latin typeface="Calibri" charset="0"/>
                <a:ea typeface="Calibri" charset="0"/>
                <a:cs typeface="Calibri" charset="0"/>
              </a:defRPr>
            </a:lvl1pPr>
          </a:lstStyle>
          <a:p>
            <a:r>
              <a:rPr lang="en-US" dirty="0"/>
              <a:t>Click to edit Master title style</a:t>
            </a:r>
          </a:p>
        </p:txBody>
      </p:sp>
      <p:sp>
        <p:nvSpPr>
          <p:cNvPr id="3" name="Content Placeholder 2"/>
          <p:cNvSpPr>
            <a:spLocks noGrp="1"/>
          </p:cNvSpPr>
          <p:nvPr>
            <p:ph idx="1"/>
          </p:nvPr>
        </p:nvSpPr>
        <p:spPr>
          <a:xfrm>
            <a:off x="543696" y="1622854"/>
            <a:ext cx="8016104" cy="4554109"/>
          </a:xfrm>
        </p:spPr>
        <p:txBody>
          <a:bodyPr/>
          <a:lstStyle>
            <a:lvl1pPr marL="0" indent="0">
              <a:buClr>
                <a:srgbClr val="77538E"/>
              </a:buClr>
              <a:buNone/>
              <a:defRPr sz="2400">
                <a:solidFill>
                  <a:schemeClr val="tx1">
                    <a:lumMod val="65000"/>
                    <a:lumOff val="35000"/>
                  </a:schemeClr>
                </a:solidFill>
              </a:defRPr>
            </a:lvl1pPr>
            <a:lvl2pPr marL="685800" indent="-228600">
              <a:buClr>
                <a:srgbClr val="77538E"/>
              </a:buClr>
              <a:buSzPct val="80000"/>
              <a:buFont typeface="Wingdings" charset="2"/>
              <a:buChar char="§"/>
              <a:defRPr sz="2400">
                <a:solidFill>
                  <a:schemeClr val="tx1">
                    <a:lumMod val="65000"/>
                    <a:lumOff val="35000"/>
                  </a:schemeClr>
                </a:solidFill>
              </a:defRPr>
            </a:lvl2pPr>
            <a:lvl3pPr marL="1143000" indent="-228600">
              <a:buClr>
                <a:srgbClr val="77538E"/>
              </a:buClr>
              <a:buFont typeface=".AppleSystemUIFont" charset="-120"/>
              <a:buChar char="-"/>
              <a:defRPr>
                <a:solidFill>
                  <a:schemeClr val="tx1">
                    <a:lumMod val="65000"/>
                    <a:lumOff val="35000"/>
                  </a:schemeClr>
                </a:solidFill>
              </a:defRPr>
            </a:lvl3p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11"/>
          </p:nvPr>
        </p:nvSpPr>
        <p:spPr>
          <a:xfrm>
            <a:off x="1977172" y="6356351"/>
            <a:ext cx="5091670" cy="365125"/>
          </a:xfrm>
        </p:spPr>
        <p:txBody>
          <a:bodyPr/>
          <a:lstStyle/>
          <a:p>
            <a:r>
              <a:rPr lang="en-US" dirty="0"/>
              <a:t>Footer</a:t>
            </a:r>
          </a:p>
        </p:txBody>
      </p:sp>
      <p:sp>
        <p:nvSpPr>
          <p:cNvPr id="6" name="Rectangle 5"/>
          <p:cNvSpPr/>
          <p:nvPr userDrawn="1"/>
        </p:nvSpPr>
        <p:spPr>
          <a:xfrm>
            <a:off x="543696" y="6359210"/>
            <a:ext cx="2718488" cy="276999"/>
          </a:xfrm>
          <a:prstGeom prst="rect">
            <a:avLst/>
          </a:prstGeom>
        </p:spPr>
        <p:txBody>
          <a:bodyPr wrap="square">
            <a:spAutoFit/>
          </a:bodyPr>
          <a:lstStyle/>
          <a:p>
            <a:r>
              <a:rPr lang="en-US" sz="1200" dirty="0">
                <a:solidFill>
                  <a:schemeClr val="tx1">
                    <a:lumMod val="50000"/>
                    <a:lumOff val="50000"/>
                  </a:schemeClr>
                </a:solidFill>
              </a:rPr>
              <a:t>gender.cgiar.org</a:t>
            </a:r>
          </a:p>
        </p:txBody>
      </p:sp>
      <p:cxnSp>
        <p:nvCxnSpPr>
          <p:cNvPr id="11" name="Straight Connector 10"/>
          <p:cNvCxnSpPr/>
          <p:nvPr userDrawn="1"/>
        </p:nvCxnSpPr>
        <p:spPr>
          <a:xfrm>
            <a:off x="543696" y="1432369"/>
            <a:ext cx="6779743" cy="0"/>
          </a:xfrm>
          <a:prstGeom prst="line">
            <a:avLst/>
          </a:prstGeom>
          <a:ln w="38100">
            <a:solidFill>
              <a:srgbClr val="77538E"/>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166918" y="6356351"/>
            <a:ext cx="13928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pPr/>
              <a:t>‹#›</a:t>
            </a:fld>
            <a:endParaRPr lang="en-US" dirty="0"/>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912182" y="157018"/>
            <a:ext cx="2065564" cy="808668"/>
          </a:xfrm>
          <a:prstGeom prst="rect">
            <a:avLst/>
          </a:prstGeom>
        </p:spPr>
      </p:pic>
    </p:spTree>
    <p:extLst>
      <p:ext uri="{BB962C8B-B14F-4D97-AF65-F5344CB8AC3E}">
        <p14:creationId xmlns:p14="http://schemas.microsoft.com/office/powerpoint/2010/main" val="2585316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12" r:id="rId6"/>
    <p:sldLayoutId id="2147483708"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a:t>
            </a:r>
          </a:p>
        </p:txBody>
      </p:sp>
      <p:sp>
        <p:nvSpPr>
          <p:cNvPr id="8" name="Slide Number Placeholder 7"/>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dirty="0"/>
          </a:p>
        </p:txBody>
      </p:sp>
    </p:spTree>
    <p:extLst>
      <p:ext uri="{BB962C8B-B14F-4D97-AF65-F5344CB8AC3E}">
        <p14:creationId xmlns:p14="http://schemas.microsoft.com/office/powerpoint/2010/main" val="363318652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Lst>
  <p:hf hdr="0" ftr="0" dt="0"/>
  <p:txStyles>
    <p:titleStyle>
      <a:lvl1pPr algn="l" defTabSz="914400" rtl="0" eaLnBrk="1" latinLnBrk="0" hangingPunct="1">
        <a:lnSpc>
          <a:spcPct val="90000"/>
        </a:lnSpc>
        <a:spcBef>
          <a:spcPct val="0"/>
        </a:spcBef>
        <a:buNone/>
        <a:defRPr sz="2800" b="1" kern="1200">
          <a:solidFill>
            <a:srgbClr val="EEA340"/>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Clr>
          <a:srgbClr val="EEA340"/>
        </a:buClr>
        <a:buSzPct val="80000"/>
        <a:buFont typeface="Wingdings" charset="2"/>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Clr>
          <a:srgbClr val="EEA340"/>
        </a:buClr>
        <a:buFont typeface=".AppleSystemUIFont" charset="-12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Clr>
          <a:srgbClr val="EEA340"/>
        </a:buClr>
        <a:buSzPct val="60000"/>
        <a:buFont typeface=".AppleSystemUIFont" charset="-12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31.jpeg"/><Relationship Id="rId11" Type="http://schemas.openxmlformats.org/officeDocument/2006/relationships/image" Target="../media/image36.png"/><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29.png"/><Relationship Id="rId9"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30205" y="5866286"/>
            <a:ext cx="833195" cy="85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9" descr="P:\Logos\c\cgiar\cgiar_Logo.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67210" y="5880944"/>
            <a:ext cx="700190" cy="830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0"/>
          </p:nvPr>
        </p:nvSpPr>
        <p:spPr/>
        <p:txBody>
          <a:bodyPr/>
          <a:lstStyle/>
          <a:p>
            <a:r>
              <a:rPr lang="en-US" dirty="0"/>
              <a:t>Women farmers’ participation in the agricultural research process: implication for agricultural sustainability in Ethiopia </a:t>
            </a:r>
          </a:p>
        </p:txBody>
      </p:sp>
      <p:sp>
        <p:nvSpPr>
          <p:cNvPr id="6" name="Text Placeholder 5"/>
          <p:cNvSpPr>
            <a:spLocks noGrp="1"/>
          </p:cNvSpPr>
          <p:nvPr>
            <p:ph type="body" sz="quarter" idx="11"/>
          </p:nvPr>
        </p:nvSpPr>
        <p:spPr>
          <a:xfrm>
            <a:off x="609600" y="1548292"/>
            <a:ext cx="7928457" cy="894912"/>
          </a:xfrm>
        </p:spPr>
        <p:txBody>
          <a:bodyPr/>
          <a:lstStyle/>
          <a:p>
            <a:r>
              <a:rPr lang="en-US" dirty="0"/>
              <a:t>Annet A. </a:t>
            </a:r>
            <a:r>
              <a:rPr lang="en-US" dirty="0" err="1"/>
              <a:t>Mulema</a:t>
            </a:r>
            <a:r>
              <a:rPr lang="en-US" dirty="0"/>
              <a:t> (ILRI), Wellington Jogo (CIP), Elias </a:t>
            </a:r>
            <a:r>
              <a:rPr lang="en-US" dirty="0" err="1"/>
              <a:t>Damtew</a:t>
            </a:r>
            <a:r>
              <a:rPr lang="en-US" dirty="0"/>
              <a:t> (ILRI), Kindu Mekonnen (ILRI) and Peter Thorne (ILRI)</a:t>
            </a:r>
          </a:p>
          <a:p>
            <a:endParaRPr lang="en-US" dirty="0"/>
          </a:p>
        </p:txBody>
      </p:sp>
      <p:sp>
        <p:nvSpPr>
          <p:cNvPr id="7" name="Text Placeholder 6"/>
          <p:cNvSpPr>
            <a:spLocks noGrp="1"/>
          </p:cNvSpPr>
          <p:nvPr>
            <p:ph type="body" sz="quarter" idx="12"/>
          </p:nvPr>
        </p:nvSpPr>
        <p:spPr>
          <a:xfrm>
            <a:off x="348698" y="2458124"/>
            <a:ext cx="8534400" cy="668611"/>
          </a:xfrm>
        </p:spPr>
        <p:txBody>
          <a:bodyPr/>
          <a:lstStyle/>
          <a:p>
            <a:r>
              <a:rPr lang="en-US" dirty="0"/>
              <a:t>Seeds of Change Conference, University of Canberra, Australia, 2-4 April 2019</a:t>
            </a:r>
          </a:p>
          <a:p>
            <a:r>
              <a:rPr lang="en-US" dirty="0"/>
              <a:t> </a:t>
            </a: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3604178"/>
            <a:ext cx="2147215" cy="2110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a:extLst>
              <a:ext uri="{FF2B5EF4-FFF2-40B4-BE49-F238E27FC236}">
                <a16:creationId xmlns:a16="http://schemas.microsoft.com/office/drawing/2014/main" id="{669E4402-942B-46E1-AD17-65D686146FC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37" y="3583942"/>
            <a:ext cx="2145978" cy="2145978"/>
          </a:xfrm>
          <a:prstGeom prst="rect">
            <a:avLst/>
          </a:prstGeom>
        </p:spPr>
      </p:pic>
      <p:pic>
        <p:nvPicPr>
          <p:cNvPr id="3" name="Picture 2">
            <a:extLst>
              <a:ext uri="{FF2B5EF4-FFF2-40B4-BE49-F238E27FC236}">
                <a16:creationId xmlns:a16="http://schemas.microsoft.com/office/drawing/2014/main" id="{78143CD2-201C-4CD7-A224-11C8B0435BF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438045" y="3583942"/>
            <a:ext cx="2267909" cy="2158171"/>
          </a:xfrm>
          <a:prstGeom prst="rect">
            <a:avLst/>
          </a:prstGeom>
        </p:spPr>
      </p:pic>
      <p:pic>
        <p:nvPicPr>
          <p:cNvPr id="4" name="Picture 3">
            <a:extLst>
              <a:ext uri="{FF2B5EF4-FFF2-40B4-BE49-F238E27FC236}">
                <a16:creationId xmlns:a16="http://schemas.microsoft.com/office/drawing/2014/main" id="{665B22EC-F2C6-46F1-9B5E-B81758B215A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477000" y="3622294"/>
            <a:ext cx="2426418" cy="2103302"/>
          </a:xfrm>
          <a:prstGeom prst="rect">
            <a:avLst/>
          </a:prstGeom>
        </p:spPr>
      </p:pic>
      <p:pic>
        <p:nvPicPr>
          <p:cNvPr id="11" name="Picture 10">
            <a:extLst>
              <a:ext uri="{FF2B5EF4-FFF2-40B4-BE49-F238E27FC236}">
                <a16:creationId xmlns:a16="http://schemas.microsoft.com/office/drawing/2014/main" id="{FD5AD766-7529-4CFD-B461-CEF6882DE95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28600" y="5892667"/>
            <a:ext cx="3203050" cy="853456"/>
          </a:xfrm>
          <a:prstGeom prst="rect">
            <a:avLst/>
          </a:prstGeom>
        </p:spPr>
      </p:pic>
      <p:pic>
        <p:nvPicPr>
          <p:cNvPr id="12" name="Picture 11">
            <a:extLst>
              <a:ext uri="{FF2B5EF4-FFF2-40B4-BE49-F238E27FC236}">
                <a16:creationId xmlns:a16="http://schemas.microsoft.com/office/drawing/2014/main" id="{915F3E4D-DE50-4CAD-BBDF-607C6B13DC9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712149" y="6033401"/>
            <a:ext cx="2034915" cy="62248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72154-7FB8-4A96-8869-F5E4CC82B690}"/>
              </a:ext>
            </a:extLst>
          </p:cNvPr>
          <p:cNvSpPr>
            <a:spLocks noGrp="1"/>
          </p:cNvSpPr>
          <p:nvPr>
            <p:ph type="title"/>
          </p:nvPr>
        </p:nvSpPr>
        <p:spPr/>
        <p:txBody>
          <a:bodyPr/>
          <a:lstStyle/>
          <a:p>
            <a:r>
              <a:rPr lang="en-US" dirty="0"/>
              <a:t>Data analysis</a:t>
            </a:r>
            <a:endParaRPr lang="en-GB" dirty="0"/>
          </a:p>
        </p:txBody>
      </p:sp>
      <p:sp>
        <p:nvSpPr>
          <p:cNvPr id="3" name="Content Placeholder 2">
            <a:extLst>
              <a:ext uri="{FF2B5EF4-FFF2-40B4-BE49-F238E27FC236}">
                <a16:creationId xmlns:a16="http://schemas.microsoft.com/office/drawing/2014/main" id="{7C5CE69E-D5B6-4D65-8F24-DA1145F3D2DF}"/>
              </a:ext>
            </a:extLst>
          </p:cNvPr>
          <p:cNvSpPr>
            <a:spLocks noGrp="1"/>
          </p:cNvSpPr>
          <p:nvPr>
            <p:ph sz="quarter" idx="10"/>
          </p:nvPr>
        </p:nvSpPr>
        <p:spPr/>
        <p:txBody>
          <a:bodyPr/>
          <a:lstStyle/>
          <a:p>
            <a:pPr marL="457200" indent="-457200">
              <a:lnSpc>
                <a:spcPct val="100000"/>
              </a:lnSpc>
              <a:spcBef>
                <a:spcPts val="1200"/>
              </a:spcBef>
              <a:buFont typeface="Arial" panose="020B0604020202020204" pitchFamily="34" charset="0"/>
              <a:buChar char="•"/>
            </a:pPr>
            <a:r>
              <a:rPr lang="en-US" sz="2800" dirty="0"/>
              <a:t>Qualitative data were analyzed using line-by-line coding.</a:t>
            </a:r>
          </a:p>
          <a:p>
            <a:pPr marL="457200" indent="-457200">
              <a:lnSpc>
                <a:spcPct val="100000"/>
              </a:lnSpc>
              <a:spcBef>
                <a:spcPts val="1200"/>
              </a:spcBef>
              <a:buFont typeface="Arial" panose="020B0604020202020204" pitchFamily="34" charset="0"/>
              <a:buChar char="•"/>
            </a:pPr>
            <a:r>
              <a:rPr lang="en-US" sz="2800" dirty="0"/>
              <a:t>Quantitative data were analyzed using binary and multivariate </a:t>
            </a:r>
            <a:r>
              <a:rPr lang="en-US" sz="2800" dirty="0" err="1"/>
              <a:t>probit</a:t>
            </a:r>
            <a:r>
              <a:rPr lang="en-US" sz="2800" dirty="0"/>
              <a:t> models. </a:t>
            </a:r>
          </a:p>
          <a:p>
            <a:pPr marL="457200" indent="-457200">
              <a:lnSpc>
                <a:spcPct val="100000"/>
              </a:lnSpc>
              <a:spcBef>
                <a:spcPts val="1200"/>
              </a:spcBef>
              <a:buFont typeface="Arial" panose="020B0604020202020204" pitchFamily="34" charset="0"/>
              <a:buChar char="•"/>
            </a:pPr>
            <a:r>
              <a:rPr lang="en-US" sz="2800" dirty="0"/>
              <a:t>Generated a composite women’s empowerment index based on the WEAI domains</a:t>
            </a:r>
          </a:p>
          <a:p>
            <a:pPr marL="457200" indent="-457200">
              <a:lnSpc>
                <a:spcPct val="100000"/>
              </a:lnSpc>
              <a:spcBef>
                <a:spcPts val="1200"/>
              </a:spcBef>
              <a:buFont typeface="Arial" panose="020B0604020202020204" pitchFamily="34" charset="0"/>
              <a:buChar char="•"/>
            </a:pPr>
            <a:r>
              <a:rPr lang="en-US" sz="2800" dirty="0"/>
              <a:t>Included this index together with other socio-economic variables into econometric models</a:t>
            </a:r>
          </a:p>
          <a:p>
            <a:endParaRPr lang="en-GB" dirty="0"/>
          </a:p>
        </p:txBody>
      </p:sp>
    </p:spTree>
    <p:extLst>
      <p:ext uri="{BB962C8B-B14F-4D97-AF65-F5344CB8AC3E}">
        <p14:creationId xmlns:p14="http://schemas.microsoft.com/office/powerpoint/2010/main" val="1957643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67D1E-D08B-4402-88EC-F5C4FB390A44}"/>
              </a:ext>
            </a:extLst>
          </p:cNvPr>
          <p:cNvSpPr>
            <a:spLocks noGrp="1"/>
          </p:cNvSpPr>
          <p:nvPr>
            <p:ph type="title"/>
          </p:nvPr>
        </p:nvSpPr>
        <p:spPr>
          <a:xfrm>
            <a:off x="457200" y="0"/>
            <a:ext cx="8229600" cy="1143000"/>
          </a:xfrm>
        </p:spPr>
        <p:txBody>
          <a:bodyPr>
            <a:normAutofit fontScale="90000"/>
          </a:bodyPr>
          <a:lstStyle/>
          <a:p>
            <a:r>
              <a:rPr lang="en-US" dirty="0"/>
              <a:t>The stages of the agricultural research process</a:t>
            </a:r>
            <a:endParaRPr lang="en-GB" dirty="0"/>
          </a:p>
        </p:txBody>
      </p:sp>
      <p:graphicFrame>
        <p:nvGraphicFramePr>
          <p:cNvPr id="4" name="Content Placeholder 3">
            <a:extLst>
              <a:ext uri="{FF2B5EF4-FFF2-40B4-BE49-F238E27FC236}">
                <a16:creationId xmlns:a16="http://schemas.microsoft.com/office/drawing/2014/main" id="{F8A01892-EE2C-4900-A720-EF4A54026549}"/>
              </a:ext>
            </a:extLst>
          </p:cNvPr>
          <p:cNvGraphicFramePr>
            <a:graphicFrameLocks noGrp="1"/>
          </p:cNvGraphicFramePr>
          <p:nvPr>
            <p:ph sz="quarter" idx="10"/>
            <p:extLst>
              <p:ext uri="{D42A27DB-BD31-4B8C-83A1-F6EECF244321}">
                <p14:modId xmlns:p14="http://schemas.microsoft.com/office/powerpoint/2010/main" val="950413959"/>
              </p:ext>
            </p:extLst>
          </p:nvPr>
        </p:nvGraphicFramePr>
        <p:xfrm>
          <a:off x="628650" y="1332815"/>
          <a:ext cx="8058150" cy="5003343"/>
        </p:xfrm>
        <a:graphic>
          <a:graphicData uri="http://schemas.openxmlformats.org/drawingml/2006/table">
            <a:tbl>
              <a:tblPr firstRow="1" firstCol="1" bandRow="1"/>
              <a:tblGrid>
                <a:gridCol w="3867150">
                  <a:extLst>
                    <a:ext uri="{9D8B030D-6E8A-4147-A177-3AD203B41FA5}">
                      <a16:colId xmlns:a16="http://schemas.microsoft.com/office/drawing/2014/main" val="1957781052"/>
                    </a:ext>
                  </a:extLst>
                </a:gridCol>
                <a:gridCol w="4191000">
                  <a:extLst>
                    <a:ext uri="{9D8B030D-6E8A-4147-A177-3AD203B41FA5}">
                      <a16:colId xmlns:a16="http://schemas.microsoft.com/office/drawing/2014/main" val="3593428814"/>
                    </a:ext>
                  </a:extLst>
                </a:gridCol>
              </a:tblGrid>
              <a:tr h="203263">
                <a:tc>
                  <a:txBody>
                    <a:bodyPr/>
                    <a:lstStyle/>
                    <a:p>
                      <a:pPr marL="0" marR="0">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Stage of the agricultural research process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Description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5067615"/>
                  </a:ext>
                </a:extLst>
              </a:tr>
              <a:tr h="1153972">
                <a:tc>
                  <a:txBody>
                    <a:bodyPr/>
                    <a:lstStyle/>
                    <a:p>
                      <a:pPr marL="0" marR="0">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Identification and prioritization of research and development problems (design stage)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342900" lvl="0" indent="-342900">
                        <a:lnSpc>
                          <a:spcPct val="107000"/>
                        </a:lnSpc>
                        <a:spcAft>
                          <a:spcPts val="0"/>
                        </a:spcAft>
                        <a:buFont typeface="Symbol" panose="05050102010706020507" pitchFamily="18" charset="2"/>
                        <a:buChar char=""/>
                      </a:pPr>
                      <a:r>
                        <a:rPr lang="en-US" sz="1600" dirty="0">
                          <a:effectLst/>
                          <a:latin typeface="Times New Roman" panose="02020603050405020304" pitchFamily="18" charset="0"/>
                          <a:cs typeface="Times New Roman" panose="02020603050405020304" pitchFamily="18" charset="0"/>
                        </a:rPr>
                        <a:t>Identifying and prioritizing agricultural problems or opportunities in the kebele</a:t>
                      </a:r>
                      <a:endParaRPr lang="en-GB" sz="1600" dirty="0">
                        <a:effectLst/>
                        <a:latin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US" sz="1600" dirty="0">
                          <a:effectLst/>
                          <a:latin typeface="Times New Roman" panose="02020603050405020304" pitchFamily="18" charset="0"/>
                          <a:cs typeface="Times New Roman" panose="02020603050405020304" pitchFamily="18" charset="0"/>
                        </a:rPr>
                        <a:t>Identifying possible solutions to be tested</a:t>
                      </a:r>
                      <a:endParaRPr lang="en-GB" sz="16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6301073"/>
                  </a:ext>
                </a:extLst>
              </a:tr>
              <a:tr h="1271936">
                <a:tc>
                  <a:txBody>
                    <a:bodyPr/>
                    <a:lstStyle/>
                    <a:p>
                      <a:pPr marL="0" marR="0">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Identification and testing of potential technology options (testing)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342900" lvl="0" indent="-342900">
                        <a:lnSpc>
                          <a:spcPct val="107000"/>
                        </a:lnSpc>
                        <a:spcAft>
                          <a:spcPts val="0"/>
                        </a:spcAft>
                        <a:buFont typeface="Symbol" panose="05050102010706020507" pitchFamily="18" charset="2"/>
                        <a:buChar char=""/>
                      </a:pPr>
                      <a:r>
                        <a:rPr lang="en-US" sz="1600" dirty="0">
                          <a:effectLst/>
                          <a:latin typeface="Times New Roman" panose="02020603050405020304" pitchFamily="18" charset="0"/>
                          <a:cs typeface="Times New Roman" panose="02020603050405020304" pitchFamily="18" charset="0"/>
                        </a:rPr>
                        <a:t>Identifying and selecting farmers to participate in testing different technologies</a:t>
                      </a:r>
                      <a:endParaRPr lang="en-GB" sz="1600" dirty="0">
                        <a:effectLst/>
                        <a:latin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Organizing farmers in to farmer research groups based on preferences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US" sz="1600" dirty="0">
                          <a:effectLst/>
                          <a:latin typeface="Times New Roman" panose="02020603050405020304" pitchFamily="18" charset="0"/>
                          <a:cs typeface="Times New Roman" panose="02020603050405020304" pitchFamily="18" charset="0"/>
                        </a:rPr>
                        <a:t>Conducting demonstrations or experiments to test technology options</a:t>
                      </a:r>
                      <a:endParaRPr lang="en-GB"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2373128"/>
                  </a:ext>
                </a:extLst>
              </a:tr>
              <a:tr h="237174">
                <a:tc>
                  <a:txBody>
                    <a:bodyPr/>
                    <a:lstStyle/>
                    <a:p>
                      <a:pPr marL="0" marR="0">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r>
                        <a:rPr lang="en-US" sz="1600" dirty="0">
                          <a:effectLst/>
                          <a:latin typeface="Times New Roman" panose="02020603050405020304" pitchFamily="18" charset="0"/>
                          <a:cs typeface="Times New Roman" panose="02020603050405020304" pitchFamily="18" charset="0"/>
                        </a:rPr>
                        <a:t> </a:t>
                      </a:r>
                      <a:endParaRPr lang="en-GB"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548842287"/>
                  </a:ext>
                </a:extLst>
              </a:tr>
              <a:tr h="505557">
                <a:tc>
                  <a:txBody>
                    <a:bodyPr/>
                    <a:lstStyle/>
                    <a:p>
                      <a:pPr marL="0" marR="0">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Dissemination of tested and validated technologies (diffusion)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342900" lvl="0" indent="-342900">
                        <a:lnSpc>
                          <a:spcPct val="107000"/>
                        </a:lnSpc>
                        <a:spcAft>
                          <a:spcPts val="0"/>
                        </a:spcAft>
                        <a:buFont typeface="Symbol" panose="05050102010706020507" pitchFamily="18" charset="2"/>
                        <a:buChar char=""/>
                      </a:pPr>
                      <a:r>
                        <a:rPr lang="en-US" sz="1600" dirty="0">
                          <a:effectLst/>
                          <a:latin typeface="Times New Roman" panose="02020603050405020304" pitchFamily="18" charset="0"/>
                          <a:cs typeface="Times New Roman" panose="02020603050405020304" pitchFamily="18" charset="0"/>
                        </a:rPr>
                        <a:t>Creating awareness of recommended solutions among future users e.g. hosting farmer field days</a:t>
                      </a:r>
                      <a:endParaRPr lang="en-GB"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58630472"/>
                  </a:ext>
                </a:extLst>
              </a:tr>
              <a:tr h="844467">
                <a:tc>
                  <a:txBody>
                    <a:bodyPr/>
                    <a:lstStyle/>
                    <a:p>
                      <a:pPr marL="0" marR="0">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Monitoring and evaluation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42900" lvl="0" indent="-342900">
                        <a:lnSpc>
                          <a:spcPct val="107000"/>
                        </a:lnSpc>
                        <a:spcAft>
                          <a:spcPts val="0"/>
                        </a:spcAft>
                        <a:buFont typeface="Symbol" panose="05050102010706020507" pitchFamily="18" charset="2"/>
                        <a:buChar char=""/>
                      </a:pPr>
                      <a:r>
                        <a:rPr lang="en-US" sz="1600" dirty="0">
                          <a:effectLst/>
                          <a:latin typeface="Times New Roman" panose="02020603050405020304" pitchFamily="18" charset="0"/>
                          <a:cs typeface="Times New Roman" panose="02020603050405020304" pitchFamily="18" charset="0"/>
                        </a:rPr>
                        <a:t>Data collection, reflection and information sharing to decide on actions to be taken</a:t>
                      </a:r>
                      <a:endParaRPr lang="en-GB" sz="1600" dirty="0">
                        <a:effectLst/>
                        <a:latin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US" sz="1600" dirty="0">
                          <a:effectLst/>
                          <a:latin typeface="Times New Roman" panose="02020603050405020304" pitchFamily="18" charset="0"/>
                          <a:cs typeface="Times New Roman" panose="02020603050405020304" pitchFamily="18" charset="0"/>
                        </a:rPr>
                        <a:t>Technology assessments e.g. Participatory Variety Selection (PVS)</a:t>
                      </a:r>
                      <a:endParaRPr lang="en-GB"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9460702"/>
                  </a:ext>
                </a:extLst>
              </a:tr>
            </a:tbl>
          </a:graphicData>
        </a:graphic>
      </p:graphicFrame>
    </p:spTree>
    <p:extLst>
      <p:ext uri="{BB962C8B-B14F-4D97-AF65-F5344CB8AC3E}">
        <p14:creationId xmlns:p14="http://schemas.microsoft.com/office/powerpoint/2010/main" val="312937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C8E26-CA36-4D22-9F5B-3DCC707BECF7}"/>
              </a:ext>
            </a:extLst>
          </p:cNvPr>
          <p:cNvSpPr>
            <a:spLocks noGrp="1"/>
          </p:cNvSpPr>
          <p:nvPr>
            <p:ph type="title"/>
          </p:nvPr>
        </p:nvSpPr>
        <p:spPr/>
        <p:txBody>
          <a:bodyPr/>
          <a:lstStyle/>
          <a:p>
            <a:r>
              <a:rPr lang="en-US" dirty="0"/>
              <a:t>Women participation in agricultural research stages</a:t>
            </a:r>
            <a:endParaRPr lang="en-GB" dirty="0"/>
          </a:p>
        </p:txBody>
      </p:sp>
      <p:graphicFrame>
        <p:nvGraphicFramePr>
          <p:cNvPr id="5" name="Content Placeholder 4">
            <a:extLst>
              <a:ext uri="{FF2B5EF4-FFF2-40B4-BE49-F238E27FC236}">
                <a16:creationId xmlns:a16="http://schemas.microsoft.com/office/drawing/2014/main" id="{5D0196EA-1017-468A-AA0F-D8C192F1BF60}"/>
              </a:ext>
            </a:extLst>
          </p:cNvPr>
          <p:cNvGraphicFramePr>
            <a:graphicFrameLocks noGrp="1"/>
          </p:cNvGraphicFramePr>
          <p:nvPr>
            <p:ph sz="quarter" idx="10"/>
            <p:extLst>
              <p:ext uri="{D42A27DB-BD31-4B8C-83A1-F6EECF244321}">
                <p14:modId xmlns:p14="http://schemas.microsoft.com/office/powerpoint/2010/main" val="2270854406"/>
              </p:ext>
            </p:extLst>
          </p:nvPr>
        </p:nvGraphicFramePr>
        <p:xfrm>
          <a:off x="542925" y="1371600"/>
          <a:ext cx="8058150" cy="4790748"/>
        </p:xfrm>
        <a:graphic>
          <a:graphicData uri="http://schemas.openxmlformats.org/drawingml/2006/table">
            <a:tbl>
              <a:tblPr firstRow="1" firstCol="1" bandRow="1">
                <a:tableStyleId>{5C22544A-7EE6-4342-B048-85BDC9FD1C3A}</a:tableStyleId>
              </a:tblPr>
              <a:tblGrid>
                <a:gridCol w="1895475">
                  <a:extLst>
                    <a:ext uri="{9D8B030D-6E8A-4147-A177-3AD203B41FA5}">
                      <a16:colId xmlns:a16="http://schemas.microsoft.com/office/drawing/2014/main" val="169584589"/>
                    </a:ext>
                  </a:extLst>
                </a:gridCol>
                <a:gridCol w="1676400">
                  <a:extLst>
                    <a:ext uri="{9D8B030D-6E8A-4147-A177-3AD203B41FA5}">
                      <a16:colId xmlns:a16="http://schemas.microsoft.com/office/drawing/2014/main" val="3163416823"/>
                    </a:ext>
                  </a:extLst>
                </a:gridCol>
                <a:gridCol w="1752600">
                  <a:extLst>
                    <a:ext uri="{9D8B030D-6E8A-4147-A177-3AD203B41FA5}">
                      <a16:colId xmlns:a16="http://schemas.microsoft.com/office/drawing/2014/main" val="510081473"/>
                    </a:ext>
                  </a:extLst>
                </a:gridCol>
                <a:gridCol w="1371600">
                  <a:extLst>
                    <a:ext uri="{9D8B030D-6E8A-4147-A177-3AD203B41FA5}">
                      <a16:colId xmlns:a16="http://schemas.microsoft.com/office/drawing/2014/main" val="2987461307"/>
                    </a:ext>
                  </a:extLst>
                </a:gridCol>
                <a:gridCol w="1362075">
                  <a:extLst>
                    <a:ext uri="{9D8B030D-6E8A-4147-A177-3AD203B41FA5}">
                      <a16:colId xmlns:a16="http://schemas.microsoft.com/office/drawing/2014/main" val="3993057450"/>
                    </a:ext>
                  </a:extLst>
                </a:gridCol>
              </a:tblGrid>
              <a:tr h="823075">
                <a:tc>
                  <a:txBody>
                    <a:bodyPr/>
                    <a:lstStyle/>
                    <a:p>
                      <a:pPr marL="0" marR="0">
                        <a:lnSpc>
                          <a:spcPct val="107000"/>
                        </a:lnSpc>
                        <a:spcBef>
                          <a:spcPts val="0"/>
                        </a:spcBef>
                        <a:spcAft>
                          <a:spcPts val="0"/>
                        </a:spcAft>
                      </a:pPr>
                      <a:r>
                        <a:rPr lang="en-US" sz="1450" dirty="0">
                          <a:effectLst/>
                        </a:rPr>
                        <a:t>Stage </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Africa RISING project participants</a:t>
                      </a:r>
                      <a:endParaRPr lang="en-GB" sz="1450" dirty="0">
                        <a:effectLst/>
                      </a:endParaRPr>
                    </a:p>
                    <a:p>
                      <a:pPr marL="0" marR="0">
                        <a:lnSpc>
                          <a:spcPct val="107000"/>
                        </a:lnSpc>
                        <a:spcBef>
                          <a:spcPts val="0"/>
                        </a:spcBef>
                        <a:spcAft>
                          <a:spcPts val="0"/>
                        </a:spcAft>
                      </a:pPr>
                      <a:r>
                        <a:rPr lang="en-US" sz="1450" dirty="0">
                          <a:effectLst/>
                        </a:rPr>
                        <a:t>(n=118)</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Africa RISING project non-participants</a:t>
                      </a:r>
                      <a:endParaRPr lang="en-GB" sz="1450" dirty="0">
                        <a:effectLst/>
                      </a:endParaRPr>
                    </a:p>
                    <a:p>
                      <a:pPr marL="0" marR="0">
                        <a:lnSpc>
                          <a:spcPct val="107000"/>
                        </a:lnSpc>
                        <a:spcBef>
                          <a:spcPts val="0"/>
                        </a:spcBef>
                        <a:spcAft>
                          <a:spcPts val="0"/>
                        </a:spcAft>
                      </a:pPr>
                      <a:r>
                        <a:rPr lang="en-US" sz="1450" dirty="0">
                          <a:effectLst/>
                        </a:rPr>
                        <a:t>(n=112)</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Total</a:t>
                      </a:r>
                      <a:endParaRPr lang="en-GB" sz="1450" dirty="0">
                        <a:effectLst/>
                      </a:endParaRPr>
                    </a:p>
                    <a:p>
                      <a:pPr marL="0" marR="0">
                        <a:lnSpc>
                          <a:spcPct val="107000"/>
                        </a:lnSpc>
                        <a:spcBef>
                          <a:spcPts val="0"/>
                        </a:spcBef>
                        <a:spcAft>
                          <a:spcPts val="0"/>
                        </a:spcAft>
                      </a:pPr>
                      <a:r>
                        <a:rPr lang="en-US" sz="1450" dirty="0">
                          <a:effectLst/>
                        </a:rPr>
                        <a:t>(N=230)</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Pearson Chi-square (p-value)</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56950337"/>
                  </a:ext>
                </a:extLst>
              </a:tr>
              <a:tr h="439797">
                <a:tc>
                  <a:txBody>
                    <a:bodyPr/>
                    <a:lstStyle/>
                    <a:p>
                      <a:pPr marL="0" marR="0">
                        <a:lnSpc>
                          <a:spcPct val="107000"/>
                        </a:lnSpc>
                        <a:spcBef>
                          <a:spcPts val="0"/>
                        </a:spcBef>
                        <a:spcAft>
                          <a:spcPts val="0"/>
                        </a:spcAft>
                      </a:pPr>
                      <a:r>
                        <a:rPr lang="en-US" sz="1450">
                          <a:effectLst/>
                        </a:rPr>
                        <a:t>Did not participate in any stage</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0</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36</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21</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0.000</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48711888"/>
                  </a:ext>
                </a:extLst>
              </a:tr>
              <a:tr h="889543">
                <a:tc>
                  <a:txBody>
                    <a:bodyPr/>
                    <a:lstStyle/>
                    <a:p>
                      <a:pPr marL="0" marR="0">
                        <a:lnSpc>
                          <a:spcPct val="107000"/>
                        </a:lnSpc>
                        <a:spcBef>
                          <a:spcPts val="0"/>
                        </a:spcBef>
                        <a:spcAft>
                          <a:spcPts val="0"/>
                        </a:spcAft>
                      </a:pPr>
                      <a:r>
                        <a:rPr lang="en-US" sz="1450" dirty="0">
                          <a:effectLst/>
                        </a:rPr>
                        <a:t>Identification and prioritization of research and development problems (design)</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55</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30</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42</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0.001</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607490"/>
                  </a:ext>
                </a:extLst>
              </a:tr>
              <a:tr h="889543">
                <a:tc>
                  <a:txBody>
                    <a:bodyPr/>
                    <a:lstStyle/>
                    <a:p>
                      <a:pPr marL="0" marR="0">
                        <a:lnSpc>
                          <a:spcPct val="107000"/>
                        </a:lnSpc>
                        <a:spcBef>
                          <a:spcPts val="0"/>
                        </a:spcBef>
                        <a:spcAft>
                          <a:spcPts val="0"/>
                        </a:spcAft>
                      </a:pPr>
                      <a:r>
                        <a:rPr lang="en-US" sz="1450">
                          <a:effectLst/>
                        </a:rPr>
                        <a:t>Identification and testing of potential technology options (testing)</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58</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17</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34</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0.000</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7027064"/>
                  </a:ext>
                </a:extLst>
              </a:tr>
              <a:tr h="709245">
                <a:tc>
                  <a:txBody>
                    <a:bodyPr/>
                    <a:lstStyle/>
                    <a:p>
                      <a:pPr marL="0" marR="0">
                        <a:lnSpc>
                          <a:spcPct val="107000"/>
                        </a:lnSpc>
                        <a:spcBef>
                          <a:spcPts val="0"/>
                        </a:spcBef>
                        <a:spcAft>
                          <a:spcPts val="0"/>
                        </a:spcAft>
                      </a:pPr>
                      <a:r>
                        <a:rPr lang="en-US" sz="1450">
                          <a:effectLst/>
                        </a:rPr>
                        <a:t>Dissemination of tested and validated technologies (diffusion)</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38</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17</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27</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0.002</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7915029"/>
                  </a:ext>
                </a:extLst>
              </a:tr>
              <a:tr h="439797">
                <a:tc>
                  <a:txBody>
                    <a:bodyPr/>
                    <a:lstStyle/>
                    <a:p>
                      <a:pPr marL="0" marR="0">
                        <a:lnSpc>
                          <a:spcPct val="107000"/>
                        </a:lnSpc>
                        <a:spcBef>
                          <a:spcPts val="0"/>
                        </a:spcBef>
                        <a:spcAft>
                          <a:spcPts val="0"/>
                        </a:spcAft>
                      </a:pPr>
                      <a:r>
                        <a:rPr lang="en-US" sz="1450">
                          <a:effectLst/>
                        </a:rPr>
                        <a:t>Monitoring and evaluation </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32</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12</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a:effectLst/>
                        </a:rPr>
                        <a:t>22</a:t>
                      </a:r>
                      <a:endParaRPr lang="en-GB" sz="14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50" dirty="0">
                          <a:effectLst/>
                        </a:rPr>
                        <a:t>0.001</a:t>
                      </a:r>
                      <a:endParaRPr lang="en-GB" sz="14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9329508"/>
                  </a:ext>
                </a:extLst>
              </a:tr>
            </a:tbl>
          </a:graphicData>
        </a:graphic>
      </p:graphicFrame>
    </p:spTree>
    <p:extLst>
      <p:ext uri="{BB962C8B-B14F-4D97-AF65-F5344CB8AC3E}">
        <p14:creationId xmlns:p14="http://schemas.microsoft.com/office/powerpoint/2010/main" val="3928487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90341E7E-4B3F-499B-9CCA-92EAC45AAD81}"/>
              </a:ext>
            </a:extLst>
          </p:cNvPr>
          <p:cNvSpPr/>
          <p:nvPr/>
        </p:nvSpPr>
        <p:spPr>
          <a:xfrm>
            <a:off x="2057400" y="3886200"/>
            <a:ext cx="1143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8527983-78B9-4C83-ACDE-3DD4833C5FF1}"/>
              </a:ext>
            </a:extLst>
          </p:cNvPr>
          <p:cNvSpPr>
            <a:spLocks noGrp="1"/>
          </p:cNvSpPr>
          <p:nvPr>
            <p:ph type="title"/>
          </p:nvPr>
        </p:nvSpPr>
        <p:spPr/>
        <p:txBody>
          <a:bodyPr/>
          <a:lstStyle/>
          <a:p>
            <a:r>
              <a:rPr lang="en-US" sz="3200" dirty="0"/>
              <a:t>Results from binary </a:t>
            </a:r>
            <a:r>
              <a:rPr lang="en-US" sz="3200" dirty="0" err="1"/>
              <a:t>probit</a:t>
            </a:r>
            <a:r>
              <a:rPr lang="en-US" sz="3200" dirty="0"/>
              <a:t> model for women participation in each stage (Decomposed model)</a:t>
            </a:r>
            <a:endParaRPr lang="en-GB" sz="3200" dirty="0"/>
          </a:p>
        </p:txBody>
      </p:sp>
      <p:graphicFrame>
        <p:nvGraphicFramePr>
          <p:cNvPr id="6" name="Content Placeholder 5">
            <a:extLst>
              <a:ext uri="{FF2B5EF4-FFF2-40B4-BE49-F238E27FC236}">
                <a16:creationId xmlns:a16="http://schemas.microsoft.com/office/drawing/2014/main" id="{AF61C5E5-21DE-42E9-8583-17C6C6F1BF4C}"/>
              </a:ext>
            </a:extLst>
          </p:cNvPr>
          <p:cNvGraphicFramePr>
            <a:graphicFrameLocks noGrp="1"/>
          </p:cNvGraphicFramePr>
          <p:nvPr>
            <p:ph sz="quarter" idx="10"/>
            <p:extLst>
              <p:ext uri="{D42A27DB-BD31-4B8C-83A1-F6EECF244321}">
                <p14:modId xmlns:p14="http://schemas.microsoft.com/office/powerpoint/2010/main" val="995193145"/>
              </p:ext>
            </p:extLst>
          </p:nvPr>
        </p:nvGraphicFramePr>
        <p:xfrm>
          <a:off x="533400" y="1371600"/>
          <a:ext cx="8153399" cy="4804210"/>
        </p:xfrm>
        <a:graphic>
          <a:graphicData uri="http://schemas.openxmlformats.org/drawingml/2006/table">
            <a:tbl>
              <a:tblPr firstRow="1" firstCol="1" bandRow="1">
                <a:tableStyleId>{5C22544A-7EE6-4342-B048-85BDC9FD1C3A}</a:tableStyleId>
              </a:tblPr>
              <a:tblGrid>
                <a:gridCol w="1405701">
                  <a:extLst>
                    <a:ext uri="{9D8B030D-6E8A-4147-A177-3AD203B41FA5}">
                      <a16:colId xmlns:a16="http://schemas.microsoft.com/office/drawing/2014/main" val="1110923395"/>
                    </a:ext>
                  </a:extLst>
                </a:gridCol>
                <a:gridCol w="1503624">
                  <a:extLst>
                    <a:ext uri="{9D8B030D-6E8A-4147-A177-3AD203B41FA5}">
                      <a16:colId xmlns:a16="http://schemas.microsoft.com/office/drawing/2014/main" val="4283610297"/>
                    </a:ext>
                  </a:extLst>
                </a:gridCol>
                <a:gridCol w="1383852">
                  <a:extLst>
                    <a:ext uri="{9D8B030D-6E8A-4147-A177-3AD203B41FA5}">
                      <a16:colId xmlns:a16="http://schemas.microsoft.com/office/drawing/2014/main" val="2635064885"/>
                    </a:ext>
                  </a:extLst>
                </a:gridCol>
                <a:gridCol w="1311019">
                  <a:extLst>
                    <a:ext uri="{9D8B030D-6E8A-4147-A177-3AD203B41FA5}">
                      <a16:colId xmlns:a16="http://schemas.microsoft.com/office/drawing/2014/main" val="2697492765"/>
                    </a:ext>
                  </a:extLst>
                </a:gridCol>
                <a:gridCol w="1238184">
                  <a:extLst>
                    <a:ext uri="{9D8B030D-6E8A-4147-A177-3AD203B41FA5}">
                      <a16:colId xmlns:a16="http://schemas.microsoft.com/office/drawing/2014/main" val="4117103917"/>
                    </a:ext>
                  </a:extLst>
                </a:gridCol>
                <a:gridCol w="1311019">
                  <a:extLst>
                    <a:ext uri="{9D8B030D-6E8A-4147-A177-3AD203B41FA5}">
                      <a16:colId xmlns:a16="http://schemas.microsoft.com/office/drawing/2014/main" val="653473822"/>
                    </a:ext>
                  </a:extLst>
                </a:gridCol>
              </a:tblGrid>
              <a:tr h="187387">
                <a:tc rowSpan="2">
                  <a:txBody>
                    <a:bodyPr/>
                    <a:lstStyle/>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effectLst/>
                        </a:rPr>
                        <a:t>Explanatory variables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0"/>
                        </a:spcBef>
                        <a:spcAft>
                          <a:spcPts val="800"/>
                        </a:spcAft>
                      </a:pPr>
                      <a:r>
                        <a:rPr lang="en-US" sz="1000" dirty="0">
                          <a:effectLst/>
                        </a:rPr>
                        <a:t>STAGES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97361492"/>
                  </a:ext>
                </a:extLst>
              </a:tr>
              <a:tr h="1017527">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Did not participate in any stage</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Identification and prioritization of research and development problems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Identification and testing of potential technology options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Dissemination of tested and validated technologies</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Monitoring and evaluation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3765427"/>
                  </a:ext>
                </a:extLst>
              </a:tr>
              <a:tr h="224956">
                <a:tc>
                  <a:txBody>
                    <a:bodyPr/>
                    <a:lstStyle/>
                    <a:p>
                      <a:pPr marL="0" marR="0">
                        <a:lnSpc>
                          <a:spcPct val="107000"/>
                        </a:lnSpc>
                        <a:spcBef>
                          <a:spcPts val="0"/>
                        </a:spcBef>
                        <a:spcAft>
                          <a:spcPts val="800"/>
                        </a:spcAft>
                      </a:pPr>
                      <a:r>
                        <a:rPr lang="en-US" sz="1200" dirty="0">
                          <a:effectLst/>
                        </a:rPr>
                        <a: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0.401 (0.03)</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-0.014 (0.02)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0.000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0.005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4765406"/>
                  </a:ext>
                </a:extLst>
              </a:tr>
              <a:tr h="224956">
                <a:tc>
                  <a:txBody>
                    <a:bodyPr/>
                    <a:lstStyle/>
                    <a:p>
                      <a:pPr marL="0" marR="0">
                        <a:lnSpc>
                          <a:spcPct val="107000"/>
                        </a:lnSpc>
                        <a:spcBef>
                          <a:spcPts val="0"/>
                        </a:spcBef>
                        <a:spcAft>
                          <a:spcPts val="800"/>
                        </a:spcAft>
                      </a:pPr>
                      <a:r>
                        <a:rPr lang="en-US" sz="1200" dirty="0">
                          <a:effectLst/>
                        </a:rPr>
                        <a:t>EDUCATION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0.405 (0.29)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(0.22)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0.212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0.150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0.121(0.17)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526421"/>
                  </a:ext>
                </a:extLst>
              </a:tr>
              <a:tr h="224956">
                <a:tc>
                  <a:txBody>
                    <a:bodyPr/>
                    <a:lstStyle/>
                    <a:p>
                      <a:pPr marL="0" marR="0">
                        <a:lnSpc>
                          <a:spcPct val="107000"/>
                        </a:lnSpc>
                        <a:spcBef>
                          <a:spcPts val="0"/>
                        </a:spcBef>
                        <a:spcAft>
                          <a:spcPts val="800"/>
                        </a:spcAft>
                      </a:pPr>
                      <a:r>
                        <a:rPr lang="en-US" sz="1200" dirty="0">
                          <a:effectLst/>
                        </a:rPr>
                        <a:t>MARITAL STATUS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-0.007 (0.68)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-0.450 (0.44)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-0.033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-0.171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4726217"/>
                  </a:ext>
                </a:extLst>
              </a:tr>
              <a:tr h="224956">
                <a:tc>
                  <a:txBody>
                    <a:bodyPr/>
                    <a:lstStyle/>
                    <a:p>
                      <a:pPr marL="0" marR="0">
                        <a:lnSpc>
                          <a:spcPct val="107000"/>
                        </a:lnSpc>
                        <a:spcBef>
                          <a:spcPts val="0"/>
                        </a:spcBef>
                        <a:spcAft>
                          <a:spcPts val="800"/>
                        </a:spcAft>
                      </a:pPr>
                      <a:r>
                        <a:rPr lang="en-US" sz="1200" dirty="0">
                          <a:effectLst/>
                        </a:rPr>
                        <a:t>LAND SIZE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0.003 (0.07)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-0.039 (0.04)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-0.016 (0.03)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0.099 (0.05)**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-0.042 (0.33)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7394950"/>
                  </a:ext>
                </a:extLst>
              </a:tr>
              <a:tr h="224956">
                <a:tc>
                  <a:txBody>
                    <a:bodyPr/>
                    <a:lstStyle/>
                    <a:p>
                      <a:pPr marL="0" marR="0">
                        <a:lnSpc>
                          <a:spcPct val="107000"/>
                        </a:lnSpc>
                        <a:spcBef>
                          <a:spcPts val="0"/>
                        </a:spcBef>
                        <a:spcAft>
                          <a:spcPts val="800"/>
                        </a:spcAft>
                      </a:pPr>
                      <a:r>
                        <a:rPr lang="en-US" sz="1200" dirty="0">
                          <a:effectLst/>
                        </a:rPr>
                        <a:t>AR PARTICIPATION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-0.915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0.069(0.39)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1.711 (0.39)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0.690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0.186 (0.35)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3297773"/>
                  </a:ext>
                </a:extLst>
              </a:tr>
              <a:tr h="224956">
                <a:tc>
                  <a:txBody>
                    <a:bodyPr/>
                    <a:lstStyle/>
                    <a:p>
                      <a:pPr marL="0" marR="0">
                        <a:lnSpc>
                          <a:spcPct val="107000"/>
                        </a:lnSpc>
                        <a:spcBef>
                          <a:spcPts val="0"/>
                        </a:spcBef>
                        <a:spcAft>
                          <a:spcPts val="800"/>
                        </a:spcAft>
                      </a:pPr>
                      <a:r>
                        <a:rPr lang="en-US" sz="1200" dirty="0">
                          <a:effectLst/>
                        </a:rPr>
                        <a:t>INFOR SOURCE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-0.196 (0.16)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0.246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0.093 (0.11)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-0.111 (0.12)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0.208 (0.13)*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996420"/>
                  </a:ext>
                </a:extLst>
              </a:tr>
              <a:tr h="224956">
                <a:tc>
                  <a:txBody>
                    <a:bodyPr/>
                    <a:lstStyle/>
                    <a:p>
                      <a:pPr marL="0" marR="0">
                        <a:lnSpc>
                          <a:spcPct val="107000"/>
                        </a:lnSpc>
                        <a:spcBef>
                          <a:spcPts val="0"/>
                        </a:spcBef>
                        <a:spcAft>
                          <a:spcPts val="800"/>
                        </a:spcAft>
                      </a:pPr>
                      <a:r>
                        <a:rPr lang="en-US" sz="1200" dirty="0">
                          <a:effectLst/>
                        </a:rPr>
                        <a:t>EXTENSION ACCESS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(0.56)***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2.141 (0.64)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-0.179 (0.53)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-0.162 (0.54)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1.165 (0.67)*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6589731"/>
                  </a:ext>
                </a:extLst>
              </a:tr>
              <a:tr h="224956">
                <a:tc>
                  <a:txBody>
                    <a:bodyPr/>
                    <a:lstStyle/>
                    <a:p>
                      <a:pPr marL="0" marR="0">
                        <a:lnSpc>
                          <a:spcPct val="107000"/>
                        </a:lnSpc>
                        <a:spcBef>
                          <a:spcPts val="0"/>
                        </a:spcBef>
                        <a:spcAft>
                          <a:spcPts val="800"/>
                        </a:spcAft>
                      </a:pPr>
                      <a:r>
                        <a:rPr lang="en-US" sz="1200" dirty="0">
                          <a:effectLst/>
                        </a:rPr>
                        <a:t>FAMER GROUP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0.189 (0.48)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1.399 (0.48)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0.717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8186135"/>
                  </a:ext>
                </a:extLst>
              </a:tr>
              <a:tr h="224956">
                <a:tc>
                  <a:txBody>
                    <a:bodyPr/>
                    <a:lstStyle/>
                    <a:p>
                      <a:pPr marL="0" marR="0">
                        <a:lnSpc>
                          <a:spcPct val="107000"/>
                        </a:lnSpc>
                        <a:spcBef>
                          <a:spcPts val="0"/>
                        </a:spcBef>
                        <a:spcAft>
                          <a:spcPts val="800"/>
                        </a:spcAft>
                      </a:pPr>
                      <a:r>
                        <a:rPr lang="en-US" sz="1200" dirty="0">
                          <a:effectLst/>
                        </a:rPr>
                        <a:t>PUBLIC SPEAK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-0.875 (0.56)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0.487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0.699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1.077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0.832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7490893"/>
                  </a:ext>
                </a:extLst>
              </a:tr>
              <a:tr h="224956">
                <a:tc>
                  <a:txBody>
                    <a:bodyPr/>
                    <a:lstStyle/>
                    <a:p>
                      <a:pPr marL="0" marR="0">
                        <a:lnSpc>
                          <a:spcPct val="107000"/>
                        </a:lnSpc>
                        <a:spcBef>
                          <a:spcPts val="0"/>
                        </a:spcBef>
                        <a:spcAft>
                          <a:spcPts val="800"/>
                        </a:spcAft>
                      </a:pPr>
                      <a:r>
                        <a:rPr lang="en-US" sz="1200" dirty="0">
                          <a:effectLst/>
                        </a:rPr>
                        <a:t>CREDIT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0.542 (2.82)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-1.510 (1.22)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-1.086 (0.76)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0.833 (0.78)</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-1.042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204479"/>
                  </a:ext>
                </a:extLst>
              </a:tr>
              <a:tr h="224956">
                <a:tc>
                  <a:txBody>
                    <a:bodyPr/>
                    <a:lstStyle/>
                    <a:p>
                      <a:pPr marL="0" marR="0">
                        <a:lnSpc>
                          <a:spcPct val="107000"/>
                        </a:lnSpc>
                        <a:spcBef>
                          <a:spcPts val="0"/>
                        </a:spcBef>
                        <a:spcAft>
                          <a:spcPts val="800"/>
                        </a:spcAft>
                      </a:pPr>
                      <a:r>
                        <a:rPr lang="en-US" sz="1200" dirty="0">
                          <a:effectLst/>
                        </a:rPr>
                        <a:t>INCOME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-0.970 (1.39)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1.918 (1.524)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0.385 (0.95)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0.607 (1.07)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1737184"/>
                  </a:ext>
                </a:extLst>
              </a:tr>
              <a:tr h="224956">
                <a:tc>
                  <a:txBody>
                    <a:bodyPr/>
                    <a:lstStyle/>
                    <a:p>
                      <a:pPr marL="0" marR="0">
                        <a:lnSpc>
                          <a:spcPct val="107000"/>
                        </a:lnSpc>
                        <a:spcBef>
                          <a:spcPts val="0"/>
                        </a:spcBef>
                        <a:spcAft>
                          <a:spcPts val="800"/>
                        </a:spcAft>
                      </a:pPr>
                      <a:r>
                        <a:rPr lang="en-US" sz="1200" dirty="0">
                          <a:effectLst/>
                        </a:rPr>
                        <a:t>PROD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0.903 (2.70)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2.027 (1.44)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0.119 (0.92)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(0.45)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-0.498 (0.90)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4951935"/>
                  </a:ext>
                </a:extLst>
              </a:tr>
              <a:tr h="224956">
                <a:tc>
                  <a:txBody>
                    <a:bodyPr/>
                    <a:lstStyle/>
                    <a:p>
                      <a:pPr marL="0" marR="0">
                        <a:lnSpc>
                          <a:spcPct val="107000"/>
                        </a:lnSpc>
                        <a:spcBef>
                          <a:spcPts val="0"/>
                        </a:spcBef>
                        <a:spcAft>
                          <a:spcPts val="800"/>
                        </a:spcAft>
                      </a:pPr>
                      <a:r>
                        <a:rPr lang="en-US" sz="1200" dirty="0">
                          <a:effectLst/>
                        </a:rPr>
                        <a:t>PLOT INDIVIDUAL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-1.845 (0.63)***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1.604 (0.47)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(0.40)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1.008 (0.47)***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0.402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457156"/>
                  </a:ext>
                </a:extLst>
              </a:tr>
              <a:tr h="224956">
                <a:tc>
                  <a:txBody>
                    <a:bodyPr/>
                    <a:lstStyle/>
                    <a:p>
                      <a:pPr marL="0" marR="0">
                        <a:lnSpc>
                          <a:spcPct val="107000"/>
                        </a:lnSpc>
                        <a:spcBef>
                          <a:spcPts val="0"/>
                        </a:spcBef>
                        <a:spcAft>
                          <a:spcPts val="800"/>
                        </a:spcAft>
                      </a:pPr>
                      <a:r>
                        <a:rPr lang="en-US" sz="1200" dirty="0">
                          <a:effectLst/>
                        </a:rPr>
                        <a:t>LABOR SUFFICIENT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1.10 (0.97)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-0.526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-0.270 (0.42)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-0.068 (0.44)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9626585"/>
                  </a:ext>
                </a:extLst>
              </a:tr>
              <a:tr h="224956">
                <a:tc>
                  <a:txBody>
                    <a:bodyPr/>
                    <a:lstStyle/>
                    <a:p>
                      <a:pPr marL="0" marR="0">
                        <a:lnSpc>
                          <a:spcPct val="107000"/>
                        </a:lnSpc>
                        <a:spcBef>
                          <a:spcPts val="0"/>
                        </a:spcBef>
                        <a:spcAft>
                          <a:spcPts val="800"/>
                        </a:spcAft>
                      </a:pPr>
                      <a:r>
                        <a:rPr lang="en-US" sz="1200">
                          <a:effectLst/>
                        </a:rPr>
                        <a:t>Pseudo R2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0.35</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8547387"/>
                  </a:ext>
                </a:extLst>
              </a:tr>
              <a:tr h="224956">
                <a:tc>
                  <a:txBody>
                    <a:bodyPr/>
                    <a:lstStyle/>
                    <a:p>
                      <a:pPr marL="0" marR="0">
                        <a:lnSpc>
                          <a:spcPct val="107000"/>
                        </a:lnSpc>
                        <a:spcBef>
                          <a:spcPts val="0"/>
                        </a:spcBef>
                        <a:spcAft>
                          <a:spcPts val="800"/>
                        </a:spcAft>
                      </a:pPr>
                      <a:r>
                        <a:rPr lang="en-US" sz="1200">
                          <a:effectLst/>
                        </a:rPr>
                        <a:t>P-value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6121322"/>
                  </a:ext>
                </a:extLst>
              </a:tr>
            </a:tbl>
          </a:graphicData>
        </a:graphic>
      </p:graphicFrame>
      <p:pic>
        <p:nvPicPr>
          <p:cNvPr id="10" name="Picture 9">
            <a:extLst>
              <a:ext uri="{FF2B5EF4-FFF2-40B4-BE49-F238E27FC236}">
                <a16:creationId xmlns:a16="http://schemas.microsoft.com/office/drawing/2014/main" id="{70E5CC61-7389-45E3-918E-F2DDB6ED849F}"/>
              </a:ext>
            </a:extLst>
          </p:cNvPr>
          <p:cNvPicPr>
            <a:picLocks noChangeAspect="1"/>
          </p:cNvPicPr>
          <p:nvPr/>
        </p:nvPicPr>
        <p:blipFill>
          <a:blip r:embed="rId2"/>
          <a:stretch>
            <a:fillRect/>
          </a:stretch>
        </p:blipFill>
        <p:spPr>
          <a:xfrm>
            <a:off x="1181100" y="6333016"/>
            <a:ext cx="6781800" cy="440376"/>
          </a:xfrm>
          <a:prstGeom prst="rect">
            <a:avLst/>
          </a:prstGeom>
        </p:spPr>
      </p:pic>
      <p:sp>
        <p:nvSpPr>
          <p:cNvPr id="4" name="Oval 3">
            <a:extLst>
              <a:ext uri="{FF2B5EF4-FFF2-40B4-BE49-F238E27FC236}">
                <a16:creationId xmlns:a16="http://schemas.microsoft.com/office/drawing/2014/main" id="{A39AD23B-650F-43B5-AC35-96951FE6ED91}"/>
              </a:ext>
            </a:extLst>
          </p:cNvPr>
          <p:cNvSpPr/>
          <p:nvPr/>
        </p:nvSpPr>
        <p:spPr>
          <a:xfrm>
            <a:off x="1905000" y="3886200"/>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7C1A2D67-6CD2-4A44-B1F8-D30CE829A3A9}"/>
              </a:ext>
            </a:extLst>
          </p:cNvPr>
          <p:cNvSpPr/>
          <p:nvPr/>
        </p:nvSpPr>
        <p:spPr>
          <a:xfrm>
            <a:off x="1945105" y="5229726"/>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36175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90341E7E-4B3F-499B-9CCA-92EAC45AAD81}"/>
              </a:ext>
            </a:extLst>
          </p:cNvPr>
          <p:cNvSpPr/>
          <p:nvPr/>
        </p:nvSpPr>
        <p:spPr>
          <a:xfrm>
            <a:off x="2057400" y="3886200"/>
            <a:ext cx="1143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8527983-78B9-4C83-ACDE-3DD4833C5FF1}"/>
              </a:ext>
            </a:extLst>
          </p:cNvPr>
          <p:cNvSpPr>
            <a:spLocks noGrp="1"/>
          </p:cNvSpPr>
          <p:nvPr>
            <p:ph type="title"/>
          </p:nvPr>
        </p:nvSpPr>
        <p:spPr/>
        <p:txBody>
          <a:bodyPr/>
          <a:lstStyle/>
          <a:p>
            <a:r>
              <a:rPr lang="en-US" sz="3200" dirty="0"/>
              <a:t>Results from binary </a:t>
            </a:r>
            <a:r>
              <a:rPr lang="en-US" sz="3200" dirty="0" err="1"/>
              <a:t>probit</a:t>
            </a:r>
            <a:r>
              <a:rPr lang="en-US" sz="3200" dirty="0"/>
              <a:t> model for women participation in each stage (Decomposed model)</a:t>
            </a:r>
            <a:endParaRPr lang="en-GB" sz="3200" dirty="0"/>
          </a:p>
        </p:txBody>
      </p:sp>
      <p:graphicFrame>
        <p:nvGraphicFramePr>
          <p:cNvPr id="6" name="Content Placeholder 5">
            <a:extLst>
              <a:ext uri="{FF2B5EF4-FFF2-40B4-BE49-F238E27FC236}">
                <a16:creationId xmlns:a16="http://schemas.microsoft.com/office/drawing/2014/main" id="{AF61C5E5-21DE-42E9-8583-17C6C6F1BF4C}"/>
              </a:ext>
            </a:extLst>
          </p:cNvPr>
          <p:cNvGraphicFramePr>
            <a:graphicFrameLocks noGrp="1"/>
          </p:cNvGraphicFramePr>
          <p:nvPr>
            <p:ph sz="quarter" idx="10"/>
            <p:extLst/>
          </p:nvPr>
        </p:nvGraphicFramePr>
        <p:xfrm>
          <a:off x="533400" y="1371600"/>
          <a:ext cx="8153399" cy="4804210"/>
        </p:xfrm>
        <a:graphic>
          <a:graphicData uri="http://schemas.openxmlformats.org/drawingml/2006/table">
            <a:tbl>
              <a:tblPr firstRow="1" firstCol="1" bandRow="1">
                <a:tableStyleId>{5C22544A-7EE6-4342-B048-85BDC9FD1C3A}</a:tableStyleId>
              </a:tblPr>
              <a:tblGrid>
                <a:gridCol w="1405701">
                  <a:extLst>
                    <a:ext uri="{9D8B030D-6E8A-4147-A177-3AD203B41FA5}">
                      <a16:colId xmlns:a16="http://schemas.microsoft.com/office/drawing/2014/main" val="1110923395"/>
                    </a:ext>
                  </a:extLst>
                </a:gridCol>
                <a:gridCol w="1503624">
                  <a:extLst>
                    <a:ext uri="{9D8B030D-6E8A-4147-A177-3AD203B41FA5}">
                      <a16:colId xmlns:a16="http://schemas.microsoft.com/office/drawing/2014/main" val="4283610297"/>
                    </a:ext>
                  </a:extLst>
                </a:gridCol>
                <a:gridCol w="1383852">
                  <a:extLst>
                    <a:ext uri="{9D8B030D-6E8A-4147-A177-3AD203B41FA5}">
                      <a16:colId xmlns:a16="http://schemas.microsoft.com/office/drawing/2014/main" val="2635064885"/>
                    </a:ext>
                  </a:extLst>
                </a:gridCol>
                <a:gridCol w="1311019">
                  <a:extLst>
                    <a:ext uri="{9D8B030D-6E8A-4147-A177-3AD203B41FA5}">
                      <a16:colId xmlns:a16="http://schemas.microsoft.com/office/drawing/2014/main" val="2697492765"/>
                    </a:ext>
                  </a:extLst>
                </a:gridCol>
                <a:gridCol w="1238184">
                  <a:extLst>
                    <a:ext uri="{9D8B030D-6E8A-4147-A177-3AD203B41FA5}">
                      <a16:colId xmlns:a16="http://schemas.microsoft.com/office/drawing/2014/main" val="4117103917"/>
                    </a:ext>
                  </a:extLst>
                </a:gridCol>
                <a:gridCol w="1311019">
                  <a:extLst>
                    <a:ext uri="{9D8B030D-6E8A-4147-A177-3AD203B41FA5}">
                      <a16:colId xmlns:a16="http://schemas.microsoft.com/office/drawing/2014/main" val="653473822"/>
                    </a:ext>
                  </a:extLst>
                </a:gridCol>
              </a:tblGrid>
              <a:tr h="187387">
                <a:tc rowSpan="2">
                  <a:txBody>
                    <a:bodyPr/>
                    <a:lstStyle/>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effectLst/>
                        </a:rPr>
                        <a:t>Explanatory variables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0"/>
                        </a:spcBef>
                        <a:spcAft>
                          <a:spcPts val="800"/>
                        </a:spcAft>
                      </a:pPr>
                      <a:r>
                        <a:rPr lang="en-US" sz="1000" dirty="0">
                          <a:effectLst/>
                        </a:rPr>
                        <a:t>STAGES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97361492"/>
                  </a:ext>
                </a:extLst>
              </a:tr>
              <a:tr h="1017527">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Did not participate in any stage</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Identification and prioritization of research and development problems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Identification and testing of potential technology options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Dissemination of tested and validated technologies</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Monitoring and evaluation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3765427"/>
                  </a:ext>
                </a:extLst>
              </a:tr>
              <a:tr h="224956">
                <a:tc>
                  <a:txBody>
                    <a:bodyPr/>
                    <a:lstStyle/>
                    <a:p>
                      <a:pPr marL="0" marR="0">
                        <a:lnSpc>
                          <a:spcPct val="107000"/>
                        </a:lnSpc>
                        <a:spcBef>
                          <a:spcPts val="0"/>
                        </a:spcBef>
                        <a:spcAft>
                          <a:spcPts val="800"/>
                        </a:spcAft>
                      </a:pPr>
                      <a:r>
                        <a:rPr lang="en-US" sz="1200" dirty="0">
                          <a:effectLst/>
                        </a:rPr>
                        <a: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0.401 (0.03)</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-0.014 (0.02)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0.000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0.005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4765406"/>
                  </a:ext>
                </a:extLst>
              </a:tr>
              <a:tr h="224956">
                <a:tc>
                  <a:txBody>
                    <a:bodyPr/>
                    <a:lstStyle/>
                    <a:p>
                      <a:pPr marL="0" marR="0">
                        <a:lnSpc>
                          <a:spcPct val="107000"/>
                        </a:lnSpc>
                        <a:spcBef>
                          <a:spcPts val="0"/>
                        </a:spcBef>
                        <a:spcAft>
                          <a:spcPts val="800"/>
                        </a:spcAft>
                      </a:pPr>
                      <a:r>
                        <a:rPr lang="en-US" sz="1200" dirty="0">
                          <a:effectLst/>
                        </a:rPr>
                        <a:t>EDUCATION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0.405 (0.29)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(0.22)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0.212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0.150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0.121(0.17)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526421"/>
                  </a:ext>
                </a:extLst>
              </a:tr>
              <a:tr h="224956">
                <a:tc>
                  <a:txBody>
                    <a:bodyPr/>
                    <a:lstStyle/>
                    <a:p>
                      <a:pPr marL="0" marR="0">
                        <a:lnSpc>
                          <a:spcPct val="107000"/>
                        </a:lnSpc>
                        <a:spcBef>
                          <a:spcPts val="0"/>
                        </a:spcBef>
                        <a:spcAft>
                          <a:spcPts val="800"/>
                        </a:spcAft>
                      </a:pPr>
                      <a:r>
                        <a:rPr lang="en-US" sz="1200" dirty="0">
                          <a:effectLst/>
                        </a:rPr>
                        <a:t>MARITAL STATUS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-0.007 (0.68)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-0.450 (0.44)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-0.033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-0.171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4726217"/>
                  </a:ext>
                </a:extLst>
              </a:tr>
              <a:tr h="224956">
                <a:tc>
                  <a:txBody>
                    <a:bodyPr/>
                    <a:lstStyle/>
                    <a:p>
                      <a:pPr marL="0" marR="0">
                        <a:lnSpc>
                          <a:spcPct val="107000"/>
                        </a:lnSpc>
                        <a:spcBef>
                          <a:spcPts val="0"/>
                        </a:spcBef>
                        <a:spcAft>
                          <a:spcPts val="800"/>
                        </a:spcAft>
                      </a:pPr>
                      <a:r>
                        <a:rPr lang="en-US" sz="1200" dirty="0">
                          <a:effectLst/>
                        </a:rPr>
                        <a:t>LAND SIZE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0.003 (0.07)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-0.039 (0.04)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-0.016 (0.03)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0.099 (0.05)**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-0.042 (0.33)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7394950"/>
                  </a:ext>
                </a:extLst>
              </a:tr>
              <a:tr h="224956">
                <a:tc>
                  <a:txBody>
                    <a:bodyPr/>
                    <a:lstStyle/>
                    <a:p>
                      <a:pPr marL="0" marR="0">
                        <a:lnSpc>
                          <a:spcPct val="107000"/>
                        </a:lnSpc>
                        <a:spcBef>
                          <a:spcPts val="0"/>
                        </a:spcBef>
                        <a:spcAft>
                          <a:spcPts val="800"/>
                        </a:spcAft>
                      </a:pPr>
                      <a:r>
                        <a:rPr lang="en-US" sz="1200" dirty="0">
                          <a:effectLst/>
                        </a:rPr>
                        <a:t>AR PARTICIPATION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-0.915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0.069(0.39)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1.711 (0.39)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0.690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0.186 (0.35)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3297773"/>
                  </a:ext>
                </a:extLst>
              </a:tr>
              <a:tr h="224956">
                <a:tc>
                  <a:txBody>
                    <a:bodyPr/>
                    <a:lstStyle/>
                    <a:p>
                      <a:pPr marL="0" marR="0">
                        <a:lnSpc>
                          <a:spcPct val="107000"/>
                        </a:lnSpc>
                        <a:spcBef>
                          <a:spcPts val="0"/>
                        </a:spcBef>
                        <a:spcAft>
                          <a:spcPts val="800"/>
                        </a:spcAft>
                      </a:pPr>
                      <a:r>
                        <a:rPr lang="en-US" sz="1200" dirty="0">
                          <a:effectLst/>
                        </a:rPr>
                        <a:t>INFOR SOURCE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-0.196 (0.16)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0.246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0.093 (0.11)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-0.111 (0.12)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0.208 (0.13)*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996420"/>
                  </a:ext>
                </a:extLst>
              </a:tr>
              <a:tr h="224956">
                <a:tc>
                  <a:txBody>
                    <a:bodyPr/>
                    <a:lstStyle/>
                    <a:p>
                      <a:pPr marL="0" marR="0">
                        <a:lnSpc>
                          <a:spcPct val="107000"/>
                        </a:lnSpc>
                        <a:spcBef>
                          <a:spcPts val="0"/>
                        </a:spcBef>
                        <a:spcAft>
                          <a:spcPts val="800"/>
                        </a:spcAft>
                      </a:pPr>
                      <a:r>
                        <a:rPr lang="en-US" sz="1200" dirty="0">
                          <a:effectLst/>
                        </a:rPr>
                        <a:t>EXTENSION ACCESS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(0.56)***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2.141 (0.64)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-0.179 (0.53)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-0.162 (0.54)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1.165 (0.67)*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6589731"/>
                  </a:ext>
                </a:extLst>
              </a:tr>
              <a:tr h="224956">
                <a:tc>
                  <a:txBody>
                    <a:bodyPr/>
                    <a:lstStyle/>
                    <a:p>
                      <a:pPr marL="0" marR="0">
                        <a:lnSpc>
                          <a:spcPct val="107000"/>
                        </a:lnSpc>
                        <a:spcBef>
                          <a:spcPts val="0"/>
                        </a:spcBef>
                        <a:spcAft>
                          <a:spcPts val="800"/>
                        </a:spcAft>
                      </a:pPr>
                      <a:r>
                        <a:rPr lang="en-US" sz="1200" dirty="0">
                          <a:effectLst/>
                        </a:rPr>
                        <a:t>FAMER GROUP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0.189 (0.48)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1.399 (0.48)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0.717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8186135"/>
                  </a:ext>
                </a:extLst>
              </a:tr>
              <a:tr h="224956">
                <a:tc>
                  <a:txBody>
                    <a:bodyPr/>
                    <a:lstStyle/>
                    <a:p>
                      <a:pPr marL="0" marR="0">
                        <a:lnSpc>
                          <a:spcPct val="107000"/>
                        </a:lnSpc>
                        <a:spcBef>
                          <a:spcPts val="0"/>
                        </a:spcBef>
                        <a:spcAft>
                          <a:spcPts val="800"/>
                        </a:spcAft>
                      </a:pPr>
                      <a:r>
                        <a:rPr lang="en-US" sz="1200" dirty="0">
                          <a:effectLst/>
                        </a:rPr>
                        <a:t>PUBLIC SPEAK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-0.875 (0.56)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0.487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0.699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1.077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0.832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7490893"/>
                  </a:ext>
                </a:extLst>
              </a:tr>
              <a:tr h="224956">
                <a:tc>
                  <a:txBody>
                    <a:bodyPr/>
                    <a:lstStyle/>
                    <a:p>
                      <a:pPr marL="0" marR="0">
                        <a:lnSpc>
                          <a:spcPct val="107000"/>
                        </a:lnSpc>
                        <a:spcBef>
                          <a:spcPts val="0"/>
                        </a:spcBef>
                        <a:spcAft>
                          <a:spcPts val="800"/>
                        </a:spcAft>
                      </a:pPr>
                      <a:r>
                        <a:rPr lang="en-US" sz="1200" dirty="0">
                          <a:effectLst/>
                        </a:rPr>
                        <a:t>CREDIT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0.542 (2.82)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-1.510 (1.22)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-1.086 (0.76)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0.833 (0.78)</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-1.042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204479"/>
                  </a:ext>
                </a:extLst>
              </a:tr>
              <a:tr h="224956">
                <a:tc>
                  <a:txBody>
                    <a:bodyPr/>
                    <a:lstStyle/>
                    <a:p>
                      <a:pPr marL="0" marR="0">
                        <a:lnSpc>
                          <a:spcPct val="107000"/>
                        </a:lnSpc>
                        <a:spcBef>
                          <a:spcPts val="0"/>
                        </a:spcBef>
                        <a:spcAft>
                          <a:spcPts val="800"/>
                        </a:spcAft>
                      </a:pPr>
                      <a:r>
                        <a:rPr lang="en-US" sz="1200" dirty="0">
                          <a:effectLst/>
                        </a:rPr>
                        <a:t>INCOME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-0.970 (1.39)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1.918 (1.524)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0.385 (0.95)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0.607 (1.07)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1737184"/>
                  </a:ext>
                </a:extLst>
              </a:tr>
              <a:tr h="224956">
                <a:tc>
                  <a:txBody>
                    <a:bodyPr/>
                    <a:lstStyle/>
                    <a:p>
                      <a:pPr marL="0" marR="0">
                        <a:lnSpc>
                          <a:spcPct val="107000"/>
                        </a:lnSpc>
                        <a:spcBef>
                          <a:spcPts val="0"/>
                        </a:spcBef>
                        <a:spcAft>
                          <a:spcPts val="800"/>
                        </a:spcAft>
                      </a:pPr>
                      <a:r>
                        <a:rPr lang="en-US" sz="1200" dirty="0">
                          <a:effectLst/>
                        </a:rPr>
                        <a:t>PROD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0.903 (2.70)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2.027 (1.44)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0.119 (0.92)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(0.45)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-0.498 (0.90)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4951935"/>
                  </a:ext>
                </a:extLst>
              </a:tr>
              <a:tr h="224956">
                <a:tc>
                  <a:txBody>
                    <a:bodyPr/>
                    <a:lstStyle/>
                    <a:p>
                      <a:pPr marL="0" marR="0">
                        <a:lnSpc>
                          <a:spcPct val="107000"/>
                        </a:lnSpc>
                        <a:spcBef>
                          <a:spcPts val="0"/>
                        </a:spcBef>
                        <a:spcAft>
                          <a:spcPts val="800"/>
                        </a:spcAft>
                      </a:pPr>
                      <a:r>
                        <a:rPr lang="en-US" sz="1200" dirty="0">
                          <a:effectLst/>
                        </a:rPr>
                        <a:t>PLOT INDIVIDUAL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-1.845 (0.63)***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1.604 (0.47)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(0.40)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1.008 (0.47)***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0.402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457156"/>
                  </a:ext>
                </a:extLst>
              </a:tr>
              <a:tr h="224956">
                <a:tc>
                  <a:txBody>
                    <a:bodyPr/>
                    <a:lstStyle/>
                    <a:p>
                      <a:pPr marL="0" marR="0">
                        <a:lnSpc>
                          <a:spcPct val="107000"/>
                        </a:lnSpc>
                        <a:spcBef>
                          <a:spcPts val="0"/>
                        </a:spcBef>
                        <a:spcAft>
                          <a:spcPts val="800"/>
                        </a:spcAft>
                      </a:pPr>
                      <a:r>
                        <a:rPr lang="en-US" sz="1200" dirty="0">
                          <a:effectLst/>
                        </a:rPr>
                        <a:t>LABOR SUFFICIENT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1.10 (0.97)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-0.526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-0.270 (0.42)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-0.068 (0.44)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9626585"/>
                  </a:ext>
                </a:extLst>
              </a:tr>
              <a:tr h="224956">
                <a:tc>
                  <a:txBody>
                    <a:bodyPr/>
                    <a:lstStyle/>
                    <a:p>
                      <a:pPr marL="0" marR="0">
                        <a:lnSpc>
                          <a:spcPct val="107000"/>
                        </a:lnSpc>
                        <a:spcBef>
                          <a:spcPts val="0"/>
                        </a:spcBef>
                        <a:spcAft>
                          <a:spcPts val="800"/>
                        </a:spcAft>
                      </a:pPr>
                      <a:r>
                        <a:rPr lang="en-US" sz="1200">
                          <a:effectLst/>
                        </a:rPr>
                        <a:t>Pseudo R2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0.35</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8547387"/>
                  </a:ext>
                </a:extLst>
              </a:tr>
              <a:tr h="224956">
                <a:tc>
                  <a:txBody>
                    <a:bodyPr/>
                    <a:lstStyle/>
                    <a:p>
                      <a:pPr marL="0" marR="0">
                        <a:lnSpc>
                          <a:spcPct val="107000"/>
                        </a:lnSpc>
                        <a:spcBef>
                          <a:spcPts val="0"/>
                        </a:spcBef>
                        <a:spcAft>
                          <a:spcPts val="800"/>
                        </a:spcAft>
                      </a:pPr>
                      <a:r>
                        <a:rPr lang="en-US" sz="1200">
                          <a:effectLst/>
                        </a:rPr>
                        <a:t>P-value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6121322"/>
                  </a:ext>
                </a:extLst>
              </a:tr>
            </a:tbl>
          </a:graphicData>
        </a:graphic>
      </p:graphicFrame>
      <p:pic>
        <p:nvPicPr>
          <p:cNvPr id="10" name="Picture 9">
            <a:extLst>
              <a:ext uri="{FF2B5EF4-FFF2-40B4-BE49-F238E27FC236}">
                <a16:creationId xmlns:a16="http://schemas.microsoft.com/office/drawing/2014/main" id="{70E5CC61-7389-45E3-918E-F2DDB6ED849F}"/>
              </a:ext>
            </a:extLst>
          </p:cNvPr>
          <p:cNvPicPr>
            <a:picLocks noChangeAspect="1"/>
          </p:cNvPicPr>
          <p:nvPr/>
        </p:nvPicPr>
        <p:blipFill>
          <a:blip r:embed="rId2"/>
          <a:stretch>
            <a:fillRect/>
          </a:stretch>
        </p:blipFill>
        <p:spPr>
          <a:xfrm>
            <a:off x="1181100" y="6333016"/>
            <a:ext cx="6781800" cy="440376"/>
          </a:xfrm>
          <a:prstGeom prst="rect">
            <a:avLst/>
          </a:prstGeom>
        </p:spPr>
      </p:pic>
      <p:sp>
        <p:nvSpPr>
          <p:cNvPr id="7" name="Oval 6">
            <a:extLst>
              <a:ext uri="{FF2B5EF4-FFF2-40B4-BE49-F238E27FC236}">
                <a16:creationId xmlns:a16="http://schemas.microsoft.com/office/drawing/2014/main" id="{A7B4E337-CC02-4EAD-BAA8-391587A0C547}"/>
              </a:ext>
            </a:extLst>
          </p:cNvPr>
          <p:cNvSpPr/>
          <p:nvPr/>
        </p:nvSpPr>
        <p:spPr>
          <a:xfrm>
            <a:off x="3352800" y="3621306"/>
            <a:ext cx="1274343" cy="7982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191F0335-E408-48C9-90D5-388D47B3E336}"/>
              </a:ext>
            </a:extLst>
          </p:cNvPr>
          <p:cNvSpPr/>
          <p:nvPr/>
        </p:nvSpPr>
        <p:spPr>
          <a:xfrm>
            <a:off x="3429000" y="4953000"/>
            <a:ext cx="11430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4819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90341E7E-4B3F-499B-9CCA-92EAC45AAD81}"/>
              </a:ext>
            </a:extLst>
          </p:cNvPr>
          <p:cNvSpPr/>
          <p:nvPr/>
        </p:nvSpPr>
        <p:spPr>
          <a:xfrm>
            <a:off x="2057400" y="3886200"/>
            <a:ext cx="1143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8527983-78B9-4C83-ACDE-3DD4833C5FF1}"/>
              </a:ext>
            </a:extLst>
          </p:cNvPr>
          <p:cNvSpPr>
            <a:spLocks noGrp="1"/>
          </p:cNvSpPr>
          <p:nvPr>
            <p:ph type="title"/>
          </p:nvPr>
        </p:nvSpPr>
        <p:spPr/>
        <p:txBody>
          <a:bodyPr/>
          <a:lstStyle/>
          <a:p>
            <a:r>
              <a:rPr lang="en-US" sz="3200" dirty="0"/>
              <a:t>Results from binary </a:t>
            </a:r>
            <a:r>
              <a:rPr lang="en-US" sz="3200" dirty="0" err="1"/>
              <a:t>probit</a:t>
            </a:r>
            <a:r>
              <a:rPr lang="en-US" sz="3200" dirty="0"/>
              <a:t> model for women participation in each stage (Decomposed model)</a:t>
            </a:r>
            <a:endParaRPr lang="en-GB" sz="3200" dirty="0"/>
          </a:p>
        </p:txBody>
      </p:sp>
      <p:graphicFrame>
        <p:nvGraphicFramePr>
          <p:cNvPr id="6" name="Content Placeholder 5">
            <a:extLst>
              <a:ext uri="{FF2B5EF4-FFF2-40B4-BE49-F238E27FC236}">
                <a16:creationId xmlns:a16="http://schemas.microsoft.com/office/drawing/2014/main" id="{AF61C5E5-21DE-42E9-8583-17C6C6F1BF4C}"/>
              </a:ext>
            </a:extLst>
          </p:cNvPr>
          <p:cNvGraphicFramePr>
            <a:graphicFrameLocks noGrp="1"/>
          </p:cNvGraphicFramePr>
          <p:nvPr>
            <p:ph sz="quarter" idx="10"/>
            <p:extLst/>
          </p:nvPr>
        </p:nvGraphicFramePr>
        <p:xfrm>
          <a:off x="533400" y="1371600"/>
          <a:ext cx="8153399" cy="4804210"/>
        </p:xfrm>
        <a:graphic>
          <a:graphicData uri="http://schemas.openxmlformats.org/drawingml/2006/table">
            <a:tbl>
              <a:tblPr firstRow="1" firstCol="1" bandRow="1">
                <a:tableStyleId>{5C22544A-7EE6-4342-B048-85BDC9FD1C3A}</a:tableStyleId>
              </a:tblPr>
              <a:tblGrid>
                <a:gridCol w="1405701">
                  <a:extLst>
                    <a:ext uri="{9D8B030D-6E8A-4147-A177-3AD203B41FA5}">
                      <a16:colId xmlns:a16="http://schemas.microsoft.com/office/drawing/2014/main" val="1110923395"/>
                    </a:ext>
                  </a:extLst>
                </a:gridCol>
                <a:gridCol w="1503624">
                  <a:extLst>
                    <a:ext uri="{9D8B030D-6E8A-4147-A177-3AD203B41FA5}">
                      <a16:colId xmlns:a16="http://schemas.microsoft.com/office/drawing/2014/main" val="4283610297"/>
                    </a:ext>
                  </a:extLst>
                </a:gridCol>
                <a:gridCol w="1383852">
                  <a:extLst>
                    <a:ext uri="{9D8B030D-6E8A-4147-A177-3AD203B41FA5}">
                      <a16:colId xmlns:a16="http://schemas.microsoft.com/office/drawing/2014/main" val="2635064885"/>
                    </a:ext>
                  </a:extLst>
                </a:gridCol>
                <a:gridCol w="1311019">
                  <a:extLst>
                    <a:ext uri="{9D8B030D-6E8A-4147-A177-3AD203B41FA5}">
                      <a16:colId xmlns:a16="http://schemas.microsoft.com/office/drawing/2014/main" val="2697492765"/>
                    </a:ext>
                  </a:extLst>
                </a:gridCol>
                <a:gridCol w="1238184">
                  <a:extLst>
                    <a:ext uri="{9D8B030D-6E8A-4147-A177-3AD203B41FA5}">
                      <a16:colId xmlns:a16="http://schemas.microsoft.com/office/drawing/2014/main" val="4117103917"/>
                    </a:ext>
                  </a:extLst>
                </a:gridCol>
                <a:gridCol w="1311019">
                  <a:extLst>
                    <a:ext uri="{9D8B030D-6E8A-4147-A177-3AD203B41FA5}">
                      <a16:colId xmlns:a16="http://schemas.microsoft.com/office/drawing/2014/main" val="653473822"/>
                    </a:ext>
                  </a:extLst>
                </a:gridCol>
              </a:tblGrid>
              <a:tr h="187387">
                <a:tc rowSpan="2">
                  <a:txBody>
                    <a:bodyPr/>
                    <a:lstStyle/>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effectLst/>
                        </a:rPr>
                        <a:t>Explanatory variables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0"/>
                        </a:spcBef>
                        <a:spcAft>
                          <a:spcPts val="800"/>
                        </a:spcAft>
                      </a:pPr>
                      <a:r>
                        <a:rPr lang="en-US" sz="1000" dirty="0">
                          <a:effectLst/>
                        </a:rPr>
                        <a:t>STAGES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97361492"/>
                  </a:ext>
                </a:extLst>
              </a:tr>
              <a:tr h="1017527">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Did not participate in any stage</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Identification and prioritization of research and development problems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Identification and testing of potential technology options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Dissemination of tested and validated technologies</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Monitoring and evaluation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3765427"/>
                  </a:ext>
                </a:extLst>
              </a:tr>
              <a:tr h="224956">
                <a:tc>
                  <a:txBody>
                    <a:bodyPr/>
                    <a:lstStyle/>
                    <a:p>
                      <a:pPr marL="0" marR="0">
                        <a:lnSpc>
                          <a:spcPct val="107000"/>
                        </a:lnSpc>
                        <a:spcBef>
                          <a:spcPts val="0"/>
                        </a:spcBef>
                        <a:spcAft>
                          <a:spcPts val="800"/>
                        </a:spcAft>
                      </a:pPr>
                      <a:r>
                        <a:rPr lang="en-US" sz="1200" dirty="0">
                          <a:effectLst/>
                        </a:rPr>
                        <a: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0.401 (0.03)</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-0.014 (0.02)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0.000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0.005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4765406"/>
                  </a:ext>
                </a:extLst>
              </a:tr>
              <a:tr h="224956">
                <a:tc>
                  <a:txBody>
                    <a:bodyPr/>
                    <a:lstStyle/>
                    <a:p>
                      <a:pPr marL="0" marR="0">
                        <a:lnSpc>
                          <a:spcPct val="107000"/>
                        </a:lnSpc>
                        <a:spcBef>
                          <a:spcPts val="0"/>
                        </a:spcBef>
                        <a:spcAft>
                          <a:spcPts val="800"/>
                        </a:spcAft>
                      </a:pPr>
                      <a:r>
                        <a:rPr lang="en-US" sz="1200" dirty="0">
                          <a:effectLst/>
                        </a:rPr>
                        <a:t>EDUCATION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0.405 (0.29)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(0.22)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0.212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0.150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0.121(0.17)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526421"/>
                  </a:ext>
                </a:extLst>
              </a:tr>
              <a:tr h="224956">
                <a:tc>
                  <a:txBody>
                    <a:bodyPr/>
                    <a:lstStyle/>
                    <a:p>
                      <a:pPr marL="0" marR="0">
                        <a:lnSpc>
                          <a:spcPct val="107000"/>
                        </a:lnSpc>
                        <a:spcBef>
                          <a:spcPts val="0"/>
                        </a:spcBef>
                        <a:spcAft>
                          <a:spcPts val="800"/>
                        </a:spcAft>
                      </a:pPr>
                      <a:r>
                        <a:rPr lang="en-US" sz="1200" dirty="0">
                          <a:effectLst/>
                        </a:rPr>
                        <a:t>MARITAL STATUS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-0.007 (0.68)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-0.450 (0.44)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-0.033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-0.171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4726217"/>
                  </a:ext>
                </a:extLst>
              </a:tr>
              <a:tr h="224956">
                <a:tc>
                  <a:txBody>
                    <a:bodyPr/>
                    <a:lstStyle/>
                    <a:p>
                      <a:pPr marL="0" marR="0">
                        <a:lnSpc>
                          <a:spcPct val="107000"/>
                        </a:lnSpc>
                        <a:spcBef>
                          <a:spcPts val="0"/>
                        </a:spcBef>
                        <a:spcAft>
                          <a:spcPts val="800"/>
                        </a:spcAft>
                      </a:pPr>
                      <a:r>
                        <a:rPr lang="en-US" sz="1200" dirty="0">
                          <a:effectLst/>
                        </a:rPr>
                        <a:t>LAND SIZE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0.003 (0.07)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-0.039 (0.04)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-0.016 (0.03)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0.099 (0.05)**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-0.042 (0.33)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7394950"/>
                  </a:ext>
                </a:extLst>
              </a:tr>
              <a:tr h="224956">
                <a:tc>
                  <a:txBody>
                    <a:bodyPr/>
                    <a:lstStyle/>
                    <a:p>
                      <a:pPr marL="0" marR="0">
                        <a:lnSpc>
                          <a:spcPct val="107000"/>
                        </a:lnSpc>
                        <a:spcBef>
                          <a:spcPts val="0"/>
                        </a:spcBef>
                        <a:spcAft>
                          <a:spcPts val="800"/>
                        </a:spcAft>
                      </a:pPr>
                      <a:r>
                        <a:rPr lang="en-US" sz="1200" dirty="0">
                          <a:effectLst/>
                        </a:rPr>
                        <a:t>AR PARTICIPATION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-0.915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0.069(0.39)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1.711 (0.39)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0.690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0.186 (0.35)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3297773"/>
                  </a:ext>
                </a:extLst>
              </a:tr>
              <a:tr h="224956">
                <a:tc>
                  <a:txBody>
                    <a:bodyPr/>
                    <a:lstStyle/>
                    <a:p>
                      <a:pPr marL="0" marR="0">
                        <a:lnSpc>
                          <a:spcPct val="107000"/>
                        </a:lnSpc>
                        <a:spcBef>
                          <a:spcPts val="0"/>
                        </a:spcBef>
                        <a:spcAft>
                          <a:spcPts val="800"/>
                        </a:spcAft>
                      </a:pPr>
                      <a:r>
                        <a:rPr lang="en-US" sz="1200" dirty="0">
                          <a:effectLst/>
                        </a:rPr>
                        <a:t>INFOR SOURCE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-0.196 (0.16)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0.246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0.093 (0.11)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-0.111 (0.12)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0.208 (0.13)*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996420"/>
                  </a:ext>
                </a:extLst>
              </a:tr>
              <a:tr h="224956">
                <a:tc>
                  <a:txBody>
                    <a:bodyPr/>
                    <a:lstStyle/>
                    <a:p>
                      <a:pPr marL="0" marR="0">
                        <a:lnSpc>
                          <a:spcPct val="107000"/>
                        </a:lnSpc>
                        <a:spcBef>
                          <a:spcPts val="0"/>
                        </a:spcBef>
                        <a:spcAft>
                          <a:spcPts val="800"/>
                        </a:spcAft>
                      </a:pPr>
                      <a:r>
                        <a:rPr lang="en-US" sz="1200" dirty="0">
                          <a:effectLst/>
                        </a:rPr>
                        <a:t>EXTENSION ACCESS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(0.56)***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2.141 (0.64)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-0.179 (0.53)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-0.162 (0.54)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1.165 (0.67)*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6589731"/>
                  </a:ext>
                </a:extLst>
              </a:tr>
              <a:tr h="224956">
                <a:tc>
                  <a:txBody>
                    <a:bodyPr/>
                    <a:lstStyle/>
                    <a:p>
                      <a:pPr marL="0" marR="0">
                        <a:lnSpc>
                          <a:spcPct val="107000"/>
                        </a:lnSpc>
                        <a:spcBef>
                          <a:spcPts val="0"/>
                        </a:spcBef>
                        <a:spcAft>
                          <a:spcPts val="800"/>
                        </a:spcAft>
                      </a:pPr>
                      <a:r>
                        <a:rPr lang="en-US" sz="1200" dirty="0">
                          <a:effectLst/>
                        </a:rPr>
                        <a:t>FAMER GROUP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0.189 (0.48)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1.399 (0.48)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0.717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8186135"/>
                  </a:ext>
                </a:extLst>
              </a:tr>
              <a:tr h="224956">
                <a:tc>
                  <a:txBody>
                    <a:bodyPr/>
                    <a:lstStyle/>
                    <a:p>
                      <a:pPr marL="0" marR="0">
                        <a:lnSpc>
                          <a:spcPct val="107000"/>
                        </a:lnSpc>
                        <a:spcBef>
                          <a:spcPts val="0"/>
                        </a:spcBef>
                        <a:spcAft>
                          <a:spcPts val="800"/>
                        </a:spcAft>
                      </a:pPr>
                      <a:r>
                        <a:rPr lang="en-US" sz="1200" dirty="0">
                          <a:effectLst/>
                        </a:rPr>
                        <a:t>PUBLIC SPEAK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-0.875 (0.56)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0.487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0.699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1.077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0.832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7490893"/>
                  </a:ext>
                </a:extLst>
              </a:tr>
              <a:tr h="224956">
                <a:tc>
                  <a:txBody>
                    <a:bodyPr/>
                    <a:lstStyle/>
                    <a:p>
                      <a:pPr marL="0" marR="0">
                        <a:lnSpc>
                          <a:spcPct val="107000"/>
                        </a:lnSpc>
                        <a:spcBef>
                          <a:spcPts val="0"/>
                        </a:spcBef>
                        <a:spcAft>
                          <a:spcPts val="800"/>
                        </a:spcAft>
                      </a:pPr>
                      <a:r>
                        <a:rPr lang="en-US" sz="1200" dirty="0">
                          <a:effectLst/>
                        </a:rPr>
                        <a:t>CREDIT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0.542 (2.82)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-1.510 (1.22)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-1.086 (0.76)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0.833 (0.78)</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-1.042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204479"/>
                  </a:ext>
                </a:extLst>
              </a:tr>
              <a:tr h="224956">
                <a:tc>
                  <a:txBody>
                    <a:bodyPr/>
                    <a:lstStyle/>
                    <a:p>
                      <a:pPr marL="0" marR="0">
                        <a:lnSpc>
                          <a:spcPct val="107000"/>
                        </a:lnSpc>
                        <a:spcBef>
                          <a:spcPts val="0"/>
                        </a:spcBef>
                        <a:spcAft>
                          <a:spcPts val="800"/>
                        </a:spcAft>
                      </a:pPr>
                      <a:r>
                        <a:rPr lang="en-US" sz="1200" dirty="0">
                          <a:effectLst/>
                        </a:rPr>
                        <a:t>INCOME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-0.970 (1.39)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1.918 (1.524)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0.385 (0.95)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0.607 (1.07)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1737184"/>
                  </a:ext>
                </a:extLst>
              </a:tr>
              <a:tr h="224956">
                <a:tc>
                  <a:txBody>
                    <a:bodyPr/>
                    <a:lstStyle/>
                    <a:p>
                      <a:pPr marL="0" marR="0">
                        <a:lnSpc>
                          <a:spcPct val="107000"/>
                        </a:lnSpc>
                        <a:spcBef>
                          <a:spcPts val="0"/>
                        </a:spcBef>
                        <a:spcAft>
                          <a:spcPts val="800"/>
                        </a:spcAft>
                      </a:pPr>
                      <a:r>
                        <a:rPr lang="en-US" sz="1200" dirty="0">
                          <a:effectLst/>
                        </a:rPr>
                        <a:t>PROD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0.903 (2.70)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2.027 (1.44)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0.119 (0.92)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(0.45)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-0.498 (0.90)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4951935"/>
                  </a:ext>
                </a:extLst>
              </a:tr>
              <a:tr h="224956">
                <a:tc>
                  <a:txBody>
                    <a:bodyPr/>
                    <a:lstStyle/>
                    <a:p>
                      <a:pPr marL="0" marR="0">
                        <a:lnSpc>
                          <a:spcPct val="107000"/>
                        </a:lnSpc>
                        <a:spcBef>
                          <a:spcPts val="0"/>
                        </a:spcBef>
                        <a:spcAft>
                          <a:spcPts val="800"/>
                        </a:spcAft>
                      </a:pPr>
                      <a:r>
                        <a:rPr lang="en-US" sz="1200" dirty="0">
                          <a:effectLst/>
                        </a:rPr>
                        <a:t>PLOT INDIVIDUAL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-1.845 (0.63)***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1.604 (0.47)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(0.40)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1.008 (0.47)***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0.402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457156"/>
                  </a:ext>
                </a:extLst>
              </a:tr>
              <a:tr h="224956">
                <a:tc>
                  <a:txBody>
                    <a:bodyPr/>
                    <a:lstStyle/>
                    <a:p>
                      <a:pPr marL="0" marR="0">
                        <a:lnSpc>
                          <a:spcPct val="107000"/>
                        </a:lnSpc>
                        <a:spcBef>
                          <a:spcPts val="0"/>
                        </a:spcBef>
                        <a:spcAft>
                          <a:spcPts val="800"/>
                        </a:spcAft>
                      </a:pPr>
                      <a:r>
                        <a:rPr lang="en-US" sz="1200" dirty="0">
                          <a:effectLst/>
                        </a:rPr>
                        <a:t>LABOR SUFFICIENT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1.10 (0.97)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-0.526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-0.270 (0.42)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-0.068 (0.44)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9626585"/>
                  </a:ext>
                </a:extLst>
              </a:tr>
              <a:tr h="224956">
                <a:tc>
                  <a:txBody>
                    <a:bodyPr/>
                    <a:lstStyle/>
                    <a:p>
                      <a:pPr marL="0" marR="0">
                        <a:lnSpc>
                          <a:spcPct val="107000"/>
                        </a:lnSpc>
                        <a:spcBef>
                          <a:spcPts val="0"/>
                        </a:spcBef>
                        <a:spcAft>
                          <a:spcPts val="800"/>
                        </a:spcAft>
                      </a:pPr>
                      <a:r>
                        <a:rPr lang="en-US" sz="1200">
                          <a:effectLst/>
                        </a:rPr>
                        <a:t>Pseudo R2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0.35</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8547387"/>
                  </a:ext>
                </a:extLst>
              </a:tr>
              <a:tr h="224956">
                <a:tc>
                  <a:txBody>
                    <a:bodyPr/>
                    <a:lstStyle/>
                    <a:p>
                      <a:pPr marL="0" marR="0">
                        <a:lnSpc>
                          <a:spcPct val="107000"/>
                        </a:lnSpc>
                        <a:spcBef>
                          <a:spcPts val="0"/>
                        </a:spcBef>
                        <a:spcAft>
                          <a:spcPts val="800"/>
                        </a:spcAft>
                      </a:pPr>
                      <a:r>
                        <a:rPr lang="en-US" sz="1200">
                          <a:effectLst/>
                        </a:rPr>
                        <a:t>P-value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6121322"/>
                  </a:ext>
                </a:extLst>
              </a:tr>
            </a:tbl>
          </a:graphicData>
        </a:graphic>
      </p:graphicFrame>
      <p:pic>
        <p:nvPicPr>
          <p:cNvPr id="10" name="Picture 9">
            <a:extLst>
              <a:ext uri="{FF2B5EF4-FFF2-40B4-BE49-F238E27FC236}">
                <a16:creationId xmlns:a16="http://schemas.microsoft.com/office/drawing/2014/main" id="{70E5CC61-7389-45E3-918E-F2DDB6ED849F}"/>
              </a:ext>
            </a:extLst>
          </p:cNvPr>
          <p:cNvPicPr>
            <a:picLocks noChangeAspect="1"/>
          </p:cNvPicPr>
          <p:nvPr/>
        </p:nvPicPr>
        <p:blipFill>
          <a:blip r:embed="rId2"/>
          <a:stretch>
            <a:fillRect/>
          </a:stretch>
        </p:blipFill>
        <p:spPr>
          <a:xfrm>
            <a:off x="1181100" y="6333016"/>
            <a:ext cx="6781800" cy="440376"/>
          </a:xfrm>
          <a:prstGeom prst="rect">
            <a:avLst/>
          </a:prstGeom>
        </p:spPr>
      </p:pic>
      <p:sp>
        <p:nvSpPr>
          <p:cNvPr id="8" name="Oval 7">
            <a:extLst>
              <a:ext uri="{FF2B5EF4-FFF2-40B4-BE49-F238E27FC236}">
                <a16:creationId xmlns:a16="http://schemas.microsoft.com/office/drawing/2014/main" id="{102F18B5-B9C6-4EAB-B3D9-8BC2DEE66752}"/>
              </a:ext>
            </a:extLst>
          </p:cNvPr>
          <p:cNvSpPr/>
          <p:nvPr/>
        </p:nvSpPr>
        <p:spPr>
          <a:xfrm>
            <a:off x="4802606" y="3429000"/>
            <a:ext cx="1172075" cy="3086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7163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90341E7E-4B3F-499B-9CCA-92EAC45AAD81}"/>
              </a:ext>
            </a:extLst>
          </p:cNvPr>
          <p:cNvSpPr/>
          <p:nvPr/>
        </p:nvSpPr>
        <p:spPr>
          <a:xfrm>
            <a:off x="2057400" y="3886200"/>
            <a:ext cx="1143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8527983-78B9-4C83-ACDE-3DD4833C5FF1}"/>
              </a:ext>
            </a:extLst>
          </p:cNvPr>
          <p:cNvSpPr>
            <a:spLocks noGrp="1"/>
          </p:cNvSpPr>
          <p:nvPr>
            <p:ph type="title"/>
          </p:nvPr>
        </p:nvSpPr>
        <p:spPr/>
        <p:txBody>
          <a:bodyPr/>
          <a:lstStyle/>
          <a:p>
            <a:r>
              <a:rPr lang="en-US" sz="3200" dirty="0"/>
              <a:t>Results from binary </a:t>
            </a:r>
            <a:r>
              <a:rPr lang="en-US" sz="3200" dirty="0" err="1"/>
              <a:t>probit</a:t>
            </a:r>
            <a:r>
              <a:rPr lang="en-US" sz="3200" dirty="0"/>
              <a:t> model for women participation in each stage (Decomposed model)</a:t>
            </a:r>
            <a:endParaRPr lang="en-GB" sz="3200" dirty="0"/>
          </a:p>
        </p:txBody>
      </p:sp>
      <p:graphicFrame>
        <p:nvGraphicFramePr>
          <p:cNvPr id="6" name="Content Placeholder 5">
            <a:extLst>
              <a:ext uri="{FF2B5EF4-FFF2-40B4-BE49-F238E27FC236}">
                <a16:creationId xmlns:a16="http://schemas.microsoft.com/office/drawing/2014/main" id="{AF61C5E5-21DE-42E9-8583-17C6C6F1BF4C}"/>
              </a:ext>
            </a:extLst>
          </p:cNvPr>
          <p:cNvGraphicFramePr>
            <a:graphicFrameLocks noGrp="1"/>
          </p:cNvGraphicFramePr>
          <p:nvPr>
            <p:ph sz="quarter" idx="10"/>
            <p:extLst/>
          </p:nvPr>
        </p:nvGraphicFramePr>
        <p:xfrm>
          <a:off x="533400" y="1371600"/>
          <a:ext cx="8153399" cy="4804210"/>
        </p:xfrm>
        <a:graphic>
          <a:graphicData uri="http://schemas.openxmlformats.org/drawingml/2006/table">
            <a:tbl>
              <a:tblPr firstRow="1" firstCol="1" bandRow="1">
                <a:tableStyleId>{5C22544A-7EE6-4342-B048-85BDC9FD1C3A}</a:tableStyleId>
              </a:tblPr>
              <a:tblGrid>
                <a:gridCol w="1405701">
                  <a:extLst>
                    <a:ext uri="{9D8B030D-6E8A-4147-A177-3AD203B41FA5}">
                      <a16:colId xmlns:a16="http://schemas.microsoft.com/office/drawing/2014/main" val="1110923395"/>
                    </a:ext>
                  </a:extLst>
                </a:gridCol>
                <a:gridCol w="1503624">
                  <a:extLst>
                    <a:ext uri="{9D8B030D-6E8A-4147-A177-3AD203B41FA5}">
                      <a16:colId xmlns:a16="http://schemas.microsoft.com/office/drawing/2014/main" val="4283610297"/>
                    </a:ext>
                  </a:extLst>
                </a:gridCol>
                <a:gridCol w="1383852">
                  <a:extLst>
                    <a:ext uri="{9D8B030D-6E8A-4147-A177-3AD203B41FA5}">
                      <a16:colId xmlns:a16="http://schemas.microsoft.com/office/drawing/2014/main" val="2635064885"/>
                    </a:ext>
                  </a:extLst>
                </a:gridCol>
                <a:gridCol w="1311019">
                  <a:extLst>
                    <a:ext uri="{9D8B030D-6E8A-4147-A177-3AD203B41FA5}">
                      <a16:colId xmlns:a16="http://schemas.microsoft.com/office/drawing/2014/main" val="2697492765"/>
                    </a:ext>
                  </a:extLst>
                </a:gridCol>
                <a:gridCol w="1238184">
                  <a:extLst>
                    <a:ext uri="{9D8B030D-6E8A-4147-A177-3AD203B41FA5}">
                      <a16:colId xmlns:a16="http://schemas.microsoft.com/office/drawing/2014/main" val="4117103917"/>
                    </a:ext>
                  </a:extLst>
                </a:gridCol>
                <a:gridCol w="1311019">
                  <a:extLst>
                    <a:ext uri="{9D8B030D-6E8A-4147-A177-3AD203B41FA5}">
                      <a16:colId xmlns:a16="http://schemas.microsoft.com/office/drawing/2014/main" val="653473822"/>
                    </a:ext>
                  </a:extLst>
                </a:gridCol>
              </a:tblGrid>
              <a:tr h="187387">
                <a:tc rowSpan="2">
                  <a:txBody>
                    <a:bodyPr/>
                    <a:lstStyle/>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effectLst/>
                        </a:rPr>
                        <a:t>Explanatory variables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0"/>
                        </a:spcBef>
                        <a:spcAft>
                          <a:spcPts val="800"/>
                        </a:spcAft>
                      </a:pPr>
                      <a:r>
                        <a:rPr lang="en-US" sz="1000" dirty="0">
                          <a:effectLst/>
                        </a:rPr>
                        <a:t>STAGES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97361492"/>
                  </a:ext>
                </a:extLst>
              </a:tr>
              <a:tr h="1017527">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Did not participate in any stage</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Identification and prioritization of research and development problems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Identification and testing of potential technology options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Dissemination of tested and validated technologies</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Monitoring and evaluation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3765427"/>
                  </a:ext>
                </a:extLst>
              </a:tr>
              <a:tr h="224956">
                <a:tc>
                  <a:txBody>
                    <a:bodyPr/>
                    <a:lstStyle/>
                    <a:p>
                      <a:pPr marL="0" marR="0">
                        <a:lnSpc>
                          <a:spcPct val="107000"/>
                        </a:lnSpc>
                        <a:spcBef>
                          <a:spcPts val="0"/>
                        </a:spcBef>
                        <a:spcAft>
                          <a:spcPts val="800"/>
                        </a:spcAft>
                      </a:pPr>
                      <a:r>
                        <a:rPr lang="en-US" sz="1200" dirty="0">
                          <a:effectLst/>
                        </a:rPr>
                        <a: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0.401 (0.03)</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-0.014 (0.02)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0.000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0.005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4765406"/>
                  </a:ext>
                </a:extLst>
              </a:tr>
              <a:tr h="224956">
                <a:tc>
                  <a:txBody>
                    <a:bodyPr/>
                    <a:lstStyle/>
                    <a:p>
                      <a:pPr marL="0" marR="0">
                        <a:lnSpc>
                          <a:spcPct val="107000"/>
                        </a:lnSpc>
                        <a:spcBef>
                          <a:spcPts val="0"/>
                        </a:spcBef>
                        <a:spcAft>
                          <a:spcPts val="800"/>
                        </a:spcAft>
                      </a:pPr>
                      <a:r>
                        <a:rPr lang="en-US" sz="1200" dirty="0">
                          <a:effectLst/>
                        </a:rPr>
                        <a:t>EDUCATION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0.405 (0.29)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(0.22)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0.212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0.150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0.121(0.17)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526421"/>
                  </a:ext>
                </a:extLst>
              </a:tr>
              <a:tr h="224956">
                <a:tc>
                  <a:txBody>
                    <a:bodyPr/>
                    <a:lstStyle/>
                    <a:p>
                      <a:pPr marL="0" marR="0">
                        <a:lnSpc>
                          <a:spcPct val="107000"/>
                        </a:lnSpc>
                        <a:spcBef>
                          <a:spcPts val="0"/>
                        </a:spcBef>
                        <a:spcAft>
                          <a:spcPts val="800"/>
                        </a:spcAft>
                      </a:pPr>
                      <a:r>
                        <a:rPr lang="en-US" sz="1200" dirty="0">
                          <a:effectLst/>
                        </a:rPr>
                        <a:t>MARITAL STATUS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-0.007 (0.68)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-0.450 (0.44)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-0.033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-0.171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4726217"/>
                  </a:ext>
                </a:extLst>
              </a:tr>
              <a:tr h="224956">
                <a:tc>
                  <a:txBody>
                    <a:bodyPr/>
                    <a:lstStyle/>
                    <a:p>
                      <a:pPr marL="0" marR="0">
                        <a:lnSpc>
                          <a:spcPct val="107000"/>
                        </a:lnSpc>
                        <a:spcBef>
                          <a:spcPts val="0"/>
                        </a:spcBef>
                        <a:spcAft>
                          <a:spcPts val="800"/>
                        </a:spcAft>
                      </a:pPr>
                      <a:r>
                        <a:rPr lang="en-US" sz="1200" dirty="0">
                          <a:effectLst/>
                        </a:rPr>
                        <a:t>LAND SIZE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0.003 (0.07)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-0.039 (0.04)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-0.016 (0.03)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0.099 (0.05)**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-0.042 (0.33)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7394950"/>
                  </a:ext>
                </a:extLst>
              </a:tr>
              <a:tr h="224956">
                <a:tc>
                  <a:txBody>
                    <a:bodyPr/>
                    <a:lstStyle/>
                    <a:p>
                      <a:pPr marL="0" marR="0">
                        <a:lnSpc>
                          <a:spcPct val="107000"/>
                        </a:lnSpc>
                        <a:spcBef>
                          <a:spcPts val="0"/>
                        </a:spcBef>
                        <a:spcAft>
                          <a:spcPts val="800"/>
                        </a:spcAft>
                      </a:pPr>
                      <a:r>
                        <a:rPr lang="en-US" sz="1200" dirty="0">
                          <a:effectLst/>
                        </a:rPr>
                        <a:t>AR PARTICIPATION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-0.915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0.069(0.39)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1.711 (0.39)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0.690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0.186 (0.35)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3297773"/>
                  </a:ext>
                </a:extLst>
              </a:tr>
              <a:tr h="224956">
                <a:tc>
                  <a:txBody>
                    <a:bodyPr/>
                    <a:lstStyle/>
                    <a:p>
                      <a:pPr marL="0" marR="0">
                        <a:lnSpc>
                          <a:spcPct val="107000"/>
                        </a:lnSpc>
                        <a:spcBef>
                          <a:spcPts val="0"/>
                        </a:spcBef>
                        <a:spcAft>
                          <a:spcPts val="800"/>
                        </a:spcAft>
                      </a:pPr>
                      <a:r>
                        <a:rPr lang="en-US" sz="1200" dirty="0">
                          <a:effectLst/>
                        </a:rPr>
                        <a:t>INFOR SOURCE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-0.196 (0.16)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0.246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0.093 (0.11)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-0.111 (0.12)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0.208 (0.13)*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996420"/>
                  </a:ext>
                </a:extLst>
              </a:tr>
              <a:tr h="224956">
                <a:tc>
                  <a:txBody>
                    <a:bodyPr/>
                    <a:lstStyle/>
                    <a:p>
                      <a:pPr marL="0" marR="0">
                        <a:lnSpc>
                          <a:spcPct val="107000"/>
                        </a:lnSpc>
                        <a:spcBef>
                          <a:spcPts val="0"/>
                        </a:spcBef>
                        <a:spcAft>
                          <a:spcPts val="800"/>
                        </a:spcAft>
                      </a:pPr>
                      <a:r>
                        <a:rPr lang="en-US" sz="1200" dirty="0">
                          <a:effectLst/>
                        </a:rPr>
                        <a:t>EXTENSION ACCESS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(0.56)***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2.141 (0.64)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-0.179 (0.53)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-0.162 (0.54)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1.165 (0.67)*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6589731"/>
                  </a:ext>
                </a:extLst>
              </a:tr>
              <a:tr h="224956">
                <a:tc>
                  <a:txBody>
                    <a:bodyPr/>
                    <a:lstStyle/>
                    <a:p>
                      <a:pPr marL="0" marR="0">
                        <a:lnSpc>
                          <a:spcPct val="107000"/>
                        </a:lnSpc>
                        <a:spcBef>
                          <a:spcPts val="0"/>
                        </a:spcBef>
                        <a:spcAft>
                          <a:spcPts val="800"/>
                        </a:spcAft>
                      </a:pPr>
                      <a:r>
                        <a:rPr lang="en-US" sz="1200" dirty="0">
                          <a:effectLst/>
                        </a:rPr>
                        <a:t>FAMER GROUP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0.189 (0.48)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1.399 (0.48)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0.717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8186135"/>
                  </a:ext>
                </a:extLst>
              </a:tr>
              <a:tr h="224956">
                <a:tc>
                  <a:txBody>
                    <a:bodyPr/>
                    <a:lstStyle/>
                    <a:p>
                      <a:pPr marL="0" marR="0">
                        <a:lnSpc>
                          <a:spcPct val="107000"/>
                        </a:lnSpc>
                        <a:spcBef>
                          <a:spcPts val="0"/>
                        </a:spcBef>
                        <a:spcAft>
                          <a:spcPts val="800"/>
                        </a:spcAft>
                      </a:pPr>
                      <a:r>
                        <a:rPr lang="en-US" sz="1200" dirty="0">
                          <a:effectLst/>
                        </a:rPr>
                        <a:t>PUBLIC SPEAK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-0.875 (0.56)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0.487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0.699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1.077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0.832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7490893"/>
                  </a:ext>
                </a:extLst>
              </a:tr>
              <a:tr h="224956">
                <a:tc>
                  <a:txBody>
                    <a:bodyPr/>
                    <a:lstStyle/>
                    <a:p>
                      <a:pPr marL="0" marR="0">
                        <a:lnSpc>
                          <a:spcPct val="107000"/>
                        </a:lnSpc>
                        <a:spcBef>
                          <a:spcPts val="0"/>
                        </a:spcBef>
                        <a:spcAft>
                          <a:spcPts val="800"/>
                        </a:spcAft>
                      </a:pPr>
                      <a:r>
                        <a:rPr lang="en-US" sz="1200" dirty="0">
                          <a:effectLst/>
                        </a:rPr>
                        <a:t>CREDIT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0.542 (2.82)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-1.510 (1.22)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-1.086 (0.76)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0.833 (0.78)</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-1.042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204479"/>
                  </a:ext>
                </a:extLst>
              </a:tr>
              <a:tr h="224956">
                <a:tc>
                  <a:txBody>
                    <a:bodyPr/>
                    <a:lstStyle/>
                    <a:p>
                      <a:pPr marL="0" marR="0">
                        <a:lnSpc>
                          <a:spcPct val="107000"/>
                        </a:lnSpc>
                        <a:spcBef>
                          <a:spcPts val="0"/>
                        </a:spcBef>
                        <a:spcAft>
                          <a:spcPts val="800"/>
                        </a:spcAft>
                      </a:pPr>
                      <a:r>
                        <a:rPr lang="en-US" sz="1200" dirty="0">
                          <a:effectLst/>
                        </a:rPr>
                        <a:t>INCOME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-0.970 (1.39)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1.918 (1.524)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0.385 (0.95)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0.607 (1.07)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1737184"/>
                  </a:ext>
                </a:extLst>
              </a:tr>
              <a:tr h="224956">
                <a:tc>
                  <a:txBody>
                    <a:bodyPr/>
                    <a:lstStyle/>
                    <a:p>
                      <a:pPr marL="0" marR="0">
                        <a:lnSpc>
                          <a:spcPct val="107000"/>
                        </a:lnSpc>
                        <a:spcBef>
                          <a:spcPts val="0"/>
                        </a:spcBef>
                        <a:spcAft>
                          <a:spcPts val="800"/>
                        </a:spcAft>
                      </a:pPr>
                      <a:r>
                        <a:rPr lang="en-US" sz="1200" dirty="0">
                          <a:effectLst/>
                        </a:rPr>
                        <a:t>PROD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0.903 (2.70)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2.027 (1.44)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0.119 (0.92)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(0.45)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-0.498 (0.90)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4951935"/>
                  </a:ext>
                </a:extLst>
              </a:tr>
              <a:tr h="224956">
                <a:tc>
                  <a:txBody>
                    <a:bodyPr/>
                    <a:lstStyle/>
                    <a:p>
                      <a:pPr marL="0" marR="0">
                        <a:lnSpc>
                          <a:spcPct val="107000"/>
                        </a:lnSpc>
                        <a:spcBef>
                          <a:spcPts val="0"/>
                        </a:spcBef>
                        <a:spcAft>
                          <a:spcPts val="800"/>
                        </a:spcAft>
                      </a:pPr>
                      <a:r>
                        <a:rPr lang="en-US" sz="1200" dirty="0">
                          <a:effectLst/>
                        </a:rPr>
                        <a:t>PLOT INDIVIDUAL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-1.845 (0.63)***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1.604 (0.47)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(0.40)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1.008 (0.47)***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0.402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457156"/>
                  </a:ext>
                </a:extLst>
              </a:tr>
              <a:tr h="224956">
                <a:tc>
                  <a:txBody>
                    <a:bodyPr/>
                    <a:lstStyle/>
                    <a:p>
                      <a:pPr marL="0" marR="0">
                        <a:lnSpc>
                          <a:spcPct val="107000"/>
                        </a:lnSpc>
                        <a:spcBef>
                          <a:spcPts val="0"/>
                        </a:spcBef>
                        <a:spcAft>
                          <a:spcPts val="800"/>
                        </a:spcAft>
                      </a:pPr>
                      <a:r>
                        <a:rPr lang="en-US" sz="1200" dirty="0">
                          <a:effectLst/>
                        </a:rPr>
                        <a:t>LABOR SUFFICIENT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1.10 (0.97)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-0.526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-0.270 (0.42)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-0.068 (0.44)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9626585"/>
                  </a:ext>
                </a:extLst>
              </a:tr>
              <a:tr h="224956">
                <a:tc>
                  <a:txBody>
                    <a:bodyPr/>
                    <a:lstStyle/>
                    <a:p>
                      <a:pPr marL="0" marR="0">
                        <a:lnSpc>
                          <a:spcPct val="107000"/>
                        </a:lnSpc>
                        <a:spcBef>
                          <a:spcPts val="0"/>
                        </a:spcBef>
                        <a:spcAft>
                          <a:spcPts val="800"/>
                        </a:spcAft>
                      </a:pPr>
                      <a:r>
                        <a:rPr lang="en-US" sz="1200">
                          <a:effectLst/>
                        </a:rPr>
                        <a:t>Pseudo R2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0.35</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8547387"/>
                  </a:ext>
                </a:extLst>
              </a:tr>
              <a:tr h="224956">
                <a:tc>
                  <a:txBody>
                    <a:bodyPr/>
                    <a:lstStyle/>
                    <a:p>
                      <a:pPr marL="0" marR="0">
                        <a:lnSpc>
                          <a:spcPct val="107000"/>
                        </a:lnSpc>
                        <a:spcBef>
                          <a:spcPts val="0"/>
                        </a:spcBef>
                        <a:spcAft>
                          <a:spcPts val="800"/>
                        </a:spcAft>
                      </a:pPr>
                      <a:r>
                        <a:rPr lang="en-US" sz="1200">
                          <a:effectLst/>
                        </a:rPr>
                        <a:t>P-value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6121322"/>
                  </a:ext>
                </a:extLst>
              </a:tr>
            </a:tbl>
          </a:graphicData>
        </a:graphic>
      </p:graphicFrame>
      <p:pic>
        <p:nvPicPr>
          <p:cNvPr id="10" name="Picture 9">
            <a:extLst>
              <a:ext uri="{FF2B5EF4-FFF2-40B4-BE49-F238E27FC236}">
                <a16:creationId xmlns:a16="http://schemas.microsoft.com/office/drawing/2014/main" id="{70E5CC61-7389-45E3-918E-F2DDB6ED849F}"/>
              </a:ext>
            </a:extLst>
          </p:cNvPr>
          <p:cNvPicPr>
            <a:picLocks noChangeAspect="1"/>
          </p:cNvPicPr>
          <p:nvPr/>
        </p:nvPicPr>
        <p:blipFill>
          <a:blip r:embed="rId2"/>
          <a:stretch>
            <a:fillRect/>
          </a:stretch>
        </p:blipFill>
        <p:spPr>
          <a:xfrm>
            <a:off x="1181100" y="6333016"/>
            <a:ext cx="6781800" cy="440376"/>
          </a:xfrm>
          <a:prstGeom prst="rect">
            <a:avLst/>
          </a:prstGeom>
        </p:spPr>
      </p:pic>
      <p:sp>
        <p:nvSpPr>
          <p:cNvPr id="14" name="Oval 13">
            <a:extLst>
              <a:ext uri="{FF2B5EF4-FFF2-40B4-BE49-F238E27FC236}">
                <a16:creationId xmlns:a16="http://schemas.microsoft.com/office/drawing/2014/main" id="{7F9527ED-389B-490D-8AE9-D01CA98B44D9}"/>
              </a:ext>
            </a:extLst>
          </p:cNvPr>
          <p:cNvSpPr/>
          <p:nvPr/>
        </p:nvSpPr>
        <p:spPr>
          <a:xfrm>
            <a:off x="6172200" y="5229726"/>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77D2E09E-337B-4307-8647-CB6F1D0DDD6C}"/>
              </a:ext>
            </a:extLst>
          </p:cNvPr>
          <p:cNvSpPr/>
          <p:nvPr/>
        </p:nvSpPr>
        <p:spPr>
          <a:xfrm>
            <a:off x="6096001" y="4343400"/>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7DE3B90F-7E65-4442-85CA-8621350FDA40}"/>
              </a:ext>
            </a:extLst>
          </p:cNvPr>
          <p:cNvSpPr/>
          <p:nvPr/>
        </p:nvSpPr>
        <p:spPr>
          <a:xfrm>
            <a:off x="6067927" y="3200400"/>
            <a:ext cx="1143000" cy="50171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5296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90341E7E-4B3F-499B-9CCA-92EAC45AAD81}"/>
              </a:ext>
            </a:extLst>
          </p:cNvPr>
          <p:cNvSpPr/>
          <p:nvPr/>
        </p:nvSpPr>
        <p:spPr>
          <a:xfrm>
            <a:off x="2057400" y="3886200"/>
            <a:ext cx="1143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8527983-78B9-4C83-ACDE-3DD4833C5FF1}"/>
              </a:ext>
            </a:extLst>
          </p:cNvPr>
          <p:cNvSpPr>
            <a:spLocks noGrp="1"/>
          </p:cNvSpPr>
          <p:nvPr>
            <p:ph type="title"/>
          </p:nvPr>
        </p:nvSpPr>
        <p:spPr/>
        <p:txBody>
          <a:bodyPr/>
          <a:lstStyle/>
          <a:p>
            <a:r>
              <a:rPr lang="en-US" sz="3200" dirty="0"/>
              <a:t>Results from binary </a:t>
            </a:r>
            <a:r>
              <a:rPr lang="en-US" sz="3200" dirty="0" err="1"/>
              <a:t>probit</a:t>
            </a:r>
            <a:r>
              <a:rPr lang="en-US" sz="3200" dirty="0"/>
              <a:t> model for women participation in each stage (Decomposed model)</a:t>
            </a:r>
            <a:endParaRPr lang="en-GB" sz="3200" dirty="0"/>
          </a:p>
        </p:txBody>
      </p:sp>
      <p:graphicFrame>
        <p:nvGraphicFramePr>
          <p:cNvPr id="6" name="Content Placeholder 5">
            <a:extLst>
              <a:ext uri="{FF2B5EF4-FFF2-40B4-BE49-F238E27FC236}">
                <a16:creationId xmlns:a16="http://schemas.microsoft.com/office/drawing/2014/main" id="{AF61C5E5-21DE-42E9-8583-17C6C6F1BF4C}"/>
              </a:ext>
            </a:extLst>
          </p:cNvPr>
          <p:cNvGraphicFramePr>
            <a:graphicFrameLocks noGrp="1"/>
          </p:cNvGraphicFramePr>
          <p:nvPr>
            <p:ph sz="quarter" idx="10"/>
            <p:extLst/>
          </p:nvPr>
        </p:nvGraphicFramePr>
        <p:xfrm>
          <a:off x="533400" y="1371600"/>
          <a:ext cx="8153399" cy="4804210"/>
        </p:xfrm>
        <a:graphic>
          <a:graphicData uri="http://schemas.openxmlformats.org/drawingml/2006/table">
            <a:tbl>
              <a:tblPr firstRow="1" firstCol="1" bandRow="1">
                <a:tableStyleId>{5C22544A-7EE6-4342-B048-85BDC9FD1C3A}</a:tableStyleId>
              </a:tblPr>
              <a:tblGrid>
                <a:gridCol w="1405701">
                  <a:extLst>
                    <a:ext uri="{9D8B030D-6E8A-4147-A177-3AD203B41FA5}">
                      <a16:colId xmlns:a16="http://schemas.microsoft.com/office/drawing/2014/main" val="1110923395"/>
                    </a:ext>
                  </a:extLst>
                </a:gridCol>
                <a:gridCol w="1503624">
                  <a:extLst>
                    <a:ext uri="{9D8B030D-6E8A-4147-A177-3AD203B41FA5}">
                      <a16:colId xmlns:a16="http://schemas.microsoft.com/office/drawing/2014/main" val="4283610297"/>
                    </a:ext>
                  </a:extLst>
                </a:gridCol>
                <a:gridCol w="1383852">
                  <a:extLst>
                    <a:ext uri="{9D8B030D-6E8A-4147-A177-3AD203B41FA5}">
                      <a16:colId xmlns:a16="http://schemas.microsoft.com/office/drawing/2014/main" val="2635064885"/>
                    </a:ext>
                  </a:extLst>
                </a:gridCol>
                <a:gridCol w="1311019">
                  <a:extLst>
                    <a:ext uri="{9D8B030D-6E8A-4147-A177-3AD203B41FA5}">
                      <a16:colId xmlns:a16="http://schemas.microsoft.com/office/drawing/2014/main" val="2697492765"/>
                    </a:ext>
                  </a:extLst>
                </a:gridCol>
                <a:gridCol w="1238184">
                  <a:extLst>
                    <a:ext uri="{9D8B030D-6E8A-4147-A177-3AD203B41FA5}">
                      <a16:colId xmlns:a16="http://schemas.microsoft.com/office/drawing/2014/main" val="4117103917"/>
                    </a:ext>
                  </a:extLst>
                </a:gridCol>
                <a:gridCol w="1311019">
                  <a:extLst>
                    <a:ext uri="{9D8B030D-6E8A-4147-A177-3AD203B41FA5}">
                      <a16:colId xmlns:a16="http://schemas.microsoft.com/office/drawing/2014/main" val="653473822"/>
                    </a:ext>
                  </a:extLst>
                </a:gridCol>
              </a:tblGrid>
              <a:tr h="187387">
                <a:tc rowSpan="2">
                  <a:txBody>
                    <a:bodyPr/>
                    <a:lstStyle/>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effectLst/>
                        </a:rPr>
                        <a:t>Explanatory variables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0"/>
                        </a:spcBef>
                        <a:spcAft>
                          <a:spcPts val="800"/>
                        </a:spcAft>
                      </a:pPr>
                      <a:r>
                        <a:rPr lang="en-US" sz="1000" dirty="0">
                          <a:effectLst/>
                        </a:rPr>
                        <a:t>STAGES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97361492"/>
                  </a:ext>
                </a:extLst>
              </a:tr>
              <a:tr h="1017527">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Did not participate in any stage</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Identification and prioritization of research and development problems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Identification and testing of potential technology options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Dissemination of tested and validated technologies</a:t>
                      </a:r>
                      <a:endParaRPr lang="en-GB" sz="1200" dirty="0">
                        <a:effectLst/>
                      </a:endParaRPr>
                    </a:p>
                    <a:p>
                      <a:pPr marL="0" marR="0">
                        <a:lnSpc>
                          <a:spcPct val="107000"/>
                        </a:lnSpc>
                        <a:spcBef>
                          <a:spcPts val="0"/>
                        </a:spcBef>
                        <a:spcAft>
                          <a:spcPts val="800"/>
                        </a:spcAft>
                      </a:pP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Monitoring and evaluation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3765427"/>
                  </a:ext>
                </a:extLst>
              </a:tr>
              <a:tr h="224956">
                <a:tc>
                  <a:txBody>
                    <a:bodyPr/>
                    <a:lstStyle/>
                    <a:p>
                      <a:pPr marL="0" marR="0">
                        <a:lnSpc>
                          <a:spcPct val="107000"/>
                        </a:lnSpc>
                        <a:spcBef>
                          <a:spcPts val="0"/>
                        </a:spcBef>
                        <a:spcAft>
                          <a:spcPts val="800"/>
                        </a:spcAft>
                      </a:pPr>
                      <a:r>
                        <a:rPr lang="en-US" sz="1200" dirty="0">
                          <a:effectLst/>
                        </a:rPr>
                        <a: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0.401 (0.03)</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-0.014 (0.02)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0.000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0.005 (0.02)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4765406"/>
                  </a:ext>
                </a:extLst>
              </a:tr>
              <a:tr h="224956">
                <a:tc>
                  <a:txBody>
                    <a:bodyPr/>
                    <a:lstStyle/>
                    <a:p>
                      <a:pPr marL="0" marR="0">
                        <a:lnSpc>
                          <a:spcPct val="107000"/>
                        </a:lnSpc>
                        <a:spcBef>
                          <a:spcPts val="0"/>
                        </a:spcBef>
                        <a:spcAft>
                          <a:spcPts val="800"/>
                        </a:spcAft>
                      </a:pPr>
                      <a:r>
                        <a:rPr lang="en-US" sz="1200" dirty="0">
                          <a:effectLst/>
                        </a:rPr>
                        <a:t>EDUCATION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0.405 (0.29)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(0.22)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0.212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0.150 (0.17)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0.121(0.17)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526421"/>
                  </a:ext>
                </a:extLst>
              </a:tr>
              <a:tr h="224956">
                <a:tc>
                  <a:txBody>
                    <a:bodyPr/>
                    <a:lstStyle/>
                    <a:p>
                      <a:pPr marL="0" marR="0">
                        <a:lnSpc>
                          <a:spcPct val="107000"/>
                        </a:lnSpc>
                        <a:spcBef>
                          <a:spcPts val="0"/>
                        </a:spcBef>
                        <a:spcAft>
                          <a:spcPts val="800"/>
                        </a:spcAft>
                      </a:pPr>
                      <a:r>
                        <a:rPr lang="en-US" sz="1200" dirty="0">
                          <a:effectLst/>
                        </a:rPr>
                        <a:t>MARITAL STATUS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-0.007 (0.68)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-0.450 (0.44)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-0.033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-0.171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4726217"/>
                  </a:ext>
                </a:extLst>
              </a:tr>
              <a:tr h="224956">
                <a:tc>
                  <a:txBody>
                    <a:bodyPr/>
                    <a:lstStyle/>
                    <a:p>
                      <a:pPr marL="0" marR="0">
                        <a:lnSpc>
                          <a:spcPct val="107000"/>
                        </a:lnSpc>
                        <a:spcBef>
                          <a:spcPts val="0"/>
                        </a:spcBef>
                        <a:spcAft>
                          <a:spcPts val="800"/>
                        </a:spcAft>
                      </a:pPr>
                      <a:r>
                        <a:rPr lang="en-US" sz="1200" dirty="0">
                          <a:effectLst/>
                        </a:rPr>
                        <a:t>LAND SIZE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0.003 (0.07)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-0.039 (0.04)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-0.016 (0.03)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0.099 (0.05)**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-0.042 (0.33)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7394950"/>
                  </a:ext>
                </a:extLst>
              </a:tr>
              <a:tr h="224956">
                <a:tc>
                  <a:txBody>
                    <a:bodyPr/>
                    <a:lstStyle/>
                    <a:p>
                      <a:pPr marL="0" marR="0">
                        <a:lnSpc>
                          <a:spcPct val="107000"/>
                        </a:lnSpc>
                        <a:spcBef>
                          <a:spcPts val="0"/>
                        </a:spcBef>
                        <a:spcAft>
                          <a:spcPts val="800"/>
                        </a:spcAft>
                      </a:pPr>
                      <a:r>
                        <a:rPr lang="en-US" sz="1200" dirty="0">
                          <a:effectLst/>
                        </a:rPr>
                        <a:t>AR PARTICIPATION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-0.915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0.069(0.39)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1.711 (0.39)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0.690 (0.37)*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0.186 (0.35)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3297773"/>
                  </a:ext>
                </a:extLst>
              </a:tr>
              <a:tr h="224956">
                <a:tc>
                  <a:txBody>
                    <a:bodyPr/>
                    <a:lstStyle/>
                    <a:p>
                      <a:pPr marL="0" marR="0">
                        <a:lnSpc>
                          <a:spcPct val="107000"/>
                        </a:lnSpc>
                        <a:spcBef>
                          <a:spcPts val="0"/>
                        </a:spcBef>
                        <a:spcAft>
                          <a:spcPts val="800"/>
                        </a:spcAft>
                      </a:pPr>
                      <a:r>
                        <a:rPr lang="en-US" sz="1200" dirty="0">
                          <a:effectLst/>
                        </a:rPr>
                        <a:t>INFOR SOURCE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-0.196 (0.16)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0.246 (0.14)*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0.093 (0.11)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-0.111 (0.12)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0.208 (0.13)*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996420"/>
                  </a:ext>
                </a:extLst>
              </a:tr>
              <a:tr h="224956">
                <a:tc>
                  <a:txBody>
                    <a:bodyPr/>
                    <a:lstStyle/>
                    <a:p>
                      <a:pPr marL="0" marR="0">
                        <a:lnSpc>
                          <a:spcPct val="107000"/>
                        </a:lnSpc>
                        <a:spcBef>
                          <a:spcPts val="0"/>
                        </a:spcBef>
                        <a:spcAft>
                          <a:spcPts val="800"/>
                        </a:spcAft>
                      </a:pPr>
                      <a:r>
                        <a:rPr lang="en-US" sz="1200" dirty="0">
                          <a:effectLst/>
                        </a:rPr>
                        <a:t>EXTENSION ACCESS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(0.56)***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2.141 (0.64)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-0.179 (0.53)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-0.162 (0.54)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1.165 (0.67)*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6589731"/>
                  </a:ext>
                </a:extLst>
              </a:tr>
              <a:tr h="224956">
                <a:tc>
                  <a:txBody>
                    <a:bodyPr/>
                    <a:lstStyle/>
                    <a:p>
                      <a:pPr marL="0" marR="0">
                        <a:lnSpc>
                          <a:spcPct val="107000"/>
                        </a:lnSpc>
                        <a:spcBef>
                          <a:spcPts val="0"/>
                        </a:spcBef>
                        <a:spcAft>
                          <a:spcPts val="800"/>
                        </a:spcAft>
                      </a:pPr>
                      <a:r>
                        <a:rPr lang="en-US" sz="1200" dirty="0">
                          <a:effectLst/>
                        </a:rPr>
                        <a:t>FAMER GROUP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0.189 (0.48)</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1.399 (0.48)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0.094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0.717 (0.36)**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8186135"/>
                  </a:ext>
                </a:extLst>
              </a:tr>
              <a:tr h="224956">
                <a:tc>
                  <a:txBody>
                    <a:bodyPr/>
                    <a:lstStyle/>
                    <a:p>
                      <a:pPr marL="0" marR="0">
                        <a:lnSpc>
                          <a:spcPct val="107000"/>
                        </a:lnSpc>
                        <a:spcBef>
                          <a:spcPts val="0"/>
                        </a:spcBef>
                        <a:spcAft>
                          <a:spcPts val="800"/>
                        </a:spcAft>
                      </a:pPr>
                      <a:r>
                        <a:rPr lang="en-US" sz="1200" dirty="0">
                          <a:effectLst/>
                        </a:rPr>
                        <a:t>PUBLIC SPEAK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-0.875 (0.56)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0.487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0.699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1.077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0.832 (0.39)**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7490893"/>
                  </a:ext>
                </a:extLst>
              </a:tr>
              <a:tr h="224956">
                <a:tc>
                  <a:txBody>
                    <a:bodyPr/>
                    <a:lstStyle/>
                    <a:p>
                      <a:pPr marL="0" marR="0">
                        <a:lnSpc>
                          <a:spcPct val="107000"/>
                        </a:lnSpc>
                        <a:spcBef>
                          <a:spcPts val="0"/>
                        </a:spcBef>
                        <a:spcAft>
                          <a:spcPts val="800"/>
                        </a:spcAft>
                      </a:pPr>
                      <a:r>
                        <a:rPr lang="en-US" sz="1200" dirty="0">
                          <a:effectLst/>
                        </a:rPr>
                        <a:t>CREDIT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0.542 (2.82)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-1.510 (1.22)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-1.086 (0.76)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0.833 (0.78)</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-1.042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204479"/>
                  </a:ext>
                </a:extLst>
              </a:tr>
              <a:tr h="224956">
                <a:tc>
                  <a:txBody>
                    <a:bodyPr/>
                    <a:lstStyle/>
                    <a:p>
                      <a:pPr marL="0" marR="0">
                        <a:lnSpc>
                          <a:spcPct val="107000"/>
                        </a:lnSpc>
                        <a:spcBef>
                          <a:spcPts val="0"/>
                        </a:spcBef>
                        <a:spcAft>
                          <a:spcPts val="800"/>
                        </a:spcAft>
                      </a:pPr>
                      <a:r>
                        <a:rPr lang="en-US" sz="1200" dirty="0">
                          <a:effectLst/>
                        </a:rPr>
                        <a:t>INCOME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-0.970 (1.39)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1.918 (1.524)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0.385 (0.95)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0.123 (0.24)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0.607 (1.07)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1737184"/>
                  </a:ext>
                </a:extLst>
              </a:tr>
              <a:tr h="224956">
                <a:tc>
                  <a:txBody>
                    <a:bodyPr/>
                    <a:lstStyle/>
                    <a:p>
                      <a:pPr marL="0" marR="0">
                        <a:lnSpc>
                          <a:spcPct val="107000"/>
                        </a:lnSpc>
                        <a:spcBef>
                          <a:spcPts val="0"/>
                        </a:spcBef>
                        <a:spcAft>
                          <a:spcPts val="800"/>
                        </a:spcAft>
                      </a:pPr>
                      <a:r>
                        <a:rPr lang="en-US" sz="1200" dirty="0">
                          <a:effectLst/>
                        </a:rPr>
                        <a:t>PROD DECISION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0.903 (2.70)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2.027 (1.44)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0.119 (0.92)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0.001 (0.45)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-0.498 (0.90)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4951935"/>
                  </a:ext>
                </a:extLst>
              </a:tr>
              <a:tr h="224956">
                <a:tc>
                  <a:txBody>
                    <a:bodyPr/>
                    <a:lstStyle/>
                    <a:p>
                      <a:pPr marL="0" marR="0">
                        <a:lnSpc>
                          <a:spcPct val="107000"/>
                        </a:lnSpc>
                        <a:spcBef>
                          <a:spcPts val="0"/>
                        </a:spcBef>
                        <a:spcAft>
                          <a:spcPts val="800"/>
                        </a:spcAft>
                      </a:pPr>
                      <a:r>
                        <a:rPr lang="en-US" sz="1200" dirty="0">
                          <a:effectLst/>
                        </a:rPr>
                        <a:t>PLOT INDIVIDUAL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-1.845 (0.63)***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1.604 (0.47)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0.260 (0.40)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1.008 (0.47)***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0.402 (0.41)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457156"/>
                  </a:ext>
                </a:extLst>
              </a:tr>
              <a:tr h="224956">
                <a:tc>
                  <a:txBody>
                    <a:bodyPr/>
                    <a:lstStyle/>
                    <a:p>
                      <a:pPr marL="0" marR="0">
                        <a:lnSpc>
                          <a:spcPct val="107000"/>
                        </a:lnSpc>
                        <a:spcBef>
                          <a:spcPts val="0"/>
                        </a:spcBef>
                        <a:spcAft>
                          <a:spcPts val="800"/>
                        </a:spcAft>
                      </a:pPr>
                      <a:r>
                        <a:rPr lang="en-US" sz="1200" dirty="0">
                          <a:effectLst/>
                        </a:rPr>
                        <a:t>LABOR SUFFICIENT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1.10 (0.97)</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-1.444 (0.64)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-0.526 (0.59)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-0.270 (0.42)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-0.068 (0.44)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9626585"/>
                  </a:ext>
                </a:extLst>
              </a:tr>
              <a:tr h="224956">
                <a:tc>
                  <a:txBody>
                    <a:bodyPr/>
                    <a:lstStyle/>
                    <a:p>
                      <a:pPr marL="0" marR="0">
                        <a:lnSpc>
                          <a:spcPct val="107000"/>
                        </a:lnSpc>
                        <a:spcBef>
                          <a:spcPts val="0"/>
                        </a:spcBef>
                        <a:spcAft>
                          <a:spcPts val="800"/>
                        </a:spcAft>
                      </a:pPr>
                      <a:r>
                        <a:rPr lang="en-US" sz="1200">
                          <a:effectLst/>
                        </a:rPr>
                        <a:t>Pseudo R2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0.35</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0.29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0.27</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8547387"/>
                  </a:ext>
                </a:extLst>
              </a:tr>
              <a:tr h="224956">
                <a:tc>
                  <a:txBody>
                    <a:bodyPr/>
                    <a:lstStyle/>
                    <a:p>
                      <a:pPr marL="0" marR="0">
                        <a:lnSpc>
                          <a:spcPct val="107000"/>
                        </a:lnSpc>
                        <a:spcBef>
                          <a:spcPts val="0"/>
                        </a:spcBef>
                        <a:spcAft>
                          <a:spcPts val="800"/>
                        </a:spcAft>
                      </a:pPr>
                      <a:r>
                        <a:rPr lang="en-US" sz="1200">
                          <a:effectLst/>
                        </a:rPr>
                        <a:t>P-value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a:effectLst/>
                        </a:rPr>
                        <a:t>0.000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0.002</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6121322"/>
                  </a:ext>
                </a:extLst>
              </a:tr>
            </a:tbl>
          </a:graphicData>
        </a:graphic>
      </p:graphicFrame>
      <p:pic>
        <p:nvPicPr>
          <p:cNvPr id="10" name="Picture 9">
            <a:extLst>
              <a:ext uri="{FF2B5EF4-FFF2-40B4-BE49-F238E27FC236}">
                <a16:creationId xmlns:a16="http://schemas.microsoft.com/office/drawing/2014/main" id="{70E5CC61-7389-45E3-918E-F2DDB6ED849F}"/>
              </a:ext>
            </a:extLst>
          </p:cNvPr>
          <p:cNvPicPr>
            <a:picLocks noChangeAspect="1"/>
          </p:cNvPicPr>
          <p:nvPr/>
        </p:nvPicPr>
        <p:blipFill>
          <a:blip r:embed="rId2"/>
          <a:stretch>
            <a:fillRect/>
          </a:stretch>
        </p:blipFill>
        <p:spPr>
          <a:xfrm>
            <a:off x="1181100" y="6333016"/>
            <a:ext cx="6781800" cy="440376"/>
          </a:xfrm>
          <a:prstGeom prst="rect">
            <a:avLst/>
          </a:prstGeom>
        </p:spPr>
      </p:pic>
      <p:sp>
        <p:nvSpPr>
          <p:cNvPr id="9" name="Oval 8">
            <a:extLst>
              <a:ext uri="{FF2B5EF4-FFF2-40B4-BE49-F238E27FC236}">
                <a16:creationId xmlns:a16="http://schemas.microsoft.com/office/drawing/2014/main" id="{C078A6D5-FE16-448E-A27D-1CCE98268A5D}"/>
              </a:ext>
            </a:extLst>
          </p:cNvPr>
          <p:cNvSpPr/>
          <p:nvPr/>
        </p:nvSpPr>
        <p:spPr>
          <a:xfrm>
            <a:off x="7239001" y="3621306"/>
            <a:ext cx="1274344" cy="10268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9950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102BF-400F-4D22-A611-6599EBF713B2}"/>
              </a:ext>
            </a:extLst>
          </p:cNvPr>
          <p:cNvSpPr>
            <a:spLocks noGrp="1"/>
          </p:cNvSpPr>
          <p:nvPr>
            <p:ph type="title"/>
          </p:nvPr>
        </p:nvSpPr>
        <p:spPr/>
        <p:txBody>
          <a:bodyPr/>
          <a:lstStyle/>
          <a:p>
            <a:r>
              <a:rPr lang="en-US" dirty="0"/>
              <a:t>Results from a multivariate </a:t>
            </a:r>
            <a:r>
              <a:rPr lang="en-US" dirty="0" err="1"/>
              <a:t>probit</a:t>
            </a:r>
            <a:r>
              <a:rPr lang="en-US" dirty="0"/>
              <a:t> model of women participation in each stage (Decomposed model)</a:t>
            </a:r>
            <a:endParaRPr lang="en-GB" dirty="0"/>
          </a:p>
        </p:txBody>
      </p:sp>
      <p:graphicFrame>
        <p:nvGraphicFramePr>
          <p:cNvPr id="4" name="Content Placeholder 3">
            <a:extLst>
              <a:ext uri="{FF2B5EF4-FFF2-40B4-BE49-F238E27FC236}">
                <a16:creationId xmlns:a16="http://schemas.microsoft.com/office/drawing/2014/main" id="{827A48BC-B7A5-4CB6-96A1-8D0A6C1F9E48}"/>
              </a:ext>
            </a:extLst>
          </p:cNvPr>
          <p:cNvGraphicFramePr>
            <a:graphicFrameLocks noGrp="1"/>
          </p:cNvGraphicFramePr>
          <p:nvPr>
            <p:ph sz="quarter" idx="10"/>
            <p:extLst>
              <p:ext uri="{D42A27DB-BD31-4B8C-83A1-F6EECF244321}">
                <p14:modId xmlns:p14="http://schemas.microsoft.com/office/powerpoint/2010/main" val="610356865"/>
              </p:ext>
            </p:extLst>
          </p:nvPr>
        </p:nvGraphicFramePr>
        <p:xfrm>
          <a:off x="533400" y="1333500"/>
          <a:ext cx="8153400" cy="4991104"/>
        </p:xfrm>
        <a:graphic>
          <a:graphicData uri="http://schemas.openxmlformats.org/drawingml/2006/table">
            <a:tbl>
              <a:tblPr firstRow="1" firstCol="1" bandRow="1">
                <a:tableStyleId>{5C22544A-7EE6-4342-B048-85BDC9FD1C3A}</a:tableStyleId>
              </a:tblPr>
              <a:tblGrid>
                <a:gridCol w="1295400">
                  <a:extLst>
                    <a:ext uri="{9D8B030D-6E8A-4147-A177-3AD203B41FA5}">
                      <a16:colId xmlns:a16="http://schemas.microsoft.com/office/drawing/2014/main" val="1071849583"/>
                    </a:ext>
                  </a:extLst>
                </a:gridCol>
                <a:gridCol w="1965960">
                  <a:extLst>
                    <a:ext uri="{9D8B030D-6E8A-4147-A177-3AD203B41FA5}">
                      <a16:colId xmlns:a16="http://schemas.microsoft.com/office/drawing/2014/main" val="2186538538"/>
                    </a:ext>
                  </a:extLst>
                </a:gridCol>
                <a:gridCol w="1630680">
                  <a:extLst>
                    <a:ext uri="{9D8B030D-6E8A-4147-A177-3AD203B41FA5}">
                      <a16:colId xmlns:a16="http://schemas.microsoft.com/office/drawing/2014/main" val="306165500"/>
                    </a:ext>
                  </a:extLst>
                </a:gridCol>
                <a:gridCol w="1630680">
                  <a:extLst>
                    <a:ext uri="{9D8B030D-6E8A-4147-A177-3AD203B41FA5}">
                      <a16:colId xmlns:a16="http://schemas.microsoft.com/office/drawing/2014/main" val="244480619"/>
                    </a:ext>
                  </a:extLst>
                </a:gridCol>
                <a:gridCol w="1630680">
                  <a:extLst>
                    <a:ext uri="{9D8B030D-6E8A-4147-A177-3AD203B41FA5}">
                      <a16:colId xmlns:a16="http://schemas.microsoft.com/office/drawing/2014/main" val="3768668065"/>
                    </a:ext>
                  </a:extLst>
                </a:gridCol>
              </a:tblGrid>
              <a:tr h="266903">
                <a:tc rowSpan="2">
                  <a:txBody>
                    <a:bodyPr/>
                    <a:lstStyle/>
                    <a:p>
                      <a:pPr marL="0" marR="0">
                        <a:lnSpc>
                          <a:spcPct val="107000"/>
                        </a:lnSpc>
                        <a:spcBef>
                          <a:spcPts val="0"/>
                        </a:spcBef>
                        <a:spcAft>
                          <a:spcPts val="800"/>
                        </a:spcAft>
                      </a:pPr>
                      <a:r>
                        <a:rPr lang="en-US"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rPr>
                        <a:t>Explanatory variables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4">
                  <a:txBody>
                    <a:bodyPr/>
                    <a:lstStyle/>
                    <a:p>
                      <a:pPr marL="0" marR="0" algn="ctr">
                        <a:lnSpc>
                          <a:spcPct val="107000"/>
                        </a:lnSpc>
                        <a:spcBef>
                          <a:spcPts val="0"/>
                        </a:spcBef>
                        <a:spcAft>
                          <a:spcPts val="800"/>
                        </a:spcAft>
                      </a:pPr>
                      <a:r>
                        <a:rPr lang="en-US" sz="1400" dirty="0">
                          <a:effectLst/>
                        </a:rPr>
                        <a:t>STAGES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83622460"/>
                  </a:ext>
                </a:extLst>
              </a:tr>
              <a:tr h="987559">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Identification and prioritization of research and development problems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Identification and testing of potential technology options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Dissemination of tested and validated technologies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Monitoring and evaluation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7447778"/>
                  </a:ext>
                </a:extLst>
              </a:tr>
              <a:tr h="266903">
                <a:tc>
                  <a:txBody>
                    <a:bodyPr/>
                    <a:lstStyle/>
                    <a:p>
                      <a:pPr marL="0" marR="0">
                        <a:lnSpc>
                          <a:spcPct val="107000"/>
                        </a:lnSpc>
                        <a:spcBef>
                          <a:spcPts val="0"/>
                        </a:spcBef>
                        <a:spcAft>
                          <a:spcPts val="800"/>
                        </a:spcAft>
                      </a:pPr>
                      <a:r>
                        <a:rPr lang="en-US" sz="1400">
                          <a:effectLst/>
                        </a:rPr>
                        <a:t>AGE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-0.152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0.007 (0.19)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0.005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5163464"/>
                  </a:ext>
                </a:extLst>
              </a:tr>
              <a:tr h="266903">
                <a:tc>
                  <a:txBody>
                    <a:bodyPr/>
                    <a:lstStyle/>
                    <a:p>
                      <a:pPr marL="0" marR="0">
                        <a:lnSpc>
                          <a:spcPct val="107000"/>
                        </a:lnSpc>
                        <a:spcBef>
                          <a:spcPts val="0"/>
                        </a:spcBef>
                        <a:spcAft>
                          <a:spcPts val="800"/>
                        </a:spcAft>
                      </a:pPr>
                      <a:r>
                        <a:rPr lang="en-US" sz="1400" dirty="0">
                          <a:effectLst/>
                        </a:rPr>
                        <a:t>EDUCATION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0.231 (0.22)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0.256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0.143 (0.17)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0.098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020469"/>
                  </a:ext>
                </a:extLst>
              </a:tr>
              <a:tr h="266903">
                <a:tc>
                  <a:txBody>
                    <a:bodyPr/>
                    <a:lstStyle/>
                    <a:p>
                      <a:pPr marL="0" marR="0">
                        <a:lnSpc>
                          <a:spcPct val="107000"/>
                        </a:lnSpc>
                        <a:spcBef>
                          <a:spcPts val="0"/>
                        </a:spcBef>
                        <a:spcAft>
                          <a:spcPts val="800"/>
                        </a:spcAft>
                      </a:pPr>
                      <a:r>
                        <a:rPr lang="en-US" sz="1400" dirty="0">
                          <a:effectLst/>
                        </a:rPr>
                        <a:t>MARITAL STAT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-0.431 (0.43)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-0.278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2666738"/>
                  </a:ext>
                </a:extLst>
              </a:tr>
              <a:tr h="266903">
                <a:tc>
                  <a:txBody>
                    <a:bodyPr/>
                    <a:lstStyle/>
                    <a:p>
                      <a:pPr marL="0" marR="0">
                        <a:lnSpc>
                          <a:spcPct val="107000"/>
                        </a:lnSpc>
                        <a:spcBef>
                          <a:spcPts val="0"/>
                        </a:spcBef>
                        <a:spcAft>
                          <a:spcPts val="800"/>
                        </a:spcAft>
                      </a:pPr>
                      <a:r>
                        <a:rPr lang="en-US" sz="1400" dirty="0">
                          <a:effectLst/>
                        </a:rPr>
                        <a:t>LAND SIZE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-0.037 (0.04)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-0.013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0.102 (0.05)**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-0.031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2867112"/>
                  </a:ext>
                </a:extLst>
              </a:tr>
              <a:tr h="266903">
                <a:tc>
                  <a:txBody>
                    <a:bodyPr/>
                    <a:lstStyle/>
                    <a:p>
                      <a:pPr marL="0" marR="0">
                        <a:lnSpc>
                          <a:spcPct val="107000"/>
                        </a:lnSpc>
                        <a:spcBef>
                          <a:spcPts val="0"/>
                        </a:spcBef>
                        <a:spcAft>
                          <a:spcPts val="800"/>
                        </a:spcAft>
                      </a:pPr>
                      <a:r>
                        <a:rPr lang="en-US" sz="1400" dirty="0">
                          <a:effectLst/>
                        </a:rPr>
                        <a:t>AR PARTICIP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1.678 (0.381)***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0.662 (0.36)*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0.083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7417529"/>
                  </a:ext>
                </a:extLst>
              </a:tr>
              <a:tr h="266903">
                <a:tc>
                  <a:txBody>
                    <a:bodyPr/>
                    <a:lstStyle/>
                    <a:p>
                      <a:pPr marL="0" marR="0">
                        <a:lnSpc>
                          <a:spcPct val="107000"/>
                        </a:lnSpc>
                        <a:spcBef>
                          <a:spcPts val="0"/>
                        </a:spcBef>
                        <a:spcAft>
                          <a:spcPts val="800"/>
                        </a:spcAft>
                      </a:pPr>
                      <a:r>
                        <a:rPr lang="en-US" sz="1400" dirty="0">
                          <a:effectLst/>
                        </a:rPr>
                        <a:t>INFOR SOURCE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0.257 (0.14)*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0.059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-0.147 (0.11)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0.144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847993"/>
                  </a:ext>
                </a:extLst>
              </a:tr>
              <a:tr h="266903">
                <a:tc>
                  <a:txBody>
                    <a:bodyPr/>
                    <a:lstStyle/>
                    <a:p>
                      <a:pPr marL="0" marR="0">
                        <a:lnSpc>
                          <a:spcPct val="107000"/>
                        </a:lnSpc>
                        <a:spcBef>
                          <a:spcPts val="0"/>
                        </a:spcBef>
                        <a:spcAft>
                          <a:spcPts val="800"/>
                        </a:spcAft>
                      </a:pPr>
                      <a:r>
                        <a:rPr lang="en-US" sz="1400" dirty="0">
                          <a:effectLst/>
                        </a:rPr>
                        <a:t>EXTEN ACCESS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2.109 (0.63)***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-0.176 (0.54)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-0.286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1.016 (0.61)*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4205761"/>
                  </a:ext>
                </a:extLst>
              </a:tr>
              <a:tr h="266903">
                <a:tc>
                  <a:txBody>
                    <a:bodyPr/>
                    <a:lstStyle/>
                    <a:p>
                      <a:pPr marL="0" marR="0">
                        <a:lnSpc>
                          <a:spcPct val="107000"/>
                        </a:lnSpc>
                        <a:spcBef>
                          <a:spcPts val="0"/>
                        </a:spcBef>
                        <a:spcAft>
                          <a:spcPts val="800"/>
                        </a:spcAft>
                      </a:pPr>
                      <a:r>
                        <a:rPr lang="en-US" sz="1400" dirty="0">
                          <a:effectLst/>
                        </a:rPr>
                        <a:t>FAMER GROUP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1.349 (0.48)***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0.042 (0.36)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0.062 (0.35)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0.713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0461730"/>
                  </a:ext>
                </a:extLst>
              </a:tr>
              <a:tr h="266903">
                <a:tc>
                  <a:txBody>
                    <a:bodyPr/>
                    <a:lstStyle/>
                    <a:p>
                      <a:pPr marL="0" marR="0">
                        <a:lnSpc>
                          <a:spcPct val="107000"/>
                        </a:lnSpc>
                        <a:spcBef>
                          <a:spcPts val="0"/>
                        </a:spcBef>
                        <a:spcAft>
                          <a:spcPts val="800"/>
                        </a:spcAft>
                      </a:pPr>
                      <a:r>
                        <a:rPr lang="en-US" sz="1400" dirty="0">
                          <a:effectLst/>
                        </a:rPr>
                        <a:t>PUBLC SPEAK</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0.471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0.656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1.22 (0.38)***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0.763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3978380"/>
                  </a:ext>
                </a:extLst>
              </a:tr>
              <a:tr h="266903">
                <a:tc>
                  <a:txBody>
                    <a:bodyPr/>
                    <a:lstStyle/>
                    <a:p>
                      <a:pPr marL="0" marR="0">
                        <a:lnSpc>
                          <a:spcPct val="107000"/>
                        </a:lnSpc>
                        <a:spcBef>
                          <a:spcPts val="0"/>
                        </a:spcBef>
                        <a:spcAft>
                          <a:spcPts val="800"/>
                        </a:spcAft>
                      </a:pPr>
                      <a:r>
                        <a:rPr lang="en-US" sz="1400">
                          <a:effectLst/>
                        </a:rPr>
                        <a:t>CREDITDEC</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-1.431 (1.27)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0.742 (0.67)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0.525 (0.73)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-1.113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1514964"/>
                  </a:ext>
                </a:extLst>
              </a:tr>
              <a:tr h="266903">
                <a:tc>
                  <a:txBody>
                    <a:bodyPr/>
                    <a:lstStyle/>
                    <a:p>
                      <a:pPr marL="0" marR="0">
                        <a:lnSpc>
                          <a:spcPct val="107000"/>
                        </a:lnSpc>
                        <a:spcBef>
                          <a:spcPts val="0"/>
                        </a:spcBef>
                        <a:spcAft>
                          <a:spcPts val="800"/>
                        </a:spcAft>
                      </a:pPr>
                      <a:r>
                        <a:rPr lang="en-US" sz="1400" dirty="0">
                          <a:effectLst/>
                        </a:rPr>
                        <a:t>INCOME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1.820 (1.51)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0.269 (0.93)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4.389 (0.181)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0.750 (1.28)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3644191"/>
                  </a:ext>
                </a:extLst>
              </a:tr>
              <a:tr h="266903">
                <a:tc>
                  <a:txBody>
                    <a:bodyPr/>
                    <a:lstStyle/>
                    <a:p>
                      <a:pPr marL="0" marR="0">
                        <a:lnSpc>
                          <a:spcPct val="107000"/>
                        </a:lnSpc>
                        <a:spcBef>
                          <a:spcPts val="0"/>
                        </a:spcBef>
                        <a:spcAft>
                          <a:spcPts val="800"/>
                        </a:spcAft>
                      </a:pPr>
                      <a:r>
                        <a:rPr lang="en-US" sz="1400" dirty="0">
                          <a:effectLst/>
                        </a:rPr>
                        <a:t>PROD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1.988 (1.17)*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0.129 (0.96)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3.981 (1.79)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-0.177 (0.91)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0339322"/>
                  </a:ext>
                </a:extLst>
              </a:tr>
              <a:tr h="266903">
                <a:tc>
                  <a:txBody>
                    <a:bodyPr/>
                    <a:lstStyle/>
                    <a:p>
                      <a:pPr marL="0" marR="0">
                        <a:lnSpc>
                          <a:spcPct val="107000"/>
                        </a:lnSpc>
                        <a:spcBef>
                          <a:spcPts val="0"/>
                        </a:spcBef>
                        <a:spcAft>
                          <a:spcPts val="800"/>
                        </a:spcAft>
                      </a:pPr>
                      <a:r>
                        <a:rPr lang="en-US" sz="1400" dirty="0">
                          <a:effectLst/>
                        </a:rPr>
                        <a:t>PLOT INDIV</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1.577 (0.47)***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0.267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1.045 (0.46)**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0.460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4566719"/>
                  </a:ext>
                </a:extLst>
              </a:tr>
              <a:tr h="266903">
                <a:tc>
                  <a:txBody>
                    <a:bodyPr/>
                    <a:lstStyle/>
                    <a:p>
                      <a:pPr marL="0" marR="0">
                        <a:lnSpc>
                          <a:spcPct val="107000"/>
                        </a:lnSpc>
                        <a:spcBef>
                          <a:spcPts val="0"/>
                        </a:spcBef>
                        <a:spcAft>
                          <a:spcPts val="800"/>
                        </a:spcAft>
                      </a:pPr>
                      <a:r>
                        <a:rPr lang="en-US" sz="1400">
                          <a:effectLst/>
                        </a:rPr>
                        <a:t>LABORSUFF</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1.325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-0.659 (0.45)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-0.236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-0.022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0752340"/>
                  </a:ext>
                </a:extLst>
              </a:tr>
            </a:tbl>
          </a:graphicData>
        </a:graphic>
      </p:graphicFrame>
      <p:pic>
        <p:nvPicPr>
          <p:cNvPr id="5" name="Picture 4">
            <a:extLst>
              <a:ext uri="{FF2B5EF4-FFF2-40B4-BE49-F238E27FC236}">
                <a16:creationId xmlns:a16="http://schemas.microsoft.com/office/drawing/2014/main" id="{6F06638D-9AAE-427E-879F-BAC71D4F3613}"/>
              </a:ext>
            </a:extLst>
          </p:cNvPr>
          <p:cNvPicPr>
            <a:picLocks noChangeAspect="1"/>
          </p:cNvPicPr>
          <p:nvPr/>
        </p:nvPicPr>
        <p:blipFill>
          <a:blip r:embed="rId3"/>
          <a:stretch>
            <a:fillRect/>
          </a:stretch>
        </p:blipFill>
        <p:spPr>
          <a:xfrm>
            <a:off x="1371600" y="6401469"/>
            <a:ext cx="6779340" cy="438950"/>
          </a:xfrm>
          <a:prstGeom prst="rect">
            <a:avLst/>
          </a:prstGeom>
        </p:spPr>
      </p:pic>
      <p:sp>
        <p:nvSpPr>
          <p:cNvPr id="6" name="Oval 5">
            <a:extLst>
              <a:ext uri="{FF2B5EF4-FFF2-40B4-BE49-F238E27FC236}">
                <a16:creationId xmlns:a16="http://schemas.microsoft.com/office/drawing/2014/main" id="{8D81E084-8F08-4EBD-BD4B-6156E557A98F}"/>
              </a:ext>
            </a:extLst>
          </p:cNvPr>
          <p:cNvSpPr/>
          <p:nvPr/>
        </p:nvSpPr>
        <p:spPr>
          <a:xfrm>
            <a:off x="1752600" y="3829052"/>
            <a:ext cx="1371600" cy="9715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6E2C5277-48F7-442A-A5D0-7B65CE9C73C3}"/>
              </a:ext>
            </a:extLst>
          </p:cNvPr>
          <p:cNvSpPr/>
          <p:nvPr/>
        </p:nvSpPr>
        <p:spPr>
          <a:xfrm>
            <a:off x="1768642" y="5410202"/>
            <a:ext cx="1355558" cy="6857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137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102BF-400F-4D22-A611-6599EBF713B2}"/>
              </a:ext>
            </a:extLst>
          </p:cNvPr>
          <p:cNvSpPr>
            <a:spLocks noGrp="1"/>
          </p:cNvSpPr>
          <p:nvPr>
            <p:ph type="title"/>
          </p:nvPr>
        </p:nvSpPr>
        <p:spPr/>
        <p:txBody>
          <a:bodyPr/>
          <a:lstStyle/>
          <a:p>
            <a:r>
              <a:rPr lang="en-US" dirty="0"/>
              <a:t>Results from a multivariate </a:t>
            </a:r>
            <a:r>
              <a:rPr lang="en-US" dirty="0" err="1"/>
              <a:t>probit</a:t>
            </a:r>
            <a:r>
              <a:rPr lang="en-US" dirty="0"/>
              <a:t> model of women participation in each stage (Decomposed model)</a:t>
            </a:r>
            <a:endParaRPr lang="en-GB" dirty="0"/>
          </a:p>
        </p:txBody>
      </p:sp>
      <p:graphicFrame>
        <p:nvGraphicFramePr>
          <p:cNvPr id="4" name="Content Placeholder 3">
            <a:extLst>
              <a:ext uri="{FF2B5EF4-FFF2-40B4-BE49-F238E27FC236}">
                <a16:creationId xmlns:a16="http://schemas.microsoft.com/office/drawing/2014/main" id="{827A48BC-B7A5-4CB6-96A1-8D0A6C1F9E48}"/>
              </a:ext>
            </a:extLst>
          </p:cNvPr>
          <p:cNvGraphicFramePr>
            <a:graphicFrameLocks noGrp="1"/>
          </p:cNvGraphicFramePr>
          <p:nvPr>
            <p:ph sz="quarter" idx="10"/>
            <p:extLst/>
          </p:nvPr>
        </p:nvGraphicFramePr>
        <p:xfrm>
          <a:off x="533400" y="1333500"/>
          <a:ext cx="8153400" cy="4991104"/>
        </p:xfrm>
        <a:graphic>
          <a:graphicData uri="http://schemas.openxmlformats.org/drawingml/2006/table">
            <a:tbl>
              <a:tblPr firstRow="1" firstCol="1" bandRow="1">
                <a:tableStyleId>{5C22544A-7EE6-4342-B048-85BDC9FD1C3A}</a:tableStyleId>
              </a:tblPr>
              <a:tblGrid>
                <a:gridCol w="1295400">
                  <a:extLst>
                    <a:ext uri="{9D8B030D-6E8A-4147-A177-3AD203B41FA5}">
                      <a16:colId xmlns:a16="http://schemas.microsoft.com/office/drawing/2014/main" val="1071849583"/>
                    </a:ext>
                  </a:extLst>
                </a:gridCol>
                <a:gridCol w="1965960">
                  <a:extLst>
                    <a:ext uri="{9D8B030D-6E8A-4147-A177-3AD203B41FA5}">
                      <a16:colId xmlns:a16="http://schemas.microsoft.com/office/drawing/2014/main" val="2186538538"/>
                    </a:ext>
                  </a:extLst>
                </a:gridCol>
                <a:gridCol w="1630680">
                  <a:extLst>
                    <a:ext uri="{9D8B030D-6E8A-4147-A177-3AD203B41FA5}">
                      <a16:colId xmlns:a16="http://schemas.microsoft.com/office/drawing/2014/main" val="306165500"/>
                    </a:ext>
                  </a:extLst>
                </a:gridCol>
                <a:gridCol w="1630680">
                  <a:extLst>
                    <a:ext uri="{9D8B030D-6E8A-4147-A177-3AD203B41FA5}">
                      <a16:colId xmlns:a16="http://schemas.microsoft.com/office/drawing/2014/main" val="244480619"/>
                    </a:ext>
                  </a:extLst>
                </a:gridCol>
                <a:gridCol w="1630680">
                  <a:extLst>
                    <a:ext uri="{9D8B030D-6E8A-4147-A177-3AD203B41FA5}">
                      <a16:colId xmlns:a16="http://schemas.microsoft.com/office/drawing/2014/main" val="3768668065"/>
                    </a:ext>
                  </a:extLst>
                </a:gridCol>
              </a:tblGrid>
              <a:tr h="266903">
                <a:tc rowSpan="2">
                  <a:txBody>
                    <a:bodyPr/>
                    <a:lstStyle/>
                    <a:p>
                      <a:pPr marL="0" marR="0">
                        <a:lnSpc>
                          <a:spcPct val="107000"/>
                        </a:lnSpc>
                        <a:spcBef>
                          <a:spcPts val="0"/>
                        </a:spcBef>
                        <a:spcAft>
                          <a:spcPts val="800"/>
                        </a:spcAft>
                      </a:pPr>
                      <a:r>
                        <a:rPr lang="en-US"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rPr>
                        <a:t>Explanatory variables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4">
                  <a:txBody>
                    <a:bodyPr/>
                    <a:lstStyle/>
                    <a:p>
                      <a:pPr marL="0" marR="0" algn="ctr">
                        <a:lnSpc>
                          <a:spcPct val="107000"/>
                        </a:lnSpc>
                        <a:spcBef>
                          <a:spcPts val="0"/>
                        </a:spcBef>
                        <a:spcAft>
                          <a:spcPts val="800"/>
                        </a:spcAft>
                      </a:pPr>
                      <a:r>
                        <a:rPr lang="en-US" sz="1400" dirty="0">
                          <a:effectLst/>
                        </a:rPr>
                        <a:t>STAGES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83622460"/>
                  </a:ext>
                </a:extLst>
              </a:tr>
              <a:tr h="987559">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Identification and prioritization of research and development problems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Identification and testing of potential technology options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Dissemination of tested and validated technologies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Monitoring and evaluation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7447778"/>
                  </a:ext>
                </a:extLst>
              </a:tr>
              <a:tr h="266903">
                <a:tc>
                  <a:txBody>
                    <a:bodyPr/>
                    <a:lstStyle/>
                    <a:p>
                      <a:pPr marL="0" marR="0">
                        <a:lnSpc>
                          <a:spcPct val="107000"/>
                        </a:lnSpc>
                        <a:spcBef>
                          <a:spcPts val="0"/>
                        </a:spcBef>
                        <a:spcAft>
                          <a:spcPts val="800"/>
                        </a:spcAft>
                      </a:pPr>
                      <a:r>
                        <a:rPr lang="en-US" sz="1400">
                          <a:effectLst/>
                        </a:rPr>
                        <a:t>AGE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-0.152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0.007 (0.19)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0.005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5163464"/>
                  </a:ext>
                </a:extLst>
              </a:tr>
              <a:tr h="266903">
                <a:tc>
                  <a:txBody>
                    <a:bodyPr/>
                    <a:lstStyle/>
                    <a:p>
                      <a:pPr marL="0" marR="0">
                        <a:lnSpc>
                          <a:spcPct val="107000"/>
                        </a:lnSpc>
                        <a:spcBef>
                          <a:spcPts val="0"/>
                        </a:spcBef>
                        <a:spcAft>
                          <a:spcPts val="800"/>
                        </a:spcAft>
                      </a:pPr>
                      <a:r>
                        <a:rPr lang="en-US" sz="1400" dirty="0">
                          <a:effectLst/>
                        </a:rPr>
                        <a:t>EDUCATION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0.231 (0.22)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0.256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0.143 (0.17)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0.098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020469"/>
                  </a:ext>
                </a:extLst>
              </a:tr>
              <a:tr h="266903">
                <a:tc>
                  <a:txBody>
                    <a:bodyPr/>
                    <a:lstStyle/>
                    <a:p>
                      <a:pPr marL="0" marR="0">
                        <a:lnSpc>
                          <a:spcPct val="107000"/>
                        </a:lnSpc>
                        <a:spcBef>
                          <a:spcPts val="0"/>
                        </a:spcBef>
                        <a:spcAft>
                          <a:spcPts val="800"/>
                        </a:spcAft>
                      </a:pPr>
                      <a:r>
                        <a:rPr lang="en-US" sz="1400" dirty="0">
                          <a:effectLst/>
                        </a:rPr>
                        <a:t>MARITAL STAT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-0.431 (0.43)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-0.278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2666738"/>
                  </a:ext>
                </a:extLst>
              </a:tr>
              <a:tr h="266903">
                <a:tc>
                  <a:txBody>
                    <a:bodyPr/>
                    <a:lstStyle/>
                    <a:p>
                      <a:pPr marL="0" marR="0">
                        <a:lnSpc>
                          <a:spcPct val="107000"/>
                        </a:lnSpc>
                        <a:spcBef>
                          <a:spcPts val="0"/>
                        </a:spcBef>
                        <a:spcAft>
                          <a:spcPts val="800"/>
                        </a:spcAft>
                      </a:pPr>
                      <a:r>
                        <a:rPr lang="en-US" sz="1400" dirty="0">
                          <a:effectLst/>
                        </a:rPr>
                        <a:t>LAND SIZE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-0.037 (0.04)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-0.013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0.102 (0.05)**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-0.031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2867112"/>
                  </a:ext>
                </a:extLst>
              </a:tr>
              <a:tr h="266903">
                <a:tc>
                  <a:txBody>
                    <a:bodyPr/>
                    <a:lstStyle/>
                    <a:p>
                      <a:pPr marL="0" marR="0">
                        <a:lnSpc>
                          <a:spcPct val="107000"/>
                        </a:lnSpc>
                        <a:spcBef>
                          <a:spcPts val="0"/>
                        </a:spcBef>
                        <a:spcAft>
                          <a:spcPts val="800"/>
                        </a:spcAft>
                      </a:pPr>
                      <a:r>
                        <a:rPr lang="en-US" sz="1400" dirty="0">
                          <a:effectLst/>
                        </a:rPr>
                        <a:t>AR PARTICIP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1.678 (0.381)***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0.662 (0.36)*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0.083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7417529"/>
                  </a:ext>
                </a:extLst>
              </a:tr>
              <a:tr h="266903">
                <a:tc>
                  <a:txBody>
                    <a:bodyPr/>
                    <a:lstStyle/>
                    <a:p>
                      <a:pPr marL="0" marR="0">
                        <a:lnSpc>
                          <a:spcPct val="107000"/>
                        </a:lnSpc>
                        <a:spcBef>
                          <a:spcPts val="0"/>
                        </a:spcBef>
                        <a:spcAft>
                          <a:spcPts val="800"/>
                        </a:spcAft>
                      </a:pPr>
                      <a:r>
                        <a:rPr lang="en-US" sz="1400" dirty="0">
                          <a:effectLst/>
                        </a:rPr>
                        <a:t>INFOR SOURCE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0.257 (0.14)*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0.059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-0.147 (0.11)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0.144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847993"/>
                  </a:ext>
                </a:extLst>
              </a:tr>
              <a:tr h="266903">
                <a:tc>
                  <a:txBody>
                    <a:bodyPr/>
                    <a:lstStyle/>
                    <a:p>
                      <a:pPr marL="0" marR="0">
                        <a:lnSpc>
                          <a:spcPct val="107000"/>
                        </a:lnSpc>
                        <a:spcBef>
                          <a:spcPts val="0"/>
                        </a:spcBef>
                        <a:spcAft>
                          <a:spcPts val="800"/>
                        </a:spcAft>
                      </a:pPr>
                      <a:r>
                        <a:rPr lang="en-US" sz="1400" dirty="0">
                          <a:effectLst/>
                        </a:rPr>
                        <a:t>EXTEN ACCESS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2.109 (0.63)***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-0.176 (0.54)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-0.286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1.016 (0.61)*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4205761"/>
                  </a:ext>
                </a:extLst>
              </a:tr>
              <a:tr h="266903">
                <a:tc>
                  <a:txBody>
                    <a:bodyPr/>
                    <a:lstStyle/>
                    <a:p>
                      <a:pPr marL="0" marR="0">
                        <a:lnSpc>
                          <a:spcPct val="107000"/>
                        </a:lnSpc>
                        <a:spcBef>
                          <a:spcPts val="0"/>
                        </a:spcBef>
                        <a:spcAft>
                          <a:spcPts val="800"/>
                        </a:spcAft>
                      </a:pPr>
                      <a:r>
                        <a:rPr lang="en-US" sz="1400" dirty="0">
                          <a:effectLst/>
                        </a:rPr>
                        <a:t>FAMER GROUP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1.349 (0.48)***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0.042 (0.36)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0.062 (0.35)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0.713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0461730"/>
                  </a:ext>
                </a:extLst>
              </a:tr>
              <a:tr h="266903">
                <a:tc>
                  <a:txBody>
                    <a:bodyPr/>
                    <a:lstStyle/>
                    <a:p>
                      <a:pPr marL="0" marR="0">
                        <a:lnSpc>
                          <a:spcPct val="107000"/>
                        </a:lnSpc>
                        <a:spcBef>
                          <a:spcPts val="0"/>
                        </a:spcBef>
                        <a:spcAft>
                          <a:spcPts val="800"/>
                        </a:spcAft>
                      </a:pPr>
                      <a:r>
                        <a:rPr lang="en-US" sz="1400" dirty="0">
                          <a:effectLst/>
                        </a:rPr>
                        <a:t>PUBLC SPEAK</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0.471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0.656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1.22 (0.38)***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0.763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3978380"/>
                  </a:ext>
                </a:extLst>
              </a:tr>
              <a:tr h="266903">
                <a:tc>
                  <a:txBody>
                    <a:bodyPr/>
                    <a:lstStyle/>
                    <a:p>
                      <a:pPr marL="0" marR="0">
                        <a:lnSpc>
                          <a:spcPct val="107000"/>
                        </a:lnSpc>
                        <a:spcBef>
                          <a:spcPts val="0"/>
                        </a:spcBef>
                        <a:spcAft>
                          <a:spcPts val="800"/>
                        </a:spcAft>
                      </a:pPr>
                      <a:r>
                        <a:rPr lang="en-US" sz="1400">
                          <a:effectLst/>
                        </a:rPr>
                        <a:t>CREDITDEC</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-1.431 (1.27)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0.742 (0.67)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0.525 (0.73)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-1.113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1514964"/>
                  </a:ext>
                </a:extLst>
              </a:tr>
              <a:tr h="266903">
                <a:tc>
                  <a:txBody>
                    <a:bodyPr/>
                    <a:lstStyle/>
                    <a:p>
                      <a:pPr marL="0" marR="0">
                        <a:lnSpc>
                          <a:spcPct val="107000"/>
                        </a:lnSpc>
                        <a:spcBef>
                          <a:spcPts val="0"/>
                        </a:spcBef>
                        <a:spcAft>
                          <a:spcPts val="800"/>
                        </a:spcAft>
                      </a:pPr>
                      <a:r>
                        <a:rPr lang="en-US" sz="1400" dirty="0">
                          <a:effectLst/>
                        </a:rPr>
                        <a:t>INCOME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1.820 (1.51)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0.269 (0.93)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4.389 (0.181)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0.750 (1.28)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3644191"/>
                  </a:ext>
                </a:extLst>
              </a:tr>
              <a:tr h="266903">
                <a:tc>
                  <a:txBody>
                    <a:bodyPr/>
                    <a:lstStyle/>
                    <a:p>
                      <a:pPr marL="0" marR="0">
                        <a:lnSpc>
                          <a:spcPct val="107000"/>
                        </a:lnSpc>
                        <a:spcBef>
                          <a:spcPts val="0"/>
                        </a:spcBef>
                        <a:spcAft>
                          <a:spcPts val="800"/>
                        </a:spcAft>
                      </a:pPr>
                      <a:r>
                        <a:rPr lang="en-US" sz="1400" dirty="0">
                          <a:effectLst/>
                        </a:rPr>
                        <a:t>PROD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1.988 (1.17)*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0.129 (0.96)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3.981 (1.79)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-0.177 (0.91)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0339322"/>
                  </a:ext>
                </a:extLst>
              </a:tr>
              <a:tr h="266903">
                <a:tc>
                  <a:txBody>
                    <a:bodyPr/>
                    <a:lstStyle/>
                    <a:p>
                      <a:pPr marL="0" marR="0">
                        <a:lnSpc>
                          <a:spcPct val="107000"/>
                        </a:lnSpc>
                        <a:spcBef>
                          <a:spcPts val="0"/>
                        </a:spcBef>
                        <a:spcAft>
                          <a:spcPts val="800"/>
                        </a:spcAft>
                      </a:pPr>
                      <a:r>
                        <a:rPr lang="en-US" sz="1400" dirty="0">
                          <a:effectLst/>
                        </a:rPr>
                        <a:t>PLOT INDIV</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1.577 (0.47)***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0.267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1.045 (0.46)**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0.460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4566719"/>
                  </a:ext>
                </a:extLst>
              </a:tr>
              <a:tr h="266903">
                <a:tc>
                  <a:txBody>
                    <a:bodyPr/>
                    <a:lstStyle/>
                    <a:p>
                      <a:pPr marL="0" marR="0">
                        <a:lnSpc>
                          <a:spcPct val="107000"/>
                        </a:lnSpc>
                        <a:spcBef>
                          <a:spcPts val="0"/>
                        </a:spcBef>
                        <a:spcAft>
                          <a:spcPts val="800"/>
                        </a:spcAft>
                      </a:pPr>
                      <a:r>
                        <a:rPr lang="en-US" sz="1400">
                          <a:effectLst/>
                        </a:rPr>
                        <a:t>LABORSUFF</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1.325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-0.659 (0.45)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-0.236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-0.022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0752340"/>
                  </a:ext>
                </a:extLst>
              </a:tr>
            </a:tbl>
          </a:graphicData>
        </a:graphic>
      </p:graphicFrame>
      <p:pic>
        <p:nvPicPr>
          <p:cNvPr id="5" name="Picture 4">
            <a:extLst>
              <a:ext uri="{FF2B5EF4-FFF2-40B4-BE49-F238E27FC236}">
                <a16:creationId xmlns:a16="http://schemas.microsoft.com/office/drawing/2014/main" id="{6F06638D-9AAE-427E-879F-BAC71D4F3613}"/>
              </a:ext>
            </a:extLst>
          </p:cNvPr>
          <p:cNvPicPr>
            <a:picLocks noChangeAspect="1"/>
          </p:cNvPicPr>
          <p:nvPr/>
        </p:nvPicPr>
        <p:blipFill>
          <a:blip r:embed="rId3"/>
          <a:stretch>
            <a:fillRect/>
          </a:stretch>
        </p:blipFill>
        <p:spPr>
          <a:xfrm>
            <a:off x="1371600" y="6401469"/>
            <a:ext cx="6779340" cy="438950"/>
          </a:xfrm>
          <a:prstGeom prst="rect">
            <a:avLst/>
          </a:prstGeom>
        </p:spPr>
      </p:pic>
      <p:sp>
        <p:nvSpPr>
          <p:cNvPr id="8" name="Oval 7">
            <a:extLst>
              <a:ext uri="{FF2B5EF4-FFF2-40B4-BE49-F238E27FC236}">
                <a16:creationId xmlns:a16="http://schemas.microsoft.com/office/drawing/2014/main" id="{1FBE1592-4D11-47A9-A5D8-2C69C298F38B}"/>
              </a:ext>
            </a:extLst>
          </p:cNvPr>
          <p:cNvSpPr/>
          <p:nvPr/>
        </p:nvSpPr>
        <p:spPr>
          <a:xfrm>
            <a:off x="3771900" y="3581400"/>
            <a:ext cx="1371600" cy="4000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65110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F7801-62EC-40DE-AFAD-2F38431807DC}"/>
              </a:ext>
            </a:extLst>
          </p:cNvPr>
          <p:cNvSpPr>
            <a:spLocks noGrp="1"/>
          </p:cNvSpPr>
          <p:nvPr>
            <p:ph type="title"/>
          </p:nvPr>
        </p:nvSpPr>
        <p:spPr/>
        <p:txBody>
          <a:bodyPr/>
          <a:lstStyle/>
          <a:p>
            <a:r>
              <a:rPr lang="en-US" dirty="0"/>
              <a:t>Presentation outline</a:t>
            </a:r>
            <a:endParaRPr lang="en-GB" dirty="0"/>
          </a:p>
        </p:txBody>
      </p:sp>
      <p:sp>
        <p:nvSpPr>
          <p:cNvPr id="3" name="Content Placeholder 2">
            <a:extLst>
              <a:ext uri="{FF2B5EF4-FFF2-40B4-BE49-F238E27FC236}">
                <a16:creationId xmlns:a16="http://schemas.microsoft.com/office/drawing/2014/main" id="{5126B7FD-39D6-446B-8F0E-C0F9F6D9EE3B}"/>
              </a:ext>
            </a:extLst>
          </p:cNvPr>
          <p:cNvSpPr>
            <a:spLocks noGrp="1"/>
          </p:cNvSpPr>
          <p:nvPr>
            <p:ph sz="quarter" idx="10"/>
          </p:nvPr>
        </p:nvSpPr>
        <p:spPr/>
        <p:txBody>
          <a:bodyPr/>
          <a:lstStyle/>
          <a:p>
            <a:pPr marL="457200" indent="-457200">
              <a:lnSpc>
                <a:spcPct val="100000"/>
              </a:lnSpc>
              <a:spcBef>
                <a:spcPts val="1200"/>
              </a:spcBef>
              <a:buFont typeface="Arial" panose="020B0604020202020204" pitchFamily="34" charset="0"/>
              <a:buChar char="•"/>
            </a:pPr>
            <a:r>
              <a:rPr lang="en-US" dirty="0"/>
              <a:t>Context</a:t>
            </a:r>
          </a:p>
          <a:p>
            <a:pPr marL="457200" indent="-457200">
              <a:lnSpc>
                <a:spcPct val="100000"/>
              </a:lnSpc>
              <a:spcBef>
                <a:spcPts val="1200"/>
              </a:spcBef>
              <a:buFont typeface="Arial" panose="020B0604020202020204" pitchFamily="34" charset="0"/>
              <a:buChar char="•"/>
            </a:pPr>
            <a:r>
              <a:rPr lang="en-US" dirty="0"/>
              <a:t>Research issue</a:t>
            </a:r>
          </a:p>
          <a:p>
            <a:pPr marL="457200" indent="-457200">
              <a:lnSpc>
                <a:spcPct val="100000"/>
              </a:lnSpc>
              <a:spcBef>
                <a:spcPts val="1200"/>
              </a:spcBef>
              <a:buFont typeface="Arial" panose="020B0604020202020204" pitchFamily="34" charset="0"/>
              <a:buChar char="•"/>
            </a:pPr>
            <a:r>
              <a:rPr lang="en-US" dirty="0"/>
              <a:t>Research objectives</a:t>
            </a:r>
          </a:p>
          <a:p>
            <a:pPr marL="457200" indent="-457200">
              <a:lnSpc>
                <a:spcPct val="100000"/>
              </a:lnSpc>
              <a:spcBef>
                <a:spcPts val="1200"/>
              </a:spcBef>
              <a:buFont typeface="Arial" panose="020B0604020202020204" pitchFamily="34" charset="0"/>
              <a:buChar char="•"/>
            </a:pPr>
            <a:r>
              <a:rPr lang="en-US" dirty="0"/>
              <a:t>Methods</a:t>
            </a:r>
          </a:p>
          <a:p>
            <a:pPr marL="457200" indent="-457200">
              <a:lnSpc>
                <a:spcPct val="100000"/>
              </a:lnSpc>
              <a:spcBef>
                <a:spcPts val="1200"/>
              </a:spcBef>
              <a:buFont typeface="Arial" panose="020B0604020202020204" pitchFamily="34" charset="0"/>
              <a:buChar char="•"/>
            </a:pPr>
            <a:r>
              <a:rPr lang="en-US" dirty="0"/>
              <a:t>Results</a:t>
            </a:r>
          </a:p>
          <a:p>
            <a:pPr marL="457200" indent="-457200">
              <a:lnSpc>
                <a:spcPct val="100000"/>
              </a:lnSpc>
              <a:spcBef>
                <a:spcPts val="1200"/>
              </a:spcBef>
              <a:buFont typeface="Arial" panose="020B0604020202020204" pitchFamily="34" charset="0"/>
              <a:buChar char="•"/>
            </a:pPr>
            <a:r>
              <a:rPr lang="en-US" dirty="0"/>
              <a:t>Conclusion </a:t>
            </a:r>
          </a:p>
        </p:txBody>
      </p:sp>
    </p:spTree>
    <p:extLst>
      <p:ext uri="{BB962C8B-B14F-4D97-AF65-F5344CB8AC3E}">
        <p14:creationId xmlns:p14="http://schemas.microsoft.com/office/powerpoint/2010/main" val="2597189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102BF-400F-4D22-A611-6599EBF713B2}"/>
              </a:ext>
            </a:extLst>
          </p:cNvPr>
          <p:cNvSpPr>
            <a:spLocks noGrp="1"/>
          </p:cNvSpPr>
          <p:nvPr>
            <p:ph type="title"/>
          </p:nvPr>
        </p:nvSpPr>
        <p:spPr/>
        <p:txBody>
          <a:bodyPr/>
          <a:lstStyle/>
          <a:p>
            <a:r>
              <a:rPr lang="en-US" dirty="0"/>
              <a:t>Results from a multivariate </a:t>
            </a:r>
            <a:r>
              <a:rPr lang="en-US" dirty="0" err="1"/>
              <a:t>probit</a:t>
            </a:r>
            <a:r>
              <a:rPr lang="en-US" dirty="0"/>
              <a:t> model of women participation in each stage (Decomposed model)</a:t>
            </a:r>
            <a:endParaRPr lang="en-GB" dirty="0"/>
          </a:p>
        </p:txBody>
      </p:sp>
      <p:graphicFrame>
        <p:nvGraphicFramePr>
          <p:cNvPr id="4" name="Content Placeholder 3">
            <a:extLst>
              <a:ext uri="{FF2B5EF4-FFF2-40B4-BE49-F238E27FC236}">
                <a16:creationId xmlns:a16="http://schemas.microsoft.com/office/drawing/2014/main" id="{827A48BC-B7A5-4CB6-96A1-8D0A6C1F9E48}"/>
              </a:ext>
            </a:extLst>
          </p:cNvPr>
          <p:cNvGraphicFramePr>
            <a:graphicFrameLocks noGrp="1"/>
          </p:cNvGraphicFramePr>
          <p:nvPr>
            <p:ph sz="quarter" idx="10"/>
            <p:extLst/>
          </p:nvPr>
        </p:nvGraphicFramePr>
        <p:xfrm>
          <a:off x="533400" y="1333500"/>
          <a:ext cx="8153400" cy="4991104"/>
        </p:xfrm>
        <a:graphic>
          <a:graphicData uri="http://schemas.openxmlformats.org/drawingml/2006/table">
            <a:tbl>
              <a:tblPr firstRow="1" firstCol="1" bandRow="1">
                <a:tableStyleId>{5C22544A-7EE6-4342-B048-85BDC9FD1C3A}</a:tableStyleId>
              </a:tblPr>
              <a:tblGrid>
                <a:gridCol w="1295400">
                  <a:extLst>
                    <a:ext uri="{9D8B030D-6E8A-4147-A177-3AD203B41FA5}">
                      <a16:colId xmlns:a16="http://schemas.microsoft.com/office/drawing/2014/main" val="1071849583"/>
                    </a:ext>
                  </a:extLst>
                </a:gridCol>
                <a:gridCol w="1965960">
                  <a:extLst>
                    <a:ext uri="{9D8B030D-6E8A-4147-A177-3AD203B41FA5}">
                      <a16:colId xmlns:a16="http://schemas.microsoft.com/office/drawing/2014/main" val="2186538538"/>
                    </a:ext>
                  </a:extLst>
                </a:gridCol>
                <a:gridCol w="1630680">
                  <a:extLst>
                    <a:ext uri="{9D8B030D-6E8A-4147-A177-3AD203B41FA5}">
                      <a16:colId xmlns:a16="http://schemas.microsoft.com/office/drawing/2014/main" val="306165500"/>
                    </a:ext>
                  </a:extLst>
                </a:gridCol>
                <a:gridCol w="1630680">
                  <a:extLst>
                    <a:ext uri="{9D8B030D-6E8A-4147-A177-3AD203B41FA5}">
                      <a16:colId xmlns:a16="http://schemas.microsoft.com/office/drawing/2014/main" val="244480619"/>
                    </a:ext>
                  </a:extLst>
                </a:gridCol>
                <a:gridCol w="1630680">
                  <a:extLst>
                    <a:ext uri="{9D8B030D-6E8A-4147-A177-3AD203B41FA5}">
                      <a16:colId xmlns:a16="http://schemas.microsoft.com/office/drawing/2014/main" val="3768668065"/>
                    </a:ext>
                  </a:extLst>
                </a:gridCol>
              </a:tblGrid>
              <a:tr h="266903">
                <a:tc rowSpan="2">
                  <a:txBody>
                    <a:bodyPr/>
                    <a:lstStyle/>
                    <a:p>
                      <a:pPr marL="0" marR="0">
                        <a:lnSpc>
                          <a:spcPct val="107000"/>
                        </a:lnSpc>
                        <a:spcBef>
                          <a:spcPts val="0"/>
                        </a:spcBef>
                        <a:spcAft>
                          <a:spcPts val="800"/>
                        </a:spcAft>
                      </a:pPr>
                      <a:r>
                        <a:rPr lang="en-US"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rPr>
                        <a:t>Explanatory variables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4">
                  <a:txBody>
                    <a:bodyPr/>
                    <a:lstStyle/>
                    <a:p>
                      <a:pPr marL="0" marR="0" algn="ctr">
                        <a:lnSpc>
                          <a:spcPct val="107000"/>
                        </a:lnSpc>
                        <a:spcBef>
                          <a:spcPts val="0"/>
                        </a:spcBef>
                        <a:spcAft>
                          <a:spcPts val="800"/>
                        </a:spcAft>
                      </a:pPr>
                      <a:r>
                        <a:rPr lang="en-US" sz="1400" dirty="0">
                          <a:effectLst/>
                        </a:rPr>
                        <a:t>STAGES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83622460"/>
                  </a:ext>
                </a:extLst>
              </a:tr>
              <a:tr h="987559">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Identification and prioritization of research and development problems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Identification and testing of potential technology options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Dissemination of tested and validated technologies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Monitoring and evaluation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7447778"/>
                  </a:ext>
                </a:extLst>
              </a:tr>
              <a:tr h="266903">
                <a:tc>
                  <a:txBody>
                    <a:bodyPr/>
                    <a:lstStyle/>
                    <a:p>
                      <a:pPr marL="0" marR="0">
                        <a:lnSpc>
                          <a:spcPct val="107000"/>
                        </a:lnSpc>
                        <a:spcBef>
                          <a:spcPts val="0"/>
                        </a:spcBef>
                        <a:spcAft>
                          <a:spcPts val="800"/>
                        </a:spcAft>
                      </a:pPr>
                      <a:r>
                        <a:rPr lang="en-US" sz="1400">
                          <a:effectLst/>
                        </a:rPr>
                        <a:t>AGE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-0.152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0.007 (0.19)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0.005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5163464"/>
                  </a:ext>
                </a:extLst>
              </a:tr>
              <a:tr h="266903">
                <a:tc>
                  <a:txBody>
                    <a:bodyPr/>
                    <a:lstStyle/>
                    <a:p>
                      <a:pPr marL="0" marR="0">
                        <a:lnSpc>
                          <a:spcPct val="107000"/>
                        </a:lnSpc>
                        <a:spcBef>
                          <a:spcPts val="0"/>
                        </a:spcBef>
                        <a:spcAft>
                          <a:spcPts val="800"/>
                        </a:spcAft>
                      </a:pPr>
                      <a:r>
                        <a:rPr lang="en-US" sz="1400" dirty="0">
                          <a:effectLst/>
                        </a:rPr>
                        <a:t>EDUCATION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0.231 (0.22)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0.256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0.143 (0.17)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0.098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020469"/>
                  </a:ext>
                </a:extLst>
              </a:tr>
              <a:tr h="266903">
                <a:tc>
                  <a:txBody>
                    <a:bodyPr/>
                    <a:lstStyle/>
                    <a:p>
                      <a:pPr marL="0" marR="0">
                        <a:lnSpc>
                          <a:spcPct val="107000"/>
                        </a:lnSpc>
                        <a:spcBef>
                          <a:spcPts val="0"/>
                        </a:spcBef>
                        <a:spcAft>
                          <a:spcPts val="800"/>
                        </a:spcAft>
                      </a:pPr>
                      <a:r>
                        <a:rPr lang="en-US" sz="1400" dirty="0">
                          <a:effectLst/>
                        </a:rPr>
                        <a:t>MARITAL STAT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-0.431 (0.43)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-0.278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2666738"/>
                  </a:ext>
                </a:extLst>
              </a:tr>
              <a:tr h="266903">
                <a:tc>
                  <a:txBody>
                    <a:bodyPr/>
                    <a:lstStyle/>
                    <a:p>
                      <a:pPr marL="0" marR="0">
                        <a:lnSpc>
                          <a:spcPct val="107000"/>
                        </a:lnSpc>
                        <a:spcBef>
                          <a:spcPts val="0"/>
                        </a:spcBef>
                        <a:spcAft>
                          <a:spcPts val="800"/>
                        </a:spcAft>
                      </a:pPr>
                      <a:r>
                        <a:rPr lang="en-US" sz="1400" dirty="0">
                          <a:effectLst/>
                        </a:rPr>
                        <a:t>LAND SIZE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-0.037 (0.04)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-0.013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0.102 (0.05)**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-0.031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2867112"/>
                  </a:ext>
                </a:extLst>
              </a:tr>
              <a:tr h="266903">
                <a:tc>
                  <a:txBody>
                    <a:bodyPr/>
                    <a:lstStyle/>
                    <a:p>
                      <a:pPr marL="0" marR="0">
                        <a:lnSpc>
                          <a:spcPct val="107000"/>
                        </a:lnSpc>
                        <a:spcBef>
                          <a:spcPts val="0"/>
                        </a:spcBef>
                        <a:spcAft>
                          <a:spcPts val="800"/>
                        </a:spcAft>
                      </a:pPr>
                      <a:r>
                        <a:rPr lang="en-US" sz="1400" dirty="0">
                          <a:effectLst/>
                        </a:rPr>
                        <a:t>AR PARTICIP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1.678 (0.381)***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0.662 (0.36)*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0.083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7417529"/>
                  </a:ext>
                </a:extLst>
              </a:tr>
              <a:tr h="266903">
                <a:tc>
                  <a:txBody>
                    <a:bodyPr/>
                    <a:lstStyle/>
                    <a:p>
                      <a:pPr marL="0" marR="0">
                        <a:lnSpc>
                          <a:spcPct val="107000"/>
                        </a:lnSpc>
                        <a:spcBef>
                          <a:spcPts val="0"/>
                        </a:spcBef>
                        <a:spcAft>
                          <a:spcPts val="800"/>
                        </a:spcAft>
                      </a:pPr>
                      <a:r>
                        <a:rPr lang="en-US" sz="1400" dirty="0">
                          <a:effectLst/>
                        </a:rPr>
                        <a:t>INFOR SOURCE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0.257 (0.14)*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0.059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-0.147 (0.11)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0.144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847993"/>
                  </a:ext>
                </a:extLst>
              </a:tr>
              <a:tr h="266903">
                <a:tc>
                  <a:txBody>
                    <a:bodyPr/>
                    <a:lstStyle/>
                    <a:p>
                      <a:pPr marL="0" marR="0">
                        <a:lnSpc>
                          <a:spcPct val="107000"/>
                        </a:lnSpc>
                        <a:spcBef>
                          <a:spcPts val="0"/>
                        </a:spcBef>
                        <a:spcAft>
                          <a:spcPts val="800"/>
                        </a:spcAft>
                      </a:pPr>
                      <a:r>
                        <a:rPr lang="en-US" sz="1400" dirty="0">
                          <a:effectLst/>
                        </a:rPr>
                        <a:t>EXTEN ACCESS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2.109 (0.63)***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-0.176 (0.54)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-0.286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1.016 (0.61)*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4205761"/>
                  </a:ext>
                </a:extLst>
              </a:tr>
              <a:tr h="266903">
                <a:tc>
                  <a:txBody>
                    <a:bodyPr/>
                    <a:lstStyle/>
                    <a:p>
                      <a:pPr marL="0" marR="0">
                        <a:lnSpc>
                          <a:spcPct val="107000"/>
                        </a:lnSpc>
                        <a:spcBef>
                          <a:spcPts val="0"/>
                        </a:spcBef>
                        <a:spcAft>
                          <a:spcPts val="800"/>
                        </a:spcAft>
                      </a:pPr>
                      <a:r>
                        <a:rPr lang="en-US" sz="1400" dirty="0">
                          <a:effectLst/>
                        </a:rPr>
                        <a:t>FAMER GROUP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1.349 (0.48)***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0.042 (0.36)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0.062 (0.35)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0.713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0461730"/>
                  </a:ext>
                </a:extLst>
              </a:tr>
              <a:tr h="266903">
                <a:tc>
                  <a:txBody>
                    <a:bodyPr/>
                    <a:lstStyle/>
                    <a:p>
                      <a:pPr marL="0" marR="0">
                        <a:lnSpc>
                          <a:spcPct val="107000"/>
                        </a:lnSpc>
                        <a:spcBef>
                          <a:spcPts val="0"/>
                        </a:spcBef>
                        <a:spcAft>
                          <a:spcPts val="800"/>
                        </a:spcAft>
                      </a:pPr>
                      <a:r>
                        <a:rPr lang="en-US" sz="1400" dirty="0">
                          <a:effectLst/>
                        </a:rPr>
                        <a:t>PUBLC SPEAK</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0.471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0.656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1.22 (0.38)***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0.763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3978380"/>
                  </a:ext>
                </a:extLst>
              </a:tr>
              <a:tr h="266903">
                <a:tc>
                  <a:txBody>
                    <a:bodyPr/>
                    <a:lstStyle/>
                    <a:p>
                      <a:pPr marL="0" marR="0">
                        <a:lnSpc>
                          <a:spcPct val="107000"/>
                        </a:lnSpc>
                        <a:spcBef>
                          <a:spcPts val="0"/>
                        </a:spcBef>
                        <a:spcAft>
                          <a:spcPts val="800"/>
                        </a:spcAft>
                      </a:pPr>
                      <a:r>
                        <a:rPr lang="en-US" sz="1400">
                          <a:effectLst/>
                        </a:rPr>
                        <a:t>CREDITDEC</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-1.431 (1.27)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0.742 (0.67)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0.525 (0.73)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-1.113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1514964"/>
                  </a:ext>
                </a:extLst>
              </a:tr>
              <a:tr h="266903">
                <a:tc>
                  <a:txBody>
                    <a:bodyPr/>
                    <a:lstStyle/>
                    <a:p>
                      <a:pPr marL="0" marR="0">
                        <a:lnSpc>
                          <a:spcPct val="107000"/>
                        </a:lnSpc>
                        <a:spcBef>
                          <a:spcPts val="0"/>
                        </a:spcBef>
                        <a:spcAft>
                          <a:spcPts val="800"/>
                        </a:spcAft>
                      </a:pPr>
                      <a:r>
                        <a:rPr lang="en-US" sz="1400" dirty="0">
                          <a:effectLst/>
                        </a:rPr>
                        <a:t>INCOME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1.820 (1.51)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0.269 (0.93)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4.389 (0.181)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0.750 (1.28)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3644191"/>
                  </a:ext>
                </a:extLst>
              </a:tr>
              <a:tr h="266903">
                <a:tc>
                  <a:txBody>
                    <a:bodyPr/>
                    <a:lstStyle/>
                    <a:p>
                      <a:pPr marL="0" marR="0">
                        <a:lnSpc>
                          <a:spcPct val="107000"/>
                        </a:lnSpc>
                        <a:spcBef>
                          <a:spcPts val="0"/>
                        </a:spcBef>
                        <a:spcAft>
                          <a:spcPts val="800"/>
                        </a:spcAft>
                      </a:pPr>
                      <a:r>
                        <a:rPr lang="en-US" sz="1400" dirty="0">
                          <a:effectLst/>
                        </a:rPr>
                        <a:t>PROD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1.988 (1.17)*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0.129 (0.96)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3.981 (1.79)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-0.177 (0.91)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0339322"/>
                  </a:ext>
                </a:extLst>
              </a:tr>
              <a:tr h="266903">
                <a:tc>
                  <a:txBody>
                    <a:bodyPr/>
                    <a:lstStyle/>
                    <a:p>
                      <a:pPr marL="0" marR="0">
                        <a:lnSpc>
                          <a:spcPct val="107000"/>
                        </a:lnSpc>
                        <a:spcBef>
                          <a:spcPts val="0"/>
                        </a:spcBef>
                        <a:spcAft>
                          <a:spcPts val="800"/>
                        </a:spcAft>
                      </a:pPr>
                      <a:r>
                        <a:rPr lang="en-US" sz="1400" dirty="0">
                          <a:effectLst/>
                        </a:rPr>
                        <a:t>PLOT INDIV</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1.577 (0.47)***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0.267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1.045 (0.46)**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0.460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4566719"/>
                  </a:ext>
                </a:extLst>
              </a:tr>
              <a:tr h="266903">
                <a:tc>
                  <a:txBody>
                    <a:bodyPr/>
                    <a:lstStyle/>
                    <a:p>
                      <a:pPr marL="0" marR="0">
                        <a:lnSpc>
                          <a:spcPct val="107000"/>
                        </a:lnSpc>
                        <a:spcBef>
                          <a:spcPts val="0"/>
                        </a:spcBef>
                        <a:spcAft>
                          <a:spcPts val="800"/>
                        </a:spcAft>
                      </a:pPr>
                      <a:r>
                        <a:rPr lang="en-US" sz="1400">
                          <a:effectLst/>
                        </a:rPr>
                        <a:t>LABORSUFF</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1.325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-0.659 (0.45)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-0.236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-0.022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0752340"/>
                  </a:ext>
                </a:extLst>
              </a:tr>
            </a:tbl>
          </a:graphicData>
        </a:graphic>
      </p:graphicFrame>
      <p:pic>
        <p:nvPicPr>
          <p:cNvPr id="5" name="Picture 4">
            <a:extLst>
              <a:ext uri="{FF2B5EF4-FFF2-40B4-BE49-F238E27FC236}">
                <a16:creationId xmlns:a16="http://schemas.microsoft.com/office/drawing/2014/main" id="{6F06638D-9AAE-427E-879F-BAC71D4F3613}"/>
              </a:ext>
            </a:extLst>
          </p:cNvPr>
          <p:cNvPicPr>
            <a:picLocks noChangeAspect="1"/>
          </p:cNvPicPr>
          <p:nvPr/>
        </p:nvPicPr>
        <p:blipFill>
          <a:blip r:embed="rId3"/>
          <a:stretch>
            <a:fillRect/>
          </a:stretch>
        </p:blipFill>
        <p:spPr>
          <a:xfrm>
            <a:off x="1371600" y="6401469"/>
            <a:ext cx="6779340" cy="438950"/>
          </a:xfrm>
          <a:prstGeom prst="rect">
            <a:avLst/>
          </a:prstGeom>
        </p:spPr>
      </p:pic>
      <p:sp>
        <p:nvSpPr>
          <p:cNvPr id="9" name="Oval 8">
            <a:extLst>
              <a:ext uri="{FF2B5EF4-FFF2-40B4-BE49-F238E27FC236}">
                <a16:creationId xmlns:a16="http://schemas.microsoft.com/office/drawing/2014/main" id="{A0847F9A-1E43-4604-AE0F-BDFC68D78BF3}"/>
              </a:ext>
            </a:extLst>
          </p:cNvPr>
          <p:cNvSpPr/>
          <p:nvPr/>
        </p:nvSpPr>
        <p:spPr>
          <a:xfrm>
            <a:off x="5410200" y="3276600"/>
            <a:ext cx="1219200" cy="7048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E36FE95-0B3F-4F02-9102-500D9A37DB74}"/>
              </a:ext>
            </a:extLst>
          </p:cNvPr>
          <p:cNvSpPr/>
          <p:nvPr/>
        </p:nvSpPr>
        <p:spPr>
          <a:xfrm>
            <a:off x="5486901" y="4686805"/>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9E5270A-098A-4E90-B37D-8A2DFE28DDD5}"/>
              </a:ext>
            </a:extLst>
          </p:cNvPr>
          <p:cNvSpPr/>
          <p:nvPr/>
        </p:nvSpPr>
        <p:spPr>
          <a:xfrm>
            <a:off x="5448300" y="5746084"/>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56306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102BF-400F-4D22-A611-6599EBF713B2}"/>
              </a:ext>
            </a:extLst>
          </p:cNvPr>
          <p:cNvSpPr>
            <a:spLocks noGrp="1"/>
          </p:cNvSpPr>
          <p:nvPr>
            <p:ph type="title"/>
          </p:nvPr>
        </p:nvSpPr>
        <p:spPr/>
        <p:txBody>
          <a:bodyPr/>
          <a:lstStyle/>
          <a:p>
            <a:r>
              <a:rPr lang="en-US" dirty="0"/>
              <a:t>Results from a multivariate </a:t>
            </a:r>
            <a:r>
              <a:rPr lang="en-US" dirty="0" err="1"/>
              <a:t>probit</a:t>
            </a:r>
            <a:r>
              <a:rPr lang="en-US" dirty="0"/>
              <a:t> model of women participation in each stage (Decomposed model)</a:t>
            </a:r>
            <a:endParaRPr lang="en-GB" dirty="0"/>
          </a:p>
        </p:txBody>
      </p:sp>
      <p:graphicFrame>
        <p:nvGraphicFramePr>
          <p:cNvPr id="4" name="Content Placeholder 3">
            <a:extLst>
              <a:ext uri="{FF2B5EF4-FFF2-40B4-BE49-F238E27FC236}">
                <a16:creationId xmlns:a16="http://schemas.microsoft.com/office/drawing/2014/main" id="{827A48BC-B7A5-4CB6-96A1-8D0A6C1F9E48}"/>
              </a:ext>
            </a:extLst>
          </p:cNvPr>
          <p:cNvGraphicFramePr>
            <a:graphicFrameLocks noGrp="1"/>
          </p:cNvGraphicFramePr>
          <p:nvPr>
            <p:ph sz="quarter" idx="10"/>
            <p:extLst/>
          </p:nvPr>
        </p:nvGraphicFramePr>
        <p:xfrm>
          <a:off x="533400" y="1333500"/>
          <a:ext cx="8153400" cy="4991104"/>
        </p:xfrm>
        <a:graphic>
          <a:graphicData uri="http://schemas.openxmlformats.org/drawingml/2006/table">
            <a:tbl>
              <a:tblPr firstRow="1" firstCol="1" bandRow="1">
                <a:tableStyleId>{5C22544A-7EE6-4342-B048-85BDC9FD1C3A}</a:tableStyleId>
              </a:tblPr>
              <a:tblGrid>
                <a:gridCol w="1295400">
                  <a:extLst>
                    <a:ext uri="{9D8B030D-6E8A-4147-A177-3AD203B41FA5}">
                      <a16:colId xmlns:a16="http://schemas.microsoft.com/office/drawing/2014/main" val="1071849583"/>
                    </a:ext>
                  </a:extLst>
                </a:gridCol>
                <a:gridCol w="1965960">
                  <a:extLst>
                    <a:ext uri="{9D8B030D-6E8A-4147-A177-3AD203B41FA5}">
                      <a16:colId xmlns:a16="http://schemas.microsoft.com/office/drawing/2014/main" val="2186538538"/>
                    </a:ext>
                  </a:extLst>
                </a:gridCol>
                <a:gridCol w="1630680">
                  <a:extLst>
                    <a:ext uri="{9D8B030D-6E8A-4147-A177-3AD203B41FA5}">
                      <a16:colId xmlns:a16="http://schemas.microsoft.com/office/drawing/2014/main" val="306165500"/>
                    </a:ext>
                  </a:extLst>
                </a:gridCol>
                <a:gridCol w="1630680">
                  <a:extLst>
                    <a:ext uri="{9D8B030D-6E8A-4147-A177-3AD203B41FA5}">
                      <a16:colId xmlns:a16="http://schemas.microsoft.com/office/drawing/2014/main" val="244480619"/>
                    </a:ext>
                  </a:extLst>
                </a:gridCol>
                <a:gridCol w="1630680">
                  <a:extLst>
                    <a:ext uri="{9D8B030D-6E8A-4147-A177-3AD203B41FA5}">
                      <a16:colId xmlns:a16="http://schemas.microsoft.com/office/drawing/2014/main" val="3768668065"/>
                    </a:ext>
                  </a:extLst>
                </a:gridCol>
              </a:tblGrid>
              <a:tr h="266903">
                <a:tc rowSpan="2">
                  <a:txBody>
                    <a:bodyPr/>
                    <a:lstStyle/>
                    <a:p>
                      <a:pPr marL="0" marR="0">
                        <a:lnSpc>
                          <a:spcPct val="107000"/>
                        </a:lnSpc>
                        <a:spcBef>
                          <a:spcPts val="0"/>
                        </a:spcBef>
                        <a:spcAft>
                          <a:spcPts val="800"/>
                        </a:spcAft>
                      </a:pPr>
                      <a:r>
                        <a:rPr lang="en-US"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rPr>
                        <a:t>Explanatory variables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4">
                  <a:txBody>
                    <a:bodyPr/>
                    <a:lstStyle/>
                    <a:p>
                      <a:pPr marL="0" marR="0" algn="ctr">
                        <a:lnSpc>
                          <a:spcPct val="107000"/>
                        </a:lnSpc>
                        <a:spcBef>
                          <a:spcPts val="0"/>
                        </a:spcBef>
                        <a:spcAft>
                          <a:spcPts val="800"/>
                        </a:spcAft>
                      </a:pPr>
                      <a:r>
                        <a:rPr lang="en-US" sz="1400" dirty="0">
                          <a:effectLst/>
                        </a:rPr>
                        <a:t>STAGES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83622460"/>
                  </a:ext>
                </a:extLst>
              </a:tr>
              <a:tr h="987559">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Identification and prioritization of research and development problems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Identification and testing of potential technology options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Dissemination of tested and validated technologies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Monitoring and evaluation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7447778"/>
                  </a:ext>
                </a:extLst>
              </a:tr>
              <a:tr h="266903">
                <a:tc>
                  <a:txBody>
                    <a:bodyPr/>
                    <a:lstStyle/>
                    <a:p>
                      <a:pPr marL="0" marR="0">
                        <a:lnSpc>
                          <a:spcPct val="107000"/>
                        </a:lnSpc>
                        <a:spcBef>
                          <a:spcPts val="0"/>
                        </a:spcBef>
                        <a:spcAft>
                          <a:spcPts val="800"/>
                        </a:spcAft>
                      </a:pPr>
                      <a:r>
                        <a:rPr lang="en-US" sz="1400">
                          <a:effectLst/>
                        </a:rPr>
                        <a:t>AGE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-0.152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0.007 (0.19)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0.005 (0.02)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5163464"/>
                  </a:ext>
                </a:extLst>
              </a:tr>
              <a:tr h="266903">
                <a:tc>
                  <a:txBody>
                    <a:bodyPr/>
                    <a:lstStyle/>
                    <a:p>
                      <a:pPr marL="0" marR="0">
                        <a:lnSpc>
                          <a:spcPct val="107000"/>
                        </a:lnSpc>
                        <a:spcBef>
                          <a:spcPts val="0"/>
                        </a:spcBef>
                        <a:spcAft>
                          <a:spcPts val="800"/>
                        </a:spcAft>
                      </a:pPr>
                      <a:r>
                        <a:rPr lang="en-US" sz="1400" dirty="0">
                          <a:effectLst/>
                        </a:rPr>
                        <a:t>EDUCATION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0.231 (0.22)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0.256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0.143 (0.17)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0.098 (0.17)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020469"/>
                  </a:ext>
                </a:extLst>
              </a:tr>
              <a:tr h="266903">
                <a:tc>
                  <a:txBody>
                    <a:bodyPr/>
                    <a:lstStyle/>
                    <a:p>
                      <a:pPr marL="0" marR="0">
                        <a:lnSpc>
                          <a:spcPct val="107000"/>
                        </a:lnSpc>
                        <a:spcBef>
                          <a:spcPts val="0"/>
                        </a:spcBef>
                        <a:spcAft>
                          <a:spcPts val="800"/>
                        </a:spcAft>
                      </a:pPr>
                      <a:r>
                        <a:rPr lang="en-US" sz="1400" dirty="0">
                          <a:effectLst/>
                        </a:rPr>
                        <a:t>MARITAL STAT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-0.431 (0.43)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-0.278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2666738"/>
                  </a:ext>
                </a:extLst>
              </a:tr>
              <a:tr h="266903">
                <a:tc>
                  <a:txBody>
                    <a:bodyPr/>
                    <a:lstStyle/>
                    <a:p>
                      <a:pPr marL="0" marR="0">
                        <a:lnSpc>
                          <a:spcPct val="107000"/>
                        </a:lnSpc>
                        <a:spcBef>
                          <a:spcPts val="0"/>
                        </a:spcBef>
                        <a:spcAft>
                          <a:spcPts val="800"/>
                        </a:spcAft>
                      </a:pPr>
                      <a:r>
                        <a:rPr lang="en-US" sz="1400" dirty="0">
                          <a:effectLst/>
                        </a:rPr>
                        <a:t>LAND SIZE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-0.037 (0.04)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-0.013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0.102 (0.05)**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-0.031 (0.03)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2867112"/>
                  </a:ext>
                </a:extLst>
              </a:tr>
              <a:tr h="266903">
                <a:tc>
                  <a:txBody>
                    <a:bodyPr/>
                    <a:lstStyle/>
                    <a:p>
                      <a:pPr marL="0" marR="0">
                        <a:lnSpc>
                          <a:spcPct val="107000"/>
                        </a:lnSpc>
                        <a:spcBef>
                          <a:spcPts val="0"/>
                        </a:spcBef>
                        <a:spcAft>
                          <a:spcPts val="800"/>
                        </a:spcAft>
                      </a:pPr>
                      <a:r>
                        <a:rPr lang="en-US" sz="1400" dirty="0">
                          <a:effectLst/>
                        </a:rPr>
                        <a:t>AR PARTICIP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0.045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1.678 (0.381)***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0.662 (0.36)*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0.083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7417529"/>
                  </a:ext>
                </a:extLst>
              </a:tr>
              <a:tr h="266903">
                <a:tc>
                  <a:txBody>
                    <a:bodyPr/>
                    <a:lstStyle/>
                    <a:p>
                      <a:pPr marL="0" marR="0">
                        <a:lnSpc>
                          <a:spcPct val="107000"/>
                        </a:lnSpc>
                        <a:spcBef>
                          <a:spcPts val="0"/>
                        </a:spcBef>
                        <a:spcAft>
                          <a:spcPts val="800"/>
                        </a:spcAft>
                      </a:pPr>
                      <a:r>
                        <a:rPr lang="en-US" sz="1400" dirty="0">
                          <a:effectLst/>
                        </a:rPr>
                        <a:t>INFOR SOURCE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0.257 (0.14)*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0.059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-0.147 (0.11)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0.144 (0.11)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847993"/>
                  </a:ext>
                </a:extLst>
              </a:tr>
              <a:tr h="266903">
                <a:tc>
                  <a:txBody>
                    <a:bodyPr/>
                    <a:lstStyle/>
                    <a:p>
                      <a:pPr marL="0" marR="0">
                        <a:lnSpc>
                          <a:spcPct val="107000"/>
                        </a:lnSpc>
                        <a:spcBef>
                          <a:spcPts val="0"/>
                        </a:spcBef>
                        <a:spcAft>
                          <a:spcPts val="800"/>
                        </a:spcAft>
                      </a:pPr>
                      <a:r>
                        <a:rPr lang="en-US" sz="1400" dirty="0">
                          <a:effectLst/>
                        </a:rPr>
                        <a:t>EXTEN ACCESS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2.109 (0.63)***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-0.176 (0.54)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-0.286 (0.37)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1.016 (0.61)*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4205761"/>
                  </a:ext>
                </a:extLst>
              </a:tr>
              <a:tr h="266903">
                <a:tc>
                  <a:txBody>
                    <a:bodyPr/>
                    <a:lstStyle/>
                    <a:p>
                      <a:pPr marL="0" marR="0">
                        <a:lnSpc>
                          <a:spcPct val="107000"/>
                        </a:lnSpc>
                        <a:spcBef>
                          <a:spcPts val="0"/>
                        </a:spcBef>
                        <a:spcAft>
                          <a:spcPts val="800"/>
                        </a:spcAft>
                      </a:pPr>
                      <a:r>
                        <a:rPr lang="en-US" sz="1400" dirty="0">
                          <a:effectLst/>
                        </a:rPr>
                        <a:t>FAMER GROUP</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1.349 (0.48)***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0.042 (0.36)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0.062 (0.35)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0.713 (0.34)**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0461730"/>
                  </a:ext>
                </a:extLst>
              </a:tr>
              <a:tr h="266903">
                <a:tc>
                  <a:txBody>
                    <a:bodyPr/>
                    <a:lstStyle/>
                    <a:p>
                      <a:pPr marL="0" marR="0">
                        <a:lnSpc>
                          <a:spcPct val="107000"/>
                        </a:lnSpc>
                        <a:spcBef>
                          <a:spcPts val="0"/>
                        </a:spcBef>
                        <a:spcAft>
                          <a:spcPts val="800"/>
                        </a:spcAft>
                      </a:pPr>
                      <a:r>
                        <a:rPr lang="en-US" sz="1400" dirty="0">
                          <a:effectLst/>
                        </a:rPr>
                        <a:t>PUBLC SPEAK</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0.471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0.656 (0.39)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1.22 (0.38)***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0.763 (0.37)**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3978380"/>
                  </a:ext>
                </a:extLst>
              </a:tr>
              <a:tr h="266903">
                <a:tc>
                  <a:txBody>
                    <a:bodyPr/>
                    <a:lstStyle/>
                    <a:p>
                      <a:pPr marL="0" marR="0">
                        <a:lnSpc>
                          <a:spcPct val="107000"/>
                        </a:lnSpc>
                        <a:spcBef>
                          <a:spcPts val="0"/>
                        </a:spcBef>
                        <a:spcAft>
                          <a:spcPts val="800"/>
                        </a:spcAft>
                      </a:pPr>
                      <a:r>
                        <a:rPr lang="en-US" sz="1400">
                          <a:effectLst/>
                        </a:rPr>
                        <a:t>CREDITDEC</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-1.431 (1.27)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0.742 (0.67)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0.525 (0.73)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-1.113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1514964"/>
                  </a:ext>
                </a:extLst>
              </a:tr>
              <a:tr h="266903">
                <a:tc>
                  <a:txBody>
                    <a:bodyPr/>
                    <a:lstStyle/>
                    <a:p>
                      <a:pPr marL="0" marR="0">
                        <a:lnSpc>
                          <a:spcPct val="107000"/>
                        </a:lnSpc>
                        <a:spcBef>
                          <a:spcPts val="0"/>
                        </a:spcBef>
                        <a:spcAft>
                          <a:spcPts val="800"/>
                        </a:spcAft>
                      </a:pPr>
                      <a:r>
                        <a:rPr lang="en-US" sz="1400" dirty="0">
                          <a:effectLst/>
                        </a:rPr>
                        <a:t>INCOME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1.820 (1.51)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0.269 (0.93)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4.389 (0.181)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0.750 (1.28)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3644191"/>
                  </a:ext>
                </a:extLst>
              </a:tr>
              <a:tr h="266903">
                <a:tc>
                  <a:txBody>
                    <a:bodyPr/>
                    <a:lstStyle/>
                    <a:p>
                      <a:pPr marL="0" marR="0">
                        <a:lnSpc>
                          <a:spcPct val="107000"/>
                        </a:lnSpc>
                        <a:spcBef>
                          <a:spcPts val="0"/>
                        </a:spcBef>
                        <a:spcAft>
                          <a:spcPts val="800"/>
                        </a:spcAft>
                      </a:pPr>
                      <a:r>
                        <a:rPr lang="en-US" sz="1400" dirty="0">
                          <a:effectLst/>
                        </a:rPr>
                        <a:t>PROD DEC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1.988 (1.17)*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0.129 (0.96)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3.981 (1.79)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-0.177 (0.91)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0339322"/>
                  </a:ext>
                </a:extLst>
              </a:tr>
              <a:tr h="266903">
                <a:tc>
                  <a:txBody>
                    <a:bodyPr/>
                    <a:lstStyle/>
                    <a:p>
                      <a:pPr marL="0" marR="0">
                        <a:lnSpc>
                          <a:spcPct val="107000"/>
                        </a:lnSpc>
                        <a:spcBef>
                          <a:spcPts val="0"/>
                        </a:spcBef>
                        <a:spcAft>
                          <a:spcPts val="800"/>
                        </a:spcAft>
                      </a:pPr>
                      <a:r>
                        <a:rPr lang="en-US" sz="1400" dirty="0">
                          <a:effectLst/>
                        </a:rPr>
                        <a:t>PLOT INDIV</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1.577 (0.47)***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0.267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1.045 (0.46)**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0.460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4566719"/>
                  </a:ext>
                </a:extLst>
              </a:tr>
              <a:tr h="266903">
                <a:tc>
                  <a:txBody>
                    <a:bodyPr/>
                    <a:lstStyle/>
                    <a:p>
                      <a:pPr marL="0" marR="0">
                        <a:lnSpc>
                          <a:spcPct val="107000"/>
                        </a:lnSpc>
                        <a:spcBef>
                          <a:spcPts val="0"/>
                        </a:spcBef>
                        <a:spcAft>
                          <a:spcPts val="800"/>
                        </a:spcAft>
                      </a:pPr>
                      <a:r>
                        <a:rPr lang="en-US" sz="1400">
                          <a:effectLst/>
                        </a:rPr>
                        <a:t>LABORSUFF</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1.325 (0.62)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-0.659 (0.45)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a:effectLst/>
                        </a:rPr>
                        <a:t>-0.236 (0.41)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400" dirty="0">
                          <a:effectLst/>
                        </a:rPr>
                        <a:t>-0.022 (0.39)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0752340"/>
                  </a:ext>
                </a:extLst>
              </a:tr>
            </a:tbl>
          </a:graphicData>
        </a:graphic>
      </p:graphicFrame>
      <p:pic>
        <p:nvPicPr>
          <p:cNvPr id="5" name="Picture 4">
            <a:extLst>
              <a:ext uri="{FF2B5EF4-FFF2-40B4-BE49-F238E27FC236}">
                <a16:creationId xmlns:a16="http://schemas.microsoft.com/office/drawing/2014/main" id="{6F06638D-9AAE-427E-879F-BAC71D4F3613}"/>
              </a:ext>
            </a:extLst>
          </p:cNvPr>
          <p:cNvPicPr>
            <a:picLocks noChangeAspect="1"/>
          </p:cNvPicPr>
          <p:nvPr/>
        </p:nvPicPr>
        <p:blipFill>
          <a:blip r:embed="rId3"/>
          <a:stretch>
            <a:fillRect/>
          </a:stretch>
        </p:blipFill>
        <p:spPr>
          <a:xfrm>
            <a:off x="1371600" y="6401469"/>
            <a:ext cx="6779340" cy="438950"/>
          </a:xfrm>
          <a:prstGeom prst="rect">
            <a:avLst/>
          </a:prstGeom>
        </p:spPr>
      </p:pic>
      <p:sp>
        <p:nvSpPr>
          <p:cNvPr id="10" name="Oval 9">
            <a:extLst>
              <a:ext uri="{FF2B5EF4-FFF2-40B4-BE49-F238E27FC236}">
                <a16:creationId xmlns:a16="http://schemas.microsoft.com/office/drawing/2014/main" id="{E859D1A7-FD84-4DA4-84F9-34D570D55A81}"/>
              </a:ext>
            </a:extLst>
          </p:cNvPr>
          <p:cNvSpPr/>
          <p:nvPr/>
        </p:nvSpPr>
        <p:spPr>
          <a:xfrm>
            <a:off x="6953250" y="4114800"/>
            <a:ext cx="13716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66226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8F750-4792-4B25-9A72-97386B73684C}"/>
              </a:ext>
            </a:extLst>
          </p:cNvPr>
          <p:cNvSpPr>
            <a:spLocks noGrp="1"/>
          </p:cNvSpPr>
          <p:nvPr>
            <p:ph type="title"/>
          </p:nvPr>
        </p:nvSpPr>
        <p:spPr/>
        <p:txBody>
          <a:bodyPr/>
          <a:lstStyle/>
          <a:p>
            <a:r>
              <a:rPr lang="en-US" dirty="0"/>
              <a:t> Results from binary </a:t>
            </a:r>
            <a:r>
              <a:rPr lang="en-US" dirty="0" err="1"/>
              <a:t>probit</a:t>
            </a:r>
            <a:r>
              <a:rPr lang="en-US" dirty="0"/>
              <a:t> models with a composite empowerment index (Composite model)</a:t>
            </a:r>
            <a:endParaRPr lang="en-GB" dirty="0"/>
          </a:p>
        </p:txBody>
      </p:sp>
      <p:graphicFrame>
        <p:nvGraphicFramePr>
          <p:cNvPr id="4" name="Content Placeholder 3">
            <a:extLst>
              <a:ext uri="{FF2B5EF4-FFF2-40B4-BE49-F238E27FC236}">
                <a16:creationId xmlns:a16="http://schemas.microsoft.com/office/drawing/2014/main" id="{C128E3CF-5620-4574-ACE2-F7699BABA631}"/>
              </a:ext>
            </a:extLst>
          </p:cNvPr>
          <p:cNvGraphicFramePr>
            <a:graphicFrameLocks noGrp="1"/>
          </p:cNvGraphicFramePr>
          <p:nvPr>
            <p:ph sz="quarter" idx="10"/>
            <p:extLst>
              <p:ext uri="{D42A27DB-BD31-4B8C-83A1-F6EECF244321}">
                <p14:modId xmlns:p14="http://schemas.microsoft.com/office/powerpoint/2010/main" val="3828025792"/>
              </p:ext>
            </p:extLst>
          </p:nvPr>
        </p:nvGraphicFramePr>
        <p:xfrm>
          <a:off x="457200" y="1289538"/>
          <a:ext cx="8229601" cy="5018069"/>
        </p:xfrm>
        <a:graphic>
          <a:graphicData uri="http://schemas.openxmlformats.org/drawingml/2006/table">
            <a:tbl>
              <a:tblPr firstRow="1" firstCol="1" bandRow="1">
                <a:tableStyleId>{5C22544A-7EE6-4342-B048-85BDC9FD1C3A}</a:tableStyleId>
              </a:tblPr>
              <a:tblGrid>
                <a:gridCol w="1686762">
                  <a:extLst>
                    <a:ext uri="{9D8B030D-6E8A-4147-A177-3AD203B41FA5}">
                      <a16:colId xmlns:a16="http://schemas.microsoft.com/office/drawing/2014/main" val="2011553406"/>
                    </a:ext>
                  </a:extLst>
                </a:gridCol>
                <a:gridCol w="1323271">
                  <a:extLst>
                    <a:ext uri="{9D8B030D-6E8A-4147-A177-3AD203B41FA5}">
                      <a16:colId xmlns:a16="http://schemas.microsoft.com/office/drawing/2014/main" val="1483326036"/>
                    </a:ext>
                  </a:extLst>
                </a:gridCol>
                <a:gridCol w="1323271">
                  <a:extLst>
                    <a:ext uri="{9D8B030D-6E8A-4147-A177-3AD203B41FA5}">
                      <a16:colId xmlns:a16="http://schemas.microsoft.com/office/drawing/2014/main" val="1086033987"/>
                    </a:ext>
                  </a:extLst>
                </a:gridCol>
                <a:gridCol w="1323271">
                  <a:extLst>
                    <a:ext uri="{9D8B030D-6E8A-4147-A177-3AD203B41FA5}">
                      <a16:colId xmlns:a16="http://schemas.microsoft.com/office/drawing/2014/main" val="3505664538"/>
                    </a:ext>
                  </a:extLst>
                </a:gridCol>
                <a:gridCol w="1249755">
                  <a:extLst>
                    <a:ext uri="{9D8B030D-6E8A-4147-A177-3AD203B41FA5}">
                      <a16:colId xmlns:a16="http://schemas.microsoft.com/office/drawing/2014/main" val="3097379279"/>
                    </a:ext>
                  </a:extLst>
                </a:gridCol>
                <a:gridCol w="1323271">
                  <a:extLst>
                    <a:ext uri="{9D8B030D-6E8A-4147-A177-3AD203B41FA5}">
                      <a16:colId xmlns:a16="http://schemas.microsoft.com/office/drawing/2014/main" val="1601061494"/>
                    </a:ext>
                  </a:extLst>
                </a:gridCol>
              </a:tblGrid>
              <a:tr h="211607">
                <a:tc rowSpan="2">
                  <a:txBody>
                    <a:bodyPr/>
                    <a:lstStyle/>
                    <a:p>
                      <a:pPr marL="0" marR="0">
                        <a:lnSpc>
                          <a:spcPct val="107000"/>
                        </a:lnSpc>
                        <a:spcBef>
                          <a:spcPts val="0"/>
                        </a:spcBef>
                        <a:spcAft>
                          <a:spcPts val="800"/>
                        </a:spcAft>
                      </a:pPr>
                      <a:r>
                        <a:rPr lang="en-US" sz="1300" dirty="0">
                          <a:effectLst/>
                          <a:latin typeface="+mn-lt"/>
                        </a:rPr>
                        <a:t> </a:t>
                      </a:r>
                      <a:endParaRPr lang="en-GB" sz="1300"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300" dirty="0">
                          <a:effectLst/>
                          <a:latin typeface="+mn-lt"/>
                        </a:rPr>
                        <a:t>Explanatory variables</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0"/>
                        </a:spcBef>
                        <a:spcAft>
                          <a:spcPts val="800"/>
                        </a:spcAft>
                      </a:pPr>
                      <a:r>
                        <a:rPr lang="en-US" sz="1300" dirty="0">
                          <a:effectLst/>
                          <a:latin typeface="+mn-lt"/>
                        </a:rPr>
                        <a:t>STAGES</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06837752"/>
                  </a:ext>
                </a:extLst>
              </a:tr>
              <a:tr h="1083793">
                <a:tc vMerge="1">
                  <a:txBody>
                    <a:bodyPr/>
                    <a:lstStyle/>
                    <a:p>
                      <a:pPr marL="0" marR="0">
                        <a:lnSpc>
                          <a:spcPct val="107000"/>
                        </a:lnSpc>
                        <a:spcBef>
                          <a:spcPts val="0"/>
                        </a:spcBef>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300" dirty="0">
                          <a:effectLst/>
                          <a:latin typeface="+mn-lt"/>
                        </a:rPr>
                        <a:t>Did not participate in any stage</a:t>
                      </a:r>
                      <a:endParaRPr lang="en-GB" sz="1300" dirty="0">
                        <a:effectLst/>
                        <a:latin typeface="+mn-lt"/>
                      </a:endParaRPr>
                    </a:p>
                    <a:p>
                      <a:pPr marL="0" marR="0">
                        <a:lnSpc>
                          <a:spcPct val="107000"/>
                        </a:lnSpc>
                        <a:spcBef>
                          <a:spcPts val="0"/>
                        </a:spcBef>
                        <a:spcAft>
                          <a:spcPts val="800"/>
                        </a:spcAft>
                      </a:pPr>
                      <a:r>
                        <a:rPr lang="en-US" sz="1300" dirty="0">
                          <a:effectLst/>
                          <a:latin typeface="+mn-lt"/>
                        </a:rPr>
                        <a:t>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Identification and prioritization of research and development problems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300" dirty="0">
                          <a:effectLst/>
                          <a:latin typeface="+mn-lt"/>
                        </a:rPr>
                        <a:t>Identification and testing of potential technology options</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300" dirty="0">
                          <a:effectLst/>
                          <a:latin typeface="+mn-lt"/>
                        </a:rPr>
                        <a:t>Dissemination of tested and validated</a:t>
                      </a:r>
                      <a:endParaRPr lang="en-GB" sz="1300" dirty="0">
                        <a:effectLst/>
                        <a:latin typeface="+mn-lt"/>
                      </a:endParaRPr>
                    </a:p>
                    <a:p>
                      <a:pPr marL="0" marR="0">
                        <a:lnSpc>
                          <a:spcPct val="107000"/>
                        </a:lnSpc>
                        <a:spcBef>
                          <a:spcPts val="0"/>
                        </a:spcBef>
                        <a:spcAft>
                          <a:spcPts val="800"/>
                        </a:spcAft>
                      </a:pPr>
                      <a:r>
                        <a:rPr lang="en-US" sz="1300" dirty="0">
                          <a:effectLst/>
                          <a:latin typeface="+mn-lt"/>
                        </a:rPr>
                        <a:t>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Monitoring and evaluation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149876"/>
                  </a:ext>
                </a:extLst>
              </a:tr>
              <a:tr h="415000">
                <a:tc>
                  <a:txBody>
                    <a:bodyPr/>
                    <a:lstStyle/>
                    <a:p>
                      <a:pPr marL="0" marR="0">
                        <a:lnSpc>
                          <a:spcPct val="107000"/>
                        </a:lnSpc>
                        <a:spcBef>
                          <a:spcPts val="0"/>
                        </a:spcBef>
                        <a:spcAft>
                          <a:spcPts val="800"/>
                        </a:spcAft>
                      </a:pPr>
                      <a:r>
                        <a:rPr lang="en-US" sz="1300">
                          <a:effectLst/>
                          <a:latin typeface="+mn-lt"/>
                        </a:rPr>
                        <a:t>AGE</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0.016 (0.01)</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0.015 (0.01)</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-0.004 (0.01)</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-0.005 (0.01)</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-0.015 (0.01)</a:t>
                      </a:r>
                      <a:endParaRPr lang="en-GB" sz="13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80734948"/>
                  </a:ext>
                </a:extLst>
              </a:tr>
              <a:tr h="415000">
                <a:tc>
                  <a:txBody>
                    <a:bodyPr/>
                    <a:lstStyle/>
                    <a:p>
                      <a:pPr marL="0" marR="0">
                        <a:lnSpc>
                          <a:spcPct val="107000"/>
                        </a:lnSpc>
                        <a:spcBef>
                          <a:spcPts val="0"/>
                        </a:spcBef>
                        <a:spcAft>
                          <a:spcPts val="800"/>
                        </a:spcAft>
                      </a:pPr>
                      <a:r>
                        <a:rPr lang="en-US" sz="1300" dirty="0">
                          <a:effectLst/>
                          <a:latin typeface="+mn-lt"/>
                        </a:rPr>
                        <a:t>EDUCATION</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-0.093 (0.12)</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0.108 (0.10)</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0.199 (0.10)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0.057 (0.10)</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0.147 (0.11)</a:t>
                      </a:r>
                      <a:endParaRPr lang="en-GB" sz="13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4407127"/>
                  </a:ext>
                </a:extLst>
              </a:tr>
              <a:tr h="415000">
                <a:tc>
                  <a:txBody>
                    <a:bodyPr/>
                    <a:lstStyle/>
                    <a:p>
                      <a:pPr marL="0" marR="0">
                        <a:lnSpc>
                          <a:spcPct val="107000"/>
                        </a:lnSpc>
                        <a:spcBef>
                          <a:spcPts val="0"/>
                        </a:spcBef>
                        <a:spcAft>
                          <a:spcPts val="800"/>
                        </a:spcAft>
                      </a:pPr>
                      <a:r>
                        <a:rPr lang="en-US" sz="1300" dirty="0">
                          <a:effectLst/>
                          <a:latin typeface="+mn-lt"/>
                        </a:rPr>
                        <a:t>MARITAL STATUS</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0.525 (0.26)</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-0.499 (0.20)</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-0.327 (0.21)</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-0.293 (0.21)</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0.162 (0.23)</a:t>
                      </a:r>
                      <a:endParaRPr lang="en-GB" sz="13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6748927"/>
                  </a:ext>
                </a:extLst>
              </a:tr>
              <a:tr h="361062">
                <a:tc>
                  <a:txBody>
                    <a:bodyPr/>
                    <a:lstStyle/>
                    <a:p>
                      <a:pPr marL="0" marR="0">
                        <a:lnSpc>
                          <a:spcPct val="107000"/>
                        </a:lnSpc>
                        <a:spcBef>
                          <a:spcPts val="0"/>
                        </a:spcBef>
                        <a:spcAft>
                          <a:spcPts val="800"/>
                        </a:spcAft>
                      </a:pPr>
                      <a:r>
                        <a:rPr lang="en-US" sz="1300" dirty="0">
                          <a:effectLst/>
                          <a:latin typeface="+mn-lt"/>
                        </a:rPr>
                        <a:t>LAND SIZE</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0.014 (0.01)</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-0.01 (0.01)</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0.020 (0.01)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0.012 (0.13)</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-0.035 (0.02)</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12235106"/>
                  </a:ext>
                </a:extLst>
              </a:tr>
              <a:tr h="381000">
                <a:tc>
                  <a:txBody>
                    <a:bodyPr/>
                    <a:lstStyle/>
                    <a:p>
                      <a:pPr marL="0" marR="0">
                        <a:lnSpc>
                          <a:spcPct val="107000"/>
                        </a:lnSpc>
                        <a:spcBef>
                          <a:spcPts val="0"/>
                        </a:spcBef>
                        <a:spcAft>
                          <a:spcPts val="800"/>
                        </a:spcAft>
                      </a:pPr>
                      <a:r>
                        <a:rPr lang="en-US" sz="1300" dirty="0">
                          <a:effectLst/>
                          <a:latin typeface="+mn-lt"/>
                        </a:rPr>
                        <a:t>AR PARTICIPATION</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-0.617 (0.23)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0.405 (0.19)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0.786 (0.19)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0.394 (0.20)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0.403 (0.22)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7132608"/>
                  </a:ext>
                </a:extLst>
              </a:tr>
              <a:tr h="433006">
                <a:tc>
                  <a:txBody>
                    <a:bodyPr/>
                    <a:lstStyle/>
                    <a:p>
                      <a:pPr marL="0" marR="0">
                        <a:lnSpc>
                          <a:spcPct val="107000"/>
                        </a:lnSpc>
                        <a:spcBef>
                          <a:spcPts val="0"/>
                        </a:spcBef>
                        <a:spcAft>
                          <a:spcPts val="800"/>
                        </a:spcAft>
                      </a:pPr>
                      <a:r>
                        <a:rPr lang="en-US" sz="1300" dirty="0">
                          <a:effectLst/>
                          <a:latin typeface="+mn-lt"/>
                        </a:rPr>
                        <a:t>INFOR SOURCE</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-0.122 (0.08)</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-0.04 (0.07)</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0.112 (0.67)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-0.059 (0.07)</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0.119 (0.08)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7958034"/>
                  </a:ext>
                </a:extLst>
              </a:tr>
              <a:tr h="328994">
                <a:tc>
                  <a:txBody>
                    <a:bodyPr/>
                    <a:lstStyle/>
                    <a:p>
                      <a:pPr marL="0" marR="0">
                        <a:lnSpc>
                          <a:spcPct val="107000"/>
                        </a:lnSpc>
                        <a:spcBef>
                          <a:spcPts val="0"/>
                        </a:spcBef>
                        <a:spcAft>
                          <a:spcPts val="800"/>
                        </a:spcAft>
                      </a:pPr>
                      <a:r>
                        <a:rPr lang="en-US" sz="1300" dirty="0">
                          <a:effectLst/>
                          <a:latin typeface="+mn-lt"/>
                        </a:rPr>
                        <a:t>EXTENSION ACCESS</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-1.033 (0.25)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0.859 (0.27) ***</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0.614 (0.28) **</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0.496 (0.28)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0.426 (0.29)</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7893222"/>
                  </a:ext>
                </a:extLst>
              </a:tr>
              <a:tr h="433006">
                <a:tc>
                  <a:txBody>
                    <a:bodyPr/>
                    <a:lstStyle/>
                    <a:p>
                      <a:pPr marL="0" marR="0">
                        <a:lnSpc>
                          <a:spcPct val="107000"/>
                        </a:lnSpc>
                        <a:spcBef>
                          <a:spcPts val="0"/>
                        </a:spcBef>
                        <a:spcAft>
                          <a:spcPts val="800"/>
                        </a:spcAft>
                      </a:pPr>
                      <a:r>
                        <a:rPr lang="en-US" sz="1300">
                          <a:effectLst/>
                          <a:latin typeface="+mn-lt"/>
                        </a:rPr>
                        <a:t>EMPOWERINDEX</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-0.327 (0.09)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0.350 (0.07)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0.204 (0.07)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0.330 (0.07)***</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0.312 (0.07) ***</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81846192"/>
                  </a:ext>
                </a:extLst>
              </a:tr>
              <a:tr h="328994">
                <a:tc>
                  <a:txBody>
                    <a:bodyPr/>
                    <a:lstStyle/>
                    <a:p>
                      <a:pPr marL="0" marR="0">
                        <a:lnSpc>
                          <a:spcPct val="107000"/>
                        </a:lnSpc>
                        <a:spcBef>
                          <a:spcPts val="0"/>
                        </a:spcBef>
                        <a:spcAft>
                          <a:spcPts val="800"/>
                        </a:spcAft>
                      </a:pPr>
                      <a:r>
                        <a:rPr lang="en-US" sz="1300">
                          <a:effectLst/>
                          <a:latin typeface="+mn-lt"/>
                        </a:rPr>
                        <a:t>Pseudo R2</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0.28</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0.23</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0.20</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0.16</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0.17</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69868836"/>
                  </a:ext>
                </a:extLst>
              </a:tr>
              <a:tr h="211607">
                <a:tc>
                  <a:txBody>
                    <a:bodyPr/>
                    <a:lstStyle/>
                    <a:p>
                      <a:pPr marL="0" marR="0">
                        <a:lnSpc>
                          <a:spcPct val="107000"/>
                        </a:lnSpc>
                        <a:spcBef>
                          <a:spcPts val="0"/>
                        </a:spcBef>
                        <a:spcAft>
                          <a:spcPts val="800"/>
                        </a:spcAft>
                      </a:pPr>
                      <a:r>
                        <a:rPr lang="en-US" sz="1300" dirty="0">
                          <a:effectLst/>
                          <a:latin typeface="+mn-lt"/>
                        </a:rPr>
                        <a:t>P-value</a:t>
                      </a:r>
                    </a:p>
                  </a:txBody>
                  <a:tcPr marL="68580" marR="68580" marT="0" marB="0"/>
                </a:tc>
                <a:tc>
                  <a:txBody>
                    <a:bodyPr/>
                    <a:lstStyle/>
                    <a:p>
                      <a:pPr marL="0" marR="0">
                        <a:lnSpc>
                          <a:spcPct val="107000"/>
                        </a:lnSpc>
                        <a:spcBef>
                          <a:spcPts val="0"/>
                        </a:spcBef>
                        <a:spcAft>
                          <a:spcPts val="800"/>
                        </a:spcAft>
                      </a:pPr>
                      <a:r>
                        <a:rPr lang="en-US" sz="1300">
                          <a:effectLst/>
                          <a:latin typeface="+mn-lt"/>
                        </a:rPr>
                        <a:t>0.000</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0.000</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0.000</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a:effectLst/>
                          <a:latin typeface="+mn-lt"/>
                        </a:rPr>
                        <a:t>0.000</a:t>
                      </a:r>
                      <a:endParaRPr lang="en-GB"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300" dirty="0">
                          <a:effectLst/>
                          <a:latin typeface="+mn-lt"/>
                        </a:rPr>
                        <a:t>0.000</a:t>
                      </a:r>
                      <a:endParaRPr lang="en-GB"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6968765"/>
                  </a:ext>
                </a:extLst>
              </a:tr>
            </a:tbl>
          </a:graphicData>
        </a:graphic>
      </p:graphicFrame>
      <p:pic>
        <p:nvPicPr>
          <p:cNvPr id="5" name="Picture 4">
            <a:extLst>
              <a:ext uri="{FF2B5EF4-FFF2-40B4-BE49-F238E27FC236}">
                <a16:creationId xmlns:a16="http://schemas.microsoft.com/office/drawing/2014/main" id="{678805FC-65C7-435A-9F18-6174A09E5CA4}"/>
              </a:ext>
            </a:extLst>
          </p:cNvPr>
          <p:cNvPicPr>
            <a:picLocks noChangeAspect="1"/>
          </p:cNvPicPr>
          <p:nvPr/>
        </p:nvPicPr>
        <p:blipFill>
          <a:blip r:embed="rId3"/>
          <a:stretch>
            <a:fillRect/>
          </a:stretch>
        </p:blipFill>
        <p:spPr>
          <a:xfrm>
            <a:off x="1182329" y="6406038"/>
            <a:ext cx="7141451" cy="462396"/>
          </a:xfrm>
          <a:prstGeom prst="rect">
            <a:avLst/>
          </a:prstGeom>
        </p:spPr>
      </p:pic>
      <p:sp>
        <p:nvSpPr>
          <p:cNvPr id="7" name="Rectangle 6">
            <a:extLst>
              <a:ext uri="{FF2B5EF4-FFF2-40B4-BE49-F238E27FC236}">
                <a16:creationId xmlns:a16="http://schemas.microsoft.com/office/drawing/2014/main" id="{3C2DC520-697C-464B-A310-2F50E36FE442}"/>
              </a:ext>
            </a:extLst>
          </p:cNvPr>
          <p:cNvSpPr/>
          <p:nvPr/>
        </p:nvSpPr>
        <p:spPr>
          <a:xfrm>
            <a:off x="2209800" y="5333999"/>
            <a:ext cx="6324600" cy="3270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866FC8F4-017E-43FA-83BB-8673F62F920C}"/>
              </a:ext>
            </a:extLst>
          </p:cNvPr>
          <p:cNvSpPr/>
          <p:nvPr/>
        </p:nvSpPr>
        <p:spPr>
          <a:xfrm>
            <a:off x="2209800" y="5018999"/>
            <a:ext cx="5029200" cy="23880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873A150-060B-434B-83FD-D1F1ADBA1B7B}"/>
              </a:ext>
            </a:extLst>
          </p:cNvPr>
          <p:cNvSpPr/>
          <p:nvPr/>
        </p:nvSpPr>
        <p:spPr>
          <a:xfrm>
            <a:off x="4800600" y="4593537"/>
            <a:ext cx="1066800" cy="3270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AEA203C-86F4-454F-A094-2B9C7A2D8B0A}"/>
              </a:ext>
            </a:extLst>
          </p:cNvPr>
          <p:cNvSpPr/>
          <p:nvPr/>
        </p:nvSpPr>
        <p:spPr>
          <a:xfrm>
            <a:off x="7391400" y="4593535"/>
            <a:ext cx="1143000" cy="3270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62A4FF5-C255-43B0-9EDD-B501468E90CE}"/>
              </a:ext>
            </a:extLst>
          </p:cNvPr>
          <p:cNvSpPr/>
          <p:nvPr/>
        </p:nvSpPr>
        <p:spPr>
          <a:xfrm>
            <a:off x="2171700" y="4193235"/>
            <a:ext cx="6324600" cy="3270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1D81E55-7938-4027-9545-E66751AA14C5}"/>
              </a:ext>
            </a:extLst>
          </p:cNvPr>
          <p:cNvSpPr/>
          <p:nvPr/>
        </p:nvSpPr>
        <p:spPr>
          <a:xfrm>
            <a:off x="4800600" y="3047811"/>
            <a:ext cx="1066800" cy="3270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FBD548C-B0F0-42E4-A4E4-80B0F00DC7C4}"/>
              </a:ext>
            </a:extLst>
          </p:cNvPr>
          <p:cNvSpPr/>
          <p:nvPr/>
        </p:nvSpPr>
        <p:spPr>
          <a:xfrm>
            <a:off x="4824663" y="3852500"/>
            <a:ext cx="1066800" cy="2863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31324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F590B-2341-4012-BC9D-1EA6BC505B7F}"/>
              </a:ext>
            </a:extLst>
          </p:cNvPr>
          <p:cNvSpPr>
            <a:spLocks noGrp="1"/>
          </p:cNvSpPr>
          <p:nvPr>
            <p:ph type="title"/>
          </p:nvPr>
        </p:nvSpPr>
        <p:spPr/>
        <p:txBody>
          <a:bodyPr/>
          <a:lstStyle/>
          <a:p>
            <a:r>
              <a:rPr lang="en-US" dirty="0"/>
              <a:t>Qualitative vs quantitative data</a:t>
            </a:r>
            <a:endParaRPr lang="en-GB" dirty="0"/>
          </a:p>
        </p:txBody>
      </p:sp>
      <p:sp>
        <p:nvSpPr>
          <p:cNvPr id="3" name="Content Placeholder 2">
            <a:extLst>
              <a:ext uri="{FF2B5EF4-FFF2-40B4-BE49-F238E27FC236}">
                <a16:creationId xmlns:a16="http://schemas.microsoft.com/office/drawing/2014/main" id="{C70B6062-AC85-4BF7-B4D9-DFEC7E8CF3A2}"/>
              </a:ext>
            </a:extLst>
          </p:cNvPr>
          <p:cNvSpPr>
            <a:spLocks noGrp="1"/>
          </p:cNvSpPr>
          <p:nvPr>
            <p:ph type="body" sz="quarter" idx="11"/>
          </p:nvPr>
        </p:nvSpPr>
        <p:spPr>
          <a:xfrm>
            <a:off x="515938" y="1295400"/>
            <a:ext cx="4360862" cy="5181600"/>
          </a:xfrm>
        </p:spPr>
        <p:txBody>
          <a:bodyPr/>
          <a:lstStyle/>
          <a:p>
            <a:pPr>
              <a:lnSpc>
                <a:spcPct val="100000"/>
              </a:lnSpc>
            </a:pPr>
            <a:r>
              <a:rPr lang="en-US" dirty="0"/>
              <a:t>Production decision making </a:t>
            </a:r>
          </a:p>
          <a:p>
            <a:pPr lvl="1"/>
            <a:r>
              <a:rPr lang="en-US" sz="2700" dirty="0"/>
              <a:t>Lack of decision making power over productive resources</a:t>
            </a:r>
          </a:p>
          <a:p>
            <a:pPr lvl="1"/>
            <a:r>
              <a:rPr lang="en-US" sz="2700" dirty="0"/>
              <a:t>Land size and location of land</a:t>
            </a:r>
          </a:p>
          <a:p>
            <a:pPr lvl="1"/>
            <a:r>
              <a:rPr lang="en-US" sz="2700" dirty="0"/>
              <a:t>Female household heads with higher chances</a:t>
            </a:r>
            <a:endParaRPr lang="en-GB" sz="2700" dirty="0"/>
          </a:p>
        </p:txBody>
      </p:sp>
      <p:pic>
        <p:nvPicPr>
          <p:cNvPr id="5" name="Picture 4">
            <a:extLst>
              <a:ext uri="{FF2B5EF4-FFF2-40B4-BE49-F238E27FC236}">
                <a16:creationId xmlns:a16="http://schemas.microsoft.com/office/drawing/2014/main" id="{5BD5BD4E-07C0-4B58-8AB3-3E5F1C24737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1330569"/>
            <a:ext cx="3903047" cy="2644266"/>
          </a:xfrm>
          <a:prstGeom prst="rect">
            <a:avLst/>
          </a:prstGeom>
        </p:spPr>
      </p:pic>
      <p:pic>
        <p:nvPicPr>
          <p:cNvPr id="6" name="Picture 5">
            <a:extLst>
              <a:ext uri="{FF2B5EF4-FFF2-40B4-BE49-F238E27FC236}">
                <a16:creationId xmlns:a16="http://schemas.microsoft.com/office/drawing/2014/main" id="{7A62801C-B3A1-434C-8520-696E74C09D4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84709" y="4144819"/>
            <a:ext cx="3639627" cy="2408129"/>
          </a:xfrm>
          <a:prstGeom prst="rect">
            <a:avLst/>
          </a:prstGeom>
        </p:spPr>
      </p:pic>
    </p:spTree>
    <p:extLst>
      <p:ext uri="{BB962C8B-B14F-4D97-AF65-F5344CB8AC3E}">
        <p14:creationId xmlns:p14="http://schemas.microsoft.com/office/powerpoint/2010/main" val="3606454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BB2C0-4C58-4140-830D-2563C8A3D7B9}"/>
              </a:ext>
            </a:extLst>
          </p:cNvPr>
          <p:cNvSpPr>
            <a:spLocks noGrp="1"/>
          </p:cNvSpPr>
          <p:nvPr>
            <p:ph type="title"/>
          </p:nvPr>
        </p:nvSpPr>
        <p:spPr/>
        <p:txBody>
          <a:bodyPr/>
          <a:lstStyle/>
          <a:p>
            <a:r>
              <a:rPr lang="en-US" dirty="0"/>
              <a:t>Qualitative vs quantitative data</a:t>
            </a:r>
            <a:endParaRPr lang="en-GB" dirty="0"/>
          </a:p>
        </p:txBody>
      </p:sp>
      <p:sp>
        <p:nvSpPr>
          <p:cNvPr id="4" name="Text Placeholder 3">
            <a:extLst>
              <a:ext uri="{FF2B5EF4-FFF2-40B4-BE49-F238E27FC236}">
                <a16:creationId xmlns:a16="http://schemas.microsoft.com/office/drawing/2014/main" id="{66048B72-6F03-4D8D-9134-3274507CB4E9}"/>
              </a:ext>
            </a:extLst>
          </p:cNvPr>
          <p:cNvSpPr>
            <a:spLocks noGrp="1"/>
          </p:cNvSpPr>
          <p:nvPr>
            <p:ph type="body" sz="quarter" idx="11"/>
          </p:nvPr>
        </p:nvSpPr>
        <p:spPr>
          <a:xfrm>
            <a:off x="515938" y="1295400"/>
            <a:ext cx="4513262" cy="4953000"/>
          </a:xfrm>
        </p:spPr>
        <p:txBody>
          <a:bodyPr/>
          <a:lstStyle/>
          <a:p>
            <a:pPr>
              <a:spcBef>
                <a:spcPts val="1200"/>
              </a:spcBef>
              <a:spcAft>
                <a:spcPts val="1200"/>
              </a:spcAft>
            </a:pPr>
            <a:r>
              <a:rPr lang="en-US" dirty="0"/>
              <a:t>Leadership</a:t>
            </a:r>
          </a:p>
          <a:p>
            <a:pPr lvl="1">
              <a:spcBef>
                <a:spcPts val="1200"/>
              </a:spcBef>
              <a:spcAft>
                <a:spcPts val="1200"/>
              </a:spcAft>
            </a:pPr>
            <a:r>
              <a:rPr lang="en-US" dirty="0"/>
              <a:t>Membership to farmer based groups (design and M&amp;E)</a:t>
            </a:r>
          </a:p>
          <a:p>
            <a:pPr lvl="1">
              <a:spcBef>
                <a:spcPts val="1200"/>
              </a:spcBef>
              <a:spcAft>
                <a:spcPts val="1200"/>
              </a:spcAft>
            </a:pPr>
            <a:r>
              <a:rPr lang="en-US" dirty="0"/>
              <a:t>Ability to speak up ( diffusion and M&amp;E)</a:t>
            </a:r>
          </a:p>
          <a:p>
            <a:pPr lvl="1">
              <a:spcBef>
                <a:spcPts val="1200"/>
              </a:spcBef>
              <a:spcAft>
                <a:spcPts val="1200"/>
              </a:spcAft>
            </a:pPr>
            <a:r>
              <a:rPr lang="en-US" dirty="0"/>
              <a:t>&gt; 50% of surveyed women not members of farmer-based groups</a:t>
            </a:r>
          </a:p>
        </p:txBody>
      </p:sp>
      <p:pic>
        <p:nvPicPr>
          <p:cNvPr id="6" name="Picture 5">
            <a:extLst>
              <a:ext uri="{FF2B5EF4-FFF2-40B4-BE49-F238E27FC236}">
                <a16:creationId xmlns:a16="http://schemas.microsoft.com/office/drawing/2014/main" id="{7792B807-815B-4231-B040-0F326664BD1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130800" y="3870311"/>
            <a:ext cx="3860800" cy="2165838"/>
          </a:xfrm>
          <a:prstGeom prst="rect">
            <a:avLst/>
          </a:prstGeom>
        </p:spPr>
      </p:pic>
      <p:pic>
        <p:nvPicPr>
          <p:cNvPr id="8" name="Picture 7">
            <a:extLst>
              <a:ext uri="{FF2B5EF4-FFF2-40B4-BE49-F238E27FC236}">
                <a16:creationId xmlns:a16="http://schemas.microsoft.com/office/drawing/2014/main" id="{16EFC0B7-BCFA-4995-A8AE-5A4655A58A5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130800" y="1295400"/>
            <a:ext cx="3860800" cy="2667230"/>
          </a:xfrm>
          <a:prstGeom prst="rect">
            <a:avLst/>
          </a:prstGeom>
        </p:spPr>
      </p:pic>
    </p:spTree>
    <p:extLst>
      <p:ext uri="{BB962C8B-B14F-4D97-AF65-F5344CB8AC3E}">
        <p14:creationId xmlns:p14="http://schemas.microsoft.com/office/powerpoint/2010/main" val="35201203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92F41E0-9804-4097-AD02-DC2B730E0BB6}"/>
              </a:ext>
            </a:extLst>
          </p:cNvPr>
          <p:cNvSpPr>
            <a:spLocks noGrp="1"/>
          </p:cNvSpPr>
          <p:nvPr>
            <p:ph type="title"/>
          </p:nvPr>
        </p:nvSpPr>
        <p:spPr/>
        <p:txBody>
          <a:bodyPr/>
          <a:lstStyle/>
          <a:p>
            <a:r>
              <a:rPr lang="en-GB" dirty="0"/>
              <a:t>Qualitative vs quantitative data</a:t>
            </a:r>
          </a:p>
        </p:txBody>
      </p:sp>
      <p:sp>
        <p:nvSpPr>
          <p:cNvPr id="4" name="Text Placeholder 3">
            <a:extLst>
              <a:ext uri="{FF2B5EF4-FFF2-40B4-BE49-F238E27FC236}">
                <a16:creationId xmlns:a16="http://schemas.microsoft.com/office/drawing/2014/main" id="{05A34262-FAAA-4036-BB7F-EC4585FC46EA}"/>
              </a:ext>
            </a:extLst>
          </p:cNvPr>
          <p:cNvSpPr>
            <a:spLocks noGrp="1"/>
          </p:cNvSpPr>
          <p:nvPr>
            <p:ph type="body" sz="quarter" idx="11"/>
          </p:nvPr>
        </p:nvSpPr>
        <p:spPr/>
        <p:txBody>
          <a:bodyPr/>
          <a:lstStyle/>
          <a:p>
            <a:pPr marL="457200" indent="-457200">
              <a:lnSpc>
                <a:spcPct val="100000"/>
              </a:lnSpc>
              <a:spcBef>
                <a:spcPts val="1200"/>
              </a:spcBef>
              <a:buFont typeface="Arial" panose="020B0604020202020204" pitchFamily="34" charset="0"/>
              <a:buChar char="•"/>
            </a:pPr>
            <a:r>
              <a:rPr lang="en-US" sz="2800" dirty="0"/>
              <a:t>Time allocation</a:t>
            </a:r>
          </a:p>
          <a:p>
            <a:pPr marL="1200150" lvl="1" indent="-457200">
              <a:spcBef>
                <a:spcPts val="1200"/>
              </a:spcBef>
              <a:spcAft>
                <a:spcPts val="1200"/>
              </a:spcAft>
              <a:buFont typeface="Arial" panose="020B0604020202020204" pitchFamily="34" charset="0"/>
              <a:buChar char="•"/>
            </a:pPr>
            <a:r>
              <a:rPr lang="en-US" sz="2400" dirty="0"/>
              <a:t>Labor sufficiency not sig in quant</a:t>
            </a:r>
          </a:p>
          <a:p>
            <a:pPr marL="1200150" lvl="1" indent="-457200">
              <a:spcBef>
                <a:spcPts val="1200"/>
              </a:spcBef>
              <a:spcAft>
                <a:spcPts val="1200"/>
              </a:spcAft>
              <a:buFont typeface="Arial" panose="020B0604020202020204" pitchFamily="34" charset="0"/>
              <a:buChar char="•"/>
            </a:pPr>
            <a:r>
              <a:rPr lang="en-US" sz="2400" dirty="0"/>
              <a:t>Women’s workload frequently cited in FGDs</a:t>
            </a:r>
            <a:endParaRPr lang="en-GB" sz="2400" dirty="0"/>
          </a:p>
          <a:p>
            <a:pPr marL="457200" lvl="1" indent="0">
              <a:buNone/>
            </a:pPr>
            <a:endParaRPr lang="en-US" dirty="0"/>
          </a:p>
        </p:txBody>
      </p:sp>
      <p:pic>
        <p:nvPicPr>
          <p:cNvPr id="6" name="Picture 5">
            <a:extLst>
              <a:ext uri="{FF2B5EF4-FFF2-40B4-BE49-F238E27FC236}">
                <a16:creationId xmlns:a16="http://schemas.microsoft.com/office/drawing/2014/main" id="{7426873B-BDF6-433C-906B-82E3B3AAF614}"/>
              </a:ext>
            </a:extLst>
          </p:cNvPr>
          <p:cNvPicPr>
            <a:picLocks noChangeAspect="1"/>
          </p:cNvPicPr>
          <p:nvPr/>
        </p:nvPicPr>
        <p:blipFill>
          <a:blip r:embed="rId2"/>
          <a:stretch>
            <a:fillRect/>
          </a:stretch>
        </p:blipFill>
        <p:spPr>
          <a:xfrm>
            <a:off x="1066800" y="3688959"/>
            <a:ext cx="3200400" cy="2747010"/>
          </a:xfrm>
          <a:prstGeom prst="rect">
            <a:avLst/>
          </a:prstGeom>
        </p:spPr>
      </p:pic>
      <p:sp>
        <p:nvSpPr>
          <p:cNvPr id="12" name="Rectangle 11">
            <a:extLst>
              <a:ext uri="{FF2B5EF4-FFF2-40B4-BE49-F238E27FC236}">
                <a16:creationId xmlns:a16="http://schemas.microsoft.com/office/drawing/2014/main" id="{E501EB57-D8D0-4211-8F20-A4888A6EB3A5}"/>
              </a:ext>
            </a:extLst>
          </p:cNvPr>
          <p:cNvSpPr/>
          <p:nvPr/>
        </p:nvSpPr>
        <p:spPr>
          <a:xfrm>
            <a:off x="4572000" y="1426801"/>
            <a:ext cx="4419600" cy="4524315"/>
          </a:xfrm>
          <a:prstGeom prst="rect">
            <a:avLst/>
          </a:prstGeom>
        </p:spPr>
        <p:txBody>
          <a:bodyPr wrap="square">
            <a:spAutoFit/>
          </a:bodyPr>
          <a:lstStyle/>
          <a:p>
            <a:pPr lvl="1"/>
            <a:r>
              <a:rPr lang="en-US" sz="2400" i="1" dirty="0"/>
              <a:t>“Women farmers are limited to participate in the different extension events and trainings because they are too busy with reproductive work. They do not have enough time to participate in different trainings and farmer field days as compared to men (women’s FGD, non-participants, Ilu-</a:t>
            </a:r>
            <a:r>
              <a:rPr lang="en-US" sz="2400" i="1" dirty="0" err="1"/>
              <a:t>Sambitu</a:t>
            </a:r>
            <a:r>
              <a:rPr lang="en-US" sz="2400" i="1" dirty="0"/>
              <a:t>, </a:t>
            </a:r>
            <a:r>
              <a:rPr lang="en-US" sz="2400" i="1" dirty="0" err="1"/>
              <a:t>Sinana</a:t>
            </a:r>
            <a:r>
              <a:rPr lang="en-US" sz="2400" i="1" dirty="0"/>
              <a:t>)”.</a:t>
            </a:r>
            <a:endParaRPr lang="en-GB" sz="2400" i="1" dirty="0"/>
          </a:p>
        </p:txBody>
      </p:sp>
    </p:spTree>
    <p:extLst>
      <p:ext uri="{BB962C8B-B14F-4D97-AF65-F5344CB8AC3E}">
        <p14:creationId xmlns:p14="http://schemas.microsoft.com/office/powerpoint/2010/main" val="28770057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4D86F-4CD6-48D0-859A-F1D11D5B2B08}"/>
              </a:ext>
            </a:extLst>
          </p:cNvPr>
          <p:cNvSpPr>
            <a:spLocks noGrp="1"/>
          </p:cNvSpPr>
          <p:nvPr>
            <p:ph type="title"/>
          </p:nvPr>
        </p:nvSpPr>
        <p:spPr/>
        <p:txBody>
          <a:bodyPr/>
          <a:lstStyle/>
          <a:p>
            <a:r>
              <a:rPr lang="en-US" dirty="0"/>
              <a:t>Other socio-economic factors</a:t>
            </a:r>
            <a:endParaRPr lang="en-GB" dirty="0"/>
          </a:p>
        </p:txBody>
      </p:sp>
      <p:sp>
        <p:nvSpPr>
          <p:cNvPr id="3" name="Content Placeholder 2">
            <a:extLst>
              <a:ext uri="{FF2B5EF4-FFF2-40B4-BE49-F238E27FC236}">
                <a16:creationId xmlns:a16="http://schemas.microsoft.com/office/drawing/2014/main" id="{C561DABE-2C9E-4259-83C1-24D5407BC389}"/>
              </a:ext>
            </a:extLst>
          </p:cNvPr>
          <p:cNvSpPr>
            <a:spLocks noGrp="1"/>
          </p:cNvSpPr>
          <p:nvPr>
            <p:ph type="body" sz="quarter" idx="11"/>
          </p:nvPr>
        </p:nvSpPr>
        <p:spPr>
          <a:xfrm>
            <a:off x="515938" y="1295400"/>
            <a:ext cx="4741862" cy="5257800"/>
          </a:xfrm>
        </p:spPr>
        <p:txBody>
          <a:bodyPr/>
          <a:lstStyle/>
          <a:p>
            <a:pPr marL="457200" indent="-457200">
              <a:spcBef>
                <a:spcPts val="600"/>
              </a:spcBef>
              <a:spcAft>
                <a:spcPts val="600"/>
              </a:spcAft>
              <a:buFont typeface="Arial" panose="020B0604020202020204" pitchFamily="34" charset="0"/>
              <a:buChar char="•"/>
            </a:pPr>
            <a:r>
              <a:rPr lang="en-US" sz="3000" dirty="0"/>
              <a:t>Information &amp; knowledge</a:t>
            </a:r>
          </a:p>
          <a:p>
            <a:pPr marL="1200150" lvl="1" indent="-457200">
              <a:spcBef>
                <a:spcPts val="600"/>
              </a:spcBef>
              <a:spcAft>
                <a:spcPts val="600"/>
              </a:spcAft>
              <a:buFont typeface="Arial" panose="020B0604020202020204" pitchFamily="34" charset="0"/>
              <a:buChar char="•"/>
            </a:pPr>
            <a:r>
              <a:rPr lang="en-US" dirty="0"/>
              <a:t>Mostly cited by women</a:t>
            </a:r>
          </a:p>
          <a:p>
            <a:pPr marL="1200150" lvl="1" indent="-457200">
              <a:spcBef>
                <a:spcPts val="600"/>
              </a:spcBef>
              <a:spcAft>
                <a:spcPts val="600"/>
              </a:spcAft>
              <a:buFont typeface="Arial" panose="020B0604020202020204" pitchFamily="34" charset="0"/>
              <a:buChar char="•"/>
            </a:pPr>
            <a:r>
              <a:rPr lang="en-US" dirty="0"/>
              <a:t>Ranked amongst the top 5 influencing factors</a:t>
            </a:r>
          </a:p>
          <a:p>
            <a:pPr marL="457200" indent="-457200">
              <a:spcBef>
                <a:spcPts val="600"/>
              </a:spcBef>
              <a:spcAft>
                <a:spcPts val="600"/>
              </a:spcAft>
              <a:buFont typeface="Arial" panose="020B0604020202020204" pitchFamily="34" charset="0"/>
              <a:buChar char="•"/>
            </a:pPr>
            <a:r>
              <a:rPr lang="en-US" sz="3000" dirty="0"/>
              <a:t>Access to extension agent</a:t>
            </a:r>
          </a:p>
          <a:p>
            <a:pPr marL="457200" indent="-457200">
              <a:spcBef>
                <a:spcPts val="600"/>
              </a:spcBef>
              <a:spcAft>
                <a:spcPts val="600"/>
              </a:spcAft>
              <a:buFont typeface="Arial" panose="020B0604020202020204" pitchFamily="34" charset="0"/>
              <a:buChar char="•"/>
            </a:pPr>
            <a:r>
              <a:rPr lang="en-US" sz="3000" dirty="0"/>
              <a:t>Key in early and later stages</a:t>
            </a:r>
          </a:p>
          <a:p>
            <a:pPr marL="457200" indent="-457200">
              <a:spcBef>
                <a:spcPts val="600"/>
              </a:spcBef>
              <a:spcAft>
                <a:spcPts val="600"/>
              </a:spcAft>
              <a:buFont typeface="Arial" panose="020B0604020202020204" pitchFamily="34" charset="0"/>
              <a:buChar char="•"/>
            </a:pPr>
            <a:r>
              <a:rPr lang="en-US" sz="3000" dirty="0"/>
              <a:t>Cultural norms</a:t>
            </a:r>
            <a:endParaRPr lang="en-GB" sz="3000" dirty="0"/>
          </a:p>
        </p:txBody>
      </p:sp>
      <p:pic>
        <p:nvPicPr>
          <p:cNvPr id="5" name="Picture 4">
            <a:extLst>
              <a:ext uri="{FF2B5EF4-FFF2-40B4-BE49-F238E27FC236}">
                <a16:creationId xmlns:a16="http://schemas.microsoft.com/office/drawing/2014/main" id="{2AA9D4A3-C199-40D6-8026-BE3115C956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84799" y="1401684"/>
            <a:ext cx="3759201" cy="2551924"/>
          </a:xfrm>
          <a:prstGeom prst="rect">
            <a:avLst/>
          </a:prstGeom>
        </p:spPr>
      </p:pic>
      <p:pic>
        <p:nvPicPr>
          <p:cNvPr id="6" name="Picture 5">
            <a:extLst>
              <a:ext uri="{FF2B5EF4-FFF2-40B4-BE49-F238E27FC236}">
                <a16:creationId xmlns:a16="http://schemas.microsoft.com/office/drawing/2014/main" id="{EB1C1BAB-4F91-4392-A18E-57FFA8189E7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84798" y="4370465"/>
            <a:ext cx="3759202" cy="2114551"/>
          </a:xfrm>
          <a:prstGeom prst="rect">
            <a:avLst/>
          </a:prstGeom>
        </p:spPr>
      </p:pic>
    </p:spTree>
    <p:extLst>
      <p:ext uri="{BB962C8B-B14F-4D97-AF65-F5344CB8AC3E}">
        <p14:creationId xmlns:p14="http://schemas.microsoft.com/office/powerpoint/2010/main" val="2669604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723D6-AE30-4E5D-9167-2742291CE9E1}"/>
              </a:ext>
            </a:extLst>
          </p:cNvPr>
          <p:cNvSpPr>
            <a:spLocks noGrp="1"/>
          </p:cNvSpPr>
          <p:nvPr>
            <p:ph type="title"/>
          </p:nvPr>
        </p:nvSpPr>
        <p:spPr/>
        <p:txBody>
          <a:bodyPr/>
          <a:lstStyle/>
          <a:p>
            <a:r>
              <a:rPr lang="en-US" dirty="0"/>
              <a:t>Conclusion</a:t>
            </a:r>
            <a:endParaRPr lang="en-GB" dirty="0"/>
          </a:p>
        </p:txBody>
      </p:sp>
      <p:sp>
        <p:nvSpPr>
          <p:cNvPr id="3" name="Content Placeholder 2">
            <a:extLst>
              <a:ext uri="{FF2B5EF4-FFF2-40B4-BE49-F238E27FC236}">
                <a16:creationId xmlns:a16="http://schemas.microsoft.com/office/drawing/2014/main" id="{A324ACC0-5AD8-4051-A571-A23197B69BAD}"/>
              </a:ext>
            </a:extLst>
          </p:cNvPr>
          <p:cNvSpPr>
            <a:spLocks noGrp="1"/>
          </p:cNvSpPr>
          <p:nvPr>
            <p:ph sz="quarter" idx="10"/>
          </p:nvPr>
        </p:nvSpPr>
        <p:spPr/>
        <p:txBody>
          <a:bodyPr/>
          <a:lstStyle/>
          <a:p>
            <a:pPr marL="457200" indent="-457200">
              <a:lnSpc>
                <a:spcPct val="100000"/>
              </a:lnSpc>
              <a:buFont typeface="Arial" panose="020B0604020202020204" pitchFamily="34" charset="0"/>
              <a:buChar char="•"/>
            </a:pPr>
            <a:r>
              <a:rPr lang="en-US" sz="2400" dirty="0"/>
              <a:t>Empowerment increases women’s participation in agricultural research processes</a:t>
            </a:r>
          </a:p>
          <a:p>
            <a:pPr marL="457200" indent="-457200">
              <a:lnSpc>
                <a:spcPct val="100000"/>
              </a:lnSpc>
              <a:buFont typeface="Arial" panose="020B0604020202020204" pitchFamily="34" charset="0"/>
              <a:buChar char="•"/>
            </a:pPr>
            <a:r>
              <a:rPr lang="en-US" sz="2400" dirty="0"/>
              <a:t>Different domains and indicators  influence their participation in each of the stages (early or later)</a:t>
            </a:r>
          </a:p>
          <a:p>
            <a:pPr marL="457200" indent="-457200">
              <a:lnSpc>
                <a:spcPct val="100000"/>
              </a:lnSpc>
              <a:buFont typeface="Arial" panose="020B0604020202020204" pitchFamily="34" charset="0"/>
              <a:buChar char="•"/>
            </a:pPr>
            <a:r>
              <a:rPr lang="en-US" sz="2400" dirty="0"/>
              <a:t>Addressing empowerment factors that influence women’s participation in earlier stages is </a:t>
            </a:r>
          </a:p>
          <a:p>
            <a:pPr marL="457200" indent="-457200">
              <a:lnSpc>
                <a:spcPct val="100000"/>
              </a:lnSpc>
              <a:buFont typeface="Arial" panose="020B0604020202020204" pitchFamily="34" charset="0"/>
              <a:buChar char="•"/>
            </a:pPr>
            <a:r>
              <a:rPr lang="en-US" sz="2400" dirty="0"/>
              <a:t>Participation in earlier stages requires more empowerment aspects which prepare them for later stages</a:t>
            </a:r>
          </a:p>
          <a:p>
            <a:pPr marL="457200" indent="-457200">
              <a:lnSpc>
                <a:spcPct val="100000"/>
              </a:lnSpc>
              <a:buFont typeface="Arial" panose="020B0604020202020204" pitchFamily="34" charset="0"/>
              <a:buChar char="•"/>
            </a:pPr>
            <a:r>
              <a:rPr lang="en-US" sz="2400" dirty="0"/>
              <a:t>Any technology added to the system should fit into the social domain – women’s empowerment as a key social indicator</a:t>
            </a:r>
          </a:p>
        </p:txBody>
      </p:sp>
    </p:spTree>
    <p:extLst>
      <p:ext uri="{BB962C8B-B14F-4D97-AF65-F5344CB8AC3E}">
        <p14:creationId xmlns:p14="http://schemas.microsoft.com/office/powerpoint/2010/main" val="795189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70845" y="5842552"/>
            <a:ext cx="1975751" cy="74904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4471" y="4341926"/>
            <a:ext cx="3281097" cy="1968658"/>
          </a:xfrm>
          <a:prstGeom prst="rect">
            <a:avLst/>
          </a:prstGeom>
        </p:spPr>
      </p:pic>
      <p:pic>
        <p:nvPicPr>
          <p:cNvPr id="11" name="Pictur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23202" y="5487001"/>
            <a:ext cx="2102181" cy="1104600"/>
          </a:xfrm>
          <a:prstGeom prst="rect">
            <a:avLst/>
          </a:prstGeom>
        </p:spPr>
      </p:pic>
      <p:pic>
        <p:nvPicPr>
          <p:cNvPr id="2" name="Picture 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6538" y="1161274"/>
            <a:ext cx="9160538" cy="3645185"/>
          </a:xfrm>
          <a:prstGeom prst="rect">
            <a:avLst/>
          </a:prstGeom>
        </p:spPr>
      </p:pic>
      <p:sp>
        <p:nvSpPr>
          <p:cNvPr id="3" name="TextBox 2"/>
          <p:cNvSpPr txBox="1"/>
          <p:nvPr/>
        </p:nvSpPr>
        <p:spPr>
          <a:xfrm>
            <a:off x="46293" y="196768"/>
            <a:ext cx="5153284" cy="78483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77538E"/>
                </a:solidFill>
                <a:effectLst/>
                <a:uLnTx/>
                <a:uFillTx/>
                <a:latin typeface="Calibri" panose="020F0502020204030204"/>
                <a:ea typeface="+mn-ea"/>
                <a:cs typeface="+mn-cs"/>
              </a:rPr>
              <a:t>We would like to acknowledge </a:t>
            </a:r>
            <a:r>
              <a:rPr kumimoji="0" lang="en-US" sz="1500" b="1" i="0" u="sng" strike="noStrike" kern="1200" cap="none" spc="0" normalizeH="0" baseline="0" noProof="0" dirty="0">
                <a:ln>
                  <a:noFill/>
                </a:ln>
                <a:solidFill>
                  <a:srgbClr val="77538E"/>
                </a:solidFill>
                <a:effectLst/>
                <a:uLnTx/>
                <a:uFillTx/>
                <a:latin typeface="Calibri" panose="020F0502020204030204"/>
                <a:ea typeface="+mn-ea"/>
                <a:cs typeface="+mn-cs"/>
              </a:rPr>
              <a:t>all</a:t>
            </a:r>
            <a:r>
              <a:rPr kumimoji="0" lang="en-US" sz="1500" b="1" i="0" u="none" strike="noStrike" kern="1200" cap="none" spc="0" normalizeH="0" baseline="0" noProof="0" dirty="0">
                <a:ln>
                  <a:noFill/>
                </a:ln>
                <a:solidFill>
                  <a:srgbClr val="77538E"/>
                </a:solidFill>
                <a:effectLst/>
                <a:uLnTx/>
                <a:uFillTx/>
                <a:latin typeface="Calibri" panose="020F0502020204030204"/>
                <a:ea typeface="+mn-ea"/>
                <a:cs typeface="+mn-cs"/>
              </a:rPr>
              <a:t> CGIAR Research Programs and Centers </a:t>
            </a:r>
            <a:r>
              <a:rPr kumimoji="0" lang="en-US" sz="1500" b="0" i="0" u="none" strike="noStrike" kern="1200" cap="none" spc="0" normalizeH="0" baseline="0" noProof="0" dirty="0">
                <a:ln>
                  <a:noFill/>
                </a:ln>
                <a:solidFill>
                  <a:srgbClr val="77538E"/>
                </a:solidFill>
                <a:effectLst/>
                <a:uLnTx/>
                <a:uFillTx/>
                <a:latin typeface="Calibri" panose="020F0502020204030204"/>
                <a:ea typeface="+mn-ea"/>
                <a:cs typeface="+mn-cs"/>
              </a:rPr>
              <a:t>for supporting the participation of their gender scientists to the </a:t>
            </a:r>
            <a:r>
              <a:rPr kumimoji="0" lang="en-US" sz="1500" b="0" i="1" u="none" strike="noStrike" kern="1200" cap="none" spc="0" normalizeH="0" baseline="0" noProof="0" dirty="0">
                <a:ln>
                  <a:noFill/>
                </a:ln>
                <a:solidFill>
                  <a:srgbClr val="77538E"/>
                </a:solidFill>
                <a:effectLst/>
                <a:uLnTx/>
                <a:uFillTx/>
                <a:latin typeface="Calibri" panose="020F0502020204030204"/>
                <a:ea typeface="+mn-ea"/>
                <a:cs typeface="+mn-cs"/>
              </a:rPr>
              <a:t>Seeds of Change</a:t>
            </a:r>
            <a:r>
              <a:rPr kumimoji="0" lang="en-US" sz="1500" b="0" i="0" u="none" strike="noStrike" kern="1200" cap="none" spc="0" normalizeH="0" baseline="0" noProof="0" dirty="0">
                <a:ln>
                  <a:noFill/>
                </a:ln>
                <a:solidFill>
                  <a:srgbClr val="77538E"/>
                </a:solidFill>
                <a:effectLst/>
                <a:uLnTx/>
                <a:uFillTx/>
                <a:latin typeface="Calibri" panose="020F0502020204030204"/>
                <a:ea typeface="+mn-ea"/>
                <a:cs typeface="+mn-cs"/>
              </a:rPr>
              <a:t> conference</a:t>
            </a:r>
            <a:r>
              <a:rPr kumimoji="0" lang="en-US" sz="1500" b="1" i="0" u="none" strike="noStrike" kern="1200" cap="none" spc="0" normalizeH="0" baseline="0" noProof="0" dirty="0">
                <a:ln>
                  <a:noFill/>
                </a:ln>
                <a:solidFill>
                  <a:srgbClr val="77538E"/>
                </a:solidFill>
                <a:effectLst/>
                <a:uLnTx/>
                <a:uFillTx/>
                <a:latin typeface="Calibri" panose="020F0502020204030204"/>
                <a:ea typeface="+mn-ea"/>
                <a:cs typeface="+mn-cs"/>
              </a:rPr>
              <a:t>.</a:t>
            </a:r>
            <a:endParaRPr kumimoji="0" lang="en-US" sz="5400" b="0" i="0" u="none" strike="noStrike" kern="1200" cap="none" spc="0" normalizeH="0" baseline="0" noProof="0" dirty="0">
              <a:ln>
                <a:noFill/>
              </a:ln>
              <a:solidFill>
                <a:srgbClr val="77538E"/>
              </a:solidFill>
              <a:effectLst/>
              <a:uLnTx/>
              <a:uFillTx/>
              <a:latin typeface="Calibri" charset="0"/>
              <a:ea typeface="Calibri" charset="0"/>
              <a:cs typeface="Calibri" charset="0"/>
            </a:endParaRPr>
          </a:p>
        </p:txBody>
      </p:sp>
      <p:sp>
        <p:nvSpPr>
          <p:cNvPr id="4" name="TextBox 3"/>
          <p:cNvSpPr txBox="1"/>
          <p:nvPr/>
        </p:nvSpPr>
        <p:spPr>
          <a:xfrm>
            <a:off x="7393259" y="4529460"/>
            <a:ext cx="175074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panose="020F0502020204030204"/>
                <a:ea typeface="+mn-ea"/>
                <a:cs typeface="+mn-cs"/>
              </a:rPr>
              <a:t>Photo: Neil Palmer/IWMI</a:t>
            </a:r>
          </a:p>
        </p:txBody>
      </p:sp>
      <p:pic>
        <p:nvPicPr>
          <p:cNvPr id="12" name="Picture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99577" y="210155"/>
            <a:ext cx="1639042" cy="758057"/>
          </a:xfrm>
          <a:prstGeom prst="rect">
            <a:avLst/>
          </a:prstGeom>
        </p:spPr>
      </p:pic>
      <p:pic>
        <p:nvPicPr>
          <p:cNvPr id="1026" name="Picture 2" descr="Image result for enabel logo -enabl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12617" y="5020976"/>
            <a:ext cx="1768432" cy="59208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27672" y="5837846"/>
            <a:ext cx="1380744" cy="667512"/>
          </a:xfrm>
          <a:prstGeom prst="rect">
            <a:avLst/>
          </a:prstGeom>
        </p:spPr>
      </p:pic>
      <p:pic>
        <p:nvPicPr>
          <p:cNvPr id="6" name="Picture 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881049" y="5696318"/>
            <a:ext cx="1562277" cy="1041518"/>
          </a:xfrm>
          <a:prstGeom prst="rect">
            <a:avLst/>
          </a:prstGeom>
        </p:spPr>
      </p:pic>
      <p:pic>
        <p:nvPicPr>
          <p:cNvPr id="10" name="Picture 2" descr="Image result for australian government dfat"/>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542804" y="4947987"/>
            <a:ext cx="1750480" cy="748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5200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5D08D-B3AF-4A9E-BCA4-7260EB072D93}"/>
              </a:ext>
            </a:extLst>
          </p:cNvPr>
          <p:cNvSpPr>
            <a:spLocks noGrp="1"/>
          </p:cNvSpPr>
          <p:nvPr>
            <p:ph type="title"/>
          </p:nvPr>
        </p:nvSpPr>
        <p:spPr/>
        <p:txBody>
          <a:bodyPr/>
          <a:lstStyle/>
          <a:p>
            <a:r>
              <a:rPr lang="en-US" dirty="0"/>
              <a:t>Ethiopian context</a:t>
            </a:r>
            <a:endParaRPr lang="en-GB" dirty="0"/>
          </a:p>
        </p:txBody>
      </p:sp>
      <p:sp>
        <p:nvSpPr>
          <p:cNvPr id="3" name="Content Placeholder 2">
            <a:extLst>
              <a:ext uri="{FF2B5EF4-FFF2-40B4-BE49-F238E27FC236}">
                <a16:creationId xmlns:a16="http://schemas.microsoft.com/office/drawing/2014/main" id="{06AD879E-12C1-4ED8-AF3A-4F636CAA345F}"/>
              </a:ext>
            </a:extLst>
          </p:cNvPr>
          <p:cNvSpPr>
            <a:spLocks noGrp="1"/>
          </p:cNvSpPr>
          <p:nvPr>
            <p:ph sz="quarter" idx="10"/>
          </p:nvPr>
        </p:nvSpPr>
        <p:spPr>
          <a:xfrm>
            <a:off x="457200" y="1676400"/>
            <a:ext cx="8229600" cy="4800600"/>
          </a:xfrm>
        </p:spPr>
        <p:txBody>
          <a:bodyPr/>
          <a:lstStyle/>
          <a:p>
            <a:pPr marL="457200" indent="-457200">
              <a:lnSpc>
                <a:spcPct val="100000"/>
              </a:lnSpc>
              <a:spcBef>
                <a:spcPts val="1200"/>
              </a:spcBef>
              <a:buFont typeface="Arial" panose="020B0604020202020204" pitchFamily="34" charset="0"/>
              <a:buChar char="•"/>
            </a:pPr>
            <a:r>
              <a:rPr lang="en-US" dirty="0"/>
              <a:t>Ethiopia is a highly agrarian and densely populated country with fragile natural resource</a:t>
            </a:r>
          </a:p>
          <a:p>
            <a:pPr marL="457200" indent="-457200">
              <a:lnSpc>
                <a:spcPct val="100000"/>
              </a:lnSpc>
              <a:spcBef>
                <a:spcPts val="1200"/>
              </a:spcBef>
              <a:buFont typeface="Arial" panose="020B0604020202020204" pitchFamily="34" charset="0"/>
              <a:buChar char="•"/>
            </a:pPr>
            <a:r>
              <a:rPr lang="en-US" dirty="0"/>
              <a:t>Technological change is struggling to keep pace with the rapidly growing population</a:t>
            </a:r>
          </a:p>
          <a:p>
            <a:pPr marL="457200" indent="-457200">
              <a:lnSpc>
                <a:spcPct val="100000"/>
              </a:lnSpc>
              <a:spcBef>
                <a:spcPts val="1200"/>
              </a:spcBef>
              <a:buFont typeface="Arial" panose="020B0604020202020204" pitchFamily="34" charset="0"/>
              <a:buChar char="•"/>
            </a:pPr>
            <a:r>
              <a:rPr lang="en-US" dirty="0"/>
              <a:t>The country is prone to droughts and about 10% of the population are chronically food insecure</a:t>
            </a:r>
          </a:p>
          <a:p>
            <a:pPr marL="457200" indent="-457200">
              <a:lnSpc>
                <a:spcPct val="100000"/>
              </a:lnSpc>
              <a:spcBef>
                <a:spcPts val="1200"/>
              </a:spcBef>
              <a:buFont typeface="Arial" panose="020B0604020202020204" pitchFamily="34" charset="0"/>
              <a:buChar char="•"/>
            </a:pPr>
            <a:r>
              <a:rPr lang="en-US" dirty="0"/>
              <a:t>Women contribute about 43% to the agricultural labor force, managing calorie generating plots</a:t>
            </a:r>
            <a:r>
              <a:rPr lang="en-GB" dirty="0"/>
              <a:t>.</a:t>
            </a:r>
            <a:endParaRPr lang="en-US" dirty="0"/>
          </a:p>
        </p:txBody>
      </p:sp>
    </p:spTree>
    <p:extLst>
      <p:ext uri="{BB962C8B-B14F-4D97-AF65-F5344CB8AC3E}">
        <p14:creationId xmlns:p14="http://schemas.microsoft.com/office/powerpoint/2010/main" val="1287780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D3AC9-1FB7-4D26-B5C6-FF4CD06E1C30}"/>
              </a:ext>
            </a:extLst>
          </p:cNvPr>
          <p:cNvSpPr>
            <a:spLocks noGrp="1"/>
          </p:cNvSpPr>
          <p:nvPr>
            <p:ph type="title"/>
          </p:nvPr>
        </p:nvSpPr>
        <p:spPr/>
        <p:txBody>
          <a:bodyPr/>
          <a:lstStyle/>
          <a:p>
            <a:r>
              <a:rPr lang="en-US" dirty="0"/>
              <a:t>Research issue</a:t>
            </a:r>
            <a:endParaRPr lang="en-GB" dirty="0"/>
          </a:p>
        </p:txBody>
      </p:sp>
      <p:sp>
        <p:nvSpPr>
          <p:cNvPr id="3" name="Content Placeholder 2">
            <a:extLst>
              <a:ext uri="{FF2B5EF4-FFF2-40B4-BE49-F238E27FC236}">
                <a16:creationId xmlns:a16="http://schemas.microsoft.com/office/drawing/2014/main" id="{FE65A9DC-A3ED-4203-8DCF-416671471ACD}"/>
              </a:ext>
            </a:extLst>
          </p:cNvPr>
          <p:cNvSpPr>
            <a:spLocks noGrp="1"/>
          </p:cNvSpPr>
          <p:nvPr>
            <p:ph sz="quarter" idx="10"/>
          </p:nvPr>
        </p:nvSpPr>
        <p:spPr>
          <a:xfrm>
            <a:off x="457200" y="1676400"/>
            <a:ext cx="8229600" cy="4724400"/>
          </a:xfrm>
        </p:spPr>
        <p:txBody>
          <a:bodyPr/>
          <a:lstStyle/>
          <a:p>
            <a:pPr marL="457200" indent="-457200">
              <a:lnSpc>
                <a:spcPct val="100000"/>
              </a:lnSpc>
              <a:spcBef>
                <a:spcPts val="1200"/>
              </a:spcBef>
              <a:buFont typeface="Arial" panose="020B0604020202020204" pitchFamily="34" charset="0"/>
              <a:buChar char="•"/>
            </a:pPr>
            <a:r>
              <a:rPr lang="en-US" dirty="0"/>
              <a:t>Women are under represented in agricultural research, extension and governance systems.</a:t>
            </a:r>
          </a:p>
          <a:p>
            <a:pPr marL="457200" indent="-457200">
              <a:lnSpc>
                <a:spcPct val="100000"/>
              </a:lnSpc>
              <a:spcBef>
                <a:spcPts val="1200"/>
              </a:spcBef>
              <a:buFont typeface="Arial" panose="020B0604020202020204" pitchFamily="34" charset="0"/>
              <a:buChar char="•"/>
            </a:pPr>
            <a:r>
              <a:rPr lang="en-US" dirty="0"/>
              <a:t>Inclusion of women in agricultural research may  enhance food security in a country that is prone to droughts and market inefficiencies.</a:t>
            </a:r>
          </a:p>
          <a:p>
            <a:pPr marL="457200" indent="-457200">
              <a:lnSpc>
                <a:spcPct val="100000"/>
              </a:lnSpc>
              <a:spcBef>
                <a:spcPts val="1200"/>
              </a:spcBef>
              <a:buFont typeface="Arial" panose="020B0604020202020204" pitchFamily="34" charset="0"/>
              <a:buChar char="•"/>
            </a:pPr>
            <a:r>
              <a:rPr lang="en-US" dirty="0"/>
              <a:t>Enhancing women’s role as innovators. agricultural producers and care takers is critical to sustain agriculture.</a:t>
            </a:r>
          </a:p>
        </p:txBody>
      </p:sp>
    </p:spTree>
    <p:extLst>
      <p:ext uri="{BB962C8B-B14F-4D97-AF65-F5344CB8AC3E}">
        <p14:creationId xmlns:p14="http://schemas.microsoft.com/office/powerpoint/2010/main" val="735042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606FF-B064-40CC-8175-40ED895757F2}"/>
              </a:ext>
            </a:extLst>
          </p:cNvPr>
          <p:cNvSpPr>
            <a:spLocks noGrp="1"/>
          </p:cNvSpPr>
          <p:nvPr>
            <p:ph type="title"/>
          </p:nvPr>
        </p:nvSpPr>
        <p:spPr/>
        <p:txBody>
          <a:bodyPr/>
          <a:lstStyle/>
          <a:p>
            <a:r>
              <a:rPr lang="en-US" dirty="0"/>
              <a:t>Research issue</a:t>
            </a:r>
            <a:endParaRPr lang="en-GB" dirty="0"/>
          </a:p>
        </p:txBody>
      </p:sp>
      <p:sp>
        <p:nvSpPr>
          <p:cNvPr id="3" name="Content Placeholder 2">
            <a:extLst>
              <a:ext uri="{FF2B5EF4-FFF2-40B4-BE49-F238E27FC236}">
                <a16:creationId xmlns:a16="http://schemas.microsoft.com/office/drawing/2014/main" id="{6E6A5A07-F325-470C-AD80-E12A57F524FD}"/>
              </a:ext>
            </a:extLst>
          </p:cNvPr>
          <p:cNvSpPr>
            <a:spLocks noGrp="1"/>
          </p:cNvSpPr>
          <p:nvPr>
            <p:ph sz="quarter" idx="10"/>
          </p:nvPr>
        </p:nvSpPr>
        <p:spPr>
          <a:xfrm>
            <a:off x="457200" y="1676400"/>
            <a:ext cx="8229600" cy="4800600"/>
          </a:xfrm>
        </p:spPr>
        <p:txBody>
          <a:bodyPr/>
          <a:lstStyle/>
          <a:p>
            <a:pPr marL="457200" indent="-457200">
              <a:lnSpc>
                <a:spcPct val="100000"/>
              </a:lnSpc>
              <a:spcBef>
                <a:spcPts val="1200"/>
              </a:spcBef>
              <a:buFont typeface="Arial" panose="020B0604020202020204" pitchFamily="34" charset="0"/>
              <a:buChar char="•"/>
            </a:pPr>
            <a:r>
              <a:rPr lang="en-US" dirty="0">
                <a:solidFill>
                  <a:prstClr val="black"/>
                </a:solidFill>
              </a:rPr>
              <a:t>Empowerment of women is central to their participation in agricultural research and achieving sustainable development.</a:t>
            </a:r>
          </a:p>
          <a:p>
            <a:pPr marL="457200" indent="-457200">
              <a:lnSpc>
                <a:spcPct val="100000"/>
              </a:lnSpc>
              <a:spcBef>
                <a:spcPts val="1200"/>
              </a:spcBef>
              <a:buFont typeface="Arial" panose="020B0604020202020204" pitchFamily="34" charset="0"/>
              <a:buChar char="•"/>
            </a:pPr>
            <a:r>
              <a:rPr lang="en-US" dirty="0">
                <a:solidFill>
                  <a:prstClr val="black"/>
                </a:solidFill>
              </a:rPr>
              <a:t>Limited understanding of the relationship between women’s empowerment and participation in agricultural research processes.</a:t>
            </a:r>
          </a:p>
          <a:p>
            <a:pPr marL="457200" indent="-457200">
              <a:lnSpc>
                <a:spcPct val="100000"/>
              </a:lnSpc>
              <a:spcBef>
                <a:spcPts val="1200"/>
              </a:spcBef>
              <a:buFont typeface="Arial" panose="020B0604020202020204" pitchFamily="34" charset="0"/>
              <a:buChar char="•"/>
            </a:pPr>
            <a:r>
              <a:rPr lang="en-US" dirty="0">
                <a:solidFill>
                  <a:prstClr val="black"/>
                </a:solidFill>
              </a:rPr>
              <a:t>Social aspects of agricultural sustainability have received limited attention.</a:t>
            </a:r>
          </a:p>
        </p:txBody>
      </p:sp>
    </p:spTree>
    <p:extLst>
      <p:ext uri="{BB962C8B-B14F-4D97-AF65-F5344CB8AC3E}">
        <p14:creationId xmlns:p14="http://schemas.microsoft.com/office/powerpoint/2010/main" val="3129523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87CE6-5EFE-40D6-8304-E130695E3A98}"/>
              </a:ext>
            </a:extLst>
          </p:cNvPr>
          <p:cNvSpPr>
            <a:spLocks noGrp="1"/>
          </p:cNvSpPr>
          <p:nvPr>
            <p:ph type="title"/>
          </p:nvPr>
        </p:nvSpPr>
        <p:spPr/>
        <p:txBody>
          <a:bodyPr/>
          <a:lstStyle/>
          <a:p>
            <a:r>
              <a:rPr lang="en-US" dirty="0"/>
              <a:t>Objectives of the study</a:t>
            </a:r>
            <a:endParaRPr lang="en-GB" dirty="0"/>
          </a:p>
        </p:txBody>
      </p:sp>
      <p:sp>
        <p:nvSpPr>
          <p:cNvPr id="3" name="Content Placeholder 2">
            <a:extLst>
              <a:ext uri="{FF2B5EF4-FFF2-40B4-BE49-F238E27FC236}">
                <a16:creationId xmlns:a16="http://schemas.microsoft.com/office/drawing/2014/main" id="{32E4FF93-181D-421D-B912-CFF82C873581}"/>
              </a:ext>
            </a:extLst>
          </p:cNvPr>
          <p:cNvSpPr>
            <a:spLocks noGrp="1"/>
          </p:cNvSpPr>
          <p:nvPr>
            <p:ph sz="quarter" idx="10"/>
          </p:nvPr>
        </p:nvSpPr>
        <p:spPr/>
        <p:txBody>
          <a:bodyPr/>
          <a:lstStyle/>
          <a:p>
            <a:pPr marL="514350" indent="-514350">
              <a:lnSpc>
                <a:spcPct val="100000"/>
              </a:lnSpc>
              <a:spcBef>
                <a:spcPts val="1200"/>
              </a:spcBef>
              <a:buFont typeface="+mj-lt"/>
              <a:buAutoNum type="arabicPeriod"/>
            </a:pPr>
            <a:r>
              <a:rPr lang="en-US" dirty="0"/>
              <a:t>Understand how women farmers are involved in the agricultural research process </a:t>
            </a:r>
          </a:p>
          <a:p>
            <a:pPr marL="514350" indent="-514350">
              <a:lnSpc>
                <a:spcPct val="100000"/>
              </a:lnSpc>
              <a:spcBef>
                <a:spcPts val="1200"/>
              </a:spcBef>
              <a:buFont typeface="+mj-lt"/>
              <a:buAutoNum type="arabicPeriod"/>
            </a:pPr>
            <a:r>
              <a:rPr lang="en-US" dirty="0"/>
              <a:t>Determine the socio-economic factors that influence women’s participation in different stages of the agricultural research process. </a:t>
            </a:r>
          </a:p>
        </p:txBody>
      </p:sp>
    </p:spTree>
    <p:extLst>
      <p:ext uri="{BB962C8B-B14F-4D97-AF65-F5344CB8AC3E}">
        <p14:creationId xmlns:p14="http://schemas.microsoft.com/office/powerpoint/2010/main" val="3390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10547-4969-4CA6-9DEA-5190E5592291}"/>
              </a:ext>
            </a:extLst>
          </p:cNvPr>
          <p:cNvSpPr>
            <a:spLocks noGrp="1"/>
          </p:cNvSpPr>
          <p:nvPr>
            <p:ph type="title"/>
          </p:nvPr>
        </p:nvSpPr>
        <p:spPr/>
        <p:txBody>
          <a:bodyPr/>
          <a:lstStyle/>
          <a:p>
            <a:r>
              <a:rPr lang="en-US" dirty="0"/>
              <a:t>Research sites – Africa RISING project sites</a:t>
            </a:r>
            <a:endParaRPr lang="en-GB" dirty="0"/>
          </a:p>
        </p:txBody>
      </p:sp>
      <p:pic>
        <p:nvPicPr>
          <p:cNvPr id="4" name="Content Placeholder 3">
            <a:extLst>
              <a:ext uri="{FF2B5EF4-FFF2-40B4-BE49-F238E27FC236}">
                <a16:creationId xmlns:a16="http://schemas.microsoft.com/office/drawing/2014/main" id="{3673B3C7-CD1E-47CC-A82E-504AF073E6AA}"/>
              </a:ext>
            </a:extLst>
          </p:cNvPr>
          <p:cNvPicPr>
            <a:picLocks noGrp="1" noChangeAspect="1"/>
          </p:cNvPicPr>
          <p:nvPr>
            <p:ph sz="quarter" idx="10"/>
          </p:nvPr>
        </p:nvPicPr>
        <p:blipFill>
          <a:blip r:embed="rId3" cstate="email">
            <a:extLst>
              <a:ext uri="{28A0092B-C50C-407E-A947-70E740481C1C}">
                <a14:useLocalDpi xmlns:a14="http://schemas.microsoft.com/office/drawing/2010/main"/>
              </a:ext>
            </a:extLst>
          </a:blip>
          <a:stretch>
            <a:fillRect/>
          </a:stretch>
        </p:blipFill>
        <p:spPr>
          <a:xfrm>
            <a:off x="1083031" y="1676400"/>
            <a:ext cx="6977937" cy="4572000"/>
          </a:xfrm>
          <a:prstGeom prst="rect">
            <a:avLst/>
          </a:prstGeom>
        </p:spPr>
      </p:pic>
    </p:spTree>
    <p:extLst>
      <p:ext uri="{BB962C8B-B14F-4D97-AF65-F5344CB8AC3E}">
        <p14:creationId xmlns:p14="http://schemas.microsoft.com/office/powerpoint/2010/main" val="3170095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708F8-2F5D-4F1E-837E-45D3915B125E}"/>
              </a:ext>
            </a:extLst>
          </p:cNvPr>
          <p:cNvSpPr>
            <a:spLocks noGrp="1"/>
          </p:cNvSpPr>
          <p:nvPr>
            <p:ph type="title"/>
          </p:nvPr>
        </p:nvSpPr>
        <p:spPr/>
        <p:txBody>
          <a:bodyPr/>
          <a:lstStyle/>
          <a:p>
            <a:r>
              <a:rPr lang="en-US" dirty="0"/>
              <a:t>Methods</a:t>
            </a:r>
            <a:endParaRPr lang="en-GB" dirty="0"/>
          </a:p>
        </p:txBody>
      </p:sp>
      <p:sp>
        <p:nvSpPr>
          <p:cNvPr id="3" name="Content Placeholder 2">
            <a:extLst>
              <a:ext uri="{FF2B5EF4-FFF2-40B4-BE49-F238E27FC236}">
                <a16:creationId xmlns:a16="http://schemas.microsoft.com/office/drawing/2014/main" id="{EE9A59C3-F5F9-46BA-8ABF-5E34EE8A6502}"/>
              </a:ext>
            </a:extLst>
          </p:cNvPr>
          <p:cNvSpPr>
            <a:spLocks noGrp="1"/>
          </p:cNvSpPr>
          <p:nvPr>
            <p:ph sz="quarter" idx="10"/>
          </p:nvPr>
        </p:nvSpPr>
        <p:spPr/>
        <p:txBody>
          <a:bodyPr/>
          <a:lstStyle/>
          <a:p>
            <a:pPr marL="457200" indent="-457200">
              <a:lnSpc>
                <a:spcPct val="100000"/>
              </a:lnSpc>
              <a:spcBef>
                <a:spcPts val="1200"/>
              </a:spcBef>
              <a:buFont typeface="Arial" panose="020B0604020202020204" pitchFamily="34" charset="0"/>
              <a:buChar char="•"/>
            </a:pPr>
            <a:r>
              <a:rPr lang="en-US" dirty="0"/>
              <a:t>Mixed methods</a:t>
            </a:r>
          </a:p>
          <a:p>
            <a:pPr marL="457200" indent="-457200">
              <a:lnSpc>
                <a:spcPct val="100000"/>
              </a:lnSpc>
              <a:spcBef>
                <a:spcPts val="1200"/>
              </a:spcBef>
              <a:buFont typeface="Arial" panose="020B0604020202020204" pitchFamily="34" charset="0"/>
              <a:buChar char="•"/>
            </a:pPr>
            <a:r>
              <a:rPr lang="en-US" dirty="0"/>
              <a:t>230  individual interviews with women farmers</a:t>
            </a:r>
          </a:p>
          <a:p>
            <a:pPr marL="457200" indent="-457200">
              <a:lnSpc>
                <a:spcPct val="100000"/>
              </a:lnSpc>
              <a:spcBef>
                <a:spcPts val="1200"/>
              </a:spcBef>
              <a:buFont typeface="Arial" panose="020B0604020202020204" pitchFamily="34" charset="0"/>
              <a:buChar char="•"/>
            </a:pPr>
            <a:r>
              <a:rPr lang="en-US" dirty="0"/>
              <a:t>16 FGDs with men and women farmers</a:t>
            </a:r>
          </a:p>
          <a:p>
            <a:pPr marL="457200" indent="-457200">
              <a:lnSpc>
                <a:spcPct val="100000"/>
              </a:lnSpc>
              <a:spcBef>
                <a:spcPts val="1200"/>
              </a:spcBef>
              <a:buFont typeface="Arial" panose="020B0604020202020204" pitchFamily="34" charset="0"/>
              <a:buChar char="•"/>
            </a:pPr>
            <a:r>
              <a:rPr lang="en-US" dirty="0"/>
              <a:t>Africa RISING project participants and non-participants</a:t>
            </a:r>
          </a:p>
        </p:txBody>
      </p:sp>
    </p:spTree>
    <p:extLst>
      <p:ext uri="{BB962C8B-B14F-4D97-AF65-F5344CB8AC3E}">
        <p14:creationId xmlns:p14="http://schemas.microsoft.com/office/powerpoint/2010/main" val="1756759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949C5-FEFE-4DE6-AF1D-377F179686F6}"/>
              </a:ext>
            </a:extLst>
          </p:cNvPr>
          <p:cNvSpPr>
            <a:spLocks noGrp="1"/>
          </p:cNvSpPr>
          <p:nvPr>
            <p:ph type="title"/>
          </p:nvPr>
        </p:nvSpPr>
        <p:spPr/>
        <p:txBody>
          <a:bodyPr/>
          <a:lstStyle/>
          <a:p>
            <a:r>
              <a:rPr lang="en-US" dirty="0"/>
              <a:t>Methods…</a:t>
            </a:r>
            <a:endParaRPr lang="en-GB" dirty="0"/>
          </a:p>
        </p:txBody>
      </p:sp>
      <p:sp>
        <p:nvSpPr>
          <p:cNvPr id="3" name="Content Placeholder 2">
            <a:extLst>
              <a:ext uri="{FF2B5EF4-FFF2-40B4-BE49-F238E27FC236}">
                <a16:creationId xmlns:a16="http://schemas.microsoft.com/office/drawing/2014/main" id="{1BC4A10B-32ED-4C36-A07F-A8CFA5FFE656}"/>
              </a:ext>
            </a:extLst>
          </p:cNvPr>
          <p:cNvSpPr>
            <a:spLocks noGrp="1"/>
          </p:cNvSpPr>
          <p:nvPr>
            <p:ph sz="quarter" idx="10"/>
          </p:nvPr>
        </p:nvSpPr>
        <p:spPr/>
        <p:txBody>
          <a:bodyPr/>
          <a:lstStyle/>
          <a:p>
            <a:pPr marL="457200" indent="-457200">
              <a:buFont typeface="Arial" panose="020B0604020202020204" pitchFamily="34" charset="0"/>
              <a:buChar char="•"/>
            </a:pPr>
            <a:r>
              <a:rPr lang="en-US" dirty="0"/>
              <a:t>The Africa RISING project research process</a:t>
            </a:r>
          </a:p>
          <a:p>
            <a:pPr marL="1200150" lvl="1" indent="-457200">
              <a:buFont typeface="Arial" panose="020B0604020202020204" pitchFamily="34" charset="0"/>
              <a:buChar char="•"/>
            </a:pPr>
            <a:r>
              <a:rPr lang="en-US" dirty="0"/>
              <a:t>Identification of problems and opportunities</a:t>
            </a:r>
          </a:p>
          <a:p>
            <a:pPr marL="1200150" lvl="1" indent="-457200">
              <a:buFont typeface="Arial" panose="020B0604020202020204" pitchFamily="34" charset="0"/>
              <a:buChar char="•"/>
            </a:pPr>
            <a:r>
              <a:rPr lang="en-US" dirty="0"/>
              <a:t>Presentation of potential solutions and selection of farmers to test/validate technologies</a:t>
            </a:r>
          </a:p>
          <a:p>
            <a:pPr marL="1200150" lvl="1" indent="-457200">
              <a:buFont typeface="Arial" panose="020B0604020202020204" pitchFamily="34" charset="0"/>
              <a:buChar char="•"/>
            </a:pPr>
            <a:r>
              <a:rPr lang="en-US" dirty="0"/>
              <a:t>Groups farmers into farmer research groups</a:t>
            </a:r>
          </a:p>
          <a:p>
            <a:pPr marL="1200150" lvl="1" indent="-457200">
              <a:buFont typeface="Arial" panose="020B0604020202020204" pitchFamily="34" charset="0"/>
              <a:buChar char="•"/>
            </a:pPr>
            <a:r>
              <a:rPr lang="en-US" dirty="0"/>
              <a:t>Implementation on action research</a:t>
            </a:r>
          </a:p>
          <a:p>
            <a:pPr marL="1200150" lvl="1" indent="-457200">
              <a:buFont typeface="Arial" panose="020B0604020202020204" pitchFamily="34" charset="0"/>
              <a:buChar char="•"/>
            </a:pPr>
            <a:r>
              <a:rPr lang="en-US" dirty="0"/>
              <a:t>Monitoring, Evaluation and Learning</a:t>
            </a:r>
          </a:p>
          <a:p>
            <a:pPr marL="1200150" lvl="1" indent="-457200">
              <a:buFont typeface="Arial" panose="020B0604020202020204" pitchFamily="34" charset="0"/>
              <a:buChar char="•"/>
            </a:pPr>
            <a:r>
              <a:rPr lang="en-US" dirty="0"/>
              <a:t>Capacity development</a:t>
            </a:r>
          </a:p>
          <a:p>
            <a:pPr marL="1200150" lvl="1" indent="-457200">
              <a:buFont typeface="Arial" panose="020B0604020202020204" pitchFamily="34" charset="0"/>
              <a:buChar char="•"/>
            </a:pPr>
            <a:endParaRPr lang="en-US" dirty="0"/>
          </a:p>
          <a:p>
            <a:pPr marL="1200150" lvl="1" indent="-457200">
              <a:buFont typeface="Arial" panose="020B0604020202020204" pitchFamily="34" charset="0"/>
              <a:buChar char="•"/>
            </a:pPr>
            <a:endParaRPr lang="en-US" dirty="0"/>
          </a:p>
          <a:p>
            <a:endParaRPr lang="en-GB" dirty="0"/>
          </a:p>
        </p:txBody>
      </p:sp>
    </p:spTree>
    <p:extLst>
      <p:ext uri="{BB962C8B-B14F-4D97-AF65-F5344CB8AC3E}">
        <p14:creationId xmlns:p14="http://schemas.microsoft.com/office/powerpoint/2010/main" val="186659035"/>
      </p:ext>
    </p:extLst>
  </p:cSld>
  <p:clrMapOvr>
    <a:masterClrMapping/>
  </p:clrMapOvr>
</p:sld>
</file>

<file path=ppt/theme/theme1.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4" id="{D2096D3E-47B4-AF47-B4E4-31C16F070017}" vid="{7A25EF99-4AB2-1F44-BC04-7C9CFBD8805B}"/>
    </a:ext>
  </a:extLst>
</a:theme>
</file>

<file path=ppt/theme/theme2.xml><?xml version="1.0" encoding="utf-8"?>
<a:theme xmlns:a="http://schemas.openxmlformats.org/drawingml/2006/main" name="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7" ma:contentTypeDescription="Create a new document." ma:contentTypeScope="" ma:versionID="8da4ceea328417e8a1e8a9a25c280777">
  <xsd:schema xmlns:xsd="http://www.w3.org/2001/XMLSchema" xmlns:xs="http://www.w3.org/2001/XMLSchema" xmlns:p="http://schemas.microsoft.com/office/2006/metadata/properties" xmlns:ns2="9f5e9607-a28b-487e-b093-da60e75ee109" xmlns:ns3="d8ada133-6b60-4b4f-b9cb-7718ee96dc55" targetNamespace="http://schemas.microsoft.com/office/2006/metadata/properties" ma:root="true" ma:fieldsID="36bff838105914c094d3c3cb630c1287" ns2:_="" ns3:_="">
    <xsd:import namespace="9f5e9607-a28b-487e-b093-da60e75ee109"/>
    <xsd:import namespace="d8ada133-6b60-4b4f-b9cb-7718ee96dc5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8ada133-6b60-4b4f-b9cb-7718ee96dc5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9f5e9607-a28b-487e-b093-da60e75ee109">
      <UserInfo>
        <DisplayName>Sartie, Alieu (ILRI)</DisplayName>
        <AccountId>1789</AccountId>
        <AccountType/>
      </UserInfo>
    </SharedWithUsers>
  </documentManagement>
</p:properties>
</file>

<file path=customXml/itemProps1.xml><?xml version="1.0" encoding="utf-8"?>
<ds:datastoreItem xmlns:ds="http://schemas.openxmlformats.org/officeDocument/2006/customXml" ds:itemID="{61CD35EB-1807-41F5-81C5-B552202E57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d8ada133-6b60-4b4f-b9cb-7718ee96dc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3D44FD-ABE2-45CA-990B-E55889CCA812}">
  <ds:schemaRefs>
    <ds:schemaRef ds:uri="http://schemas.microsoft.com/sharepoint/v3/contenttype/forms"/>
  </ds:schemaRefs>
</ds:datastoreItem>
</file>

<file path=customXml/itemProps3.xml><?xml version="1.0" encoding="utf-8"?>
<ds:datastoreItem xmlns:ds="http://schemas.openxmlformats.org/officeDocument/2006/customXml" ds:itemID="{9CD979DA-C907-47EF-9F2B-3EEC14230EED}">
  <ds:schemaRefs>
    <ds:schemaRef ds:uri="http://schemas.microsoft.com/office/2006/metadata/properties"/>
    <ds:schemaRef ds:uri="d8ada133-6b60-4b4f-b9cb-7718ee96dc55"/>
    <ds:schemaRef ds:uri="http://purl.org/dc/dcmitype/"/>
    <ds:schemaRef ds:uri="http://purl.org/dc/terms/"/>
    <ds:schemaRef ds:uri="http://www.w3.org/XML/1998/namespace"/>
    <ds:schemaRef ds:uri="http://schemas.microsoft.com/office/2006/documentManagement/types"/>
    <ds:schemaRef ds:uri="9f5e9607-a28b-487e-b093-da60e75ee109"/>
    <ds:schemaRef ds:uri="http://schemas.microsoft.com/office/infopath/2007/PartnerControl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ilri_powerpoint_template</Template>
  <TotalTime>3687</TotalTime>
  <Words>5356</Words>
  <Application>Microsoft Office PowerPoint</Application>
  <PresentationFormat>On-screen Show (4:3)</PresentationFormat>
  <Paragraphs>1106</Paragraphs>
  <Slides>28</Slides>
  <Notes>18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28</vt:i4>
      </vt:variant>
    </vt:vector>
  </HeadingPairs>
  <TitlesOfParts>
    <vt:vector size="37" baseType="lpstr">
      <vt:lpstr>.AppleSystemUIFont</vt:lpstr>
      <vt:lpstr>Arial</vt:lpstr>
      <vt:lpstr>Calibri</vt:lpstr>
      <vt:lpstr>Calibri Light</vt:lpstr>
      <vt:lpstr>Symbol</vt:lpstr>
      <vt:lpstr>Times New Roman</vt:lpstr>
      <vt:lpstr>Wingdings</vt:lpstr>
      <vt:lpstr>ilri_powerpoint_template_Feb2013</vt:lpstr>
      <vt:lpstr>Office Theme</vt:lpstr>
      <vt:lpstr>PowerPoint Presentation</vt:lpstr>
      <vt:lpstr>Presentation outline</vt:lpstr>
      <vt:lpstr>Ethiopian context</vt:lpstr>
      <vt:lpstr>Research issue</vt:lpstr>
      <vt:lpstr>Research issue</vt:lpstr>
      <vt:lpstr>Objectives of the study</vt:lpstr>
      <vt:lpstr>Research sites – Africa RISING project sites</vt:lpstr>
      <vt:lpstr>Methods</vt:lpstr>
      <vt:lpstr>Methods…</vt:lpstr>
      <vt:lpstr>Data analysis</vt:lpstr>
      <vt:lpstr>The stages of the agricultural research process</vt:lpstr>
      <vt:lpstr>Women participation in agricultural research stages</vt:lpstr>
      <vt:lpstr>Results from binary probit model for women participation in each stage (Decomposed model)</vt:lpstr>
      <vt:lpstr>Results from binary probit model for women participation in each stage (Decomposed model)</vt:lpstr>
      <vt:lpstr>Results from binary probit model for women participation in each stage (Decomposed model)</vt:lpstr>
      <vt:lpstr>Results from binary probit model for women participation in each stage (Decomposed model)</vt:lpstr>
      <vt:lpstr>Results from binary probit model for women participation in each stage (Decomposed model)</vt:lpstr>
      <vt:lpstr>Results from a multivariate probit model of women participation in each stage (Decomposed model)</vt:lpstr>
      <vt:lpstr>Results from a multivariate probit model of women participation in each stage (Decomposed model)</vt:lpstr>
      <vt:lpstr>Results from a multivariate probit model of women participation in each stage (Decomposed model)</vt:lpstr>
      <vt:lpstr>Results from a multivariate probit model of women participation in each stage (Decomposed model)</vt:lpstr>
      <vt:lpstr> Results from binary probit models with a composite empowerment index (Composite model)</vt:lpstr>
      <vt:lpstr>Qualitative vs quantitative data</vt:lpstr>
      <vt:lpstr>Qualitative vs quantitative data</vt:lpstr>
      <vt:lpstr>Qualitative vs quantitative data</vt:lpstr>
      <vt:lpstr>Other socio-economic factors</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Mulema, Annet (ILRI)</dc:creator>
  <cp:lastModifiedBy>Yabowork, Abenet (ILRI)</cp:lastModifiedBy>
  <cp:revision>83</cp:revision>
  <dcterms:created xsi:type="dcterms:W3CDTF">2019-03-27T06:47:51Z</dcterms:created>
  <dcterms:modified xsi:type="dcterms:W3CDTF">2019-05-10T09:37:06Z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