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9" r:id="rId5"/>
    <p:sldId id="319" r:id="rId6"/>
    <p:sldId id="324" r:id="rId7"/>
    <p:sldId id="320" r:id="rId8"/>
    <p:sldId id="321" r:id="rId9"/>
    <p:sldId id="322" r:id="rId10"/>
    <p:sldId id="323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004" autoAdjust="0"/>
  </p:normalViewPr>
  <p:slideViewPr>
    <p:cSldViewPr>
      <p:cViewPr varScale="1">
        <p:scale>
          <a:sx n="51" d="100"/>
          <a:sy n="51" d="100"/>
        </p:scale>
        <p:origin x="174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55A76-33A5-4BB1-A614-68D10D90C2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67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55A76-33A5-4BB1-A614-68D10D90C2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7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1943100"/>
            <a:ext cx="8208912" cy="1638300"/>
          </a:xfrm>
        </p:spPr>
        <p:txBody>
          <a:bodyPr>
            <a:noAutofit/>
          </a:bodyPr>
          <a:lstStyle/>
          <a:p>
            <a:r>
              <a:rPr lang="en-US" sz="3200" dirty="0"/>
              <a:t>Livestock Livelihoods and Agri-Food System Flagship: Initial ideas for Integrated Core Project</a:t>
            </a:r>
          </a:p>
          <a:p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Isabelle Baltenweck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752600" y="4572000"/>
            <a:ext cx="6324600" cy="1161256"/>
          </a:xfrm>
        </p:spPr>
        <p:txBody>
          <a:bodyPr>
            <a:normAutofit/>
          </a:bodyPr>
          <a:lstStyle/>
          <a:p>
            <a:r>
              <a:rPr lang="en-US" dirty="0"/>
              <a:t>Livestock CRP Priority Countries Planning Meeting</a:t>
            </a:r>
          </a:p>
          <a:p>
            <a:r>
              <a:rPr lang="en-US" dirty="0"/>
              <a:t>26 – 27 March 2019</a:t>
            </a:r>
          </a:p>
          <a:p>
            <a:r>
              <a:rPr lang="en-US" dirty="0"/>
              <a:t>Nairobi, Kenya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528" y="875761"/>
            <a:ext cx="8979141" cy="4772846"/>
            <a:chOff x="126453" y="69501"/>
            <a:chExt cx="11972188" cy="6363795"/>
          </a:xfrm>
        </p:grpSpPr>
        <p:sp>
          <p:nvSpPr>
            <p:cNvPr id="138" name="Rectangle 137"/>
            <p:cNvSpPr/>
            <p:nvPr/>
          </p:nvSpPr>
          <p:spPr>
            <a:xfrm>
              <a:off x="3665614" y="74285"/>
              <a:ext cx="6742195" cy="6359011"/>
            </a:xfrm>
            <a:prstGeom prst="rect">
              <a:avLst/>
            </a:prstGeom>
            <a:solidFill>
              <a:srgbClr val="B9D4E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42722" y="120755"/>
              <a:ext cx="3469891" cy="2972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dirty="0">
                  <a:solidFill>
                    <a:schemeClr val="tx1"/>
                  </a:solidFill>
                </a:rPr>
                <a:t>Cluster 1:  Policies, foresight and systems analysis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26453" y="479096"/>
              <a:ext cx="3492895" cy="1090152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90" rIns="34290" rtlCol="0" anchor="ctr"/>
            <a:lstStyle/>
            <a:p>
              <a:endParaRPr lang="en-US" sz="750" dirty="0">
                <a:solidFill>
                  <a:schemeClr val="tx1"/>
                </a:solidFill>
              </a:endParaRPr>
            </a:p>
            <a:p>
              <a:r>
                <a:rPr lang="en-US" sz="750" dirty="0">
                  <a:solidFill>
                    <a:schemeClr val="tx1"/>
                  </a:solidFill>
                </a:rPr>
                <a:t>Improved livestock systems modelling tools and datasets; Empirical estimates of the levels and structure of supply and demand for animal-source foods; Impact assessment of various scenarios; Guidance on livestock policy and investment priorities and strategies ; Evidence to inform policies to enhance livestock contribution to livelihoods</a:t>
              </a:r>
              <a:endParaRPr lang="fr-FR" sz="75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7197" y="1726128"/>
              <a:ext cx="3482304" cy="29934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dirty="0">
                  <a:solidFill>
                    <a:schemeClr val="tx1"/>
                  </a:solidFill>
                </a:rPr>
                <a:t>Cluster 2: </a:t>
              </a:r>
              <a:r>
                <a:rPr lang="en-GB" sz="750" dirty="0">
                  <a:solidFill>
                    <a:schemeClr val="tx1"/>
                  </a:solidFill>
                </a:rPr>
                <a:t>Gender and Social Equity</a:t>
              </a:r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33250" y="2101338"/>
              <a:ext cx="3456844" cy="930248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Gender-responsive institutional and technical innovations; Gender-transformative approaches developed and their effectiveness assessed; Gender-sensitive indicators and methodologies developed for assessing progress on gender strategic change</a:t>
              </a:r>
              <a:endParaRPr lang="fr-FR" sz="75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3250" y="3235117"/>
              <a:ext cx="3469891" cy="31424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>
                  <a:solidFill>
                    <a:schemeClr val="tx1"/>
                  </a:solidFill>
                </a:rPr>
                <a:t>Cluster 3: </a:t>
              </a:r>
              <a:r>
                <a:rPr lang="en-US" sz="750" dirty="0">
                  <a:solidFill>
                    <a:schemeClr val="tx1"/>
                  </a:solidFill>
                </a:rPr>
                <a:t>Food and nutrition security  </a:t>
              </a:r>
              <a:r>
                <a:rPr lang="en-GB" sz="750" dirty="0">
                  <a:solidFill>
                    <a:schemeClr val="tx1"/>
                  </a:solidFill>
                </a:rPr>
                <a:t>through Livestock</a:t>
              </a:r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26453" y="3646728"/>
              <a:ext cx="3482305" cy="935958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Characterization of diets and related decision making and novel evidence on the role of animal-source foods in enhancing nutrition produced; Impact pathways from production of, and access to, animal-source foods, to improved nutrition; Innovative evidence-based options on cost-effective nutrition-sensitive interventions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722" y="4773674"/>
              <a:ext cx="3495619" cy="34772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>
                  <a:solidFill>
                    <a:schemeClr val="tx1"/>
                  </a:solidFill>
                </a:rPr>
                <a:t>Cluster 4: </a:t>
              </a:r>
              <a:r>
                <a:rPr lang="en-US" sz="750" dirty="0">
                  <a:solidFill>
                    <a:schemeClr val="tx1"/>
                  </a:solidFill>
                </a:rPr>
                <a:t>Integrated technologies, practices and institutions for improved livestock systems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26453" y="5170611"/>
              <a:ext cx="3482305" cy="897330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Best bet technologies and management strategies to enhance resilience and resilience; Inclusive and scalable institutional arrangements for enhanced VC performance; Ex-ante and ex-post impact assessment of technologies, practices and institutional arrangements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385842" y="195391"/>
              <a:ext cx="3150765" cy="881808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National and international research partners and policymakers use analyses of livestock-sector dynamics, investment and </a:t>
              </a:r>
              <a:r>
                <a:rPr lang="en-US" sz="675" i="1" dirty="0">
                  <a:solidFill>
                    <a:schemeClr val="tx1"/>
                  </a:solidFill>
                </a:rPr>
                <a:t>ex-ante</a:t>
              </a:r>
              <a:r>
                <a:rPr lang="en-US" sz="675" dirty="0">
                  <a:solidFill>
                    <a:schemeClr val="tx1"/>
                  </a:solidFill>
                </a:rPr>
                <a:t> impact assessments to guide priority setting, investment and policy development for the livestock sector in priority countries</a:t>
              </a:r>
            </a:p>
          </p:txBody>
        </p:sp>
        <p:sp>
          <p:nvSpPr>
            <p:cNvPr id="35" name="TextBox 27"/>
            <p:cNvSpPr txBox="1"/>
            <p:nvPr/>
          </p:nvSpPr>
          <p:spPr>
            <a:xfrm>
              <a:off x="10522072" y="1584336"/>
              <a:ext cx="1517443" cy="584304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Gender equitable control of assets and resources</a:t>
              </a:r>
            </a:p>
          </p:txBody>
        </p:sp>
        <p:sp>
          <p:nvSpPr>
            <p:cNvPr id="36" name="TextBox 27"/>
            <p:cNvSpPr txBox="1"/>
            <p:nvPr/>
          </p:nvSpPr>
          <p:spPr>
            <a:xfrm>
              <a:off x="10545873" y="2536067"/>
              <a:ext cx="1529218" cy="725675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Improved capacity of women and youth to participate in decision-making</a:t>
              </a:r>
            </a:p>
          </p:txBody>
        </p:sp>
        <p:sp>
          <p:nvSpPr>
            <p:cNvPr id="37" name="TextBox 27"/>
            <p:cNvSpPr txBox="1"/>
            <p:nvPr/>
          </p:nvSpPr>
          <p:spPr>
            <a:xfrm>
              <a:off x="10545873" y="3633599"/>
              <a:ext cx="1552768" cy="588431"/>
            </a:xfrm>
            <a:prstGeom prst="roundRect">
              <a:avLst/>
            </a:prstGeom>
            <a:solidFill>
              <a:srgbClr val="FFFF47"/>
            </a:solidFill>
            <a:ln w="9525" cmpd="sng">
              <a:solidFill>
                <a:srgbClr val="E7E2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Increased access to diverse nutrient rich foods</a:t>
              </a:r>
            </a:p>
          </p:txBody>
        </p:sp>
        <p:sp>
          <p:nvSpPr>
            <p:cNvPr id="39" name="TextBox 3"/>
            <p:cNvSpPr txBox="1"/>
            <p:nvPr/>
          </p:nvSpPr>
          <p:spPr>
            <a:xfrm>
              <a:off x="10557648" y="4709824"/>
              <a:ext cx="1540993" cy="475258"/>
            </a:xfrm>
            <a:prstGeom prst="roundRect">
              <a:avLst/>
            </a:prstGeom>
            <a:solidFill>
              <a:srgbClr val="FFFF47"/>
            </a:solidFill>
            <a:ln w="9525" cmpd="sng">
              <a:solidFill>
                <a:srgbClr val="E7E2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68580" tIns="0" rIns="0" bIns="0" rtlCol="0" anchor="ctr" anchorCtr="0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Increased livelihood opportunities</a:t>
              </a:r>
            </a:p>
          </p:txBody>
        </p:sp>
        <p:sp>
          <p:nvSpPr>
            <p:cNvPr id="41" name="TextBox 3"/>
            <p:cNvSpPr txBox="1"/>
            <p:nvPr/>
          </p:nvSpPr>
          <p:spPr>
            <a:xfrm>
              <a:off x="10517191" y="735251"/>
              <a:ext cx="1467915" cy="472756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Conducive Policy Environment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5027545" y="2134324"/>
              <a:ext cx="2635168" cy="656214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GB" sz="675" dirty="0">
                  <a:solidFill>
                    <a:schemeClr val="tx1"/>
                  </a:solidFill>
                </a:rPr>
                <a:t>Policy- or decision-makers in priority countries use the evidence on the benefits of including gender equity considerations</a:t>
              </a:r>
              <a:endParaRPr lang="en-US" sz="675" dirty="0">
                <a:solidFill>
                  <a:schemeClr val="tx1"/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5099991" y="3368517"/>
              <a:ext cx="2590180" cy="896245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National and international development partners, government agencies and the private sector invest in and use the most successful approaches to enhancing livestock-mediated nutritional impact, including institutional arrangements and behavioral approaches, in priority countries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4115227" y="4551320"/>
              <a:ext cx="2433856" cy="778214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Livestock communities across priority countries apply tested technologies, management strategies and institutional arrangements</a:t>
              </a:r>
              <a:r>
                <a:rPr lang="en-US" sz="675" strike="sngStrike" dirty="0">
                  <a:solidFill>
                    <a:schemeClr val="tx1"/>
                  </a:solidFill>
                </a:rPr>
                <a:t>,</a:t>
              </a:r>
              <a:r>
                <a:rPr lang="en-US" sz="675" dirty="0">
                  <a:solidFill>
                    <a:schemeClr val="tx1"/>
                  </a:solidFill>
                </a:rPr>
                <a:t> taking the multiple functions of livestock into account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5099992" y="5587671"/>
              <a:ext cx="2613860" cy="787569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Development partners, private sector and government agencies across priority countries apply innovative institutional arrangements to enhance competitiveness and inclusiveness</a:t>
              </a: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7674804" y="1745626"/>
              <a:ext cx="2871069" cy="8711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6" idx="1"/>
            </p:cNvCxnSpPr>
            <p:nvPr/>
          </p:nvCxnSpPr>
          <p:spPr>
            <a:xfrm>
              <a:off x="7674804" y="2640556"/>
              <a:ext cx="2871069" cy="258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3590094" y="2462431"/>
              <a:ext cx="1449542" cy="209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endCxn id="37" idx="1"/>
            </p:cNvCxnSpPr>
            <p:nvPr/>
          </p:nvCxnSpPr>
          <p:spPr>
            <a:xfrm flipV="1">
              <a:off x="7690171" y="3927815"/>
              <a:ext cx="2855702" cy="28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3584505" y="5350824"/>
              <a:ext cx="1042683" cy="4677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78" idx="3"/>
              <a:endCxn id="39" idx="1"/>
            </p:cNvCxnSpPr>
            <p:nvPr/>
          </p:nvCxnSpPr>
          <p:spPr>
            <a:xfrm>
              <a:off x="6549083" y="4940427"/>
              <a:ext cx="4008565" cy="70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3608758" y="5917459"/>
              <a:ext cx="1491233" cy="353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79" idx="3"/>
              <a:endCxn id="39" idx="1"/>
            </p:cNvCxnSpPr>
            <p:nvPr/>
          </p:nvCxnSpPr>
          <p:spPr>
            <a:xfrm flipV="1">
              <a:off x="7713852" y="4947453"/>
              <a:ext cx="2843796" cy="1034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79" idx="3"/>
            </p:cNvCxnSpPr>
            <p:nvPr/>
          </p:nvCxnSpPr>
          <p:spPr>
            <a:xfrm flipV="1">
              <a:off x="7713852" y="5939387"/>
              <a:ext cx="2839291" cy="42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0553144" y="140046"/>
              <a:ext cx="146791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All Livestock CRP – sub-IDOs</a:t>
              </a:r>
            </a:p>
          </p:txBody>
        </p:sp>
        <p:sp>
          <p:nvSpPr>
            <p:cNvPr id="166" name="Hexagon 165"/>
            <p:cNvSpPr/>
            <p:nvPr/>
          </p:nvSpPr>
          <p:spPr>
            <a:xfrm>
              <a:off x="5779978" y="93995"/>
              <a:ext cx="694136" cy="300916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E1,2,3</a:t>
              </a:r>
            </a:p>
          </p:txBody>
        </p:sp>
        <p:sp>
          <p:nvSpPr>
            <p:cNvPr id="167" name="Hexagon 166"/>
            <p:cNvSpPr/>
            <p:nvPr/>
          </p:nvSpPr>
          <p:spPr>
            <a:xfrm>
              <a:off x="4586521" y="5490276"/>
              <a:ext cx="631673" cy="291783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E1,2,3</a:t>
              </a:r>
            </a:p>
          </p:txBody>
        </p:sp>
        <p:sp>
          <p:nvSpPr>
            <p:cNvPr id="168" name="Hexagon 167"/>
            <p:cNvSpPr/>
            <p:nvPr/>
          </p:nvSpPr>
          <p:spPr>
            <a:xfrm>
              <a:off x="4675530" y="2025318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E2</a:t>
              </a:r>
            </a:p>
          </p:txBody>
        </p:sp>
        <p:sp>
          <p:nvSpPr>
            <p:cNvPr id="170" name="Hexagon 169"/>
            <p:cNvSpPr/>
            <p:nvPr/>
          </p:nvSpPr>
          <p:spPr>
            <a:xfrm>
              <a:off x="4729727" y="3129427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E2,3</a:t>
              </a:r>
            </a:p>
          </p:txBody>
        </p:sp>
        <p:sp>
          <p:nvSpPr>
            <p:cNvPr id="171" name="Hexagon 170"/>
            <p:cNvSpPr/>
            <p:nvPr/>
          </p:nvSpPr>
          <p:spPr>
            <a:xfrm>
              <a:off x="3784950" y="4436180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</a:t>
              </a:r>
            </a:p>
          </p:txBody>
        </p:sp>
        <p:sp>
          <p:nvSpPr>
            <p:cNvPr id="172" name="8-Point Star 171"/>
            <p:cNvSpPr/>
            <p:nvPr/>
          </p:nvSpPr>
          <p:spPr>
            <a:xfrm>
              <a:off x="3997971" y="1024172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180" name="8-Point Star 179"/>
            <p:cNvSpPr/>
            <p:nvPr/>
          </p:nvSpPr>
          <p:spPr>
            <a:xfrm>
              <a:off x="8309272" y="2159437"/>
              <a:ext cx="603197" cy="512329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A2,3</a:t>
              </a:r>
            </a:p>
          </p:txBody>
        </p:sp>
        <p:sp>
          <p:nvSpPr>
            <p:cNvPr id="183" name="Oval 182"/>
            <p:cNvSpPr/>
            <p:nvPr/>
          </p:nvSpPr>
          <p:spPr>
            <a:xfrm>
              <a:off x="9266336" y="69501"/>
              <a:ext cx="415605" cy="35588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1,4</a:t>
              </a:r>
            </a:p>
          </p:txBody>
        </p:sp>
        <p:sp>
          <p:nvSpPr>
            <p:cNvPr id="185" name="Oval 184"/>
            <p:cNvSpPr/>
            <p:nvPr/>
          </p:nvSpPr>
          <p:spPr>
            <a:xfrm>
              <a:off x="7452363" y="1912564"/>
              <a:ext cx="395553" cy="3647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86" name="Oval 185"/>
            <p:cNvSpPr/>
            <p:nvPr/>
          </p:nvSpPr>
          <p:spPr>
            <a:xfrm>
              <a:off x="7485925" y="3013378"/>
              <a:ext cx="534651" cy="3475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1,2</a:t>
              </a:r>
            </a:p>
          </p:txBody>
        </p:sp>
        <p:sp>
          <p:nvSpPr>
            <p:cNvPr id="187" name="Oval 186"/>
            <p:cNvSpPr/>
            <p:nvPr/>
          </p:nvSpPr>
          <p:spPr>
            <a:xfrm>
              <a:off x="6273928" y="4350629"/>
              <a:ext cx="395553" cy="3647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8" name="Oval 187"/>
            <p:cNvSpPr/>
            <p:nvPr/>
          </p:nvSpPr>
          <p:spPr>
            <a:xfrm>
              <a:off x="7425823" y="5440819"/>
              <a:ext cx="534651" cy="3475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1,2</a:t>
              </a:r>
            </a:p>
          </p:txBody>
        </p:sp>
        <p:sp>
          <p:nvSpPr>
            <p:cNvPr id="71" name="Right Arrow 70"/>
            <p:cNvSpPr/>
            <p:nvPr/>
          </p:nvSpPr>
          <p:spPr>
            <a:xfrm>
              <a:off x="9532783" y="398566"/>
              <a:ext cx="1094076" cy="45844"/>
            </a:xfrm>
            <a:prstGeom prst="rightArrow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8-Point Star 68"/>
            <p:cNvSpPr/>
            <p:nvPr/>
          </p:nvSpPr>
          <p:spPr>
            <a:xfrm>
              <a:off x="9532783" y="275853"/>
              <a:ext cx="862057" cy="716018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All assumptions</a:t>
              </a:r>
            </a:p>
          </p:txBody>
        </p:sp>
        <p:sp>
          <p:nvSpPr>
            <p:cNvPr id="81" name="8-Point Star 80"/>
            <p:cNvSpPr/>
            <p:nvPr/>
          </p:nvSpPr>
          <p:spPr>
            <a:xfrm>
              <a:off x="7431433" y="4665627"/>
              <a:ext cx="60571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25" dirty="0">
                  <a:solidFill>
                    <a:schemeClr val="tx1"/>
                  </a:solidFill>
                </a:rPr>
                <a:t>A6,8</a:t>
              </a:r>
            </a:p>
          </p:txBody>
        </p:sp>
        <p:sp>
          <p:nvSpPr>
            <p:cNvPr id="214" name="8-Point Star 213"/>
            <p:cNvSpPr/>
            <p:nvPr/>
          </p:nvSpPr>
          <p:spPr>
            <a:xfrm>
              <a:off x="4856620" y="445763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5" name="8-Point Star 214"/>
            <p:cNvSpPr/>
            <p:nvPr/>
          </p:nvSpPr>
          <p:spPr>
            <a:xfrm>
              <a:off x="3867688" y="2116409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6" name="8-Point Star 215"/>
            <p:cNvSpPr/>
            <p:nvPr/>
          </p:nvSpPr>
          <p:spPr>
            <a:xfrm>
              <a:off x="3979022" y="3569207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7" name="8-Point Star 216"/>
            <p:cNvSpPr/>
            <p:nvPr/>
          </p:nvSpPr>
          <p:spPr>
            <a:xfrm>
              <a:off x="3694953" y="5290436"/>
              <a:ext cx="730935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A4,5,6</a:t>
              </a:r>
            </a:p>
          </p:txBody>
        </p:sp>
        <p:sp>
          <p:nvSpPr>
            <p:cNvPr id="218" name="8-Point Star 217"/>
            <p:cNvSpPr/>
            <p:nvPr/>
          </p:nvSpPr>
          <p:spPr>
            <a:xfrm>
              <a:off x="3761396" y="5733009"/>
              <a:ext cx="68706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A1,7,8</a:t>
              </a:r>
            </a:p>
          </p:txBody>
        </p:sp>
        <p:sp>
          <p:nvSpPr>
            <p:cNvPr id="220" name="8-Point Star 219"/>
            <p:cNvSpPr/>
            <p:nvPr/>
          </p:nvSpPr>
          <p:spPr>
            <a:xfrm>
              <a:off x="8372160" y="3313042"/>
              <a:ext cx="1029791" cy="512329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A5,7,8,10</a:t>
              </a:r>
            </a:p>
          </p:txBody>
        </p:sp>
      </p:grpSp>
      <p:sp>
        <p:nvSpPr>
          <p:cNvPr id="126" name="Rounded Rectangle 125"/>
          <p:cNvSpPr/>
          <p:nvPr/>
        </p:nvSpPr>
        <p:spPr>
          <a:xfrm>
            <a:off x="3642757" y="1682512"/>
            <a:ext cx="2052107" cy="406514"/>
          </a:xfrm>
          <a:prstGeom prst="roundRect">
            <a:avLst/>
          </a:prstGeom>
          <a:solidFill>
            <a:srgbClr val="D9D9D9"/>
          </a:solidFill>
          <a:ln w="12700">
            <a:solidFill>
              <a:srgbClr val="909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>
                <a:solidFill>
                  <a:schemeClr val="tx1"/>
                </a:solidFill>
              </a:rPr>
              <a:t>Livestock CRP researches use analyses of livestock-sector dynamics, investment and </a:t>
            </a:r>
            <a:r>
              <a:rPr lang="en-US" sz="675" i="1" dirty="0">
                <a:solidFill>
                  <a:schemeClr val="tx1"/>
                </a:solidFill>
              </a:rPr>
              <a:t>ex-ante</a:t>
            </a:r>
            <a:r>
              <a:rPr lang="en-US" sz="675" dirty="0">
                <a:solidFill>
                  <a:schemeClr val="tx1"/>
                </a:solidFill>
              </a:rPr>
              <a:t> impact assessments to guide their priority setting</a:t>
            </a:r>
          </a:p>
        </p:txBody>
      </p:sp>
      <p:cxnSp>
        <p:nvCxnSpPr>
          <p:cNvPr id="163" name="Straight Arrow Connector 162"/>
          <p:cNvCxnSpPr/>
          <p:nvPr/>
        </p:nvCxnSpPr>
        <p:spPr>
          <a:xfrm flipV="1">
            <a:off x="2711635" y="1365683"/>
            <a:ext cx="2014877" cy="30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126" idx="3"/>
          </p:cNvCxnSpPr>
          <p:nvPr/>
        </p:nvCxnSpPr>
        <p:spPr>
          <a:xfrm>
            <a:off x="5694864" y="1885769"/>
            <a:ext cx="341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6035915" y="1631534"/>
            <a:ext cx="0" cy="34447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endCxn id="41" idx="1"/>
          </p:cNvCxnSpPr>
          <p:nvPr/>
        </p:nvCxnSpPr>
        <p:spPr>
          <a:xfrm>
            <a:off x="7127599" y="1540498"/>
            <a:ext cx="714983" cy="11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H="1">
            <a:off x="4306360" y="4812574"/>
            <a:ext cx="4383" cy="217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5723443" y="2466267"/>
            <a:ext cx="312472" cy="41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5758021" y="3398162"/>
            <a:ext cx="2778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V="1">
            <a:off x="4908675" y="4283481"/>
            <a:ext cx="1127240" cy="145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5758021" y="5076235"/>
            <a:ext cx="270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V="1">
            <a:off x="2698511" y="1840375"/>
            <a:ext cx="950762" cy="15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 flipV="1">
            <a:off x="2675001" y="3729715"/>
            <a:ext cx="1087157" cy="15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5590974" y="1578302"/>
            <a:ext cx="296665" cy="2735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3" name="Hexagon 212"/>
          <p:cNvSpPr/>
          <p:nvPr/>
        </p:nvSpPr>
        <p:spPr>
          <a:xfrm>
            <a:off x="3400347" y="1575442"/>
            <a:ext cx="330586" cy="198473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219" name="8-Point Star 218"/>
          <p:cNvSpPr/>
          <p:nvPr/>
        </p:nvSpPr>
        <p:spPr>
          <a:xfrm>
            <a:off x="6028323" y="5039037"/>
            <a:ext cx="1009674" cy="31540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A7,8,9,10,11</a:t>
            </a:r>
          </a:p>
        </p:txBody>
      </p:sp>
      <p:sp>
        <p:nvSpPr>
          <p:cNvPr id="143" name="TextBox 13"/>
          <p:cNvSpPr txBox="1"/>
          <p:nvPr/>
        </p:nvSpPr>
        <p:spPr>
          <a:xfrm>
            <a:off x="54626" y="5640158"/>
            <a:ext cx="9024828" cy="348350"/>
          </a:xfrm>
          <a:prstGeom prst="rect">
            <a:avLst/>
          </a:prstGeom>
          <a:gradFill>
            <a:gsLst>
              <a:gs pos="9000">
                <a:srgbClr val="A6A6A6"/>
              </a:gs>
              <a:gs pos="100000">
                <a:srgbClr val="A6A6A6">
                  <a:alpha val="37000"/>
                  <a:lumMod val="35000"/>
                  <a:lumOff val="65000"/>
                </a:srgbClr>
              </a:gs>
            </a:gsLst>
            <a:lin ang="0" scaled="1"/>
          </a:gra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Research outputs                                                                                  Research &amp; (near) development outcomes                                                                                                                        Sub-IDOs </a:t>
            </a:r>
          </a:p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(Sphere of control)			                     (Sphere of influence) 	                                                                                     (Sphere of influence →→interest) </a:t>
            </a:r>
            <a:endParaRPr lang="en-US" sz="825" dirty="0">
              <a:solidFill>
                <a:srgbClr val="323E4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3"/>
          <p:cNvSpPr txBox="1"/>
          <p:nvPr/>
        </p:nvSpPr>
        <p:spPr>
          <a:xfrm>
            <a:off x="7877137" y="5064369"/>
            <a:ext cx="1155745" cy="356444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68580" tIns="0" rIns="0" bIns="0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Reduced market barriers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1091F-3C78-4A6A-99FD-5835DB4F37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dirty="0"/>
              <a:t>A reminder: LLAFS Theory of Change</a:t>
            </a:r>
          </a:p>
        </p:txBody>
      </p:sp>
    </p:spTree>
    <p:extLst>
      <p:ext uri="{BB962C8B-B14F-4D97-AF65-F5344CB8AC3E}">
        <p14:creationId xmlns:p14="http://schemas.microsoft.com/office/powerpoint/2010/main" val="2709086814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528" y="875761"/>
            <a:ext cx="8979141" cy="4772846"/>
            <a:chOff x="126453" y="69501"/>
            <a:chExt cx="11972188" cy="6363795"/>
          </a:xfrm>
        </p:grpSpPr>
        <p:sp>
          <p:nvSpPr>
            <p:cNvPr id="138" name="Rectangle 137"/>
            <p:cNvSpPr/>
            <p:nvPr/>
          </p:nvSpPr>
          <p:spPr>
            <a:xfrm>
              <a:off x="3665614" y="74285"/>
              <a:ext cx="6742195" cy="6359011"/>
            </a:xfrm>
            <a:prstGeom prst="rect">
              <a:avLst/>
            </a:prstGeom>
            <a:solidFill>
              <a:srgbClr val="B9D4E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42722" y="120755"/>
              <a:ext cx="3469891" cy="29723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dirty="0">
                  <a:solidFill>
                    <a:schemeClr val="tx1"/>
                  </a:solidFill>
                </a:rPr>
                <a:t>Cluster 1:  Policies, foresight and systems analysis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26453" y="479096"/>
              <a:ext cx="3492895" cy="1090152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4290" rIns="34290" rtlCol="0" anchor="ctr"/>
            <a:lstStyle/>
            <a:p>
              <a:endParaRPr lang="en-US" sz="750" dirty="0">
                <a:solidFill>
                  <a:schemeClr val="tx1"/>
                </a:solidFill>
              </a:endParaRPr>
            </a:p>
            <a:p>
              <a:r>
                <a:rPr lang="en-US" sz="750" dirty="0">
                  <a:solidFill>
                    <a:schemeClr val="tx1"/>
                  </a:solidFill>
                </a:rPr>
                <a:t>Improved livestock systems modelling tools and datasets; Empirical estimates of the levels and structure of supply and demand for animal-source foods; Impact assessment of various scenarios; Guidance on livestock policy and investment priorities and strategies ; Evidence to inform policies to enhance livestock contribution to livelihoods</a:t>
              </a:r>
              <a:endParaRPr lang="fr-FR" sz="75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7197" y="1726128"/>
              <a:ext cx="3482304" cy="29934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dirty="0">
                  <a:solidFill>
                    <a:schemeClr val="tx1"/>
                  </a:solidFill>
                </a:rPr>
                <a:t>Cluster 2: </a:t>
              </a:r>
              <a:r>
                <a:rPr lang="en-GB" sz="750" dirty="0">
                  <a:solidFill>
                    <a:schemeClr val="tx1"/>
                  </a:solidFill>
                </a:rPr>
                <a:t>Gender and Social Equity</a:t>
              </a:r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33250" y="2101338"/>
              <a:ext cx="3456844" cy="930248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Gender-responsive institutional and technical innovations; Gender-transformative approaches developed and their effectiveness assessed; Gender-sensitive indicators and methodologies developed for assessing progress on gender strategic change</a:t>
              </a:r>
              <a:endParaRPr lang="fr-FR" sz="75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3250" y="3235117"/>
              <a:ext cx="3469891" cy="31424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>
                  <a:solidFill>
                    <a:schemeClr val="tx1"/>
                  </a:solidFill>
                </a:rPr>
                <a:t>Cluster 3: </a:t>
              </a:r>
              <a:r>
                <a:rPr lang="en-US" sz="750" dirty="0">
                  <a:solidFill>
                    <a:schemeClr val="tx1"/>
                  </a:solidFill>
                </a:rPr>
                <a:t>Food and nutrition security  </a:t>
              </a:r>
              <a:r>
                <a:rPr lang="en-GB" sz="750" dirty="0">
                  <a:solidFill>
                    <a:schemeClr val="tx1"/>
                  </a:solidFill>
                </a:rPr>
                <a:t>through Livestock</a:t>
              </a:r>
              <a:endParaRPr lang="en-US" sz="750" dirty="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26453" y="3646728"/>
              <a:ext cx="3482305" cy="935958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Characterization of diets and related decision making and novel evidence on the role of animal-source foods in enhancing nutrition produced; Impact pathways from production of, and access to, animal-source foods, to improved nutrition; Innovative evidence-based options on cost-effective nutrition-sensitive interventions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722" y="4773674"/>
              <a:ext cx="3495619" cy="34772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50" dirty="0">
                  <a:solidFill>
                    <a:schemeClr val="tx1"/>
                  </a:solidFill>
                </a:rPr>
                <a:t>Cluster 4: </a:t>
              </a:r>
              <a:r>
                <a:rPr lang="en-US" sz="750" dirty="0">
                  <a:solidFill>
                    <a:schemeClr val="tx1"/>
                  </a:solidFill>
                </a:rPr>
                <a:t>Integrated technologies, practices and institutions for improved livestock systems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26453" y="5170611"/>
              <a:ext cx="3482305" cy="897330"/>
            </a:xfrm>
            <a:prstGeom prst="roundRect">
              <a:avLst/>
            </a:prstGeom>
            <a:noFill/>
            <a:ln>
              <a:solidFill>
                <a:srgbClr val="C4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" rIns="6858" rtlCol="0" anchor="ctr"/>
            <a:lstStyle/>
            <a:p>
              <a:r>
                <a:rPr lang="en-US" sz="750" dirty="0">
                  <a:solidFill>
                    <a:schemeClr val="tx1"/>
                  </a:solidFill>
                </a:rPr>
                <a:t>Best bet technologies and management strategies to enhance resilience and resilience; Inclusive and scalable institutional arrangements for enhanced VC performance; Ex-ante and ex-post impact assessment of technologies, practices and institutional arrangements</a:t>
              </a: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385842" y="195391"/>
              <a:ext cx="3150765" cy="881808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National and international research partners and policymakers use analyses of livestock-sector dynamics, investment and </a:t>
              </a:r>
              <a:r>
                <a:rPr lang="en-US" sz="675" i="1" dirty="0">
                  <a:solidFill>
                    <a:schemeClr val="tx1"/>
                  </a:solidFill>
                </a:rPr>
                <a:t>ex-ante</a:t>
              </a:r>
              <a:r>
                <a:rPr lang="en-US" sz="675" dirty="0">
                  <a:solidFill>
                    <a:schemeClr val="tx1"/>
                  </a:solidFill>
                </a:rPr>
                <a:t> impact assessments to guide priority setting, investment and policy development for the livestock sector in priority countries</a:t>
              </a:r>
            </a:p>
          </p:txBody>
        </p:sp>
        <p:sp>
          <p:nvSpPr>
            <p:cNvPr id="35" name="TextBox 27"/>
            <p:cNvSpPr txBox="1"/>
            <p:nvPr/>
          </p:nvSpPr>
          <p:spPr>
            <a:xfrm>
              <a:off x="10522072" y="1584336"/>
              <a:ext cx="1517443" cy="584304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Gender equitable control of assets and resources</a:t>
              </a:r>
            </a:p>
          </p:txBody>
        </p:sp>
        <p:sp>
          <p:nvSpPr>
            <p:cNvPr id="36" name="TextBox 27"/>
            <p:cNvSpPr txBox="1"/>
            <p:nvPr/>
          </p:nvSpPr>
          <p:spPr>
            <a:xfrm>
              <a:off x="10545873" y="2536067"/>
              <a:ext cx="1529218" cy="725675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Improved capacity of women and youth to participate in decision-making</a:t>
              </a:r>
            </a:p>
          </p:txBody>
        </p:sp>
        <p:sp>
          <p:nvSpPr>
            <p:cNvPr id="37" name="TextBox 27"/>
            <p:cNvSpPr txBox="1"/>
            <p:nvPr/>
          </p:nvSpPr>
          <p:spPr>
            <a:xfrm>
              <a:off x="10545873" y="3633599"/>
              <a:ext cx="1552768" cy="588431"/>
            </a:xfrm>
            <a:prstGeom prst="roundRect">
              <a:avLst/>
            </a:prstGeom>
            <a:solidFill>
              <a:srgbClr val="FFFF47"/>
            </a:solidFill>
            <a:ln w="9525" cmpd="sng">
              <a:solidFill>
                <a:srgbClr val="E7E2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Increased access to diverse nutrient rich foods</a:t>
              </a:r>
            </a:p>
          </p:txBody>
        </p:sp>
        <p:sp>
          <p:nvSpPr>
            <p:cNvPr id="39" name="TextBox 3"/>
            <p:cNvSpPr txBox="1"/>
            <p:nvPr/>
          </p:nvSpPr>
          <p:spPr>
            <a:xfrm>
              <a:off x="10557648" y="4709824"/>
              <a:ext cx="1540993" cy="475258"/>
            </a:xfrm>
            <a:prstGeom prst="roundRect">
              <a:avLst/>
            </a:prstGeom>
            <a:solidFill>
              <a:srgbClr val="FFFF47"/>
            </a:solidFill>
            <a:ln w="9525" cmpd="sng">
              <a:solidFill>
                <a:srgbClr val="E7E2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68580" tIns="0" rIns="0" bIns="0" rtlCol="0" anchor="ctr" anchorCtr="0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Increased livelihood opportunities</a:t>
              </a:r>
            </a:p>
          </p:txBody>
        </p:sp>
        <p:sp>
          <p:nvSpPr>
            <p:cNvPr id="41" name="TextBox 3"/>
            <p:cNvSpPr txBox="1"/>
            <p:nvPr/>
          </p:nvSpPr>
          <p:spPr>
            <a:xfrm>
              <a:off x="10517191" y="735251"/>
              <a:ext cx="1467915" cy="472756"/>
            </a:xfrm>
            <a:prstGeom prst="roundRect">
              <a:avLst/>
            </a:prstGeom>
            <a:solidFill>
              <a:srgbClr val="BC8FDD"/>
            </a:solidFill>
            <a:ln w="9525" cmpd="sng">
              <a:solidFill>
                <a:srgbClr val="A469D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/>
                  </a:solidFill>
                </a:rPr>
                <a:t>Conducive Policy Environment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5027545" y="2134324"/>
              <a:ext cx="2635168" cy="656214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GB" sz="675" dirty="0">
                  <a:solidFill>
                    <a:schemeClr val="tx1"/>
                  </a:solidFill>
                </a:rPr>
                <a:t>Policy- or decision-makers in priority countries use the evidence on the benefits of including gender equity considerations</a:t>
              </a:r>
              <a:endParaRPr lang="en-US" sz="675" dirty="0">
                <a:solidFill>
                  <a:schemeClr val="tx1"/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5099991" y="3368517"/>
              <a:ext cx="2590180" cy="896245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National and international development partners, government agencies and the private sector invest in and use the most successful approaches to enhancing livestock-mediated nutritional impact, including institutional arrangements and behavioral approaches, in priority countries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4115227" y="4551320"/>
              <a:ext cx="2433856" cy="778214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Livestock communities across priority countries apply tested technologies, management strategies and institutional arrangements</a:t>
              </a:r>
              <a:r>
                <a:rPr lang="en-US" sz="675" strike="sngStrike" dirty="0">
                  <a:solidFill>
                    <a:schemeClr val="tx1"/>
                  </a:solidFill>
                </a:rPr>
                <a:t>,</a:t>
              </a:r>
              <a:r>
                <a:rPr lang="en-US" sz="675" dirty="0">
                  <a:solidFill>
                    <a:schemeClr val="tx1"/>
                  </a:solidFill>
                </a:rPr>
                <a:t> taking the multiple functions of livestock into account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5099992" y="5587671"/>
              <a:ext cx="2613860" cy="787569"/>
            </a:xfrm>
            <a:prstGeom prst="roundRect">
              <a:avLst/>
            </a:prstGeom>
            <a:solidFill>
              <a:srgbClr val="D9D9D9"/>
            </a:solidFill>
            <a:ln w="12700">
              <a:solidFill>
                <a:srgbClr val="909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Development partners, private sector and government agencies across priority countries apply innovative institutional arrangements to enhance competitiveness and inclusiveness</a:t>
              </a: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7674804" y="1745626"/>
              <a:ext cx="2871069" cy="8711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6" idx="1"/>
            </p:cNvCxnSpPr>
            <p:nvPr/>
          </p:nvCxnSpPr>
          <p:spPr>
            <a:xfrm>
              <a:off x="7674804" y="2640556"/>
              <a:ext cx="2871069" cy="258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3590094" y="2462431"/>
              <a:ext cx="1449542" cy="209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endCxn id="37" idx="1"/>
            </p:cNvCxnSpPr>
            <p:nvPr/>
          </p:nvCxnSpPr>
          <p:spPr>
            <a:xfrm flipV="1">
              <a:off x="7690171" y="3927815"/>
              <a:ext cx="2855702" cy="28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3584505" y="5350824"/>
              <a:ext cx="1042683" cy="4677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78" idx="3"/>
              <a:endCxn id="39" idx="1"/>
            </p:cNvCxnSpPr>
            <p:nvPr/>
          </p:nvCxnSpPr>
          <p:spPr>
            <a:xfrm>
              <a:off x="6549083" y="4940427"/>
              <a:ext cx="4008565" cy="70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3608758" y="5917459"/>
              <a:ext cx="1491233" cy="353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79" idx="3"/>
              <a:endCxn id="39" idx="1"/>
            </p:cNvCxnSpPr>
            <p:nvPr/>
          </p:nvCxnSpPr>
          <p:spPr>
            <a:xfrm flipV="1">
              <a:off x="7713852" y="4947453"/>
              <a:ext cx="2843796" cy="1034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79" idx="3"/>
            </p:cNvCxnSpPr>
            <p:nvPr/>
          </p:nvCxnSpPr>
          <p:spPr>
            <a:xfrm flipV="1">
              <a:off x="7713852" y="5939387"/>
              <a:ext cx="2839291" cy="42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0553144" y="140046"/>
              <a:ext cx="146791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All Livestock CRP – sub-IDOs</a:t>
              </a:r>
            </a:p>
          </p:txBody>
        </p:sp>
        <p:sp>
          <p:nvSpPr>
            <p:cNvPr id="166" name="Hexagon 165"/>
            <p:cNvSpPr/>
            <p:nvPr/>
          </p:nvSpPr>
          <p:spPr>
            <a:xfrm>
              <a:off x="5779978" y="93995"/>
              <a:ext cx="694136" cy="300916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E1,2,3</a:t>
              </a:r>
            </a:p>
          </p:txBody>
        </p:sp>
        <p:sp>
          <p:nvSpPr>
            <p:cNvPr id="167" name="Hexagon 166"/>
            <p:cNvSpPr/>
            <p:nvPr/>
          </p:nvSpPr>
          <p:spPr>
            <a:xfrm>
              <a:off x="4586521" y="5490276"/>
              <a:ext cx="631673" cy="291783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E1,2,3</a:t>
              </a:r>
            </a:p>
          </p:txBody>
        </p:sp>
        <p:sp>
          <p:nvSpPr>
            <p:cNvPr id="168" name="Hexagon 167"/>
            <p:cNvSpPr/>
            <p:nvPr/>
          </p:nvSpPr>
          <p:spPr>
            <a:xfrm>
              <a:off x="4675530" y="2025318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E2</a:t>
              </a:r>
            </a:p>
          </p:txBody>
        </p:sp>
        <p:sp>
          <p:nvSpPr>
            <p:cNvPr id="170" name="Hexagon 169"/>
            <p:cNvSpPr/>
            <p:nvPr/>
          </p:nvSpPr>
          <p:spPr>
            <a:xfrm>
              <a:off x="4729727" y="3129427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E2,3</a:t>
              </a:r>
            </a:p>
          </p:txBody>
        </p:sp>
        <p:sp>
          <p:nvSpPr>
            <p:cNvPr id="171" name="Hexagon 170"/>
            <p:cNvSpPr/>
            <p:nvPr/>
          </p:nvSpPr>
          <p:spPr>
            <a:xfrm>
              <a:off x="3784950" y="4436180"/>
              <a:ext cx="440781" cy="264631"/>
            </a:xfrm>
            <a:prstGeom prst="hexag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E1</a:t>
              </a:r>
            </a:p>
          </p:txBody>
        </p:sp>
        <p:sp>
          <p:nvSpPr>
            <p:cNvPr id="172" name="8-Point Star 171"/>
            <p:cNvSpPr/>
            <p:nvPr/>
          </p:nvSpPr>
          <p:spPr>
            <a:xfrm>
              <a:off x="3997971" y="1024172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180" name="8-Point Star 179"/>
            <p:cNvSpPr/>
            <p:nvPr/>
          </p:nvSpPr>
          <p:spPr>
            <a:xfrm>
              <a:off x="8309272" y="2159437"/>
              <a:ext cx="603197" cy="512329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A2,3</a:t>
              </a:r>
            </a:p>
          </p:txBody>
        </p:sp>
        <p:sp>
          <p:nvSpPr>
            <p:cNvPr id="183" name="Oval 182"/>
            <p:cNvSpPr/>
            <p:nvPr/>
          </p:nvSpPr>
          <p:spPr>
            <a:xfrm>
              <a:off x="9266336" y="69501"/>
              <a:ext cx="415605" cy="35588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1,4</a:t>
              </a:r>
            </a:p>
          </p:txBody>
        </p:sp>
        <p:sp>
          <p:nvSpPr>
            <p:cNvPr id="185" name="Oval 184"/>
            <p:cNvSpPr/>
            <p:nvPr/>
          </p:nvSpPr>
          <p:spPr>
            <a:xfrm>
              <a:off x="7452363" y="1912564"/>
              <a:ext cx="395553" cy="3647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86" name="Oval 185"/>
            <p:cNvSpPr/>
            <p:nvPr/>
          </p:nvSpPr>
          <p:spPr>
            <a:xfrm>
              <a:off x="7485925" y="3013378"/>
              <a:ext cx="534651" cy="3475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1,2</a:t>
              </a:r>
            </a:p>
          </p:txBody>
        </p:sp>
        <p:sp>
          <p:nvSpPr>
            <p:cNvPr id="187" name="Oval 186"/>
            <p:cNvSpPr/>
            <p:nvPr/>
          </p:nvSpPr>
          <p:spPr>
            <a:xfrm>
              <a:off x="6273928" y="4350629"/>
              <a:ext cx="395553" cy="3647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8" name="Oval 187"/>
            <p:cNvSpPr/>
            <p:nvPr/>
          </p:nvSpPr>
          <p:spPr>
            <a:xfrm>
              <a:off x="7425823" y="5440819"/>
              <a:ext cx="534651" cy="3475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1,2</a:t>
              </a:r>
            </a:p>
          </p:txBody>
        </p:sp>
        <p:sp>
          <p:nvSpPr>
            <p:cNvPr id="71" name="Right Arrow 70"/>
            <p:cNvSpPr/>
            <p:nvPr/>
          </p:nvSpPr>
          <p:spPr>
            <a:xfrm>
              <a:off x="9532783" y="398566"/>
              <a:ext cx="1094076" cy="45844"/>
            </a:xfrm>
            <a:prstGeom prst="rightArrow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9" name="8-Point Star 68"/>
            <p:cNvSpPr/>
            <p:nvPr/>
          </p:nvSpPr>
          <p:spPr>
            <a:xfrm>
              <a:off x="9532783" y="275853"/>
              <a:ext cx="862057" cy="716018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75" dirty="0">
                  <a:solidFill>
                    <a:schemeClr val="tx1"/>
                  </a:solidFill>
                </a:rPr>
                <a:t>All assumptions</a:t>
              </a:r>
            </a:p>
          </p:txBody>
        </p:sp>
        <p:sp>
          <p:nvSpPr>
            <p:cNvPr id="81" name="8-Point Star 80"/>
            <p:cNvSpPr/>
            <p:nvPr/>
          </p:nvSpPr>
          <p:spPr>
            <a:xfrm>
              <a:off x="7431433" y="4665627"/>
              <a:ext cx="60571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25" dirty="0">
                  <a:solidFill>
                    <a:schemeClr val="tx1"/>
                  </a:solidFill>
                </a:rPr>
                <a:t>A6,8</a:t>
              </a:r>
            </a:p>
          </p:txBody>
        </p:sp>
        <p:sp>
          <p:nvSpPr>
            <p:cNvPr id="214" name="8-Point Star 213"/>
            <p:cNvSpPr/>
            <p:nvPr/>
          </p:nvSpPr>
          <p:spPr>
            <a:xfrm>
              <a:off x="4856620" y="445763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5" name="8-Point Star 214"/>
            <p:cNvSpPr/>
            <p:nvPr/>
          </p:nvSpPr>
          <p:spPr>
            <a:xfrm>
              <a:off x="3867688" y="2116409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6" name="8-Point Star 215"/>
            <p:cNvSpPr/>
            <p:nvPr/>
          </p:nvSpPr>
          <p:spPr>
            <a:xfrm>
              <a:off x="3979022" y="3569207"/>
              <a:ext cx="48674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</a:t>
              </a:r>
            </a:p>
          </p:txBody>
        </p:sp>
        <p:sp>
          <p:nvSpPr>
            <p:cNvPr id="217" name="8-Point Star 216"/>
            <p:cNvSpPr/>
            <p:nvPr/>
          </p:nvSpPr>
          <p:spPr>
            <a:xfrm>
              <a:off x="3694953" y="5290436"/>
              <a:ext cx="730935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A4,5,6</a:t>
              </a:r>
            </a:p>
          </p:txBody>
        </p:sp>
        <p:sp>
          <p:nvSpPr>
            <p:cNvPr id="218" name="8-Point Star 217"/>
            <p:cNvSpPr/>
            <p:nvPr/>
          </p:nvSpPr>
          <p:spPr>
            <a:xfrm>
              <a:off x="3761396" y="5733009"/>
              <a:ext cx="687061" cy="420533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A1,7,8</a:t>
              </a:r>
            </a:p>
          </p:txBody>
        </p:sp>
        <p:sp>
          <p:nvSpPr>
            <p:cNvPr id="220" name="8-Point Star 219"/>
            <p:cNvSpPr/>
            <p:nvPr/>
          </p:nvSpPr>
          <p:spPr>
            <a:xfrm>
              <a:off x="8372160" y="3313042"/>
              <a:ext cx="1029791" cy="512329"/>
            </a:xfrm>
            <a:prstGeom prst="star8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>
                  <a:solidFill>
                    <a:schemeClr val="tx1"/>
                  </a:solidFill>
                </a:rPr>
                <a:t>A5,7,8,10</a:t>
              </a:r>
            </a:p>
          </p:txBody>
        </p:sp>
      </p:grpSp>
      <p:sp>
        <p:nvSpPr>
          <p:cNvPr id="126" name="Rounded Rectangle 125"/>
          <p:cNvSpPr/>
          <p:nvPr/>
        </p:nvSpPr>
        <p:spPr>
          <a:xfrm>
            <a:off x="3642757" y="1682512"/>
            <a:ext cx="2052107" cy="406514"/>
          </a:xfrm>
          <a:prstGeom prst="roundRect">
            <a:avLst/>
          </a:prstGeom>
          <a:solidFill>
            <a:srgbClr val="D9D9D9"/>
          </a:solidFill>
          <a:ln w="12700">
            <a:solidFill>
              <a:srgbClr val="909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>
                <a:solidFill>
                  <a:schemeClr val="tx1"/>
                </a:solidFill>
              </a:rPr>
              <a:t>Livestock CRP researches use analyses of livestock-sector dynamics, investment and </a:t>
            </a:r>
            <a:r>
              <a:rPr lang="en-US" sz="675" i="1" dirty="0">
                <a:solidFill>
                  <a:schemeClr val="tx1"/>
                </a:solidFill>
              </a:rPr>
              <a:t>ex-ante</a:t>
            </a:r>
            <a:r>
              <a:rPr lang="en-US" sz="675" dirty="0">
                <a:solidFill>
                  <a:schemeClr val="tx1"/>
                </a:solidFill>
              </a:rPr>
              <a:t> impact assessments to guide their priority setting</a:t>
            </a:r>
          </a:p>
        </p:txBody>
      </p:sp>
      <p:cxnSp>
        <p:nvCxnSpPr>
          <p:cNvPr id="163" name="Straight Arrow Connector 162"/>
          <p:cNvCxnSpPr/>
          <p:nvPr/>
        </p:nvCxnSpPr>
        <p:spPr>
          <a:xfrm flipV="1">
            <a:off x="2711635" y="1365683"/>
            <a:ext cx="2014877" cy="30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126" idx="3"/>
          </p:cNvCxnSpPr>
          <p:nvPr/>
        </p:nvCxnSpPr>
        <p:spPr>
          <a:xfrm>
            <a:off x="5694864" y="1885769"/>
            <a:ext cx="341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6035915" y="1631534"/>
            <a:ext cx="0" cy="34447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endCxn id="41" idx="1"/>
          </p:cNvCxnSpPr>
          <p:nvPr/>
        </p:nvCxnSpPr>
        <p:spPr>
          <a:xfrm>
            <a:off x="7127599" y="1540498"/>
            <a:ext cx="714983" cy="11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H="1">
            <a:off x="4306360" y="4812574"/>
            <a:ext cx="4383" cy="217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5723443" y="2466267"/>
            <a:ext cx="312472" cy="41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5758021" y="3398162"/>
            <a:ext cx="2778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flipV="1">
            <a:off x="4908675" y="4283481"/>
            <a:ext cx="1127240" cy="145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5758021" y="5076235"/>
            <a:ext cx="270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V="1">
            <a:off x="2698511" y="1840375"/>
            <a:ext cx="950762" cy="15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 flipV="1">
            <a:off x="2675001" y="3729715"/>
            <a:ext cx="1087157" cy="15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5590974" y="1578302"/>
            <a:ext cx="296665" cy="2735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3" name="Hexagon 212"/>
          <p:cNvSpPr/>
          <p:nvPr/>
        </p:nvSpPr>
        <p:spPr>
          <a:xfrm>
            <a:off x="3400347" y="1575442"/>
            <a:ext cx="330586" cy="198473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219" name="8-Point Star 218"/>
          <p:cNvSpPr/>
          <p:nvPr/>
        </p:nvSpPr>
        <p:spPr>
          <a:xfrm>
            <a:off x="6028323" y="5039037"/>
            <a:ext cx="1009674" cy="31540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A7,8,9,10,11</a:t>
            </a:r>
          </a:p>
        </p:txBody>
      </p:sp>
      <p:sp>
        <p:nvSpPr>
          <p:cNvPr id="143" name="TextBox 13"/>
          <p:cNvSpPr txBox="1"/>
          <p:nvPr/>
        </p:nvSpPr>
        <p:spPr>
          <a:xfrm>
            <a:off x="54626" y="5640158"/>
            <a:ext cx="9024828" cy="348350"/>
          </a:xfrm>
          <a:prstGeom prst="rect">
            <a:avLst/>
          </a:prstGeom>
          <a:gradFill>
            <a:gsLst>
              <a:gs pos="9000">
                <a:srgbClr val="A6A6A6"/>
              </a:gs>
              <a:gs pos="100000">
                <a:srgbClr val="A6A6A6">
                  <a:alpha val="37000"/>
                  <a:lumMod val="35000"/>
                  <a:lumOff val="65000"/>
                </a:srgbClr>
              </a:gs>
            </a:gsLst>
            <a:lin ang="0" scaled="1"/>
          </a:gra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Research outputs                                                                                  Research &amp; (near) development outcomes                                                                                                                        Sub-IDOs </a:t>
            </a:r>
          </a:p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(Sphere of control)			                     (Sphere of influence) 	                                                                                     (Sphere of influence →→interest) </a:t>
            </a:r>
            <a:endParaRPr lang="en-US" sz="825" dirty="0">
              <a:solidFill>
                <a:srgbClr val="323E4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3"/>
          <p:cNvSpPr txBox="1"/>
          <p:nvPr/>
        </p:nvSpPr>
        <p:spPr>
          <a:xfrm>
            <a:off x="7877137" y="5064369"/>
            <a:ext cx="1155745" cy="356444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68580" tIns="0" rIns="0" bIns="0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Reduced market barriers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1091F-3C78-4A6A-99FD-5835DB4F37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dirty="0"/>
              <a:t>A reminder: LLAFS Theory of Change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58315D2-6B30-4015-8D6A-0DC9AD353924}"/>
              </a:ext>
            </a:extLst>
          </p:cNvPr>
          <p:cNvSpPr/>
          <p:nvPr/>
        </p:nvSpPr>
        <p:spPr>
          <a:xfrm>
            <a:off x="2092152" y="689064"/>
            <a:ext cx="5832682" cy="95549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Macro level analyses of livestock markets and systems at global and regional scale</a:t>
            </a: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BDBB1105-A040-4EDD-BB52-E24B8E67E3B6}"/>
              </a:ext>
            </a:extLst>
          </p:cNvPr>
          <p:cNvSpPr/>
          <p:nvPr/>
        </p:nvSpPr>
        <p:spPr>
          <a:xfrm>
            <a:off x="2106002" y="1274603"/>
            <a:ext cx="5900869" cy="9652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prstClr val="black"/>
                </a:solidFill>
              </a:rPr>
              <a:t>Fit-for-purpose national and </a:t>
            </a:r>
            <a:r>
              <a:rPr lang="en-US" sz="1400" dirty="0" err="1">
                <a:solidFill>
                  <a:prstClr val="black"/>
                </a:solidFill>
              </a:rPr>
              <a:t>meso</a:t>
            </a:r>
            <a:r>
              <a:rPr lang="en-US" sz="1400" dirty="0">
                <a:solidFill>
                  <a:prstClr val="black"/>
                </a:solidFill>
              </a:rPr>
              <a:t>-level strategies for livestock investment and policy</a:t>
            </a:r>
            <a:endParaRPr lang="en-US" sz="1400" dirty="0"/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D4414471-68D7-4C27-97D0-5DF74EE3C7A5}"/>
              </a:ext>
            </a:extLst>
          </p:cNvPr>
          <p:cNvSpPr/>
          <p:nvPr/>
        </p:nvSpPr>
        <p:spPr>
          <a:xfrm>
            <a:off x="2092152" y="2027462"/>
            <a:ext cx="5832681" cy="64048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Packages of gender-responsive institutional and technical innovations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A1F06148-A704-4FB4-A720-6DDBF240D36D}"/>
              </a:ext>
            </a:extLst>
          </p:cNvPr>
          <p:cNvSpPr/>
          <p:nvPr/>
        </p:nvSpPr>
        <p:spPr>
          <a:xfrm>
            <a:off x="2092152" y="2467009"/>
            <a:ext cx="5832681" cy="64048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Gender-transformative approaches</a:t>
            </a:r>
          </a:p>
        </p:txBody>
      </p:sp>
      <p:sp>
        <p:nvSpPr>
          <p:cNvPr id="76" name="Arrow: Right 75">
            <a:extLst>
              <a:ext uri="{FF2B5EF4-FFF2-40B4-BE49-F238E27FC236}">
                <a16:creationId xmlns:a16="http://schemas.microsoft.com/office/drawing/2014/main" id="{85EF8EF2-8135-4771-AA9A-C0939BEEC22C}"/>
              </a:ext>
            </a:extLst>
          </p:cNvPr>
          <p:cNvSpPr/>
          <p:nvPr/>
        </p:nvSpPr>
        <p:spPr>
          <a:xfrm>
            <a:off x="2092152" y="2893601"/>
            <a:ext cx="5832681" cy="64048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</a:rPr>
              <a:t>Youth in livestock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9B2A915B-5DCE-4A1F-B669-C069276C1F87}"/>
              </a:ext>
            </a:extLst>
          </p:cNvPr>
          <p:cNvSpPr/>
          <p:nvPr/>
        </p:nvSpPr>
        <p:spPr>
          <a:xfrm>
            <a:off x="2106002" y="3582215"/>
            <a:ext cx="5766922" cy="64048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Menu of approaches for nutrition-sensitive livestock-related interventions</a:t>
            </a:r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047BA18F-5D2F-4DFE-9D44-A35D59D3347C}"/>
              </a:ext>
            </a:extLst>
          </p:cNvPr>
          <p:cNvSpPr/>
          <p:nvPr/>
        </p:nvSpPr>
        <p:spPr>
          <a:xfrm>
            <a:off x="2092152" y="4208991"/>
            <a:ext cx="5750430" cy="90218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Suite of technologies and management strategies for enhanced livelihoods and resilience</a:t>
            </a: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5C1F186-A6E8-4457-A346-4D2B7C07BB0B}"/>
              </a:ext>
            </a:extLst>
          </p:cNvPr>
          <p:cNvSpPr/>
          <p:nvPr/>
        </p:nvSpPr>
        <p:spPr>
          <a:xfrm>
            <a:off x="2106002" y="4791463"/>
            <a:ext cx="5750429" cy="97770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Menu of organizational and business models for improved livestock value chain performance</a:t>
            </a:r>
          </a:p>
        </p:txBody>
      </p:sp>
      <p:sp>
        <p:nvSpPr>
          <p:cNvPr id="88" name="Rounded Rectangle 13">
            <a:extLst>
              <a:ext uri="{FF2B5EF4-FFF2-40B4-BE49-F238E27FC236}">
                <a16:creationId xmlns:a16="http://schemas.microsoft.com/office/drawing/2014/main" id="{29F29EF3-A03C-4A10-ADF3-AE0699FB9132}"/>
              </a:ext>
            </a:extLst>
          </p:cNvPr>
          <p:cNvSpPr/>
          <p:nvPr/>
        </p:nvSpPr>
        <p:spPr>
          <a:xfrm>
            <a:off x="15976" y="4434031"/>
            <a:ext cx="1958547" cy="1158363"/>
          </a:xfrm>
          <a:prstGeom prst="roundRect">
            <a:avLst>
              <a:gd name="adj" fmla="val 322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Integrated technologies, practices and institutions for improved livestock systems</a:t>
            </a:r>
          </a:p>
          <a:p>
            <a:pPr algn="ctr"/>
            <a:r>
              <a:rPr lang="en-US" sz="105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(I. Baltenweck)</a:t>
            </a:r>
          </a:p>
        </p:txBody>
      </p:sp>
      <p:sp>
        <p:nvSpPr>
          <p:cNvPr id="89" name="Rounded Rectangle 12">
            <a:extLst>
              <a:ext uri="{FF2B5EF4-FFF2-40B4-BE49-F238E27FC236}">
                <a16:creationId xmlns:a16="http://schemas.microsoft.com/office/drawing/2014/main" id="{6F5B4E5C-64C2-4F01-A6D6-1A39FC8907D1}"/>
              </a:ext>
            </a:extLst>
          </p:cNvPr>
          <p:cNvSpPr/>
          <p:nvPr/>
        </p:nvSpPr>
        <p:spPr>
          <a:xfrm>
            <a:off x="64594" y="3340141"/>
            <a:ext cx="1893131" cy="971550"/>
          </a:xfrm>
          <a:prstGeom prst="roundRect">
            <a:avLst>
              <a:gd name="adj" fmla="val 322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Food and nutrition security through livestock</a:t>
            </a:r>
          </a:p>
          <a:p>
            <a:pPr algn="ctr"/>
            <a:r>
              <a:rPr lang="en-US" sz="105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(P. Dominguez-Salas)</a:t>
            </a:r>
          </a:p>
        </p:txBody>
      </p:sp>
      <p:sp>
        <p:nvSpPr>
          <p:cNvPr id="90" name="Rounded Rectangle 11">
            <a:extLst>
              <a:ext uri="{FF2B5EF4-FFF2-40B4-BE49-F238E27FC236}">
                <a16:creationId xmlns:a16="http://schemas.microsoft.com/office/drawing/2014/main" id="{CAD3AF0E-1013-4724-98D2-7390EA9522E8}"/>
              </a:ext>
            </a:extLst>
          </p:cNvPr>
          <p:cNvSpPr/>
          <p:nvPr/>
        </p:nvSpPr>
        <p:spPr>
          <a:xfrm>
            <a:off x="46413" y="2064839"/>
            <a:ext cx="1908864" cy="991428"/>
          </a:xfrm>
          <a:prstGeom prst="roundRect">
            <a:avLst>
              <a:gd name="adj" fmla="val 3229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Gender and social equity</a:t>
            </a:r>
          </a:p>
          <a:p>
            <a:pPr algn="ctr"/>
            <a:r>
              <a:rPr lang="en-US" sz="105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(N. de Haan)</a:t>
            </a:r>
          </a:p>
        </p:txBody>
      </p:sp>
      <p:sp>
        <p:nvSpPr>
          <p:cNvPr id="91" name="Rounded Rectangle 10">
            <a:extLst>
              <a:ext uri="{FF2B5EF4-FFF2-40B4-BE49-F238E27FC236}">
                <a16:creationId xmlns:a16="http://schemas.microsoft.com/office/drawing/2014/main" id="{E9043411-6C62-4786-8CB9-23FCCFB74FC1}"/>
              </a:ext>
            </a:extLst>
          </p:cNvPr>
          <p:cNvSpPr/>
          <p:nvPr/>
        </p:nvSpPr>
        <p:spPr>
          <a:xfrm>
            <a:off x="54206" y="881938"/>
            <a:ext cx="1903520" cy="971550"/>
          </a:xfrm>
          <a:prstGeom prst="roundRect">
            <a:avLst>
              <a:gd name="adj" fmla="val 322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Policies, foresight and systems analysis </a:t>
            </a:r>
          </a:p>
          <a:p>
            <a:pPr algn="ctr"/>
            <a:r>
              <a:rPr lang="en-US" sz="105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(K. Rich)</a:t>
            </a:r>
          </a:p>
        </p:txBody>
      </p:sp>
    </p:spTree>
    <p:extLst>
      <p:ext uri="{BB962C8B-B14F-4D97-AF65-F5344CB8AC3E}">
        <p14:creationId xmlns:p14="http://schemas.microsoft.com/office/powerpoint/2010/main" val="1149563375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1749-F5C5-48AB-B965-BEFE410B9F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3568" y="1484784"/>
            <a:ext cx="7467600" cy="38100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ounded Rectangle 10">
            <a:extLst>
              <a:ext uri="{FF2B5EF4-FFF2-40B4-BE49-F238E27FC236}">
                <a16:creationId xmlns:a16="http://schemas.microsoft.com/office/drawing/2014/main" id="{812B1F34-A431-4BA4-82C2-7D4DAC3FA215}"/>
              </a:ext>
            </a:extLst>
          </p:cNvPr>
          <p:cNvSpPr/>
          <p:nvPr/>
        </p:nvSpPr>
        <p:spPr>
          <a:xfrm>
            <a:off x="179503" y="171450"/>
            <a:ext cx="8784994" cy="971550"/>
          </a:xfrm>
          <a:prstGeom prst="roundRect">
            <a:avLst>
              <a:gd name="adj" fmla="val 322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Policies, foresight and systems analysis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36525F-A86A-4900-9534-47EB01F2CF74}"/>
              </a:ext>
            </a:extLst>
          </p:cNvPr>
          <p:cNvSpPr/>
          <p:nvPr/>
        </p:nvSpPr>
        <p:spPr>
          <a:xfrm>
            <a:off x="611560" y="1563216"/>
            <a:ext cx="8208912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Supporting implementation, adjustments and monitoring of the Livestock master plan: </a:t>
            </a:r>
            <a:r>
              <a:rPr lang="en-US" sz="2400" b="1" dirty="0"/>
              <a:t>Ethiopia and Tanzania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Follow up on country’ willingness to implement a Livestock master plan: </a:t>
            </a:r>
            <a:r>
              <a:rPr lang="en-US" sz="2400" b="1" dirty="0"/>
              <a:t>Uganda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Supporting site selection, focusing on beef system in </a:t>
            </a:r>
            <a:r>
              <a:rPr lang="en-US" sz="2400" b="1" dirty="0"/>
              <a:t>Vietnam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Ex ante system dynamic model, dairy </a:t>
            </a:r>
            <a:r>
              <a:rPr lang="en-GB" sz="2400" b="1" dirty="0"/>
              <a:t>Tanzania</a:t>
            </a:r>
            <a:r>
              <a:rPr lang="en-GB" sz="2400" dirty="0"/>
              <a:t>, linked to ADGG, </a:t>
            </a:r>
            <a:r>
              <a:rPr lang="en-US" sz="2400" dirty="0"/>
              <a:t>to assess impacts of packages of technologies &amp; other innovations, including trade-offs</a:t>
            </a:r>
          </a:p>
        </p:txBody>
      </p:sp>
    </p:spTree>
    <p:extLst>
      <p:ext uri="{BB962C8B-B14F-4D97-AF65-F5344CB8AC3E}">
        <p14:creationId xmlns:p14="http://schemas.microsoft.com/office/powerpoint/2010/main" val="4896991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B5C30-1FAF-485E-ABF9-3A03835E66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Covered in the Gender cross cutting presentation</a:t>
            </a:r>
            <a:endParaRPr lang="en-US" dirty="0"/>
          </a:p>
        </p:txBody>
      </p:sp>
      <p:sp>
        <p:nvSpPr>
          <p:cNvPr id="4" name="Rounded Rectangle 11">
            <a:extLst>
              <a:ext uri="{FF2B5EF4-FFF2-40B4-BE49-F238E27FC236}">
                <a16:creationId xmlns:a16="http://schemas.microsoft.com/office/drawing/2014/main" id="{22BA838C-CC2B-4476-8BE9-4F3E9943480C}"/>
              </a:ext>
            </a:extLst>
          </p:cNvPr>
          <p:cNvSpPr/>
          <p:nvPr/>
        </p:nvSpPr>
        <p:spPr>
          <a:xfrm>
            <a:off x="107504" y="151572"/>
            <a:ext cx="8990083" cy="991428"/>
          </a:xfrm>
          <a:prstGeom prst="roundRect">
            <a:avLst>
              <a:gd name="adj" fmla="val 3229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Gender and social equity</a:t>
            </a:r>
          </a:p>
        </p:txBody>
      </p:sp>
    </p:spTree>
    <p:extLst>
      <p:ext uri="{BB962C8B-B14F-4D97-AF65-F5344CB8AC3E}">
        <p14:creationId xmlns:p14="http://schemas.microsoft.com/office/powerpoint/2010/main" val="77915370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A4CA5-23BA-429E-9887-5BA6836E96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Assessment of seasonality in food and nutrition security as well as accuracy of recall indicators (</a:t>
            </a:r>
            <a:r>
              <a:rPr lang="en-US" dirty="0" err="1"/>
              <a:t>RhomisNutrition</a:t>
            </a:r>
            <a:r>
              <a:rPr lang="en-US" dirty="0"/>
              <a:t>): </a:t>
            </a:r>
            <a:r>
              <a:rPr lang="en-US" b="1" dirty="0"/>
              <a:t>Uganda and Vietnam</a:t>
            </a:r>
          </a:p>
        </p:txBody>
      </p: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C19D3B39-95C1-464A-9BFA-C32AE047B5E8}"/>
              </a:ext>
            </a:extLst>
          </p:cNvPr>
          <p:cNvSpPr/>
          <p:nvPr/>
        </p:nvSpPr>
        <p:spPr>
          <a:xfrm>
            <a:off x="251520" y="116632"/>
            <a:ext cx="8659980" cy="971550"/>
          </a:xfrm>
          <a:prstGeom prst="roundRect">
            <a:avLst>
              <a:gd name="adj" fmla="val 322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Food and nutrition security through livestock</a:t>
            </a:r>
          </a:p>
        </p:txBody>
      </p:sp>
    </p:spTree>
    <p:extLst>
      <p:ext uri="{BB962C8B-B14F-4D97-AF65-F5344CB8AC3E}">
        <p14:creationId xmlns:p14="http://schemas.microsoft.com/office/powerpoint/2010/main" val="3403652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CF1DF-4C21-4CF0-BBB0-41A09A2B04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Implementation of the protocol on testing and evaluating innovations, for cross country, cross innovations comparison/ synthesis- </a:t>
            </a:r>
            <a:r>
              <a:rPr lang="en-US" b="1" dirty="0"/>
              <a:t>all countries</a:t>
            </a:r>
          </a:p>
          <a:p>
            <a:pPr lvl="1"/>
            <a:r>
              <a:rPr lang="en-GB" dirty="0"/>
              <a:t>Design allowing for </a:t>
            </a:r>
            <a:r>
              <a:rPr lang="en-GB" dirty="0" err="1"/>
              <a:t>rigourous</a:t>
            </a:r>
            <a:r>
              <a:rPr lang="en-GB" dirty="0"/>
              <a:t> comparison</a:t>
            </a:r>
          </a:p>
          <a:p>
            <a:pPr lvl="1"/>
            <a:r>
              <a:rPr lang="en-GB" dirty="0"/>
              <a:t>Process and impact indicators</a:t>
            </a:r>
            <a:endParaRPr lang="en-US" dirty="0"/>
          </a:p>
          <a:p>
            <a:endParaRPr lang="en-US" dirty="0"/>
          </a:p>
        </p:txBody>
      </p:sp>
      <p:sp>
        <p:nvSpPr>
          <p:cNvPr id="5" name="Rounded Rectangle 13">
            <a:extLst>
              <a:ext uri="{FF2B5EF4-FFF2-40B4-BE49-F238E27FC236}">
                <a16:creationId xmlns:a16="http://schemas.microsoft.com/office/drawing/2014/main" id="{2B9B8011-BC02-4A2E-8BFF-0A21A206AE5E}"/>
              </a:ext>
            </a:extLst>
          </p:cNvPr>
          <p:cNvSpPr/>
          <p:nvPr/>
        </p:nvSpPr>
        <p:spPr>
          <a:xfrm>
            <a:off x="97744" y="116632"/>
            <a:ext cx="8948512" cy="1158363"/>
          </a:xfrm>
          <a:prstGeom prst="roundRect">
            <a:avLst>
              <a:gd name="adj" fmla="val 322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Integrated technologies, practices and institutions for improved livestock systems</a:t>
            </a:r>
          </a:p>
        </p:txBody>
      </p:sp>
    </p:spTree>
    <p:extLst>
      <p:ext uri="{BB962C8B-B14F-4D97-AF65-F5344CB8AC3E}">
        <p14:creationId xmlns:p14="http://schemas.microsoft.com/office/powerpoint/2010/main" val="20315762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85590-8B73-4576-93CE-79ECAF74AFCD}">
  <ds:schemaRefs>
    <ds:schemaRef ds:uri="9f5e9607-a28b-487e-b093-da60e75ee109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livestockcrp_powerpoint_template</Template>
  <TotalTime>0</TotalTime>
  <Words>1144</Words>
  <Application>Microsoft Office PowerPoint</Application>
  <PresentationFormat>On-screen Show (4:3)</PresentationFormat>
  <Paragraphs>134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Unicode MS</vt:lpstr>
      <vt:lpstr>Calibri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2019-03-19T11:44:38Z</dcterms:created>
  <dcterms:modified xsi:type="dcterms:W3CDTF">2019-03-26T17:13:08Z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