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4" r:id="rId2"/>
  </p:sldMasterIdLst>
  <p:notesMasterIdLst>
    <p:notesMasterId r:id="rId24"/>
  </p:notesMasterIdLst>
  <p:handoutMasterIdLst>
    <p:handoutMasterId r:id="rId25"/>
  </p:handoutMasterIdLst>
  <p:sldIdLst>
    <p:sldId id="256" r:id="rId3"/>
    <p:sldId id="331" r:id="rId4"/>
    <p:sldId id="332" r:id="rId5"/>
    <p:sldId id="333" r:id="rId6"/>
    <p:sldId id="334" r:id="rId7"/>
    <p:sldId id="335" r:id="rId8"/>
    <p:sldId id="336" r:id="rId9"/>
    <p:sldId id="337" r:id="rId10"/>
    <p:sldId id="326" r:id="rId11"/>
    <p:sldId id="328" r:id="rId12"/>
    <p:sldId id="329" r:id="rId13"/>
    <p:sldId id="330" r:id="rId14"/>
    <p:sldId id="312" r:id="rId15"/>
    <p:sldId id="339" r:id="rId16"/>
    <p:sldId id="340" r:id="rId17"/>
    <p:sldId id="338" r:id="rId18"/>
    <p:sldId id="323" r:id="rId19"/>
    <p:sldId id="265" r:id="rId20"/>
    <p:sldId id="748" r:id="rId21"/>
    <p:sldId id="747" r:id="rId22"/>
    <p:sldId id="257" r:id="rId23"/>
  </p:sldIdLst>
  <p:sldSz cx="9144000" cy="6858000" type="screen4x3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8" userDrawn="1">
          <p15:clr>
            <a:srgbClr val="A4A3A4"/>
          </p15:clr>
        </p15:guide>
        <p15:guide id="2" pos="2208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156635"/>
    <a:srgbClr val="762123"/>
    <a:srgbClr val="EC821C"/>
    <a:srgbClr val="CBF5DC"/>
    <a:srgbClr val="93E9B6"/>
    <a:srgbClr val="F6C798"/>
    <a:srgbClr val="E49C9E"/>
    <a:srgbClr val="156834"/>
    <a:srgbClr val="DA787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1E171933-4619-4E11-9A3F-F7608DF75F80}" styleName="Medium Style 1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18603FDC-E32A-4AB5-989C-0864C3EAD2B8}" styleName="Themed Style 2 - Accent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3348" autoAdjust="0"/>
  </p:normalViewPr>
  <p:slideViewPr>
    <p:cSldViewPr>
      <p:cViewPr varScale="1">
        <p:scale>
          <a:sx n="62" d="100"/>
          <a:sy n="62" d="100"/>
        </p:scale>
        <p:origin x="1424" y="5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>
      <p:cViewPr varScale="1">
        <p:scale>
          <a:sx n="61" d="100"/>
          <a:sy n="61" d="100"/>
        </p:scale>
        <p:origin x="-2922" y="-96"/>
      </p:cViewPr>
      <p:guideLst>
        <p:guide orient="horz" pos="2928"/>
        <p:guide pos="220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3038604" cy="46526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159" y="1"/>
            <a:ext cx="3038604" cy="46526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C8D1A6B-FE55-42ED-84F6-A119C21957C2}" type="datetimeFigureOut">
              <a:rPr lang="en-US" smtClean="0"/>
              <a:pPr/>
              <a:t>6/11/2019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648"/>
            <a:ext cx="3038604" cy="46526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159" y="8829648"/>
            <a:ext cx="3038604" cy="46526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B38CDC3-EE21-4690-9123-29E5B27C22F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288192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303784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9" y="0"/>
            <a:ext cx="303784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344980D-33A7-4030-B390-DC47B54376D7}" type="datetimeFigureOut">
              <a:rPr lang="en-US" smtClean="0"/>
              <a:pPr/>
              <a:t>6/11/2019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2688" y="698500"/>
            <a:ext cx="4645025" cy="34845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1" y="4415791"/>
            <a:ext cx="5608320" cy="418338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8829967"/>
            <a:ext cx="303784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9" y="8829967"/>
            <a:ext cx="303784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85DB3CD-82CE-4D61-A55F-4B85DC44DBC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84287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5DB3CD-82CE-4D61-A55F-4B85DC44DBC7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6113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Ethiopia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5DB3CD-82CE-4D61-A55F-4B85DC44DBC7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1243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2.png"/><Relationship Id="rId5" Type="http://schemas.openxmlformats.org/officeDocument/2006/relationships/image" Target="../media/image9.png"/><Relationship Id="rId4" Type="http://schemas.openxmlformats.org/officeDocument/2006/relationships/image" Target="../media/image7.jpe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2.png"/><Relationship Id="rId5" Type="http://schemas.openxmlformats.org/officeDocument/2006/relationships/image" Target="../media/image9.png"/><Relationship Id="rId4" Type="http://schemas.openxmlformats.org/officeDocument/2006/relationships/image" Target="../media/image7.jpeg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cid:image001.png@01D16D8C.9C905A10" TargetMode="Externa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png"/><Relationship Id="rId5" Type="http://schemas.openxmlformats.org/officeDocument/2006/relationships/image" Target="../media/image2.png"/><Relationship Id="rId4" Type="http://schemas.openxmlformats.org/officeDocument/2006/relationships/image" Target="../media/image7.jpe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838200" y="1752600"/>
            <a:ext cx="7124700" cy="1143000"/>
          </a:xfrm>
          <a:prstGeom prst="rect">
            <a:avLst/>
          </a:prstGeom>
        </p:spPr>
        <p:txBody>
          <a:bodyPr/>
          <a:lstStyle>
            <a:lvl1pPr marL="114300" indent="0" algn="ctr">
              <a:buNone/>
              <a:defRPr sz="4800">
                <a:latin typeface="Gill Sans" pitchFamily="34" charset="0"/>
              </a:defRPr>
            </a:lvl1pPr>
          </a:lstStyle>
          <a:p>
            <a:pPr lvl="0"/>
            <a:r>
              <a:rPr lang="en-US" dirty="0"/>
              <a:t>Title of presentation here</a:t>
            </a: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2" hasCustomPrompt="1"/>
          </p:nvPr>
        </p:nvSpPr>
        <p:spPr>
          <a:xfrm>
            <a:off x="2360613" y="3581400"/>
            <a:ext cx="4575175" cy="1219200"/>
          </a:xfrm>
          <a:prstGeom prst="rect">
            <a:avLst/>
          </a:prstGeom>
        </p:spPr>
        <p:txBody>
          <a:bodyPr/>
          <a:lstStyle>
            <a:lvl1pPr marL="114300" indent="0" algn="ctr">
              <a:buNone/>
              <a:defRPr>
                <a:latin typeface="Gill Sans" pitchFamily="34" charset="0"/>
              </a:defRPr>
            </a:lvl1pPr>
            <a:lvl2pPr marL="411480" indent="0">
              <a:buNone/>
              <a:defRPr/>
            </a:lvl2pPr>
            <a:lvl3pPr marL="777240" indent="0">
              <a:buNone/>
              <a:defRPr/>
            </a:lvl3pPr>
            <a:lvl4pPr marL="1051560" indent="0">
              <a:buNone/>
              <a:defRPr/>
            </a:lvl4pPr>
          </a:lstStyle>
          <a:p>
            <a:pPr lvl="0"/>
            <a:r>
              <a:rPr lang="en-US" dirty="0"/>
              <a:t>Name(s) of presenter(s)</a:t>
            </a:r>
            <a:br>
              <a:rPr lang="en-US" dirty="0"/>
            </a:br>
            <a:r>
              <a:rPr lang="en-US" dirty="0"/>
              <a:t>Organizational affiliation</a:t>
            </a:r>
            <a:br>
              <a:rPr lang="en-US" dirty="0"/>
            </a:br>
            <a:r>
              <a:rPr lang="en-US" dirty="0"/>
              <a:t>Event name, place and dates</a:t>
            </a:r>
          </a:p>
        </p:txBody>
      </p:sp>
      <p:pic>
        <p:nvPicPr>
          <p:cNvPr id="6" name="Picture 5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7725" y="5907790"/>
            <a:ext cx="5848350" cy="666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ddres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 userDrawn="1"/>
        </p:nvSpPr>
        <p:spPr>
          <a:xfrm>
            <a:off x="0" y="3048000"/>
            <a:ext cx="91440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i="1" dirty="0">
                <a:solidFill>
                  <a:srgbClr val="156734"/>
                </a:solidFill>
              </a:rPr>
              <a:t>Africa Research in Sustainable Intensification for the Next Generation</a:t>
            </a:r>
          </a:p>
          <a:p>
            <a:pPr algn="ctr"/>
            <a:r>
              <a:rPr lang="en-US" sz="4400" dirty="0">
                <a:solidFill>
                  <a:srgbClr val="156734"/>
                </a:solidFill>
              </a:rPr>
              <a:t>africa-rising.net</a:t>
            </a:r>
            <a:endParaRPr lang="en-US" sz="4400" b="1" i="1" dirty="0">
              <a:solidFill>
                <a:srgbClr val="156734"/>
              </a:solidFill>
            </a:endParaRPr>
          </a:p>
        </p:txBody>
      </p:sp>
      <p:grpSp>
        <p:nvGrpSpPr>
          <p:cNvPr id="2" name="Group 1"/>
          <p:cNvGrpSpPr/>
          <p:nvPr userDrawn="1"/>
        </p:nvGrpSpPr>
        <p:grpSpPr>
          <a:xfrm>
            <a:off x="1182636" y="5486400"/>
            <a:ext cx="7086600" cy="857635"/>
            <a:chOff x="1451698" y="5798343"/>
            <a:chExt cx="5863502" cy="709613"/>
          </a:xfrm>
        </p:grpSpPr>
        <p:pic>
          <p:nvPicPr>
            <p:cNvPr id="7" name="Picture 3"/>
            <p:cNvPicPr>
              <a:picLocks noChangeAspect="1" noChangeArrowheads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51698" y="5798343"/>
              <a:ext cx="709613" cy="7096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8" name="Picture 12" descr="P:\logos\i\ifpri\IFPRI_Logo_Standard.jpg"/>
            <p:cNvPicPr>
              <a:picLocks noChangeAspect="1" noChangeArrowheads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94392" y="5798343"/>
              <a:ext cx="391511" cy="7096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7" descr="P:\logos\i\iita\IITA_regular-sienna_with slogan (2).JPG"/>
            <p:cNvPicPr>
              <a:picLocks noChangeAspect="1" noChangeArrowheads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91983" y="5867400"/>
              <a:ext cx="1123217" cy="56435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0" name="Group 9"/>
          <p:cNvGrpSpPr>
            <a:grpSpLocks/>
          </p:cNvGrpSpPr>
          <p:nvPr userDrawn="1"/>
        </p:nvGrpSpPr>
        <p:grpSpPr bwMode="auto">
          <a:xfrm>
            <a:off x="1188668" y="6543671"/>
            <a:ext cx="7686540" cy="230832"/>
            <a:chOff x="1066800" y="6543986"/>
            <a:chExt cx="7305540" cy="229893"/>
          </a:xfrm>
        </p:grpSpPr>
        <p:sp>
          <p:nvSpPr>
            <p:cNvPr id="11" name="TextBox 6"/>
            <p:cNvSpPr txBox="1">
              <a:spLocks noChangeArrowheads="1"/>
            </p:cNvSpPr>
            <p:nvPr/>
          </p:nvSpPr>
          <p:spPr bwMode="auto">
            <a:xfrm>
              <a:off x="1676400" y="6543986"/>
              <a:ext cx="6695940" cy="2298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5F0500"/>
                </a:buClr>
                <a:defRPr/>
              </a:pPr>
              <a:r>
                <a:rPr lang="en-US" sz="900" i="1" dirty="0">
                  <a:latin typeface="+mj-lt"/>
                </a:rPr>
                <a:t>The presentation has a Creative Commons </a:t>
              </a:r>
              <a:r>
                <a:rPr lang="en-US" sz="900" i="1" dirty="0" err="1">
                  <a:latin typeface="+mj-lt"/>
                </a:rPr>
                <a:t>licence</a:t>
              </a:r>
              <a:r>
                <a:rPr lang="en-US" sz="900" i="1" dirty="0">
                  <a:latin typeface="+mj-lt"/>
                </a:rPr>
                <a:t>. You are free to re-use or distribute this work, provided credit is given to ILRI.</a:t>
              </a:r>
              <a:endParaRPr lang="en-US" sz="900" dirty="0">
                <a:latin typeface="+mj-lt"/>
              </a:endParaRPr>
            </a:p>
          </p:txBody>
        </p:sp>
        <p:pic>
          <p:nvPicPr>
            <p:cNvPr id="12" name="Picture 11" descr="P:\Pictures&amp;Resources\Icons\by-nc-sa.png"/>
            <p:cNvPicPr>
              <a:picLocks noChangeAspect="1" noChangeArrowheads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66800" y="6554505"/>
              <a:ext cx="598485" cy="2097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3" name="Picture 12"/>
          <p:cNvPicPr>
            <a:picLocks noChangeAspect="1" noChangeArrowheads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939" y="0"/>
            <a:ext cx="9144000" cy="13489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addres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 userDrawn="1"/>
        </p:nvSpPr>
        <p:spPr>
          <a:xfrm>
            <a:off x="0" y="3048000"/>
            <a:ext cx="91440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i="1" dirty="0">
                <a:solidFill>
                  <a:srgbClr val="156734"/>
                </a:solidFill>
              </a:rPr>
              <a:t>Africa Research in Sustainable Intensification for the Next Generation</a:t>
            </a:r>
          </a:p>
          <a:p>
            <a:pPr algn="ctr"/>
            <a:r>
              <a:rPr lang="en-US" sz="4400" dirty="0">
                <a:solidFill>
                  <a:srgbClr val="156734"/>
                </a:solidFill>
              </a:rPr>
              <a:t>africa-rising.net</a:t>
            </a:r>
            <a:endParaRPr lang="en-US" sz="4400" b="1" i="1" dirty="0">
              <a:solidFill>
                <a:srgbClr val="156734"/>
              </a:solidFill>
            </a:endParaRPr>
          </a:p>
        </p:txBody>
      </p:sp>
      <p:grpSp>
        <p:nvGrpSpPr>
          <p:cNvPr id="2" name="Group 1"/>
          <p:cNvGrpSpPr/>
          <p:nvPr userDrawn="1"/>
        </p:nvGrpSpPr>
        <p:grpSpPr>
          <a:xfrm>
            <a:off x="1182636" y="5486400"/>
            <a:ext cx="7086600" cy="857635"/>
            <a:chOff x="1451698" y="5798343"/>
            <a:chExt cx="5863502" cy="709613"/>
          </a:xfrm>
        </p:grpSpPr>
        <p:pic>
          <p:nvPicPr>
            <p:cNvPr id="7" name="Picture 3"/>
            <p:cNvPicPr>
              <a:picLocks noChangeAspect="1" noChangeArrowheads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51698" y="5798343"/>
              <a:ext cx="709613" cy="7096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8" name="Picture 12" descr="P:\logos\i\ifpri\IFPRI_Logo_Standard.jpg"/>
            <p:cNvPicPr>
              <a:picLocks noChangeAspect="1" noChangeArrowheads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94392" y="5798343"/>
              <a:ext cx="391511" cy="7096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7" descr="P:\logos\i\iita\IITA_regular-sienna_with slogan (2).JPG"/>
            <p:cNvPicPr>
              <a:picLocks noChangeAspect="1" noChangeArrowheads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91983" y="5867400"/>
              <a:ext cx="1123217" cy="56435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0" name="Group 9"/>
          <p:cNvGrpSpPr>
            <a:grpSpLocks/>
          </p:cNvGrpSpPr>
          <p:nvPr userDrawn="1"/>
        </p:nvGrpSpPr>
        <p:grpSpPr bwMode="auto">
          <a:xfrm>
            <a:off x="1188668" y="6543671"/>
            <a:ext cx="7686540" cy="230832"/>
            <a:chOff x="1066800" y="6543986"/>
            <a:chExt cx="7305540" cy="229893"/>
          </a:xfrm>
        </p:grpSpPr>
        <p:sp>
          <p:nvSpPr>
            <p:cNvPr id="11" name="TextBox 6"/>
            <p:cNvSpPr txBox="1">
              <a:spLocks noChangeArrowheads="1"/>
            </p:cNvSpPr>
            <p:nvPr/>
          </p:nvSpPr>
          <p:spPr bwMode="auto">
            <a:xfrm>
              <a:off x="1676400" y="6543986"/>
              <a:ext cx="6695940" cy="2298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5F0500"/>
                </a:buClr>
                <a:defRPr/>
              </a:pPr>
              <a:r>
                <a:rPr lang="en-US" sz="900" i="1" dirty="0">
                  <a:latin typeface="+mj-lt"/>
                </a:rPr>
                <a:t>The presentation has a Creative Commons </a:t>
              </a:r>
              <a:r>
                <a:rPr lang="en-US" sz="900" i="1" dirty="0" err="1">
                  <a:latin typeface="+mj-lt"/>
                </a:rPr>
                <a:t>licence</a:t>
              </a:r>
              <a:r>
                <a:rPr lang="en-US" sz="900" i="1" dirty="0">
                  <a:latin typeface="+mj-lt"/>
                </a:rPr>
                <a:t>. You are free to re-use or distribute this work, provided credit is given to ILRI.</a:t>
              </a:r>
              <a:endParaRPr lang="en-US" sz="900" dirty="0">
                <a:latin typeface="+mj-lt"/>
              </a:endParaRPr>
            </a:p>
          </p:txBody>
        </p:sp>
        <p:pic>
          <p:nvPicPr>
            <p:cNvPr id="12" name="Picture 11" descr="P:\Pictures&amp;Resources\Icons\by-nc-sa.png"/>
            <p:cNvPicPr>
              <a:picLocks noChangeAspect="1" noChangeArrowheads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66800" y="6554505"/>
              <a:ext cx="598485" cy="2097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3" name="Picture 12"/>
          <p:cNvPicPr>
            <a:picLocks noChangeAspect="1" noChangeArrowheads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939" y="0"/>
            <a:ext cx="9144000" cy="13489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139472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quarter" idx="12" hasCustomPrompt="1"/>
          </p:nvPr>
        </p:nvSpPr>
        <p:spPr>
          <a:xfrm>
            <a:off x="533400" y="1676400"/>
            <a:ext cx="7772400" cy="838200"/>
          </a:xfrm>
          <a:prstGeom prst="rect">
            <a:avLst/>
          </a:prstGeom>
        </p:spPr>
        <p:txBody>
          <a:bodyPr/>
          <a:lstStyle>
            <a:lvl1pPr marL="114300" indent="0">
              <a:buClr>
                <a:srgbClr val="712123"/>
              </a:buClr>
              <a:buNone/>
              <a:defRPr sz="4400">
                <a:latin typeface="Gill Sans" pitchFamily="34" charset="0"/>
              </a:defRPr>
            </a:lvl1pPr>
            <a:lvl2pPr>
              <a:buClr>
                <a:srgbClr val="712123"/>
              </a:buClr>
              <a:defRPr sz="2800"/>
            </a:lvl2pPr>
            <a:lvl3pPr>
              <a:buClr>
                <a:srgbClr val="712123"/>
              </a:buClr>
              <a:defRPr sz="2400"/>
            </a:lvl3pPr>
            <a:lvl4pPr>
              <a:buClr>
                <a:srgbClr val="712123"/>
              </a:buClr>
              <a:defRPr sz="2000"/>
            </a:lvl4pPr>
            <a:lvl5pPr>
              <a:buClr>
                <a:srgbClr val="712123"/>
              </a:buClr>
              <a:defRPr sz="1800"/>
            </a:lvl5pPr>
          </a:lstStyle>
          <a:p>
            <a:pPr lvl="0"/>
            <a:r>
              <a:rPr lang="en-US" dirty="0"/>
              <a:t>Title</a:t>
            </a:r>
          </a:p>
        </p:txBody>
      </p:sp>
      <p:pic>
        <p:nvPicPr>
          <p:cNvPr id="4" name="Picture 3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939" y="0"/>
            <a:ext cx="9144000" cy="13489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741862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81000" y="1600200"/>
            <a:ext cx="7620000" cy="685800"/>
          </a:xfrm>
          <a:prstGeom prst="rect">
            <a:avLst/>
          </a:prstGeom>
        </p:spPr>
        <p:txBody>
          <a:bodyPr/>
          <a:lstStyle>
            <a:lvl1pPr>
              <a:defRPr>
                <a:latin typeface="Gill Sans" pitchFamily="34" charset="0"/>
              </a:defRPr>
            </a:lvl1pPr>
          </a:lstStyle>
          <a:p>
            <a:r>
              <a:rPr lang="en-US" dirty="0"/>
              <a:t>For graphs</a:t>
            </a:r>
          </a:p>
        </p:txBody>
      </p:sp>
      <p:sp>
        <p:nvSpPr>
          <p:cNvPr id="5" name="Chart Placeholder 4"/>
          <p:cNvSpPr>
            <a:spLocks noGrp="1"/>
          </p:cNvSpPr>
          <p:nvPr>
            <p:ph type="chart" sz="quarter" idx="11" hasCustomPrompt="1"/>
          </p:nvPr>
        </p:nvSpPr>
        <p:spPr>
          <a:xfrm>
            <a:off x="533400" y="3352800"/>
            <a:ext cx="3733800" cy="27432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/>
          <a:lstStyle>
            <a:lvl1pPr marL="114300" indent="0">
              <a:buNone/>
              <a:defRPr/>
            </a:lvl1pPr>
          </a:lstStyle>
          <a:p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0037034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1295400"/>
            <a:ext cx="7620000" cy="609600"/>
          </a:xfrm>
          <a:prstGeom prst="rect">
            <a:avLst/>
          </a:prstGeom>
        </p:spPr>
        <p:txBody>
          <a:bodyPr/>
          <a:lstStyle>
            <a:lvl1pPr>
              <a:defRPr sz="4400" baseline="0">
                <a:latin typeface="Gill Sans" pitchFamily="34" charset="0"/>
              </a:defRPr>
            </a:lvl1pPr>
          </a:lstStyle>
          <a:p>
            <a:r>
              <a:rPr lang="en-US" dirty="0"/>
              <a:t>For tables use this format</a:t>
            </a:r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2"/>
          </p:nvPr>
        </p:nvSpPr>
        <p:spPr>
          <a:xfrm>
            <a:off x="457200" y="2667000"/>
            <a:ext cx="7620000" cy="3733800"/>
          </a:xfrm>
          <a:prstGeom prst="rect">
            <a:avLst/>
          </a:prstGeom>
        </p:spPr>
        <p:txBody>
          <a:bodyPr/>
          <a:lstStyle>
            <a:lvl1pPr marL="114300" indent="0">
              <a:buNone/>
              <a:defRPr/>
            </a:lvl1pPr>
          </a:lstStyle>
          <a:p>
            <a:r>
              <a:rPr lang="en-US"/>
              <a:t>Click icon to add table</a:t>
            </a:r>
            <a:endParaRPr lang="en-US" dirty="0"/>
          </a:p>
        </p:txBody>
      </p:sp>
      <p:sp>
        <p:nvSpPr>
          <p:cNvPr id="6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76200" y="0"/>
            <a:ext cx="7620000" cy="1143000"/>
          </a:xfrm>
          <a:prstGeom prst="rect">
            <a:avLst/>
          </a:prstGeom>
        </p:spPr>
        <p:txBody>
          <a:bodyPr/>
          <a:lstStyle>
            <a:lvl1pPr marL="114300" indent="0" algn="l">
              <a:buNone/>
              <a:defRPr sz="4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454662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1295400"/>
            <a:ext cx="7620000" cy="609600"/>
          </a:xfrm>
          <a:prstGeom prst="rect">
            <a:avLst/>
          </a:prstGeom>
        </p:spPr>
        <p:txBody>
          <a:bodyPr/>
          <a:lstStyle>
            <a:lvl1pPr>
              <a:defRPr baseline="0"/>
            </a:lvl1pPr>
          </a:lstStyle>
          <a:p>
            <a:r>
              <a:rPr lang="en-US" dirty="0"/>
              <a:t>For tables use this format</a:t>
            </a:r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2"/>
          </p:nvPr>
        </p:nvSpPr>
        <p:spPr>
          <a:xfrm>
            <a:off x="457200" y="2667000"/>
            <a:ext cx="7620000" cy="3733800"/>
          </a:xfrm>
          <a:prstGeom prst="rect">
            <a:avLst/>
          </a:prstGeom>
        </p:spPr>
        <p:txBody>
          <a:bodyPr/>
          <a:lstStyle>
            <a:lvl1pPr marL="114300" indent="0">
              <a:buNone/>
              <a:defRPr/>
            </a:lvl1pPr>
          </a:lstStyle>
          <a:p>
            <a:r>
              <a:rPr lang="en-US"/>
              <a:t>Click icon to add table</a:t>
            </a:r>
            <a:endParaRPr lang="en-US" dirty="0"/>
          </a:p>
        </p:txBody>
      </p:sp>
      <p:sp>
        <p:nvSpPr>
          <p:cNvPr id="6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76200" y="0"/>
            <a:ext cx="7620000" cy="1143000"/>
          </a:xfrm>
          <a:prstGeom prst="rect">
            <a:avLst/>
          </a:prstGeom>
        </p:spPr>
        <p:txBody>
          <a:bodyPr/>
          <a:lstStyle>
            <a:lvl1pPr marL="114300" indent="0" algn="l">
              <a:buNone/>
              <a:defRPr sz="4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14976485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addres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 userDrawn="1"/>
        </p:nvSpPr>
        <p:spPr>
          <a:xfrm>
            <a:off x="0" y="3048002"/>
            <a:ext cx="9144000" cy="10583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15" i="1" dirty="0">
                <a:solidFill>
                  <a:srgbClr val="156734"/>
                </a:solidFill>
              </a:rPr>
              <a:t>Africa Research in Sustainable Intensification for the Next Generation</a:t>
            </a:r>
          </a:p>
          <a:p>
            <a:pPr algn="ctr"/>
            <a:r>
              <a:rPr lang="en-US" sz="4062" dirty="0">
                <a:solidFill>
                  <a:srgbClr val="156734"/>
                </a:solidFill>
              </a:rPr>
              <a:t>africa-rising.net</a:t>
            </a:r>
            <a:endParaRPr lang="en-US" sz="4062" b="1" i="1" dirty="0">
              <a:solidFill>
                <a:srgbClr val="156734"/>
              </a:solidFill>
            </a:endParaRPr>
          </a:p>
        </p:txBody>
      </p:sp>
      <p:grpSp>
        <p:nvGrpSpPr>
          <p:cNvPr id="2" name="Group 1"/>
          <p:cNvGrpSpPr/>
          <p:nvPr userDrawn="1"/>
        </p:nvGrpSpPr>
        <p:grpSpPr>
          <a:xfrm>
            <a:off x="1182636" y="5486402"/>
            <a:ext cx="7086600" cy="857635"/>
            <a:chOff x="1451698" y="5798343"/>
            <a:chExt cx="5863502" cy="709613"/>
          </a:xfrm>
        </p:grpSpPr>
        <p:pic>
          <p:nvPicPr>
            <p:cNvPr id="7" name="Picture 3"/>
            <p:cNvPicPr>
              <a:picLocks noChangeAspect="1" noChangeArrowheads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51698" y="5798343"/>
              <a:ext cx="709613" cy="7096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8" name="Picture 12" descr="P:\logos\i\ifpri\IFPRI_Logo_Standard.jpg"/>
            <p:cNvPicPr>
              <a:picLocks noChangeAspect="1" noChangeArrowheads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94392" y="5798343"/>
              <a:ext cx="391511" cy="709613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7" descr="P:\logos\i\iita\IITA_regular-sienna_with slogan (2).JPG"/>
            <p:cNvPicPr>
              <a:picLocks noChangeAspect="1" noChangeArrowheads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91983" y="5867400"/>
              <a:ext cx="1123217" cy="564356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3" name="Picture 12"/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939" y="0"/>
            <a:ext cx="9144000" cy="13489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TextBox 6"/>
          <p:cNvSpPr txBox="1">
            <a:spLocks noChangeArrowheads="1"/>
          </p:cNvSpPr>
          <p:nvPr userDrawn="1"/>
        </p:nvSpPr>
        <p:spPr bwMode="auto">
          <a:xfrm>
            <a:off x="1827345" y="6550969"/>
            <a:ext cx="6096000" cy="234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Clr>
                <a:srgbClr val="5F0500"/>
              </a:buClr>
              <a:defRPr/>
            </a:pPr>
            <a:r>
              <a:rPr lang="en-GB" sz="923" kern="1200" dirty="0">
                <a:solidFill>
                  <a:schemeClr val="tx1"/>
                </a:solidFill>
                <a:effectLst/>
                <a:latin typeface="+mn-lt"/>
                <a:ea typeface="+mn-ea"/>
                <a:cs typeface="Arial" charset="0"/>
              </a:rPr>
              <a:t>This presentation is licensed for use under the Creative Commons Attribution 4.0 International Licence.</a:t>
            </a:r>
            <a:endParaRPr lang="en-US" sz="923" dirty="0">
              <a:latin typeface="+mn-lt"/>
            </a:endParaRPr>
          </a:p>
        </p:txBody>
      </p:sp>
      <p:pic>
        <p:nvPicPr>
          <p:cNvPr id="16" name="Picture 15" descr="cc-by 88x31.png"/>
          <p:cNvPicPr/>
          <p:nvPr userDrawn="1"/>
        </p:nvPicPr>
        <p:blipFill>
          <a:blip r:embed="rId6" r:link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0606" y="6569513"/>
            <a:ext cx="586740" cy="20764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582151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533400" y="838200"/>
            <a:ext cx="6858000" cy="1219200"/>
          </a:xfrm>
        </p:spPr>
        <p:txBody>
          <a:bodyPr>
            <a:normAutofit/>
          </a:bodyPr>
          <a:lstStyle>
            <a:lvl1pPr marL="0" indent="0" algn="l">
              <a:buNone/>
              <a:defRPr sz="4400" baseline="0">
                <a:solidFill>
                  <a:schemeClr val="tx1"/>
                </a:solidFill>
                <a:latin typeface="Gill Sans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For charts use this style </a:t>
            </a:r>
          </a:p>
        </p:txBody>
      </p:sp>
    </p:spTree>
    <p:extLst>
      <p:ext uri="{BB962C8B-B14F-4D97-AF65-F5344CB8AC3E}">
        <p14:creationId xmlns:p14="http://schemas.microsoft.com/office/powerpoint/2010/main" val="4065446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1219200"/>
            <a:ext cx="8229600" cy="1143000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 dirty="0"/>
              <a:t>Insert picture</a:t>
            </a:r>
          </a:p>
        </p:txBody>
      </p:sp>
      <p:pic>
        <p:nvPicPr>
          <p:cNvPr id="3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939" y="0"/>
            <a:ext cx="9144000" cy="13489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099782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939" y="0"/>
            <a:ext cx="9144000" cy="13489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81120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11.xml"/><Relationship Id="rId4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>
                <a:tint val="90000"/>
              </a:schemeClr>
            </a:gs>
            <a:gs pos="100000">
              <a:schemeClr val="bg1">
                <a:shade val="100000"/>
                <a:satMod val="115000"/>
              </a:schemeClr>
            </a:gs>
            <a:gs pos="100000">
              <a:schemeClr val="bg1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939" y="0"/>
            <a:ext cx="9144000" cy="13489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70" r:id="rId2"/>
    <p:sldLayoutId id="2147483667" r:id="rId3"/>
    <p:sldLayoutId id="2147483668" r:id="rId4"/>
    <p:sldLayoutId id="2147483673" r:id="rId5"/>
    <p:sldLayoutId id="2147483681" r:id="rId6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n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rgbClr val="156734"/>
        </a:buClr>
        <a:buFont typeface="Wingdings" pitchFamily="2" charset="2"/>
        <a:buChar char="§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rgbClr val="156734"/>
        </a:buClr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rgbClr val="156734"/>
        </a:buClr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rgbClr val="156734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rgbClr val="156734"/>
        </a:buClr>
        <a:buFont typeface="Wingdings" pitchFamily="2" charset="2"/>
        <a:buChar char="§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Insert picture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5181600" cy="2971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7363629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80" r:id="rId2"/>
    <p:sldLayoutId id="2147483676" r:id="rId3"/>
    <p:sldLayoutId id="2147483666" r:id="rId4"/>
    <p:sldLayoutId id="2147483679" r:id="rId5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jpeg"/><Relationship Id="rId3" Type="http://schemas.openxmlformats.org/officeDocument/2006/relationships/image" Target="../media/image37.png"/><Relationship Id="rId7" Type="http://schemas.openxmlformats.org/officeDocument/2006/relationships/image" Target="../media/image4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0.jpeg"/><Relationship Id="rId11" Type="http://schemas.openxmlformats.org/officeDocument/2006/relationships/image" Target="../media/image45.png"/><Relationship Id="rId5" Type="http://schemas.openxmlformats.org/officeDocument/2006/relationships/image" Target="../media/image39.png"/><Relationship Id="rId10" Type="http://schemas.openxmlformats.org/officeDocument/2006/relationships/image" Target="../media/image44.jpeg"/><Relationship Id="rId4" Type="http://schemas.openxmlformats.org/officeDocument/2006/relationships/image" Target="../media/image38.png"/><Relationship Id="rId9" Type="http://schemas.openxmlformats.org/officeDocument/2006/relationships/image" Target="../media/image43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304800" y="1607901"/>
            <a:ext cx="8305800" cy="2286000"/>
          </a:xfrm>
        </p:spPr>
        <p:txBody>
          <a:bodyPr/>
          <a:lstStyle/>
          <a:p>
            <a:r>
              <a:rPr lang="en-US" sz="3000" b="1" dirty="0"/>
              <a:t>Scaling Agricultural Innovations: Theoretical and Practical Insights from Africa RISING Ethiopian Highlands Project 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>
          <a:xfrm>
            <a:off x="381000" y="3505200"/>
            <a:ext cx="8534400" cy="1868270"/>
          </a:xfrm>
        </p:spPr>
        <p:txBody>
          <a:bodyPr/>
          <a:lstStyle/>
          <a:p>
            <a:r>
              <a:rPr lang="en-US" sz="2000" dirty="0"/>
              <a:t>Million Getnet, Kindu Mekonnen and Peter Thorne </a:t>
            </a:r>
          </a:p>
          <a:p>
            <a:r>
              <a:rPr lang="en-US" sz="2000" dirty="0"/>
              <a:t>International Livestock Research Institute</a:t>
            </a:r>
          </a:p>
          <a:p>
            <a:r>
              <a:rPr lang="en-US" sz="2000" dirty="0"/>
              <a:t> </a:t>
            </a:r>
          </a:p>
          <a:p>
            <a:r>
              <a:rPr lang="en-US" sz="1800" dirty="0"/>
              <a:t>6</a:t>
            </a:r>
            <a:r>
              <a:rPr lang="en-US" sz="1800" baseline="30000" dirty="0"/>
              <a:t>th</a:t>
            </a:r>
            <a:r>
              <a:rPr lang="en-US" sz="1800" dirty="0"/>
              <a:t> Annual National Research Conference, </a:t>
            </a:r>
            <a:r>
              <a:rPr lang="en-US" sz="1800" dirty="0" err="1"/>
              <a:t>Hossana</a:t>
            </a:r>
            <a:r>
              <a:rPr lang="en-US" sz="1800" dirty="0"/>
              <a:t>, 6-7 June 2019 </a:t>
            </a:r>
          </a:p>
        </p:txBody>
      </p:sp>
    </p:spTree>
    <p:extLst>
      <p:ext uri="{BB962C8B-B14F-4D97-AF65-F5344CB8AC3E}">
        <p14:creationId xmlns:p14="http://schemas.microsoft.com/office/powerpoint/2010/main" val="24390343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96A3FD-5B68-4A5F-92A0-C9AEBE1108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3000" y="533400"/>
            <a:ext cx="7162800" cy="609600"/>
          </a:xfrm>
        </p:spPr>
        <p:txBody>
          <a:bodyPr/>
          <a:lstStyle/>
          <a:p>
            <a:r>
              <a:rPr lang="en-GB" sz="3200" b="1" dirty="0"/>
              <a:t>Some theoretical basis: The scaling debate </a:t>
            </a:r>
            <a:endParaRPr lang="en-US" sz="3200" b="1" dirty="0">
              <a:solidFill>
                <a:schemeClr val="tx1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096A3FD-5B68-4A5F-92A0-C9AEBE1108F9}"/>
              </a:ext>
            </a:extLst>
          </p:cNvPr>
          <p:cNvSpPr txBox="1">
            <a:spLocks/>
          </p:cNvSpPr>
          <p:nvPr/>
        </p:nvSpPr>
        <p:spPr>
          <a:xfrm>
            <a:off x="1143000" y="1676400"/>
            <a:ext cx="7162800" cy="477520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4400" kern="1200" cap="none" spc="-100" baseline="0">
                <a:ln>
                  <a:noFill/>
                </a:ln>
                <a:solidFill>
                  <a:schemeClr val="tx2"/>
                </a:solidFill>
                <a:effectLst/>
                <a:latin typeface="Gill Sans" pitchFamily="34" charset="0"/>
                <a:ea typeface="+mj-ea"/>
                <a:cs typeface="+mj-cs"/>
              </a:defRPr>
            </a:lvl1pPr>
          </a:lstStyle>
          <a:p>
            <a:r>
              <a:rPr lang="en-GB" sz="2600" dirty="0"/>
              <a:t>Technology centred: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600" dirty="0"/>
              <a:t>Technology transfer and diffusion of innovation models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600" dirty="0"/>
              <a:t>Participatory approaches </a:t>
            </a:r>
          </a:p>
          <a:p>
            <a:r>
              <a:rPr lang="en-GB" sz="2600" dirty="0"/>
              <a:t>Transition centred: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600" dirty="0"/>
              <a:t>Multi-Level-Perspective model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600" dirty="0"/>
              <a:t>Niche, Regime, Landscape </a:t>
            </a:r>
          </a:p>
          <a:p>
            <a:r>
              <a:rPr lang="en-GB" sz="2600" dirty="0"/>
              <a:t>Space centred: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600" dirty="0"/>
              <a:t>Scaling up, scaling out</a:t>
            </a:r>
          </a:p>
          <a:p>
            <a:pPr algn="ctr"/>
            <a:r>
              <a:rPr lang="en-GB" sz="2600" b="1" dirty="0"/>
              <a:t> Scaling is Buzz Word in Research </a:t>
            </a:r>
          </a:p>
          <a:p>
            <a:pPr algn="ctr"/>
            <a:r>
              <a:rPr lang="en-GB" sz="2600" dirty="0"/>
              <a:t>[Driven by funding constraints and/or the desire for impact]  </a:t>
            </a:r>
          </a:p>
          <a:p>
            <a:endParaRPr lang="en-GB" sz="2600" dirty="0"/>
          </a:p>
          <a:p>
            <a:r>
              <a:rPr lang="en-GB" sz="2600" dirty="0"/>
              <a:t>  </a:t>
            </a:r>
            <a:endParaRPr lang="en-US" sz="26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977347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96A3FD-5B68-4A5F-92A0-C9AEBE1108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3000" y="533400"/>
            <a:ext cx="7162800" cy="609600"/>
          </a:xfrm>
        </p:spPr>
        <p:txBody>
          <a:bodyPr/>
          <a:lstStyle/>
          <a:p>
            <a:r>
              <a:rPr lang="en-GB" sz="3200" b="1" dirty="0"/>
              <a:t>Where is the gap in scaling science? </a:t>
            </a:r>
            <a:endParaRPr lang="en-US" sz="3200" b="1" dirty="0">
              <a:solidFill>
                <a:schemeClr val="tx1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096A3FD-5B68-4A5F-92A0-C9AEBE1108F9}"/>
              </a:ext>
            </a:extLst>
          </p:cNvPr>
          <p:cNvSpPr txBox="1">
            <a:spLocks/>
          </p:cNvSpPr>
          <p:nvPr/>
        </p:nvSpPr>
        <p:spPr>
          <a:xfrm>
            <a:off x="1143000" y="1168400"/>
            <a:ext cx="7162800" cy="538480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4400" kern="1200" cap="none" spc="-100" baseline="0">
                <a:ln>
                  <a:noFill/>
                </a:ln>
                <a:solidFill>
                  <a:schemeClr val="tx2"/>
                </a:solidFill>
                <a:effectLst/>
                <a:latin typeface="Gill Sans" pitchFamily="34" charset="0"/>
                <a:ea typeface="+mj-ea"/>
                <a:cs typeface="+mj-cs"/>
              </a:defRPr>
            </a:lvl1pPr>
          </a:lstStyle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400" dirty="0"/>
              <a:t>Scaling is less theorized, practice leading the science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400" dirty="0"/>
              <a:t>Existing literature on scaling is mostly </a:t>
            </a:r>
          </a:p>
          <a:p>
            <a:pPr marL="914400" indent="-457200">
              <a:buFont typeface="Arial" panose="020B0604020202020204" pitchFamily="34" charset="0"/>
              <a:buChar char="•"/>
            </a:pPr>
            <a:r>
              <a:rPr lang="en-GB" sz="2400" dirty="0"/>
              <a:t>Technocratic: Technologies will fix everything </a:t>
            </a:r>
          </a:p>
          <a:p>
            <a:pPr marL="914400" indent="-457200">
              <a:buFont typeface="Arial" panose="020B0604020202020204" pitchFamily="34" charset="0"/>
              <a:buChar char="•"/>
            </a:pPr>
            <a:r>
              <a:rPr lang="en-GB" sz="2400" dirty="0"/>
              <a:t>Reductionist : Using simple models of scaling </a:t>
            </a:r>
          </a:p>
          <a:p>
            <a:pPr marL="914400" indent="-457200">
              <a:buFont typeface="Arial" panose="020B0604020202020204" pitchFamily="34" charset="0"/>
              <a:buChar char="•"/>
            </a:pPr>
            <a:r>
              <a:rPr lang="en-GB" sz="2400" dirty="0"/>
              <a:t>Depoliticised: Down playing the role of power and politics   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1"/>
                </a:solidFill>
              </a:rPr>
              <a:t>Hence, there is a need revisit the concept of scaling and scaling strategies </a:t>
            </a:r>
          </a:p>
          <a:p>
            <a:pPr algn="ctr"/>
            <a:endParaRPr lang="en-US" sz="2400" dirty="0">
              <a:solidFill>
                <a:schemeClr val="tx1"/>
              </a:solidFill>
            </a:endParaRPr>
          </a:p>
          <a:p>
            <a:pPr algn="ctr"/>
            <a:r>
              <a:rPr lang="en-US" sz="2400" b="1" dirty="0">
                <a:solidFill>
                  <a:schemeClr val="tx1"/>
                </a:solidFill>
              </a:rPr>
              <a:t>The Research Question </a:t>
            </a:r>
          </a:p>
          <a:p>
            <a:pPr marL="457200" indent="-457200" algn="ctr">
              <a:buFont typeface="Arial" panose="020B0604020202020204" pitchFamily="34" charset="0"/>
              <a:buChar char="•"/>
            </a:pPr>
            <a:r>
              <a:rPr lang="en-GB" sz="2400" b="1" dirty="0">
                <a:solidFill>
                  <a:srgbClr val="0000FF"/>
                </a:solidFill>
              </a:rPr>
              <a:t>“What theoretical and practical insights can be derived from engaging with critical social science studies of ‘scale’ and ‘scaling?’”. </a:t>
            </a:r>
            <a:endParaRPr lang="en-US" sz="2400" b="1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546717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96A3FD-5B68-4A5F-92A0-C9AEBE1108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3000" y="533400"/>
            <a:ext cx="7162800" cy="609600"/>
          </a:xfrm>
        </p:spPr>
        <p:txBody>
          <a:bodyPr/>
          <a:lstStyle/>
          <a:p>
            <a:r>
              <a:rPr lang="en-GB" sz="3200" b="1" dirty="0"/>
              <a:t>The proposed theoretical lenses </a:t>
            </a:r>
            <a:endParaRPr lang="en-US" sz="3200" b="1" dirty="0">
              <a:solidFill>
                <a:schemeClr val="tx1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096A3FD-5B68-4A5F-92A0-C9AEBE1108F9}"/>
              </a:ext>
            </a:extLst>
          </p:cNvPr>
          <p:cNvSpPr txBox="1">
            <a:spLocks/>
          </p:cNvSpPr>
          <p:nvPr/>
        </p:nvSpPr>
        <p:spPr>
          <a:xfrm>
            <a:off x="1143000" y="1168400"/>
            <a:ext cx="7162800" cy="530860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4400" kern="1200" cap="none" spc="-100" baseline="0">
                <a:ln>
                  <a:noFill/>
                </a:ln>
                <a:solidFill>
                  <a:schemeClr val="tx2"/>
                </a:solidFill>
                <a:effectLst/>
                <a:latin typeface="Gill Sans" pitchFamily="34" charset="0"/>
                <a:ea typeface="+mj-ea"/>
                <a:cs typeface="+mj-cs"/>
              </a:defRPr>
            </a:lvl1pPr>
          </a:lstStyle>
          <a:p>
            <a:r>
              <a:rPr lang="en-GB" sz="2500" dirty="0"/>
              <a:t>Social construction of scale </a:t>
            </a:r>
            <a:r>
              <a:rPr lang="en-GB" sz="1600" dirty="0"/>
              <a:t>(Marston 2000) </a:t>
            </a:r>
            <a:r>
              <a:rPr lang="en-GB" sz="2500" dirty="0"/>
              <a:t>: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500" dirty="0"/>
              <a:t>Challenges the notion of scale that is bounded and fixed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500" dirty="0"/>
              <a:t>Scale is conceptualized as constituted by social actors, their interest and their relations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500" dirty="0"/>
              <a:t>Scaling innovations require managing complex set of actors, their interest and relations  </a:t>
            </a:r>
          </a:p>
          <a:p>
            <a:r>
              <a:rPr lang="en-GB" sz="2500" dirty="0">
                <a:solidFill>
                  <a:schemeClr val="tx1"/>
                </a:solidFill>
              </a:rPr>
              <a:t>Spatial strategies for scaling </a:t>
            </a:r>
            <a:r>
              <a:rPr lang="en-GB" sz="2800" dirty="0"/>
              <a:t>(</a:t>
            </a:r>
            <a:r>
              <a:rPr lang="en-GB" sz="1600" dirty="0" err="1"/>
              <a:t>Wigboldus</a:t>
            </a:r>
            <a:r>
              <a:rPr lang="en-GB" sz="1600" dirty="0"/>
              <a:t> et al. 2017; Jones 2017; Smith 2004; </a:t>
            </a:r>
            <a:r>
              <a:rPr lang="en-GB" sz="1600" dirty="0" err="1"/>
              <a:t>Menter</a:t>
            </a:r>
            <a:r>
              <a:rPr lang="en-GB" sz="1600" dirty="0"/>
              <a:t> et al. 2004 )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500" dirty="0">
                <a:solidFill>
                  <a:schemeClr val="tx1"/>
                </a:solidFill>
              </a:rPr>
              <a:t>Scaling out: Increasing number of users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500" dirty="0">
                <a:solidFill>
                  <a:schemeClr val="tx1"/>
                </a:solidFill>
              </a:rPr>
              <a:t>Scaling up: Institutionalization, collective action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500" dirty="0">
                <a:solidFill>
                  <a:schemeClr val="tx1"/>
                </a:solidFill>
              </a:rPr>
              <a:t>Scale jumping: Surmounting local trap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500" dirty="0">
                <a:solidFill>
                  <a:schemeClr val="tx1"/>
                </a:solidFill>
              </a:rPr>
              <a:t>Scaling down: Embedding in culture and context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500" dirty="0">
                <a:solidFill>
                  <a:schemeClr val="tx1"/>
                </a:solidFill>
              </a:rPr>
              <a:t>Scale bending: Surmounting structural traps  </a:t>
            </a:r>
          </a:p>
          <a:p>
            <a:endParaRPr lang="en-US" sz="2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064574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96A3FD-5B68-4A5F-92A0-C9AEBE1108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3000" y="838200"/>
            <a:ext cx="7162800" cy="1066800"/>
          </a:xfrm>
        </p:spPr>
        <p:txBody>
          <a:bodyPr/>
          <a:lstStyle/>
          <a:p>
            <a:r>
              <a:rPr lang="en-GB" sz="2800" b="1" dirty="0"/>
              <a:t>Conceptual framework for effective scaling </a:t>
            </a:r>
            <a:endParaRPr lang="en-US" sz="2800" b="1" dirty="0">
              <a:solidFill>
                <a:srgbClr val="0070C0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593" y="1904993"/>
            <a:ext cx="8097012" cy="3680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828542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0BE76F28-8C9F-43F5-9274-3E73ED86CD9B}"/>
              </a:ext>
            </a:extLst>
          </p:cNvPr>
          <p:cNvSpPr txBox="1"/>
          <p:nvPr/>
        </p:nvSpPr>
        <p:spPr>
          <a:xfrm>
            <a:off x="762000" y="678803"/>
            <a:ext cx="6477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/>
              <a:t>Methodology</a:t>
            </a:r>
            <a:endParaRPr lang="en-US" sz="3600" b="1" dirty="0">
              <a:solidFill>
                <a:srgbClr val="0070C0"/>
              </a:solidFill>
              <a:latin typeface="Gill Sans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FAE5E3A-71B5-434D-A72C-852096CF83C9}"/>
              </a:ext>
            </a:extLst>
          </p:cNvPr>
          <p:cNvSpPr txBox="1"/>
          <p:nvPr/>
        </p:nvSpPr>
        <p:spPr>
          <a:xfrm>
            <a:off x="533400" y="1361420"/>
            <a:ext cx="822960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Theoretically driven qualitative study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Guided by the heuristic concepts of </a:t>
            </a:r>
            <a:r>
              <a:rPr lang="en-GB" sz="2400" dirty="0"/>
              <a:t> social construction of scale, and spatial strategies 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400" dirty="0"/>
              <a:t>The data collection aimed at exploring and validating these concepts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sz="2400" dirty="0"/>
              <a:t>Both primary and secondary data were used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sz="2400" dirty="0"/>
              <a:t>Primary data: Key informant interviews with CGIAR researchers (6), Africa RISING site coordinators (4), expert FGDs (4), farmer FGDs (2)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sz="2400" dirty="0"/>
              <a:t>Secondary data: Africa RISING Reports on </a:t>
            </a:r>
            <a:r>
              <a:rPr lang="en-GB" sz="2400" dirty="0" err="1"/>
              <a:t>DSpace</a:t>
            </a:r>
            <a:r>
              <a:rPr lang="en-GB" sz="2400" dirty="0"/>
              <a:t>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400" dirty="0"/>
              <a:t>Data analysis: MAXQDA supported coding, extracting codded segments, developing story lines, writing-up 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43074728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0BE76F28-8C9F-43F5-9274-3E73ED86CD9B}"/>
              </a:ext>
            </a:extLst>
          </p:cNvPr>
          <p:cNvSpPr txBox="1"/>
          <p:nvPr/>
        </p:nvSpPr>
        <p:spPr>
          <a:xfrm>
            <a:off x="762000" y="678803"/>
            <a:ext cx="6477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/>
              <a:t>Results and Discussion </a:t>
            </a:r>
            <a:endParaRPr lang="en-US" sz="3600" b="1" dirty="0">
              <a:solidFill>
                <a:srgbClr val="0070C0"/>
              </a:solidFill>
              <a:latin typeface="Gill Sans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FAE5E3A-71B5-434D-A72C-852096CF83C9}"/>
              </a:ext>
            </a:extLst>
          </p:cNvPr>
          <p:cNvSpPr txBox="1"/>
          <p:nvPr/>
        </p:nvSpPr>
        <p:spPr>
          <a:xfrm>
            <a:off x="533400" y="1361420"/>
            <a:ext cx="8229600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The first phase: Spontaneous scaling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400" dirty="0"/>
              <a:t>Spill-over, ad-hoc or accidental 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Second phase: Systematic horizontal and vertical scaling </a:t>
            </a:r>
          </a:p>
          <a:p>
            <a:r>
              <a:rPr lang="en-US" sz="2400" b="1" dirty="0"/>
              <a:t>Social Construction of Scaling in Africa RISING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The long-term engagement in phase I provided technologies, trust and cordial relationship </a:t>
            </a:r>
            <a:r>
              <a:rPr lang="en-GB" sz="1600" dirty="0"/>
              <a:t>(Hartmann and Linn 2008). </a:t>
            </a:r>
            <a:endParaRPr lang="en-US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The 2</a:t>
            </a:r>
            <a:r>
              <a:rPr lang="en-US" sz="2400" baseline="30000" dirty="0"/>
              <a:t>nd</a:t>
            </a:r>
            <a:r>
              <a:rPr lang="en-US" sz="2400" dirty="0"/>
              <a:t> phase built on solid partnerships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But was affected by scalar politics of the project itself, such as the challenge of funding uncertainty following US election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And it required complex partnership building </a:t>
            </a:r>
            <a:r>
              <a:rPr lang="en-GB" sz="2400" dirty="0"/>
              <a:t>(Linn 2012b)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/>
              <a:t>Hence, actors, interests and relations of technology generators, funders and scaling partners have had to be managed and mobilized </a:t>
            </a:r>
            <a:endParaRPr lang="en-US" sz="2400" b="1" dirty="0"/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38086583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0BE76F28-8C9F-43F5-9274-3E73ED86CD9B}"/>
              </a:ext>
            </a:extLst>
          </p:cNvPr>
          <p:cNvSpPr txBox="1"/>
          <p:nvPr/>
        </p:nvSpPr>
        <p:spPr>
          <a:xfrm>
            <a:off x="762000" y="678803"/>
            <a:ext cx="6477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/>
              <a:t>Result and Discussion  </a:t>
            </a:r>
            <a:endParaRPr lang="en-US" sz="3600" b="1" dirty="0">
              <a:solidFill>
                <a:srgbClr val="0070C0"/>
              </a:solidFill>
              <a:latin typeface="Gill Sans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FAE5E3A-71B5-434D-A72C-852096CF83C9}"/>
              </a:ext>
            </a:extLst>
          </p:cNvPr>
          <p:cNvSpPr txBox="1"/>
          <p:nvPr/>
        </p:nvSpPr>
        <p:spPr>
          <a:xfrm>
            <a:off x="533400" y="1361420"/>
            <a:ext cx="7543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Spatial strategies in Africa RISING scaling work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FAE5E3A-71B5-434D-A72C-852096CF83C9}"/>
              </a:ext>
            </a:extLst>
          </p:cNvPr>
          <p:cNvSpPr txBox="1"/>
          <p:nvPr/>
        </p:nvSpPr>
        <p:spPr>
          <a:xfrm>
            <a:off x="533400" y="2133600"/>
            <a:ext cx="2895600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b="1" dirty="0"/>
              <a:t>Scaling Out: </a:t>
            </a:r>
            <a:r>
              <a:rPr lang="en-US" sz="2200" dirty="0"/>
              <a:t>Building partners capacity, initial planting material  </a:t>
            </a:r>
          </a:p>
          <a:p>
            <a:r>
              <a:rPr lang="en-US" sz="2200" b="1" dirty="0"/>
              <a:t>Rating: </a:t>
            </a:r>
            <a:r>
              <a:rPr lang="en-US" sz="2200" dirty="0"/>
              <a:t>Good experience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FAE5E3A-71B5-434D-A72C-852096CF83C9}"/>
              </a:ext>
            </a:extLst>
          </p:cNvPr>
          <p:cNvSpPr txBox="1"/>
          <p:nvPr/>
        </p:nvSpPr>
        <p:spPr>
          <a:xfrm>
            <a:off x="515257" y="4232848"/>
            <a:ext cx="289560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b="1" dirty="0"/>
              <a:t>Scaling Up: </a:t>
            </a:r>
            <a:r>
              <a:rPr lang="en-US" sz="2200" dirty="0"/>
              <a:t>Institutionalizing scaling efforts </a:t>
            </a:r>
          </a:p>
          <a:p>
            <a:r>
              <a:rPr lang="en-US" sz="2200" b="1" dirty="0"/>
              <a:t>Rating: </a:t>
            </a:r>
            <a:r>
              <a:rPr lang="en-US" sz="2200" dirty="0"/>
              <a:t>Limited experience but improving 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FAE5E3A-71B5-434D-A72C-852096CF83C9}"/>
              </a:ext>
            </a:extLst>
          </p:cNvPr>
          <p:cNvSpPr txBox="1"/>
          <p:nvPr/>
        </p:nvSpPr>
        <p:spPr>
          <a:xfrm>
            <a:off x="3886200" y="2130677"/>
            <a:ext cx="44958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b="1" dirty="0"/>
              <a:t>Scale Jumping: </a:t>
            </a:r>
            <a:r>
              <a:rPr lang="en-US" sz="2200" dirty="0"/>
              <a:t>Targeting national strategies and initiatives </a:t>
            </a:r>
          </a:p>
          <a:p>
            <a:r>
              <a:rPr lang="en-US" sz="2200" b="1" dirty="0"/>
              <a:t>Rating: </a:t>
            </a:r>
            <a:r>
              <a:rPr lang="en-US" sz="2200" dirty="0"/>
              <a:t>Good experience, with more space for improvement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FAE5E3A-71B5-434D-A72C-852096CF83C9}"/>
              </a:ext>
            </a:extLst>
          </p:cNvPr>
          <p:cNvSpPr txBox="1"/>
          <p:nvPr/>
        </p:nvSpPr>
        <p:spPr>
          <a:xfrm>
            <a:off x="3886200" y="3795247"/>
            <a:ext cx="445951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b="1" dirty="0"/>
              <a:t>Scaling Down: </a:t>
            </a:r>
            <a:r>
              <a:rPr lang="en-US" sz="2200" dirty="0"/>
              <a:t>Partnership building beyond Africa RISING sites </a:t>
            </a:r>
          </a:p>
          <a:p>
            <a:r>
              <a:rPr lang="en-US" sz="2200" b="1" dirty="0"/>
              <a:t>Rating: </a:t>
            </a:r>
            <a:r>
              <a:rPr lang="en-US" sz="2200" dirty="0"/>
              <a:t>Good experience, with more space for improvement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FAE5E3A-71B5-434D-A72C-852096CF83C9}"/>
              </a:ext>
            </a:extLst>
          </p:cNvPr>
          <p:cNvSpPr txBox="1"/>
          <p:nvPr/>
        </p:nvSpPr>
        <p:spPr>
          <a:xfrm>
            <a:off x="3886200" y="5459817"/>
            <a:ext cx="46863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b="1" dirty="0"/>
              <a:t>Scaling Bending: </a:t>
            </a:r>
            <a:r>
              <a:rPr lang="en-US" sz="2200" dirty="0"/>
              <a:t>Circumventing limiting regional policies </a:t>
            </a:r>
          </a:p>
          <a:p>
            <a:r>
              <a:rPr lang="en-US" sz="2200" b="1" dirty="0"/>
              <a:t>Rating: </a:t>
            </a:r>
            <a:r>
              <a:rPr lang="en-US" sz="2200" dirty="0"/>
              <a:t>Limited experience  </a:t>
            </a:r>
            <a:r>
              <a:rPr lang="en-US" sz="2200" b="1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2040512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701F05-0EE8-4503-AD1A-DBC6E9B24B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369" y="381000"/>
            <a:ext cx="8546969" cy="609600"/>
          </a:xfrm>
        </p:spPr>
        <p:txBody>
          <a:bodyPr/>
          <a:lstStyle/>
          <a:p>
            <a:r>
              <a:rPr lang="en-US" sz="2800" b="1" dirty="0"/>
              <a:t>Core conclusions </a:t>
            </a:r>
            <a:endParaRPr lang="en-US" sz="2800" b="1" dirty="0">
              <a:solidFill>
                <a:srgbClr val="0070C0"/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E5CD709-3561-4CB1-88EA-CDC372229306}"/>
              </a:ext>
            </a:extLst>
          </p:cNvPr>
          <p:cNvSpPr txBox="1">
            <a:spLocks/>
          </p:cNvSpPr>
          <p:nvPr/>
        </p:nvSpPr>
        <p:spPr>
          <a:xfrm>
            <a:off x="533400" y="1295400"/>
            <a:ext cx="7848600" cy="518160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4400" kern="1200" cap="none" spc="-100" baseline="0">
                <a:ln>
                  <a:noFill/>
                </a:ln>
                <a:solidFill>
                  <a:schemeClr val="tx2"/>
                </a:solidFill>
                <a:effectLst/>
                <a:latin typeface="Gill Sans" pitchFamily="34" charset="0"/>
                <a:ea typeface="+mj-ea"/>
                <a:cs typeface="+mj-cs"/>
              </a:defRPr>
            </a:lvl1pPr>
          </a:lstStyle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600" dirty="0"/>
              <a:t>Scaling is complex, involving multiple actors working in multiple hierarchical and networked spaces.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600" dirty="0"/>
              <a:t>Effective scaling requires scaling out and scaling up, scale jumping, scaling down and scale bending strategies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600" dirty="0"/>
              <a:t>Scaling may not be strictly planned, relies  heavily on long-term partnerships, trust and learning.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600" dirty="0"/>
              <a:t>Scaling strategies need to be flexible, step-wise and reflective. </a:t>
            </a:r>
            <a:endParaRPr lang="en-US" sz="26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6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68101375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09600" y="1736755"/>
            <a:ext cx="7620000" cy="662701"/>
          </a:xfrm>
        </p:spPr>
        <p:txBody>
          <a:bodyPr/>
          <a:lstStyle/>
          <a:p>
            <a:pPr algn="ctr"/>
            <a:r>
              <a:rPr lang="en-US" sz="2800" dirty="0"/>
              <a:t>CGIAR Partners:</a:t>
            </a:r>
          </a:p>
        </p:txBody>
      </p:sp>
      <p:grpSp>
        <p:nvGrpSpPr>
          <p:cNvPr id="16" name="Group 15"/>
          <p:cNvGrpSpPr/>
          <p:nvPr/>
        </p:nvGrpSpPr>
        <p:grpSpPr>
          <a:xfrm>
            <a:off x="409760" y="3367548"/>
            <a:ext cx="8324479" cy="2618074"/>
            <a:chOff x="457201" y="4077296"/>
            <a:chExt cx="8324479" cy="2618074"/>
          </a:xfrm>
        </p:grpSpPr>
        <p:pic>
          <p:nvPicPr>
            <p:cNvPr id="17" name="Picture 16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7201" y="5269506"/>
              <a:ext cx="1219199" cy="525137"/>
            </a:xfrm>
            <a:prstGeom prst="rect">
              <a:avLst/>
            </a:prstGeom>
          </p:spPr>
        </p:pic>
        <p:pic>
          <p:nvPicPr>
            <p:cNvPr id="18" name="Picture 3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03536" y="4077296"/>
              <a:ext cx="759463" cy="75946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9" name="Picture 2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43200" y="5951578"/>
              <a:ext cx="647065" cy="71481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1" name="Picture 10" descr="P:\logos\c\CIP\CIP_Logo.jp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02834" y="5991255"/>
              <a:ext cx="715782" cy="6354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2" name="Picture 11" descr="P:\logos\c\cimmyt\CIMMYT Logo.jpg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05400" y="5146740"/>
              <a:ext cx="960880" cy="72066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3" name="Picture 12" descr="P:\logos\i\ifpri\IFPRI_Logo_Standard.jpg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63146" y="5928156"/>
              <a:ext cx="407307" cy="73824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4" name="Picture 9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20000" y="6064021"/>
              <a:ext cx="900143" cy="63134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5" name="Picture 24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34200" y="5279588"/>
              <a:ext cx="1847480" cy="515055"/>
            </a:xfrm>
            <a:prstGeom prst="rect">
              <a:avLst/>
            </a:prstGeom>
          </p:spPr>
        </p:pic>
        <p:pic>
          <p:nvPicPr>
            <p:cNvPr id="26" name="Picture 2"/>
            <p:cNvPicPr>
              <a:picLocks noChangeAspect="1" noChangeArrowheads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90800" y="5268961"/>
              <a:ext cx="1400625" cy="48514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91752143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A3839CC5-E4C8-4274-A0AF-E8D576F5E3F3}"/>
              </a:ext>
            </a:extLst>
          </p:cNvPr>
          <p:cNvSpPr txBox="1">
            <a:spLocks/>
          </p:cNvSpPr>
          <p:nvPr/>
        </p:nvSpPr>
        <p:spPr>
          <a:xfrm>
            <a:off x="29367" y="564824"/>
            <a:ext cx="9131130" cy="6261754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228600" algn="l" defTabSz="914400" rtl="0" eaLnBrk="1" latinLnBrk="0" hangingPunct="1">
              <a:spcBef>
                <a:spcPct val="20000"/>
              </a:spcBef>
              <a:buClr>
                <a:srgbClr val="156734"/>
              </a:buClr>
              <a:buFont typeface="Wingdings" pitchFamily="2" charset="2"/>
              <a:buChar char="§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28600" algn="l" defTabSz="914400" rtl="0" eaLnBrk="1" latinLnBrk="0" hangingPunct="1">
              <a:spcBef>
                <a:spcPct val="20000"/>
              </a:spcBef>
              <a:buClr>
                <a:srgbClr val="156734"/>
              </a:buClr>
              <a:buFont typeface="Wingdings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05840" indent="-228600" algn="l" defTabSz="914400" rtl="0" eaLnBrk="1" latinLnBrk="0" hangingPunct="1">
              <a:spcBef>
                <a:spcPct val="20000"/>
              </a:spcBef>
              <a:buClr>
                <a:srgbClr val="156734"/>
              </a:buClr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80160" indent="-228600" algn="l" defTabSz="914400" rtl="0" eaLnBrk="1" latinLnBrk="0" hangingPunct="1">
              <a:spcBef>
                <a:spcPct val="20000"/>
              </a:spcBef>
              <a:buClr>
                <a:srgbClr val="156734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spcBef>
                <a:spcPct val="20000"/>
              </a:spcBef>
              <a:buClr>
                <a:srgbClr val="156734"/>
              </a:buClr>
              <a:buFont typeface="Wingdings" pitchFamily="2" charset="2"/>
              <a:buChar char="§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03120" indent="-18288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18288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100" b="1" dirty="0"/>
              <a:t>Academic institutions:</a:t>
            </a:r>
          </a:p>
          <a:p>
            <a:pPr lvl="1"/>
            <a:r>
              <a:rPr lang="en-US" sz="2100" dirty="0" err="1"/>
              <a:t>Wachemo</a:t>
            </a:r>
            <a:r>
              <a:rPr lang="en-US" sz="2100" dirty="0"/>
              <a:t>, Mekelle, </a:t>
            </a:r>
            <a:r>
              <a:rPr lang="en-US" sz="2100" dirty="0" err="1"/>
              <a:t>Madawolabu</a:t>
            </a:r>
            <a:r>
              <a:rPr lang="en-US" sz="2100" dirty="0"/>
              <a:t>, Debre Berhan and Hawassa universities; Maichew Agricultural College</a:t>
            </a:r>
          </a:p>
          <a:p>
            <a:r>
              <a:rPr lang="en-US" sz="2100" b="1" dirty="0"/>
              <a:t>Regional research organizations:</a:t>
            </a:r>
          </a:p>
          <a:p>
            <a:pPr lvl="1"/>
            <a:r>
              <a:rPr lang="en-US" sz="2100" dirty="0"/>
              <a:t>Amhara Regional Agricultural Research Institute, Southern Agricultural Research Institute, Tigray Agricultural Research Institute, Oromia Agricultural Research Institute</a:t>
            </a:r>
          </a:p>
          <a:p>
            <a:r>
              <a:rPr lang="en-US" sz="2100" b="1" dirty="0"/>
              <a:t>Federal research organizations:</a:t>
            </a:r>
          </a:p>
          <a:p>
            <a:pPr lvl="1"/>
            <a:r>
              <a:rPr lang="en-US" sz="2100" dirty="0"/>
              <a:t>Ethiopian Institute for Agricultural Research, Ethiopian Public Health Institute</a:t>
            </a:r>
          </a:p>
          <a:p>
            <a:r>
              <a:rPr lang="en-US" sz="2100" b="1" dirty="0"/>
              <a:t>Offices of Agriculture:</a:t>
            </a:r>
          </a:p>
          <a:p>
            <a:pPr lvl="1"/>
            <a:r>
              <a:rPr lang="en-US" sz="2100" dirty="0" err="1"/>
              <a:t>Endamekoni</a:t>
            </a:r>
            <a:r>
              <a:rPr lang="en-US" sz="2100" dirty="0"/>
              <a:t> (Tigray), </a:t>
            </a:r>
            <a:r>
              <a:rPr lang="en-US" sz="2100" dirty="0" err="1"/>
              <a:t>Basona</a:t>
            </a:r>
            <a:r>
              <a:rPr lang="en-US" sz="2100" dirty="0"/>
              <a:t> </a:t>
            </a:r>
            <a:r>
              <a:rPr lang="en-US" sz="2100" dirty="0" err="1"/>
              <a:t>Worena</a:t>
            </a:r>
            <a:r>
              <a:rPr lang="en-US" sz="2100" dirty="0"/>
              <a:t> (Amhara), </a:t>
            </a:r>
            <a:r>
              <a:rPr lang="en-US" sz="2100" dirty="0" err="1"/>
              <a:t>Lemo</a:t>
            </a:r>
            <a:r>
              <a:rPr lang="en-US" sz="2100" dirty="0"/>
              <a:t> (SNNRP) and </a:t>
            </a:r>
            <a:r>
              <a:rPr lang="en-US" sz="2100" dirty="0" err="1"/>
              <a:t>Sinana</a:t>
            </a:r>
            <a:r>
              <a:rPr lang="en-US" sz="2100" dirty="0"/>
              <a:t> (Oromia)</a:t>
            </a:r>
          </a:p>
          <a:p>
            <a:r>
              <a:rPr lang="en-US" sz="2100" b="1" dirty="0"/>
              <a:t>Private entrepreneurs: </a:t>
            </a:r>
            <a:r>
              <a:rPr lang="en-US" sz="2100" dirty="0"/>
              <a:t>Fuji integrated farm</a:t>
            </a:r>
          </a:p>
          <a:p>
            <a:r>
              <a:rPr lang="en-US" sz="2100" b="1" dirty="0"/>
              <a:t>NGOs: </a:t>
            </a:r>
            <a:r>
              <a:rPr lang="en-US" sz="2100" dirty="0"/>
              <a:t>GRAD, </a:t>
            </a:r>
            <a:r>
              <a:rPr lang="en-US" sz="2100" dirty="0" err="1"/>
              <a:t>Hundie</a:t>
            </a:r>
            <a:r>
              <a:rPr lang="en-US" sz="2100" dirty="0"/>
              <a:t>, SOS Sahel, </a:t>
            </a:r>
            <a:r>
              <a:rPr lang="en-US" sz="2100" dirty="0" err="1"/>
              <a:t>Sunarma</a:t>
            </a:r>
            <a:endParaRPr lang="en-US" sz="2100" dirty="0"/>
          </a:p>
          <a:p>
            <a:r>
              <a:rPr lang="en-US" sz="2100" b="1" dirty="0"/>
              <a:t>Agricultural Transformation Agency (ATA)</a:t>
            </a:r>
          </a:p>
          <a:p>
            <a:r>
              <a:rPr lang="en-US" sz="2100" b="1" dirty="0"/>
              <a:t>Innovation laboratories: </a:t>
            </a:r>
            <a:r>
              <a:rPr lang="en-US" sz="2100" dirty="0"/>
              <a:t>SIIL, ILSSI, PHIL, LSIL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A8D60599-2D6D-474D-870A-13FCBCAD42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367" y="31423"/>
            <a:ext cx="5029200" cy="533400"/>
          </a:xfrm>
        </p:spPr>
        <p:txBody>
          <a:bodyPr>
            <a:normAutofit/>
          </a:bodyPr>
          <a:lstStyle/>
          <a:p>
            <a:pPr algn="ctr"/>
            <a:r>
              <a:rPr lang="en-US" sz="2800" dirty="0">
                <a:solidFill>
                  <a:schemeClr val="tx1"/>
                </a:solidFill>
                <a:latin typeface="+mn-lt"/>
              </a:rPr>
              <a:t>Local Partners (Phase 1)- Ethiopia</a:t>
            </a:r>
          </a:p>
        </p:txBody>
      </p:sp>
    </p:spTree>
    <p:extLst>
      <p:ext uri="{BB962C8B-B14F-4D97-AF65-F5344CB8AC3E}">
        <p14:creationId xmlns:p14="http://schemas.microsoft.com/office/powerpoint/2010/main" val="30413770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28600" y="304800"/>
            <a:ext cx="85344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3200" b="1" dirty="0"/>
              <a:t>Introduction of Africa RISING Ethiopian Highlands Project </a:t>
            </a:r>
            <a:endParaRPr lang="en-US" sz="3200" b="1" dirty="0">
              <a:solidFill>
                <a:srgbClr val="0070C0"/>
              </a:solidFill>
              <a:latin typeface="Gill Sans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81000" y="1382018"/>
            <a:ext cx="838200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71500" indent="-457200">
              <a:buFont typeface="Wingdings" pitchFamily="2" charset="2"/>
              <a:buChar char="§"/>
            </a:pPr>
            <a:r>
              <a:rPr lang="en-US" sz="2400" dirty="0">
                <a:latin typeface="Gill Sans"/>
              </a:rPr>
              <a:t>Two phases: 1</a:t>
            </a:r>
            <a:r>
              <a:rPr lang="en-US" sz="2400" baseline="30000" dirty="0">
                <a:latin typeface="Gill Sans"/>
              </a:rPr>
              <a:t>st</a:t>
            </a:r>
            <a:r>
              <a:rPr lang="en-US" sz="2400" dirty="0">
                <a:latin typeface="Gill Sans"/>
              </a:rPr>
              <a:t>- 2012-2016 and 2</a:t>
            </a:r>
            <a:r>
              <a:rPr lang="en-US" sz="2400" baseline="30000" dirty="0">
                <a:latin typeface="Gill Sans"/>
              </a:rPr>
              <a:t>nd</a:t>
            </a:r>
            <a:r>
              <a:rPr lang="en-US" sz="2400" dirty="0">
                <a:latin typeface="Gill Sans"/>
              </a:rPr>
              <a:t> -2016-2021</a:t>
            </a:r>
          </a:p>
          <a:p>
            <a:pPr marL="571500" indent="-457200">
              <a:buFont typeface="Wingdings" pitchFamily="2" charset="2"/>
              <a:buChar char="§"/>
            </a:pPr>
            <a:r>
              <a:rPr lang="en-US" sz="2400" dirty="0">
                <a:latin typeface="Gill Sans"/>
              </a:rPr>
              <a:t>Funded by USAID’s through the US </a:t>
            </a:r>
            <a:r>
              <a:rPr lang="en-US" sz="2400" dirty="0" err="1">
                <a:latin typeface="Gill Sans"/>
              </a:rPr>
              <a:t>FtF</a:t>
            </a:r>
            <a:r>
              <a:rPr lang="en-US" sz="2400" dirty="0">
                <a:latin typeface="Gill Sans"/>
              </a:rPr>
              <a:t> initiative</a:t>
            </a:r>
          </a:p>
          <a:p>
            <a:pPr marL="571500" indent="-457200">
              <a:buFont typeface="Wingdings" pitchFamily="2" charset="2"/>
              <a:buChar char="§"/>
            </a:pPr>
            <a:r>
              <a:rPr lang="en-US" sz="2400" dirty="0">
                <a:latin typeface="Gill Sans"/>
              </a:rPr>
              <a:t>Principal focus – SI of mixed farming systems  </a:t>
            </a:r>
          </a:p>
          <a:p>
            <a:pPr marL="571500" indent="-457200">
              <a:buFont typeface="Wingdings" pitchFamily="2" charset="2"/>
              <a:buChar char="§"/>
            </a:pPr>
            <a:r>
              <a:rPr lang="en-US" sz="2400" dirty="0">
                <a:latin typeface="Gill Sans"/>
              </a:rPr>
              <a:t>Operates– West Africa, E and S Africa and Ethiopia </a:t>
            </a:r>
          </a:p>
          <a:p>
            <a:pPr marL="114300"/>
            <a:r>
              <a:rPr lang="en-US" sz="2400" b="1" dirty="0">
                <a:latin typeface="Gill Sans"/>
              </a:rPr>
              <a:t>1</a:t>
            </a:r>
            <a:r>
              <a:rPr lang="en-US" sz="2400" b="1" baseline="30000" dirty="0">
                <a:latin typeface="Gill Sans"/>
              </a:rPr>
              <a:t>st</a:t>
            </a:r>
            <a:r>
              <a:rPr lang="en-US" sz="2400" b="1" dirty="0">
                <a:latin typeface="Gill Sans"/>
              </a:rPr>
              <a:t> Phase: </a:t>
            </a:r>
          </a:p>
          <a:p>
            <a:pPr marL="571500" indent="-457200">
              <a:buFont typeface="Wingdings" pitchFamily="2" charset="2"/>
              <a:buChar char="§"/>
            </a:pPr>
            <a:r>
              <a:rPr lang="en-US" sz="2400" dirty="0">
                <a:latin typeface="Gill Sans"/>
              </a:rPr>
              <a:t>Implemented-8 research </a:t>
            </a:r>
            <a:r>
              <a:rPr lang="en-US" sz="2400" dirty="0" err="1">
                <a:latin typeface="Gill Sans"/>
              </a:rPr>
              <a:t>kebeles</a:t>
            </a:r>
            <a:r>
              <a:rPr lang="en-US" sz="2400" dirty="0">
                <a:latin typeface="Gill Sans"/>
              </a:rPr>
              <a:t> in 4 regions  </a:t>
            </a:r>
          </a:p>
          <a:p>
            <a:pPr marL="571500" indent="-457200">
              <a:buFont typeface="Wingdings" pitchFamily="2" charset="2"/>
              <a:buChar char="§"/>
            </a:pPr>
            <a:r>
              <a:rPr lang="en-US" sz="2400" dirty="0">
                <a:latin typeface="Gill Sans"/>
              </a:rPr>
              <a:t>Partners:9 CGIAR centers, universities, research institutions, 4 agriculture offices, NGOs, farmers</a:t>
            </a:r>
          </a:p>
          <a:p>
            <a:pPr marL="571500" indent="-457200">
              <a:buFont typeface="Wingdings" pitchFamily="2" charset="2"/>
              <a:buChar char="§"/>
            </a:pPr>
            <a:r>
              <a:rPr lang="en-US" sz="2400" dirty="0">
                <a:latin typeface="Gill Sans"/>
              </a:rPr>
              <a:t>Partnerships facilitated via multi-tier IPs</a:t>
            </a:r>
          </a:p>
          <a:p>
            <a:pPr marL="571500" indent="-457200">
              <a:buFont typeface="Wingdings" pitchFamily="2" charset="2"/>
              <a:buChar char="§"/>
            </a:pPr>
            <a:r>
              <a:rPr lang="en-US" sz="2400" dirty="0">
                <a:latin typeface="Gill Sans"/>
              </a:rPr>
              <a:t>The focus was on R4D activities to validate technologies </a:t>
            </a:r>
          </a:p>
          <a:p>
            <a:pPr marL="114300"/>
            <a:r>
              <a:rPr lang="en-US" sz="2400" b="1" dirty="0">
                <a:latin typeface="Gill Sans"/>
              </a:rPr>
              <a:t>2</a:t>
            </a:r>
            <a:r>
              <a:rPr lang="en-US" sz="2400" b="1" baseline="30000" dirty="0">
                <a:latin typeface="Gill Sans"/>
              </a:rPr>
              <a:t>nd</a:t>
            </a:r>
            <a:r>
              <a:rPr lang="en-US" sz="2400" b="1" dirty="0">
                <a:latin typeface="Gill Sans"/>
              </a:rPr>
              <a:t> Phase: </a:t>
            </a:r>
          </a:p>
          <a:p>
            <a:pPr marL="114300"/>
            <a:r>
              <a:rPr lang="en-US" sz="2400" dirty="0">
                <a:latin typeface="Gill Sans"/>
              </a:rPr>
              <a:t>-Focus: Scaling validated technologies &amp; backstopping R4D</a:t>
            </a:r>
          </a:p>
          <a:p>
            <a:pPr marL="114300"/>
            <a:r>
              <a:rPr lang="en-US" sz="2400" dirty="0">
                <a:latin typeface="Gill Sans"/>
              </a:rPr>
              <a:t>-Scope: Same regions but 28 districts  </a:t>
            </a:r>
          </a:p>
          <a:p>
            <a:pPr marL="114300"/>
            <a:r>
              <a:rPr lang="en-US" sz="2400" dirty="0">
                <a:latin typeface="Gill Sans"/>
              </a:rPr>
              <a:t>-Partnership: More diverse, mainly with </a:t>
            </a:r>
            <a:r>
              <a:rPr lang="en-US" sz="2400" dirty="0" err="1">
                <a:latin typeface="Gill Sans"/>
              </a:rPr>
              <a:t>Dev’t</a:t>
            </a:r>
            <a:r>
              <a:rPr lang="en-US" sz="2400" dirty="0">
                <a:latin typeface="Gill Sans"/>
              </a:rPr>
              <a:t> and Extension </a:t>
            </a:r>
          </a:p>
        </p:txBody>
      </p:sp>
    </p:spTree>
    <p:extLst>
      <p:ext uri="{BB962C8B-B14F-4D97-AF65-F5344CB8AC3E}">
        <p14:creationId xmlns:p14="http://schemas.microsoft.com/office/powerpoint/2010/main" val="103982654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">
            <a:extLst>
              <a:ext uri="{FF2B5EF4-FFF2-40B4-BE49-F238E27FC236}">
                <a16:creationId xmlns:a16="http://schemas.microsoft.com/office/drawing/2014/main" id="{7F6C95C8-8A7C-410C-B874-0D1EEFF55A4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5394" y="76200"/>
            <a:ext cx="8839200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ja-JP" sz="280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ea typeface="Calibri" panose="020F0502020204030204" pitchFamily="34" charset="0"/>
                <a:cs typeface="Calibri" panose="020F0502020204030204" pitchFamily="34" charset="0"/>
              </a:rPr>
              <a:t>Scaling Development Partners in the Different Sites/Regions (Phase II)- Examples</a:t>
            </a:r>
            <a:endParaRPr kumimoji="0" lang="en-US" altLang="ja-JP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0DB907AD-2D90-43DD-8EE4-09D7BF226669}"/>
              </a:ext>
            </a:extLst>
          </p:cNvPr>
          <p:cNvGraphicFramePr>
            <a:graphicFrameLocks noGrp="1"/>
          </p:cNvGraphicFramePr>
          <p:nvPr/>
        </p:nvGraphicFramePr>
        <p:xfrm>
          <a:off x="223101" y="1143000"/>
          <a:ext cx="8763786" cy="5543932"/>
        </p:xfrm>
        <a:graphic>
          <a:graphicData uri="http://schemas.openxmlformats.org/drawingml/2006/table">
            <a:tbl>
              <a:tblPr firstRow="1" firstCol="1" bandRow="1"/>
              <a:tblGrid>
                <a:gridCol w="3915769">
                  <a:extLst>
                    <a:ext uri="{9D8B030D-6E8A-4147-A177-3AD203B41FA5}">
                      <a16:colId xmlns:a16="http://schemas.microsoft.com/office/drawing/2014/main" val="59019697"/>
                    </a:ext>
                  </a:extLst>
                </a:gridCol>
                <a:gridCol w="3413211">
                  <a:extLst>
                    <a:ext uri="{9D8B030D-6E8A-4147-A177-3AD203B41FA5}">
                      <a16:colId xmlns:a16="http://schemas.microsoft.com/office/drawing/2014/main" val="2686897955"/>
                    </a:ext>
                  </a:extLst>
                </a:gridCol>
                <a:gridCol w="1434806">
                  <a:extLst>
                    <a:ext uri="{9D8B030D-6E8A-4147-A177-3AD203B41FA5}">
                      <a16:colId xmlns:a16="http://schemas.microsoft.com/office/drawing/2014/main" val="4082099714"/>
                    </a:ext>
                  </a:extLst>
                </a:gridCol>
              </a:tblGrid>
              <a:tr h="228216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20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InterAide</a:t>
                      </a:r>
                      <a:r>
                        <a:rPr lang="en-US" sz="18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France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971" marR="50971" marT="707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SNNPR, Lemo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971" marR="50971" marT="707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NGO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971" marR="50971" marT="707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47812931"/>
                  </a:ext>
                </a:extLst>
              </a:tr>
              <a:tr h="228216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Send-a-Cow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971" marR="50971" marT="707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SNNPR, Lemo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971" marR="50971" marT="707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NGO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971" marR="50971" marT="707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5247195"/>
                  </a:ext>
                </a:extLst>
              </a:tr>
              <a:tr h="228216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Ethiopian Catholic Church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971" marR="50971" marT="707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SNNPR, Lemo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971" marR="50971" marT="707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NGO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971" marR="50971" marT="707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63864"/>
                  </a:ext>
                </a:extLst>
              </a:tr>
              <a:tr h="228216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Hundie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971" marR="50971" marT="707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Addis Ababa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971" marR="50971" marT="707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NGO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971" marR="50971" marT="707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1231439"/>
                  </a:ext>
                </a:extLst>
              </a:tr>
              <a:tr h="228216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World Vision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971" marR="50971" marT="707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SNNPR/Lemo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971" marR="50971" marT="707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NGO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971" marR="50971" marT="707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91350938"/>
                  </a:ext>
                </a:extLst>
              </a:tr>
              <a:tr h="68772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Woreda, zonal and regional livestock and fishery development offices, and agriculture and natural resources development offices 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971" marR="50971" marT="707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SNNPR, Amhara, Oromia and Tigray/Lemo, Basona, Sinana, Endamehoni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971" marR="50971" marT="707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GOs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971" marR="50971" marT="707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29522117"/>
                  </a:ext>
                </a:extLst>
              </a:tr>
              <a:tr h="228216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GRAD/REST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971" marR="50971" marT="707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Tigray/ </a:t>
                      </a:r>
                      <a:r>
                        <a:rPr lang="en-US" sz="1800" kern="120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Endamehoni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971" marR="50971" marT="707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NGO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971" marR="50971" marT="707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80076006"/>
                  </a:ext>
                </a:extLst>
              </a:tr>
              <a:tr h="448466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Raya, Dashen and Habesha Breweries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971" marR="50971" marT="707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Tigray/ Endamehoni and Amhara/ Debre Birhan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971" marR="50971" marT="707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PLC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971" marR="50971" marT="707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44465471"/>
                  </a:ext>
                </a:extLst>
              </a:tr>
              <a:tr h="228216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Oromia Seed Enterprise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971" marR="50971" marT="707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Oromia/Sinana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971" marR="50971" marT="707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GO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971" marR="50971" marT="707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32546775"/>
                  </a:ext>
                </a:extLst>
              </a:tr>
              <a:tr h="53782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20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Madda</a:t>
                      </a:r>
                      <a:r>
                        <a:rPr lang="en-US" sz="18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kern="120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Walabu</a:t>
                      </a:r>
                      <a:r>
                        <a:rPr lang="en-US" sz="18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, </a:t>
                      </a:r>
                      <a:r>
                        <a:rPr lang="en-US" sz="1800" kern="120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Wachemo</a:t>
                      </a:r>
                      <a:r>
                        <a:rPr lang="en-US" sz="18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, </a:t>
                      </a:r>
                      <a:r>
                        <a:rPr lang="en-US" sz="1800" kern="120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Debere</a:t>
                      </a:r>
                      <a:r>
                        <a:rPr lang="en-US" sz="18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Birhan, </a:t>
                      </a:r>
                      <a:r>
                        <a:rPr lang="en-US" sz="1800" kern="120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Mekele</a:t>
                      </a:r>
                      <a:r>
                        <a:rPr lang="en-US" sz="18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, Hawassa Universities  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971" marR="50971" marT="707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SNNPR, Amhara, Oromia and Tigray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971" marR="50971" marT="707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GOV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971" marR="50971" marT="707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51386797"/>
                  </a:ext>
                </a:extLst>
              </a:tr>
              <a:tr h="326304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Saint Mary and Michew ATEVT collages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971" marR="50971" marT="707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Tigray/Endamehoni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971" marR="50971" marT="707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GOs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971" marR="50971" marT="707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53951607"/>
                  </a:ext>
                </a:extLst>
              </a:tr>
              <a:tr h="487438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Regional and Federal Research centers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971" marR="50971" marT="707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SNNPR, Amhara, Oromia and Tigray/Lemo, Basona, Sinnan, Endamehoni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971" marR="50971" marT="707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GOs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971" marR="50971" marT="707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414873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1022160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850198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91215" y="3215131"/>
            <a:ext cx="331197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2711">
              <a:tabLst>
                <a:tab pos="461951" algn="l"/>
              </a:tabLst>
            </a:pPr>
            <a:r>
              <a:rPr lang="en-US" sz="2000" dirty="0">
                <a:latin typeface="Gill Sans"/>
              </a:rPr>
              <a:t>Irrigated/rain-fed fodder</a:t>
            </a:r>
          </a:p>
        </p:txBody>
      </p:sp>
      <p:sp>
        <p:nvSpPr>
          <p:cNvPr id="5" name="Rectangle 4"/>
          <p:cNvSpPr/>
          <p:nvPr/>
        </p:nvSpPr>
        <p:spPr>
          <a:xfrm>
            <a:off x="4166673" y="3190104"/>
            <a:ext cx="50292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2711">
              <a:tabLst>
                <a:tab pos="461951" algn="l"/>
              </a:tabLst>
            </a:pPr>
            <a:r>
              <a:rPr lang="en-US" sz="2000" dirty="0">
                <a:latin typeface="Gill Sans"/>
              </a:rPr>
              <a:t>Crop residue management and utilization</a:t>
            </a:r>
          </a:p>
        </p:txBody>
      </p:sp>
      <p:sp>
        <p:nvSpPr>
          <p:cNvPr id="6" name="Rectangle 5"/>
          <p:cNvSpPr/>
          <p:nvPr/>
        </p:nvSpPr>
        <p:spPr>
          <a:xfrm>
            <a:off x="76200" y="6432861"/>
            <a:ext cx="41656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2711">
              <a:tabLst>
                <a:tab pos="461951" algn="l"/>
              </a:tabLst>
            </a:pPr>
            <a:r>
              <a:rPr lang="en-US" sz="2000" dirty="0" err="1">
                <a:latin typeface="Gill Sans"/>
              </a:rPr>
              <a:t>Faba</a:t>
            </a:r>
            <a:r>
              <a:rPr lang="en-US" sz="2000" dirty="0">
                <a:latin typeface="Gill Sans"/>
              </a:rPr>
              <a:t> bean/forage intercropping</a:t>
            </a:r>
          </a:p>
        </p:txBody>
      </p:sp>
      <p:sp>
        <p:nvSpPr>
          <p:cNvPr id="9" name="Rectangle 8"/>
          <p:cNvSpPr/>
          <p:nvPr/>
        </p:nvSpPr>
        <p:spPr>
          <a:xfrm>
            <a:off x="4596327" y="6501731"/>
            <a:ext cx="426239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2711">
              <a:tabLst>
                <a:tab pos="461951" algn="l"/>
              </a:tabLst>
            </a:pPr>
            <a:r>
              <a:rPr lang="en-US" sz="2000" dirty="0">
                <a:latin typeface="Gill Sans"/>
              </a:rPr>
              <a:t>Fodder and fertilizer trees/shrubs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876800" y="550845"/>
            <a:ext cx="3761346" cy="2664286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6800" y="3746061"/>
            <a:ext cx="3608946" cy="270671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192" y="481081"/>
            <a:ext cx="3708400" cy="278130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508" y="3746061"/>
            <a:ext cx="3632560" cy="272442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457200" y="152400"/>
            <a:ext cx="6019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070C0"/>
                </a:solidFill>
                <a:latin typeface="Gill Sans"/>
              </a:rPr>
              <a:t>Some examples of the project interventions:</a:t>
            </a:r>
          </a:p>
        </p:txBody>
      </p:sp>
    </p:spTree>
    <p:extLst>
      <p:ext uri="{BB962C8B-B14F-4D97-AF65-F5344CB8AC3E}">
        <p14:creationId xmlns:p14="http://schemas.microsoft.com/office/powerpoint/2010/main" val="15564719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4609221" y="2987886"/>
            <a:ext cx="468393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2711">
              <a:tabLst>
                <a:tab pos="461951" algn="l"/>
              </a:tabLst>
            </a:pPr>
            <a:r>
              <a:rPr lang="en-US" sz="2000" dirty="0">
                <a:latin typeface="Gill Sans"/>
              </a:rPr>
              <a:t>Community based seed multiplication</a:t>
            </a:r>
          </a:p>
        </p:txBody>
      </p:sp>
      <p:sp>
        <p:nvSpPr>
          <p:cNvPr id="9" name="Rectangle 8"/>
          <p:cNvSpPr/>
          <p:nvPr/>
        </p:nvSpPr>
        <p:spPr>
          <a:xfrm>
            <a:off x="135790" y="2867107"/>
            <a:ext cx="351008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2711">
              <a:tabLst>
                <a:tab pos="461951" algn="l"/>
              </a:tabLst>
            </a:pPr>
            <a:r>
              <a:rPr lang="en-US" sz="2000" dirty="0">
                <a:latin typeface="Gill Sans"/>
              </a:rPr>
              <a:t>PVS on major crops</a:t>
            </a:r>
          </a:p>
        </p:txBody>
      </p:sp>
      <p:sp>
        <p:nvSpPr>
          <p:cNvPr id="10" name="Rectangle 9"/>
          <p:cNvSpPr/>
          <p:nvPr/>
        </p:nvSpPr>
        <p:spPr>
          <a:xfrm>
            <a:off x="4987251" y="6377094"/>
            <a:ext cx="404156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2711">
              <a:tabLst>
                <a:tab pos="461951" algn="l"/>
              </a:tabLst>
            </a:pPr>
            <a:r>
              <a:rPr lang="en-US" sz="2000" dirty="0">
                <a:latin typeface="Gill Sans"/>
              </a:rPr>
              <a:t>Crop production and storage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81082" y="6455396"/>
            <a:ext cx="42672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2711">
              <a:tabLst>
                <a:tab pos="461951" algn="l"/>
              </a:tabLst>
            </a:pPr>
            <a:r>
              <a:rPr lang="en-US" sz="2000" dirty="0">
                <a:latin typeface="Gill Sans"/>
              </a:rPr>
              <a:t>Management of enset bacterial wilt</a:t>
            </a:r>
          </a:p>
        </p:txBody>
      </p:sp>
      <p:pic>
        <p:nvPicPr>
          <p:cNvPr id="13" name="Picture 2" descr="C:\Users\kmekonnen\Desktop\Africa RISING\Africa rising 2\Field-trip report and photos\Photo for AR field trip at Lemo 9-10 Jan 2014\Field evaluation in DB and Lemo-9 and 13-15 Aug 13\IMG_001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35790" y="3433507"/>
            <a:ext cx="3979010" cy="29841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C:\Users\kmekonnen\Desktop\Africa RISING\Photos and videos\2014\Photo Debre Birhan- activities evaluation- 29 Aug 2014\IMG_144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7251" y="92735"/>
            <a:ext cx="3814725" cy="28613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0674" y="3576636"/>
            <a:ext cx="3701031" cy="2775773"/>
          </a:xfrm>
          <a:prstGeom prst="rect">
            <a:avLst/>
          </a:prstGeom>
        </p:spPr>
      </p:pic>
      <p:pic>
        <p:nvPicPr>
          <p:cNvPr id="12" name="Picture 2" descr="C:\Users\kmekonnen\Desktop\Africa RISING\Photos and videos\2014\Photo Lemo- activities evaluation- 29 Aug 2014\Jawe\IMG_146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790" y="93327"/>
            <a:ext cx="3725562" cy="27941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313150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:\Sinana Photos\Yield Gap (ICRISAT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234" y="219673"/>
            <a:ext cx="3817566" cy="28634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Users\kmekonnen\Desktop\Africa RISING\Photos and videos\2014\Photo Debre Birhan- activities evaluation- 29 Aug 2014\IMG_144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4385" y="193759"/>
            <a:ext cx="3852072" cy="28893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5400" y="3667269"/>
            <a:ext cx="3733800" cy="280035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5410200" y="6457890"/>
            <a:ext cx="34290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2711">
              <a:tabLst>
                <a:tab pos="461951" algn="l"/>
              </a:tabLst>
            </a:pPr>
            <a:r>
              <a:rPr lang="en-US" sz="2000" dirty="0">
                <a:latin typeface="Gill Sans"/>
              </a:rPr>
              <a:t>High value fruit trees</a:t>
            </a:r>
          </a:p>
        </p:txBody>
      </p:sp>
      <p:sp>
        <p:nvSpPr>
          <p:cNvPr id="9" name="Rectangle 8"/>
          <p:cNvSpPr/>
          <p:nvPr/>
        </p:nvSpPr>
        <p:spPr>
          <a:xfrm>
            <a:off x="0" y="3115319"/>
            <a:ext cx="46482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2711">
              <a:tabLst>
                <a:tab pos="461951" algn="l"/>
              </a:tabLst>
            </a:pPr>
            <a:r>
              <a:rPr lang="en-US" sz="2000" dirty="0">
                <a:latin typeface="Gill Sans"/>
              </a:rPr>
              <a:t>Soil-test based nutrient amendments </a:t>
            </a:r>
          </a:p>
        </p:txBody>
      </p:sp>
      <p:sp>
        <p:nvSpPr>
          <p:cNvPr id="10" name="Rectangle 9"/>
          <p:cNvSpPr/>
          <p:nvPr/>
        </p:nvSpPr>
        <p:spPr>
          <a:xfrm>
            <a:off x="34224" y="6411075"/>
            <a:ext cx="408057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2711">
              <a:tabLst>
                <a:tab pos="461951" algn="l"/>
              </a:tabLst>
            </a:pPr>
            <a:r>
              <a:rPr lang="en-US" sz="2000" dirty="0">
                <a:latin typeface="Gill Sans"/>
              </a:rPr>
              <a:t>Raised bed/ ridges and furrow</a:t>
            </a:r>
          </a:p>
        </p:txBody>
      </p:sp>
      <p:sp>
        <p:nvSpPr>
          <p:cNvPr id="11" name="Rectangle 10"/>
          <p:cNvSpPr/>
          <p:nvPr/>
        </p:nvSpPr>
        <p:spPr>
          <a:xfrm>
            <a:off x="5188856" y="3154439"/>
            <a:ext cx="365760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2711">
              <a:tabLst>
                <a:tab pos="461951" algn="l"/>
              </a:tabLst>
            </a:pPr>
            <a:r>
              <a:rPr lang="en-US" sz="2000" dirty="0">
                <a:latin typeface="Gill Sans"/>
              </a:rPr>
              <a:t>Mechanized seeding</a:t>
            </a:r>
          </a:p>
        </p:txBody>
      </p:sp>
      <p:pic>
        <p:nvPicPr>
          <p:cNvPr id="12" name="Picture 2" descr="C:\Users\kmekonnen\Desktop\Africa RISING\Photos and videos\2014\Photo Emba Hasti- 23  Oct 2014\20141023_125125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3597170"/>
            <a:ext cx="381000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79816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4709495" y="6455258"/>
            <a:ext cx="435791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2711">
              <a:tabLst>
                <a:tab pos="461951" algn="l"/>
              </a:tabLst>
            </a:pPr>
            <a:r>
              <a:rPr lang="en-US" sz="2000" dirty="0">
                <a:latin typeface="Gill Sans"/>
              </a:rPr>
              <a:t>Tractor mounted motor pumps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3539" y="3183133"/>
            <a:ext cx="4209827" cy="315737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5829" y="107764"/>
            <a:ext cx="2937537" cy="2203153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4727" y="119074"/>
            <a:ext cx="2972270" cy="2229203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4335" y="80033"/>
            <a:ext cx="2941560" cy="220617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-62276" y="2420499"/>
            <a:ext cx="920627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2711">
              <a:tabLst>
                <a:tab pos="461951" algn="l"/>
              </a:tabLst>
            </a:pPr>
            <a:r>
              <a:rPr lang="en-US" sz="2000" dirty="0">
                <a:latin typeface="Gill Sans"/>
              </a:rPr>
              <a:t>Water harvesting, lifting and saving - ponds, rope and washer and solar pumps</a:t>
            </a: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2400" y="3183133"/>
            <a:ext cx="4460488" cy="3048000"/>
          </a:xfrm>
          <a:prstGeom prst="rect">
            <a:avLst/>
          </a:prstGeom>
        </p:spPr>
      </p:pic>
      <p:sp>
        <p:nvSpPr>
          <p:cNvPr id="15" name="Rectangle 14"/>
          <p:cNvSpPr/>
          <p:nvPr/>
        </p:nvSpPr>
        <p:spPr>
          <a:xfrm>
            <a:off x="109049" y="6211669"/>
            <a:ext cx="423435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latin typeface="Gill Sans"/>
              </a:rPr>
              <a:t>Shallow well with a pulley system to irrigate vegetables and avocado trees </a:t>
            </a:r>
          </a:p>
        </p:txBody>
      </p:sp>
    </p:spTree>
    <p:extLst>
      <p:ext uri="{BB962C8B-B14F-4D97-AF65-F5344CB8AC3E}">
        <p14:creationId xmlns:p14="http://schemas.microsoft.com/office/powerpoint/2010/main" val="13372444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79534" y="417524"/>
            <a:ext cx="3862039" cy="263906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2991431"/>
            <a:ext cx="4267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Gill Sans"/>
              </a:rPr>
              <a:t>Partial view of the watershed in Basona Worena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803689" y="428803"/>
            <a:ext cx="3810000" cy="263525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4120978" y="2973520"/>
            <a:ext cx="50292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>
                <a:latin typeface="Gill Sans"/>
              </a:rPr>
              <a:t>Partial view of trench structures for SWC and water retention at the watershed in Basona 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4172" y="3646259"/>
            <a:ext cx="3657600" cy="256032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97972" y="6206579"/>
            <a:ext cx="3733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Gill Sans"/>
              </a:rPr>
              <a:t>Gabions and gully shaping at the model watershed in Basona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48200" y="3646259"/>
            <a:ext cx="3848100" cy="2629535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083048" y="6211669"/>
            <a:ext cx="50333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Gill Sans"/>
              </a:rPr>
              <a:t>Land reclamation through biological and physical means at the watershed in Basona</a:t>
            </a:r>
          </a:p>
        </p:txBody>
      </p:sp>
    </p:spTree>
    <p:extLst>
      <p:ext uri="{BB962C8B-B14F-4D97-AF65-F5344CB8AC3E}">
        <p14:creationId xmlns:p14="http://schemas.microsoft.com/office/powerpoint/2010/main" val="289467423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4437" y="147878"/>
            <a:ext cx="4027714" cy="28194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12976" y="2976186"/>
            <a:ext cx="4114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Gill Sans"/>
              </a:rPr>
              <a:t>Percolation pits for water storage and irrigation use in Basona Worena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48200" y="177114"/>
            <a:ext cx="4200076" cy="2835052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4512522" y="2976185"/>
            <a:ext cx="42672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>
                <a:latin typeface="Gill Sans"/>
              </a:rPr>
              <a:t>Shallow wells for small-scale irrigation at the watershed in Lemo</a:t>
            </a:r>
          </a:p>
        </p:txBody>
      </p:sp>
      <p:pic>
        <p:nvPicPr>
          <p:cNvPr id="8" name="Picture 2" descr="C:\Users\kmekonnen\Desktop\Africa RISING\Photos and videos\2014\Photo watershed\DB training workshop Dec 2014\Photo 5. Basona worda agri offic head explaining the  IWM initative to the training workshop participants in Gudo Beret - Africa RISING kebele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0347" y="3627961"/>
            <a:ext cx="3801751" cy="2851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9"/>
          <p:cNvSpPr/>
          <p:nvPr/>
        </p:nvSpPr>
        <p:spPr>
          <a:xfrm>
            <a:off x="0" y="6479393"/>
            <a:ext cx="4953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>
                <a:latin typeface="Gill Sans"/>
              </a:rPr>
              <a:t>SWC activities at the watershed in Basona</a:t>
            </a: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3000" y="3646506"/>
            <a:ext cx="3556000" cy="2667000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4953000" y="6211669"/>
            <a:ext cx="40180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Gill Sans"/>
              </a:rPr>
              <a:t>Desho grass on SWC structures at the watershed in Lemo </a:t>
            </a:r>
          </a:p>
        </p:txBody>
      </p:sp>
    </p:spTree>
    <p:extLst>
      <p:ext uri="{BB962C8B-B14F-4D97-AF65-F5344CB8AC3E}">
        <p14:creationId xmlns:p14="http://schemas.microsoft.com/office/powerpoint/2010/main" val="426470521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96A3FD-5B68-4A5F-92A0-C9AEBE1108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3000" y="533400"/>
            <a:ext cx="7162800" cy="609600"/>
          </a:xfrm>
        </p:spPr>
        <p:txBody>
          <a:bodyPr/>
          <a:lstStyle/>
          <a:p>
            <a:r>
              <a:rPr lang="en-GB" sz="2800" dirty="0"/>
              <a:t>Africa RISING scaling intervention areas </a:t>
            </a:r>
            <a:endParaRPr lang="en-US" sz="2800" b="1" dirty="0">
              <a:solidFill>
                <a:schemeClr val="tx1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1366905"/>
            <a:ext cx="7430144" cy="52506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984908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frica RISING presentation_template">
  <a:themeElements>
    <a:clrScheme name="Aspect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djacency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15-05-17 FtF Partner Meeting [Read-Only]" id="{48711336-C716-4DD4-8A67-A8C6F33B00A6}" vid="{02EBEE9F-C114-4013-8A04-56205B1471E4}"/>
    </a:ext>
  </a:extLst>
</a:theme>
</file>

<file path=ppt/theme/theme2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15-05-17 FtF Partner Meeting [Read-Only]" id="{48711336-C716-4DD4-8A67-A8C6F33B00A6}" vid="{9237C390-A9AF-449D-94F5-F4EE1B435E02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15-05-17 FtF Partner Meeting</Template>
  <TotalTime>3338</TotalTime>
  <Words>1212</Words>
  <Application>Microsoft Office PowerPoint</Application>
  <PresentationFormat>On-screen Show (4:3)</PresentationFormat>
  <Paragraphs>168</Paragraphs>
  <Slides>21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21</vt:i4>
      </vt:variant>
    </vt:vector>
  </HeadingPairs>
  <TitlesOfParts>
    <vt:vector size="27" baseType="lpstr">
      <vt:lpstr>Arial</vt:lpstr>
      <vt:lpstr>Calibri</vt:lpstr>
      <vt:lpstr>Gill Sans</vt:lpstr>
      <vt:lpstr>Wingdings</vt:lpstr>
      <vt:lpstr>Africa RISING presentation_template</vt:lpstr>
      <vt:lpstr>1_Custom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Africa RISING scaling intervention areas </vt:lpstr>
      <vt:lpstr>Some theoretical basis: The scaling debate </vt:lpstr>
      <vt:lpstr>Where is the gap in scaling science? </vt:lpstr>
      <vt:lpstr>The proposed theoretical lenses </vt:lpstr>
      <vt:lpstr>Conceptual framework for effective scaling </vt:lpstr>
      <vt:lpstr>PowerPoint Presentation</vt:lpstr>
      <vt:lpstr>PowerPoint Presentation</vt:lpstr>
      <vt:lpstr>PowerPoint Presentation</vt:lpstr>
      <vt:lpstr>Core conclusions </vt:lpstr>
      <vt:lpstr>CGIAR Partners:</vt:lpstr>
      <vt:lpstr>Local Partners (Phase 1)- Ethiopia</vt:lpstr>
      <vt:lpstr>PowerPoint Presentation</vt:lpstr>
      <vt:lpstr>PowerPoint Presentation</vt:lpstr>
    </vt:vector>
  </TitlesOfParts>
  <Company>ILRI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Mekonnen, Kindu (ILRI)</dc:creator>
  <cp:lastModifiedBy>Mulat, Bizuwork (ILRI)</cp:lastModifiedBy>
  <cp:revision>212</cp:revision>
  <cp:lastPrinted>2017-11-08T08:28:00Z</cp:lastPrinted>
  <dcterms:created xsi:type="dcterms:W3CDTF">2015-04-14T18:07:50Z</dcterms:created>
  <dcterms:modified xsi:type="dcterms:W3CDTF">2019-06-11T06:03:15Z</dcterms:modified>
</cp:coreProperties>
</file>