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  <p:sldMasterId id="2147483681" r:id="rId6"/>
  </p:sldMasterIdLst>
  <p:notesMasterIdLst>
    <p:notesMasterId r:id="rId35"/>
  </p:notesMasterIdLst>
  <p:handoutMasterIdLst>
    <p:handoutMasterId r:id="rId36"/>
  </p:handoutMasterIdLst>
  <p:sldIdLst>
    <p:sldId id="256" r:id="rId7"/>
    <p:sldId id="298" r:id="rId8"/>
    <p:sldId id="410" r:id="rId9"/>
    <p:sldId id="411" r:id="rId10"/>
    <p:sldId id="752" r:id="rId11"/>
    <p:sldId id="406" r:id="rId12"/>
    <p:sldId id="288" r:id="rId13"/>
    <p:sldId id="290" r:id="rId14"/>
    <p:sldId id="373" r:id="rId15"/>
    <p:sldId id="306" r:id="rId16"/>
    <p:sldId id="414" r:id="rId17"/>
    <p:sldId id="417" r:id="rId18"/>
    <p:sldId id="751" r:id="rId19"/>
    <p:sldId id="265" r:id="rId20"/>
    <p:sldId id="748" r:id="rId21"/>
    <p:sldId id="747" r:id="rId22"/>
    <p:sldId id="749" r:id="rId23"/>
    <p:sldId id="361" r:id="rId24"/>
    <p:sldId id="365" r:id="rId25"/>
    <p:sldId id="366" r:id="rId26"/>
    <p:sldId id="368" r:id="rId27"/>
    <p:sldId id="264" r:id="rId28"/>
    <p:sldId id="383" r:id="rId29"/>
    <p:sldId id="384" r:id="rId30"/>
    <p:sldId id="387" r:id="rId31"/>
    <p:sldId id="413" r:id="rId32"/>
    <p:sldId id="386" r:id="rId33"/>
    <p:sldId id="257" r:id="rId3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ile, Beliyou (IFPRI)" initials="HB(" lastIdx="3" clrIdx="0">
    <p:extLst>
      <p:ext uri="{19B8F6BF-5375-455C-9EA6-DF929625EA0E}">
        <p15:presenceInfo xmlns:p15="http://schemas.microsoft.com/office/powerpoint/2012/main" userId="S-1-5-21-1606980848-162531612-839522115-229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E9B6"/>
    <a:srgbClr val="156635"/>
    <a:srgbClr val="762123"/>
    <a:srgbClr val="EC821C"/>
    <a:srgbClr val="CBF5DC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 autoAdjust="0"/>
    <p:restoredTop sz="93918" autoAdjust="0"/>
  </p:normalViewPr>
  <p:slideViewPr>
    <p:cSldViewPr>
      <p:cViewPr varScale="1">
        <p:scale>
          <a:sx n="63" d="100"/>
          <a:sy n="63" d="100"/>
        </p:scale>
        <p:origin x="172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7/4/2019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7/4/2019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cafs.cgiar.org/publications/rural-household-multi-indicator-survey-rhomis-rapid-characterisation-households-inform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https://www.dropbox.com/s/juyicabkphcjjrm/FTFMS%20Reporting%20Template%20-%20Africa%20RISING%20-Before-2018-After%20Template.xlsx?dl=0</a:t>
            </a:r>
          </a:p>
          <a:p>
            <a:r>
              <a:rPr lang="fr-FR" dirty="0"/>
              <a:t>https://www.dropbox.com/s/rurah97fm3p6hy4/ftf-indicator-handbook-march-2018-508-edited.pdf?dl=0 </a:t>
            </a:r>
          </a:p>
          <a:p>
            <a:r>
              <a:rPr lang="fr-FR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230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12/6/2018</a:t>
            </a:r>
            <a:r>
              <a:rPr lang="en-US" b="0" dirty="0"/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Malkamu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12/11/2018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Kindu M,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12/11/2018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Annet Mulema,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1/10/2019</a:t>
            </a:r>
            <a:r>
              <a:rPr lang="en-US" b="0" dirty="0"/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Malkamu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4/8/2019</a:t>
            </a:r>
            <a:r>
              <a:rPr lang="en-US" b="0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Jim Hammond</a:t>
            </a:r>
          </a:p>
          <a:p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Metadata linked to ICRAF page in </a:t>
            </a:r>
            <a:r>
              <a:rPr lang="en-US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Dataverse</a:t>
            </a:r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(4), Metadata linked to ILRI's CKAN (7),</a:t>
            </a:r>
            <a:r>
              <a:rPr lang="en-US" b="0" dirty="0"/>
              <a:t> </a:t>
            </a:r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Metadata only (3)</a:t>
            </a:r>
            <a:r>
              <a:rPr lang="en-US" b="0" dirty="0"/>
              <a:t> </a:t>
            </a:r>
            <a:endParaRPr lang="fr-FR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19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The Rural Household Multi-Indicator Survey (</a:t>
            </a:r>
            <a:r>
              <a:rPr lang="en-US" sz="1200" b="0" i="0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RHoMIS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) - CCAFS - CGIAR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27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April 2017 – Nov 2017 gebrehiwot hailemariam 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437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Ethiopia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4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the audience: “Once this sheet opens, it is important to let the sheet load completely. Kindly do not do anything with the sheet because it will appear </a:t>
            </a:r>
            <a:r>
              <a:rPr lang="en-US" dirty="0" err="1"/>
              <a:t>laggy</a:t>
            </a:r>
            <a:r>
              <a:rPr lang="en-US" dirty="0"/>
              <a:t>. Give it 20-30 seconds before doing anything. You might hear the fans on your computer starting to run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2167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7.jpe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2374920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61047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70969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14548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52370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21681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6709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3970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95" r:id="rId6"/>
    <p:sldLayoutId id="2147483696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2823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8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jpe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jpe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verse.harvard.edu/dataverse/AfricaRISIN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cgspace.cgiar.org/bitstream/handle/10568/100536/ar_dmplan.pdf?sequence=1&amp;isAllowed=y" TargetMode="Externa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0" y="1600200"/>
            <a:ext cx="8915400" cy="1219200"/>
          </a:xfrm>
        </p:spPr>
        <p:txBody>
          <a:bodyPr/>
          <a:lstStyle/>
          <a:p>
            <a:r>
              <a:rPr lang="en-US" sz="3200" b="1" dirty="0"/>
              <a:t>Monitoring, Evaluation, and Data Management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62000" y="2590800"/>
            <a:ext cx="8077200" cy="3581400"/>
          </a:xfrm>
        </p:spPr>
        <p:txBody>
          <a:bodyPr/>
          <a:lstStyle/>
          <a:p>
            <a:endParaRPr lang="en-US" sz="2000" dirty="0">
              <a:latin typeface="+mn-lt"/>
            </a:endParaRPr>
          </a:p>
          <a:p>
            <a:r>
              <a:rPr lang="en-US" sz="2400" dirty="0" err="1">
                <a:latin typeface="+mn-lt"/>
              </a:rPr>
              <a:t>Beliyou</a:t>
            </a:r>
            <a:r>
              <a:rPr lang="en-US" sz="2400" dirty="0">
                <a:latin typeface="+mn-lt"/>
              </a:rPr>
              <a:t> Haile and Carlo </a:t>
            </a:r>
            <a:r>
              <a:rPr lang="en-US" sz="2400" dirty="0" err="1">
                <a:latin typeface="+mn-lt"/>
              </a:rPr>
              <a:t>Azzarri</a:t>
            </a:r>
            <a:r>
              <a:rPr lang="en-US" sz="2400" dirty="0">
                <a:latin typeface="+mn-lt"/>
              </a:rPr>
              <a:t>, IFPRI</a:t>
            </a:r>
          </a:p>
          <a:p>
            <a:endParaRPr lang="en-US" sz="2000" dirty="0">
              <a:latin typeface="+mn-lt"/>
            </a:endParaRPr>
          </a:p>
          <a:p>
            <a:endParaRPr lang="en-US" sz="2000" b="1" dirty="0">
              <a:latin typeface="+mn-lt"/>
            </a:endParaRPr>
          </a:p>
          <a:p>
            <a:r>
              <a:rPr lang="en-US" sz="2000" dirty="0"/>
              <a:t>Africa RISING Ethiopian Highlands Project Review and Planning Meeting</a:t>
            </a:r>
          </a:p>
          <a:p>
            <a:r>
              <a:rPr lang="en-US" sz="2000" dirty="0"/>
              <a:t>Addis Ababa, 21–22 May 2019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40CB69A-FE20-4AC5-8F3D-7842B09FF22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65" b="23539"/>
          <a:stretch/>
        </p:blipFill>
        <p:spPr>
          <a:xfrm>
            <a:off x="457200" y="2057400"/>
            <a:ext cx="8382000" cy="3733800"/>
          </a:xfrm>
          <a:prstGeom prst="rect">
            <a:avLst/>
          </a:prstGeom>
        </p:spPr>
      </p:pic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CCD0B8A-974A-4D2D-AC76-DCDB3B778C12}"/>
              </a:ext>
            </a:extLst>
          </p:cNvPr>
          <p:cNvSpPr txBox="1">
            <a:spLocks/>
          </p:cNvSpPr>
          <p:nvPr/>
        </p:nvSpPr>
        <p:spPr>
          <a:xfrm>
            <a:off x="82841" y="1371600"/>
            <a:ext cx="9130717" cy="533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400" b="1" dirty="0"/>
              <a:t>Project Mapping and Monitoring Tool (PMMT): Data Entry Application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71410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B473D8-35AE-489E-A515-102E502F7C3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43000" y="152400"/>
            <a:ext cx="7772400" cy="838200"/>
          </a:xfrm>
        </p:spPr>
        <p:txBody>
          <a:bodyPr/>
          <a:lstStyle/>
          <a:p>
            <a:r>
              <a:rPr lang="en-GB" dirty="0"/>
              <a:t>PMMT Versus DATAVERSE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4F40D5F-104C-4200-981B-B221D3799D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434912"/>
              </p:ext>
            </p:extLst>
          </p:nvPr>
        </p:nvGraphicFramePr>
        <p:xfrm>
          <a:off x="382172" y="838200"/>
          <a:ext cx="8761828" cy="61082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56428">
                  <a:extLst>
                    <a:ext uri="{9D8B030D-6E8A-4147-A177-3AD203B41FA5}">
                      <a16:colId xmlns:a16="http://schemas.microsoft.com/office/drawing/2014/main" val="3024620598"/>
                    </a:ext>
                  </a:extLst>
                </a:gridCol>
                <a:gridCol w="5105400">
                  <a:extLst>
                    <a:ext uri="{9D8B030D-6E8A-4147-A177-3AD203B41FA5}">
                      <a16:colId xmlns:a16="http://schemas.microsoft.com/office/drawing/2014/main" val="1784034908"/>
                    </a:ext>
                  </a:extLst>
                </a:gridCol>
              </a:tblGrid>
              <a:tr h="2008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Project Mapping and Monitoring Tool (PMMT)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39" marR="489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DATAVERSE</a:t>
                      </a:r>
                      <a:endParaRPr lang="en-GB" sz="2000" dirty="0"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39" marR="48939" marT="0" marB="0"/>
                </a:tc>
                <a:extLst>
                  <a:ext uri="{0D108BD9-81ED-4DB2-BD59-A6C34878D82A}">
                    <a16:rowId xmlns:a16="http://schemas.microsoft.com/office/drawing/2014/main" val="760654344"/>
                  </a:ext>
                </a:extLst>
              </a:tr>
              <a:tr h="72435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Managed by IFPRI with support from M&amp;E managers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39" marR="48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Managed by Harvard University, AR page is managed by IFPRI’s Dataverse administrator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39" marR="48939" marT="0" marB="0"/>
                </a:tc>
                <a:extLst>
                  <a:ext uri="{0D108BD9-81ED-4DB2-BD59-A6C34878D82A}">
                    <a16:rowId xmlns:a16="http://schemas.microsoft.com/office/drawing/2014/main" val="1005502604"/>
                  </a:ext>
                </a:extLst>
              </a:tr>
              <a:tr h="4792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Compiling </a:t>
                      </a:r>
                      <a:r>
                        <a:rPr lang="en-GB" sz="1600" dirty="0" err="1">
                          <a:effectLst/>
                        </a:rPr>
                        <a:t>FtF</a:t>
                      </a:r>
                      <a:r>
                        <a:rPr lang="en-GB" sz="1600" dirty="0">
                          <a:effectLst/>
                        </a:rPr>
                        <a:t> Indicators and Custom Indicators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39" marR="48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Used for storing and sharing various types of data and supporting documentation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39" marR="48939" marT="0" marB="0"/>
                </a:tc>
                <a:extLst>
                  <a:ext uri="{0D108BD9-81ED-4DB2-BD59-A6C34878D82A}">
                    <a16:rowId xmlns:a16="http://schemas.microsoft.com/office/drawing/2014/main" val="1845210121"/>
                  </a:ext>
                </a:extLst>
              </a:tr>
              <a:tr h="124300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All researchers have account here, and can login and create </a:t>
                      </a:r>
                      <a:r>
                        <a:rPr lang="en-GB" sz="1600" dirty="0" err="1">
                          <a:effectLst/>
                        </a:rPr>
                        <a:t>FtF</a:t>
                      </a:r>
                      <a:r>
                        <a:rPr lang="en-GB" sz="1600" dirty="0">
                          <a:effectLst/>
                        </a:rPr>
                        <a:t> data reports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Users needs only to have an account to access  information on the PMMT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39" marR="48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Data owners will need to reach out to IFPRI M&amp;E team following the steps discussed before </a:t>
                      </a:r>
                    </a:p>
                  </a:txBody>
                  <a:tcPr marL="48939" marR="48939" marT="0" marB="0"/>
                </a:tc>
                <a:extLst>
                  <a:ext uri="{0D108BD9-81ED-4DB2-BD59-A6C34878D82A}">
                    <a16:rowId xmlns:a16="http://schemas.microsoft.com/office/drawing/2014/main" val="1243369913"/>
                  </a:ext>
                </a:extLst>
              </a:tr>
              <a:tr h="118107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Users can browse and filter (By Region, Country, District, Partner, and Target Technology) 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39" marR="48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Data owners responsible for ensuring that datafiles to be uploaded have no identifying information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>
                        <a:effectLst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effectLst/>
                        </a:rPr>
                        <a:t>For each dataset to be uploaded, a complete metadata is needed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39" marR="48939" marT="0" marB="0"/>
                </a:tc>
                <a:extLst>
                  <a:ext uri="{0D108BD9-81ED-4DB2-BD59-A6C34878D82A}">
                    <a16:rowId xmlns:a16="http://schemas.microsoft.com/office/drawing/2014/main" val="1892470759"/>
                  </a:ext>
                </a:extLst>
              </a:tr>
              <a:tr h="7243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There is no restriction to data uploaded on PMMT by authorized users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39" marR="48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Data uploaded done by IFPRI’s, </a:t>
                      </a:r>
                      <a:r>
                        <a:rPr lang="en-GB" sz="1800" dirty="0" err="1">
                          <a:effectLst/>
                        </a:rPr>
                        <a:t>Dataverse</a:t>
                      </a:r>
                      <a:r>
                        <a:rPr lang="en-GB" sz="1800" dirty="0">
                          <a:effectLst/>
                        </a:rPr>
                        <a:t> administrator can grant owners the right to access and download their own dataset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39" marR="48939" marT="0" marB="0"/>
                </a:tc>
                <a:extLst>
                  <a:ext uri="{0D108BD9-81ED-4DB2-BD59-A6C34878D82A}">
                    <a16:rowId xmlns:a16="http://schemas.microsoft.com/office/drawing/2014/main" val="2607378153"/>
                  </a:ext>
                </a:extLst>
              </a:tr>
              <a:tr h="6210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Researchers can download their own data reports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39" marR="489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Users need to fill out data user agreement to access restricted datasets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39" marR="48939" marT="0" marB="0"/>
                </a:tc>
                <a:extLst>
                  <a:ext uri="{0D108BD9-81ED-4DB2-BD59-A6C34878D82A}">
                    <a16:rowId xmlns:a16="http://schemas.microsoft.com/office/drawing/2014/main" val="19951330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611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56C196-E780-4AAE-8591-02260C566F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9600" y="990600"/>
            <a:ext cx="7772400" cy="609600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en-GB" sz="3200" b="1" dirty="0">
                <a:latin typeface="+mn-lt"/>
              </a:rPr>
              <a:t>Planned Activities/1 </a:t>
            </a:r>
            <a:endParaRPr lang="en-GB" sz="2800" dirty="0">
              <a:latin typeface="+mn-lt"/>
            </a:endParaRPr>
          </a:p>
          <a:p>
            <a:endParaRPr lang="en-GB" sz="3600" dirty="0"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D53512-65DE-4DBB-AC70-8DA012A7460A}"/>
              </a:ext>
            </a:extLst>
          </p:cNvPr>
          <p:cNvSpPr txBox="1"/>
          <p:nvPr/>
        </p:nvSpPr>
        <p:spPr>
          <a:xfrm>
            <a:off x="266700" y="1604682"/>
            <a:ext cx="8610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sz="2800" dirty="0"/>
              <a:t>Fill the vacant M&amp;E officer/data manager position (open since Gebrehiwot H.’s departure in Nov 2017). Consultant in the interim?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sz="2800" dirty="0"/>
              <a:t>Build a centralized database of (different types of) beneficiaries and innovations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sz="2800" dirty="0"/>
              <a:t>Design of IFPRI follow-up survey (2021). Baseline survey of 73 on-farm trial farmers and SLATE farmers  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sz="2800" dirty="0"/>
              <a:t>Follow-up survey tool: Hybrid b/n </a:t>
            </a:r>
            <a:r>
              <a:rPr lang="en-US" sz="2800" dirty="0" err="1"/>
              <a:t>RHoMIS</a:t>
            </a:r>
            <a:r>
              <a:rPr lang="en-US" sz="2800" dirty="0"/>
              <a:t> and IFPRI baseline tool?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sz="2800" dirty="0"/>
              <a:t>Update the PMMT</a:t>
            </a:r>
          </a:p>
        </p:txBody>
      </p:sp>
    </p:spTree>
    <p:extLst>
      <p:ext uri="{BB962C8B-B14F-4D97-AF65-F5344CB8AC3E}">
        <p14:creationId xmlns:p14="http://schemas.microsoft.com/office/powerpoint/2010/main" val="2644354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56C196-E780-4AAE-8591-02260C566F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9600" y="990600"/>
            <a:ext cx="7772400" cy="609600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en-GB" sz="3200" b="1" dirty="0">
                <a:latin typeface="+mn-lt"/>
              </a:rPr>
              <a:t>Planned Activities/2 </a:t>
            </a:r>
            <a:endParaRPr lang="en-GB" sz="2800" dirty="0">
              <a:latin typeface="+mn-lt"/>
            </a:endParaRPr>
          </a:p>
          <a:p>
            <a:endParaRPr lang="en-GB" sz="3600" dirty="0"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D53512-65DE-4DBB-AC70-8DA012A7460A}"/>
              </a:ext>
            </a:extLst>
          </p:cNvPr>
          <p:cNvSpPr txBox="1"/>
          <p:nvPr/>
        </p:nvSpPr>
        <p:spPr>
          <a:xfrm>
            <a:off x="266700" y="1604682"/>
            <a:ext cx="8610600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rabicPeriod" startAt="5"/>
            </a:pPr>
            <a:r>
              <a:rPr lang="en-US" sz="2800" dirty="0"/>
              <a:t>Collaborative research:</a:t>
            </a:r>
          </a:p>
          <a:p>
            <a:pPr>
              <a:spcAft>
                <a:spcPts val="600"/>
              </a:spcAft>
            </a:pPr>
            <a:r>
              <a:rPr lang="en-US" sz="2800" dirty="0"/>
              <a:t>- Women’s access to resources and nutrition</a:t>
            </a:r>
          </a:p>
          <a:p>
            <a:pPr>
              <a:spcAft>
                <a:spcPts val="600"/>
              </a:spcAft>
            </a:pPr>
            <a:r>
              <a:rPr lang="en-US" sz="2800" dirty="0"/>
              <a:t>- Ex-ante evaluation of selected innovations</a:t>
            </a:r>
          </a:p>
          <a:p>
            <a:pPr>
              <a:spcAft>
                <a:spcPts val="600"/>
              </a:spcAft>
            </a:pPr>
            <a:r>
              <a:rPr lang="en-US" sz="2800" dirty="0"/>
              <a:t> </a:t>
            </a:r>
            <a:endParaRPr lang="en-US" sz="2800" b="1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A02ECA-4833-42CC-B0AB-9ED0A937FB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703325"/>
            <a:ext cx="8991600" cy="30972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C55C030-89FD-4D4C-9447-9F6BB2F4A6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3124200"/>
            <a:ext cx="9144000" cy="576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79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1736755"/>
            <a:ext cx="7620000" cy="662701"/>
          </a:xfrm>
        </p:spPr>
        <p:txBody>
          <a:bodyPr/>
          <a:lstStyle/>
          <a:p>
            <a:pPr algn="ctr"/>
            <a:r>
              <a:rPr lang="en-US" sz="2800" dirty="0"/>
              <a:t>CGIAR Partners: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409760" y="3367548"/>
            <a:ext cx="8324479" cy="2618074"/>
            <a:chOff x="457201" y="4077296"/>
            <a:chExt cx="8324479" cy="2618074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1" y="5269506"/>
              <a:ext cx="1219199" cy="525137"/>
            </a:xfrm>
            <a:prstGeom prst="rect">
              <a:avLst/>
            </a:prstGeom>
          </p:spPr>
        </p:pic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3536" y="4077296"/>
              <a:ext cx="759463" cy="759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3200" y="5951578"/>
              <a:ext cx="647065" cy="7148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10" descr="P:\logos\c\CIP\CIP_Logo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2834" y="5991255"/>
              <a:ext cx="715782" cy="6354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1" descr="P:\logos\c\cimmyt\CIMMYT Logo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5400" y="5146740"/>
              <a:ext cx="960880" cy="720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2" descr="P:\logos\i\ifpri\IFPRI_Logo_Standard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3146" y="5928156"/>
              <a:ext cx="407307" cy="7382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9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0" y="6064021"/>
              <a:ext cx="900143" cy="631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4200" y="5279588"/>
              <a:ext cx="1847480" cy="515055"/>
            </a:xfrm>
            <a:prstGeom prst="rect">
              <a:avLst/>
            </a:prstGeom>
          </p:spPr>
        </p:pic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0800" y="5268961"/>
              <a:ext cx="1400625" cy="4851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49038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3839CC5-E4C8-4274-A0AF-E8D576F5E3F3}"/>
              </a:ext>
            </a:extLst>
          </p:cNvPr>
          <p:cNvSpPr txBox="1">
            <a:spLocks/>
          </p:cNvSpPr>
          <p:nvPr/>
        </p:nvSpPr>
        <p:spPr>
          <a:xfrm>
            <a:off x="29367" y="564824"/>
            <a:ext cx="9131130" cy="626175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b="1" dirty="0"/>
              <a:t>Academic institutions:</a:t>
            </a:r>
          </a:p>
          <a:p>
            <a:pPr lvl="1"/>
            <a:r>
              <a:rPr lang="en-US" sz="2100" dirty="0" err="1"/>
              <a:t>Wachemo</a:t>
            </a:r>
            <a:r>
              <a:rPr lang="en-US" sz="2100" dirty="0"/>
              <a:t>, Mekelle, </a:t>
            </a:r>
            <a:r>
              <a:rPr lang="en-US" sz="2100" dirty="0" err="1"/>
              <a:t>Madawolabu</a:t>
            </a:r>
            <a:r>
              <a:rPr lang="en-US" sz="2100" dirty="0"/>
              <a:t>, Debre Berhan and Hawassa universities; Maichew Agricultural College</a:t>
            </a:r>
          </a:p>
          <a:p>
            <a:r>
              <a:rPr lang="en-US" sz="2100" b="1" dirty="0"/>
              <a:t>Regional research organizations:</a:t>
            </a:r>
          </a:p>
          <a:p>
            <a:pPr lvl="1"/>
            <a:r>
              <a:rPr lang="en-US" sz="2100" dirty="0"/>
              <a:t>Amhara Regional Agricultural Research Institute, Southern Agricultural Research Institute, Tigray Agricultural Research Institute, Oromia Agricultural Research Institute</a:t>
            </a:r>
          </a:p>
          <a:p>
            <a:r>
              <a:rPr lang="en-US" sz="2100" b="1" dirty="0"/>
              <a:t>Federal research organizations:</a:t>
            </a:r>
          </a:p>
          <a:p>
            <a:pPr lvl="1"/>
            <a:r>
              <a:rPr lang="en-US" sz="2100" dirty="0"/>
              <a:t>Ethiopian Institute for Agricultural Research, Ethiopian Public Health Institute</a:t>
            </a:r>
          </a:p>
          <a:p>
            <a:r>
              <a:rPr lang="en-US" sz="2100" b="1" dirty="0"/>
              <a:t>Offices of Agriculture:</a:t>
            </a:r>
          </a:p>
          <a:p>
            <a:pPr lvl="1"/>
            <a:r>
              <a:rPr lang="en-US" sz="2100" dirty="0" err="1"/>
              <a:t>Endamekoni</a:t>
            </a:r>
            <a:r>
              <a:rPr lang="en-US" sz="2100" dirty="0"/>
              <a:t> (Tigray), </a:t>
            </a:r>
            <a:r>
              <a:rPr lang="en-US" sz="2100" dirty="0" err="1"/>
              <a:t>Basona</a:t>
            </a:r>
            <a:r>
              <a:rPr lang="en-US" sz="2100" dirty="0"/>
              <a:t> </a:t>
            </a:r>
            <a:r>
              <a:rPr lang="en-US" sz="2100" dirty="0" err="1"/>
              <a:t>Worena</a:t>
            </a:r>
            <a:r>
              <a:rPr lang="en-US" sz="2100" dirty="0"/>
              <a:t> (Amhara), </a:t>
            </a:r>
            <a:r>
              <a:rPr lang="en-US" sz="2100" dirty="0" err="1"/>
              <a:t>Lemo</a:t>
            </a:r>
            <a:r>
              <a:rPr lang="en-US" sz="2100" dirty="0"/>
              <a:t> (SNNRP) and </a:t>
            </a:r>
            <a:r>
              <a:rPr lang="en-US" sz="2100" dirty="0" err="1"/>
              <a:t>Sinana</a:t>
            </a:r>
            <a:r>
              <a:rPr lang="en-US" sz="2100" dirty="0"/>
              <a:t> (Oromia)</a:t>
            </a:r>
          </a:p>
          <a:p>
            <a:r>
              <a:rPr lang="en-US" sz="2100" b="1" dirty="0"/>
              <a:t>Private entrepreneurs: </a:t>
            </a:r>
            <a:r>
              <a:rPr lang="en-US" sz="2100" dirty="0"/>
              <a:t>Fuji integrated farm</a:t>
            </a:r>
          </a:p>
          <a:p>
            <a:r>
              <a:rPr lang="en-US" sz="2100" b="1" dirty="0"/>
              <a:t>NGOs: </a:t>
            </a:r>
            <a:r>
              <a:rPr lang="en-US" sz="2100" dirty="0"/>
              <a:t>GRAD, </a:t>
            </a:r>
            <a:r>
              <a:rPr lang="en-US" sz="2100" dirty="0" err="1"/>
              <a:t>Hundie</a:t>
            </a:r>
            <a:r>
              <a:rPr lang="en-US" sz="2100" dirty="0"/>
              <a:t>, SOS Sahel, </a:t>
            </a:r>
            <a:r>
              <a:rPr lang="en-US" sz="2100" dirty="0" err="1"/>
              <a:t>Sunarma</a:t>
            </a:r>
            <a:endParaRPr lang="en-US" sz="2100" dirty="0"/>
          </a:p>
          <a:p>
            <a:r>
              <a:rPr lang="en-US" sz="2100" b="1" dirty="0"/>
              <a:t>Agricultural Transformation Agency (ATA)</a:t>
            </a:r>
          </a:p>
          <a:p>
            <a:r>
              <a:rPr lang="en-US" sz="2100" b="1" dirty="0"/>
              <a:t>Innovation laboratories: </a:t>
            </a:r>
            <a:r>
              <a:rPr lang="en-US" sz="2100" dirty="0"/>
              <a:t>SIIL, ILSSI, PHIL, LSIL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8D60599-2D6D-474D-870A-13FCBCAD4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67" y="31423"/>
            <a:ext cx="5029200" cy="533400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+mn-lt"/>
              </a:rPr>
              <a:t>Local Partners (Phase 1)- Ethiopia</a:t>
            </a:r>
          </a:p>
        </p:txBody>
      </p:sp>
    </p:spTree>
    <p:extLst>
      <p:ext uri="{BB962C8B-B14F-4D97-AF65-F5344CB8AC3E}">
        <p14:creationId xmlns:p14="http://schemas.microsoft.com/office/powerpoint/2010/main" val="30413770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id="{7F6C95C8-8A7C-410C-B874-0D1EEFF55A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394" y="76200"/>
            <a:ext cx="88392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Scaling Development Partners in the Different Sites/Regions (Phase II)- Examples</a:t>
            </a:r>
            <a:endParaRPr kumimoji="0" lang="en-US" altLang="ja-JP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DB907AD-2D90-43DD-8EE4-09D7BF226669}"/>
              </a:ext>
            </a:extLst>
          </p:cNvPr>
          <p:cNvGraphicFramePr>
            <a:graphicFrameLocks noGrp="1"/>
          </p:cNvGraphicFramePr>
          <p:nvPr/>
        </p:nvGraphicFramePr>
        <p:xfrm>
          <a:off x="223101" y="1143000"/>
          <a:ext cx="8763786" cy="5543932"/>
        </p:xfrm>
        <a:graphic>
          <a:graphicData uri="http://schemas.openxmlformats.org/drawingml/2006/table">
            <a:tbl>
              <a:tblPr firstRow="1" firstCol="1" bandRow="1"/>
              <a:tblGrid>
                <a:gridCol w="3915769">
                  <a:extLst>
                    <a:ext uri="{9D8B030D-6E8A-4147-A177-3AD203B41FA5}">
                      <a16:colId xmlns:a16="http://schemas.microsoft.com/office/drawing/2014/main" val="59019697"/>
                    </a:ext>
                  </a:extLst>
                </a:gridCol>
                <a:gridCol w="3413211">
                  <a:extLst>
                    <a:ext uri="{9D8B030D-6E8A-4147-A177-3AD203B41FA5}">
                      <a16:colId xmlns:a16="http://schemas.microsoft.com/office/drawing/2014/main" val="2686897955"/>
                    </a:ext>
                  </a:extLst>
                </a:gridCol>
                <a:gridCol w="1434806">
                  <a:extLst>
                    <a:ext uri="{9D8B030D-6E8A-4147-A177-3AD203B41FA5}">
                      <a16:colId xmlns:a16="http://schemas.microsoft.com/office/drawing/2014/main" val="4082099714"/>
                    </a:ext>
                  </a:extLst>
                </a:gridCol>
              </a:tblGrid>
              <a:tr h="22821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InterAide</a:t>
                      </a: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France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SNNPR, Lemo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NGO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7812931"/>
                  </a:ext>
                </a:extLst>
              </a:tr>
              <a:tr h="22821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Send-a-Cow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SNNPR, Lemo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NGO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5247195"/>
                  </a:ext>
                </a:extLst>
              </a:tr>
              <a:tr h="22821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Ethiopian Catholic Church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SNNPR, Lemo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NGO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63864"/>
                  </a:ext>
                </a:extLst>
              </a:tr>
              <a:tr h="22821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Hundie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Addis Ababa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NGO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1231439"/>
                  </a:ext>
                </a:extLst>
              </a:tr>
              <a:tr h="22821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World Vision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SNNPR/Lemo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NGO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1350938"/>
                  </a:ext>
                </a:extLst>
              </a:tr>
              <a:tr h="6877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Woreda, zonal and regional livestock and fishery development offices, and agriculture and natural resources development offices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SNNPR, Amhara, Oromia and Tigray/Lemo, Basona, Sinana, Endamehoni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GOs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9522117"/>
                  </a:ext>
                </a:extLst>
              </a:tr>
              <a:tr h="22821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GRAD/REST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Tigray/ </a:t>
                      </a:r>
                      <a:r>
                        <a:rPr lang="en-US" sz="18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Endamehoni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NGO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0076006"/>
                  </a:ext>
                </a:extLst>
              </a:tr>
              <a:tr h="44846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Raya, Dashen and Habesha Breweries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Tigray/ Endamehoni and Amhara/ Debre Birhan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PLC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4465471"/>
                  </a:ext>
                </a:extLst>
              </a:tr>
              <a:tr h="22821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Oromia Seed Enterprise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Oromia/Sinana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2546775"/>
                  </a:ext>
                </a:extLst>
              </a:tr>
              <a:tr h="5378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Madda</a:t>
                      </a: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Walabu</a:t>
                      </a: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8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Wachemo</a:t>
                      </a: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8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Debere</a:t>
                      </a: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Birhan, </a:t>
                      </a:r>
                      <a:r>
                        <a:rPr lang="en-US" sz="18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Mekele</a:t>
                      </a: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Hawassa Universities 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SNNPR, Amhara, Oromia and Tigray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GOV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1386797"/>
                  </a:ext>
                </a:extLst>
              </a:tr>
              <a:tr h="3263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Saint Mary and Michew ATEVT collages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Tigray/Endamehoni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GOs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3951607"/>
                  </a:ext>
                </a:extLst>
              </a:tr>
              <a:tr h="4874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Regional and Federal Research centers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SNNPR, Amhara, Oromia and Tigray/Lemo, Basona, Sinnan, Endamehoni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GOs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1" marR="50971" marT="707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4148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02216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397934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3B2183AD-5446-4DF2-A3C1-336C5A17E35C}"/>
              </a:ext>
            </a:extLst>
          </p:cNvPr>
          <p:cNvSpPr txBox="1">
            <a:spLocks/>
          </p:cNvSpPr>
          <p:nvPr/>
        </p:nvSpPr>
        <p:spPr>
          <a:xfrm>
            <a:off x="169985" y="1348264"/>
            <a:ext cx="7772400" cy="457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Dataverse Dataset Requests and Approval  </a:t>
            </a:r>
          </a:p>
        </p:txBody>
      </p:sp>
      <p:pic>
        <p:nvPicPr>
          <p:cNvPr id="8" name="Picture 7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A88D91BF-2807-472D-8CF7-10EC8F94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4795"/>
            <a:ext cx="4882106" cy="27906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A4266D6-B604-4D9D-9016-679DD7503F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1" y="3048000"/>
            <a:ext cx="4191000" cy="36617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F01204-35B3-4FB8-835B-EDAFC71303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2401" y="3032449"/>
            <a:ext cx="5346228" cy="3661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11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0416A297-7AF1-4E45-81FA-BB573BE13B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85" y="2819400"/>
            <a:ext cx="5342203" cy="2744765"/>
          </a:xfrm>
          <a:prstGeom prst="rect">
            <a:avLst/>
          </a:prstGeom>
        </p:spPr>
      </p:pic>
      <p:pic>
        <p:nvPicPr>
          <p:cNvPr id="9" name="Picture 8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3EBC3CE2-1B7D-470B-AB11-11AEA461AB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3506765"/>
            <a:ext cx="5140607" cy="3352800"/>
          </a:xfrm>
          <a:prstGeom prst="rect">
            <a:avLst/>
          </a:prstGeom>
        </p:spPr>
      </p:pic>
      <p:sp>
        <p:nvSpPr>
          <p:cNvPr id="13" name="Arrow: Bent 12">
            <a:extLst>
              <a:ext uri="{FF2B5EF4-FFF2-40B4-BE49-F238E27FC236}">
                <a16:creationId xmlns:a16="http://schemas.microsoft.com/office/drawing/2014/main" id="{867FE321-744C-4517-9072-ECEAA3238460}"/>
              </a:ext>
            </a:extLst>
          </p:cNvPr>
          <p:cNvSpPr/>
          <p:nvPr/>
        </p:nvSpPr>
        <p:spPr>
          <a:xfrm rot="5400000">
            <a:off x="5141053" y="3012346"/>
            <a:ext cx="892629" cy="1268736"/>
          </a:xfrm>
          <a:prstGeom prst="bentArrow">
            <a:avLst>
              <a:gd name="adj1" fmla="val 30571"/>
              <a:gd name="adj2" fmla="val 27407"/>
              <a:gd name="adj3" fmla="val 34926"/>
              <a:gd name="adj4" fmla="val 533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28E06056-77C7-4CED-A80D-C219F906F8A6}"/>
              </a:ext>
            </a:extLst>
          </p:cNvPr>
          <p:cNvSpPr txBox="1">
            <a:spLocks/>
          </p:cNvSpPr>
          <p:nvPr/>
        </p:nvSpPr>
        <p:spPr>
          <a:xfrm>
            <a:off x="169985" y="1348264"/>
            <a:ext cx="7772400" cy="457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Dataverse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Dataset Requests and Approval 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7144B45-B7C1-4BDC-9716-06FEC7C1103A}"/>
              </a:ext>
            </a:extLst>
          </p:cNvPr>
          <p:cNvSpPr/>
          <p:nvPr/>
        </p:nvSpPr>
        <p:spPr>
          <a:xfrm>
            <a:off x="169984" y="1805464"/>
            <a:ext cx="8704423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Up to three request per Google form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Existing datasets clustered by country  </a:t>
            </a:r>
          </a:p>
        </p:txBody>
      </p:sp>
    </p:spTree>
    <p:extLst>
      <p:ext uri="{BB962C8B-B14F-4D97-AF65-F5344CB8AC3E}">
        <p14:creationId xmlns:p14="http://schemas.microsoft.com/office/powerpoint/2010/main" val="3458932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6F4BB9C5-51F4-47DA-9B44-EC887F0D0B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7268187"/>
              </p:ext>
            </p:extLst>
          </p:nvPr>
        </p:nvGraphicFramePr>
        <p:xfrm>
          <a:off x="169863" y="1981200"/>
          <a:ext cx="9013825" cy="488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7" name="Worksheet" r:id="rId3" imgW="7239049" imgH="3924431" progId="Excel.Sheet.12">
                  <p:embed/>
                </p:oleObj>
              </mc:Choice>
              <mc:Fallback>
                <p:oleObj name="Worksheet" r:id="rId3" imgW="7239049" imgH="3924431" progId="Excel.Sheet.12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6F4BB9C5-51F4-47DA-9B44-EC887F0D0B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9863" y="1981200"/>
                        <a:ext cx="9013825" cy="4887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al 4">
            <a:extLst>
              <a:ext uri="{FF2B5EF4-FFF2-40B4-BE49-F238E27FC236}">
                <a16:creationId xmlns:a16="http://schemas.microsoft.com/office/drawing/2014/main" id="{EB54C6F0-2F83-4703-9BCD-AC037CAFD439}"/>
              </a:ext>
            </a:extLst>
          </p:cNvPr>
          <p:cNvSpPr/>
          <p:nvPr/>
        </p:nvSpPr>
        <p:spPr>
          <a:xfrm>
            <a:off x="169985" y="2819400"/>
            <a:ext cx="211015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1CCE6C4-0F0E-48CB-8AE2-DDCA2538EF7C}"/>
              </a:ext>
            </a:extLst>
          </p:cNvPr>
          <p:cNvSpPr/>
          <p:nvPr/>
        </p:nvSpPr>
        <p:spPr>
          <a:xfrm>
            <a:off x="169985" y="3483429"/>
            <a:ext cx="211015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E9B2EED-528E-42DF-84A9-BEE481665C69}"/>
              </a:ext>
            </a:extLst>
          </p:cNvPr>
          <p:cNvSpPr/>
          <p:nvPr/>
        </p:nvSpPr>
        <p:spPr>
          <a:xfrm>
            <a:off x="169985" y="4236097"/>
            <a:ext cx="211015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7AE9D4B-6877-4452-971F-3ACEBCE976DA}"/>
              </a:ext>
            </a:extLst>
          </p:cNvPr>
          <p:cNvSpPr/>
          <p:nvPr/>
        </p:nvSpPr>
        <p:spPr>
          <a:xfrm>
            <a:off x="169985" y="5052526"/>
            <a:ext cx="211015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E41176B-54A5-466D-A704-24F4FE1CAF40}"/>
              </a:ext>
            </a:extLst>
          </p:cNvPr>
          <p:cNvSpPr/>
          <p:nvPr/>
        </p:nvSpPr>
        <p:spPr>
          <a:xfrm>
            <a:off x="169985" y="5802863"/>
            <a:ext cx="211015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08908AE-BBA7-4FF8-A5EC-CF50A19C4CAE}"/>
              </a:ext>
            </a:extLst>
          </p:cNvPr>
          <p:cNvSpPr/>
          <p:nvPr/>
        </p:nvSpPr>
        <p:spPr>
          <a:xfrm>
            <a:off x="169985" y="6371650"/>
            <a:ext cx="211015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ext Placeholder 1">
            <a:extLst>
              <a:ext uri="{FF2B5EF4-FFF2-40B4-BE49-F238E27FC236}">
                <a16:creationId xmlns:a16="http://schemas.microsoft.com/office/drawing/2014/main" id="{05305048-B194-49A0-B642-670ED9952B99}"/>
              </a:ext>
            </a:extLst>
          </p:cNvPr>
          <p:cNvSpPr txBox="1">
            <a:spLocks/>
          </p:cNvSpPr>
          <p:nvPr/>
        </p:nvSpPr>
        <p:spPr>
          <a:xfrm>
            <a:off x="169985" y="1348264"/>
            <a:ext cx="7772400" cy="457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b="1" dirty="0">
                <a:solidFill>
                  <a:prstClr val="black"/>
                </a:solidFill>
                <a:latin typeface="Calibri"/>
              </a:rPr>
              <a:t>M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onitoring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tools </a:t>
            </a:r>
          </a:p>
        </p:txBody>
      </p:sp>
    </p:spTree>
    <p:extLst>
      <p:ext uri="{BB962C8B-B14F-4D97-AF65-F5344CB8AC3E}">
        <p14:creationId xmlns:p14="http://schemas.microsoft.com/office/powerpoint/2010/main" val="2671304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48A010A-7E35-4DD4-BAD3-14B26EDC3BB4}"/>
              </a:ext>
            </a:extLst>
          </p:cNvPr>
          <p:cNvSpPr/>
          <p:nvPr/>
        </p:nvSpPr>
        <p:spPr>
          <a:xfrm>
            <a:off x="120161" y="1805464"/>
            <a:ext cx="8903677" cy="333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submitted by the requestor compiled in a Google sheet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…where data provider will be able to search for their name or emails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…and grant or deny access (and the reason for the latter)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providers will be sent a reminder email of pending requests 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AB908C27-DCC5-4842-B189-D94F54E3A8DE}"/>
              </a:ext>
            </a:extLst>
          </p:cNvPr>
          <p:cNvSpPr txBox="1">
            <a:spLocks/>
          </p:cNvSpPr>
          <p:nvPr/>
        </p:nvSpPr>
        <p:spPr>
          <a:xfrm>
            <a:off x="169985" y="1348264"/>
            <a:ext cx="7772400" cy="457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Dataverse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Dataset Requests and Approval  </a:t>
            </a:r>
          </a:p>
        </p:txBody>
      </p:sp>
    </p:spTree>
    <p:extLst>
      <p:ext uri="{BB962C8B-B14F-4D97-AF65-F5344CB8AC3E}">
        <p14:creationId xmlns:p14="http://schemas.microsoft.com/office/powerpoint/2010/main" val="268730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03DC383F-4FB5-4B8F-A628-070CFAA319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4458"/>
            <a:ext cx="9144000" cy="4723542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6C8DF82-810C-426C-9C07-D168467B5D99}"/>
              </a:ext>
            </a:extLst>
          </p:cNvPr>
          <p:cNvCxnSpPr>
            <a:cxnSpLocks/>
          </p:cNvCxnSpPr>
          <p:nvPr/>
        </p:nvCxnSpPr>
        <p:spPr>
          <a:xfrm>
            <a:off x="8229600" y="1969279"/>
            <a:ext cx="228600" cy="104446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60E1C9A-A3B7-43E3-B6E0-DAC6D61F153E}"/>
              </a:ext>
            </a:extLst>
          </p:cNvPr>
          <p:cNvSpPr txBox="1"/>
          <p:nvPr/>
        </p:nvSpPr>
        <p:spPr>
          <a:xfrm>
            <a:off x="6875585" y="1184449"/>
            <a:ext cx="21336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progress bar  indicates that the Google sheet is loading.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660E3B-4B86-4663-B8C2-5A1E1B2495CB}"/>
              </a:ext>
            </a:extLst>
          </p:cNvPr>
          <p:cNvSpPr txBox="1"/>
          <p:nvPr/>
        </p:nvSpPr>
        <p:spPr>
          <a:xfrm>
            <a:off x="6705600" y="4774287"/>
            <a:ext cx="2133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Click Dismiss</a:t>
            </a: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E822626B-002E-4321-9D97-8A8DBE8EECFD}"/>
              </a:ext>
            </a:extLst>
          </p:cNvPr>
          <p:cNvSpPr txBox="1">
            <a:spLocks/>
          </p:cNvSpPr>
          <p:nvPr/>
        </p:nvSpPr>
        <p:spPr>
          <a:xfrm>
            <a:off x="169985" y="1348264"/>
            <a:ext cx="6230815" cy="457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Dataverse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Dataset Requests – Test google sheet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7CEFBFF-140C-42BD-9E2A-FC4AE16F313B}"/>
              </a:ext>
            </a:extLst>
          </p:cNvPr>
          <p:cNvCxnSpPr>
            <a:cxnSpLocks/>
          </p:cNvCxnSpPr>
          <p:nvPr/>
        </p:nvCxnSpPr>
        <p:spPr>
          <a:xfrm>
            <a:off x="7942385" y="5029200"/>
            <a:ext cx="0" cy="8382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3975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56C196-E780-4AAE-8591-02260C566F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2000" y="1295400"/>
            <a:ext cx="7772400" cy="533400"/>
          </a:xfrm>
        </p:spPr>
        <p:txBody>
          <a:bodyPr/>
          <a:lstStyle/>
          <a:p>
            <a:pPr algn="ctr"/>
            <a:r>
              <a:rPr lang="en-GB" sz="3200" b="1" dirty="0" err="1"/>
              <a:t>FtF</a:t>
            </a:r>
            <a:r>
              <a:rPr lang="en-GB" sz="3200" b="1" dirty="0"/>
              <a:t> Data Requirements </a:t>
            </a:r>
            <a:endParaRPr lang="en-GB" sz="3200" dirty="0"/>
          </a:p>
          <a:p>
            <a:endParaRPr lang="en-GB" sz="36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D110C3D-F6D9-4D75-A6C5-336BF61B2A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624708"/>
              </p:ext>
            </p:extLst>
          </p:nvPr>
        </p:nvGraphicFramePr>
        <p:xfrm>
          <a:off x="228600" y="1981200"/>
          <a:ext cx="8510631" cy="3968115"/>
        </p:xfrm>
        <a:graphic>
          <a:graphicData uri="http://schemas.openxmlformats.org/drawingml/2006/table">
            <a:tbl>
              <a:tblPr/>
              <a:tblGrid>
                <a:gridCol w="1143000">
                  <a:extLst>
                    <a:ext uri="{9D8B030D-6E8A-4147-A177-3AD203B41FA5}">
                      <a16:colId xmlns:a16="http://schemas.microsoft.com/office/drawing/2014/main" val="3521003232"/>
                    </a:ext>
                  </a:extLst>
                </a:gridCol>
                <a:gridCol w="7367631">
                  <a:extLst>
                    <a:ext uri="{9D8B030D-6E8A-4147-A177-3AD203B41FA5}">
                      <a16:colId xmlns:a16="http://schemas.microsoft.com/office/drawing/2014/main" val="1977692688"/>
                    </a:ext>
                  </a:extLst>
                </a:gridCol>
              </a:tblGrid>
              <a:tr h="34849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FY 2019 </a:t>
                      </a:r>
                      <a:r>
                        <a:rPr lang="en-GB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FtF</a:t>
                      </a:r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Indicators to Report Data Moving Forward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780389"/>
                  </a:ext>
                </a:extLst>
              </a:tr>
              <a:tr h="348499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Indicator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Definition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34186"/>
                  </a:ext>
                </a:extLst>
              </a:tr>
              <a:tr h="518326"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EG.3.2-25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Number of hectares under improved management practices or technologies with USG assistance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1024726"/>
                  </a:ext>
                </a:extLst>
              </a:tr>
              <a:tr h="518326"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EG.3.2-24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Number of individuals in the agriculture system who have applied improved management practices or technologies with USG assistance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8352845"/>
                  </a:ext>
                </a:extLst>
              </a:tr>
              <a:tr h="518326"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EG.3.2-2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Number of individuals who have received USG-supported degree-granting non-nutrition-related food security training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0921838"/>
                  </a:ext>
                </a:extLst>
              </a:tr>
              <a:tr h="574935"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HL.9-4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Number of individuals receiving nutrition-related professional training through USG-supported programs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1247371"/>
                  </a:ext>
                </a:extLst>
              </a:tr>
              <a:tr h="67828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EG.3.2-7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 of technologies, practices, and approaches under various phases of research, development, and uptake as a result of USG assistance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6599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21779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BEC18-65FA-45AE-8D20-50331770B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427038"/>
          </a:xfrm>
        </p:spPr>
        <p:txBody>
          <a:bodyPr>
            <a:noAutofit/>
          </a:bodyPr>
          <a:lstStyle/>
          <a:p>
            <a:pPr>
              <a:spcBef>
                <a:spcPct val="20000"/>
              </a:spcBef>
            </a:pPr>
            <a:r>
              <a:rPr lang="en-GB" sz="2400" b="1" dirty="0">
                <a:latin typeface="+mn-lt"/>
                <a:ea typeface="+mn-ea"/>
                <a:cs typeface="+mn-cs"/>
              </a:rPr>
              <a:t>BTTT: Project Information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C8DB02D-AF90-4375-8148-2AA6D8EF64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729468"/>
              </p:ext>
            </p:extLst>
          </p:nvPr>
        </p:nvGraphicFramePr>
        <p:xfrm>
          <a:off x="533400" y="1600200"/>
          <a:ext cx="8458197" cy="4250387"/>
        </p:xfrm>
        <a:graphic>
          <a:graphicData uri="http://schemas.openxmlformats.org/drawingml/2006/table">
            <a:tbl>
              <a:tblPr/>
              <a:tblGrid>
                <a:gridCol w="762000">
                  <a:extLst>
                    <a:ext uri="{9D8B030D-6E8A-4147-A177-3AD203B41FA5}">
                      <a16:colId xmlns:a16="http://schemas.microsoft.com/office/drawing/2014/main" val="714028575"/>
                    </a:ext>
                  </a:extLst>
                </a:gridCol>
                <a:gridCol w="231446">
                  <a:extLst>
                    <a:ext uri="{9D8B030D-6E8A-4147-A177-3AD203B41FA5}">
                      <a16:colId xmlns:a16="http://schemas.microsoft.com/office/drawing/2014/main" val="1186655981"/>
                    </a:ext>
                  </a:extLst>
                </a:gridCol>
                <a:gridCol w="731176">
                  <a:extLst>
                    <a:ext uri="{9D8B030D-6E8A-4147-A177-3AD203B41FA5}">
                      <a16:colId xmlns:a16="http://schemas.microsoft.com/office/drawing/2014/main" val="3157094787"/>
                    </a:ext>
                  </a:extLst>
                </a:gridCol>
                <a:gridCol w="381484">
                  <a:extLst>
                    <a:ext uri="{9D8B030D-6E8A-4147-A177-3AD203B41FA5}">
                      <a16:colId xmlns:a16="http://schemas.microsoft.com/office/drawing/2014/main" val="623195293"/>
                    </a:ext>
                  </a:extLst>
                </a:gridCol>
                <a:gridCol w="1104711">
                  <a:extLst>
                    <a:ext uri="{9D8B030D-6E8A-4147-A177-3AD203B41FA5}">
                      <a16:colId xmlns:a16="http://schemas.microsoft.com/office/drawing/2014/main" val="138449444"/>
                    </a:ext>
                  </a:extLst>
                </a:gridCol>
                <a:gridCol w="447050">
                  <a:extLst>
                    <a:ext uri="{9D8B030D-6E8A-4147-A177-3AD203B41FA5}">
                      <a16:colId xmlns:a16="http://schemas.microsoft.com/office/drawing/2014/main" val="2237376222"/>
                    </a:ext>
                  </a:extLst>
                </a:gridCol>
                <a:gridCol w="437116">
                  <a:extLst>
                    <a:ext uri="{9D8B030D-6E8A-4147-A177-3AD203B41FA5}">
                      <a16:colId xmlns:a16="http://schemas.microsoft.com/office/drawing/2014/main" val="3465218372"/>
                    </a:ext>
                  </a:extLst>
                </a:gridCol>
                <a:gridCol w="2137894">
                  <a:extLst>
                    <a:ext uri="{9D8B030D-6E8A-4147-A177-3AD203B41FA5}">
                      <a16:colId xmlns:a16="http://schemas.microsoft.com/office/drawing/2014/main" val="3236038920"/>
                    </a:ext>
                  </a:extLst>
                </a:gridCol>
                <a:gridCol w="222532">
                  <a:extLst>
                    <a:ext uri="{9D8B030D-6E8A-4147-A177-3AD203B41FA5}">
                      <a16:colId xmlns:a16="http://schemas.microsoft.com/office/drawing/2014/main" val="2828242561"/>
                    </a:ext>
                  </a:extLst>
                </a:gridCol>
                <a:gridCol w="222532">
                  <a:extLst>
                    <a:ext uri="{9D8B030D-6E8A-4147-A177-3AD203B41FA5}">
                      <a16:colId xmlns:a16="http://schemas.microsoft.com/office/drawing/2014/main" val="3420102974"/>
                    </a:ext>
                  </a:extLst>
                </a:gridCol>
                <a:gridCol w="222532">
                  <a:extLst>
                    <a:ext uri="{9D8B030D-6E8A-4147-A177-3AD203B41FA5}">
                      <a16:colId xmlns:a16="http://schemas.microsoft.com/office/drawing/2014/main" val="976603100"/>
                    </a:ext>
                  </a:extLst>
                </a:gridCol>
                <a:gridCol w="222532">
                  <a:extLst>
                    <a:ext uri="{9D8B030D-6E8A-4147-A177-3AD203B41FA5}">
                      <a16:colId xmlns:a16="http://schemas.microsoft.com/office/drawing/2014/main" val="331470683"/>
                    </a:ext>
                  </a:extLst>
                </a:gridCol>
                <a:gridCol w="222532">
                  <a:extLst>
                    <a:ext uri="{9D8B030D-6E8A-4147-A177-3AD203B41FA5}">
                      <a16:colId xmlns:a16="http://schemas.microsoft.com/office/drawing/2014/main" val="2109964595"/>
                    </a:ext>
                  </a:extLst>
                </a:gridCol>
                <a:gridCol w="222532">
                  <a:extLst>
                    <a:ext uri="{9D8B030D-6E8A-4147-A177-3AD203B41FA5}">
                      <a16:colId xmlns:a16="http://schemas.microsoft.com/office/drawing/2014/main" val="2925648219"/>
                    </a:ext>
                  </a:extLst>
                </a:gridCol>
                <a:gridCol w="222532">
                  <a:extLst>
                    <a:ext uri="{9D8B030D-6E8A-4147-A177-3AD203B41FA5}">
                      <a16:colId xmlns:a16="http://schemas.microsoft.com/office/drawing/2014/main" val="752558313"/>
                    </a:ext>
                  </a:extLst>
                </a:gridCol>
                <a:gridCol w="222532">
                  <a:extLst>
                    <a:ext uri="{9D8B030D-6E8A-4147-A177-3AD203B41FA5}">
                      <a16:colId xmlns:a16="http://schemas.microsoft.com/office/drawing/2014/main" val="3022450041"/>
                    </a:ext>
                  </a:extLst>
                </a:gridCol>
                <a:gridCol w="222532">
                  <a:extLst>
                    <a:ext uri="{9D8B030D-6E8A-4147-A177-3AD203B41FA5}">
                      <a16:colId xmlns:a16="http://schemas.microsoft.com/office/drawing/2014/main" val="3063894608"/>
                    </a:ext>
                  </a:extLst>
                </a:gridCol>
                <a:gridCol w="222532">
                  <a:extLst>
                    <a:ext uri="{9D8B030D-6E8A-4147-A177-3AD203B41FA5}">
                      <a16:colId xmlns:a16="http://schemas.microsoft.com/office/drawing/2014/main" val="787728296"/>
                    </a:ext>
                  </a:extLst>
                </a:gridCol>
              </a:tblGrid>
              <a:tr h="113933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LIST OF AFRICA RISING VILLAGES, DATA ENTRY PERSONNEL AND BENEFICIARY TYPES</a:t>
                      </a: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LIST OF AFRICA RISING (AR) TECHNOLOGIES TESTED/ADOPTED BY DIRECT BENEFICIARIES.</a:t>
                      </a:r>
                      <a:b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NOTE: DIRECT BENEFICIARIES ARE FARMERS WHO PARTICIPATE IN THE TESTING OF AR TECHNOLOGIES OR MANAGEMENT PRACTICES THROUGH ON-FARM TRIALS OR OTHER APPROACHES</a:t>
                      </a:r>
                    </a:p>
                  </a:txBody>
                  <a:tcPr marL="3652" marR="3652" marT="36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2224217"/>
                  </a:ext>
                </a:extLst>
              </a:tr>
              <a:tr h="2185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PLEASE LIST ALL TECHNOLOGIES/PRACTICES TESTED</a:t>
                      </a: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948819"/>
                  </a:ext>
                </a:extLst>
              </a:tr>
              <a:tr h="547138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Please verify that all of the below information is correct. If there are any errors, please contact the IFPRI M&amp;E Team BEFORE using this workbook.</a:t>
                      </a: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Technology ID</a:t>
                      </a:r>
                    </a:p>
                  </a:txBody>
                  <a:tcPr marL="3652" marR="3652" marT="36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Technology Name/Description</a:t>
                      </a:r>
                    </a:p>
                  </a:txBody>
                  <a:tcPr marL="3652" marR="3652" marT="36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10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Years of Africa RISING Implementation                                                                                 Please select "yes" for each of the years that the technologies were implemented. Select "no" for the years when they were not implemented.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811875"/>
                  </a:ext>
                </a:extLst>
              </a:tr>
              <a:tr h="28401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Africa RISING Villages</a:t>
                      </a:r>
                      <a:endParaRPr lang="en-GB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/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 Entry Personnel</a:t>
                      </a:r>
                      <a:endParaRPr lang="fr-FR"/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fr-FR"/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 Beneficiary Type</a:t>
                      </a:r>
                      <a:endParaRPr lang="fr-FR"/>
                    </a:p>
                  </a:txBody>
                  <a:tcPr marL="3652" marR="3652" marT="36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10" vMerge="1">
                  <a:txBody>
                    <a:bodyPr/>
                    <a:lstStyle/>
                    <a:p>
                      <a:pPr algn="ctr" fontAlgn="b"/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5864726"/>
                  </a:ext>
                </a:extLst>
              </a:tr>
              <a:tr h="249382">
                <a:tc vMerge="1"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Africa RISING Villages</a:t>
                      </a: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 Entry Personnel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 Beneficiary Type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3652" marR="3652" marT="36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3652" marR="3652" marT="36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3652" marR="3652" marT="36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3652" marR="3652" marT="36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3652" marR="3652" marT="36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3652" marR="3652" marT="36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3652" marR="3652" marT="36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3652" marR="3652" marT="36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3652" marR="3652" marT="36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3652" marR="3652" marT="36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8173993"/>
                  </a:ext>
                </a:extLst>
              </a:tr>
              <a:tr h="250281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Person 1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cowpea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997792"/>
                  </a:ext>
                </a:extLst>
              </a:tr>
              <a:tr h="250281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Person 2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cowpea + maize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256624"/>
                  </a:ext>
                </a:extLst>
              </a:tr>
              <a:tr h="280291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Person 3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cowpea + soybean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968540"/>
                  </a:ext>
                </a:extLst>
              </a:tr>
              <a:tr h="250281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Person 4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maize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896651"/>
                  </a:ext>
                </a:extLst>
              </a:tr>
              <a:tr h="280291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Person 5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maize + cowpea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5598120"/>
                  </a:ext>
                </a:extLst>
              </a:tr>
              <a:tr h="250281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maize + cowpea + soybean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7438124"/>
                  </a:ext>
                </a:extLst>
              </a:tr>
              <a:tr h="250281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52" marR="3652" marT="3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maize + soybean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2" marR="3652" marT="3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829889"/>
                  </a:ext>
                </a:extLst>
              </a:tr>
            </a:tbl>
          </a:graphicData>
        </a:graphic>
      </p:graphicFrame>
      <p:sp>
        <p:nvSpPr>
          <p:cNvPr id="4" name="Oval 3">
            <a:extLst>
              <a:ext uri="{FF2B5EF4-FFF2-40B4-BE49-F238E27FC236}">
                <a16:creationId xmlns:a16="http://schemas.microsoft.com/office/drawing/2014/main" id="{9BFEFDAA-4A4F-4566-9BA3-1267AC2C505F}"/>
              </a:ext>
            </a:extLst>
          </p:cNvPr>
          <p:cNvSpPr/>
          <p:nvPr/>
        </p:nvSpPr>
        <p:spPr>
          <a:xfrm>
            <a:off x="4343400" y="3505200"/>
            <a:ext cx="2362200" cy="2971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1F2A91A-4554-4D56-BDB1-E587769CB1C1}"/>
              </a:ext>
            </a:extLst>
          </p:cNvPr>
          <p:cNvSpPr/>
          <p:nvPr/>
        </p:nvSpPr>
        <p:spPr>
          <a:xfrm>
            <a:off x="6629400" y="3581400"/>
            <a:ext cx="2743200" cy="5794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652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97AAC39-57CE-4C95-9084-A3263CDE0C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944999"/>
              </p:ext>
            </p:extLst>
          </p:nvPr>
        </p:nvGraphicFramePr>
        <p:xfrm>
          <a:off x="0" y="1524000"/>
          <a:ext cx="7772402" cy="5181601"/>
        </p:xfrm>
        <a:graphic>
          <a:graphicData uri="http://schemas.openxmlformats.org/drawingml/2006/table">
            <a:tbl>
              <a:tblPr/>
              <a:tblGrid>
                <a:gridCol w="975519">
                  <a:extLst>
                    <a:ext uri="{9D8B030D-6E8A-4147-A177-3AD203B41FA5}">
                      <a16:colId xmlns:a16="http://schemas.microsoft.com/office/drawing/2014/main" val="2568294358"/>
                    </a:ext>
                  </a:extLst>
                </a:gridCol>
                <a:gridCol w="771088">
                  <a:extLst>
                    <a:ext uri="{9D8B030D-6E8A-4147-A177-3AD203B41FA5}">
                      <a16:colId xmlns:a16="http://schemas.microsoft.com/office/drawing/2014/main" val="2927077578"/>
                    </a:ext>
                  </a:extLst>
                </a:gridCol>
                <a:gridCol w="353025">
                  <a:extLst>
                    <a:ext uri="{9D8B030D-6E8A-4147-A177-3AD203B41FA5}">
                      <a16:colId xmlns:a16="http://schemas.microsoft.com/office/drawing/2014/main" val="2980841124"/>
                    </a:ext>
                  </a:extLst>
                </a:gridCol>
                <a:gridCol w="428233">
                  <a:extLst>
                    <a:ext uri="{9D8B030D-6E8A-4147-A177-3AD203B41FA5}">
                      <a16:colId xmlns:a16="http://schemas.microsoft.com/office/drawing/2014/main" val="2623351167"/>
                    </a:ext>
                  </a:extLst>
                </a:gridCol>
                <a:gridCol w="512353">
                  <a:extLst>
                    <a:ext uri="{9D8B030D-6E8A-4147-A177-3AD203B41FA5}">
                      <a16:colId xmlns:a16="http://schemas.microsoft.com/office/drawing/2014/main" val="2105674616"/>
                    </a:ext>
                  </a:extLst>
                </a:gridCol>
                <a:gridCol w="412940">
                  <a:extLst>
                    <a:ext uri="{9D8B030D-6E8A-4147-A177-3AD203B41FA5}">
                      <a16:colId xmlns:a16="http://schemas.microsoft.com/office/drawing/2014/main" val="1017682996"/>
                    </a:ext>
                  </a:extLst>
                </a:gridCol>
                <a:gridCol w="229411">
                  <a:extLst>
                    <a:ext uri="{9D8B030D-6E8A-4147-A177-3AD203B41FA5}">
                      <a16:colId xmlns:a16="http://schemas.microsoft.com/office/drawing/2014/main" val="241215244"/>
                    </a:ext>
                  </a:extLst>
                </a:gridCol>
                <a:gridCol w="412940">
                  <a:extLst>
                    <a:ext uri="{9D8B030D-6E8A-4147-A177-3AD203B41FA5}">
                      <a16:colId xmlns:a16="http://schemas.microsoft.com/office/drawing/2014/main" val="3053098177"/>
                    </a:ext>
                  </a:extLst>
                </a:gridCol>
                <a:gridCol w="374707">
                  <a:extLst>
                    <a:ext uri="{9D8B030D-6E8A-4147-A177-3AD203B41FA5}">
                      <a16:colId xmlns:a16="http://schemas.microsoft.com/office/drawing/2014/main" val="1482240541"/>
                    </a:ext>
                  </a:extLst>
                </a:gridCol>
                <a:gridCol w="328824">
                  <a:extLst>
                    <a:ext uri="{9D8B030D-6E8A-4147-A177-3AD203B41FA5}">
                      <a16:colId xmlns:a16="http://schemas.microsoft.com/office/drawing/2014/main" val="2525271284"/>
                    </a:ext>
                  </a:extLst>
                </a:gridCol>
                <a:gridCol w="326911">
                  <a:extLst>
                    <a:ext uri="{9D8B030D-6E8A-4147-A177-3AD203B41FA5}">
                      <a16:colId xmlns:a16="http://schemas.microsoft.com/office/drawing/2014/main" val="391476315"/>
                    </a:ext>
                  </a:extLst>
                </a:gridCol>
                <a:gridCol w="328824">
                  <a:extLst>
                    <a:ext uri="{9D8B030D-6E8A-4147-A177-3AD203B41FA5}">
                      <a16:colId xmlns:a16="http://schemas.microsoft.com/office/drawing/2014/main" val="259495514"/>
                    </a:ext>
                  </a:extLst>
                </a:gridCol>
                <a:gridCol w="328824">
                  <a:extLst>
                    <a:ext uri="{9D8B030D-6E8A-4147-A177-3AD203B41FA5}">
                      <a16:colId xmlns:a16="http://schemas.microsoft.com/office/drawing/2014/main" val="2494011493"/>
                    </a:ext>
                  </a:extLst>
                </a:gridCol>
                <a:gridCol w="328824">
                  <a:extLst>
                    <a:ext uri="{9D8B030D-6E8A-4147-A177-3AD203B41FA5}">
                      <a16:colId xmlns:a16="http://schemas.microsoft.com/office/drawing/2014/main" val="2812055182"/>
                    </a:ext>
                  </a:extLst>
                </a:gridCol>
                <a:gridCol w="367057">
                  <a:extLst>
                    <a:ext uri="{9D8B030D-6E8A-4147-A177-3AD203B41FA5}">
                      <a16:colId xmlns:a16="http://schemas.microsoft.com/office/drawing/2014/main" val="2468334161"/>
                    </a:ext>
                  </a:extLst>
                </a:gridCol>
                <a:gridCol w="275292">
                  <a:extLst>
                    <a:ext uri="{9D8B030D-6E8A-4147-A177-3AD203B41FA5}">
                      <a16:colId xmlns:a16="http://schemas.microsoft.com/office/drawing/2014/main" val="429434228"/>
                    </a:ext>
                  </a:extLst>
                </a:gridCol>
                <a:gridCol w="484228">
                  <a:extLst>
                    <a:ext uri="{9D8B030D-6E8A-4147-A177-3AD203B41FA5}">
                      <a16:colId xmlns:a16="http://schemas.microsoft.com/office/drawing/2014/main" val="3188795878"/>
                    </a:ext>
                  </a:extLst>
                </a:gridCol>
                <a:gridCol w="533402">
                  <a:extLst>
                    <a:ext uri="{9D8B030D-6E8A-4147-A177-3AD203B41FA5}">
                      <a16:colId xmlns:a16="http://schemas.microsoft.com/office/drawing/2014/main" val="546325883"/>
                    </a:ext>
                  </a:extLst>
                </a:gridCol>
              </a:tblGrid>
              <a:tr h="277357">
                <a:tc gridSpan="18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GHANA Basic Household Information</a:t>
                      </a:r>
                    </a:p>
                  </a:txBody>
                  <a:tcPr marL="2967" marR="2967" marT="29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9422056"/>
                  </a:ext>
                </a:extLst>
              </a:tr>
              <a:tr h="9973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Village</a:t>
                      </a:r>
                    </a:p>
                  </a:txBody>
                  <a:tcPr marL="2967" marR="2967" marT="29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OF THE BENEFICIARY HOUSEHOLD HEAD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[First name, Last name] </a:t>
                      </a: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OF HOUSEHOLD HEAD'S SPOUSE       (if applicable)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[First name, Last name] </a:t>
                      </a: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 BENEFICIARY INFORMATION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HOUSEHOLD LOCATION (GPS)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 VILLAGE CONTACT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 ENTRY PERSONNEL  [First name, Last name] 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8988222"/>
                  </a:ext>
                </a:extLst>
              </a:tr>
              <a:tr h="85953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Please select the village from the dropdown menu</a:t>
                      </a:r>
                    </a:p>
                  </a:txBody>
                  <a:tcPr marL="2967" marR="2967" marT="296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Is this the primary beneficiary? Select from the dropdown menu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Is this the primary beneficiary? Select from the dropdown menu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Select from the dropdown menu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Age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Select from the dropdown menu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Telephone number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Latitute (N)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Longitude (W)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Telephone Number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Please select the data entry personnel from the dropdown menu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914789"/>
                  </a:ext>
                </a:extLst>
              </a:tr>
              <a:tr h="84770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Gender 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Education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Degrees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Minutes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Seconds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Degrees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Minutes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Seconds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483807"/>
                  </a:ext>
                </a:extLst>
              </a:tr>
              <a:tr h="2874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Bonia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4434732"/>
                  </a:ext>
                </a:extLst>
              </a:tr>
              <a:tr h="2895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Bonia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6443681"/>
                  </a:ext>
                </a:extLst>
              </a:tr>
              <a:tr h="3073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Bonia</a:t>
                      </a:r>
                    </a:p>
                  </a:txBody>
                  <a:tcPr marL="2967" marR="2967" marT="29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88797"/>
                  </a:ext>
                </a:extLst>
              </a:tr>
              <a:tr h="429402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Bonia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425701"/>
                  </a:ext>
                </a:extLst>
              </a:tr>
              <a:tr h="2895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Bonia</a:t>
                      </a:r>
                    </a:p>
                  </a:txBody>
                  <a:tcPr marL="2967" marR="2967" marT="29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4241277"/>
                  </a:ext>
                </a:extLst>
              </a:tr>
              <a:tr h="306748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Bonia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7735090"/>
                  </a:ext>
                </a:extLst>
              </a:tr>
              <a:tr h="28959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Bonia</a:t>
                      </a:r>
                    </a:p>
                  </a:txBody>
                  <a:tcPr marL="2967" marR="2967" marT="29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967" marR="2967" marT="29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0168726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BD945184-ECC9-48E9-8200-8C395A3F3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427038"/>
          </a:xfrm>
        </p:spPr>
        <p:txBody>
          <a:bodyPr>
            <a:noAutofit/>
          </a:bodyPr>
          <a:lstStyle/>
          <a:p>
            <a:pPr algn="ctr">
              <a:spcBef>
                <a:spcPct val="20000"/>
              </a:spcBef>
            </a:pPr>
            <a:r>
              <a:rPr lang="en-GB" sz="2400" b="1" dirty="0">
                <a:latin typeface="+mn-lt"/>
                <a:ea typeface="+mn-ea"/>
                <a:cs typeface="+mn-cs"/>
              </a:rPr>
              <a:t>BTTT: Beneficiary Information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6295FAB-6035-47FF-B13C-AF02F8DAE757}"/>
              </a:ext>
            </a:extLst>
          </p:cNvPr>
          <p:cNvSpPr/>
          <p:nvPr/>
        </p:nvSpPr>
        <p:spPr>
          <a:xfrm>
            <a:off x="838198" y="3840162"/>
            <a:ext cx="1066800" cy="30178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6257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293A8-A68C-4A23-A9B0-FC8E9388A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066800"/>
            <a:ext cx="8229600" cy="381000"/>
          </a:xfrm>
        </p:spPr>
        <p:txBody>
          <a:bodyPr>
            <a:noAutofit/>
          </a:bodyPr>
          <a:lstStyle/>
          <a:p>
            <a:pPr>
              <a:spcBef>
                <a:spcPct val="20000"/>
              </a:spcBef>
            </a:pPr>
            <a:r>
              <a:rPr lang="en-GB" sz="2400" b="1" dirty="0">
                <a:latin typeface="+mn-lt"/>
                <a:ea typeface="+mn-ea"/>
                <a:cs typeface="+mn-cs"/>
              </a:rPr>
              <a:t>Exposure Template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9706D21-C067-42ED-9AC9-64C2D5227E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588582"/>
              </p:ext>
            </p:extLst>
          </p:nvPr>
        </p:nvGraphicFramePr>
        <p:xfrm>
          <a:off x="457200" y="1676400"/>
          <a:ext cx="8229599" cy="4431067"/>
        </p:xfrm>
        <a:graphic>
          <a:graphicData uri="http://schemas.openxmlformats.org/drawingml/2006/table">
            <a:tbl>
              <a:tblPr/>
              <a:tblGrid>
                <a:gridCol w="60259">
                  <a:extLst>
                    <a:ext uri="{9D8B030D-6E8A-4147-A177-3AD203B41FA5}">
                      <a16:colId xmlns:a16="http://schemas.microsoft.com/office/drawing/2014/main" val="1964832585"/>
                    </a:ext>
                  </a:extLst>
                </a:gridCol>
                <a:gridCol w="464853">
                  <a:extLst>
                    <a:ext uri="{9D8B030D-6E8A-4147-A177-3AD203B41FA5}">
                      <a16:colId xmlns:a16="http://schemas.microsoft.com/office/drawing/2014/main" val="4139414506"/>
                    </a:ext>
                  </a:extLst>
                </a:gridCol>
                <a:gridCol w="559543">
                  <a:extLst>
                    <a:ext uri="{9D8B030D-6E8A-4147-A177-3AD203B41FA5}">
                      <a16:colId xmlns:a16="http://schemas.microsoft.com/office/drawing/2014/main" val="652699568"/>
                    </a:ext>
                  </a:extLst>
                </a:gridCol>
                <a:gridCol w="740319">
                  <a:extLst>
                    <a:ext uri="{9D8B030D-6E8A-4147-A177-3AD203B41FA5}">
                      <a16:colId xmlns:a16="http://schemas.microsoft.com/office/drawing/2014/main" val="132296270"/>
                    </a:ext>
                  </a:extLst>
                </a:gridCol>
                <a:gridCol w="2109049">
                  <a:extLst>
                    <a:ext uri="{9D8B030D-6E8A-4147-A177-3AD203B41FA5}">
                      <a16:colId xmlns:a16="http://schemas.microsoft.com/office/drawing/2014/main" val="840524301"/>
                    </a:ext>
                  </a:extLst>
                </a:gridCol>
                <a:gridCol w="705886">
                  <a:extLst>
                    <a:ext uri="{9D8B030D-6E8A-4147-A177-3AD203B41FA5}">
                      <a16:colId xmlns:a16="http://schemas.microsoft.com/office/drawing/2014/main" val="192712704"/>
                    </a:ext>
                  </a:extLst>
                </a:gridCol>
                <a:gridCol w="1523681">
                  <a:extLst>
                    <a:ext uri="{9D8B030D-6E8A-4147-A177-3AD203B41FA5}">
                      <a16:colId xmlns:a16="http://schemas.microsoft.com/office/drawing/2014/main" val="1686454118"/>
                    </a:ext>
                  </a:extLst>
                </a:gridCol>
                <a:gridCol w="542327">
                  <a:extLst>
                    <a:ext uri="{9D8B030D-6E8A-4147-A177-3AD203B41FA5}">
                      <a16:colId xmlns:a16="http://schemas.microsoft.com/office/drawing/2014/main" val="1384809308"/>
                    </a:ext>
                  </a:extLst>
                </a:gridCol>
                <a:gridCol w="464853">
                  <a:extLst>
                    <a:ext uri="{9D8B030D-6E8A-4147-A177-3AD203B41FA5}">
                      <a16:colId xmlns:a16="http://schemas.microsoft.com/office/drawing/2014/main" val="3435122927"/>
                    </a:ext>
                  </a:extLst>
                </a:gridCol>
                <a:gridCol w="1058829">
                  <a:extLst>
                    <a:ext uri="{9D8B030D-6E8A-4147-A177-3AD203B41FA5}">
                      <a16:colId xmlns:a16="http://schemas.microsoft.com/office/drawing/2014/main" val="1763672028"/>
                    </a:ext>
                  </a:extLst>
                </a:gridCol>
              </a:tblGrid>
              <a:tr h="457200">
                <a:tc gridSpan="10">
                  <a:txBody>
                    <a:bodyPr/>
                    <a:lstStyle/>
                    <a:p>
                      <a:pPr algn="ctr" fontAlgn="t"/>
                      <a:r>
                        <a:rPr lang="en-GB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EXPOSURE TEMPLATE:- FOR COLLECTING DATA ON THE NUMBER OF INDIVIDUALS EXPOSED TO DIFFERENT AFRICA RISING TREATMENTS (E.G., FIELD DAYS, VIDEO DEMOS, ETC.) </a:t>
                      </a:r>
                    </a:p>
                  </a:txBody>
                  <a:tcPr marL="5405" marR="5405" marT="540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0330895"/>
                  </a:ext>
                </a:extLst>
              </a:tr>
              <a:tr h="476579"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Country </a:t>
                      </a:r>
                    </a:p>
                  </a:txBody>
                  <a:tcPr marL="5405" marR="5405" marT="54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__________________</a:t>
                      </a:r>
                    </a:p>
                  </a:txBody>
                  <a:tcPr marL="5405" marR="5405" marT="54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6725605"/>
                  </a:ext>
                </a:extLst>
              </a:tr>
              <a:tr h="56821"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Number of attendees </a:t>
                      </a:r>
                    </a:p>
                  </a:txBody>
                  <a:tcPr marL="5405" marR="5405" marT="54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373909"/>
                  </a:ext>
                </a:extLst>
              </a:tr>
              <a:tr h="370207"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District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Village 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Sub-village 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Type of the event/intervention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Date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Organizing organization (s)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Female 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Youth (&lt;25 years)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6163709"/>
                  </a:ext>
                </a:extLst>
              </a:tr>
              <a:tr h="370207"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1643225"/>
                  </a:ext>
                </a:extLst>
              </a:tr>
              <a:tr h="370207"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7440102"/>
                  </a:ext>
                </a:extLst>
              </a:tr>
              <a:tr h="370207"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34294"/>
                  </a:ext>
                </a:extLst>
              </a:tr>
              <a:tr h="370207"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39136"/>
                  </a:ext>
                </a:extLst>
              </a:tr>
              <a:tr h="370207"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3423255"/>
                  </a:ext>
                </a:extLst>
              </a:tr>
              <a:tr h="370207"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1805216"/>
                  </a:ext>
                </a:extLst>
              </a:tr>
              <a:tr h="370207"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7825611"/>
                  </a:ext>
                </a:extLst>
              </a:tr>
              <a:tr h="370207"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405" marR="5405" marT="54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05" marR="5405" marT="54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44147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52485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F3C19-F28A-494A-8838-D38FF815A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8024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GB" sz="2400" b="1" dirty="0"/>
              <a:t>Exposure</a:t>
            </a:r>
            <a:r>
              <a:rPr lang="en-GB" sz="4000" b="1" dirty="0"/>
              <a:t> </a:t>
            </a:r>
            <a:r>
              <a:rPr lang="en-GB" sz="2400" b="1" dirty="0"/>
              <a:t>Template (Example from Ghana)</a:t>
            </a:r>
            <a:endParaRPr lang="en-GB" sz="4000" b="1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1D471F3-5580-4182-8EE4-71294C05B9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4068429"/>
              </p:ext>
            </p:extLst>
          </p:nvPr>
        </p:nvGraphicFramePr>
        <p:xfrm>
          <a:off x="0" y="746806"/>
          <a:ext cx="9144000" cy="6111192"/>
        </p:xfrm>
        <a:graphic>
          <a:graphicData uri="http://schemas.openxmlformats.org/drawingml/2006/table">
            <a:tbl>
              <a:tblPr/>
              <a:tblGrid>
                <a:gridCol w="58160">
                  <a:extLst>
                    <a:ext uri="{9D8B030D-6E8A-4147-A177-3AD203B41FA5}">
                      <a16:colId xmlns:a16="http://schemas.microsoft.com/office/drawing/2014/main" val="4144636713"/>
                    </a:ext>
                  </a:extLst>
                </a:gridCol>
                <a:gridCol w="1011771">
                  <a:extLst>
                    <a:ext uri="{9D8B030D-6E8A-4147-A177-3AD203B41FA5}">
                      <a16:colId xmlns:a16="http://schemas.microsoft.com/office/drawing/2014/main" val="1279097343"/>
                    </a:ext>
                  </a:extLst>
                </a:gridCol>
                <a:gridCol w="1031873">
                  <a:extLst>
                    <a:ext uri="{9D8B030D-6E8A-4147-A177-3AD203B41FA5}">
                      <a16:colId xmlns:a16="http://schemas.microsoft.com/office/drawing/2014/main" val="3826385151"/>
                    </a:ext>
                  </a:extLst>
                </a:gridCol>
                <a:gridCol w="576240">
                  <a:extLst>
                    <a:ext uri="{9D8B030D-6E8A-4147-A177-3AD203B41FA5}">
                      <a16:colId xmlns:a16="http://schemas.microsoft.com/office/drawing/2014/main" val="3813538040"/>
                    </a:ext>
                  </a:extLst>
                </a:gridCol>
                <a:gridCol w="2713691">
                  <a:extLst>
                    <a:ext uri="{9D8B030D-6E8A-4147-A177-3AD203B41FA5}">
                      <a16:colId xmlns:a16="http://schemas.microsoft.com/office/drawing/2014/main" val="2624058867"/>
                    </a:ext>
                  </a:extLst>
                </a:gridCol>
                <a:gridCol w="958168">
                  <a:extLst>
                    <a:ext uri="{9D8B030D-6E8A-4147-A177-3AD203B41FA5}">
                      <a16:colId xmlns:a16="http://schemas.microsoft.com/office/drawing/2014/main" val="3162423397"/>
                    </a:ext>
                  </a:extLst>
                </a:gridCol>
                <a:gridCol w="1185983">
                  <a:extLst>
                    <a:ext uri="{9D8B030D-6E8A-4147-A177-3AD203B41FA5}">
                      <a16:colId xmlns:a16="http://schemas.microsoft.com/office/drawing/2014/main" val="1185758566"/>
                    </a:ext>
                  </a:extLst>
                </a:gridCol>
                <a:gridCol w="422131">
                  <a:extLst>
                    <a:ext uri="{9D8B030D-6E8A-4147-A177-3AD203B41FA5}">
                      <a16:colId xmlns:a16="http://schemas.microsoft.com/office/drawing/2014/main" val="369277529"/>
                    </a:ext>
                  </a:extLst>
                </a:gridCol>
                <a:gridCol w="361824">
                  <a:extLst>
                    <a:ext uri="{9D8B030D-6E8A-4147-A177-3AD203B41FA5}">
                      <a16:colId xmlns:a16="http://schemas.microsoft.com/office/drawing/2014/main" val="4289021614"/>
                    </a:ext>
                  </a:extLst>
                </a:gridCol>
                <a:gridCol w="824159">
                  <a:extLst>
                    <a:ext uri="{9D8B030D-6E8A-4147-A177-3AD203B41FA5}">
                      <a16:colId xmlns:a16="http://schemas.microsoft.com/office/drawing/2014/main" val="3242893888"/>
                    </a:ext>
                  </a:extLst>
                </a:gridCol>
              </a:tblGrid>
              <a:tr h="352457">
                <a:tc gridSpan="10">
                  <a:txBody>
                    <a:bodyPr/>
                    <a:lstStyle/>
                    <a:p>
                      <a:pPr algn="ctr" fontAlgn="t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EXPOSURE TEMPLATE:- FOR COLLECTING DATA ON THE NUMBER OF INDIVIDUALS EXPOSED TO DIFFERENT AFRICA RISING TREATMENTS (E.G., FIELD DAYS, VIDEO DEMOS, ETC.) </a:t>
                      </a:r>
                    </a:p>
                  </a:txBody>
                  <a:tcPr marL="3799" marR="3799" marT="379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6848983"/>
                  </a:ext>
                </a:extLst>
              </a:tr>
              <a:tr h="235940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Country </a:t>
                      </a:r>
                    </a:p>
                  </a:txBody>
                  <a:tcPr marL="3799" marR="3799" marT="37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__Ghana____</a:t>
                      </a:r>
                    </a:p>
                  </a:txBody>
                  <a:tcPr marL="3799" marR="3799" marT="37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4130524"/>
                  </a:ext>
                </a:extLst>
              </a:tr>
              <a:tr h="235940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Number of attendees </a:t>
                      </a:r>
                    </a:p>
                  </a:txBody>
                  <a:tcPr marL="3799" marR="3799" marT="3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915984"/>
                  </a:ext>
                </a:extLst>
              </a:tr>
              <a:tr h="35245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District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Village 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Sub-village 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Type of the event/interventions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Date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Organizing organization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(s)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Female 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Youth (&lt;25 years)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0609041"/>
                  </a:ext>
                </a:extLst>
              </a:tr>
              <a:tr h="35245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Nadowli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Goli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Field days of MLS, CPLM and Groundnut varieties and spacing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 September 2018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IITA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105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6040564"/>
                  </a:ext>
                </a:extLst>
              </a:tr>
              <a:tr h="35245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Wa West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Zanko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Field days of MLS, CPLM and Groundnut varieties and spacing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 September 2018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IITA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2242987"/>
                  </a:ext>
                </a:extLst>
              </a:tr>
              <a:tr h="35245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Kassena-Nanakan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Bonia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Field days of MLS, CPLM and Groundnut varieties and spacing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02 October 2018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IITA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3144763"/>
                  </a:ext>
                </a:extLst>
              </a:tr>
              <a:tr h="35245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Bongo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samboligo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Field days of MLS, CPLM and Groundnut varieties and spacing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05 October 2018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IITA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169837"/>
                  </a:ext>
                </a:extLst>
              </a:tr>
              <a:tr h="35245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Savelugu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Tibali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Field days of MLS, CPLM and Groundnut varieties and spacing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09 October 2018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IITA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3090087"/>
                  </a:ext>
                </a:extLst>
              </a:tr>
              <a:tr h="35245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Savelugu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Duko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Field days of MLS, CPLM and Groundnut varieties and spacing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October 2018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IITA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7295208"/>
                  </a:ext>
                </a:extLst>
              </a:tr>
              <a:tr h="35245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Tolon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Cheyohi No.2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Field days of MLS, CPLM and Groundnut varieties and spacing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 October 2018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IITA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091201"/>
                  </a:ext>
                </a:extLst>
              </a:tr>
              <a:tr h="35245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Tolon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Tingoli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Demonstration of maize shelling machines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 December 2018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IITA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4179372"/>
                  </a:ext>
                </a:extLst>
              </a:tr>
              <a:tr h="35245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Tolon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Gbanjong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Demonstration of maize shelling machines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 December 2018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IITA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120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9274246"/>
                  </a:ext>
                </a:extLst>
              </a:tr>
              <a:tr h="35245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Savelugu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Duko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Improved feed trough demonstration/Improved feed trough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03 January 2019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ILRI/CSIR-ARI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9400239"/>
                  </a:ext>
                </a:extLst>
              </a:tr>
              <a:tr h="35245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Savelugu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Tibali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Improved feed trough demonstration/Improved feed trough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 January 2019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ILRI/CSIR-ARI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2895157"/>
                  </a:ext>
                </a:extLst>
              </a:tr>
              <a:tr h="35245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Kassena-Nanakan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Gia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Improved feed trough demonstration/Improved feed trough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 April 2019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ILRI/CSIR-ARI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2813627"/>
                  </a:ext>
                </a:extLst>
              </a:tr>
              <a:tr h="35245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Kasena Nakana West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Nyangua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Vegetable Production Training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 February 2019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WorldVeg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692656"/>
                  </a:ext>
                </a:extLst>
              </a:tr>
              <a:tr h="35245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799" marR="3799" marT="37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Kasena Nankana East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Bonia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Vegetable Production Training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 February 2019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WorldVeg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3799" marR="3799" marT="3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3050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74873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542A0C7-FD98-4164-BF55-49390ED723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3275329"/>
              </p:ext>
            </p:extLst>
          </p:nvPr>
        </p:nvGraphicFramePr>
        <p:xfrm>
          <a:off x="152400" y="1600200"/>
          <a:ext cx="8915402" cy="3590688"/>
        </p:xfrm>
        <a:graphic>
          <a:graphicData uri="http://schemas.openxmlformats.org/drawingml/2006/table">
            <a:tbl>
              <a:tblPr/>
              <a:tblGrid>
                <a:gridCol w="807728">
                  <a:extLst>
                    <a:ext uri="{9D8B030D-6E8A-4147-A177-3AD203B41FA5}">
                      <a16:colId xmlns:a16="http://schemas.microsoft.com/office/drawing/2014/main" val="1915232305"/>
                    </a:ext>
                  </a:extLst>
                </a:gridCol>
                <a:gridCol w="807728">
                  <a:extLst>
                    <a:ext uri="{9D8B030D-6E8A-4147-A177-3AD203B41FA5}">
                      <a16:colId xmlns:a16="http://schemas.microsoft.com/office/drawing/2014/main" val="1900882046"/>
                    </a:ext>
                  </a:extLst>
                </a:gridCol>
                <a:gridCol w="807728">
                  <a:extLst>
                    <a:ext uri="{9D8B030D-6E8A-4147-A177-3AD203B41FA5}">
                      <a16:colId xmlns:a16="http://schemas.microsoft.com/office/drawing/2014/main" val="2849249246"/>
                    </a:ext>
                  </a:extLst>
                </a:gridCol>
                <a:gridCol w="1153896">
                  <a:extLst>
                    <a:ext uri="{9D8B030D-6E8A-4147-A177-3AD203B41FA5}">
                      <a16:colId xmlns:a16="http://schemas.microsoft.com/office/drawing/2014/main" val="2428805237"/>
                    </a:ext>
                  </a:extLst>
                </a:gridCol>
                <a:gridCol w="1092886">
                  <a:extLst>
                    <a:ext uri="{9D8B030D-6E8A-4147-A177-3AD203B41FA5}">
                      <a16:colId xmlns:a16="http://schemas.microsoft.com/office/drawing/2014/main" val="549521743"/>
                    </a:ext>
                  </a:extLst>
                </a:gridCol>
                <a:gridCol w="483097">
                  <a:extLst>
                    <a:ext uri="{9D8B030D-6E8A-4147-A177-3AD203B41FA5}">
                      <a16:colId xmlns:a16="http://schemas.microsoft.com/office/drawing/2014/main" val="1251869663"/>
                    </a:ext>
                  </a:extLst>
                </a:gridCol>
                <a:gridCol w="537477">
                  <a:extLst>
                    <a:ext uri="{9D8B030D-6E8A-4147-A177-3AD203B41FA5}">
                      <a16:colId xmlns:a16="http://schemas.microsoft.com/office/drawing/2014/main" val="3199293935"/>
                    </a:ext>
                  </a:extLst>
                </a:gridCol>
                <a:gridCol w="537477">
                  <a:extLst>
                    <a:ext uri="{9D8B030D-6E8A-4147-A177-3AD203B41FA5}">
                      <a16:colId xmlns:a16="http://schemas.microsoft.com/office/drawing/2014/main" val="257645758"/>
                    </a:ext>
                  </a:extLst>
                </a:gridCol>
                <a:gridCol w="537477">
                  <a:extLst>
                    <a:ext uri="{9D8B030D-6E8A-4147-A177-3AD203B41FA5}">
                      <a16:colId xmlns:a16="http://schemas.microsoft.com/office/drawing/2014/main" val="2080532082"/>
                    </a:ext>
                  </a:extLst>
                </a:gridCol>
                <a:gridCol w="537477">
                  <a:extLst>
                    <a:ext uri="{9D8B030D-6E8A-4147-A177-3AD203B41FA5}">
                      <a16:colId xmlns:a16="http://schemas.microsoft.com/office/drawing/2014/main" val="1599152945"/>
                    </a:ext>
                  </a:extLst>
                </a:gridCol>
                <a:gridCol w="537477">
                  <a:extLst>
                    <a:ext uri="{9D8B030D-6E8A-4147-A177-3AD203B41FA5}">
                      <a16:colId xmlns:a16="http://schemas.microsoft.com/office/drawing/2014/main" val="1488470395"/>
                    </a:ext>
                  </a:extLst>
                </a:gridCol>
                <a:gridCol w="537477">
                  <a:extLst>
                    <a:ext uri="{9D8B030D-6E8A-4147-A177-3AD203B41FA5}">
                      <a16:colId xmlns:a16="http://schemas.microsoft.com/office/drawing/2014/main" val="1656989321"/>
                    </a:ext>
                  </a:extLst>
                </a:gridCol>
                <a:gridCol w="537477">
                  <a:extLst>
                    <a:ext uri="{9D8B030D-6E8A-4147-A177-3AD203B41FA5}">
                      <a16:colId xmlns:a16="http://schemas.microsoft.com/office/drawing/2014/main" val="442179618"/>
                    </a:ext>
                  </a:extLst>
                </a:gridCol>
              </a:tblGrid>
              <a:tr h="667938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GB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SCALING TEMPLATE:- FOR COLLECTING DATA ON THE NUMBER OF HOUSEHOLDS BENEFITING FROM AFRICA RISING TECHNOLOGIES AS PART OF THE SCALING UP AND IN COLLABORATION WITH DEVELOPMENT PARTNERS</a:t>
                      </a:r>
                    </a:p>
                    <a:p>
                      <a:pPr algn="l" fontAlgn="ctr"/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5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5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5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5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5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5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5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5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5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748809"/>
                  </a:ext>
                </a:extLst>
              </a:tr>
              <a:tr h="17556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Country </a:t>
                      </a:r>
                    </a:p>
                  </a:txBody>
                  <a:tcPr marL="4002" marR="4002" marT="4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__________________</a:t>
                      </a:r>
                    </a:p>
                  </a:txBody>
                  <a:tcPr marL="4002" marR="4002" marT="4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324004"/>
                  </a:ext>
                </a:extLst>
              </a:tr>
              <a:tr h="431984"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Jan - March, 2019</a:t>
                      </a:r>
                    </a:p>
                  </a:txBody>
                  <a:tcPr marL="4002" marR="4002" marT="40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April- June, 2019</a:t>
                      </a:r>
                    </a:p>
                  </a:txBody>
                  <a:tcPr marL="4002" marR="4002" marT="40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July - Sep., 2019</a:t>
                      </a:r>
                    </a:p>
                  </a:txBody>
                  <a:tcPr marL="4002" marR="4002" marT="40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Oct- Dec, 2019</a:t>
                      </a:r>
                    </a:p>
                  </a:txBody>
                  <a:tcPr marL="4002" marR="4002" marT="40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6036225"/>
                  </a:ext>
                </a:extLst>
              </a:tr>
              <a:tr h="248509"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02" marR="4002" marT="40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Male</a:t>
                      </a:r>
                    </a:p>
                  </a:txBody>
                  <a:tcPr marL="4002" marR="4002" marT="40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Female </a:t>
                      </a:r>
                    </a:p>
                  </a:txBody>
                  <a:tcPr marL="4002" marR="4002" marT="40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Male </a:t>
                      </a:r>
                    </a:p>
                  </a:txBody>
                  <a:tcPr marL="4002" marR="4002" marT="40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Female </a:t>
                      </a:r>
                    </a:p>
                  </a:txBody>
                  <a:tcPr marL="4002" marR="4002" marT="40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Male</a:t>
                      </a:r>
                    </a:p>
                  </a:txBody>
                  <a:tcPr marL="4002" marR="4002" marT="40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Female </a:t>
                      </a:r>
                    </a:p>
                  </a:txBody>
                  <a:tcPr marL="4002" marR="4002" marT="40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Male </a:t>
                      </a:r>
                    </a:p>
                  </a:txBody>
                  <a:tcPr marL="4002" marR="4002" marT="40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Female </a:t>
                      </a:r>
                    </a:p>
                  </a:txBody>
                  <a:tcPr marL="4002" marR="4002" marT="40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053272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Region 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District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Village 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Technology 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Development partner(s)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520309"/>
                  </a:ext>
                </a:extLst>
              </a:tr>
              <a:tr h="29298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7670099"/>
                  </a:ext>
                </a:extLst>
              </a:tr>
              <a:tr h="29298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296572"/>
                  </a:ext>
                </a:extLst>
              </a:tr>
              <a:tr h="29298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2006469"/>
                  </a:ext>
                </a:extLst>
              </a:tr>
              <a:tr h="29298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9275399"/>
                  </a:ext>
                </a:extLst>
              </a:tr>
              <a:tr h="29298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239639"/>
                  </a:ext>
                </a:extLst>
              </a:tr>
              <a:tr h="29298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02" marR="4002" marT="4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6683357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54CFC5FA-9171-46C1-8FEC-AC4F28862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066800"/>
            <a:ext cx="8229600" cy="381000"/>
          </a:xfrm>
        </p:spPr>
        <p:txBody>
          <a:bodyPr>
            <a:noAutofit/>
          </a:bodyPr>
          <a:lstStyle/>
          <a:p>
            <a:pPr>
              <a:spcBef>
                <a:spcPct val="20000"/>
              </a:spcBef>
            </a:pPr>
            <a:r>
              <a:rPr lang="en-GB" sz="2400" b="1" dirty="0">
                <a:latin typeface="+mn-lt"/>
                <a:ea typeface="+mn-ea"/>
                <a:cs typeface="+mn-cs"/>
              </a:rPr>
              <a:t>Scaling Template</a:t>
            </a:r>
          </a:p>
        </p:txBody>
      </p:sp>
    </p:spTree>
    <p:extLst>
      <p:ext uri="{BB962C8B-B14F-4D97-AF65-F5344CB8AC3E}">
        <p14:creationId xmlns:p14="http://schemas.microsoft.com/office/powerpoint/2010/main" val="37887600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C9529-2892-43C1-B8A8-4C8F82906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31852CE-2C78-4BBE-98FD-21AA6A7416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636957"/>
              </p:ext>
            </p:extLst>
          </p:nvPr>
        </p:nvGraphicFramePr>
        <p:xfrm>
          <a:off x="35560" y="0"/>
          <a:ext cx="9108440" cy="79238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3640">
                  <a:extLst>
                    <a:ext uri="{9D8B030D-6E8A-4147-A177-3AD203B41FA5}">
                      <a16:colId xmlns:a16="http://schemas.microsoft.com/office/drawing/2014/main" val="484155618"/>
                    </a:ext>
                  </a:extLst>
                </a:gridCol>
                <a:gridCol w="3029337">
                  <a:extLst>
                    <a:ext uri="{9D8B030D-6E8A-4147-A177-3AD203B41FA5}">
                      <a16:colId xmlns:a16="http://schemas.microsoft.com/office/drawing/2014/main" val="1830763651"/>
                    </a:ext>
                  </a:extLst>
                </a:gridCol>
                <a:gridCol w="4895463">
                  <a:extLst>
                    <a:ext uri="{9D8B030D-6E8A-4147-A177-3AD203B41FA5}">
                      <a16:colId xmlns:a16="http://schemas.microsoft.com/office/drawing/2014/main" val="3631042999"/>
                    </a:ext>
                  </a:extLst>
                </a:gridCol>
              </a:tblGrid>
              <a:tr h="2121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Indicator #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9" marR="407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Indicator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9" marR="407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Level of Disaggregation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9" marR="40769" marT="0" marB="0"/>
                </a:tc>
                <a:extLst>
                  <a:ext uri="{0D108BD9-81ED-4DB2-BD59-A6C34878D82A}">
                    <a16:rowId xmlns:a16="http://schemas.microsoft.com/office/drawing/2014/main" val="3775517537"/>
                  </a:ext>
                </a:extLst>
              </a:tr>
              <a:tr h="30723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EG.3.2-25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9" marR="407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Number of hectares under improved management practices or technologies with USG assistance [IM-level]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9" marR="4076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GB" sz="1800" dirty="0">
                          <a:effectLst/>
                        </a:rPr>
                        <a:t>Type of hectare: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dirty="0">
                          <a:effectLst/>
                        </a:rPr>
                        <a:t>crop land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dirty="0">
                          <a:effectLst/>
                        </a:rPr>
                        <a:t>cultivated pasture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dirty="0">
                          <a:effectLst/>
                        </a:rPr>
                        <a:t>rangeland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dirty="0">
                          <a:effectLst/>
                        </a:rPr>
                        <a:t>conservation/protected area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dirty="0">
                          <a:effectLst/>
                        </a:rPr>
                        <a:t>freshwater or marine ecosystems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dirty="0">
                          <a:effectLst/>
                        </a:rPr>
                        <a:t>aquaculture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dirty="0">
                          <a:effectLst/>
                        </a:rPr>
                        <a:t>other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GB" sz="1800" dirty="0">
                          <a:effectLst/>
                        </a:rPr>
                        <a:t>Management practice or technology type (double-counting allowed)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GB" sz="1800" dirty="0">
                          <a:effectLst/>
                        </a:rPr>
                        <a:t>Sex (no double-counting)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GB" sz="1800" dirty="0">
                          <a:effectLst/>
                        </a:rPr>
                        <a:t>Age (no double-counting)</a:t>
                      </a:r>
                    </a:p>
                  </a:txBody>
                  <a:tcPr marL="40769" marR="40769" marT="0" marB="0"/>
                </a:tc>
                <a:extLst>
                  <a:ext uri="{0D108BD9-81ED-4DB2-BD59-A6C34878D82A}">
                    <a16:rowId xmlns:a16="http://schemas.microsoft.com/office/drawing/2014/main" val="3507178921"/>
                  </a:ext>
                </a:extLst>
              </a:tr>
              <a:tr h="41344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EG.3.2-24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9" marR="407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Number of individuals in the agriculture system who have applied improved management practices or technologies with USG assistance [IM-level]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9" marR="4076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GB" sz="1800" dirty="0">
                          <a:effectLst/>
                        </a:rPr>
                        <a:t>Value chain actor type:     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dirty="0">
                          <a:effectLst/>
                        </a:rPr>
                        <a:t>Smallholder producers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dirty="0">
                          <a:effectLst/>
                        </a:rPr>
                        <a:t>Non-smallholder producers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dirty="0">
                          <a:effectLst/>
                        </a:rPr>
                        <a:t>People in government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dirty="0">
                          <a:effectLst/>
                        </a:rPr>
                        <a:t>People in private sector firms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dirty="0">
                          <a:effectLst/>
                        </a:rPr>
                        <a:t>People in civil society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dirty="0">
                          <a:effectLst/>
                        </a:rPr>
                        <a:t>Others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dirty="0">
                          <a:effectLst/>
                        </a:rPr>
                        <a:t>Disaggregates Not Available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GB" sz="1800" dirty="0">
                          <a:effectLst/>
                        </a:rPr>
                        <a:t>Management practice or technology type (double-counting allowed)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GB" sz="1800" dirty="0">
                          <a:effectLst/>
                        </a:rPr>
                        <a:t>Sex (no double-counting)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GB" sz="1800" dirty="0">
                          <a:effectLst/>
                        </a:rPr>
                        <a:t>Age (no double-counting)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9" marR="40769" marT="0" marB="0"/>
                </a:tc>
                <a:extLst>
                  <a:ext uri="{0D108BD9-81ED-4DB2-BD59-A6C34878D82A}">
                    <a16:rowId xmlns:a16="http://schemas.microsoft.com/office/drawing/2014/main" val="39456338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2010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20B3-C2A8-4EE9-A756-6881458DF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8DBD6AD-4180-49D5-88BF-8FC92E793C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759124"/>
              </p:ext>
            </p:extLst>
          </p:nvPr>
        </p:nvGraphicFramePr>
        <p:xfrm>
          <a:off x="0" y="0"/>
          <a:ext cx="9067800" cy="69175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8936">
                  <a:extLst>
                    <a:ext uri="{9D8B030D-6E8A-4147-A177-3AD203B41FA5}">
                      <a16:colId xmlns:a16="http://schemas.microsoft.com/office/drawing/2014/main" val="944431605"/>
                    </a:ext>
                  </a:extLst>
                </a:gridCol>
                <a:gridCol w="2169664">
                  <a:extLst>
                    <a:ext uri="{9D8B030D-6E8A-4147-A177-3AD203B41FA5}">
                      <a16:colId xmlns:a16="http://schemas.microsoft.com/office/drawing/2014/main" val="986860924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1043375165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Indicator #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9" marR="407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Indicator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9" marR="407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Level of Disaggregation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9" marR="40769" marT="0" marB="0"/>
                </a:tc>
                <a:extLst>
                  <a:ext uri="{0D108BD9-81ED-4DB2-BD59-A6C34878D82A}">
                    <a16:rowId xmlns:a16="http://schemas.microsoft.com/office/drawing/2014/main" val="2659499987"/>
                  </a:ext>
                </a:extLst>
              </a:tr>
              <a:tr h="16442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EG.3.2-2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3546" marR="335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Number of individuals who have received USG-supported degree-granting non-nutrition-related food security training [IM-level]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3546" marR="33546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GB" sz="1800" dirty="0">
                          <a:effectLst/>
                        </a:rPr>
                        <a:t>Sex (Male, Female, Disaggregates Not Available)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GB" sz="1800" dirty="0">
                          <a:effectLst/>
                        </a:rPr>
                        <a:t>Duration </a:t>
                      </a:r>
                    </a:p>
                  </a:txBody>
                  <a:tcPr marL="33546" marR="33546" marT="0" marB="0"/>
                </a:tc>
                <a:extLst>
                  <a:ext uri="{0D108BD9-81ED-4DB2-BD59-A6C34878D82A}">
                    <a16:rowId xmlns:a16="http://schemas.microsoft.com/office/drawing/2014/main" val="218420056"/>
                  </a:ext>
                </a:extLst>
              </a:tr>
              <a:tr h="44950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HL.9-4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46" marR="335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Number of individuals receiving nutrition-related professional training through USG-supported programs [IM-level]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46" marR="33546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GB" sz="1800" dirty="0">
                          <a:effectLst/>
                        </a:rPr>
                        <a:t>Sex (Male, Female, Disaggregates Not Available)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GB" sz="1800" dirty="0">
                          <a:effectLst/>
                        </a:rPr>
                        <a:t>Type of training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dirty="0">
                          <a:effectLst/>
                        </a:rPr>
                        <a:t>Number of non-degree seeking trainees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1800" dirty="0">
                          <a:effectLst/>
                        </a:rPr>
                        <a:t>Number of degree seeking trainees (New, continuing, Disaggregates Not Available)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46" marR="33546" marT="0" marB="0"/>
                </a:tc>
                <a:extLst>
                  <a:ext uri="{0D108BD9-81ED-4DB2-BD59-A6C34878D82A}">
                    <a16:rowId xmlns:a16="http://schemas.microsoft.com/office/drawing/2014/main" val="28688807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9590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20B3-C2A8-4EE9-A756-6881458DF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8DBD6AD-4180-49D5-88BF-8FC92E793C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430730"/>
              </p:ext>
            </p:extLst>
          </p:nvPr>
        </p:nvGraphicFramePr>
        <p:xfrm>
          <a:off x="0" y="0"/>
          <a:ext cx="9144000" cy="79717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438263591"/>
                    </a:ext>
                  </a:extLst>
                </a:gridCol>
                <a:gridCol w="1791269">
                  <a:extLst>
                    <a:ext uri="{9D8B030D-6E8A-4147-A177-3AD203B41FA5}">
                      <a16:colId xmlns:a16="http://schemas.microsoft.com/office/drawing/2014/main" val="944431605"/>
                    </a:ext>
                  </a:extLst>
                </a:gridCol>
                <a:gridCol w="6209731">
                  <a:extLst>
                    <a:ext uri="{9D8B030D-6E8A-4147-A177-3AD203B41FA5}">
                      <a16:colId xmlns:a16="http://schemas.microsoft.com/office/drawing/2014/main" val="1043375165"/>
                    </a:ext>
                  </a:extLst>
                </a:gridCol>
              </a:tblGrid>
              <a:tr h="4850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Indicator #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9" marR="407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Indicator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9" marR="407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Level of Disaggregation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69" marR="40769" marT="0" marB="0"/>
                </a:tc>
                <a:extLst>
                  <a:ext uri="{0D108BD9-81ED-4DB2-BD59-A6C34878D82A}">
                    <a16:rowId xmlns:a16="http://schemas.microsoft.com/office/drawing/2014/main" val="2659499987"/>
                  </a:ext>
                </a:extLst>
              </a:tr>
              <a:tr h="62967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EG.3.2-7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46" marR="335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Number of technologies, practices, and approaches under various phases of research, development, and uptake as a result of USG assistance [IM-level]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46" marR="33546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GB" sz="2000" dirty="0">
                          <a:effectLst/>
                        </a:rPr>
                        <a:t>Category of R&amp;D (Total number of unique technologies / practices / approaches from all categories (no double-counting)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2000" dirty="0">
                          <a:effectLst/>
                        </a:rPr>
                        <a:t>Plant and animal improvement research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2000" dirty="0">
                          <a:effectLst/>
                        </a:rPr>
                        <a:t>Production systems research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2000" dirty="0">
                          <a:effectLst/>
                        </a:rPr>
                        <a:t>Social science research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2000" dirty="0">
                          <a:effectLst/>
                        </a:rPr>
                        <a:t>Disaggregates Not Available 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GB" sz="2000" dirty="0">
                          <a:effectLst/>
                        </a:rPr>
                        <a:t>Category of R&amp;D: Plant and animal improvement research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GB" sz="2000" dirty="0">
                          <a:effectLst/>
                        </a:rPr>
                        <a:t>Category of R&amp;D: Production systems research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GB" sz="2000" dirty="0">
                          <a:effectLst/>
                        </a:rPr>
                        <a:t>Category of R&amp;D: Social science research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GB" sz="2000" dirty="0">
                          <a:effectLst/>
                        </a:rPr>
                        <a:t>Category of R&amp;D: Disaggregates Not Available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2000" dirty="0">
                          <a:effectLst/>
                        </a:rPr>
                        <a:t>Phase 1: Number of technologies, practices, and approaches under research as a result of USG assistance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2000" dirty="0">
                          <a:effectLst/>
                        </a:rPr>
                        <a:t>Phase 2: Number of technologies, practices, and approaches under field testing as a result of USG assistance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2000" dirty="0">
                          <a:effectLst/>
                        </a:rPr>
                        <a:t>Phase 3: Number of technologies, practices, and approaches made available for transfer as a result of USG assistance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2000" dirty="0">
                          <a:effectLst/>
                        </a:rPr>
                        <a:t>Phase 4: Demonstrated uptake by the public and/or private sector with USG assistance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GB" sz="2000" dirty="0">
                          <a:effectLst/>
                        </a:rPr>
                        <a:t>Disaggregates Not Available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46" marR="33546" marT="0" marB="0"/>
                </a:tc>
                <a:extLst>
                  <a:ext uri="{0D108BD9-81ED-4DB2-BD59-A6C34878D82A}">
                    <a16:rowId xmlns:a16="http://schemas.microsoft.com/office/drawing/2014/main" val="28688807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1072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56C196-E780-4AAE-8591-02260C566F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1219200"/>
            <a:ext cx="8305800" cy="609600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en-GB" sz="3200" b="1" dirty="0"/>
              <a:t>Data management</a:t>
            </a:r>
            <a:endParaRPr lang="en-GB" sz="3200" dirty="0"/>
          </a:p>
          <a:p>
            <a:pPr marL="685800" indent="-5715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Program data repository platform - </a:t>
            </a:r>
            <a:r>
              <a:rPr lang="en-GB" sz="2400" dirty="0" err="1"/>
              <a:t>Dataverse</a:t>
            </a:r>
            <a:r>
              <a:rPr lang="en-GB" sz="2400" dirty="0"/>
              <a:t> </a:t>
            </a:r>
            <a:r>
              <a:rPr lang="en-GB" sz="24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hlinkClick r:id="rId3"/>
              </a:rPr>
              <a:t>https://dataverse.harvard.edu/dataverse/AfricaRISING</a:t>
            </a:r>
            <a:endParaRPr lang="en-GB" sz="240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marL="685800" indent="-5715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Why upload data?</a:t>
            </a:r>
            <a:endParaRPr lang="en-US" sz="2400" dirty="0"/>
          </a:p>
          <a:p>
            <a:pPr lvl="2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000" dirty="0"/>
              <a:t>Avoid potential losses (mandatory &amp; necessary back up of data)</a:t>
            </a:r>
          </a:p>
          <a:p>
            <a:pPr lvl="2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000" dirty="0"/>
              <a:t>Ensure research integrity and validation of results</a:t>
            </a:r>
          </a:p>
          <a:p>
            <a:pPr lvl="2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000" dirty="0"/>
              <a:t>Increase research efficiency and impact</a:t>
            </a:r>
          </a:p>
          <a:p>
            <a:pPr lvl="2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000" dirty="0"/>
              <a:t>Facilitate data security and minimize risk of data loss</a:t>
            </a:r>
          </a:p>
          <a:p>
            <a:pPr lvl="2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000" dirty="0"/>
              <a:t>Enable research continuity through secondary data use</a:t>
            </a:r>
          </a:p>
          <a:p>
            <a:pPr lvl="2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000" dirty="0"/>
              <a:t>Ensure compliance with donor requirement</a:t>
            </a:r>
          </a:p>
          <a:p>
            <a:pPr lvl="2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000" dirty="0"/>
              <a:t>Register datasets with USAID DDL once they become open</a:t>
            </a:r>
          </a:p>
          <a:p>
            <a:pPr marL="685800" indent="-5715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Monitoring of data access requests, including ILRI datasets on CKAN </a:t>
            </a:r>
          </a:p>
        </p:txBody>
      </p:sp>
    </p:spTree>
    <p:extLst>
      <p:ext uri="{BB962C8B-B14F-4D97-AF65-F5344CB8AC3E}">
        <p14:creationId xmlns:p14="http://schemas.microsoft.com/office/powerpoint/2010/main" val="3246930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4697A70-0654-4735-B0C9-1CA72E6FB8AF}"/>
              </a:ext>
            </a:extLst>
          </p:cNvPr>
          <p:cNvSpPr/>
          <p:nvPr/>
        </p:nvSpPr>
        <p:spPr>
          <a:xfrm>
            <a:off x="120161" y="1600200"/>
            <a:ext cx="8903677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u="sng" dirty="0">
                <a:hlinkClick r:id="rId2"/>
              </a:rPr>
              <a:t>https://cgspace.cgiar.org/bitstream/handle/10568/100536/ar_dmplan.pdf?sequence=1&amp;isAllowed=y</a:t>
            </a:r>
            <a:r>
              <a:rPr lang="en-US" sz="2400" dirty="0"/>
              <a:t> </a:t>
            </a:r>
          </a:p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 de-identified data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which AR funds have been used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 partially)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must be uploaded at least every year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whether they are part of a multiyear experiment or not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Datasets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that are not part of a multiyear experiment shall be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made open data  within 12 months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 completion of the data collection (embargo period)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Embargo period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datasets not part of a multiyear experiment</a:t>
            </a: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extends up to 12 months after the completion of the experiment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when complete datasets are available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0A28EB1-E2E2-43CA-ABB1-D0A11743D20C}"/>
              </a:ext>
            </a:extLst>
          </p:cNvPr>
          <p:cNvSpPr txBox="1">
            <a:spLocks/>
          </p:cNvSpPr>
          <p:nvPr/>
        </p:nvSpPr>
        <p:spPr>
          <a:xfrm>
            <a:off x="685800" y="1143000"/>
            <a:ext cx="8229600" cy="3048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</a:pPr>
            <a:r>
              <a:rPr lang="en-GB" sz="2400" b="1" dirty="0">
                <a:latin typeface="+mn-lt"/>
                <a:ea typeface="+mn-ea"/>
                <a:cs typeface="+mn-cs"/>
              </a:rPr>
              <a:t>Program data management plan</a:t>
            </a:r>
          </a:p>
        </p:txBody>
      </p:sp>
    </p:spTree>
    <p:extLst>
      <p:ext uri="{BB962C8B-B14F-4D97-AF65-F5344CB8AC3E}">
        <p14:creationId xmlns:p14="http://schemas.microsoft.com/office/powerpoint/2010/main" val="1653367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8D6B405-ED96-42AB-838E-88246574F55E}"/>
              </a:ext>
            </a:extLst>
          </p:cNvPr>
          <p:cNvSpPr/>
          <p:nvPr/>
        </p:nvSpPr>
        <p:spPr>
          <a:xfrm>
            <a:off x="228600" y="1981200"/>
            <a:ext cx="18288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Step</a:t>
            </a: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0A6A949E-0B26-4EF1-8802-21F4D4AD2E03}"/>
              </a:ext>
            </a:extLst>
          </p:cNvPr>
          <p:cNvSpPr txBox="1">
            <a:spLocks/>
          </p:cNvSpPr>
          <p:nvPr/>
        </p:nvSpPr>
        <p:spPr>
          <a:xfrm>
            <a:off x="468917" y="1348264"/>
            <a:ext cx="7772400" cy="457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b="1" dirty="0">
                <a:solidFill>
                  <a:prstClr val="black"/>
                </a:solidFill>
                <a:latin typeface="Calibri"/>
              </a:rPr>
              <a:t>Steps for uploading datasets on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Dataverse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61CC20-D09F-49AD-A0E4-2C1F0707540A}"/>
              </a:ext>
            </a:extLst>
          </p:cNvPr>
          <p:cNvSpPr/>
          <p:nvPr/>
        </p:nvSpPr>
        <p:spPr>
          <a:xfrm>
            <a:off x="3429000" y="1847850"/>
            <a:ext cx="5029200" cy="1028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Researchers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complete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Dataverse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metadata template….crucial for proper tagging and discoverability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D7DFC23-6A58-4B19-BE75-6B882300ADFE}"/>
              </a:ext>
            </a:extLst>
          </p:cNvPr>
          <p:cNvSpPr/>
          <p:nvPr/>
        </p:nvSpPr>
        <p:spPr>
          <a:xfrm>
            <a:off x="609600" y="3666393"/>
            <a:ext cx="18288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Step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E331C64-5824-4FAC-9751-119BCAD82839}"/>
              </a:ext>
            </a:extLst>
          </p:cNvPr>
          <p:cNvSpPr/>
          <p:nvPr/>
        </p:nvSpPr>
        <p:spPr>
          <a:xfrm>
            <a:off x="3429000" y="3228976"/>
            <a:ext cx="5029200" cy="1504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Researchers submit completed metadata,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de-identified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data files,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documentation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and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codebook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to IFPRI  M&amp;E team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C4A262-6BB7-4B7E-B319-DF37097832FF}"/>
              </a:ext>
            </a:extLst>
          </p:cNvPr>
          <p:cNvSpPr/>
          <p:nvPr/>
        </p:nvSpPr>
        <p:spPr>
          <a:xfrm>
            <a:off x="304800" y="5462112"/>
            <a:ext cx="18288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Step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01C1EB1-D497-496A-A02A-488EA05C8DEC}"/>
              </a:ext>
            </a:extLst>
          </p:cNvPr>
          <p:cNvSpPr/>
          <p:nvPr/>
        </p:nvSpPr>
        <p:spPr>
          <a:xfrm>
            <a:off x="3429000" y="5014437"/>
            <a:ext cx="5029200" cy="1504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M&amp;E team and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Dataverse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administrator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review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submitted documents and data and uploads them (interoperability)</a:t>
            </a:r>
          </a:p>
        </p:txBody>
      </p:sp>
    </p:spTree>
    <p:extLst>
      <p:ext uri="{BB962C8B-B14F-4D97-AF65-F5344CB8AC3E}">
        <p14:creationId xmlns:p14="http://schemas.microsoft.com/office/powerpoint/2010/main" val="172357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animBg="1"/>
      <p:bldP spid="11" grpId="0"/>
      <p:bldP spid="12" grpId="0" animBg="1"/>
      <p:bldP spid="13" grpId="0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031EB408-06B3-4840-9F6D-71E89DCAFC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7" t="10424" r="10834"/>
          <a:stretch/>
        </p:blipFill>
        <p:spPr>
          <a:xfrm>
            <a:off x="109275" y="2814748"/>
            <a:ext cx="8852574" cy="304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E124766-8CEB-4718-9F48-D084A776A4ED}"/>
              </a:ext>
            </a:extLst>
          </p:cNvPr>
          <p:cNvSpPr/>
          <p:nvPr/>
        </p:nvSpPr>
        <p:spPr>
          <a:xfrm>
            <a:off x="5772538" y="4295479"/>
            <a:ext cx="1752600" cy="3718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9E34EAA-B991-46D3-9471-89A3545806CB}"/>
              </a:ext>
            </a:extLst>
          </p:cNvPr>
          <p:cNvCxnSpPr>
            <a:cxnSpLocks/>
          </p:cNvCxnSpPr>
          <p:nvPr/>
        </p:nvCxnSpPr>
        <p:spPr>
          <a:xfrm>
            <a:off x="5715000" y="2333257"/>
            <a:ext cx="533400" cy="196222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F9C3BF4D-3CB8-4CCA-A230-52BC8FE2F54B}"/>
              </a:ext>
            </a:extLst>
          </p:cNvPr>
          <p:cNvSpPr txBox="1">
            <a:spLocks/>
          </p:cNvSpPr>
          <p:nvPr/>
        </p:nvSpPr>
        <p:spPr>
          <a:xfrm>
            <a:off x="169985" y="1348264"/>
            <a:ext cx="7772400" cy="457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Dataverse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restricted dataset access request   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991646-E19E-4096-8C33-27952570160D}"/>
              </a:ext>
            </a:extLst>
          </p:cNvPr>
          <p:cNvSpPr/>
          <p:nvPr/>
        </p:nvSpPr>
        <p:spPr>
          <a:xfrm>
            <a:off x="120161" y="1981200"/>
            <a:ext cx="89036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Requests being managed through Google form </a:t>
            </a:r>
          </a:p>
        </p:txBody>
      </p:sp>
    </p:spTree>
    <p:extLst>
      <p:ext uri="{BB962C8B-B14F-4D97-AF65-F5344CB8AC3E}">
        <p14:creationId xmlns:p14="http://schemas.microsoft.com/office/powerpoint/2010/main" val="165377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1374483B-9A9E-4D79-9057-3943A17399E5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9f5e9607-a28b-487e-b093-da60e75ee109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3160</TotalTime>
  <Words>2276</Words>
  <Application>Microsoft Office PowerPoint</Application>
  <PresentationFormat>On-screen Show (4:3)</PresentationFormat>
  <Paragraphs>792</Paragraphs>
  <Slides>28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Arial</vt:lpstr>
      <vt:lpstr>Calibri</vt:lpstr>
      <vt:lpstr>Gill Sans</vt:lpstr>
      <vt:lpstr>Times New Roman</vt:lpstr>
      <vt:lpstr>Wingdings</vt:lpstr>
      <vt:lpstr>Africa RISING presentation_template</vt:lpstr>
      <vt:lpstr>1_Custom Design</vt:lpstr>
      <vt:lpstr>2_Custom Design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CGIAR Partners:</vt:lpstr>
      <vt:lpstr>Local Partners (Phase 1)- Ethiopia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BTTT: Project Information</vt:lpstr>
      <vt:lpstr>BTTT: Beneficiary Information</vt:lpstr>
      <vt:lpstr>Exposure Template</vt:lpstr>
      <vt:lpstr>Exposure Template (Example from Ghana)</vt:lpstr>
      <vt:lpstr>Scaling Template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Mulat, Bizuwork (ILRI)</cp:lastModifiedBy>
  <cp:revision>104</cp:revision>
  <cp:lastPrinted>2011-10-06T11:45:23Z</cp:lastPrinted>
  <dcterms:created xsi:type="dcterms:W3CDTF">2018-05-19T10:21:56Z</dcterms:created>
  <dcterms:modified xsi:type="dcterms:W3CDTF">2019-07-04T08:32:13Z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