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27"/>
  </p:notesMasterIdLst>
  <p:handoutMasterIdLst>
    <p:handoutMasterId r:id="rId28"/>
  </p:handoutMasterIdLst>
  <p:sldIdLst>
    <p:sldId id="256"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8" r:id="rId23"/>
    <p:sldId id="274" r:id="rId24"/>
    <p:sldId id="275" r:id="rId25"/>
    <p:sldId id="257" r:id="rId26"/>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25" autoAdjust="0"/>
    <p:restoredTop sz="93381" autoAdjust="0"/>
  </p:normalViewPr>
  <p:slideViewPr>
    <p:cSldViewPr>
      <p:cViewPr varScale="1">
        <p:scale>
          <a:sx n="116" d="100"/>
          <a:sy n="116" d="100"/>
        </p:scale>
        <p:origin x="2032" y="1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9/19/19</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9/19/19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cid:image001.png@01D16D8C.9C905A10"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pic>
        <p:nvPicPr>
          <p:cNvPr id="13" name="Picture 1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pic>
        <p:nvPicPr>
          <p:cNvPr id="4" name="Picture 3">
            <a:extLst>
              <a:ext uri="{FF2B5EF4-FFF2-40B4-BE49-F238E27FC236}">
                <a16:creationId xmlns:a16="http://schemas.microsoft.com/office/drawing/2014/main" id="{52568BE7-139D-C44C-8B06-67E76EBF636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475961" y="5169237"/>
            <a:ext cx="6172200" cy="92733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687387" y="2057400"/>
            <a:ext cx="7924800" cy="685800"/>
          </a:xfrm>
        </p:spPr>
        <p:txBody>
          <a:bodyPr/>
          <a:lstStyle/>
          <a:p>
            <a:r>
              <a:rPr lang="en-US" sz="3600" dirty="0">
                <a:latin typeface="+mn-lt"/>
              </a:rPr>
              <a:t>Integrated livestock feed interventions  </a:t>
            </a:r>
          </a:p>
        </p:txBody>
      </p:sp>
      <p:sp>
        <p:nvSpPr>
          <p:cNvPr id="3" name="Text Placeholder 2"/>
          <p:cNvSpPr>
            <a:spLocks noGrp="1"/>
          </p:cNvSpPr>
          <p:nvPr>
            <p:ph type="body" sz="quarter" idx="12"/>
          </p:nvPr>
        </p:nvSpPr>
        <p:spPr>
          <a:xfrm>
            <a:off x="573087" y="4419600"/>
            <a:ext cx="8153399" cy="1219200"/>
          </a:xfrm>
        </p:spPr>
        <p:txBody>
          <a:bodyPr/>
          <a:lstStyle/>
          <a:p>
            <a:r>
              <a:rPr lang="en-US" sz="1600" b="1" dirty="0">
                <a:latin typeface="+mn-lt"/>
              </a:rPr>
              <a:t>Ben Lukuyu</a:t>
            </a:r>
            <a:r>
              <a:rPr lang="en-US" sz="1600" b="1" baseline="30000" dirty="0">
                <a:latin typeface="+mn-lt"/>
              </a:rPr>
              <a:t>1</a:t>
            </a:r>
            <a:r>
              <a:rPr lang="en-US" sz="1600" b="1" dirty="0">
                <a:latin typeface="+mn-lt"/>
              </a:rPr>
              <a:t>, Leonard Marwa</a:t>
            </a:r>
            <a:r>
              <a:rPr lang="en-US" sz="1600" b="1" baseline="30000" dirty="0">
                <a:latin typeface="+mn-lt"/>
              </a:rPr>
              <a:t>1</a:t>
            </a:r>
            <a:r>
              <a:rPr lang="en-US" sz="1600" b="1" dirty="0">
                <a:latin typeface="+mn-lt"/>
              </a:rPr>
              <a:t>, </a:t>
            </a:r>
            <a:r>
              <a:rPr lang="en-US" sz="1600" b="1" dirty="0" err="1">
                <a:latin typeface="+mn-lt"/>
              </a:rPr>
              <a:t>Chrispinus</a:t>
            </a:r>
            <a:r>
              <a:rPr lang="en-US" sz="1600" b="1" dirty="0">
                <a:latin typeface="+mn-lt"/>
              </a:rPr>
              <a:t> Rubanza</a:t>
            </a:r>
            <a:r>
              <a:rPr lang="en-US" sz="1600" b="1" baseline="30000" dirty="0">
                <a:latin typeface="+mn-lt"/>
              </a:rPr>
              <a:t>2</a:t>
            </a:r>
            <a:r>
              <a:rPr lang="en-US" sz="1600" b="1" dirty="0">
                <a:latin typeface="+mn-lt"/>
              </a:rPr>
              <a:t>, Anthony Kimaro</a:t>
            </a:r>
            <a:r>
              <a:rPr lang="en-US" sz="1600" b="1" baseline="30000" dirty="0">
                <a:latin typeface="+mn-lt"/>
              </a:rPr>
              <a:t>3</a:t>
            </a:r>
            <a:r>
              <a:rPr lang="en-US" sz="1600" b="1" dirty="0">
                <a:latin typeface="+mn-lt"/>
              </a:rPr>
              <a:t>, Christopher Mutungi</a:t>
            </a:r>
            <a:r>
              <a:rPr lang="en-US" sz="1600" b="1" baseline="30000" dirty="0">
                <a:latin typeface="+mn-lt"/>
              </a:rPr>
              <a:t>4</a:t>
            </a:r>
            <a:r>
              <a:rPr lang="en-US" sz="1600" b="1" dirty="0">
                <a:latin typeface="+mn-lt"/>
              </a:rPr>
              <a:t> </a:t>
            </a:r>
          </a:p>
          <a:p>
            <a:r>
              <a:rPr lang="en-US" sz="1600" baseline="30000" dirty="0">
                <a:latin typeface="+mn-lt"/>
              </a:rPr>
              <a:t>1</a:t>
            </a:r>
            <a:r>
              <a:rPr lang="en-US" sz="1600" dirty="0">
                <a:latin typeface="+mn-lt"/>
              </a:rPr>
              <a:t>International Livestock Research Institute (ILRI), </a:t>
            </a:r>
            <a:r>
              <a:rPr lang="en-US" sz="1600" baseline="30000" dirty="0">
                <a:latin typeface="+mn-lt"/>
              </a:rPr>
              <a:t>2</a:t>
            </a:r>
            <a:r>
              <a:rPr lang="en-US" sz="1600" dirty="0"/>
              <a:t>Dodoma  </a:t>
            </a:r>
            <a:r>
              <a:rPr lang="en-US" sz="1600" dirty="0">
                <a:latin typeface="+mn-lt"/>
              </a:rPr>
              <a:t>University, </a:t>
            </a:r>
            <a:r>
              <a:rPr lang="en-US" sz="1600" baseline="30000" dirty="0">
                <a:latin typeface="+mn-lt"/>
              </a:rPr>
              <a:t>3</a:t>
            </a:r>
            <a:r>
              <a:rPr lang="en-US" sz="1600" dirty="0">
                <a:latin typeface="+mn-lt"/>
              </a:rPr>
              <a:t>World Agroforestry Center (ICRAF), </a:t>
            </a:r>
            <a:r>
              <a:rPr lang="en-US" sz="1600" baseline="30000" dirty="0">
                <a:latin typeface="+mn-lt"/>
              </a:rPr>
              <a:t>4</a:t>
            </a:r>
            <a:r>
              <a:rPr lang="en-US" sz="1600" dirty="0">
                <a:latin typeface="+mn-lt"/>
              </a:rPr>
              <a:t>International Institute of Tropical Agriculture (IITA) </a:t>
            </a:r>
          </a:p>
          <a:p>
            <a:r>
              <a:rPr lang="en-US" sz="1600" dirty="0">
                <a:latin typeface="+mn-lt"/>
              </a:rPr>
              <a:t>Africa RISING ESA Project review and planning meeting</a:t>
            </a:r>
          </a:p>
          <a:p>
            <a:r>
              <a:rPr lang="en-US" sz="1600">
                <a:latin typeface="+mn-lt"/>
              </a:rPr>
              <a:t>11 – 12 September 2019, Dar es Salaam, Tanzania</a:t>
            </a:r>
          </a:p>
        </p:txBody>
      </p:sp>
    </p:spTree>
    <p:extLst>
      <p:ext uri="{BB962C8B-B14F-4D97-AF65-F5344CB8AC3E}">
        <p14:creationId xmlns:p14="http://schemas.microsoft.com/office/powerpoint/2010/main" val="2439034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BETTER USE OF CROP RESIDUES: What have we addressed?</a:t>
            </a:r>
          </a:p>
        </p:txBody>
      </p:sp>
      <p:sp>
        <p:nvSpPr>
          <p:cNvPr id="4" name="Rectangle 3">
            <a:extLst>
              <a:ext uri="{FF2B5EF4-FFF2-40B4-BE49-F238E27FC236}">
                <a16:creationId xmlns:a16="http://schemas.microsoft.com/office/drawing/2014/main" id="{6155B66D-867A-9C4C-BFC3-EB94538E3898}"/>
              </a:ext>
            </a:extLst>
          </p:cNvPr>
          <p:cNvSpPr/>
          <p:nvPr/>
        </p:nvSpPr>
        <p:spPr>
          <a:xfrm>
            <a:off x="685800" y="2398455"/>
            <a:ext cx="7924800" cy="2554545"/>
          </a:xfrm>
          <a:prstGeom prst="rect">
            <a:avLst/>
          </a:prstGeom>
        </p:spPr>
        <p:txBody>
          <a:bodyPr wrap="square">
            <a:spAutoFit/>
          </a:bodyPr>
          <a:lstStyle/>
          <a:p>
            <a:pPr marL="342900" indent="-342900">
              <a:buFont typeface="Arial" panose="020B0604020202020204" pitchFamily="34" charset="0"/>
              <a:buChar char="•"/>
            </a:pPr>
            <a:r>
              <a:rPr lang="en-US" sz="2000" dirty="0"/>
              <a:t>Took inventory of types and use crop residues in all production systems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Quantified stover yield on farm (ISM).</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Conducted a participatory evaluation of techniques to improve the utilization of crop residues by farm households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Introduced and evaluated feed chopping technology  with farmers</a:t>
            </a:r>
          </a:p>
        </p:txBody>
      </p:sp>
    </p:spTree>
    <p:extLst>
      <p:ext uri="{BB962C8B-B14F-4D97-AF65-F5344CB8AC3E}">
        <p14:creationId xmlns:p14="http://schemas.microsoft.com/office/powerpoint/2010/main" val="3732450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Crop residues in view of the sustainable intensification domains</a:t>
            </a:r>
          </a:p>
          <a:p>
            <a:endParaRPr lang="en-US" sz="2800" b="1" dirty="0">
              <a:latin typeface="+mn-lt"/>
            </a:endParaRPr>
          </a:p>
        </p:txBody>
      </p:sp>
      <p:pic>
        <p:nvPicPr>
          <p:cNvPr id="4" name="Picture 3">
            <a:extLst>
              <a:ext uri="{FF2B5EF4-FFF2-40B4-BE49-F238E27FC236}">
                <a16:creationId xmlns:a16="http://schemas.microsoft.com/office/drawing/2014/main" id="{53765540-31AA-C646-B309-7EA35ED73ECE}"/>
              </a:ext>
            </a:extLst>
          </p:cNvPr>
          <p:cNvPicPr>
            <a:picLocks noChangeAspect="1"/>
          </p:cNvPicPr>
          <p:nvPr/>
        </p:nvPicPr>
        <p:blipFill>
          <a:blip r:embed="rId2"/>
          <a:stretch>
            <a:fillRect/>
          </a:stretch>
        </p:blipFill>
        <p:spPr>
          <a:xfrm>
            <a:off x="990600" y="2615084"/>
            <a:ext cx="5689600" cy="4267200"/>
          </a:xfrm>
          <a:prstGeom prst="rect">
            <a:avLst/>
          </a:prstGeom>
        </p:spPr>
      </p:pic>
    </p:spTree>
    <p:extLst>
      <p:ext uri="{BB962C8B-B14F-4D97-AF65-F5344CB8AC3E}">
        <p14:creationId xmlns:p14="http://schemas.microsoft.com/office/powerpoint/2010/main" val="2887857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SIAF: Improved crop residue use on farms</a:t>
            </a:r>
          </a:p>
        </p:txBody>
      </p:sp>
      <p:pic>
        <p:nvPicPr>
          <p:cNvPr id="4" name="Picture 3">
            <a:extLst>
              <a:ext uri="{FF2B5EF4-FFF2-40B4-BE49-F238E27FC236}">
                <a16:creationId xmlns:a16="http://schemas.microsoft.com/office/drawing/2014/main" id="{C2522EA4-D9FF-CC4B-A7CA-FFF3DEED2503}"/>
              </a:ext>
            </a:extLst>
          </p:cNvPr>
          <p:cNvPicPr>
            <a:picLocks noChangeAspect="1"/>
          </p:cNvPicPr>
          <p:nvPr/>
        </p:nvPicPr>
        <p:blipFill>
          <a:blip r:embed="rId2"/>
          <a:stretch>
            <a:fillRect/>
          </a:stretch>
        </p:blipFill>
        <p:spPr>
          <a:xfrm>
            <a:off x="762000" y="2057401"/>
            <a:ext cx="8223470" cy="3124200"/>
          </a:xfrm>
          <a:prstGeom prst="rect">
            <a:avLst/>
          </a:prstGeom>
        </p:spPr>
      </p:pic>
    </p:spTree>
    <p:extLst>
      <p:ext uri="{BB962C8B-B14F-4D97-AF65-F5344CB8AC3E}">
        <p14:creationId xmlns:p14="http://schemas.microsoft.com/office/powerpoint/2010/main" val="28684281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Proposed research to fill the gaps in the integrated livestock production package</a:t>
            </a:r>
          </a:p>
        </p:txBody>
      </p:sp>
      <p:sp>
        <p:nvSpPr>
          <p:cNvPr id="3" name="Rectangle 2">
            <a:extLst>
              <a:ext uri="{FF2B5EF4-FFF2-40B4-BE49-F238E27FC236}">
                <a16:creationId xmlns:a16="http://schemas.microsoft.com/office/drawing/2014/main" id="{DF193B81-D3BC-3641-BFBE-09CFA68D7C2D}"/>
              </a:ext>
            </a:extLst>
          </p:cNvPr>
          <p:cNvSpPr/>
          <p:nvPr/>
        </p:nvSpPr>
        <p:spPr>
          <a:xfrm>
            <a:off x="685800" y="2401431"/>
            <a:ext cx="8001000" cy="2246769"/>
          </a:xfrm>
          <a:prstGeom prst="rect">
            <a:avLst/>
          </a:prstGeom>
        </p:spPr>
        <p:txBody>
          <a:bodyPr wrap="square">
            <a:spAutoFit/>
          </a:bodyPr>
          <a:lstStyle/>
          <a:p>
            <a:pPr marL="342900" indent="-342900">
              <a:buFont typeface="Arial" panose="020B0604020202020204" pitchFamily="34" charset="0"/>
              <a:buChar char="•"/>
            </a:pPr>
            <a:r>
              <a:rPr lang="en-US" sz="2000" dirty="0"/>
              <a:t>Expand the analysis study for forages to include crop residues. Evaluate how farmers collect, manage and use crop residues feed/manure? Link to manure management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Scale improved feed troughs (fixed and mobile) that have successfully been tested in Ethiopia. Possibility of looking at improved water toughs as well.</a:t>
            </a:r>
          </a:p>
        </p:txBody>
      </p:sp>
    </p:spTree>
    <p:extLst>
      <p:ext uri="{BB962C8B-B14F-4D97-AF65-F5344CB8AC3E}">
        <p14:creationId xmlns:p14="http://schemas.microsoft.com/office/powerpoint/2010/main" val="15246447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8229600" cy="457200"/>
          </a:xfrm>
        </p:spPr>
        <p:txBody>
          <a:bodyPr/>
          <a:lstStyle/>
          <a:p>
            <a:r>
              <a:rPr lang="en-US" sz="2800" b="1" dirty="0">
                <a:latin typeface="+mn-lt"/>
              </a:rPr>
              <a:t>Improved chickens: housing, feed and management</a:t>
            </a:r>
          </a:p>
        </p:txBody>
      </p:sp>
      <p:sp>
        <p:nvSpPr>
          <p:cNvPr id="3" name="Rectangle 2">
            <a:extLst>
              <a:ext uri="{FF2B5EF4-FFF2-40B4-BE49-F238E27FC236}">
                <a16:creationId xmlns:a16="http://schemas.microsoft.com/office/drawing/2014/main" id="{97FE7433-6572-AE45-8393-59C24F809F3B}"/>
              </a:ext>
            </a:extLst>
          </p:cNvPr>
          <p:cNvSpPr/>
          <p:nvPr/>
        </p:nvSpPr>
        <p:spPr>
          <a:xfrm>
            <a:off x="647700" y="2057400"/>
            <a:ext cx="8001000" cy="1631216"/>
          </a:xfrm>
          <a:prstGeom prst="rect">
            <a:avLst/>
          </a:prstGeom>
        </p:spPr>
        <p:txBody>
          <a:bodyPr wrap="square">
            <a:spAutoFit/>
          </a:bodyPr>
          <a:lstStyle/>
          <a:p>
            <a:pPr marL="342900" indent="-342900">
              <a:buFont typeface="Arial" panose="020B0604020202020204" pitchFamily="34" charset="0"/>
              <a:buChar char="•"/>
            </a:pPr>
            <a:r>
              <a:rPr lang="en-US" sz="2000" dirty="0"/>
              <a:t>Poultry provides a pathway out of poverty for most smallholder farmers in Tanzania</a:t>
            </a:r>
          </a:p>
          <a:p>
            <a:pPr lvl="1">
              <a:buFont typeface="Wingdings" panose="05000000000000000000" pitchFamily="2" charset="2"/>
              <a:buChar char="v"/>
            </a:pPr>
            <a:r>
              <a:rPr lang="en-US" sz="2000" dirty="0"/>
              <a:t>Improved chickens genetics (UDOM)</a:t>
            </a:r>
          </a:p>
          <a:p>
            <a:pPr lvl="1">
              <a:buFont typeface="Wingdings" panose="05000000000000000000" pitchFamily="2" charset="2"/>
              <a:buChar char="v"/>
            </a:pPr>
            <a:r>
              <a:rPr lang="en-US" sz="2000" dirty="0"/>
              <a:t>Improved chicken feeds and housing (ILRI)</a:t>
            </a:r>
          </a:p>
          <a:p>
            <a:pPr marL="800100" lvl="1"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1125379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Poultry innovations </a:t>
            </a:r>
          </a:p>
        </p:txBody>
      </p:sp>
      <p:sp>
        <p:nvSpPr>
          <p:cNvPr id="3" name="Rectangle 2">
            <a:extLst>
              <a:ext uri="{FF2B5EF4-FFF2-40B4-BE49-F238E27FC236}">
                <a16:creationId xmlns:a16="http://schemas.microsoft.com/office/drawing/2014/main" id="{ECE83CFE-7AA7-8240-96BC-83CD02E159AD}"/>
              </a:ext>
            </a:extLst>
          </p:cNvPr>
          <p:cNvSpPr/>
          <p:nvPr/>
        </p:nvSpPr>
        <p:spPr>
          <a:xfrm>
            <a:off x="685800" y="1916723"/>
            <a:ext cx="2133600" cy="4401205"/>
          </a:xfrm>
          <a:prstGeom prst="rect">
            <a:avLst/>
          </a:prstGeom>
        </p:spPr>
        <p:txBody>
          <a:bodyPr wrap="square">
            <a:spAutoFit/>
          </a:bodyPr>
          <a:lstStyle/>
          <a:p>
            <a:pPr marL="342900" indent="-342900">
              <a:buFont typeface="Arial" panose="020B0604020202020204" pitchFamily="34" charset="0"/>
              <a:buChar char="•"/>
            </a:pPr>
            <a:r>
              <a:rPr lang="en-US" sz="2000" dirty="0"/>
              <a:t>Improved feed rations, using vegetable wastes, waste grains and cereal by-products as feed components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Improved poultry housing and brooder</a:t>
            </a:r>
          </a:p>
        </p:txBody>
      </p:sp>
      <p:pic>
        <p:nvPicPr>
          <p:cNvPr id="5" name="Picture 4">
            <a:extLst>
              <a:ext uri="{FF2B5EF4-FFF2-40B4-BE49-F238E27FC236}">
                <a16:creationId xmlns:a16="http://schemas.microsoft.com/office/drawing/2014/main" id="{BEDDC91B-CA3D-1340-AC2E-54BBD0569CD5}"/>
              </a:ext>
            </a:extLst>
          </p:cNvPr>
          <p:cNvPicPr>
            <a:picLocks noChangeAspect="1"/>
          </p:cNvPicPr>
          <p:nvPr/>
        </p:nvPicPr>
        <p:blipFill>
          <a:blip r:embed="rId2"/>
          <a:stretch>
            <a:fillRect/>
          </a:stretch>
        </p:blipFill>
        <p:spPr>
          <a:xfrm>
            <a:off x="3200400" y="2209800"/>
            <a:ext cx="5691729" cy="3200400"/>
          </a:xfrm>
          <a:prstGeom prst="rect">
            <a:avLst/>
          </a:prstGeom>
        </p:spPr>
      </p:pic>
    </p:spTree>
    <p:extLst>
      <p:ext uri="{BB962C8B-B14F-4D97-AF65-F5344CB8AC3E}">
        <p14:creationId xmlns:p14="http://schemas.microsoft.com/office/powerpoint/2010/main" val="31150588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Mortality rates on farms </a:t>
            </a:r>
          </a:p>
        </p:txBody>
      </p:sp>
      <p:pic>
        <p:nvPicPr>
          <p:cNvPr id="6" name="Picture 5">
            <a:extLst>
              <a:ext uri="{FF2B5EF4-FFF2-40B4-BE49-F238E27FC236}">
                <a16:creationId xmlns:a16="http://schemas.microsoft.com/office/drawing/2014/main" id="{C533B073-5666-2A44-BDD5-2E4BC436329A}"/>
              </a:ext>
            </a:extLst>
          </p:cNvPr>
          <p:cNvPicPr>
            <a:picLocks noChangeAspect="1"/>
          </p:cNvPicPr>
          <p:nvPr/>
        </p:nvPicPr>
        <p:blipFill rotWithShape="1">
          <a:blip r:embed="rId2"/>
          <a:srcRect b="8108"/>
          <a:stretch/>
        </p:blipFill>
        <p:spPr>
          <a:xfrm>
            <a:off x="533400" y="2975638"/>
            <a:ext cx="7628965" cy="3505200"/>
          </a:xfrm>
          <a:prstGeom prst="rect">
            <a:avLst/>
          </a:prstGeom>
        </p:spPr>
      </p:pic>
      <p:pic>
        <p:nvPicPr>
          <p:cNvPr id="8" name="Picture 7">
            <a:extLst>
              <a:ext uri="{FF2B5EF4-FFF2-40B4-BE49-F238E27FC236}">
                <a16:creationId xmlns:a16="http://schemas.microsoft.com/office/drawing/2014/main" id="{2ECE4F25-1DEB-8F48-B440-31D58E1760EE}"/>
              </a:ext>
            </a:extLst>
          </p:cNvPr>
          <p:cNvPicPr>
            <a:picLocks noChangeAspect="1"/>
          </p:cNvPicPr>
          <p:nvPr/>
        </p:nvPicPr>
        <p:blipFill>
          <a:blip r:embed="rId3"/>
          <a:stretch>
            <a:fillRect/>
          </a:stretch>
        </p:blipFill>
        <p:spPr>
          <a:xfrm>
            <a:off x="6324600" y="3200400"/>
            <a:ext cx="2643976" cy="1981200"/>
          </a:xfrm>
          <a:prstGeom prst="rect">
            <a:avLst/>
          </a:prstGeom>
        </p:spPr>
      </p:pic>
      <p:sp>
        <p:nvSpPr>
          <p:cNvPr id="9" name="Rectangle 8">
            <a:extLst>
              <a:ext uri="{FF2B5EF4-FFF2-40B4-BE49-F238E27FC236}">
                <a16:creationId xmlns:a16="http://schemas.microsoft.com/office/drawing/2014/main" id="{B33A3532-D5DE-CA4F-B500-CFB060DAFC1A}"/>
              </a:ext>
            </a:extLst>
          </p:cNvPr>
          <p:cNvSpPr/>
          <p:nvPr/>
        </p:nvSpPr>
        <p:spPr>
          <a:xfrm>
            <a:off x="685800" y="1676400"/>
            <a:ext cx="8001000" cy="1015663"/>
          </a:xfrm>
          <a:prstGeom prst="rect">
            <a:avLst/>
          </a:prstGeom>
        </p:spPr>
        <p:txBody>
          <a:bodyPr wrap="square">
            <a:spAutoFit/>
          </a:bodyPr>
          <a:lstStyle/>
          <a:p>
            <a:endParaRPr lang="fr-FR" sz="2000" dirty="0"/>
          </a:p>
          <a:p>
            <a:r>
              <a:rPr lang="fr-FR" sz="2000" dirty="0"/>
              <a:t>The influence of </a:t>
            </a:r>
            <a:r>
              <a:rPr lang="fr-FR" sz="2000" dirty="0" err="1"/>
              <a:t>formulated</a:t>
            </a:r>
            <a:r>
              <a:rPr lang="fr-FR" sz="2000" dirty="0"/>
              <a:t> </a:t>
            </a:r>
            <a:r>
              <a:rPr lang="fr-FR" sz="2000" dirty="0" err="1"/>
              <a:t>feeds</a:t>
            </a:r>
            <a:r>
              <a:rPr lang="fr-FR" sz="2000" dirty="0"/>
              <a:t> on </a:t>
            </a:r>
            <a:r>
              <a:rPr lang="fr-FR" sz="2000" dirty="0" err="1"/>
              <a:t>mortality</a:t>
            </a:r>
            <a:r>
              <a:rPr lang="fr-FR" sz="2000" dirty="0"/>
              <a:t> rate of local </a:t>
            </a:r>
            <a:r>
              <a:rPr lang="fr-FR" sz="2000" dirty="0" err="1"/>
              <a:t>chicks</a:t>
            </a:r>
            <a:r>
              <a:rPr lang="fr-FR" sz="2000" dirty="0"/>
              <a:t> </a:t>
            </a:r>
            <a:r>
              <a:rPr lang="fr-FR" sz="2000" dirty="0" err="1"/>
              <a:t>during</a:t>
            </a:r>
            <a:r>
              <a:rPr lang="fr-FR" sz="2000" dirty="0"/>
              <a:t> the first 4-weeks </a:t>
            </a:r>
            <a:r>
              <a:rPr lang="fr-FR" sz="2000" dirty="0" err="1"/>
              <a:t>after</a:t>
            </a:r>
            <a:r>
              <a:rPr lang="fr-FR" sz="2000" dirty="0"/>
              <a:t> </a:t>
            </a:r>
            <a:r>
              <a:rPr lang="fr-FR" sz="2000" dirty="0" err="1"/>
              <a:t>their</a:t>
            </a:r>
            <a:r>
              <a:rPr lang="fr-FR" sz="2000" dirty="0"/>
              <a:t> </a:t>
            </a:r>
            <a:r>
              <a:rPr lang="fr-FR" sz="2000" dirty="0" err="1"/>
              <a:t>delivery</a:t>
            </a:r>
            <a:r>
              <a:rPr lang="fr-FR" sz="2000" dirty="0"/>
              <a:t> to </a:t>
            </a:r>
            <a:r>
              <a:rPr lang="fr-FR" sz="2000" dirty="0" err="1"/>
              <a:t>farmers</a:t>
            </a:r>
            <a:endParaRPr lang="fr-FR" sz="2000" dirty="0"/>
          </a:p>
        </p:txBody>
      </p:sp>
    </p:spTree>
    <p:extLst>
      <p:ext uri="{BB962C8B-B14F-4D97-AF65-F5344CB8AC3E}">
        <p14:creationId xmlns:p14="http://schemas.microsoft.com/office/powerpoint/2010/main" val="3143325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SIAF: Chicken housing &amp; nutrition</a:t>
            </a:r>
          </a:p>
          <a:p>
            <a:endParaRPr lang="en-US" sz="2800" b="1" dirty="0">
              <a:latin typeface="+mn-lt"/>
            </a:endParaRPr>
          </a:p>
        </p:txBody>
      </p:sp>
      <p:pic>
        <p:nvPicPr>
          <p:cNvPr id="4" name="Picture 3">
            <a:extLst>
              <a:ext uri="{FF2B5EF4-FFF2-40B4-BE49-F238E27FC236}">
                <a16:creationId xmlns:a16="http://schemas.microsoft.com/office/drawing/2014/main" id="{8D0805E7-7F0F-BF40-9C4E-18527A88C1C0}"/>
              </a:ext>
            </a:extLst>
          </p:cNvPr>
          <p:cNvPicPr>
            <a:picLocks noChangeAspect="1"/>
          </p:cNvPicPr>
          <p:nvPr/>
        </p:nvPicPr>
        <p:blipFill>
          <a:blip r:embed="rId2"/>
          <a:stretch>
            <a:fillRect/>
          </a:stretch>
        </p:blipFill>
        <p:spPr>
          <a:xfrm>
            <a:off x="762000" y="2015654"/>
            <a:ext cx="8110469" cy="2969167"/>
          </a:xfrm>
          <a:prstGeom prst="rect">
            <a:avLst/>
          </a:prstGeom>
        </p:spPr>
      </p:pic>
    </p:spTree>
    <p:extLst>
      <p:ext uri="{BB962C8B-B14F-4D97-AF65-F5344CB8AC3E}">
        <p14:creationId xmlns:p14="http://schemas.microsoft.com/office/powerpoint/2010/main" val="15724035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SIAF: Chicken breeding</a:t>
            </a:r>
          </a:p>
          <a:p>
            <a:endParaRPr lang="en-US" sz="2800" b="1" dirty="0">
              <a:latin typeface="+mn-lt"/>
            </a:endParaRPr>
          </a:p>
        </p:txBody>
      </p:sp>
      <p:pic>
        <p:nvPicPr>
          <p:cNvPr id="3" name="Picture 2">
            <a:extLst>
              <a:ext uri="{FF2B5EF4-FFF2-40B4-BE49-F238E27FC236}">
                <a16:creationId xmlns:a16="http://schemas.microsoft.com/office/drawing/2014/main" id="{9761A259-D6E1-F646-9954-0EF7814C868F}"/>
              </a:ext>
            </a:extLst>
          </p:cNvPr>
          <p:cNvPicPr>
            <a:picLocks noChangeAspect="1"/>
          </p:cNvPicPr>
          <p:nvPr/>
        </p:nvPicPr>
        <p:blipFill>
          <a:blip r:embed="rId2"/>
          <a:stretch>
            <a:fillRect/>
          </a:stretch>
        </p:blipFill>
        <p:spPr>
          <a:xfrm>
            <a:off x="685800" y="2000003"/>
            <a:ext cx="8144985" cy="2952998"/>
          </a:xfrm>
          <a:prstGeom prst="rect">
            <a:avLst/>
          </a:prstGeom>
        </p:spPr>
      </p:pic>
    </p:spTree>
    <p:extLst>
      <p:ext uri="{BB962C8B-B14F-4D97-AF65-F5344CB8AC3E}">
        <p14:creationId xmlns:p14="http://schemas.microsoft.com/office/powerpoint/2010/main" val="14032156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Chicken production (housing and nutrition)</a:t>
            </a:r>
          </a:p>
        </p:txBody>
      </p:sp>
      <p:pic>
        <p:nvPicPr>
          <p:cNvPr id="4" name="Picture 3">
            <a:extLst>
              <a:ext uri="{FF2B5EF4-FFF2-40B4-BE49-F238E27FC236}">
                <a16:creationId xmlns:a16="http://schemas.microsoft.com/office/drawing/2014/main" id="{93559265-395D-2043-AC5B-0E36473E147D}"/>
              </a:ext>
            </a:extLst>
          </p:cNvPr>
          <p:cNvPicPr>
            <a:picLocks noChangeAspect="1"/>
          </p:cNvPicPr>
          <p:nvPr/>
        </p:nvPicPr>
        <p:blipFill>
          <a:blip r:embed="rId2"/>
          <a:stretch>
            <a:fillRect/>
          </a:stretch>
        </p:blipFill>
        <p:spPr>
          <a:xfrm>
            <a:off x="914400" y="2286000"/>
            <a:ext cx="6604000" cy="4338394"/>
          </a:xfrm>
          <a:prstGeom prst="rect">
            <a:avLst/>
          </a:prstGeom>
        </p:spPr>
      </p:pic>
    </p:spTree>
    <p:extLst>
      <p:ext uri="{BB962C8B-B14F-4D97-AF65-F5344CB8AC3E}">
        <p14:creationId xmlns:p14="http://schemas.microsoft.com/office/powerpoint/2010/main" val="3339939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Rationale </a:t>
            </a:r>
          </a:p>
        </p:txBody>
      </p:sp>
      <p:sp>
        <p:nvSpPr>
          <p:cNvPr id="3" name="Rectangle 2">
            <a:extLst>
              <a:ext uri="{FF2B5EF4-FFF2-40B4-BE49-F238E27FC236}">
                <a16:creationId xmlns:a16="http://schemas.microsoft.com/office/drawing/2014/main" id="{28F3B1A8-7593-A24E-A0B5-2F999AB0E4CE}"/>
              </a:ext>
            </a:extLst>
          </p:cNvPr>
          <p:cNvSpPr/>
          <p:nvPr/>
        </p:nvSpPr>
        <p:spPr>
          <a:xfrm>
            <a:off x="685800" y="1997839"/>
            <a:ext cx="7924800" cy="2246769"/>
          </a:xfrm>
          <a:prstGeom prst="rect">
            <a:avLst/>
          </a:prstGeom>
        </p:spPr>
        <p:txBody>
          <a:bodyPr wrap="square">
            <a:spAutoFit/>
          </a:bodyPr>
          <a:lstStyle/>
          <a:p>
            <a:pPr marL="342900" indent="-342900">
              <a:buFont typeface="Arial" panose="020B0604020202020204" pitchFamily="34" charset="0"/>
              <a:buChar char="•"/>
            </a:pPr>
            <a:r>
              <a:rPr lang="en-US" sz="2000" dirty="0"/>
              <a:t>Planting of improved planted forages, fodder trees and shrubs, grasses, in the landscapes may have beneficial effects to provide feed and on reducing nutrient losses and water pollution</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Crop residues, such as dry or green maize stover and  bean haulms, are commonly fed to livestock but are also of low quality and they are poorly used by farmers</a:t>
            </a:r>
          </a:p>
        </p:txBody>
      </p:sp>
    </p:spTree>
    <p:extLst>
      <p:ext uri="{BB962C8B-B14F-4D97-AF65-F5344CB8AC3E}">
        <p14:creationId xmlns:p14="http://schemas.microsoft.com/office/powerpoint/2010/main" val="631099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Proposed research to fill the gaps in the integrated livestock production package</a:t>
            </a:r>
          </a:p>
        </p:txBody>
      </p:sp>
      <p:sp>
        <p:nvSpPr>
          <p:cNvPr id="3" name="Rectangle 2">
            <a:extLst>
              <a:ext uri="{FF2B5EF4-FFF2-40B4-BE49-F238E27FC236}">
                <a16:creationId xmlns:a16="http://schemas.microsoft.com/office/drawing/2014/main" id="{D6360917-AB79-B446-96EA-E97FD2A84276}"/>
              </a:ext>
            </a:extLst>
          </p:cNvPr>
          <p:cNvSpPr/>
          <p:nvPr/>
        </p:nvSpPr>
        <p:spPr>
          <a:xfrm>
            <a:off x="762000" y="2551837"/>
            <a:ext cx="7543800" cy="1200329"/>
          </a:xfrm>
          <a:prstGeom prst="rect">
            <a:avLst/>
          </a:prstGeom>
        </p:spPr>
        <p:txBody>
          <a:bodyPr wrap="square">
            <a:spAutoFit/>
          </a:bodyPr>
          <a:lstStyle/>
          <a:p>
            <a:pPr marL="285750" indent="-285750">
              <a:buFont typeface="Arial" panose="020B0604020202020204" pitchFamily="34" charset="0"/>
              <a:buChar char="•"/>
            </a:pPr>
            <a:r>
              <a:rPr lang="en-US" dirty="0"/>
              <a:t>Scale the improved housing and brooder but focusing on the social, economic and human domains. What are the drivers of adoption? What is making farmers modify the design? e.g. gender issues, economics and benefits of the technology etc. </a:t>
            </a:r>
          </a:p>
        </p:txBody>
      </p:sp>
    </p:spTree>
    <p:extLst>
      <p:ext uri="{BB962C8B-B14F-4D97-AF65-F5344CB8AC3E}">
        <p14:creationId xmlns:p14="http://schemas.microsoft.com/office/powerpoint/2010/main" val="37952762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An Integrated Livestock Production System (ILPS)</a:t>
            </a:r>
          </a:p>
        </p:txBody>
      </p:sp>
      <p:sp>
        <p:nvSpPr>
          <p:cNvPr id="3" name="Rectangle 2">
            <a:extLst>
              <a:ext uri="{FF2B5EF4-FFF2-40B4-BE49-F238E27FC236}">
                <a16:creationId xmlns:a16="http://schemas.microsoft.com/office/drawing/2014/main" id="{91C073F8-F52A-5841-85C7-63C45A26F9BD}"/>
              </a:ext>
            </a:extLst>
          </p:cNvPr>
          <p:cNvSpPr/>
          <p:nvPr/>
        </p:nvSpPr>
        <p:spPr>
          <a:xfrm>
            <a:off x="685800" y="1935982"/>
            <a:ext cx="8001000" cy="2862322"/>
          </a:xfrm>
          <a:prstGeom prst="rect">
            <a:avLst/>
          </a:prstGeom>
        </p:spPr>
        <p:txBody>
          <a:bodyPr wrap="square">
            <a:spAutoFit/>
          </a:bodyPr>
          <a:lstStyle/>
          <a:p>
            <a:pPr marL="285750" indent="-285750">
              <a:buFont typeface="Arial" panose="020B0604020202020204" pitchFamily="34" charset="0"/>
              <a:buChar char="•"/>
            </a:pPr>
            <a:r>
              <a:rPr lang="en-US" sz="2000" dirty="0"/>
              <a:t>How can we optimize feeds, forages and improved chicken nutrition and genetics for improved livestock and whole farm productivity, and for enhancing livelihood of rural households?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Innovation:</a:t>
            </a:r>
          </a:p>
          <a:p>
            <a:pPr marL="742950" lvl="1" indent="-285750">
              <a:buFont typeface="Arial" panose="020B0604020202020204" pitchFamily="34" charset="0"/>
              <a:buChar char="•"/>
            </a:pPr>
            <a:r>
              <a:rPr lang="en-US" sz="2000" dirty="0"/>
              <a:t>Improved chickens genetics (UDOM)</a:t>
            </a:r>
          </a:p>
          <a:p>
            <a:pPr marL="742950" lvl="1" indent="-285750">
              <a:buFont typeface="Arial" panose="020B0604020202020204" pitchFamily="34" charset="0"/>
              <a:buChar char="•"/>
            </a:pPr>
            <a:r>
              <a:rPr lang="en-US" sz="2000" dirty="0"/>
              <a:t>Improved chicken feeds and housing </a:t>
            </a:r>
          </a:p>
          <a:p>
            <a:pPr marL="742950" lvl="1" indent="-285750">
              <a:buFont typeface="Arial" panose="020B0604020202020204" pitchFamily="34" charset="0"/>
              <a:buChar char="•"/>
            </a:pPr>
            <a:r>
              <a:rPr lang="en-US" sz="2000" dirty="0"/>
              <a:t>Improved forages for feeds and land management </a:t>
            </a:r>
          </a:p>
          <a:p>
            <a:pPr marL="742950" lvl="1" indent="-285750">
              <a:buFont typeface="Arial" panose="020B0604020202020204" pitchFamily="34" charset="0"/>
              <a:buChar char="•"/>
            </a:pPr>
            <a:r>
              <a:rPr lang="en-US" sz="2000" dirty="0"/>
              <a:t>Better use of crop residues </a:t>
            </a:r>
          </a:p>
        </p:txBody>
      </p:sp>
    </p:spTree>
    <p:extLst>
      <p:ext uri="{BB962C8B-B14F-4D97-AF65-F5344CB8AC3E}">
        <p14:creationId xmlns:p14="http://schemas.microsoft.com/office/powerpoint/2010/main" val="3846548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Integrated Livestock Production System (ILPS)</a:t>
            </a:r>
          </a:p>
        </p:txBody>
      </p:sp>
      <p:pic>
        <p:nvPicPr>
          <p:cNvPr id="53" name="Picture 52">
            <a:extLst>
              <a:ext uri="{FF2B5EF4-FFF2-40B4-BE49-F238E27FC236}">
                <a16:creationId xmlns:a16="http://schemas.microsoft.com/office/drawing/2014/main" id="{FB3441F3-DDEF-D84F-9BCB-34419E89BBFB}"/>
              </a:ext>
            </a:extLst>
          </p:cNvPr>
          <p:cNvPicPr>
            <a:picLocks noChangeAspect="1"/>
          </p:cNvPicPr>
          <p:nvPr/>
        </p:nvPicPr>
        <p:blipFill>
          <a:blip r:embed="rId2"/>
          <a:stretch>
            <a:fillRect/>
          </a:stretch>
        </p:blipFill>
        <p:spPr>
          <a:xfrm>
            <a:off x="406689" y="2133600"/>
            <a:ext cx="8330621" cy="4222249"/>
          </a:xfrm>
          <a:prstGeom prst="rect">
            <a:avLst/>
          </a:prstGeom>
        </p:spPr>
      </p:pic>
    </p:spTree>
    <p:extLst>
      <p:ext uri="{BB962C8B-B14F-4D97-AF65-F5344CB8AC3E}">
        <p14:creationId xmlns:p14="http://schemas.microsoft.com/office/powerpoint/2010/main" val="1736865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FORAGES: What have we have addressed?</a:t>
            </a:r>
          </a:p>
        </p:txBody>
      </p:sp>
      <p:sp>
        <p:nvSpPr>
          <p:cNvPr id="3" name="Rectangle 2">
            <a:extLst>
              <a:ext uri="{FF2B5EF4-FFF2-40B4-BE49-F238E27FC236}">
                <a16:creationId xmlns:a16="http://schemas.microsoft.com/office/drawing/2014/main" id="{644591CF-EBCC-4B4B-A9EE-613A1396E7C2}"/>
              </a:ext>
            </a:extLst>
          </p:cNvPr>
          <p:cNvSpPr/>
          <p:nvPr/>
        </p:nvSpPr>
        <p:spPr>
          <a:xfrm>
            <a:off x="685800" y="1981200"/>
            <a:ext cx="8077200" cy="2246769"/>
          </a:xfrm>
          <a:prstGeom prst="rect">
            <a:avLst/>
          </a:prstGeom>
        </p:spPr>
        <p:txBody>
          <a:bodyPr wrap="square">
            <a:spAutoFit/>
          </a:bodyPr>
          <a:lstStyle/>
          <a:p>
            <a:pPr marL="285750" indent="-285750">
              <a:buFont typeface="Arial" panose="020B0604020202020204" pitchFamily="34" charset="0"/>
              <a:buChar char="•"/>
            </a:pPr>
            <a:r>
              <a:rPr lang="en-US" sz="2000" dirty="0"/>
              <a:t>Inventory of feed &amp; forage resources, feeding practices, perceptions of farmers</a:t>
            </a:r>
          </a:p>
          <a:p>
            <a:pPr marL="285750" indent="-285750">
              <a:buFont typeface="Arial" panose="020B0604020202020204" pitchFamily="34" charset="0"/>
              <a:buChar char="•"/>
            </a:pPr>
            <a:r>
              <a:rPr lang="en-US" sz="2000" dirty="0"/>
              <a:t>Participatory screening of potential forages in the target areas with farmers</a:t>
            </a:r>
          </a:p>
          <a:p>
            <a:pPr marL="285750" indent="-285750">
              <a:buFont typeface="Arial" panose="020B0604020202020204" pitchFamily="34" charset="0"/>
              <a:buChar char="•"/>
            </a:pPr>
            <a:r>
              <a:rPr lang="en-US" sz="2000" dirty="0"/>
              <a:t>Assessment of fodder quality and farmers’ preferences.</a:t>
            </a:r>
          </a:p>
          <a:p>
            <a:pPr marL="285750" indent="-285750">
              <a:buFont typeface="Arial" panose="020B0604020202020204" pitchFamily="34" charset="0"/>
              <a:buChar char="•"/>
            </a:pPr>
            <a:r>
              <a:rPr lang="en-US" sz="2000" dirty="0"/>
              <a:t>A cost-benefit analysis to identify the most promising forages</a:t>
            </a:r>
          </a:p>
          <a:p>
            <a:pPr marL="285750" indent="-285750">
              <a:buFont typeface="Arial" panose="020B0604020202020204" pitchFamily="34" charset="0"/>
              <a:buChar char="•"/>
            </a:pPr>
            <a:r>
              <a:rPr lang="en-US" sz="2000" dirty="0"/>
              <a:t>Forages as land management strategy </a:t>
            </a:r>
          </a:p>
        </p:txBody>
      </p:sp>
    </p:spTree>
    <p:extLst>
      <p:ext uri="{BB962C8B-B14F-4D97-AF65-F5344CB8AC3E}">
        <p14:creationId xmlns:p14="http://schemas.microsoft.com/office/powerpoint/2010/main" val="2583379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Yield and quality of improved forages </a:t>
            </a:r>
          </a:p>
        </p:txBody>
      </p:sp>
      <p:pic>
        <p:nvPicPr>
          <p:cNvPr id="5" name="Picture 4">
            <a:extLst>
              <a:ext uri="{FF2B5EF4-FFF2-40B4-BE49-F238E27FC236}">
                <a16:creationId xmlns:a16="http://schemas.microsoft.com/office/drawing/2014/main" id="{0FDA5D10-9727-9547-8917-355ECE96B1D8}"/>
              </a:ext>
            </a:extLst>
          </p:cNvPr>
          <p:cNvPicPr>
            <a:picLocks noChangeAspect="1"/>
          </p:cNvPicPr>
          <p:nvPr/>
        </p:nvPicPr>
        <p:blipFill>
          <a:blip r:embed="rId2"/>
          <a:stretch>
            <a:fillRect/>
          </a:stretch>
        </p:blipFill>
        <p:spPr>
          <a:xfrm>
            <a:off x="256031" y="2024246"/>
            <a:ext cx="8631938" cy="2916195"/>
          </a:xfrm>
          <a:prstGeom prst="rect">
            <a:avLst/>
          </a:prstGeom>
        </p:spPr>
      </p:pic>
    </p:spTree>
    <p:extLst>
      <p:ext uri="{BB962C8B-B14F-4D97-AF65-F5344CB8AC3E}">
        <p14:creationId xmlns:p14="http://schemas.microsoft.com/office/powerpoint/2010/main" val="2872352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SIAF: Forages as livestock feed and land management strategy</a:t>
            </a:r>
          </a:p>
        </p:txBody>
      </p:sp>
      <p:pic>
        <p:nvPicPr>
          <p:cNvPr id="4" name="Picture 3">
            <a:extLst>
              <a:ext uri="{FF2B5EF4-FFF2-40B4-BE49-F238E27FC236}">
                <a16:creationId xmlns:a16="http://schemas.microsoft.com/office/drawing/2014/main" id="{D5F7F707-E231-CA41-9DCC-87B48AF92A02}"/>
              </a:ext>
            </a:extLst>
          </p:cNvPr>
          <p:cNvPicPr>
            <a:picLocks noChangeAspect="1"/>
          </p:cNvPicPr>
          <p:nvPr/>
        </p:nvPicPr>
        <p:blipFill>
          <a:blip r:embed="rId2"/>
          <a:stretch>
            <a:fillRect/>
          </a:stretch>
        </p:blipFill>
        <p:spPr>
          <a:xfrm>
            <a:off x="762000" y="2438400"/>
            <a:ext cx="7862361" cy="3277456"/>
          </a:xfrm>
          <a:prstGeom prst="rect">
            <a:avLst/>
          </a:prstGeom>
        </p:spPr>
      </p:pic>
    </p:spTree>
    <p:extLst>
      <p:ext uri="{BB962C8B-B14F-4D97-AF65-F5344CB8AC3E}">
        <p14:creationId xmlns:p14="http://schemas.microsoft.com/office/powerpoint/2010/main" val="8430373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Improved planted forages</a:t>
            </a:r>
          </a:p>
        </p:txBody>
      </p:sp>
      <p:pic>
        <p:nvPicPr>
          <p:cNvPr id="4" name="Picture 3">
            <a:extLst>
              <a:ext uri="{FF2B5EF4-FFF2-40B4-BE49-F238E27FC236}">
                <a16:creationId xmlns:a16="http://schemas.microsoft.com/office/drawing/2014/main" id="{045F478B-809B-A749-B643-E73CDA51FE16}"/>
              </a:ext>
            </a:extLst>
          </p:cNvPr>
          <p:cNvPicPr>
            <a:picLocks noChangeAspect="1"/>
          </p:cNvPicPr>
          <p:nvPr/>
        </p:nvPicPr>
        <p:blipFill>
          <a:blip r:embed="rId2"/>
          <a:stretch>
            <a:fillRect/>
          </a:stretch>
        </p:blipFill>
        <p:spPr>
          <a:xfrm>
            <a:off x="1143000" y="2303585"/>
            <a:ext cx="6248400" cy="4572000"/>
          </a:xfrm>
          <a:prstGeom prst="rect">
            <a:avLst/>
          </a:prstGeom>
        </p:spPr>
      </p:pic>
    </p:spTree>
    <p:extLst>
      <p:ext uri="{BB962C8B-B14F-4D97-AF65-F5344CB8AC3E}">
        <p14:creationId xmlns:p14="http://schemas.microsoft.com/office/powerpoint/2010/main" val="3585232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Proposed research to fill the gaps in the integrated livestock production package</a:t>
            </a:r>
          </a:p>
        </p:txBody>
      </p:sp>
      <p:sp>
        <p:nvSpPr>
          <p:cNvPr id="3" name="Rectangle 2">
            <a:extLst>
              <a:ext uri="{FF2B5EF4-FFF2-40B4-BE49-F238E27FC236}">
                <a16:creationId xmlns:a16="http://schemas.microsoft.com/office/drawing/2014/main" id="{4DAA49DA-68FA-2242-ADE5-09BB09653B9A}"/>
              </a:ext>
            </a:extLst>
          </p:cNvPr>
          <p:cNvSpPr/>
          <p:nvPr/>
        </p:nvSpPr>
        <p:spPr>
          <a:xfrm>
            <a:off x="685800" y="2362200"/>
            <a:ext cx="8001000" cy="2554545"/>
          </a:xfrm>
          <a:prstGeom prst="rect">
            <a:avLst/>
          </a:prstGeom>
        </p:spPr>
        <p:txBody>
          <a:bodyPr wrap="square">
            <a:spAutoFit/>
          </a:bodyPr>
          <a:lstStyle/>
          <a:p>
            <a:pPr marL="285750" indent="-285750">
              <a:buFont typeface="Arial" panose="020B0604020202020204" pitchFamily="34" charset="0"/>
              <a:buChar char="•"/>
            </a:pPr>
            <a:r>
              <a:rPr lang="en-US" sz="2000" dirty="0"/>
              <a:t>A survey study to asses drivers of adoption of improved forages of different farm typologies and farmers criteria for targeting forages to different niches of farms.</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An analysis of different uses of fodder – as livestock feed, for soil fertility improvement (mulching, composting), fencing or for sale – on some selected farms with a SIAF lens </a:t>
            </a:r>
          </a:p>
          <a:p>
            <a:pPr marL="285750" indent="-285750">
              <a:buFont typeface="Arial" panose="020B0604020202020204" pitchFamily="34" charset="0"/>
              <a:buChar char="•"/>
            </a:pPr>
            <a:endParaRPr lang="en-US" sz="2000" dirty="0"/>
          </a:p>
        </p:txBody>
      </p:sp>
    </p:spTree>
    <p:extLst>
      <p:ext uri="{BB962C8B-B14F-4D97-AF65-F5344CB8AC3E}">
        <p14:creationId xmlns:p14="http://schemas.microsoft.com/office/powerpoint/2010/main" val="391128863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1" id="{FEE71386-A727-664D-A579-D4510B3075A4}" vid="{AE5F23AF-5D07-7241-848F-4AE807F58DFD}"/>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FEE71386-A727-664D-A579-D4510B3075A4}" vid="{2AD9709E-F7EB-FA48-8D01-7FC550A6681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2.xml><?xml version="1.0" encoding="utf-8"?>
<ds:datastoreItem xmlns:ds="http://schemas.openxmlformats.org/officeDocument/2006/customXml" ds:itemID="{13E26CE0-AB66-4F91-BD00-58CA3546E3E5}">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63</TotalTime>
  <Words>642</Words>
  <Application>Microsoft Macintosh PowerPoint</Application>
  <PresentationFormat>On-screen Show (4:3)</PresentationFormat>
  <Paragraphs>63</Paragraphs>
  <Slides>21</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21</vt:i4>
      </vt:variant>
    </vt:vector>
  </HeadingPairs>
  <TitlesOfParts>
    <vt:vector size="27" baseType="lpstr">
      <vt:lpstr>Arial</vt:lpstr>
      <vt:lpstr>Calibri</vt:lpstr>
      <vt:lpstr>Gill Sans</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Jonathan Odhong', IITA</cp:lastModifiedBy>
  <cp:revision>17</cp:revision>
  <cp:lastPrinted>2011-10-06T11:45:23Z</cp:lastPrinted>
  <dcterms:created xsi:type="dcterms:W3CDTF">2019-09-18T16:38:40Z</dcterms:created>
  <dcterms:modified xsi:type="dcterms:W3CDTF">2019-09-19T11:35:35Z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