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6" r:id="rId2"/>
    <p:sldId id="306" r:id="rId3"/>
    <p:sldId id="310" r:id="rId4"/>
    <p:sldId id="266" r:id="rId5"/>
    <p:sldId id="269" r:id="rId6"/>
    <p:sldId id="271" r:id="rId7"/>
    <p:sldId id="323" r:id="rId8"/>
    <p:sldId id="268" r:id="rId9"/>
    <p:sldId id="273" r:id="rId10"/>
    <p:sldId id="312" r:id="rId11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19">
          <p15:clr>
            <a:srgbClr val="A4A3A4"/>
          </p15:clr>
        </p15:guide>
        <p15:guide id="2" orient="horz" pos="147">
          <p15:clr>
            <a:srgbClr val="A4A3A4"/>
          </p15:clr>
        </p15:guide>
        <p15:guide id="3" orient="horz">
          <p15:clr>
            <a:srgbClr val="A4A3A4"/>
          </p15:clr>
        </p15:guide>
        <p15:guide id="4" orient="horz" pos="3756">
          <p15:clr>
            <a:srgbClr val="A4A3A4"/>
          </p15:clr>
        </p15:guide>
        <p15:guide id="5" orient="horz" pos="4085">
          <p15:clr>
            <a:srgbClr val="A4A3A4"/>
          </p15:clr>
        </p15:guide>
        <p15:guide id="6" pos="339">
          <p15:clr>
            <a:srgbClr val="A4A3A4"/>
          </p15:clr>
        </p15:guide>
        <p15:guide id="7" pos="56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9C35"/>
    <a:srgbClr val="FFFFFF"/>
    <a:srgbClr val="34B233"/>
    <a:srgbClr val="000000"/>
    <a:srgbClr val="292929"/>
    <a:srgbClr val="D5D2CA"/>
    <a:srgbClr val="005172"/>
    <a:srgbClr val="6A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8034E78-7F5D-4C2E-B375-FC64B27BC917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Stijl, donker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202B0CA-FC54-4496-8BCA-5EF66A818D29}" styleName="Stijl, donker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8603FDC-E32A-4AB5-989C-0864C3EAD2B8}" styleName="Stijl, thema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Stijl, gemiddeld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446" y="102"/>
      </p:cViewPr>
      <p:guideLst>
        <p:guide orient="horz" pos="1219"/>
        <p:guide orient="horz" pos="147"/>
        <p:guide orient="horz"/>
        <p:guide orient="horz" pos="3756"/>
        <p:guide orient="horz" pos="4085"/>
        <p:guide pos="339"/>
        <p:guide pos="56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8C4BE-0895-4654-A2AF-432E41A1579D}" type="datetimeFigureOut">
              <a:rPr lang="en-GB" smtClean="0"/>
              <a:t>18/12/2019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828F5-B6F2-49FB-9BC1-3301EB6205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466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FC83C-B988-4A9E-9713-F559C31F4362}" type="datetimeFigureOut">
              <a:rPr lang="nl-NL" smtClean="0"/>
              <a:t>2019-12-18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45D2F-C69D-4D90-B22B-9B2DC58DBD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412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3" y="230188"/>
            <a:ext cx="8442796" cy="839787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76508" y="3307559"/>
            <a:ext cx="2647950" cy="26479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308818" y="3307559"/>
            <a:ext cx="2647950" cy="2647950"/>
          </a:xfrm>
          <a:prstGeom prst="ellipse">
            <a:avLst/>
          </a:prstGeom>
          <a:solidFill>
            <a:srgbClr val="D5D2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auto">
          <a:xfrm>
            <a:off x="4714655" y="3307559"/>
            <a:ext cx="2647950" cy="2647950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120492" y="3307559"/>
            <a:ext cx="2647950" cy="2647950"/>
          </a:xfrm>
          <a:prstGeom prst="ellipse">
            <a:avLst/>
          </a:prstGeom>
          <a:solidFill>
            <a:srgbClr val="D5D2CA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485775" y="1616400"/>
            <a:ext cx="8447088" cy="371475"/>
          </a:xfrm>
          <a:prstGeom prst="rect">
            <a:avLst/>
          </a:prstGeom>
          <a:noFill/>
          <a:ln>
            <a:noFill/>
          </a:ln>
          <a:extLst/>
        </p:spPr>
        <p:txBody>
          <a:bodyPr lIns="36000"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Ondertitel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478633" y="2262386"/>
            <a:ext cx="8447087" cy="371475"/>
          </a:xfrm>
          <a:prstGeom prst="rect">
            <a:avLst/>
          </a:prstGeom>
          <a:noFill/>
          <a:ln>
            <a:noFill/>
          </a:ln>
          <a:extLst/>
        </p:spPr>
        <p:txBody>
          <a:bodyPr lIns="36000" rIns="90000"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Datum,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Auteursnaam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39833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recta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38" y="230188"/>
            <a:ext cx="3276000" cy="1353086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3900006" y="226800"/>
            <a:ext cx="5040000" cy="573585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495302" y="1840012"/>
            <a:ext cx="3276600" cy="4122638"/>
          </a:xfrm>
        </p:spPr>
        <p:txBody>
          <a:bodyPr lIns="36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723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with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7"/>
            <a:ext cx="8442796" cy="838800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537619" y="1933314"/>
            <a:ext cx="2639660" cy="262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4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3418212" y="1933314"/>
            <a:ext cx="2639660" cy="262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8"/>
          </p:nvPr>
        </p:nvSpPr>
        <p:spPr>
          <a:xfrm>
            <a:off x="6298805" y="1933314"/>
            <a:ext cx="2639660" cy="262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9"/>
          </p:nvPr>
        </p:nvSpPr>
        <p:spPr>
          <a:xfrm>
            <a:off x="490538" y="4610101"/>
            <a:ext cx="2752725" cy="360000"/>
          </a:xfrm>
        </p:spPr>
        <p:txBody>
          <a:bodyPr wrap="none" lIns="36000" rIns="0"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</a:t>
            </a:r>
            <a:endParaRPr lang="en-GB" dirty="0"/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20"/>
          </p:nvPr>
        </p:nvSpPr>
        <p:spPr>
          <a:xfrm>
            <a:off x="3366170" y="4610101"/>
            <a:ext cx="2752725" cy="360000"/>
          </a:xfrm>
        </p:spPr>
        <p:txBody>
          <a:bodyPr wrap="none" lIns="36000" rIns="0"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</a:t>
            </a:r>
            <a:endParaRPr lang="en-GB" dirty="0"/>
          </a:p>
        </p:txBody>
      </p:sp>
      <p:sp>
        <p:nvSpPr>
          <p:cNvPr id="9" name="Tijdelijke aanduiding voor tekst 6"/>
          <p:cNvSpPr>
            <a:spLocks noGrp="1"/>
          </p:cNvSpPr>
          <p:nvPr>
            <p:ph type="body" sz="quarter" idx="21"/>
          </p:nvPr>
        </p:nvSpPr>
        <p:spPr>
          <a:xfrm>
            <a:off x="6241802" y="4610101"/>
            <a:ext cx="2752725" cy="360000"/>
          </a:xfrm>
        </p:spPr>
        <p:txBody>
          <a:bodyPr wrap="none" lIns="36000" rIns="0"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</a:t>
            </a:r>
            <a:endParaRPr lang="en-GB" dirty="0"/>
          </a:p>
        </p:txBody>
      </p:sp>
      <p:sp>
        <p:nvSpPr>
          <p:cNvPr id="10" name="Tijdelijke aanduiding voor tekst 6"/>
          <p:cNvSpPr>
            <a:spLocks noGrp="1"/>
          </p:cNvSpPr>
          <p:nvPr>
            <p:ph type="body" sz="quarter" idx="22"/>
          </p:nvPr>
        </p:nvSpPr>
        <p:spPr>
          <a:xfrm>
            <a:off x="490538" y="4985219"/>
            <a:ext cx="2752725" cy="360000"/>
          </a:xfrm>
        </p:spPr>
        <p:txBody>
          <a:bodyPr wrap="square" lIns="36000" rIns="0"/>
          <a:lstStyle>
            <a:lvl1pPr marL="0" indent="0">
              <a:buFontTx/>
              <a:buNone/>
              <a:defRPr sz="1800">
                <a:solidFill>
                  <a:schemeClr val="bg2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</a:t>
            </a:r>
            <a:endParaRPr lang="en-GB" dirty="0"/>
          </a:p>
        </p:txBody>
      </p:sp>
      <p:sp>
        <p:nvSpPr>
          <p:cNvPr id="11" name="Tijdelijke aanduiding voor tekst 6"/>
          <p:cNvSpPr>
            <a:spLocks noGrp="1"/>
          </p:cNvSpPr>
          <p:nvPr>
            <p:ph type="body" sz="quarter" idx="23"/>
          </p:nvPr>
        </p:nvSpPr>
        <p:spPr>
          <a:xfrm>
            <a:off x="3365675" y="4985219"/>
            <a:ext cx="2752725" cy="360000"/>
          </a:xfrm>
        </p:spPr>
        <p:txBody>
          <a:bodyPr wrap="square" lIns="36000" rIns="0"/>
          <a:lstStyle>
            <a:lvl1pPr marL="0" indent="0">
              <a:buFontTx/>
              <a:buNone/>
              <a:defRPr sz="1800">
                <a:solidFill>
                  <a:schemeClr val="bg2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</a:t>
            </a:r>
            <a:endParaRPr lang="en-GB" dirty="0"/>
          </a:p>
        </p:txBody>
      </p:sp>
      <p:sp>
        <p:nvSpPr>
          <p:cNvPr id="12" name="Tijdelijke aanduiding voor tekst 6"/>
          <p:cNvSpPr>
            <a:spLocks noGrp="1"/>
          </p:cNvSpPr>
          <p:nvPr>
            <p:ph type="body" sz="quarter" idx="24"/>
          </p:nvPr>
        </p:nvSpPr>
        <p:spPr>
          <a:xfrm>
            <a:off x="6241802" y="4985219"/>
            <a:ext cx="2752725" cy="360000"/>
          </a:xfrm>
        </p:spPr>
        <p:txBody>
          <a:bodyPr wrap="square" lIns="36000" rIns="0"/>
          <a:lstStyle>
            <a:lvl1pPr marL="0" indent="0">
              <a:buFontTx/>
              <a:buNone/>
              <a:defRPr sz="1800">
                <a:solidFill>
                  <a:schemeClr val="bg2"/>
                </a:solidFill>
              </a:defRPr>
            </a:lvl1pPr>
            <a:lvl2pPr marL="696913" indent="0">
              <a:buFontTx/>
              <a:buNone/>
              <a:defRPr sz="1800"/>
            </a:lvl2pPr>
            <a:lvl3pPr marL="1560512" indent="0">
              <a:buFontTx/>
              <a:buNone/>
              <a:defRPr sz="1800"/>
            </a:lvl3pPr>
            <a:lvl4pPr marL="2332037" indent="0">
              <a:buFontTx/>
              <a:buNone/>
              <a:defRPr sz="1800"/>
            </a:lvl4pPr>
            <a:lvl5pPr marL="3052763" indent="0">
              <a:buFontTx/>
              <a:buNone/>
              <a:defRPr sz="1800"/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1031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 with 2 squar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7"/>
            <a:ext cx="8442796" cy="838800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536399" y="1929600"/>
            <a:ext cx="4104000" cy="4027383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6161" y="1929600"/>
            <a:ext cx="4104000" cy="403305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2627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536400" y="1402557"/>
            <a:ext cx="8402400" cy="455295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7"/>
            <a:ext cx="8442796" cy="838800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015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rectangula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/>
          </p:cNvSpPr>
          <p:nvPr>
            <p:ph type="pic" sz="quarter" idx="16"/>
          </p:nvPr>
        </p:nvSpPr>
        <p:spPr>
          <a:xfrm>
            <a:off x="536400" y="233362"/>
            <a:ext cx="4011352" cy="57204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4" name="Tijdelijke aanduiding voor afbeelding 24"/>
          <p:cNvSpPr>
            <a:spLocks noGrp="1"/>
          </p:cNvSpPr>
          <p:nvPr>
            <p:ph type="pic" sz="quarter" idx="17"/>
          </p:nvPr>
        </p:nvSpPr>
        <p:spPr>
          <a:xfrm>
            <a:off x="4827265" y="233362"/>
            <a:ext cx="4104000" cy="571955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470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beeld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gray">
          <a:xfrm>
            <a:off x="0" y="0"/>
            <a:ext cx="9143999" cy="685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white">
          <a:xfrm>
            <a:off x="491642" y="230188"/>
            <a:ext cx="8442796" cy="840125"/>
          </a:xfrm>
          <a:noFill/>
          <a:ln>
            <a:gradFill>
              <a:gsLst>
                <a:gs pos="0">
                  <a:schemeClr val="bg1"/>
                </a:gs>
                <a:gs pos="1000">
                  <a:schemeClr val="bg1">
                    <a:alpha val="0"/>
                  </a:schemeClr>
                </a:gs>
                <a:gs pos="99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628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582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840125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37321" y="1752600"/>
            <a:ext cx="8601903" cy="4314825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377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3200" y="230187"/>
            <a:ext cx="8442796" cy="838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538163" y="1933575"/>
            <a:ext cx="8398089" cy="40284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9337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circ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3200" y="230188"/>
            <a:ext cx="3276000" cy="1353086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3887699" y="224477"/>
            <a:ext cx="5040000" cy="504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8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495301" y="1835250"/>
            <a:ext cx="3276600" cy="4127400"/>
          </a:xfrm>
        </p:spPr>
        <p:txBody>
          <a:bodyPr lIns="36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45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839787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835249"/>
            <a:ext cx="8521188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3010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3200" y="230188"/>
            <a:ext cx="3276000" cy="1353086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8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495301" y="1835250"/>
            <a:ext cx="3276600" cy="3657600"/>
          </a:xfrm>
        </p:spPr>
        <p:txBody>
          <a:bodyPr lIns="36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12" name="Tijdelijke aanduiding voor afbeelding 24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3044113" y="6126565"/>
            <a:ext cx="1248107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logo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13" name="Tijdelijke aanduiding voor afbeelding 24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4591113" y="6126565"/>
            <a:ext cx="1248107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logo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14" name="Tijdelijke aanduiding voor afbeelding 2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138113" y="6126565"/>
            <a:ext cx="1248107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logo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15" name="Tijdelijke aanduiding voor afbeelding 24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7685112" y="6126565"/>
            <a:ext cx="1248107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logo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1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3887699" y="224477"/>
            <a:ext cx="5040000" cy="5040000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1126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835249"/>
            <a:ext cx="4140000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4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4793357" y="1835249"/>
            <a:ext cx="4140000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049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835249"/>
            <a:ext cx="4140000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6161" y="1929600"/>
            <a:ext cx="4104000" cy="403305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</a:t>
            </a:r>
            <a:r>
              <a:rPr lang="en-GB" noProof="0" dirty="0" err="1"/>
              <a:t>afbeelding</a:t>
            </a:r>
            <a:r>
              <a:rPr lang="en-GB" noProof="0" dirty="0"/>
              <a:t>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017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840125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835249"/>
            <a:ext cx="4140000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791075" y="1752600"/>
            <a:ext cx="4140000" cy="4314825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540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835249"/>
            <a:ext cx="4140000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1"/>
          </p:nvPr>
        </p:nvSpPr>
        <p:spPr>
          <a:xfrm>
            <a:off x="4791075" y="1933575"/>
            <a:ext cx="4140000" cy="40284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39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8" name="Tijdelijke aanduiding voor SmartArt 7"/>
          <p:cNvSpPr>
            <a:spLocks noGrp="1"/>
          </p:cNvSpPr>
          <p:nvPr>
            <p:ph type="dgm" sz="quarter" idx="10"/>
          </p:nvPr>
        </p:nvSpPr>
        <p:spPr>
          <a:xfrm>
            <a:off x="538163" y="1828800"/>
            <a:ext cx="8404225" cy="413385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759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3044113" y="6126565"/>
            <a:ext cx="1248107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logo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76508" y="3307559"/>
            <a:ext cx="2647950" cy="26479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20"/>
          </p:nvPr>
        </p:nvSpPr>
        <p:spPr bwMode="auto">
          <a:xfrm>
            <a:off x="6308818" y="3307559"/>
            <a:ext cx="2647950" cy="2647950"/>
          </a:xfrm>
          <a:prstGeom prst="ellipse">
            <a:avLst/>
          </a:prstGeom>
          <a:solidFill>
            <a:srgbClr val="D5D2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jdelijke aanduiding voor afbeelding 24"/>
          <p:cNvSpPr>
            <a:spLocks noGrp="1" noChangeAspect="1"/>
          </p:cNvSpPr>
          <p:nvPr>
            <p:ph type="pic" sz="quarter" idx="21"/>
          </p:nvPr>
        </p:nvSpPr>
        <p:spPr bwMode="auto">
          <a:xfrm>
            <a:off x="4714655" y="3307559"/>
            <a:ext cx="2647950" cy="2647950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120492" y="3307559"/>
            <a:ext cx="2647950" cy="2647950"/>
          </a:xfrm>
          <a:prstGeom prst="ellipse">
            <a:avLst/>
          </a:prstGeom>
          <a:solidFill>
            <a:srgbClr val="D5D2CA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91642" y="230187"/>
            <a:ext cx="8442796" cy="838800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14" name="Tijdelijke aanduiding voor tekst 4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485775" y="1616400"/>
            <a:ext cx="8447088" cy="371475"/>
          </a:xfrm>
          <a:prstGeom prst="rect">
            <a:avLst/>
          </a:prstGeom>
          <a:noFill/>
          <a:ln>
            <a:noFill/>
          </a:ln>
          <a:extLst/>
        </p:spPr>
        <p:txBody>
          <a:bodyPr lIns="36000"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Ondertitel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5" name="Tijdelijke aanduiding voor tekst 4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476251" y="2262386"/>
            <a:ext cx="8447087" cy="371475"/>
          </a:xfrm>
          <a:prstGeom prst="rect">
            <a:avLst/>
          </a:prstGeom>
          <a:noFill/>
          <a:ln>
            <a:noFill/>
          </a:ln>
          <a:extLst/>
        </p:spPr>
        <p:txBody>
          <a:bodyPr lIns="36000" rIns="90000"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Datum,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Auteursnaam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6" name="Tijdelijke aanduiding voor afbeelding 24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4591113" y="6126565"/>
            <a:ext cx="1248107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logo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17" name="Tijdelijke aanduiding voor afbeelding 2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138113" y="6126565"/>
            <a:ext cx="1248107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logo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  <p:sp>
        <p:nvSpPr>
          <p:cNvPr id="18" name="Tijdelijke aanduiding voor afbeelding 24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7685112" y="6126565"/>
            <a:ext cx="1248107" cy="60760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op het pictogram </a:t>
            </a:r>
            <a:r>
              <a:rPr lang="en-GB" noProof="0" dirty="0" err="1"/>
              <a:t>als</a:t>
            </a:r>
            <a:r>
              <a:rPr lang="en-GB" noProof="0" dirty="0"/>
              <a:t> u </a:t>
            </a:r>
            <a:r>
              <a:rPr lang="en-GB" noProof="0" dirty="0" err="1"/>
              <a:t>een</a:t>
            </a:r>
            <a:r>
              <a:rPr lang="en-GB" noProof="0" dirty="0"/>
              <a:t> logo wilt </a:t>
            </a:r>
            <a:r>
              <a:rPr lang="en-GB" noProof="0" dirty="0" err="1"/>
              <a:t>toevoegen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6451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>
          <a:blip r:embed="rId2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91642" y="230188"/>
            <a:ext cx="8442796" cy="839787"/>
          </a:xfrm>
          <a:prstGeom prst="rect">
            <a:avLst/>
          </a:prstGeom>
          <a:noFill/>
          <a:ln w="0">
            <a:gradFill>
              <a:gsLst>
                <a:gs pos="0">
                  <a:schemeClr val="tx1"/>
                </a:gs>
                <a:gs pos="1000">
                  <a:schemeClr val="tx1">
                    <a:alpha val="0"/>
                  </a:schemeClr>
                </a:gs>
                <a:gs pos="99000">
                  <a:srgbClr val="005172">
                    <a:alpha val="0"/>
                  </a:srgbClr>
                </a:gs>
                <a:gs pos="100000">
                  <a:schemeClr val="tx1"/>
                </a:gs>
              </a:gsLst>
              <a:lin ang="5400000" scaled="0"/>
            </a:gradFill>
          </a:ln>
          <a:extLst/>
        </p:spPr>
        <p:txBody>
          <a:bodyPr vert="horz" wrap="square" lIns="18000" tIns="0" rIns="91440" bIns="324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1028" name="Tijdelijke aanduiding voor tekst 23"/>
          <p:cNvSpPr>
            <a:spLocks noGrp="1"/>
          </p:cNvSpPr>
          <p:nvPr>
            <p:ph type="body" idx="1"/>
          </p:nvPr>
        </p:nvSpPr>
        <p:spPr bwMode="auto">
          <a:xfrm>
            <a:off x="421200" y="1843200"/>
            <a:ext cx="8521188" cy="40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8520432" y="6370465"/>
            <a:ext cx="468000" cy="164250"/>
          </a:xfrm>
          <a:prstGeom prst="rect">
            <a:avLst/>
          </a:prstGeom>
          <a:noFill/>
        </p:spPr>
        <p:txBody>
          <a:bodyPr wrap="square" tIns="0" rIns="36000" bIns="0" rtlCol="0">
            <a:noAutofit/>
          </a:bodyPr>
          <a:lstStyle>
            <a:lvl1pPr>
              <a:defRPr lang="nl-NL" sz="900" smtClean="0">
                <a:latin typeface="Verdana" pitchFamily="34" charset="0"/>
              </a:defRPr>
            </a:lvl1pPr>
          </a:lstStyle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‹#›</a:t>
            </a:fld>
            <a:endParaRPr lang="en-GB" dirty="0"/>
          </a:p>
        </p:txBody>
      </p:sp>
      <p:pic>
        <p:nvPicPr>
          <p:cNvPr id="2" name="Picture 1"/>
          <p:cNvPicPr>
            <a:picLocks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7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68" r:id="rId8"/>
    <p:sldLayoutId id="2147483664" r:id="rId9"/>
    <p:sldLayoutId id="2147483653" r:id="rId10"/>
    <p:sldLayoutId id="2147483655" r:id="rId11"/>
    <p:sldLayoutId id="2147483656" r:id="rId12"/>
    <p:sldLayoutId id="2147483657" r:id="rId13"/>
    <p:sldLayoutId id="2147483659" r:id="rId14"/>
    <p:sldLayoutId id="2147483660" r:id="rId15"/>
    <p:sldLayoutId id="2147483661" r:id="rId16"/>
    <p:sldLayoutId id="2147483663" r:id="rId17"/>
    <p:sldLayoutId id="2147483665" r:id="rId18"/>
    <p:sldLayoutId id="2147483654" r:id="rId19"/>
    <p:sldLayoutId id="2147483666" r:id="rId20"/>
  </p:sldLayoutIdLst>
  <p:hf hdr="0" ftr="0" dt="0"/>
  <p:txStyles>
    <p:titleStyle>
      <a:lvl1pPr algn="l" rtl="0" fontAlgn="base">
        <a:lnSpc>
          <a:spcPts val="4000"/>
        </a:lnSpc>
        <a:spcBef>
          <a:spcPct val="0"/>
        </a:spcBef>
        <a:spcAft>
          <a:spcPct val="0"/>
        </a:spcAft>
        <a:defRPr sz="3000" kern="1200">
          <a:solidFill>
            <a:schemeClr val="bg2"/>
          </a:solidFill>
          <a:latin typeface="Verdana" pitchFamily="34" charset="0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252413" indent="-252413" algn="l" rtl="0" fontAlgn="base">
        <a:lnSpc>
          <a:spcPts val="2500"/>
        </a:lnSpc>
        <a:spcBef>
          <a:spcPts val="1200"/>
        </a:spcBef>
        <a:spcAft>
          <a:spcPct val="0"/>
        </a:spcAft>
        <a:buClr>
          <a:schemeClr val="bg2"/>
        </a:buClr>
        <a:buSzPct val="140000"/>
        <a:buFont typeface="Wingdings" pitchFamily="2" charset="2"/>
        <a:buChar char="§"/>
        <a:defRPr sz="2200" kern="1200">
          <a:solidFill>
            <a:schemeClr val="bg2"/>
          </a:solidFill>
          <a:latin typeface="Verdana" pitchFamily="34" charset="0"/>
          <a:ea typeface="+mn-ea"/>
          <a:cs typeface="+mn-cs"/>
        </a:defRPr>
      </a:lvl1pPr>
      <a:lvl2pPr marL="982663" indent="-285750" algn="l" rtl="0" fontAlgn="base">
        <a:lnSpc>
          <a:spcPts val="2500"/>
        </a:lnSpc>
        <a:spcBef>
          <a:spcPts val="1000"/>
        </a:spcBef>
        <a:spcAft>
          <a:spcPct val="0"/>
        </a:spcAft>
        <a:buClr>
          <a:schemeClr val="bg2"/>
        </a:buClr>
        <a:buSzPct val="115000"/>
        <a:buFont typeface="Verdana" pitchFamily="34" charset="0"/>
        <a:buChar char="●"/>
        <a:defRPr sz="2200" kern="1200">
          <a:solidFill>
            <a:schemeClr val="bg2"/>
          </a:solidFill>
          <a:latin typeface="Verdana" pitchFamily="34" charset="0"/>
          <a:ea typeface="+mn-ea"/>
          <a:cs typeface="+mn-cs"/>
        </a:defRPr>
      </a:lvl2pPr>
      <a:lvl3pPr marL="1879600" indent="-319088" algn="l" rtl="0" fontAlgn="base">
        <a:lnSpc>
          <a:spcPts val="2500"/>
        </a:lnSpc>
        <a:spcBef>
          <a:spcPts val="1000"/>
        </a:spcBef>
        <a:spcAft>
          <a:spcPct val="0"/>
        </a:spcAft>
        <a:buSzPct val="115000"/>
        <a:buFont typeface="Verdana" pitchFamily="34" charset="0"/>
        <a:buChar char="●"/>
        <a:defRPr sz="2200" kern="1200">
          <a:solidFill>
            <a:schemeClr val="bg2"/>
          </a:solidFill>
          <a:latin typeface="Verdana" pitchFamily="34" charset="0"/>
          <a:ea typeface="+mn-ea"/>
          <a:cs typeface="+mn-cs"/>
        </a:defRPr>
      </a:lvl3pPr>
      <a:lvl4pPr marL="2692400" indent="-360363" algn="l" rtl="0" fontAlgn="base">
        <a:lnSpc>
          <a:spcPts val="2500"/>
        </a:lnSpc>
        <a:spcBef>
          <a:spcPct val="20000"/>
        </a:spcBef>
        <a:spcAft>
          <a:spcPct val="0"/>
        </a:spcAft>
        <a:buSzPct val="115000"/>
        <a:buFont typeface="Verdana" pitchFamily="34" charset="0"/>
        <a:buChar char="●"/>
        <a:defRPr sz="2200" kern="1200" baseline="0">
          <a:solidFill>
            <a:schemeClr val="bg2"/>
          </a:solidFill>
          <a:latin typeface="Verdana" pitchFamily="34" charset="0"/>
          <a:ea typeface="+mn-ea"/>
          <a:cs typeface="+mn-cs"/>
        </a:defRPr>
      </a:lvl4pPr>
      <a:lvl5pPr marL="3405188" indent="-352425" algn="l" rtl="0" fontAlgn="base">
        <a:lnSpc>
          <a:spcPts val="2500"/>
        </a:lnSpc>
        <a:spcBef>
          <a:spcPct val="20000"/>
        </a:spcBef>
        <a:spcAft>
          <a:spcPct val="0"/>
        </a:spcAft>
        <a:buSzPct val="115000"/>
        <a:buFont typeface="Verdana" pitchFamily="34" charset="0"/>
        <a:buChar char="●"/>
        <a:defRPr sz="2200" kern="1200">
          <a:solidFill>
            <a:schemeClr val="bg2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0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6508" y="314264"/>
            <a:ext cx="8442796" cy="621961"/>
          </a:xfrm>
        </p:spPr>
        <p:txBody>
          <a:bodyPr/>
          <a:lstStyle/>
          <a:p>
            <a:r>
              <a:rPr lang="en-GB"/>
              <a:t>CCAFS Case: Cassava processing</a:t>
            </a:r>
            <a:br>
              <a:rPr lang="en-GB"/>
            </a:br>
            <a:endParaRPr lang="en-GB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6" r="15156"/>
          <a:stretch>
            <a:fillRect/>
          </a:stretch>
        </p:blipFill>
        <p:spPr>
          <a:xfrm>
            <a:off x="476508" y="2799556"/>
            <a:ext cx="2647950" cy="2647950"/>
          </a:xfrm>
        </p:spPr>
      </p:pic>
      <p:pic>
        <p:nvPicPr>
          <p:cNvPr id="20" name="Tijdelijke aanduiding voor afbeelding 19"/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08818" y="2799556"/>
            <a:ext cx="2647950" cy="2647950"/>
          </a:xfrm>
        </p:spPr>
      </p:pic>
      <p:pic>
        <p:nvPicPr>
          <p:cNvPr id="17" name="Tijdelijke aanduiding voor afbeelding 16"/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4655" y="2799556"/>
            <a:ext cx="2647950" cy="2647950"/>
          </a:xfrm>
        </p:spPr>
      </p:pic>
      <p:pic>
        <p:nvPicPr>
          <p:cNvPr id="16" name="Tijdelijke aanduiding voor afbeelding 15"/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0492" y="2799556"/>
            <a:ext cx="2647950" cy="2647950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quarter" idx="17"/>
          </p:nvPr>
        </p:nvSpPr>
        <p:spPr>
          <a:xfrm>
            <a:off x="472216" y="1174220"/>
            <a:ext cx="8447088" cy="371475"/>
          </a:xfrm>
        </p:spPr>
        <p:txBody>
          <a:bodyPr/>
          <a:lstStyle/>
          <a:p>
            <a:r>
              <a:rPr lang="en-GB"/>
              <a:t>Industrialisation: effects on food loss, GHG emissions and local economy</a:t>
            </a:r>
            <a:endParaRPr lang="en-GB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8"/>
          </p:nvPr>
        </p:nvSpPr>
        <p:spPr>
          <a:xfrm>
            <a:off x="472216" y="1986888"/>
            <a:ext cx="8447087" cy="371475"/>
          </a:xfrm>
        </p:spPr>
        <p:txBody>
          <a:bodyPr/>
          <a:lstStyle/>
          <a:p>
            <a:r>
              <a:rPr lang="en-GB" sz="2000" dirty="0"/>
              <a:t>2019, Bert Dijkink, Jan Broeze</a:t>
            </a:r>
          </a:p>
          <a:p>
            <a:r>
              <a:rPr lang="en-GB" sz="2000" dirty="0"/>
              <a:t>Wageningen Food &amp; Biobased Research</a:t>
            </a:r>
          </a:p>
        </p:txBody>
      </p:sp>
      <p:pic>
        <p:nvPicPr>
          <p:cNvPr id="1034" name="Picture 10" descr="image008">
            <a:extLst>
              <a:ext uri="{FF2B5EF4-FFF2-40B4-BE49-F238E27FC236}">
                <a16:creationId xmlns:a16="http://schemas.microsoft.com/office/drawing/2014/main" id="{6C205D3B-0D8D-4160-B4BD-286897341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6085133"/>
            <a:ext cx="24003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27375FD-18D7-4191-8CD5-B2D606BF6A8E}"/>
              </a:ext>
            </a:extLst>
          </p:cNvPr>
          <p:cNvSpPr/>
          <p:nvPr/>
        </p:nvSpPr>
        <p:spPr>
          <a:xfrm>
            <a:off x="344241" y="5563126"/>
            <a:ext cx="87375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400" dirty="0" err="1">
                <a:ea typeface="Calibri" panose="020F0502020204030204" pitchFamily="34" charset="0"/>
              </a:rPr>
              <a:t>This</a:t>
            </a:r>
            <a:r>
              <a:rPr lang="nl-NL" sz="1400" dirty="0">
                <a:ea typeface="Calibri" panose="020F0502020204030204" pitchFamily="34" charset="0"/>
              </a:rPr>
              <a:t> </a:t>
            </a:r>
            <a:r>
              <a:rPr lang="nl-NL" sz="1400" dirty="0" err="1">
                <a:ea typeface="Calibri" panose="020F0502020204030204" pitchFamily="34" charset="0"/>
              </a:rPr>
              <a:t>work</a:t>
            </a:r>
            <a:r>
              <a:rPr lang="nl-NL" sz="1400" dirty="0">
                <a:ea typeface="Calibri" panose="020F0502020204030204" pitchFamily="34" charset="0"/>
              </a:rPr>
              <a:t> is </a:t>
            </a:r>
            <a:r>
              <a:rPr lang="nl-NL" sz="1400" dirty="0" err="1">
                <a:ea typeface="Calibri" panose="020F0502020204030204" pitchFamily="34" charset="0"/>
              </a:rPr>
              <a:t>implemented</a:t>
            </a:r>
            <a:r>
              <a:rPr lang="nl-NL" sz="1400" dirty="0">
                <a:ea typeface="Calibri" panose="020F0502020204030204" pitchFamily="34" charset="0"/>
              </a:rPr>
              <a:t> as part of </a:t>
            </a:r>
            <a:r>
              <a:rPr lang="nl-NL" sz="1400" dirty="0" err="1">
                <a:ea typeface="Calibri" panose="020F0502020204030204" pitchFamily="34" charset="0"/>
              </a:rPr>
              <a:t>the</a:t>
            </a:r>
            <a:r>
              <a:rPr lang="nl-NL" sz="1400" dirty="0">
                <a:ea typeface="Calibri" panose="020F0502020204030204" pitchFamily="34" charset="0"/>
              </a:rPr>
              <a:t> </a:t>
            </a:r>
            <a:r>
              <a:rPr lang="nl-NL" sz="1400" dirty="0" err="1">
                <a:ea typeface="Calibri" panose="020F0502020204030204" pitchFamily="34" charset="0"/>
              </a:rPr>
              <a:t>Consultative</a:t>
            </a:r>
            <a:r>
              <a:rPr lang="nl-NL" sz="1400" dirty="0">
                <a:ea typeface="Calibri" panose="020F0502020204030204" pitchFamily="34" charset="0"/>
              </a:rPr>
              <a:t> Group on International Agricultural Research (CGIAR) Research Program on </a:t>
            </a:r>
            <a:r>
              <a:rPr lang="nl-NL" sz="1400" dirty="0" err="1">
                <a:ea typeface="Calibri" panose="020F0502020204030204" pitchFamily="34" charset="0"/>
              </a:rPr>
              <a:t>Climate</a:t>
            </a:r>
            <a:r>
              <a:rPr lang="nl-NL" sz="1400" dirty="0">
                <a:ea typeface="Calibri" panose="020F0502020204030204" pitchFamily="34" charset="0"/>
              </a:rPr>
              <a:t> Change, </a:t>
            </a:r>
            <a:r>
              <a:rPr lang="nl-NL" sz="1400" dirty="0" err="1">
                <a:ea typeface="Calibri" panose="020F0502020204030204" pitchFamily="34" charset="0"/>
              </a:rPr>
              <a:t>Agriculture</a:t>
            </a:r>
            <a:r>
              <a:rPr lang="nl-NL" sz="1400" dirty="0">
                <a:ea typeface="Calibri" panose="020F0502020204030204" pitchFamily="34" charset="0"/>
              </a:rPr>
              <a:t> </a:t>
            </a:r>
            <a:r>
              <a:rPr lang="nl-NL" sz="1400" dirty="0" err="1">
                <a:ea typeface="Calibri" panose="020F0502020204030204" pitchFamily="34" charset="0"/>
              </a:rPr>
              <a:t>and</a:t>
            </a:r>
            <a:r>
              <a:rPr lang="nl-NL" sz="1400" dirty="0">
                <a:ea typeface="Calibri" panose="020F0502020204030204" pitchFamily="34" charset="0"/>
              </a:rPr>
              <a:t> Food Security (CCAFS), </a:t>
            </a:r>
            <a:r>
              <a:rPr lang="nl-NL" sz="1400" dirty="0" err="1">
                <a:ea typeface="Calibri" panose="020F0502020204030204" pitchFamily="34" charset="0"/>
              </a:rPr>
              <a:t>which</a:t>
            </a:r>
            <a:r>
              <a:rPr lang="nl-NL" sz="1400" dirty="0">
                <a:ea typeface="Calibri" panose="020F0502020204030204" pitchFamily="34" charset="0"/>
              </a:rPr>
              <a:t> is </a:t>
            </a:r>
            <a:r>
              <a:rPr lang="nl-NL" sz="1400" dirty="0" err="1">
                <a:ea typeface="Calibri" panose="020F0502020204030204" pitchFamily="34" charset="0"/>
              </a:rPr>
              <a:t>carried</a:t>
            </a:r>
            <a:r>
              <a:rPr lang="nl-NL" sz="1400" dirty="0">
                <a:ea typeface="Calibri" panose="020F0502020204030204" pitchFamily="34" charset="0"/>
              </a:rPr>
              <a:t> out </a:t>
            </a:r>
            <a:r>
              <a:rPr lang="nl-NL" sz="1400" dirty="0" err="1">
                <a:ea typeface="Calibri" panose="020F0502020204030204" pitchFamily="34" charset="0"/>
              </a:rPr>
              <a:t>with</a:t>
            </a:r>
            <a:r>
              <a:rPr lang="nl-NL" sz="1400" dirty="0">
                <a:ea typeface="Calibri" panose="020F0502020204030204" pitchFamily="34" charset="0"/>
              </a:rPr>
              <a:t> support </a:t>
            </a:r>
            <a:r>
              <a:rPr lang="nl-NL" sz="1400" dirty="0" err="1">
                <a:ea typeface="Calibri" panose="020F0502020204030204" pitchFamily="34" charset="0"/>
              </a:rPr>
              <a:t>from</a:t>
            </a:r>
            <a:r>
              <a:rPr lang="nl-NL" sz="1400" dirty="0">
                <a:ea typeface="Calibri" panose="020F0502020204030204" pitchFamily="34" charset="0"/>
              </a:rPr>
              <a:t> CGIAR Fund Donors </a:t>
            </a:r>
            <a:r>
              <a:rPr lang="nl-NL" sz="1400" dirty="0" err="1">
                <a:ea typeface="Calibri" panose="020F0502020204030204" pitchFamily="34" charset="0"/>
              </a:rPr>
              <a:t>and</a:t>
            </a:r>
            <a:r>
              <a:rPr lang="nl-NL" sz="1400" dirty="0">
                <a:ea typeface="Calibri" panose="020F0502020204030204" pitchFamily="34" charset="0"/>
              </a:rPr>
              <a:t> </a:t>
            </a:r>
            <a:r>
              <a:rPr lang="nl-NL" sz="1400" dirty="0" err="1">
                <a:ea typeface="Calibri" panose="020F0502020204030204" pitchFamily="34" charset="0"/>
              </a:rPr>
              <a:t>through</a:t>
            </a:r>
            <a:r>
              <a:rPr lang="nl-NL" sz="1400" dirty="0">
                <a:ea typeface="Calibri" panose="020F0502020204030204" pitchFamily="34" charset="0"/>
              </a:rPr>
              <a:t> </a:t>
            </a:r>
            <a:r>
              <a:rPr lang="nl-NL" sz="1400" dirty="0" err="1">
                <a:ea typeface="Calibri" panose="020F0502020204030204" pitchFamily="34" charset="0"/>
              </a:rPr>
              <a:t>bilateral</a:t>
            </a:r>
            <a:r>
              <a:rPr lang="nl-NL" sz="1400" dirty="0">
                <a:ea typeface="Calibri" panose="020F0502020204030204" pitchFamily="34" charset="0"/>
              </a:rPr>
              <a:t> </a:t>
            </a:r>
            <a:r>
              <a:rPr lang="nl-NL" sz="1400" dirty="0" err="1">
                <a:ea typeface="Calibri" panose="020F0502020204030204" pitchFamily="34" charset="0"/>
              </a:rPr>
              <a:t>funding</a:t>
            </a:r>
            <a:r>
              <a:rPr lang="nl-NL" sz="1400" dirty="0">
                <a:ea typeface="Calibri" panose="020F0502020204030204" pitchFamily="34" charset="0"/>
              </a:rPr>
              <a:t> </a:t>
            </a:r>
            <a:r>
              <a:rPr lang="nl-NL" sz="1400" dirty="0" err="1">
                <a:ea typeface="Calibri" panose="020F0502020204030204" pitchFamily="34" charset="0"/>
              </a:rPr>
              <a:t>agreements</a:t>
            </a:r>
            <a:r>
              <a:rPr lang="nl-NL" sz="1400" dirty="0">
                <a:ea typeface="Calibri" panose="020F0502020204030204" pitchFamily="34" charset="0"/>
              </a:rPr>
              <a:t>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64613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42" y="230189"/>
            <a:ext cx="8442796" cy="840125"/>
          </a:xfrm>
        </p:spPr>
        <p:txBody>
          <a:bodyPr/>
          <a:lstStyle/>
          <a:p>
            <a:r>
              <a:rPr lang="en-GB" sz="2800" dirty="0"/>
              <a:t>Cassava processing: 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10</a:t>
            </a:fld>
            <a:endParaRPr lang="en-GB" dirty="0"/>
          </a:p>
        </p:txBody>
      </p:sp>
      <p:sp>
        <p:nvSpPr>
          <p:cNvPr id="6" name="Tijdelijke aanduiding voor tekst 4"/>
          <p:cNvSpPr txBox="1">
            <a:spLocks/>
          </p:cNvSpPr>
          <p:nvPr/>
        </p:nvSpPr>
        <p:spPr bwMode="auto">
          <a:xfrm>
            <a:off x="776997" y="1285707"/>
            <a:ext cx="7635483" cy="3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chemeClr val="accent4"/>
              </a:buClr>
            </a:pPr>
            <a:r>
              <a:rPr lang="en-GB" sz="1800" dirty="0"/>
              <a:t>Processing Cassava to starch cake for use in the brewery in the mobile factory saves more than 50% of GHG emissions compared to a central Cassava factory. </a:t>
            </a:r>
          </a:p>
          <a:p>
            <a:pPr lvl="0">
              <a:buClr>
                <a:schemeClr val="accent4"/>
              </a:buClr>
            </a:pPr>
            <a:r>
              <a:rPr lang="en-GB" sz="1800" dirty="0"/>
              <a:t>Compared with commonly used starch source (Maize) a 25% GHG emissions is achieved.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1800" dirty="0"/>
              <a:t>The mobile factory show that small industrialization can have a significant regional economical grow with relative low impact of GHG emissions. 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1800" dirty="0"/>
              <a:t>Financial health of the mobile plant still has to be proven in the field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GB" sz="1800" dirty="0"/>
              <a:t>Depends mainly on the sales power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>
              <a:buClr>
                <a:schemeClr val="accent4"/>
              </a:buClr>
            </a:pPr>
            <a:endParaRPr lang="en-GB" sz="18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</p:txBody>
      </p:sp>
      <p:pic>
        <p:nvPicPr>
          <p:cNvPr id="10242" name="Picture 2" descr="image008">
            <a:extLst>
              <a:ext uri="{FF2B5EF4-FFF2-40B4-BE49-F238E27FC236}">
                <a16:creationId xmlns:a16="http://schemas.microsoft.com/office/drawing/2014/main" id="{12D9CA03-0FD5-4A93-A412-8CA7A9AEF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32" y="6143027"/>
            <a:ext cx="24003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8191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42" y="230189"/>
            <a:ext cx="8442796" cy="606057"/>
          </a:xfrm>
        </p:spPr>
        <p:txBody>
          <a:bodyPr/>
          <a:lstStyle/>
          <a:p>
            <a:r>
              <a:rPr lang="en-GB" sz="2800" dirty="0"/>
              <a:t>Cassava processing: Introduction CCAFS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2</a:t>
            </a:fld>
            <a:endParaRPr lang="en-GB" dirty="0"/>
          </a:p>
        </p:txBody>
      </p:sp>
      <p:sp>
        <p:nvSpPr>
          <p:cNvPr id="6" name="Tijdelijke aanduiding voor tekst 4"/>
          <p:cNvSpPr txBox="1">
            <a:spLocks/>
          </p:cNvSpPr>
          <p:nvPr/>
        </p:nvSpPr>
        <p:spPr bwMode="auto">
          <a:xfrm>
            <a:off x="586865" y="1016518"/>
            <a:ext cx="8347573" cy="4272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2000" dirty="0"/>
              <a:t>The Cassava processing in Mozambique is studied as one of the 4 cases in this CAFFS project.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2000" dirty="0"/>
              <a:t>The goal of the CCAFS project is to evaluate different interventions in the food chain on the effect on food security and Green House Gas (GHG) emissions.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2000" dirty="0"/>
              <a:t>Other cases: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Milk chain: Evaluating different cold chain opportunities in Ethiopia.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Hermetic Bags for the storage of Maize: analyse effectiveness for post harvest and quality losses; based on these outcomes the economical relevancy in perspective for farmers in different Sub-Sahara-Africa countries is assessed.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Tomatoes: Reduction of post harvest losses by changes in transport. 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2000" dirty="0"/>
          </a:p>
        </p:txBody>
      </p:sp>
      <p:pic>
        <p:nvPicPr>
          <p:cNvPr id="2050" name="Picture 2" descr="image008">
            <a:extLst>
              <a:ext uri="{FF2B5EF4-FFF2-40B4-BE49-F238E27FC236}">
                <a16:creationId xmlns:a16="http://schemas.microsoft.com/office/drawing/2014/main" id="{B6E46383-93CA-473E-ACD9-C3ADD7F77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686" y="6060902"/>
            <a:ext cx="24003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656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42" y="230189"/>
            <a:ext cx="8442796" cy="840125"/>
          </a:xfrm>
        </p:spPr>
        <p:txBody>
          <a:bodyPr/>
          <a:lstStyle/>
          <a:p>
            <a:r>
              <a:rPr lang="en-GB" sz="2800" dirty="0"/>
              <a:t>Cassava processing: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3</a:t>
            </a:fld>
            <a:endParaRPr lang="en-GB" dirty="0"/>
          </a:p>
        </p:txBody>
      </p:sp>
      <p:sp>
        <p:nvSpPr>
          <p:cNvPr id="6" name="Tijdelijke aanduiding voor tekst 4"/>
          <p:cNvSpPr txBox="1">
            <a:spLocks/>
          </p:cNvSpPr>
          <p:nvPr/>
        </p:nvSpPr>
        <p:spPr bwMode="auto">
          <a:xfrm>
            <a:off x="539253" y="1152467"/>
            <a:ext cx="8347573" cy="3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2000" dirty="0"/>
              <a:t>Cassava is a security food for many people in Africa.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2000" dirty="0"/>
              <a:t>The Cassava roots are very perishable and the process it into a food ingredient is very labour intensive. </a:t>
            </a:r>
          </a:p>
          <a:p>
            <a:pPr>
              <a:lnSpc>
                <a:spcPct val="100000"/>
              </a:lnSpc>
              <a:spcAft>
                <a:spcPts val="200"/>
              </a:spcAft>
              <a:buClr>
                <a:schemeClr val="accent4"/>
              </a:buClr>
            </a:pPr>
            <a:r>
              <a:rPr lang="en-GB" sz="2000" dirty="0"/>
              <a:t>In this case three different types of industrialisations are compared on the GHG emission to recover the starch from the Cassava using in the brewery industry.</a:t>
            </a:r>
          </a:p>
        </p:txBody>
      </p:sp>
      <p:pic>
        <p:nvPicPr>
          <p:cNvPr id="3074" name="Picture 2" descr="image008">
            <a:extLst>
              <a:ext uri="{FF2B5EF4-FFF2-40B4-BE49-F238E27FC236}">
                <a16:creationId xmlns:a16="http://schemas.microsoft.com/office/drawing/2014/main" id="{036090F0-C4B3-416B-B1B9-40634716B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624" y="6143027"/>
            <a:ext cx="24003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639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42" y="230190"/>
            <a:ext cx="8442796" cy="544873"/>
          </a:xfrm>
        </p:spPr>
        <p:txBody>
          <a:bodyPr/>
          <a:lstStyle/>
          <a:p>
            <a:r>
              <a:rPr lang="en-GB" sz="2800" dirty="0"/>
              <a:t>Cassava processing: characteristics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881" y="870657"/>
            <a:ext cx="3399750" cy="22609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12" y="870658"/>
            <a:ext cx="3368189" cy="22609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243" y="3448489"/>
            <a:ext cx="3427210" cy="2388337"/>
          </a:xfrm>
          <a:prstGeom prst="rect">
            <a:avLst/>
          </a:prstGeom>
        </p:spPr>
      </p:pic>
      <p:sp>
        <p:nvSpPr>
          <p:cNvPr id="10" name="Tijdelijke aanduiding voor tekst 4"/>
          <p:cNvSpPr txBox="1">
            <a:spLocks/>
          </p:cNvSpPr>
          <p:nvPr/>
        </p:nvSpPr>
        <p:spPr bwMode="auto">
          <a:xfrm>
            <a:off x="780489" y="3061955"/>
            <a:ext cx="3155785" cy="3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1800" dirty="0"/>
              <a:t>Farmhouse processing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  <a:buNone/>
            </a:pPr>
            <a:endParaRPr lang="en-GB" sz="10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  <a:buNone/>
            </a:pPr>
            <a:endParaRPr lang="en-GB" sz="4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1800" dirty="0" err="1"/>
              <a:t>Dadtco</a:t>
            </a:r>
            <a:r>
              <a:rPr lang="en-GB" sz="1800" dirty="0"/>
              <a:t> mobile factory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2000" dirty="0"/>
          </a:p>
        </p:txBody>
      </p:sp>
      <p:sp>
        <p:nvSpPr>
          <p:cNvPr id="12" name="Tijdelijke aanduiding voor tekst 4"/>
          <p:cNvSpPr txBox="1">
            <a:spLocks/>
          </p:cNvSpPr>
          <p:nvPr/>
        </p:nvSpPr>
        <p:spPr bwMode="auto">
          <a:xfrm>
            <a:off x="4816912" y="3074693"/>
            <a:ext cx="3155785" cy="3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1800" dirty="0"/>
              <a:t>Village processing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  <a:buNone/>
            </a:pPr>
            <a:endParaRPr lang="en-GB" sz="10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  <a:buNone/>
            </a:pPr>
            <a:endParaRPr lang="en-GB" sz="4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1800" dirty="0"/>
              <a:t>Central Factory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t="8520" b="7346"/>
          <a:stretch/>
        </p:blipFill>
        <p:spPr>
          <a:xfrm>
            <a:off x="899012" y="3441145"/>
            <a:ext cx="3368189" cy="2377545"/>
          </a:xfrm>
          <a:prstGeom prst="rect">
            <a:avLst/>
          </a:prstGeom>
        </p:spPr>
      </p:pic>
      <p:pic>
        <p:nvPicPr>
          <p:cNvPr id="4098" name="Picture 2" descr="image008">
            <a:extLst>
              <a:ext uri="{FF2B5EF4-FFF2-40B4-BE49-F238E27FC236}">
                <a16:creationId xmlns:a16="http://schemas.microsoft.com/office/drawing/2014/main" id="{747D475E-F388-4128-9218-ED3AB6549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132" y="6143027"/>
            <a:ext cx="24003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5797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42" y="230190"/>
            <a:ext cx="8442796" cy="559221"/>
          </a:xfrm>
        </p:spPr>
        <p:txBody>
          <a:bodyPr/>
          <a:lstStyle/>
          <a:p>
            <a:r>
              <a:rPr lang="en-GB" sz="2800" dirty="0"/>
              <a:t>Cassava processing: characteristics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881" y="843269"/>
            <a:ext cx="1542170" cy="10256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13" y="843270"/>
            <a:ext cx="1527854" cy="10256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243" y="3490695"/>
            <a:ext cx="1554626" cy="1083380"/>
          </a:xfrm>
          <a:prstGeom prst="rect">
            <a:avLst/>
          </a:prstGeom>
        </p:spPr>
      </p:pic>
      <p:sp>
        <p:nvSpPr>
          <p:cNvPr id="10" name="Tijdelijke aanduiding voor tekst 4"/>
          <p:cNvSpPr txBox="1">
            <a:spLocks/>
          </p:cNvSpPr>
          <p:nvPr/>
        </p:nvSpPr>
        <p:spPr bwMode="auto">
          <a:xfrm>
            <a:off x="700287" y="1934288"/>
            <a:ext cx="3999325" cy="3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1800" dirty="0"/>
              <a:t>Farmhouse processing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Low productivity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High losses (process)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No investment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  <a:buNone/>
            </a:pPr>
            <a:endParaRPr lang="en-GB" sz="3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  <a:buNone/>
            </a:pPr>
            <a:endParaRPr lang="en-GB" sz="4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1800" dirty="0" err="1"/>
              <a:t>Dadtco</a:t>
            </a:r>
            <a:r>
              <a:rPr lang="en-GB" sz="1800" dirty="0"/>
              <a:t> mobile factory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High productivity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Low losses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High investment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2000" dirty="0"/>
          </a:p>
        </p:txBody>
      </p:sp>
      <p:sp>
        <p:nvSpPr>
          <p:cNvPr id="12" name="Tijdelijke aanduiding voor tekst 4"/>
          <p:cNvSpPr txBox="1">
            <a:spLocks/>
          </p:cNvSpPr>
          <p:nvPr/>
        </p:nvSpPr>
        <p:spPr bwMode="auto">
          <a:xfrm>
            <a:off x="5543377" y="1796238"/>
            <a:ext cx="3155785" cy="3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  <a:buNone/>
            </a:pPr>
            <a:endParaRPr lang="en-GB" sz="10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  <a:buNone/>
            </a:pPr>
            <a:endParaRPr lang="en-GB" sz="4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2000" dirty="0"/>
          </a:p>
        </p:txBody>
      </p:sp>
      <p:sp>
        <p:nvSpPr>
          <p:cNvPr id="17" name="Tijdelijke aanduiding voor tekst 4"/>
          <p:cNvSpPr txBox="1">
            <a:spLocks/>
          </p:cNvSpPr>
          <p:nvPr/>
        </p:nvSpPr>
        <p:spPr bwMode="auto">
          <a:xfrm>
            <a:off x="4898337" y="1922731"/>
            <a:ext cx="3999325" cy="3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1800" dirty="0"/>
              <a:t>Village processing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Better productivity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High losses (process)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Low investment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  <a:buNone/>
            </a:pPr>
            <a:endParaRPr lang="en-GB" sz="3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  <a:buNone/>
            </a:pPr>
            <a:endParaRPr lang="en-GB" sz="4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1800" dirty="0"/>
              <a:t>Central Factory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High productivity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High losses (raw material)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600" dirty="0"/>
              <a:t>High investment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t="8520" b="7346"/>
          <a:stretch/>
        </p:blipFill>
        <p:spPr>
          <a:xfrm>
            <a:off x="899013" y="3502252"/>
            <a:ext cx="1518416" cy="1071823"/>
          </a:xfrm>
          <a:prstGeom prst="rect">
            <a:avLst/>
          </a:prstGeom>
        </p:spPr>
      </p:pic>
      <p:pic>
        <p:nvPicPr>
          <p:cNvPr id="5122" name="Picture 2" descr="image008">
            <a:extLst>
              <a:ext uri="{FF2B5EF4-FFF2-40B4-BE49-F238E27FC236}">
                <a16:creationId xmlns:a16="http://schemas.microsoft.com/office/drawing/2014/main" id="{FCFE0F12-510B-4E22-AB4E-32AF54AB6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32" y="6143027"/>
            <a:ext cx="24003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328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42" y="230189"/>
            <a:ext cx="8442796" cy="840125"/>
          </a:xfrm>
        </p:spPr>
        <p:txBody>
          <a:bodyPr/>
          <a:lstStyle/>
          <a:p>
            <a:r>
              <a:rPr lang="en-GB" sz="2800" dirty="0"/>
              <a:t>Cassava processing: yields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6</a:t>
            </a:fld>
            <a:endParaRPr lang="en-GB" dirty="0"/>
          </a:p>
        </p:txBody>
      </p:sp>
      <p:sp>
        <p:nvSpPr>
          <p:cNvPr id="6" name="Tijdelijke aanduiding voor tekst 4"/>
          <p:cNvSpPr txBox="1">
            <a:spLocks/>
          </p:cNvSpPr>
          <p:nvPr/>
        </p:nvSpPr>
        <p:spPr bwMode="auto">
          <a:xfrm>
            <a:off x="586865" y="1230843"/>
            <a:ext cx="8347573" cy="3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2000" dirty="0"/>
              <a:t>Losses by processing and estimated raw material rejection for the different processing ways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20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20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20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  <a:buNone/>
            </a:pP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84" y="2035911"/>
            <a:ext cx="7425572" cy="3517697"/>
          </a:xfrm>
          <a:prstGeom prst="rect">
            <a:avLst/>
          </a:prstGeom>
        </p:spPr>
      </p:pic>
      <p:pic>
        <p:nvPicPr>
          <p:cNvPr id="6146" name="Picture 2" descr="image008">
            <a:extLst>
              <a:ext uri="{FF2B5EF4-FFF2-40B4-BE49-F238E27FC236}">
                <a16:creationId xmlns:a16="http://schemas.microsoft.com/office/drawing/2014/main" id="{6E27FD06-FBB2-457E-A516-51471D0BE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32" y="6060902"/>
            <a:ext cx="24003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6460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42" y="230189"/>
            <a:ext cx="8442796" cy="840125"/>
          </a:xfrm>
        </p:spPr>
        <p:txBody>
          <a:bodyPr/>
          <a:lstStyle/>
          <a:p>
            <a:r>
              <a:rPr lang="en-GB" sz="2800" dirty="0"/>
              <a:t>Cassava processing: GHG Emissions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7</a:t>
            </a:fld>
            <a:endParaRPr lang="en-GB" dirty="0"/>
          </a:p>
        </p:txBody>
      </p:sp>
      <p:sp>
        <p:nvSpPr>
          <p:cNvPr id="6" name="Tijdelijke aanduiding voor tekst 4"/>
          <p:cNvSpPr txBox="1">
            <a:spLocks/>
          </p:cNvSpPr>
          <p:nvPr/>
        </p:nvSpPr>
        <p:spPr bwMode="auto">
          <a:xfrm>
            <a:off x="586865" y="1230843"/>
            <a:ext cx="8347573" cy="3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r>
              <a:rPr lang="en-GB" sz="1800" dirty="0"/>
              <a:t>GHG emission of Cassava starch used in a brewery produced at different scales of industrialization, and compared with maize.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50616" y="592551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42" y="1886426"/>
            <a:ext cx="8293735" cy="416690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1499616" y="2990088"/>
            <a:ext cx="4956048" cy="18288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88720" y="2179812"/>
            <a:ext cx="44897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GB" sz="1400" b="1" dirty="0">
                <a:solidFill>
                  <a:srgbClr val="FF0000"/>
                </a:solidFill>
              </a:rPr>
              <a:t>                                                                                       -31%</a:t>
            </a:r>
          </a:p>
          <a:p>
            <a:pPr>
              <a:lnSpc>
                <a:spcPts val="1800"/>
              </a:lnSpc>
            </a:pPr>
            <a:endParaRPr lang="en-GB" sz="1400" b="1" dirty="0">
              <a:solidFill>
                <a:srgbClr val="FF0000"/>
              </a:solidFill>
            </a:endParaRPr>
          </a:p>
          <a:p>
            <a:pPr>
              <a:lnSpc>
                <a:spcPts val="1800"/>
              </a:lnSpc>
            </a:pPr>
            <a:r>
              <a:rPr lang="en-GB" sz="1400" dirty="0"/>
              <a:t> </a:t>
            </a:r>
            <a:endParaRPr lang="en-GB" sz="1400" b="1" dirty="0">
              <a:solidFill>
                <a:srgbClr val="00B050"/>
              </a:solidFill>
            </a:endParaRPr>
          </a:p>
          <a:p>
            <a:pPr>
              <a:lnSpc>
                <a:spcPts val="1800"/>
              </a:lnSpc>
            </a:pPr>
            <a:endParaRPr lang="en-GB" sz="1400" b="1" dirty="0">
              <a:solidFill>
                <a:srgbClr val="00B050"/>
              </a:solidFill>
            </a:endParaRPr>
          </a:p>
          <a:p>
            <a:pPr>
              <a:lnSpc>
                <a:spcPts val="1800"/>
              </a:lnSpc>
            </a:pPr>
            <a:endParaRPr lang="en-GB" sz="1400" b="1" dirty="0">
              <a:solidFill>
                <a:srgbClr val="00B050"/>
              </a:solidFill>
            </a:endParaRPr>
          </a:p>
          <a:p>
            <a:pPr>
              <a:lnSpc>
                <a:spcPts val="1800"/>
              </a:lnSpc>
            </a:pPr>
            <a:r>
              <a:rPr lang="en-GB" sz="1400" b="1" dirty="0">
                <a:solidFill>
                  <a:srgbClr val="00B050"/>
                </a:solidFill>
              </a:rPr>
              <a:t>                                                                   18%</a:t>
            </a:r>
          </a:p>
          <a:p>
            <a:pPr>
              <a:lnSpc>
                <a:spcPts val="1800"/>
              </a:lnSpc>
            </a:pPr>
            <a:r>
              <a:rPr lang="en-GB" sz="1400" b="1" dirty="0">
                <a:solidFill>
                  <a:srgbClr val="00B050"/>
                </a:solidFill>
              </a:rPr>
              <a:t>                                             25%</a:t>
            </a:r>
          </a:p>
          <a:p>
            <a:pPr>
              <a:lnSpc>
                <a:spcPts val="1800"/>
              </a:lnSpc>
            </a:pPr>
            <a:r>
              <a:rPr lang="en-GB" sz="1400" b="1" dirty="0">
                <a:solidFill>
                  <a:srgbClr val="00B050"/>
                </a:solidFill>
              </a:rPr>
              <a:t>42%</a:t>
            </a:r>
            <a:r>
              <a:rPr lang="en-GB" sz="1400" dirty="0"/>
              <a:t>               </a:t>
            </a:r>
            <a:r>
              <a:rPr lang="en-GB" sz="1400" b="1" dirty="0">
                <a:solidFill>
                  <a:srgbClr val="00B050"/>
                </a:solidFill>
              </a:rPr>
              <a:t>39%</a:t>
            </a:r>
            <a:endParaRPr lang="en-GB" sz="1400" dirty="0">
              <a:latin typeface="Verdana" pitchFamily="34" charset="0"/>
            </a:endParaRPr>
          </a:p>
        </p:txBody>
      </p:sp>
      <p:pic>
        <p:nvPicPr>
          <p:cNvPr id="7170" name="Picture 2" descr="image008">
            <a:extLst>
              <a:ext uri="{FF2B5EF4-FFF2-40B4-BE49-F238E27FC236}">
                <a16:creationId xmlns:a16="http://schemas.microsoft.com/office/drawing/2014/main" id="{AC03B5B8-1807-4635-AAE1-B928AC781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32" y="6143027"/>
            <a:ext cx="24003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9811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42" y="230189"/>
            <a:ext cx="8442796" cy="840125"/>
          </a:xfrm>
        </p:spPr>
        <p:txBody>
          <a:bodyPr/>
          <a:lstStyle/>
          <a:p>
            <a:r>
              <a:rPr lang="en-GB" sz="2800" dirty="0"/>
              <a:t>Cassava processing: GHG emission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8</a:t>
            </a:fld>
            <a:endParaRPr lang="en-GB" dirty="0"/>
          </a:p>
        </p:txBody>
      </p:sp>
      <p:sp>
        <p:nvSpPr>
          <p:cNvPr id="6" name="Tijdelijke aanduiding voor tekst 4"/>
          <p:cNvSpPr txBox="1">
            <a:spLocks/>
          </p:cNvSpPr>
          <p:nvPr/>
        </p:nvSpPr>
        <p:spPr bwMode="auto">
          <a:xfrm>
            <a:off x="586865" y="1230843"/>
            <a:ext cx="8347573" cy="3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chemeClr val="accent4"/>
              </a:buClr>
            </a:pPr>
            <a:r>
              <a:rPr lang="en-GB" sz="1800" dirty="0"/>
              <a:t>Processing Cassava to a starch cake in the mobile factory is an attractive option for both food security (minimal losses) and GHG emissions</a:t>
            </a:r>
          </a:p>
          <a:p>
            <a:pPr marL="730250" lvl="1" indent="0">
              <a:buClr>
                <a:schemeClr val="accent4"/>
              </a:buClr>
              <a:buNone/>
            </a:pPr>
            <a:r>
              <a:rPr lang="en-GB" sz="1800" dirty="0"/>
              <a:t>When processing to starch flour, energy use for drying results in higher GHG emissions</a:t>
            </a:r>
          </a:p>
          <a:p>
            <a:pPr>
              <a:buClr>
                <a:schemeClr val="accent4"/>
              </a:buClr>
            </a:pPr>
            <a:r>
              <a:rPr lang="en-GB" sz="1800" dirty="0"/>
              <a:t>For the scenario of processing in the centralized factory both the emissions due to collection transport and due to losses are significant higher than the mobile factory scenarios</a:t>
            </a:r>
          </a:p>
          <a:p>
            <a:pPr>
              <a:buClr>
                <a:schemeClr val="accent4"/>
              </a:buClr>
            </a:pPr>
            <a:r>
              <a:rPr lang="en-GB" sz="1800" dirty="0"/>
              <a:t>Due to the higher impact of agricultural production of imported Maize, the ‘Maize’ scenario has higher impacts than the cassava decentralized processing scenarios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800" dirty="0"/>
          </a:p>
        </p:txBody>
      </p:sp>
      <p:pic>
        <p:nvPicPr>
          <p:cNvPr id="8194" name="Picture 2" descr="image008">
            <a:extLst>
              <a:ext uri="{FF2B5EF4-FFF2-40B4-BE49-F238E27FC236}">
                <a16:creationId xmlns:a16="http://schemas.microsoft.com/office/drawing/2014/main" id="{778FE5CA-16A2-4F59-8EC8-E034D52CD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132" y="6143027"/>
            <a:ext cx="24003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700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42" y="230189"/>
            <a:ext cx="8442796" cy="786329"/>
          </a:xfrm>
        </p:spPr>
        <p:txBody>
          <a:bodyPr/>
          <a:lstStyle/>
          <a:p>
            <a:r>
              <a:rPr lang="en-GB" sz="2800" dirty="0"/>
              <a:t>Cassava processing: Economics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>
              <a:lnSpc>
                <a:spcPts val="1200"/>
              </a:lnSpc>
            </a:pPr>
            <a:fld id="{F25965E0-7062-474C-8671-DB3A3CE669B0}" type="slidenum">
              <a:rPr lang="en-GB" smtClean="0"/>
              <a:pPr algn="r">
                <a:lnSpc>
                  <a:spcPts val="1200"/>
                </a:lnSpc>
              </a:pPr>
              <a:t>9</a:t>
            </a:fld>
            <a:endParaRPr lang="en-GB" dirty="0"/>
          </a:p>
        </p:txBody>
      </p:sp>
      <p:sp>
        <p:nvSpPr>
          <p:cNvPr id="6" name="Tijdelijke aanduiding voor tekst 4"/>
          <p:cNvSpPr txBox="1">
            <a:spLocks/>
          </p:cNvSpPr>
          <p:nvPr/>
        </p:nvSpPr>
        <p:spPr bwMode="auto">
          <a:xfrm>
            <a:off x="586865" y="1230843"/>
            <a:ext cx="8347573" cy="3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500"/>
              </a:lnSpc>
              <a:spcBef>
                <a:spcPts val="12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500"/>
              </a:lnSpc>
              <a:spcBef>
                <a:spcPts val="1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22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chemeClr val="accent4"/>
              </a:buClr>
            </a:pPr>
            <a:r>
              <a:rPr lang="en-GB" sz="1800" dirty="0"/>
              <a:t>Since the factory returns (annually) to the same locations, it becomes relevant to give training.  </a:t>
            </a:r>
          </a:p>
          <a:p>
            <a:pPr lvl="0">
              <a:buClr>
                <a:schemeClr val="accent4"/>
              </a:buClr>
            </a:pPr>
            <a:r>
              <a:rPr lang="en-GB" sz="1800" dirty="0"/>
              <a:t>To secure the root supply, farmers are trained to increase their individual supply from 1,5 to 6,5 MT in three years.</a:t>
            </a:r>
          </a:p>
          <a:p>
            <a:pPr>
              <a:buClr>
                <a:schemeClr val="accent4"/>
              </a:buClr>
            </a:pPr>
            <a:r>
              <a:rPr lang="en-GB" sz="1800" dirty="0"/>
              <a:t>One mobile plant with 5MT/h raw material capacity key figures</a:t>
            </a:r>
          </a:p>
          <a:p>
            <a:pPr lvl="1">
              <a:buClr>
                <a:schemeClr val="tx2"/>
              </a:buClr>
            </a:pPr>
            <a:r>
              <a:rPr lang="en-GB" sz="1600" dirty="0"/>
              <a:t>Estimated yearly capacity (80MT/day * 300 days/y) 24000MT Roots, 6000MT/y Cassava flour</a:t>
            </a:r>
          </a:p>
          <a:p>
            <a:pPr lvl="1">
              <a:buClr>
                <a:schemeClr val="tx2"/>
              </a:buClr>
            </a:pPr>
            <a:r>
              <a:rPr lang="en-GB" sz="1600" dirty="0"/>
              <a:t>Local economy: 200 jobs (203k€/y) + 816k€/y for the raw material</a:t>
            </a:r>
          </a:p>
          <a:p>
            <a:pPr lvl="1">
              <a:buClr>
                <a:schemeClr val="tx2"/>
              </a:buClr>
            </a:pPr>
            <a:r>
              <a:rPr lang="en-GB" sz="1600" dirty="0"/>
              <a:t>Turnover: 6000MT Cassava Flour represent a benchmark value of 3M€ DDP (“Delivered Duty Paid”)</a:t>
            </a:r>
          </a:p>
          <a:p>
            <a:pPr lvl="1">
              <a:buClr>
                <a:schemeClr val="tx2"/>
              </a:buClr>
            </a:pPr>
            <a:r>
              <a:rPr lang="en-GB" sz="1600" dirty="0"/>
              <a:t>Added value: 2,2M€/year</a:t>
            </a:r>
          </a:p>
          <a:p>
            <a:pPr lvl="1">
              <a:buClr>
                <a:schemeClr val="accent4"/>
              </a:buClr>
            </a:pPr>
            <a:endParaRPr lang="en-GB" sz="1600" dirty="0"/>
          </a:p>
          <a:p>
            <a:pPr lvl="1">
              <a:buClr>
                <a:schemeClr val="accent4"/>
              </a:buClr>
            </a:pPr>
            <a:endParaRPr lang="en-GB" sz="1600" dirty="0"/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accent4"/>
              </a:buClr>
            </a:pPr>
            <a:endParaRPr lang="en-GB" sz="1600" dirty="0"/>
          </a:p>
        </p:txBody>
      </p:sp>
      <p:pic>
        <p:nvPicPr>
          <p:cNvPr id="9218" name="Picture 2" descr="image008">
            <a:extLst>
              <a:ext uri="{FF2B5EF4-FFF2-40B4-BE49-F238E27FC236}">
                <a16:creationId xmlns:a16="http://schemas.microsoft.com/office/drawing/2014/main" id="{076DA860-7892-4D9C-9496-D6EE8398D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132" y="6143027"/>
            <a:ext cx="24003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059532"/>
      </p:ext>
    </p:extLst>
  </p:cSld>
  <p:clrMapOvr>
    <a:masterClrMapping/>
  </p:clrMapOvr>
</p:sld>
</file>

<file path=ppt/theme/theme1.xml><?xml version="1.0" encoding="utf-8"?>
<a:theme xmlns:a="http://schemas.openxmlformats.org/drawingml/2006/main" name="WUR">
  <a:themeElements>
    <a:clrScheme name="Wageningen UR witte achtergrond">
      <a:dk1>
        <a:srgbClr val="005172"/>
      </a:dk1>
      <a:lt1>
        <a:srgbClr val="FFFFFF"/>
      </a:lt1>
      <a:dk2>
        <a:srgbClr val="34B233"/>
      </a:dk2>
      <a:lt2>
        <a:srgbClr val="005172"/>
      </a:lt2>
      <a:accent1>
        <a:srgbClr val="519FD7"/>
      </a:accent1>
      <a:accent2>
        <a:srgbClr val="A59D95"/>
      </a:accent2>
      <a:accent3>
        <a:srgbClr val="D5D2CA"/>
      </a:accent3>
      <a:accent4>
        <a:srgbClr val="FF7900"/>
      </a:accent4>
      <a:accent5>
        <a:srgbClr val="00549F"/>
      </a:accent5>
      <a:accent6>
        <a:srgbClr val="000000"/>
      </a:accent6>
      <a:hlink>
        <a:srgbClr val="00549F"/>
      </a:hlink>
      <a:folHlink>
        <a:srgbClr val="000000"/>
      </a:folHlink>
    </a:clrScheme>
    <a:fontScheme name="Wageningen U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<a:prstTxWarp prst="textNoShape">
          <a:avLst/>
        </a:prstTxWarp>
        <a:sp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ts val="1800"/>
          </a:lnSpc>
          <a:defRPr sz="1400" dirty="0" err="1" smtClean="0">
            <a:latin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11720</TotalTime>
  <Words>692</Words>
  <Application>Microsoft Office PowerPoint</Application>
  <PresentationFormat>On-screen Show (4:3)</PresentationFormat>
  <Paragraphs>102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Verdana</vt:lpstr>
      <vt:lpstr>Wingdings</vt:lpstr>
      <vt:lpstr>WUR</vt:lpstr>
      <vt:lpstr>CCAFS Case: Cassava processing </vt:lpstr>
      <vt:lpstr>Cassava processing: Introduction CCAFS</vt:lpstr>
      <vt:lpstr>Cassava processing: introduction</vt:lpstr>
      <vt:lpstr>Cassava processing: characteristics  </vt:lpstr>
      <vt:lpstr>Cassava processing: characteristics </vt:lpstr>
      <vt:lpstr>Cassava processing: yields</vt:lpstr>
      <vt:lpstr>Cassava processing: GHG Emissions</vt:lpstr>
      <vt:lpstr>Cassava processing: GHG emission</vt:lpstr>
      <vt:lpstr>Cassava processing: Economics</vt:lpstr>
      <vt:lpstr>Cassava processing: 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 Brinkman</dc:creator>
  <cp:lastModifiedBy>Broeze, Jan</cp:lastModifiedBy>
  <cp:revision>486</cp:revision>
  <cp:lastPrinted>2019-06-20T13:07:36Z</cp:lastPrinted>
  <dcterms:created xsi:type="dcterms:W3CDTF">2011-09-29T08:30:03Z</dcterms:created>
  <dcterms:modified xsi:type="dcterms:W3CDTF">2019-12-18T16:05:17Z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_Template">
    <vt:lpwstr>WHUK.pptx</vt:lpwstr>
  </property>
</Properties>
</file>