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0" r:id="rId3"/>
    <p:sldId id="281" r:id="rId4"/>
    <p:sldId id="576" r:id="rId5"/>
    <p:sldId id="290" r:id="rId6"/>
    <p:sldId id="283" r:id="rId7"/>
    <p:sldId id="291" r:id="rId8"/>
    <p:sldId id="282" r:id="rId9"/>
    <p:sldId id="292" r:id="rId10"/>
    <p:sldId id="293" r:id="rId11"/>
    <p:sldId id="294" r:id="rId12"/>
    <p:sldId id="295" r:id="rId13"/>
    <p:sldId id="296" r:id="rId14"/>
    <p:sldId id="297" r:id="rId15"/>
    <p:sldId id="559" r:id="rId16"/>
    <p:sldId id="575" r:id="rId17"/>
    <p:sldId id="573" r:id="rId18"/>
    <p:sldId id="574" r:id="rId19"/>
    <p:sldId id="275" r:id="rId20"/>
    <p:sldId id="472" r:id="rId21"/>
    <p:sldId id="57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2" autoAdjust="0"/>
    <p:restoredTop sz="96835" autoAdjust="0"/>
  </p:normalViewPr>
  <p:slideViewPr>
    <p:cSldViewPr>
      <p:cViewPr varScale="1">
        <p:scale>
          <a:sx n="110" d="100"/>
          <a:sy n="110" d="100"/>
        </p:scale>
        <p:origin x="165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15-Jan-20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15-Jan-20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65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689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9BF21-222F-4330-B25D-2B802C517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3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source=imgres&amp;cd=&amp;cad=rja&amp;uact=8&amp;ved=0ahUKEwjJg5fUkd3JAhUKlxoKHdCDB4oQjRwICTAA&amp;url=http://www.dgwgo.com/rural-farming-news/sruc-seeks-farm-volunteers-national-e-coli-sampling-programme/&amp;psig=AFQjCNEIPkFzxtRP5q53WCqSEI-bCt0V0A&amp;ust=1450243897983656" TargetMode="External"/><Relationship Id="rId13" Type="http://schemas.openxmlformats.org/officeDocument/2006/relationships/image" Target="../media/image29.jpeg"/><Relationship Id="rId18" Type="http://schemas.openxmlformats.org/officeDocument/2006/relationships/image" Target="../media/image33.jpeg"/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12" Type="http://schemas.openxmlformats.org/officeDocument/2006/relationships/hyperlink" Target="http://www.forbes.com/sites/mfonobongnsehe/2011/08/02/the-best-african-mobile-apps-icow/" TargetMode="External"/><Relationship Id="rId17" Type="http://schemas.openxmlformats.org/officeDocument/2006/relationships/image" Target="../media/image32.jpeg"/><Relationship Id="rId2" Type="http://schemas.openxmlformats.org/officeDocument/2006/relationships/image" Target="../media/image21.png"/><Relationship Id="rId16" Type="http://schemas.openxmlformats.org/officeDocument/2006/relationships/image" Target="cid:5507a170-d2f2-44d4-a37d-754333347287@eurprd03.prod.outlook.com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11" Type="http://schemas.openxmlformats.org/officeDocument/2006/relationships/image" Target="../media/image28.jpeg"/><Relationship Id="rId5" Type="http://schemas.openxmlformats.org/officeDocument/2006/relationships/hyperlink" Target="http://www.google.com/url?sa=i&amp;source=imgres&amp;cd=&amp;cad=rja&amp;uact=8&amp;ved=0ahUKEwiq17_kh9PJAhUC9h4KHRwvAbQQjRwICTAA&amp;url=http://www.icfj.org/sponsors/bill-and-melinda-gates-foundation&amp;psig=AFQjCNF651CcMtuauzrET5p5YNTvXfUoGg&amp;ust=1449897650328716" TargetMode="External"/><Relationship Id="rId15" Type="http://schemas.openxmlformats.org/officeDocument/2006/relationships/image" Target="../media/image31.jpeg"/><Relationship Id="rId10" Type="http://schemas.openxmlformats.org/officeDocument/2006/relationships/image" Target="../media/image27.png"/><Relationship Id="rId19" Type="http://schemas.openxmlformats.org/officeDocument/2006/relationships/image" Target="../media/image34.jpeg"/><Relationship Id="rId4" Type="http://schemas.openxmlformats.org/officeDocument/2006/relationships/image" Target="../media/image23.gif"/><Relationship Id="rId9" Type="http://schemas.openxmlformats.org/officeDocument/2006/relationships/image" Target="../media/image26.jpeg"/><Relationship Id="rId14" Type="http://schemas.openxmlformats.org/officeDocument/2006/relationships/image" Target="../media/image3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cid:image001.png@01D16D8C.9C905A1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205" y="5866286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210" y="5880944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6369844" y="6047116"/>
            <a:ext cx="1128712" cy="276999"/>
          </a:xfrm>
          <a:prstGeom prst="rect">
            <a:avLst/>
          </a:prstGeom>
          <a:solidFill>
            <a:srgbClr val="72201E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1200" dirty="0">
                <a:solidFill>
                  <a:srgbClr val="FFFFFF"/>
                </a:solidFill>
                <a:latin typeface="+mj-lt"/>
              </a:rPr>
              <a:t>Partner Logo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Improving the accuracy of genomic predictions in small holder crossed-bred dairy cattle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Raphael </a:t>
            </a:r>
            <a:r>
              <a:rPr lang="en-US" dirty="0" err="1"/>
              <a:t>Mrode</a:t>
            </a:r>
            <a:r>
              <a:rPr lang="en-US" dirty="0"/>
              <a:t>, Julie Ojango,  John Gibson and Okeyo Mwai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7  All Africa Conference on Animal Agriculture (AACAA), Accra , Ghana </a:t>
            </a:r>
            <a:r>
              <a:rPr lang="en-US"/>
              <a:t>29 July– </a:t>
            </a:r>
            <a:r>
              <a:rPr lang="en-US" dirty="0"/>
              <a:t>2 August 2019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3598862"/>
            <a:ext cx="9144000" cy="2116138"/>
            <a:chOff x="0" y="3598862"/>
            <a:chExt cx="9144000" cy="21161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598862"/>
              <a:ext cx="3048000" cy="2116138"/>
            </a:xfrm>
            <a:prstGeom prst="rect">
              <a:avLst/>
            </a:prstGeom>
          </p:spPr>
        </p:pic>
        <p:pic>
          <p:nvPicPr>
            <p:cNvPr id="2050" name="Picture 2" descr="C:\Users\zsewunet\Downloads\4189986967_eb3e1b1848_b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46193" y="3598862"/>
              <a:ext cx="3724275" cy="2116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4178"/>
              <a:ext cx="2147215" cy="2110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5" name="Picture 1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866286"/>
            <a:ext cx="1326356" cy="8086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Mean Allele  Frequencies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9F26294-9810-4BE1-BBA6-CB9F985B6D41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165363448"/>
              </p:ext>
            </p:extLst>
          </p:nvPr>
        </p:nvGraphicFramePr>
        <p:xfrm>
          <a:off x="457199" y="1485904"/>
          <a:ext cx="8229601" cy="21808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3046">
                  <a:extLst>
                    <a:ext uri="{9D8B030D-6E8A-4147-A177-3AD203B41FA5}">
                      <a16:colId xmlns:a16="http://schemas.microsoft.com/office/drawing/2014/main" val="1433870760"/>
                    </a:ext>
                  </a:extLst>
                </a:gridCol>
                <a:gridCol w="1456683">
                  <a:extLst>
                    <a:ext uri="{9D8B030D-6E8A-4147-A177-3AD203B41FA5}">
                      <a16:colId xmlns:a16="http://schemas.microsoft.com/office/drawing/2014/main" val="1743186480"/>
                    </a:ext>
                  </a:extLst>
                </a:gridCol>
                <a:gridCol w="1388911">
                  <a:extLst>
                    <a:ext uri="{9D8B030D-6E8A-4147-A177-3AD203B41FA5}">
                      <a16:colId xmlns:a16="http://schemas.microsoft.com/office/drawing/2014/main" val="549019778"/>
                    </a:ext>
                  </a:extLst>
                </a:gridCol>
                <a:gridCol w="1381868">
                  <a:extLst>
                    <a:ext uri="{9D8B030D-6E8A-4147-A177-3AD203B41FA5}">
                      <a16:colId xmlns:a16="http://schemas.microsoft.com/office/drawing/2014/main" val="4068562497"/>
                    </a:ext>
                  </a:extLst>
                </a:gridCol>
                <a:gridCol w="1381868">
                  <a:extLst>
                    <a:ext uri="{9D8B030D-6E8A-4147-A177-3AD203B41FA5}">
                      <a16:colId xmlns:a16="http://schemas.microsoft.com/office/drawing/2014/main" val="1410922110"/>
                    </a:ext>
                  </a:extLst>
                </a:gridCol>
                <a:gridCol w="1357225">
                  <a:extLst>
                    <a:ext uri="{9D8B030D-6E8A-4147-A177-3AD203B41FA5}">
                      <a16:colId xmlns:a16="http://schemas.microsoft.com/office/drawing/2014/main" val="1244488392"/>
                    </a:ext>
                  </a:extLst>
                </a:gridCol>
              </a:tblGrid>
              <a:tr h="5143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Variable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                                            Percentage  exotic  genes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080266"/>
                  </a:ext>
                </a:extLst>
              </a:tr>
              <a:tr h="5143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All cows (1038)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&gt;87.5 (304)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61 – 87.5 (457)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 36-60 (212)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&lt;36 (61)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1976284"/>
                  </a:ext>
                </a:extLst>
              </a:tr>
              <a:tr h="5143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Means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  0.527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0.519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 0.526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 0.536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 0.544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9933661"/>
                  </a:ext>
                </a:extLst>
              </a:tr>
              <a:tr h="5143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STD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 0.263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0.283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 0.265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0.260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 0.279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890572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B12DA600-17BB-48AD-88CF-C5C60FF6E4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2031" y="472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A672150-B0E9-4F8A-8460-76842F3B86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7031183"/>
              </p:ext>
            </p:extLst>
          </p:nvPr>
        </p:nvGraphicFramePr>
        <p:xfrm>
          <a:off x="457200" y="3526970"/>
          <a:ext cx="8229600" cy="3559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Chart" r:id="rId3" imgW="4572000" imgH="2743200" progId="Excel.Chart.8">
                  <p:embed/>
                </p:oleObj>
              </mc:Choice>
              <mc:Fallback>
                <p:oleObj name="Chart" r:id="rId3" imgW="4572000" imgH="2743200" progId="Excel.Char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526970"/>
                        <a:ext cx="8229600" cy="35596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DA61E37D-4761-4355-935C-52E16C532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2031" y="7467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000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FBE3D-69BD-42CE-82F8-0118A6520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Correlation among allele frequencies for different cows of different breed proportion</a:t>
            </a:r>
            <a:r>
              <a:rPr lang="en-US" dirty="0"/>
              <a:t>.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CECBB30-F656-4FF0-8612-345D36667686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538550889"/>
              </p:ext>
            </p:extLst>
          </p:nvPr>
        </p:nvGraphicFramePr>
        <p:xfrm>
          <a:off x="285750" y="1905000"/>
          <a:ext cx="8229602" cy="45585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8986">
                  <a:extLst>
                    <a:ext uri="{9D8B030D-6E8A-4147-A177-3AD203B41FA5}">
                      <a16:colId xmlns:a16="http://schemas.microsoft.com/office/drawing/2014/main" val="2045916292"/>
                    </a:ext>
                  </a:extLst>
                </a:gridCol>
                <a:gridCol w="978986">
                  <a:extLst>
                    <a:ext uri="{9D8B030D-6E8A-4147-A177-3AD203B41FA5}">
                      <a16:colId xmlns:a16="http://schemas.microsoft.com/office/drawing/2014/main" val="2492739655"/>
                    </a:ext>
                  </a:extLst>
                </a:gridCol>
                <a:gridCol w="1254326">
                  <a:extLst>
                    <a:ext uri="{9D8B030D-6E8A-4147-A177-3AD203B41FA5}">
                      <a16:colId xmlns:a16="http://schemas.microsoft.com/office/drawing/2014/main" val="4100955441"/>
                    </a:ext>
                  </a:extLst>
                </a:gridCol>
                <a:gridCol w="1254326">
                  <a:extLst>
                    <a:ext uri="{9D8B030D-6E8A-4147-A177-3AD203B41FA5}">
                      <a16:colId xmlns:a16="http://schemas.microsoft.com/office/drawing/2014/main" val="3877360158"/>
                    </a:ext>
                  </a:extLst>
                </a:gridCol>
                <a:gridCol w="1254326">
                  <a:extLst>
                    <a:ext uri="{9D8B030D-6E8A-4147-A177-3AD203B41FA5}">
                      <a16:colId xmlns:a16="http://schemas.microsoft.com/office/drawing/2014/main" val="1092139083"/>
                    </a:ext>
                  </a:extLst>
                </a:gridCol>
                <a:gridCol w="1254326">
                  <a:extLst>
                    <a:ext uri="{9D8B030D-6E8A-4147-A177-3AD203B41FA5}">
                      <a16:colId xmlns:a16="http://schemas.microsoft.com/office/drawing/2014/main" val="1041463642"/>
                    </a:ext>
                  </a:extLst>
                </a:gridCol>
                <a:gridCol w="1254326">
                  <a:extLst>
                    <a:ext uri="{9D8B030D-6E8A-4147-A177-3AD203B41FA5}">
                      <a16:colId xmlns:a16="http://schemas.microsoft.com/office/drawing/2014/main" val="4164121931"/>
                    </a:ext>
                  </a:extLst>
                </a:gridCol>
              </a:tblGrid>
              <a:tr h="8677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076387"/>
                  </a:ext>
                </a:extLst>
              </a:tr>
              <a:tr h="83232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Category of cows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No.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All        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&gt; 0.875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0.61-0.875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0.36-0.60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effectLst/>
                        </a:rPr>
                        <a:t>&lt;0.36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7329488"/>
                  </a:ext>
                </a:extLst>
              </a:tr>
              <a:tr h="4067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All 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1034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1.00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9196203"/>
                  </a:ext>
                </a:extLst>
              </a:tr>
              <a:tr h="4067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         &gt; 0.875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304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0.97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1.00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671041"/>
                  </a:ext>
                </a:extLst>
              </a:tr>
              <a:tr h="4067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0.61 - 0.875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457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1.00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0.98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1.00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85898207"/>
                  </a:ext>
                </a:extLst>
              </a:tr>
              <a:tr h="4067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     0.36 – 0.60         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212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0.96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0.86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0.94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1.00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1334231"/>
                  </a:ext>
                </a:extLst>
              </a:tr>
              <a:tr h="4067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&lt; 0.36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61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0.85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0.67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0.82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>
                          <a:effectLst/>
                        </a:rPr>
                        <a:t>0.95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effectLst/>
                        </a:rPr>
                        <a:t>1.00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9184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0569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1D7F6-A7C6-45BB-8DFF-9C83B4F71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of Genomic Predictions –GBLUP and standardizing allele frequencies  </a:t>
            </a:r>
            <a:r>
              <a:rPr lang="en-US" dirty="0" err="1"/>
              <a:t>frequen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34E6151-5818-46C2-8FA5-F9D45DF1E11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97270" y="1752600"/>
            <a:ext cx="8273669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522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23C59-CF3F-462B-93D3-ED999E0EA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of Genomic  Predictions-</a:t>
            </a:r>
            <a:r>
              <a:rPr lang="en-US" dirty="0" err="1"/>
              <a:t>BayesA</a:t>
            </a:r>
            <a:r>
              <a:rPr lang="en-US" dirty="0"/>
              <a:t> and weighted Analyses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485013A-F9AC-46B4-AB61-767F12543EE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57200" y="1676400"/>
            <a:ext cx="7633991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94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42545-D31D-49D5-B83E-913825DFE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of genomic prediction – </a:t>
            </a:r>
            <a:r>
              <a:rPr lang="en-US" dirty="0" err="1"/>
              <a:t>BayesB</a:t>
            </a:r>
            <a:r>
              <a:rPr lang="en-US" dirty="0"/>
              <a:t> and  weighted analyses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67A56F3-6330-4B08-8E8E-87FED9CFF06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762000" y="1668206"/>
            <a:ext cx="8239123" cy="496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18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08066-6D87-482C-9EC7-DB122004CEA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Ranking of indigenous  cows in the top 40% increased by 14% with using SNP effects from indigenous  or combined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dirty="0"/>
          </a:p>
        </p:txBody>
      </p:sp>
      <p:pic>
        <p:nvPicPr>
          <p:cNvPr id="4" name="Picture 3" descr="C:\Users\jojango\AppData\Local\Microsoft\Windows\INetCache\Content.Word\Visit to Constatine20080516_174.jpg">
            <a:extLst>
              <a:ext uri="{FF2B5EF4-FFF2-40B4-BE49-F238E27FC236}">
                <a16:creationId xmlns:a16="http://schemas.microsoft.com/office/drawing/2014/main" id="{4F67645D-34CA-451B-AEE7-75D842249AF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0"/>
            <a:ext cx="2634615" cy="192364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8222F53-655F-4C4D-A31E-84C4C510C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Weighted analysis  using </a:t>
            </a:r>
            <a:r>
              <a:rPr lang="en-US" dirty="0" err="1"/>
              <a:t>BayesA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000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52F78-EE1F-4D85-BF23-83CF4CF47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AFF20-4BAF-4CBC-8AF6-E655A895AD8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r>
              <a:rPr lang="en-US" sz="2800" dirty="0"/>
              <a:t>Other options to  improve  genomic  accuracies  in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               small holder  systems</a:t>
            </a:r>
          </a:p>
        </p:txBody>
      </p:sp>
    </p:spTree>
    <p:extLst>
      <p:ext uri="{BB962C8B-B14F-4D97-AF65-F5344CB8AC3E}">
        <p14:creationId xmlns:p14="http://schemas.microsoft.com/office/powerpoint/2010/main" val="2620077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D5133-A8FF-4897-9DA9-CED08568F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Larger reference data: </a:t>
            </a:r>
            <a:r>
              <a:rPr lang="en-US" sz="2800" dirty="0"/>
              <a:t>African Dairy Genetics  Gain  – genomic  accuracies  from forward validation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D9A6A-616C-4E8B-9B5F-08289C729F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/>
              <a:t>Commenced analysis of ADGG data and some summary of some results using </a:t>
            </a:r>
            <a:r>
              <a:rPr lang="en-US" sz="2400" b="1" dirty="0"/>
              <a:t>G. </a:t>
            </a:r>
            <a:r>
              <a:rPr lang="en-US" sz="2400" dirty="0"/>
              <a:t>About 2000 genotyped cows with 9000 test days records: h</a:t>
            </a:r>
            <a:r>
              <a:rPr lang="en-US" sz="2400" baseline="30000" dirty="0"/>
              <a:t>2</a:t>
            </a:r>
            <a:r>
              <a:rPr lang="en-US" sz="2400" dirty="0"/>
              <a:t>=0.22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FRM =  Fixed   regression model; RRM –random regression model </a:t>
            </a:r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393F2C-B9D5-43DB-B6D1-D270D82C1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2520814"/>
            <a:ext cx="5831349" cy="378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212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40B89-58B5-4954-8EC4-F49D228B7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Pooling  data and  genotype  exchange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8CDE3-DA72-4E32-AB72-F9F6DDFB098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Pool  data across countries (increases up to 70%  in accuracy)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Exchange (trading) of genotypes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This is the trend  world-wide : Euro-Genetics and  North America Consortium Plus  UK and  Italy: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 Close  to 40,000 bulls in reference populations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Need  good  protocol for  data exchange  ensuring confidentiality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Incorporation foreign sires with genotypes abroad but with only daughters in small holder systems: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About 2 to 45% improvement in genomic accuracy in Brazil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55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</a:rPr>
              <a:t>SNP allele frequencies  for markers differ between animals of high and low  exotic  genes.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Frequencies were  more towards  fixation in cows with low exotic  genes. Need to investigate  in  larger data set and  different types of chips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While  GBLUP seems  very robust in genomic prediction across the range of crossbred animals. Methods  that  account for variation of allele frequencies and  effects are 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slightly better in prediction of cows  with more indigenous proportions.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Increases their  frequency in the top list</a:t>
            </a:r>
            <a:endParaRPr lang="en-GB" sz="1800" dirty="0">
              <a:solidFill>
                <a:srgbClr val="C00000"/>
              </a:solidFill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Larger data  sets through cooperation and  data exchange is critical</a:t>
            </a:r>
          </a:p>
        </p:txBody>
      </p:sp>
    </p:spTree>
    <p:extLst>
      <p:ext uri="{BB962C8B-B14F-4D97-AF65-F5344CB8AC3E}">
        <p14:creationId xmlns:p14="http://schemas.microsoft.com/office/powerpoint/2010/main" val="3841842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Genomic system in developed countries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Rapid  rate of genetic progress due to genomic selection with higher proportion of active AI bulls being gnomically evaluated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Genomic systems in developed countries are characterised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With large reference populations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Well defined phenotypes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But mostly within pure breeds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High accuracies – over 70 % for milk traits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98657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2C4133DF-FC68-4E16-9846-5F439FB143EF}"/>
              </a:ext>
            </a:extLst>
          </p:cNvPr>
          <p:cNvGrpSpPr/>
          <p:nvPr/>
        </p:nvGrpSpPr>
        <p:grpSpPr>
          <a:xfrm>
            <a:off x="582701" y="838200"/>
            <a:ext cx="8355916" cy="5552245"/>
            <a:chOff x="-86022" y="0"/>
            <a:chExt cx="9796439" cy="4551528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5294A6D-017A-487B-ABA1-7095BB11B2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86898" y="2239638"/>
              <a:ext cx="990600" cy="990600"/>
            </a:xfrm>
            <a:prstGeom prst="rect">
              <a:avLst/>
            </a:prstGeom>
            <a:noFill/>
          </p:spPr>
        </p:pic>
        <p:pic>
          <p:nvPicPr>
            <p:cNvPr id="36" name="Picture 35" descr="ILRIlogo_smlclr-rsz.jpg">
              <a:extLst>
                <a:ext uri="{FF2B5EF4-FFF2-40B4-BE49-F238E27FC236}">
                  <a16:creationId xmlns:a16="http://schemas.microsoft.com/office/drawing/2014/main" id="{A1E61E3F-947D-40B0-BF2F-10A7E11C19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87473" y="2000146"/>
              <a:ext cx="898168" cy="981076"/>
            </a:xfrm>
            <a:prstGeom prst="rect">
              <a:avLst/>
            </a:prstGeom>
            <a:noFill/>
          </p:spPr>
        </p:pic>
        <p:pic>
          <p:nvPicPr>
            <p:cNvPr id="37" name="Picture 36" descr="http://www.idd.landolakes.com/media/images/logo.gif?width=331&amp;height=60&amp;ext=.gif%20alt=">
              <a:extLst>
                <a:ext uri="{FF2B5EF4-FFF2-40B4-BE49-F238E27FC236}">
                  <a16:creationId xmlns:a16="http://schemas.microsoft.com/office/drawing/2014/main" id="{BD73FCE8-8A64-4AE6-9305-D4D9C9C15C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8242" y="1430790"/>
              <a:ext cx="2057399" cy="372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8" descr="http://www.icfj.org/sites/default/files/Gates-transparent.png?1363111791">
              <a:hlinkClick r:id="rId5"/>
              <a:extLst>
                <a:ext uri="{FF2B5EF4-FFF2-40B4-BE49-F238E27FC236}">
                  <a16:creationId xmlns:a16="http://schemas.microsoft.com/office/drawing/2014/main" id="{B7CAECBE-9607-4638-96EC-85F4F056FF1B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982" y="551439"/>
              <a:ext cx="2301240" cy="400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Picture 39" descr="D:\profile\Pictures\taliri.jpg">
              <a:extLst>
                <a:ext uri="{FF2B5EF4-FFF2-40B4-BE49-F238E27FC236}">
                  <a16:creationId xmlns:a16="http://schemas.microsoft.com/office/drawing/2014/main" id="{817DF4B9-9DF1-41D8-A714-970787B95A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9440" y="2627941"/>
              <a:ext cx="950587" cy="98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AutoShape 2" descr="Image result for scottish rural university college">
              <a:extLst>
                <a:ext uri="{FF2B5EF4-FFF2-40B4-BE49-F238E27FC236}">
                  <a16:creationId xmlns:a16="http://schemas.microsoft.com/office/drawing/2014/main" id="{F4F45195-DD8C-4BC1-8F37-0441555391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8710" y="0"/>
              <a:ext cx="152400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2" name="Picture 41" descr="http://www.dgwgo.com/wp-content/uploads/2014/08/1-a-1-a-Logo-for-Scotlands-Rural-001.jpg">
              <a:hlinkClick r:id="rId8"/>
              <a:extLst>
                <a:ext uri="{FF2B5EF4-FFF2-40B4-BE49-F238E27FC236}">
                  <a16:creationId xmlns:a16="http://schemas.microsoft.com/office/drawing/2014/main" id="{0EE2ADFC-AF68-48D8-A36A-AADCD5A193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8242" y="1926090"/>
              <a:ext cx="914399" cy="914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2" descr="Luonnonvarakeskus">
              <a:extLst>
                <a:ext uri="{FF2B5EF4-FFF2-40B4-BE49-F238E27FC236}">
                  <a16:creationId xmlns:a16="http://schemas.microsoft.com/office/drawing/2014/main" id="{77B49D53-1786-4765-A3AF-B9A93BDDD77A}"/>
                </a:ext>
              </a:extLst>
            </p:cNvPr>
            <p:cNvPicPr/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3092" y="1244790"/>
              <a:ext cx="1059099" cy="8393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" name="TextBox 28">
              <a:extLst>
                <a:ext uri="{FF2B5EF4-FFF2-40B4-BE49-F238E27FC236}">
                  <a16:creationId xmlns:a16="http://schemas.microsoft.com/office/drawing/2014/main" id="{CA683F55-9885-4EBF-B49A-348C656C9300}"/>
                </a:ext>
              </a:extLst>
            </p:cNvPr>
            <p:cNvSpPr txBox="1"/>
            <p:nvPr/>
          </p:nvSpPr>
          <p:spPr>
            <a:xfrm>
              <a:off x="4575007" y="3757520"/>
              <a:ext cx="4913510" cy="7940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2800" kern="1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Dairy Farmers &amp; Farmer organizations</a:t>
              </a:r>
              <a:endPara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45" name="Picture 44" descr="P:\Logos\c\cgiar\cgiar_Logo.jpg">
              <a:extLst>
                <a:ext uri="{FF2B5EF4-FFF2-40B4-BE49-F238E27FC236}">
                  <a16:creationId xmlns:a16="http://schemas.microsoft.com/office/drawing/2014/main" id="{AA265B1D-09C2-4A5A-A907-662D19A709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1008" y="2084132"/>
              <a:ext cx="669409" cy="794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TextBox 30">
              <a:extLst>
                <a:ext uri="{FF2B5EF4-FFF2-40B4-BE49-F238E27FC236}">
                  <a16:creationId xmlns:a16="http://schemas.microsoft.com/office/drawing/2014/main" id="{F6D5AB05-D54A-4B72-8B6E-0C928EAB8345}"/>
                </a:ext>
              </a:extLst>
            </p:cNvPr>
            <p:cNvSpPr txBox="1"/>
            <p:nvPr/>
          </p:nvSpPr>
          <p:spPr>
            <a:xfrm>
              <a:off x="-86022" y="3692455"/>
              <a:ext cx="4068136" cy="7940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2800" kern="1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National/regional Institutions/govts.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030" name="Picture 6" descr="https://encrypted-tbn2.gstatic.com/images?q=tbn:ANd9GcT5UdQF6GcdQpNl2reUQ04pgYCfSGC2ECSO8I5PRfHVq1cFeoDwJPCbkQ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310" y="2809783"/>
            <a:ext cx="1180587" cy="107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Image result for scottish rural university college"/>
          <p:cNvSpPr>
            <a:spLocks noChangeAspect="1" noChangeArrowheads="1"/>
          </p:cNvSpPr>
          <p:nvPr/>
        </p:nvSpPr>
        <p:spPr bwMode="auto">
          <a:xfrm>
            <a:off x="0" y="-136525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1581002" y="677596"/>
            <a:ext cx="5521906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4000" dirty="0">
                <a:solidFill>
                  <a:srgbClr val="FFFFFF"/>
                </a:solidFill>
              </a:rPr>
              <a:t>Acknowledgements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BD5814-225D-4FC6-AD1E-529874741B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76574" y="2152969"/>
            <a:ext cx="1404817" cy="726404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62FEA22-C257-4D62-955E-733C9B9A83CA}"/>
              </a:ext>
            </a:extLst>
          </p:cNvPr>
          <p:cNvGrpSpPr/>
          <p:nvPr/>
        </p:nvGrpSpPr>
        <p:grpSpPr>
          <a:xfrm>
            <a:off x="20497800" y="38711084"/>
            <a:ext cx="9710417" cy="4190522"/>
            <a:chOff x="1455290" y="-136525"/>
            <a:chExt cx="9710417" cy="4190522"/>
          </a:xfrm>
        </p:grpSpPr>
        <p:pic>
          <p:nvPicPr>
            <p:cNvPr id="20" name="Picture 7">
              <a:extLst>
                <a:ext uri="{FF2B5EF4-FFF2-40B4-BE49-F238E27FC236}">
                  <a16:creationId xmlns:a16="http://schemas.microsoft.com/office/drawing/2014/main" id="{97FA6A4F-55B6-4C8A-BB47-93177D108E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86600" y="1294265"/>
              <a:ext cx="990600" cy="990600"/>
            </a:xfrm>
            <a:prstGeom prst="rect">
              <a:avLst/>
            </a:prstGeom>
            <a:noFill/>
          </p:spPr>
        </p:pic>
        <p:pic>
          <p:nvPicPr>
            <p:cNvPr id="21" name="Picture 1" descr="ILRIlogo_smlclr-rsz.jpg">
              <a:extLst>
                <a:ext uri="{FF2B5EF4-FFF2-40B4-BE49-F238E27FC236}">
                  <a16:creationId xmlns:a16="http://schemas.microsoft.com/office/drawing/2014/main" id="{B4278883-5082-4A77-B7BE-2BE57C8681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542763" y="1863621"/>
              <a:ext cx="898168" cy="981076"/>
            </a:xfrm>
            <a:prstGeom prst="rect">
              <a:avLst/>
            </a:prstGeom>
            <a:noFill/>
          </p:spPr>
        </p:pic>
        <p:pic>
          <p:nvPicPr>
            <p:cNvPr id="22" name="Picture 2" descr="http://www.idd.landolakes.com/media/images/logo.gif?width=331&amp;height=60&amp;ext=.gif%20alt=">
              <a:extLst>
                <a:ext uri="{FF2B5EF4-FFF2-40B4-BE49-F238E27FC236}">
                  <a16:creationId xmlns:a16="http://schemas.microsoft.com/office/drawing/2014/main" id="{5F17BACF-791D-449A-9666-4BF26CF848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3532" y="1294265"/>
              <a:ext cx="2057399" cy="372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https://encrypted-tbn2.gstatic.com/images?q=tbn:ANd9GcT5UdQF6GcdQpNl2reUQ04pgYCfSGC2ECSO8I5PRfHVq1cFeoDwJPCbkQ">
              <a:hlinkClick r:id="rId12"/>
              <a:extLst>
                <a:ext uri="{FF2B5EF4-FFF2-40B4-BE49-F238E27FC236}">
                  <a16:creationId xmlns:a16="http://schemas.microsoft.com/office/drawing/2014/main" id="{70D577F2-6967-4509-98E7-7FC83A1A61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9397" y="2495724"/>
              <a:ext cx="967803" cy="877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 descr="http://www.icfj.org/sites/default/files/Gates-transparent.png?1363111791">
              <a:hlinkClick r:id="rId5"/>
              <a:extLst>
                <a:ext uri="{FF2B5EF4-FFF2-40B4-BE49-F238E27FC236}">
                  <a16:creationId xmlns:a16="http://schemas.microsoft.com/office/drawing/2014/main" id="{C17B658B-2344-4A47-9CF0-EC1D568B89C7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539" y="2690650"/>
              <a:ext cx="2301240" cy="400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Picture 3" descr="D:\profile\Pictures\taliri.jpg">
              <a:extLst>
                <a:ext uri="{FF2B5EF4-FFF2-40B4-BE49-F238E27FC236}">
                  <a16:creationId xmlns:a16="http://schemas.microsoft.com/office/drawing/2014/main" id="{15AA574C-638E-4A8E-B1EA-4FC81BF93D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6894" y="2391948"/>
              <a:ext cx="950587" cy="98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AutoShape 2" descr="Image result for scottish rural university college">
              <a:extLst>
                <a:ext uri="{FF2B5EF4-FFF2-40B4-BE49-F238E27FC236}">
                  <a16:creationId xmlns:a16="http://schemas.microsoft.com/office/drawing/2014/main" id="{3458FE37-74BA-42D0-8A44-2E4DCDD5F00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24000" y="-136525"/>
              <a:ext cx="152400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7" name="Picture 4" descr="http://www.dgwgo.com/wp-content/uploads/2014/08/1-a-1-a-Logo-for-Scotlands-Rural-001.jpg">
              <a:hlinkClick r:id="rId8"/>
              <a:extLst>
                <a:ext uri="{FF2B5EF4-FFF2-40B4-BE49-F238E27FC236}">
                  <a16:creationId xmlns:a16="http://schemas.microsoft.com/office/drawing/2014/main" id="{D2B871DF-3FD6-4526-9556-05C7C4DE61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3532" y="1789565"/>
              <a:ext cx="914399" cy="914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7" descr="Luonnonvarakeskus">
              <a:extLst>
                <a:ext uri="{FF2B5EF4-FFF2-40B4-BE49-F238E27FC236}">
                  <a16:creationId xmlns:a16="http://schemas.microsoft.com/office/drawing/2014/main" id="{61D394E3-C3C9-4991-A34A-194FA9D7DB6F}"/>
                </a:ext>
              </a:extLst>
            </p:cNvPr>
            <p:cNvPicPr/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8382" y="1108265"/>
              <a:ext cx="1059099" cy="8393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4EC681C-2BAD-49ED-8631-347B378BD7E0}"/>
                </a:ext>
              </a:extLst>
            </p:cNvPr>
            <p:cNvSpPr txBox="1"/>
            <p:nvPr/>
          </p:nvSpPr>
          <p:spPr>
            <a:xfrm>
              <a:off x="5359334" y="3469222"/>
              <a:ext cx="30759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0070C0"/>
                  </a:solidFill>
                </a:rPr>
                <a:t>Dairy Farmers</a:t>
              </a:r>
            </a:p>
          </p:txBody>
        </p:sp>
        <p:pic>
          <p:nvPicPr>
            <p:cNvPr id="30" name="Picture 9" descr="P:\Logos\c\cgiar\cgiar_Logo.jpg">
              <a:extLst>
                <a:ext uri="{FF2B5EF4-FFF2-40B4-BE49-F238E27FC236}">
                  <a16:creationId xmlns:a16="http://schemas.microsoft.com/office/drawing/2014/main" id="{A97D5CFE-614E-43F8-8A99-03BA958F89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6298" y="1947607"/>
              <a:ext cx="669409" cy="794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2F667CB-9B61-4809-AE21-FA5A1D144416}"/>
                </a:ext>
              </a:extLst>
            </p:cNvPr>
            <p:cNvSpPr txBox="1"/>
            <p:nvPr/>
          </p:nvSpPr>
          <p:spPr>
            <a:xfrm>
              <a:off x="1839927" y="3506443"/>
              <a:ext cx="33175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0070C0"/>
                  </a:solidFill>
                </a:rPr>
                <a:t>National Institutions</a:t>
              </a:r>
            </a:p>
          </p:txBody>
        </p:sp>
        <p:pic>
          <p:nvPicPr>
            <p:cNvPr id="32" name="Picture 31" descr="cid:5507a170-d2f2-44d4-a37d-754333347287@eurprd03.prod.outlook.com">
              <a:extLst>
                <a:ext uri="{FF2B5EF4-FFF2-40B4-BE49-F238E27FC236}">
                  <a16:creationId xmlns:a16="http://schemas.microsoft.com/office/drawing/2014/main" id="{E1588891-0D8F-4EB8-B50B-C00FD287ED52}"/>
                </a:ext>
              </a:extLst>
            </p:cNvPr>
            <p:cNvPicPr/>
            <p:nvPr/>
          </p:nvPicPr>
          <p:blipFill>
            <a:blip r:embed="rId15" r:link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5290" y="914041"/>
              <a:ext cx="3349738" cy="14403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8E088FC-C60E-4E73-BCDE-23D554F87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87051" y="2668945"/>
              <a:ext cx="838563" cy="843804"/>
            </a:xfrm>
            <a:prstGeom prst="rect">
              <a:avLst/>
            </a:prstGeom>
          </p:spPr>
        </p:pic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0B7BF6FD-8BF8-480C-88C5-504B61882236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610" y="1304501"/>
            <a:ext cx="3551707" cy="96647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3E5B5A0-01FB-4F36-978E-D3E5B054AE0B}"/>
              </a:ext>
            </a:extLst>
          </p:cNvPr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608" y="4341029"/>
            <a:ext cx="1296035" cy="94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9049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>
            <a:extLst>
              <a:ext uri="{FF2B5EF4-FFF2-40B4-BE49-F238E27FC236}">
                <a16:creationId xmlns:a16="http://schemas.microsoft.com/office/drawing/2014/main" id="{850EA460-D5AB-474C-A85B-340C08370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6477000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C4BCE7-DCE1-4D31-A906-DDEA9DA364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  <p:pic>
        <p:nvPicPr>
          <p:cNvPr id="4" name="Picture 3" descr="cc-by 88x31.png">
            <a:extLst>
              <a:ext uri="{FF2B5EF4-FFF2-40B4-BE49-F238E27FC236}">
                <a16:creationId xmlns:a16="http://schemas.microsoft.com/office/drawing/2014/main" id="{6E0EA1CE-7245-46E0-B8E5-71DCB3215895}"/>
              </a:ext>
            </a:extLst>
          </p:cNvPr>
          <p:cNvPicPr/>
          <p:nvPr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6497955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6300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 of genomic data in small holder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Challenges: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</a:rPr>
              <a:t>Small  data sets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</a:rPr>
              <a:t>Difficult to define good reference  and validation populations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</a:rPr>
              <a:t>Little data on pure breeds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</a:rPr>
              <a:t>Mostly on cross breeds animals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</a:rPr>
              <a:t>Most genotyped  animals  are females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Low  accuracies – about 0.1 to 0.40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2BD8DE-F2DA-486E-BFEC-99E9E3F58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5135737"/>
            <a:ext cx="1676545" cy="1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72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 of genomic data in small holder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Lack of pedigree, predictions uses  the G matrix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However in G markers are weighted by their expected variances  - solely function of their allele frequencies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Crossbred data  - some animals with &gt;87%  exotic genes and  others less than 36%. 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Allele frequencies differ among these  categories of animals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Usually more cows with  &gt;50 exotic genes in the data  and dominate allele frequencies estimates.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Use of frequencies computed across all  cross-bred data</a:t>
            </a:r>
            <a:r>
              <a:rPr lang="en-US" sz="2000" dirty="0">
                <a:solidFill>
                  <a:schemeClr val="tx2"/>
                </a:solidFill>
              </a:rPr>
              <a:t>  in GBLUP  tends to produce top cow lists to be dominated with cows of high degree of exotic genes</a:t>
            </a:r>
            <a:endParaRPr lang="en-GB" sz="2000"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95623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 of genomic data in small holder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Marker frequencies  computed for  breeds of origin in the crosses (breed-wise frequencies)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Small data sets, no A matrix and estimation of breed-wise alleles not feasible. </a:t>
            </a:r>
            <a:endParaRPr lang="en-GB"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Can we optimize the use of  across-breed frequencies in terms of accuracy? </a:t>
            </a:r>
            <a:r>
              <a:rPr lang="en-US" sz="2400" dirty="0">
                <a:solidFill>
                  <a:srgbClr val="0070C0"/>
                </a:solidFill>
              </a:rPr>
              <a:t>We can examine approaches that</a:t>
            </a:r>
            <a:endParaRPr lang="en-GB" sz="2400" dirty="0">
              <a:solidFill>
                <a:srgbClr val="0070C0"/>
              </a:solidFill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Standardizes allele frequencies of  markers  and therefore equalizes their relative contribution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Weights markers on the  basis of their effects on traits of interest 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95641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 of  the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Examine genomic models  attempting to optimize  the use of across breed frequencies  with aim of improving accuracies.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GBLUP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Regular G matrix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Gstd  from standardized allele frequencies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G0.5  with allele frequencies  set to intermediate (0.5)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Weighted G matrices</a:t>
            </a:r>
            <a:endParaRPr lang="en-GB" sz="1600" dirty="0">
              <a:solidFill>
                <a:srgbClr val="C00000"/>
              </a:solidFill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GwtA</a:t>
            </a:r>
            <a:r>
              <a:rPr lang="en-GB" sz="2000" dirty="0"/>
              <a:t> --  G weighted  by SNP effects from </a:t>
            </a:r>
            <a:r>
              <a:rPr lang="en-GB" sz="2000" dirty="0" err="1"/>
              <a:t>BayesA</a:t>
            </a:r>
            <a:r>
              <a:rPr lang="en-GB" sz="2000" dirty="0"/>
              <a:t> from all data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GwtA-exo</a:t>
            </a:r>
            <a:r>
              <a:rPr lang="en-GB" sz="2000" dirty="0"/>
              <a:t>   --  weighted with effects from only animals with &gt; 0.65 exotic genes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GwtA-ind</a:t>
            </a:r>
            <a:r>
              <a:rPr lang="en-GB" sz="2000" dirty="0"/>
              <a:t> --  weighted with effects from only animals with  &lt; 0.65 exotic genes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</a:rPr>
              <a:t>Correspondingly  : </a:t>
            </a:r>
            <a:r>
              <a:rPr lang="en-GB" sz="2000" dirty="0" err="1">
                <a:solidFill>
                  <a:srgbClr val="7030A0"/>
                </a:solidFill>
              </a:rPr>
              <a:t>GwtB</a:t>
            </a:r>
            <a:r>
              <a:rPr lang="en-GB" sz="2000" dirty="0">
                <a:solidFill>
                  <a:srgbClr val="7030A0"/>
                </a:solidFill>
              </a:rPr>
              <a:t> , </a:t>
            </a:r>
            <a:r>
              <a:rPr lang="en-GB" sz="2000" dirty="0" err="1">
                <a:solidFill>
                  <a:srgbClr val="7030A0"/>
                </a:solidFill>
              </a:rPr>
              <a:t>GwtB</a:t>
            </a:r>
            <a:r>
              <a:rPr lang="en-GB" sz="2000" dirty="0">
                <a:solidFill>
                  <a:srgbClr val="7030A0"/>
                </a:solidFill>
              </a:rPr>
              <a:t>-exotic, </a:t>
            </a:r>
            <a:r>
              <a:rPr lang="en-GB" sz="2000" dirty="0" err="1">
                <a:solidFill>
                  <a:srgbClr val="7030A0"/>
                </a:solidFill>
              </a:rPr>
              <a:t>GwtB-ind</a:t>
            </a:r>
            <a:r>
              <a:rPr lang="en-GB" sz="2000" dirty="0">
                <a:solidFill>
                  <a:srgbClr val="7030A0"/>
                </a:solidFill>
              </a:rPr>
              <a:t>  from </a:t>
            </a:r>
            <a:r>
              <a:rPr lang="en-GB" sz="2000" dirty="0" err="1">
                <a:solidFill>
                  <a:srgbClr val="7030A0"/>
                </a:solidFill>
              </a:rPr>
              <a:t>BayesB</a:t>
            </a:r>
            <a:r>
              <a:rPr lang="en-GB" sz="2000" dirty="0">
                <a:solidFill>
                  <a:srgbClr val="7030A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9796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Genotypic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Genotypic  data consisted  of  1038  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Data consisted of 1038 cows genotyped with the 777K Illumina High density chip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Cows from 5 random sites  in dairy production areas in Kenya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Crossbred cows  between indigenous African breeds which (</a:t>
            </a:r>
            <a:r>
              <a:rPr lang="en-GB" sz="2400" dirty="0" err="1"/>
              <a:t>N’dama</a:t>
            </a:r>
            <a:r>
              <a:rPr lang="en-GB" sz="2400" dirty="0"/>
              <a:t> and Nellore) and 5 exotic dairy breeds (Ayrshire, Friesian, Holstein, Guernsey and Jersey).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Breed composition determined  using admixture analysis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Cows classified into 4 classes based on percentage exotic genes: </a:t>
            </a:r>
            <a:r>
              <a:rPr lang="en-US" sz="2400" dirty="0">
                <a:solidFill>
                  <a:srgbClr val="C00000"/>
                </a:solidFill>
              </a:rPr>
              <a:t> &gt; 87.5% (C1), 61−87.5% (C2), 36−60% (C3), and &lt; 36% (C4) exotic gene</a:t>
            </a:r>
            <a:r>
              <a:rPr lang="en-US" sz="2400" dirty="0"/>
              <a:t>. 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32323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DGEA  Phenotypic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52400" y="1447800"/>
            <a:ext cx="8534400" cy="48006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Test day milk records were initially analysed  with a fixed  regression model obtaining a heritability of 0.19±0.05.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Yield deviations for milk yield generated from above models  were used for all genomic predictions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Various  G  used were computed as  follows: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G </a:t>
            </a:r>
            <a:r>
              <a:rPr lang="en-GB" sz="2400" dirty="0"/>
              <a:t>                 = </a:t>
            </a:r>
          </a:p>
          <a:p>
            <a:pPr>
              <a:lnSpc>
                <a:spcPct val="100000"/>
              </a:lnSpc>
            </a:pPr>
            <a:endParaRPr lang="en-GB" sz="2400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en-GB" sz="2400" b="1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0.05</a:t>
            </a:r>
            <a:r>
              <a:rPr lang="en-GB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= same with frequencies set 0.5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G</a:t>
            </a:r>
            <a:r>
              <a:rPr lang="en-GB" sz="2400" b="1" baseline="-25000" dirty="0"/>
              <a:t>std</a:t>
            </a:r>
            <a:r>
              <a:rPr lang="en-GB" sz="2400" dirty="0"/>
              <a:t> = </a:t>
            </a: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Z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Z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*'/</a:t>
            </a:r>
            <a:r>
              <a:rPr lang="en-GB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D17DE2-5826-480C-8456-67C20691D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4680" y="3848101"/>
            <a:ext cx="1483995" cy="723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AC3A70-E338-47A0-92B3-A45FD4EF3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599" y="5402115"/>
            <a:ext cx="10134601" cy="29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16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DGEA  Phenotypic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52400" y="1447800"/>
            <a:ext cx="8534400" cy="48006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en-GB" sz="2400" b="1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wtA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or  </a:t>
            </a:r>
            <a:r>
              <a:rPr lang="en-GB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en-GB" sz="2400" b="1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wtB</a:t>
            </a: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=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D =  </a:t>
            </a:r>
            <a:r>
              <a:rPr lang="en-GB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SNP  effects  from either </a:t>
            </a:r>
            <a:r>
              <a:rPr lang="en-GB" sz="240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BayesA</a:t>
            </a:r>
            <a:r>
              <a:rPr lang="en-GB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  or B and  was  estimated from 3 different analyses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</a:rPr>
              <a:t>All  cows,  669 cows &gt;= 0.65 (exotic) and  335 cows &lt;0.65 (Ind)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Accuracies  of  GEBV  = correlation  GEBV &amp;  YD  for groups  of  animals with YD excluded (cross-validation)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9D53BEE-050B-427C-8EC8-471B1670C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388706"/>
            <a:ext cx="1019444" cy="54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386474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 (2)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ilri_powerpoint_template_apr2013 (2)</Template>
  <TotalTime>561</TotalTime>
  <Words>1177</Words>
  <Application>Microsoft Office PowerPoint</Application>
  <PresentationFormat>On-screen Show (4:3)</PresentationFormat>
  <Paragraphs>184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ilri_powerpoint_template_apr2013 (2)</vt:lpstr>
      <vt:lpstr>Chart</vt:lpstr>
      <vt:lpstr>PowerPoint Presentation</vt:lpstr>
      <vt:lpstr>Genomic system in developed countries</vt:lpstr>
      <vt:lpstr>Characteristics of genomic data in small holder systems</vt:lpstr>
      <vt:lpstr>Characteristics of genomic data in small holder systems</vt:lpstr>
      <vt:lpstr>Characteristics of genomic data in small holder systems</vt:lpstr>
      <vt:lpstr>Objectives of  the study</vt:lpstr>
      <vt:lpstr>Genotypic data</vt:lpstr>
      <vt:lpstr>The DGEA  Phenotypic data</vt:lpstr>
      <vt:lpstr>The DGEA  Phenotypic data</vt:lpstr>
      <vt:lpstr>Mean Allele  Frequencies</vt:lpstr>
      <vt:lpstr>Correlation among allele frequencies for different cows of different breed proportion.</vt:lpstr>
      <vt:lpstr>Accuracy of Genomic Predictions –GBLUP and standardizing allele frequencies  frequen</vt:lpstr>
      <vt:lpstr>Accuracy of Genomic  Predictions-BayesA and weighted Analyses</vt:lpstr>
      <vt:lpstr>Accuracy of genomic prediction – BayesB and  weighted analyses</vt:lpstr>
      <vt:lpstr>Weighted analysis  using BayesA</vt:lpstr>
      <vt:lpstr>PowerPoint Presentation</vt:lpstr>
      <vt:lpstr>Larger reference data: African Dairy Genetics  Gain  – genomic  accuracies  from forward validation </vt:lpstr>
      <vt:lpstr>Pooling  data and  genotype  exchange</vt:lpstr>
      <vt:lpstr>Conclusions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Mulat, Bezuwork (ILRI)</dc:creator>
  <cp:lastModifiedBy>Yabowork, Abenet (ILRI)</cp:lastModifiedBy>
  <cp:revision>67</cp:revision>
  <dcterms:created xsi:type="dcterms:W3CDTF">2014-10-21T08:35:18Z</dcterms:created>
  <dcterms:modified xsi:type="dcterms:W3CDTF">2020-01-15T08:13:22Z</dcterms:modified>
</cp:coreProperties>
</file>