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305" r:id="rId6"/>
    <p:sldId id="304" r:id="rId7"/>
    <p:sldId id="306" r:id="rId8"/>
    <p:sldId id="308" r:id="rId9"/>
    <p:sldId id="309" r:id="rId10"/>
    <p:sldId id="310" r:id="rId11"/>
    <p:sldId id="311" r:id="rId12"/>
    <p:sldId id="314" r:id="rId13"/>
    <p:sldId id="315" r:id="rId14"/>
    <p:sldId id="316" r:id="rId15"/>
    <p:sldId id="317" r:id="rId16"/>
    <p:sldId id="318" r:id="rId17"/>
    <p:sldId id="26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201E"/>
    <a:srgbClr val="682622"/>
    <a:srgbClr val="6332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83" autoAdjust="0"/>
  </p:normalViewPr>
  <p:slideViewPr>
    <p:cSldViewPr>
      <p:cViewPr varScale="1">
        <p:scale>
          <a:sx n="100" d="100"/>
          <a:sy n="100" d="100"/>
        </p:scale>
        <p:origin x="187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6B2F7-862C-4C3D-96CC-88B8C4D87854}" type="datetimeFigureOut">
              <a:rPr lang="en-US" smtClean="0"/>
              <a:pPr/>
              <a:t>2/20/2020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52C94-81DE-4A41-A470-17428C6BB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67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F8DE27D-6EC4-412D-86AE-46F9D566106C}" type="datetimeFigureOut">
              <a:rPr lang="en-US"/>
              <a:pPr>
                <a:defRPr/>
              </a:pPr>
              <a:t>2/20/2020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DCA8AAB-0694-4B78-8FC8-3950FAED0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1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B67D74BA-9241-4FDF-9233-D13516D928C5}" type="slidenum">
              <a:rPr lang="en-US" smtClean="0"/>
              <a:pPr eaLnBrk="1" hangingPunct="1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225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71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80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698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199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CDB841EF-47C0-44DC-9DCF-F548741BD764}" type="slidenum">
              <a:rPr lang="en-US" smtClean="0"/>
              <a:pPr eaLnBrk="1" hangingPunct="1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6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15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111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80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696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71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048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97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84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hyperlink" Target="http://www.cgiar.org/about-us/our-funders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3500438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"/>
            <a:ext cx="8153400" cy="1445419"/>
          </a:xfrm>
          <a:prstGeom prst="rect">
            <a:avLst/>
          </a:prstGeom>
        </p:spPr>
        <p:txBody>
          <a:bodyPr/>
          <a:lstStyle>
            <a:lvl1pPr marL="0" indent="0" algn="ctr" eaLnBrk="1" hangingPunct="1">
              <a:lnSpc>
                <a:spcPts val="32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algn="ctr" eaLnBrk="1" hangingPunct="1">
              <a:lnSpc>
                <a:spcPts val="3200"/>
              </a:lnSpc>
            </a:pPr>
            <a:r>
              <a:rPr lang="en-US" sz="3000" dirty="0">
                <a:solidFill>
                  <a:srgbClr val="FFFFFF"/>
                </a:solidFill>
              </a:rPr>
              <a:t>Minimum 0f 30 point</a:t>
            </a:r>
            <a:br>
              <a:rPr lang="en-US" sz="3000" dirty="0">
                <a:solidFill>
                  <a:srgbClr val="FFFFFF"/>
                </a:solidFill>
              </a:rPr>
            </a:br>
            <a:r>
              <a:rPr lang="en-US" sz="3000" dirty="0">
                <a:solidFill>
                  <a:srgbClr val="FFFFFF"/>
                </a:solidFill>
              </a:rPr>
              <a:t> and maximum 3 lines title</a:t>
            </a:r>
            <a:br>
              <a:rPr lang="en-US" sz="3000" dirty="0">
                <a:solidFill>
                  <a:srgbClr val="FFFFFF"/>
                </a:solidFill>
              </a:rPr>
            </a:br>
            <a:r>
              <a:rPr lang="en-US" sz="3000" dirty="0">
                <a:solidFill>
                  <a:srgbClr val="FFFFFF"/>
                </a:solidFill>
              </a:rPr>
              <a:t>Remove or change the pictures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1524000"/>
            <a:ext cx="7620000" cy="839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Authors minimum 18 points in italics</a:t>
            </a:r>
            <a:br>
              <a:rPr lang="en-US" dirty="0"/>
            </a:br>
            <a:r>
              <a:rPr lang="en-US" dirty="0"/>
              <a:t>with a maximum of two lines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" y="2438400"/>
            <a:ext cx="7620000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Event</a:t>
            </a:r>
            <a:br>
              <a:rPr lang="en-US" dirty="0"/>
            </a:br>
            <a:r>
              <a:rPr lang="en-US" dirty="0"/>
              <a:t>Location 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60069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  <a:defRPr sz="3000"/>
            </a:lvl1pPr>
            <a:lvl2pPr marL="742950" indent="-285750">
              <a:lnSpc>
                <a:spcPct val="100000"/>
              </a:lnSpc>
              <a:buFont typeface="Wingdings" pitchFamily="2" charset="2"/>
              <a:buChar char="q"/>
              <a:defRPr sz="2600"/>
            </a:lvl2pPr>
            <a:lvl3pPr>
              <a:defRPr sz="2200"/>
            </a:lvl3pPr>
            <a:lvl4pPr>
              <a:defRPr/>
            </a:lvl4pPr>
          </a:lstStyle>
          <a:p>
            <a:pPr lvl="0"/>
            <a:r>
              <a:rPr lang="en-US" dirty="0"/>
              <a:t>Main point 6 point smaller than slide title</a:t>
            </a:r>
          </a:p>
          <a:p>
            <a:pPr lvl="1"/>
            <a:r>
              <a:rPr lang="en-US" dirty="0"/>
              <a:t>Bullet points 4 point less than main point</a:t>
            </a:r>
          </a:p>
          <a:p>
            <a:pPr lvl="1"/>
            <a:r>
              <a:rPr lang="en-US" dirty="0"/>
              <a:t>Font type is Calibri</a:t>
            </a:r>
          </a:p>
          <a:p>
            <a:pPr lvl="2"/>
            <a:r>
              <a:rPr lang="en-US" dirty="0"/>
              <a:t>It is advised in one slide maximum 6 bullets</a:t>
            </a:r>
          </a:p>
          <a:p>
            <a:pPr lvl="3"/>
            <a:r>
              <a:rPr lang="en-US" dirty="0"/>
              <a:t>We recommend you use images on slides</a:t>
            </a:r>
          </a:p>
          <a:p>
            <a:pPr lvl="3"/>
            <a:r>
              <a:rPr lang="en-US" dirty="0"/>
              <a:t>You can change partner logos on front page</a:t>
            </a:r>
          </a:p>
          <a:p>
            <a:pPr lvl="4"/>
            <a:r>
              <a:rPr lang="en-US" dirty="0"/>
              <a:t>You have to duplicate this slide for more inside pages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61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/separat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85900" y="2209800"/>
            <a:ext cx="6172200" cy="31242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68262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Separator Page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72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/map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228600"/>
            <a:ext cx="8610600" cy="8382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Use map and figures as big as possible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261938" y="1295400"/>
            <a:ext cx="8577262" cy="4953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on the icon to add map</a:t>
            </a:r>
          </a:p>
        </p:txBody>
      </p:sp>
    </p:spTree>
    <p:extLst>
      <p:ext uri="{BB962C8B-B14F-4D97-AF65-F5344CB8AC3E}">
        <p14:creationId xmlns:p14="http://schemas.microsoft.com/office/powerpoint/2010/main" val="2091428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384800" y="1219200"/>
            <a:ext cx="3759200" cy="56388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15938" y="1295400"/>
            <a:ext cx="4284662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4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knowledg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63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re info and addre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660" y="2302888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5F0500"/>
              </a:buClr>
              <a:defRPr/>
            </a:pPr>
            <a:r>
              <a:rPr lang="en-US" sz="3200" i="1" dirty="0">
                <a:ea typeface="Verdana" pitchFamily="34" charset="0"/>
                <a:cs typeface="Verdana" pitchFamily="34" charset="0"/>
              </a:rPr>
              <a:t>better lives through livestock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95660" y="3149024"/>
            <a:ext cx="45720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5F0500"/>
              </a:buClr>
            </a:pPr>
            <a:r>
              <a:rPr lang="en-US" sz="3200" dirty="0">
                <a:solidFill>
                  <a:srgbClr val="762123"/>
                </a:solidFill>
              </a:rPr>
              <a:t>ilri.org</a:t>
            </a:r>
          </a:p>
        </p:txBody>
      </p:sp>
      <p:pic>
        <p:nvPicPr>
          <p:cNvPr id="7" name="Picture 6" descr="cc-by 88x31.png"/>
          <p:cNvPicPr/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6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1248053" y="3992625"/>
            <a:ext cx="6501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ILRI thanks all donors and organizations who globally supported its work through their contributions to the </a:t>
            </a:r>
            <a:r>
              <a:rPr lang="en-US" sz="1200" b="1" kern="1200" dirty="0">
                <a:solidFill>
                  <a:srgbClr val="72201E"/>
                </a:solidFill>
                <a:effectLst/>
                <a:latin typeface="+mn-lt"/>
                <a:ea typeface="+mn-ea"/>
                <a:cs typeface="Arial" charset="0"/>
              </a:rPr>
              <a:t>CGIAR system</a:t>
            </a:r>
            <a:endParaRPr lang="en-US" sz="1200" b="1" dirty="0">
              <a:solidFill>
                <a:srgbClr val="72201E"/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053" y="4838762"/>
            <a:ext cx="6501384" cy="151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39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11" r:id="rId2"/>
    <p:sldLayoutId id="2147483707" r:id="rId3"/>
    <p:sldLayoutId id="2147483704" r:id="rId4"/>
    <p:sldLayoutId id="2147483705" r:id="rId5"/>
    <p:sldLayoutId id="2147483712" r:id="rId6"/>
    <p:sldLayoutId id="2147483708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t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95300" y="332656"/>
            <a:ext cx="8153400" cy="702253"/>
          </a:xfrm>
        </p:spPr>
        <p:txBody>
          <a:bodyPr/>
          <a:lstStyle/>
          <a:p>
            <a:r>
              <a:rPr lang="en-US" altLang="en-US" dirty="0"/>
              <a:t>Key findings from initial assessment of Livestock Livelihoods and Agri-food Systems Flagship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871761" y="2132856"/>
            <a:ext cx="7620000" cy="1302097"/>
          </a:xfrm>
        </p:spPr>
        <p:txBody>
          <a:bodyPr/>
          <a:lstStyle/>
          <a:p>
            <a:br>
              <a:rPr lang="en-US" sz="1800" dirty="0"/>
            </a:br>
            <a:r>
              <a:rPr lang="en-US" sz="1800" dirty="0"/>
              <a:t>CGIAR Research Program on Livestock planning meeting</a:t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sz="1800" dirty="0"/>
              <a:t>5-7 November, 2019</a:t>
            </a:r>
          </a:p>
          <a:p>
            <a:r>
              <a:rPr lang="en-US" sz="1800" dirty="0"/>
              <a:t>Hanoi, Vietnam</a:t>
            </a:r>
          </a:p>
          <a:p>
            <a:endParaRPr lang="en-US" sz="1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6" y="3812286"/>
            <a:ext cx="2613408" cy="189549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494" y="3795512"/>
            <a:ext cx="2952329" cy="18964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3" y="3795512"/>
            <a:ext cx="3106800" cy="1896492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E4DBA1E-EC60-49A6-9868-F76252595735}"/>
              </a:ext>
            </a:extLst>
          </p:cNvPr>
          <p:cNvSpPr txBox="1">
            <a:spLocks/>
          </p:cNvSpPr>
          <p:nvPr/>
        </p:nvSpPr>
        <p:spPr>
          <a:xfrm>
            <a:off x="971600" y="1124744"/>
            <a:ext cx="7620000" cy="720080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br>
              <a:rPr lang="en-US" sz="1800" dirty="0"/>
            </a:br>
            <a:r>
              <a:rPr lang="en-US" sz="1800" dirty="0"/>
              <a:t>Thinh Nguyen</a:t>
            </a:r>
          </a:p>
          <a:p>
            <a:r>
              <a:rPr lang="en-US" sz="1800" dirty="0"/>
              <a:t>International Livestock Research Institute</a:t>
            </a:r>
          </a:p>
          <a:p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F08FCF-A2B4-4E4B-8C1C-408CDCB75D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6052563"/>
            <a:ext cx="1371650" cy="6526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Sugarcane value chain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D7ABF8-6D67-4931-A198-55BDF9E78868}"/>
              </a:ext>
            </a:extLst>
          </p:cNvPr>
          <p:cNvSpPr txBox="1"/>
          <p:nvPr/>
        </p:nvSpPr>
        <p:spPr bwMode="auto">
          <a:xfrm>
            <a:off x="128712" y="1268760"/>
            <a:ext cx="82296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Contract farming with Son La Sugar company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In the first year of contract, the company made one-time payment right after the harvest. In following years, the payment was divided into several times in 3-4 months (even up to 7 months)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Sugarcane production is </a:t>
            </a:r>
            <a:r>
              <a:rPr lang="en-US" sz="2000" dirty="0" err="1"/>
              <a:t>labour-intensive</a:t>
            </a:r>
            <a:r>
              <a:rPr lang="en-US" sz="2000" dirty="0"/>
              <a:t>. Most farms have to hire </a:t>
            </a:r>
            <a:r>
              <a:rPr lang="en-US" sz="2000" dirty="0" err="1"/>
              <a:t>labours</a:t>
            </a:r>
            <a:r>
              <a:rPr lang="en-US" sz="2000" dirty="0"/>
              <a:t> for harvesting and loading sugarcane to trucks.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Prices of sugarcane tend to decrease over years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0000"/>
                </a:solidFill>
              </a:rPr>
              <a:t>Sugarcane production is projected to be unsustainable in the future. </a:t>
            </a: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36784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Maize value chain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D7ABF8-6D67-4931-A198-55BDF9E78868}"/>
              </a:ext>
            </a:extLst>
          </p:cNvPr>
          <p:cNvSpPr txBox="1"/>
          <p:nvPr/>
        </p:nvSpPr>
        <p:spPr bwMode="auto">
          <a:xfrm>
            <a:off x="128712" y="1268760"/>
            <a:ext cx="8229600" cy="373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Mono-cropping practice is prevalent leading to soil erosions and decreasing productivity over years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Total maize areas reduced by 70% compared to 5 years ago and tend to continue decreasing in the future. Many farmers have turned to other crops such as sugarcane or fruit trees.</a:t>
            </a:r>
            <a:endParaRPr lang="en-US" sz="20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 err="1"/>
              <a:t>H’mong</a:t>
            </a:r>
            <a:r>
              <a:rPr lang="en-GB" sz="2000" dirty="0"/>
              <a:t> group are often offered lower prices compared to Thai group to cover transportation costs because </a:t>
            </a:r>
            <a:r>
              <a:rPr lang="en-GB" sz="2000" dirty="0" err="1"/>
              <a:t>H’mong</a:t>
            </a:r>
            <a:r>
              <a:rPr lang="en-GB" sz="2000" dirty="0"/>
              <a:t> villages are usually located in remote areas with poor road conditions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2229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579296" cy="836712"/>
          </a:xfrm>
        </p:spPr>
        <p:txBody>
          <a:bodyPr/>
          <a:lstStyle/>
          <a:p>
            <a:r>
              <a:rPr lang="en-US" dirty="0"/>
              <a:t>Coffee value chain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D7ABF8-6D67-4931-A198-55BDF9E78868}"/>
              </a:ext>
            </a:extLst>
          </p:cNvPr>
          <p:cNvSpPr txBox="1"/>
          <p:nvPr/>
        </p:nvSpPr>
        <p:spPr bwMode="auto">
          <a:xfrm>
            <a:off x="128712" y="1268760"/>
            <a:ext cx="8229600" cy="373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100% Thai households grow coffee with average land area of 1-2 ha per </a:t>
            </a:r>
            <a:r>
              <a:rPr lang="en-US" sz="2000" dirty="0" err="1"/>
              <a:t>hh</a:t>
            </a:r>
            <a:r>
              <a:rPr lang="en-US" sz="2000" dirty="0"/>
              <a:t>. Coffee is labor-intensive activity compared to other crops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FF0000"/>
                </a:solidFill>
              </a:rPr>
              <a:t>Failure of market linkage between coffee farmers and Phuc Hung company.</a:t>
            </a:r>
            <a:r>
              <a:rPr lang="en-GB" sz="2000" dirty="0"/>
              <a:t> Farmers prefer free marketing at marketplaces rather than contract farming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Coffee prices tend to decrease over years. If the decreasing trend continues, farmers will switch to other fruit crops such as mango or plum</a:t>
            </a:r>
            <a:endParaRPr lang="en-GB" sz="2000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4080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579296" cy="836712"/>
          </a:xfrm>
        </p:spPr>
        <p:txBody>
          <a:bodyPr/>
          <a:lstStyle/>
          <a:p>
            <a:r>
              <a:rPr lang="en-US" dirty="0"/>
              <a:t>Major constraints of crop production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D7ABF8-6D67-4931-A198-55BDF9E78868}"/>
              </a:ext>
            </a:extLst>
          </p:cNvPr>
          <p:cNvSpPr txBox="1"/>
          <p:nvPr/>
        </p:nvSpPr>
        <p:spPr bwMode="auto">
          <a:xfrm>
            <a:off x="128712" y="1268760"/>
            <a:ext cx="8229600" cy="189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Unsustainable production practices (e.g. maize)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Unstable market prices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Poor/inefficient market linkages (e.g. sugarcane, coffee)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Short vision of farmers on potential cash crops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BDDB48-F98F-4535-B89E-87A32F0CA182}"/>
              </a:ext>
            </a:extLst>
          </p:cNvPr>
          <p:cNvSpPr/>
          <p:nvPr/>
        </p:nvSpPr>
        <p:spPr>
          <a:xfrm>
            <a:off x="147544" y="3341443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Interventions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44643B-D270-49DA-8DE4-0EC1EA441C28}"/>
              </a:ext>
            </a:extLst>
          </p:cNvPr>
          <p:cNvSpPr/>
          <p:nvPr/>
        </p:nvSpPr>
        <p:spPr>
          <a:xfrm>
            <a:off x="625744" y="3893862"/>
            <a:ext cx="7715200" cy="13124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Technical trainings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Micro-credits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Establishment of market linkages?</a:t>
            </a:r>
          </a:p>
        </p:txBody>
      </p:sp>
    </p:spTree>
    <p:extLst>
      <p:ext uri="{BB962C8B-B14F-4D97-AF65-F5344CB8AC3E}">
        <p14:creationId xmlns:p14="http://schemas.microsoft.com/office/powerpoint/2010/main" val="98850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1. Objectives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5438760-5296-423C-8828-01B58EF9EF93}"/>
              </a:ext>
            </a:extLst>
          </p:cNvPr>
          <p:cNvSpPr/>
          <p:nvPr/>
        </p:nvSpPr>
        <p:spPr>
          <a:xfrm>
            <a:off x="683568" y="2898888"/>
            <a:ext cx="2520280" cy="2362396"/>
          </a:xfrm>
          <a:custGeom>
            <a:avLst/>
            <a:gdLst>
              <a:gd name="connsiteX0" fmla="*/ 0 w 1480839"/>
              <a:gd name="connsiteY0" fmla="*/ 740420 h 1480839"/>
              <a:gd name="connsiteX1" fmla="*/ 740420 w 1480839"/>
              <a:gd name="connsiteY1" fmla="*/ 0 h 1480839"/>
              <a:gd name="connsiteX2" fmla="*/ 1480840 w 1480839"/>
              <a:gd name="connsiteY2" fmla="*/ 740420 h 1480839"/>
              <a:gd name="connsiteX3" fmla="*/ 740420 w 1480839"/>
              <a:gd name="connsiteY3" fmla="*/ 1480840 h 1480839"/>
              <a:gd name="connsiteX4" fmla="*/ 0 w 1480839"/>
              <a:gd name="connsiteY4" fmla="*/ 740420 h 1480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0839" h="1480839">
                <a:moveTo>
                  <a:pt x="0" y="740420"/>
                </a:moveTo>
                <a:cubicBezTo>
                  <a:pt x="0" y="331497"/>
                  <a:pt x="331497" y="0"/>
                  <a:pt x="740420" y="0"/>
                </a:cubicBezTo>
                <a:cubicBezTo>
                  <a:pt x="1149343" y="0"/>
                  <a:pt x="1480840" y="331497"/>
                  <a:pt x="1480840" y="740420"/>
                </a:cubicBezTo>
                <a:cubicBezTo>
                  <a:pt x="1480840" y="1149343"/>
                  <a:pt x="1149343" y="1480840"/>
                  <a:pt x="740420" y="1480840"/>
                </a:cubicBezTo>
                <a:cubicBezTo>
                  <a:pt x="331497" y="1480840"/>
                  <a:pt x="0" y="1149343"/>
                  <a:pt x="0" y="74042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None/>
            </a:pPr>
            <a:r>
              <a:rPr lang="en-US" sz="2400" kern="1200" dirty="0"/>
              <a:t>To understand structure and dynamics of major value chains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149D5CC-A9D9-49B0-99C5-EC508D8ADF2D}"/>
              </a:ext>
            </a:extLst>
          </p:cNvPr>
          <p:cNvSpPr/>
          <p:nvPr/>
        </p:nvSpPr>
        <p:spPr>
          <a:xfrm>
            <a:off x="4079057" y="3725708"/>
            <a:ext cx="470907" cy="550872"/>
          </a:xfrm>
          <a:custGeom>
            <a:avLst/>
            <a:gdLst>
              <a:gd name="connsiteX0" fmla="*/ 0 w 470907"/>
              <a:gd name="connsiteY0" fmla="*/ 110174 h 550872"/>
              <a:gd name="connsiteX1" fmla="*/ 235454 w 470907"/>
              <a:gd name="connsiteY1" fmla="*/ 110174 h 550872"/>
              <a:gd name="connsiteX2" fmla="*/ 235454 w 470907"/>
              <a:gd name="connsiteY2" fmla="*/ 0 h 550872"/>
              <a:gd name="connsiteX3" fmla="*/ 470907 w 470907"/>
              <a:gd name="connsiteY3" fmla="*/ 275436 h 550872"/>
              <a:gd name="connsiteX4" fmla="*/ 235454 w 470907"/>
              <a:gd name="connsiteY4" fmla="*/ 550872 h 550872"/>
              <a:gd name="connsiteX5" fmla="*/ 235454 w 470907"/>
              <a:gd name="connsiteY5" fmla="*/ 440698 h 550872"/>
              <a:gd name="connsiteX6" fmla="*/ 0 w 470907"/>
              <a:gd name="connsiteY6" fmla="*/ 440698 h 550872"/>
              <a:gd name="connsiteX7" fmla="*/ 0 w 470907"/>
              <a:gd name="connsiteY7" fmla="*/ 110174 h 55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907" h="550872">
                <a:moveTo>
                  <a:pt x="0" y="110174"/>
                </a:moveTo>
                <a:lnTo>
                  <a:pt x="235454" y="110174"/>
                </a:lnTo>
                <a:lnTo>
                  <a:pt x="235454" y="0"/>
                </a:lnTo>
                <a:lnTo>
                  <a:pt x="470907" y="275436"/>
                </a:lnTo>
                <a:lnTo>
                  <a:pt x="235454" y="550872"/>
                </a:lnTo>
                <a:lnTo>
                  <a:pt x="235454" y="440698"/>
                </a:lnTo>
                <a:lnTo>
                  <a:pt x="0" y="440698"/>
                </a:lnTo>
                <a:lnTo>
                  <a:pt x="0" y="110174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0174" rIns="141272" bIns="110174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69A3E6-D14F-46C3-BB40-312D79E9586D}"/>
              </a:ext>
            </a:extLst>
          </p:cNvPr>
          <p:cNvSpPr/>
          <p:nvPr/>
        </p:nvSpPr>
        <p:spPr>
          <a:xfrm>
            <a:off x="5299621" y="2668997"/>
            <a:ext cx="2602632" cy="2592287"/>
          </a:xfrm>
          <a:custGeom>
            <a:avLst/>
            <a:gdLst>
              <a:gd name="connsiteX0" fmla="*/ 0 w 2961679"/>
              <a:gd name="connsiteY0" fmla="*/ 1480840 h 2961679"/>
              <a:gd name="connsiteX1" fmla="*/ 1480840 w 2961679"/>
              <a:gd name="connsiteY1" fmla="*/ 0 h 2961679"/>
              <a:gd name="connsiteX2" fmla="*/ 2961680 w 2961679"/>
              <a:gd name="connsiteY2" fmla="*/ 1480840 h 2961679"/>
              <a:gd name="connsiteX3" fmla="*/ 1480840 w 2961679"/>
              <a:gd name="connsiteY3" fmla="*/ 2961680 h 2961679"/>
              <a:gd name="connsiteX4" fmla="*/ 0 w 2961679"/>
              <a:gd name="connsiteY4" fmla="*/ 1480840 h 296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1679" h="2961679">
                <a:moveTo>
                  <a:pt x="0" y="1480840"/>
                </a:moveTo>
                <a:cubicBezTo>
                  <a:pt x="0" y="662995"/>
                  <a:pt x="662995" y="0"/>
                  <a:pt x="1480840" y="0"/>
                </a:cubicBezTo>
                <a:cubicBezTo>
                  <a:pt x="2298685" y="0"/>
                  <a:pt x="2961680" y="662995"/>
                  <a:pt x="2961680" y="1480840"/>
                </a:cubicBezTo>
                <a:cubicBezTo>
                  <a:pt x="2961680" y="2298685"/>
                  <a:pt x="2298685" y="2961680"/>
                  <a:pt x="1480840" y="2961680"/>
                </a:cubicBezTo>
                <a:cubicBezTo>
                  <a:pt x="662995" y="2961680"/>
                  <a:pt x="0" y="2298685"/>
                  <a:pt x="0" y="148084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/>
              <a:t>Ideas of possible interventions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AD5C5C-A77E-4329-B005-C63B78A9C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903" y="1418861"/>
            <a:ext cx="2268252" cy="16573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7F0194-933E-44AE-BEA3-F5A7A419E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3957" y="5065062"/>
            <a:ext cx="21437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19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2. Methodology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F64AA89-19BD-400C-82CB-8C9670AB1CD2}"/>
              </a:ext>
            </a:extLst>
          </p:cNvPr>
          <p:cNvSpPr/>
          <p:nvPr/>
        </p:nvSpPr>
        <p:spPr>
          <a:xfrm>
            <a:off x="1030635" y="1808509"/>
            <a:ext cx="7073421" cy="4320480"/>
          </a:xfrm>
          <a:custGeom>
            <a:avLst/>
            <a:gdLst>
              <a:gd name="connsiteX0" fmla="*/ 0 w 6369978"/>
              <a:gd name="connsiteY0" fmla="*/ 3630772 h 3630772"/>
              <a:gd name="connsiteX1" fmla="*/ 143839 w 6369978"/>
              <a:gd name="connsiteY1" fmla="*/ 3538304 h 3630772"/>
              <a:gd name="connsiteX2" fmla="*/ 184935 w 6369978"/>
              <a:gd name="connsiteY2" fmla="*/ 3528030 h 3630772"/>
              <a:gd name="connsiteX3" fmla="*/ 215758 w 6369978"/>
              <a:gd name="connsiteY3" fmla="*/ 3507482 h 3630772"/>
              <a:gd name="connsiteX4" fmla="*/ 236306 w 6369978"/>
              <a:gd name="connsiteY4" fmla="*/ 3476659 h 3630772"/>
              <a:gd name="connsiteX5" fmla="*/ 277403 w 6369978"/>
              <a:gd name="connsiteY5" fmla="*/ 3466385 h 3630772"/>
              <a:gd name="connsiteX6" fmla="*/ 328773 w 6369978"/>
              <a:gd name="connsiteY6" fmla="*/ 3415014 h 3630772"/>
              <a:gd name="connsiteX7" fmla="*/ 369870 w 6369978"/>
              <a:gd name="connsiteY7" fmla="*/ 3394466 h 3630772"/>
              <a:gd name="connsiteX8" fmla="*/ 482886 w 6369978"/>
              <a:gd name="connsiteY8" fmla="*/ 3332821 h 3630772"/>
              <a:gd name="connsiteX9" fmla="*/ 513708 w 6369978"/>
              <a:gd name="connsiteY9" fmla="*/ 3291724 h 3630772"/>
              <a:gd name="connsiteX10" fmla="*/ 544531 w 6369978"/>
              <a:gd name="connsiteY10" fmla="*/ 3281450 h 3630772"/>
              <a:gd name="connsiteX11" fmla="*/ 616450 w 6369978"/>
              <a:gd name="connsiteY11" fmla="*/ 3240354 h 3630772"/>
              <a:gd name="connsiteX12" fmla="*/ 729465 w 6369978"/>
              <a:gd name="connsiteY12" fmla="*/ 3147886 h 3630772"/>
              <a:gd name="connsiteX13" fmla="*/ 780836 w 6369978"/>
              <a:gd name="connsiteY13" fmla="*/ 3127338 h 3630772"/>
              <a:gd name="connsiteX14" fmla="*/ 842481 w 6369978"/>
              <a:gd name="connsiteY14" fmla="*/ 3096515 h 3630772"/>
              <a:gd name="connsiteX15" fmla="*/ 904126 w 6369978"/>
              <a:gd name="connsiteY15" fmla="*/ 3055419 h 3630772"/>
              <a:gd name="connsiteX16" fmla="*/ 934949 w 6369978"/>
              <a:gd name="connsiteY16" fmla="*/ 3024596 h 3630772"/>
              <a:gd name="connsiteX17" fmla="*/ 1017142 w 6369978"/>
              <a:gd name="connsiteY17" fmla="*/ 2962951 h 3630772"/>
              <a:gd name="connsiteX18" fmla="*/ 1068513 w 6369978"/>
              <a:gd name="connsiteY18" fmla="*/ 2880758 h 3630772"/>
              <a:gd name="connsiteX19" fmla="*/ 1099335 w 6369978"/>
              <a:gd name="connsiteY19" fmla="*/ 2829387 h 3630772"/>
              <a:gd name="connsiteX20" fmla="*/ 1130158 w 6369978"/>
              <a:gd name="connsiteY20" fmla="*/ 2736920 h 3630772"/>
              <a:gd name="connsiteX21" fmla="*/ 1171254 w 6369978"/>
              <a:gd name="connsiteY21" fmla="*/ 2675275 h 3630772"/>
              <a:gd name="connsiteX22" fmla="*/ 1212351 w 6369978"/>
              <a:gd name="connsiteY22" fmla="*/ 2603356 h 3630772"/>
              <a:gd name="connsiteX23" fmla="*/ 1253448 w 6369978"/>
              <a:gd name="connsiteY23" fmla="*/ 2572533 h 3630772"/>
              <a:gd name="connsiteX24" fmla="*/ 1315092 w 6369978"/>
              <a:gd name="connsiteY24" fmla="*/ 2531437 h 3630772"/>
              <a:gd name="connsiteX25" fmla="*/ 1335641 w 6369978"/>
              <a:gd name="connsiteY25" fmla="*/ 2510888 h 3630772"/>
              <a:gd name="connsiteX26" fmla="*/ 1417834 w 6369978"/>
              <a:gd name="connsiteY26" fmla="*/ 2490340 h 3630772"/>
              <a:gd name="connsiteX27" fmla="*/ 1479479 w 6369978"/>
              <a:gd name="connsiteY27" fmla="*/ 2449244 h 3630772"/>
              <a:gd name="connsiteX28" fmla="*/ 1510301 w 6369978"/>
              <a:gd name="connsiteY28" fmla="*/ 2428695 h 3630772"/>
              <a:gd name="connsiteX29" fmla="*/ 1541124 w 6369978"/>
              <a:gd name="connsiteY29" fmla="*/ 2418421 h 3630772"/>
              <a:gd name="connsiteX30" fmla="*/ 1623317 w 6369978"/>
              <a:gd name="connsiteY30" fmla="*/ 2377324 h 3630772"/>
              <a:gd name="connsiteX31" fmla="*/ 1756881 w 6369978"/>
              <a:gd name="connsiteY31" fmla="*/ 2356776 h 3630772"/>
              <a:gd name="connsiteX32" fmla="*/ 1869897 w 6369978"/>
              <a:gd name="connsiteY32" fmla="*/ 2315679 h 3630772"/>
              <a:gd name="connsiteX33" fmla="*/ 1962364 w 6369978"/>
              <a:gd name="connsiteY33" fmla="*/ 2284857 h 3630772"/>
              <a:gd name="connsiteX34" fmla="*/ 1993187 w 6369978"/>
              <a:gd name="connsiteY34" fmla="*/ 2274583 h 3630772"/>
              <a:gd name="connsiteX35" fmla="*/ 2024009 w 6369978"/>
              <a:gd name="connsiteY35" fmla="*/ 2264309 h 3630772"/>
              <a:gd name="connsiteX36" fmla="*/ 2167848 w 6369978"/>
              <a:gd name="connsiteY36" fmla="*/ 2233486 h 3630772"/>
              <a:gd name="connsiteX37" fmla="*/ 2311686 w 6369978"/>
              <a:gd name="connsiteY37" fmla="*/ 2182115 h 3630772"/>
              <a:gd name="connsiteX38" fmla="*/ 2363056 w 6369978"/>
              <a:gd name="connsiteY38" fmla="*/ 2171841 h 3630772"/>
              <a:gd name="connsiteX39" fmla="*/ 2393879 w 6369978"/>
              <a:gd name="connsiteY39" fmla="*/ 2161567 h 3630772"/>
              <a:gd name="connsiteX40" fmla="*/ 2434976 w 6369978"/>
              <a:gd name="connsiteY40" fmla="*/ 2151293 h 3630772"/>
              <a:gd name="connsiteX41" fmla="*/ 2496621 w 6369978"/>
              <a:gd name="connsiteY41" fmla="*/ 2099922 h 3630772"/>
              <a:gd name="connsiteX42" fmla="*/ 2517169 w 6369978"/>
              <a:gd name="connsiteY42" fmla="*/ 2069100 h 3630772"/>
              <a:gd name="connsiteX43" fmla="*/ 2568540 w 6369978"/>
              <a:gd name="connsiteY43" fmla="*/ 2028003 h 3630772"/>
              <a:gd name="connsiteX44" fmla="*/ 2630185 w 6369978"/>
              <a:gd name="connsiteY44" fmla="*/ 1956084 h 3630772"/>
              <a:gd name="connsiteX45" fmla="*/ 2671281 w 6369978"/>
              <a:gd name="connsiteY45" fmla="*/ 1935536 h 3630772"/>
              <a:gd name="connsiteX46" fmla="*/ 2691830 w 6369978"/>
              <a:gd name="connsiteY46" fmla="*/ 1914987 h 3630772"/>
              <a:gd name="connsiteX47" fmla="*/ 2722652 w 6369978"/>
              <a:gd name="connsiteY47" fmla="*/ 1894439 h 3630772"/>
              <a:gd name="connsiteX48" fmla="*/ 2763749 w 6369978"/>
              <a:gd name="connsiteY48" fmla="*/ 1863617 h 3630772"/>
              <a:gd name="connsiteX49" fmla="*/ 2774023 w 6369978"/>
              <a:gd name="connsiteY49" fmla="*/ 1832794 h 3630772"/>
              <a:gd name="connsiteX50" fmla="*/ 2845942 w 6369978"/>
              <a:gd name="connsiteY50" fmla="*/ 1801972 h 3630772"/>
              <a:gd name="connsiteX51" fmla="*/ 2948683 w 6369978"/>
              <a:gd name="connsiteY51" fmla="*/ 1719778 h 3630772"/>
              <a:gd name="connsiteX52" fmla="*/ 3000054 w 6369978"/>
              <a:gd name="connsiteY52" fmla="*/ 1688956 h 3630772"/>
              <a:gd name="connsiteX53" fmla="*/ 3113070 w 6369978"/>
              <a:gd name="connsiteY53" fmla="*/ 1606763 h 3630772"/>
              <a:gd name="connsiteX54" fmla="*/ 3174715 w 6369978"/>
              <a:gd name="connsiteY54" fmla="*/ 1575940 h 3630772"/>
              <a:gd name="connsiteX55" fmla="*/ 3215812 w 6369978"/>
              <a:gd name="connsiteY55" fmla="*/ 1545118 h 3630772"/>
              <a:gd name="connsiteX56" fmla="*/ 3277456 w 6369978"/>
              <a:gd name="connsiteY56" fmla="*/ 1524569 h 3630772"/>
              <a:gd name="connsiteX57" fmla="*/ 3349376 w 6369978"/>
              <a:gd name="connsiteY57" fmla="*/ 1493747 h 3630772"/>
              <a:gd name="connsiteX58" fmla="*/ 3493214 w 6369978"/>
              <a:gd name="connsiteY58" fmla="*/ 1401279 h 3630772"/>
              <a:gd name="connsiteX59" fmla="*/ 3575407 w 6369978"/>
              <a:gd name="connsiteY59" fmla="*/ 1360183 h 3630772"/>
              <a:gd name="connsiteX60" fmla="*/ 3606230 w 6369978"/>
              <a:gd name="connsiteY60" fmla="*/ 1329360 h 3630772"/>
              <a:gd name="connsiteX61" fmla="*/ 3637052 w 6369978"/>
              <a:gd name="connsiteY61" fmla="*/ 1308812 h 3630772"/>
              <a:gd name="connsiteX62" fmla="*/ 3688423 w 6369978"/>
              <a:gd name="connsiteY62" fmla="*/ 1257441 h 3630772"/>
              <a:gd name="connsiteX63" fmla="*/ 3719245 w 6369978"/>
              <a:gd name="connsiteY63" fmla="*/ 1226619 h 3630772"/>
              <a:gd name="connsiteX64" fmla="*/ 3739794 w 6369978"/>
              <a:gd name="connsiteY64" fmla="*/ 1195796 h 3630772"/>
              <a:gd name="connsiteX65" fmla="*/ 3780890 w 6369978"/>
              <a:gd name="connsiteY65" fmla="*/ 1185522 h 3630772"/>
              <a:gd name="connsiteX66" fmla="*/ 3811713 w 6369978"/>
              <a:gd name="connsiteY66" fmla="*/ 1175248 h 3630772"/>
              <a:gd name="connsiteX67" fmla="*/ 3852809 w 6369978"/>
              <a:gd name="connsiteY67" fmla="*/ 1144426 h 3630772"/>
              <a:gd name="connsiteX68" fmla="*/ 3893906 w 6369978"/>
              <a:gd name="connsiteY68" fmla="*/ 1123877 h 3630772"/>
              <a:gd name="connsiteX69" fmla="*/ 3914454 w 6369978"/>
              <a:gd name="connsiteY69" fmla="*/ 1093055 h 3630772"/>
              <a:gd name="connsiteX70" fmla="*/ 3976099 w 6369978"/>
              <a:gd name="connsiteY70" fmla="*/ 1031410 h 3630772"/>
              <a:gd name="connsiteX71" fmla="*/ 3996648 w 6369978"/>
              <a:gd name="connsiteY71" fmla="*/ 1010861 h 3630772"/>
              <a:gd name="connsiteX72" fmla="*/ 4048018 w 6369978"/>
              <a:gd name="connsiteY72" fmla="*/ 938942 h 3630772"/>
              <a:gd name="connsiteX73" fmla="*/ 4109663 w 6369978"/>
              <a:gd name="connsiteY73" fmla="*/ 784830 h 3630772"/>
              <a:gd name="connsiteX74" fmla="*/ 4130212 w 6369978"/>
              <a:gd name="connsiteY74" fmla="*/ 723185 h 3630772"/>
              <a:gd name="connsiteX75" fmla="*/ 4171308 w 6369978"/>
              <a:gd name="connsiteY75" fmla="*/ 630718 h 3630772"/>
              <a:gd name="connsiteX76" fmla="*/ 4181582 w 6369978"/>
              <a:gd name="connsiteY76" fmla="*/ 589621 h 3630772"/>
              <a:gd name="connsiteX77" fmla="*/ 4191856 w 6369978"/>
              <a:gd name="connsiteY77" fmla="*/ 527976 h 3630772"/>
              <a:gd name="connsiteX78" fmla="*/ 4284324 w 6369978"/>
              <a:gd name="connsiteY78" fmla="*/ 476605 h 3630772"/>
              <a:gd name="connsiteX79" fmla="*/ 4335695 w 6369978"/>
              <a:gd name="connsiteY79" fmla="*/ 445783 h 3630772"/>
              <a:gd name="connsiteX80" fmla="*/ 4458985 w 6369978"/>
              <a:gd name="connsiteY80" fmla="*/ 425235 h 3630772"/>
              <a:gd name="connsiteX81" fmla="*/ 4633645 w 6369978"/>
              <a:gd name="connsiteY81" fmla="*/ 394412 h 3630772"/>
              <a:gd name="connsiteX82" fmla="*/ 4695290 w 6369978"/>
              <a:gd name="connsiteY82" fmla="*/ 373864 h 3630772"/>
              <a:gd name="connsiteX83" fmla="*/ 4736387 w 6369978"/>
              <a:gd name="connsiteY83" fmla="*/ 363590 h 3630772"/>
              <a:gd name="connsiteX84" fmla="*/ 4787758 w 6369978"/>
              <a:gd name="connsiteY84" fmla="*/ 343041 h 3630772"/>
              <a:gd name="connsiteX85" fmla="*/ 4900773 w 6369978"/>
              <a:gd name="connsiteY85" fmla="*/ 332767 h 3630772"/>
              <a:gd name="connsiteX86" fmla="*/ 4962418 w 6369978"/>
              <a:gd name="connsiteY86" fmla="*/ 322493 h 3630772"/>
              <a:gd name="connsiteX87" fmla="*/ 5044612 w 6369978"/>
              <a:gd name="connsiteY87" fmla="*/ 312219 h 3630772"/>
              <a:gd name="connsiteX88" fmla="*/ 5167901 w 6369978"/>
              <a:gd name="connsiteY88" fmla="*/ 281396 h 3630772"/>
              <a:gd name="connsiteX89" fmla="*/ 5250095 w 6369978"/>
              <a:gd name="connsiteY89" fmla="*/ 260848 h 3630772"/>
              <a:gd name="connsiteX90" fmla="*/ 5280917 w 6369978"/>
              <a:gd name="connsiteY90" fmla="*/ 240300 h 3630772"/>
              <a:gd name="connsiteX91" fmla="*/ 5311740 w 6369978"/>
              <a:gd name="connsiteY91" fmla="*/ 230026 h 3630772"/>
              <a:gd name="connsiteX92" fmla="*/ 5363110 w 6369978"/>
              <a:gd name="connsiteY92" fmla="*/ 199203 h 3630772"/>
              <a:gd name="connsiteX93" fmla="*/ 5383659 w 6369978"/>
              <a:gd name="connsiteY93" fmla="*/ 178655 h 3630772"/>
              <a:gd name="connsiteX94" fmla="*/ 5465852 w 6369978"/>
              <a:gd name="connsiteY94" fmla="*/ 158106 h 3630772"/>
              <a:gd name="connsiteX95" fmla="*/ 5506949 w 6369978"/>
              <a:gd name="connsiteY95" fmla="*/ 137558 h 3630772"/>
              <a:gd name="connsiteX96" fmla="*/ 5558319 w 6369978"/>
              <a:gd name="connsiteY96" fmla="*/ 127284 h 3630772"/>
              <a:gd name="connsiteX97" fmla="*/ 5599416 w 6369978"/>
              <a:gd name="connsiteY97" fmla="*/ 117010 h 3630772"/>
              <a:gd name="connsiteX98" fmla="*/ 5650787 w 6369978"/>
              <a:gd name="connsiteY98" fmla="*/ 106736 h 3630772"/>
              <a:gd name="connsiteX99" fmla="*/ 5691883 w 6369978"/>
              <a:gd name="connsiteY99" fmla="*/ 96461 h 3630772"/>
              <a:gd name="connsiteX100" fmla="*/ 5722706 w 6369978"/>
              <a:gd name="connsiteY100" fmla="*/ 86187 h 3630772"/>
              <a:gd name="connsiteX101" fmla="*/ 5784351 w 6369978"/>
              <a:gd name="connsiteY101" fmla="*/ 75913 h 3630772"/>
              <a:gd name="connsiteX102" fmla="*/ 5825448 w 6369978"/>
              <a:gd name="connsiteY102" fmla="*/ 55365 h 3630772"/>
              <a:gd name="connsiteX103" fmla="*/ 5856270 w 6369978"/>
              <a:gd name="connsiteY103" fmla="*/ 24542 h 3630772"/>
              <a:gd name="connsiteX104" fmla="*/ 6369978 w 6369978"/>
              <a:gd name="connsiteY104" fmla="*/ 3994 h 363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369978" h="3630772">
                <a:moveTo>
                  <a:pt x="0" y="3630772"/>
                </a:moveTo>
                <a:cubicBezTo>
                  <a:pt x="61269" y="3584821"/>
                  <a:pt x="77929" y="3564669"/>
                  <a:pt x="143839" y="3538304"/>
                </a:cubicBezTo>
                <a:cubicBezTo>
                  <a:pt x="156949" y="3533060"/>
                  <a:pt x="171236" y="3531455"/>
                  <a:pt x="184935" y="3528030"/>
                </a:cubicBezTo>
                <a:cubicBezTo>
                  <a:pt x="195209" y="3521181"/>
                  <a:pt x="207027" y="3516213"/>
                  <a:pt x="215758" y="3507482"/>
                </a:cubicBezTo>
                <a:cubicBezTo>
                  <a:pt x="224489" y="3498751"/>
                  <a:pt x="226032" y="3483509"/>
                  <a:pt x="236306" y="3476659"/>
                </a:cubicBezTo>
                <a:cubicBezTo>
                  <a:pt x="248055" y="3468826"/>
                  <a:pt x="263704" y="3469810"/>
                  <a:pt x="277403" y="3466385"/>
                </a:cubicBezTo>
                <a:cubicBezTo>
                  <a:pt x="294526" y="3449261"/>
                  <a:pt x="309658" y="3429881"/>
                  <a:pt x="328773" y="3415014"/>
                </a:cubicBezTo>
                <a:cubicBezTo>
                  <a:pt x="340863" y="3405611"/>
                  <a:pt x="356737" y="3402346"/>
                  <a:pt x="369870" y="3394466"/>
                </a:cubicBezTo>
                <a:cubicBezTo>
                  <a:pt x="472526" y="3332873"/>
                  <a:pt x="389419" y="3370207"/>
                  <a:pt x="482886" y="3332821"/>
                </a:cubicBezTo>
                <a:cubicBezTo>
                  <a:pt x="493160" y="3319122"/>
                  <a:pt x="500553" y="3302686"/>
                  <a:pt x="513708" y="3291724"/>
                </a:cubicBezTo>
                <a:cubicBezTo>
                  <a:pt x="522028" y="3284791"/>
                  <a:pt x="535128" y="3286823"/>
                  <a:pt x="544531" y="3281450"/>
                </a:cubicBezTo>
                <a:cubicBezTo>
                  <a:pt x="631612" y="3231690"/>
                  <a:pt x="545778" y="3263911"/>
                  <a:pt x="616450" y="3240354"/>
                </a:cubicBezTo>
                <a:cubicBezTo>
                  <a:pt x="670009" y="3186795"/>
                  <a:pt x="668437" y="3178400"/>
                  <a:pt x="729465" y="3147886"/>
                </a:cubicBezTo>
                <a:cubicBezTo>
                  <a:pt x="745961" y="3139638"/>
                  <a:pt x="764340" y="3135586"/>
                  <a:pt x="780836" y="3127338"/>
                </a:cubicBezTo>
                <a:cubicBezTo>
                  <a:pt x="860513" y="3087501"/>
                  <a:pt x="765001" y="3122344"/>
                  <a:pt x="842481" y="3096515"/>
                </a:cubicBezTo>
                <a:cubicBezTo>
                  <a:pt x="897469" y="3041530"/>
                  <a:pt x="817038" y="3117625"/>
                  <a:pt x="904126" y="3055419"/>
                </a:cubicBezTo>
                <a:cubicBezTo>
                  <a:pt x="915950" y="3046974"/>
                  <a:pt x="923787" y="3033898"/>
                  <a:pt x="934949" y="3024596"/>
                </a:cubicBezTo>
                <a:cubicBezTo>
                  <a:pt x="991861" y="2977170"/>
                  <a:pt x="942199" y="3037894"/>
                  <a:pt x="1017142" y="2962951"/>
                </a:cubicBezTo>
                <a:cubicBezTo>
                  <a:pt x="1048364" y="2931729"/>
                  <a:pt x="1048168" y="2917379"/>
                  <a:pt x="1068513" y="2880758"/>
                </a:cubicBezTo>
                <a:cubicBezTo>
                  <a:pt x="1078211" y="2863302"/>
                  <a:pt x="1089061" y="2846511"/>
                  <a:pt x="1099335" y="2829387"/>
                </a:cubicBezTo>
                <a:cubicBezTo>
                  <a:pt x="1108006" y="2794701"/>
                  <a:pt x="1112300" y="2769659"/>
                  <a:pt x="1130158" y="2736920"/>
                </a:cubicBezTo>
                <a:cubicBezTo>
                  <a:pt x="1141984" y="2715240"/>
                  <a:pt x="1160209" y="2697364"/>
                  <a:pt x="1171254" y="2675275"/>
                </a:cubicBezTo>
                <a:cubicBezTo>
                  <a:pt x="1179312" y="2659160"/>
                  <a:pt x="1197830" y="2617877"/>
                  <a:pt x="1212351" y="2603356"/>
                </a:cubicBezTo>
                <a:cubicBezTo>
                  <a:pt x="1224459" y="2591248"/>
                  <a:pt x="1241340" y="2584641"/>
                  <a:pt x="1253448" y="2572533"/>
                </a:cubicBezTo>
                <a:cubicBezTo>
                  <a:pt x="1300749" y="2525232"/>
                  <a:pt x="1240381" y="2550115"/>
                  <a:pt x="1315092" y="2531437"/>
                </a:cubicBezTo>
                <a:cubicBezTo>
                  <a:pt x="1321942" y="2524587"/>
                  <a:pt x="1326737" y="2514704"/>
                  <a:pt x="1335641" y="2510888"/>
                </a:cubicBezTo>
                <a:cubicBezTo>
                  <a:pt x="1375496" y="2493807"/>
                  <a:pt x="1384173" y="2509040"/>
                  <a:pt x="1417834" y="2490340"/>
                </a:cubicBezTo>
                <a:cubicBezTo>
                  <a:pt x="1439422" y="2478347"/>
                  <a:pt x="1458931" y="2462943"/>
                  <a:pt x="1479479" y="2449244"/>
                </a:cubicBezTo>
                <a:cubicBezTo>
                  <a:pt x="1489753" y="2442395"/>
                  <a:pt x="1498587" y="2432600"/>
                  <a:pt x="1510301" y="2428695"/>
                </a:cubicBezTo>
                <a:cubicBezTo>
                  <a:pt x="1520575" y="2425270"/>
                  <a:pt x="1531265" y="2422903"/>
                  <a:pt x="1541124" y="2418421"/>
                </a:cubicBezTo>
                <a:cubicBezTo>
                  <a:pt x="1569010" y="2405746"/>
                  <a:pt x="1592922" y="2381123"/>
                  <a:pt x="1623317" y="2377324"/>
                </a:cubicBezTo>
                <a:cubicBezTo>
                  <a:pt x="1722838" y="2364884"/>
                  <a:pt x="1678435" y="2372465"/>
                  <a:pt x="1756881" y="2356776"/>
                </a:cubicBezTo>
                <a:cubicBezTo>
                  <a:pt x="1821495" y="2313701"/>
                  <a:pt x="1752184" y="2354916"/>
                  <a:pt x="1869897" y="2315679"/>
                </a:cubicBezTo>
                <a:lnTo>
                  <a:pt x="1962364" y="2284857"/>
                </a:lnTo>
                <a:lnTo>
                  <a:pt x="1993187" y="2274583"/>
                </a:lnTo>
                <a:lnTo>
                  <a:pt x="2024009" y="2264309"/>
                </a:lnTo>
                <a:cubicBezTo>
                  <a:pt x="2095868" y="2216402"/>
                  <a:pt x="2013242" y="2264407"/>
                  <a:pt x="2167848" y="2233486"/>
                </a:cubicBezTo>
                <a:cubicBezTo>
                  <a:pt x="2274840" y="2212088"/>
                  <a:pt x="2231836" y="2206070"/>
                  <a:pt x="2311686" y="2182115"/>
                </a:cubicBezTo>
                <a:cubicBezTo>
                  <a:pt x="2328412" y="2177097"/>
                  <a:pt x="2346115" y="2176076"/>
                  <a:pt x="2363056" y="2171841"/>
                </a:cubicBezTo>
                <a:cubicBezTo>
                  <a:pt x="2373563" y="2169214"/>
                  <a:pt x="2383466" y="2164542"/>
                  <a:pt x="2393879" y="2161567"/>
                </a:cubicBezTo>
                <a:cubicBezTo>
                  <a:pt x="2407456" y="2157688"/>
                  <a:pt x="2421277" y="2154718"/>
                  <a:pt x="2434976" y="2151293"/>
                </a:cubicBezTo>
                <a:cubicBezTo>
                  <a:pt x="2454951" y="2136311"/>
                  <a:pt x="2480295" y="2120329"/>
                  <a:pt x="2496621" y="2099922"/>
                </a:cubicBezTo>
                <a:cubicBezTo>
                  <a:pt x="2504335" y="2090280"/>
                  <a:pt x="2509455" y="2078742"/>
                  <a:pt x="2517169" y="2069100"/>
                </a:cubicBezTo>
                <a:cubicBezTo>
                  <a:pt x="2533902" y="2048183"/>
                  <a:pt x="2545650" y="2043262"/>
                  <a:pt x="2568540" y="2028003"/>
                </a:cubicBezTo>
                <a:cubicBezTo>
                  <a:pt x="2583955" y="2004880"/>
                  <a:pt x="2605271" y="1968541"/>
                  <a:pt x="2630185" y="1956084"/>
                </a:cubicBezTo>
                <a:cubicBezTo>
                  <a:pt x="2643884" y="1949235"/>
                  <a:pt x="2658538" y="1944032"/>
                  <a:pt x="2671281" y="1935536"/>
                </a:cubicBezTo>
                <a:cubicBezTo>
                  <a:pt x="2679341" y="1930163"/>
                  <a:pt x="2684266" y="1921038"/>
                  <a:pt x="2691830" y="1914987"/>
                </a:cubicBezTo>
                <a:cubicBezTo>
                  <a:pt x="2701472" y="1907273"/>
                  <a:pt x="2712604" y="1901616"/>
                  <a:pt x="2722652" y="1894439"/>
                </a:cubicBezTo>
                <a:cubicBezTo>
                  <a:pt x="2736586" y="1884486"/>
                  <a:pt x="2750050" y="1873891"/>
                  <a:pt x="2763749" y="1863617"/>
                </a:cubicBezTo>
                <a:cubicBezTo>
                  <a:pt x="2767174" y="1853343"/>
                  <a:pt x="2766365" y="1840452"/>
                  <a:pt x="2774023" y="1832794"/>
                </a:cubicBezTo>
                <a:cubicBezTo>
                  <a:pt x="2786719" y="1820098"/>
                  <a:pt x="2827522" y="1808112"/>
                  <a:pt x="2845942" y="1801972"/>
                </a:cubicBezTo>
                <a:cubicBezTo>
                  <a:pt x="2924833" y="1723081"/>
                  <a:pt x="2845002" y="1797539"/>
                  <a:pt x="2948683" y="1719778"/>
                </a:cubicBezTo>
                <a:cubicBezTo>
                  <a:pt x="2993811" y="1685932"/>
                  <a:pt x="2941125" y="1708599"/>
                  <a:pt x="3000054" y="1688956"/>
                </a:cubicBezTo>
                <a:cubicBezTo>
                  <a:pt x="3074740" y="1614270"/>
                  <a:pt x="3034718" y="1638103"/>
                  <a:pt x="3113070" y="1606763"/>
                </a:cubicBezTo>
                <a:cubicBezTo>
                  <a:pt x="3160919" y="1558911"/>
                  <a:pt x="3098977" y="1613808"/>
                  <a:pt x="3174715" y="1575940"/>
                </a:cubicBezTo>
                <a:cubicBezTo>
                  <a:pt x="3190031" y="1568282"/>
                  <a:pt x="3200496" y="1552776"/>
                  <a:pt x="3215812" y="1545118"/>
                </a:cubicBezTo>
                <a:cubicBezTo>
                  <a:pt x="3235185" y="1535431"/>
                  <a:pt x="3257663" y="1533366"/>
                  <a:pt x="3277456" y="1524569"/>
                </a:cubicBezTo>
                <a:cubicBezTo>
                  <a:pt x="3368673" y="1484028"/>
                  <a:pt x="3240672" y="1520922"/>
                  <a:pt x="3349376" y="1493747"/>
                </a:cubicBezTo>
                <a:cubicBezTo>
                  <a:pt x="3375303" y="1477543"/>
                  <a:pt x="3463703" y="1423412"/>
                  <a:pt x="3493214" y="1401279"/>
                </a:cubicBezTo>
                <a:cubicBezTo>
                  <a:pt x="3545606" y="1361985"/>
                  <a:pt x="3517698" y="1374610"/>
                  <a:pt x="3575407" y="1360183"/>
                </a:cubicBezTo>
                <a:cubicBezTo>
                  <a:pt x="3585681" y="1349909"/>
                  <a:pt x="3595068" y="1338662"/>
                  <a:pt x="3606230" y="1329360"/>
                </a:cubicBezTo>
                <a:cubicBezTo>
                  <a:pt x="3615716" y="1321455"/>
                  <a:pt x="3627759" y="1316943"/>
                  <a:pt x="3637052" y="1308812"/>
                </a:cubicBezTo>
                <a:cubicBezTo>
                  <a:pt x="3655277" y="1292865"/>
                  <a:pt x="3671299" y="1274565"/>
                  <a:pt x="3688423" y="1257441"/>
                </a:cubicBezTo>
                <a:cubicBezTo>
                  <a:pt x="3698697" y="1247167"/>
                  <a:pt x="3711185" y="1238708"/>
                  <a:pt x="3719245" y="1226619"/>
                </a:cubicBezTo>
                <a:cubicBezTo>
                  <a:pt x="3726095" y="1216345"/>
                  <a:pt x="3729520" y="1202646"/>
                  <a:pt x="3739794" y="1195796"/>
                </a:cubicBezTo>
                <a:cubicBezTo>
                  <a:pt x="3751543" y="1187963"/>
                  <a:pt x="3767313" y="1189401"/>
                  <a:pt x="3780890" y="1185522"/>
                </a:cubicBezTo>
                <a:cubicBezTo>
                  <a:pt x="3791303" y="1182547"/>
                  <a:pt x="3801439" y="1178673"/>
                  <a:pt x="3811713" y="1175248"/>
                </a:cubicBezTo>
                <a:cubicBezTo>
                  <a:pt x="3825412" y="1164974"/>
                  <a:pt x="3838288" y="1153501"/>
                  <a:pt x="3852809" y="1144426"/>
                </a:cubicBezTo>
                <a:cubicBezTo>
                  <a:pt x="3865797" y="1136308"/>
                  <a:pt x="3882140" y="1133682"/>
                  <a:pt x="3893906" y="1123877"/>
                </a:cubicBezTo>
                <a:cubicBezTo>
                  <a:pt x="3903392" y="1115972"/>
                  <a:pt x="3906251" y="1102284"/>
                  <a:pt x="3914454" y="1093055"/>
                </a:cubicBezTo>
                <a:cubicBezTo>
                  <a:pt x="3933760" y="1071335"/>
                  <a:pt x="3955551" y="1051958"/>
                  <a:pt x="3976099" y="1031410"/>
                </a:cubicBezTo>
                <a:cubicBezTo>
                  <a:pt x="3982949" y="1024560"/>
                  <a:pt x="3991018" y="1018744"/>
                  <a:pt x="3996648" y="1010861"/>
                </a:cubicBezTo>
                <a:lnTo>
                  <a:pt x="4048018" y="938942"/>
                </a:lnTo>
                <a:cubicBezTo>
                  <a:pt x="4072868" y="814698"/>
                  <a:pt x="4046750" y="863473"/>
                  <a:pt x="4109663" y="784830"/>
                </a:cubicBezTo>
                <a:cubicBezTo>
                  <a:pt x="4116513" y="764282"/>
                  <a:pt x="4122168" y="743296"/>
                  <a:pt x="4130212" y="723185"/>
                </a:cubicBezTo>
                <a:cubicBezTo>
                  <a:pt x="4166009" y="633693"/>
                  <a:pt x="4136641" y="734720"/>
                  <a:pt x="4171308" y="630718"/>
                </a:cubicBezTo>
                <a:cubicBezTo>
                  <a:pt x="4175773" y="617322"/>
                  <a:pt x="4178813" y="603467"/>
                  <a:pt x="4181582" y="589621"/>
                </a:cubicBezTo>
                <a:cubicBezTo>
                  <a:pt x="4185667" y="569194"/>
                  <a:pt x="4182540" y="546608"/>
                  <a:pt x="4191856" y="527976"/>
                </a:cubicBezTo>
                <a:cubicBezTo>
                  <a:pt x="4215609" y="480469"/>
                  <a:pt x="4240719" y="485326"/>
                  <a:pt x="4284324" y="476605"/>
                </a:cubicBezTo>
                <a:cubicBezTo>
                  <a:pt x="4301448" y="466331"/>
                  <a:pt x="4317154" y="453199"/>
                  <a:pt x="4335695" y="445783"/>
                </a:cubicBezTo>
                <a:cubicBezTo>
                  <a:pt x="4352389" y="439106"/>
                  <a:pt x="4450798" y="426405"/>
                  <a:pt x="4458985" y="425235"/>
                </a:cubicBezTo>
                <a:cubicBezTo>
                  <a:pt x="4550561" y="394707"/>
                  <a:pt x="4412865" y="438567"/>
                  <a:pt x="4633645" y="394412"/>
                </a:cubicBezTo>
                <a:cubicBezTo>
                  <a:pt x="4654884" y="390164"/>
                  <a:pt x="4674277" y="379117"/>
                  <a:pt x="4695290" y="373864"/>
                </a:cubicBezTo>
                <a:cubicBezTo>
                  <a:pt x="4708989" y="370439"/>
                  <a:pt x="4722991" y="368055"/>
                  <a:pt x="4736387" y="363590"/>
                </a:cubicBezTo>
                <a:cubicBezTo>
                  <a:pt x="4753883" y="357758"/>
                  <a:pt x="4769631" y="346440"/>
                  <a:pt x="4787758" y="343041"/>
                </a:cubicBezTo>
                <a:cubicBezTo>
                  <a:pt x="4824937" y="336070"/>
                  <a:pt x="4863205" y="337187"/>
                  <a:pt x="4900773" y="332767"/>
                </a:cubicBezTo>
                <a:cubicBezTo>
                  <a:pt x="4921462" y="330333"/>
                  <a:pt x="4941796" y="325439"/>
                  <a:pt x="4962418" y="322493"/>
                </a:cubicBezTo>
                <a:cubicBezTo>
                  <a:pt x="4989752" y="318588"/>
                  <a:pt x="5017421" y="317017"/>
                  <a:pt x="5044612" y="312219"/>
                </a:cubicBezTo>
                <a:cubicBezTo>
                  <a:pt x="5210249" y="282988"/>
                  <a:pt x="5085654" y="303827"/>
                  <a:pt x="5167901" y="281396"/>
                </a:cubicBezTo>
                <a:cubicBezTo>
                  <a:pt x="5195147" y="273965"/>
                  <a:pt x="5250095" y="260848"/>
                  <a:pt x="5250095" y="260848"/>
                </a:cubicBezTo>
                <a:cubicBezTo>
                  <a:pt x="5260369" y="253999"/>
                  <a:pt x="5269873" y="245822"/>
                  <a:pt x="5280917" y="240300"/>
                </a:cubicBezTo>
                <a:cubicBezTo>
                  <a:pt x="5290604" y="235457"/>
                  <a:pt x="5302453" y="235598"/>
                  <a:pt x="5311740" y="230026"/>
                </a:cubicBezTo>
                <a:cubicBezTo>
                  <a:pt x="5382257" y="187715"/>
                  <a:pt x="5275794" y="228308"/>
                  <a:pt x="5363110" y="199203"/>
                </a:cubicBezTo>
                <a:cubicBezTo>
                  <a:pt x="5369960" y="192354"/>
                  <a:pt x="5375353" y="183639"/>
                  <a:pt x="5383659" y="178655"/>
                </a:cubicBezTo>
                <a:cubicBezTo>
                  <a:pt x="5399454" y="169178"/>
                  <a:pt x="5454805" y="160316"/>
                  <a:pt x="5465852" y="158106"/>
                </a:cubicBezTo>
                <a:cubicBezTo>
                  <a:pt x="5479551" y="151257"/>
                  <a:pt x="5492419" y="142401"/>
                  <a:pt x="5506949" y="137558"/>
                </a:cubicBezTo>
                <a:cubicBezTo>
                  <a:pt x="5523515" y="132036"/>
                  <a:pt x="5541272" y="131072"/>
                  <a:pt x="5558319" y="127284"/>
                </a:cubicBezTo>
                <a:cubicBezTo>
                  <a:pt x="5572103" y="124221"/>
                  <a:pt x="5585632" y="120073"/>
                  <a:pt x="5599416" y="117010"/>
                </a:cubicBezTo>
                <a:cubicBezTo>
                  <a:pt x="5616463" y="113222"/>
                  <a:pt x="5633740" y="110524"/>
                  <a:pt x="5650787" y="106736"/>
                </a:cubicBezTo>
                <a:cubicBezTo>
                  <a:pt x="5664571" y="103673"/>
                  <a:pt x="5678306" y="100340"/>
                  <a:pt x="5691883" y="96461"/>
                </a:cubicBezTo>
                <a:cubicBezTo>
                  <a:pt x="5702296" y="93486"/>
                  <a:pt x="5712134" y="88536"/>
                  <a:pt x="5722706" y="86187"/>
                </a:cubicBezTo>
                <a:cubicBezTo>
                  <a:pt x="5743042" y="81668"/>
                  <a:pt x="5763803" y="79338"/>
                  <a:pt x="5784351" y="75913"/>
                </a:cubicBezTo>
                <a:cubicBezTo>
                  <a:pt x="5798050" y="69064"/>
                  <a:pt x="5812985" y="64267"/>
                  <a:pt x="5825448" y="55365"/>
                </a:cubicBezTo>
                <a:cubicBezTo>
                  <a:pt x="5837271" y="46920"/>
                  <a:pt x="5842331" y="28642"/>
                  <a:pt x="5856270" y="24542"/>
                </a:cubicBezTo>
                <a:cubicBezTo>
                  <a:pt x="5985413" y="-13442"/>
                  <a:pt x="6299774" y="3994"/>
                  <a:pt x="6369978" y="39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3167251-EA0E-4F4C-9B1A-0537C7F466E0}"/>
              </a:ext>
            </a:extLst>
          </p:cNvPr>
          <p:cNvCxnSpPr>
            <a:cxnSpLocks/>
            <a:stCxn id="7" idx="19"/>
          </p:cNvCxnSpPr>
          <p:nvPr/>
        </p:nvCxnSpPr>
        <p:spPr>
          <a:xfrm>
            <a:off x="2251371" y="5175371"/>
            <a:ext cx="6556128" cy="1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88E717F-4188-4EFF-85FE-3387B982DFF4}"/>
              </a:ext>
            </a:extLst>
          </p:cNvPr>
          <p:cNvCxnSpPr>
            <a:cxnSpLocks/>
            <a:stCxn id="7" idx="75"/>
          </p:cNvCxnSpPr>
          <p:nvPr/>
        </p:nvCxnSpPr>
        <p:spPr>
          <a:xfrm flipV="1">
            <a:off x="5662585" y="2553713"/>
            <a:ext cx="3144914" cy="5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8DF598F7-D6DE-47B6-BF28-8F08D6DE456B}"/>
              </a:ext>
            </a:extLst>
          </p:cNvPr>
          <p:cNvSpPr/>
          <p:nvPr/>
        </p:nvSpPr>
        <p:spPr>
          <a:xfrm>
            <a:off x="1763688" y="5661249"/>
            <a:ext cx="1440160" cy="360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Low land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F643F0-46C5-4D9F-B4A8-A0B24ED9F65C}"/>
              </a:ext>
            </a:extLst>
          </p:cNvPr>
          <p:cNvSpPr/>
          <p:nvPr/>
        </p:nvSpPr>
        <p:spPr>
          <a:xfrm>
            <a:off x="4067944" y="4005064"/>
            <a:ext cx="1440160" cy="360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Middle land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8BDA8D-40B4-430E-94C8-E67F17188DA8}"/>
              </a:ext>
            </a:extLst>
          </p:cNvPr>
          <p:cNvSpPr/>
          <p:nvPr/>
        </p:nvSpPr>
        <p:spPr>
          <a:xfrm>
            <a:off x="7020272" y="2070380"/>
            <a:ext cx="1440160" cy="360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High land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C5F2C3D-7F15-4E80-8EE5-89994FD7EE28}"/>
              </a:ext>
            </a:extLst>
          </p:cNvPr>
          <p:cNvSpPr/>
          <p:nvPr/>
        </p:nvSpPr>
        <p:spPr>
          <a:xfrm>
            <a:off x="8096855" y="1242302"/>
            <a:ext cx="906323" cy="79206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err="1"/>
              <a:t>Chieng</a:t>
            </a:r>
            <a:r>
              <a:rPr lang="en-US" dirty="0"/>
              <a:t> Chung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FFAC916-6367-40D3-BE3E-1D54C7C4D8E9}"/>
              </a:ext>
            </a:extLst>
          </p:cNvPr>
          <p:cNvSpPr/>
          <p:nvPr/>
        </p:nvSpPr>
        <p:spPr>
          <a:xfrm>
            <a:off x="8101992" y="3537026"/>
            <a:ext cx="934505" cy="7920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err="1"/>
              <a:t>Chieng</a:t>
            </a:r>
            <a:r>
              <a:rPr lang="en-US" dirty="0"/>
              <a:t> Luong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F1AD849-0750-4D6C-B04D-0BC4D933D247}"/>
              </a:ext>
            </a:extLst>
          </p:cNvPr>
          <p:cNvSpPr/>
          <p:nvPr/>
        </p:nvSpPr>
        <p:spPr>
          <a:xfrm>
            <a:off x="8110310" y="5769274"/>
            <a:ext cx="926187" cy="79206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err="1"/>
              <a:t>Chieng</a:t>
            </a:r>
            <a:r>
              <a:rPr lang="en-US" dirty="0"/>
              <a:t> Luong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0F8FD2A-785B-4750-8063-2589B270314E}"/>
              </a:ext>
            </a:extLst>
          </p:cNvPr>
          <p:cNvSpPr/>
          <p:nvPr/>
        </p:nvSpPr>
        <p:spPr>
          <a:xfrm>
            <a:off x="-180528" y="1129166"/>
            <a:ext cx="2448272" cy="360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12 FGDs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210F5A-8EC9-4ABE-959E-A1A04144A864}"/>
              </a:ext>
            </a:extLst>
          </p:cNvPr>
          <p:cNvSpPr/>
          <p:nvPr/>
        </p:nvSpPr>
        <p:spPr>
          <a:xfrm>
            <a:off x="107524" y="1551217"/>
            <a:ext cx="2558975" cy="66930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1 FGD with Thai male group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47A2ED-CB28-49AA-832D-0B49F4E61DEE}"/>
              </a:ext>
            </a:extLst>
          </p:cNvPr>
          <p:cNvSpPr/>
          <p:nvPr/>
        </p:nvSpPr>
        <p:spPr>
          <a:xfrm>
            <a:off x="107520" y="2307068"/>
            <a:ext cx="2558975" cy="669304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1 FGD with Thai female group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B1BD54E-3690-4F4B-93A3-EC42216A8876}"/>
              </a:ext>
            </a:extLst>
          </p:cNvPr>
          <p:cNvSpPr/>
          <p:nvPr/>
        </p:nvSpPr>
        <p:spPr>
          <a:xfrm>
            <a:off x="107503" y="3047072"/>
            <a:ext cx="2558971" cy="829511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1 FGD with </a:t>
            </a:r>
            <a:r>
              <a:rPr lang="en-US" sz="2000" dirty="0" err="1">
                <a:solidFill>
                  <a:schemeClr val="tx1"/>
                </a:solidFill>
              </a:rPr>
              <a:t>H’mong</a:t>
            </a:r>
            <a:r>
              <a:rPr lang="en-US" sz="2000" dirty="0">
                <a:solidFill>
                  <a:schemeClr val="tx1"/>
                </a:solidFill>
              </a:rPr>
              <a:t> male group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E08F6E6-D48C-4015-AC64-097C67637B17}"/>
              </a:ext>
            </a:extLst>
          </p:cNvPr>
          <p:cNvSpPr/>
          <p:nvPr/>
        </p:nvSpPr>
        <p:spPr>
          <a:xfrm>
            <a:off x="109568" y="3938520"/>
            <a:ext cx="2558970" cy="829511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1 FGD with </a:t>
            </a:r>
            <a:r>
              <a:rPr lang="en-US" sz="2000" dirty="0" err="1">
                <a:solidFill>
                  <a:schemeClr val="tx1"/>
                </a:solidFill>
              </a:rPr>
              <a:t>H’mong</a:t>
            </a:r>
            <a:r>
              <a:rPr lang="en-US" sz="2000" dirty="0">
                <a:solidFill>
                  <a:schemeClr val="tx1"/>
                </a:solidFill>
              </a:rPr>
              <a:t> group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EB9817-E955-4330-823A-D36A12E0AA8B}"/>
              </a:ext>
            </a:extLst>
          </p:cNvPr>
          <p:cNvSpPr/>
          <p:nvPr/>
        </p:nvSpPr>
        <p:spPr>
          <a:xfrm>
            <a:off x="2754704" y="1080358"/>
            <a:ext cx="2448272" cy="360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20 KIIs</a:t>
            </a: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10408B0-1DF1-499F-B03D-84E9C90BC5EC}"/>
              </a:ext>
            </a:extLst>
          </p:cNvPr>
          <p:cNvSpPr/>
          <p:nvPr/>
        </p:nvSpPr>
        <p:spPr>
          <a:xfrm>
            <a:off x="2769588" y="2309474"/>
            <a:ext cx="470907" cy="550872"/>
          </a:xfrm>
          <a:custGeom>
            <a:avLst/>
            <a:gdLst>
              <a:gd name="connsiteX0" fmla="*/ 0 w 470907"/>
              <a:gd name="connsiteY0" fmla="*/ 110174 h 550872"/>
              <a:gd name="connsiteX1" fmla="*/ 235454 w 470907"/>
              <a:gd name="connsiteY1" fmla="*/ 110174 h 550872"/>
              <a:gd name="connsiteX2" fmla="*/ 235454 w 470907"/>
              <a:gd name="connsiteY2" fmla="*/ 0 h 550872"/>
              <a:gd name="connsiteX3" fmla="*/ 470907 w 470907"/>
              <a:gd name="connsiteY3" fmla="*/ 275436 h 550872"/>
              <a:gd name="connsiteX4" fmla="*/ 235454 w 470907"/>
              <a:gd name="connsiteY4" fmla="*/ 550872 h 550872"/>
              <a:gd name="connsiteX5" fmla="*/ 235454 w 470907"/>
              <a:gd name="connsiteY5" fmla="*/ 440698 h 550872"/>
              <a:gd name="connsiteX6" fmla="*/ 0 w 470907"/>
              <a:gd name="connsiteY6" fmla="*/ 440698 h 550872"/>
              <a:gd name="connsiteX7" fmla="*/ 0 w 470907"/>
              <a:gd name="connsiteY7" fmla="*/ 110174 h 55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907" h="550872">
                <a:moveTo>
                  <a:pt x="0" y="110174"/>
                </a:moveTo>
                <a:lnTo>
                  <a:pt x="235454" y="110174"/>
                </a:lnTo>
                <a:lnTo>
                  <a:pt x="235454" y="0"/>
                </a:lnTo>
                <a:lnTo>
                  <a:pt x="470907" y="275436"/>
                </a:lnTo>
                <a:lnTo>
                  <a:pt x="235454" y="550872"/>
                </a:lnTo>
                <a:lnTo>
                  <a:pt x="235454" y="440698"/>
                </a:lnTo>
                <a:lnTo>
                  <a:pt x="0" y="440698"/>
                </a:lnTo>
                <a:lnTo>
                  <a:pt x="0" y="110174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0174" rIns="141272" bIns="110174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1100" kern="12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A409435-F384-49FB-B15F-8C7483009B71}"/>
              </a:ext>
            </a:extLst>
          </p:cNvPr>
          <p:cNvSpPr/>
          <p:nvPr/>
        </p:nvSpPr>
        <p:spPr>
          <a:xfrm>
            <a:off x="3366091" y="1602435"/>
            <a:ext cx="1836885" cy="96268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Local authorities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</a:rPr>
              <a:t>VC actors</a:t>
            </a:r>
          </a:p>
        </p:txBody>
      </p:sp>
    </p:spTree>
    <p:extLst>
      <p:ext uri="{BB962C8B-B14F-4D97-AF65-F5344CB8AC3E}">
        <p14:creationId xmlns:p14="http://schemas.microsoft.com/office/powerpoint/2010/main" val="151332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 animBg="1"/>
      <p:bldP spid="33" grpId="0" animBg="1"/>
      <p:bldP spid="34" grpId="0" animBg="1"/>
      <p:bldP spid="35" grpId="0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3. Key findings – major livestock species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9CA2CB-0FAC-4809-9B21-3907B206AD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17" y="1196752"/>
            <a:ext cx="2734510" cy="1503454"/>
          </a:xfrm>
          <a:prstGeom prst="rect">
            <a:avLst/>
          </a:prstGeom>
        </p:spPr>
      </p:pic>
      <p:pic>
        <p:nvPicPr>
          <p:cNvPr id="1026" name="Picture 1" descr="image002">
            <a:extLst>
              <a:ext uri="{FF2B5EF4-FFF2-40B4-BE49-F238E27FC236}">
                <a16:creationId xmlns:a16="http://schemas.microsoft.com/office/drawing/2014/main" id="{B1C3B61E-19E9-467B-A05F-10302E630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16" y="2809593"/>
            <a:ext cx="2734510" cy="1627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352C15-3C50-4402-B88C-428D1C1711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416" y="4546499"/>
            <a:ext cx="2734510" cy="18348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8168AE-CA86-418A-88F9-D8133925A71F}"/>
              </a:ext>
            </a:extLst>
          </p:cNvPr>
          <p:cNvSpPr/>
          <p:nvPr/>
        </p:nvSpPr>
        <p:spPr>
          <a:xfrm>
            <a:off x="4064992" y="1196751"/>
            <a:ext cx="4320480" cy="1503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most valuable living assets of local households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Only sell in need of big amount of money for important events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9CD2441-7734-412C-AC0D-C36D1FC486DD}"/>
              </a:ext>
            </a:extLst>
          </p:cNvPr>
          <p:cNvSpPr/>
          <p:nvPr/>
        </p:nvSpPr>
        <p:spPr>
          <a:xfrm>
            <a:off x="4064992" y="3068959"/>
            <a:ext cx="4320480" cy="1088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 cultural activity in highland villages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Mainly for sale in low- and mid-land villages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DC0225-3E68-4442-BA0C-E653B6DA6298}"/>
              </a:ext>
            </a:extLst>
          </p:cNvPr>
          <p:cNvSpPr/>
          <p:nvPr/>
        </p:nvSpPr>
        <p:spPr>
          <a:xfrm>
            <a:off x="4068648" y="5229199"/>
            <a:ext cx="4320480" cy="948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Mainly for home consumption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A697CE8-3271-4152-B414-043FFF773FC8}"/>
              </a:ext>
            </a:extLst>
          </p:cNvPr>
          <p:cNvSpPr/>
          <p:nvPr/>
        </p:nvSpPr>
        <p:spPr>
          <a:xfrm>
            <a:off x="3203848" y="1772816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60A67B32-4634-4C09-B497-0AF6409A1D6D}"/>
              </a:ext>
            </a:extLst>
          </p:cNvPr>
          <p:cNvSpPr/>
          <p:nvPr/>
        </p:nvSpPr>
        <p:spPr>
          <a:xfrm>
            <a:off x="3221430" y="3413015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92102EE0-F5BE-457D-A076-D1EC1D9B382F}"/>
              </a:ext>
            </a:extLst>
          </p:cNvPr>
          <p:cNvSpPr/>
          <p:nvPr/>
        </p:nvSpPr>
        <p:spPr>
          <a:xfrm>
            <a:off x="3203848" y="5463913"/>
            <a:ext cx="7200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59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  <p:bldP spid="8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Beef cattle value chain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5F3EFA2-DCB2-4554-90B9-FE97698BBD02}"/>
              </a:ext>
            </a:extLst>
          </p:cNvPr>
          <p:cNvSpPr/>
          <p:nvPr/>
        </p:nvSpPr>
        <p:spPr>
          <a:xfrm>
            <a:off x="1030635" y="1697245"/>
            <a:ext cx="3717429" cy="4431744"/>
          </a:xfrm>
          <a:custGeom>
            <a:avLst/>
            <a:gdLst>
              <a:gd name="connsiteX0" fmla="*/ 0 w 6369978"/>
              <a:gd name="connsiteY0" fmla="*/ 3630772 h 3630772"/>
              <a:gd name="connsiteX1" fmla="*/ 143839 w 6369978"/>
              <a:gd name="connsiteY1" fmla="*/ 3538304 h 3630772"/>
              <a:gd name="connsiteX2" fmla="*/ 184935 w 6369978"/>
              <a:gd name="connsiteY2" fmla="*/ 3528030 h 3630772"/>
              <a:gd name="connsiteX3" fmla="*/ 215758 w 6369978"/>
              <a:gd name="connsiteY3" fmla="*/ 3507482 h 3630772"/>
              <a:gd name="connsiteX4" fmla="*/ 236306 w 6369978"/>
              <a:gd name="connsiteY4" fmla="*/ 3476659 h 3630772"/>
              <a:gd name="connsiteX5" fmla="*/ 277403 w 6369978"/>
              <a:gd name="connsiteY5" fmla="*/ 3466385 h 3630772"/>
              <a:gd name="connsiteX6" fmla="*/ 328773 w 6369978"/>
              <a:gd name="connsiteY6" fmla="*/ 3415014 h 3630772"/>
              <a:gd name="connsiteX7" fmla="*/ 369870 w 6369978"/>
              <a:gd name="connsiteY7" fmla="*/ 3394466 h 3630772"/>
              <a:gd name="connsiteX8" fmla="*/ 482886 w 6369978"/>
              <a:gd name="connsiteY8" fmla="*/ 3332821 h 3630772"/>
              <a:gd name="connsiteX9" fmla="*/ 513708 w 6369978"/>
              <a:gd name="connsiteY9" fmla="*/ 3291724 h 3630772"/>
              <a:gd name="connsiteX10" fmla="*/ 544531 w 6369978"/>
              <a:gd name="connsiteY10" fmla="*/ 3281450 h 3630772"/>
              <a:gd name="connsiteX11" fmla="*/ 616450 w 6369978"/>
              <a:gd name="connsiteY11" fmla="*/ 3240354 h 3630772"/>
              <a:gd name="connsiteX12" fmla="*/ 729465 w 6369978"/>
              <a:gd name="connsiteY12" fmla="*/ 3147886 h 3630772"/>
              <a:gd name="connsiteX13" fmla="*/ 780836 w 6369978"/>
              <a:gd name="connsiteY13" fmla="*/ 3127338 h 3630772"/>
              <a:gd name="connsiteX14" fmla="*/ 842481 w 6369978"/>
              <a:gd name="connsiteY14" fmla="*/ 3096515 h 3630772"/>
              <a:gd name="connsiteX15" fmla="*/ 904126 w 6369978"/>
              <a:gd name="connsiteY15" fmla="*/ 3055419 h 3630772"/>
              <a:gd name="connsiteX16" fmla="*/ 934949 w 6369978"/>
              <a:gd name="connsiteY16" fmla="*/ 3024596 h 3630772"/>
              <a:gd name="connsiteX17" fmla="*/ 1017142 w 6369978"/>
              <a:gd name="connsiteY17" fmla="*/ 2962951 h 3630772"/>
              <a:gd name="connsiteX18" fmla="*/ 1068513 w 6369978"/>
              <a:gd name="connsiteY18" fmla="*/ 2880758 h 3630772"/>
              <a:gd name="connsiteX19" fmla="*/ 1099335 w 6369978"/>
              <a:gd name="connsiteY19" fmla="*/ 2829387 h 3630772"/>
              <a:gd name="connsiteX20" fmla="*/ 1130158 w 6369978"/>
              <a:gd name="connsiteY20" fmla="*/ 2736920 h 3630772"/>
              <a:gd name="connsiteX21" fmla="*/ 1171254 w 6369978"/>
              <a:gd name="connsiteY21" fmla="*/ 2675275 h 3630772"/>
              <a:gd name="connsiteX22" fmla="*/ 1212351 w 6369978"/>
              <a:gd name="connsiteY22" fmla="*/ 2603356 h 3630772"/>
              <a:gd name="connsiteX23" fmla="*/ 1253448 w 6369978"/>
              <a:gd name="connsiteY23" fmla="*/ 2572533 h 3630772"/>
              <a:gd name="connsiteX24" fmla="*/ 1315092 w 6369978"/>
              <a:gd name="connsiteY24" fmla="*/ 2531437 h 3630772"/>
              <a:gd name="connsiteX25" fmla="*/ 1335641 w 6369978"/>
              <a:gd name="connsiteY25" fmla="*/ 2510888 h 3630772"/>
              <a:gd name="connsiteX26" fmla="*/ 1417834 w 6369978"/>
              <a:gd name="connsiteY26" fmla="*/ 2490340 h 3630772"/>
              <a:gd name="connsiteX27" fmla="*/ 1479479 w 6369978"/>
              <a:gd name="connsiteY27" fmla="*/ 2449244 h 3630772"/>
              <a:gd name="connsiteX28" fmla="*/ 1510301 w 6369978"/>
              <a:gd name="connsiteY28" fmla="*/ 2428695 h 3630772"/>
              <a:gd name="connsiteX29" fmla="*/ 1541124 w 6369978"/>
              <a:gd name="connsiteY29" fmla="*/ 2418421 h 3630772"/>
              <a:gd name="connsiteX30" fmla="*/ 1623317 w 6369978"/>
              <a:gd name="connsiteY30" fmla="*/ 2377324 h 3630772"/>
              <a:gd name="connsiteX31" fmla="*/ 1756881 w 6369978"/>
              <a:gd name="connsiteY31" fmla="*/ 2356776 h 3630772"/>
              <a:gd name="connsiteX32" fmla="*/ 1869897 w 6369978"/>
              <a:gd name="connsiteY32" fmla="*/ 2315679 h 3630772"/>
              <a:gd name="connsiteX33" fmla="*/ 1962364 w 6369978"/>
              <a:gd name="connsiteY33" fmla="*/ 2284857 h 3630772"/>
              <a:gd name="connsiteX34" fmla="*/ 1993187 w 6369978"/>
              <a:gd name="connsiteY34" fmla="*/ 2274583 h 3630772"/>
              <a:gd name="connsiteX35" fmla="*/ 2024009 w 6369978"/>
              <a:gd name="connsiteY35" fmla="*/ 2264309 h 3630772"/>
              <a:gd name="connsiteX36" fmla="*/ 2167848 w 6369978"/>
              <a:gd name="connsiteY36" fmla="*/ 2233486 h 3630772"/>
              <a:gd name="connsiteX37" fmla="*/ 2311686 w 6369978"/>
              <a:gd name="connsiteY37" fmla="*/ 2182115 h 3630772"/>
              <a:gd name="connsiteX38" fmla="*/ 2363056 w 6369978"/>
              <a:gd name="connsiteY38" fmla="*/ 2171841 h 3630772"/>
              <a:gd name="connsiteX39" fmla="*/ 2393879 w 6369978"/>
              <a:gd name="connsiteY39" fmla="*/ 2161567 h 3630772"/>
              <a:gd name="connsiteX40" fmla="*/ 2434976 w 6369978"/>
              <a:gd name="connsiteY40" fmla="*/ 2151293 h 3630772"/>
              <a:gd name="connsiteX41" fmla="*/ 2496621 w 6369978"/>
              <a:gd name="connsiteY41" fmla="*/ 2099922 h 3630772"/>
              <a:gd name="connsiteX42" fmla="*/ 2517169 w 6369978"/>
              <a:gd name="connsiteY42" fmla="*/ 2069100 h 3630772"/>
              <a:gd name="connsiteX43" fmla="*/ 2568540 w 6369978"/>
              <a:gd name="connsiteY43" fmla="*/ 2028003 h 3630772"/>
              <a:gd name="connsiteX44" fmla="*/ 2630185 w 6369978"/>
              <a:gd name="connsiteY44" fmla="*/ 1956084 h 3630772"/>
              <a:gd name="connsiteX45" fmla="*/ 2671281 w 6369978"/>
              <a:gd name="connsiteY45" fmla="*/ 1935536 h 3630772"/>
              <a:gd name="connsiteX46" fmla="*/ 2691830 w 6369978"/>
              <a:gd name="connsiteY46" fmla="*/ 1914987 h 3630772"/>
              <a:gd name="connsiteX47" fmla="*/ 2722652 w 6369978"/>
              <a:gd name="connsiteY47" fmla="*/ 1894439 h 3630772"/>
              <a:gd name="connsiteX48" fmla="*/ 2763749 w 6369978"/>
              <a:gd name="connsiteY48" fmla="*/ 1863617 h 3630772"/>
              <a:gd name="connsiteX49" fmla="*/ 2774023 w 6369978"/>
              <a:gd name="connsiteY49" fmla="*/ 1832794 h 3630772"/>
              <a:gd name="connsiteX50" fmla="*/ 2845942 w 6369978"/>
              <a:gd name="connsiteY50" fmla="*/ 1801972 h 3630772"/>
              <a:gd name="connsiteX51" fmla="*/ 2948683 w 6369978"/>
              <a:gd name="connsiteY51" fmla="*/ 1719778 h 3630772"/>
              <a:gd name="connsiteX52" fmla="*/ 3000054 w 6369978"/>
              <a:gd name="connsiteY52" fmla="*/ 1688956 h 3630772"/>
              <a:gd name="connsiteX53" fmla="*/ 3113070 w 6369978"/>
              <a:gd name="connsiteY53" fmla="*/ 1606763 h 3630772"/>
              <a:gd name="connsiteX54" fmla="*/ 3174715 w 6369978"/>
              <a:gd name="connsiteY54" fmla="*/ 1575940 h 3630772"/>
              <a:gd name="connsiteX55" fmla="*/ 3215812 w 6369978"/>
              <a:gd name="connsiteY55" fmla="*/ 1545118 h 3630772"/>
              <a:gd name="connsiteX56" fmla="*/ 3277456 w 6369978"/>
              <a:gd name="connsiteY56" fmla="*/ 1524569 h 3630772"/>
              <a:gd name="connsiteX57" fmla="*/ 3349376 w 6369978"/>
              <a:gd name="connsiteY57" fmla="*/ 1493747 h 3630772"/>
              <a:gd name="connsiteX58" fmla="*/ 3493214 w 6369978"/>
              <a:gd name="connsiteY58" fmla="*/ 1401279 h 3630772"/>
              <a:gd name="connsiteX59" fmla="*/ 3575407 w 6369978"/>
              <a:gd name="connsiteY59" fmla="*/ 1360183 h 3630772"/>
              <a:gd name="connsiteX60" fmla="*/ 3606230 w 6369978"/>
              <a:gd name="connsiteY60" fmla="*/ 1329360 h 3630772"/>
              <a:gd name="connsiteX61" fmla="*/ 3637052 w 6369978"/>
              <a:gd name="connsiteY61" fmla="*/ 1308812 h 3630772"/>
              <a:gd name="connsiteX62" fmla="*/ 3688423 w 6369978"/>
              <a:gd name="connsiteY62" fmla="*/ 1257441 h 3630772"/>
              <a:gd name="connsiteX63" fmla="*/ 3719245 w 6369978"/>
              <a:gd name="connsiteY63" fmla="*/ 1226619 h 3630772"/>
              <a:gd name="connsiteX64" fmla="*/ 3739794 w 6369978"/>
              <a:gd name="connsiteY64" fmla="*/ 1195796 h 3630772"/>
              <a:gd name="connsiteX65" fmla="*/ 3780890 w 6369978"/>
              <a:gd name="connsiteY65" fmla="*/ 1185522 h 3630772"/>
              <a:gd name="connsiteX66" fmla="*/ 3811713 w 6369978"/>
              <a:gd name="connsiteY66" fmla="*/ 1175248 h 3630772"/>
              <a:gd name="connsiteX67" fmla="*/ 3852809 w 6369978"/>
              <a:gd name="connsiteY67" fmla="*/ 1144426 h 3630772"/>
              <a:gd name="connsiteX68" fmla="*/ 3893906 w 6369978"/>
              <a:gd name="connsiteY68" fmla="*/ 1123877 h 3630772"/>
              <a:gd name="connsiteX69" fmla="*/ 3914454 w 6369978"/>
              <a:gd name="connsiteY69" fmla="*/ 1093055 h 3630772"/>
              <a:gd name="connsiteX70" fmla="*/ 3976099 w 6369978"/>
              <a:gd name="connsiteY70" fmla="*/ 1031410 h 3630772"/>
              <a:gd name="connsiteX71" fmla="*/ 3996648 w 6369978"/>
              <a:gd name="connsiteY71" fmla="*/ 1010861 h 3630772"/>
              <a:gd name="connsiteX72" fmla="*/ 4048018 w 6369978"/>
              <a:gd name="connsiteY72" fmla="*/ 938942 h 3630772"/>
              <a:gd name="connsiteX73" fmla="*/ 4109663 w 6369978"/>
              <a:gd name="connsiteY73" fmla="*/ 784830 h 3630772"/>
              <a:gd name="connsiteX74" fmla="*/ 4130212 w 6369978"/>
              <a:gd name="connsiteY74" fmla="*/ 723185 h 3630772"/>
              <a:gd name="connsiteX75" fmla="*/ 4171308 w 6369978"/>
              <a:gd name="connsiteY75" fmla="*/ 630718 h 3630772"/>
              <a:gd name="connsiteX76" fmla="*/ 4181582 w 6369978"/>
              <a:gd name="connsiteY76" fmla="*/ 589621 h 3630772"/>
              <a:gd name="connsiteX77" fmla="*/ 4191856 w 6369978"/>
              <a:gd name="connsiteY77" fmla="*/ 527976 h 3630772"/>
              <a:gd name="connsiteX78" fmla="*/ 4284324 w 6369978"/>
              <a:gd name="connsiteY78" fmla="*/ 476605 h 3630772"/>
              <a:gd name="connsiteX79" fmla="*/ 4335695 w 6369978"/>
              <a:gd name="connsiteY79" fmla="*/ 445783 h 3630772"/>
              <a:gd name="connsiteX80" fmla="*/ 4458985 w 6369978"/>
              <a:gd name="connsiteY80" fmla="*/ 425235 h 3630772"/>
              <a:gd name="connsiteX81" fmla="*/ 4633645 w 6369978"/>
              <a:gd name="connsiteY81" fmla="*/ 394412 h 3630772"/>
              <a:gd name="connsiteX82" fmla="*/ 4695290 w 6369978"/>
              <a:gd name="connsiteY82" fmla="*/ 373864 h 3630772"/>
              <a:gd name="connsiteX83" fmla="*/ 4736387 w 6369978"/>
              <a:gd name="connsiteY83" fmla="*/ 363590 h 3630772"/>
              <a:gd name="connsiteX84" fmla="*/ 4787758 w 6369978"/>
              <a:gd name="connsiteY84" fmla="*/ 343041 h 3630772"/>
              <a:gd name="connsiteX85" fmla="*/ 4900773 w 6369978"/>
              <a:gd name="connsiteY85" fmla="*/ 332767 h 3630772"/>
              <a:gd name="connsiteX86" fmla="*/ 4962418 w 6369978"/>
              <a:gd name="connsiteY86" fmla="*/ 322493 h 3630772"/>
              <a:gd name="connsiteX87" fmla="*/ 5044612 w 6369978"/>
              <a:gd name="connsiteY87" fmla="*/ 312219 h 3630772"/>
              <a:gd name="connsiteX88" fmla="*/ 5167901 w 6369978"/>
              <a:gd name="connsiteY88" fmla="*/ 281396 h 3630772"/>
              <a:gd name="connsiteX89" fmla="*/ 5250095 w 6369978"/>
              <a:gd name="connsiteY89" fmla="*/ 260848 h 3630772"/>
              <a:gd name="connsiteX90" fmla="*/ 5280917 w 6369978"/>
              <a:gd name="connsiteY90" fmla="*/ 240300 h 3630772"/>
              <a:gd name="connsiteX91" fmla="*/ 5311740 w 6369978"/>
              <a:gd name="connsiteY91" fmla="*/ 230026 h 3630772"/>
              <a:gd name="connsiteX92" fmla="*/ 5363110 w 6369978"/>
              <a:gd name="connsiteY92" fmla="*/ 199203 h 3630772"/>
              <a:gd name="connsiteX93" fmla="*/ 5383659 w 6369978"/>
              <a:gd name="connsiteY93" fmla="*/ 178655 h 3630772"/>
              <a:gd name="connsiteX94" fmla="*/ 5465852 w 6369978"/>
              <a:gd name="connsiteY94" fmla="*/ 158106 h 3630772"/>
              <a:gd name="connsiteX95" fmla="*/ 5506949 w 6369978"/>
              <a:gd name="connsiteY95" fmla="*/ 137558 h 3630772"/>
              <a:gd name="connsiteX96" fmla="*/ 5558319 w 6369978"/>
              <a:gd name="connsiteY96" fmla="*/ 127284 h 3630772"/>
              <a:gd name="connsiteX97" fmla="*/ 5599416 w 6369978"/>
              <a:gd name="connsiteY97" fmla="*/ 117010 h 3630772"/>
              <a:gd name="connsiteX98" fmla="*/ 5650787 w 6369978"/>
              <a:gd name="connsiteY98" fmla="*/ 106736 h 3630772"/>
              <a:gd name="connsiteX99" fmla="*/ 5691883 w 6369978"/>
              <a:gd name="connsiteY99" fmla="*/ 96461 h 3630772"/>
              <a:gd name="connsiteX100" fmla="*/ 5722706 w 6369978"/>
              <a:gd name="connsiteY100" fmla="*/ 86187 h 3630772"/>
              <a:gd name="connsiteX101" fmla="*/ 5784351 w 6369978"/>
              <a:gd name="connsiteY101" fmla="*/ 75913 h 3630772"/>
              <a:gd name="connsiteX102" fmla="*/ 5825448 w 6369978"/>
              <a:gd name="connsiteY102" fmla="*/ 55365 h 3630772"/>
              <a:gd name="connsiteX103" fmla="*/ 5856270 w 6369978"/>
              <a:gd name="connsiteY103" fmla="*/ 24542 h 3630772"/>
              <a:gd name="connsiteX104" fmla="*/ 6369978 w 6369978"/>
              <a:gd name="connsiteY104" fmla="*/ 3994 h 363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369978" h="3630772">
                <a:moveTo>
                  <a:pt x="0" y="3630772"/>
                </a:moveTo>
                <a:cubicBezTo>
                  <a:pt x="61269" y="3584821"/>
                  <a:pt x="77929" y="3564669"/>
                  <a:pt x="143839" y="3538304"/>
                </a:cubicBezTo>
                <a:cubicBezTo>
                  <a:pt x="156949" y="3533060"/>
                  <a:pt x="171236" y="3531455"/>
                  <a:pt x="184935" y="3528030"/>
                </a:cubicBezTo>
                <a:cubicBezTo>
                  <a:pt x="195209" y="3521181"/>
                  <a:pt x="207027" y="3516213"/>
                  <a:pt x="215758" y="3507482"/>
                </a:cubicBezTo>
                <a:cubicBezTo>
                  <a:pt x="224489" y="3498751"/>
                  <a:pt x="226032" y="3483509"/>
                  <a:pt x="236306" y="3476659"/>
                </a:cubicBezTo>
                <a:cubicBezTo>
                  <a:pt x="248055" y="3468826"/>
                  <a:pt x="263704" y="3469810"/>
                  <a:pt x="277403" y="3466385"/>
                </a:cubicBezTo>
                <a:cubicBezTo>
                  <a:pt x="294526" y="3449261"/>
                  <a:pt x="309658" y="3429881"/>
                  <a:pt x="328773" y="3415014"/>
                </a:cubicBezTo>
                <a:cubicBezTo>
                  <a:pt x="340863" y="3405611"/>
                  <a:pt x="356737" y="3402346"/>
                  <a:pt x="369870" y="3394466"/>
                </a:cubicBezTo>
                <a:cubicBezTo>
                  <a:pt x="472526" y="3332873"/>
                  <a:pt x="389419" y="3370207"/>
                  <a:pt x="482886" y="3332821"/>
                </a:cubicBezTo>
                <a:cubicBezTo>
                  <a:pt x="493160" y="3319122"/>
                  <a:pt x="500553" y="3302686"/>
                  <a:pt x="513708" y="3291724"/>
                </a:cubicBezTo>
                <a:cubicBezTo>
                  <a:pt x="522028" y="3284791"/>
                  <a:pt x="535128" y="3286823"/>
                  <a:pt x="544531" y="3281450"/>
                </a:cubicBezTo>
                <a:cubicBezTo>
                  <a:pt x="631612" y="3231690"/>
                  <a:pt x="545778" y="3263911"/>
                  <a:pt x="616450" y="3240354"/>
                </a:cubicBezTo>
                <a:cubicBezTo>
                  <a:pt x="670009" y="3186795"/>
                  <a:pt x="668437" y="3178400"/>
                  <a:pt x="729465" y="3147886"/>
                </a:cubicBezTo>
                <a:cubicBezTo>
                  <a:pt x="745961" y="3139638"/>
                  <a:pt x="764340" y="3135586"/>
                  <a:pt x="780836" y="3127338"/>
                </a:cubicBezTo>
                <a:cubicBezTo>
                  <a:pt x="860513" y="3087501"/>
                  <a:pt x="765001" y="3122344"/>
                  <a:pt x="842481" y="3096515"/>
                </a:cubicBezTo>
                <a:cubicBezTo>
                  <a:pt x="897469" y="3041530"/>
                  <a:pt x="817038" y="3117625"/>
                  <a:pt x="904126" y="3055419"/>
                </a:cubicBezTo>
                <a:cubicBezTo>
                  <a:pt x="915950" y="3046974"/>
                  <a:pt x="923787" y="3033898"/>
                  <a:pt x="934949" y="3024596"/>
                </a:cubicBezTo>
                <a:cubicBezTo>
                  <a:pt x="991861" y="2977170"/>
                  <a:pt x="942199" y="3037894"/>
                  <a:pt x="1017142" y="2962951"/>
                </a:cubicBezTo>
                <a:cubicBezTo>
                  <a:pt x="1048364" y="2931729"/>
                  <a:pt x="1048168" y="2917379"/>
                  <a:pt x="1068513" y="2880758"/>
                </a:cubicBezTo>
                <a:cubicBezTo>
                  <a:pt x="1078211" y="2863302"/>
                  <a:pt x="1089061" y="2846511"/>
                  <a:pt x="1099335" y="2829387"/>
                </a:cubicBezTo>
                <a:cubicBezTo>
                  <a:pt x="1108006" y="2794701"/>
                  <a:pt x="1112300" y="2769659"/>
                  <a:pt x="1130158" y="2736920"/>
                </a:cubicBezTo>
                <a:cubicBezTo>
                  <a:pt x="1141984" y="2715240"/>
                  <a:pt x="1160209" y="2697364"/>
                  <a:pt x="1171254" y="2675275"/>
                </a:cubicBezTo>
                <a:cubicBezTo>
                  <a:pt x="1179312" y="2659160"/>
                  <a:pt x="1197830" y="2617877"/>
                  <a:pt x="1212351" y="2603356"/>
                </a:cubicBezTo>
                <a:cubicBezTo>
                  <a:pt x="1224459" y="2591248"/>
                  <a:pt x="1241340" y="2584641"/>
                  <a:pt x="1253448" y="2572533"/>
                </a:cubicBezTo>
                <a:cubicBezTo>
                  <a:pt x="1300749" y="2525232"/>
                  <a:pt x="1240381" y="2550115"/>
                  <a:pt x="1315092" y="2531437"/>
                </a:cubicBezTo>
                <a:cubicBezTo>
                  <a:pt x="1321942" y="2524587"/>
                  <a:pt x="1326737" y="2514704"/>
                  <a:pt x="1335641" y="2510888"/>
                </a:cubicBezTo>
                <a:cubicBezTo>
                  <a:pt x="1375496" y="2493807"/>
                  <a:pt x="1384173" y="2509040"/>
                  <a:pt x="1417834" y="2490340"/>
                </a:cubicBezTo>
                <a:cubicBezTo>
                  <a:pt x="1439422" y="2478347"/>
                  <a:pt x="1458931" y="2462943"/>
                  <a:pt x="1479479" y="2449244"/>
                </a:cubicBezTo>
                <a:cubicBezTo>
                  <a:pt x="1489753" y="2442395"/>
                  <a:pt x="1498587" y="2432600"/>
                  <a:pt x="1510301" y="2428695"/>
                </a:cubicBezTo>
                <a:cubicBezTo>
                  <a:pt x="1520575" y="2425270"/>
                  <a:pt x="1531265" y="2422903"/>
                  <a:pt x="1541124" y="2418421"/>
                </a:cubicBezTo>
                <a:cubicBezTo>
                  <a:pt x="1569010" y="2405746"/>
                  <a:pt x="1592922" y="2381123"/>
                  <a:pt x="1623317" y="2377324"/>
                </a:cubicBezTo>
                <a:cubicBezTo>
                  <a:pt x="1722838" y="2364884"/>
                  <a:pt x="1678435" y="2372465"/>
                  <a:pt x="1756881" y="2356776"/>
                </a:cubicBezTo>
                <a:cubicBezTo>
                  <a:pt x="1821495" y="2313701"/>
                  <a:pt x="1752184" y="2354916"/>
                  <a:pt x="1869897" y="2315679"/>
                </a:cubicBezTo>
                <a:lnTo>
                  <a:pt x="1962364" y="2284857"/>
                </a:lnTo>
                <a:lnTo>
                  <a:pt x="1993187" y="2274583"/>
                </a:lnTo>
                <a:lnTo>
                  <a:pt x="2024009" y="2264309"/>
                </a:lnTo>
                <a:cubicBezTo>
                  <a:pt x="2095868" y="2216402"/>
                  <a:pt x="2013242" y="2264407"/>
                  <a:pt x="2167848" y="2233486"/>
                </a:cubicBezTo>
                <a:cubicBezTo>
                  <a:pt x="2274840" y="2212088"/>
                  <a:pt x="2231836" y="2206070"/>
                  <a:pt x="2311686" y="2182115"/>
                </a:cubicBezTo>
                <a:cubicBezTo>
                  <a:pt x="2328412" y="2177097"/>
                  <a:pt x="2346115" y="2176076"/>
                  <a:pt x="2363056" y="2171841"/>
                </a:cubicBezTo>
                <a:cubicBezTo>
                  <a:pt x="2373563" y="2169214"/>
                  <a:pt x="2383466" y="2164542"/>
                  <a:pt x="2393879" y="2161567"/>
                </a:cubicBezTo>
                <a:cubicBezTo>
                  <a:pt x="2407456" y="2157688"/>
                  <a:pt x="2421277" y="2154718"/>
                  <a:pt x="2434976" y="2151293"/>
                </a:cubicBezTo>
                <a:cubicBezTo>
                  <a:pt x="2454951" y="2136311"/>
                  <a:pt x="2480295" y="2120329"/>
                  <a:pt x="2496621" y="2099922"/>
                </a:cubicBezTo>
                <a:cubicBezTo>
                  <a:pt x="2504335" y="2090280"/>
                  <a:pt x="2509455" y="2078742"/>
                  <a:pt x="2517169" y="2069100"/>
                </a:cubicBezTo>
                <a:cubicBezTo>
                  <a:pt x="2533902" y="2048183"/>
                  <a:pt x="2545650" y="2043262"/>
                  <a:pt x="2568540" y="2028003"/>
                </a:cubicBezTo>
                <a:cubicBezTo>
                  <a:pt x="2583955" y="2004880"/>
                  <a:pt x="2605271" y="1968541"/>
                  <a:pt x="2630185" y="1956084"/>
                </a:cubicBezTo>
                <a:cubicBezTo>
                  <a:pt x="2643884" y="1949235"/>
                  <a:pt x="2658538" y="1944032"/>
                  <a:pt x="2671281" y="1935536"/>
                </a:cubicBezTo>
                <a:cubicBezTo>
                  <a:pt x="2679341" y="1930163"/>
                  <a:pt x="2684266" y="1921038"/>
                  <a:pt x="2691830" y="1914987"/>
                </a:cubicBezTo>
                <a:cubicBezTo>
                  <a:pt x="2701472" y="1907273"/>
                  <a:pt x="2712604" y="1901616"/>
                  <a:pt x="2722652" y="1894439"/>
                </a:cubicBezTo>
                <a:cubicBezTo>
                  <a:pt x="2736586" y="1884486"/>
                  <a:pt x="2750050" y="1873891"/>
                  <a:pt x="2763749" y="1863617"/>
                </a:cubicBezTo>
                <a:cubicBezTo>
                  <a:pt x="2767174" y="1853343"/>
                  <a:pt x="2766365" y="1840452"/>
                  <a:pt x="2774023" y="1832794"/>
                </a:cubicBezTo>
                <a:cubicBezTo>
                  <a:pt x="2786719" y="1820098"/>
                  <a:pt x="2827522" y="1808112"/>
                  <a:pt x="2845942" y="1801972"/>
                </a:cubicBezTo>
                <a:cubicBezTo>
                  <a:pt x="2924833" y="1723081"/>
                  <a:pt x="2845002" y="1797539"/>
                  <a:pt x="2948683" y="1719778"/>
                </a:cubicBezTo>
                <a:cubicBezTo>
                  <a:pt x="2993811" y="1685932"/>
                  <a:pt x="2941125" y="1708599"/>
                  <a:pt x="3000054" y="1688956"/>
                </a:cubicBezTo>
                <a:cubicBezTo>
                  <a:pt x="3074740" y="1614270"/>
                  <a:pt x="3034718" y="1638103"/>
                  <a:pt x="3113070" y="1606763"/>
                </a:cubicBezTo>
                <a:cubicBezTo>
                  <a:pt x="3160919" y="1558911"/>
                  <a:pt x="3098977" y="1613808"/>
                  <a:pt x="3174715" y="1575940"/>
                </a:cubicBezTo>
                <a:cubicBezTo>
                  <a:pt x="3190031" y="1568282"/>
                  <a:pt x="3200496" y="1552776"/>
                  <a:pt x="3215812" y="1545118"/>
                </a:cubicBezTo>
                <a:cubicBezTo>
                  <a:pt x="3235185" y="1535431"/>
                  <a:pt x="3257663" y="1533366"/>
                  <a:pt x="3277456" y="1524569"/>
                </a:cubicBezTo>
                <a:cubicBezTo>
                  <a:pt x="3368673" y="1484028"/>
                  <a:pt x="3240672" y="1520922"/>
                  <a:pt x="3349376" y="1493747"/>
                </a:cubicBezTo>
                <a:cubicBezTo>
                  <a:pt x="3375303" y="1477543"/>
                  <a:pt x="3463703" y="1423412"/>
                  <a:pt x="3493214" y="1401279"/>
                </a:cubicBezTo>
                <a:cubicBezTo>
                  <a:pt x="3545606" y="1361985"/>
                  <a:pt x="3517698" y="1374610"/>
                  <a:pt x="3575407" y="1360183"/>
                </a:cubicBezTo>
                <a:cubicBezTo>
                  <a:pt x="3585681" y="1349909"/>
                  <a:pt x="3595068" y="1338662"/>
                  <a:pt x="3606230" y="1329360"/>
                </a:cubicBezTo>
                <a:cubicBezTo>
                  <a:pt x="3615716" y="1321455"/>
                  <a:pt x="3627759" y="1316943"/>
                  <a:pt x="3637052" y="1308812"/>
                </a:cubicBezTo>
                <a:cubicBezTo>
                  <a:pt x="3655277" y="1292865"/>
                  <a:pt x="3671299" y="1274565"/>
                  <a:pt x="3688423" y="1257441"/>
                </a:cubicBezTo>
                <a:cubicBezTo>
                  <a:pt x="3698697" y="1247167"/>
                  <a:pt x="3711185" y="1238708"/>
                  <a:pt x="3719245" y="1226619"/>
                </a:cubicBezTo>
                <a:cubicBezTo>
                  <a:pt x="3726095" y="1216345"/>
                  <a:pt x="3729520" y="1202646"/>
                  <a:pt x="3739794" y="1195796"/>
                </a:cubicBezTo>
                <a:cubicBezTo>
                  <a:pt x="3751543" y="1187963"/>
                  <a:pt x="3767313" y="1189401"/>
                  <a:pt x="3780890" y="1185522"/>
                </a:cubicBezTo>
                <a:cubicBezTo>
                  <a:pt x="3791303" y="1182547"/>
                  <a:pt x="3801439" y="1178673"/>
                  <a:pt x="3811713" y="1175248"/>
                </a:cubicBezTo>
                <a:cubicBezTo>
                  <a:pt x="3825412" y="1164974"/>
                  <a:pt x="3838288" y="1153501"/>
                  <a:pt x="3852809" y="1144426"/>
                </a:cubicBezTo>
                <a:cubicBezTo>
                  <a:pt x="3865797" y="1136308"/>
                  <a:pt x="3882140" y="1133682"/>
                  <a:pt x="3893906" y="1123877"/>
                </a:cubicBezTo>
                <a:cubicBezTo>
                  <a:pt x="3903392" y="1115972"/>
                  <a:pt x="3906251" y="1102284"/>
                  <a:pt x="3914454" y="1093055"/>
                </a:cubicBezTo>
                <a:cubicBezTo>
                  <a:pt x="3933760" y="1071335"/>
                  <a:pt x="3955551" y="1051958"/>
                  <a:pt x="3976099" y="1031410"/>
                </a:cubicBezTo>
                <a:cubicBezTo>
                  <a:pt x="3982949" y="1024560"/>
                  <a:pt x="3991018" y="1018744"/>
                  <a:pt x="3996648" y="1010861"/>
                </a:cubicBezTo>
                <a:lnTo>
                  <a:pt x="4048018" y="938942"/>
                </a:lnTo>
                <a:cubicBezTo>
                  <a:pt x="4072868" y="814698"/>
                  <a:pt x="4046750" y="863473"/>
                  <a:pt x="4109663" y="784830"/>
                </a:cubicBezTo>
                <a:cubicBezTo>
                  <a:pt x="4116513" y="764282"/>
                  <a:pt x="4122168" y="743296"/>
                  <a:pt x="4130212" y="723185"/>
                </a:cubicBezTo>
                <a:cubicBezTo>
                  <a:pt x="4166009" y="633693"/>
                  <a:pt x="4136641" y="734720"/>
                  <a:pt x="4171308" y="630718"/>
                </a:cubicBezTo>
                <a:cubicBezTo>
                  <a:pt x="4175773" y="617322"/>
                  <a:pt x="4178813" y="603467"/>
                  <a:pt x="4181582" y="589621"/>
                </a:cubicBezTo>
                <a:cubicBezTo>
                  <a:pt x="4185667" y="569194"/>
                  <a:pt x="4182540" y="546608"/>
                  <a:pt x="4191856" y="527976"/>
                </a:cubicBezTo>
                <a:cubicBezTo>
                  <a:pt x="4215609" y="480469"/>
                  <a:pt x="4240719" y="485326"/>
                  <a:pt x="4284324" y="476605"/>
                </a:cubicBezTo>
                <a:cubicBezTo>
                  <a:pt x="4301448" y="466331"/>
                  <a:pt x="4317154" y="453199"/>
                  <a:pt x="4335695" y="445783"/>
                </a:cubicBezTo>
                <a:cubicBezTo>
                  <a:pt x="4352389" y="439106"/>
                  <a:pt x="4450798" y="426405"/>
                  <a:pt x="4458985" y="425235"/>
                </a:cubicBezTo>
                <a:cubicBezTo>
                  <a:pt x="4550561" y="394707"/>
                  <a:pt x="4412865" y="438567"/>
                  <a:pt x="4633645" y="394412"/>
                </a:cubicBezTo>
                <a:cubicBezTo>
                  <a:pt x="4654884" y="390164"/>
                  <a:pt x="4674277" y="379117"/>
                  <a:pt x="4695290" y="373864"/>
                </a:cubicBezTo>
                <a:cubicBezTo>
                  <a:pt x="4708989" y="370439"/>
                  <a:pt x="4722991" y="368055"/>
                  <a:pt x="4736387" y="363590"/>
                </a:cubicBezTo>
                <a:cubicBezTo>
                  <a:pt x="4753883" y="357758"/>
                  <a:pt x="4769631" y="346440"/>
                  <a:pt x="4787758" y="343041"/>
                </a:cubicBezTo>
                <a:cubicBezTo>
                  <a:pt x="4824937" y="336070"/>
                  <a:pt x="4863205" y="337187"/>
                  <a:pt x="4900773" y="332767"/>
                </a:cubicBezTo>
                <a:cubicBezTo>
                  <a:pt x="4921462" y="330333"/>
                  <a:pt x="4941796" y="325439"/>
                  <a:pt x="4962418" y="322493"/>
                </a:cubicBezTo>
                <a:cubicBezTo>
                  <a:pt x="4989752" y="318588"/>
                  <a:pt x="5017421" y="317017"/>
                  <a:pt x="5044612" y="312219"/>
                </a:cubicBezTo>
                <a:cubicBezTo>
                  <a:pt x="5210249" y="282988"/>
                  <a:pt x="5085654" y="303827"/>
                  <a:pt x="5167901" y="281396"/>
                </a:cubicBezTo>
                <a:cubicBezTo>
                  <a:pt x="5195147" y="273965"/>
                  <a:pt x="5250095" y="260848"/>
                  <a:pt x="5250095" y="260848"/>
                </a:cubicBezTo>
                <a:cubicBezTo>
                  <a:pt x="5260369" y="253999"/>
                  <a:pt x="5269873" y="245822"/>
                  <a:pt x="5280917" y="240300"/>
                </a:cubicBezTo>
                <a:cubicBezTo>
                  <a:pt x="5290604" y="235457"/>
                  <a:pt x="5302453" y="235598"/>
                  <a:pt x="5311740" y="230026"/>
                </a:cubicBezTo>
                <a:cubicBezTo>
                  <a:pt x="5382257" y="187715"/>
                  <a:pt x="5275794" y="228308"/>
                  <a:pt x="5363110" y="199203"/>
                </a:cubicBezTo>
                <a:cubicBezTo>
                  <a:pt x="5369960" y="192354"/>
                  <a:pt x="5375353" y="183639"/>
                  <a:pt x="5383659" y="178655"/>
                </a:cubicBezTo>
                <a:cubicBezTo>
                  <a:pt x="5399454" y="169178"/>
                  <a:pt x="5454805" y="160316"/>
                  <a:pt x="5465852" y="158106"/>
                </a:cubicBezTo>
                <a:cubicBezTo>
                  <a:pt x="5479551" y="151257"/>
                  <a:pt x="5492419" y="142401"/>
                  <a:pt x="5506949" y="137558"/>
                </a:cubicBezTo>
                <a:cubicBezTo>
                  <a:pt x="5523515" y="132036"/>
                  <a:pt x="5541272" y="131072"/>
                  <a:pt x="5558319" y="127284"/>
                </a:cubicBezTo>
                <a:cubicBezTo>
                  <a:pt x="5572103" y="124221"/>
                  <a:pt x="5585632" y="120073"/>
                  <a:pt x="5599416" y="117010"/>
                </a:cubicBezTo>
                <a:cubicBezTo>
                  <a:pt x="5616463" y="113222"/>
                  <a:pt x="5633740" y="110524"/>
                  <a:pt x="5650787" y="106736"/>
                </a:cubicBezTo>
                <a:cubicBezTo>
                  <a:pt x="5664571" y="103673"/>
                  <a:pt x="5678306" y="100340"/>
                  <a:pt x="5691883" y="96461"/>
                </a:cubicBezTo>
                <a:cubicBezTo>
                  <a:pt x="5702296" y="93486"/>
                  <a:pt x="5712134" y="88536"/>
                  <a:pt x="5722706" y="86187"/>
                </a:cubicBezTo>
                <a:cubicBezTo>
                  <a:pt x="5743042" y="81668"/>
                  <a:pt x="5763803" y="79338"/>
                  <a:pt x="5784351" y="75913"/>
                </a:cubicBezTo>
                <a:cubicBezTo>
                  <a:pt x="5798050" y="69064"/>
                  <a:pt x="5812985" y="64267"/>
                  <a:pt x="5825448" y="55365"/>
                </a:cubicBezTo>
                <a:cubicBezTo>
                  <a:pt x="5837271" y="46920"/>
                  <a:pt x="5842331" y="28642"/>
                  <a:pt x="5856270" y="24542"/>
                </a:cubicBezTo>
                <a:cubicBezTo>
                  <a:pt x="5985413" y="-13442"/>
                  <a:pt x="6299774" y="3994"/>
                  <a:pt x="6369978" y="39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F98E472-036B-4908-A7F9-D912B0DE9DB4}"/>
              </a:ext>
            </a:extLst>
          </p:cNvPr>
          <p:cNvCxnSpPr>
            <a:cxnSpLocks/>
            <a:stCxn id="17" idx="19"/>
          </p:cNvCxnSpPr>
          <p:nvPr/>
        </p:nvCxnSpPr>
        <p:spPr>
          <a:xfrm>
            <a:off x="1672191" y="5150813"/>
            <a:ext cx="7135308" cy="548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A129696-0800-48CB-A002-86A6E5081C70}"/>
              </a:ext>
            </a:extLst>
          </p:cNvPr>
          <p:cNvCxnSpPr>
            <a:cxnSpLocks/>
          </p:cNvCxnSpPr>
          <p:nvPr/>
        </p:nvCxnSpPr>
        <p:spPr>
          <a:xfrm>
            <a:off x="0" y="2852936"/>
            <a:ext cx="87807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994C4A-A2B6-45A2-8198-9159A7D0FBA0}"/>
              </a:ext>
            </a:extLst>
          </p:cNvPr>
          <p:cNvSpPr txBox="1"/>
          <p:nvPr/>
        </p:nvSpPr>
        <p:spPr bwMode="auto">
          <a:xfrm>
            <a:off x="26736" y="1516703"/>
            <a:ext cx="440124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Thai</a:t>
            </a:r>
            <a:r>
              <a:rPr lang="en-US" sz="2000" dirty="0"/>
              <a:t>: free grazing + confining</a:t>
            </a:r>
          </a:p>
          <a:p>
            <a:r>
              <a:rPr lang="en-US" sz="2000" dirty="0"/>
              <a:t> </a:t>
            </a:r>
            <a:r>
              <a:rPr lang="en-US" dirty="0"/>
              <a:t>80-90%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collectors, 10-20%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farmers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/>
              <a:t>H’mong</a:t>
            </a:r>
            <a:r>
              <a:rPr lang="en-US" sz="2000" dirty="0"/>
              <a:t>: free grazing</a:t>
            </a:r>
          </a:p>
          <a:p>
            <a:r>
              <a:rPr lang="en-US" sz="2000" dirty="0"/>
              <a:t>10-20%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en-US" sz="2000" dirty="0"/>
              <a:t> collectors, 80-90% 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en-US" sz="2000" dirty="0"/>
              <a:t>farmers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2B46F4-A284-4835-9B26-886295316DA4}"/>
              </a:ext>
            </a:extLst>
          </p:cNvPr>
          <p:cNvSpPr txBox="1"/>
          <p:nvPr/>
        </p:nvSpPr>
        <p:spPr bwMode="auto">
          <a:xfrm>
            <a:off x="4283968" y="1697245"/>
            <a:ext cx="4608512" cy="1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No. of cattle decreased over years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Few producers but larger scale in the future</a:t>
            </a:r>
          </a:p>
          <a:p>
            <a:pPr marL="457200" indent="-4572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1EDD8D-D91D-4754-80D4-35F7D99A0622}"/>
              </a:ext>
            </a:extLst>
          </p:cNvPr>
          <p:cNvSpPr/>
          <p:nvPr/>
        </p:nvSpPr>
        <p:spPr>
          <a:xfrm>
            <a:off x="3629918" y="5319566"/>
            <a:ext cx="45424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No. of beef cattle increased by 2-3 times compared to the last 5 years.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 panose="02020603050405020304" pitchFamily="18" charset="0"/>
              </a:rPr>
              <a:t>Increasing trend in the future</a:t>
            </a:r>
            <a:endParaRPr lang="en-US" sz="20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567B2D4-EC7E-48A2-9264-33FBDBB80718}"/>
              </a:ext>
            </a:extLst>
          </p:cNvPr>
          <p:cNvSpPr/>
          <p:nvPr/>
        </p:nvSpPr>
        <p:spPr>
          <a:xfrm>
            <a:off x="3629918" y="3386424"/>
            <a:ext cx="48305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The cattle herd was stable over the last 5 years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No change in the future</a:t>
            </a:r>
            <a:endParaRPr lang="en-US" sz="20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A652E2-935E-48F3-BAAB-67657D6489FB}"/>
              </a:ext>
            </a:extLst>
          </p:cNvPr>
          <p:cNvSpPr txBox="1"/>
          <p:nvPr/>
        </p:nvSpPr>
        <p:spPr bwMode="auto">
          <a:xfrm>
            <a:off x="26736" y="3160795"/>
            <a:ext cx="352839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Confining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Silage fermentation techniques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80-90%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en-US" sz="2000" dirty="0"/>
              <a:t> collectors, 10-20% </a:t>
            </a:r>
            <a:r>
              <a:rPr lang="en-US" sz="2000" dirty="0">
                <a:sym typeface="Wingdings" panose="05000000000000000000" pitchFamily="2" charset="2"/>
              </a:rPr>
              <a:t></a:t>
            </a:r>
            <a:r>
              <a:rPr lang="en-US" sz="2000" dirty="0"/>
              <a:t>farmers</a:t>
            </a:r>
            <a:endParaRPr lang="en-US" sz="24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B3506B4-6CE7-4F3C-9A93-2A49A4322D90}"/>
              </a:ext>
            </a:extLst>
          </p:cNvPr>
          <p:cNvSpPr/>
          <p:nvPr/>
        </p:nvSpPr>
        <p:spPr>
          <a:xfrm>
            <a:off x="251520" y="1124887"/>
            <a:ext cx="4032448" cy="370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Production &amp; marketing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717856-04D8-443E-A402-B10193DDDF6B}"/>
              </a:ext>
            </a:extLst>
          </p:cNvPr>
          <p:cNvSpPr/>
          <p:nvPr/>
        </p:nvSpPr>
        <p:spPr>
          <a:xfrm>
            <a:off x="4932040" y="1152391"/>
            <a:ext cx="3528392" cy="3642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History &amp; future outlook</a:t>
            </a:r>
          </a:p>
        </p:txBody>
      </p:sp>
    </p:spTree>
    <p:extLst>
      <p:ext uri="{BB962C8B-B14F-4D97-AF65-F5344CB8AC3E}">
        <p14:creationId xmlns:p14="http://schemas.microsoft.com/office/powerpoint/2010/main" val="178165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Beef cattle value chain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B3506B4-6CE7-4F3C-9A93-2A49A4322D90}"/>
              </a:ext>
            </a:extLst>
          </p:cNvPr>
          <p:cNvSpPr/>
          <p:nvPr/>
        </p:nvSpPr>
        <p:spPr>
          <a:xfrm>
            <a:off x="251520" y="1268760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Major constraints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82CCF5-27F3-4BEF-80BF-8332BAEB6D7E}"/>
              </a:ext>
            </a:extLst>
          </p:cNvPr>
          <p:cNvSpPr/>
          <p:nvPr/>
        </p:nvSpPr>
        <p:spPr>
          <a:xfrm>
            <a:off x="457200" y="1792656"/>
            <a:ext cx="7715200" cy="1204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Feed shortages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Local breed with low productivity. AI is not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Diseases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8E620B-9A27-4240-9D13-33C6A9835968}"/>
              </a:ext>
            </a:extLst>
          </p:cNvPr>
          <p:cNvSpPr/>
          <p:nvPr/>
        </p:nvSpPr>
        <p:spPr>
          <a:xfrm>
            <a:off x="107504" y="3233092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Opportunities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6AD04A-1AD1-4B43-A786-E817043DAEBC}"/>
              </a:ext>
            </a:extLst>
          </p:cNvPr>
          <p:cNvSpPr/>
          <p:nvPr/>
        </p:nvSpPr>
        <p:spPr>
          <a:xfrm>
            <a:off x="457200" y="3624908"/>
            <a:ext cx="7715200" cy="688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High market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64687F-F3B4-428F-A9EA-A657C9D85751}"/>
              </a:ext>
            </a:extLst>
          </p:cNvPr>
          <p:cNvSpPr/>
          <p:nvPr/>
        </p:nvSpPr>
        <p:spPr>
          <a:xfrm>
            <a:off x="-108520" y="4592412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Interventions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BEA0DA-6EAF-49CB-922C-06208F816E50}"/>
              </a:ext>
            </a:extLst>
          </p:cNvPr>
          <p:cNvSpPr/>
          <p:nvPr/>
        </p:nvSpPr>
        <p:spPr>
          <a:xfrm>
            <a:off x="457200" y="4984228"/>
            <a:ext cx="7715200" cy="13124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Scaling up farm-grown fodder production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Replacement of local breed with cross-breeds, combined with AI services and trainings on caring and disease preventing and treating techniques</a:t>
            </a:r>
          </a:p>
        </p:txBody>
      </p:sp>
    </p:spTree>
    <p:extLst>
      <p:ext uri="{BB962C8B-B14F-4D97-AF65-F5344CB8AC3E}">
        <p14:creationId xmlns:p14="http://schemas.microsoft.com/office/powerpoint/2010/main" val="415129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Pig value chain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5F3EFA2-DCB2-4554-90B9-FE97698BBD02}"/>
              </a:ext>
            </a:extLst>
          </p:cNvPr>
          <p:cNvSpPr/>
          <p:nvPr/>
        </p:nvSpPr>
        <p:spPr>
          <a:xfrm>
            <a:off x="2145335" y="1574048"/>
            <a:ext cx="4442890" cy="4663850"/>
          </a:xfrm>
          <a:custGeom>
            <a:avLst/>
            <a:gdLst>
              <a:gd name="connsiteX0" fmla="*/ 0 w 6369978"/>
              <a:gd name="connsiteY0" fmla="*/ 3630772 h 3630772"/>
              <a:gd name="connsiteX1" fmla="*/ 143839 w 6369978"/>
              <a:gd name="connsiteY1" fmla="*/ 3538304 h 3630772"/>
              <a:gd name="connsiteX2" fmla="*/ 184935 w 6369978"/>
              <a:gd name="connsiteY2" fmla="*/ 3528030 h 3630772"/>
              <a:gd name="connsiteX3" fmla="*/ 215758 w 6369978"/>
              <a:gd name="connsiteY3" fmla="*/ 3507482 h 3630772"/>
              <a:gd name="connsiteX4" fmla="*/ 236306 w 6369978"/>
              <a:gd name="connsiteY4" fmla="*/ 3476659 h 3630772"/>
              <a:gd name="connsiteX5" fmla="*/ 277403 w 6369978"/>
              <a:gd name="connsiteY5" fmla="*/ 3466385 h 3630772"/>
              <a:gd name="connsiteX6" fmla="*/ 328773 w 6369978"/>
              <a:gd name="connsiteY6" fmla="*/ 3415014 h 3630772"/>
              <a:gd name="connsiteX7" fmla="*/ 369870 w 6369978"/>
              <a:gd name="connsiteY7" fmla="*/ 3394466 h 3630772"/>
              <a:gd name="connsiteX8" fmla="*/ 482886 w 6369978"/>
              <a:gd name="connsiteY8" fmla="*/ 3332821 h 3630772"/>
              <a:gd name="connsiteX9" fmla="*/ 513708 w 6369978"/>
              <a:gd name="connsiteY9" fmla="*/ 3291724 h 3630772"/>
              <a:gd name="connsiteX10" fmla="*/ 544531 w 6369978"/>
              <a:gd name="connsiteY10" fmla="*/ 3281450 h 3630772"/>
              <a:gd name="connsiteX11" fmla="*/ 616450 w 6369978"/>
              <a:gd name="connsiteY11" fmla="*/ 3240354 h 3630772"/>
              <a:gd name="connsiteX12" fmla="*/ 729465 w 6369978"/>
              <a:gd name="connsiteY12" fmla="*/ 3147886 h 3630772"/>
              <a:gd name="connsiteX13" fmla="*/ 780836 w 6369978"/>
              <a:gd name="connsiteY13" fmla="*/ 3127338 h 3630772"/>
              <a:gd name="connsiteX14" fmla="*/ 842481 w 6369978"/>
              <a:gd name="connsiteY14" fmla="*/ 3096515 h 3630772"/>
              <a:gd name="connsiteX15" fmla="*/ 904126 w 6369978"/>
              <a:gd name="connsiteY15" fmla="*/ 3055419 h 3630772"/>
              <a:gd name="connsiteX16" fmla="*/ 934949 w 6369978"/>
              <a:gd name="connsiteY16" fmla="*/ 3024596 h 3630772"/>
              <a:gd name="connsiteX17" fmla="*/ 1017142 w 6369978"/>
              <a:gd name="connsiteY17" fmla="*/ 2962951 h 3630772"/>
              <a:gd name="connsiteX18" fmla="*/ 1068513 w 6369978"/>
              <a:gd name="connsiteY18" fmla="*/ 2880758 h 3630772"/>
              <a:gd name="connsiteX19" fmla="*/ 1099335 w 6369978"/>
              <a:gd name="connsiteY19" fmla="*/ 2829387 h 3630772"/>
              <a:gd name="connsiteX20" fmla="*/ 1130158 w 6369978"/>
              <a:gd name="connsiteY20" fmla="*/ 2736920 h 3630772"/>
              <a:gd name="connsiteX21" fmla="*/ 1171254 w 6369978"/>
              <a:gd name="connsiteY21" fmla="*/ 2675275 h 3630772"/>
              <a:gd name="connsiteX22" fmla="*/ 1212351 w 6369978"/>
              <a:gd name="connsiteY22" fmla="*/ 2603356 h 3630772"/>
              <a:gd name="connsiteX23" fmla="*/ 1253448 w 6369978"/>
              <a:gd name="connsiteY23" fmla="*/ 2572533 h 3630772"/>
              <a:gd name="connsiteX24" fmla="*/ 1315092 w 6369978"/>
              <a:gd name="connsiteY24" fmla="*/ 2531437 h 3630772"/>
              <a:gd name="connsiteX25" fmla="*/ 1335641 w 6369978"/>
              <a:gd name="connsiteY25" fmla="*/ 2510888 h 3630772"/>
              <a:gd name="connsiteX26" fmla="*/ 1417834 w 6369978"/>
              <a:gd name="connsiteY26" fmla="*/ 2490340 h 3630772"/>
              <a:gd name="connsiteX27" fmla="*/ 1479479 w 6369978"/>
              <a:gd name="connsiteY27" fmla="*/ 2449244 h 3630772"/>
              <a:gd name="connsiteX28" fmla="*/ 1510301 w 6369978"/>
              <a:gd name="connsiteY28" fmla="*/ 2428695 h 3630772"/>
              <a:gd name="connsiteX29" fmla="*/ 1541124 w 6369978"/>
              <a:gd name="connsiteY29" fmla="*/ 2418421 h 3630772"/>
              <a:gd name="connsiteX30" fmla="*/ 1623317 w 6369978"/>
              <a:gd name="connsiteY30" fmla="*/ 2377324 h 3630772"/>
              <a:gd name="connsiteX31" fmla="*/ 1756881 w 6369978"/>
              <a:gd name="connsiteY31" fmla="*/ 2356776 h 3630772"/>
              <a:gd name="connsiteX32" fmla="*/ 1869897 w 6369978"/>
              <a:gd name="connsiteY32" fmla="*/ 2315679 h 3630772"/>
              <a:gd name="connsiteX33" fmla="*/ 1962364 w 6369978"/>
              <a:gd name="connsiteY33" fmla="*/ 2284857 h 3630772"/>
              <a:gd name="connsiteX34" fmla="*/ 1993187 w 6369978"/>
              <a:gd name="connsiteY34" fmla="*/ 2274583 h 3630772"/>
              <a:gd name="connsiteX35" fmla="*/ 2024009 w 6369978"/>
              <a:gd name="connsiteY35" fmla="*/ 2264309 h 3630772"/>
              <a:gd name="connsiteX36" fmla="*/ 2167848 w 6369978"/>
              <a:gd name="connsiteY36" fmla="*/ 2233486 h 3630772"/>
              <a:gd name="connsiteX37" fmla="*/ 2311686 w 6369978"/>
              <a:gd name="connsiteY37" fmla="*/ 2182115 h 3630772"/>
              <a:gd name="connsiteX38" fmla="*/ 2363056 w 6369978"/>
              <a:gd name="connsiteY38" fmla="*/ 2171841 h 3630772"/>
              <a:gd name="connsiteX39" fmla="*/ 2393879 w 6369978"/>
              <a:gd name="connsiteY39" fmla="*/ 2161567 h 3630772"/>
              <a:gd name="connsiteX40" fmla="*/ 2434976 w 6369978"/>
              <a:gd name="connsiteY40" fmla="*/ 2151293 h 3630772"/>
              <a:gd name="connsiteX41" fmla="*/ 2496621 w 6369978"/>
              <a:gd name="connsiteY41" fmla="*/ 2099922 h 3630772"/>
              <a:gd name="connsiteX42" fmla="*/ 2517169 w 6369978"/>
              <a:gd name="connsiteY42" fmla="*/ 2069100 h 3630772"/>
              <a:gd name="connsiteX43" fmla="*/ 2568540 w 6369978"/>
              <a:gd name="connsiteY43" fmla="*/ 2028003 h 3630772"/>
              <a:gd name="connsiteX44" fmla="*/ 2630185 w 6369978"/>
              <a:gd name="connsiteY44" fmla="*/ 1956084 h 3630772"/>
              <a:gd name="connsiteX45" fmla="*/ 2671281 w 6369978"/>
              <a:gd name="connsiteY45" fmla="*/ 1935536 h 3630772"/>
              <a:gd name="connsiteX46" fmla="*/ 2691830 w 6369978"/>
              <a:gd name="connsiteY46" fmla="*/ 1914987 h 3630772"/>
              <a:gd name="connsiteX47" fmla="*/ 2722652 w 6369978"/>
              <a:gd name="connsiteY47" fmla="*/ 1894439 h 3630772"/>
              <a:gd name="connsiteX48" fmla="*/ 2763749 w 6369978"/>
              <a:gd name="connsiteY48" fmla="*/ 1863617 h 3630772"/>
              <a:gd name="connsiteX49" fmla="*/ 2774023 w 6369978"/>
              <a:gd name="connsiteY49" fmla="*/ 1832794 h 3630772"/>
              <a:gd name="connsiteX50" fmla="*/ 2845942 w 6369978"/>
              <a:gd name="connsiteY50" fmla="*/ 1801972 h 3630772"/>
              <a:gd name="connsiteX51" fmla="*/ 2948683 w 6369978"/>
              <a:gd name="connsiteY51" fmla="*/ 1719778 h 3630772"/>
              <a:gd name="connsiteX52" fmla="*/ 3000054 w 6369978"/>
              <a:gd name="connsiteY52" fmla="*/ 1688956 h 3630772"/>
              <a:gd name="connsiteX53" fmla="*/ 3113070 w 6369978"/>
              <a:gd name="connsiteY53" fmla="*/ 1606763 h 3630772"/>
              <a:gd name="connsiteX54" fmla="*/ 3174715 w 6369978"/>
              <a:gd name="connsiteY54" fmla="*/ 1575940 h 3630772"/>
              <a:gd name="connsiteX55" fmla="*/ 3215812 w 6369978"/>
              <a:gd name="connsiteY55" fmla="*/ 1545118 h 3630772"/>
              <a:gd name="connsiteX56" fmla="*/ 3277456 w 6369978"/>
              <a:gd name="connsiteY56" fmla="*/ 1524569 h 3630772"/>
              <a:gd name="connsiteX57" fmla="*/ 3349376 w 6369978"/>
              <a:gd name="connsiteY57" fmla="*/ 1493747 h 3630772"/>
              <a:gd name="connsiteX58" fmla="*/ 3493214 w 6369978"/>
              <a:gd name="connsiteY58" fmla="*/ 1401279 h 3630772"/>
              <a:gd name="connsiteX59" fmla="*/ 3575407 w 6369978"/>
              <a:gd name="connsiteY59" fmla="*/ 1360183 h 3630772"/>
              <a:gd name="connsiteX60" fmla="*/ 3606230 w 6369978"/>
              <a:gd name="connsiteY60" fmla="*/ 1329360 h 3630772"/>
              <a:gd name="connsiteX61" fmla="*/ 3637052 w 6369978"/>
              <a:gd name="connsiteY61" fmla="*/ 1308812 h 3630772"/>
              <a:gd name="connsiteX62" fmla="*/ 3688423 w 6369978"/>
              <a:gd name="connsiteY62" fmla="*/ 1257441 h 3630772"/>
              <a:gd name="connsiteX63" fmla="*/ 3719245 w 6369978"/>
              <a:gd name="connsiteY63" fmla="*/ 1226619 h 3630772"/>
              <a:gd name="connsiteX64" fmla="*/ 3739794 w 6369978"/>
              <a:gd name="connsiteY64" fmla="*/ 1195796 h 3630772"/>
              <a:gd name="connsiteX65" fmla="*/ 3780890 w 6369978"/>
              <a:gd name="connsiteY65" fmla="*/ 1185522 h 3630772"/>
              <a:gd name="connsiteX66" fmla="*/ 3811713 w 6369978"/>
              <a:gd name="connsiteY66" fmla="*/ 1175248 h 3630772"/>
              <a:gd name="connsiteX67" fmla="*/ 3852809 w 6369978"/>
              <a:gd name="connsiteY67" fmla="*/ 1144426 h 3630772"/>
              <a:gd name="connsiteX68" fmla="*/ 3893906 w 6369978"/>
              <a:gd name="connsiteY68" fmla="*/ 1123877 h 3630772"/>
              <a:gd name="connsiteX69" fmla="*/ 3914454 w 6369978"/>
              <a:gd name="connsiteY69" fmla="*/ 1093055 h 3630772"/>
              <a:gd name="connsiteX70" fmla="*/ 3976099 w 6369978"/>
              <a:gd name="connsiteY70" fmla="*/ 1031410 h 3630772"/>
              <a:gd name="connsiteX71" fmla="*/ 3996648 w 6369978"/>
              <a:gd name="connsiteY71" fmla="*/ 1010861 h 3630772"/>
              <a:gd name="connsiteX72" fmla="*/ 4048018 w 6369978"/>
              <a:gd name="connsiteY72" fmla="*/ 938942 h 3630772"/>
              <a:gd name="connsiteX73" fmla="*/ 4109663 w 6369978"/>
              <a:gd name="connsiteY73" fmla="*/ 784830 h 3630772"/>
              <a:gd name="connsiteX74" fmla="*/ 4130212 w 6369978"/>
              <a:gd name="connsiteY74" fmla="*/ 723185 h 3630772"/>
              <a:gd name="connsiteX75" fmla="*/ 4171308 w 6369978"/>
              <a:gd name="connsiteY75" fmla="*/ 630718 h 3630772"/>
              <a:gd name="connsiteX76" fmla="*/ 4181582 w 6369978"/>
              <a:gd name="connsiteY76" fmla="*/ 589621 h 3630772"/>
              <a:gd name="connsiteX77" fmla="*/ 4191856 w 6369978"/>
              <a:gd name="connsiteY77" fmla="*/ 527976 h 3630772"/>
              <a:gd name="connsiteX78" fmla="*/ 4284324 w 6369978"/>
              <a:gd name="connsiteY78" fmla="*/ 476605 h 3630772"/>
              <a:gd name="connsiteX79" fmla="*/ 4335695 w 6369978"/>
              <a:gd name="connsiteY79" fmla="*/ 445783 h 3630772"/>
              <a:gd name="connsiteX80" fmla="*/ 4458985 w 6369978"/>
              <a:gd name="connsiteY80" fmla="*/ 425235 h 3630772"/>
              <a:gd name="connsiteX81" fmla="*/ 4633645 w 6369978"/>
              <a:gd name="connsiteY81" fmla="*/ 394412 h 3630772"/>
              <a:gd name="connsiteX82" fmla="*/ 4695290 w 6369978"/>
              <a:gd name="connsiteY82" fmla="*/ 373864 h 3630772"/>
              <a:gd name="connsiteX83" fmla="*/ 4736387 w 6369978"/>
              <a:gd name="connsiteY83" fmla="*/ 363590 h 3630772"/>
              <a:gd name="connsiteX84" fmla="*/ 4787758 w 6369978"/>
              <a:gd name="connsiteY84" fmla="*/ 343041 h 3630772"/>
              <a:gd name="connsiteX85" fmla="*/ 4900773 w 6369978"/>
              <a:gd name="connsiteY85" fmla="*/ 332767 h 3630772"/>
              <a:gd name="connsiteX86" fmla="*/ 4962418 w 6369978"/>
              <a:gd name="connsiteY86" fmla="*/ 322493 h 3630772"/>
              <a:gd name="connsiteX87" fmla="*/ 5044612 w 6369978"/>
              <a:gd name="connsiteY87" fmla="*/ 312219 h 3630772"/>
              <a:gd name="connsiteX88" fmla="*/ 5167901 w 6369978"/>
              <a:gd name="connsiteY88" fmla="*/ 281396 h 3630772"/>
              <a:gd name="connsiteX89" fmla="*/ 5250095 w 6369978"/>
              <a:gd name="connsiteY89" fmla="*/ 260848 h 3630772"/>
              <a:gd name="connsiteX90" fmla="*/ 5280917 w 6369978"/>
              <a:gd name="connsiteY90" fmla="*/ 240300 h 3630772"/>
              <a:gd name="connsiteX91" fmla="*/ 5311740 w 6369978"/>
              <a:gd name="connsiteY91" fmla="*/ 230026 h 3630772"/>
              <a:gd name="connsiteX92" fmla="*/ 5363110 w 6369978"/>
              <a:gd name="connsiteY92" fmla="*/ 199203 h 3630772"/>
              <a:gd name="connsiteX93" fmla="*/ 5383659 w 6369978"/>
              <a:gd name="connsiteY93" fmla="*/ 178655 h 3630772"/>
              <a:gd name="connsiteX94" fmla="*/ 5465852 w 6369978"/>
              <a:gd name="connsiteY94" fmla="*/ 158106 h 3630772"/>
              <a:gd name="connsiteX95" fmla="*/ 5506949 w 6369978"/>
              <a:gd name="connsiteY95" fmla="*/ 137558 h 3630772"/>
              <a:gd name="connsiteX96" fmla="*/ 5558319 w 6369978"/>
              <a:gd name="connsiteY96" fmla="*/ 127284 h 3630772"/>
              <a:gd name="connsiteX97" fmla="*/ 5599416 w 6369978"/>
              <a:gd name="connsiteY97" fmla="*/ 117010 h 3630772"/>
              <a:gd name="connsiteX98" fmla="*/ 5650787 w 6369978"/>
              <a:gd name="connsiteY98" fmla="*/ 106736 h 3630772"/>
              <a:gd name="connsiteX99" fmla="*/ 5691883 w 6369978"/>
              <a:gd name="connsiteY99" fmla="*/ 96461 h 3630772"/>
              <a:gd name="connsiteX100" fmla="*/ 5722706 w 6369978"/>
              <a:gd name="connsiteY100" fmla="*/ 86187 h 3630772"/>
              <a:gd name="connsiteX101" fmla="*/ 5784351 w 6369978"/>
              <a:gd name="connsiteY101" fmla="*/ 75913 h 3630772"/>
              <a:gd name="connsiteX102" fmla="*/ 5825448 w 6369978"/>
              <a:gd name="connsiteY102" fmla="*/ 55365 h 3630772"/>
              <a:gd name="connsiteX103" fmla="*/ 5856270 w 6369978"/>
              <a:gd name="connsiteY103" fmla="*/ 24542 h 3630772"/>
              <a:gd name="connsiteX104" fmla="*/ 6369978 w 6369978"/>
              <a:gd name="connsiteY104" fmla="*/ 3994 h 363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369978" h="3630772">
                <a:moveTo>
                  <a:pt x="0" y="3630772"/>
                </a:moveTo>
                <a:cubicBezTo>
                  <a:pt x="61269" y="3584821"/>
                  <a:pt x="77929" y="3564669"/>
                  <a:pt x="143839" y="3538304"/>
                </a:cubicBezTo>
                <a:cubicBezTo>
                  <a:pt x="156949" y="3533060"/>
                  <a:pt x="171236" y="3531455"/>
                  <a:pt x="184935" y="3528030"/>
                </a:cubicBezTo>
                <a:cubicBezTo>
                  <a:pt x="195209" y="3521181"/>
                  <a:pt x="207027" y="3516213"/>
                  <a:pt x="215758" y="3507482"/>
                </a:cubicBezTo>
                <a:cubicBezTo>
                  <a:pt x="224489" y="3498751"/>
                  <a:pt x="226032" y="3483509"/>
                  <a:pt x="236306" y="3476659"/>
                </a:cubicBezTo>
                <a:cubicBezTo>
                  <a:pt x="248055" y="3468826"/>
                  <a:pt x="263704" y="3469810"/>
                  <a:pt x="277403" y="3466385"/>
                </a:cubicBezTo>
                <a:cubicBezTo>
                  <a:pt x="294526" y="3449261"/>
                  <a:pt x="309658" y="3429881"/>
                  <a:pt x="328773" y="3415014"/>
                </a:cubicBezTo>
                <a:cubicBezTo>
                  <a:pt x="340863" y="3405611"/>
                  <a:pt x="356737" y="3402346"/>
                  <a:pt x="369870" y="3394466"/>
                </a:cubicBezTo>
                <a:cubicBezTo>
                  <a:pt x="472526" y="3332873"/>
                  <a:pt x="389419" y="3370207"/>
                  <a:pt x="482886" y="3332821"/>
                </a:cubicBezTo>
                <a:cubicBezTo>
                  <a:pt x="493160" y="3319122"/>
                  <a:pt x="500553" y="3302686"/>
                  <a:pt x="513708" y="3291724"/>
                </a:cubicBezTo>
                <a:cubicBezTo>
                  <a:pt x="522028" y="3284791"/>
                  <a:pt x="535128" y="3286823"/>
                  <a:pt x="544531" y="3281450"/>
                </a:cubicBezTo>
                <a:cubicBezTo>
                  <a:pt x="631612" y="3231690"/>
                  <a:pt x="545778" y="3263911"/>
                  <a:pt x="616450" y="3240354"/>
                </a:cubicBezTo>
                <a:cubicBezTo>
                  <a:pt x="670009" y="3186795"/>
                  <a:pt x="668437" y="3178400"/>
                  <a:pt x="729465" y="3147886"/>
                </a:cubicBezTo>
                <a:cubicBezTo>
                  <a:pt x="745961" y="3139638"/>
                  <a:pt x="764340" y="3135586"/>
                  <a:pt x="780836" y="3127338"/>
                </a:cubicBezTo>
                <a:cubicBezTo>
                  <a:pt x="860513" y="3087501"/>
                  <a:pt x="765001" y="3122344"/>
                  <a:pt x="842481" y="3096515"/>
                </a:cubicBezTo>
                <a:cubicBezTo>
                  <a:pt x="897469" y="3041530"/>
                  <a:pt x="817038" y="3117625"/>
                  <a:pt x="904126" y="3055419"/>
                </a:cubicBezTo>
                <a:cubicBezTo>
                  <a:pt x="915950" y="3046974"/>
                  <a:pt x="923787" y="3033898"/>
                  <a:pt x="934949" y="3024596"/>
                </a:cubicBezTo>
                <a:cubicBezTo>
                  <a:pt x="991861" y="2977170"/>
                  <a:pt x="942199" y="3037894"/>
                  <a:pt x="1017142" y="2962951"/>
                </a:cubicBezTo>
                <a:cubicBezTo>
                  <a:pt x="1048364" y="2931729"/>
                  <a:pt x="1048168" y="2917379"/>
                  <a:pt x="1068513" y="2880758"/>
                </a:cubicBezTo>
                <a:cubicBezTo>
                  <a:pt x="1078211" y="2863302"/>
                  <a:pt x="1089061" y="2846511"/>
                  <a:pt x="1099335" y="2829387"/>
                </a:cubicBezTo>
                <a:cubicBezTo>
                  <a:pt x="1108006" y="2794701"/>
                  <a:pt x="1112300" y="2769659"/>
                  <a:pt x="1130158" y="2736920"/>
                </a:cubicBezTo>
                <a:cubicBezTo>
                  <a:pt x="1141984" y="2715240"/>
                  <a:pt x="1160209" y="2697364"/>
                  <a:pt x="1171254" y="2675275"/>
                </a:cubicBezTo>
                <a:cubicBezTo>
                  <a:pt x="1179312" y="2659160"/>
                  <a:pt x="1197830" y="2617877"/>
                  <a:pt x="1212351" y="2603356"/>
                </a:cubicBezTo>
                <a:cubicBezTo>
                  <a:pt x="1224459" y="2591248"/>
                  <a:pt x="1241340" y="2584641"/>
                  <a:pt x="1253448" y="2572533"/>
                </a:cubicBezTo>
                <a:cubicBezTo>
                  <a:pt x="1300749" y="2525232"/>
                  <a:pt x="1240381" y="2550115"/>
                  <a:pt x="1315092" y="2531437"/>
                </a:cubicBezTo>
                <a:cubicBezTo>
                  <a:pt x="1321942" y="2524587"/>
                  <a:pt x="1326737" y="2514704"/>
                  <a:pt x="1335641" y="2510888"/>
                </a:cubicBezTo>
                <a:cubicBezTo>
                  <a:pt x="1375496" y="2493807"/>
                  <a:pt x="1384173" y="2509040"/>
                  <a:pt x="1417834" y="2490340"/>
                </a:cubicBezTo>
                <a:cubicBezTo>
                  <a:pt x="1439422" y="2478347"/>
                  <a:pt x="1458931" y="2462943"/>
                  <a:pt x="1479479" y="2449244"/>
                </a:cubicBezTo>
                <a:cubicBezTo>
                  <a:pt x="1489753" y="2442395"/>
                  <a:pt x="1498587" y="2432600"/>
                  <a:pt x="1510301" y="2428695"/>
                </a:cubicBezTo>
                <a:cubicBezTo>
                  <a:pt x="1520575" y="2425270"/>
                  <a:pt x="1531265" y="2422903"/>
                  <a:pt x="1541124" y="2418421"/>
                </a:cubicBezTo>
                <a:cubicBezTo>
                  <a:pt x="1569010" y="2405746"/>
                  <a:pt x="1592922" y="2381123"/>
                  <a:pt x="1623317" y="2377324"/>
                </a:cubicBezTo>
                <a:cubicBezTo>
                  <a:pt x="1722838" y="2364884"/>
                  <a:pt x="1678435" y="2372465"/>
                  <a:pt x="1756881" y="2356776"/>
                </a:cubicBezTo>
                <a:cubicBezTo>
                  <a:pt x="1821495" y="2313701"/>
                  <a:pt x="1752184" y="2354916"/>
                  <a:pt x="1869897" y="2315679"/>
                </a:cubicBezTo>
                <a:lnTo>
                  <a:pt x="1962364" y="2284857"/>
                </a:lnTo>
                <a:lnTo>
                  <a:pt x="1993187" y="2274583"/>
                </a:lnTo>
                <a:lnTo>
                  <a:pt x="2024009" y="2264309"/>
                </a:lnTo>
                <a:cubicBezTo>
                  <a:pt x="2095868" y="2216402"/>
                  <a:pt x="2013242" y="2264407"/>
                  <a:pt x="2167848" y="2233486"/>
                </a:cubicBezTo>
                <a:cubicBezTo>
                  <a:pt x="2274840" y="2212088"/>
                  <a:pt x="2231836" y="2206070"/>
                  <a:pt x="2311686" y="2182115"/>
                </a:cubicBezTo>
                <a:cubicBezTo>
                  <a:pt x="2328412" y="2177097"/>
                  <a:pt x="2346115" y="2176076"/>
                  <a:pt x="2363056" y="2171841"/>
                </a:cubicBezTo>
                <a:cubicBezTo>
                  <a:pt x="2373563" y="2169214"/>
                  <a:pt x="2383466" y="2164542"/>
                  <a:pt x="2393879" y="2161567"/>
                </a:cubicBezTo>
                <a:cubicBezTo>
                  <a:pt x="2407456" y="2157688"/>
                  <a:pt x="2421277" y="2154718"/>
                  <a:pt x="2434976" y="2151293"/>
                </a:cubicBezTo>
                <a:cubicBezTo>
                  <a:pt x="2454951" y="2136311"/>
                  <a:pt x="2480295" y="2120329"/>
                  <a:pt x="2496621" y="2099922"/>
                </a:cubicBezTo>
                <a:cubicBezTo>
                  <a:pt x="2504335" y="2090280"/>
                  <a:pt x="2509455" y="2078742"/>
                  <a:pt x="2517169" y="2069100"/>
                </a:cubicBezTo>
                <a:cubicBezTo>
                  <a:pt x="2533902" y="2048183"/>
                  <a:pt x="2545650" y="2043262"/>
                  <a:pt x="2568540" y="2028003"/>
                </a:cubicBezTo>
                <a:cubicBezTo>
                  <a:pt x="2583955" y="2004880"/>
                  <a:pt x="2605271" y="1968541"/>
                  <a:pt x="2630185" y="1956084"/>
                </a:cubicBezTo>
                <a:cubicBezTo>
                  <a:pt x="2643884" y="1949235"/>
                  <a:pt x="2658538" y="1944032"/>
                  <a:pt x="2671281" y="1935536"/>
                </a:cubicBezTo>
                <a:cubicBezTo>
                  <a:pt x="2679341" y="1930163"/>
                  <a:pt x="2684266" y="1921038"/>
                  <a:pt x="2691830" y="1914987"/>
                </a:cubicBezTo>
                <a:cubicBezTo>
                  <a:pt x="2701472" y="1907273"/>
                  <a:pt x="2712604" y="1901616"/>
                  <a:pt x="2722652" y="1894439"/>
                </a:cubicBezTo>
                <a:cubicBezTo>
                  <a:pt x="2736586" y="1884486"/>
                  <a:pt x="2750050" y="1873891"/>
                  <a:pt x="2763749" y="1863617"/>
                </a:cubicBezTo>
                <a:cubicBezTo>
                  <a:pt x="2767174" y="1853343"/>
                  <a:pt x="2766365" y="1840452"/>
                  <a:pt x="2774023" y="1832794"/>
                </a:cubicBezTo>
                <a:cubicBezTo>
                  <a:pt x="2786719" y="1820098"/>
                  <a:pt x="2827522" y="1808112"/>
                  <a:pt x="2845942" y="1801972"/>
                </a:cubicBezTo>
                <a:cubicBezTo>
                  <a:pt x="2924833" y="1723081"/>
                  <a:pt x="2845002" y="1797539"/>
                  <a:pt x="2948683" y="1719778"/>
                </a:cubicBezTo>
                <a:cubicBezTo>
                  <a:pt x="2993811" y="1685932"/>
                  <a:pt x="2941125" y="1708599"/>
                  <a:pt x="3000054" y="1688956"/>
                </a:cubicBezTo>
                <a:cubicBezTo>
                  <a:pt x="3074740" y="1614270"/>
                  <a:pt x="3034718" y="1638103"/>
                  <a:pt x="3113070" y="1606763"/>
                </a:cubicBezTo>
                <a:cubicBezTo>
                  <a:pt x="3160919" y="1558911"/>
                  <a:pt x="3098977" y="1613808"/>
                  <a:pt x="3174715" y="1575940"/>
                </a:cubicBezTo>
                <a:cubicBezTo>
                  <a:pt x="3190031" y="1568282"/>
                  <a:pt x="3200496" y="1552776"/>
                  <a:pt x="3215812" y="1545118"/>
                </a:cubicBezTo>
                <a:cubicBezTo>
                  <a:pt x="3235185" y="1535431"/>
                  <a:pt x="3257663" y="1533366"/>
                  <a:pt x="3277456" y="1524569"/>
                </a:cubicBezTo>
                <a:cubicBezTo>
                  <a:pt x="3368673" y="1484028"/>
                  <a:pt x="3240672" y="1520922"/>
                  <a:pt x="3349376" y="1493747"/>
                </a:cubicBezTo>
                <a:cubicBezTo>
                  <a:pt x="3375303" y="1477543"/>
                  <a:pt x="3463703" y="1423412"/>
                  <a:pt x="3493214" y="1401279"/>
                </a:cubicBezTo>
                <a:cubicBezTo>
                  <a:pt x="3545606" y="1361985"/>
                  <a:pt x="3517698" y="1374610"/>
                  <a:pt x="3575407" y="1360183"/>
                </a:cubicBezTo>
                <a:cubicBezTo>
                  <a:pt x="3585681" y="1349909"/>
                  <a:pt x="3595068" y="1338662"/>
                  <a:pt x="3606230" y="1329360"/>
                </a:cubicBezTo>
                <a:cubicBezTo>
                  <a:pt x="3615716" y="1321455"/>
                  <a:pt x="3627759" y="1316943"/>
                  <a:pt x="3637052" y="1308812"/>
                </a:cubicBezTo>
                <a:cubicBezTo>
                  <a:pt x="3655277" y="1292865"/>
                  <a:pt x="3671299" y="1274565"/>
                  <a:pt x="3688423" y="1257441"/>
                </a:cubicBezTo>
                <a:cubicBezTo>
                  <a:pt x="3698697" y="1247167"/>
                  <a:pt x="3711185" y="1238708"/>
                  <a:pt x="3719245" y="1226619"/>
                </a:cubicBezTo>
                <a:cubicBezTo>
                  <a:pt x="3726095" y="1216345"/>
                  <a:pt x="3729520" y="1202646"/>
                  <a:pt x="3739794" y="1195796"/>
                </a:cubicBezTo>
                <a:cubicBezTo>
                  <a:pt x="3751543" y="1187963"/>
                  <a:pt x="3767313" y="1189401"/>
                  <a:pt x="3780890" y="1185522"/>
                </a:cubicBezTo>
                <a:cubicBezTo>
                  <a:pt x="3791303" y="1182547"/>
                  <a:pt x="3801439" y="1178673"/>
                  <a:pt x="3811713" y="1175248"/>
                </a:cubicBezTo>
                <a:cubicBezTo>
                  <a:pt x="3825412" y="1164974"/>
                  <a:pt x="3838288" y="1153501"/>
                  <a:pt x="3852809" y="1144426"/>
                </a:cubicBezTo>
                <a:cubicBezTo>
                  <a:pt x="3865797" y="1136308"/>
                  <a:pt x="3882140" y="1133682"/>
                  <a:pt x="3893906" y="1123877"/>
                </a:cubicBezTo>
                <a:cubicBezTo>
                  <a:pt x="3903392" y="1115972"/>
                  <a:pt x="3906251" y="1102284"/>
                  <a:pt x="3914454" y="1093055"/>
                </a:cubicBezTo>
                <a:cubicBezTo>
                  <a:pt x="3933760" y="1071335"/>
                  <a:pt x="3955551" y="1051958"/>
                  <a:pt x="3976099" y="1031410"/>
                </a:cubicBezTo>
                <a:cubicBezTo>
                  <a:pt x="3982949" y="1024560"/>
                  <a:pt x="3991018" y="1018744"/>
                  <a:pt x="3996648" y="1010861"/>
                </a:cubicBezTo>
                <a:lnTo>
                  <a:pt x="4048018" y="938942"/>
                </a:lnTo>
                <a:cubicBezTo>
                  <a:pt x="4072868" y="814698"/>
                  <a:pt x="4046750" y="863473"/>
                  <a:pt x="4109663" y="784830"/>
                </a:cubicBezTo>
                <a:cubicBezTo>
                  <a:pt x="4116513" y="764282"/>
                  <a:pt x="4122168" y="743296"/>
                  <a:pt x="4130212" y="723185"/>
                </a:cubicBezTo>
                <a:cubicBezTo>
                  <a:pt x="4166009" y="633693"/>
                  <a:pt x="4136641" y="734720"/>
                  <a:pt x="4171308" y="630718"/>
                </a:cubicBezTo>
                <a:cubicBezTo>
                  <a:pt x="4175773" y="617322"/>
                  <a:pt x="4178813" y="603467"/>
                  <a:pt x="4181582" y="589621"/>
                </a:cubicBezTo>
                <a:cubicBezTo>
                  <a:pt x="4185667" y="569194"/>
                  <a:pt x="4182540" y="546608"/>
                  <a:pt x="4191856" y="527976"/>
                </a:cubicBezTo>
                <a:cubicBezTo>
                  <a:pt x="4215609" y="480469"/>
                  <a:pt x="4240719" y="485326"/>
                  <a:pt x="4284324" y="476605"/>
                </a:cubicBezTo>
                <a:cubicBezTo>
                  <a:pt x="4301448" y="466331"/>
                  <a:pt x="4317154" y="453199"/>
                  <a:pt x="4335695" y="445783"/>
                </a:cubicBezTo>
                <a:cubicBezTo>
                  <a:pt x="4352389" y="439106"/>
                  <a:pt x="4450798" y="426405"/>
                  <a:pt x="4458985" y="425235"/>
                </a:cubicBezTo>
                <a:cubicBezTo>
                  <a:pt x="4550561" y="394707"/>
                  <a:pt x="4412865" y="438567"/>
                  <a:pt x="4633645" y="394412"/>
                </a:cubicBezTo>
                <a:cubicBezTo>
                  <a:pt x="4654884" y="390164"/>
                  <a:pt x="4674277" y="379117"/>
                  <a:pt x="4695290" y="373864"/>
                </a:cubicBezTo>
                <a:cubicBezTo>
                  <a:pt x="4708989" y="370439"/>
                  <a:pt x="4722991" y="368055"/>
                  <a:pt x="4736387" y="363590"/>
                </a:cubicBezTo>
                <a:cubicBezTo>
                  <a:pt x="4753883" y="357758"/>
                  <a:pt x="4769631" y="346440"/>
                  <a:pt x="4787758" y="343041"/>
                </a:cubicBezTo>
                <a:cubicBezTo>
                  <a:pt x="4824937" y="336070"/>
                  <a:pt x="4863205" y="337187"/>
                  <a:pt x="4900773" y="332767"/>
                </a:cubicBezTo>
                <a:cubicBezTo>
                  <a:pt x="4921462" y="330333"/>
                  <a:pt x="4941796" y="325439"/>
                  <a:pt x="4962418" y="322493"/>
                </a:cubicBezTo>
                <a:cubicBezTo>
                  <a:pt x="4989752" y="318588"/>
                  <a:pt x="5017421" y="317017"/>
                  <a:pt x="5044612" y="312219"/>
                </a:cubicBezTo>
                <a:cubicBezTo>
                  <a:pt x="5210249" y="282988"/>
                  <a:pt x="5085654" y="303827"/>
                  <a:pt x="5167901" y="281396"/>
                </a:cubicBezTo>
                <a:cubicBezTo>
                  <a:pt x="5195147" y="273965"/>
                  <a:pt x="5250095" y="260848"/>
                  <a:pt x="5250095" y="260848"/>
                </a:cubicBezTo>
                <a:cubicBezTo>
                  <a:pt x="5260369" y="253999"/>
                  <a:pt x="5269873" y="245822"/>
                  <a:pt x="5280917" y="240300"/>
                </a:cubicBezTo>
                <a:cubicBezTo>
                  <a:pt x="5290604" y="235457"/>
                  <a:pt x="5302453" y="235598"/>
                  <a:pt x="5311740" y="230026"/>
                </a:cubicBezTo>
                <a:cubicBezTo>
                  <a:pt x="5382257" y="187715"/>
                  <a:pt x="5275794" y="228308"/>
                  <a:pt x="5363110" y="199203"/>
                </a:cubicBezTo>
                <a:cubicBezTo>
                  <a:pt x="5369960" y="192354"/>
                  <a:pt x="5375353" y="183639"/>
                  <a:pt x="5383659" y="178655"/>
                </a:cubicBezTo>
                <a:cubicBezTo>
                  <a:pt x="5399454" y="169178"/>
                  <a:pt x="5454805" y="160316"/>
                  <a:pt x="5465852" y="158106"/>
                </a:cubicBezTo>
                <a:cubicBezTo>
                  <a:pt x="5479551" y="151257"/>
                  <a:pt x="5492419" y="142401"/>
                  <a:pt x="5506949" y="137558"/>
                </a:cubicBezTo>
                <a:cubicBezTo>
                  <a:pt x="5523515" y="132036"/>
                  <a:pt x="5541272" y="131072"/>
                  <a:pt x="5558319" y="127284"/>
                </a:cubicBezTo>
                <a:cubicBezTo>
                  <a:pt x="5572103" y="124221"/>
                  <a:pt x="5585632" y="120073"/>
                  <a:pt x="5599416" y="117010"/>
                </a:cubicBezTo>
                <a:cubicBezTo>
                  <a:pt x="5616463" y="113222"/>
                  <a:pt x="5633740" y="110524"/>
                  <a:pt x="5650787" y="106736"/>
                </a:cubicBezTo>
                <a:cubicBezTo>
                  <a:pt x="5664571" y="103673"/>
                  <a:pt x="5678306" y="100340"/>
                  <a:pt x="5691883" y="96461"/>
                </a:cubicBezTo>
                <a:cubicBezTo>
                  <a:pt x="5702296" y="93486"/>
                  <a:pt x="5712134" y="88536"/>
                  <a:pt x="5722706" y="86187"/>
                </a:cubicBezTo>
                <a:cubicBezTo>
                  <a:pt x="5743042" y="81668"/>
                  <a:pt x="5763803" y="79338"/>
                  <a:pt x="5784351" y="75913"/>
                </a:cubicBezTo>
                <a:cubicBezTo>
                  <a:pt x="5798050" y="69064"/>
                  <a:pt x="5812985" y="64267"/>
                  <a:pt x="5825448" y="55365"/>
                </a:cubicBezTo>
                <a:cubicBezTo>
                  <a:pt x="5837271" y="46920"/>
                  <a:pt x="5842331" y="28642"/>
                  <a:pt x="5856270" y="24542"/>
                </a:cubicBezTo>
                <a:cubicBezTo>
                  <a:pt x="5985413" y="-13442"/>
                  <a:pt x="6299774" y="3994"/>
                  <a:pt x="6369978" y="39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F98E472-036B-4908-A7F9-D912B0DE9DB4}"/>
              </a:ext>
            </a:extLst>
          </p:cNvPr>
          <p:cNvCxnSpPr>
            <a:cxnSpLocks/>
          </p:cNvCxnSpPr>
          <p:nvPr/>
        </p:nvCxnSpPr>
        <p:spPr>
          <a:xfrm>
            <a:off x="1384" y="4884212"/>
            <a:ext cx="8916019" cy="120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A129696-0800-48CB-A002-86A6E5081C70}"/>
              </a:ext>
            </a:extLst>
          </p:cNvPr>
          <p:cNvCxnSpPr>
            <a:cxnSpLocks/>
          </p:cNvCxnSpPr>
          <p:nvPr/>
        </p:nvCxnSpPr>
        <p:spPr>
          <a:xfrm flipV="1">
            <a:off x="108888" y="2859925"/>
            <a:ext cx="4823152" cy="553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14EAAF7-84BD-429D-9353-130C8EC4D828}"/>
              </a:ext>
            </a:extLst>
          </p:cNvPr>
          <p:cNvSpPr txBox="1"/>
          <p:nvPr/>
        </p:nvSpPr>
        <p:spPr bwMode="auto">
          <a:xfrm>
            <a:off x="77312" y="4994216"/>
            <a:ext cx="1764196" cy="46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000" b="1" dirty="0"/>
              <a:t>“White” pigs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B25275-5384-4B2C-B6A5-38527738E1EE}"/>
              </a:ext>
            </a:extLst>
          </p:cNvPr>
          <p:cNvSpPr txBox="1"/>
          <p:nvPr/>
        </p:nvSpPr>
        <p:spPr bwMode="auto">
          <a:xfrm>
            <a:off x="-20032" y="1348370"/>
            <a:ext cx="1764196" cy="46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000" b="1" dirty="0"/>
              <a:t>“Black” pigs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10897E-4ABC-4C76-BC68-639C6E409968}"/>
              </a:ext>
            </a:extLst>
          </p:cNvPr>
          <p:cNvSpPr txBox="1"/>
          <p:nvPr/>
        </p:nvSpPr>
        <p:spPr bwMode="auto">
          <a:xfrm>
            <a:off x="1384" y="3010358"/>
            <a:ext cx="1764196" cy="46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000" b="1" dirty="0"/>
              <a:t>“Black” pigs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12F831-3CBB-4E5A-A549-81E193FA6E51}"/>
              </a:ext>
            </a:extLst>
          </p:cNvPr>
          <p:cNvSpPr txBox="1"/>
          <p:nvPr/>
        </p:nvSpPr>
        <p:spPr bwMode="auto">
          <a:xfrm>
            <a:off x="128712" y="1844262"/>
            <a:ext cx="500455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Thai</a:t>
            </a:r>
            <a:r>
              <a:rPr lang="en-US" sz="2000" dirty="0"/>
              <a:t>: confining, mix of agricultural by-products and industrial feed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err="1"/>
              <a:t>H’mong</a:t>
            </a:r>
            <a:r>
              <a:rPr lang="en-US" sz="2000" dirty="0"/>
              <a:t>: free-range, no industrial feed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2FD5B2-D477-4C71-B8FC-44D29F16B3A3}"/>
              </a:ext>
            </a:extLst>
          </p:cNvPr>
          <p:cNvSpPr txBox="1"/>
          <p:nvPr/>
        </p:nvSpPr>
        <p:spPr bwMode="auto">
          <a:xfrm>
            <a:off x="128712" y="3493062"/>
            <a:ext cx="379339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Confining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Mix of agricultural by-products and industrial feed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12C886-C19D-468C-A6C7-1F61258D18FD}"/>
              </a:ext>
            </a:extLst>
          </p:cNvPr>
          <p:cNvSpPr txBox="1"/>
          <p:nvPr/>
        </p:nvSpPr>
        <p:spPr bwMode="auto">
          <a:xfrm>
            <a:off x="58761" y="5444763"/>
            <a:ext cx="379339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Confining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Mix of agricultural by-products and industrial feed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1B93F28-3A7E-4F56-9B8A-A858CDF50284}"/>
              </a:ext>
            </a:extLst>
          </p:cNvPr>
          <p:cNvSpPr/>
          <p:nvPr/>
        </p:nvSpPr>
        <p:spPr>
          <a:xfrm>
            <a:off x="-142632" y="1057231"/>
            <a:ext cx="3816424" cy="431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Production &amp; marketing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789FEB2-4560-4B6A-B83C-D1A86ADC89FA}"/>
              </a:ext>
            </a:extLst>
          </p:cNvPr>
          <p:cNvSpPr/>
          <p:nvPr/>
        </p:nvSpPr>
        <p:spPr>
          <a:xfrm>
            <a:off x="6300192" y="1134798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History &amp; future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8F5E89-4571-449A-A487-70596C18D434}"/>
              </a:ext>
            </a:extLst>
          </p:cNvPr>
          <p:cNvSpPr/>
          <p:nvPr/>
        </p:nvSpPr>
        <p:spPr>
          <a:xfrm>
            <a:off x="5069554" y="2074702"/>
            <a:ext cx="401287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360045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Number of local pigs raised in the past were higher </a:t>
            </a: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360045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In the future, more local pig producers, larger scale. Local pigs will be mainly kept in pens and fed with high proportion of industrial feed.</a:t>
            </a: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40EEBB4-094A-4B58-B8C0-094DFC199FA9}"/>
              </a:ext>
            </a:extLst>
          </p:cNvPr>
          <p:cNvSpPr/>
          <p:nvPr/>
        </p:nvSpPr>
        <p:spPr>
          <a:xfrm>
            <a:off x="4147205" y="5048941"/>
            <a:ext cx="4012873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360045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Decreasing trend</a:t>
            </a: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360045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Switch to beef cattle, goats, or local pigs</a:t>
            </a:r>
            <a:endParaRPr lang="en-US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7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Pig value chain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B3506B4-6CE7-4F3C-9A93-2A49A4322D90}"/>
              </a:ext>
            </a:extLst>
          </p:cNvPr>
          <p:cNvSpPr/>
          <p:nvPr/>
        </p:nvSpPr>
        <p:spPr>
          <a:xfrm>
            <a:off x="107504" y="1196752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Major constraints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017313-7218-4FDD-81DA-9039FF1E5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057012"/>
              </p:ext>
            </p:extLst>
          </p:nvPr>
        </p:nvGraphicFramePr>
        <p:xfrm>
          <a:off x="519832" y="1613022"/>
          <a:ext cx="763284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3251479054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4040506367"/>
                    </a:ext>
                  </a:extLst>
                </a:gridCol>
              </a:tblGrid>
              <a:tr h="360234">
                <a:tc>
                  <a:txBody>
                    <a:bodyPr/>
                    <a:lstStyle/>
                    <a:p>
                      <a:r>
                        <a:rPr lang="en-US" sz="2000" dirty="0"/>
                        <a:t>Black pigs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White pigs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329308"/>
                  </a:ext>
                </a:extLst>
              </a:tr>
              <a:tr h="239410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mortality rate of new-born piglets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productivity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Thai: time- and labor consuming for feeding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H’mong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pigs die because of cold weather</a:t>
                      </a:r>
                    </a:p>
                    <a:p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input prices are high and constantly increase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Output prices are low and fluctuate strongly, depending on the Chinese markets.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Diseases: FMD, ASF, etc.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216629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11AF980-9CAE-4207-AAA9-10480F451EEE}"/>
              </a:ext>
            </a:extLst>
          </p:cNvPr>
          <p:cNvSpPr/>
          <p:nvPr/>
        </p:nvSpPr>
        <p:spPr>
          <a:xfrm>
            <a:off x="-108520" y="4581404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Opportunities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C062D8D-5C11-40F8-9D07-364EC4857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588164"/>
              </p:ext>
            </p:extLst>
          </p:nvPr>
        </p:nvGraphicFramePr>
        <p:xfrm>
          <a:off x="863588" y="5033640"/>
          <a:ext cx="7164796" cy="143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2398">
                  <a:extLst>
                    <a:ext uri="{9D8B030D-6E8A-4147-A177-3AD203B41FA5}">
                      <a16:colId xmlns:a16="http://schemas.microsoft.com/office/drawing/2014/main" val="3251479054"/>
                    </a:ext>
                  </a:extLst>
                </a:gridCol>
                <a:gridCol w="3582398">
                  <a:extLst>
                    <a:ext uri="{9D8B030D-6E8A-4147-A177-3AD203B41FA5}">
                      <a16:colId xmlns:a16="http://schemas.microsoft.com/office/drawing/2014/main" val="4040506367"/>
                    </a:ext>
                  </a:extLst>
                </a:gridCol>
              </a:tblGrid>
              <a:tr h="312856">
                <a:tc>
                  <a:txBody>
                    <a:bodyPr/>
                    <a:lstStyle/>
                    <a:p>
                      <a:r>
                        <a:rPr lang="en-US" sz="2000" dirty="0"/>
                        <a:t>Black pigs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White pigs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329308"/>
                  </a:ext>
                </a:extLst>
              </a:tr>
              <a:tr h="103483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demand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market prices (2-3 times higher than white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2166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8772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652"/>
            <a:ext cx="8229600" cy="836712"/>
          </a:xfrm>
        </p:spPr>
        <p:txBody>
          <a:bodyPr/>
          <a:lstStyle/>
          <a:p>
            <a:r>
              <a:rPr lang="en-US" dirty="0"/>
              <a:t>3. Key findings – Major crops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5F3EFA2-DCB2-4554-90B9-FE97698BBD02}"/>
              </a:ext>
            </a:extLst>
          </p:cNvPr>
          <p:cNvSpPr/>
          <p:nvPr/>
        </p:nvSpPr>
        <p:spPr>
          <a:xfrm>
            <a:off x="2145335" y="1574048"/>
            <a:ext cx="4442890" cy="4663850"/>
          </a:xfrm>
          <a:custGeom>
            <a:avLst/>
            <a:gdLst>
              <a:gd name="connsiteX0" fmla="*/ 0 w 6369978"/>
              <a:gd name="connsiteY0" fmla="*/ 3630772 h 3630772"/>
              <a:gd name="connsiteX1" fmla="*/ 143839 w 6369978"/>
              <a:gd name="connsiteY1" fmla="*/ 3538304 h 3630772"/>
              <a:gd name="connsiteX2" fmla="*/ 184935 w 6369978"/>
              <a:gd name="connsiteY2" fmla="*/ 3528030 h 3630772"/>
              <a:gd name="connsiteX3" fmla="*/ 215758 w 6369978"/>
              <a:gd name="connsiteY3" fmla="*/ 3507482 h 3630772"/>
              <a:gd name="connsiteX4" fmla="*/ 236306 w 6369978"/>
              <a:gd name="connsiteY4" fmla="*/ 3476659 h 3630772"/>
              <a:gd name="connsiteX5" fmla="*/ 277403 w 6369978"/>
              <a:gd name="connsiteY5" fmla="*/ 3466385 h 3630772"/>
              <a:gd name="connsiteX6" fmla="*/ 328773 w 6369978"/>
              <a:gd name="connsiteY6" fmla="*/ 3415014 h 3630772"/>
              <a:gd name="connsiteX7" fmla="*/ 369870 w 6369978"/>
              <a:gd name="connsiteY7" fmla="*/ 3394466 h 3630772"/>
              <a:gd name="connsiteX8" fmla="*/ 482886 w 6369978"/>
              <a:gd name="connsiteY8" fmla="*/ 3332821 h 3630772"/>
              <a:gd name="connsiteX9" fmla="*/ 513708 w 6369978"/>
              <a:gd name="connsiteY9" fmla="*/ 3291724 h 3630772"/>
              <a:gd name="connsiteX10" fmla="*/ 544531 w 6369978"/>
              <a:gd name="connsiteY10" fmla="*/ 3281450 h 3630772"/>
              <a:gd name="connsiteX11" fmla="*/ 616450 w 6369978"/>
              <a:gd name="connsiteY11" fmla="*/ 3240354 h 3630772"/>
              <a:gd name="connsiteX12" fmla="*/ 729465 w 6369978"/>
              <a:gd name="connsiteY12" fmla="*/ 3147886 h 3630772"/>
              <a:gd name="connsiteX13" fmla="*/ 780836 w 6369978"/>
              <a:gd name="connsiteY13" fmla="*/ 3127338 h 3630772"/>
              <a:gd name="connsiteX14" fmla="*/ 842481 w 6369978"/>
              <a:gd name="connsiteY14" fmla="*/ 3096515 h 3630772"/>
              <a:gd name="connsiteX15" fmla="*/ 904126 w 6369978"/>
              <a:gd name="connsiteY15" fmla="*/ 3055419 h 3630772"/>
              <a:gd name="connsiteX16" fmla="*/ 934949 w 6369978"/>
              <a:gd name="connsiteY16" fmla="*/ 3024596 h 3630772"/>
              <a:gd name="connsiteX17" fmla="*/ 1017142 w 6369978"/>
              <a:gd name="connsiteY17" fmla="*/ 2962951 h 3630772"/>
              <a:gd name="connsiteX18" fmla="*/ 1068513 w 6369978"/>
              <a:gd name="connsiteY18" fmla="*/ 2880758 h 3630772"/>
              <a:gd name="connsiteX19" fmla="*/ 1099335 w 6369978"/>
              <a:gd name="connsiteY19" fmla="*/ 2829387 h 3630772"/>
              <a:gd name="connsiteX20" fmla="*/ 1130158 w 6369978"/>
              <a:gd name="connsiteY20" fmla="*/ 2736920 h 3630772"/>
              <a:gd name="connsiteX21" fmla="*/ 1171254 w 6369978"/>
              <a:gd name="connsiteY21" fmla="*/ 2675275 h 3630772"/>
              <a:gd name="connsiteX22" fmla="*/ 1212351 w 6369978"/>
              <a:gd name="connsiteY22" fmla="*/ 2603356 h 3630772"/>
              <a:gd name="connsiteX23" fmla="*/ 1253448 w 6369978"/>
              <a:gd name="connsiteY23" fmla="*/ 2572533 h 3630772"/>
              <a:gd name="connsiteX24" fmla="*/ 1315092 w 6369978"/>
              <a:gd name="connsiteY24" fmla="*/ 2531437 h 3630772"/>
              <a:gd name="connsiteX25" fmla="*/ 1335641 w 6369978"/>
              <a:gd name="connsiteY25" fmla="*/ 2510888 h 3630772"/>
              <a:gd name="connsiteX26" fmla="*/ 1417834 w 6369978"/>
              <a:gd name="connsiteY26" fmla="*/ 2490340 h 3630772"/>
              <a:gd name="connsiteX27" fmla="*/ 1479479 w 6369978"/>
              <a:gd name="connsiteY27" fmla="*/ 2449244 h 3630772"/>
              <a:gd name="connsiteX28" fmla="*/ 1510301 w 6369978"/>
              <a:gd name="connsiteY28" fmla="*/ 2428695 h 3630772"/>
              <a:gd name="connsiteX29" fmla="*/ 1541124 w 6369978"/>
              <a:gd name="connsiteY29" fmla="*/ 2418421 h 3630772"/>
              <a:gd name="connsiteX30" fmla="*/ 1623317 w 6369978"/>
              <a:gd name="connsiteY30" fmla="*/ 2377324 h 3630772"/>
              <a:gd name="connsiteX31" fmla="*/ 1756881 w 6369978"/>
              <a:gd name="connsiteY31" fmla="*/ 2356776 h 3630772"/>
              <a:gd name="connsiteX32" fmla="*/ 1869897 w 6369978"/>
              <a:gd name="connsiteY32" fmla="*/ 2315679 h 3630772"/>
              <a:gd name="connsiteX33" fmla="*/ 1962364 w 6369978"/>
              <a:gd name="connsiteY33" fmla="*/ 2284857 h 3630772"/>
              <a:gd name="connsiteX34" fmla="*/ 1993187 w 6369978"/>
              <a:gd name="connsiteY34" fmla="*/ 2274583 h 3630772"/>
              <a:gd name="connsiteX35" fmla="*/ 2024009 w 6369978"/>
              <a:gd name="connsiteY35" fmla="*/ 2264309 h 3630772"/>
              <a:gd name="connsiteX36" fmla="*/ 2167848 w 6369978"/>
              <a:gd name="connsiteY36" fmla="*/ 2233486 h 3630772"/>
              <a:gd name="connsiteX37" fmla="*/ 2311686 w 6369978"/>
              <a:gd name="connsiteY37" fmla="*/ 2182115 h 3630772"/>
              <a:gd name="connsiteX38" fmla="*/ 2363056 w 6369978"/>
              <a:gd name="connsiteY38" fmla="*/ 2171841 h 3630772"/>
              <a:gd name="connsiteX39" fmla="*/ 2393879 w 6369978"/>
              <a:gd name="connsiteY39" fmla="*/ 2161567 h 3630772"/>
              <a:gd name="connsiteX40" fmla="*/ 2434976 w 6369978"/>
              <a:gd name="connsiteY40" fmla="*/ 2151293 h 3630772"/>
              <a:gd name="connsiteX41" fmla="*/ 2496621 w 6369978"/>
              <a:gd name="connsiteY41" fmla="*/ 2099922 h 3630772"/>
              <a:gd name="connsiteX42" fmla="*/ 2517169 w 6369978"/>
              <a:gd name="connsiteY42" fmla="*/ 2069100 h 3630772"/>
              <a:gd name="connsiteX43" fmla="*/ 2568540 w 6369978"/>
              <a:gd name="connsiteY43" fmla="*/ 2028003 h 3630772"/>
              <a:gd name="connsiteX44" fmla="*/ 2630185 w 6369978"/>
              <a:gd name="connsiteY44" fmla="*/ 1956084 h 3630772"/>
              <a:gd name="connsiteX45" fmla="*/ 2671281 w 6369978"/>
              <a:gd name="connsiteY45" fmla="*/ 1935536 h 3630772"/>
              <a:gd name="connsiteX46" fmla="*/ 2691830 w 6369978"/>
              <a:gd name="connsiteY46" fmla="*/ 1914987 h 3630772"/>
              <a:gd name="connsiteX47" fmla="*/ 2722652 w 6369978"/>
              <a:gd name="connsiteY47" fmla="*/ 1894439 h 3630772"/>
              <a:gd name="connsiteX48" fmla="*/ 2763749 w 6369978"/>
              <a:gd name="connsiteY48" fmla="*/ 1863617 h 3630772"/>
              <a:gd name="connsiteX49" fmla="*/ 2774023 w 6369978"/>
              <a:gd name="connsiteY49" fmla="*/ 1832794 h 3630772"/>
              <a:gd name="connsiteX50" fmla="*/ 2845942 w 6369978"/>
              <a:gd name="connsiteY50" fmla="*/ 1801972 h 3630772"/>
              <a:gd name="connsiteX51" fmla="*/ 2948683 w 6369978"/>
              <a:gd name="connsiteY51" fmla="*/ 1719778 h 3630772"/>
              <a:gd name="connsiteX52" fmla="*/ 3000054 w 6369978"/>
              <a:gd name="connsiteY52" fmla="*/ 1688956 h 3630772"/>
              <a:gd name="connsiteX53" fmla="*/ 3113070 w 6369978"/>
              <a:gd name="connsiteY53" fmla="*/ 1606763 h 3630772"/>
              <a:gd name="connsiteX54" fmla="*/ 3174715 w 6369978"/>
              <a:gd name="connsiteY54" fmla="*/ 1575940 h 3630772"/>
              <a:gd name="connsiteX55" fmla="*/ 3215812 w 6369978"/>
              <a:gd name="connsiteY55" fmla="*/ 1545118 h 3630772"/>
              <a:gd name="connsiteX56" fmla="*/ 3277456 w 6369978"/>
              <a:gd name="connsiteY56" fmla="*/ 1524569 h 3630772"/>
              <a:gd name="connsiteX57" fmla="*/ 3349376 w 6369978"/>
              <a:gd name="connsiteY57" fmla="*/ 1493747 h 3630772"/>
              <a:gd name="connsiteX58" fmla="*/ 3493214 w 6369978"/>
              <a:gd name="connsiteY58" fmla="*/ 1401279 h 3630772"/>
              <a:gd name="connsiteX59" fmla="*/ 3575407 w 6369978"/>
              <a:gd name="connsiteY59" fmla="*/ 1360183 h 3630772"/>
              <a:gd name="connsiteX60" fmla="*/ 3606230 w 6369978"/>
              <a:gd name="connsiteY60" fmla="*/ 1329360 h 3630772"/>
              <a:gd name="connsiteX61" fmla="*/ 3637052 w 6369978"/>
              <a:gd name="connsiteY61" fmla="*/ 1308812 h 3630772"/>
              <a:gd name="connsiteX62" fmla="*/ 3688423 w 6369978"/>
              <a:gd name="connsiteY62" fmla="*/ 1257441 h 3630772"/>
              <a:gd name="connsiteX63" fmla="*/ 3719245 w 6369978"/>
              <a:gd name="connsiteY63" fmla="*/ 1226619 h 3630772"/>
              <a:gd name="connsiteX64" fmla="*/ 3739794 w 6369978"/>
              <a:gd name="connsiteY64" fmla="*/ 1195796 h 3630772"/>
              <a:gd name="connsiteX65" fmla="*/ 3780890 w 6369978"/>
              <a:gd name="connsiteY65" fmla="*/ 1185522 h 3630772"/>
              <a:gd name="connsiteX66" fmla="*/ 3811713 w 6369978"/>
              <a:gd name="connsiteY66" fmla="*/ 1175248 h 3630772"/>
              <a:gd name="connsiteX67" fmla="*/ 3852809 w 6369978"/>
              <a:gd name="connsiteY67" fmla="*/ 1144426 h 3630772"/>
              <a:gd name="connsiteX68" fmla="*/ 3893906 w 6369978"/>
              <a:gd name="connsiteY68" fmla="*/ 1123877 h 3630772"/>
              <a:gd name="connsiteX69" fmla="*/ 3914454 w 6369978"/>
              <a:gd name="connsiteY69" fmla="*/ 1093055 h 3630772"/>
              <a:gd name="connsiteX70" fmla="*/ 3976099 w 6369978"/>
              <a:gd name="connsiteY70" fmla="*/ 1031410 h 3630772"/>
              <a:gd name="connsiteX71" fmla="*/ 3996648 w 6369978"/>
              <a:gd name="connsiteY71" fmla="*/ 1010861 h 3630772"/>
              <a:gd name="connsiteX72" fmla="*/ 4048018 w 6369978"/>
              <a:gd name="connsiteY72" fmla="*/ 938942 h 3630772"/>
              <a:gd name="connsiteX73" fmla="*/ 4109663 w 6369978"/>
              <a:gd name="connsiteY73" fmla="*/ 784830 h 3630772"/>
              <a:gd name="connsiteX74" fmla="*/ 4130212 w 6369978"/>
              <a:gd name="connsiteY74" fmla="*/ 723185 h 3630772"/>
              <a:gd name="connsiteX75" fmla="*/ 4171308 w 6369978"/>
              <a:gd name="connsiteY75" fmla="*/ 630718 h 3630772"/>
              <a:gd name="connsiteX76" fmla="*/ 4181582 w 6369978"/>
              <a:gd name="connsiteY76" fmla="*/ 589621 h 3630772"/>
              <a:gd name="connsiteX77" fmla="*/ 4191856 w 6369978"/>
              <a:gd name="connsiteY77" fmla="*/ 527976 h 3630772"/>
              <a:gd name="connsiteX78" fmla="*/ 4284324 w 6369978"/>
              <a:gd name="connsiteY78" fmla="*/ 476605 h 3630772"/>
              <a:gd name="connsiteX79" fmla="*/ 4335695 w 6369978"/>
              <a:gd name="connsiteY79" fmla="*/ 445783 h 3630772"/>
              <a:gd name="connsiteX80" fmla="*/ 4458985 w 6369978"/>
              <a:gd name="connsiteY80" fmla="*/ 425235 h 3630772"/>
              <a:gd name="connsiteX81" fmla="*/ 4633645 w 6369978"/>
              <a:gd name="connsiteY81" fmla="*/ 394412 h 3630772"/>
              <a:gd name="connsiteX82" fmla="*/ 4695290 w 6369978"/>
              <a:gd name="connsiteY82" fmla="*/ 373864 h 3630772"/>
              <a:gd name="connsiteX83" fmla="*/ 4736387 w 6369978"/>
              <a:gd name="connsiteY83" fmla="*/ 363590 h 3630772"/>
              <a:gd name="connsiteX84" fmla="*/ 4787758 w 6369978"/>
              <a:gd name="connsiteY84" fmla="*/ 343041 h 3630772"/>
              <a:gd name="connsiteX85" fmla="*/ 4900773 w 6369978"/>
              <a:gd name="connsiteY85" fmla="*/ 332767 h 3630772"/>
              <a:gd name="connsiteX86" fmla="*/ 4962418 w 6369978"/>
              <a:gd name="connsiteY86" fmla="*/ 322493 h 3630772"/>
              <a:gd name="connsiteX87" fmla="*/ 5044612 w 6369978"/>
              <a:gd name="connsiteY87" fmla="*/ 312219 h 3630772"/>
              <a:gd name="connsiteX88" fmla="*/ 5167901 w 6369978"/>
              <a:gd name="connsiteY88" fmla="*/ 281396 h 3630772"/>
              <a:gd name="connsiteX89" fmla="*/ 5250095 w 6369978"/>
              <a:gd name="connsiteY89" fmla="*/ 260848 h 3630772"/>
              <a:gd name="connsiteX90" fmla="*/ 5280917 w 6369978"/>
              <a:gd name="connsiteY90" fmla="*/ 240300 h 3630772"/>
              <a:gd name="connsiteX91" fmla="*/ 5311740 w 6369978"/>
              <a:gd name="connsiteY91" fmla="*/ 230026 h 3630772"/>
              <a:gd name="connsiteX92" fmla="*/ 5363110 w 6369978"/>
              <a:gd name="connsiteY92" fmla="*/ 199203 h 3630772"/>
              <a:gd name="connsiteX93" fmla="*/ 5383659 w 6369978"/>
              <a:gd name="connsiteY93" fmla="*/ 178655 h 3630772"/>
              <a:gd name="connsiteX94" fmla="*/ 5465852 w 6369978"/>
              <a:gd name="connsiteY94" fmla="*/ 158106 h 3630772"/>
              <a:gd name="connsiteX95" fmla="*/ 5506949 w 6369978"/>
              <a:gd name="connsiteY95" fmla="*/ 137558 h 3630772"/>
              <a:gd name="connsiteX96" fmla="*/ 5558319 w 6369978"/>
              <a:gd name="connsiteY96" fmla="*/ 127284 h 3630772"/>
              <a:gd name="connsiteX97" fmla="*/ 5599416 w 6369978"/>
              <a:gd name="connsiteY97" fmla="*/ 117010 h 3630772"/>
              <a:gd name="connsiteX98" fmla="*/ 5650787 w 6369978"/>
              <a:gd name="connsiteY98" fmla="*/ 106736 h 3630772"/>
              <a:gd name="connsiteX99" fmla="*/ 5691883 w 6369978"/>
              <a:gd name="connsiteY99" fmla="*/ 96461 h 3630772"/>
              <a:gd name="connsiteX100" fmla="*/ 5722706 w 6369978"/>
              <a:gd name="connsiteY100" fmla="*/ 86187 h 3630772"/>
              <a:gd name="connsiteX101" fmla="*/ 5784351 w 6369978"/>
              <a:gd name="connsiteY101" fmla="*/ 75913 h 3630772"/>
              <a:gd name="connsiteX102" fmla="*/ 5825448 w 6369978"/>
              <a:gd name="connsiteY102" fmla="*/ 55365 h 3630772"/>
              <a:gd name="connsiteX103" fmla="*/ 5856270 w 6369978"/>
              <a:gd name="connsiteY103" fmla="*/ 24542 h 3630772"/>
              <a:gd name="connsiteX104" fmla="*/ 6369978 w 6369978"/>
              <a:gd name="connsiteY104" fmla="*/ 3994 h 363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6369978" h="3630772">
                <a:moveTo>
                  <a:pt x="0" y="3630772"/>
                </a:moveTo>
                <a:cubicBezTo>
                  <a:pt x="61269" y="3584821"/>
                  <a:pt x="77929" y="3564669"/>
                  <a:pt x="143839" y="3538304"/>
                </a:cubicBezTo>
                <a:cubicBezTo>
                  <a:pt x="156949" y="3533060"/>
                  <a:pt x="171236" y="3531455"/>
                  <a:pt x="184935" y="3528030"/>
                </a:cubicBezTo>
                <a:cubicBezTo>
                  <a:pt x="195209" y="3521181"/>
                  <a:pt x="207027" y="3516213"/>
                  <a:pt x="215758" y="3507482"/>
                </a:cubicBezTo>
                <a:cubicBezTo>
                  <a:pt x="224489" y="3498751"/>
                  <a:pt x="226032" y="3483509"/>
                  <a:pt x="236306" y="3476659"/>
                </a:cubicBezTo>
                <a:cubicBezTo>
                  <a:pt x="248055" y="3468826"/>
                  <a:pt x="263704" y="3469810"/>
                  <a:pt x="277403" y="3466385"/>
                </a:cubicBezTo>
                <a:cubicBezTo>
                  <a:pt x="294526" y="3449261"/>
                  <a:pt x="309658" y="3429881"/>
                  <a:pt x="328773" y="3415014"/>
                </a:cubicBezTo>
                <a:cubicBezTo>
                  <a:pt x="340863" y="3405611"/>
                  <a:pt x="356737" y="3402346"/>
                  <a:pt x="369870" y="3394466"/>
                </a:cubicBezTo>
                <a:cubicBezTo>
                  <a:pt x="472526" y="3332873"/>
                  <a:pt x="389419" y="3370207"/>
                  <a:pt x="482886" y="3332821"/>
                </a:cubicBezTo>
                <a:cubicBezTo>
                  <a:pt x="493160" y="3319122"/>
                  <a:pt x="500553" y="3302686"/>
                  <a:pt x="513708" y="3291724"/>
                </a:cubicBezTo>
                <a:cubicBezTo>
                  <a:pt x="522028" y="3284791"/>
                  <a:pt x="535128" y="3286823"/>
                  <a:pt x="544531" y="3281450"/>
                </a:cubicBezTo>
                <a:cubicBezTo>
                  <a:pt x="631612" y="3231690"/>
                  <a:pt x="545778" y="3263911"/>
                  <a:pt x="616450" y="3240354"/>
                </a:cubicBezTo>
                <a:cubicBezTo>
                  <a:pt x="670009" y="3186795"/>
                  <a:pt x="668437" y="3178400"/>
                  <a:pt x="729465" y="3147886"/>
                </a:cubicBezTo>
                <a:cubicBezTo>
                  <a:pt x="745961" y="3139638"/>
                  <a:pt x="764340" y="3135586"/>
                  <a:pt x="780836" y="3127338"/>
                </a:cubicBezTo>
                <a:cubicBezTo>
                  <a:pt x="860513" y="3087501"/>
                  <a:pt x="765001" y="3122344"/>
                  <a:pt x="842481" y="3096515"/>
                </a:cubicBezTo>
                <a:cubicBezTo>
                  <a:pt x="897469" y="3041530"/>
                  <a:pt x="817038" y="3117625"/>
                  <a:pt x="904126" y="3055419"/>
                </a:cubicBezTo>
                <a:cubicBezTo>
                  <a:pt x="915950" y="3046974"/>
                  <a:pt x="923787" y="3033898"/>
                  <a:pt x="934949" y="3024596"/>
                </a:cubicBezTo>
                <a:cubicBezTo>
                  <a:pt x="991861" y="2977170"/>
                  <a:pt x="942199" y="3037894"/>
                  <a:pt x="1017142" y="2962951"/>
                </a:cubicBezTo>
                <a:cubicBezTo>
                  <a:pt x="1048364" y="2931729"/>
                  <a:pt x="1048168" y="2917379"/>
                  <a:pt x="1068513" y="2880758"/>
                </a:cubicBezTo>
                <a:cubicBezTo>
                  <a:pt x="1078211" y="2863302"/>
                  <a:pt x="1089061" y="2846511"/>
                  <a:pt x="1099335" y="2829387"/>
                </a:cubicBezTo>
                <a:cubicBezTo>
                  <a:pt x="1108006" y="2794701"/>
                  <a:pt x="1112300" y="2769659"/>
                  <a:pt x="1130158" y="2736920"/>
                </a:cubicBezTo>
                <a:cubicBezTo>
                  <a:pt x="1141984" y="2715240"/>
                  <a:pt x="1160209" y="2697364"/>
                  <a:pt x="1171254" y="2675275"/>
                </a:cubicBezTo>
                <a:cubicBezTo>
                  <a:pt x="1179312" y="2659160"/>
                  <a:pt x="1197830" y="2617877"/>
                  <a:pt x="1212351" y="2603356"/>
                </a:cubicBezTo>
                <a:cubicBezTo>
                  <a:pt x="1224459" y="2591248"/>
                  <a:pt x="1241340" y="2584641"/>
                  <a:pt x="1253448" y="2572533"/>
                </a:cubicBezTo>
                <a:cubicBezTo>
                  <a:pt x="1300749" y="2525232"/>
                  <a:pt x="1240381" y="2550115"/>
                  <a:pt x="1315092" y="2531437"/>
                </a:cubicBezTo>
                <a:cubicBezTo>
                  <a:pt x="1321942" y="2524587"/>
                  <a:pt x="1326737" y="2514704"/>
                  <a:pt x="1335641" y="2510888"/>
                </a:cubicBezTo>
                <a:cubicBezTo>
                  <a:pt x="1375496" y="2493807"/>
                  <a:pt x="1384173" y="2509040"/>
                  <a:pt x="1417834" y="2490340"/>
                </a:cubicBezTo>
                <a:cubicBezTo>
                  <a:pt x="1439422" y="2478347"/>
                  <a:pt x="1458931" y="2462943"/>
                  <a:pt x="1479479" y="2449244"/>
                </a:cubicBezTo>
                <a:cubicBezTo>
                  <a:pt x="1489753" y="2442395"/>
                  <a:pt x="1498587" y="2432600"/>
                  <a:pt x="1510301" y="2428695"/>
                </a:cubicBezTo>
                <a:cubicBezTo>
                  <a:pt x="1520575" y="2425270"/>
                  <a:pt x="1531265" y="2422903"/>
                  <a:pt x="1541124" y="2418421"/>
                </a:cubicBezTo>
                <a:cubicBezTo>
                  <a:pt x="1569010" y="2405746"/>
                  <a:pt x="1592922" y="2381123"/>
                  <a:pt x="1623317" y="2377324"/>
                </a:cubicBezTo>
                <a:cubicBezTo>
                  <a:pt x="1722838" y="2364884"/>
                  <a:pt x="1678435" y="2372465"/>
                  <a:pt x="1756881" y="2356776"/>
                </a:cubicBezTo>
                <a:cubicBezTo>
                  <a:pt x="1821495" y="2313701"/>
                  <a:pt x="1752184" y="2354916"/>
                  <a:pt x="1869897" y="2315679"/>
                </a:cubicBezTo>
                <a:lnTo>
                  <a:pt x="1962364" y="2284857"/>
                </a:lnTo>
                <a:lnTo>
                  <a:pt x="1993187" y="2274583"/>
                </a:lnTo>
                <a:lnTo>
                  <a:pt x="2024009" y="2264309"/>
                </a:lnTo>
                <a:cubicBezTo>
                  <a:pt x="2095868" y="2216402"/>
                  <a:pt x="2013242" y="2264407"/>
                  <a:pt x="2167848" y="2233486"/>
                </a:cubicBezTo>
                <a:cubicBezTo>
                  <a:pt x="2274840" y="2212088"/>
                  <a:pt x="2231836" y="2206070"/>
                  <a:pt x="2311686" y="2182115"/>
                </a:cubicBezTo>
                <a:cubicBezTo>
                  <a:pt x="2328412" y="2177097"/>
                  <a:pt x="2346115" y="2176076"/>
                  <a:pt x="2363056" y="2171841"/>
                </a:cubicBezTo>
                <a:cubicBezTo>
                  <a:pt x="2373563" y="2169214"/>
                  <a:pt x="2383466" y="2164542"/>
                  <a:pt x="2393879" y="2161567"/>
                </a:cubicBezTo>
                <a:cubicBezTo>
                  <a:pt x="2407456" y="2157688"/>
                  <a:pt x="2421277" y="2154718"/>
                  <a:pt x="2434976" y="2151293"/>
                </a:cubicBezTo>
                <a:cubicBezTo>
                  <a:pt x="2454951" y="2136311"/>
                  <a:pt x="2480295" y="2120329"/>
                  <a:pt x="2496621" y="2099922"/>
                </a:cubicBezTo>
                <a:cubicBezTo>
                  <a:pt x="2504335" y="2090280"/>
                  <a:pt x="2509455" y="2078742"/>
                  <a:pt x="2517169" y="2069100"/>
                </a:cubicBezTo>
                <a:cubicBezTo>
                  <a:pt x="2533902" y="2048183"/>
                  <a:pt x="2545650" y="2043262"/>
                  <a:pt x="2568540" y="2028003"/>
                </a:cubicBezTo>
                <a:cubicBezTo>
                  <a:pt x="2583955" y="2004880"/>
                  <a:pt x="2605271" y="1968541"/>
                  <a:pt x="2630185" y="1956084"/>
                </a:cubicBezTo>
                <a:cubicBezTo>
                  <a:pt x="2643884" y="1949235"/>
                  <a:pt x="2658538" y="1944032"/>
                  <a:pt x="2671281" y="1935536"/>
                </a:cubicBezTo>
                <a:cubicBezTo>
                  <a:pt x="2679341" y="1930163"/>
                  <a:pt x="2684266" y="1921038"/>
                  <a:pt x="2691830" y="1914987"/>
                </a:cubicBezTo>
                <a:cubicBezTo>
                  <a:pt x="2701472" y="1907273"/>
                  <a:pt x="2712604" y="1901616"/>
                  <a:pt x="2722652" y="1894439"/>
                </a:cubicBezTo>
                <a:cubicBezTo>
                  <a:pt x="2736586" y="1884486"/>
                  <a:pt x="2750050" y="1873891"/>
                  <a:pt x="2763749" y="1863617"/>
                </a:cubicBezTo>
                <a:cubicBezTo>
                  <a:pt x="2767174" y="1853343"/>
                  <a:pt x="2766365" y="1840452"/>
                  <a:pt x="2774023" y="1832794"/>
                </a:cubicBezTo>
                <a:cubicBezTo>
                  <a:pt x="2786719" y="1820098"/>
                  <a:pt x="2827522" y="1808112"/>
                  <a:pt x="2845942" y="1801972"/>
                </a:cubicBezTo>
                <a:cubicBezTo>
                  <a:pt x="2924833" y="1723081"/>
                  <a:pt x="2845002" y="1797539"/>
                  <a:pt x="2948683" y="1719778"/>
                </a:cubicBezTo>
                <a:cubicBezTo>
                  <a:pt x="2993811" y="1685932"/>
                  <a:pt x="2941125" y="1708599"/>
                  <a:pt x="3000054" y="1688956"/>
                </a:cubicBezTo>
                <a:cubicBezTo>
                  <a:pt x="3074740" y="1614270"/>
                  <a:pt x="3034718" y="1638103"/>
                  <a:pt x="3113070" y="1606763"/>
                </a:cubicBezTo>
                <a:cubicBezTo>
                  <a:pt x="3160919" y="1558911"/>
                  <a:pt x="3098977" y="1613808"/>
                  <a:pt x="3174715" y="1575940"/>
                </a:cubicBezTo>
                <a:cubicBezTo>
                  <a:pt x="3190031" y="1568282"/>
                  <a:pt x="3200496" y="1552776"/>
                  <a:pt x="3215812" y="1545118"/>
                </a:cubicBezTo>
                <a:cubicBezTo>
                  <a:pt x="3235185" y="1535431"/>
                  <a:pt x="3257663" y="1533366"/>
                  <a:pt x="3277456" y="1524569"/>
                </a:cubicBezTo>
                <a:cubicBezTo>
                  <a:pt x="3368673" y="1484028"/>
                  <a:pt x="3240672" y="1520922"/>
                  <a:pt x="3349376" y="1493747"/>
                </a:cubicBezTo>
                <a:cubicBezTo>
                  <a:pt x="3375303" y="1477543"/>
                  <a:pt x="3463703" y="1423412"/>
                  <a:pt x="3493214" y="1401279"/>
                </a:cubicBezTo>
                <a:cubicBezTo>
                  <a:pt x="3545606" y="1361985"/>
                  <a:pt x="3517698" y="1374610"/>
                  <a:pt x="3575407" y="1360183"/>
                </a:cubicBezTo>
                <a:cubicBezTo>
                  <a:pt x="3585681" y="1349909"/>
                  <a:pt x="3595068" y="1338662"/>
                  <a:pt x="3606230" y="1329360"/>
                </a:cubicBezTo>
                <a:cubicBezTo>
                  <a:pt x="3615716" y="1321455"/>
                  <a:pt x="3627759" y="1316943"/>
                  <a:pt x="3637052" y="1308812"/>
                </a:cubicBezTo>
                <a:cubicBezTo>
                  <a:pt x="3655277" y="1292865"/>
                  <a:pt x="3671299" y="1274565"/>
                  <a:pt x="3688423" y="1257441"/>
                </a:cubicBezTo>
                <a:cubicBezTo>
                  <a:pt x="3698697" y="1247167"/>
                  <a:pt x="3711185" y="1238708"/>
                  <a:pt x="3719245" y="1226619"/>
                </a:cubicBezTo>
                <a:cubicBezTo>
                  <a:pt x="3726095" y="1216345"/>
                  <a:pt x="3729520" y="1202646"/>
                  <a:pt x="3739794" y="1195796"/>
                </a:cubicBezTo>
                <a:cubicBezTo>
                  <a:pt x="3751543" y="1187963"/>
                  <a:pt x="3767313" y="1189401"/>
                  <a:pt x="3780890" y="1185522"/>
                </a:cubicBezTo>
                <a:cubicBezTo>
                  <a:pt x="3791303" y="1182547"/>
                  <a:pt x="3801439" y="1178673"/>
                  <a:pt x="3811713" y="1175248"/>
                </a:cubicBezTo>
                <a:cubicBezTo>
                  <a:pt x="3825412" y="1164974"/>
                  <a:pt x="3838288" y="1153501"/>
                  <a:pt x="3852809" y="1144426"/>
                </a:cubicBezTo>
                <a:cubicBezTo>
                  <a:pt x="3865797" y="1136308"/>
                  <a:pt x="3882140" y="1133682"/>
                  <a:pt x="3893906" y="1123877"/>
                </a:cubicBezTo>
                <a:cubicBezTo>
                  <a:pt x="3903392" y="1115972"/>
                  <a:pt x="3906251" y="1102284"/>
                  <a:pt x="3914454" y="1093055"/>
                </a:cubicBezTo>
                <a:cubicBezTo>
                  <a:pt x="3933760" y="1071335"/>
                  <a:pt x="3955551" y="1051958"/>
                  <a:pt x="3976099" y="1031410"/>
                </a:cubicBezTo>
                <a:cubicBezTo>
                  <a:pt x="3982949" y="1024560"/>
                  <a:pt x="3991018" y="1018744"/>
                  <a:pt x="3996648" y="1010861"/>
                </a:cubicBezTo>
                <a:lnTo>
                  <a:pt x="4048018" y="938942"/>
                </a:lnTo>
                <a:cubicBezTo>
                  <a:pt x="4072868" y="814698"/>
                  <a:pt x="4046750" y="863473"/>
                  <a:pt x="4109663" y="784830"/>
                </a:cubicBezTo>
                <a:cubicBezTo>
                  <a:pt x="4116513" y="764282"/>
                  <a:pt x="4122168" y="743296"/>
                  <a:pt x="4130212" y="723185"/>
                </a:cubicBezTo>
                <a:cubicBezTo>
                  <a:pt x="4166009" y="633693"/>
                  <a:pt x="4136641" y="734720"/>
                  <a:pt x="4171308" y="630718"/>
                </a:cubicBezTo>
                <a:cubicBezTo>
                  <a:pt x="4175773" y="617322"/>
                  <a:pt x="4178813" y="603467"/>
                  <a:pt x="4181582" y="589621"/>
                </a:cubicBezTo>
                <a:cubicBezTo>
                  <a:pt x="4185667" y="569194"/>
                  <a:pt x="4182540" y="546608"/>
                  <a:pt x="4191856" y="527976"/>
                </a:cubicBezTo>
                <a:cubicBezTo>
                  <a:pt x="4215609" y="480469"/>
                  <a:pt x="4240719" y="485326"/>
                  <a:pt x="4284324" y="476605"/>
                </a:cubicBezTo>
                <a:cubicBezTo>
                  <a:pt x="4301448" y="466331"/>
                  <a:pt x="4317154" y="453199"/>
                  <a:pt x="4335695" y="445783"/>
                </a:cubicBezTo>
                <a:cubicBezTo>
                  <a:pt x="4352389" y="439106"/>
                  <a:pt x="4450798" y="426405"/>
                  <a:pt x="4458985" y="425235"/>
                </a:cubicBezTo>
                <a:cubicBezTo>
                  <a:pt x="4550561" y="394707"/>
                  <a:pt x="4412865" y="438567"/>
                  <a:pt x="4633645" y="394412"/>
                </a:cubicBezTo>
                <a:cubicBezTo>
                  <a:pt x="4654884" y="390164"/>
                  <a:pt x="4674277" y="379117"/>
                  <a:pt x="4695290" y="373864"/>
                </a:cubicBezTo>
                <a:cubicBezTo>
                  <a:pt x="4708989" y="370439"/>
                  <a:pt x="4722991" y="368055"/>
                  <a:pt x="4736387" y="363590"/>
                </a:cubicBezTo>
                <a:cubicBezTo>
                  <a:pt x="4753883" y="357758"/>
                  <a:pt x="4769631" y="346440"/>
                  <a:pt x="4787758" y="343041"/>
                </a:cubicBezTo>
                <a:cubicBezTo>
                  <a:pt x="4824937" y="336070"/>
                  <a:pt x="4863205" y="337187"/>
                  <a:pt x="4900773" y="332767"/>
                </a:cubicBezTo>
                <a:cubicBezTo>
                  <a:pt x="4921462" y="330333"/>
                  <a:pt x="4941796" y="325439"/>
                  <a:pt x="4962418" y="322493"/>
                </a:cubicBezTo>
                <a:cubicBezTo>
                  <a:pt x="4989752" y="318588"/>
                  <a:pt x="5017421" y="317017"/>
                  <a:pt x="5044612" y="312219"/>
                </a:cubicBezTo>
                <a:cubicBezTo>
                  <a:pt x="5210249" y="282988"/>
                  <a:pt x="5085654" y="303827"/>
                  <a:pt x="5167901" y="281396"/>
                </a:cubicBezTo>
                <a:cubicBezTo>
                  <a:pt x="5195147" y="273965"/>
                  <a:pt x="5250095" y="260848"/>
                  <a:pt x="5250095" y="260848"/>
                </a:cubicBezTo>
                <a:cubicBezTo>
                  <a:pt x="5260369" y="253999"/>
                  <a:pt x="5269873" y="245822"/>
                  <a:pt x="5280917" y="240300"/>
                </a:cubicBezTo>
                <a:cubicBezTo>
                  <a:pt x="5290604" y="235457"/>
                  <a:pt x="5302453" y="235598"/>
                  <a:pt x="5311740" y="230026"/>
                </a:cubicBezTo>
                <a:cubicBezTo>
                  <a:pt x="5382257" y="187715"/>
                  <a:pt x="5275794" y="228308"/>
                  <a:pt x="5363110" y="199203"/>
                </a:cubicBezTo>
                <a:cubicBezTo>
                  <a:pt x="5369960" y="192354"/>
                  <a:pt x="5375353" y="183639"/>
                  <a:pt x="5383659" y="178655"/>
                </a:cubicBezTo>
                <a:cubicBezTo>
                  <a:pt x="5399454" y="169178"/>
                  <a:pt x="5454805" y="160316"/>
                  <a:pt x="5465852" y="158106"/>
                </a:cubicBezTo>
                <a:cubicBezTo>
                  <a:pt x="5479551" y="151257"/>
                  <a:pt x="5492419" y="142401"/>
                  <a:pt x="5506949" y="137558"/>
                </a:cubicBezTo>
                <a:cubicBezTo>
                  <a:pt x="5523515" y="132036"/>
                  <a:pt x="5541272" y="131072"/>
                  <a:pt x="5558319" y="127284"/>
                </a:cubicBezTo>
                <a:cubicBezTo>
                  <a:pt x="5572103" y="124221"/>
                  <a:pt x="5585632" y="120073"/>
                  <a:pt x="5599416" y="117010"/>
                </a:cubicBezTo>
                <a:cubicBezTo>
                  <a:pt x="5616463" y="113222"/>
                  <a:pt x="5633740" y="110524"/>
                  <a:pt x="5650787" y="106736"/>
                </a:cubicBezTo>
                <a:cubicBezTo>
                  <a:pt x="5664571" y="103673"/>
                  <a:pt x="5678306" y="100340"/>
                  <a:pt x="5691883" y="96461"/>
                </a:cubicBezTo>
                <a:cubicBezTo>
                  <a:pt x="5702296" y="93486"/>
                  <a:pt x="5712134" y="88536"/>
                  <a:pt x="5722706" y="86187"/>
                </a:cubicBezTo>
                <a:cubicBezTo>
                  <a:pt x="5743042" y="81668"/>
                  <a:pt x="5763803" y="79338"/>
                  <a:pt x="5784351" y="75913"/>
                </a:cubicBezTo>
                <a:cubicBezTo>
                  <a:pt x="5798050" y="69064"/>
                  <a:pt x="5812985" y="64267"/>
                  <a:pt x="5825448" y="55365"/>
                </a:cubicBezTo>
                <a:cubicBezTo>
                  <a:pt x="5837271" y="46920"/>
                  <a:pt x="5842331" y="28642"/>
                  <a:pt x="5856270" y="24542"/>
                </a:cubicBezTo>
                <a:cubicBezTo>
                  <a:pt x="5985413" y="-13442"/>
                  <a:pt x="6299774" y="3994"/>
                  <a:pt x="6369978" y="399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09D4120-B417-403F-AAA6-115925E4DCA2}"/>
              </a:ext>
            </a:extLst>
          </p:cNvPr>
          <p:cNvCxnSpPr/>
          <p:nvPr/>
        </p:nvCxnSpPr>
        <p:spPr>
          <a:xfrm>
            <a:off x="457200" y="2492896"/>
            <a:ext cx="85792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61FAA7F-2466-494B-A94B-1FE53E8D90F4}"/>
              </a:ext>
            </a:extLst>
          </p:cNvPr>
          <p:cNvSpPr txBox="1"/>
          <p:nvPr/>
        </p:nvSpPr>
        <p:spPr bwMode="auto">
          <a:xfrm>
            <a:off x="683568" y="1516703"/>
            <a:ext cx="18722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Coffee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Maize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Paddy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7023CC-3910-462D-9CFF-4E2CC4D1769B}"/>
              </a:ext>
            </a:extLst>
          </p:cNvPr>
          <p:cNvSpPr/>
          <p:nvPr/>
        </p:nvSpPr>
        <p:spPr>
          <a:xfrm>
            <a:off x="251520" y="1124887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Thai’s villages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D2F6D1B-4D1F-4254-9C1F-7DD75D14BBB5}"/>
              </a:ext>
            </a:extLst>
          </p:cNvPr>
          <p:cNvSpPr txBox="1"/>
          <p:nvPr/>
        </p:nvSpPr>
        <p:spPr bwMode="auto">
          <a:xfrm>
            <a:off x="6588433" y="1496968"/>
            <a:ext cx="18722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Son </a:t>
            </a:r>
            <a:r>
              <a:rPr lang="en-US" sz="2000" b="1" dirty="0" err="1">
                <a:solidFill>
                  <a:srgbClr val="FF0000"/>
                </a:solidFill>
              </a:rPr>
              <a:t>Tra</a:t>
            </a:r>
            <a:endParaRPr lang="en-US" sz="2000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Paddy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Cassava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7D4D248-996C-4871-8983-71B0FF2858A8}"/>
              </a:ext>
            </a:extLst>
          </p:cNvPr>
          <p:cNvSpPr/>
          <p:nvPr/>
        </p:nvSpPr>
        <p:spPr>
          <a:xfrm>
            <a:off x="6280560" y="1124887"/>
            <a:ext cx="3168352" cy="3918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Hmong’s villages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C81736-23B2-400F-944A-D97E54B028BA}"/>
              </a:ext>
            </a:extLst>
          </p:cNvPr>
          <p:cNvSpPr txBox="1"/>
          <p:nvPr/>
        </p:nvSpPr>
        <p:spPr bwMode="auto">
          <a:xfrm>
            <a:off x="683568" y="3817803"/>
            <a:ext cx="302433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Sugarcane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Maize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Fruit trees (</a:t>
            </a:r>
            <a:r>
              <a:rPr lang="en-US" sz="2000" b="1" dirty="0" err="1"/>
              <a:t>longan</a:t>
            </a:r>
            <a:r>
              <a:rPr lang="en-US" sz="20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99427979"/>
      </p:ext>
    </p:extLst>
  </p:cSld>
  <p:clrMapOvr>
    <a:masterClrMapping/>
  </p:clrMapOvr>
</p:sld>
</file>

<file path=ppt/theme/theme1.xml><?xml version="1.0" encoding="utf-8"?>
<a:theme xmlns:a="http://schemas.openxmlformats.org/drawingml/2006/main" name="ilri_powerpoint_template_Feb2013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212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algn="ctr">
          <a:lnSpc>
            <a:spcPts val="3200"/>
          </a:lnSpc>
          <a:defRPr sz="3000" dirty="0" smtClean="0">
            <a:solidFill>
              <a:srgbClr val="FFFF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D657C7C5-6068-4F8F-A213-8779461531B9}" vid="{69500791-311C-46AE-98B7-67BB1C7A39D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D979DA-C907-47EF-9F2B-3EEC14230EED}">
  <ds:schemaRefs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9f5e9607-a28b-487e-b093-da60e75ee109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9DDF020-5A75-401C-9581-87F1F240C5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3D44FD-ABE2-45CA-990B-E55889CCA8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ilri_powerpoint_template</Template>
  <TotalTime>1243</TotalTime>
  <Words>787</Words>
  <Application>Microsoft Office PowerPoint</Application>
  <PresentationFormat>On-screen Show (4:3)</PresentationFormat>
  <Paragraphs>137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Verdana</vt:lpstr>
      <vt:lpstr>Wingdings</vt:lpstr>
      <vt:lpstr>ilri_powerpoint_template_Feb2013</vt:lpstr>
      <vt:lpstr>PowerPoint Presentation</vt:lpstr>
      <vt:lpstr>1. Objectives</vt:lpstr>
      <vt:lpstr>2. Methodology</vt:lpstr>
      <vt:lpstr>3. Key findings – major livestock species</vt:lpstr>
      <vt:lpstr>Beef cattle value chain</vt:lpstr>
      <vt:lpstr>Beef cattle value chain</vt:lpstr>
      <vt:lpstr>Pig value chain</vt:lpstr>
      <vt:lpstr>Pig value chain</vt:lpstr>
      <vt:lpstr>3. Key findings – Major crops</vt:lpstr>
      <vt:lpstr>Sugarcane value chain</vt:lpstr>
      <vt:lpstr>Maize value chain</vt:lpstr>
      <vt:lpstr>Coffee value chain</vt:lpstr>
      <vt:lpstr>Major constraints of crop production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Tarawali, Shirley (ILRI)</dc:creator>
  <cp:lastModifiedBy>Nguyen, Chi (ILRI)</cp:lastModifiedBy>
  <cp:revision>120</cp:revision>
  <dcterms:created xsi:type="dcterms:W3CDTF">2016-10-11T12:53:26Z</dcterms:created>
  <dcterms:modified xsi:type="dcterms:W3CDTF">2020-02-20T10:22:07Z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  <property fmtid="{D5CDD505-2E9C-101B-9397-08002B2CF9AE}" pid="3" name="NXPowerLiteLastOptimized">
    <vt:lpwstr>785356</vt:lpwstr>
  </property>
  <property fmtid="{D5CDD505-2E9C-101B-9397-08002B2CF9AE}" pid="4" name="NXPowerLiteSettings">
    <vt:lpwstr>C7000400038000</vt:lpwstr>
  </property>
  <property fmtid="{D5CDD505-2E9C-101B-9397-08002B2CF9AE}" pid="5" name="NXPowerLiteVersion">
    <vt:lpwstr>D7.1.2</vt:lpwstr>
  </property>
</Properties>
</file>