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7" r:id="rId2"/>
  </p:sldMasterIdLst>
  <p:notesMasterIdLst>
    <p:notesMasterId r:id="rId44"/>
  </p:notesMasterIdLst>
  <p:handoutMasterIdLst>
    <p:handoutMasterId r:id="rId45"/>
  </p:handoutMasterIdLst>
  <p:sldIdLst>
    <p:sldId id="267" r:id="rId3"/>
    <p:sldId id="403" r:id="rId4"/>
    <p:sldId id="323" r:id="rId5"/>
    <p:sldId id="408" r:id="rId6"/>
    <p:sldId id="386" r:id="rId7"/>
    <p:sldId id="385" r:id="rId8"/>
    <p:sldId id="387" r:id="rId9"/>
    <p:sldId id="388" r:id="rId10"/>
    <p:sldId id="380" r:id="rId11"/>
    <p:sldId id="331" r:id="rId12"/>
    <p:sldId id="400" r:id="rId13"/>
    <p:sldId id="376" r:id="rId14"/>
    <p:sldId id="371" r:id="rId15"/>
    <p:sldId id="370" r:id="rId16"/>
    <p:sldId id="373" r:id="rId17"/>
    <p:sldId id="404" r:id="rId18"/>
    <p:sldId id="377" r:id="rId19"/>
    <p:sldId id="409" r:id="rId20"/>
    <p:sldId id="332" r:id="rId21"/>
    <p:sldId id="354" r:id="rId22"/>
    <p:sldId id="356" r:id="rId23"/>
    <p:sldId id="357" r:id="rId24"/>
    <p:sldId id="358" r:id="rId25"/>
    <p:sldId id="359" r:id="rId26"/>
    <p:sldId id="360" r:id="rId27"/>
    <p:sldId id="362" r:id="rId28"/>
    <p:sldId id="361" r:id="rId29"/>
    <p:sldId id="368" r:id="rId30"/>
    <p:sldId id="369" r:id="rId31"/>
    <p:sldId id="365" r:id="rId32"/>
    <p:sldId id="366" r:id="rId33"/>
    <p:sldId id="367" r:id="rId34"/>
    <p:sldId id="375" r:id="rId35"/>
    <p:sldId id="392" r:id="rId36"/>
    <p:sldId id="364" r:id="rId37"/>
    <p:sldId id="410" r:id="rId38"/>
    <p:sldId id="401" r:id="rId39"/>
    <p:sldId id="352" r:id="rId40"/>
    <p:sldId id="382" r:id="rId41"/>
    <p:sldId id="516" r:id="rId42"/>
    <p:sldId id="261" r:id="rId43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diwa, Nicholas (ILRI - ICRAF)" initials="NN(-I" lastIdx="1" clrIdx="0"/>
  <p:cmAuthor id="1" name="Njamba, Harrison (ILRI)" initials="NH(" lastIdx="1" clrIdx="1">
    <p:extLst>
      <p:ext uri="{19B8F6BF-5375-455C-9EA6-DF929625EA0E}">
        <p15:presenceInfo xmlns:p15="http://schemas.microsoft.com/office/powerpoint/2012/main" userId="Njamba, Harrison (ILRI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201E"/>
    <a:srgbClr val="682622"/>
    <a:srgbClr val="63323F"/>
    <a:srgbClr val="BE7C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1A90AB-654C-F946-8631-D128B40FC81B}" v="13" dt="2020-07-28T14:48:12.9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03" autoAdjust="0"/>
    <p:restoredTop sz="86395" autoAdjust="0"/>
  </p:normalViewPr>
  <p:slideViewPr>
    <p:cSldViewPr>
      <p:cViewPr varScale="1">
        <p:scale>
          <a:sx n="74" d="100"/>
          <a:sy n="74" d="100"/>
        </p:scale>
        <p:origin x="1632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00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796" y="-9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microsoft.com/office/2015/10/relationships/revisionInfo" Target="revisionInfo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commentAuthors" Target="commentAuthor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E06B2F7-862C-4C3D-96CC-88B8C4D87854}" type="datetimeFigureOut">
              <a:rPr lang="en-US" smtClean="0"/>
              <a:pPr/>
              <a:t>9/14/2020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7652C94-81DE-4A41-A470-17428C6BB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967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pPr>
              <a:defRPr/>
            </a:pPr>
            <a:fld id="{7F8DE27D-6EC4-412D-86AE-46F9D566106C}" type="datetimeFigureOut">
              <a:rPr lang="en-US"/>
              <a:pPr>
                <a:defRPr/>
              </a:pPr>
              <a:t>9/14/2020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pPr>
              <a:defRPr/>
            </a:pPr>
            <a:fld id="{7DCA8AAB-0694-4B78-8FC8-3950FAED0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211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ickr.com/photos/ilri/sets/72157632057087650/detail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There MUST be a CGIAR logo or a CRP logo. You can copy and paste the logo you need from the final slide of this presentation. Then you can delete that final slide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To replace a photo above, copy and paste this link in your browser: </a:t>
            </a:r>
            <a:r>
              <a:rPr lang="en-US" u="sng" dirty="0">
                <a:hlinkClick r:id="rId3"/>
              </a:rPr>
              <a:t>http://www.flickr.com/photos/ilri/sets/72157632057087650/detail/</a:t>
            </a:r>
            <a:r>
              <a:rPr lang="en-US" dirty="0"/>
              <a:t> 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Find a photo you like and the right size, copy and paste it in the block above.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57066" indent="-291179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64717" indent="-23294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30604" indent="-23294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96491" indent="-232943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B67D74BA-9241-4FDF-9233-D13516D928C5}" type="slidenum">
              <a:rPr lang="en-US" smtClean="0"/>
              <a:pPr eaLnBrk="1" hangingPunct="1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942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A8AAB-0694-4B78-8FC8-3950FAED0702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382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K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CA8AAB-0694-4B78-8FC8-3950FAED0702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859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they currently store their 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CA8AAB-0694-4B78-8FC8-3950FAED0702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221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CDB841EF-47C0-44DC-9DCF-F548741BD764}" type="slidenum">
              <a:rPr lang="en-US" smtClean="0"/>
              <a:pPr eaLnBrk="1" hangingPunct="1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935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cid:image001.png@01D16D8C.9C905A10" TargetMode="Externa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jpeg"/><Relationship Id="rId4" Type="http://schemas.openxmlformats.org/officeDocument/2006/relationships/hyperlink" Target="http://www.cgiar.org/about-us/our-funders" TargetMode="Externa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3500438"/>
          </a:xfrm>
          <a:prstGeom prst="rect">
            <a:avLst/>
          </a:prstGeom>
          <a:solidFill>
            <a:srgbClr val="682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"/>
            <a:ext cx="8153400" cy="1445419"/>
          </a:xfrm>
          <a:prstGeom prst="rect">
            <a:avLst/>
          </a:prstGeom>
        </p:spPr>
        <p:txBody>
          <a:bodyPr/>
          <a:lstStyle>
            <a:lvl1pPr marL="0" indent="0" algn="ctr" eaLnBrk="1" hangingPunct="1">
              <a:lnSpc>
                <a:spcPts val="3200"/>
              </a:lnSpc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algn="ctr" eaLnBrk="1" hangingPunct="1">
              <a:lnSpc>
                <a:spcPts val="3200"/>
              </a:lnSpc>
            </a:pPr>
            <a:r>
              <a:rPr lang="en-US" sz="3000" dirty="0">
                <a:solidFill>
                  <a:srgbClr val="FFFFFF"/>
                </a:solidFill>
              </a:rPr>
              <a:t>Minimum 0f 30 point</a:t>
            </a:r>
            <a:br>
              <a:rPr lang="en-US" sz="3000" dirty="0">
                <a:solidFill>
                  <a:srgbClr val="FFFFFF"/>
                </a:solidFill>
              </a:rPr>
            </a:br>
            <a:r>
              <a:rPr lang="en-US" sz="3000" dirty="0">
                <a:solidFill>
                  <a:srgbClr val="FFFFFF"/>
                </a:solidFill>
              </a:rPr>
              <a:t> and maximum 3 lines title</a:t>
            </a:r>
            <a:br>
              <a:rPr lang="en-US" sz="3000" dirty="0">
                <a:solidFill>
                  <a:srgbClr val="FFFFFF"/>
                </a:solidFill>
              </a:rPr>
            </a:br>
            <a:r>
              <a:rPr lang="en-US" sz="3000" dirty="0">
                <a:solidFill>
                  <a:srgbClr val="FFFFFF"/>
                </a:solidFill>
              </a:rPr>
              <a:t>Remove or change the pictures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876300" y="1524000"/>
            <a:ext cx="7620000" cy="8397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Authors minimum 18 points in italics</a:t>
            </a:r>
            <a:br>
              <a:rPr lang="en-US" dirty="0"/>
            </a:br>
            <a:r>
              <a:rPr lang="en-US" dirty="0"/>
              <a:t>with a maximum of two lines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876300" y="2438400"/>
            <a:ext cx="7620000" cy="985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Event</a:t>
            </a:r>
            <a:br>
              <a:rPr lang="en-US" dirty="0"/>
            </a:br>
            <a:r>
              <a:rPr lang="en-US" dirty="0"/>
              <a:t>Location 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560069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3500438"/>
          </a:xfrm>
          <a:prstGeom prst="rect">
            <a:avLst/>
          </a:prstGeom>
          <a:solidFill>
            <a:srgbClr val="682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2"/>
            <a:ext cx="8153400" cy="1445419"/>
          </a:xfrm>
          <a:prstGeom prst="rect">
            <a:avLst/>
          </a:prstGeom>
        </p:spPr>
        <p:txBody>
          <a:bodyPr/>
          <a:lstStyle>
            <a:lvl1pPr marL="0" indent="0" algn="ctr" eaLnBrk="1" hangingPunct="1">
              <a:lnSpc>
                <a:spcPts val="2400"/>
              </a:lnSpc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algn="ctr" eaLnBrk="1" hangingPunct="1">
              <a:lnSpc>
                <a:spcPts val="3200"/>
              </a:lnSpc>
            </a:pPr>
            <a:r>
              <a:rPr lang="en-US" sz="2250" dirty="0">
                <a:solidFill>
                  <a:srgbClr val="FFFFFF"/>
                </a:solidFill>
              </a:rPr>
              <a:t>Minimum 0f 30 point</a:t>
            </a:r>
            <a:br>
              <a:rPr lang="en-US" sz="2250" dirty="0">
                <a:solidFill>
                  <a:srgbClr val="FFFFFF"/>
                </a:solidFill>
              </a:rPr>
            </a:br>
            <a:r>
              <a:rPr lang="en-US" sz="2250" dirty="0">
                <a:solidFill>
                  <a:srgbClr val="FFFFFF"/>
                </a:solidFill>
              </a:rPr>
              <a:t> and maximum 3 lines title</a:t>
            </a:r>
            <a:br>
              <a:rPr lang="en-US" sz="2250" dirty="0">
                <a:solidFill>
                  <a:srgbClr val="FFFFFF"/>
                </a:solidFill>
              </a:rPr>
            </a:br>
            <a:r>
              <a:rPr lang="en-US" sz="2250" dirty="0">
                <a:solidFill>
                  <a:srgbClr val="FFFFFF"/>
                </a:solidFill>
              </a:rPr>
              <a:t>Remove or change the pictures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876300" y="1524002"/>
            <a:ext cx="7620000" cy="8397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5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Authors minimum 18 points in italics</a:t>
            </a:r>
            <a:br>
              <a:rPr lang="en-US" dirty="0"/>
            </a:br>
            <a:r>
              <a:rPr lang="en-US" dirty="0"/>
              <a:t>with a maximum of two lines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876300" y="2438400"/>
            <a:ext cx="7620000" cy="985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Event</a:t>
            </a:r>
            <a:br>
              <a:rPr lang="en-US" dirty="0"/>
            </a:br>
            <a:r>
              <a:rPr lang="en-US" dirty="0"/>
              <a:t>Location 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49791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sz="2700">
                <a:solidFill>
                  <a:schemeClr val="bg1"/>
                </a:solidFill>
              </a:defRPr>
            </a:lvl1pPr>
          </a:lstStyle>
          <a:p>
            <a:pPr marL="0" marR="0" lvl="0" indent="0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</a:t>
            </a:r>
            <a:b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0" hasCustomPrompt="1"/>
          </p:nvPr>
        </p:nvSpPr>
        <p:spPr>
          <a:xfrm>
            <a:off x="457200" y="1676400"/>
            <a:ext cx="8229600" cy="4572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200000"/>
              </a:lnSpc>
              <a:spcBef>
                <a:spcPts val="0"/>
              </a:spcBef>
              <a:spcAft>
                <a:spcPts val="900"/>
              </a:spcAft>
              <a:buNone/>
              <a:defRPr sz="2250"/>
            </a:lvl1pPr>
            <a:lvl2pPr marL="557213" indent="-214313">
              <a:lnSpc>
                <a:spcPct val="100000"/>
              </a:lnSpc>
              <a:buFont typeface="Wingdings" pitchFamily="2" charset="2"/>
              <a:buChar char="q"/>
              <a:defRPr sz="1950"/>
            </a:lvl2pPr>
            <a:lvl3pPr>
              <a:defRPr sz="1650"/>
            </a:lvl3pPr>
            <a:lvl4pPr>
              <a:defRPr/>
            </a:lvl4pPr>
          </a:lstStyle>
          <a:p>
            <a:pPr lvl="0"/>
            <a:r>
              <a:rPr lang="en-US" dirty="0"/>
              <a:t>Main point 6 point smaller than slide title</a:t>
            </a:r>
          </a:p>
          <a:p>
            <a:pPr lvl="1"/>
            <a:r>
              <a:rPr lang="en-US" dirty="0"/>
              <a:t>Bullet points 4 point less than main point</a:t>
            </a:r>
          </a:p>
          <a:p>
            <a:pPr lvl="1"/>
            <a:r>
              <a:rPr lang="en-US" dirty="0"/>
              <a:t>Font type is Calibri</a:t>
            </a:r>
          </a:p>
          <a:p>
            <a:pPr lvl="2"/>
            <a:r>
              <a:rPr lang="en-US" dirty="0"/>
              <a:t>It is advised in one slide maximum 6 bullets</a:t>
            </a:r>
          </a:p>
          <a:p>
            <a:pPr lvl="3"/>
            <a:r>
              <a:rPr lang="en-US" dirty="0"/>
              <a:t>We recommend you use images on slides</a:t>
            </a:r>
          </a:p>
          <a:p>
            <a:pPr lvl="3"/>
            <a:r>
              <a:rPr lang="en-US" dirty="0"/>
              <a:t>You can change partner logos on front page</a:t>
            </a:r>
          </a:p>
          <a:p>
            <a:pPr lvl="4"/>
            <a:r>
              <a:rPr lang="en-US" dirty="0"/>
              <a:t>You have to duplicate this slide for more inside pages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3" y="6348736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 descr="D:\Publications\LOGO's\ILRI-logo-small.jp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1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91690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/separato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485900" y="2209800"/>
            <a:ext cx="6172200" cy="3124200"/>
          </a:xfrm>
          <a:prstGeom prst="rect">
            <a:avLst/>
          </a:prstGeom>
        </p:spPr>
        <p:txBody>
          <a:bodyPr/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rgbClr val="68262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Separator Page </a:t>
            </a:r>
            <a:b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 </a:t>
            </a:r>
            <a:b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434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/map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" y="228600"/>
            <a:ext cx="8610600" cy="838200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baseline="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Use map and figures as big as possible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3" y="6348736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 descr="D:\Publications\LOGO's\ILRI-logo-small.jp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1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261939" y="1295400"/>
            <a:ext cx="8577262" cy="49530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on the icon to add map</a:t>
            </a:r>
          </a:p>
        </p:txBody>
      </p:sp>
    </p:spTree>
    <p:extLst>
      <p:ext uri="{BB962C8B-B14F-4D97-AF65-F5344CB8AC3E}">
        <p14:creationId xmlns:p14="http://schemas.microsoft.com/office/powerpoint/2010/main" val="37345815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384800" y="1219200"/>
            <a:ext cx="3759200" cy="56388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sz="2700">
                <a:solidFill>
                  <a:schemeClr val="bg1"/>
                </a:solidFill>
              </a:defRPr>
            </a:lvl1pPr>
          </a:lstStyle>
          <a:p>
            <a:pPr marL="0" marR="0" lvl="0" indent="0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</a:t>
            </a:r>
            <a:b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515938" y="1295400"/>
            <a:ext cx="4284662" cy="495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3" y="6348736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 descr="D:\Publications\LOGO's\ILRI-logo-small.jp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1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58572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knowledg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3" y="6348736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9" descr="D:\Publications\LOGO's\ILRI-logo-small.jp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1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00810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re info and addres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1827345" y="6550970"/>
            <a:ext cx="6096000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GB" sz="75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This presentation is licensed for use under the Creative Commons Attribution 4.0 International Licence.</a:t>
            </a:r>
            <a:endParaRPr lang="en-US" sz="750" dirty="0"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660" y="2302890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5F0500"/>
              </a:buClr>
              <a:defRPr/>
            </a:pPr>
            <a:r>
              <a:rPr lang="en-US" sz="2400" i="1" dirty="0">
                <a:ea typeface="Verdana" pitchFamily="34" charset="0"/>
                <a:cs typeface="Verdana" pitchFamily="34" charset="0"/>
              </a:rPr>
              <a:t>better lives through livestock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295660" y="3149025"/>
            <a:ext cx="4572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5F0500"/>
              </a:buClr>
            </a:pPr>
            <a:r>
              <a:rPr lang="en-US" sz="2400" dirty="0">
                <a:solidFill>
                  <a:srgbClr val="762123"/>
                </a:solidFill>
              </a:rPr>
              <a:t>ilri.org</a:t>
            </a:r>
          </a:p>
        </p:txBody>
      </p:sp>
      <p:pic>
        <p:nvPicPr>
          <p:cNvPr id="7" name="Picture 6" descr="cc-by 88x31.png"/>
          <p:cNvPicPr/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605" y="6569513"/>
            <a:ext cx="586740" cy="2076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6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1248054" y="3992626"/>
            <a:ext cx="650101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US" sz="9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ILRI thanks all donors and organizations who globally supported its work through their contributions to the </a:t>
            </a:r>
            <a:r>
              <a:rPr lang="en-US" sz="900" b="1" kern="1200" dirty="0">
                <a:solidFill>
                  <a:srgbClr val="72201E"/>
                </a:solidFill>
                <a:effectLst/>
                <a:latin typeface="+mn-lt"/>
                <a:ea typeface="+mn-ea"/>
                <a:cs typeface="Arial" charset="0"/>
              </a:rPr>
              <a:t>CGIAR system</a:t>
            </a:r>
            <a:endParaRPr lang="en-US" sz="900" b="1" dirty="0">
              <a:solidFill>
                <a:srgbClr val="72201E"/>
              </a:solidFill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053" y="4838762"/>
            <a:ext cx="6501384" cy="1517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4556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1" y="6348415"/>
            <a:ext cx="363538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4" name="Picture 9" descr="D:\Publications\LOGO's\ILRI-logo-small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" y="6400800"/>
            <a:ext cx="3714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100" y="0"/>
            <a:ext cx="6781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BE3D3-CE95-9B4B-9EA6-03D638179505}" type="datetime1">
              <a:rPr lang="en-US">
                <a:solidFill>
                  <a:prstClr val="black"/>
                </a:solidFill>
              </a:rPr>
              <a:pPr>
                <a:defRPr/>
              </a:pPr>
              <a:t>9/14/2020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DBCCB-8698-CB4E-A42B-5D4FE23EFB87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26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AE209871-A8FB-F244-9597-3913BEBB5EBC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FC6854A7-0A70-1B4C-BC44-4C6DDE1CC1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6245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/>
        </p:nvSpPr>
        <p:spPr bwMode="auto">
          <a:xfrm flipH="1">
            <a:off x="6380163" y="615952"/>
            <a:ext cx="1014412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7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56935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56935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418338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56935" y="1025408"/>
            <a:ext cx="8435473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200" b="0" cap="none" baseline="0">
                <a:solidFill>
                  <a:schemeClr val="tx1"/>
                </a:solidFill>
              </a:defRPr>
            </a:lvl1pPr>
            <a:lvl2pPr>
              <a:defRPr sz="12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2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2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2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918F1-013C-3B41-B438-3FC23AE652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391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sz="3600">
                <a:solidFill>
                  <a:schemeClr val="bg1"/>
                </a:solidFill>
              </a:defRPr>
            </a:lvl1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0" hasCustomPrompt="1"/>
          </p:nvPr>
        </p:nvSpPr>
        <p:spPr>
          <a:xfrm>
            <a:off x="457200" y="1676400"/>
            <a:ext cx="8229600" cy="4572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200000"/>
              </a:lnSpc>
              <a:spcBef>
                <a:spcPts val="0"/>
              </a:spcBef>
              <a:spcAft>
                <a:spcPts val="1200"/>
              </a:spcAft>
              <a:buNone/>
              <a:defRPr sz="3000"/>
            </a:lvl1pPr>
            <a:lvl2pPr marL="742950" indent="-285750">
              <a:lnSpc>
                <a:spcPct val="100000"/>
              </a:lnSpc>
              <a:buFont typeface="Wingdings" pitchFamily="2" charset="2"/>
              <a:buChar char="q"/>
              <a:defRPr sz="2600"/>
            </a:lvl2pPr>
            <a:lvl3pPr>
              <a:defRPr sz="2200"/>
            </a:lvl3pPr>
            <a:lvl4pPr>
              <a:defRPr/>
            </a:lvl4pPr>
          </a:lstStyle>
          <a:p>
            <a:pPr lvl="0"/>
            <a:r>
              <a:rPr lang="en-US" dirty="0"/>
              <a:t>Main point 6 point smaller than slide title</a:t>
            </a:r>
          </a:p>
          <a:p>
            <a:pPr lvl="1"/>
            <a:r>
              <a:rPr lang="en-US" dirty="0"/>
              <a:t>Bullet points 4 point less than main point</a:t>
            </a:r>
          </a:p>
          <a:p>
            <a:pPr lvl="1"/>
            <a:r>
              <a:rPr lang="en-US" dirty="0"/>
              <a:t>Font type is Calibri</a:t>
            </a:r>
          </a:p>
          <a:p>
            <a:pPr lvl="2"/>
            <a:r>
              <a:rPr lang="en-US" dirty="0"/>
              <a:t>It is advised in one slide maximum 6 bullets</a:t>
            </a:r>
          </a:p>
          <a:p>
            <a:pPr lvl="3"/>
            <a:r>
              <a:rPr lang="en-US" dirty="0"/>
              <a:t>We recommend you use images on slides</a:t>
            </a:r>
          </a:p>
          <a:p>
            <a:pPr lvl="3"/>
            <a:r>
              <a:rPr lang="en-US" dirty="0"/>
              <a:t>You can change partner logos on front page</a:t>
            </a:r>
          </a:p>
          <a:p>
            <a:pPr lvl="4"/>
            <a:r>
              <a:rPr lang="en-US" dirty="0"/>
              <a:t>You have to duplicate this slide for more inside pages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2" y="6348734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 descr="D:\Publications\LOGO's\ILRI-logo-small.jp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86136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3938590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3"/>
          </p:nvPr>
        </p:nvSpPr>
        <p:spPr>
          <a:xfrm>
            <a:off x="4648200" y="1600202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270D2-6E5D-4615-A8BB-C5BBD41BF2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41640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103C0-A4DB-4BD8-9B1D-5FBF5A1EE8D3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531F-FA2B-49DC-838B-1D84D7ADF6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0345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F125B-DD9F-4814-BCCF-B0275656031F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3144D-2A45-4EE3-A4FC-829750CCA9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9897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3500438"/>
          </a:xfrm>
          <a:prstGeom prst="rect">
            <a:avLst/>
          </a:prstGeom>
          <a:solidFill>
            <a:srgbClr val="682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2"/>
            <a:ext cx="8153400" cy="1445419"/>
          </a:xfrm>
          <a:prstGeom prst="rect">
            <a:avLst/>
          </a:prstGeom>
        </p:spPr>
        <p:txBody>
          <a:bodyPr/>
          <a:lstStyle>
            <a:lvl1pPr marL="0" indent="0" algn="ctr" eaLnBrk="1" hangingPunct="1">
              <a:lnSpc>
                <a:spcPts val="2400"/>
              </a:lnSpc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algn="ctr" eaLnBrk="1" hangingPunct="1">
              <a:lnSpc>
                <a:spcPts val="3200"/>
              </a:lnSpc>
            </a:pPr>
            <a:r>
              <a:rPr lang="en-US" sz="2250" dirty="0">
                <a:solidFill>
                  <a:srgbClr val="FFFFFF"/>
                </a:solidFill>
              </a:rPr>
              <a:t>Minimum 0f 30 point</a:t>
            </a:r>
            <a:br>
              <a:rPr lang="en-US" sz="2250" dirty="0">
                <a:solidFill>
                  <a:srgbClr val="FFFFFF"/>
                </a:solidFill>
              </a:rPr>
            </a:br>
            <a:r>
              <a:rPr lang="en-US" sz="2250" dirty="0">
                <a:solidFill>
                  <a:srgbClr val="FFFFFF"/>
                </a:solidFill>
              </a:rPr>
              <a:t> and maximum 3 lines title</a:t>
            </a:r>
            <a:br>
              <a:rPr lang="en-US" sz="2250" dirty="0">
                <a:solidFill>
                  <a:srgbClr val="FFFFFF"/>
                </a:solidFill>
              </a:rPr>
            </a:br>
            <a:r>
              <a:rPr lang="en-US" sz="2250" dirty="0">
                <a:solidFill>
                  <a:srgbClr val="FFFFFF"/>
                </a:solidFill>
              </a:rPr>
              <a:t>Remove or change the pictures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876300" y="1524002"/>
            <a:ext cx="7620000" cy="8397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5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Authors minimum 18 points in italics</a:t>
            </a:r>
            <a:br>
              <a:rPr lang="en-US" dirty="0"/>
            </a:br>
            <a:r>
              <a:rPr lang="en-US" dirty="0"/>
              <a:t>with a maximum of two lines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876300" y="2438400"/>
            <a:ext cx="7620000" cy="985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Event</a:t>
            </a:r>
            <a:br>
              <a:rPr lang="en-US" dirty="0"/>
            </a:br>
            <a:r>
              <a:rPr lang="en-US" dirty="0"/>
              <a:t>Location 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1482565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sz="2700">
                <a:solidFill>
                  <a:schemeClr val="bg1"/>
                </a:solidFill>
              </a:defRPr>
            </a:lvl1pPr>
          </a:lstStyle>
          <a:p>
            <a:pPr marL="0" marR="0" lvl="0" indent="0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</a:t>
            </a:r>
            <a:b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0" hasCustomPrompt="1"/>
          </p:nvPr>
        </p:nvSpPr>
        <p:spPr>
          <a:xfrm>
            <a:off x="457200" y="1676400"/>
            <a:ext cx="8229600" cy="4572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200000"/>
              </a:lnSpc>
              <a:spcBef>
                <a:spcPts val="0"/>
              </a:spcBef>
              <a:spcAft>
                <a:spcPts val="900"/>
              </a:spcAft>
              <a:buNone/>
              <a:defRPr sz="2250"/>
            </a:lvl1pPr>
            <a:lvl2pPr marL="557213" indent="-214313">
              <a:lnSpc>
                <a:spcPct val="100000"/>
              </a:lnSpc>
              <a:buFont typeface="Wingdings" pitchFamily="2" charset="2"/>
              <a:buChar char="q"/>
              <a:defRPr sz="1950"/>
            </a:lvl2pPr>
            <a:lvl3pPr>
              <a:defRPr sz="1650"/>
            </a:lvl3pPr>
            <a:lvl4pPr>
              <a:defRPr/>
            </a:lvl4pPr>
          </a:lstStyle>
          <a:p>
            <a:pPr lvl="0"/>
            <a:r>
              <a:rPr lang="en-US" dirty="0"/>
              <a:t>Main point 6 point smaller than slide title</a:t>
            </a:r>
          </a:p>
          <a:p>
            <a:pPr lvl="1"/>
            <a:r>
              <a:rPr lang="en-US" dirty="0"/>
              <a:t>Bullet points 4 point less than main point</a:t>
            </a:r>
          </a:p>
          <a:p>
            <a:pPr lvl="1"/>
            <a:r>
              <a:rPr lang="en-US" dirty="0"/>
              <a:t>Font type is Calibri</a:t>
            </a:r>
          </a:p>
          <a:p>
            <a:pPr lvl="2"/>
            <a:r>
              <a:rPr lang="en-US" dirty="0"/>
              <a:t>It is advised in one slide maximum 6 bullets</a:t>
            </a:r>
          </a:p>
          <a:p>
            <a:pPr lvl="3"/>
            <a:r>
              <a:rPr lang="en-US" dirty="0"/>
              <a:t>We recommend you use images on slides</a:t>
            </a:r>
          </a:p>
          <a:p>
            <a:pPr lvl="3"/>
            <a:r>
              <a:rPr lang="en-US" dirty="0"/>
              <a:t>You can change partner logos on front page</a:t>
            </a:r>
          </a:p>
          <a:p>
            <a:pPr lvl="4"/>
            <a:r>
              <a:rPr lang="en-US" dirty="0"/>
              <a:t>You have to duplicate this slide for more inside pages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3" y="6348736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 descr="D:\Publications\LOGO's\ILRI-logo-small.jp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1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3793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ection Header/separato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485900" y="2209800"/>
            <a:ext cx="6172200" cy="3124200"/>
          </a:xfrm>
          <a:prstGeom prst="rect">
            <a:avLst/>
          </a:prstGeom>
        </p:spPr>
        <p:txBody>
          <a:bodyPr/>
          <a:lstStyle>
            <a:lvl1pPr marL="0" marR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rgbClr val="68262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Separator Page </a:t>
            </a:r>
            <a:b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 </a:t>
            </a:r>
            <a:b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712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/separato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485900" y="2209800"/>
            <a:ext cx="6172200" cy="31242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rgbClr val="68262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Separator Page 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 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63323F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729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/map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" y="228600"/>
            <a:ext cx="8610600" cy="8382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baseline="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Use map and figures as big as possible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2" y="6348734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 descr="D:\Publications\LOGO's\ILRI-logo-small.jp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261938" y="1295400"/>
            <a:ext cx="8577262" cy="49530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on the icon to add map</a:t>
            </a:r>
          </a:p>
        </p:txBody>
      </p:sp>
    </p:spTree>
    <p:extLst>
      <p:ext uri="{BB962C8B-B14F-4D97-AF65-F5344CB8AC3E}">
        <p14:creationId xmlns:p14="http://schemas.microsoft.com/office/powerpoint/2010/main" val="2091428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384800" y="1219200"/>
            <a:ext cx="3759200" cy="56388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 sz="3600">
                <a:solidFill>
                  <a:schemeClr val="bg1"/>
                </a:solidFill>
              </a:defRPr>
            </a:lvl1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Minimum 0f 30 point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and maximum of 2 lines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515938" y="1295400"/>
            <a:ext cx="4284662" cy="495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2" y="6348734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 descr="D:\Publications\LOGO's\ILRI-logo-small.jp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748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knowledg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912" y="6348734"/>
            <a:ext cx="363637" cy="4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9" descr="D:\Publications\LOGO's\ILRI-logo-small.jp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6400800"/>
            <a:ext cx="37195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1636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re info and addres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1228860" y="6543675"/>
            <a:ext cx="6705600" cy="231775"/>
            <a:chOff x="1066800" y="6543985"/>
            <a:chExt cx="6705600" cy="230832"/>
          </a:xfrm>
        </p:grpSpPr>
        <p:sp>
          <p:nvSpPr>
            <p:cNvPr id="3" name="TextBox 6"/>
            <p:cNvSpPr txBox="1">
              <a:spLocks noChangeArrowheads="1"/>
            </p:cNvSpPr>
            <p:nvPr/>
          </p:nvSpPr>
          <p:spPr bwMode="auto">
            <a:xfrm>
              <a:off x="1676400" y="6543985"/>
              <a:ext cx="6096000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>
                  <a:latin typeface="+mj-lt"/>
                </a:rPr>
                <a:t>The presentation has a Creative Commons </a:t>
              </a:r>
              <a:r>
                <a:rPr lang="en-US" sz="900" i="1" dirty="0" err="1">
                  <a:latin typeface="+mj-lt"/>
                </a:rPr>
                <a:t>licence</a:t>
              </a:r>
              <a:r>
                <a:rPr lang="en-US" sz="900" i="1" dirty="0">
                  <a:latin typeface="+mj-lt"/>
                </a:rPr>
                <a:t>. You are free to re-use or distribute this work, provided credit is given to ILRI.</a:t>
              </a:r>
              <a:endParaRPr lang="en-US" sz="900" dirty="0">
                <a:latin typeface="+mj-lt"/>
              </a:endParaRPr>
            </a:p>
          </p:txBody>
        </p:sp>
        <p:pic>
          <p:nvPicPr>
            <p:cNvPr id="4" name="Picture 3" descr="P:\Pictures&amp;Resources\Icons\by-nc-sa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TextBox 11"/>
          <p:cNvSpPr txBox="1">
            <a:spLocks noChangeArrowheads="1"/>
          </p:cNvSpPr>
          <p:nvPr userDrawn="1"/>
        </p:nvSpPr>
        <p:spPr bwMode="auto">
          <a:xfrm>
            <a:off x="9660" y="2302888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rgbClr val="5F0500"/>
              </a:buClr>
              <a:defRPr/>
            </a:pPr>
            <a:r>
              <a:rPr lang="en-US" sz="3200" i="1" dirty="0">
                <a:ea typeface="Verdana" pitchFamily="34" charset="0"/>
                <a:cs typeface="Verdana" pitchFamily="34" charset="0"/>
              </a:rPr>
              <a:t>better lives through livestock</a:t>
            </a: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2295660" y="3149024"/>
            <a:ext cx="45720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5F0500"/>
              </a:buClr>
            </a:pPr>
            <a:r>
              <a:rPr lang="en-US" sz="3200" dirty="0">
                <a:solidFill>
                  <a:srgbClr val="762123"/>
                </a:solidFill>
              </a:rPr>
              <a:t>ilri.org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736" y="5257800"/>
            <a:ext cx="7165848" cy="119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391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9525" y="685800"/>
            <a:ext cx="7086600" cy="73183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9525" y="1600200"/>
            <a:ext cx="5257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29375"/>
            <a:ext cx="2133600" cy="323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29375"/>
            <a:ext cx="2895600" cy="323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29375"/>
            <a:ext cx="2133600" cy="3238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1DE6CB8-6891-435F-8EFF-C1B5A8E7171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34193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103C0-A4DB-4BD8-9B1D-5FBF5A1EE8D3}" type="datetimeFigureOut">
              <a:rPr lang="en-US" smtClean="0"/>
              <a:t>9/14/2020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531F-FA2B-49DC-838B-1D84D7ADF6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71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682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11" r:id="rId2"/>
    <p:sldLayoutId id="2147483707" r:id="rId3"/>
    <p:sldLayoutId id="2147483704" r:id="rId4"/>
    <p:sldLayoutId id="2147483705" r:id="rId5"/>
    <p:sldLayoutId id="2147483712" r:id="rId6"/>
    <p:sldLayoutId id="2147483708" r:id="rId7"/>
    <p:sldLayoutId id="2147483714" r:id="rId8"/>
    <p:sldLayoutId id="2147483734" r:id="rId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682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3904323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cid:5507a170-d2f2-44d4-a37d-754333347287@eurprd03.prod.outlook.com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5" Type="http://schemas.openxmlformats.org/officeDocument/2006/relationships/image" Target="cid:5507a170-d2f2-44d4-a37d-754333347287@eurprd03.prod.outlook.com" TargetMode="External"/><Relationship Id="rId4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2.png"/><Relationship Id="rId3" Type="http://schemas.openxmlformats.org/officeDocument/2006/relationships/image" Target="../media/image35.jpeg"/><Relationship Id="rId7" Type="http://schemas.openxmlformats.org/officeDocument/2006/relationships/hyperlink" Target="http://www.google.com/url?sa=i&amp;source=imgres&amp;cd=&amp;cad=rja&amp;uact=8&amp;ved=0ahUKEwiq17_kh9PJAhUC9h4KHRwvAbQQjRwICTAA&amp;url=http://www.icfj.org/sponsors/bill-and-melinda-gates-foundation&amp;psig=AFQjCNF651CcMtuauzrET5p5YNTvXfUoGg&amp;ust=1449897650328716" TargetMode="External"/><Relationship Id="rId12" Type="http://schemas.openxmlformats.org/officeDocument/2006/relationships/image" Target="../media/image41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7.jpeg"/><Relationship Id="rId11" Type="http://schemas.openxmlformats.org/officeDocument/2006/relationships/hyperlink" Target="http://www.google.com/url?sa=i&amp;rct=j&amp;q=&amp;source=imgres&amp;cd=&amp;cad=rja&amp;uact=8&amp;ved=0ahUKEwjJg5fUkd3JAhUKlxoKHdCDB4oQjRwICTAA&amp;url=http://www.dgwgo.com/rural-farming-news/sruc-seeks-farm-volunteers-national-e-coli-sampling-programme/&amp;psig=AFQjCNEIPkFzxtRP5q53WCqSEI-bCt0V0A&amp;ust=1450243897983656" TargetMode="External"/><Relationship Id="rId5" Type="http://schemas.openxmlformats.org/officeDocument/2006/relationships/hyperlink" Target="http://www.forbes.com/sites/mfonobongnsehe/2011/08/02/the-best-african-mobile-apps-icow/" TargetMode="External"/><Relationship Id="rId15" Type="http://schemas.openxmlformats.org/officeDocument/2006/relationships/image" Target="../media/image43.emf"/><Relationship Id="rId10" Type="http://schemas.openxmlformats.org/officeDocument/2006/relationships/image" Target="../media/image40.jpeg"/><Relationship Id="rId4" Type="http://schemas.openxmlformats.org/officeDocument/2006/relationships/image" Target="../media/image36.gif"/><Relationship Id="rId9" Type="http://schemas.openxmlformats.org/officeDocument/2006/relationships/image" Target="../media/image39.jpeg"/><Relationship Id="rId14" Type="http://schemas.openxmlformats.org/officeDocument/2006/relationships/image" Target="../media/image1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57200" y="2391215"/>
            <a:ext cx="8229600" cy="914400"/>
          </a:xfrm>
        </p:spPr>
        <p:txBody>
          <a:bodyPr/>
          <a:lstStyle/>
          <a:p>
            <a:r>
              <a:rPr lang="en-US" sz="3600" b="1" dirty="0"/>
              <a:t>ADGG Platform ODK TOOL </a:t>
            </a:r>
            <a:endParaRPr lang="en-US" sz="2800" b="1" dirty="0"/>
          </a:p>
          <a:p>
            <a:r>
              <a:rPr lang="en-US" sz="1400" dirty="0"/>
              <a:t>E. Oyieng, J.M.K. Ojango, E. Chinyere, R. Mrode and O. Mwai.</a:t>
            </a:r>
            <a:endParaRPr lang="en-KE" sz="1400" dirty="0"/>
          </a:p>
          <a:p>
            <a:endParaRPr lang="en-US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152400" y="223240"/>
            <a:ext cx="8763000" cy="1376960"/>
          </a:xfrm>
        </p:spPr>
        <p:txBody>
          <a:bodyPr/>
          <a:lstStyle/>
          <a:p>
            <a:r>
              <a:rPr lang="en-US" sz="3600" b="1" dirty="0"/>
              <a:t>The Platform for African Dairy Genetic Gains (ADGG)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719AED2-1792-D34C-876C-8D81F2F551EB}"/>
              </a:ext>
            </a:extLst>
          </p:cNvPr>
          <p:cNvGrpSpPr/>
          <p:nvPr/>
        </p:nvGrpSpPr>
        <p:grpSpPr>
          <a:xfrm>
            <a:off x="0" y="3429001"/>
            <a:ext cx="9144000" cy="2379892"/>
            <a:chOff x="0" y="3644435"/>
            <a:chExt cx="9144000" cy="1925159"/>
          </a:xfrm>
        </p:grpSpPr>
        <p:pic>
          <p:nvPicPr>
            <p:cNvPr id="11" name="Picture 6">
              <a:extLst>
                <a:ext uri="{FF2B5EF4-FFF2-40B4-BE49-F238E27FC236}">
                  <a16:creationId xmlns:a16="http://schemas.microsoft.com/office/drawing/2014/main" id="{C2075842-E4EB-DD4D-8232-43572E6290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7" y="3644435"/>
              <a:ext cx="3312367" cy="19251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C48E2D5-A22D-1546-A004-C035456F07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647565"/>
              <a:ext cx="2936746" cy="1915611"/>
            </a:xfrm>
            <a:prstGeom prst="rect">
              <a:avLst/>
            </a:prstGeom>
          </p:spPr>
        </p:pic>
        <p:pic>
          <p:nvPicPr>
            <p:cNvPr id="13" name="Picture 12" descr="mob1.jpg">
              <a:extLst>
                <a:ext uri="{FF2B5EF4-FFF2-40B4-BE49-F238E27FC236}">
                  <a16:creationId xmlns:a16="http://schemas.microsoft.com/office/drawing/2014/main" id="{D0CFB1D9-0641-BE45-9FFC-E8A4F3B60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5487" y="3644435"/>
              <a:ext cx="2918513" cy="1925159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49F43D1-5EAE-454D-BAF2-65B5472F4B2F}"/>
              </a:ext>
            </a:extLst>
          </p:cNvPr>
          <p:cNvGrpSpPr/>
          <p:nvPr/>
        </p:nvGrpSpPr>
        <p:grpSpPr>
          <a:xfrm>
            <a:off x="381000" y="5971280"/>
            <a:ext cx="8517238" cy="709407"/>
            <a:chOff x="381000" y="5790776"/>
            <a:chExt cx="8517238" cy="889911"/>
          </a:xfrm>
        </p:grpSpPr>
        <p:pic>
          <p:nvPicPr>
            <p:cNvPr id="16" name="Picture 9" descr="D:\Publications\LOGO's\ILRI-logo-small.jpg">
              <a:extLst>
                <a:ext uri="{FF2B5EF4-FFF2-40B4-BE49-F238E27FC236}">
                  <a16:creationId xmlns:a16="http://schemas.microsoft.com/office/drawing/2014/main" id="{75878E4D-D1D1-894F-9AFA-CE0755E831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5857362"/>
              <a:ext cx="701878" cy="82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9" descr="P:\Logos\c\cgiar\cgiar_Logo.jpg">
              <a:extLst>
                <a:ext uri="{FF2B5EF4-FFF2-40B4-BE49-F238E27FC236}">
                  <a16:creationId xmlns:a16="http://schemas.microsoft.com/office/drawing/2014/main" id="{8C7AEE67-F9AB-3C47-A057-E20B8A2704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2879" y="5886679"/>
              <a:ext cx="517322" cy="794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7" descr="cid:5507a170-d2f2-44d4-a37d-754333347287@eurprd03.prod.outlook.com">
              <a:extLst>
                <a:ext uri="{FF2B5EF4-FFF2-40B4-BE49-F238E27FC236}">
                  <a16:creationId xmlns:a16="http://schemas.microsoft.com/office/drawing/2014/main" id="{4AC3CF7B-A68C-C24D-8C02-F89C3C5F2CE6}"/>
                </a:ext>
              </a:extLst>
            </p:cNvPr>
            <p:cNvPicPr/>
            <p:nvPr/>
          </p:nvPicPr>
          <p:blipFill>
            <a:blip r:embed="rId8" r:link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0400" y="5790776"/>
              <a:ext cx="1887838" cy="7940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66B1B3A5-50E8-6149-AC5B-6EC9EB613D91}"/>
              </a:ext>
            </a:extLst>
          </p:cNvPr>
          <p:cNvSpPr/>
          <p:nvPr/>
        </p:nvSpPr>
        <p:spPr>
          <a:xfrm>
            <a:off x="8024669" y="9144"/>
            <a:ext cx="9669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JUNE 2020</a:t>
            </a:r>
          </a:p>
        </p:txBody>
      </p:sp>
    </p:spTree>
    <p:extLst>
      <p:ext uri="{BB962C8B-B14F-4D97-AF65-F5344CB8AC3E}">
        <p14:creationId xmlns:p14="http://schemas.microsoft.com/office/powerpoint/2010/main" val="13282060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3183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ODK General Details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5410200" cy="56489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Main ODK Collect screen</a:t>
            </a:r>
          </a:p>
          <a:p>
            <a:pPr marL="0" indent="0"/>
            <a:r>
              <a:rPr lang="en-US" sz="2600" b="1" dirty="0"/>
              <a:t> </a:t>
            </a:r>
            <a:r>
              <a:rPr lang="en-US" sz="2200" dirty="0"/>
              <a:t>Get Blank Form</a:t>
            </a:r>
          </a:p>
          <a:p>
            <a:pPr marL="400050" lvl="1" indent="0"/>
            <a:r>
              <a:rPr lang="en-US" sz="2200" dirty="0"/>
              <a:t> Connects to server to download</a:t>
            </a:r>
          </a:p>
          <a:p>
            <a:pPr marL="0" indent="0"/>
            <a:r>
              <a:rPr lang="en-US" sz="2200" dirty="0"/>
              <a:t> Fill Blank Form</a:t>
            </a:r>
          </a:p>
          <a:p>
            <a:pPr marL="400050" lvl="1" indent="0"/>
            <a:r>
              <a:rPr lang="en-US" sz="2200" dirty="0"/>
              <a:t> Main activity for entering data</a:t>
            </a:r>
          </a:p>
          <a:p>
            <a:pPr marL="0" indent="0"/>
            <a:r>
              <a:rPr lang="en-US" sz="2200" dirty="0"/>
              <a:t> Edit Saved Form</a:t>
            </a:r>
          </a:p>
          <a:p>
            <a:pPr marL="400050" lvl="1" indent="0"/>
            <a:r>
              <a:rPr lang="en-US" sz="2200" dirty="0"/>
              <a:t> Review of the entered data</a:t>
            </a:r>
          </a:p>
          <a:p>
            <a:pPr marL="0" indent="0"/>
            <a:r>
              <a:rPr lang="en-US" sz="2200" dirty="0"/>
              <a:t> Delete Saved Form</a:t>
            </a:r>
          </a:p>
          <a:p>
            <a:pPr marL="400050" lvl="1" indent="0"/>
            <a:r>
              <a:rPr lang="en-US" sz="2200" dirty="0"/>
              <a:t> Deletes blank form or data form</a:t>
            </a:r>
          </a:p>
          <a:p>
            <a:pPr marL="0" indent="0"/>
            <a:r>
              <a:rPr lang="en-US" sz="2200" dirty="0"/>
              <a:t> Send Finalized Form</a:t>
            </a:r>
          </a:p>
          <a:p>
            <a:pPr marL="400050" lvl="1" indent="0"/>
            <a:r>
              <a:rPr lang="en-US" sz="2200" dirty="0"/>
              <a:t> Upload entered data to server</a:t>
            </a:r>
          </a:p>
          <a:p>
            <a:pPr marL="0" indent="0"/>
            <a:r>
              <a:rPr lang="en-US" sz="2200" dirty="0"/>
              <a:t> View sent form</a:t>
            </a:r>
          </a:p>
          <a:p>
            <a:pPr marL="400050" lvl="1" indent="0"/>
            <a:r>
              <a:rPr lang="en-US" sz="2200" dirty="0"/>
              <a:t> View sent data but can no longer change</a:t>
            </a:r>
          </a:p>
          <a:p>
            <a:pPr marL="0" indent="0"/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lvl="0"/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" r="2346" b="3660"/>
          <a:stretch/>
        </p:blipFill>
        <p:spPr>
          <a:xfrm>
            <a:off x="5410200" y="1229360"/>
            <a:ext cx="35814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65408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3183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Get Blank Form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5486400" cy="5562600"/>
          </a:xfrm>
        </p:spPr>
        <p:txBody>
          <a:bodyPr/>
          <a:lstStyle/>
          <a:p>
            <a:pPr lvl="0"/>
            <a:r>
              <a:rPr lang="en-US" sz="2800" dirty="0"/>
              <a:t>Shows list of available data forms in the Server for download into the tablet</a:t>
            </a:r>
          </a:p>
          <a:p>
            <a:pPr lvl="0"/>
            <a:r>
              <a:rPr lang="en-US" sz="2800" dirty="0"/>
              <a:t>Requires internet connection</a:t>
            </a:r>
          </a:p>
          <a:p>
            <a:pPr lvl="0"/>
            <a:r>
              <a:rPr lang="en-US" sz="2800" dirty="0"/>
              <a:t>Used to update lists of the data in the ODK forms</a:t>
            </a:r>
          </a:p>
          <a:p>
            <a:pPr lvl="0"/>
            <a:r>
              <a:rPr lang="en-US" sz="2800" dirty="0"/>
              <a:t>ADGG Platform forces update of lists every 5 days</a:t>
            </a:r>
          </a:p>
          <a:p>
            <a:pPr lvl="0" algn="ctr">
              <a:buNone/>
            </a:pP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5643113" y="1219200"/>
            <a:ext cx="3352800" cy="5562600"/>
            <a:chOff x="5638800" y="1229360"/>
            <a:chExt cx="3352800" cy="556260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1" r="2346" b="3660"/>
            <a:stretch/>
          </p:blipFill>
          <p:spPr>
            <a:xfrm>
              <a:off x="5638800" y="1229360"/>
              <a:ext cx="3352800" cy="5562600"/>
            </a:xfrm>
            <a:prstGeom prst="rect">
              <a:avLst/>
            </a:prstGeom>
          </p:spPr>
        </p:pic>
        <p:sp>
          <p:nvSpPr>
            <p:cNvPr id="9" name="Oval 8"/>
            <p:cNvSpPr/>
            <p:nvPr/>
          </p:nvSpPr>
          <p:spPr>
            <a:xfrm>
              <a:off x="5710687" y="5429152"/>
              <a:ext cx="3276600" cy="609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569190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3183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Fill Blank Form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5638800" cy="5486400"/>
          </a:xfrm>
        </p:spPr>
        <p:txBody>
          <a:bodyPr/>
          <a:lstStyle/>
          <a:p>
            <a:pPr lvl="0"/>
            <a:r>
              <a:rPr lang="en-US" sz="2600" dirty="0"/>
              <a:t>Shows list of available forms in the tablet</a:t>
            </a:r>
          </a:p>
          <a:p>
            <a:pPr lvl="0"/>
            <a:r>
              <a:rPr lang="en-US" sz="2600" dirty="0"/>
              <a:t>Select the form you want to use at that time to collect data</a:t>
            </a:r>
          </a:p>
          <a:p>
            <a:pPr lvl="0"/>
            <a:r>
              <a:rPr lang="en-US" sz="2600" dirty="0"/>
              <a:t>When a new version released previous versions are invalid</a:t>
            </a:r>
          </a:p>
          <a:p>
            <a:pPr lvl="0"/>
            <a:r>
              <a:rPr lang="en-US" sz="2600" dirty="0"/>
              <a:t>Does not require internet connection</a:t>
            </a:r>
          </a:p>
          <a:p>
            <a:pPr lvl="0" algn="ctr">
              <a:buNone/>
            </a:pPr>
            <a:endParaRPr lang="en-US" sz="2600" i="1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CB696BC-8BEC-48A5-8D84-3BDCC2A18B66}"/>
              </a:ext>
            </a:extLst>
          </p:cNvPr>
          <p:cNvGrpSpPr/>
          <p:nvPr/>
        </p:nvGrpSpPr>
        <p:grpSpPr>
          <a:xfrm>
            <a:off x="5643113" y="1219200"/>
            <a:ext cx="3352800" cy="5562600"/>
            <a:chOff x="5638800" y="1229360"/>
            <a:chExt cx="3352800" cy="55626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6FB684A-E549-46C9-AE83-2BA14044ED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1" r="2346" b="3660"/>
            <a:stretch/>
          </p:blipFill>
          <p:spPr>
            <a:xfrm>
              <a:off x="5638800" y="1229360"/>
              <a:ext cx="3352800" cy="5562600"/>
            </a:xfrm>
            <a:prstGeom prst="rect">
              <a:avLst/>
            </a:prstGeom>
          </p:spPr>
        </p:pic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DD234B2-B8B3-4025-B837-462342037820}"/>
                </a:ext>
              </a:extLst>
            </p:cNvPr>
            <p:cNvSpPr/>
            <p:nvPr/>
          </p:nvSpPr>
          <p:spPr>
            <a:xfrm>
              <a:off x="5710687" y="2677160"/>
              <a:ext cx="3276600" cy="609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007782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Edit Saved From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67840"/>
            <a:ext cx="5562600" cy="4800600"/>
          </a:xfrm>
        </p:spPr>
        <p:txBody>
          <a:bodyPr/>
          <a:lstStyle/>
          <a:p>
            <a:r>
              <a:rPr lang="en-US" sz="3000" dirty="0"/>
              <a:t>Entered data forms that have not been finalized and sent appear in the editing button</a:t>
            </a:r>
          </a:p>
          <a:p>
            <a:r>
              <a:rPr lang="en-US" sz="3000" dirty="0"/>
              <a:t>Data form can be chosen and edited to make changes</a:t>
            </a:r>
          </a:p>
          <a:p>
            <a:r>
              <a:rPr lang="en-US" sz="3000" dirty="0"/>
              <a:t>Should be done when reviewing your entries on any issues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7151B93-205E-40D6-AEF1-E1FA84D59C13}"/>
              </a:ext>
            </a:extLst>
          </p:cNvPr>
          <p:cNvGrpSpPr/>
          <p:nvPr/>
        </p:nvGrpSpPr>
        <p:grpSpPr>
          <a:xfrm>
            <a:off x="5643113" y="1676400"/>
            <a:ext cx="3352800" cy="5105400"/>
            <a:chOff x="5638800" y="1229360"/>
            <a:chExt cx="3352800" cy="556260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E9B8047-81F9-4782-A3F8-1BC79A9C1F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1" r="2346" b="3660"/>
            <a:stretch/>
          </p:blipFill>
          <p:spPr>
            <a:xfrm>
              <a:off x="5638800" y="1229360"/>
              <a:ext cx="3352800" cy="5562600"/>
            </a:xfrm>
            <a:prstGeom prst="rect">
              <a:avLst/>
            </a:prstGeom>
          </p:spPr>
        </p:pic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F978D62-B61C-4D76-8145-AFC852998335}"/>
                </a:ext>
              </a:extLst>
            </p:cNvPr>
            <p:cNvSpPr/>
            <p:nvPr/>
          </p:nvSpPr>
          <p:spPr>
            <a:xfrm>
              <a:off x="5710687" y="3336584"/>
              <a:ext cx="3276600" cy="609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Finalizing Forms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5638800" cy="4800600"/>
          </a:xfrm>
        </p:spPr>
        <p:txBody>
          <a:bodyPr/>
          <a:lstStyle/>
          <a:p>
            <a:r>
              <a:rPr lang="en-US" sz="2800" dirty="0"/>
              <a:t>Finalizing means setting the questionnaire as finished</a:t>
            </a:r>
          </a:p>
          <a:p>
            <a:r>
              <a:rPr lang="en-US" sz="2800" dirty="0"/>
              <a:t>Option at the end of the questionnaire</a:t>
            </a:r>
          </a:p>
          <a:p>
            <a:r>
              <a:rPr lang="en-US" sz="2800" dirty="0"/>
              <a:t>Used for setting the questionnaire as ready for sending to cloud server</a:t>
            </a:r>
          </a:p>
          <a:p>
            <a:r>
              <a:rPr lang="en-US" sz="2800" dirty="0"/>
              <a:t>Forms that have been finalized can not be edited.</a:t>
            </a:r>
            <a:endParaRPr lang="en-US" dirty="0"/>
          </a:p>
        </p:txBody>
      </p:sp>
      <p:pic>
        <p:nvPicPr>
          <p:cNvPr id="7" name="Picture 6" descr="finalised.png"/>
          <p:cNvPicPr>
            <a:picLocks noChangeAspect="1"/>
          </p:cNvPicPr>
          <p:nvPr/>
        </p:nvPicPr>
        <p:blipFill>
          <a:blip r:embed="rId2"/>
          <a:srcRect b="14062"/>
          <a:stretch>
            <a:fillRect/>
          </a:stretch>
        </p:blipFill>
        <p:spPr>
          <a:xfrm>
            <a:off x="5867400" y="1752600"/>
            <a:ext cx="3086100" cy="487680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Send Finalized Form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22120"/>
            <a:ext cx="5638800" cy="5074920"/>
          </a:xfrm>
        </p:spPr>
        <p:txBody>
          <a:bodyPr/>
          <a:lstStyle/>
          <a:p>
            <a:r>
              <a:rPr lang="en-US" sz="2800" dirty="0"/>
              <a:t>Used to upload a form to the cloud after it has been finished, edited and finalized</a:t>
            </a:r>
          </a:p>
          <a:p>
            <a:r>
              <a:rPr lang="en-US" sz="2800" dirty="0"/>
              <a:t>Please Note : After sending you cannot edit the form and resend</a:t>
            </a:r>
          </a:p>
          <a:p>
            <a:r>
              <a:rPr lang="en-US" sz="2800" dirty="0"/>
              <a:t>To send a finalized form you must have internet connection via </a:t>
            </a:r>
            <a:r>
              <a:rPr lang="en-US" sz="2800" dirty="0" err="1"/>
              <a:t>WiFi</a:t>
            </a:r>
            <a:r>
              <a:rPr lang="en-US" sz="2800" dirty="0"/>
              <a:t> or a Mobile data</a:t>
            </a:r>
          </a:p>
          <a:p>
            <a:r>
              <a:rPr lang="en-US" sz="2800" dirty="0"/>
              <a:t>Select the forms to send and press “Send Selected”</a:t>
            </a:r>
          </a:p>
          <a:p>
            <a:endParaRPr lang="en-US" sz="2800" dirty="0"/>
          </a:p>
          <a:p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9AF1E80-360A-4FC1-8EBB-1C6680024F6E}"/>
              </a:ext>
            </a:extLst>
          </p:cNvPr>
          <p:cNvGrpSpPr/>
          <p:nvPr/>
        </p:nvGrpSpPr>
        <p:grpSpPr>
          <a:xfrm>
            <a:off x="5643113" y="1706880"/>
            <a:ext cx="3352800" cy="5074920"/>
            <a:chOff x="5638800" y="1229360"/>
            <a:chExt cx="3352800" cy="556260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CE86D35-18D7-4171-8B18-ABBB8B2D4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1" r="2346" b="3660"/>
            <a:stretch/>
          </p:blipFill>
          <p:spPr>
            <a:xfrm>
              <a:off x="5638800" y="1229360"/>
              <a:ext cx="3352800" cy="5562600"/>
            </a:xfrm>
            <a:prstGeom prst="rect">
              <a:avLst/>
            </a:prstGeom>
          </p:spPr>
        </p:pic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D5F2C9F-6B7C-460B-98E4-F216AB7ACF0B}"/>
                </a:ext>
              </a:extLst>
            </p:cNvPr>
            <p:cNvSpPr/>
            <p:nvPr/>
          </p:nvSpPr>
          <p:spPr>
            <a:xfrm>
              <a:off x="5701895" y="4000379"/>
              <a:ext cx="3276600" cy="609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View Sent Form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377440"/>
            <a:ext cx="5490713" cy="3337560"/>
          </a:xfrm>
        </p:spPr>
        <p:txBody>
          <a:bodyPr/>
          <a:lstStyle/>
          <a:p>
            <a:r>
              <a:rPr lang="en-US" sz="2800" dirty="0"/>
              <a:t>Used to view details of data forms that you already sent</a:t>
            </a:r>
          </a:p>
          <a:p>
            <a:r>
              <a:rPr lang="en-US" sz="2800" dirty="0"/>
              <a:t>The data cannot be edited as it has been sent from the device</a:t>
            </a:r>
          </a:p>
          <a:p>
            <a:endParaRPr lang="en-US" sz="2800" dirty="0"/>
          </a:p>
          <a:p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9AF1E80-360A-4FC1-8EBB-1C6680024F6E}"/>
              </a:ext>
            </a:extLst>
          </p:cNvPr>
          <p:cNvGrpSpPr/>
          <p:nvPr/>
        </p:nvGrpSpPr>
        <p:grpSpPr>
          <a:xfrm>
            <a:off x="5643113" y="1706880"/>
            <a:ext cx="3352800" cy="5074920"/>
            <a:chOff x="5638800" y="1229360"/>
            <a:chExt cx="3352800" cy="556260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CE86D35-18D7-4171-8B18-ABBB8B2D4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1" r="2346" b="3660"/>
            <a:stretch/>
          </p:blipFill>
          <p:spPr>
            <a:xfrm>
              <a:off x="5638800" y="1229360"/>
              <a:ext cx="3352800" cy="5562600"/>
            </a:xfrm>
            <a:prstGeom prst="rect">
              <a:avLst/>
            </a:prstGeom>
          </p:spPr>
        </p:pic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D5F2C9F-6B7C-460B-98E4-F216AB7ACF0B}"/>
                </a:ext>
              </a:extLst>
            </p:cNvPr>
            <p:cNvSpPr/>
            <p:nvPr/>
          </p:nvSpPr>
          <p:spPr>
            <a:xfrm>
              <a:off x="5701895" y="4659680"/>
              <a:ext cx="3276600" cy="609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275926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Delete Saved Form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67840"/>
            <a:ext cx="5562600" cy="4800600"/>
          </a:xfrm>
        </p:spPr>
        <p:txBody>
          <a:bodyPr/>
          <a:lstStyle/>
          <a:p>
            <a:r>
              <a:rPr lang="en-US" sz="3000" dirty="0"/>
              <a:t>Allows deleting any form in the device</a:t>
            </a:r>
          </a:p>
          <a:p>
            <a:r>
              <a:rPr lang="en-US" sz="3000" dirty="0"/>
              <a:t>Can delete saved forms or blank forms</a:t>
            </a:r>
          </a:p>
          <a:p>
            <a:r>
              <a:rPr lang="en-US" sz="3000" b="1" dirty="0"/>
              <a:t>DO NOT </a:t>
            </a:r>
            <a:r>
              <a:rPr lang="en-US" sz="3000" dirty="0"/>
              <a:t>use this button for data forms that you need as you will loose any data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4A66B21-4D6C-4202-8CC0-3321799D1240}"/>
              </a:ext>
            </a:extLst>
          </p:cNvPr>
          <p:cNvGrpSpPr/>
          <p:nvPr/>
        </p:nvGrpSpPr>
        <p:grpSpPr>
          <a:xfrm>
            <a:off x="5643113" y="1219200"/>
            <a:ext cx="3352800" cy="5562600"/>
            <a:chOff x="5638800" y="1229360"/>
            <a:chExt cx="3352800" cy="556260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F58C99C-00D5-4A83-A2AA-DA7197A2B5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1" r="2346" b="3660"/>
            <a:stretch/>
          </p:blipFill>
          <p:spPr>
            <a:xfrm>
              <a:off x="5638800" y="1229360"/>
              <a:ext cx="3352800" cy="5562600"/>
            </a:xfrm>
            <a:prstGeom prst="rect">
              <a:avLst/>
            </a:prstGeom>
          </p:spPr>
        </p:pic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DD0E52B-527C-4A6E-A120-939B3D0D3756}"/>
                </a:ext>
              </a:extLst>
            </p:cNvPr>
            <p:cNvSpPr/>
            <p:nvPr/>
          </p:nvSpPr>
          <p:spPr>
            <a:xfrm>
              <a:off x="5710687" y="6129608"/>
              <a:ext cx="3276600" cy="609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181879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2819400"/>
            <a:ext cx="7391400" cy="914400"/>
          </a:xfrm>
        </p:spPr>
        <p:txBody>
          <a:bodyPr/>
          <a:lstStyle/>
          <a:p>
            <a:pPr lvl="0"/>
            <a:r>
              <a:rPr lang="en-US" b="1" dirty="0"/>
              <a:t>DATA TYPES IN ODK</a:t>
            </a:r>
          </a:p>
        </p:txBody>
      </p:sp>
    </p:spTree>
    <p:extLst>
      <p:ext uri="{BB962C8B-B14F-4D97-AF65-F5344CB8AC3E}">
        <p14:creationId xmlns:p14="http://schemas.microsoft.com/office/powerpoint/2010/main" val="227543184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14400"/>
          </a:xfrm>
        </p:spPr>
        <p:txBody>
          <a:bodyPr/>
          <a:lstStyle/>
          <a:p>
            <a:pPr lvl="0"/>
            <a:r>
              <a:rPr lang="en-US" b="1" dirty="0">
                <a:solidFill>
                  <a:schemeClr val="bg1"/>
                </a:solidFill>
              </a:rPr>
              <a:t>DATA TYPES IN ODK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3810000" cy="45720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en-US" dirty="0"/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Note 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Text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Integer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en-US" dirty="0"/>
              <a:t>Decimal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en-US" dirty="0" err="1"/>
              <a:t>Select_one</a:t>
            </a:r>
            <a:endParaRPr lang="en-US" dirty="0"/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en-US" dirty="0" err="1"/>
              <a:t>Select_multiple</a:t>
            </a:r>
            <a:endParaRPr lang="en-US" dirty="0"/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724400" y="1828800"/>
            <a:ext cx="3733800" cy="4267200"/>
          </a:xfrm>
          <a:prstGeom prst="rect">
            <a:avLst/>
          </a:prstGeom>
        </p:spPr>
        <p:txBody>
          <a:bodyPr/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lvl="0" indent="-514350">
              <a:spcBef>
                <a:spcPts val="0"/>
              </a:spcBef>
              <a:buFontTx/>
              <a:buAutoNum type="arabicPeriod" startAt="7"/>
              <a:defRPr/>
            </a:pPr>
            <a:r>
              <a:rPr lang="en-US" sz="3200" dirty="0">
                <a:latin typeface="+mn-lt"/>
                <a:cs typeface="+mn-cs"/>
              </a:rPr>
              <a:t>Date / Time</a:t>
            </a:r>
          </a:p>
          <a:p>
            <a:pPr marL="514350" lvl="0" indent="-514350">
              <a:spcBef>
                <a:spcPts val="0"/>
              </a:spcBef>
              <a:buFontTx/>
              <a:buAutoNum type="arabicPeriod" startAt="7"/>
              <a:defRPr/>
            </a:pPr>
            <a:r>
              <a:rPr lang="en-US" sz="3200" dirty="0" err="1"/>
              <a:t>Geopoint</a:t>
            </a:r>
            <a:endParaRPr lang="en-US" sz="3200" dirty="0">
              <a:latin typeface="+mn-lt"/>
              <a:cs typeface="+mn-cs"/>
            </a:endParaRPr>
          </a:p>
          <a:p>
            <a:pPr marL="514350" indent="-514350">
              <a:spcBef>
                <a:spcPts val="0"/>
              </a:spcBef>
              <a:buAutoNum type="arabicPeriod" startAt="7"/>
              <a:defRPr/>
            </a:pPr>
            <a:r>
              <a:rPr lang="en-US" sz="3200" dirty="0"/>
              <a:t>Image</a:t>
            </a:r>
          </a:p>
          <a:p>
            <a:pPr marL="514350" indent="-514350">
              <a:spcBef>
                <a:spcPts val="0"/>
              </a:spcBef>
              <a:buAutoNum type="arabicPeriod" startAt="7"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Barcode</a:t>
            </a:r>
          </a:p>
          <a:p>
            <a:pPr marL="514350" indent="-514350">
              <a:spcBef>
                <a:spcPts val="0"/>
              </a:spcBef>
              <a:buAutoNum type="arabicPeriod" startAt="7"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Calculation</a:t>
            </a:r>
          </a:p>
          <a:p>
            <a:pPr marL="514350" indent="-514350">
              <a:spcBef>
                <a:spcPts val="0"/>
              </a:spcBef>
              <a:buAutoNum type="arabicPeriod" startAt="7"/>
              <a:defRPr/>
            </a:pPr>
            <a:r>
              <a:rPr lang="en-US" sz="3200" dirty="0">
                <a:latin typeface="+mn-lt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Metadata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682813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pPr algn="ctr"/>
            <a:r>
              <a:rPr lang="en-US" b="1" dirty="0"/>
              <a:t>Training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04800" y="1143000"/>
            <a:ext cx="8534400" cy="5284176"/>
          </a:xfrm>
        </p:spPr>
        <p:txBody>
          <a:bodyPr/>
          <a:lstStyle/>
          <a:p>
            <a:pPr marL="342900" lvl="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en-GB" sz="3600" dirty="0"/>
              <a:t>Understand ODK App and its use in data collection</a:t>
            </a:r>
          </a:p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en-US" sz="3600" dirty="0"/>
              <a:t>Understand the different types of data used in ODK</a:t>
            </a:r>
          </a:p>
          <a:p>
            <a:pPr marL="34290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en-GB" sz="3600" dirty="0"/>
              <a:t>Be able to operate a mobile device to </a:t>
            </a:r>
            <a:r>
              <a:rPr lang="en-US" sz="3600" dirty="0"/>
              <a:t>collect and send data</a:t>
            </a:r>
          </a:p>
          <a:p>
            <a:pPr marL="342900" lvl="0" indent="-342900">
              <a:lnSpc>
                <a:spcPct val="100000"/>
              </a:lnSpc>
              <a:buFont typeface="Arial" pitchFamily="34" charset="0"/>
              <a:buChar char="•"/>
            </a:pPr>
            <a:r>
              <a:rPr lang="en-GB" sz="3600" dirty="0"/>
              <a:t>Understand how to use the ADGG Platform ODK Tool</a:t>
            </a:r>
          </a:p>
        </p:txBody>
      </p:sp>
    </p:spTree>
    <p:extLst>
      <p:ext uri="{BB962C8B-B14F-4D97-AF65-F5344CB8AC3E}">
        <p14:creationId xmlns:p14="http://schemas.microsoft.com/office/powerpoint/2010/main" val="28577201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DATA TYPES IN ODK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28800"/>
            <a:ext cx="4419600" cy="4800600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	Note and Text </a:t>
            </a:r>
            <a:endParaRPr lang="en-US" sz="2800" dirty="0"/>
          </a:p>
          <a:p>
            <a:r>
              <a:rPr lang="en-GB" sz="2800" dirty="0"/>
              <a:t>A Note provides instructions or information to guide you in entering data.</a:t>
            </a:r>
          </a:p>
          <a:p>
            <a:r>
              <a:rPr lang="en-GB" sz="2800" dirty="0"/>
              <a:t>A text box is provided to enable you write your response. This is useful when different responses are possible</a:t>
            </a:r>
            <a:endParaRPr lang="en-US" sz="2800" dirty="0"/>
          </a:p>
        </p:txBody>
      </p:sp>
      <p:pic>
        <p:nvPicPr>
          <p:cNvPr id="5" name="Picture 4" descr="stringtex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1828800"/>
            <a:ext cx="3657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DATA TYPES IN ODK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6032" y="1905000"/>
            <a:ext cx="4639056" cy="4800600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Integer and Decimal </a:t>
            </a:r>
            <a:endParaRPr lang="en-US" sz="2800" dirty="0"/>
          </a:p>
          <a:p>
            <a:pPr lvl="0"/>
            <a:r>
              <a:rPr lang="en-US" sz="2800" dirty="0"/>
              <a:t>Integer boxes allow the entering of whole numbers only e.g. 8, 28, 100, 1257.</a:t>
            </a:r>
          </a:p>
          <a:p>
            <a:pPr lvl="0"/>
            <a:r>
              <a:rPr lang="en-US" sz="2800" dirty="0"/>
              <a:t>Decimal boxes allow entering of whole numbers and numbers with decimal points </a:t>
            </a:r>
            <a:r>
              <a:rPr lang="en-US" sz="2800" dirty="0" err="1"/>
              <a:t>e.g</a:t>
            </a:r>
            <a:r>
              <a:rPr lang="en-US" sz="2800" dirty="0"/>
              <a:t> 1.2, 4.8, 20.3</a:t>
            </a:r>
          </a:p>
          <a:p>
            <a:pPr marL="0" lvl="0" indent="0">
              <a:buNone/>
            </a:pPr>
            <a:endParaRPr lang="en-US" sz="2800" dirty="0"/>
          </a:p>
          <a:p>
            <a:pPr lvl="0"/>
            <a:endParaRPr lang="en-US" sz="2800" dirty="0"/>
          </a:p>
        </p:txBody>
      </p:sp>
      <p:grpSp>
        <p:nvGrpSpPr>
          <p:cNvPr id="7" name="Group 6"/>
          <p:cNvGrpSpPr/>
          <p:nvPr/>
        </p:nvGrpSpPr>
        <p:grpSpPr>
          <a:xfrm>
            <a:off x="5029200" y="1828800"/>
            <a:ext cx="3962400" cy="4800600"/>
            <a:chOff x="5029200" y="1828800"/>
            <a:chExt cx="3962400" cy="4800600"/>
          </a:xfrm>
        </p:grpSpPr>
        <p:pic>
          <p:nvPicPr>
            <p:cNvPr id="5" name="Picture 4" descr="numeric.jpe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29200" y="1828800"/>
              <a:ext cx="3962400" cy="4800600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5151120" y="2682240"/>
              <a:ext cx="37338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DATA TYPES IN ODK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28800"/>
            <a:ext cx="4419600" cy="48006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	Select One </a:t>
            </a:r>
            <a:endParaRPr lang="en-US" dirty="0"/>
          </a:p>
          <a:p>
            <a:r>
              <a:rPr lang="en-US" dirty="0"/>
              <a:t>This allows only one answer to be selected</a:t>
            </a:r>
          </a:p>
          <a:p>
            <a:r>
              <a:rPr lang="en-US" dirty="0"/>
              <a:t>The option selected is the one that will be saved as the response to the question</a:t>
            </a:r>
          </a:p>
        </p:txBody>
      </p:sp>
      <p:pic>
        <p:nvPicPr>
          <p:cNvPr id="6" name="Picture 5" descr="select_one.png"/>
          <p:cNvPicPr>
            <a:picLocks noChangeAspect="1"/>
          </p:cNvPicPr>
          <p:nvPr/>
        </p:nvPicPr>
        <p:blipFill>
          <a:blip r:embed="rId2"/>
          <a:srcRect l="34167" r="34166"/>
          <a:stretch>
            <a:fillRect/>
          </a:stretch>
        </p:blipFill>
        <p:spPr>
          <a:xfrm>
            <a:off x="4953000" y="1752599"/>
            <a:ext cx="3962400" cy="474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DATA TYPES IN ODK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28800"/>
            <a:ext cx="4419600" cy="48006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	Select Multiple </a:t>
            </a:r>
            <a:endParaRPr lang="en-US" dirty="0"/>
          </a:p>
          <a:p>
            <a:r>
              <a:rPr lang="en-US" dirty="0"/>
              <a:t>This allows more than one answer to be selected for a particular question.</a:t>
            </a:r>
          </a:p>
          <a:p>
            <a:r>
              <a:rPr lang="en-US" dirty="0"/>
              <a:t>The choices usually have a square beside them</a:t>
            </a:r>
          </a:p>
        </p:txBody>
      </p:sp>
      <p:pic>
        <p:nvPicPr>
          <p:cNvPr id="7" name="Picture 6" descr="select_multiple.png"/>
          <p:cNvPicPr>
            <a:picLocks noChangeAspect="1"/>
          </p:cNvPicPr>
          <p:nvPr/>
        </p:nvPicPr>
        <p:blipFill>
          <a:blip r:embed="rId2"/>
          <a:srcRect r="50893"/>
          <a:stretch>
            <a:fillRect/>
          </a:stretch>
        </p:blipFill>
        <p:spPr>
          <a:xfrm>
            <a:off x="4536638" y="1905000"/>
            <a:ext cx="4454962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DATA TYPES IN ODK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4495800" cy="48006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 Labeled Select Matrix </a:t>
            </a:r>
            <a:endParaRPr lang="en-US" dirty="0"/>
          </a:p>
          <a:p>
            <a:r>
              <a:rPr lang="en-US" dirty="0"/>
              <a:t>This is used where two or more questions have the same choices e.g. </a:t>
            </a:r>
            <a:r>
              <a:rPr lang="en-US" sz="2800" dirty="0"/>
              <a:t>Q1, Question 2, Choice 3 and Option 4 all have a Yes or No as the answer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 descr="labeledchoicesmatrix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1828800"/>
            <a:ext cx="3886200" cy="464820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DATA TYPES IN ODK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4495800" cy="48006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 Date and Time </a:t>
            </a:r>
            <a:endParaRPr lang="en-US" dirty="0"/>
          </a:p>
          <a:p>
            <a:r>
              <a:rPr lang="en-US" dirty="0"/>
              <a:t>Used to select a date or time entry</a:t>
            </a:r>
          </a:p>
          <a:p>
            <a:r>
              <a:rPr lang="en-US" dirty="0"/>
              <a:t>This ensures a valid date or time is entered</a:t>
            </a:r>
          </a:p>
        </p:txBody>
      </p:sp>
      <p:pic>
        <p:nvPicPr>
          <p:cNvPr id="8" name="Picture 7" descr="datetime.png"/>
          <p:cNvPicPr>
            <a:picLocks noChangeAspect="1"/>
          </p:cNvPicPr>
          <p:nvPr/>
        </p:nvPicPr>
        <p:blipFill>
          <a:blip r:embed="rId2"/>
          <a:srcRect b="13333"/>
          <a:stretch>
            <a:fillRect/>
          </a:stretch>
        </p:blipFill>
        <p:spPr>
          <a:xfrm>
            <a:off x="4824046" y="1752600"/>
            <a:ext cx="3634154" cy="472440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DATA TYPES IN ODK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4495800" cy="51816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 Image </a:t>
            </a:r>
            <a:endParaRPr lang="en-US" dirty="0"/>
          </a:p>
          <a:p>
            <a:r>
              <a:rPr lang="en-US" dirty="0"/>
              <a:t>Used to take pictures which is linked with the data being collected e.g. </a:t>
            </a:r>
            <a:r>
              <a:rPr lang="en-US" sz="2800" dirty="0"/>
              <a:t>Picture of ear tag taken while doing animal registration</a:t>
            </a:r>
            <a:endParaRPr lang="en-US" dirty="0"/>
          </a:p>
          <a:p>
            <a:r>
              <a:rPr lang="en-US" dirty="0"/>
              <a:t>It uses the camera of the device being used to collect the data</a:t>
            </a:r>
          </a:p>
        </p:txBody>
      </p:sp>
      <p:pic>
        <p:nvPicPr>
          <p:cNvPr id="7" name="Picture 6" descr="Image.png"/>
          <p:cNvPicPr>
            <a:picLocks noChangeAspect="1"/>
          </p:cNvPicPr>
          <p:nvPr/>
        </p:nvPicPr>
        <p:blipFill>
          <a:blip r:embed="rId2"/>
          <a:srcRect r="67500"/>
          <a:stretch>
            <a:fillRect/>
          </a:stretch>
        </p:blipFill>
        <p:spPr>
          <a:xfrm>
            <a:off x="5257800" y="1783080"/>
            <a:ext cx="3657600" cy="484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DATA TYPES IN ODK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4495800" cy="48006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 Geo Point </a:t>
            </a:r>
            <a:endParaRPr lang="en-US" dirty="0"/>
          </a:p>
          <a:p>
            <a:r>
              <a:rPr lang="en-US" dirty="0"/>
              <a:t>Used to collect GPS location where the data is being collected</a:t>
            </a:r>
          </a:p>
          <a:p>
            <a:r>
              <a:rPr lang="en-US" dirty="0"/>
              <a:t>GPS might not work when you try to collect when indoors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1440" y="1158240"/>
            <a:ext cx="8945880" cy="67056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Data Types and Widgets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charset="0"/>
            </a:endParaRPr>
          </a:p>
        </p:txBody>
      </p:sp>
      <p:pic>
        <p:nvPicPr>
          <p:cNvPr id="6" name="Picture 5" descr="GPS.png"/>
          <p:cNvPicPr>
            <a:picLocks noChangeAspect="1"/>
          </p:cNvPicPr>
          <p:nvPr/>
        </p:nvPicPr>
        <p:blipFill>
          <a:blip r:embed="rId2"/>
          <a:srcRect l="67500"/>
          <a:stretch>
            <a:fillRect/>
          </a:stretch>
        </p:blipFill>
        <p:spPr>
          <a:xfrm>
            <a:off x="5486400" y="1828800"/>
            <a:ext cx="3505200" cy="484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050531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DATA CHECKS IN ODK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5029200" cy="4800600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Required questions </a:t>
            </a:r>
            <a:endParaRPr lang="en-US" sz="2400" dirty="0"/>
          </a:p>
          <a:p>
            <a:r>
              <a:rPr lang="en-US" sz="2400" dirty="0"/>
              <a:t>These are questions that you cannot skip while entering the data. If you try to move to the next page without answering a message is displayed indicating the question is required</a:t>
            </a:r>
          </a:p>
          <a:p>
            <a:r>
              <a:rPr lang="en-US" sz="2400" dirty="0"/>
              <a:t>They usually have a red asterisk (</a:t>
            </a:r>
            <a:r>
              <a:rPr lang="en-US" sz="2400" dirty="0">
                <a:solidFill>
                  <a:srgbClr val="FF0000"/>
                </a:solidFill>
              </a:rPr>
              <a:t>*</a:t>
            </a:r>
            <a:r>
              <a:rPr lang="en-US" sz="2400" dirty="0"/>
              <a:t>) as shown in the picture 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E1BFA3E3-C490-1646-99A3-211B2ED7D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954" y="2057400"/>
            <a:ext cx="3570972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919704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DATA CHECKS IN ODK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763000" cy="443484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Filtering</a:t>
            </a:r>
          </a:p>
          <a:p>
            <a:r>
              <a:rPr lang="en-US" sz="2800" dirty="0"/>
              <a:t>This is used to reduce selection and force specific selection of items</a:t>
            </a:r>
          </a:p>
          <a:p>
            <a:r>
              <a:rPr lang="en-US" sz="2800" dirty="0"/>
              <a:t>E.g. When you select a specific region in a country, only the districts in that country will appear, then when you select the District only the Wards in that district will appear</a:t>
            </a:r>
          </a:p>
          <a:p>
            <a:r>
              <a:rPr lang="en-US" sz="2800" dirty="0"/>
              <a:t>When you select a village only the Farmers in that village appear in the list</a:t>
            </a:r>
          </a:p>
        </p:txBody>
      </p:sp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534400" cy="731838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ODK – Open Data Kit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763000" cy="4495800"/>
          </a:xfrm>
        </p:spPr>
        <p:txBody>
          <a:bodyPr/>
          <a:lstStyle/>
          <a:p>
            <a:r>
              <a:rPr lang="en-US" sz="2800" dirty="0"/>
              <a:t>Open Data Kit (ODK) is a free and open-source set of tools which help organizations create digital data collection solutions. </a:t>
            </a:r>
          </a:p>
          <a:p>
            <a:r>
              <a:rPr lang="en-US" sz="2800" dirty="0"/>
              <a:t>Developed by University of Washington Department of Computer Science &amp; Engineering in 2009. </a:t>
            </a:r>
          </a:p>
          <a:p>
            <a:r>
              <a:rPr lang="en-US" sz="2800" dirty="0"/>
              <a:t>Its an application that runs on android smart devices only </a:t>
            </a:r>
          </a:p>
          <a:p>
            <a:r>
              <a:rPr lang="en-US" sz="2800" dirty="0"/>
              <a:t>ADGG Platform data collection tool has been developed by ILRI and runs using ODK</a:t>
            </a:r>
            <a:endParaRPr lang="en-US" dirty="0"/>
          </a:p>
          <a:p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8E21178-AAD2-504A-BD15-F11FA653762C}"/>
              </a:ext>
            </a:extLst>
          </p:cNvPr>
          <p:cNvGrpSpPr/>
          <p:nvPr/>
        </p:nvGrpSpPr>
        <p:grpSpPr>
          <a:xfrm>
            <a:off x="381000" y="5971280"/>
            <a:ext cx="8517238" cy="709407"/>
            <a:chOff x="381000" y="5790776"/>
            <a:chExt cx="8517238" cy="889911"/>
          </a:xfrm>
        </p:grpSpPr>
        <p:pic>
          <p:nvPicPr>
            <p:cNvPr id="5" name="Picture 9" descr="D:\Publications\LOGO's\ILRI-logo-small.jpg">
              <a:extLst>
                <a:ext uri="{FF2B5EF4-FFF2-40B4-BE49-F238E27FC236}">
                  <a16:creationId xmlns:a16="http://schemas.microsoft.com/office/drawing/2014/main" id="{74C0DB9A-AA75-1F49-8053-8B7DF09496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5857362"/>
              <a:ext cx="701878" cy="82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9" descr="P:\Logos\c\cgiar\cgiar_Logo.jpg">
              <a:extLst>
                <a:ext uri="{FF2B5EF4-FFF2-40B4-BE49-F238E27FC236}">
                  <a16:creationId xmlns:a16="http://schemas.microsoft.com/office/drawing/2014/main" id="{B3072A9F-DD56-624F-8966-183F90B9A5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2879" y="5886679"/>
              <a:ext cx="517322" cy="794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6" descr="cid:5507a170-d2f2-44d4-a37d-754333347287@eurprd03.prod.outlook.com">
              <a:extLst>
                <a:ext uri="{FF2B5EF4-FFF2-40B4-BE49-F238E27FC236}">
                  <a16:creationId xmlns:a16="http://schemas.microsoft.com/office/drawing/2014/main" id="{8A8AF3F3-A773-8549-AF31-8AA7514DF1BD}"/>
                </a:ext>
              </a:extLst>
            </p:cNvPr>
            <p:cNvPicPr/>
            <p:nvPr/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0400" y="5790776"/>
              <a:ext cx="1887838" cy="79400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59262512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DATA CHECKS IN ODK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8382000" cy="48006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Skip management questions </a:t>
            </a:r>
            <a:endParaRPr lang="en-US" dirty="0"/>
          </a:p>
          <a:p>
            <a:r>
              <a:rPr lang="en-US" dirty="0"/>
              <a:t>This is used to jump off some questions which are not applicable</a:t>
            </a:r>
          </a:p>
          <a:p>
            <a:r>
              <a:rPr lang="en-US" dirty="0"/>
              <a:t>E.g. Is the Sire of this animal known? </a:t>
            </a:r>
          </a:p>
          <a:p>
            <a:pPr marL="942975" indent="0">
              <a:buNone/>
            </a:pPr>
            <a:r>
              <a:rPr lang="en-US" dirty="0"/>
              <a:t>-If YES, the details of the sire will be entered. </a:t>
            </a:r>
          </a:p>
          <a:p>
            <a:pPr marL="942975" indent="0">
              <a:buNone/>
            </a:pPr>
            <a:r>
              <a:rPr lang="en-US" dirty="0"/>
              <a:t>-If NO the details of the sire will be skipped. </a:t>
            </a:r>
          </a:p>
        </p:txBody>
      </p:sp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DATA CHECKS IN ODK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8382000" cy="48006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Grouping, pages and organization </a:t>
            </a:r>
            <a:endParaRPr lang="en-US" dirty="0"/>
          </a:p>
          <a:p>
            <a:r>
              <a:rPr lang="en-US" dirty="0"/>
              <a:t>Pages are used to group related items together for better understanding of the data being collected and its relationship</a:t>
            </a:r>
          </a:p>
          <a:p>
            <a:r>
              <a:rPr lang="en-US" dirty="0"/>
              <a:t>E.g. Data about one animal appears in the same page</a:t>
            </a:r>
          </a:p>
        </p:txBody>
      </p:sp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DATA CHECKS IN ODK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763000" cy="48006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Loops – Specified loops and open loops </a:t>
            </a:r>
            <a:endParaRPr lang="en-US" dirty="0"/>
          </a:p>
          <a:p>
            <a:r>
              <a:rPr lang="en-US" sz="2800" dirty="0"/>
              <a:t>Loops are used to enter the same repeated data more than once</a:t>
            </a:r>
          </a:p>
          <a:p>
            <a:r>
              <a:rPr lang="en-US" sz="2800" dirty="0"/>
              <a:t>E.g. When registering animals in one farm, the same questions repeated as many times as the number of animals being registered.</a:t>
            </a:r>
          </a:p>
          <a:p>
            <a:r>
              <a:rPr lang="en-US" sz="2800" dirty="0"/>
              <a:t>Loops can be controlled by asking a control question first e.g. If you register three animals and want to inseminate two you will asked to enter the number of animals</a:t>
            </a:r>
          </a:p>
          <a:p>
            <a:r>
              <a:rPr lang="en-US" sz="2800" dirty="0"/>
              <a:t>Uncontrolled loops where the number of times is not pre-known will as you to “Add a group” for each entry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DATA CHECKS IN ODK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5752"/>
            <a:ext cx="5295900" cy="4724400"/>
          </a:xfrm>
        </p:spPr>
        <p:txBody>
          <a:bodyPr/>
          <a:lstStyle/>
          <a:p>
            <a:pPr>
              <a:buNone/>
            </a:pPr>
            <a:r>
              <a:rPr lang="en-US" sz="2400" b="1" dirty="0"/>
              <a:t>Other Specify </a:t>
            </a:r>
            <a:endParaRPr lang="en-US" sz="2400" dirty="0"/>
          </a:p>
          <a:p>
            <a:r>
              <a:rPr lang="en-US" sz="2400" dirty="0"/>
              <a:t>Used when in the choices, there is another option that is not listed among the choices and a text box next to the question for specifying is provided</a:t>
            </a:r>
          </a:p>
          <a:p>
            <a:r>
              <a:rPr lang="en-US" sz="2400" dirty="0"/>
              <a:t>The question is not enforced but advised to enter it when the option is “Other"</a:t>
            </a:r>
          </a:p>
          <a:p>
            <a:r>
              <a:rPr lang="en-US" sz="2400" dirty="0"/>
              <a:t>New version of ODK allows to hide Other Specify when its not selected</a:t>
            </a:r>
            <a:endParaRPr lang="en-US" sz="2800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84B0478-B52F-E544-A7B6-7B3E3B812B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1825752"/>
            <a:ext cx="3289987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DATA CHECKS IN ODK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928" y="1447800"/>
            <a:ext cx="4843272" cy="4953000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/>
              <a:t>Calculation and Metadata </a:t>
            </a:r>
            <a:endParaRPr lang="en-US" sz="2400" dirty="0"/>
          </a:p>
          <a:p>
            <a:r>
              <a:rPr lang="en-US" sz="2400" dirty="0"/>
              <a:t>Calculation are done automatically in the background of ODK to do a calculations  based on previous entries e.g.</a:t>
            </a:r>
          </a:p>
          <a:p>
            <a:pPr lvl="1"/>
            <a:r>
              <a:rPr lang="en-US" sz="2000" dirty="0"/>
              <a:t>Total number of animals in a farm. In the example the Total number of goats should be equal to the number owned by male, female and jointly. When the calculation is wrong a warning will appear as shown.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3FD6FCB-E6D2-3546-8FED-DF181D2071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676400"/>
            <a:ext cx="4114800" cy="388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794177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DATA CHECKS IN ODK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828800"/>
            <a:ext cx="4602480" cy="4800600"/>
          </a:xfrm>
        </p:spPr>
        <p:txBody>
          <a:bodyPr/>
          <a:lstStyle/>
          <a:p>
            <a:r>
              <a:rPr lang="en-US" sz="2400" dirty="0"/>
              <a:t>When a number that creates groups changes the count of loops changes</a:t>
            </a:r>
          </a:p>
          <a:p>
            <a:r>
              <a:rPr lang="en-US" sz="2400" dirty="0"/>
              <a:t>To change the number, swipe backwards to change the number which affects the groups</a:t>
            </a:r>
          </a:p>
          <a:p>
            <a:pPr marL="0" indent="0">
              <a:buNone/>
            </a:pPr>
            <a:r>
              <a:rPr lang="en-US" sz="2000" dirty="0"/>
              <a:t>- </a:t>
            </a:r>
            <a:r>
              <a:rPr lang="en-US" sz="2000" dirty="0" err="1"/>
              <a:t>E.g</a:t>
            </a:r>
            <a:r>
              <a:rPr lang="en-US" sz="2000" dirty="0"/>
              <a:t> in this example 2 loops will be created to enter details of those who will receive feedback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1440" y="1158240"/>
            <a:ext cx="8945880" cy="67056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Changing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Grouping Number And Editing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596AAC1C-ECF2-5543-9E9E-89673AC43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828800"/>
            <a:ext cx="4191000" cy="412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5A05AE2-4F10-ED4D-A792-37AF8CFAA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752600"/>
            <a:ext cx="7086600" cy="731838"/>
          </a:xfrm>
        </p:spPr>
        <p:txBody>
          <a:bodyPr/>
          <a:lstStyle/>
          <a:p>
            <a:r>
              <a:rPr lang="en-KE" b="1" dirty="0"/>
              <a:t>PRACTICAL SESSION</a:t>
            </a:r>
            <a:br>
              <a:rPr lang="en-KE" dirty="0"/>
            </a:br>
            <a:br>
              <a:rPr lang="en-KE" dirty="0"/>
            </a:br>
            <a:r>
              <a:rPr lang="en-KE" dirty="0"/>
              <a:t>THE ADGG PLATFORM ODK TOOL</a:t>
            </a:r>
          </a:p>
        </p:txBody>
      </p:sp>
    </p:spTree>
    <p:extLst>
      <p:ext uri="{BB962C8B-B14F-4D97-AF65-F5344CB8AC3E}">
        <p14:creationId xmlns:p14="http://schemas.microsoft.com/office/powerpoint/2010/main" val="925571679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59776"/>
          </a:xfrm>
        </p:spPr>
        <p:txBody>
          <a:bodyPr/>
          <a:lstStyle/>
          <a:p>
            <a:pPr algn="ctr"/>
            <a:r>
              <a:rPr lang="en-US" b="1" dirty="0"/>
              <a:t>ADGG Platform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04800" y="1333500"/>
            <a:ext cx="8534400" cy="4191000"/>
          </a:xfrm>
        </p:spPr>
        <p:txBody>
          <a:bodyPr/>
          <a:lstStyle/>
          <a:p>
            <a:pPr lvl="0" algn="ctr">
              <a:lnSpc>
                <a:spcPct val="100000"/>
              </a:lnSpc>
            </a:pPr>
            <a:r>
              <a:rPr lang="en-GB" sz="3200" dirty="0"/>
              <a:t>This practical session requires the following</a:t>
            </a:r>
          </a:p>
          <a:p>
            <a:pPr marL="457200" lvl="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3200" dirty="0"/>
              <a:t>Download the </a:t>
            </a:r>
            <a:r>
              <a:rPr lang="en-US" sz="3200" b="1" u="sng" dirty="0"/>
              <a:t>ADGG Platform ODK tool</a:t>
            </a:r>
          </a:p>
          <a:p>
            <a:pPr marL="457200" lvl="0" indent="-457200">
              <a:lnSpc>
                <a:spcPct val="100000"/>
              </a:lnSpc>
              <a:buFont typeface="+mj-lt"/>
              <a:buAutoNum type="arabicPeriod"/>
            </a:pPr>
            <a:endParaRPr lang="en-US" sz="3200" dirty="0"/>
          </a:p>
          <a:p>
            <a:pPr marL="457200" lvl="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3200" dirty="0"/>
              <a:t>Use the </a:t>
            </a:r>
            <a:r>
              <a:rPr lang="en-US" sz="3200" b="1" u="sng" dirty="0"/>
              <a:t>ADGG manual for data collection </a:t>
            </a:r>
            <a:r>
              <a:rPr lang="en-US" sz="3200" dirty="0"/>
              <a:t>and go through ALL the sections</a:t>
            </a:r>
          </a:p>
          <a:p>
            <a:pPr marL="457200" lvl="0" indent="-457200">
              <a:lnSpc>
                <a:spcPct val="100000"/>
              </a:lnSpc>
              <a:buFont typeface="+mj-lt"/>
              <a:buAutoNum type="arabicPeriod"/>
            </a:pPr>
            <a:endParaRPr lang="en-US" sz="3200" dirty="0"/>
          </a:p>
          <a:p>
            <a:pPr marL="457200" lvl="0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3200" dirty="0"/>
              <a:t>Since this is a practical session, </a:t>
            </a:r>
            <a:r>
              <a:rPr lang="en-US" sz="3200" b="1" dirty="0"/>
              <a:t>DO NOT </a:t>
            </a:r>
            <a:r>
              <a:rPr lang="en-US" sz="3200" dirty="0"/>
              <a:t>send finalized forms unless instructed.</a:t>
            </a:r>
          </a:p>
          <a:p>
            <a:pPr lvl="0" algn="ctr">
              <a:lnSpc>
                <a:spcPct val="10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05003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Working with the device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66900"/>
            <a:ext cx="4191000" cy="4648200"/>
          </a:xfrm>
        </p:spPr>
        <p:txBody>
          <a:bodyPr/>
          <a:lstStyle/>
          <a:p>
            <a:r>
              <a:rPr lang="en-US" dirty="0"/>
              <a:t>Swipe forward and back to move from page to page</a:t>
            </a:r>
          </a:p>
          <a:p>
            <a:r>
              <a:rPr lang="en-US" dirty="0"/>
              <a:t>Or forward and back buttons at bottom</a:t>
            </a:r>
          </a:p>
          <a:p>
            <a:r>
              <a:rPr lang="en-US" dirty="0"/>
              <a:t>Questions follow each other logically</a:t>
            </a:r>
          </a:p>
          <a:p>
            <a:r>
              <a:rPr lang="en-US" dirty="0"/>
              <a:t>Arranged according to their relationship</a:t>
            </a:r>
          </a:p>
        </p:txBody>
      </p:sp>
      <p:pic>
        <p:nvPicPr>
          <p:cNvPr id="7" name="Picture 6" descr="swipe2.png"/>
          <p:cNvPicPr>
            <a:picLocks noChangeAspect="1"/>
          </p:cNvPicPr>
          <p:nvPr/>
        </p:nvPicPr>
        <p:blipFill>
          <a:blip r:embed="rId2"/>
          <a:srcRect l="57300" t="19917" r="11796" b="23602"/>
          <a:stretch>
            <a:fillRect/>
          </a:stretch>
        </p:blipFill>
        <p:spPr>
          <a:xfrm>
            <a:off x="4876800" y="1752600"/>
            <a:ext cx="3962400" cy="48768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650636494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620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Issues To Note </a:t>
            </a:r>
            <a:r>
              <a:rPr lang="en-US" b="1">
                <a:solidFill>
                  <a:schemeClr val="bg1"/>
                </a:solidFill>
              </a:rPr>
              <a:t>/ Resolve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382000" cy="5562600"/>
          </a:xfrm>
        </p:spPr>
        <p:txBody>
          <a:bodyPr/>
          <a:lstStyle/>
          <a:p>
            <a:r>
              <a:rPr lang="en-US" sz="2400" dirty="0"/>
              <a:t>Make sure internet connection when performing internet-based activities like “Get Blank Form” and  “Sending finalized forms” </a:t>
            </a:r>
          </a:p>
          <a:p>
            <a:r>
              <a:rPr lang="en-US" sz="2400" dirty="0"/>
              <a:t>New versions of data collection forms are uploaded which are an update of the existing</a:t>
            </a:r>
          </a:p>
          <a:p>
            <a:r>
              <a:rPr lang="en-US" sz="2400" dirty="0"/>
              <a:t>You should always perform “Get Blank Form” to update your ODK Form.</a:t>
            </a:r>
          </a:p>
          <a:p>
            <a:r>
              <a:rPr lang="en-US" sz="2400" dirty="0"/>
              <a:t>Always update the version of ODK App from play store. </a:t>
            </a:r>
          </a:p>
          <a:p>
            <a:r>
              <a:rPr lang="en-US" sz="2400" dirty="0"/>
              <a:t>Data uploaded is processed every day so as to update lists used in the ODK for lookups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5079398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8382000" cy="3733800"/>
          </a:xfrm>
        </p:spPr>
        <p:txBody>
          <a:bodyPr/>
          <a:lstStyle/>
          <a:p>
            <a:pPr marL="0" indent="0" algn="ctr">
              <a:buNone/>
            </a:pPr>
            <a:r>
              <a:rPr lang="en-US" sz="6000" b="1" dirty="0"/>
              <a:t>PRACTICAL SESSION</a:t>
            </a:r>
          </a:p>
          <a:p>
            <a:pPr marL="0" indent="0" algn="ctr">
              <a:buNone/>
            </a:pPr>
            <a:endParaRPr lang="en-US" sz="3600" dirty="0"/>
          </a:p>
          <a:p>
            <a:pPr marL="0" indent="0" algn="ctr">
              <a:buNone/>
            </a:pPr>
            <a:r>
              <a:rPr lang="en-US" sz="3600" dirty="0"/>
              <a:t>Configuring devices and using ODK</a:t>
            </a:r>
          </a:p>
        </p:txBody>
      </p:sp>
    </p:spTree>
    <p:extLst>
      <p:ext uri="{BB962C8B-B14F-4D97-AF65-F5344CB8AC3E}">
        <p14:creationId xmlns:p14="http://schemas.microsoft.com/office/powerpoint/2010/main" val="2478156556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4023074"/>
            <a:ext cx="990600" cy="990600"/>
          </a:xfrm>
          <a:prstGeom prst="rect">
            <a:avLst/>
          </a:prstGeom>
          <a:noFill/>
        </p:spPr>
      </p:pic>
      <p:pic>
        <p:nvPicPr>
          <p:cNvPr id="4" name="Picture 1" descr="ILRIlogo_smlclr-rs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5038" y="5484736"/>
            <a:ext cx="898168" cy="981076"/>
          </a:xfrm>
          <a:prstGeom prst="rect">
            <a:avLst/>
          </a:prstGeom>
          <a:noFill/>
        </p:spPr>
      </p:pic>
      <p:pic>
        <p:nvPicPr>
          <p:cNvPr id="1026" name="Picture 2" descr="http://www.idd.landolakes.com/media/images/logo.gif?width=331&amp;height=60&amp;ext=.gif%20alt=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884" y="4380322"/>
            <a:ext cx="2057399" cy="372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encrypted-tbn2.gstatic.com/images?q=tbn:ANd9GcT5UdQF6GcdQpNl2reUQ04pgYCfSGC2ECSO8I5PRfHVq1cFeoDwJPCbkQ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372" y="5517232"/>
            <a:ext cx="967803" cy="87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www.icfj.org/sites/default/files/Gates-transparent.png?1363111791">
            <a:hlinkClick r:id="rId7"/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20" y="4023074"/>
            <a:ext cx="2942134" cy="794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3" descr="D:\profile\Pictures\taliri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728" y="5517232"/>
            <a:ext cx="950587" cy="98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profile\Pictures\EIAR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235" y="5545811"/>
            <a:ext cx="970463" cy="92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Image result for scottish rural university college"/>
          <p:cNvSpPr>
            <a:spLocks noChangeAspect="1" noChangeArrowheads="1"/>
          </p:cNvSpPr>
          <p:nvPr/>
        </p:nvSpPr>
        <p:spPr bwMode="auto">
          <a:xfrm>
            <a:off x="0" y="-136525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http://www.dgwgo.com/wp-content/uploads/2014/08/1-a-1-a-Logo-for-Scotlands-Rural-001.jpg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937" y="5508883"/>
            <a:ext cx="914399" cy="91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Luonnonvarakeskus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482" y="4047060"/>
            <a:ext cx="1059099" cy="839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9" descr="P:\Logos\c\cgiar\cgiar_Logo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732" y="5517232"/>
            <a:ext cx="669409" cy="794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40344" y="1313207"/>
            <a:ext cx="4002882" cy="254802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B935B29-B4EF-2441-AC8D-292E899C0DF4}"/>
              </a:ext>
            </a:extLst>
          </p:cNvPr>
          <p:cNvSpPr txBox="1"/>
          <p:nvPr/>
        </p:nvSpPr>
        <p:spPr bwMode="auto">
          <a:xfrm>
            <a:off x="2435709" y="142097"/>
            <a:ext cx="5785243" cy="157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6600" b="1" dirty="0">
                <a:solidFill>
                  <a:schemeClr val="bg1"/>
                </a:solidFill>
                <a:latin typeface="Calibri"/>
                <a:cs typeface="+mn-cs"/>
              </a:rPr>
              <a:t>THANK YOU</a:t>
            </a:r>
          </a:p>
          <a:p>
            <a:pPr algn="ctr">
              <a:lnSpc>
                <a:spcPts val="3200"/>
              </a:lnSpc>
            </a:pPr>
            <a:endParaRPr lang="en-US" sz="4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756470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328144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Using Mobile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5181600" cy="554716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3000" dirty="0"/>
              <a:t>Switching on device and the home screen</a:t>
            </a:r>
          </a:p>
          <a:p>
            <a:pPr>
              <a:spcBef>
                <a:spcPts val="0"/>
              </a:spcBef>
            </a:pPr>
            <a:r>
              <a:rPr lang="en-US" sz="3000" dirty="0"/>
              <a:t>Software (Apps) available in device show as icons</a:t>
            </a:r>
          </a:p>
          <a:p>
            <a:pPr>
              <a:spcBef>
                <a:spcPts val="0"/>
              </a:spcBef>
            </a:pPr>
            <a:r>
              <a:rPr lang="en-US" sz="3000" dirty="0"/>
              <a:t>Tap icon to open an App</a:t>
            </a:r>
          </a:p>
          <a:p>
            <a:pPr>
              <a:spcBef>
                <a:spcPts val="0"/>
              </a:spcBef>
            </a:pPr>
            <a:r>
              <a:rPr lang="en-US" sz="3000" dirty="0"/>
              <a:t>Swiping right or left brings different pages</a:t>
            </a:r>
          </a:p>
          <a:p>
            <a:pPr>
              <a:spcBef>
                <a:spcPts val="0"/>
              </a:spcBef>
            </a:pPr>
            <a:r>
              <a:rPr lang="en-US" sz="3000" dirty="0"/>
              <a:t>Top of device has various settings. Swipe down to display menu.</a:t>
            </a:r>
          </a:p>
          <a:p>
            <a:pPr>
              <a:spcBef>
                <a:spcPts val="0"/>
              </a:spcBef>
            </a:pPr>
            <a:r>
              <a:rPr lang="en-US" sz="3000" dirty="0"/>
              <a:t>Bottom has home, back, settings buttons</a:t>
            </a:r>
          </a:p>
          <a:p>
            <a:pPr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5334000" y="1143000"/>
            <a:ext cx="3657600" cy="5623368"/>
            <a:chOff x="5334000" y="1143000"/>
            <a:chExt cx="3657600" cy="5623368"/>
          </a:xfrm>
        </p:grpSpPr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58372036"/>
                </p:ext>
              </p:extLst>
            </p:nvPr>
          </p:nvGraphicFramePr>
          <p:xfrm>
            <a:off x="5410200" y="1219200"/>
            <a:ext cx="3514725" cy="54709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" r:id="rId3" imgW="3591000" imgH="5753160" progId="">
                    <p:embed/>
                  </p:oleObj>
                </mc:Choice>
                <mc:Fallback>
                  <p:oleObj r:id="rId3" imgW="3591000" imgH="5753160" progId="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410200" y="1219200"/>
                          <a:ext cx="3514725" cy="547096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Oval 12"/>
            <p:cNvSpPr/>
            <p:nvPr/>
          </p:nvSpPr>
          <p:spPr>
            <a:xfrm>
              <a:off x="5334000" y="6400800"/>
              <a:ext cx="3657600" cy="365568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5334000" y="1143000"/>
              <a:ext cx="3657600" cy="404150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718347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</a:rPr>
              <a:t>Toggle Settings and Power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199"/>
            <a:ext cx="5410200" cy="5562599"/>
          </a:xfrm>
        </p:spPr>
        <p:txBody>
          <a:bodyPr/>
          <a:lstStyle/>
          <a:p>
            <a:r>
              <a:rPr lang="en-US" sz="2800" dirty="0"/>
              <a:t>Swipe down from top edge of the tablet screen to see the notification menu</a:t>
            </a:r>
          </a:p>
          <a:p>
            <a:r>
              <a:rPr lang="en-US" sz="2800" dirty="0"/>
              <a:t>Settings highlighted in green are ON and in white are OFF</a:t>
            </a:r>
          </a:p>
          <a:p>
            <a:r>
              <a:rPr lang="en-US" sz="2800" dirty="0"/>
              <a:t>Tap setting to toggle On or OFF</a:t>
            </a:r>
          </a:p>
          <a:p>
            <a:r>
              <a:rPr lang="en-US" sz="2800" dirty="0"/>
              <a:t>Turn OFF unused settings to conserve power </a:t>
            </a:r>
            <a:r>
              <a:rPr lang="en-US" sz="2800" dirty="0" err="1"/>
              <a:t>WiFi</a:t>
            </a:r>
            <a:r>
              <a:rPr lang="en-US" sz="2800" dirty="0"/>
              <a:t>, Bluetooth</a:t>
            </a:r>
          </a:p>
          <a:p>
            <a:r>
              <a:rPr lang="en-US" sz="2800" dirty="0"/>
              <a:t>GPS should be on while recording GPS then switch OFF</a:t>
            </a:r>
          </a:p>
          <a:p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1207624"/>
            <a:ext cx="3429000" cy="557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15993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</a:rPr>
              <a:t>Data / Internet Connection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199"/>
            <a:ext cx="5486400" cy="5562599"/>
          </a:xfrm>
        </p:spPr>
        <p:txBody>
          <a:bodyPr/>
          <a:lstStyle/>
          <a:p>
            <a:r>
              <a:rPr lang="en-US" sz="2400" dirty="0"/>
              <a:t>Data connection should be ON when performing any activity that requires external connection e.g. Installing ODK Collect, Getting blank form or sending forms</a:t>
            </a:r>
          </a:p>
          <a:p>
            <a:r>
              <a:rPr lang="en-US" sz="2400" dirty="0"/>
              <a:t>You DO NOT need data connection while entering data</a:t>
            </a:r>
          </a:p>
          <a:p>
            <a:r>
              <a:rPr lang="en-US" sz="2400" dirty="0"/>
              <a:t>Switch to 3G / 4G if problem connecting internet using 2G</a:t>
            </a:r>
          </a:p>
          <a:p>
            <a:r>
              <a:rPr lang="en-US" sz="2400" dirty="0"/>
              <a:t>Swipe down from the top to show </a:t>
            </a:r>
            <a:r>
              <a:rPr lang="en-US" sz="2400" b="1" dirty="0"/>
              <a:t>settings / notification menu</a:t>
            </a:r>
          </a:p>
          <a:p>
            <a:r>
              <a:rPr lang="en-US" sz="2400" dirty="0"/>
              <a:t>Switch on internet connection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0479" y="1219199"/>
            <a:ext cx="3214601" cy="548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5806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Installing ODK On Tablets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5410200" cy="554716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3000" dirty="0"/>
              <a:t>Connect to the internet </a:t>
            </a:r>
          </a:p>
          <a:p>
            <a:pPr>
              <a:spcBef>
                <a:spcPts val="0"/>
              </a:spcBef>
            </a:pPr>
            <a:r>
              <a:rPr lang="en-US" sz="3000" dirty="0"/>
              <a:t>Tap on Play Store to open Apps installer page</a:t>
            </a:r>
          </a:p>
          <a:p>
            <a:pPr>
              <a:spcBef>
                <a:spcPts val="0"/>
              </a:spcBef>
            </a:pPr>
            <a:r>
              <a:rPr lang="en-US" sz="3000" dirty="0"/>
              <a:t>Search for ODK Collect</a:t>
            </a:r>
          </a:p>
          <a:p>
            <a:pPr>
              <a:spcBef>
                <a:spcPts val="0"/>
              </a:spcBef>
            </a:pPr>
            <a:r>
              <a:rPr lang="en-US" sz="3000" dirty="0"/>
              <a:t>Choose install to install the App in the device </a:t>
            </a:r>
          </a:p>
          <a:p>
            <a:pPr>
              <a:spcBef>
                <a:spcPts val="0"/>
              </a:spcBef>
            </a:pPr>
            <a:r>
              <a:rPr lang="en-US" sz="3000" dirty="0"/>
              <a:t>Installation should add ODK Collect icon in the list of Apps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5638800" y="1219200"/>
            <a:ext cx="3429000" cy="5547168"/>
            <a:chOff x="5715000" y="1219200"/>
            <a:chExt cx="3404886" cy="5547168"/>
          </a:xfrm>
        </p:grpSpPr>
        <p:pic>
          <p:nvPicPr>
            <p:cNvPr id="8" name="Picture 7"/>
            <p:cNvPicPr/>
            <p:nvPr/>
          </p:nvPicPr>
          <p:blipFill rotWithShape="1">
            <a:blip r:embed="rId2"/>
            <a:srcRect l="58013" t="4561" r="15385" b="11631"/>
            <a:stretch/>
          </p:blipFill>
          <p:spPr bwMode="auto">
            <a:xfrm>
              <a:off x="5715000" y="1219200"/>
              <a:ext cx="3404886" cy="5547168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4" name="Oval 3"/>
            <p:cNvSpPr/>
            <p:nvPr/>
          </p:nvSpPr>
          <p:spPr>
            <a:xfrm>
              <a:off x="7487236" y="1969624"/>
              <a:ext cx="735158" cy="84977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 descr="odkicon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3901" y="5082250"/>
            <a:ext cx="1693700" cy="1592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5297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52400" y="1143000"/>
            <a:ext cx="5791200" cy="5486400"/>
          </a:xfrm>
          <a:prstGeom prst="rect">
            <a:avLst/>
          </a:prstGeom>
        </p:spPr>
        <p:txBody>
          <a:bodyPr/>
          <a:lstStyle/>
          <a:p>
            <a:pPr marL="0" indent="0"/>
            <a:r>
              <a:rPr lang="en-US" sz="2600" dirty="0"/>
              <a:t> Changing ODK settings to point to the    </a:t>
            </a:r>
          </a:p>
          <a:p>
            <a:pPr marL="0" indent="0">
              <a:buNone/>
            </a:pPr>
            <a:r>
              <a:rPr lang="en-US" sz="2600" dirty="0"/>
              <a:t>   Aggregation server</a:t>
            </a:r>
          </a:p>
          <a:p>
            <a:pPr marL="0" indent="0"/>
            <a:r>
              <a:rPr lang="en-US" sz="2600" b="1" dirty="0"/>
              <a:t> </a:t>
            </a:r>
            <a:r>
              <a:rPr lang="en-US" sz="2600" dirty="0"/>
              <a:t>Use settings button in device</a:t>
            </a:r>
          </a:p>
          <a:p>
            <a:pPr marL="0" indent="0"/>
            <a:r>
              <a:rPr lang="en-US" sz="2600" dirty="0"/>
              <a:t> Choose General Settings</a:t>
            </a:r>
          </a:p>
          <a:p>
            <a:pPr marL="0" indent="0"/>
            <a:r>
              <a:rPr lang="en-US" sz="2600" dirty="0"/>
              <a:t> Default </a:t>
            </a:r>
            <a:r>
              <a:rPr lang="en-US" sz="2200" dirty="0"/>
              <a:t>URL https://opendatakit.appspot.com</a:t>
            </a:r>
          </a:p>
          <a:p>
            <a:pPr marL="0" indent="0"/>
            <a:r>
              <a:rPr lang="en-US" sz="2600" dirty="0"/>
              <a:t> Configure platform settings</a:t>
            </a:r>
          </a:p>
          <a:p>
            <a:pPr marL="400050" lvl="1" indent="0">
              <a:buNone/>
            </a:pPr>
            <a:r>
              <a:rPr lang="en-US" sz="2200" dirty="0"/>
              <a:t>URL: </a:t>
            </a:r>
            <a:r>
              <a:rPr lang="en-US" sz="2000" dirty="0"/>
              <a:t>http://data.ilri.org/collect/adggplatform</a:t>
            </a:r>
          </a:p>
          <a:p>
            <a:pPr marL="400050" lvl="1" indent="0">
              <a:buNone/>
            </a:pPr>
            <a:r>
              <a:rPr lang="en-US" sz="2200" dirty="0"/>
              <a:t>Username: </a:t>
            </a:r>
            <a:r>
              <a:rPr lang="en-US" sz="2000" dirty="0" err="1"/>
              <a:t>adggplatform</a:t>
            </a:r>
            <a:endParaRPr lang="en-US" sz="2200" dirty="0"/>
          </a:p>
          <a:p>
            <a:pPr marL="400050" lvl="1" indent="0">
              <a:buNone/>
            </a:pPr>
            <a:r>
              <a:rPr lang="en-US" sz="2200" dirty="0"/>
              <a:t>Password: </a:t>
            </a:r>
            <a:r>
              <a:rPr lang="en-US" sz="1400" dirty="0"/>
              <a:t>**</a:t>
            </a:r>
            <a:r>
              <a:rPr lang="en-US" sz="1400" i="1" dirty="0"/>
              <a:t>consult your country ICT officer **</a:t>
            </a:r>
            <a:endParaRPr lang="en-US" sz="2200" i="1" dirty="0"/>
          </a:p>
          <a:p>
            <a:pPr marL="347663" lvl="1" indent="-347663">
              <a:buFont typeface="Arial" panose="020B0604020202020204" pitchFamily="34" charset="0"/>
              <a:buChar char="•"/>
            </a:pPr>
            <a:r>
              <a:rPr lang="en-US" sz="2400" dirty="0"/>
              <a:t>Exit the settings page back to ODK Collect main screen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839200" cy="731838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ODK Collect Settings</a:t>
            </a:r>
            <a:endParaRPr lang="en-US" dirty="0"/>
          </a:p>
        </p:txBody>
      </p:sp>
      <p:pic>
        <p:nvPicPr>
          <p:cNvPr id="5" name="Picture 4" descr="ODK Setting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1219200"/>
            <a:ext cx="32004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742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Literature Review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2123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>
        <a:spAutoFit/>
      </a:bodyPr>
      <a:lstStyle>
        <a:defPPr algn="ctr">
          <a:lnSpc>
            <a:spcPts val="3200"/>
          </a:lnSpc>
          <a:defRPr sz="3000" dirty="0" smtClean="0">
            <a:solidFill>
              <a:srgbClr val="FFFFFF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ilri_powerpoint_template_Feb2013">
  <a:themeElements>
    <a:clrScheme name="Custom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2123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>
        <a:spAutoFit/>
      </a:bodyPr>
      <a:lstStyle>
        <a:defPPr algn="ctr">
          <a:lnSpc>
            <a:spcPts val="3200"/>
          </a:lnSpc>
          <a:defRPr sz="3000" dirty="0" smtClean="0">
            <a:solidFill>
              <a:srgbClr val="FFFF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D657C7C5-6068-4F8F-A213-8779461531B9}" vid="{69500791-311C-46AE-98B7-67BB1C7A39D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Literature Review</Template>
  <TotalTime>20749</TotalTime>
  <Words>1916</Words>
  <Application>Microsoft Office PowerPoint</Application>
  <PresentationFormat>On-screen Show (4:3)</PresentationFormat>
  <Paragraphs>219</Paragraphs>
  <Slides>41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Arial</vt:lpstr>
      <vt:lpstr>Calibri</vt:lpstr>
      <vt:lpstr>Wingdings</vt:lpstr>
      <vt:lpstr>Literature Review</vt:lpstr>
      <vt:lpstr>1_ilri_powerpoint_template_Feb2013</vt:lpstr>
      <vt:lpstr>PowerPoint Presentation</vt:lpstr>
      <vt:lpstr>Training Objectives</vt:lpstr>
      <vt:lpstr>ODK – Open Data Kit</vt:lpstr>
      <vt:lpstr>PowerPoint Presentation</vt:lpstr>
      <vt:lpstr>Using Mobile Devices</vt:lpstr>
      <vt:lpstr>Toggle Settings and Power Management</vt:lpstr>
      <vt:lpstr>Data / Internet Connection</vt:lpstr>
      <vt:lpstr>Installing ODK On Tablets</vt:lpstr>
      <vt:lpstr>ODK Collect Settings</vt:lpstr>
      <vt:lpstr>ODK General Details</vt:lpstr>
      <vt:lpstr>Get Blank Form</vt:lpstr>
      <vt:lpstr>Fill Blank Form</vt:lpstr>
      <vt:lpstr>Edit Saved From </vt:lpstr>
      <vt:lpstr>Finalizing Forms </vt:lpstr>
      <vt:lpstr>Send Finalized Form </vt:lpstr>
      <vt:lpstr>View Sent Form </vt:lpstr>
      <vt:lpstr>Delete Saved Form </vt:lpstr>
      <vt:lpstr>DATA TYPES IN ODK</vt:lpstr>
      <vt:lpstr>DATA TYPES IN ODK</vt:lpstr>
      <vt:lpstr>DATA TYPES IN ODK </vt:lpstr>
      <vt:lpstr>DATA TYPES IN ODK </vt:lpstr>
      <vt:lpstr>DATA TYPES IN ODK </vt:lpstr>
      <vt:lpstr>DATA TYPES IN ODK </vt:lpstr>
      <vt:lpstr>DATA TYPES IN ODK </vt:lpstr>
      <vt:lpstr>DATA TYPES IN ODK </vt:lpstr>
      <vt:lpstr>DATA TYPES IN ODK </vt:lpstr>
      <vt:lpstr>DATA TYPES IN ODK </vt:lpstr>
      <vt:lpstr>DATA CHECKS IN ODK </vt:lpstr>
      <vt:lpstr>DATA CHECKS IN ODK </vt:lpstr>
      <vt:lpstr>DATA CHECKS IN ODK </vt:lpstr>
      <vt:lpstr>DATA CHECKS IN ODK </vt:lpstr>
      <vt:lpstr>DATA CHECKS IN ODK </vt:lpstr>
      <vt:lpstr>DATA CHECKS IN ODK </vt:lpstr>
      <vt:lpstr>DATA CHECKS IN ODK </vt:lpstr>
      <vt:lpstr>DATA CHECKS IN ODK </vt:lpstr>
      <vt:lpstr>PRACTICAL SESSION  THE ADGG PLATFORM ODK TOOL</vt:lpstr>
      <vt:lpstr>ADGG Platform Activities</vt:lpstr>
      <vt:lpstr>Working with the device  </vt:lpstr>
      <vt:lpstr>Issues To Note / Resolve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Maru, Joyce (ILRI)</dc:creator>
  <cp:lastModifiedBy>JOjango</cp:lastModifiedBy>
  <cp:revision>707</cp:revision>
  <cp:lastPrinted>2013-10-15T04:51:08Z</cp:lastPrinted>
  <dcterms:created xsi:type="dcterms:W3CDTF">2013-09-03T12:38:38Z</dcterms:created>
  <dcterms:modified xsi:type="dcterms:W3CDTF">2020-09-14T13:51:40Z</dcterms:modified>
</cp:coreProperties>
</file>