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13"/>
  </p:notesMasterIdLst>
  <p:sldIdLst>
    <p:sldId id="258" r:id="rId6"/>
    <p:sldId id="264" r:id="rId7"/>
    <p:sldId id="267" r:id="rId8"/>
    <p:sldId id="265" r:id="rId9"/>
    <p:sldId id="260" r:id="rId10"/>
    <p:sldId id="261" r:id="rId11"/>
    <p:sldId id="268" r:id="rId12"/>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ouwers, Jan" initials="J.H.A.M." lastIdx="0" clrIdx="0">
    <p:extLst>
      <p:ext uri="{19B8F6BF-5375-455C-9EA6-DF929625EA0E}">
        <p15:presenceInfo xmlns:p15="http://schemas.microsoft.com/office/powerpoint/2012/main" userId="Brouwers, Ja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66" autoAdjust="0"/>
    <p:restoredTop sz="69630" autoAdjust="0"/>
  </p:normalViewPr>
  <p:slideViewPr>
    <p:cSldViewPr snapToGrid="0">
      <p:cViewPr varScale="1">
        <p:scale>
          <a:sx n="57" d="100"/>
          <a:sy n="57" d="100"/>
        </p:scale>
        <p:origin x="1882" y="5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p:scale>
          <a:sx n="112" d="100"/>
          <a:sy n="112" d="100"/>
        </p:scale>
        <p:origin x="3324" y="-88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50751394-4E69-4752-B3B3-C7ADA56F95BE}" type="datetimeFigureOut">
              <a:rPr lang="fr-FR" smtClean="0"/>
              <a:t>21/12/2021</a:t>
            </a:fld>
            <a:endParaRPr lang="fr-FR"/>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74B7C632-63E4-4CF5-AA15-ED558D7A731A}" type="slidenum">
              <a:rPr lang="fr-FR" smtClean="0"/>
              <a:t>‹#›</a:t>
            </a:fld>
            <a:endParaRPr lang="fr-FR"/>
          </a:p>
        </p:txBody>
      </p:sp>
    </p:spTree>
    <p:extLst>
      <p:ext uri="{BB962C8B-B14F-4D97-AF65-F5344CB8AC3E}">
        <p14:creationId xmlns:p14="http://schemas.microsoft.com/office/powerpoint/2010/main" val="1768923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Hello, </a:t>
            </a:r>
            <a:r>
              <a:rPr lang="fr-FR" dirty="0" err="1"/>
              <a:t>my</a:t>
            </a:r>
            <a:r>
              <a:rPr lang="fr-FR" dirty="0"/>
              <a:t> </a:t>
            </a:r>
            <a:r>
              <a:rPr lang="fr-FR" dirty="0" err="1"/>
              <a:t>name</a:t>
            </a:r>
            <a:r>
              <a:rPr lang="fr-FR" dirty="0"/>
              <a:t> </a:t>
            </a:r>
            <a:r>
              <a:rPr lang="fr-FR" dirty="0" err="1"/>
              <a:t>is</a:t>
            </a:r>
            <a:r>
              <a:rPr lang="fr-FR" dirty="0"/>
              <a:t> Elisabeth Hofmann and I </a:t>
            </a:r>
            <a:r>
              <a:rPr lang="fr-FR" dirty="0" err="1"/>
              <a:t>am</a:t>
            </a:r>
            <a:r>
              <a:rPr lang="fr-FR" dirty="0"/>
              <a:t> </a:t>
            </a:r>
            <a:r>
              <a:rPr lang="fr-FR" dirty="0" err="1"/>
              <a:t>going</a:t>
            </a:r>
            <a:r>
              <a:rPr lang="fr-FR" dirty="0"/>
              <a:t> to </a:t>
            </a:r>
            <a:r>
              <a:rPr lang="fr-FR" dirty="0" err="1"/>
              <a:t>present</a:t>
            </a:r>
            <a:r>
              <a:rPr lang="fr-FR" dirty="0"/>
              <a:t> a </a:t>
            </a:r>
            <a:r>
              <a:rPr lang="fr-FR" dirty="0" err="1"/>
              <a:t>participatory</a:t>
            </a:r>
            <a:r>
              <a:rPr lang="fr-FR" dirty="0"/>
              <a:t> action </a:t>
            </a:r>
            <a:r>
              <a:rPr lang="fr-FR" dirty="0" err="1"/>
              <a:t>research</a:t>
            </a:r>
            <a:r>
              <a:rPr lang="fr-FR" dirty="0"/>
              <a:t> </a:t>
            </a:r>
            <a:r>
              <a:rPr lang="fr-FR" dirty="0" err="1"/>
              <a:t>project</a:t>
            </a:r>
            <a:r>
              <a:rPr lang="fr-FR" dirty="0"/>
              <a:t> </a:t>
            </a:r>
            <a:r>
              <a:rPr lang="fr-FR" dirty="0" err="1"/>
              <a:t>that</a:t>
            </a:r>
            <a:r>
              <a:rPr lang="fr-FR" dirty="0"/>
              <a:t> </a:t>
            </a:r>
            <a:r>
              <a:rPr lang="fr-FR" dirty="0" err="1"/>
              <a:t>we</a:t>
            </a:r>
            <a:r>
              <a:rPr lang="fr-FR" dirty="0"/>
              <a:t> are </a:t>
            </a:r>
            <a:r>
              <a:rPr lang="fr-FR" dirty="0" err="1"/>
              <a:t>carrying</a:t>
            </a:r>
            <a:r>
              <a:rPr lang="fr-FR" dirty="0"/>
              <a:t> out in Madagascar </a:t>
            </a:r>
            <a:r>
              <a:rPr lang="fr-FR" dirty="0" err="1"/>
              <a:t>since</a:t>
            </a:r>
            <a:r>
              <a:rPr lang="fr-FR" dirty="0"/>
              <a:t> 2020 (</a:t>
            </a:r>
            <a:r>
              <a:rPr lang="fr-FR" dirty="0" err="1"/>
              <a:t>even</a:t>
            </a:r>
            <a:r>
              <a:rPr lang="fr-FR" dirty="0"/>
              <a:t> </a:t>
            </a:r>
            <a:r>
              <a:rPr lang="fr-FR" dirty="0" err="1"/>
              <a:t>though</a:t>
            </a:r>
            <a:r>
              <a:rPr lang="fr-FR" dirty="0"/>
              <a:t> the </a:t>
            </a:r>
            <a:r>
              <a:rPr lang="fr-FR" dirty="0" err="1"/>
              <a:t>actual</a:t>
            </a:r>
            <a:r>
              <a:rPr lang="fr-FR" dirty="0"/>
              <a:t> </a:t>
            </a:r>
            <a:r>
              <a:rPr lang="fr-FR" dirty="0" err="1"/>
              <a:t>field</a:t>
            </a:r>
            <a:r>
              <a:rPr lang="fr-FR" dirty="0"/>
              <a:t> </a:t>
            </a:r>
            <a:r>
              <a:rPr lang="fr-FR" dirty="0" err="1"/>
              <a:t>work</a:t>
            </a:r>
            <a:r>
              <a:rPr lang="fr-FR" dirty="0"/>
              <a:t> has not </a:t>
            </a:r>
            <a:r>
              <a:rPr lang="fr-FR" dirty="0" err="1"/>
              <a:t>started</a:t>
            </a:r>
            <a:r>
              <a:rPr lang="fr-FR" dirty="0"/>
              <a:t> </a:t>
            </a:r>
            <a:r>
              <a:rPr lang="fr-FR" dirty="0" err="1"/>
              <a:t>yet</a:t>
            </a:r>
            <a:r>
              <a:rPr lang="fr-FR" dirty="0"/>
              <a:t>). Our team </a:t>
            </a:r>
            <a:r>
              <a:rPr lang="fr-FR" dirty="0" err="1"/>
              <a:t>associates</a:t>
            </a:r>
            <a:r>
              <a:rPr lang="fr-FR" dirty="0"/>
              <a:t> </a:t>
            </a:r>
            <a:r>
              <a:rPr lang="fr-FR" dirty="0" err="1"/>
              <a:t>academic</a:t>
            </a:r>
            <a:r>
              <a:rPr lang="fr-FR" dirty="0"/>
              <a:t> </a:t>
            </a:r>
            <a:r>
              <a:rPr lang="fr-FR" dirty="0" err="1"/>
              <a:t>partners</a:t>
            </a:r>
            <a:r>
              <a:rPr lang="fr-FR" dirty="0"/>
              <a:t>, </a:t>
            </a:r>
            <a:r>
              <a:rPr lang="fr-FR" dirty="0" err="1"/>
              <a:t>such</a:t>
            </a:r>
            <a:r>
              <a:rPr lang="fr-FR" dirty="0"/>
              <a:t> as </a:t>
            </a:r>
            <a:r>
              <a:rPr lang="fr-FR" dirty="0" err="1"/>
              <a:t>universities</a:t>
            </a:r>
            <a:r>
              <a:rPr lang="fr-FR" dirty="0"/>
              <a:t> and </a:t>
            </a:r>
            <a:r>
              <a:rPr lang="fr-FR" dirty="0" err="1"/>
              <a:t>research</a:t>
            </a:r>
            <a:r>
              <a:rPr lang="fr-FR" dirty="0"/>
              <a:t> organisations, </a:t>
            </a:r>
            <a:r>
              <a:rPr lang="fr-FR" dirty="0" err="1"/>
              <a:t>with</a:t>
            </a:r>
            <a:r>
              <a:rPr lang="fr-FR" dirty="0"/>
              <a:t> </a:t>
            </a:r>
            <a:r>
              <a:rPr lang="fr-FR" dirty="0" err="1"/>
              <a:t>NGOs</a:t>
            </a:r>
            <a:r>
              <a:rPr lang="fr-FR" dirty="0"/>
              <a:t> </a:t>
            </a:r>
            <a:r>
              <a:rPr lang="fr-FR" dirty="0" err="1"/>
              <a:t>involved</a:t>
            </a:r>
            <a:r>
              <a:rPr lang="fr-FR" dirty="0"/>
              <a:t> in rural </a:t>
            </a:r>
            <a:r>
              <a:rPr lang="fr-FR" dirty="0" err="1"/>
              <a:t>development</a:t>
            </a:r>
            <a:r>
              <a:rPr lang="fr-FR" dirty="0"/>
              <a:t> </a:t>
            </a:r>
            <a:r>
              <a:rPr lang="fr-FR" dirty="0" err="1"/>
              <a:t>projects</a:t>
            </a:r>
            <a:r>
              <a:rPr lang="fr-FR" dirty="0"/>
              <a:t>.</a:t>
            </a:r>
          </a:p>
          <a:p>
            <a:endParaRPr lang="fr-FR" dirty="0"/>
          </a:p>
          <a:p>
            <a:r>
              <a:rPr lang="fr-FR" dirty="0"/>
              <a:t>Bonjour, je suis Elisabeth Hofmann et je vais vous présenter un projet de recherche action participative  que nous menons</a:t>
            </a:r>
            <a:r>
              <a:rPr lang="fr-FR" baseline="0" dirty="0"/>
              <a:t> à Madagascar.</a:t>
            </a:r>
            <a:r>
              <a:rPr lang="fr-FR" dirty="0"/>
              <a:t>. Notre équipe associe</a:t>
            </a:r>
            <a:r>
              <a:rPr lang="fr-FR" baseline="0" dirty="0"/>
              <a:t> des partenaires académiques , comme les universités et les organismes de recherche,  avec des ONG engagées dans des projets de développement rural.</a:t>
            </a:r>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B8F7FA-810B-4002-AD96-31E354E2259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56091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err="1"/>
              <a:t>Many</a:t>
            </a:r>
            <a:r>
              <a:rPr lang="fr-FR" dirty="0"/>
              <a:t> countries, </a:t>
            </a:r>
            <a:r>
              <a:rPr lang="fr-FR" dirty="0" err="1"/>
              <a:t>such</a:t>
            </a:r>
            <a:r>
              <a:rPr lang="fr-FR" dirty="0"/>
              <a:t> as Madagascar and </a:t>
            </a:r>
            <a:r>
              <a:rPr lang="fr-FR" dirty="0" err="1"/>
              <a:t>Senegal</a:t>
            </a:r>
            <a:r>
              <a:rPr lang="fr-FR" dirty="0"/>
              <a:t>, have made international </a:t>
            </a:r>
            <a:r>
              <a:rPr lang="fr-FR" dirty="0" err="1"/>
              <a:t>commitments</a:t>
            </a:r>
            <a:r>
              <a:rPr lang="fr-FR" dirty="0"/>
              <a:t> to </a:t>
            </a:r>
            <a:r>
              <a:rPr lang="fr-FR" dirty="0" err="1"/>
              <a:t>eliminate</a:t>
            </a:r>
            <a:r>
              <a:rPr lang="fr-FR" dirty="0"/>
              <a:t> discrimination </a:t>
            </a:r>
            <a:r>
              <a:rPr lang="fr-FR" dirty="0" err="1"/>
              <a:t>against</a:t>
            </a:r>
            <a:r>
              <a:rPr lang="fr-FR" dirty="0"/>
              <a:t> </a:t>
            </a:r>
            <a:r>
              <a:rPr lang="fr-FR" dirty="0" err="1"/>
              <a:t>women</a:t>
            </a:r>
            <a:r>
              <a:rPr lang="fr-FR" dirty="0"/>
              <a:t>. </a:t>
            </a:r>
            <a:r>
              <a:rPr lang="fr-FR" dirty="0" err="1"/>
              <a:t>These</a:t>
            </a:r>
            <a:r>
              <a:rPr lang="fr-FR" dirty="0"/>
              <a:t> countries have </a:t>
            </a:r>
            <a:r>
              <a:rPr lang="fr-FR" dirty="0" err="1"/>
              <a:t>introduced</a:t>
            </a:r>
            <a:r>
              <a:rPr lang="fr-FR" dirty="0"/>
              <a:t> provisions in </a:t>
            </a:r>
            <a:r>
              <a:rPr lang="fr-FR" dirty="0" err="1"/>
              <a:t>their</a:t>
            </a:r>
            <a:r>
              <a:rPr lang="fr-FR" dirty="0"/>
              <a:t> </a:t>
            </a:r>
            <a:r>
              <a:rPr lang="fr-FR" dirty="0" err="1"/>
              <a:t>legislation</a:t>
            </a:r>
            <a:r>
              <a:rPr lang="fr-FR" dirty="0"/>
              <a:t> to </a:t>
            </a:r>
            <a:r>
              <a:rPr lang="fr-FR" dirty="0" err="1"/>
              <a:t>achieve</a:t>
            </a:r>
            <a:r>
              <a:rPr lang="fr-FR" dirty="0"/>
              <a:t> gender </a:t>
            </a:r>
            <a:r>
              <a:rPr lang="fr-FR" dirty="0" err="1"/>
              <a:t>equality</a:t>
            </a:r>
            <a:r>
              <a:rPr lang="fr-FR" dirty="0"/>
              <a:t>.  </a:t>
            </a:r>
            <a:r>
              <a:rPr lang="fr-FR" dirty="0" err="1"/>
              <a:t>However</a:t>
            </a:r>
            <a:r>
              <a:rPr lang="fr-FR" dirty="0"/>
              <a:t>, </a:t>
            </a:r>
            <a:r>
              <a:rPr lang="fr-FR" dirty="0" err="1"/>
              <a:t>there</a:t>
            </a:r>
            <a:r>
              <a:rPr lang="fr-FR" dirty="0"/>
              <a:t> </a:t>
            </a:r>
            <a:r>
              <a:rPr lang="fr-FR" dirty="0" err="1"/>
              <a:t>is</a:t>
            </a:r>
            <a:r>
              <a:rPr lang="fr-FR" dirty="0"/>
              <a:t> a </a:t>
            </a:r>
            <a:r>
              <a:rPr lang="fr-FR" dirty="0" err="1"/>
              <a:t>disconnect</a:t>
            </a:r>
            <a:r>
              <a:rPr lang="fr-FR" dirty="0"/>
              <a:t> </a:t>
            </a:r>
            <a:r>
              <a:rPr lang="fr-FR" dirty="0" err="1"/>
              <a:t>between</a:t>
            </a:r>
            <a:r>
              <a:rPr lang="fr-FR" dirty="0"/>
              <a:t> </a:t>
            </a:r>
            <a:r>
              <a:rPr lang="fr-FR" dirty="0" err="1"/>
              <a:t>these</a:t>
            </a:r>
            <a:r>
              <a:rPr lang="fr-FR" dirty="0"/>
              <a:t> national </a:t>
            </a:r>
            <a:r>
              <a:rPr lang="fr-FR" dirty="0" err="1"/>
              <a:t>policies</a:t>
            </a:r>
            <a:r>
              <a:rPr lang="fr-FR" dirty="0"/>
              <a:t> and the maintenance of </a:t>
            </a:r>
            <a:r>
              <a:rPr lang="fr-FR" dirty="0" err="1"/>
              <a:t>strong</a:t>
            </a:r>
            <a:r>
              <a:rPr lang="fr-FR" dirty="0"/>
              <a:t> gender </a:t>
            </a:r>
            <a:r>
              <a:rPr lang="fr-FR" dirty="0" err="1"/>
              <a:t>inequalities</a:t>
            </a:r>
            <a:r>
              <a:rPr lang="fr-FR" dirty="0"/>
              <a:t> in society, </a:t>
            </a:r>
            <a:r>
              <a:rPr lang="fr-FR" dirty="0" err="1"/>
              <a:t>both</a:t>
            </a:r>
            <a:r>
              <a:rPr lang="fr-FR" dirty="0"/>
              <a:t> in the </a:t>
            </a:r>
            <a:r>
              <a:rPr lang="fr-FR" dirty="0" err="1"/>
              <a:t>various</a:t>
            </a:r>
            <a:r>
              <a:rPr lang="fr-FR" dirty="0"/>
              <a:t> dimensions of </a:t>
            </a:r>
            <a:r>
              <a:rPr lang="fr-FR" dirty="0" err="1"/>
              <a:t>human</a:t>
            </a:r>
            <a:r>
              <a:rPr lang="fr-FR" dirty="0"/>
              <a:t> </a:t>
            </a:r>
            <a:r>
              <a:rPr lang="fr-FR" dirty="0" err="1"/>
              <a:t>development</a:t>
            </a:r>
            <a:r>
              <a:rPr lang="fr-FR" dirty="0"/>
              <a:t> </a:t>
            </a:r>
            <a:r>
              <a:rPr lang="fr-FR" dirty="0" err="1"/>
              <a:t>such</a:t>
            </a:r>
            <a:r>
              <a:rPr lang="fr-FR" dirty="0"/>
              <a:t> as </a:t>
            </a:r>
            <a:r>
              <a:rPr lang="fr-FR" dirty="0" err="1"/>
              <a:t>health</a:t>
            </a:r>
            <a:r>
              <a:rPr lang="fr-FR" dirty="0"/>
              <a:t> and </a:t>
            </a:r>
            <a:r>
              <a:rPr lang="fr-FR" dirty="0" err="1"/>
              <a:t>education</a:t>
            </a:r>
            <a:r>
              <a:rPr lang="fr-FR" dirty="0"/>
              <a:t>, and in </a:t>
            </a:r>
            <a:r>
              <a:rPr lang="fr-FR" dirty="0" err="1"/>
              <a:t>access</a:t>
            </a:r>
            <a:r>
              <a:rPr lang="fr-FR" dirty="0"/>
              <a:t> to </a:t>
            </a:r>
            <a:r>
              <a:rPr lang="fr-FR" dirty="0" err="1"/>
              <a:t>resources</a:t>
            </a:r>
            <a:r>
              <a:rPr lang="fr-FR" dirty="0"/>
              <a:t> and </a:t>
            </a:r>
            <a:r>
              <a:rPr lang="fr-FR" dirty="0" err="1"/>
              <a:t>decision-making</a:t>
            </a:r>
            <a:r>
              <a:rPr lang="fr-FR" dirty="0"/>
              <a:t>.  This </a:t>
            </a:r>
            <a:r>
              <a:rPr lang="fr-FR" dirty="0" err="1"/>
              <a:t>discrepancy</a:t>
            </a:r>
            <a:r>
              <a:rPr lang="fr-FR" dirty="0"/>
              <a:t> </a:t>
            </a:r>
            <a:r>
              <a:rPr lang="fr-FR" dirty="0" err="1"/>
              <a:t>is</a:t>
            </a:r>
            <a:r>
              <a:rPr lang="fr-FR" dirty="0"/>
              <a:t> due to local cultural </a:t>
            </a:r>
            <a:r>
              <a:rPr lang="fr-FR" dirty="0" err="1"/>
              <a:t>norms</a:t>
            </a:r>
            <a:r>
              <a:rPr lang="fr-FR" dirty="0"/>
              <a:t> </a:t>
            </a:r>
            <a:r>
              <a:rPr lang="fr-FR" dirty="0" err="1"/>
              <a:t>which</a:t>
            </a:r>
            <a:r>
              <a:rPr lang="fr-FR" dirty="0"/>
              <a:t> are </a:t>
            </a:r>
            <a:r>
              <a:rPr lang="fr-FR" dirty="0" err="1"/>
              <a:t>sometimes</a:t>
            </a:r>
            <a:r>
              <a:rPr lang="fr-FR" dirty="0"/>
              <a:t> slow to change, </a:t>
            </a:r>
            <a:r>
              <a:rPr lang="fr-FR" dirty="0" err="1"/>
              <a:t>especially</a:t>
            </a:r>
            <a:r>
              <a:rPr lang="fr-FR" dirty="0"/>
              <a:t> in rural areas. </a:t>
            </a:r>
          </a:p>
          <a:p>
            <a:endParaRPr lang="fr-FR" dirty="0"/>
          </a:p>
          <a:p>
            <a:r>
              <a:rPr lang="fr-FR" dirty="0"/>
              <a:t>De nombreux pays, comme Madagascar et le Sénégal ont pris des engagements internationaux pour éliminer les discriminations faites aux femmes. Ces pays ont introduit dans leur appareil législatif, des dispositions pour parvenir à cette égalité de genre. </a:t>
            </a:r>
            <a:r>
              <a:rPr lang="fr-FR" baseline="0" dirty="0"/>
              <a:t> Cependant, on </a:t>
            </a:r>
            <a:r>
              <a:rPr lang="fr-FR" dirty="0"/>
              <a:t>constate une déconnexion</a:t>
            </a:r>
            <a:r>
              <a:rPr lang="fr-FR" baseline="0" dirty="0"/>
              <a:t> entre ces politiques nationales et le maintien de fortes inégalités de genre dans la société, aussi bien dans les différentes dimensions du développement humain comme la santé, et l’éducation,  que dans l’accès aux ressources et aux prises de décisions.  Ce décalage est due au nomes culturelles locales dont la transformation est parfois lente, surtout en milieu rural. </a:t>
            </a:r>
          </a:p>
          <a:p>
            <a:endParaRPr lang="fr-FR" dirty="0"/>
          </a:p>
        </p:txBody>
      </p:sp>
      <p:sp>
        <p:nvSpPr>
          <p:cNvPr id="4" name="Espace réservé du numéro de diapositive 3"/>
          <p:cNvSpPr>
            <a:spLocks noGrp="1"/>
          </p:cNvSpPr>
          <p:nvPr>
            <p:ph type="sldNum" sz="quarter" idx="10"/>
          </p:nvPr>
        </p:nvSpPr>
        <p:spPr/>
        <p:txBody>
          <a:bodyPr/>
          <a:lstStyle/>
          <a:p>
            <a:fld id="{74B7C632-63E4-4CF5-AA15-ED558D7A731A}" type="slidenum">
              <a:rPr lang="fr-FR" smtClean="0"/>
              <a:t>2</a:t>
            </a:fld>
            <a:endParaRPr lang="fr-FR"/>
          </a:p>
        </p:txBody>
      </p:sp>
    </p:spTree>
    <p:extLst>
      <p:ext uri="{BB962C8B-B14F-4D97-AF65-F5344CB8AC3E}">
        <p14:creationId xmlns:p14="http://schemas.microsoft.com/office/powerpoint/2010/main" val="485386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err="1">
                <a:solidFill>
                  <a:schemeClr val="tx1"/>
                </a:solidFill>
                <a:effectLst/>
                <a:latin typeface="+mn-lt"/>
                <a:ea typeface="+mn-ea"/>
                <a:cs typeface="+mn-cs"/>
              </a:rPr>
              <a:t>Development</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projects</a:t>
            </a:r>
            <a:r>
              <a:rPr lang="fr-FR" sz="1200" kern="1200" dirty="0">
                <a:solidFill>
                  <a:schemeClr val="tx1"/>
                </a:solidFill>
                <a:effectLst/>
                <a:latin typeface="+mn-lt"/>
                <a:ea typeface="+mn-ea"/>
                <a:cs typeface="+mn-cs"/>
              </a:rPr>
              <a:t> are at the intersection of the local (</a:t>
            </a:r>
            <a:r>
              <a:rPr lang="fr-FR" sz="1200" kern="1200" dirty="0" err="1">
                <a:solidFill>
                  <a:schemeClr val="tx1"/>
                </a:solidFill>
                <a:effectLst/>
                <a:latin typeface="+mn-lt"/>
                <a:ea typeface="+mn-ea"/>
                <a:cs typeface="+mn-cs"/>
              </a:rPr>
              <a:t>individual</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community</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level</a:t>
            </a:r>
            <a:r>
              <a:rPr lang="fr-FR" sz="1200" kern="1200" dirty="0">
                <a:solidFill>
                  <a:schemeClr val="tx1"/>
                </a:solidFill>
                <a:effectLst/>
                <a:latin typeface="+mn-lt"/>
                <a:ea typeface="+mn-ea"/>
                <a:cs typeface="+mn-cs"/>
              </a:rPr>
              <a:t> and the national or international </a:t>
            </a:r>
            <a:r>
              <a:rPr lang="fr-FR" sz="1200" kern="1200" dirty="0" err="1">
                <a:solidFill>
                  <a:schemeClr val="tx1"/>
                </a:solidFill>
                <a:effectLst/>
                <a:latin typeface="+mn-lt"/>
                <a:ea typeface="+mn-ea"/>
                <a:cs typeface="+mn-cs"/>
              </a:rPr>
              <a:t>level</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They</a:t>
            </a:r>
            <a:r>
              <a:rPr lang="fr-FR" sz="1200" kern="1200" dirty="0">
                <a:solidFill>
                  <a:schemeClr val="tx1"/>
                </a:solidFill>
                <a:effectLst/>
                <a:latin typeface="+mn-lt"/>
                <a:ea typeface="+mn-ea"/>
                <a:cs typeface="+mn-cs"/>
              </a:rPr>
              <a:t> carry </a:t>
            </a:r>
            <a:r>
              <a:rPr lang="fr-FR" sz="1200" kern="1200" dirty="0" err="1">
                <a:solidFill>
                  <a:schemeClr val="tx1"/>
                </a:solidFill>
                <a:effectLst/>
                <a:latin typeface="+mn-lt"/>
                <a:ea typeface="+mn-ea"/>
                <a:cs typeface="+mn-cs"/>
              </a:rPr>
              <a:t>political</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commitments</a:t>
            </a:r>
            <a:r>
              <a:rPr lang="fr-FR" sz="1200" kern="1200" dirty="0">
                <a:solidFill>
                  <a:schemeClr val="tx1"/>
                </a:solidFill>
                <a:effectLst/>
                <a:latin typeface="+mn-lt"/>
                <a:ea typeface="+mn-ea"/>
                <a:cs typeface="+mn-cs"/>
              </a:rPr>
              <a:t> to gender </a:t>
            </a:r>
            <a:r>
              <a:rPr lang="fr-FR" sz="1200" kern="1200" dirty="0" err="1">
                <a:solidFill>
                  <a:schemeClr val="tx1"/>
                </a:solidFill>
                <a:effectLst/>
                <a:latin typeface="+mn-lt"/>
                <a:ea typeface="+mn-ea"/>
                <a:cs typeface="+mn-cs"/>
              </a:rPr>
              <a:t>equality</a:t>
            </a:r>
            <a:r>
              <a:rPr lang="fr-FR" sz="1200" kern="1200" dirty="0">
                <a:solidFill>
                  <a:schemeClr val="tx1"/>
                </a:solidFill>
                <a:effectLst/>
                <a:latin typeface="+mn-lt"/>
                <a:ea typeface="+mn-ea"/>
                <a:cs typeface="+mn-cs"/>
              </a:rPr>
              <a:t> to the </a:t>
            </a:r>
            <a:r>
              <a:rPr lang="fr-FR" sz="1200" kern="1200" dirty="0" err="1">
                <a:solidFill>
                  <a:schemeClr val="tx1"/>
                </a:solidFill>
                <a:effectLst/>
                <a:latin typeface="+mn-lt"/>
                <a:ea typeface="+mn-ea"/>
                <a:cs typeface="+mn-cs"/>
              </a:rPr>
              <a:t>grassroots</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level</a:t>
            </a:r>
            <a:r>
              <a:rPr lang="fr-FR" sz="1200" kern="1200" dirty="0">
                <a:solidFill>
                  <a:schemeClr val="tx1"/>
                </a:solidFill>
                <a:effectLst/>
                <a:latin typeface="+mn-lt"/>
                <a:ea typeface="+mn-ea"/>
                <a:cs typeface="+mn-cs"/>
              </a:rPr>
              <a:t>. But </a:t>
            </a:r>
            <a:r>
              <a:rPr lang="fr-FR" sz="1200" kern="1200" dirty="0" err="1">
                <a:solidFill>
                  <a:schemeClr val="tx1"/>
                </a:solidFill>
                <a:effectLst/>
                <a:latin typeface="+mn-lt"/>
                <a:ea typeface="+mn-ea"/>
                <a:cs typeface="+mn-cs"/>
              </a:rPr>
              <a:t>they</a:t>
            </a:r>
            <a:r>
              <a:rPr lang="fr-FR" sz="1200" kern="1200" dirty="0">
                <a:solidFill>
                  <a:schemeClr val="tx1"/>
                </a:solidFill>
                <a:effectLst/>
                <a:latin typeface="+mn-lt"/>
                <a:ea typeface="+mn-ea"/>
                <a:cs typeface="+mn-cs"/>
              </a:rPr>
              <a:t> are </a:t>
            </a:r>
            <a:r>
              <a:rPr lang="fr-FR" sz="1200" kern="1200" dirty="0" err="1">
                <a:solidFill>
                  <a:schemeClr val="tx1"/>
                </a:solidFill>
                <a:effectLst/>
                <a:latin typeface="+mn-lt"/>
                <a:ea typeface="+mn-ea"/>
                <a:cs typeface="+mn-cs"/>
              </a:rPr>
              <a:t>also</a:t>
            </a:r>
            <a:r>
              <a:rPr lang="fr-FR" sz="1200" kern="1200" dirty="0">
                <a:solidFill>
                  <a:schemeClr val="tx1"/>
                </a:solidFill>
                <a:effectLst/>
                <a:latin typeface="+mn-lt"/>
                <a:ea typeface="+mn-ea"/>
                <a:cs typeface="+mn-cs"/>
              </a:rPr>
              <a:t> the place for confrontation and </a:t>
            </a:r>
            <a:r>
              <a:rPr lang="fr-FR" sz="1200" kern="1200" dirty="0" err="1">
                <a:solidFill>
                  <a:schemeClr val="tx1"/>
                </a:solidFill>
                <a:effectLst/>
                <a:latin typeface="+mn-lt"/>
                <a:ea typeface="+mn-ea"/>
                <a:cs typeface="+mn-cs"/>
              </a:rPr>
              <a:t>negotiation</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with</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other</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actors</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with</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different</a:t>
            </a:r>
            <a:r>
              <a:rPr lang="fr-FR" sz="1200" kern="1200" dirty="0">
                <a:solidFill>
                  <a:schemeClr val="tx1"/>
                </a:solidFill>
                <a:effectLst/>
                <a:latin typeface="+mn-lt"/>
                <a:ea typeface="+mn-ea"/>
                <a:cs typeface="+mn-cs"/>
              </a:rPr>
              <a:t> visions, </a:t>
            </a:r>
            <a:r>
              <a:rPr lang="fr-FR" sz="1200" kern="1200" dirty="0" err="1">
                <a:solidFill>
                  <a:schemeClr val="tx1"/>
                </a:solidFill>
                <a:effectLst/>
                <a:latin typeface="+mn-lt"/>
                <a:ea typeface="+mn-ea"/>
                <a:cs typeface="+mn-cs"/>
              </a:rPr>
              <a:t>often</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rooted</a:t>
            </a:r>
            <a:r>
              <a:rPr lang="fr-FR" sz="1200" kern="1200" dirty="0">
                <a:solidFill>
                  <a:schemeClr val="tx1"/>
                </a:solidFill>
                <a:effectLst/>
                <a:latin typeface="+mn-lt"/>
                <a:ea typeface="+mn-ea"/>
                <a:cs typeface="+mn-cs"/>
              </a:rPr>
              <a:t> in </a:t>
            </a:r>
            <a:r>
              <a:rPr lang="fr-FR" sz="1200" kern="1200" dirty="0" err="1">
                <a:solidFill>
                  <a:schemeClr val="tx1"/>
                </a:solidFill>
                <a:effectLst/>
                <a:latin typeface="+mn-lt"/>
                <a:ea typeface="+mn-ea"/>
                <a:cs typeface="+mn-cs"/>
              </a:rPr>
              <a:t>their</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own</a:t>
            </a:r>
            <a:r>
              <a:rPr lang="fr-FR" sz="1200" kern="1200" dirty="0">
                <a:solidFill>
                  <a:schemeClr val="tx1"/>
                </a:solidFill>
                <a:effectLst/>
                <a:latin typeface="+mn-lt"/>
                <a:ea typeface="+mn-ea"/>
                <a:cs typeface="+mn-cs"/>
              </a:rPr>
              <a:t> culture. In </a:t>
            </a:r>
            <a:r>
              <a:rPr lang="fr-FR" sz="1200" kern="1200" dirty="0" err="1">
                <a:solidFill>
                  <a:schemeClr val="tx1"/>
                </a:solidFill>
                <a:effectLst/>
                <a:latin typeface="+mn-lt"/>
                <a:ea typeface="+mn-ea"/>
                <a:cs typeface="+mn-cs"/>
              </a:rPr>
              <a:t>this</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sense</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development</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projects</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can</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be</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seen</a:t>
            </a:r>
            <a:r>
              <a:rPr lang="fr-FR" sz="1200" kern="1200" dirty="0">
                <a:solidFill>
                  <a:schemeClr val="tx1"/>
                </a:solidFill>
                <a:effectLst/>
                <a:latin typeface="+mn-lt"/>
                <a:ea typeface="+mn-ea"/>
                <a:cs typeface="+mn-cs"/>
              </a:rPr>
              <a:t> as </a:t>
            </a:r>
            <a:r>
              <a:rPr lang="fr-FR" sz="1200" kern="1200" dirty="0" err="1">
                <a:solidFill>
                  <a:schemeClr val="tx1"/>
                </a:solidFill>
                <a:effectLst/>
                <a:latin typeface="+mn-lt"/>
                <a:ea typeface="+mn-ea"/>
                <a:cs typeface="+mn-cs"/>
              </a:rPr>
              <a:t>arenas</a:t>
            </a:r>
            <a:r>
              <a:rPr lang="fr-FR" sz="1200" kern="1200" dirty="0">
                <a:solidFill>
                  <a:schemeClr val="tx1"/>
                </a:solidFill>
                <a:effectLst/>
                <a:latin typeface="+mn-lt"/>
                <a:ea typeface="+mn-ea"/>
                <a:cs typeface="+mn-cs"/>
              </a:rPr>
              <a:t> for </a:t>
            </a:r>
            <a:r>
              <a:rPr lang="fr-FR" sz="1200" kern="1200" dirty="0" err="1">
                <a:solidFill>
                  <a:schemeClr val="tx1"/>
                </a:solidFill>
                <a:effectLst/>
                <a:latin typeface="+mn-lt"/>
                <a:ea typeface="+mn-ea"/>
                <a:cs typeface="+mn-cs"/>
              </a:rPr>
              <a:t>negotiating</a:t>
            </a:r>
            <a:r>
              <a:rPr lang="fr-FR" sz="1200" kern="1200" dirty="0">
                <a:solidFill>
                  <a:schemeClr val="tx1"/>
                </a:solidFill>
                <a:effectLst/>
                <a:latin typeface="+mn-lt"/>
                <a:ea typeface="+mn-ea"/>
                <a:cs typeface="+mn-cs"/>
              </a:rPr>
              <a:t> gender.</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The </a:t>
            </a:r>
            <a:r>
              <a:rPr lang="fr-FR" sz="1200" kern="1200" dirty="0" err="1">
                <a:solidFill>
                  <a:schemeClr val="tx1"/>
                </a:solidFill>
                <a:effectLst/>
                <a:latin typeface="+mn-lt"/>
                <a:ea typeface="+mn-ea"/>
                <a:cs typeface="+mn-cs"/>
              </a:rPr>
              <a:t>Arpege</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project</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was</a:t>
            </a:r>
            <a:r>
              <a:rPr lang="fr-FR" sz="1200" kern="1200" dirty="0">
                <a:solidFill>
                  <a:schemeClr val="tx1"/>
                </a:solidFill>
                <a:effectLst/>
                <a:latin typeface="+mn-lt"/>
                <a:ea typeface="+mn-ea"/>
                <a:cs typeface="+mn-cs"/>
              </a:rPr>
              <a:t> set up </a:t>
            </a:r>
            <a:r>
              <a:rPr lang="fr-FR" sz="1200" kern="1200" dirty="0" err="1">
                <a:solidFill>
                  <a:schemeClr val="tx1"/>
                </a:solidFill>
                <a:effectLst/>
                <a:latin typeface="+mn-lt"/>
                <a:ea typeface="+mn-ea"/>
                <a:cs typeface="+mn-cs"/>
              </a:rPr>
              <a:t>with</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three</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NGOs</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working</a:t>
            </a:r>
            <a:r>
              <a:rPr lang="fr-FR" sz="1200" kern="1200" dirty="0">
                <a:solidFill>
                  <a:schemeClr val="tx1"/>
                </a:solidFill>
                <a:effectLst/>
                <a:latin typeface="+mn-lt"/>
                <a:ea typeface="+mn-ea"/>
                <a:cs typeface="+mn-cs"/>
              </a:rPr>
              <a:t> in rural </a:t>
            </a:r>
            <a:r>
              <a:rPr lang="fr-FR" sz="1200" kern="1200" dirty="0" err="1">
                <a:solidFill>
                  <a:schemeClr val="tx1"/>
                </a:solidFill>
                <a:effectLst/>
                <a:latin typeface="+mn-lt"/>
                <a:ea typeface="+mn-ea"/>
                <a:cs typeface="+mn-cs"/>
              </a:rPr>
              <a:t>development</a:t>
            </a:r>
            <a:r>
              <a:rPr lang="fr-FR" sz="1200" kern="1200" dirty="0">
                <a:solidFill>
                  <a:schemeClr val="tx1"/>
                </a:solidFill>
                <a:effectLst/>
                <a:latin typeface="+mn-lt"/>
                <a:ea typeface="+mn-ea"/>
                <a:cs typeface="+mn-cs"/>
              </a:rPr>
              <a:t> in Madagascar, </a:t>
            </a:r>
            <a:r>
              <a:rPr lang="fr-FR" sz="1200" kern="1200" dirty="0" err="1">
                <a:solidFill>
                  <a:schemeClr val="tx1"/>
                </a:solidFill>
                <a:effectLst/>
                <a:latin typeface="+mn-lt"/>
                <a:ea typeface="+mn-ea"/>
                <a:cs typeface="+mn-cs"/>
              </a:rPr>
              <a:t>with</a:t>
            </a:r>
            <a:r>
              <a:rPr lang="fr-FR" sz="1200" kern="1200" dirty="0">
                <a:solidFill>
                  <a:schemeClr val="tx1"/>
                </a:solidFill>
                <a:effectLst/>
                <a:latin typeface="+mn-lt"/>
                <a:ea typeface="+mn-ea"/>
                <a:cs typeface="+mn-cs"/>
              </a:rPr>
              <a:t> one of the </a:t>
            </a:r>
            <a:r>
              <a:rPr lang="fr-FR" sz="1200" kern="1200" dirty="0" err="1">
                <a:solidFill>
                  <a:schemeClr val="tx1"/>
                </a:solidFill>
                <a:effectLst/>
                <a:latin typeface="+mn-lt"/>
                <a:ea typeface="+mn-ea"/>
                <a:cs typeface="+mn-cs"/>
              </a:rPr>
              <a:t>projects</a:t>
            </a:r>
            <a:r>
              <a:rPr lang="fr-FR" sz="1200" kern="1200" dirty="0">
                <a:solidFill>
                  <a:schemeClr val="tx1"/>
                </a:solidFill>
                <a:effectLst/>
                <a:latin typeface="+mn-lt"/>
                <a:ea typeface="+mn-ea"/>
                <a:cs typeface="+mn-cs"/>
              </a:rPr>
              <a:t> in the </a:t>
            </a:r>
            <a:r>
              <a:rPr lang="fr-FR" sz="1200" kern="1200" dirty="0" err="1">
                <a:solidFill>
                  <a:schemeClr val="tx1"/>
                </a:solidFill>
                <a:effectLst/>
                <a:latin typeface="+mn-lt"/>
                <a:ea typeface="+mn-ea"/>
                <a:cs typeface="+mn-cs"/>
              </a:rPr>
              <a:t>south</a:t>
            </a:r>
            <a:r>
              <a:rPr lang="fr-FR" sz="1200" kern="1200" dirty="0">
                <a:solidFill>
                  <a:schemeClr val="tx1"/>
                </a:solidFill>
                <a:effectLst/>
                <a:latin typeface="+mn-lt"/>
                <a:ea typeface="+mn-ea"/>
                <a:cs typeface="+mn-cs"/>
              </a:rPr>
              <a:t> of the country </a:t>
            </a:r>
            <a:r>
              <a:rPr lang="fr-FR" sz="1200" kern="1200" dirty="0" err="1">
                <a:solidFill>
                  <a:schemeClr val="tx1"/>
                </a:solidFill>
                <a:effectLst/>
                <a:latin typeface="+mn-lt"/>
                <a:ea typeface="+mn-ea"/>
                <a:cs typeface="+mn-cs"/>
              </a:rPr>
              <a:t>led</a:t>
            </a:r>
            <a:r>
              <a:rPr lang="fr-FR" sz="1200" kern="1200" dirty="0">
                <a:solidFill>
                  <a:schemeClr val="tx1"/>
                </a:solidFill>
                <a:effectLst/>
                <a:latin typeface="+mn-lt"/>
                <a:ea typeface="+mn-ea"/>
                <a:cs typeface="+mn-cs"/>
              </a:rPr>
              <a:t> by GRET, and </a:t>
            </a:r>
            <a:r>
              <a:rPr lang="fr-FR" sz="1200" kern="1200" dirty="0" err="1">
                <a:solidFill>
                  <a:schemeClr val="tx1"/>
                </a:solidFill>
                <a:effectLst/>
                <a:latin typeface="+mn-lt"/>
                <a:ea typeface="+mn-ea"/>
                <a:cs typeface="+mn-cs"/>
              </a:rPr>
              <a:t>two</a:t>
            </a:r>
            <a:r>
              <a:rPr lang="fr-FR" sz="1200" kern="1200" dirty="0">
                <a:solidFill>
                  <a:schemeClr val="tx1"/>
                </a:solidFill>
                <a:effectLst/>
                <a:latin typeface="+mn-lt"/>
                <a:ea typeface="+mn-ea"/>
                <a:cs typeface="+mn-cs"/>
              </a:rPr>
              <a:t> in the centre of the country, </a:t>
            </a:r>
            <a:r>
              <a:rPr lang="fr-FR" sz="1200" kern="1200" dirty="0" err="1">
                <a:solidFill>
                  <a:schemeClr val="tx1"/>
                </a:solidFill>
                <a:effectLst/>
                <a:latin typeface="+mn-lt"/>
                <a:ea typeface="+mn-ea"/>
                <a:cs typeface="+mn-cs"/>
              </a:rPr>
              <a:t>led</a:t>
            </a:r>
            <a:r>
              <a:rPr lang="fr-FR" sz="1200" kern="1200" dirty="0">
                <a:solidFill>
                  <a:schemeClr val="tx1"/>
                </a:solidFill>
                <a:effectLst/>
                <a:latin typeface="+mn-lt"/>
                <a:ea typeface="+mn-ea"/>
                <a:cs typeface="+mn-cs"/>
              </a:rPr>
              <a:t> by ID and </a:t>
            </a:r>
            <a:r>
              <a:rPr lang="fr-FR" sz="1200" kern="1200" dirty="0" err="1">
                <a:solidFill>
                  <a:schemeClr val="tx1"/>
                </a:solidFill>
                <a:effectLst/>
                <a:latin typeface="+mn-lt"/>
                <a:ea typeface="+mn-ea"/>
                <a:cs typeface="+mn-cs"/>
              </a:rPr>
              <a:t>Agrisud</a:t>
            </a:r>
            <a:r>
              <a:rPr lang="fr-FR" sz="1200" kern="1200" dirty="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Les projets de développement se trouvent à l'intersection du niveau local (individuel communautaire) et du niveau national ou international.</a:t>
            </a:r>
            <a:r>
              <a:rPr lang="fr-FR" sz="1200" kern="1200" baseline="0" dirty="0">
                <a:solidFill>
                  <a:schemeClr val="tx1"/>
                </a:solidFill>
                <a:effectLst/>
                <a:latin typeface="+mn-lt"/>
                <a:ea typeface="+mn-ea"/>
                <a:cs typeface="+mn-cs"/>
              </a:rPr>
              <a:t> Ils portent sur le  terrain, les</a:t>
            </a:r>
            <a:r>
              <a:rPr lang="fr-FR" sz="1200" kern="1200" dirty="0">
                <a:solidFill>
                  <a:schemeClr val="tx1"/>
                </a:solidFill>
                <a:effectLst/>
                <a:latin typeface="+mn-lt"/>
                <a:ea typeface="+mn-ea"/>
                <a:cs typeface="+mn-cs"/>
              </a:rPr>
              <a:t> engagements politiques en faveur de l’égalité de genre. Mais</a:t>
            </a:r>
            <a:r>
              <a:rPr lang="fr-FR" sz="1200" kern="1200" baseline="0" dirty="0">
                <a:solidFill>
                  <a:schemeClr val="tx1"/>
                </a:solidFill>
                <a:effectLst/>
                <a:latin typeface="+mn-lt"/>
                <a:ea typeface="+mn-ea"/>
                <a:cs typeface="+mn-cs"/>
              </a:rPr>
              <a:t> ils sont le lieu aussi de confrontation et de négociation avec d’autres acteurs ayant des visions différentes, souvent ancrées dans leur propre culture. </a:t>
            </a:r>
            <a:r>
              <a:rPr lang="fr-FR" sz="1200" kern="1200" dirty="0">
                <a:solidFill>
                  <a:schemeClr val="tx1"/>
                </a:solidFill>
                <a:effectLst/>
                <a:latin typeface="+mn-lt"/>
                <a:ea typeface="+mn-ea"/>
                <a:cs typeface="+mn-cs"/>
              </a:rPr>
              <a:t>En ce sens, les projets peuvent être considérés comme des arènes pour le genre.</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a:t>Le projet</a:t>
            </a:r>
            <a:r>
              <a:rPr lang="fr-FR" baseline="0" dirty="0"/>
              <a:t> </a:t>
            </a:r>
            <a:r>
              <a:rPr lang="fr-FR" baseline="0" dirty="0" err="1"/>
              <a:t>Arpege</a:t>
            </a:r>
            <a:r>
              <a:rPr lang="fr-FR" baseline="0" dirty="0"/>
              <a:t> a été monté avec 3 ONG travaillant dans le développement rural à Madagascar,  avec un projet dans le sud du pays porté par le </a:t>
            </a:r>
            <a:r>
              <a:rPr lang="fr-FR" baseline="0" dirty="0" err="1"/>
              <a:t>Gret</a:t>
            </a:r>
            <a:r>
              <a:rPr lang="fr-FR" baseline="0" dirty="0"/>
              <a:t>, et deux dans le centre d pays, portés par ID et </a:t>
            </a:r>
            <a:r>
              <a:rPr lang="fr-FR" baseline="0" dirty="0" err="1"/>
              <a:t>Agrisud</a:t>
            </a:r>
            <a:r>
              <a:rPr lang="fr-FR" baseline="0" dirty="0"/>
              <a:t>.  avec des terrains miroirs au Sénégal. </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74B7C632-63E4-4CF5-AA15-ED558D7A731A}" type="slidenum">
              <a:rPr lang="fr-FR" smtClean="0"/>
              <a:t>3</a:t>
            </a:fld>
            <a:endParaRPr lang="fr-FR"/>
          </a:p>
        </p:txBody>
      </p:sp>
    </p:spTree>
    <p:extLst>
      <p:ext uri="{BB962C8B-B14F-4D97-AF65-F5344CB8AC3E}">
        <p14:creationId xmlns:p14="http://schemas.microsoft.com/office/powerpoint/2010/main" val="2733000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aseline="0" dirty="0" err="1"/>
              <a:t>Participatory</a:t>
            </a:r>
            <a:r>
              <a:rPr lang="fr-FR" baseline="0" dirty="0"/>
              <a:t> action </a:t>
            </a:r>
            <a:r>
              <a:rPr lang="fr-FR" baseline="0" dirty="0" err="1"/>
              <a:t>research</a:t>
            </a:r>
            <a:r>
              <a:rPr lang="fr-FR" baseline="0" dirty="0"/>
              <a:t> </a:t>
            </a:r>
            <a:r>
              <a:rPr lang="fr-FR" baseline="0" dirty="0" err="1"/>
              <a:t>is</a:t>
            </a:r>
            <a:r>
              <a:rPr lang="fr-FR" baseline="0" dirty="0"/>
              <a:t> </a:t>
            </a:r>
            <a:r>
              <a:rPr lang="fr-FR" baseline="0" dirty="0" err="1"/>
              <a:t>conducted</a:t>
            </a:r>
            <a:r>
              <a:rPr lang="fr-FR" baseline="0" dirty="0"/>
              <a:t> </a:t>
            </a:r>
            <a:r>
              <a:rPr lang="fr-FR" baseline="0" dirty="0" err="1"/>
              <a:t>with</a:t>
            </a:r>
            <a:r>
              <a:rPr lang="fr-FR" baseline="0" dirty="0"/>
              <a:t> local </a:t>
            </a:r>
            <a:r>
              <a:rPr lang="fr-FR" baseline="0" dirty="0" err="1"/>
              <a:t>project</a:t>
            </a:r>
            <a:r>
              <a:rPr lang="fr-FR" baseline="0" dirty="0"/>
              <a:t> staff. </a:t>
            </a:r>
            <a:r>
              <a:rPr lang="fr-FR" baseline="0" dirty="0" err="1"/>
              <a:t>Its</a:t>
            </a:r>
            <a:r>
              <a:rPr lang="fr-FR" baseline="0" dirty="0"/>
              <a:t> objective </a:t>
            </a:r>
            <a:r>
              <a:rPr lang="fr-FR" baseline="0" dirty="0" err="1"/>
              <a:t>is</a:t>
            </a:r>
            <a:r>
              <a:rPr lang="fr-FR" baseline="0" dirty="0"/>
              <a:t> to </a:t>
            </a:r>
            <a:r>
              <a:rPr lang="fr-FR" baseline="0" dirty="0" err="1"/>
              <a:t>make</a:t>
            </a:r>
            <a:r>
              <a:rPr lang="fr-FR" baseline="0" dirty="0"/>
              <a:t> a </a:t>
            </a:r>
            <a:r>
              <a:rPr lang="fr-FR" baseline="0" dirty="0" err="1"/>
              <a:t>diagnosis</a:t>
            </a:r>
            <a:r>
              <a:rPr lang="fr-FR" baseline="0" dirty="0"/>
              <a:t> of the </a:t>
            </a:r>
            <a:r>
              <a:rPr lang="fr-FR" baseline="0" dirty="0" err="1"/>
              <a:t>consideration</a:t>
            </a:r>
            <a:r>
              <a:rPr lang="fr-FR" baseline="0" dirty="0"/>
              <a:t> of gender in the </a:t>
            </a:r>
            <a:r>
              <a:rPr lang="fr-FR" baseline="0" dirty="0" err="1"/>
              <a:t>project</a:t>
            </a:r>
            <a:r>
              <a:rPr lang="fr-FR" baseline="0" dirty="0"/>
              <a:t> </a:t>
            </a:r>
            <a:r>
              <a:rPr lang="fr-FR" baseline="0" dirty="0" err="1"/>
              <a:t>activities</a:t>
            </a:r>
            <a:r>
              <a:rPr lang="fr-FR" baseline="0" dirty="0"/>
              <a:t>, to </a:t>
            </a:r>
            <a:r>
              <a:rPr lang="fr-FR" baseline="0" dirty="0" err="1"/>
              <a:t>identify</a:t>
            </a:r>
            <a:r>
              <a:rPr lang="fr-FR" baseline="0" dirty="0"/>
              <a:t> </a:t>
            </a:r>
            <a:r>
              <a:rPr lang="fr-FR" baseline="0" dirty="0" err="1"/>
              <a:t>problems</a:t>
            </a:r>
            <a:r>
              <a:rPr lang="fr-FR" baseline="0" dirty="0"/>
              <a:t>, to propose co-</a:t>
            </a:r>
            <a:r>
              <a:rPr lang="fr-FR" baseline="0" dirty="0" err="1"/>
              <a:t>constructed</a:t>
            </a:r>
            <a:r>
              <a:rPr lang="fr-FR" baseline="0" dirty="0"/>
              <a:t> solutions, to test </a:t>
            </a:r>
            <a:r>
              <a:rPr lang="fr-FR" baseline="0" dirty="0" err="1"/>
              <a:t>them</a:t>
            </a:r>
            <a:r>
              <a:rPr lang="fr-FR" baseline="0" dirty="0"/>
              <a:t> and to analyse </a:t>
            </a:r>
            <a:r>
              <a:rPr lang="fr-FR" baseline="0" dirty="0" err="1"/>
              <a:t>their</a:t>
            </a:r>
            <a:r>
              <a:rPr lang="fr-FR" baseline="0" dirty="0"/>
              <a:t> </a:t>
            </a:r>
            <a:r>
              <a:rPr lang="fr-FR" baseline="0" dirty="0" err="1"/>
              <a:t>outcomes</a:t>
            </a:r>
            <a:r>
              <a:rPr lang="fr-FR" baseline="0" dirty="0"/>
              <a:t>. This cycle </a:t>
            </a:r>
            <a:r>
              <a:rPr lang="fr-FR" baseline="0" dirty="0" err="1"/>
              <a:t>is</a:t>
            </a:r>
            <a:r>
              <a:rPr lang="fr-FR" baseline="0" dirty="0"/>
              <a:t> </a:t>
            </a:r>
            <a:r>
              <a:rPr lang="fr-FR" baseline="0" dirty="0" err="1"/>
              <a:t>repeated</a:t>
            </a:r>
            <a:r>
              <a:rPr lang="fr-FR" baseline="0" dirty="0"/>
              <a:t> up to 3 times if possible. </a:t>
            </a:r>
          </a:p>
          <a:p>
            <a:r>
              <a:rPr lang="fr-FR" baseline="0" dirty="0" err="1"/>
              <a:t>Individual</a:t>
            </a:r>
            <a:r>
              <a:rPr lang="fr-FR" baseline="0" dirty="0"/>
              <a:t> </a:t>
            </a:r>
            <a:r>
              <a:rPr lang="fr-FR" baseline="0" dirty="0" err="1"/>
              <a:t>filmed</a:t>
            </a:r>
            <a:r>
              <a:rPr lang="fr-FR" baseline="0" dirty="0"/>
              <a:t> interviews are </a:t>
            </a:r>
            <a:r>
              <a:rPr lang="fr-FR" baseline="0" dirty="0" err="1"/>
              <a:t>carried</a:t>
            </a:r>
            <a:r>
              <a:rPr lang="fr-FR" baseline="0" dirty="0"/>
              <a:t> out at the </a:t>
            </a:r>
            <a:r>
              <a:rPr lang="fr-FR" baseline="0" dirty="0" err="1"/>
              <a:t>beginning</a:t>
            </a:r>
            <a:r>
              <a:rPr lang="fr-FR" baseline="0" dirty="0"/>
              <a:t> and end of the </a:t>
            </a:r>
            <a:r>
              <a:rPr lang="fr-FR" baseline="0" dirty="0" err="1"/>
              <a:t>participatory</a:t>
            </a:r>
            <a:r>
              <a:rPr lang="fr-FR" baseline="0" dirty="0"/>
              <a:t> action </a:t>
            </a:r>
            <a:r>
              <a:rPr lang="fr-FR" baseline="0" dirty="0" err="1"/>
              <a:t>research</a:t>
            </a:r>
            <a:r>
              <a:rPr lang="fr-FR" baseline="0" dirty="0"/>
              <a:t>, in </a:t>
            </a:r>
            <a:r>
              <a:rPr lang="fr-FR" baseline="0" dirty="0" err="1"/>
              <a:t>order</a:t>
            </a:r>
            <a:r>
              <a:rPr lang="fr-FR" baseline="0" dirty="0"/>
              <a:t> to analyse the gender </a:t>
            </a:r>
            <a:r>
              <a:rPr lang="fr-FR" baseline="0" dirty="0" err="1"/>
              <a:t>representations</a:t>
            </a:r>
            <a:r>
              <a:rPr lang="fr-FR" baseline="0" dirty="0"/>
              <a:t> of the </a:t>
            </a:r>
            <a:r>
              <a:rPr lang="fr-FR" baseline="0" dirty="0" err="1"/>
              <a:t>project</a:t>
            </a:r>
            <a:r>
              <a:rPr lang="fr-FR" baseline="0" dirty="0"/>
              <a:t> staff and </a:t>
            </a:r>
            <a:r>
              <a:rPr lang="fr-FR" baseline="0" dirty="0" err="1"/>
              <a:t>their</a:t>
            </a:r>
            <a:r>
              <a:rPr lang="fr-FR" baseline="0" dirty="0"/>
              <a:t> </a:t>
            </a:r>
            <a:r>
              <a:rPr lang="fr-FR" baseline="0" dirty="0" err="1"/>
              <a:t>evolution</a:t>
            </a:r>
            <a:r>
              <a:rPr lang="fr-FR" baseline="0" dirty="0"/>
              <a:t>.</a:t>
            </a:r>
          </a:p>
          <a:p>
            <a:endParaRPr lang="fr-FR" baseline="0" dirty="0"/>
          </a:p>
          <a:p>
            <a:r>
              <a:rPr lang="fr-FR" baseline="0" dirty="0"/>
              <a:t>La recherche action participative est menée avec les personnels locaux des projets. Elle a pour objectif de faire un diagnostic de la prise en compte du genre dans l’activité du projet, d’identifier les problèmes, de proposer des solutions </a:t>
            </a:r>
            <a:r>
              <a:rPr lang="fr-FR" baseline="0" dirty="0" err="1"/>
              <a:t>co</a:t>
            </a:r>
            <a:r>
              <a:rPr lang="fr-FR" baseline="0" dirty="0"/>
              <a:t>-construites, de les tester, de les évaluer . Ce cycle est répété 3 fois si possible. Des entretiens individuels filmés sont réalisés au début et à la fin du projet, afin d’analyser les représentations de genre qu’ont les personnels du projet et leurs évolutions.</a:t>
            </a:r>
            <a:endParaRPr lang="fr-FR" dirty="0"/>
          </a:p>
        </p:txBody>
      </p:sp>
      <p:sp>
        <p:nvSpPr>
          <p:cNvPr id="4" name="Espace réservé du numéro de diapositive 3"/>
          <p:cNvSpPr>
            <a:spLocks noGrp="1"/>
          </p:cNvSpPr>
          <p:nvPr>
            <p:ph type="sldNum" sz="quarter" idx="10"/>
          </p:nvPr>
        </p:nvSpPr>
        <p:spPr/>
        <p:txBody>
          <a:bodyPr/>
          <a:lstStyle/>
          <a:p>
            <a:fld id="{74B7C632-63E4-4CF5-AA15-ED558D7A731A}" type="slidenum">
              <a:rPr lang="fr-FR" smtClean="0"/>
              <a:t>4</a:t>
            </a:fld>
            <a:endParaRPr lang="fr-FR"/>
          </a:p>
        </p:txBody>
      </p:sp>
    </p:spTree>
    <p:extLst>
      <p:ext uri="{BB962C8B-B14F-4D97-AF65-F5344CB8AC3E}">
        <p14:creationId xmlns:p14="http://schemas.microsoft.com/office/powerpoint/2010/main" val="40756059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err="1"/>
              <a:t>Participatory</a:t>
            </a:r>
            <a:r>
              <a:rPr lang="fr-FR" dirty="0"/>
              <a:t> action </a:t>
            </a:r>
            <a:r>
              <a:rPr lang="fr-FR" dirty="0" err="1"/>
              <a:t>research</a:t>
            </a:r>
            <a:r>
              <a:rPr lang="fr-FR" dirty="0"/>
              <a:t> as </a:t>
            </a:r>
            <a:r>
              <a:rPr lang="fr-FR" dirty="0" err="1"/>
              <a:t>carried</a:t>
            </a:r>
            <a:r>
              <a:rPr lang="fr-FR" dirty="0"/>
              <a:t> out by </a:t>
            </a:r>
            <a:r>
              <a:rPr lang="fr-FR" dirty="0" err="1"/>
              <a:t>Arpege</a:t>
            </a:r>
            <a:r>
              <a:rPr lang="fr-FR" dirty="0"/>
              <a:t> </a:t>
            </a:r>
            <a:r>
              <a:rPr lang="fr-FR" dirty="0" err="1"/>
              <a:t>remains</a:t>
            </a:r>
            <a:r>
              <a:rPr lang="fr-FR" dirty="0"/>
              <a:t> </a:t>
            </a:r>
            <a:r>
              <a:rPr lang="fr-FR" dirty="0" err="1"/>
              <a:t>strongly</a:t>
            </a:r>
            <a:r>
              <a:rPr lang="fr-FR" dirty="0"/>
              <a:t> </a:t>
            </a:r>
            <a:r>
              <a:rPr lang="fr-FR" dirty="0" err="1"/>
              <a:t>linked</a:t>
            </a:r>
            <a:r>
              <a:rPr lang="fr-FR" dirty="0"/>
              <a:t> to the cultural </a:t>
            </a:r>
            <a:r>
              <a:rPr lang="fr-FR" dirty="0" err="1"/>
              <a:t>contexts</a:t>
            </a:r>
            <a:r>
              <a:rPr lang="fr-FR" dirty="0"/>
              <a:t> and situations of the </a:t>
            </a:r>
            <a:r>
              <a:rPr lang="fr-FR" dirty="0" err="1"/>
              <a:t>projects</a:t>
            </a:r>
            <a:r>
              <a:rPr lang="fr-FR" dirty="0"/>
              <a:t>. This intervention mode </a:t>
            </a:r>
            <a:r>
              <a:rPr lang="fr-FR" dirty="0" err="1"/>
              <a:t>through</a:t>
            </a:r>
            <a:r>
              <a:rPr lang="fr-FR" dirty="0"/>
              <a:t> </a:t>
            </a:r>
            <a:r>
              <a:rPr lang="fr-FR" dirty="0" err="1"/>
              <a:t>participatory</a:t>
            </a:r>
            <a:r>
              <a:rPr lang="fr-FR" dirty="0"/>
              <a:t> action </a:t>
            </a:r>
            <a:r>
              <a:rPr lang="fr-FR" dirty="0" err="1"/>
              <a:t>research</a:t>
            </a:r>
            <a:r>
              <a:rPr lang="fr-FR" dirty="0"/>
              <a:t> </a:t>
            </a:r>
            <a:r>
              <a:rPr lang="fr-FR" dirty="0" err="1"/>
              <a:t>requires</a:t>
            </a:r>
            <a:r>
              <a:rPr lang="fr-FR" dirty="0"/>
              <a:t> </a:t>
            </a:r>
            <a:r>
              <a:rPr lang="fr-FR" dirty="0" err="1"/>
              <a:t>significant</a:t>
            </a:r>
            <a:r>
              <a:rPr lang="fr-FR" dirty="0"/>
              <a:t> </a:t>
            </a:r>
            <a:r>
              <a:rPr lang="fr-FR" dirty="0" err="1"/>
              <a:t>human</a:t>
            </a:r>
            <a:r>
              <a:rPr lang="fr-FR" dirty="0"/>
              <a:t> and </a:t>
            </a:r>
            <a:r>
              <a:rPr lang="fr-FR" dirty="0" err="1"/>
              <a:t>financial</a:t>
            </a:r>
            <a:r>
              <a:rPr lang="fr-FR" dirty="0"/>
              <a:t> </a:t>
            </a:r>
            <a:r>
              <a:rPr lang="fr-FR" dirty="0" err="1"/>
              <a:t>resources</a:t>
            </a:r>
            <a:r>
              <a:rPr lang="fr-FR" dirty="0"/>
              <a:t> – </a:t>
            </a:r>
            <a:r>
              <a:rPr lang="fr-FR" dirty="0" err="1"/>
              <a:t>such</a:t>
            </a:r>
            <a:r>
              <a:rPr lang="fr-FR" dirty="0"/>
              <a:t> a </a:t>
            </a:r>
            <a:r>
              <a:rPr lang="fr-FR" dirty="0" err="1"/>
              <a:t>method</a:t>
            </a:r>
            <a:r>
              <a:rPr lang="fr-FR" dirty="0"/>
              <a:t> </a:t>
            </a:r>
            <a:r>
              <a:rPr lang="fr-FR" dirty="0" err="1"/>
              <a:t>cannot</a:t>
            </a:r>
            <a:r>
              <a:rPr lang="fr-FR" dirty="0"/>
              <a:t> </a:t>
            </a:r>
            <a:r>
              <a:rPr lang="fr-FR" dirty="0" err="1"/>
              <a:t>be</a:t>
            </a:r>
            <a:r>
              <a:rPr lang="fr-FR" dirty="0"/>
              <a:t> </a:t>
            </a:r>
            <a:r>
              <a:rPr lang="fr-FR" dirty="0" err="1"/>
              <a:t>repeated</a:t>
            </a:r>
            <a:r>
              <a:rPr lang="fr-FR" dirty="0"/>
              <a:t> as </a:t>
            </a:r>
            <a:r>
              <a:rPr lang="fr-FR" dirty="0" err="1"/>
              <a:t>such</a:t>
            </a:r>
            <a:r>
              <a:rPr lang="fr-FR" dirty="0"/>
              <a:t> on </a:t>
            </a:r>
            <a:r>
              <a:rPr lang="fr-FR" dirty="0" err="1"/>
              <a:t>each</a:t>
            </a:r>
            <a:r>
              <a:rPr lang="fr-FR" dirty="0"/>
              <a:t> </a:t>
            </a:r>
            <a:r>
              <a:rPr lang="fr-FR" dirty="0" err="1"/>
              <a:t>development</a:t>
            </a:r>
            <a:r>
              <a:rPr lang="fr-FR" dirty="0"/>
              <a:t> </a:t>
            </a:r>
            <a:r>
              <a:rPr lang="fr-FR" dirty="0" err="1"/>
              <a:t>project</a:t>
            </a:r>
            <a:r>
              <a:rPr lang="fr-FR" dirty="0"/>
              <a:t>. The challenge </a:t>
            </a:r>
            <a:r>
              <a:rPr lang="fr-FR" dirty="0" err="1"/>
              <a:t>is</a:t>
            </a:r>
            <a:r>
              <a:rPr lang="fr-FR" dirty="0"/>
              <a:t> </a:t>
            </a:r>
            <a:r>
              <a:rPr lang="fr-FR" dirty="0" err="1"/>
              <a:t>therefore</a:t>
            </a:r>
            <a:r>
              <a:rPr lang="fr-FR" dirty="0"/>
              <a:t> to </a:t>
            </a:r>
            <a:r>
              <a:rPr lang="fr-FR" dirty="0" err="1"/>
              <a:t>draw</a:t>
            </a:r>
            <a:r>
              <a:rPr lang="fr-FR" dirty="0"/>
              <a:t> </a:t>
            </a:r>
            <a:r>
              <a:rPr lang="fr-FR" dirty="0" err="1"/>
              <a:t>from</a:t>
            </a:r>
            <a:r>
              <a:rPr lang="fr-FR" dirty="0"/>
              <a:t> Arpège </a:t>
            </a:r>
            <a:r>
              <a:rPr lang="fr-FR" dirty="0" err="1"/>
              <a:t>processes</a:t>
            </a:r>
            <a:r>
              <a:rPr lang="fr-FR" dirty="0"/>
              <a:t> and </a:t>
            </a:r>
            <a:r>
              <a:rPr lang="fr-FR" dirty="0" err="1"/>
              <a:t>approaches</a:t>
            </a:r>
            <a:r>
              <a:rPr lang="fr-FR" dirty="0"/>
              <a:t> to </a:t>
            </a:r>
            <a:r>
              <a:rPr lang="fr-FR" dirty="0" err="1"/>
              <a:t>be</a:t>
            </a:r>
            <a:r>
              <a:rPr lang="fr-FR" dirty="0"/>
              <a:t> </a:t>
            </a:r>
            <a:r>
              <a:rPr lang="fr-FR" dirty="0" err="1"/>
              <a:t>implemented</a:t>
            </a:r>
            <a:r>
              <a:rPr lang="fr-FR" dirty="0"/>
              <a:t> in </a:t>
            </a:r>
            <a:r>
              <a:rPr lang="fr-FR" dirty="0" err="1"/>
              <a:t>other</a:t>
            </a:r>
            <a:r>
              <a:rPr lang="fr-FR" dirty="0"/>
              <a:t> </a:t>
            </a:r>
            <a:r>
              <a:rPr lang="fr-FR" dirty="0" err="1"/>
              <a:t>development</a:t>
            </a:r>
            <a:r>
              <a:rPr lang="fr-FR" dirty="0"/>
              <a:t> </a:t>
            </a:r>
            <a:r>
              <a:rPr lang="fr-FR" dirty="0" err="1"/>
              <a:t>projects</a:t>
            </a:r>
            <a:r>
              <a:rPr lang="fr-FR" dirty="0"/>
              <a:t>.</a:t>
            </a:r>
          </a:p>
          <a:p>
            <a:r>
              <a:rPr lang="fr-FR" dirty="0"/>
              <a:t>How </a:t>
            </a:r>
            <a:r>
              <a:rPr lang="fr-FR" dirty="0" err="1"/>
              <a:t>then</a:t>
            </a:r>
            <a:r>
              <a:rPr lang="fr-FR" dirty="0"/>
              <a:t> </a:t>
            </a:r>
            <a:r>
              <a:rPr lang="fr-FR" dirty="0" err="1"/>
              <a:t>can</a:t>
            </a:r>
            <a:r>
              <a:rPr lang="fr-FR" dirty="0"/>
              <a:t> </a:t>
            </a:r>
            <a:r>
              <a:rPr lang="fr-FR" dirty="0" err="1"/>
              <a:t>we</a:t>
            </a:r>
            <a:r>
              <a:rPr lang="fr-FR" dirty="0"/>
              <a:t> translate </a:t>
            </a:r>
            <a:r>
              <a:rPr lang="fr-FR" dirty="0" err="1"/>
              <a:t>what</a:t>
            </a:r>
            <a:r>
              <a:rPr lang="fr-FR" dirty="0"/>
              <a:t> </a:t>
            </a:r>
            <a:r>
              <a:rPr lang="fr-FR" dirty="0" err="1"/>
              <a:t>we</a:t>
            </a:r>
            <a:r>
              <a:rPr lang="fr-FR" dirty="0"/>
              <a:t> have </a:t>
            </a:r>
            <a:r>
              <a:rPr lang="fr-FR" dirty="0" err="1"/>
              <a:t>learned</a:t>
            </a:r>
            <a:r>
              <a:rPr lang="fr-FR" dirty="0"/>
              <a:t> in the </a:t>
            </a:r>
            <a:r>
              <a:rPr lang="fr-FR" dirty="0" err="1"/>
              <a:t>framework</a:t>
            </a:r>
            <a:r>
              <a:rPr lang="fr-FR" dirty="0"/>
              <a:t> of the action </a:t>
            </a:r>
            <a:r>
              <a:rPr lang="fr-FR" dirty="0" err="1"/>
              <a:t>research</a:t>
            </a:r>
            <a:r>
              <a:rPr lang="fr-FR" dirty="0"/>
              <a:t> to </a:t>
            </a:r>
            <a:r>
              <a:rPr lang="fr-FR" dirty="0" err="1"/>
              <a:t>extend</a:t>
            </a:r>
            <a:r>
              <a:rPr lang="fr-FR" dirty="0"/>
              <a:t> the gender transformative </a:t>
            </a:r>
            <a:r>
              <a:rPr lang="fr-FR" dirty="0" err="1"/>
              <a:t>approach</a:t>
            </a:r>
            <a:r>
              <a:rPr lang="fr-FR" dirty="0"/>
              <a:t>? </a:t>
            </a:r>
          </a:p>
          <a:p>
            <a:r>
              <a:rPr lang="fr-FR" dirty="0"/>
              <a:t>This figure on the right hand </a:t>
            </a:r>
            <a:r>
              <a:rPr lang="fr-FR" dirty="0" err="1"/>
              <a:t>side</a:t>
            </a:r>
            <a:r>
              <a:rPr lang="fr-FR" dirty="0"/>
              <a:t>, </a:t>
            </a:r>
            <a:r>
              <a:rPr lang="fr-FR" dirty="0" err="1"/>
              <a:t>taken</a:t>
            </a:r>
            <a:r>
              <a:rPr lang="fr-FR" dirty="0"/>
              <a:t> </a:t>
            </a:r>
            <a:r>
              <a:rPr lang="fr-FR" dirty="0" err="1"/>
              <a:t>from</a:t>
            </a:r>
            <a:r>
              <a:rPr lang="fr-FR" dirty="0"/>
              <a:t> a UNDP guide, shows the </a:t>
            </a:r>
            <a:r>
              <a:rPr lang="fr-FR" dirty="0" err="1"/>
              <a:t>relationships</a:t>
            </a:r>
            <a:r>
              <a:rPr lang="fr-FR" dirty="0"/>
              <a:t> </a:t>
            </a:r>
            <a:r>
              <a:rPr lang="fr-FR" dirty="0" err="1"/>
              <a:t>between</a:t>
            </a:r>
            <a:r>
              <a:rPr lang="fr-FR" dirty="0"/>
              <a:t> the </a:t>
            </a:r>
            <a:r>
              <a:rPr lang="fr-FR" dirty="0" err="1"/>
              <a:t>different</a:t>
            </a:r>
            <a:r>
              <a:rPr lang="fr-FR" dirty="0"/>
              <a:t> </a:t>
            </a:r>
            <a:r>
              <a:rPr lang="fr-FR" dirty="0" err="1"/>
              <a:t>levels</a:t>
            </a:r>
            <a:r>
              <a:rPr lang="fr-FR" dirty="0"/>
              <a:t>, local, </a:t>
            </a:r>
            <a:r>
              <a:rPr lang="fr-FR" dirty="0" err="1"/>
              <a:t>meso</a:t>
            </a:r>
            <a:r>
              <a:rPr lang="fr-FR" dirty="0"/>
              <a:t> and national. </a:t>
            </a:r>
            <a:r>
              <a:rPr lang="fr-FR" dirty="0" err="1"/>
              <a:t>These</a:t>
            </a:r>
            <a:r>
              <a:rPr lang="fr-FR" dirty="0"/>
              <a:t> linkages </a:t>
            </a:r>
            <a:r>
              <a:rPr lang="fr-FR" dirty="0" err="1"/>
              <a:t>allow</a:t>
            </a:r>
            <a:r>
              <a:rPr lang="fr-FR" dirty="0"/>
              <a:t> us to </a:t>
            </a:r>
            <a:r>
              <a:rPr lang="fr-FR" dirty="0" err="1"/>
              <a:t>understand</a:t>
            </a:r>
            <a:r>
              <a:rPr lang="fr-FR" dirty="0"/>
              <a:t> </a:t>
            </a:r>
            <a:r>
              <a:rPr lang="fr-FR" dirty="0" err="1"/>
              <a:t>scaling</a:t>
            </a:r>
            <a:r>
              <a:rPr lang="fr-FR" dirty="0"/>
              <a:t> up </a:t>
            </a:r>
            <a:r>
              <a:rPr lang="fr-FR" dirty="0" err="1"/>
              <a:t>processes</a:t>
            </a:r>
            <a:r>
              <a:rPr lang="fr-FR" dirty="0"/>
              <a:t> </a:t>
            </a:r>
            <a:r>
              <a:rPr lang="fr-FR" dirty="0" err="1"/>
              <a:t>so</a:t>
            </a:r>
            <a:r>
              <a:rPr lang="fr-FR" dirty="0"/>
              <a:t> </a:t>
            </a:r>
            <a:r>
              <a:rPr lang="fr-FR" dirty="0" err="1"/>
              <a:t>that</a:t>
            </a:r>
            <a:r>
              <a:rPr lang="fr-FR" dirty="0"/>
              <a:t> a local or pilot initiative </a:t>
            </a:r>
            <a:r>
              <a:rPr lang="fr-FR" dirty="0" err="1"/>
              <a:t>can</a:t>
            </a:r>
            <a:r>
              <a:rPr lang="fr-FR" dirty="0"/>
              <a:t> have impacts at the </a:t>
            </a:r>
            <a:r>
              <a:rPr lang="fr-FR" dirty="0" err="1"/>
              <a:t>meso</a:t>
            </a:r>
            <a:r>
              <a:rPr lang="fr-FR" dirty="0"/>
              <a:t> and national </a:t>
            </a:r>
            <a:r>
              <a:rPr lang="fr-FR" dirty="0" err="1"/>
              <a:t>levels</a:t>
            </a:r>
            <a:r>
              <a:rPr lang="fr-FR" dirty="0"/>
              <a:t>, and </a:t>
            </a:r>
            <a:r>
              <a:rPr lang="fr-FR" dirty="0" err="1"/>
              <a:t>then</a:t>
            </a:r>
            <a:r>
              <a:rPr lang="fr-FR" dirty="0"/>
              <a:t> </a:t>
            </a:r>
            <a:r>
              <a:rPr lang="fr-FR" dirty="0" err="1"/>
              <a:t>be</a:t>
            </a:r>
            <a:r>
              <a:rPr lang="fr-FR" dirty="0"/>
              <a:t> </a:t>
            </a:r>
            <a:r>
              <a:rPr lang="fr-FR" dirty="0" err="1"/>
              <a:t>replicated</a:t>
            </a:r>
            <a:r>
              <a:rPr lang="fr-FR" dirty="0"/>
              <a:t>. </a:t>
            </a:r>
          </a:p>
          <a:p>
            <a:r>
              <a:rPr lang="fr-FR" dirty="0"/>
              <a:t>In the case of </a:t>
            </a:r>
            <a:r>
              <a:rPr lang="fr-FR" dirty="0" err="1"/>
              <a:t>Arpege</a:t>
            </a:r>
            <a:r>
              <a:rPr lang="fr-FR" dirty="0"/>
              <a:t>, </a:t>
            </a:r>
            <a:r>
              <a:rPr lang="fr-FR" dirty="0" err="1"/>
              <a:t>we</a:t>
            </a:r>
            <a:r>
              <a:rPr lang="fr-FR" dirty="0"/>
              <a:t> </a:t>
            </a:r>
            <a:r>
              <a:rPr lang="fr-FR" dirty="0" err="1"/>
              <a:t>work</a:t>
            </a:r>
            <a:r>
              <a:rPr lang="fr-FR" dirty="0"/>
              <a:t> at the local </a:t>
            </a:r>
            <a:r>
              <a:rPr lang="fr-FR" dirty="0" err="1"/>
              <a:t>level</a:t>
            </a:r>
            <a:r>
              <a:rPr lang="fr-FR" dirty="0"/>
              <a:t> and </a:t>
            </a:r>
            <a:r>
              <a:rPr lang="fr-FR" dirty="0" err="1"/>
              <a:t>seek</a:t>
            </a:r>
            <a:r>
              <a:rPr lang="fr-FR" dirty="0"/>
              <a:t> a </a:t>
            </a:r>
            <a:r>
              <a:rPr lang="fr-FR" dirty="0" err="1"/>
              <a:t>scaling</a:t>
            </a:r>
            <a:r>
              <a:rPr lang="fr-FR" dirty="0"/>
              <a:t> up at the </a:t>
            </a:r>
            <a:r>
              <a:rPr lang="fr-FR" dirty="0" err="1"/>
              <a:t>meso</a:t>
            </a:r>
            <a:r>
              <a:rPr lang="fr-FR" dirty="0"/>
              <a:t> </a:t>
            </a:r>
            <a:r>
              <a:rPr lang="fr-FR" dirty="0" err="1"/>
              <a:t>level</a:t>
            </a:r>
            <a:r>
              <a:rPr lang="fr-FR" dirty="0"/>
              <a:t> (frame on the </a:t>
            </a:r>
            <a:r>
              <a:rPr lang="fr-FR" dirty="0" err="1"/>
              <a:t>diagram</a:t>
            </a:r>
            <a:r>
              <a:rPr lang="fr-FR" dirty="0"/>
              <a:t>).</a:t>
            </a:r>
          </a:p>
          <a:p>
            <a:endParaRPr lang="fr-FR" dirty="0"/>
          </a:p>
          <a:p>
            <a:r>
              <a:rPr lang="fr-FR" dirty="0"/>
              <a:t>La recherche action participative telle qu’elle est menée par </a:t>
            </a:r>
            <a:r>
              <a:rPr lang="fr-FR" dirty="0" err="1"/>
              <a:t>Arpege</a:t>
            </a:r>
            <a:r>
              <a:rPr lang="fr-FR" dirty="0"/>
              <a:t>  reste liée aux contextes culturels et aux situations propres des projets. Cette action  nécessite des moyens humains et financiers assez importants et cette méthode ne peut être répétée telle quelle sur chaque projet. L’enjeu est donc d’en tirer des processus</a:t>
            </a:r>
            <a:r>
              <a:rPr lang="fr-FR" baseline="0" dirty="0"/>
              <a:t> et démarches à mettre en œuvre dans les projets</a:t>
            </a:r>
            <a:endParaRPr lang="fr-FR" dirty="0"/>
          </a:p>
          <a:p>
            <a:r>
              <a:rPr lang="fr-FR" dirty="0"/>
              <a:t>Comment alors traduire ce qu’on appris dans le cadre</a:t>
            </a:r>
            <a:r>
              <a:rPr lang="fr-FR" baseline="0" dirty="0"/>
              <a:t> de </a:t>
            </a:r>
            <a:r>
              <a:rPr lang="fr-FR" dirty="0"/>
              <a:t>la recherche action pour élargir</a:t>
            </a:r>
            <a:r>
              <a:rPr lang="fr-FR" baseline="0" dirty="0"/>
              <a:t> la démarche transformative de genre</a:t>
            </a:r>
            <a:r>
              <a:rPr lang="fr-FR" dirty="0"/>
              <a:t> ? </a:t>
            </a:r>
          </a:p>
          <a:p>
            <a:r>
              <a:rPr lang="fr-FR" dirty="0"/>
              <a:t>Sur cette figure extraite d’un guide du </a:t>
            </a:r>
            <a:r>
              <a:rPr lang="fr-FR" dirty="0" err="1"/>
              <a:t>Pnud</a:t>
            </a:r>
            <a:r>
              <a:rPr lang="fr-FR" dirty="0"/>
              <a:t>, on voit les relations entre les différents niveaux local, </a:t>
            </a:r>
            <a:r>
              <a:rPr lang="fr-FR" dirty="0" err="1"/>
              <a:t>meso</a:t>
            </a:r>
            <a:r>
              <a:rPr lang="fr-FR" dirty="0"/>
              <a:t> ou national. Ces relations permettent de comprendre les processus de mise à l’échelle pour qu’une initiative locale ou pilote puisse avoir des impacts au niveau </a:t>
            </a:r>
            <a:r>
              <a:rPr lang="fr-FR" dirty="0" err="1"/>
              <a:t>meso</a:t>
            </a:r>
            <a:r>
              <a:rPr lang="fr-FR" dirty="0"/>
              <a:t> et national, et ensuite être </a:t>
            </a:r>
            <a:r>
              <a:rPr lang="fr-FR" dirty="0" err="1"/>
              <a:t>repliquée</a:t>
            </a:r>
            <a:r>
              <a:rPr lang="fr-FR" dirty="0"/>
              <a:t>. </a:t>
            </a:r>
          </a:p>
          <a:p>
            <a:r>
              <a:rPr lang="fr-FR" dirty="0"/>
              <a:t>Dans le cas d’</a:t>
            </a:r>
            <a:r>
              <a:rPr lang="fr-FR" dirty="0" err="1"/>
              <a:t>Arpege</a:t>
            </a:r>
            <a:r>
              <a:rPr lang="fr-FR" dirty="0"/>
              <a:t>, nous travaillons à l’échelle locale et </a:t>
            </a:r>
            <a:r>
              <a:rPr lang="fr-FR" dirty="0" err="1"/>
              <a:t>meso</a:t>
            </a:r>
            <a:r>
              <a:rPr lang="fr-FR" dirty="0"/>
              <a:t> (cadre sur le schéma)</a:t>
            </a:r>
          </a:p>
        </p:txBody>
      </p:sp>
      <p:sp>
        <p:nvSpPr>
          <p:cNvPr id="4" name="Espace réservé du numéro de diapositive 3"/>
          <p:cNvSpPr>
            <a:spLocks noGrp="1"/>
          </p:cNvSpPr>
          <p:nvPr>
            <p:ph type="sldNum" sz="quarter" idx="10"/>
          </p:nvPr>
        </p:nvSpPr>
        <p:spPr/>
        <p:txBody>
          <a:bodyPr/>
          <a:lstStyle/>
          <a:p>
            <a:fld id="{74B7C632-63E4-4CF5-AA15-ED558D7A731A}" type="slidenum">
              <a:rPr lang="fr-FR" smtClean="0"/>
              <a:t>5</a:t>
            </a:fld>
            <a:endParaRPr lang="fr-FR"/>
          </a:p>
        </p:txBody>
      </p:sp>
    </p:spTree>
    <p:extLst>
      <p:ext uri="{BB962C8B-B14F-4D97-AF65-F5344CB8AC3E}">
        <p14:creationId xmlns:p14="http://schemas.microsoft.com/office/powerpoint/2010/main" val="2031817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To guide the </a:t>
            </a:r>
            <a:r>
              <a:rPr lang="fr-FR" dirty="0" err="1"/>
              <a:t>scaling</a:t>
            </a:r>
            <a:r>
              <a:rPr lang="fr-FR" dirty="0"/>
              <a:t>-up </a:t>
            </a:r>
            <a:r>
              <a:rPr lang="fr-FR" dirty="0" err="1"/>
              <a:t>process</a:t>
            </a:r>
            <a:r>
              <a:rPr lang="fr-FR" dirty="0"/>
              <a:t>, </a:t>
            </a:r>
            <a:r>
              <a:rPr lang="fr-FR" dirty="0" err="1"/>
              <a:t>we</a:t>
            </a:r>
            <a:r>
              <a:rPr lang="fr-FR" dirty="0"/>
              <a:t> </a:t>
            </a:r>
            <a:r>
              <a:rPr lang="fr-FR" dirty="0" err="1"/>
              <a:t>mobilised</a:t>
            </a:r>
            <a:r>
              <a:rPr lang="fr-FR" dirty="0"/>
              <a:t> the </a:t>
            </a:r>
            <a:r>
              <a:rPr lang="fr-FR" dirty="0" err="1"/>
              <a:t>scaling</a:t>
            </a:r>
            <a:r>
              <a:rPr lang="fr-FR" dirty="0"/>
              <a:t>-up </a:t>
            </a:r>
            <a:r>
              <a:rPr lang="fr-FR" dirty="0" err="1"/>
              <a:t>theory</a:t>
            </a:r>
            <a:r>
              <a:rPr lang="fr-FR" dirty="0"/>
              <a:t> for </a:t>
            </a:r>
            <a:r>
              <a:rPr lang="fr-FR" dirty="0" err="1"/>
              <a:t>development</a:t>
            </a:r>
            <a:r>
              <a:rPr lang="fr-FR" dirty="0"/>
              <a:t> </a:t>
            </a:r>
            <a:r>
              <a:rPr lang="fr-FR" dirty="0" err="1"/>
              <a:t>projects</a:t>
            </a:r>
            <a:r>
              <a:rPr lang="fr-FR" dirty="0"/>
              <a:t> </a:t>
            </a:r>
            <a:r>
              <a:rPr lang="fr-FR" dirty="0" err="1"/>
              <a:t>developed</a:t>
            </a:r>
            <a:r>
              <a:rPr lang="fr-FR" dirty="0"/>
              <a:t> by </a:t>
            </a:r>
            <a:r>
              <a:rPr lang="fr-FR" dirty="0" err="1"/>
              <a:t>Wigboldus</a:t>
            </a:r>
            <a:r>
              <a:rPr lang="fr-FR" dirty="0"/>
              <a:t> and </a:t>
            </a:r>
            <a:r>
              <a:rPr lang="fr-FR" dirty="0" err="1"/>
              <a:t>Brouwers</a:t>
            </a:r>
            <a:r>
              <a:rPr lang="fr-FR" dirty="0"/>
              <a:t> in 2016 and </a:t>
            </a:r>
            <a:r>
              <a:rPr lang="fr-FR" dirty="0" err="1"/>
              <a:t>applied</a:t>
            </a:r>
            <a:r>
              <a:rPr lang="fr-FR" dirty="0"/>
              <a:t> </a:t>
            </a:r>
            <a:r>
              <a:rPr lang="fr-FR" dirty="0" err="1"/>
              <a:t>it</a:t>
            </a:r>
            <a:r>
              <a:rPr lang="fr-FR" dirty="0"/>
              <a:t> to the </a:t>
            </a:r>
            <a:r>
              <a:rPr lang="fr-FR" dirty="0" err="1"/>
              <a:t>Arpege</a:t>
            </a:r>
            <a:r>
              <a:rPr lang="fr-FR" dirty="0"/>
              <a:t> </a:t>
            </a:r>
            <a:r>
              <a:rPr lang="fr-FR" dirty="0" err="1"/>
              <a:t>project</a:t>
            </a:r>
            <a:r>
              <a:rPr lang="fr-FR" dirty="0"/>
              <a:t>. This </a:t>
            </a:r>
            <a:r>
              <a:rPr lang="fr-FR" dirty="0" err="1"/>
              <a:t>approach</a:t>
            </a:r>
            <a:r>
              <a:rPr lang="fr-FR" dirty="0"/>
              <a:t> </a:t>
            </a:r>
            <a:r>
              <a:rPr lang="fr-FR" dirty="0" err="1"/>
              <a:t>allows</a:t>
            </a:r>
            <a:r>
              <a:rPr lang="fr-FR" dirty="0"/>
              <a:t> us to </a:t>
            </a:r>
            <a:r>
              <a:rPr lang="fr-FR" dirty="0" err="1"/>
              <a:t>identify</a:t>
            </a:r>
            <a:r>
              <a:rPr lang="fr-FR" dirty="0"/>
              <a:t> the </a:t>
            </a:r>
            <a:r>
              <a:rPr lang="fr-FR" dirty="0" err="1"/>
              <a:t>activities</a:t>
            </a:r>
            <a:r>
              <a:rPr lang="fr-FR" dirty="0"/>
              <a:t>, the </a:t>
            </a:r>
            <a:r>
              <a:rPr lang="fr-FR" dirty="0" err="1"/>
              <a:t>mechanisms</a:t>
            </a:r>
            <a:r>
              <a:rPr lang="fr-FR" dirty="0"/>
              <a:t> of change </a:t>
            </a:r>
            <a:r>
              <a:rPr lang="fr-FR" dirty="0" err="1"/>
              <a:t>needed</a:t>
            </a:r>
            <a:r>
              <a:rPr lang="fr-FR" dirty="0"/>
              <a:t> to </a:t>
            </a:r>
            <a:r>
              <a:rPr lang="fr-FR" dirty="0" err="1"/>
              <a:t>achieve</a:t>
            </a:r>
            <a:r>
              <a:rPr lang="fr-FR" dirty="0"/>
              <a:t> </a:t>
            </a:r>
            <a:r>
              <a:rPr lang="fr-FR" dirty="0" err="1"/>
              <a:t>significant</a:t>
            </a:r>
            <a:r>
              <a:rPr lang="fr-FR" dirty="0"/>
              <a:t> </a:t>
            </a:r>
            <a:r>
              <a:rPr lang="fr-FR" dirty="0" err="1"/>
              <a:t>outcomes</a:t>
            </a:r>
            <a:r>
              <a:rPr lang="fr-FR" dirty="0"/>
              <a:t>, the </a:t>
            </a:r>
            <a:r>
              <a:rPr lang="fr-FR" dirty="0" err="1"/>
              <a:t>actors</a:t>
            </a:r>
            <a:r>
              <a:rPr lang="fr-FR" dirty="0"/>
              <a:t> </a:t>
            </a:r>
            <a:r>
              <a:rPr lang="fr-FR" dirty="0" err="1"/>
              <a:t>mobilised</a:t>
            </a:r>
            <a:r>
              <a:rPr lang="fr-FR" dirty="0"/>
              <a:t> and the conditions </a:t>
            </a:r>
            <a:r>
              <a:rPr lang="fr-FR" dirty="0" err="1"/>
              <a:t>needed</a:t>
            </a:r>
            <a:r>
              <a:rPr lang="fr-FR" dirty="0"/>
              <a:t> for the </a:t>
            </a:r>
            <a:r>
              <a:rPr lang="fr-FR" dirty="0" err="1"/>
              <a:t>process</a:t>
            </a:r>
            <a:r>
              <a:rPr lang="fr-FR" dirty="0"/>
              <a:t> to </a:t>
            </a:r>
            <a:r>
              <a:rPr lang="fr-FR" dirty="0" err="1"/>
              <a:t>work</a:t>
            </a:r>
            <a:r>
              <a:rPr lang="fr-FR" dirty="0"/>
              <a:t>.</a:t>
            </a:r>
          </a:p>
          <a:p>
            <a:r>
              <a:rPr lang="fr-FR" dirty="0"/>
              <a:t>The orange line </a:t>
            </a:r>
            <a:r>
              <a:rPr lang="fr-FR" dirty="0" err="1"/>
              <a:t>separates</a:t>
            </a:r>
            <a:r>
              <a:rPr lang="fr-FR" dirty="0"/>
              <a:t> the </a:t>
            </a:r>
            <a:r>
              <a:rPr lang="fr-FR" dirty="0" err="1"/>
              <a:t>Arpege</a:t>
            </a:r>
            <a:r>
              <a:rPr lang="fr-FR" dirty="0"/>
              <a:t> </a:t>
            </a:r>
            <a:r>
              <a:rPr lang="fr-FR" dirty="0" err="1"/>
              <a:t>project</a:t>
            </a:r>
            <a:r>
              <a:rPr lang="fr-FR" dirty="0"/>
              <a:t> on the </a:t>
            </a:r>
            <a:r>
              <a:rPr lang="fr-FR" dirty="0" err="1"/>
              <a:t>left</a:t>
            </a:r>
            <a:r>
              <a:rPr lang="fr-FR" dirty="0"/>
              <a:t> and the </a:t>
            </a:r>
            <a:r>
              <a:rPr lang="fr-FR" dirty="0" err="1"/>
              <a:t>expected</a:t>
            </a:r>
            <a:r>
              <a:rPr lang="fr-FR" dirty="0"/>
              <a:t> </a:t>
            </a:r>
            <a:r>
              <a:rPr lang="fr-FR" dirty="0" err="1"/>
              <a:t>developments</a:t>
            </a:r>
            <a:r>
              <a:rPr lang="fr-FR" dirty="0"/>
              <a:t> on the right of the </a:t>
            </a:r>
            <a:r>
              <a:rPr lang="fr-FR" dirty="0" err="1"/>
              <a:t>diagram</a:t>
            </a:r>
            <a:r>
              <a:rPr lang="fr-FR" dirty="0"/>
              <a:t>, </a:t>
            </a:r>
            <a:r>
              <a:rPr lang="fr-FR" dirty="0" err="1"/>
              <a:t>which</a:t>
            </a:r>
            <a:r>
              <a:rPr lang="fr-FR" dirty="0"/>
              <a:t> are </a:t>
            </a:r>
            <a:r>
              <a:rPr lang="fr-FR" dirty="0" err="1"/>
              <a:t>consequences</a:t>
            </a:r>
            <a:r>
              <a:rPr lang="fr-FR" dirty="0"/>
              <a:t> of the </a:t>
            </a:r>
            <a:r>
              <a:rPr lang="fr-FR" dirty="0" err="1"/>
              <a:t>project</a:t>
            </a:r>
            <a:r>
              <a:rPr lang="fr-FR" dirty="0"/>
              <a:t>. </a:t>
            </a:r>
          </a:p>
          <a:p>
            <a:endParaRPr lang="fr-FR" dirty="0"/>
          </a:p>
          <a:p>
            <a:endParaRPr lang="fr-FR" dirty="0"/>
          </a:p>
          <a:p>
            <a:r>
              <a:rPr lang="fr-FR" dirty="0"/>
              <a:t>Pour guider</a:t>
            </a:r>
            <a:r>
              <a:rPr lang="fr-FR" baseline="0" dirty="0"/>
              <a:t> le processus de mise à l’échelle, nous avons </a:t>
            </a:r>
            <a:r>
              <a:rPr lang="fr-FR" dirty="0"/>
              <a:t>cela nous avons mobilisé la théorie du </a:t>
            </a:r>
            <a:r>
              <a:rPr lang="fr-FR" dirty="0" err="1"/>
              <a:t>scaling</a:t>
            </a:r>
            <a:r>
              <a:rPr lang="fr-FR" dirty="0"/>
              <a:t> pour les projets de développement, développée par </a:t>
            </a:r>
            <a:r>
              <a:rPr lang="en-GB" dirty="0" err="1"/>
              <a:t>Wigboldus</a:t>
            </a:r>
            <a:r>
              <a:rPr lang="en-GB" dirty="0"/>
              <a:t> et </a:t>
            </a:r>
            <a:r>
              <a:rPr lang="en-GB" dirty="0" err="1"/>
              <a:t>Brouwers</a:t>
            </a:r>
            <a:r>
              <a:rPr lang="en-GB" dirty="0"/>
              <a:t> </a:t>
            </a:r>
            <a:r>
              <a:rPr lang="en-GB" dirty="0" err="1"/>
              <a:t>en</a:t>
            </a:r>
            <a:r>
              <a:rPr lang="en-GB" dirty="0"/>
              <a:t> 2016 et nous </a:t>
            </a:r>
            <a:r>
              <a:rPr lang="en-GB" dirty="0" err="1"/>
              <a:t>l’avons</a:t>
            </a:r>
            <a:r>
              <a:rPr lang="en-GB" dirty="0"/>
              <a:t> </a:t>
            </a:r>
            <a:r>
              <a:rPr lang="en-GB" dirty="0" err="1"/>
              <a:t>appliquée</a:t>
            </a:r>
            <a:r>
              <a:rPr lang="en-GB" dirty="0"/>
              <a:t> au </a:t>
            </a:r>
            <a:r>
              <a:rPr lang="en-GB" dirty="0" err="1"/>
              <a:t>projet</a:t>
            </a:r>
            <a:r>
              <a:rPr lang="en-GB" dirty="0"/>
              <a:t> </a:t>
            </a:r>
            <a:r>
              <a:rPr lang="en-GB" dirty="0" err="1"/>
              <a:t>Arpege</a:t>
            </a:r>
            <a:r>
              <a:rPr lang="en-GB" dirty="0"/>
              <a:t>. </a:t>
            </a:r>
            <a:r>
              <a:rPr lang="en-GB" dirty="0" err="1"/>
              <a:t>Cette</a:t>
            </a:r>
            <a:r>
              <a:rPr lang="en-GB" dirty="0"/>
              <a:t> </a:t>
            </a:r>
            <a:r>
              <a:rPr lang="en-GB" dirty="0" err="1"/>
              <a:t>approche</a:t>
            </a:r>
            <a:r>
              <a:rPr lang="en-GB" dirty="0"/>
              <a:t> </a:t>
            </a:r>
            <a:r>
              <a:rPr lang="en-GB" dirty="0" err="1"/>
              <a:t>permet</a:t>
            </a:r>
            <a:r>
              <a:rPr lang="en-GB" dirty="0"/>
              <a:t> </a:t>
            </a:r>
            <a:r>
              <a:rPr lang="en-GB" dirty="0" err="1"/>
              <a:t>d’identifier</a:t>
            </a:r>
            <a:r>
              <a:rPr lang="en-GB" dirty="0"/>
              <a:t> les </a:t>
            </a:r>
            <a:r>
              <a:rPr lang="en-GB" dirty="0" err="1"/>
              <a:t>activités</a:t>
            </a:r>
            <a:r>
              <a:rPr lang="en-GB" dirty="0"/>
              <a:t>, les </a:t>
            </a:r>
            <a:r>
              <a:rPr lang="en-GB" dirty="0" err="1"/>
              <a:t>mécanismes</a:t>
            </a:r>
            <a:r>
              <a:rPr lang="en-GB" dirty="0"/>
              <a:t> de </a:t>
            </a:r>
            <a:r>
              <a:rPr lang="en-GB" dirty="0" err="1"/>
              <a:t>changement</a:t>
            </a:r>
            <a:r>
              <a:rPr lang="en-GB" dirty="0"/>
              <a:t> necessaires pour y </a:t>
            </a:r>
            <a:r>
              <a:rPr lang="en-GB" dirty="0" err="1"/>
              <a:t>parvenir</a:t>
            </a:r>
            <a:r>
              <a:rPr lang="en-GB" dirty="0"/>
              <a:t>, les </a:t>
            </a:r>
            <a:r>
              <a:rPr lang="en-GB" dirty="0" err="1"/>
              <a:t>acteurs</a:t>
            </a:r>
            <a:r>
              <a:rPr lang="en-GB" dirty="0"/>
              <a:t> mobilises et les </a:t>
            </a:r>
            <a:r>
              <a:rPr lang="en-GB" dirty="0" err="1"/>
              <a:t>les</a:t>
            </a:r>
            <a:r>
              <a:rPr lang="en-GB" dirty="0"/>
              <a:t> conditions necessaires pour le </a:t>
            </a:r>
            <a:r>
              <a:rPr lang="en-GB" dirty="0" err="1"/>
              <a:t>processus</a:t>
            </a:r>
            <a:r>
              <a:rPr lang="en-GB" dirty="0"/>
              <a:t> </a:t>
            </a:r>
            <a:r>
              <a:rPr lang="en-GB" dirty="0" err="1"/>
              <a:t>fonctionne</a:t>
            </a:r>
            <a:r>
              <a:rPr lang="en-GB" dirty="0"/>
              <a:t>. </a:t>
            </a:r>
          </a:p>
          <a:p>
            <a:endParaRPr lang="en-GB" dirty="0"/>
          </a:p>
          <a:p>
            <a:r>
              <a:rPr lang="en-GB" dirty="0"/>
              <a:t>La </a:t>
            </a:r>
            <a:r>
              <a:rPr lang="en-GB" dirty="0" err="1"/>
              <a:t>ligne</a:t>
            </a:r>
            <a:r>
              <a:rPr lang="en-GB" dirty="0"/>
              <a:t> orange </a:t>
            </a:r>
            <a:r>
              <a:rPr lang="en-GB" dirty="0" err="1"/>
              <a:t>sépare</a:t>
            </a:r>
            <a:r>
              <a:rPr lang="en-GB" dirty="0"/>
              <a:t> </a:t>
            </a:r>
            <a:r>
              <a:rPr lang="en-GB" dirty="0" err="1"/>
              <a:t>ce</a:t>
            </a:r>
            <a:r>
              <a:rPr lang="en-GB" dirty="0"/>
              <a:t> qui </a:t>
            </a:r>
            <a:r>
              <a:rPr lang="en-GB" dirty="0" err="1"/>
              <a:t>relève</a:t>
            </a:r>
            <a:r>
              <a:rPr lang="en-GB" dirty="0"/>
              <a:t> du </a:t>
            </a:r>
            <a:r>
              <a:rPr lang="en-GB" dirty="0" err="1"/>
              <a:t>projet</a:t>
            </a:r>
            <a:r>
              <a:rPr lang="en-GB" dirty="0"/>
              <a:t> </a:t>
            </a:r>
            <a:r>
              <a:rPr lang="en-GB" dirty="0" err="1"/>
              <a:t>Arpege</a:t>
            </a:r>
            <a:r>
              <a:rPr lang="en-GB" dirty="0"/>
              <a:t> à gauche (</a:t>
            </a:r>
            <a:r>
              <a:rPr lang="en-GB" dirty="0" err="1"/>
              <a:t>niveau</a:t>
            </a:r>
            <a:r>
              <a:rPr lang="en-GB" dirty="0"/>
              <a:t> local et </a:t>
            </a:r>
            <a:r>
              <a:rPr lang="en-GB" dirty="0" err="1"/>
              <a:t>méso</a:t>
            </a:r>
            <a:r>
              <a:rPr lang="en-GB" dirty="0"/>
              <a:t>) et les </a:t>
            </a:r>
            <a:r>
              <a:rPr lang="en-GB" dirty="0" err="1"/>
              <a:t>développements</a:t>
            </a:r>
            <a:r>
              <a:rPr lang="en-GB" dirty="0"/>
              <a:t> </a:t>
            </a:r>
            <a:r>
              <a:rPr lang="en-GB" dirty="0" err="1"/>
              <a:t>espérés</a:t>
            </a:r>
            <a:r>
              <a:rPr lang="en-GB" dirty="0"/>
              <a:t> sur la </a:t>
            </a:r>
            <a:r>
              <a:rPr lang="en-GB" dirty="0" err="1"/>
              <a:t>droite</a:t>
            </a:r>
            <a:r>
              <a:rPr lang="en-GB" dirty="0"/>
              <a:t> du schema, </a:t>
            </a:r>
            <a:r>
              <a:rPr lang="en-GB" dirty="0" err="1"/>
              <a:t>mais</a:t>
            </a:r>
            <a:r>
              <a:rPr lang="en-GB" dirty="0"/>
              <a:t> qui ne </a:t>
            </a:r>
            <a:r>
              <a:rPr lang="en-GB" dirty="0" err="1"/>
              <a:t>relèvent</a:t>
            </a:r>
            <a:r>
              <a:rPr lang="en-GB" dirty="0"/>
              <a:t> plus du </a:t>
            </a:r>
            <a:r>
              <a:rPr lang="en-GB" dirty="0" err="1"/>
              <a:t>projet</a:t>
            </a:r>
            <a:r>
              <a:rPr lang="en-GB" dirty="0"/>
              <a:t>. </a:t>
            </a:r>
            <a:endParaRPr lang="fr-FR" dirty="0"/>
          </a:p>
        </p:txBody>
      </p:sp>
      <p:sp>
        <p:nvSpPr>
          <p:cNvPr id="4" name="Espace réservé du numéro de diapositive 3"/>
          <p:cNvSpPr>
            <a:spLocks noGrp="1"/>
          </p:cNvSpPr>
          <p:nvPr>
            <p:ph type="sldNum" sz="quarter" idx="10"/>
          </p:nvPr>
        </p:nvSpPr>
        <p:spPr/>
        <p:txBody>
          <a:bodyPr/>
          <a:lstStyle/>
          <a:p>
            <a:fld id="{74B7C632-63E4-4CF5-AA15-ED558D7A731A}" type="slidenum">
              <a:rPr lang="fr-FR" smtClean="0"/>
              <a:t>6</a:t>
            </a:fld>
            <a:endParaRPr lang="fr-FR"/>
          </a:p>
        </p:txBody>
      </p:sp>
    </p:spTree>
    <p:extLst>
      <p:ext uri="{BB962C8B-B14F-4D97-AF65-F5344CB8AC3E}">
        <p14:creationId xmlns:p14="http://schemas.microsoft.com/office/powerpoint/2010/main" val="3964080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To </a:t>
            </a:r>
            <a:r>
              <a:rPr lang="fr-FR" dirty="0" err="1"/>
              <a:t>conclude</a:t>
            </a:r>
            <a:r>
              <a:rPr lang="fr-FR" dirty="0"/>
              <a:t>, let me </a:t>
            </a:r>
            <a:r>
              <a:rPr lang="fr-FR" dirty="0" err="1"/>
              <a:t>underline</a:t>
            </a:r>
            <a:r>
              <a:rPr lang="fr-FR" dirty="0"/>
              <a:t> </a:t>
            </a:r>
            <a:r>
              <a:rPr lang="fr-FR" dirty="0" err="1"/>
              <a:t>that</a:t>
            </a:r>
            <a:r>
              <a:rPr lang="fr-FR" dirty="0"/>
              <a:t> </a:t>
            </a:r>
            <a:r>
              <a:rPr lang="fr-FR" dirty="0" err="1"/>
              <a:t>our</a:t>
            </a:r>
            <a:r>
              <a:rPr lang="fr-FR" dirty="0"/>
              <a:t> </a:t>
            </a:r>
            <a:r>
              <a:rPr lang="fr-FR" dirty="0" err="1"/>
              <a:t>project</a:t>
            </a:r>
            <a:r>
              <a:rPr lang="fr-FR" dirty="0"/>
              <a:t> </a:t>
            </a:r>
            <a:r>
              <a:rPr lang="fr-FR" dirty="0" err="1"/>
              <a:t>targets</a:t>
            </a:r>
            <a:r>
              <a:rPr lang="fr-FR" dirty="0"/>
              <a:t> a gender transformative </a:t>
            </a:r>
            <a:r>
              <a:rPr lang="fr-FR" dirty="0" err="1"/>
              <a:t>approach</a:t>
            </a:r>
            <a:r>
              <a:rPr lang="fr-FR" dirty="0"/>
              <a:t>, on </a:t>
            </a:r>
            <a:r>
              <a:rPr lang="fr-FR" dirty="0" err="1"/>
              <a:t>two</a:t>
            </a:r>
            <a:r>
              <a:rPr lang="fr-FR" dirty="0"/>
              <a:t> </a:t>
            </a:r>
            <a:r>
              <a:rPr lang="fr-FR" dirty="0" err="1"/>
              <a:t>levels</a:t>
            </a:r>
            <a:r>
              <a:rPr lang="fr-FR" dirty="0"/>
              <a:t>: </a:t>
            </a:r>
            <a:r>
              <a:rPr lang="fr-FR" dirty="0" err="1"/>
              <a:t>concerning</a:t>
            </a:r>
            <a:r>
              <a:rPr lang="fr-FR" dirty="0"/>
              <a:t> the </a:t>
            </a:r>
            <a:r>
              <a:rPr lang="fr-FR" dirty="0" err="1"/>
              <a:t>implementation</a:t>
            </a:r>
            <a:r>
              <a:rPr lang="fr-FR" dirty="0"/>
              <a:t> team of the </a:t>
            </a:r>
            <a:r>
              <a:rPr lang="fr-FR" dirty="0" err="1"/>
              <a:t>development</a:t>
            </a:r>
            <a:r>
              <a:rPr lang="fr-FR" dirty="0"/>
              <a:t> </a:t>
            </a:r>
            <a:r>
              <a:rPr lang="fr-FR" dirty="0" err="1"/>
              <a:t>projects</a:t>
            </a:r>
            <a:r>
              <a:rPr lang="fr-FR" dirty="0"/>
              <a:t> and </a:t>
            </a:r>
            <a:r>
              <a:rPr lang="fr-FR" dirty="0" err="1"/>
              <a:t>concerning</a:t>
            </a:r>
            <a:r>
              <a:rPr lang="fr-FR" dirty="0"/>
              <a:t> </a:t>
            </a:r>
            <a:r>
              <a:rPr lang="fr-FR" dirty="0" err="1"/>
              <a:t>individuals</a:t>
            </a:r>
            <a:r>
              <a:rPr lang="fr-FR" dirty="0"/>
              <a:t> and the </a:t>
            </a:r>
            <a:r>
              <a:rPr lang="fr-FR" dirty="0" err="1"/>
              <a:t>communities</a:t>
            </a:r>
            <a:r>
              <a:rPr lang="fr-FR" dirty="0"/>
              <a:t> </a:t>
            </a:r>
            <a:r>
              <a:rPr lang="fr-FR" dirty="0" err="1"/>
              <a:t>where</a:t>
            </a:r>
            <a:r>
              <a:rPr lang="fr-FR" dirty="0"/>
              <a:t> the </a:t>
            </a:r>
            <a:r>
              <a:rPr lang="fr-FR" dirty="0" err="1"/>
              <a:t>development</a:t>
            </a:r>
            <a:r>
              <a:rPr lang="fr-FR" dirty="0"/>
              <a:t> </a:t>
            </a:r>
            <a:r>
              <a:rPr lang="fr-FR" dirty="0" err="1"/>
              <a:t>projects</a:t>
            </a:r>
            <a:r>
              <a:rPr lang="fr-FR" dirty="0"/>
              <a:t> are </a:t>
            </a:r>
            <a:r>
              <a:rPr lang="fr-FR" dirty="0" err="1"/>
              <a:t>implemented</a:t>
            </a:r>
            <a:r>
              <a:rPr lang="fr-FR" dirty="0"/>
              <a:t>.</a:t>
            </a:r>
          </a:p>
          <a:p>
            <a:r>
              <a:rPr lang="fr-FR" dirty="0"/>
              <a:t>As far as the </a:t>
            </a:r>
            <a:r>
              <a:rPr lang="fr-FR" dirty="0" err="1"/>
              <a:t>implementation</a:t>
            </a:r>
            <a:r>
              <a:rPr lang="fr-FR" dirty="0"/>
              <a:t> team </a:t>
            </a:r>
            <a:r>
              <a:rPr lang="fr-FR" dirty="0" err="1"/>
              <a:t>is</a:t>
            </a:r>
            <a:r>
              <a:rPr lang="fr-FR" dirty="0"/>
              <a:t> </a:t>
            </a:r>
            <a:r>
              <a:rPr lang="fr-FR" dirty="0" err="1"/>
              <a:t>concerned</a:t>
            </a:r>
            <a:r>
              <a:rPr lang="fr-FR" dirty="0"/>
              <a:t>, </a:t>
            </a:r>
            <a:r>
              <a:rPr lang="fr-FR" dirty="0" err="1"/>
              <a:t>we</a:t>
            </a:r>
            <a:r>
              <a:rPr lang="fr-FR" dirty="0"/>
              <a:t> </a:t>
            </a:r>
            <a:r>
              <a:rPr lang="fr-FR" dirty="0" err="1"/>
              <a:t>expect</a:t>
            </a:r>
            <a:r>
              <a:rPr lang="fr-FR" dirty="0"/>
              <a:t> and analyse </a:t>
            </a:r>
            <a:r>
              <a:rPr lang="fr-FR" dirty="0" err="1"/>
              <a:t>three</a:t>
            </a:r>
            <a:r>
              <a:rPr lang="fr-FR" dirty="0"/>
              <a:t> types of transformations: a change in the </a:t>
            </a:r>
            <a:r>
              <a:rPr lang="fr-FR" dirty="0" err="1"/>
              <a:t>representation</a:t>
            </a:r>
            <a:r>
              <a:rPr lang="fr-FR" dirty="0"/>
              <a:t> of gender </a:t>
            </a:r>
            <a:r>
              <a:rPr lang="fr-FR" dirty="0" err="1"/>
              <a:t>roles</a:t>
            </a:r>
            <a:r>
              <a:rPr lang="fr-FR" dirty="0"/>
              <a:t>, the </a:t>
            </a:r>
            <a:r>
              <a:rPr lang="fr-FR" dirty="0" err="1"/>
              <a:t>triggering</a:t>
            </a:r>
            <a:r>
              <a:rPr lang="fr-FR" dirty="0"/>
              <a:t> of </a:t>
            </a:r>
            <a:r>
              <a:rPr lang="fr-FR" dirty="0" err="1"/>
              <a:t>ownership</a:t>
            </a:r>
            <a:r>
              <a:rPr lang="fr-FR" dirty="0"/>
              <a:t> of a pro-</a:t>
            </a:r>
            <a:r>
              <a:rPr lang="fr-FR" dirty="0" err="1"/>
              <a:t>equality</a:t>
            </a:r>
            <a:r>
              <a:rPr lang="fr-FR" dirty="0"/>
              <a:t> gender </a:t>
            </a:r>
            <a:r>
              <a:rPr lang="fr-FR" dirty="0" err="1"/>
              <a:t>commitment</a:t>
            </a:r>
            <a:r>
              <a:rPr lang="fr-FR" dirty="0"/>
              <a:t> and a </a:t>
            </a:r>
            <a:r>
              <a:rPr lang="fr-FR" dirty="0" err="1"/>
              <a:t>learning</a:t>
            </a:r>
            <a:r>
              <a:rPr lang="fr-FR" dirty="0"/>
              <a:t> </a:t>
            </a:r>
            <a:r>
              <a:rPr lang="fr-FR" dirty="0" err="1"/>
              <a:t>effect</a:t>
            </a:r>
            <a:r>
              <a:rPr lang="fr-FR" dirty="0"/>
              <a:t> of how </a:t>
            </a:r>
            <a:r>
              <a:rPr lang="fr-FR" dirty="0" err="1"/>
              <a:t>experimental</a:t>
            </a:r>
            <a:r>
              <a:rPr lang="fr-FR" dirty="0"/>
              <a:t> « trial and </a:t>
            </a:r>
            <a:r>
              <a:rPr lang="fr-FR" dirty="0" err="1"/>
              <a:t>error</a:t>
            </a:r>
            <a:r>
              <a:rPr lang="fr-FR" dirty="0"/>
              <a:t> » </a:t>
            </a:r>
            <a:r>
              <a:rPr lang="fr-FR" dirty="0" err="1"/>
              <a:t>approaches</a:t>
            </a:r>
            <a:r>
              <a:rPr lang="fr-FR" dirty="0"/>
              <a:t> </a:t>
            </a:r>
            <a:r>
              <a:rPr lang="fr-FR" dirty="0" err="1"/>
              <a:t>can</a:t>
            </a:r>
            <a:r>
              <a:rPr lang="fr-FR" dirty="0"/>
              <a:t> </a:t>
            </a:r>
            <a:r>
              <a:rPr lang="fr-FR" dirty="0" err="1"/>
              <a:t>be</a:t>
            </a:r>
            <a:r>
              <a:rPr lang="fr-FR" dirty="0"/>
              <a:t> effectif, if </a:t>
            </a:r>
            <a:r>
              <a:rPr lang="fr-FR" dirty="0" err="1"/>
              <a:t>coupled</a:t>
            </a:r>
            <a:r>
              <a:rPr lang="fr-FR" dirty="0"/>
              <a:t> </a:t>
            </a:r>
            <a:r>
              <a:rPr lang="fr-FR" dirty="0" err="1"/>
              <a:t>with</a:t>
            </a:r>
            <a:r>
              <a:rPr lang="fr-FR" dirty="0"/>
              <a:t> a </a:t>
            </a:r>
            <a:r>
              <a:rPr lang="fr-FR" dirty="0" err="1"/>
              <a:t>reflexive</a:t>
            </a:r>
            <a:r>
              <a:rPr lang="fr-FR" dirty="0"/>
              <a:t> </a:t>
            </a:r>
            <a:r>
              <a:rPr lang="fr-FR" dirty="0" err="1"/>
              <a:t>approach</a:t>
            </a:r>
            <a:r>
              <a:rPr lang="fr-FR" dirty="0"/>
              <a:t> and close monitoring.</a:t>
            </a:r>
          </a:p>
          <a:p>
            <a:r>
              <a:rPr lang="fr-FR" dirty="0"/>
              <a:t>The </a:t>
            </a:r>
            <a:r>
              <a:rPr lang="fr-FR" dirty="0" err="1"/>
              <a:t>development</a:t>
            </a:r>
            <a:r>
              <a:rPr lang="fr-FR" dirty="0"/>
              <a:t> </a:t>
            </a:r>
            <a:r>
              <a:rPr lang="fr-FR" dirty="0" err="1"/>
              <a:t>projects</a:t>
            </a:r>
            <a:r>
              <a:rPr lang="fr-FR" dirty="0"/>
              <a:t> </a:t>
            </a:r>
            <a:r>
              <a:rPr lang="fr-FR" dirty="0" err="1"/>
              <a:t>involved</a:t>
            </a:r>
            <a:r>
              <a:rPr lang="fr-FR" dirty="0"/>
              <a:t> in Arpège </a:t>
            </a:r>
            <a:r>
              <a:rPr lang="fr-FR" dirty="0" err="1"/>
              <a:t>will</a:t>
            </a:r>
            <a:r>
              <a:rPr lang="fr-FR" dirty="0"/>
              <a:t> </a:t>
            </a:r>
            <a:r>
              <a:rPr lang="fr-FR" dirty="0" err="1"/>
              <a:t>make</a:t>
            </a:r>
            <a:r>
              <a:rPr lang="fr-FR" dirty="0"/>
              <a:t> </a:t>
            </a:r>
            <a:r>
              <a:rPr lang="fr-FR" dirty="0" err="1"/>
              <a:t>frequent</a:t>
            </a:r>
            <a:r>
              <a:rPr lang="fr-FR" dirty="0"/>
              <a:t> </a:t>
            </a:r>
            <a:r>
              <a:rPr lang="fr-FR" dirty="0" err="1"/>
              <a:t>adjustments</a:t>
            </a:r>
            <a:r>
              <a:rPr lang="fr-FR" dirty="0"/>
              <a:t>, </a:t>
            </a:r>
            <a:r>
              <a:rPr lang="fr-FR" dirty="0" err="1"/>
              <a:t>which</a:t>
            </a:r>
            <a:r>
              <a:rPr lang="fr-FR" dirty="0"/>
              <a:t> as </a:t>
            </a:r>
            <a:r>
              <a:rPr lang="fr-FR" dirty="0" err="1"/>
              <a:t>such</a:t>
            </a:r>
            <a:r>
              <a:rPr lang="fr-FR" dirty="0"/>
              <a:t> </a:t>
            </a:r>
            <a:r>
              <a:rPr lang="fr-FR" dirty="0" err="1"/>
              <a:t>might</a:t>
            </a:r>
            <a:r>
              <a:rPr lang="fr-FR" dirty="0"/>
              <a:t> </a:t>
            </a:r>
            <a:r>
              <a:rPr lang="fr-FR" dirty="0" err="1"/>
              <a:t>seem</a:t>
            </a:r>
            <a:r>
              <a:rPr lang="fr-FR" dirty="0"/>
              <a:t> </a:t>
            </a:r>
            <a:r>
              <a:rPr lang="fr-FR" dirty="0" err="1"/>
              <a:t>contrary</a:t>
            </a:r>
            <a:r>
              <a:rPr lang="fr-FR" dirty="0"/>
              <a:t> to the </a:t>
            </a:r>
            <a:r>
              <a:rPr lang="fr-FR" dirty="0" err="1"/>
              <a:t>usual</a:t>
            </a:r>
            <a:r>
              <a:rPr lang="fr-FR" dirty="0"/>
              <a:t> </a:t>
            </a:r>
            <a:r>
              <a:rPr lang="fr-FR" dirty="0" err="1"/>
              <a:t>project</a:t>
            </a:r>
            <a:r>
              <a:rPr lang="fr-FR" dirty="0"/>
              <a:t> </a:t>
            </a:r>
            <a:r>
              <a:rPr lang="fr-FR" dirty="0" err="1"/>
              <a:t>approach</a:t>
            </a:r>
            <a:r>
              <a:rPr lang="fr-FR" dirty="0"/>
              <a:t>, </a:t>
            </a:r>
            <a:r>
              <a:rPr lang="fr-FR" dirty="0" err="1"/>
              <a:t>where</a:t>
            </a:r>
            <a:r>
              <a:rPr lang="fr-FR" dirty="0"/>
              <a:t> </a:t>
            </a:r>
            <a:r>
              <a:rPr lang="fr-FR" dirty="0" err="1"/>
              <a:t>everything</a:t>
            </a:r>
            <a:r>
              <a:rPr lang="fr-FR" dirty="0"/>
              <a:t> </a:t>
            </a:r>
            <a:r>
              <a:rPr lang="fr-FR" dirty="0" err="1"/>
              <a:t>should</a:t>
            </a:r>
            <a:r>
              <a:rPr lang="fr-FR" dirty="0"/>
              <a:t> </a:t>
            </a:r>
            <a:r>
              <a:rPr lang="fr-FR" dirty="0" err="1"/>
              <a:t>be</a:t>
            </a:r>
            <a:r>
              <a:rPr lang="fr-FR" dirty="0"/>
              <a:t> </a:t>
            </a:r>
            <a:r>
              <a:rPr lang="fr-FR" dirty="0" err="1"/>
              <a:t>planned</a:t>
            </a:r>
            <a:r>
              <a:rPr lang="fr-FR" dirty="0"/>
              <a:t> </a:t>
            </a:r>
            <a:r>
              <a:rPr lang="fr-FR" dirty="0" err="1"/>
              <a:t>ahead</a:t>
            </a:r>
            <a:r>
              <a:rPr lang="fr-FR" dirty="0"/>
              <a:t> </a:t>
            </a:r>
            <a:r>
              <a:rPr lang="fr-FR" dirty="0" err="1"/>
              <a:t>from</a:t>
            </a:r>
            <a:r>
              <a:rPr lang="fr-FR" dirty="0"/>
              <a:t> A to Z. Our </a:t>
            </a:r>
            <a:r>
              <a:rPr lang="fr-FR" dirty="0" err="1"/>
              <a:t>hypothesis</a:t>
            </a:r>
            <a:r>
              <a:rPr lang="fr-FR" dirty="0"/>
              <a:t> to </a:t>
            </a:r>
            <a:r>
              <a:rPr lang="fr-FR" dirty="0" err="1"/>
              <a:t>be</a:t>
            </a:r>
            <a:r>
              <a:rPr lang="fr-FR" dirty="0"/>
              <a:t> </a:t>
            </a:r>
            <a:r>
              <a:rPr lang="fr-FR" dirty="0" err="1"/>
              <a:t>confirmed</a:t>
            </a:r>
            <a:r>
              <a:rPr lang="fr-FR" dirty="0"/>
              <a:t> by </a:t>
            </a:r>
            <a:r>
              <a:rPr lang="fr-FR" dirty="0" err="1"/>
              <a:t>our</a:t>
            </a:r>
            <a:r>
              <a:rPr lang="fr-FR" dirty="0"/>
              <a:t> action </a:t>
            </a:r>
            <a:r>
              <a:rPr lang="fr-FR" dirty="0" err="1"/>
              <a:t>reasearch</a:t>
            </a:r>
            <a:r>
              <a:rPr lang="fr-FR" dirty="0"/>
              <a:t> </a:t>
            </a:r>
            <a:r>
              <a:rPr lang="fr-FR" dirty="0" err="1"/>
              <a:t>is</a:t>
            </a:r>
            <a:r>
              <a:rPr lang="fr-FR" dirty="0"/>
              <a:t> </a:t>
            </a:r>
            <a:r>
              <a:rPr lang="fr-FR" dirty="0" err="1"/>
              <a:t>that</a:t>
            </a:r>
            <a:r>
              <a:rPr lang="fr-FR" dirty="0"/>
              <a:t> gender </a:t>
            </a:r>
            <a:r>
              <a:rPr lang="fr-FR" dirty="0" err="1"/>
              <a:t>cannot</a:t>
            </a:r>
            <a:r>
              <a:rPr lang="fr-FR" dirty="0"/>
              <a:t> </a:t>
            </a:r>
            <a:r>
              <a:rPr lang="fr-FR" dirty="0" err="1"/>
              <a:t>be</a:t>
            </a:r>
            <a:r>
              <a:rPr lang="fr-FR" dirty="0"/>
              <a:t> </a:t>
            </a:r>
            <a:r>
              <a:rPr lang="fr-FR" dirty="0" err="1"/>
              <a:t>implemented</a:t>
            </a:r>
            <a:r>
              <a:rPr lang="fr-FR" dirty="0"/>
              <a:t> in a 100% </a:t>
            </a:r>
            <a:r>
              <a:rPr lang="fr-FR" dirty="0" err="1"/>
              <a:t>forseeable</a:t>
            </a:r>
            <a:r>
              <a:rPr lang="fr-FR" dirty="0"/>
              <a:t> </a:t>
            </a:r>
            <a:r>
              <a:rPr lang="fr-FR" dirty="0" err="1"/>
              <a:t>manner</a:t>
            </a:r>
            <a:r>
              <a:rPr lang="fr-FR" dirty="0"/>
              <a:t>. It </a:t>
            </a:r>
            <a:r>
              <a:rPr lang="fr-FR" dirty="0" err="1"/>
              <a:t>is</a:t>
            </a:r>
            <a:r>
              <a:rPr lang="fr-FR" dirty="0"/>
              <a:t> </a:t>
            </a:r>
            <a:r>
              <a:rPr lang="fr-FR" dirty="0" err="1"/>
              <a:t>rather</a:t>
            </a:r>
            <a:r>
              <a:rPr lang="fr-FR" dirty="0"/>
              <a:t> a </a:t>
            </a:r>
            <a:r>
              <a:rPr lang="fr-FR" dirty="0" err="1"/>
              <a:t>process</a:t>
            </a:r>
            <a:r>
              <a:rPr lang="fr-FR" dirty="0"/>
              <a:t> </a:t>
            </a:r>
            <a:r>
              <a:rPr lang="fr-FR" dirty="0" err="1"/>
              <a:t>that</a:t>
            </a:r>
            <a:r>
              <a:rPr lang="fr-FR" dirty="0"/>
              <a:t> </a:t>
            </a:r>
            <a:r>
              <a:rPr lang="fr-FR" dirty="0" err="1"/>
              <a:t>needs</a:t>
            </a:r>
            <a:r>
              <a:rPr lang="fr-FR"/>
              <a:t> adaptation </a:t>
            </a:r>
            <a:r>
              <a:rPr lang="fr-FR" dirty="0"/>
              <a:t>to the local </a:t>
            </a:r>
            <a:r>
              <a:rPr lang="fr-FR" dirty="0" err="1"/>
              <a:t>context</a:t>
            </a:r>
            <a:r>
              <a:rPr lang="fr-FR" dirty="0"/>
              <a:t> and </a:t>
            </a:r>
            <a:r>
              <a:rPr lang="fr-FR" dirty="0" err="1"/>
              <a:t>then</a:t>
            </a:r>
            <a:r>
              <a:rPr lang="fr-FR" dirty="0"/>
              <a:t> constant monitoring, </a:t>
            </a:r>
            <a:r>
              <a:rPr lang="fr-FR" dirty="0" err="1"/>
              <a:t>reflexion</a:t>
            </a:r>
            <a:r>
              <a:rPr lang="fr-FR" dirty="0"/>
              <a:t> and </a:t>
            </a:r>
            <a:r>
              <a:rPr lang="fr-FR" dirty="0" err="1"/>
              <a:t>adjustments</a:t>
            </a:r>
            <a:r>
              <a:rPr lang="fr-FR" dirty="0"/>
              <a:t> all </a:t>
            </a:r>
            <a:r>
              <a:rPr lang="fr-FR" dirty="0" err="1"/>
              <a:t>along</a:t>
            </a:r>
            <a:r>
              <a:rPr lang="fr-FR" dirty="0"/>
              <a:t>.</a:t>
            </a: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4B7C632-63E4-4CF5-AA15-ED558D7A731A}"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28838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p:spPr>
        <p:txBody>
          <a:bodyPr/>
          <a:lstStyle>
            <a:lvl1pPr>
              <a:defRPr>
                <a:solidFill>
                  <a:srgbClr val="336600"/>
                </a:solidFill>
              </a:defRPr>
            </a:lvl1pPr>
          </a:lstStyle>
          <a:p>
            <a:r>
              <a:rPr lang="fr-FR" dirty="0"/>
              <a:t>Modifiez le style du titre</a:t>
            </a:r>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Rectangle 4"/>
          <p:cNvSpPr>
            <a:spLocks noGrp="1" noChangeArrowheads="1"/>
          </p:cNvSpPr>
          <p:nvPr>
            <p:ph type="ftr" sz="quarter" idx="10"/>
          </p:nvPr>
        </p:nvSpPr>
        <p:spPr>
          <a:ln/>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1" u="none" strike="noStrike" kern="1200" cap="none" spc="0" normalizeH="0" baseline="0" noProof="0">
              <a:ln>
                <a:noFill/>
              </a:ln>
              <a:solidFill>
                <a:srgbClr val="666633"/>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7364232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ftr" sz="quarter" idx="10"/>
          </p:nvPr>
        </p:nvSpPr>
        <p:spPr>
          <a:ln/>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1" u="none" strike="noStrike" kern="1200" cap="none" spc="0" normalizeH="0" baseline="0" noProof="0">
              <a:ln>
                <a:noFill/>
              </a:ln>
              <a:solidFill>
                <a:srgbClr val="666633"/>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615621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9097434" y="274639"/>
            <a:ext cx="2662767"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1102785" y="274639"/>
            <a:ext cx="7791449"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ftr" sz="quarter" idx="10"/>
          </p:nvPr>
        </p:nvSpPr>
        <p:spPr>
          <a:ln/>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1" u="none" strike="noStrike" kern="1200" cap="none" spc="0" normalizeH="0" baseline="0" noProof="0">
              <a:ln>
                <a:noFill/>
              </a:ln>
              <a:solidFill>
                <a:srgbClr val="666633"/>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2861310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AndTx">
  <p:cSld name="Titre. Contenu et texte">
    <p:spTree>
      <p:nvGrpSpPr>
        <p:cNvPr id="1" name=""/>
        <p:cNvGrpSpPr/>
        <p:nvPr/>
      </p:nvGrpSpPr>
      <p:grpSpPr>
        <a:xfrm>
          <a:off x="0" y="0"/>
          <a:ext cx="0" cy="0"/>
          <a:chOff x="0" y="0"/>
          <a:chExt cx="0" cy="0"/>
        </a:xfrm>
      </p:grpSpPr>
      <p:sp>
        <p:nvSpPr>
          <p:cNvPr id="2" name="Titre 1"/>
          <p:cNvSpPr>
            <a:spLocks noGrp="1"/>
          </p:cNvSpPr>
          <p:nvPr>
            <p:ph type="title"/>
          </p:nvPr>
        </p:nvSpPr>
        <p:spPr>
          <a:xfrm>
            <a:off x="609600" y="122238"/>
            <a:ext cx="10058400" cy="477054"/>
          </a:xfrm>
        </p:spPr>
        <p:txBody>
          <a:bodyPr/>
          <a:lstStyle/>
          <a:p>
            <a:r>
              <a:rPr lang="fr-FR"/>
              <a:t>Modifiez le style du titre</a:t>
            </a:r>
          </a:p>
        </p:txBody>
      </p:sp>
      <p:sp>
        <p:nvSpPr>
          <p:cNvPr id="3" name="Espace réservé du contenu 2"/>
          <p:cNvSpPr>
            <a:spLocks noGrp="1"/>
          </p:cNvSpPr>
          <p:nvPr>
            <p:ph sz="half" idx="1"/>
          </p:nvPr>
        </p:nvSpPr>
        <p:spPr>
          <a:xfrm>
            <a:off x="609600" y="1719263"/>
            <a:ext cx="5384800" cy="1969770"/>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197600" y="1719263"/>
            <a:ext cx="5384800" cy="1969770"/>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a:xfrm>
            <a:off x="609600" y="6248400"/>
            <a:ext cx="2844800" cy="276999"/>
          </a:xfrm>
          <a:prstGeom prst="rect">
            <a:avLst/>
          </a:prstGeom>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Calibri"/>
              <a:ea typeface="+mn-ea"/>
              <a:cs typeface="+mn-cs"/>
            </a:endParaRPr>
          </a:p>
        </p:txBody>
      </p:sp>
      <p:sp>
        <p:nvSpPr>
          <p:cNvPr id="6" name="Espace réservé du pied de page 5"/>
          <p:cNvSpPr>
            <a:spLocks noGrp="1"/>
          </p:cNvSpPr>
          <p:nvPr>
            <p:ph type="ftr" sz="quarter" idx="11"/>
          </p:nvPr>
        </p:nvSpPr>
        <p:spPr>
          <a:xfrm>
            <a:off x="4165600" y="6248400"/>
            <a:ext cx="3860800" cy="276999"/>
          </a:xfrm>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1" u="none" strike="noStrike" kern="1200" cap="none" spc="0" normalizeH="0" baseline="0" noProof="0">
              <a:ln>
                <a:noFill/>
              </a:ln>
              <a:solidFill>
                <a:srgbClr val="666633"/>
              </a:solidFill>
              <a:effectLst/>
              <a:uLnTx/>
              <a:uFillTx/>
              <a:latin typeface="Arial" pitchFamily="34" charset="0"/>
              <a:ea typeface="+mn-ea"/>
              <a:cs typeface="Arial" pitchFamily="34" charset="0"/>
            </a:endParaRPr>
          </a:p>
        </p:txBody>
      </p:sp>
      <p:sp>
        <p:nvSpPr>
          <p:cNvPr id="7" name="Espace réservé du numéro de diapositive 6"/>
          <p:cNvSpPr>
            <a:spLocks noGrp="1"/>
          </p:cNvSpPr>
          <p:nvPr>
            <p:ph type="sldNum" sz="quarter" idx="12"/>
          </p:nvPr>
        </p:nvSpPr>
        <p:spPr>
          <a:xfrm>
            <a:off x="8737600" y="6248400"/>
            <a:ext cx="2844800" cy="276999"/>
          </a:xfrm>
          <a:prstGeom prst="rect">
            <a:avLst/>
          </a:prstGeom>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3342EDCA-3FB0-43DC-8EEA-1DA7134520CF}" type="slidenum">
              <a:rPr kumimoji="0" lang="fr-FR" altLang="fr-FR" sz="1800" b="0" i="0" u="none" strike="noStrike" kern="1200" cap="none" spc="0" normalizeH="0" baseline="0" noProof="0">
                <a:ln>
                  <a:noFill/>
                </a:ln>
                <a:solidFill>
                  <a:srgbClr val="000000"/>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fr-FR" altLang="fr-FR" sz="1800" b="0" i="0" u="none" strike="noStrike" kern="1200" cap="none" spc="0" normalizeH="0" baseline="0" noProof="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2678531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400" b="0" i="1" u="none" strike="noStrike" kern="1200" cap="none" spc="0" normalizeH="0" baseline="0" noProof="0">
              <a:ln>
                <a:noFill/>
              </a:ln>
              <a:solidFill>
                <a:srgbClr val="000000">
                  <a:tint val="75000"/>
                </a:srgbClr>
              </a:solidFill>
              <a:effectLst/>
              <a:uLnTx/>
              <a:uFillTx/>
              <a:latin typeface="Arial" pitchFamily="34" charset="0"/>
              <a:ea typeface="+mn-ea"/>
              <a:cs typeface="Arial" pitchFamily="34" charset="0"/>
            </a:endParaRPr>
          </a:p>
        </p:txBody>
      </p:sp>
      <p:sp>
        <p:nvSpPr>
          <p:cNvPr id="3" name="Holder 3"/>
          <p:cNvSpPr>
            <a:spLocks noGrp="1"/>
          </p:cNvSpPr>
          <p:nvPr>
            <p:ph type="dt" sz="half" idx="6"/>
          </p:nvPr>
        </p:nvSpPr>
        <p:spPr>
          <a:xfrm>
            <a:off x="609600" y="6377940"/>
            <a:ext cx="2804160" cy="276999"/>
          </a:xfrm>
          <a:prstGeom prst="rect">
            <a:avLst/>
          </a:prstGeom>
        </p:spPr>
        <p:txBody>
          <a:bodyPr lIns="0" tIns="0" rIns="0" bIns="0"/>
          <a:lstStyle>
            <a:lvl1pPr algn="l">
              <a:defRPr>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D8BD707-D9CF-40AE-B4C6-C98DA3205C09}" type="datetimeFigureOut">
              <a:rPr kumimoji="0" lang="en-US" sz="1800" b="0" i="0" u="none" strike="noStrike" kern="1200" cap="none" spc="0" normalizeH="0" baseline="0" noProof="0">
                <a:ln>
                  <a:noFill/>
                </a:ln>
                <a:solidFill>
                  <a:srgbClr val="000000">
                    <a:tint val="75000"/>
                  </a:srgb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12/21/2021</a:t>
            </a:fld>
            <a:endParaRPr kumimoji="0" lang="en-US" sz="1800" b="0" i="0" u="none" strike="noStrike" kern="1200" cap="none" spc="0" normalizeH="0" baseline="0" noProof="0">
              <a:ln>
                <a:noFill/>
              </a:ln>
              <a:solidFill>
                <a:srgbClr val="000000">
                  <a:tint val="75000"/>
                </a:srgbClr>
              </a:solidFill>
              <a:effectLst/>
              <a:uLnTx/>
              <a:uFillTx/>
              <a:latin typeface="Calibri"/>
              <a:ea typeface="+mn-ea"/>
              <a:cs typeface="+mn-cs"/>
            </a:endParaRPr>
          </a:p>
        </p:txBody>
      </p:sp>
      <p:sp>
        <p:nvSpPr>
          <p:cNvPr id="4" name="Holder 4"/>
          <p:cNvSpPr>
            <a:spLocks noGrp="1"/>
          </p:cNvSpPr>
          <p:nvPr>
            <p:ph type="sldNum" sz="quarter" idx="7"/>
          </p:nvPr>
        </p:nvSpPr>
        <p:spPr>
          <a:xfrm>
            <a:off x="8778240" y="6377940"/>
            <a:ext cx="2804160" cy="276999"/>
          </a:xfrm>
          <a:prstGeom prst="rect">
            <a:avLst/>
          </a:prstGeom>
        </p:spPr>
        <p:txBody>
          <a:bodyPr lIns="0" tIns="0" rIns="0" bIns="0"/>
          <a:lstStyle>
            <a:lvl1pPr algn="r">
              <a:defRPr>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sz="1800" b="0" i="0" u="none" strike="noStrike" kern="1200" cap="none" spc="0" normalizeH="0" baseline="0" noProof="0">
                <a:ln>
                  <a:noFill/>
                </a:ln>
                <a:solidFill>
                  <a:srgbClr val="000000">
                    <a:tint val="75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sz="1800" b="0" i="0" u="none" strike="noStrike" kern="1200" cap="none" spc="0" normalizeH="0" baseline="0" noProof="0">
              <a:ln>
                <a:noFill/>
              </a:ln>
              <a:solidFill>
                <a:srgbClr val="000000">
                  <a:tint val="75000"/>
                </a:srgbClr>
              </a:solidFill>
              <a:effectLst/>
              <a:uLnTx/>
              <a:uFillTx/>
              <a:latin typeface="Calibri"/>
              <a:ea typeface="+mn-ea"/>
              <a:cs typeface="+mn-cs"/>
            </a:endParaRPr>
          </a:p>
        </p:txBody>
      </p:sp>
    </p:spTree>
    <p:extLst>
      <p:ext uri="{BB962C8B-B14F-4D97-AF65-F5344CB8AC3E}">
        <p14:creationId xmlns:p14="http://schemas.microsoft.com/office/powerpoint/2010/main" val="8912522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66F66F-D185-4D5D-B383-9E7324262EA7}" type="datetimeFigureOut">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21/12/2021</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FC4047-91AE-4CF8-9C92-023A9E10B543}"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6492072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66F66F-D185-4D5D-B383-9E7324262EA7}" type="datetimeFigureOut">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21/12/2021</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FC4047-91AE-4CF8-9C92-023A9E10B543}"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5628855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66F66F-D185-4D5D-B383-9E7324262EA7}" type="datetimeFigureOut">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21/12/2021</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FC4047-91AE-4CF8-9C92-023A9E10B543}"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6467942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66F66F-D185-4D5D-B383-9E7324262EA7}" type="datetimeFigureOut">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21/12/2021</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FC4047-91AE-4CF8-9C92-023A9E10B543}"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2958068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66F66F-D185-4D5D-B383-9E7324262EA7}" type="datetimeFigureOut">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21/12/2021</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FC4047-91AE-4CF8-9C92-023A9E10B543}"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8562165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66F66F-D185-4D5D-B383-9E7324262EA7}" type="datetimeFigureOut">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21/12/2021</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FC4047-91AE-4CF8-9C92-023A9E10B543}"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683795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FR" dirty="0"/>
          </a:p>
        </p:txBody>
      </p:sp>
      <p:sp>
        <p:nvSpPr>
          <p:cNvPr id="4" name="Rectangle 4"/>
          <p:cNvSpPr>
            <a:spLocks noGrp="1" noChangeArrowheads="1"/>
          </p:cNvSpPr>
          <p:nvPr>
            <p:ph type="ftr" sz="quarter" idx="10"/>
          </p:nvPr>
        </p:nvSpPr>
        <p:spPr>
          <a:ln/>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1" u="none" strike="noStrike" kern="1200" cap="none" spc="0" normalizeH="0" baseline="0" noProof="0">
              <a:ln>
                <a:noFill/>
              </a:ln>
              <a:solidFill>
                <a:srgbClr val="666633"/>
              </a:solidFill>
              <a:effectLst/>
              <a:uLnTx/>
              <a:uFillTx/>
              <a:latin typeface="Arial" pitchFamily="34" charset="0"/>
              <a:ea typeface="+mn-ea"/>
              <a:cs typeface="Arial" pitchFamily="34" charset="0"/>
            </a:endParaRPr>
          </a:p>
        </p:txBody>
      </p:sp>
      <p:sp>
        <p:nvSpPr>
          <p:cNvPr id="3" name="Espace réservé du contenu 2"/>
          <p:cNvSpPr>
            <a:spLocks noGrp="1"/>
          </p:cNvSpPr>
          <p:nvPr>
            <p:ph idx="1" hasCustomPrompt="1"/>
          </p:nvPr>
        </p:nvSpPr>
        <p:spPr/>
        <p:txBody>
          <a:bodyPr/>
          <a:lstStyle>
            <a:lvl1pPr marL="342900" indent="-342900">
              <a:buFont typeface="Wingdings" panose="05000000000000000000" pitchFamily="2" charset="2"/>
              <a:buChar char="q"/>
              <a:defRPr sz="2400"/>
            </a:lvl1pPr>
            <a:lvl2pPr marL="360000" indent="-285750">
              <a:buFont typeface="Wingdings" panose="05000000000000000000" pitchFamily="2" charset="2"/>
              <a:buChar char="v"/>
              <a:defRPr sz="2000"/>
            </a:lvl2pPr>
            <a:lvl3pPr marL="0" indent="-228600">
              <a:buFont typeface="Wingdings" panose="05000000000000000000" pitchFamily="2" charset="2"/>
              <a:buChar char="Ø"/>
              <a:defRPr sz="2000"/>
            </a:lvl3pPr>
            <a:lvl4pPr marL="180000" indent="-228600">
              <a:spcBef>
                <a:spcPts val="600"/>
              </a:spcBef>
              <a:buFont typeface="Courier New" panose="02070309020205020404" pitchFamily="49" charset="0"/>
              <a:buChar char="o"/>
              <a:defRPr sz="2000"/>
            </a:lvl4pPr>
            <a:lvl5pPr marL="0" indent="0">
              <a:spcBef>
                <a:spcPts val="600"/>
              </a:spcBef>
              <a:buFont typeface="Courier New" panose="02070309020205020404" pitchFamily="49" charset="0"/>
              <a:buNone/>
              <a:defRPr sz="2000"/>
            </a:lvl5pPr>
          </a:lstStyle>
          <a:p>
            <a:pPr lvl="0"/>
            <a:r>
              <a:rPr lang="fr-FR" dirty="0"/>
              <a:t>Modifiez les styles du texte du masque</a:t>
            </a:r>
          </a:p>
          <a:p>
            <a:pPr lvl="1"/>
            <a:r>
              <a:rPr lang="fr-FR" dirty="0"/>
              <a:t>Deuxième niveau</a:t>
            </a:r>
          </a:p>
          <a:p>
            <a:pPr lvl="2"/>
            <a:endParaRPr lang="fr-FR" dirty="0"/>
          </a:p>
          <a:p>
            <a:pPr lvl="2"/>
            <a:r>
              <a:rPr lang="fr-FR" dirty="0"/>
              <a:t>Troisième niveau</a:t>
            </a:r>
          </a:p>
          <a:p>
            <a:pPr lvl="3"/>
            <a:r>
              <a:rPr lang="fr-FR" dirty="0"/>
              <a:t>Quatrième niveau</a:t>
            </a:r>
          </a:p>
          <a:p>
            <a:pPr lvl="3"/>
            <a:r>
              <a:rPr lang="fr-FR" dirty="0"/>
              <a:t>Cinquième niveau</a:t>
            </a:r>
          </a:p>
        </p:txBody>
      </p:sp>
    </p:spTree>
    <p:extLst>
      <p:ext uri="{BB962C8B-B14F-4D97-AF65-F5344CB8AC3E}">
        <p14:creationId xmlns:p14="http://schemas.microsoft.com/office/powerpoint/2010/main" val="8414192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66F66F-D185-4D5D-B383-9E7324262EA7}" type="datetimeFigureOut">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21/12/2021</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FC4047-91AE-4CF8-9C92-023A9E10B543}"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9803138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66F66F-D185-4D5D-B383-9E7324262EA7}" type="datetimeFigureOut">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21/12/2021</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FC4047-91AE-4CF8-9C92-023A9E10B543}"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1788741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66F66F-D185-4D5D-B383-9E7324262EA7}" type="datetimeFigureOut">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21/12/2021</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FC4047-91AE-4CF8-9C92-023A9E10B543}"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1689202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66F66F-D185-4D5D-B383-9E7324262EA7}" type="datetimeFigureOut">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21/12/2021</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FC4047-91AE-4CF8-9C92-023A9E10B543}"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9467946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66F66F-D185-4D5D-B383-9E7324262EA7}" type="datetimeFigureOut">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21/12/2021</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FC4047-91AE-4CF8-9C92-023A9E10B543}"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042050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1007435" y="1556793"/>
            <a:ext cx="10363200" cy="1362075"/>
          </a:xfrm>
        </p:spPr>
        <p:txBody>
          <a:bodyPr anchor="t"/>
          <a:lstStyle>
            <a:lvl1pPr algn="l">
              <a:defRPr sz="2800" b="1" cap="small" baseline="0"/>
            </a:lvl1pPr>
          </a:lstStyle>
          <a:p>
            <a:r>
              <a:rPr lang="fr-FR"/>
              <a:t>Modifiez le style du titre</a:t>
            </a:r>
            <a:endParaRPr lang="fr-FR" dirty="0"/>
          </a:p>
        </p:txBody>
      </p:sp>
      <p:sp>
        <p:nvSpPr>
          <p:cNvPr id="3" name="Espace réservé du texte 2"/>
          <p:cNvSpPr>
            <a:spLocks noGrp="1"/>
          </p:cNvSpPr>
          <p:nvPr>
            <p:ph type="body" idx="1"/>
          </p:nvPr>
        </p:nvSpPr>
        <p:spPr>
          <a:xfrm>
            <a:off x="1103445" y="2924944"/>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Modifiez les styles du texte du masque</a:t>
            </a:r>
          </a:p>
        </p:txBody>
      </p:sp>
      <p:sp>
        <p:nvSpPr>
          <p:cNvPr id="4" name="Rectangle 4"/>
          <p:cNvSpPr>
            <a:spLocks noGrp="1" noChangeArrowheads="1"/>
          </p:cNvSpPr>
          <p:nvPr>
            <p:ph type="ftr" sz="quarter" idx="10"/>
          </p:nvPr>
        </p:nvSpPr>
        <p:spPr>
          <a:ln/>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1" u="none" strike="noStrike" kern="1200" cap="none" spc="0" normalizeH="0" baseline="0" noProof="0">
              <a:ln>
                <a:noFill/>
              </a:ln>
              <a:solidFill>
                <a:srgbClr val="666633"/>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702448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1102784" y="1628775"/>
            <a:ext cx="5137149" cy="44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443133" y="1628775"/>
            <a:ext cx="5139267" cy="44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p:cNvSpPr>
            <a:spLocks noGrp="1" noChangeArrowheads="1"/>
          </p:cNvSpPr>
          <p:nvPr>
            <p:ph type="ftr" sz="quarter" idx="10"/>
          </p:nvPr>
        </p:nvSpPr>
        <p:spPr>
          <a:ln/>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1" u="none" strike="noStrike" kern="1200" cap="none" spc="0" normalizeH="0" baseline="0" noProof="0">
              <a:ln>
                <a:noFill/>
              </a:ln>
              <a:solidFill>
                <a:srgbClr val="666633"/>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575044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p:cNvSpPr>
            <a:spLocks noGrp="1" noChangeArrowheads="1"/>
          </p:cNvSpPr>
          <p:nvPr>
            <p:ph type="ftr" sz="quarter" idx="10"/>
          </p:nvPr>
        </p:nvSpPr>
        <p:spPr>
          <a:ln/>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1" u="none" strike="noStrike" kern="1200" cap="none" spc="0" normalizeH="0" baseline="0" noProof="0">
              <a:ln>
                <a:noFill/>
              </a:ln>
              <a:solidFill>
                <a:srgbClr val="666633"/>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958681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Rectangle 4"/>
          <p:cNvSpPr>
            <a:spLocks noGrp="1" noChangeArrowheads="1"/>
          </p:cNvSpPr>
          <p:nvPr>
            <p:ph type="ftr" sz="quarter" idx="10"/>
          </p:nvPr>
        </p:nvSpPr>
        <p:spPr>
          <a:ln/>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1" u="none" strike="noStrike" kern="1200" cap="none" spc="0" normalizeH="0" baseline="0" noProof="0">
              <a:ln>
                <a:noFill/>
              </a:ln>
              <a:solidFill>
                <a:srgbClr val="666633"/>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711946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1" u="none" strike="noStrike" kern="1200" cap="none" spc="0" normalizeH="0" baseline="0" noProof="0">
              <a:ln>
                <a:noFill/>
              </a:ln>
              <a:solidFill>
                <a:srgbClr val="666633"/>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276458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Rectangle 4"/>
          <p:cNvSpPr>
            <a:spLocks noGrp="1" noChangeArrowheads="1"/>
          </p:cNvSpPr>
          <p:nvPr>
            <p:ph type="ftr" sz="quarter" idx="10"/>
          </p:nvPr>
        </p:nvSpPr>
        <p:spPr>
          <a:ln/>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1" u="none" strike="noStrike" kern="1200" cap="none" spc="0" normalizeH="0" baseline="0" noProof="0">
              <a:ln>
                <a:noFill/>
              </a:ln>
              <a:solidFill>
                <a:srgbClr val="666633"/>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693078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a:t>Cliquez sur l'icône pour ajouter une image</a:t>
            </a: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Rectangle 4"/>
          <p:cNvSpPr>
            <a:spLocks noGrp="1" noChangeArrowheads="1"/>
          </p:cNvSpPr>
          <p:nvPr>
            <p:ph type="ftr" sz="quarter" idx="10"/>
          </p:nvPr>
        </p:nvSpPr>
        <p:spPr>
          <a:ln/>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1" u="none" strike="noStrike" kern="1200" cap="none" spc="0" normalizeH="0" baseline="0" noProof="0">
              <a:ln>
                <a:noFill/>
              </a:ln>
              <a:solidFill>
                <a:srgbClr val="666633"/>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766254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102784" y="274638"/>
            <a:ext cx="10657416" cy="1209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altLang="fr-FR"/>
              <a:t>Cliquez pour modifier le style du titre</a:t>
            </a:r>
          </a:p>
        </p:txBody>
      </p:sp>
      <p:sp>
        <p:nvSpPr>
          <p:cNvPr id="1027" name="Rectangle 3"/>
          <p:cNvSpPr>
            <a:spLocks noGrp="1" noChangeArrowheads="1"/>
          </p:cNvSpPr>
          <p:nvPr>
            <p:ph type="body" idx="1"/>
          </p:nvPr>
        </p:nvSpPr>
        <p:spPr bwMode="auto">
          <a:xfrm>
            <a:off x="1102784" y="1628775"/>
            <a:ext cx="10479616" cy="44973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49156" name="Rectangle 4"/>
          <p:cNvSpPr>
            <a:spLocks noGrp="1" noChangeArrowheads="1"/>
          </p:cNvSpPr>
          <p:nvPr>
            <p:ph type="ftr" sz="quarter" idx="3"/>
          </p:nvPr>
        </p:nvSpPr>
        <p:spPr bwMode="auto">
          <a:xfrm>
            <a:off x="1200151" y="6308726"/>
            <a:ext cx="10665883"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i="1">
                <a:solidFill>
                  <a:srgbClr val="666633"/>
                </a:solidFill>
                <a:latin typeface="Arial" pitchFamily="34" charset="0"/>
                <a:ea typeface="+mn-ea"/>
                <a:cs typeface="Arial"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1" u="none" strike="noStrike" kern="1200" cap="none" spc="0" normalizeH="0" baseline="0" noProof="0">
              <a:ln>
                <a:noFill/>
              </a:ln>
              <a:solidFill>
                <a:srgbClr val="666633"/>
              </a:solidFill>
              <a:effectLst/>
              <a:uLnTx/>
              <a:uFillTx/>
              <a:latin typeface="Arial" pitchFamily="34" charset="0"/>
              <a:ea typeface="+mn-ea"/>
              <a:cs typeface="Arial" pitchFamily="34" charset="0"/>
            </a:endParaRPr>
          </a:p>
        </p:txBody>
      </p:sp>
      <p:pic>
        <p:nvPicPr>
          <p:cNvPr id="1029" name="Picture 5" descr="fond bogolan4"/>
          <p:cNvPicPr>
            <a:picLocks noChangeAspect="1" noChangeArrowheads="1"/>
          </p:cNvPicPr>
          <p:nvPr/>
        </p:nvPicPr>
        <p:blipFill>
          <a:blip r:embed="rId15" cstate="email">
            <a:extLst>
              <a:ext uri="{28A0092B-C50C-407E-A947-70E740481C1C}">
                <a14:useLocalDpi xmlns:a14="http://schemas.microsoft.com/office/drawing/2010/main"/>
              </a:ext>
            </a:extLst>
          </a:blip>
          <a:srcRect t="-613"/>
          <a:stretch>
            <a:fillRect/>
          </a:stretch>
        </p:blipFill>
        <p:spPr bwMode="auto">
          <a:xfrm>
            <a:off x="0" y="0"/>
            <a:ext cx="814917" cy="6858000"/>
          </a:xfrm>
          <a:prstGeom prst="rect">
            <a:avLst/>
          </a:prstGeom>
          <a:noFill/>
          <a:ln w="9525">
            <a:noFill/>
            <a:miter lim="800000"/>
            <a:headEnd/>
            <a:tailEnd/>
          </a:ln>
        </p:spPr>
      </p:pic>
    </p:spTree>
    <p:extLst>
      <p:ext uri="{BB962C8B-B14F-4D97-AF65-F5344CB8AC3E}">
        <p14:creationId xmlns:p14="http://schemas.microsoft.com/office/powerpoint/2010/main" val="138743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rtl="0" eaLnBrk="1" fontAlgn="base" hangingPunct="1">
        <a:spcBef>
          <a:spcPct val="0"/>
        </a:spcBef>
        <a:spcAft>
          <a:spcPct val="0"/>
        </a:spcAft>
        <a:defRPr sz="2800">
          <a:solidFill>
            <a:srgbClr val="008080"/>
          </a:solidFill>
          <a:latin typeface="+mj-lt"/>
          <a:ea typeface="+mj-ea"/>
          <a:cs typeface="+mj-cs"/>
        </a:defRPr>
      </a:lvl1pPr>
      <a:lvl2pPr algn="ctr" rtl="0" eaLnBrk="1" fontAlgn="base" hangingPunct="1">
        <a:spcBef>
          <a:spcPct val="0"/>
        </a:spcBef>
        <a:spcAft>
          <a:spcPct val="0"/>
        </a:spcAft>
        <a:defRPr sz="2800">
          <a:solidFill>
            <a:srgbClr val="008080"/>
          </a:solidFill>
          <a:latin typeface="Arial" pitchFamily="34" charset="0"/>
        </a:defRPr>
      </a:lvl2pPr>
      <a:lvl3pPr algn="ctr" rtl="0" eaLnBrk="1" fontAlgn="base" hangingPunct="1">
        <a:spcBef>
          <a:spcPct val="0"/>
        </a:spcBef>
        <a:spcAft>
          <a:spcPct val="0"/>
        </a:spcAft>
        <a:defRPr sz="2800">
          <a:solidFill>
            <a:srgbClr val="008080"/>
          </a:solidFill>
          <a:latin typeface="Arial" pitchFamily="34" charset="0"/>
        </a:defRPr>
      </a:lvl3pPr>
      <a:lvl4pPr algn="ctr" rtl="0" eaLnBrk="1" fontAlgn="base" hangingPunct="1">
        <a:spcBef>
          <a:spcPct val="0"/>
        </a:spcBef>
        <a:spcAft>
          <a:spcPct val="0"/>
        </a:spcAft>
        <a:defRPr sz="2800">
          <a:solidFill>
            <a:srgbClr val="008080"/>
          </a:solidFill>
          <a:latin typeface="Arial" pitchFamily="34" charset="0"/>
        </a:defRPr>
      </a:lvl4pPr>
      <a:lvl5pPr algn="ctr" rtl="0" eaLnBrk="1" fontAlgn="base" hangingPunct="1">
        <a:spcBef>
          <a:spcPct val="0"/>
        </a:spcBef>
        <a:spcAft>
          <a:spcPct val="0"/>
        </a:spcAft>
        <a:defRPr sz="2800">
          <a:solidFill>
            <a:srgbClr val="008080"/>
          </a:solidFill>
          <a:latin typeface="Arial" pitchFamily="34" charset="0"/>
        </a:defRPr>
      </a:lvl5pPr>
      <a:lvl6pPr marL="457200" algn="ctr" rtl="0" eaLnBrk="1" fontAlgn="base" hangingPunct="1">
        <a:spcBef>
          <a:spcPct val="0"/>
        </a:spcBef>
        <a:spcAft>
          <a:spcPct val="0"/>
        </a:spcAft>
        <a:defRPr sz="2800">
          <a:solidFill>
            <a:srgbClr val="008080"/>
          </a:solidFill>
          <a:latin typeface="Arial" pitchFamily="34" charset="0"/>
        </a:defRPr>
      </a:lvl6pPr>
      <a:lvl7pPr marL="914400" algn="ctr" rtl="0" eaLnBrk="1" fontAlgn="base" hangingPunct="1">
        <a:spcBef>
          <a:spcPct val="0"/>
        </a:spcBef>
        <a:spcAft>
          <a:spcPct val="0"/>
        </a:spcAft>
        <a:defRPr sz="2800">
          <a:solidFill>
            <a:srgbClr val="008080"/>
          </a:solidFill>
          <a:latin typeface="Arial" pitchFamily="34" charset="0"/>
        </a:defRPr>
      </a:lvl7pPr>
      <a:lvl8pPr marL="1371600" algn="ctr" rtl="0" eaLnBrk="1" fontAlgn="base" hangingPunct="1">
        <a:spcBef>
          <a:spcPct val="0"/>
        </a:spcBef>
        <a:spcAft>
          <a:spcPct val="0"/>
        </a:spcAft>
        <a:defRPr sz="2800">
          <a:solidFill>
            <a:srgbClr val="008080"/>
          </a:solidFill>
          <a:latin typeface="Arial" pitchFamily="34" charset="0"/>
        </a:defRPr>
      </a:lvl8pPr>
      <a:lvl9pPr marL="1828800" algn="ctr" rtl="0" eaLnBrk="1" fontAlgn="base" hangingPunct="1">
        <a:spcBef>
          <a:spcPct val="0"/>
        </a:spcBef>
        <a:spcAft>
          <a:spcPct val="0"/>
        </a:spcAft>
        <a:defRPr sz="2800">
          <a:solidFill>
            <a:srgbClr val="008080"/>
          </a:solidFill>
          <a:latin typeface="Arial" pitchFamily="34" charset="0"/>
        </a:defRPr>
      </a:lvl9pPr>
    </p:titleStyle>
    <p:bodyStyle>
      <a:lvl1pPr marL="342900" indent="-342900" algn="l" rtl="0" eaLnBrk="1" fontAlgn="base" hangingPunct="1">
        <a:spcBef>
          <a:spcPct val="20000"/>
        </a:spcBef>
        <a:spcAft>
          <a:spcPct val="0"/>
        </a:spcAft>
        <a:buClr>
          <a:srgbClr val="008080"/>
        </a:buClr>
        <a:buFont typeface="Wingdings" pitchFamily="2" charset="2"/>
        <a:buChar char="ü"/>
        <a:defRPr sz="2400">
          <a:solidFill>
            <a:srgbClr val="666633"/>
          </a:solidFill>
          <a:latin typeface="+mn-lt"/>
          <a:ea typeface="+mn-ea"/>
          <a:cs typeface="+mn-cs"/>
        </a:defRPr>
      </a:lvl1pPr>
      <a:lvl2pPr marL="742950" indent="-285750" algn="l" rtl="0" eaLnBrk="1" fontAlgn="base" hangingPunct="1">
        <a:spcBef>
          <a:spcPct val="20000"/>
        </a:spcBef>
        <a:spcAft>
          <a:spcPct val="0"/>
        </a:spcAft>
        <a:buClr>
          <a:srgbClr val="008080"/>
        </a:buClr>
        <a:buFont typeface="Wingdings" pitchFamily="2" charset="2"/>
        <a:buChar char="Ø"/>
        <a:defRPr sz="2400">
          <a:solidFill>
            <a:srgbClr val="666633"/>
          </a:solidFill>
          <a:latin typeface="+mn-lt"/>
        </a:defRPr>
      </a:lvl2pPr>
      <a:lvl3pPr marL="1143000" indent="-228600" algn="l" rtl="0" eaLnBrk="1" fontAlgn="base" hangingPunct="1">
        <a:spcBef>
          <a:spcPct val="20000"/>
        </a:spcBef>
        <a:spcAft>
          <a:spcPct val="0"/>
        </a:spcAft>
        <a:buClr>
          <a:srgbClr val="008080"/>
        </a:buClr>
        <a:buFont typeface="Wingdings" pitchFamily="2" charset="2"/>
        <a:buChar char="§"/>
        <a:defRPr sz="2400">
          <a:solidFill>
            <a:srgbClr val="666633"/>
          </a:solidFill>
          <a:latin typeface="+mn-lt"/>
        </a:defRPr>
      </a:lvl3pPr>
      <a:lvl4pPr marL="1600200" indent="-228600" algn="l" rtl="0" eaLnBrk="1" fontAlgn="base" hangingPunct="1">
        <a:spcBef>
          <a:spcPct val="20000"/>
        </a:spcBef>
        <a:spcAft>
          <a:spcPct val="0"/>
        </a:spcAft>
        <a:buClr>
          <a:srgbClr val="008080"/>
        </a:buClr>
        <a:buFont typeface="Wingdings" pitchFamily="2" charset="2"/>
        <a:buChar char="ü"/>
        <a:defRPr sz="2400">
          <a:solidFill>
            <a:srgbClr val="666633"/>
          </a:solidFill>
          <a:latin typeface="+mn-lt"/>
        </a:defRPr>
      </a:lvl4pPr>
      <a:lvl5pPr marL="2057400" indent="-228600" algn="l" rtl="0" eaLnBrk="1" fontAlgn="base" hangingPunct="1">
        <a:spcBef>
          <a:spcPct val="20000"/>
        </a:spcBef>
        <a:spcAft>
          <a:spcPct val="0"/>
        </a:spcAft>
        <a:buClr>
          <a:srgbClr val="008080"/>
        </a:buClr>
        <a:buFont typeface="Wingdings" pitchFamily="2" charset="2"/>
        <a:buChar char="ü"/>
        <a:defRPr sz="2400">
          <a:solidFill>
            <a:srgbClr val="666633"/>
          </a:solidFill>
          <a:latin typeface="+mn-lt"/>
        </a:defRPr>
      </a:lvl5pPr>
      <a:lvl6pPr marL="2514600" indent="-228600" algn="l" rtl="0" eaLnBrk="1" fontAlgn="base" hangingPunct="1">
        <a:spcBef>
          <a:spcPct val="20000"/>
        </a:spcBef>
        <a:spcAft>
          <a:spcPct val="0"/>
        </a:spcAft>
        <a:buClr>
          <a:srgbClr val="008080"/>
        </a:buClr>
        <a:buFont typeface="Wingdings" pitchFamily="2" charset="2"/>
        <a:buChar char="ü"/>
        <a:defRPr sz="2400">
          <a:solidFill>
            <a:srgbClr val="666633"/>
          </a:solidFill>
          <a:latin typeface="+mn-lt"/>
        </a:defRPr>
      </a:lvl6pPr>
      <a:lvl7pPr marL="2971800" indent="-228600" algn="l" rtl="0" eaLnBrk="1" fontAlgn="base" hangingPunct="1">
        <a:spcBef>
          <a:spcPct val="20000"/>
        </a:spcBef>
        <a:spcAft>
          <a:spcPct val="0"/>
        </a:spcAft>
        <a:buClr>
          <a:srgbClr val="008080"/>
        </a:buClr>
        <a:buFont typeface="Wingdings" pitchFamily="2" charset="2"/>
        <a:buChar char="ü"/>
        <a:defRPr sz="2400">
          <a:solidFill>
            <a:srgbClr val="666633"/>
          </a:solidFill>
          <a:latin typeface="+mn-lt"/>
        </a:defRPr>
      </a:lvl7pPr>
      <a:lvl8pPr marL="3429000" indent="-228600" algn="l" rtl="0" eaLnBrk="1" fontAlgn="base" hangingPunct="1">
        <a:spcBef>
          <a:spcPct val="20000"/>
        </a:spcBef>
        <a:spcAft>
          <a:spcPct val="0"/>
        </a:spcAft>
        <a:buClr>
          <a:srgbClr val="008080"/>
        </a:buClr>
        <a:buFont typeface="Wingdings" pitchFamily="2" charset="2"/>
        <a:buChar char="ü"/>
        <a:defRPr sz="2400">
          <a:solidFill>
            <a:srgbClr val="666633"/>
          </a:solidFill>
          <a:latin typeface="+mn-lt"/>
        </a:defRPr>
      </a:lvl8pPr>
      <a:lvl9pPr marL="3886200" indent="-228600" algn="l" rtl="0" eaLnBrk="1" fontAlgn="base" hangingPunct="1">
        <a:spcBef>
          <a:spcPct val="20000"/>
        </a:spcBef>
        <a:spcAft>
          <a:spcPct val="0"/>
        </a:spcAft>
        <a:buClr>
          <a:srgbClr val="008080"/>
        </a:buClr>
        <a:buFont typeface="Wingdings" pitchFamily="2" charset="2"/>
        <a:buChar char="ü"/>
        <a:defRPr sz="2400">
          <a:solidFill>
            <a:srgbClr val="666633"/>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D366F66F-D185-4D5D-B383-9E7324262EA7}" type="datetimeFigureOut">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21/12/2021</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1FC4047-91AE-4CF8-9C92-023A9E10B543}"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64906415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png"/><Relationship Id="rId4" Type="http://schemas.openxmlformats.org/officeDocument/2006/relationships/image" Target="../media/image3.wmf"/><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EF3AB">
            <a:alpha val="43000"/>
          </a:srgbClr>
        </a:solid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920527" y="2211555"/>
            <a:ext cx="10783614" cy="3160724"/>
          </a:xfrm>
        </p:spPr>
        <p:txBody>
          <a:bodyPr/>
          <a:lstStyle/>
          <a:p>
            <a:br>
              <a:rPr lang="en-GB" dirty="0"/>
            </a:br>
            <a:br>
              <a:rPr lang="en-GB" dirty="0"/>
            </a:br>
            <a:br>
              <a:rPr lang="en-GB" dirty="0"/>
            </a:br>
            <a:br>
              <a:rPr lang="en-GB" dirty="0"/>
            </a:br>
            <a:r>
              <a:rPr lang="en-GB" dirty="0"/>
              <a:t>TH4.1: Development Projects as Arenas for Gender transformative Action: The Participatory-Action-Research Project ARPEGE in Madagascar </a:t>
            </a:r>
            <a:br>
              <a:rPr lang="en-GB" dirty="0"/>
            </a:br>
            <a:br>
              <a:rPr lang="en-GB" dirty="0"/>
            </a:br>
            <a:r>
              <a:rPr lang="en-GB" sz="2000" dirty="0"/>
              <a:t>Elisabeth Hofmann, Université de Bordeaux Montaigne, LAM</a:t>
            </a:r>
            <a:br>
              <a:rPr lang="en-GB" dirty="0"/>
            </a:br>
            <a:r>
              <a:rPr lang="en-GB" sz="2000" dirty="0"/>
              <a:t>Isabelle DROY, IRD UMI </a:t>
            </a:r>
            <a:r>
              <a:rPr lang="en-GB" sz="2000" dirty="0" err="1"/>
              <a:t>Résiliences</a:t>
            </a:r>
            <a:r>
              <a:rPr lang="en-GB" sz="2000" dirty="0"/>
              <a:t> –  LAM Sciences Po Bordeaux</a:t>
            </a:r>
            <a:br>
              <a:rPr lang="en-GB" sz="2000" dirty="0"/>
            </a:br>
            <a:r>
              <a:rPr lang="en-GB" sz="2000" dirty="0"/>
              <a:t>Jean Etienne BIDOU, LAM Sciences Po Bordeaux</a:t>
            </a:r>
            <a:br>
              <a:rPr lang="en-GB" sz="2000" dirty="0"/>
            </a:br>
            <a:r>
              <a:rPr lang="en-GB" sz="2000" dirty="0"/>
              <a:t>Cécile BROUTIN, GRET, Université de Bordeaux Montaigne</a:t>
            </a:r>
            <a:br>
              <a:rPr lang="en-GB" sz="2400" dirty="0"/>
            </a:br>
            <a:br>
              <a:rPr lang="en-GB" sz="2400" dirty="0"/>
            </a:br>
            <a:br>
              <a:rPr lang="en-GB" sz="2400" dirty="0"/>
            </a:br>
            <a:endParaRPr lang="en-GB" sz="2400" dirty="0"/>
          </a:p>
        </p:txBody>
      </p:sp>
      <p:grpSp>
        <p:nvGrpSpPr>
          <p:cNvPr id="3" name="Groupe 2"/>
          <p:cNvGrpSpPr/>
          <p:nvPr/>
        </p:nvGrpSpPr>
        <p:grpSpPr>
          <a:xfrm>
            <a:off x="3675045" y="5788515"/>
            <a:ext cx="2474635" cy="646134"/>
            <a:chOff x="-657412" y="4867354"/>
            <a:chExt cx="3495867" cy="858234"/>
          </a:xfrm>
        </p:grpSpPr>
        <p:pic>
          <p:nvPicPr>
            <p:cNvPr id="4" name="Image 3"/>
            <p:cNvPicPr/>
            <p:nvPr/>
          </p:nvPicPr>
          <p:blipFill>
            <a:blip r:embed="rId3" cstate="email">
              <a:extLst>
                <a:ext uri="{28A0092B-C50C-407E-A947-70E740481C1C}">
                  <a14:useLocalDpi xmlns:a14="http://schemas.microsoft.com/office/drawing/2010/main"/>
                </a:ext>
              </a:extLst>
            </a:blip>
            <a:srcRect/>
            <a:stretch>
              <a:fillRect/>
            </a:stretch>
          </p:blipFill>
          <p:spPr bwMode="auto">
            <a:xfrm>
              <a:off x="-657412" y="5079454"/>
              <a:ext cx="1905361" cy="646134"/>
            </a:xfrm>
            <a:prstGeom prst="rect">
              <a:avLst/>
            </a:prstGeom>
            <a:noFill/>
            <a:ln>
              <a:noFill/>
            </a:ln>
          </p:spPr>
        </p:pic>
        <p:pic>
          <p:nvPicPr>
            <p:cNvPr id="5" name="Image 4"/>
            <p:cNvPicPr/>
            <p:nvPr/>
          </p:nvPicPr>
          <p:blipFill>
            <a:blip r:embed="rId4" cstate="email">
              <a:extLst>
                <a:ext uri="{28A0092B-C50C-407E-A947-70E740481C1C}">
                  <a14:useLocalDpi xmlns:a14="http://schemas.microsoft.com/office/drawing/2010/main"/>
                </a:ext>
              </a:extLst>
            </a:blip>
            <a:srcRect/>
            <a:stretch>
              <a:fillRect/>
            </a:stretch>
          </p:blipFill>
          <p:spPr bwMode="auto">
            <a:xfrm>
              <a:off x="1550477" y="4867354"/>
              <a:ext cx="1287978" cy="858234"/>
            </a:xfrm>
            <a:prstGeom prst="rect">
              <a:avLst/>
            </a:prstGeom>
            <a:noFill/>
            <a:ln>
              <a:noFill/>
            </a:ln>
          </p:spPr>
        </p:pic>
      </p:grpSp>
      <p:pic>
        <p:nvPicPr>
          <p:cNvPr id="9" name="Image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354613" y="5571880"/>
            <a:ext cx="1887195" cy="1296925"/>
          </a:xfrm>
          <a:prstGeom prst="rect">
            <a:avLst/>
          </a:prstGeom>
        </p:spPr>
      </p:pic>
      <p:pic>
        <p:nvPicPr>
          <p:cNvPr id="6" name="Image 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772754" y="131575"/>
            <a:ext cx="9265425" cy="1925009"/>
          </a:xfrm>
          <a:prstGeom prst="rect">
            <a:avLst/>
          </a:prstGeom>
        </p:spPr>
      </p:pic>
      <p:pic>
        <p:nvPicPr>
          <p:cNvPr id="7" name="Image 6"/>
          <p:cNvPicPr>
            <a:picLocks noChangeAspect="1"/>
          </p:cNvPicPr>
          <p:nvPr/>
        </p:nvPicPr>
        <p:blipFill rotWithShape="1">
          <a:blip r:embed="rId7" cstate="email">
            <a:extLst>
              <a:ext uri="{28A0092B-C50C-407E-A947-70E740481C1C}">
                <a14:useLocalDpi xmlns:a14="http://schemas.microsoft.com/office/drawing/2010/main"/>
              </a:ext>
            </a:extLst>
          </a:blip>
          <a:srcRect l="-559"/>
          <a:stretch/>
        </p:blipFill>
        <p:spPr>
          <a:xfrm>
            <a:off x="339481" y="5895133"/>
            <a:ext cx="1862667" cy="618067"/>
          </a:xfrm>
          <a:prstGeom prst="rect">
            <a:avLst/>
          </a:prstGeom>
        </p:spPr>
      </p:pic>
      <p:pic>
        <p:nvPicPr>
          <p:cNvPr id="8" name="Image 7"/>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451631" y="5788515"/>
            <a:ext cx="859369" cy="859369"/>
          </a:xfrm>
          <a:prstGeom prst="rect">
            <a:avLst/>
          </a:prstGeom>
        </p:spPr>
      </p:pic>
      <p:pic>
        <p:nvPicPr>
          <p:cNvPr id="10" name="Image 9"/>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407509" y="5726071"/>
            <a:ext cx="2064816" cy="956190"/>
          </a:xfrm>
          <a:prstGeom prst="rect">
            <a:avLst/>
          </a:prstGeom>
        </p:spPr>
      </p:pic>
    </p:spTree>
    <p:extLst>
      <p:ext uri="{BB962C8B-B14F-4D97-AF65-F5344CB8AC3E}">
        <p14:creationId xmlns:p14="http://schemas.microsoft.com/office/powerpoint/2010/main" val="2938157201"/>
      </p:ext>
    </p:extLst>
  </p:cSld>
  <p:clrMapOvr>
    <a:masterClrMapping/>
  </p:clrMapOvr>
  <mc:AlternateContent xmlns:mc="http://schemas.openxmlformats.org/markup-compatibility/2006" xmlns:p14="http://schemas.microsoft.com/office/powerpoint/2010/main">
    <mc:Choice Requires="p14">
      <p:transition spd="slow" p14:dur="2000" advTm="33582"/>
    </mc:Choice>
    <mc:Fallback xmlns="">
      <p:transition spd="slow" advTm="33582"/>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56696" y="885372"/>
            <a:ext cx="10935419" cy="6072996"/>
          </a:xfrm>
        </p:spPr>
        <p:txBody>
          <a:bodyPr/>
          <a:lstStyle/>
          <a:p>
            <a:r>
              <a:rPr lang="en-GB" dirty="0"/>
              <a:t>Frequent observation of a disconnect between international commitments and local practices</a:t>
            </a:r>
          </a:p>
          <a:p>
            <a:pPr lvl="1"/>
            <a:r>
              <a:rPr lang="en-GB" dirty="0"/>
              <a:t>The Commitments to gender equality made by countries </a:t>
            </a:r>
          </a:p>
          <a:p>
            <a:pPr lvl="1"/>
            <a:r>
              <a:rPr lang="en-GB" dirty="0"/>
              <a:t>Different values and representations of masculine and feminine in local cultures </a:t>
            </a:r>
          </a:p>
          <a:p>
            <a:pPr lvl="1"/>
            <a:r>
              <a:rPr lang="en-GB" dirty="0"/>
              <a:t>Disconnect between national and local </a:t>
            </a:r>
            <a:r>
              <a:rPr lang="en-GB" dirty="0" err="1"/>
              <a:t>meso</a:t>
            </a:r>
            <a:r>
              <a:rPr lang="en-GB" dirty="0"/>
              <a:t> or micro levels</a:t>
            </a:r>
          </a:p>
        </p:txBody>
      </p:sp>
      <p:pic>
        <p:nvPicPr>
          <p:cNvPr id="4" name="Imag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855542" y="2992986"/>
            <a:ext cx="2578832" cy="3432345"/>
          </a:xfrm>
          <a:prstGeom prst="rect">
            <a:avLst/>
          </a:prstGeom>
        </p:spPr>
      </p:pic>
    </p:spTree>
    <p:extLst>
      <p:ext uri="{BB962C8B-B14F-4D97-AF65-F5344CB8AC3E}">
        <p14:creationId xmlns:p14="http://schemas.microsoft.com/office/powerpoint/2010/main" val="4235543460"/>
      </p:ext>
    </p:extLst>
  </p:cSld>
  <p:clrMapOvr>
    <a:masterClrMapping/>
  </p:clrMapOvr>
  <mc:AlternateContent xmlns:mc="http://schemas.openxmlformats.org/markup-compatibility/2006" xmlns:p14="http://schemas.microsoft.com/office/powerpoint/2010/main">
    <mc:Choice Requires="p14">
      <p:transition spd="slow" p14:dur="2000" advTm="58671"/>
    </mc:Choice>
    <mc:Fallback xmlns="">
      <p:transition spd="slow" advTm="58671"/>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06099" y="271688"/>
            <a:ext cx="11118244" cy="5962197"/>
          </a:xfrm>
        </p:spPr>
        <p:txBody>
          <a:bodyPr/>
          <a:lstStyle/>
          <a:p>
            <a:pPr marL="342900" lvl="1" indent="-342900">
              <a:buFont typeface="Wingdings" panose="05000000000000000000" pitchFamily="2" charset="2"/>
              <a:buChar char="q"/>
            </a:pPr>
            <a:r>
              <a:rPr lang="en-GB" sz="2400" dirty="0">
                <a:ea typeface="+mn-ea"/>
                <a:cs typeface="+mn-cs"/>
              </a:rPr>
              <a:t>Rural development projects, an arena for gender</a:t>
            </a:r>
          </a:p>
          <a:p>
            <a:pPr lvl="1"/>
            <a:r>
              <a:rPr lang="en-GB" dirty="0"/>
              <a:t>Projects at the interface between the </a:t>
            </a:r>
            <a:r>
              <a:rPr lang="en-GB" dirty="0" err="1"/>
              <a:t>meso</a:t>
            </a:r>
            <a:r>
              <a:rPr lang="en-GB" dirty="0"/>
              <a:t> and micro local levels</a:t>
            </a:r>
          </a:p>
          <a:p>
            <a:pPr lvl="1"/>
            <a:r>
              <a:rPr lang="en-GB" dirty="0"/>
              <a:t>Place of interaction, negotiation and confrontation between different actors with different visions = arenas for gender</a:t>
            </a:r>
          </a:p>
          <a:p>
            <a:pPr lvl="1"/>
            <a:r>
              <a:rPr lang="en-GB" dirty="0"/>
              <a:t>Project makes permanent adjustments between the objectives assigned to the project and local social practices and norms. </a:t>
            </a:r>
          </a:p>
          <a:p>
            <a:pPr lvl="1"/>
            <a:endParaRPr lang="en-GB" dirty="0"/>
          </a:p>
          <a:p>
            <a:r>
              <a:rPr lang="en-GB" dirty="0"/>
              <a:t>Research fields of </a:t>
            </a:r>
            <a:r>
              <a:rPr lang="en-GB" dirty="0" err="1"/>
              <a:t>Arpege</a:t>
            </a:r>
            <a:r>
              <a:rPr lang="en-GB" dirty="0"/>
              <a:t> </a:t>
            </a:r>
          </a:p>
          <a:p>
            <a:pPr lvl="1"/>
            <a:r>
              <a:rPr lang="en-GB" dirty="0"/>
              <a:t>3 rural development projects in Madagascar in 2 very different societies</a:t>
            </a:r>
          </a:p>
          <a:p>
            <a:pPr marL="324000" lvl="3" indent="0"/>
            <a:r>
              <a:rPr lang="en-GB" dirty="0" err="1"/>
              <a:t>Afafi-sud</a:t>
            </a:r>
            <a:r>
              <a:rPr lang="en-GB" dirty="0"/>
              <a:t>: implemented by GRET in the south (</a:t>
            </a:r>
            <a:r>
              <a:rPr lang="en-GB" dirty="0" err="1"/>
              <a:t>Androy</a:t>
            </a:r>
            <a:r>
              <a:rPr lang="en-GB" dirty="0"/>
              <a:t>, an area currently affected by famine)</a:t>
            </a:r>
          </a:p>
          <a:p>
            <a:pPr marL="324000" lvl="3" indent="0"/>
            <a:r>
              <a:rPr lang="en-GB" dirty="0" err="1"/>
              <a:t>Mahavotra</a:t>
            </a:r>
            <a:r>
              <a:rPr lang="en-GB" dirty="0"/>
              <a:t>: implemented by </a:t>
            </a:r>
            <a:r>
              <a:rPr lang="en-GB" dirty="0" err="1"/>
              <a:t>Agrisud</a:t>
            </a:r>
            <a:r>
              <a:rPr lang="en-GB" dirty="0"/>
              <a:t> in the centre (</a:t>
            </a:r>
            <a:r>
              <a:rPr lang="en-GB" dirty="0" err="1"/>
              <a:t>Itasy</a:t>
            </a:r>
            <a:r>
              <a:rPr lang="en-GB" dirty="0"/>
              <a:t>)</a:t>
            </a:r>
          </a:p>
          <a:p>
            <a:pPr marL="324000" lvl="3" indent="0"/>
            <a:r>
              <a:rPr lang="en-GB" dirty="0" err="1"/>
              <a:t>Pagli</a:t>
            </a:r>
            <a:r>
              <a:rPr lang="en-GB" dirty="0"/>
              <a:t>: implemented by ID in the centre (</a:t>
            </a:r>
            <a:r>
              <a:rPr lang="en-GB" dirty="0" err="1"/>
              <a:t>Itasy</a:t>
            </a:r>
            <a:r>
              <a:rPr lang="en-GB" dirty="0"/>
              <a:t>) </a:t>
            </a:r>
          </a:p>
          <a:p>
            <a:pPr lvl="4">
              <a:buFont typeface="Wingdings" pitchFamily="2" charset="2"/>
              <a:buChar char="v"/>
            </a:pPr>
            <a:r>
              <a:rPr lang="en-GB" dirty="0"/>
              <a:t> Mirror sites of the same NGOs in Senegal, to compare approaches (without action research) </a:t>
            </a:r>
          </a:p>
          <a:p>
            <a:pPr lvl="1"/>
            <a:endParaRPr lang="en-GB" dirty="0"/>
          </a:p>
        </p:txBody>
      </p:sp>
    </p:spTree>
    <p:extLst>
      <p:ext uri="{BB962C8B-B14F-4D97-AF65-F5344CB8AC3E}">
        <p14:creationId xmlns:p14="http://schemas.microsoft.com/office/powerpoint/2010/main" val="4010812137"/>
      </p:ext>
    </p:extLst>
  </p:cSld>
  <p:clrMapOvr>
    <a:masterClrMapping/>
  </p:clrMapOvr>
  <mc:AlternateContent xmlns:mc="http://schemas.openxmlformats.org/markup-compatibility/2006" xmlns:p14="http://schemas.microsoft.com/office/powerpoint/2010/main">
    <mc:Choice Requires="p14">
      <p:transition spd="slow" p14:dur="2000" advTm="58496"/>
    </mc:Choice>
    <mc:Fallback xmlns="">
      <p:transition spd="slow" advTm="58496"/>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7804" y="486228"/>
            <a:ext cx="5660041" cy="5441527"/>
          </a:xfrm>
        </p:spPr>
        <p:txBody>
          <a:bodyPr/>
          <a:lstStyle/>
          <a:p>
            <a:r>
              <a:rPr lang="fr-FR" dirty="0"/>
              <a:t>Gender-transformative action on </a:t>
            </a:r>
            <a:r>
              <a:rPr lang="fr-FR" dirty="0" err="1"/>
              <a:t>project</a:t>
            </a:r>
            <a:r>
              <a:rPr lang="fr-FR" dirty="0"/>
              <a:t> </a:t>
            </a:r>
            <a:r>
              <a:rPr lang="fr-FR" dirty="0" err="1"/>
              <a:t>level</a:t>
            </a:r>
            <a:endParaRPr lang="fr-FR" dirty="0"/>
          </a:p>
          <a:p>
            <a:pPr lvl="1"/>
            <a:r>
              <a:rPr lang="fr-FR" dirty="0" err="1"/>
              <a:t>Participatory</a:t>
            </a:r>
            <a:r>
              <a:rPr lang="fr-FR" dirty="0"/>
              <a:t> action </a:t>
            </a:r>
            <a:r>
              <a:rPr lang="fr-FR" dirty="0" err="1"/>
              <a:t>research</a:t>
            </a:r>
            <a:r>
              <a:rPr lang="fr-FR" dirty="0"/>
              <a:t>: </a:t>
            </a:r>
            <a:r>
              <a:rPr lang="fr-FR" dirty="0" err="1"/>
              <a:t>diagnosis</a:t>
            </a:r>
            <a:r>
              <a:rPr lang="fr-FR" dirty="0"/>
              <a:t>, identification of gender </a:t>
            </a:r>
            <a:r>
              <a:rPr lang="fr-FR" dirty="0" err="1"/>
              <a:t>difficulties</a:t>
            </a:r>
            <a:r>
              <a:rPr lang="fr-FR" dirty="0"/>
              <a:t>, co-construction of solutions, </a:t>
            </a:r>
            <a:r>
              <a:rPr lang="fr-FR" dirty="0" err="1"/>
              <a:t>implementation</a:t>
            </a:r>
            <a:r>
              <a:rPr lang="fr-FR" dirty="0"/>
              <a:t> in the </a:t>
            </a:r>
            <a:r>
              <a:rPr lang="fr-FR" dirty="0" err="1"/>
              <a:t>field</a:t>
            </a:r>
            <a:r>
              <a:rPr lang="fr-FR" dirty="0"/>
              <a:t>, </a:t>
            </a:r>
            <a:r>
              <a:rPr lang="fr-FR" dirty="0" err="1"/>
              <a:t>analysis</a:t>
            </a:r>
            <a:r>
              <a:rPr lang="fr-FR" dirty="0"/>
              <a:t> of </a:t>
            </a:r>
            <a:r>
              <a:rPr lang="fr-FR" dirty="0" err="1"/>
              <a:t>effects</a:t>
            </a:r>
            <a:r>
              <a:rPr lang="fr-FR" dirty="0"/>
              <a:t>.</a:t>
            </a:r>
          </a:p>
          <a:p>
            <a:pPr lvl="1"/>
            <a:r>
              <a:rPr lang="fr-FR" dirty="0" err="1"/>
              <a:t>Filmed</a:t>
            </a:r>
            <a:r>
              <a:rPr lang="fr-FR" dirty="0"/>
              <a:t> interviews </a:t>
            </a:r>
            <a:r>
              <a:rPr lang="fr-FR" dirty="0" err="1"/>
              <a:t>with</a:t>
            </a:r>
            <a:r>
              <a:rPr lang="fr-FR" dirty="0"/>
              <a:t> </a:t>
            </a:r>
            <a:r>
              <a:rPr lang="fr-FR" dirty="0" err="1"/>
              <a:t>project</a:t>
            </a:r>
            <a:r>
              <a:rPr lang="fr-FR" dirty="0"/>
              <a:t> staff </a:t>
            </a:r>
            <a:r>
              <a:rPr lang="fr-FR" dirty="0" err="1"/>
              <a:t>before</a:t>
            </a:r>
            <a:r>
              <a:rPr lang="fr-FR" dirty="0"/>
              <a:t> and at the end of the </a:t>
            </a:r>
            <a:r>
              <a:rPr lang="fr-FR" dirty="0" err="1"/>
              <a:t>project</a:t>
            </a:r>
            <a:endParaRPr lang="fr-FR" dirty="0"/>
          </a:p>
          <a:p>
            <a:pPr marL="74250" lvl="1" indent="0">
              <a:buNone/>
            </a:pPr>
            <a:endParaRPr lang="fr-FR" dirty="0"/>
          </a:p>
          <a:p>
            <a:pPr lvl="1"/>
            <a:endParaRPr lang="fr-FR" dirty="0"/>
          </a:p>
          <a:p>
            <a:pPr lvl="1"/>
            <a:endParaRPr lang="fr-FR" dirty="0"/>
          </a:p>
          <a:p>
            <a:pPr marL="74250" lvl="1" indent="0">
              <a:buNone/>
            </a:pPr>
            <a:endParaRPr lang="fr-FR" dirty="0"/>
          </a:p>
          <a:p>
            <a:pPr marL="74250" lvl="1" indent="0">
              <a:buNone/>
            </a:pPr>
            <a:endParaRPr lang="fr-FR" dirty="0"/>
          </a:p>
        </p:txBody>
      </p:sp>
      <p:pic>
        <p:nvPicPr>
          <p:cNvPr id="5" name="Espace réservé du contenu 4">
            <a:extLst>
              <a:ext uri="{FF2B5EF4-FFF2-40B4-BE49-F238E27FC236}">
                <a16:creationId xmlns:a16="http://schemas.microsoft.com/office/drawing/2014/main" id="{5EF0B9A8-1C0A-4546-AED4-2A6864F0BAB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bwMode="auto">
          <a:xfrm>
            <a:off x="6242634" y="924393"/>
            <a:ext cx="5869538" cy="4565196"/>
          </a:xfrm>
          <a:prstGeom prst="rect">
            <a:avLst/>
          </a:prstGeom>
          <a:noFill/>
          <a:ln w="9525">
            <a:noFill/>
            <a:miter lim="800000"/>
            <a:headEnd/>
            <a:tailEnd/>
          </a:ln>
        </p:spPr>
      </p:pic>
    </p:spTree>
    <p:extLst>
      <p:ext uri="{BB962C8B-B14F-4D97-AF65-F5344CB8AC3E}">
        <p14:creationId xmlns:p14="http://schemas.microsoft.com/office/powerpoint/2010/main" val="725828248"/>
      </p:ext>
    </p:extLst>
  </p:cSld>
  <p:clrMapOvr>
    <a:masterClrMapping/>
  </p:clrMapOvr>
  <mc:AlternateContent xmlns:mc="http://schemas.openxmlformats.org/markup-compatibility/2006" xmlns:p14="http://schemas.microsoft.com/office/powerpoint/2010/main">
    <mc:Choice Requires="p14">
      <p:transition spd="slow" p14:dur="2000" advTm="48282"/>
    </mc:Choice>
    <mc:Fallback xmlns="">
      <p:transition spd="slow" advTm="48282"/>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p:cNvPicPr>
            <a:picLocks noGrp="1"/>
          </p:cNvPicPr>
          <p:nvPr>
            <p:ph sz="half" idx="1"/>
          </p:nvPr>
        </p:nvPicPr>
        <p:blipFill rotWithShape="1">
          <a:blip r:embed="rId3" cstate="email">
            <a:extLst>
              <a:ext uri="{28A0092B-C50C-407E-A947-70E740481C1C}">
                <a14:useLocalDpi xmlns:a14="http://schemas.microsoft.com/office/drawing/2010/main"/>
              </a:ext>
            </a:extLst>
          </a:blip>
          <a:stretch/>
        </p:blipFill>
        <p:spPr>
          <a:xfrm>
            <a:off x="6431492" y="1159455"/>
            <a:ext cx="5137150" cy="4010928"/>
          </a:xfrm>
          <a:prstGeom prst="rect">
            <a:avLst/>
          </a:prstGeom>
          <a:pattFill prst="pct5">
            <a:fgClr>
              <a:schemeClr val="accent1"/>
            </a:fgClr>
            <a:bgClr>
              <a:schemeClr val="bg1"/>
            </a:bgClr>
          </a:pattFill>
          <a:ln w="6350">
            <a:noFill/>
          </a:ln>
        </p:spPr>
      </p:pic>
      <p:sp>
        <p:nvSpPr>
          <p:cNvPr id="4" name="Espace réservé du contenu 3"/>
          <p:cNvSpPr>
            <a:spLocks noGrp="1"/>
          </p:cNvSpPr>
          <p:nvPr>
            <p:ph sz="half" idx="2"/>
          </p:nvPr>
        </p:nvSpPr>
        <p:spPr>
          <a:xfrm>
            <a:off x="578364" y="367567"/>
            <a:ext cx="5703477" cy="4497388"/>
          </a:xfrm>
        </p:spPr>
        <p:txBody>
          <a:bodyPr/>
          <a:lstStyle/>
          <a:p>
            <a:pPr>
              <a:buFont typeface="Wingdings" panose="05000000000000000000" pitchFamily="2" charset="2"/>
              <a:buChar char="q"/>
            </a:pPr>
            <a:r>
              <a:rPr lang="fr-FR" dirty="0"/>
              <a:t>How to go </a:t>
            </a:r>
            <a:r>
              <a:rPr lang="fr-FR" dirty="0" err="1"/>
              <a:t>beyond</a:t>
            </a:r>
            <a:r>
              <a:rPr lang="fr-FR" dirty="0"/>
              <a:t> the local </a:t>
            </a:r>
            <a:r>
              <a:rPr lang="fr-FR" dirty="0" err="1"/>
              <a:t>level</a:t>
            </a:r>
            <a:r>
              <a:rPr lang="fr-FR" dirty="0"/>
              <a:t> and the pilot case on local </a:t>
            </a:r>
            <a:r>
              <a:rPr lang="fr-FR" dirty="0" err="1"/>
              <a:t>scale</a:t>
            </a:r>
            <a:r>
              <a:rPr lang="fr-FR" dirty="0"/>
              <a:t>?</a:t>
            </a:r>
          </a:p>
          <a:p>
            <a:pPr>
              <a:buFont typeface="Wingdings" pitchFamily="2" charset="2"/>
              <a:buChar char="v"/>
            </a:pPr>
            <a:r>
              <a:rPr lang="fr-FR" sz="2400" dirty="0" err="1"/>
              <a:t>Contextualised</a:t>
            </a:r>
            <a:r>
              <a:rPr lang="fr-FR" sz="2400" dirty="0"/>
              <a:t> action </a:t>
            </a:r>
            <a:r>
              <a:rPr lang="fr-FR" sz="2400" dirty="0" err="1"/>
              <a:t>research</a:t>
            </a:r>
            <a:r>
              <a:rPr lang="fr-FR" sz="2400" dirty="0"/>
              <a:t>, </a:t>
            </a:r>
            <a:r>
              <a:rPr lang="fr-FR" sz="2400" dirty="0" err="1"/>
              <a:t>expensive</a:t>
            </a:r>
            <a:r>
              <a:rPr lang="fr-FR" sz="2400" dirty="0"/>
              <a:t> </a:t>
            </a:r>
            <a:r>
              <a:rPr lang="fr-FR" sz="2400" dirty="0" err="1"/>
              <a:t>process</a:t>
            </a:r>
            <a:r>
              <a:rPr lang="fr-FR" sz="2400" dirty="0"/>
              <a:t>, </a:t>
            </a:r>
            <a:r>
              <a:rPr lang="fr-FR" sz="2400" dirty="0" err="1"/>
              <a:t>cannot</a:t>
            </a:r>
            <a:r>
              <a:rPr lang="fr-FR" sz="2400" dirty="0"/>
              <a:t> </a:t>
            </a:r>
            <a:r>
              <a:rPr lang="fr-FR" sz="2400" dirty="0" err="1"/>
              <a:t>be</a:t>
            </a:r>
            <a:r>
              <a:rPr lang="fr-FR" sz="2400" dirty="0"/>
              <a:t> </a:t>
            </a:r>
            <a:r>
              <a:rPr lang="fr-FR" sz="2400" dirty="0" err="1"/>
              <a:t>replicated</a:t>
            </a:r>
            <a:r>
              <a:rPr lang="fr-FR" sz="2400" dirty="0"/>
              <a:t> on a large </a:t>
            </a:r>
            <a:r>
              <a:rPr lang="fr-FR" sz="2400" dirty="0" err="1"/>
              <a:t>scale</a:t>
            </a:r>
            <a:endParaRPr lang="fr-FR" sz="2400" dirty="0"/>
          </a:p>
          <a:p>
            <a:pPr>
              <a:buFont typeface="Wingdings" pitchFamily="2" charset="2"/>
              <a:buChar char="v"/>
            </a:pPr>
            <a:r>
              <a:rPr lang="fr-FR" sz="2400" dirty="0" err="1"/>
              <a:t>Necessity</a:t>
            </a:r>
            <a:r>
              <a:rPr lang="fr-FR" sz="2400" dirty="0"/>
              <a:t> to </a:t>
            </a:r>
            <a:r>
              <a:rPr lang="fr-FR" sz="2400" dirty="0" err="1"/>
              <a:t>think</a:t>
            </a:r>
            <a:r>
              <a:rPr lang="fr-FR" sz="2400" dirty="0"/>
              <a:t> about </a:t>
            </a:r>
            <a:r>
              <a:rPr lang="fr-FR" sz="2400" dirty="0" err="1"/>
              <a:t>scaling</a:t>
            </a:r>
            <a:r>
              <a:rPr lang="fr-FR" sz="2400" dirty="0"/>
              <a:t> up</a:t>
            </a:r>
          </a:p>
          <a:p>
            <a:pPr>
              <a:buFont typeface="Wingdings" panose="05000000000000000000" pitchFamily="2" charset="2"/>
              <a:buChar char="q"/>
            </a:pPr>
            <a:r>
              <a:rPr lang="fr-FR" sz="2400" dirty="0"/>
              <a:t>Illustration of the </a:t>
            </a:r>
            <a:r>
              <a:rPr lang="fr-FR" sz="2400" dirty="0" err="1"/>
              <a:t>process</a:t>
            </a:r>
            <a:r>
              <a:rPr lang="fr-FR" sz="2400" dirty="0"/>
              <a:t> of </a:t>
            </a:r>
            <a:r>
              <a:rPr lang="fr-FR" sz="2400" dirty="0" err="1"/>
              <a:t>scaling</a:t>
            </a:r>
            <a:r>
              <a:rPr lang="fr-FR" sz="2400" dirty="0"/>
              <a:t> up innovations</a:t>
            </a:r>
            <a:br>
              <a:rPr lang="fr-FR" dirty="0"/>
            </a:br>
            <a:endParaRPr lang="fr-FR" dirty="0"/>
          </a:p>
        </p:txBody>
      </p:sp>
      <p:sp>
        <p:nvSpPr>
          <p:cNvPr id="7" name="Rectangle à coins arrondis 6"/>
          <p:cNvSpPr/>
          <p:nvPr/>
        </p:nvSpPr>
        <p:spPr bwMode="auto">
          <a:xfrm>
            <a:off x="6410826" y="3395132"/>
            <a:ext cx="5579533" cy="1914287"/>
          </a:xfrm>
          <a:prstGeom prst="round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a:ln>
                <a:noFill/>
              </a:ln>
              <a:solidFill>
                <a:schemeClr val="bg1"/>
              </a:solidFill>
              <a:effectLst/>
              <a:latin typeface="Arial" pitchFamily="34" charset="0"/>
              <a:cs typeface="Lucida Sans Unicode" pitchFamily="34" charset="0"/>
            </a:endParaRPr>
          </a:p>
        </p:txBody>
      </p:sp>
      <p:sp>
        <p:nvSpPr>
          <p:cNvPr id="2" name="ZoneTexte 1"/>
          <p:cNvSpPr txBox="1"/>
          <p:nvPr/>
        </p:nvSpPr>
        <p:spPr>
          <a:xfrm>
            <a:off x="457200" y="3395132"/>
            <a:ext cx="2936338" cy="2939647"/>
          </a:xfrm>
          <a:prstGeom prst="rect">
            <a:avLst/>
          </a:prstGeom>
          <a:noFill/>
        </p:spPr>
        <p:txBody>
          <a:bodyPr wrap="square" rtlCol="0">
            <a:spAutoFit/>
          </a:bodyPr>
          <a:lstStyle/>
          <a:p>
            <a:endParaRPr lang="fr-FR" sz="1400" dirty="0"/>
          </a:p>
          <a:p>
            <a:endParaRPr lang="fr-FR" sz="1400" dirty="0"/>
          </a:p>
          <a:p>
            <a:endParaRPr lang="fr-FR" sz="1400" dirty="0"/>
          </a:p>
          <a:p>
            <a:endParaRPr lang="fr-FR" sz="1400" dirty="0"/>
          </a:p>
          <a:p>
            <a:endParaRPr lang="fr-FR" sz="1400" dirty="0"/>
          </a:p>
          <a:p>
            <a:endParaRPr lang="fr-FR" sz="1400" dirty="0"/>
          </a:p>
          <a:p>
            <a:r>
              <a:rPr lang="fr-FR" sz="1400" dirty="0"/>
              <a:t>A1 national initiative</a:t>
            </a:r>
          </a:p>
          <a:p>
            <a:r>
              <a:rPr lang="fr-FR" sz="1400" dirty="0"/>
              <a:t>B Local pilot</a:t>
            </a:r>
          </a:p>
          <a:p>
            <a:r>
              <a:rPr lang="fr-FR" sz="1400" dirty="0"/>
              <a:t>C Impact </a:t>
            </a:r>
            <a:r>
              <a:rPr lang="fr-FR" sz="1400" dirty="0" err="1"/>
              <a:t>meso</a:t>
            </a:r>
            <a:r>
              <a:rPr lang="fr-FR" sz="1400" dirty="0"/>
              <a:t> and national </a:t>
            </a:r>
            <a:r>
              <a:rPr lang="fr-FR" sz="1400" dirty="0" err="1"/>
              <a:t>level</a:t>
            </a:r>
            <a:endParaRPr lang="fr-FR" sz="1400" dirty="0"/>
          </a:p>
          <a:p>
            <a:r>
              <a:rPr lang="fr-FR" sz="1400" dirty="0"/>
              <a:t>D Interaction at the </a:t>
            </a:r>
            <a:r>
              <a:rPr lang="fr-FR" sz="1400" dirty="0" err="1"/>
              <a:t>meso</a:t>
            </a:r>
            <a:r>
              <a:rPr lang="fr-FR" sz="1400" dirty="0"/>
              <a:t> </a:t>
            </a:r>
            <a:r>
              <a:rPr lang="fr-FR" sz="1400" dirty="0" err="1"/>
              <a:t>level</a:t>
            </a:r>
            <a:endParaRPr lang="fr-FR" sz="1400" dirty="0"/>
          </a:p>
          <a:p>
            <a:r>
              <a:rPr lang="fr-FR" sz="1400" dirty="0"/>
              <a:t>E </a:t>
            </a:r>
            <a:r>
              <a:rPr lang="fr-FR" sz="1400" dirty="0" err="1"/>
              <a:t>replication</a:t>
            </a:r>
            <a:r>
              <a:rPr lang="fr-FR" sz="1400" dirty="0"/>
              <a:t> at the local </a:t>
            </a:r>
            <a:r>
              <a:rPr lang="fr-FR" sz="1400" dirty="0" err="1"/>
              <a:t>level</a:t>
            </a:r>
            <a:endParaRPr lang="fr-FR" sz="1400" dirty="0"/>
          </a:p>
          <a:p>
            <a:r>
              <a:rPr lang="fr-FR" sz="1400" dirty="0"/>
              <a:t>F change in institutions </a:t>
            </a:r>
            <a:r>
              <a:rPr lang="fr-FR" sz="1400" dirty="0" err="1"/>
              <a:t>meso</a:t>
            </a:r>
            <a:r>
              <a:rPr lang="fr-FR" sz="1400" dirty="0"/>
              <a:t> </a:t>
            </a:r>
            <a:r>
              <a:rPr lang="fr-FR" sz="1400" dirty="0" err="1"/>
              <a:t>level</a:t>
            </a:r>
            <a:endParaRPr lang="fr-FR" sz="1400" dirty="0"/>
          </a:p>
          <a:p>
            <a:r>
              <a:rPr lang="fr-FR" sz="1400" dirty="0"/>
              <a:t>A2 new national </a:t>
            </a:r>
            <a:r>
              <a:rPr lang="fr-FR" sz="1400" dirty="0" err="1"/>
              <a:t>programming</a:t>
            </a:r>
            <a:r>
              <a:rPr lang="fr-FR" sz="1400" dirty="0"/>
              <a:t> </a:t>
            </a:r>
            <a:r>
              <a:rPr lang="fr-FR" sz="1400" dirty="0" err="1"/>
              <a:t>policy</a:t>
            </a:r>
            <a:endParaRPr lang="fr-FR" sz="1400" dirty="0"/>
          </a:p>
        </p:txBody>
      </p:sp>
      <p:sp>
        <p:nvSpPr>
          <p:cNvPr id="3" name="ZoneTexte 2"/>
          <p:cNvSpPr txBox="1"/>
          <p:nvPr/>
        </p:nvSpPr>
        <p:spPr>
          <a:xfrm>
            <a:off x="5997707" y="5833156"/>
            <a:ext cx="5802284" cy="523220"/>
          </a:xfrm>
          <a:prstGeom prst="rect">
            <a:avLst/>
          </a:prstGeom>
          <a:noFill/>
        </p:spPr>
        <p:txBody>
          <a:bodyPr wrap="square" rtlCol="0">
            <a:spAutoFit/>
          </a:bodyPr>
          <a:lstStyle/>
          <a:p>
            <a:r>
              <a:rPr lang="fr-FR" sz="1400" dirty="0"/>
              <a:t>UNDP (2013) </a:t>
            </a:r>
            <a:r>
              <a:rPr lang="fr-FR" sz="1400" i="1" dirty="0" err="1"/>
              <a:t>Scaling</a:t>
            </a:r>
            <a:r>
              <a:rPr lang="fr-FR" sz="1400" i="1" dirty="0"/>
              <a:t> Up </a:t>
            </a:r>
            <a:r>
              <a:rPr lang="fr-FR" sz="1400" i="1" dirty="0" err="1"/>
              <a:t>Development</a:t>
            </a:r>
            <a:r>
              <a:rPr lang="fr-FR" sz="1400" i="1" dirty="0"/>
              <a:t> Programmes</a:t>
            </a:r>
            <a:r>
              <a:rPr lang="fr-FR" sz="1400" dirty="0"/>
              <a:t>, Guidance note, Jan 2013, p.9</a:t>
            </a:r>
          </a:p>
        </p:txBody>
      </p:sp>
      <p:sp>
        <p:nvSpPr>
          <p:cNvPr id="8" name="ZoneTexte 7"/>
          <p:cNvSpPr txBox="1"/>
          <p:nvPr/>
        </p:nvSpPr>
        <p:spPr>
          <a:xfrm>
            <a:off x="3907507" y="3864077"/>
            <a:ext cx="2010018" cy="1477328"/>
          </a:xfrm>
          <a:prstGeom prst="rect">
            <a:avLst/>
          </a:prstGeom>
          <a:noFill/>
        </p:spPr>
        <p:txBody>
          <a:bodyPr wrap="square" rtlCol="0">
            <a:spAutoFit/>
          </a:bodyPr>
          <a:lstStyle/>
          <a:p>
            <a:pPr algn="ctr"/>
            <a:r>
              <a:rPr lang="fr-FR" dirty="0" err="1">
                <a:solidFill>
                  <a:srgbClr val="C00000"/>
                </a:solidFill>
              </a:rPr>
              <a:t>Level</a:t>
            </a:r>
            <a:r>
              <a:rPr lang="fr-FR" dirty="0">
                <a:solidFill>
                  <a:srgbClr val="C00000"/>
                </a:solidFill>
              </a:rPr>
              <a:t> of intervention of </a:t>
            </a:r>
            <a:r>
              <a:rPr lang="fr-FR" dirty="0" err="1">
                <a:solidFill>
                  <a:srgbClr val="C00000"/>
                </a:solidFill>
              </a:rPr>
              <a:t>Arpege</a:t>
            </a:r>
            <a:r>
              <a:rPr lang="fr-FR" dirty="0">
                <a:solidFill>
                  <a:srgbClr val="C00000"/>
                </a:solidFill>
              </a:rPr>
              <a:t>: </a:t>
            </a:r>
            <a:r>
              <a:rPr lang="fr-FR" dirty="0" err="1">
                <a:solidFill>
                  <a:srgbClr val="C00000"/>
                </a:solidFill>
              </a:rPr>
              <a:t>scaling</a:t>
            </a:r>
            <a:r>
              <a:rPr lang="fr-FR" dirty="0">
                <a:solidFill>
                  <a:srgbClr val="C00000"/>
                </a:solidFill>
              </a:rPr>
              <a:t> </a:t>
            </a:r>
            <a:r>
              <a:rPr lang="fr-FR" dirty="0" err="1">
                <a:solidFill>
                  <a:srgbClr val="C00000"/>
                </a:solidFill>
              </a:rPr>
              <a:t>from</a:t>
            </a:r>
            <a:r>
              <a:rPr lang="fr-FR" dirty="0">
                <a:solidFill>
                  <a:srgbClr val="C00000"/>
                </a:solidFill>
              </a:rPr>
              <a:t> local </a:t>
            </a:r>
            <a:r>
              <a:rPr lang="fr-FR" dirty="0" err="1">
                <a:solidFill>
                  <a:srgbClr val="C00000"/>
                </a:solidFill>
              </a:rPr>
              <a:t>level</a:t>
            </a:r>
            <a:r>
              <a:rPr lang="fr-FR" dirty="0">
                <a:solidFill>
                  <a:srgbClr val="C00000"/>
                </a:solidFill>
              </a:rPr>
              <a:t> to </a:t>
            </a:r>
            <a:r>
              <a:rPr lang="fr-FR" dirty="0" err="1">
                <a:solidFill>
                  <a:srgbClr val="C00000"/>
                </a:solidFill>
              </a:rPr>
              <a:t>meso</a:t>
            </a:r>
            <a:r>
              <a:rPr lang="fr-FR" dirty="0">
                <a:solidFill>
                  <a:srgbClr val="C00000"/>
                </a:solidFill>
              </a:rPr>
              <a:t> </a:t>
            </a:r>
            <a:r>
              <a:rPr lang="fr-FR" dirty="0" err="1">
                <a:solidFill>
                  <a:srgbClr val="C00000"/>
                </a:solidFill>
              </a:rPr>
              <a:t>level</a:t>
            </a:r>
            <a:endParaRPr lang="fr-FR" dirty="0">
              <a:solidFill>
                <a:srgbClr val="C00000"/>
              </a:solidFill>
            </a:endParaRPr>
          </a:p>
        </p:txBody>
      </p:sp>
      <p:cxnSp>
        <p:nvCxnSpPr>
          <p:cNvPr id="13" name="Connecteur droit avec flèche 12"/>
          <p:cNvCxnSpPr/>
          <p:nvPr/>
        </p:nvCxnSpPr>
        <p:spPr bwMode="auto">
          <a:xfrm>
            <a:off x="5717631" y="4864955"/>
            <a:ext cx="564210" cy="0"/>
          </a:xfrm>
          <a:prstGeom prst="straightConnector1">
            <a:avLst/>
          </a:prstGeom>
          <a:solidFill>
            <a:schemeClr val="accent1"/>
          </a:solidFill>
          <a:ln w="9525"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56741067"/>
      </p:ext>
    </p:extLst>
  </p:cSld>
  <p:clrMapOvr>
    <a:masterClrMapping/>
  </p:clrMapOvr>
  <mc:AlternateContent xmlns:mc="http://schemas.openxmlformats.org/markup-compatibility/2006" xmlns:p14="http://schemas.microsoft.com/office/powerpoint/2010/main">
    <mc:Choice Requires="p14">
      <p:transition spd="slow" p14:dur="2000" advTm="86801"/>
    </mc:Choice>
    <mc:Fallback xmlns="">
      <p:transition spd="slow" advTm="86801"/>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3">
            <a:extLst>
              <a:ext uri="{FF2B5EF4-FFF2-40B4-BE49-F238E27FC236}">
                <a16:creationId xmlns:a16="http://schemas.microsoft.com/office/drawing/2014/main" id="{7067F9E9-9F8B-4CDE-BBFB-B29F70C57F00}"/>
              </a:ext>
            </a:extLst>
          </p:cNvPr>
          <p:cNvSpPr/>
          <p:nvPr/>
        </p:nvSpPr>
        <p:spPr>
          <a:xfrm>
            <a:off x="68268" y="1921515"/>
            <a:ext cx="2014569" cy="882692"/>
          </a:xfrm>
          <a:prstGeom prst="roundRect">
            <a:avLst/>
          </a:prstGeom>
          <a:solidFill>
            <a:srgbClr val="ABE9FF"/>
          </a:solidFill>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lvl="0">
              <a:defRPr/>
            </a:pPr>
            <a:r>
              <a:rPr lang="fr-FR" sz="1200" b="1" dirty="0" err="1">
                <a:solidFill>
                  <a:srgbClr val="000000"/>
                </a:solidFill>
                <a:cs typeface="Times New Roman" panose="02020603050405020304" pitchFamily="18" charset="0"/>
              </a:rPr>
              <a:t>Added</a:t>
            </a:r>
            <a:r>
              <a:rPr lang="fr-FR" sz="1200" b="1" dirty="0">
                <a:solidFill>
                  <a:srgbClr val="000000"/>
                </a:solidFill>
                <a:cs typeface="Times New Roman" panose="02020603050405020304" pitchFamily="18" charset="0"/>
              </a:rPr>
              <a:t> value</a:t>
            </a:r>
          </a:p>
          <a:p>
            <a:pPr lvl="0">
              <a:defRPr/>
            </a:pPr>
            <a:r>
              <a:rPr lang="fr-FR" sz="1200" b="1" dirty="0">
                <a:solidFill>
                  <a:srgbClr val="000000"/>
                </a:solidFill>
                <a:cs typeface="Times New Roman" panose="02020603050405020304" pitchFamily="18" charset="0"/>
              </a:rPr>
              <a:t> </a:t>
            </a:r>
            <a:r>
              <a:rPr lang="fr-FR" sz="1200" dirty="0" err="1">
                <a:solidFill>
                  <a:srgbClr val="000000"/>
                </a:solidFill>
                <a:cs typeface="Times New Roman" panose="02020603050405020304" pitchFamily="18" charset="0"/>
              </a:rPr>
              <a:t>Participatory</a:t>
            </a:r>
            <a:r>
              <a:rPr lang="fr-FR" sz="1200" dirty="0">
                <a:solidFill>
                  <a:srgbClr val="000000"/>
                </a:solidFill>
                <a:cs typeface="Times New Roman" panose="02020603050405020304" pitchFamily="18" charset="0"/>
              </a:rPr>
              <a:t> action </a:t>
            </a:r>
            <a:r>
              <a:rPr lang="fr-FR" sz="1200" dirty="0" err="1">
                <a:solidFill>
                  <a:srgbClr val="000000"/>
                </a:solidFill>
                <a:cs typeface="Times New Roman" panose="02020603050405020304" pitchFamily="18" charset="0"/>
              </a:rPr>
              <a:t>research</a:t>
            </a:r>
            <a:r>
              <a:rPr lang="fr-FR" sz="1200" dirty="0">
                <a:solidFill>
                  <a:srgbClr val="000000"/>
                </a:solidFill>
                <a:cs typeface="Times New Roman" panose="02020603050405020304" pitchFamily="18" charset="0"/>
              </a:rPr>
              <a:t> (</a:t>
            </a:r>
            <a:r>
              <a:rPr lang="fr-FR" sz="1200" dirty="0" err="1">
                <a:solidFill>
                  <a:srgbClr val="000000"/>
                </a:solidFill>
                <a:cs typeface="Times New Roman" panose="02020603050405020304" pitchFamily="18" charset="0"/>
              </a:rPr>
              <a:t>researchers-practitioners</a:t>
            </a:r>
            <a:r>
              <a:rPr lang="fr-FR" sz="1200" dirty="0">
                <a:solidFill>
                  <a:srgbClr val="000000"/>
                </a:solidFill>
                <a:cs typeface="Times New Roman" panose="02020603050405020304" pitchFamily="18" charset="0"/>
              </a:rPr>
              <a:t>) to </a:t>
            </a:r>
            <a:r>
              <a:rPr lang="fr-FR" sz="1200" dirty="0" err="1">
                <a:solidFill>
                  <a:srgbClr val="000000"/>
                </a:solidFill>
                <a:cs typeface="Times New Roman" panose="02020603050405020304" pitchFamily="18" charset="0"/>
              </a:rPr>
              <a:t>identify</a:t>
            </a:r>
            <a:r>
              <a:rPr lang="fr-FR" sz="1200" dirty="0">
                <a:solidFill>
                  <a:srgbClr val="000000"/>
                </a:solidFill>
                <a:cs typeface="Times New Roman" panose="02020603050405020304" pitchFamily="18" charset="0"/>
              </a:rPr>
              <a:t> </a:t>
            </a:r>
            <a:r>
              <a:rPr lang="fr-FR" sz="1200" dirty="0" err="1">
                <a:solidFill>
                  <a:srgbClr val="000000"/>
                </a:solidFill>
                <a:cs typeface="Times New Roman" panose="02020603050405020304" pitchFamily="18" charset="0"/>
              </a:rPr>
              <a:t>bottlenecks</a:t>
            </a:r>
            <a:r>
              <a:rPr lang="fr-FR" sz="1200" dirty="0">
                <a:solidFill>
                  <a:srgbClr val="000000"/>
                </a:solidFill>
                <a:cs typeface="Times New Roman" panose="02020603050405020304" pitchFamily="18" charset="0"/>
              </a:rPr>
              <a:t>, test solutions and analyse </a:t>
            </a:r>
            <a:r>
              <a:rPr lang="fr-FR" sz="1200" dirty="0" err="1">
                <a:solidFill>
                  <a:srgbClr val="000000"/>
                </a:solidFill>
                <a:cs typeface="Times New Roman" panose="02020603050405020304" pitchFamily="18" charset="0"/>
              </a:rPr>
              <a:t>effects</a:t>
            </a:r>
            <a:endParaRPr kumimoji="0" lang="en-GB" sz="1000" i="0" u="none" strike="noStrike" kern="1200" cap="none" spc="0" normalizeH="0" baseline="0" noProof="0" dirty="0">
              <a:ln>
                <a:noFill/>
              </a:ln>
              <a:solidFill>
                <a:srgbClr val="000000"/>
              </a:solidFill>
              <a:effectLst/>
              <a:uLnTx/>
              <a:uFillTx/>
              <a:latin typeface="Calibri"/>
              <a:ea typeface="+mn-ea"/>
              <a:cs typeface="Times New Roman" panose="02020603050405020304" pitchFamily="18" charset="0"/>
            </a:endParaRPr>
          </a:p>
        </p:txBody>
      </p:sp>
      <p:sp>
        <p:nvSpPr>
          <p:cNvPr id="7" name="Rectangle: Rounded Corners 4">
            <a:extLst>
              <a:ext uri="{FF2B5EF4-FFF2-40B4-BE49-F238E27FC236}">
                <a16:creationId xmlns:a16="http://schemas.microsoft.com/office/drawing/2014/main" id="{C70E2525-C40E-45C4-915A-FDBE63E8AB9F}"/>
              </a:ext>
            </a:extLst>
          </p:cNvPr>
          <p:cNvSpPr/>
          <p:nvPr/>
        </p:nvSpPr>
        <p:spPr>
          <a:xfrm>
            <a:off x="1113672" y="3110098"/>
            <a:ext cx="1534705" cy="165052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lvl="0" algn="ctr">
              <a:defRPr/>
            </a:pPr>
            <a:r>
              <a:rPr lang="en-US" sz="1200" b="1" dirty="0">
                <a:solidFill>
                  <a:srgbClr val="000000"/>
                </a:solidFill>
                <a:ea typeface="Times New Roman" panose="02020603050405020304" pitchFamily="18" charset="0"/>
                <a:cs typeface="Calibri" panose="020F0502020204030204" pitchFamily="34" charset="0"/>
              </a:rPr>
              <a:t>1. MECHANISM OF CHANGE</a:t>
            </a:r>
          </a:p>
          <a:p>
            <a:pPr lvl="0" algn="ctr">
              <a:defRPr/>
            </a:pPr>
            <a:r>
              <a:rPr lang="en-US" sz="1200" dirty="0">
                <a:solidFill>
                  <a:srgbClr val="000000"/>
                </a:solidFill>
                <a:ea typeface="Times New Roman" panose="02020603050405020304" pitchFamily="18" charset="0"/>
                <a:cs typeface="Calibri" panose="020F0502020204030204" pitchFamily="34" charset="0"/>
              </a:rPr>
              <a:t>Human and material resources and dedicated project staff time/ time over 3 years</a:t>
            </a:r>
            <a:endParaRPr kumimoji="0" lang="en-US" sz="1000" i="0" u="none" strike="noStrike" kern="1200" cap="none" spc="0" normalizeH="0" baseline="0" noProof="0" dirty="0">
              <a:ln>
                <a:noFill/>
              </a:ln>
              <a:solidFill>
                <a:srgbClr val="000000"/>
              </a:solidFill>
              <a:effectLst/>
              <a:uLnTx/>
              <a:uFillTx/>
              <a:latin typeface="Calibri"/>
              <a:ea typeface="Times New Roman" panose="02020603050405020304" pitchFamily="18" charset="0"/>
              <a:cs typeface="Calibri" panose="020F0502020204030204" pitchFamily="34" charset="0"/>
            </a:endParaRPr>
          </a:p>
        </p:txBody>
      </p:sp>
      <p:sp>
        <p:nvSpPr>
          <p:cNvPr id="8" name="Rectangle: Rounded Corners 5">
            <a:extLst>
              <a:ext uri="{FF2B5EF4-FFF2-40B4-BE49-F238E27FC236}">
                <a16:creationId xmlns:a16="http://schemas.microsoft.com/office/drawing/2014/main" id="{4210DDF2-4985-44A0-8F69-C29199CCEA6B}"/>
              </a:ext>
            </a:extLst>
          </p:cNvPr>
          <p:cNvSpPr/>
          <p:nvPr/>
        </p:nvSpPr>
        <p:spPr>
          <a:xfrm>
            <a:off x="2160955" y="425770"/>
            <a:ext cx="1804044" cy="2285935"/>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lvl="0" algn="ctr">
              <a:defRPr/>
            </a:pPr>
            <a:r>
              <a:rPr lang="en-US" sz="1200" b="1" dirty="0">
                <a:solidFill>
                  <a:srgbClr val="000000"/>
                </a:solidFill>
                <a:ea typeface="Times New Roman" panose="02020603050405020304" pitchFamily="18" charset="0"/>
                <a:cs typeface="Calibri" panose="020F0502020204030204" pitchFamily="34" charset="0"/>
              </a:rPr>
              <a:t>2. RESEARCH ACTIVITIES </a:t>
            </a:r>
            <a:r>
              <a:rPr lang="en-US" sz="1200" dirty="0">
                <a:solidFill>
                  <a:srgbClr val="000000"/>
                </a:solidFill>
                <a:ea typeface="Times New Roman" panose="02020603050405020304" pitchFamily="18" charset="0"/>
                <a:cs typeface="Calibri" panose="020F0502020204030204" pitchFamily="34" charset="0"/>
              </a:rPr>
              <a:t>Establish a diagnosis of gender mainstreaming in society and in the project activities </a:t>
            </a:r>
          </a:p>
          <a:p>
            <a:pPr lvl="0" algn="ctr">
              <a:defRPr/>
            </a:pPr>
            <a:r>
              <a:rPr lang="en-US" sz="1200" dirty="0">
                <a:solidFill>
                  <a:srgbClr val="000000"/>
                </a:solidFill>
                <a:ea typeface="Times New Roman" panose="02020603050405020304" pitchFamily="18" charset="0"/>
                <a:cs typeface="Calibri" panose="020F0502020204030204" pitchFamily="34" charset="0"/>
              </a:rPr>
              <a:t>Co-construct with the project teams solutions to improve gender mainstreaming</a:t>
            </a:r>
          </a:p>
          <a:p>
            <a:pPr lvl="0" algn="ctr">
              <a:defRPr/>
            </a:pPr>
            <a:r>
              <a:rPr lang="en-US" sz="1200" dirty="0">
                <a:solidFill>
                  <a:srgbClr val="000000"/>
                </a:solidFill>
                <a:ea typeface="Times New Roman" panose="02020603050405020304" pitchFamily="18" charset="0"/>
                <a:cs typeface="Calibri" panose="020F0502020204030204" pitchFamily="34" charset="0"/>
              </a:rPr>
              <a:t>Jointly evaluate the results of these experiments</a:t>
            </a:r>
            <a:endParaRPr kumimoji="0" lang="en-GB" sz="1000" i="0" u="none" strike="noStrike" kern="1200" cap="none" spc="0" normalizeH="0" baseline="0" noProof="0" dirty="0">
              <a:ln>
                <a:noFill/>
              </a:ln>
              <a:solidFill>
                <a:prstClr val="white"/>
              </a:solidFill>
              <a:effectLst/>
              <a:uLnTx/>
              <a:uFillTx/>
              <a:latin typeface="Calibri"/>
              <a:ea typeface="Times New Roman" panose="02020603050405020304" pitchFamily="18" charset="0"/>
              <a:cs typeface="+mn-cs"/>
            </a:endParaRPr>
          </a:p>
        </p:txBody>
      </p:sp>
      <p:sp>
        <p:nvSpPr>
          <p:cNvPr id="9" name="Rectangle: Rounded Corners 6">
            <a:extLst>
              <a:ext uri="{FF2B5EF4-FFF2-40B4-BE49-F238E27FC236}">
                <a16:creationId xmlns:a16="http://schemas.microsoft.com/office/drawing/2014/main" id="{7133B1B0-3921-42FC-AF68-CBE284FC3A3B}"/>
              </a:ext>
            </a:extLst>
          </p:cNvPr>
          <p:cNvSpPr/>
          <p:nvPr/>
        </p:nvSpPr>
        <p:spPr>
          <a:xfrm>
            <a:off x="2801436" y="3099771"/>
            <a:ext cx="1782316" cy="1653877"/>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lvl="0" algn="ctr">
              <a:defRPr/>
            </a:pPr>
            <a:r>
              <a:rPr lang="en-US" sz="1200" b="1" dirty="0">
                <a:solidFill>
                  <a:srgbClr val="000000"/>
                </a:solidFill>
                <a:ea typeface="Times New Roman" panose="02020603050405020304" pitchFamily="18" charset="0"/>
                <a:cs typeface="Calibri" panose="020F0502020204030204" pitchFamily="34" charset="0"/>
              </a:rPr>
              <a:t>3. MECHANISM OF CHANGE</a:t>
            </a:r>
          </a:p>
          <a:p>
            <a:pPr lvl="0" algn="ctr">
              <a:defRPr/>
            </a:pPr>
            <a:r>
              <a:rPr lang="en-US" sz="1050" dirty="0">
                <a:solidFill>
                  <a:srgbClr val="000000"/>
                </a:solidFill>
                <a:ea typeface="Times New Roman" panose="02020603050405020304" pitchFamily="18" charset="0"/>
                <a:cs typeface="Calibri" panose="020F0502020204030204" pitchFamily="34" charset="0"/>
              </a:rPr>
              <a:t>Commitment of the project team to the process</a:t>
            </a:r>
          </a:p>
          <a:p>
            <a:pPr lvl="0" algn="ctr">
              <a:defRPr/>
            </a:pPr>
            <a:r>
              <a:rPr lang="en-US" sz="1050" dirty="0">
                <a:solidFill>
                  <a:srgbClr val="000000"/>
                </a:solidFill>
                <a:ea typeface="Times New Roman" panose="02020603050405020304" pitchFamily="18" charset="0"/>
                <a:cs typeface="Calibri" panose="020F0502020204030204" pitchFamily="34" charset="0"/>
              </a:rPr>
              <a:t>Acceptance of changes in the implementation of activities</a:t>
            </a:r>
          </a:p>
          <a:p>
            <a:pPr lvl="0" algn="ctr">
              <a:defRPr/>
            </a:pPr>
            <a:r>
              <a:rPr lang="en-US" sz="1050" dirty="0">
                <a:solidFill>
                  <a:srgbClr val="000000"/>
                </a:solidFill>
                <a:ea typeface="Times New Roman" panose="02020603050405020304" pitchFamily="18" charset="0"/>
                <a:cs typeface="Calibri" panose="020F0502020204030204" pitchFamily="34" charset="0"/>
              </a:rPr>
              <a:t>Involvement and support of the populations concerned and the local authorities</a:t>
            </a:r>
            <a:endParaRPr kumimoji="0" lang="en-GB" sz="1050" b="0" i="0" u="none" strike="noStrike" kern="1200" cap="none" spc="0" normalizeH="0" baseline="0" noProof="0" dirty="0">
              <a:ln>
                <a:noFill/>
              </a:ln>
              <a:solidFill>
                <a:prstClr val="white"/>
              </a:solidFill>
              <a:effectLst/>
              <a:uLnTx/>
              <a:uFillTx/>
              <a:latin typeface="Calibri"/>
              <a:ea typeface="Times New Roman" panose="02020603050405020304" pitchFamily="18" charset="0"/>
              <a:cs typeface="+mn-cs"/>
            </a:endParaRPr>
          </a:p>
        </p:txBody>
      </p:sp>
      <p:sp>
        <p:nvSpPr>
          <p:cNvPr id="10" name="Rectangle: Rounded Corners 7">
            <a:extLst>
              <a:ext uri="{FF2B5EF4-FFF2-40B4-BE49-F238E27FC236}">
                <a16:creationId xmlns:a16="http://schemas.microsoft.com/office/drawing/2014/main" id="{230D5DA1-C891-4B6A-8A6A-C4A5469A109E}"/>
              </a:ext>
            </a:extLst>
          </p:cNvPr>
          <p:cNvSpPr/>
          <p:nvPr/>
        </p:nvSpPr>
        <p:spPr>
          <a:xfrm>
            <a:off x="4084771" y="453414"/>
            <a:ext cx="974980" cy="2234497"/>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lvl="0" algn="ctr">
              <a:defRPr/>
            </a:pPr>
            <a:r>
              <a:rPr lang="en-US" sz="1200" b="1" dirty="0">
                <a:solidFill>
                  <a:srgbClr val="000000"/>
                </a:solidFill>
                <a:ea typeface="Times New Roman" panose="02020603050405020304" pitchFamily="18" charset="0"/>
                <a:cs typeface="Calibri" panose="020F0502020204030204" pitchFamily="34" charset="0"/>
              </a:rPr>
              <a:t>4. RESEARCH ACTIVITIES OUTPUTS</a:t>
            </a:r>
          </a:p>
          <a:p>
            <a:pPr lvl="0" algn="ctr">
              <a:defRPr/>
            </a:pPr>
            <a:r>
              <a:rPr lang="en-US" sz="1200" dirty="0">
                <a:solidFill>
                  <a:srgbClr val="000000"/>
                </a:solidFill>
                <a:ea typeface="Times New Roman" panose="02020603050405020304" pitchFamily="18" charset="0"/>
                <a:cs typeface="Calibri" panose="020F0502020204030204" pitchFamily="34" charset="0"/>
              </a:rPr>
              <a:t>Reports, briefs, minutes of workshops,  evaluation records</a:t>
            </a:r>
            <a:endParaRPr kumimoji="0" lang="fr-FR" sz="1100" b="0" i="0" u="none" strike="noStrike" kern="1200" cap="none" spc="0" normalizeH="0" baseline="0" noProof="0" dirty="0">
              <a:ln>
                <a:noFill/>
              </a:ln>
              <a:solidFill>
                <a:srgbClr val="000000"/>
              </a:solidFill>
              <a:effectLst/>
              <a:uLnTx/>
              <a:uFillTx/>
              <a:latin typeface="Calibri"/>
              <a:ea typeface="Times New Roman" panose="02020603050405020304" pitchFamily="18" charset="0"/>
              <a:cs typeface="Calibri" panose="020F0502020204030204" pitchFamily="34" charset="0"/>
            </a:endParaRPr>
          </a:p>
        </p:txBody>
      </p:sp>
      <p:sp>
        <p:nvSpPr>
          <p:cNvPr id="11" name="Rectangle: Rounded Corners 8">
            <a:extLst>
              <a:ext uri="{FF2B5EF4-FFF2-40B4-BE49-F238E27FC236}">
                <a16:creationId xmlns:a16="http://schemas.microsoft.com/office/drawing/2014/main" id="{3E5F32FE-D258-424C-A31E-920F5975491C}"/>
              </a:ext>
            </a:extLst>
          </p:cNvPr>
          <p:cNvSpPr/>
          <p:nvPr/>
        </p:nvSpPr>
        <p:spPr>
          <a:xfrm>
            <a:off x="4729518" y="3096930"/>
            <a:ext cx="1745354" cy="1670917"/>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lvl="0" algn="ctr">
              <a:defRPr/>
            </a:pPr>
            <a:r>
              <a:rPr lang="en-US" sz="1200" b="1" dirty="0">
                <a:solidFill>
                  <a:srgbClr val="000000"/>
                </a:solidFill>
                <a:ea typeface="Times New Roman" panose="02020603050405020304" pitchFamily="18" charset="0"/>
                <a:cs typeface="Calibri" panose="020F0502020204030204" pitchFamily="34" charset="0"/>
              </a:rPr>
              <a:t>5. MECHANISM OF CHANGE</a:t>
            </a:r>
          </a:p>
          <a:p>
            <a:pPr lvl="0" algn="ctr">
              <a:defRPr/>
            </a:pPr>
            <a:r>
              <a:rPr lang="en-US" sz="1200" dirty="0">
                <a:solidFill>
                  <a:srgbClr val="000000"/>
                </a:solidFill>
                <a:ea typeface="Times New Roman" panose="02020603050405020304" pitchFamily="18" charset="0"/>
                <a:cs typeface="Calibri" panose="020F0502020204030204" pitchFamily="34" charset="0"/>
              </a:rPr>
              <a:t>Comparison with mirror sites in Senegal (within the same NGOs, interest in internal </a:t>
            </a:r>
            <a:r>
              <a:rPr lang="en-US" sz="1200" dirty="0" err="1">
                <a:solidFill>
                  <a:srgbClr val="000000"/>
                </a:solidFill>
                <a:ea typeface="Times New Roman" panose="02020603050405020304" pitchFamily="18" charset="0"/>
                <a:cs typeface="Calibri" panose="020F0502020204030204" pitchFamily="34" charset="0"/>
              </a:rPr>
              <a:t>capitalisation</a:t>
            </a:r>
            <a:r>
              <a:rPr lang="en-US" sz="1200" dirty="0">
                <a:solidFill>
                  <a:srgbClr val="000000"/>
                </a:solidFill>
                <a:ea typeface="Times New Roman" panose="02020603050405020304" pitchFamily="18" charset="0"/>
                <a:cs typeface="Calibri" panose="020F0502020204030204" pitchFamily="34" charset="0"/>
              </a:rPr>
              <a:t> of NGOs)</a:t>
            </a:r>
          </a:p>
          <a:p>
            <a:pPr lvl="0" algn="ctr">
              <a:defRPr/>
            </a:pPr>
            <a:r>
              <a:rPr lang="en-US" sz="1200" dirty="0">
                <a:solidFill>
                  <a:srgbClr val="000000"/>
                </a:solidFill>
                <a:ea typeface="Times New Roman" panose="02020603050405020304" pitchFamily="18" charset="0"/>
                <a:cs typeface="Calibri" panose="020F0502020204030204" pitchFamily="34" charset="0"/>
              </a:rPr>
              <a:t>and local authorities</a:t>
            </a:r>
            <a:endParaRPr kumimoji="0" lang="fr-FR" sz="1000" b="0" i="0" u="none" strike="noStrike" kern="1200" cap="none" spc="0" normalizeH="0" baseline="0" noProof="0" dirty="0">
              <a:ln>
                <a:noFill/>
              </a:ln>
              <a:solidFill>
                <a:srgbClr val="000000"/>
              </a:solidFill>
              <a:effectLst/>
              <a:uLnTx/>
              <a:uFillTx/>
              <a:latin typeface="Calibri"/>
              <a:ea typeface="Times New Roman" panose="02020603050405020304" pitchFamily="18" charset="0"/>
              <a:cs typeface="+mn-cs"/>
            </a:endParaRPr>
          </a:p>
        </p:txBody>
      </p:sp>
      <p:sp>
        <p:nvSpPr>
          <p:cNvPr id="12" name="Rectangle: Rounded Corners 9">
            <a:extLst>
              <a:ext uri="{FF2B5EF4-FFF2-40B4-BE49-F238E27FC236}">
                <a16:creationId xmlns:a16="http://schemas.microsoft.com/office/drawing/2014/main" id="{69B5D0E7-F293-4E0C-A5A3-6F80FC284DA5}"/>
              </a:ext>
            </a:extLst>
          </p:cNvPr>
          <p:cNvSpPr/>
          <p:nvPr/>
        </p:nvSpPr>
        <p:spPr>
          <a:xfrm>
            <a:off x="5405392" y="444782"/>
            <a:ext cx="2461964" cy="2266923"/>
          </a:xfrm>
          <a:prstGeom prst="roundRect">
            <a:avLst/>
          </a:prstGeom>
          <a:pattFill prst="wdUpDiag">
            <a:fgClr>
              <a:schemeClr val="accent5">
                <a:lumMod val="20000"/>
                <a:lumOff val="80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lvl="0" algn="ctr">
              <a:defRPr/>
            </a:pPr>
            <a:r>
              <a:rPr lang="en-US" sz="1200" b="1" dirty="0">
                <a:solidFill>
                  <a:srgbClr val="000000"/>
                </a:solidFill>
                <a:ea typeface="Times New Roman" panose="02020603050405020304" pitchFamily="18" charset="0"/>
                <a:cs typeface="Calibri" panose="020F0502020204030204" pitchFamily="34" charset="0"/>
              </a:rPr>
              <a:t>6. RESEARCH OUTCOMES</a:t>
            </a:r>
          </a:p>
          <a:p>
            <a:pPr lvl="0" algn="ctr">
              <a:defRPr/>
            </a:pPr>
            <a:r>
              <a:rPr lang="en-US" sz="1200" dirty="0">
                <a:solidFill>
                  <a:srgbClr val="000000"/>
                </a:solidFill>
                <a:ea typeface="Times New Roman" panose="02020603050405020304" pitchFamily="18" charset="0"/>
                <a:cs typeface="Calibri" panose="020F0502020204030204" pitchFamily="34" charset="0"/>
              </a:rPr>
              <a:t>The NGO partners take up the approach developed during the experiments, develop actions in new areas in different cultural environments and with different sets of actors, the research team monitors and analyses changes in practices, changes in mentalities, analyses failures and, together with the partners, draws up a set of proposals for action</a:t>
            </a:r>
          </a:p>
        </p:txBody>
      </p:sp>
      <p:sp>
        <p:nvSpPr>
          <p:cNvPr id="13" name="Rectangle: Rounded Corners 10">
            <a:extLst>
              <a:ext uri="{FF2B5EF4-FFF2-40B4-BE49-F238E27FC236}">
                <a16:creationId xmlns:a16="http://schemas.microsoft.com/office/drawing/2014/main" id="{9243B954-8E16-4659-AA4F-30AA8745734E}"/>
              </a:ext>
            </a:extLst>
          </p:cNvPr>
          <p:cNvSpPr/>
          <p:nvPr/>
        </p:nvSpPr>
        <p:spPr>
          <a:xfrm>
            <a:off x="6700557" y="3126023"/>
            <a:ext cx="1660226" cy="1643366"/>
          </a:xfrm>
          <a:prstGeom prst="roundRect">
            <a:avLst/>
          </a:prstGeom>
          <a:pattFill prst="wdUpDiag">
            <a:fgClr>
              <a:schemeClr val="accent2">
                <a:lumMod val="40000"/>
                <a:lumOff val="60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lvl="0" algn="ctr">
              <a:defRPr/>
            </a:pPr>
            <a:r>
              <a:rPr kumimoji="0" lang="en-US" sz="1200" b="1" i="0" u="none" strike="noStrike" kern="1200" cap="none" spc="0" normalizeH="0" baseline="0" noProof="0" dirty="0">
                <a:ln>
                  <a:noFill/>
                </a:ln>
                <a:solidFill>
                  <a:srgbClr val="000000"/>
                </a:solidFill>
                <a:effectLst/>
                <a:uLnTx/>
                <a:uFillTx/>
                <a:latin typeface="Calibri"/>
                <a:ea typeface="Times New Roman" panose="02020603050405020304" pitchFamily="18" charset="0"/>
                <a:cs typeface="Calibri" panose="020F0502020204030204" pitchFamily="34" charset="0"/>
              </a:rPr>
              <a:t>7</a:t>
            </a:r>
            <a:r>
              <a:rPr lang="en-US" sz="1200" b="1" dirty="0">
                <a:solidFill>
                  <a:srgbClr val="000000"/>
                </a:solidFill>
                <a:ea typeface="Times New Roman" panose="02020603050405020304" pitchFamily="18" charset="0"/>
                <a:cs typeface="Calibri" panose="020F0502020204030204" pitchFamily="34" charset="0"/>
              </a:rPr>
              <a:t>. MECHANISM OF CHANGE</a:t>
            </a:r>
          </a:p>
          <a:p>
            <a:pPr lvl="0" algn="ctr">
              <a:defRPr/>
            </a:pPr>
            <a:r>
              <a:rPr lang="en-US" sz="1200" dirty="0">
                <a:solidFill>
                  <a:srgbClr val="000000"/>
                </a:solidFill>
                <a:ea typeface="Times New Roman" panose="02020603050405020304" pitchFamily="18" charset="0"/>
                <a:cs typeface="Calibri" panose="020F0502020204030204" pitchFamily="34" charset="0"/>
              </a:rPr>
              <a:t>Dissemination/adoption of coaching approaches for key stakeholders and project implementors</a:t>
            </a:r>
            <a:endParaRPr kumimoji="0" lang="en-US" sz="1000" b="0" i="0" u="none" strike="noStrike" kern="1200" cap="none" spc="0" normalizeH="0" baseline="0" noProof="0" dirty="0">
              <a:ln>
                <a:noFill/>
              </a:ln>
              <a:solidFill>
                <a:srgbClr val="000000"/>
              </a:solidFill>
              <a:effectLst/>
              <a:uLnTx/>
              <a:uFillTx/>
              <a:latin typeface="Calibri"/>
              <a:ea typeface="Times New Roman" panose="02020603050405020304" pitchFamily="18" charset="0"/>
              <a:cs typeface="+mn-cs"/>
            </a:endParaRPr>
          </a:p>
        </p:txBody>
      </p:sp>
      <p:sp>
        <p:nvSpPr>
          <p:cNvPr id="14" name="Rectangle: Rounded Corners 11">
            <a:extLst>
              <a:ext uri="{FF2B5EF4-FFF2-40B4-BE49-F238E27FC236}">
                <a16:creationId xmlns:a16="http://schemas.microsoft.com/office/drawing/2014/main" id="{6A792E30-F1BB-4E64-824E-DC1BD6F4A96F}"/>
              </a:ext>
            </a:extLst>
          </p:cNvPr>
          <p:cNvSpPr/>
          <p:nvPr/>
        </p:nvSpPr>
        <p:spPr>
          <a:xfrm>
            <a:off x="8028710" y="453412"/>
            <a:ext cx="2069248" cy="2247645"/>
          </a:xfrm>
          <a:prstGeom prst="roundRect">
            <a:avLst/>
          </a:prstGeom>
          <a:pattFill prst="wdUpDiag">
            <a:fgClr>
              <a:schemeClr val="accent5">
                <a:lumMod val="20000"/>
                <a:lumOff val="80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lvl="0" algn="ctr">
              <a:defRPr/>
            </a:pPr>
            <a:r>
              <a:rPr lang="en-US" sz="1200" b="1" dirty="0">
                <a:solidFill>
                  <a:srgbClr val="000000"/>
                </a:solidFill>
                <a:ea typeface="Times New Roman" panose="02020603050405020304" pitchFamily="18" charset="0"/>
                <a:cs typeface="Calibri" panose="020F0502020204030204" pitchFamily="34" charset="0"/>
              </a:rPr>
              <a:t>8. DEVELOPMENT </a:t>
            </a:r>
          </a:p>
          <a:p>
            <a:pPr lvl="0" algn="ctr">
              <a:defRPr/>
            </a:pPr>
            <a:r>
              <a:rPr lang="en-US" sz="1200" b="1" dirty="0">
                <a:solidFill>
                  <a:srgbClr val="000000"/>
                </a:solidFill>
                <a:ea typeface="Times New Roman" panose="02020603050405020304" pitchFamily="18" charset="0"/>
                <a:cs typeface="Calibri" panose="020F0502020204030204" pitchFamily="34" charset="0"/>
              </a:rPr>
              <a:t>OUTCOMES</a:t>
            </a:r>
          </a:p>
          <a:p>
            <a:pPr lvl="0" algn="ctr">
              <a:defRPr/>
            </a:pPr>
            <a:r>
              <a:rPr lang="en-US" sz="1200" dirty="0">
                <a:solidFill>
                  <a:srgbClr val="000000"/>
                </a:solidFill>
                <a:ea typeface="Times New Roman" panose="02020603050405020304" pitchFamily="18" charset="0"/>
                <a:cs typeface="Calibri" panose="020F0502020204030204" pitchFamily="34" charset="0"/>
              </a:rPr>
              <a:t>Improved project results: agricultural production, productivity, improved nutritional and food security of the population;</a:t>
            </a:r>
          </a:p>
          <a:p>
            <a:pPr lvl="0" algn="ctr">
              <a:defRPr/>
            </a:pPr>
            <a:r>
              <a:rPr lang="en-US" sz="1200" dirty="0">
                <a:solidFill>
                  <a:srgbClr val="000000"/>
                </a:solidFill>
                <a:ea typeface="Times New Roman" panose="02020603050405020304" pitchFamily="18" charset="0"/>
                <a:cs typeface="Calibri" panose="020F0502020204030204" pitchFamily="34" charset="0"/>
              </a:rPr>
              <a:t>Improvement of the situation of women and their empowerment</a:t>
            </a:r>
            <a:endParaRPr kumimoji="0" lang="fr-FR" sz="1000" b="0" i="0" u="none" strike="noStrike" kern="1200" cap="none" spc="0" normalizeH="0" baseline="0" noProof="0" dirty="0">
              <a:ln>
                <a:noFill/>
              </a:ln>
              <a:solidFill>
                <a:srgbClr val="000000"/>
              </a:solidFill>
              <a:effectLst/>
              <a:uLnTx/>
              <a:uFillTx/>
              <a:latin typeface="Calibri"/>
              <a:ea typeface="Times New Roman" panose="02020603050405020304" pitchFamily="18" charset="0"/>
              <a:cs typeface="Calibri" panose="020F0502020204030204" pitchFamily="34" charset="0"/>
            </a:endParaRPr>
          </a:p>
        </p:txBody>
      </p:sp>
      <p:sp>
        <p:nvSpPr>
          <p:cNvPr id="15" name="Rectangle: Rounded Corners 12">
            <a:extLst>
              <a:ext uri="{FF2B5EF4-FFF2-40B4-BE49-F238E27FC236}">
                <a16:creationId xmlns:a16="http://schemas.microsoft.com/office/drawing/2014/main" id="{F9DCA72F-3C52-4682-8439-8B450B7B927A}"/>
              </a:ext>
            </a:extLst>
          </p:cNvPr>
          <p:cNvSpPr/>
          <p:nvPr/>
        </p:nvSpPr>
        <p:spPr>
          <a:xfrm>
            <a:off x="8466098" y="3119616"/>
            <a:ext cx="1777159" cy="1648231"/>
          </a:xfrm>
          <a:prstGeom prst="roundRect">
            <a:avLst/>
          </a:prstGeom>
          <a:pattFill prst="wdUpDiag">
            <a:fgClr>
              <a:schemeClr val="accent2">
                <a:lumMod val="40000"/>
                <a:lumOff val="60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lvl="0" algn="ctr">
              <a:defRPr/>
            </a:pPr>
            <a:r>
              <a:rPr lang="en-US" sz="1200" b="1" dirty="0">
                <a:solidFill>
                  <a:srgbClr val="000000"/>
                </a:solidFill>
                <a:ea typeface="Times New Roman" panose="02020603050405020304" pitchFamily="18" charset="0"/>
                <a:cs typeface="Calibri" panose="020F0502020204030204" pitchFamily="34" charset="0"/>
              </a:rPr>
              <a:t>9. MECHANISM OF CHANGE</a:t>
            </a:r>
          </a:p>
          <a:p>
            <a:pPr lvl="0" algn="ctr">
              <a:defRPr/>
            </a:pPr>
            <a:r>
              <a:rPr lang="en-US" sz="1200" dirty="0">
                <a:solidFill>
                  <a:srgbClr val="000000"/>
                </a:solidFill>
                <a:ea typeface="Times New Roman" panose="02020603050405020304" pitchFamily="18" charset="0"/>
                <a:cs typeface="Calibri" panose="020F0502020204030204" pitchFamily="34" charset="0"/>
              </a:rPr>
              <a:t>Spin-off at </a:t>
            </a:r>
            <a:r>
              <a:rPr lang="en-US" sz="1200" dirty="0" err="1">
                <a:solidFill>
                  <a:srgbClr val="000000"/>
                </a:solidFill>
                <a:ea typeface="Times New Roman" panose="02020603050405020304" pitchFamily="18" charset="0"/>
                <a:cs typeface="Calibri" panose="020F0502020204030204" pitchFamily="34" charset="0"/>
              </a:rPr>
              <a:t>meso</a:t>
            </a:r>
            <a:r>
              <a:rPr lang="en-US" sz="1200" dirty="0">
                <a:solidFill>
                  <a:srgbClr val="000000"/>
                </a:solidFill>
                <a:ea typeface="Times New Roman" panose="02020603050405020304" pitchFamily="18" charset="0"/>
                <a:cs typeface="Calibri" panose="020F0502020204030204" pitchFamily="34" charset="0"/>
              </a:rPr>
              <a:t> level: between actors who run field projects; recognition of the need for support by donors;</a:t>
            </a:r>
          </a:p>
          <a:p>
            <a:pPr lvl="0" algn="ctr">
              <a:defRPr/>
            </a:pPr>
            <a:r>
              <a:rPr lang="en-US" sz="1200" dirty="0">
                <a:solidFill>
                  <a:srgbClr val="000000"/>
                </a:solidFill>
                <a:ea typeface="Times New Roman" panose="02020603050405020304" pitchFamily="18" charset="0"/>
                <a:cs typeface="Calibri" panose="020F0502020204030204" pitchFamily="34" charset="0"/>
              </a:rPr>
              <a:t>budget and dedicated staff </a:t>
            </a:r>
            <a:endParaRPr kumimoji="0" lang="fr-FR" sz="1000" b="0" i="0" u="none" strike="noStrike" kern="1200" cap="none" spc="0" normalizeH="0" baseline="0" noProof="0" dirty="0">
              <a:ln>
                <a:noFill/>
              </a:ln>
              <a:solidFill>
                <a:prstClr val="black"/>
              </a:solidFill>
              <a:effectLst/>
              <a:uLnTx/>
              <a:uFillTx/>
              <a:latin typeface="Calibri"/>
              <a:ea typeface="Times New Roman" panose="02020603050405020304" pitchFamily="18" charset="0"/>
              <a:cs typeface="Calibri Light" panose="020F0302020204030204" pitchFamily="34" charset="0"/>
            </a:endParaRPr>
          </a:p>
        </p:txBody>
      </p:sp>
      <p:sp>
        <p:nvSpPr>
          <p:cNvPr id="17" name="Rectangle: Rounded Corners 14">
            <a:extLst>
              <a:ext uri="{FF2B5EF4-FFF2-40B4-BE49-F238E27FC236}">
                <a16:creationId xmlns:a16="http://schemas.microsoft.com/office/drawing/2014/main" id="{75FA529B-47A1-4F56-8027-AF3B9496DD85}"/>
              </a:ext>
            </a:extLst>
          </p:cNvPr>
          <p:cNvSpPr/>
          <p:nvPr/>
        </p:nvSpPr>
        <p:spPr>
          <a:xfrm>
            <a:off x="1392083" y="5757431"/>
            <a:ext cx="2898672" cy="828877"/>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lvl="0" algn="ctr">
              <a:defRPr/>
            </a:pPr>
            <a:r>
              <a:rPr lang="nl-NL" sz="1000" dirty="0" err="1">
                <a:solidFill>
                  <a:srgbClr val="212121"/>
                </a:solidFill>
                <a:cs typeface="Times New Roman" panose="02020603050405020304" pitchFamily="18" charset="0"/>
              </a:rPr>
              <a:t>Provided</a:t>
            </a:r>
            <a:r>
              <a:rPr lang="nl-NL" sz="1000" dirty="0">
                <a:solidFill>
                  <a:srgbClr val="212121"/>
                </a:solidFill>
                <a:cs typeface="Times New Roman" panose="02020603050405020304" pitchFamily="18" charset="0"/>
              </a:rPr>
              <a:t> </a:t>
            </a:r>
            <a:r>
              <a:rPr lang="nl-NL" sz="1000" dirty="0" err="1">
                <a:solidFill>
                  <a:srgbClr val="212121"/>
                </a:solidFill>
                <a:cs typeface="Times New Roman" panose="02020603050405020304" pitchFamily="18" charset="0"/>
              </a:rPr>
              <a:t>that</a:t>
            </a:r>
            <a:r>
              <a:rPr lang="nl-NL" sz="1000" dirty="0">
                <a:solidFill>
                  <a:srgbClr val="212121"/>
                </a:solidFill>
                <a:cs typeface="Times New Roman" panose="02020603050405020304" pitchFamily="18" charset="0"/>
              </a:rPr>
              <a:t> </a:t>
            </a:r>
            <a:r>
              <a:rPr lang="nl-NL" sz="1000" dirty="0" err="1">
                <a:solidFill>
                  <a:srgbClr val="212121"/>
                </a:solidFill>
                <a:cs typeface="Times New Roman" panose="02020603050405020304" pitchFamily="18" charset="0"/>
              </a:rPr>
              <a:t>the</a:t>
            </a:r>
            <a:r>
              <a:rPr lang="nl-NL" sz="1000" dirty="0">
                <a:solidFill>
                  <a:srgbClr val="212121"/>
                </a:solidFill>
                <a:cs typeface="Times New Roman" panose="02020603050405020304" pitchFamily="18" charset="0"/>
              </a:rPr>
              <a:t> project teams are </a:t>
            </a:r>
            <a:r>
              <a:rPr lang="nl-NL" sz="1000" dirty="0" err="1">
                <a:solidFill>
                  <a:srgbClr val="212121"/>
                </a:solidFill>
                <a:cs typeface="Times New Roman" panose="02020603050405020304" pitchFamily="18" charset="0"/>
              </a:rPr>
              <a:t>motivated</a:t>
            </a:r>
            <a:r>
              <a:rPr lang="nl-NL" sz="1000" dirty="0">
                <a:solidFill>
                  <a:srgbClr val="212121"/>
                </a:solidFill>
                <a:cs typeface="Times New Roman" panose="02020603050405020304" pitchFamily="18" charset="0"/>
              </a:rPr>
              <a:t> </a:t>
            </a:r>
            <a:r>
              <a:rPr lang="nl-NL" sz="1000" dirty="0" err="1">
                <a:solidFill>
                  <a:srgbClr val="212121"/>
                </a:solidFill>
                <a:cs typeface="Times New Roman" panose="02020603050405020304" pitchFamily="18" charset="0"/>
              </a:rPr>
              <a:t>to</a:t>
            </a:r>
            <a:r>
              <a:rPr lang="nl-NL" sz="1000" dirty="0">
                <a:solidFill>
                  <a:srgbClr val="212121"/>
                </a:solidFill>
                <a:cs typeface="Times New Roman" panose="02020603050405020304" pitchFamily="18" charset="0"/>
              </a:rPr>
              <a:t> </a:t>
            </a:r>
            <a:r>
              <a:rPr lang="nl-NL" sz="1000" dirty="0" err="1">
                <a:solidFill>
                  <a:srgbClr val="212121"/>
                </a:solidFill>
                <a:cs typeface="Times New Roman" panose="02020603050405020304" pitchFamily="18" charset="0"/>
              </a:rPr>
              <a:t>the</a:t>
            </a:r>
            <a:r>
              <a:rPr lang="nl-NL" sz="1000" dirty="0">
                <a:solidFill>
                  <a:srgbClr val="212121"/>
                </a:solidFill>
                <a:cs typeface="Times New Roman" panose="02020603050405020304" pitchFamily="18" charset="0"/>
              </a:rPr>
              <a:t> </a:t>
            </a:r>
            <a:r>
              <a:rPr lang="nl-NL" sz="1000" dirty="0" err="1">
                <a:solidFill>
                  <a:srgbClr val="212121"/>
                </a:solidFill>
                <a:cs typeface="Times New Roman" panose="02020603050405020304" pitchFamily="18" charset="0"/>
              </a:rPr>
              <a:t>process</a:t>
            </a:r>
            <a:r>
              <a:rPr lang="nl-NL" sz="1000" dirty="0">
                <a:solidFill>
                  <a:srgbClr val="212121"/>
                </a:solidFill>
                <a:cs typeface="Times New Roman" panose="02020603050405020304" pitchFamily="18" charset="0"/>
              </a:rPr>
              <a:t>, </a:t>
            </a:r>
            <a:r>
              <a:rPr lang="nl-NL" sz="1000" dirty="0" err="1">
                <a:solidFill>
                  <a:srgbClr val="212121"/>
                </a:solidFill>
                <a:cs typeface="Times New Roman" panose="02020603050405020304" pitchFamily="18" charset="0"/>
              </a:rPr>
              <a:t>the</a:t>
            </a:r>
            <a:r>
              <a:rPr lang="nl-NL" sz="1000" dirty="0">
                <a:solidFill>
                  <a:srgbClr val="212121"/>
                </a:solidFill>
                <a:cs typeface="Times New Roman" panose="02020603050405020304" pitchFamily="18" charset="0"/>
              </a:rPr>
              <a:t> project director is </a:t>
            </a:r>
            <a:r>
              <a:rPr lang="nl-NL" sz="1000" dirty="0" err="1">
                <a:solidFill>
                  <a:srgbClr val="212121"/>
                </a:solidFill>
                <a:cs typeface="Times New Roman" panose="02020603050405020304" pitchFamily="18" charset="0"/>
              </a:rPr>
              <a:t>committed</a:t>
            </a:r>
            <a:endParaRPr lang="nl-NL" sz="1000" dirty="0">
              <a:solidFill>
                <a:srgbClr val="212121"/>
              </a:solidFill>
              <a:cs typeface="Times New Roman" panose="02020603050405020304" pitchFamily="18" charset="0"/>
            </a:endParaRPr>
          </a:p>
          <a:p>
            <a:pPr lvl="0" algn="ctr">
              <a:defRPr/>
            </a:pPr>
            <a:r>
              <a:rPr lang="nl-NL" sz="1000" dirty="0" err="1">
                <a:solidFill>
                  <a:srgbClr val="212121"/>
                </a:solidFill>
                <a:cs typeface="Times New Roman" panose="02020603050405020304" pitchFamily="18" charset="0"/>
              </a:rPr>
              <a:t>the</a:t>
            </a:r>
            <a:r>
              <a:rPr lang="nl-NL" sz="1000" dirty="0">
                <a:solidFill>
                  <a:srgbClr val="212121"/>
                </a:solidFill>
                <a:cs typeface="Times New Roman" panose="02020603050405020304" pitchFamily="18" charset="0"/>
              </a:rPr>
              <a:t> </a:t>
            </a:r>
            <a:r>
              <a:rPr lang="nl-NL" sz="1000" dirty="0" err="1">
                <a:solidFill>
                  <a:srgbClr val="212121"/>
                </a:solidFill>
                <a:cs typeface="Times New Roman" panose="02020603050405020304" pitchFamily="18" charset="0"/>
              </a:rPr>
              <a:t>material</a:t>
            </a:r>
            <a:r>
              <a:rPr lang="nl-NL" sz="1000" dirty="0">
                <a:solidFill>
                  <a:srgbClr val="212121"/>
                </a:solidFill>
                <a:cs typeface="Times New Roman" panose="02020603050405020304" pitchFamily="18" charset="0"/>
              </a:rPr>
              <a:t> </a:t>
            </a:r>
            <a:r>
              <a:rPr lang="nl-NL" sz="1000" dirty="0" err="1">
                <a:solidFill>
                  <a:srgbClr val="212121"/>
                </a:solidFill>
                <a:cs typeface="Times New Roman" panose="02020603050405020304" pitchFamily="18" charset="0"/>
              </a:rPr>
              <a:t>conditions</a:t>
            </a:r>
            <a:r>
              <a:rPr lang="nl-NL" sz="1000" dirty="0">
                <a:solidFill>
                  <a:srgbClr val="212121"/>
                </a:solidFill>
                <a:cs typeface="Times New Roman" panose="02020603050405020304" pitchFamily="18" charset="0"/>
              </a:rPr>
              <a:t> are met (availability of budget, </a:t>
            </a:r>
            <a:r>
              <a:rPr lang="nl-NL" sz="1000" dirty="0" err="1">
                <a:solidFill>
                  <a:srgbClr val="212121"/>
                </a:solidFill>
                <a:cs typeface="Times New Roman" panose="02020603050405020304" pitchFamily="18" charset="0"/>
              </a:rPr>
              <a:t>missions</a:t>
            </a:r>
            <a:r>
              <a:rPr lang="nl-NL" sz="1000" dirty="0">
                <a:solidFill>
                  <a:srgbClr val="212121"/>
                </a:solidFill>
                <a:cs typeface="Times New Roman" panose="02020603050405020304" pitchFamily="18" charset="0"/>
              </a:rPr>
              <a:t>) </a:t>
            </a:r>
            <a:endParaRPr kumimoji="0" lang="en-GB" sz="1000" b="0" i="0" u="none" strike="noStrike" kern="1200" cap="none" spc="0" normalizeH="0" baseline="0" noProof="0" dirty="0">
              <a:ln>
                <a:noFill/>
              </a:ln>
              <a:solidFill>
                <a:prstClr val="white"/>
              </a:solidFill>
              <a:effectLst/>
              <a:uLnTx/>
              <a:uFillTx/>
              <a:latin typeface="Calibri"/>
              <a:ea typeface="Times New Roman" panose="02020603050405020304" pitchFamily="18" charset="0"/>
              <a:cs typeface="Times New Roman" panose="02020603050405020304" pitchFamily="18" charset="0"/>
            </a:endParaRPr>
          </a:p>
        </p:txBody>
      </p:sp>
      <p:sp>
        <p:nvSpPr>
          <p:cNvPr id="18" name="Rectangle: Rounded Corners 15">
            <a:extLst>
              <a:ext uri="{FF2B5EF4-FFF2-40B4-BE49-F238E27FC236}">
                <a16:creationId xmlns:a16="http://schemas.microsoft.com/office/drawing/2014/main" id="{F097F0A7-0C38-4C80-ACD4-DC72527C2995}"/>
              </a:ext>
            </a:extLst>
          </p:cNvPr>
          <p:cNvSpPr/>
          <p:nvPr/>
        </p:nvSpPr>
        <p:spPr>
          <a:xfrm>
            <a:off x="1262621" y="4993364"/>
            <a:ext cx="2974858" cy="598136"/>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lvl="0" algn="ctr">
              <a:defRPr/>
            </a:pPr>
            <a:r>
              <a:rPr lang="fr-FR" sz="1000" dirty="0">
                <a:solidFill>
                  <a:srgbClr val="000000"/>
                </a:solidFill>
              </a:rPr>
              <a:t>Project staff and </a:t>
            </a:r>
            <a:r>
              <a:rPr lang="fr-FR" sz="1000" dirty="0" err="1">
                <a:solidFill>
                  <a:srgbClr val="000000"/>
                </a:solidFill>
              </a:rPr>
              <a:t>partners</a:t>
            </a:r>
            <a:r>
              <a:rPr lang="fr-FR" sz="1000" dirty="0">
                <a:solidFill>
                  <a:srgbClr val="000000"/>
                </a:solidFill>
              </a:rPr>
              <a:t> (</a:t>
            </a:r>
            <a:r>
              <a:rPr lang="fr-FR" sz="1000" dirty="0" err="1">
                <a:solidFill>
                  <a:srgbClr val="000000"/>
                </a:solidFill>
              </a:rPr>
              <a:t>NGOs</a:t>
            </a:r>
            <a:r>
              <a:rPr lang="fr-FR" sz="1000" dirty="0">
                <a:solidFill>
                  <a:srgbClr val="000000"/>
                </a:solidFill>
              </a:rPr>
              <a:t>, </a:t>
            </a:r>
            <a:r>
              <a:rPr lang="fr-FR" sz="1000" dirty="0" err="1">
                <a:solidFill>
                  <a:srgbClr val="000000"/>
                </a:solidFill>
              </a:rPr>
              <a:t>CSOs</a:t>
            </a:r>
            <a:r>
              <a:rPr lang="fr-FR" sz="1000" dirty="0">
                <a:solidFill>
                  <a:srgbClr val="000000"/>
                </a:solidFill>
              </a:rPr>
              <a:t>), local population and </a:t>
            </a:r>
            <a:r>
              <a:rPr lang="fr-FR" sz="1000" dirty="0" err="1">
                <a:solidFill>
                  <a:srgbClr val="000000"/>
                </a:solidFill>
              </a:rPr>
              <a:t>authorities</a:t>
            </a:r>
            <a:endParaRPr kumimoji="0" lang="en-GB" sz="1200" b="0" i="1" u="none" strike="noStrike" kern="1200" cap="none" spc="0" normalizeH="0" baseline="0" noProof="0" dirty="0">
              <a:ln>
                <a:noFill/>
              </a:ln>
              <a:solidFill>
                <a:prstClr val="white"/>
              </a:solidFill>
              <a:effectLst/>
              <a:uLnTx/>
              <a:uFillTx/>
              <a:latin typeface="Times New Roman" panose="02020603050405020304" pitchFamily="18" charset="0"/>
              <a:ea typeface="Times New Roman" panose="02020603050405020304" pitchFamily="18" charset="0"/>
              <a:cs typeface="+mn-cs"/>
            </a:endParaRPr>
          </a:p>
        </p:txBody>
      </p:sp>
      <p:sp>
        <p:nvSpPr>
          <p:cNvPr id="19" name="Rectangle: Rounded Corners 16">
            <a:extLst>
              <a:ext uri="{FF2B5EF4-FFF2-40B4-BE49-F238E27FC236}">
                <a16:creationId xmlns:a16="http://schemas.microsoft.com/office/drawing/2014/main" id="{F56B21E1-6977-4472-AA75-07747BABC4E5}"/>
              </a:ext>
            </a:extLst>
          </p:cNvPr>
          <p:cNvSpPr/>
          <p:nvPr/>
        </p:nvSpPr>
        <p:spPr>
          <a:xfrm>
            <a:off x="7776380" y="4993364"/>
            <a:ext cx="2617817" cy="598136"/>
          </a:xfrm>
          <a:prstGeom prst="roundRect">
            <a:avLst/>
          </a:prstGeom>
          <a:pattFill prst="wdUpDiag">
            <a:fgClr>
              <a:schemeClr val="accent6">
                <a:lumMod val="20000"/>
                <a:lumOff val="80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lvl="0" algn="ctr">
              <a:defRPr/>
            </a:pPr>
            <a:r>
              <a:rPr lang="fr-FR" sz="1000" dirty="0" err="1">
                <a:solidFill>
                  <a:srgbClr val="000000"/>
                </a:solidFill>
              </a:rPr>
              <a:t>Other</a:t>
            </a:r>
            <a:r>
              <a:rPr lang="fr-FR" sz="1000" dirty="0">
                <a:solidFill>
                  <a:srgbClr val="000000"/>
                </a:solidFill>
              </a:rPr>
              <a:t> </a:t>
            </a:r>
            <a:r>
              <a:rPr lang="fr-FR" sz="1000" dirty="0" err="1">
                <a:solidFill>
                  <a:srgbClr val="000000"/>
                </a:solidFill>
              </a:rPr>
              <a:t>NGOs</a:t>
            </a:r>
            <a:r>
              <a:rPr lang="fr-FR" sz="1000" dirty="0">
                <a:solidFill>
                  <a:srgbClr val="000000"/>
                </a:solidFill>
              </a:rPr>
              <a:t>, state structures, </a:t>
            </a:r>
            <a:r>
              <a:rPr lang="fr-FR" sz="1000" dirty="0" err="1">
                <a:solidFill>
                  <a:srgbClr val="000000"/>
                </a:solidFill>
              </a:rPr>
              <a:t>donors</a:t>
            </a:r>
            <a:r>
              <a:rPr lang="fr-FR" sz="1000" dirty="0">
                <a:solidFill>
                  <a:srgbClr val="000000"/>
                </a:solidFill>
              </a:rPr>
              <a:t>, </a:t>
            </a:r>
            <a:r>
              <a:rPr lang="fr-FR" sz="1000" dirty="0" err="1">
                <a:solidFill>
                  <a:srgbClr val="000000"/>
                </a:solidFill>
              </a:rPr>
              <a:t>private</a:t>
            </a:r>
            <a:r>
              <a:rPr lang="fr-FR" sz="1000" dirty="0">
                <a:solidFill>
                  <a:srgbClr val="000000"/>
                </a:solidFill>
              </a:rPr>
              <a:t> </a:t>
            </a:r>
            <a:r>
              <a:rPr lang="fr-FR" sz="1000" dirty="0" err="1">
                <a:solidFill>
                  <a:srgbClr val="000000"/>
                </a:solidFill>
              </a:rPr>
              <a:t>actors</a:t>
            </a:r>
            <a:r>
              <a:rPr lang="fr-FR" sz="1000" dirty="0">
                <a:solidFill>
                  <a:srgbClr val="000000"/>
                </a:solidFill>
              </a:rPr>
              <a:t>, </a:t>
            </a:r>
            <a:r>
              <a:rPr lang="fr-FR" sz="1000" dirty="0" err="1">
                <a:solidFill>
                  <a:srgbClr val="000000"/>
                </a:solidFill>
              </a:rPr>
              <a:t>research</a:t>
            </a:r>
            <a:r>
              <a:rPr lang="fr-FR" sz="1000" dirty="0">
                <a:solidFill>
                  <a:srgbClr val="000000"/>
                </a:solidFill>
              </a:rPr>
              <a:t> institutions</a:t>
            </a:r>
            <a:endParaRPr kumimoji="0" lang="en-GB" sz="1000" b="1" i="0" u="none" strike="noStrike" kern="1200" cap="none" spc="0" normalizeH="0" baseline="0" noProof="0" dirty="0">
              <a:ln>
                <a:noFill/>
              </a:ln>
              <a:solidFill>
                <a:prstClr val="white"/>
              </a:solidFill>
              <a:effectLst/>
              <a:uLnTx/>
              <a:uFillTx/>
              <a:latin typeface="Calibri"/>
              <a:ea typeface="Times New Roman" panose="02020603050405020304" pitchFamily="18" charset="0"/>
              <a:cs typeface="+mn-cs"/>
            </a:endParaRPr>
          </a:p>
        </p:txBody>
      </p:sp>
      <p:sp>
        <p:nvSpPr>
          <p:cNvPr id="20" name="Rectangle: Rounded Corners 18">
            <a:extLst>
              <a:ext uri="{FF2B5EF4-FFF2-40B4-BE49-F238E27FC236}">
                <a16:creationId xmlns:a16="http://schemas.microsoft.com/office/drawing/2014/main" id="{C2F47792-E86C-471F-BEBE-522998AA6925}"/>
              </a:ext>
            </a:extLst>
          </p:cNvPr>
          <p:cNvSpPr/>
          <p:nvPr/>
        </p:nvSpPr>
        <p:spPr>
          <a:xfrm>
            <a:off x="4422586" y="4984622"/>
            <a:ext cx="2794799" cy="620061"/>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lvl="0" algn="ctr">
              <a:defRPr/>
            </a:pPr>
            <a:r>
              <a:rPr lang="fr-FR" sz="1000" dirty="0" err="1">
                <a:solidFill>
                  <a:srgbClr val="000000"/>
                </a:solidFill>
                <a:ea typeface="Times New Roman" panose="02020603050405020304" pitchFamily="18" charset="0"/>
              </a:rPr>
              <a:t>Governance</a:t>
            </a:r>
            <a:r>
              <a:rPr lang="fr-FR" sz="1000" dirty="0">
                <a:solidFill>
                  <a:srgbClr val="000000"/>
                </a:solidFill>
                <a:ea typeface="Times New Roman" panose="02020603050405020304" pitchFamily="18" charset="0"/>
              </a:rPr>
              <a:t> structures of </a:t>
            </a:r>
            <a:r>
              <a:rPr lang="fr-FR" sz="1000" dirty="0" err="1">
                <a:solidFill>
                  <a:srgbClr val="000000"/>
                </a:solidFill>
                <a:ea typeface="Times New Roman" panose="02020603050405020304" pitchFamily="18" charset="0"/>
              </a:rPr>
              <a:t>projects</a:t>
            </a:r>
            <a:r>
              <a:rPr lang="fr-FR" sz="1000" dirty="0">
                <a:solidFill>
                  <a:srgbClr val="000000"/>
                </a:solidFill>
                <a:ea typeface="Times New Roman" panose="02020603050405020304" pitchFamily="18" charset="0"/>
              </a:rPr>
              <a:t> and local </a:t>
            </a:r>
            <a:r>
              <a:rPr lang="fr-FR" sz="1000" dirty="0" err="1">
                <a:solidFill>
                  <a:srgbClr val="000000"/>
                </a:solidFill>
                <a:ea typeface="Times New Roman" panose="02020603050405020304" pitchFamily="18" charset="0"/>
              </a:rPr>
              <a:t>intermediary</a:t>
            </a:r>
            <a:r>
              <a:rPr lang="fr-FR" sz="1000" dirty="0">
                <a:solidFill>
                  <a:srgbClr val="000000"/>
                </a:solidFill>
                <a:ea typeface="Times New Roman" panose="02020603050405020304" pitchFamily="18" charset="0"/>
              </a:rPr>
              <a:t> structures (associations, </a:t>
            </a:r>
            <a:r>
              <a:rPr lang="fr-FR" sz="1000" dirty="0" err="1">
                <a:solidFill>
                  <a:srgbClr val="000000"/>
                </a:solidFill>
                <a:ea typeface="Times New Roman" panose="02020603050405020304" pitchFamily="18" charset="0"/>
              </a:rPr>
              <a:t>representatives</a:t>
            </a:r>
            <a:r>
              <a:rPr lang="fr-FR" sz="1000" dirty="0">
                <a:solidFill>
                  <a:srgbClr val="000000"/>
                </a:solidFill>
                <a:ea typeface="Times New Roman" panose="02020603050405020304" pitchFamily="18" charset="0"/>
              </a:rPr>
              <a:t> of administrative, cultural or </a:t>
            </a:r>
            <a:r>
              <a:rPr lang="fr-FR" sz="1000" dirty="0" err="1">
                <a:solidFill>
                  <a:srgbClr val="000000"/>
                </a:solidFill>
                <a:ea typeface="Times New Roman" panose="02020603050405020304" pitchFamily="18" charset="0"/>
              </a:rPr>
              <a:t>religious</a:t>
            </a:r>
            <a:r>
              <a:rPr lang="fr-FR" sz="1000" dirty="0">
                <a:solidFill>
                  <a:srgbClr val="000000"/>
                </a:solidFill>
                <a:ea typeface="Times New Roman" panose="02020603050405020304" pitchFamily="18" charset="0"/>
              </a:rPr>
              <a:t> institutions)</a:t>
            </a:r>
            <a:endParaRPr kumimoji="0" lang="en-GB" sz="1000" b="1" i="0" u="none" strike="noStrike" kern="1200" cap="none" spc="0" normalizeH="0" baseline="0" noProof="0" dirty="0">
              <a:ln>
                <a:noFill/>
              </a:ln>
              <a:solidFill>
                <a:prstClr val="white"/>
              </a:solidFill>
              <a:effectLst/>
              <a:uLnTx/>
              <a:uFillTx/>
              <a:latin typeface="Calibri"/>
              <a:ea typeface="Times New Roman" panose="02020603050405020304" pitchFamily="18" charset="0"/>
              <a:cs typeface="+mn-cs"/>
            </a:endParaRPr>
          </a:p>
        </p:txBody>
      </p:sp>
      <p:sp>
        <p:nvSpPr>
          <p:cNvPr id="21" name="TextBox 19"/>
          <p:cNvSpPr txBox="1"/>
          <p:nvPr/>
        </p:nvSpPr>
        <p:spPr>
          <a:xfrm>
            <a:off x="227917" y="1674680"/>
            <a:ext cx="1034704" cy="357260"/>
          </a:xfrm>
          <a:prstGeom prst="rect">
            <a:avLst/>
          </a:prstGeom>
          <a:noFill/>
        </p:spPr>
        <p:txBody>
          <a:bodyPr wrap="square" lIns="0" tIns="36000" rIns="0" bIns="36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rPr>
              <a:t>WHAT/WHERE?</a:t>
            </a:r>
            <a:endParaRPr kumimoji="0" lang="en-GB" sz="12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22" name="TextBox 20"/>
          <p:cNvSpPr txBox="1"/>
          <p:nvPr/>
        </p:nvSpPr>
        <p:spPr>
          <a:xfrm>
            <a:off x="227917" y="3668100"/>
            <a:ext cx="667188" cy="202807"/>
          </a:xfrm>
          <a:prstGeom prst="rect">
            <a:avLst/>
          </a:prstGeom>
          <a:noFill/>
        </p:spPr>
        <p:txBody>
          <a:bodyPr wrap="square" lIns="0" tIns="36000" rIns="0" bIns="36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rPr>
              <a:t>HOW?</a:t>
            </a:r>
            <a:endParaRPr kumimoji="0" lang="en-GB" sz="12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23" name="TextBox 21"/>
          <p:cNvSpPr txBox="1"/>
          <p:nvPr/>
        </p:nvSpPr>
        <p:spPr>
          <a:xfrm>
            <a:off x="227917" y="5169248"/>
            <a:ext cx="800465" cy="435435"/>
          </a:xfrm>
          <a:prstGeom prst="rect">
            <a:avLst/>
          </a:prstGeom>
          <a:noFill/>
        </p:spPr>
        <p:txBody>
          <a:bodyPr wrap="square" lIns="0" tIns="36000" rIns="0" bIns="36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rPr>
              <a:t>WITH WHOM?</a:t>
            </a:r>
            <a:endParaRPr kumimoji="0" lang="en-GB" sz="12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24" name="Rectangle: Rounded Corners 5">
            <a:extLst>
              <a:ext uri="{FF2B5EF4-FFF2-40B4-BE49-F238E27FC236}">
                <a16:creationId xmlns:a16="http://schemas.microsoft.com/office/drawing/2014/main" id="{4210DDF2-4985-44A0-8F69-C29199CCEA6B}"/>
              </a:ext>
            </a:extLst>
          </p:cNvPr>
          <p:cNvSpPr/>
          <p:nvPr/>
        </p:nvSpPr>
        <p:spPr>
          <a:xfrm>
            <a:off x="68268" y="405904"/>
            <a:ext cx="2014569" cy="1313305"/>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marL="36830" lvl="0" indent="-73025">
              <a:defRPr/>
            </a:pPr>
            <a:r>
              <a:rPr lang="fr-FR" sz="1200" b="1" dirty="0">
                <a:solidFill>
                  <a:srgbClr val="000000"/>
                </a:solidFill>
                <a:ea typeface="Times New Roman" panose="02020603050405020304" pitchFamily="18" charset="0"/>
                <a:cs typeface="Calibri" panose="020F0502020204030204" pitchFamily="34" charset="0"/>
              </a:rPr>
              <a:t>Main </a:t>
            </a:r>
            <a:r>
              <a:rPr lang="fr-FR" sz="1200" b="1" dirty="0" err="1">
                <a:solidFill>
                  <a:srgbClr val="000000"/>
                </a:solidFill>
                <a:ea typeface="Times New Roman" panose="02020603050405020304" pitchFamily="18" charset="0"/>
                <a:cs typeface="Calibri" panose="020F0502020204030204" pitchFamily="34" charset="0"/>
              </a:rPr>
              <a:t>reasons</a:t>
            </a:r>
            <a:r>
              <a:rPr lang="fr-FR" sz="1200" b="1" dirty="0">
                <a:solidFill>
                  <a:srgbClr val="000000"/>
                </a:solidFill>
                <a:ea typeface="Times New Roman" panose="02020603050405020304" pitchFamily="18" charset="0"/>
                <a:cs typeface="Calibri" panose="020F0502020204030204" pitchFamily="34" charset="0"/>
              </a:rPr>
              <a:t> for the </a:t>
            </a:r>
            <a:r>
              <a:rPr lang="fr-FR" sz="1200" b="1" dirty="0" err="1">
                <a:solidFill>
                  <a:srgbClr val="000000"/>
                </a:solidFill>
                <a:ea typeface="Times New Roman" panose="02020603050405020304" pitchFamily="18" charset="0"/>
                <a:cs typeface="Calibri" panose="020F0502020204030204" pitchFamily="34" charset="0"/>
              </a:rPr>
              <a:t>necessary</a:t>
            </a:r>
            <a:r>
              <a:rPr lang="fr-FR" sz="1200" b="1" dirty="0">
                <a:solidFill>
                  <a:srgbClr val="000000"/>
                </a:solidFill>
                <a:ea typeface="Times New Roman" panose="02020603050405020304" pitchFamily="18" charset="0"/>
                <a:cs typeface="Calibri" panose="020F0502020204030204" pitchFamily="34" charset="0"/>
              </a:rPr>
              <a:t> change</a:t>
            </a:r>
          </a:p>
          <a:p>
            <a:pPr marL="36830" lvl="0" indent="-73025">
              <a:defRPr/>
            </a:pPr>
            <a:r>
              <a:rPr lang="fr-FR" sz="1200" dirty="0" err="1">
                <a:solidFill>
                  <a:srgbClr val="000000"/>
                </a:solidFill>
                <a:ea typeface="Times New Roman" panose="02020603050405020304" pitchFamily="18" charset="0"/>
                <a:cs typeface="Calibri" panose="020F0502020204030204" pitchFamily="34" charset="0"/>
              </a:rPr>
              <a:t>Better</a:t>
            </a:r>
            <a:r>
              <a:rPr lang="fr-FR" sz="1200" dirty="0">
                <a:solidFill>
                  <a:srgbClr val="000000"/>
                </a:solidFill>
                <a:ea typeface="Times New Roman" panose="02020603050405020304" pitchFamily="18" charset="0"/>
                <a:cs typeface="Calibri" panose="020F0502020204030204" pitchFamily="34" charset="0"/>
              </a:rPr>
              <a:t> gender mainstreaming for </a:t>
            </a:r>
            <a:r>
              <a:rPr lang="fr-FR" sz="1200" dirty="0" err="1">
                <a:solidFill>
                  <a:srgbClr val="000000"/>
                </a:solidFill>
                <a:ea typeface="Times New Roman" panose="02020603050405020304" pitchFamily="18" charset="0"/>
                <a:cs typeface="Calibri" panose="020F0502020204030204" pitchFamily="34" charset="0"/>
              </a:rPr>
              <a:t>better</a:t>
            </a:r>
            <a:r>
              <a:rPr lang="fr-FR" sz="1200" dirty="0">
                <a:solidFill>
                  <a:srgbClr val="000000"/>
                </a:solidFill>
                <a:ea typeface="Times New Roman" panose="02020603050405020304" pitchFamily="18" charset="0"/>
                <a:cs typeface="Calibri" panose="020F0502020204030204" pitchFamily="34" charset="0"/>
              </a:rPr>
              <a:t> </a:t>
            </a:r>
            <a:r>
              <a:rPr lang="fr-FR" sz="1200" dirty="0" err="1">
                <a:solidFill>
                  <a:srgbClr val="000000"/>
                </a:solidFill>
                <a:ea typeface="Times New Roman" panose="02020603050405020304" pitchFamily="18" charset="0"/>
                <a:cs typeface="Calibri" panose="020F0502020204030204" pitchFamily="34" charset="0"/>
              </a:rPr>
              <a:t>efficiency</a:t>
            </a:r>
            <a:r>
              <a:rPr lang="fr-FR" sz="1200" dirty="0">
                <a:solidFill>
                  <a:srgbClr val="000000"/>
                </a:solidFill>
                <a:ea typeface="Times New Roman" panose="02020603050405020304" pitchFamily="18" charset="0"/>
                <a:cs typeface="Calibri" panose="020F0502020204030204" pitchFamily="34" charset="0"/>
              </a:rPr>
              <a:t> and </a:t>
            </a:r>
            <a:r>
              <a:rPr lang="fr-FR" sz="1200" dirty="0" err="1">
                <a:solidFill>
                  <a:srgbClr val="000000"/>
                </a:solidFill>
                <a:ea typeface="Times New Roman" panose="02020603050405020304" pitchFamily="18" charset="0"/>
                <a:cs typeface="Calibri" panose="020F0502020204030204" pitchFamily="34" charset="0"/>
              </a:rPr>
              <a:t>sustainability</a:t>
            </a:r>
            <a:r>
              <a:rPr lang="fr-FR" sz="1200" dirty="0">
                <a:solidFill>
                  <a:srgbClr val="000000"/>
                </a:solidFill>
                <a:ea typeface="Times New Roman" panose="02020603050405020304" pitchFamily="18" charset="0"/>
                <a:cs typeface="Calibri" panose="020F0502020204030204" pitchFamily="34" charset="0"/>
              </a:rPr>
              <a:t> of </a:t>
            </a:r>
            <a:r>
              <a:rPr lang="fr-FR" sz="1200" dirty="0" err="1">
                <a:solidFill>
                  <a:srgbClr val="000000"/>
                </a:solidFill>
                <a:ea typeface="Times New Roman" panose="02020603050405020304" pitchFamily="18" charset="0"/>
                <a:cs typeface="Calibri" panose="020F0502020204030204" pitchFamily="34" charset="0"/>
              </a:rPr>
              <a:t>projects</a:t>
            </a:r>
            <a:r>
              <a:rPr lang="fr-FR" sz="1200" dirty="0">
                <a:solidFill>
                  <a:srgbClr val="000000"/>
                </a:solidFill>
                <a:ea typeface="Times New Roman" panose="02020603050405020304" pitchFamily="18" charset="0"/>
                <a:cs typeface="Calibri" panose="020F0502020204030204" pitchFamily="34" charset="0"/>
              </a:rPr>
              <a:t> and to </a:t>
            </a:r>
            <a:r>
              <a:rPr lang="fr-FR" sz="1200" dirty="0" err="1">
                <a:solidFill>
                  <a:srgbClr val="000000"/>
                </a:solidFill>
                <a:ea typeface="Times New Roman" panose="02020603050405020304" pitchFamily="18" charset="0"/>
                <a:cs typeface="Calibri" panose="020F0502020204030204" pitchFamily="34" charset="0"/>
              </a:rPr>
              <a:t>meet</a:t>
            </a:r>
            <a:r>
              <a:rPr lang="fr-FR" sz="1200" dirty="0">
                <a:solidFill>
                  <a:srgbClr val="000000"/>
                </a:solidFill>
                <a:ea typeface="Times New Roman" panose="02020603050405020304" pitchFamily="18" charset="0"/>
                <a:cs typeface="Calibri" panose="020F0502020204030204" pitchFamily="34" charset="0"/>
              </a:rPr>
              <a:t> the objectives of </a:t>
            </a:r>
            <a:r>
              <a:rPr lang="fr-FR" sz="1200" dirty="0" err="1">
                <a:solidFill>
                  <a:srgbClr val="000000"/>
                </a:solidFill>
                <a:ea typeface="Times New Roman" panose="02020603050405020304" pitchFamily="18" charset="0"/>
                <a:cs typeface="Calibri" panose="020F0502020204030204" pitchFamily="34" charset="0"/>
              </a:rPr>
              <a:t>reducing</a:t>
            </a:r>
            <a:r>
              <a:rPr lang="fr-FR" sz="1200" dirty="0">
                <a:solidFill>
                  <a:srgbClr val="000000"/>
                </a:solidFill>
                <a:ea typeface="Times New Roman" panose="02020603050405020304" pitchFamily="18" charset="0"/>
                <a:cs typeface="Calibri" panose="020F0502020204030204" pitchFamily="34" charset="0"/>
              </a:rPr>
              <a:t> </a:t>
            </a:r>
            <a:r>
              <a:rPr lang="fr-FR" sz="1200" dirty="0" err="1">
                <a:solidFill>
                  <a:srgbClr val="000000"/>
                </a:solidFill>
                <a:ea typeface="Times New Roman" panose="02020603050405020304" pitchFamily="18" charset="0"/>
                <a:cs typeface="Calibri" panose="020F0502020204030204" pitchFamily="34" charset="0"/>
              </a:rPr>
              <a:t>inequalities</a:t>
            </a:r>
            <a:endParaRPr kumimoji="0" lang="fr-FR" sz="1050" i="0" u="none" strike="noStrike" kern="1200" cap="none" spc="0" normalizeH="0" baseline="0" noProof="0" dirty="0">
              <a:ln>
                <a:noFill/>
              </a:ln>
              <a:solidFill>
                <a:prstClr val="white"/>
              </a:solidFill>
              <a:effectLst/>
              <a:uLnTx/>
              <a:uFillTx/>
              <a:latin typeface="Times New Roman" panose="02020603050405020304" pitchFamily="18" charset="0"/>
              <a:ea typeface="Times New Roman" panose="02020603050405020304" pitchFamily="18" charset="0"/>
              <a:cs typeface="+mn-cs"/>
            </a:endParaRPr>
          </a:p>
        </p:txBody>
      </p:sp>
      <p:sp>
        <p:nvSpPr>
          <p:cNvPr id="25" name="TextBox 25"/>
          <p:cNvSpPr txBox="1"/>
          <p:nvPr/>
        </p:nvSpPr>
        <p:spPr>
          <a:xfrm>
            <a:off x="227917" y="6235948"/>
            <a:ext cx="1410176" cy="229734"/>
          </a:xfrm>
          <a:prstGeom prst="rect">
            <a:avLst/>
          </a:prstGeom>
          <a:noFill/>
        </p:spPr>
        <p:txBody>
          <a:bodyPr wrap="square" lIns="0" tIns="36000" rIns="0" bIns="36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rPr>
              <a:t>PROVIDED THAT...</a:t>
            </a:r>
            <a:endParaRPr kumimoji="0" lang="en-GB" sz="12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26" name="Right Arrow 25"/>
          <p:cNvSpPr/>
          <p:nvPr/>
        </p:nvSpPr>
        <p:spPr>
          <a:xfrm rot="5400000">
            <a:off x="1812115" y="2812692"/>
            <a:ext cx="194628" cy="203717"/>
          </a:xfrm>
          <a:prstGeom prst="rightArrow">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7" name="Right Arrow 26"/>
          <p:cNvSpPr/>
          <p:nvPr/>
        </p:nvSpPr>
        <p:spPr>
          <a:xfrm rot="5400000">
            <a:off x="3215763" y="2739518"/>
            <a:ext cx="245970" cy="203897"/>
          </a:xfrm>
          <a:prstGeom prst="rightArrow">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8" name="Right Arrow 27"/>
          <p:cNvSpPr/>
          <p:nvPr/>
        </p:nvSpPr>
        <p:spPr>
          <a:xfrm rot="5400000">
            <a:off x="4833929" y="2720768"/>
            <a:ext cx="245970" cy="203897"/>
          </a:xfrm>
          <a:prstGeom prst="rightArrow">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9" name="Right Arrow 28"/>
          <p:cNvSpPr/>
          <p:nvPr/>
        </p:nvSpPr>
        <p:spPr>
          <a:xfrm rot="5400000">
            <a:off x="7010133" y="2770103"/>
            <a:ext cx="245970" cy="203897"/>
          </a:xfrm>
          <a:prstGeom prst="rightArrow">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30" name="Right Arrow 29"/>
          <p:cNvSpPr/>
          <p:nvPr/>
        </p:nvSpPr>
        <p:spPr>
          <a:xfrm rot="5400000">
            <a:off x="9034026" y="2739518"/>
            <a:ext cx="245970" cy="203897"/>
          </a:xfrm>
          <a:prstGeom prst="rightArrow">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31" name="Right Arrow 30"/>
          <p:cNvSpPr/>
          <p:nvPr/>
        </p:nvSpPr>
        <p:spPr>
          <a:xfrm rot="16200000" flipV="1">
            <a:off x="8092816" y="2896281"/>
            <a:ext cx="245970" cy="203897"/>
          </a:xfrm>
          <a:prstGeom prst="rightArrow">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32" name="Right Arrow 31"/>
          <p:cNvSpPr/>
          <p:nvPr/>
        </p:nvSpPr>
        <p:spPr>
          <a:xfrm rot="16200000" flipV="1">
            <a:off x="5833595" y="2861293"/>
            <a:ext cx="245970" cy="203897"/>
          </a:xfrm>
          <a:prstGeom prst="rightArrow">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33" name="Right Arrow 32"/>
          <p:cNvSpPr/>
          <p:nvPr/>
        </p:nvSpPr>
        <p:spPr>
          <a:xfrm rot="16200000" flipV="1">
            <a:off x="4110572" y="2867747"/>
            <a:ext cx="253813" cy="198830"/>
          </a:xfrm>
          <a:prstGeom prst="rightArrow">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35" name="Right Arrow 34"/>
          <p:cNvSpPr/>
          <p:nvPr/>
        </p:nvSpPr>
        <p:spPr>
          <a:xfrm rot="16200000" flipV="1">
            <a:off x="2269750" y="2871995"/>
            <a:ext cx="245970" cy="203897"/>
          </a:xfrm>
          <a:prstGeom prst="rightArrow">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36" name="Rectangle: Rounded Corners 14">
            <a:extLst>
              <a:ext uri="{FF2B5EF4-FFF2-40B4-BE49-F238E27FC236}">
                <a16:creationId xmlns:a16="http://schemas.microsoft.com/office/drawing/2014/main" id="{75FA529B-47A1-4F56-8027-AF3B9496DD85}"/>
              </a:ext>
            </a:extLst>
          </p:cNvPr>
          <p:cNvSpPr/>
          <p:nvPr/>
        </p:nvSpPr>
        <p:spPr>
          <a:xfrm>
            <a:off x="4476911" y="5779525"/>
            <a:ext cx="2755440" cy="802527"/>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lvl="0" algn="ctr">
              <a:defRPr/>
            </a:pPr>
            <a:r>
              <a:rPr lang="fr-FR" sz="1100" dirty="0">
                <a:solidFill>
                  <a:srgbClr val="000000"/>
                </a:solidFill>
                <a:ea typeface="Times New Roman" panose="02020603050405020304" pitchFamily="18" charset="0"/>
                <a:cs typeface="Calibri" panose="020F0502020204030204" pitchFamily="34" charset="0"/>
              </a:rPr>
              <a:t>Local people/institutions </a:t>
            </a:r>
            <a:r>
              <a:rPr lang="fr-FR" sz="1100" dirty="0" err="1">
                <a:solidFill>
                  <a:srgbClr val="000000"/>
                </a:solidFill>
                <a:ea typeface="Times New Roman" panose="02020603050405020304" pitchFamily="18" charset="0"/>
                <a:cs typeface="Calibri" panose="020F0502020204030204" pitchFamily="34" charset="0"/>
              </a:rPr>
              <a:t>agree</a:t>
            </a:r>
            <a:r>
              <a:rPr lang="fr-FR" sz="1100" dirty="0">
                <a:solidFill>
                  <a:srgbClr val="000000"/>
                </a:solidFill>
                <a:ea typeface="Times New Roman" panose="02020603050405020304" pitchFamily="18" charset="0"/>
                <a:cs typeface="Calibri" panose="020F0502020204030204" pitchFamily="34" charset="0"/>
              </a:rPr>
              <a:t> and are open for transformation</a:t>
            </a:r>
            <a:endParaRPr kumimoji="0" lang="fr-FR" sz="1100" b="0" i="0" u="none" strike="noStrike" kern="1200" cap="none" spc="0" normalizeH="0" baseline="0" noProof="0" dirty="0">
              <a:ln>
                <a:noFill/>
              </a:ln>
              <a:solidFill>
                <a:prstClr val="white"/>
              </a:solidFill>
              <a:effectLst/>
              <a:uLnTx/>
              <a:uFillTx/>
              <a:latin typeface="Calibri"/>
              <a:ea typeface="Times New Roman" panose="02020603050405020304" pitchFamily="18" charset="0"/>
              <a:cs typeface="+mn-cs"/>
            </a:endParaRPr>
          </a:p>
        </p:txBody>
      </p:sp>
      <p:sp>
        <p:nvSpPr>
          <p:cNvPr id="37" name="Rectangle: Rounded Corners 14">
            <a:extLst>
              <a:ext uri="{FF2B5EF4-FFF2-40B4-BE49-F238E27FC236}">
                <a16:creationId xmlns:a16="http://schemas.microsoft.com/office/drawing/2014/main" id="{75FA529B-47A1-4F56-8027-AF3B9496DD85}"/>
              </a:ext>
            </a:extLst>
          </p:cNvPr>
          <p:cNvSpPr/>
          <p:nvPr/>
        </p:nvSpPr>
        <p:spPr>
          <a:xfrm>
            <a:off x="7653809" y="5778420"/>
            <a:ext cx="2802508" cy="765620"/>
          </a:xfrm>
          <a:prstGeom prst="roundRect">
            <a:avLst/>
          </a:prstGeom>
          <a:pattFill prst="wdUpDiag">
            <a:fgClr>
              <a:schemeClr val="accent4">
                <a:lumMod val="20000"/>
                <a:lumOff val="80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lvl="0" algn="ctr">
              <a:defRPr/>
            </a:pPr>
            <a:r>
              <a:rPr lang="en-GB" sz="1000" dirty="0">
                <a:solidFill>
                  <a:prstClr val="black"/>
                </a:solidFill>
                <a:ea typeface="Times New Roman" panose="02020603050405020304" pitchFamily="18" charset="0"/>
              </a:rPr>
              <a:t>Gender equality is enshrined as a public policy objective</a:t>
            </a:r>
            <a:endParaRPr kumimoji="0" lang="en-GB" sz="1050" b="0" i="0" u="none" strike="noStrike" kern="1200" cap="none" spc="0" normalizeH="0" baseline="0" noProof="0" dirty="0">
              <a:ln>
                <a:noFill/>
              </a:ln>
              <a:solidFill>
                <a:prstClr val="white"/>
              </a:solidFill>
              <a:effectLst/>
              <a:uLnTx/>
              <a:uFillTx/>
              <a:latin typeface="Times New Roman" panose="02020603050405020304" pitchFamily="18" charset="0"/>
              <a:ea typeface="Times New Roman" panose="02020603050405020304" pitchFamily="18" charset="0"/>
              <a:cs typeface="+mn-cs"/>
            </a:endParaRPr>
          </a:p>
        </p:txBody>
      </p:sp>
      <p:cxnSp>
        <p:nvCxnSpPr>
          <p:cNvPr id="4" name="Elbow Connector 3"/>
          <p:cNvCxnSpPr>
            <a:cxnSpLocks/>
            <a:stCxn id="24" idx="0"/>
            <a:endCxn id="14" idx="0"/>
          </p:cNvCxnSpPr>
          <p:nvPr/>
        </p:nvCxnSpPr>
        <p:spPr>
          <a:xfrm rot="16200000" flipH="1">
            <a:off x="5045689" y="-3564232"/>
            <a:ext cx="47508" cy="7987781"/>
          </a:xfrm>
          <a:prstGeom prst="bentConnector3">
            <a:avLst>
              <a:gd name="adj1" fmla="val -481182"/>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3266626" y="121457"/>
            <a:ext cx="4573361" cy="215444"/>
          </a:xfrm>
          <a:prstGeom prst="rect">
            <a:avLst/>
          </a:prstGeom>
          <a:solidFill>
            <a:schemeClr val="bg1"/>
          </a:solidFill>
        </p:spPr>
        <p:txBody>
          <a:bodyPr wrap="square" lIns="0" tIns="0" rIns="0" bIns="0" rtlCol="0">
            <a:spAutoFit/>
          </a:bodyPr>
          <a:lstStyle/>
          <a:p>
            <a:pPr lvl="0">
              <a:defRPr/>
            </a:pPr>
            <a:r>
              <a:rPr lang="fr-FR" sz="1400" b="1" dirty="0">
                <a:solidFill>
                  <a:schemeClr val="accent1">
                    <a:lumMod val="50000"/>
                  </a:schemeClr>
                </a:solidFill>
              </a:rPr>
              <a:t>  </a:t>
            </a:r>
            <a:r>
              <a:rPr lang="fr-FR" sz="1400" b="1" dirty="0" err="1">
                <a:solidFill>
                  <a:schemeClr val="accent1">
                    <a:lumMod val="50000"/>
                  </a:schemeClr>
                </a:solidFill>
              </a:rPr>
              <a:t>Development</a:t>
            </a:r>
            <a:r>
              <a:rPr lang="fr-FR" sz="1400" b="1" dirty="0">
                <a:solidFill>
                  <a:schemeClr val="accent1">
                    <a:lumMod val="50000"/>
                  </a:schemeClr>
                </a:solidFill>
              </a:rPr>
              <a:t> </a:t>
            </a:r>
            <a:r>
              <a:rPr lang="fr-FR" sz="1400" b="1" dirty="0" err="1">
                <a:solidFill>
                  <a:schemeClr val="accent1">
                    <a:lumMod val="50000"/>
                  </a:schemeClr>
                </a:solidFill>
              </a:rPr>
              <a:t>outcomes</a:t>
            </a:r>
            <a:r>
              <a:rPr lang="fr-FR" sz="1400" b="1" dirty="0">
                <a:solidFill>
                  <a:schemeClr val="accent1">
                    <a:lumMod val="50000"/>
                  </a:schemeClr>
                </a:solidFill>
              </a:rPr>
              <a:t> are the </a:t>
            </a:r>
            <a:r>
              <a:rPr lang="fr-FR" sz="1400" b="1" dirty="0" err="1">
                <a:solidFill>
                  <a:schemeClr val="accent1">
                    <a:lumMod val="50000"/>
                  </a:schemeClr>
                </a:solidFill>
              </a:rPr>
              <a:t>response</a:t>
            </a:r>
            <a:r>
              <a:rPr lang="fr-FR" sz="1400" b="1" dirty="0">
                <a:solidFill>
                  <a:schemeClr val="accent1">
                    <a:lumMod val="50000"/>
                  </a:schemeClr>
                </a:solidFill>
              </a:rPr>
              <a:t> to </a:t>
            </a:r>
            <a:r>
              <a:rPr lang="fr-FR" sz="1400" b="1" dirty="0" err="1">
                <a:solidFill>
                  <a:schemeClr val="accent1">
                    <a:lumMod val="50000"/>
                  </a:schemeClr>
                </a:solidFill>
              </a:rPr>
              <a:t>identified</a:t>
            </a:r>
            <a:r>
              <a:rPr lang="fr-FR" sz="1400" b="1" dirty="0">
                <a:solidFill>
                  <a:schemeClr val="accent1">
                    <a:lumMod val="50000"/>
                  </a:schemeClr>
                </a:solidFill>
              </a:rPr>
              <a:t> </a:t>
            </a:r>
            <a:r>
              <a:rPr lang="fr-FR" sz="1400" b="1" dirty="0" err="1">
                <a:solidFill>
                  <a:schemeClr val="accent1">
                    <a:lumMod val="50000"/>
                  </a:schemeClr>
                </a:solidFill>
              </a:rPr>
              <a:t>needs</a:t>
            </a:r>
            <a:endParaRPr kumimoji="0" lang="en-GB" sz="1400" b="1" i="0" u="none" strike="noStrike" kern="1200" cap="none" spc="0" normalizeH="0" baseline="0" noProof="0" dirty="0">
              <a:ln>
                <a:noFill/>
              </a:ln>
              <a:solidFill>
                <a:schemeClr val="accent1">
                  <a:lumMod val="50000"/>
                </a:schemeClr>
              </a:solidFill>
              <a:effectLst/>
              <a:uLnTx/>
              <a:uFillTx/>
              <a:latin typeface="Calibri"/>
            </a:endParaRPr>
          </a:p>
        </p:txBody>
      </p:sp>
      <p:sp>
        <p:nvSpPr>
          <p:cNvPr id="38" name="Rectangle: Rounded Corners 13">
            <a:extLst>
              <a:ext uri="{FF2B5EF4-FFF2-40B4-BE49-F238E27FC236}">
                <a16:creationId xmlns:a16="http://schemas.microsoft.com/office/drawing/2014/main" id="{FD1D943B-4074-409D-8F30-12EE1C10B92B}"/>
              </a:ext>
            </a:extLst>
          </p:cNvPr>
          <p:cNvSpPr/>
          <p:nvPr/>
        </p:nvSpPr>
        <p:spPr>
          <a:xfrm>
            <a:off x="10561632" y="425769"/>
            <a:ext cx="1327831" cy="5515645"/>
          </a:xfrm>
          <a:prstGeom prst="roundRect">
            <a:avLst/>
          </a:prstGeom>
          <a:pattFill prst="wdUpDiag">
            <a:fgClr>
              <a:schemeClr val="accent5">
                <a:lumMod val="20000"/>
                <a:lumOff val="80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dirty="0">
                <a:ln>
                  <a:noFill/>
                </a:ln>
                <a:solidFill>
                  <a:srgbClr val="000000"/>
                </a:solidFill>
                <a:effectLst/>
                <a:uLnTx/>
                <a:uFillTx/>
                <a:latin typeface="Calibri"/>
                <a:ea typeface="Times New Roman" panose="02020603050405020304" pitchFamily="18" charset="0"/>
                <a:cs typeface="Calibri" panose="020F0502020204030204" pitchFamily="34" charset="0"/>
              </a:rPr>
              <a:t>10. IMPACT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000000"/>
                </a:solidFill>
                <a:effectLst/>
                <a:uLnTx/>
                <a:uFillTx/>
                <a:latin typeface="Calibri"/>
                <a:ea typeface="Times New Roman" panose="02020603050405020304" pitchFamily="18" charset="0"/>
                <a:cs typeface="Calibri" panose="020F0502020204030204" pitchFamily="34" charset="0"/>
              </a:rPr>
              <a:t>Progress in gender </a:t>
            </a:r>
            <a:r>
              <a:rPr kumimoji="0" lang="fr-FR" sz="1000" b="0" i="0" u="none" strike="noStrike" kern="1200" cap="none" spc="0" normalizeH="0" baseline="0" noProof="0" dirty="0" err="1">
                <a:ln>
                  <a:noFill/>
                </a:ln>
                <a:solidFill>
                  <a:srgbClr val="000000"/>
                </a:solidFill>
                <a:effectLst/>
                <a:uLnTx/>
                <a:uFillTx/>
                <a:latin typeface="Calibri"/>
                <a:ea typeface="Times New Roman" panose="02020603050405020304" pitchFamily="18" charset="0"/>
                <a:cs typeface="Calibri" panose="020F0502020204030204" pitchFamily="34" charset="0"/>
              </a:rPr>
              <a:t>equality</a:t>
            </a:r>
            <a:endParaRPr kumimoji="0" lang="fr-FR" sz="1200" b="1" i="0" u="none" strike="noStrike" kern="1200" cap="none" spc="0" normalizeH="0" baseline="0" noProof="0" dirty="0">
              <a:ln>
                <a:noFill/>
              </a:ln>
              <a:solidFill>
                <a:srgbClr val="000000"/>
              </a:solidFill>
              <a:effectLst/>
              <a:uLnTx/>
              <a:uFillTx/>
              <a:latin typeface="Calibri"/>
              <a:ea typeface="Times New Roman" panose="02020603050405020304" pitchFamily="18"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Calibri"/>
              <a:ea typeface="Times New Roman" panose="02020603050405020304" pitchFamily="18" charset="0"/>
              <a:cs typeface="Calibri" panose="020F0502020204030204" pitchFamily="34" charset="0"/>
            </a:endParaRPr>
          </a:p>
        </p:txBody>
      </p:sp>
      <p:sp>
        <p:nvSpPr>
          <p:cNvPr id="39" name="Right Arrow 33"/>
          <p:cNvSpPr/>
          <p:nvPr/>
        </p:nvSpPr>
        <p:spPr>
          <a:xfrm flipV="1">
            <a:off x="10279628" y="3409069"/>
            <a:ext cx="229001" cy="259031"/>
          </a:xfrm>
          <a:prstGeom prst="rightArrow">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Forme libre 4"/>
          <p:cNvSpPr/>
          <p:nvPr/>
        </p:nvSpPr>
        <p:spPr>
          <a:xfrm>
            <a:off x="5142747" y="425769"/>
            <a:ext cx="2449039" cy="6611781"/>
          </a:xfrm>
          <a:custGeom>
            <a:avLst/>
            <a:gdLst>
              <a:gd name="connsiteX0" fmla="*/ 114509 w 2449039"/>
              <a:gd name="connsiteY0" fmla="*/ 0 h 6611781"/>
              <a:gd name="connsiteX1" fmla="*/ 131134 w 2449039"/>
              <a:gd name="connsiteY1" fmla="*/ 2302626 h 6611781"/>
              <a:gd name="connsiteX2" fmla="*/ 1436232 w 2449039"/>
              <a:gd name="connsiteY2" fmla="*/ 2427317 h 6611781"/>
              <a:gd name="connsiteX3" fmla="*/ 1436232 w 2449039"/>
              <a:gd name="connsiteY3" fmla="*/ 4389120 h 6611781"/>
              <a:gd name="connsiteX4" fmla="*/ 2417134 w 2449039"/>
              <a:gd name="connsiteY4" fmla="*/ 4522124 h 6611781"/>
              <a:gd name="connsiteX5" fmla="*/ 2209316 w 2449039"/>
              <a:gd name="connsiteY5" fmla="*/ 6350924 h 6611781"/>
              <a:gd name="connsiteX6" fmla="*/ 2201003 w 2449039"/>
              <a:gd name="connsiteY6" fmla="*/ 6558742 h 6611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49039" h="6611781">
                <a:moveTo>
                  <a:pt x="114509" y="0"/>
                </a:moveTo>
                <a:cubicBezTo>
                  <a:pt x="12678" y="949036"/>
                  <a:pt x="-89153" y="1898073"/>
                  <a:pt x="131134" y="2302626"/>
                </a:cubicBezTo>
                <a:cubicBezTo>
                  <a:pt x="351421" y="2707179"/>
                  <a:pt x="1218716" y="2079568"/>
                  <a:pt x="1436232" y="2427317"/>
                </a:cubicBezTo>
                <a:cubicBezTo>
                  <a:pt x="1653748" y="2775066"/>
                  <a:pt x="1272748" y="4039986"/>
                  <a:pt x="1436232" y="4389120"/>
                </a:cubicBezTo>
                <a:cubicBezTo>
                  <a:pt x="1599716" y="4738255"/>
                  <a:pt x="2288287" y="4195157"/>
                  <a:pt x="2417134" y="4522124"/>
                </a:cubicBezTo>
                <a:cubicBezTo>
                  <a:pt x="2545981" y="4849091"/>
                  <a:pt x="2245338" y="6011488"/>
                  <a:pt x="2209316" y="6350924"/>
                </a:cubicBezTo>
                <a:cubicBezTo>
                  <a:pt x="2173294" y="6690360"/>
                  <a:pt x="2187148" y="6624551"/>
                  <a:pt x="2201003" y="6558742"/>
                </a:cubicBezTo>
              </a:path>
            </a:pathLst>
          </a:custGeom>
          <a:ln w="25400"/>
        </p:spPr>
        <p:style>
          <a:lnRef idx="1">
            <a:schemeClr val="accent2"/>
          </a:lnRef>
          <a:fillRef idx="0">
            <a:schemeClr val="accent2"/>
          </a:fillRef>
          <a:effectRef idx="0">
            <a:schemeClr val="accent2"/>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a:ea typeface="+mn-ea"/>
              <a:cs typeface="+mn-cs"/>
            </a:endParaRPr>
          </a:p>
        </p:txBody>
      </p:sp>
      <p:sp>
        <p:nvSpPr>
          <p:cNvPr id="41" name="ZoneTexte 40"/>
          <p:cNvSpPr txBox="1"/>
          <p:nvPr/>
        </p:nvSpPr>
        <p:spPr>
          <a:xfrm>
            <a:off x="2923492" y="6608466"/>
            <a:ext cx="1450258"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err="1">
                <a:ln>
                  <a:noFill/>
                </a:ln>
                <a:solidFill>
                  <a:srgbClr val="ED7D31"/>
                </a:solidFill>
                <a:effectLst/>
                <a:uLnTx/>
                <a:uFillTx/>
                <a:latin typeface="Calibri"/>
                <a:ea typeface="+mn-ea"/>
                <a:cs typeface="+mn-cs"/>
              </a:rPr>
              <a:t>Arpege</a:t>
            </a:r>
            <a:r>
              <a:rPr kumimoji="0" lang="fr-FR" sz="1600" b="1" i="0" u="none" strike="noStrike" kern="1200" cap="none" spc="0" normalizeH="0" baseline="0" noProof="0" dirty="0">
                <a:ln>
                  <a:noFill/>
                </a:ln>
                <a:solidFill>
                  <a:srgbClr val="ED7D31"/>
                </a:solidFill>
                <a:effectLst/>
                <a:uLnTx/>
                <a:uFillTx/>
                <a:latin typeface="Calibri"/>
                <a:ea typeface="+mn-ea"/>
                <a:cs typeface="+mn-cs"/>
              </a:rPr>
              <a:t> Project</a:t>
            </a:r>
          </a:p>
        </p:txBody>
      </p:sp>
      <p:cxnSp>
        <p:nvCxnSpPr>
          <p:cNvPr id="44" name="Connecteur droit avec flèche 43"/>
          <p:cNvCxnSpPr/>
          <p:nvPr/>
        </p:nvCxnSpPr>
        <p:spPr>
          <a:xfrm>
            <a:off x="4476911" y="6716857"/>
            <a:ext cx="2571914" cy="0"/>
          </a:xfrm>
          <a:prstGeom prst="straightConnector1">
            <a:avLst/>
          </a:prstGeom>
          <a:ln w="22225">
            <a:solidFill>
              <a:schemeClr val="accent2"/>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6" name="Connecteur droit avec flèche 45"/>
          <p:cNvCxnSpPr/>
          <p:nvPr/>
        </p:nvCxnSpPr>
        <p:spPr>
          <a:xfrm>
            <a:off x="10731731" y="6702821"/>
            <a:ext cx="1280160" cy="13357"/>
          </a:xfrm>
          <a:prstGeom prst="straightConnector1">
            <a:avLst/>
          </a:prstGeom>
          <a:ln w="2222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8" name="Connecteur droit avec flèche 47"/>
          <p:cNvCxnSpPr>
            <a:cxnSpLocks/>
          </p:cNvCxnSpPr>
          <p:nvPr/>
        </p:nvCxnSpPr>
        <p:spPr>
          <a:xfrm flipH="1">
            <a:off x="227526" y="6702821"/>
            <a:ext cx="2621905" cy="14618"/>
          </a:xfrm>
          <a:prstGeom prst="straightConnector1">
            <a:avLst/>
          </a:prstGeom>
          <a:ln w="22225">
            <a:solidFill>
              <a:schemeClr val="accent2"/>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56" name="ZoneTexte 55"/>
          <p:cNvSpPr txBox="1"/>
          <p:nvPr/>
        </p:nvSpPr>
        <p:spPr>
          <a:xfrm>
            <a:off x="9262701" y="6544039"/>
            <a:ext cx="1596633"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err="1">
                <a:ln>
                  <a:noFill/>
                </a:ln>
                <a:solidFill>
                  <a:prstClr val="black"/>
                </a:solidFill>
                <a:effectLst/>
                <a:uLnTx/>
                <a:uFillTx/>
                <a:latin typeface="Calibri"/>
                <a:ea typeface="+mn-ea"/>
                <a:cs typeface="+mn-cs"/>
              </a:rPr>
              <a:t>Further</a:t>
            </a:r>
            <a:r>
              <a:rPr kumimoji="0" lang="fr-FR" sz="1400" b="1" i="0" u="none" strike="noStrike" kern="1200" cap="none" spc="0" normalizeH="0" baseline="0" noProof="0" dirty="0">
                <a:ln>
                  <a:noFill/>
                </a:ln>
                <a:solidFill>
                  <a:prstClr val="black"/>
                </a:solidFill>
                <a:effectLst/>
                <a:uLnTx/>
                <a:uFillTx/>
                <a:latin typeface="Calibri"/>
                <a:ea typeface="+mn-ea"/>
                <a:cs typeface="+mn-cs"/>
              </a:rPr>
              <a:t> </a:t>
            </a:r>
            <a:r>
              <a:rPr kumimoji="0" lang="fr-FR" sz="1400" b="1" i="0" u="none" strike="noStrike" kern="1200" cap="none" spc="0" normalizeH="0" baseline="0" noProof="0" dirty="0" err="1">
                <a:ln>
                  <a:noFill/>
                </a:ln>
                <a:solidFill>
                  <a:prstClr val="black"/>
                </a:solidFill>
                <a:effectLst/>
                <a:uLnTx/>
                <a:uFillTx/>
                <a:latin typeface="Calibri"/>
                <a:ea typeface="+mn-ea"/>
                <a:cs typeface="+mn-cs"/>
              </a:rPr>
              <a:t>evolutions</a:t>
            </a:r>
            <a:endParaRPr kumimoji="0" lang="fr-FR" sz="1400" b="1" i="0" u="none" strike="noStrike" kern="1200" cap="none" spc="0" normalizeH="0" baseline="0" noProof="0" dirty="0">
              <a:ln>
                <a:noFill/>
              </a:ln>
              <a:solidFill>
                <a:prstClr val="black"/>
              </a:solidFill>
              <a:effectLst/>
              <a:uLnTx/>
              <a:uFillTx/>
              <a:latin typeface="Calibri"/>
              <a:ea typeface="+mn-ea"/>
              <a:cs typeface="+mn-cs"/>
            </a:endParaRPr>
          </a:p>
        </p:txBody>
      </p:sp>
      <p:cxnSp>
        <p:nvCxnSpPr>
          <p:cNvPr id="57" name="Connecteur droit avec flèche 56"/>
          <p:cNvCxnSpPr/>
          <p:nvPr/>
        </p:nvCxnSpPr>
        <p:spPr>
          <a:xfrm flipH="1" flipV="1">
            <a:off x="7674686" y="6702821"/>
            <a:ext cx="1469848" cy="1431"/>
          </a:xfrm>
          <a:prstGeom prst="straightConnector1">
            <a:avLst/>
          </a:prstGeom>
          <a:ln w="2222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865565"/>
      </p:ext>
    </p:extLst>
  </p:cSld>
  <p:clrMapOvr>
    <a:masterClrMapping/>
  </p:clrMapOvr>
  <mc:AlternateContent xmlns:mc="http://schemas.openxmlformats.org/markup-compatibility/2006" xmlns:p14="http://schemas.microsoft.com/office/powerpoint/2010/main">
    <mc:Choice Requires="p14">
      <p:transition spd="slow" p14:dur="2000" advTm="34865"/>
    </mc:Choice>
    <mc:Fallback xmlns="">
      <p:transition spd="slow" advTm="34865"/>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64457" y="1299029"/>
            <a:ext cx="11059886" cy="4934856"/>
          </a:xfrm>
        </p:spPr>
        <p:txBody>
          <a:bodyPr/>
          <a:lstStyle/>
          <a:p>
            <a:r>
              <a:rPr lang="en-GB" sz="2800" dirty="0"/>
              <a:t>Gender transformative approach </a:t>
            </a:r>
          </a:p>
          <a:p>
            <a:pPr>
              <a:buFont typeface="Wingdings" pitchFamily="2" charset="2"/>
              <a:buChar char="v"/>
            </a:pPr>
            <a:r>
              <a:rPr lang="en-GB" dirty="0"/>
              <a:t> =&gt; on the level of the implementation team :</a:t>
            </a:r>
          </a:p>
          <a:p>
            <a:pPr>
              <a:buFont typeface="Wingdings" pitchFamily="2" charset="2"/>
              <a:buChar char="v"/>
            </a:pPr>
            <a:r>
              <a:rPr lang="en-GB" dirty="0"/>
              <a:t>Educational dimension on the representations of gender roles </a:t>
            </a:r>
          </a:p>
          <a:p>
            <a:pPr>
              <a:buFont typeface="Wingdings" pitchFamily="2" charset="2"/>
              <a:buChar char="v"/>
            </a:pPr>
            <a:r>
              <a:rPr lang="en-GB" dirty="0"/>
              <a:t>Triggering ownership of a gender approach and commitment to gender equality</a:t>
            </a:r>
          </a:p>
          <a:p>
            <a:pPr>
              <a:buFont typeface="Wingdings" pitchFamily="2" charset="2"/>
              <a:buChar char="v"/>
            </a:pPr>
            <a:r>
              <a:rPr lang="en-GB" dirty="0"/>
              <a:t>Experience of constructive experimentation of « better »  gendered ways of implementing projects as a way forward </a:t>
            </a:r>
            <a:r>
              <a:rPr lang="en-GB" sz="2000" dirty="0"/>
              <a:t>(e.g. gender-inclusive participatory methods)</a:t>
            </a:r>
          </a:p>
          <a:p>
            <a:pPr>
              <a:buFont typeface="Wingdings" pitchFamily="2" charset="2"/>
              <a:buChar char="v"/>
            </a:pPr>
            <a:r>
              <a:rPr lang="en-GB" dirty="0"/>
              <a:t>=&gt; amongst the communities concerned by the development projects</a:t>
            </a:r>
          </a:p>
          <a:p>
            <a:endParaRPr lang="en-GB" dirty="0"/>
          </a:p>
          <a:p>
            <a:r>
              <a:rPr lang="en-GB" sz="2800" dirty="0"/>
              <a:t>The project makes permanent adjustments</a:t>
            </a:r>
          </a:p>
          <a:p>
            <a:pPr>
              <a:buFont typeface="Wingdings" pitchFamily="2" charset="2"/>
              <a:buChar char="v"/>
            </a:pPr>
            <a:r>
              <a:rPr lang="en-GB" dirty="0"/>
              <a:t>Hypothesis : Instead of ready made gender recipes, gender training and tutorship of the team, combined with gender M&amp;E  can improve gender outcomes and enhance transformation amongst target communities</a:t>
            </a:r>
          </a:p>
        </p:txBody>
      </p:sp>
      <p:sp>
        <p:nvSpPr>
          <p:cNvPr id="4" name="Titre 1"/>
          <p:cNvSpPr>
            <a:spLocks noGrp="1"/>
          </p:cNvSpPr>
          <p:nvPr>
            <p:ph type="title"/>
          </p:nvPr>
        </p:nvSpPr>
        <p:spPr>
          <a:xfrm>
            <a:off x="1102784" y="274638"/>
            <a:ext cx="10657416" cy="1209675"/>
          </a:xfrm>
        </p:spPr>
        <p:txBody>
          <a:bodyPr/>
          <a:lstStyle/>
          <a:p>
            <a:r>
              <a:rPr lang="fr-FR" dirty="0"/>
              <a:t>Conclusion</a:t>
            </a:r>
          </a:p>
        </p:txBody>
      </p:sp>
    </p:spTree>
    <p:extLst>
      <p:ext uri="{BB962C8B-B14F-4D97-AF65-F5344CB8AC3E}">
        <p14:creationId xmlns:p14="http://schemas.microsoft.com/office/powerpoint/2010/main" val="1350270883"/>
      </p:ext>
    </p:extLst>
  </p:cSld>
  <p:clrMapOvr>
    <a:masterClrMapping/>
  </p:clrMapOvr>
  <mc:AlternateContent xmlns:mc="http://schemas.openxmlformats.org/markup-compatibility/2006" xmlns:p14="http://schemas.microsoft.com/office/powerpoint/2010/main">
    <mc:Choice Requires="p14">
      <p:transition spd="slow" p14:dur="2000" advTm="75349"/>
    </mc:Choice>
    <mc:Fallback xmlns="">
      <p:transition spd="slow" advTm="75349"/>
    </mc:Fallback>
  </mc:AlternateContent>
</p:sld>
</file>

<file path=ppt/theme/theme1.xml><?xml version="1.0" encoding="utf-8"?>
<a:theme xmlns:a="http://schemas.openxmlformats.org/drawingml/2006/main" name="1_durabilite_syst_coton_V2">
  <a:themeElements>
    <a:clrScheme name="durabilite_syst_coton_V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bg1"/>
            </a:solidFill>
            <a:effectLst/>
            <a:latin typeface="Arial" pitchFamily="34" charset="0"/>
            <a:cs typeface="Lucida Sans Unicode"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bg1"/>
            </a:solidFill>
            <a:effectLst/>
            <a:latin typeface="Arial" pitchFamily="34" charset="0"/>
            <a:cs typeface="Lucida Sans Unicode" pitchFamily="34" charset="0"/>
          </a:defRPr>
        </a:defPPr>
      </a:lstStyle>
    </a:lnDef>
  </a:objectDefaults>
  <a:extraClrSchemeLst>
    <a:extraClrScheme>
      <a:clrScheme name="durabilite_syst_coton_V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urabilite_syst_coton_V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urabilite_syst_coton_V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urabilite_syst_coton_V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urabilite_syst_coton_V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urabilite_syst_coton_V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urabilite_syst_coton_V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urabilite_syst_coton_V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urabilite_syst_coton_V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urabilite_syst_coton_V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urabilite_syst_coton_V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urabilite_syst_coton_V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877A59C0363A445ADB3EBF5A4586660" ma:contentTypeVersion="12" ma:contentTypeDescription="Een nieuw document maken." ma:contentTypeScope="" ma:versionID="cca4b043c887ccbf4b5fa1fb241bd7b5">
  <xsd:schema xmlns:xsd="http://www.w3.org/2001/XMLSchema" xmlns:xs="http://www.w3.org/2001/XMLSchema" xmlns:p="http://schemas.microsoft.com/office/2006/metadata/properties" xmlns:ns2="07f4b9fa-f85b-4a7b-9986-58f9a8e4f3ff" xmlns:ns3="155a764d-ffd6-4084-bdfc-3de5c27504dd" targetNamespace="http://schemas.microsoft.com/office/2006/metadata/properties" ma:root="true" ma:fieldsID="f9dfcee256051e55d8a52a108d7e858c" ns2:_="" ns3:_="">
    <xsd:import namespace="07f4b9fa-f85b-4a7b-9986-58f9a8e4f3ff"/>
    <xsd:import namespace="155a764d-ffd6-4084-bdfc-3de5c27504d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7f4b9fa-f85b-4a7b-9986-58f9a8e4f3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55a764d-ffd6-4084-bdfc-3de5c27504dd"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82C8A85-B5A9-4E7E-97C1-50A0F2F47E8F}">
  <ds:schemaRefs>
    <ds:schemaRef ds:uri="http://schemas.microsoft.com/sharepoint/v3/contenttype/forms"/>
  </ds:schemaRefs>
</ds:datastoreItem>
</file>

<file path=customXml/itemProps2.xml><?xml version="1.0" encoding="utf-8"?>
<ds:datastoreItem xmlns:ds="http://schemas.openxmlformats.org/officeDocument/2006/customXml" ds:itemID="{224726DB-E53A-498E-97C3-06D94E8A02C9}">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24EA1BC0-B3F5-42AB-A3B3-A90FFECFFD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7f4b9fa-f85b-4a7b-9986-58f9a8e4f3ff"/>
    <ds:schemaRef ds:uri="155a764d-ffd6-4084-bdfc-3de5c27504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3925</TotalTime>
  <Words>2380</Words>
  <Application>Microsoft Office PowerPoint</Application>
  <PresentationFormat>Widescreen</PresentationFormat>
  <Paragraphs>137</Paragraphs>
  <Slides>7</Slides>
  <Notes>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7</vt:i4>
      </vt:variant>
    </vt:vector>
  </HeadingPairs>
  <TitlesOfParts>
    <vt:vector size="15" baseType="lpstr">
      <vt:lpstr>Arial</vt:lpstr>
      <vt:lpstr>Calibri</vt:lpstr>
      <vt:lpstr>Calibri Light</vt:lpstr>
      <vt:lpstr>Courier New</vt:lpstr>
      <vt:lpstr>Times New Roman</vt:lpstr>
      <vt:lpstr>Wingdings</vt:lpstr>
      <vt:lpstr>1_durabilite_syst_coton_V2</vt:lpstr>
      <vt:lpstr>Office Theme</vt:lpstr>
      <vt:lpstr>    TH4.1: Development Projects as Arenas for Gender transformative Action: The Participatory-Action-Research Project ARPEGE in Madagascar   Elisabeth Hofmann, Université de Bordeaux Montaigne, LAM Isabelle DROY, IRD UMI Résiliences –  LAM Sciences Po Bordeaux Jean Etienne BIDOU, LAM Sciences Po Bordeaux Cécile BROUTIN, GRET, Université de Bordeaux Montaigne   </vt:lpstr>
      <vt:lpstr>PowerPoint Presentation</vt:lpstr>
      <vt:lpstr>PowerPoint Presentation</vt:lpstr>
      <vt:lpstr>PowerPoint Presentation</vt:lpstr>
      <vt:lpstr>PowerPoint Presentation</vt:lpstr>
      <vt:lpstr>PowerPoint Presentation</vt:lpstr>
      <vt:lpstr>Conclusion</vt:lpstr>
    </vt:vector>
  </TitlesOfParts>
  <Company>Wageningen University and Research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Wigboldus, Seerp</dc:creator>
  <cp:lastModifiedBy>Peter Ballantyne</cp:lastModifiedBy>
  <cp:revision>142</cp:revision>
  <cp:lastPrinted>2019-04-11T10:35:41Z</cp:lastPrinted>
  <dcterms:created xsi:type="dcterms:W3CDTF">2018-08-06T06:14:02Z</dcterms:created>
  <dcterms:modified xsi:type="dcterms:W3CDTF">2021-12-21T16:53:14Z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0x010100D877A59C0363A445ADB3EBF5A4586660</vt:lpwstr>
  </property>
</Properties>
</file>