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51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7" r:id="rId15"/>
    <p:sldId id="266" r:id="rId16"/>
    <p:sldId id="268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0"/>
    <p:restoredTop sz="94672"/>
  </p:normalViewPr>
  <p:slideViewPr>
    <p:cSldViewPr snapToGrid="0" snapToObjects="1">
      <p:cViewPr varScale="1">
        <p:scale>
          <a:sx n="74" d="100"/>
          <a:sy n="74" d="100"/>
        </p:scale>
        <p:origin x="104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57C3F-0FB2-4B2E-BA6A-FEEEFF1AF7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57400" y="685801"/>
            <a:ext cx="8115300" cy="3046228"/>
          </a:xfrm>
        </p:spPr>
        <p:txBody>
          <a:bodyPr anchor="b">
            <a:normAutofit/>
          </a:bodyPr>
          <a:lstStyle>
            <a:lvl1pPr algn="ctr">
              <a:defRPr sz="3600" cap="all" spc="3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583AE9-1CC1-4572-A6E5-E97F80E476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57400" y="4114800"/>
            <a:ext cx="8115300" cy="2057400"/>
          </a:xfrm>
        </p:spPr>
        <p:txBody>
          <a:bodyPr/>
          <a:lstStyle>
            <a:lvl1pPr marL="0" indent="0" algn="ctr">
              <a:buNone/>
              <a:defRPr sz="2400" i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04DE7C-68AB-403D-B9D8-7398C292C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EA57E-7C1A-457B-A4CD-5DCEB057B502}" type="datetime1">
              <a:rPr lang="en-US" smtClean="0"/>
              <a:t>12/13/2021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003E50-6613-4D86-AA22-43B14E727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069AB5-A56D-471F-9236-EFA981E2E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5563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02744C-12E6-455B-B646-2EA92DE0E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D71C4D-C062-4EEE-9A9A-31ADCC5C87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44DC97-C26E-407A-9E29-68C52D547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89749-A4CD-447F-8298-2B7988C91CEA}" type="datetime1">
              <a:rPr lang="en-US" smtClean="0"/>
              <a:t>12/13/2021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2E9353-B771-47FF-975E-72337414E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A5A858-B8B2-4364-A7D0-B2E8FAE0A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245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2A6BABE-D80C-4F54-A03C-E1F9EBCA83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285191-EF5B-48BE-AB5D-B7BA4C3D09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FA387A-1231-4FE3-8574-D4331A343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444D3-C0BA-4587-A56C-581AB9F841BE}" type="datetime1">
              <a:rPr lang="en-US" smtClean="0"/>
              <a:t>12/13/2021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F21559-4901-4AD3-ABE7-DF0235457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F6C18E-B751-4E7B-9CD8-1BF44DAB8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230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9B412-EBAB-4569-B3D9-6B346BF83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486900" cy="1371600"/>
          </a:xfrm>
        </p:spPr>
        <p:txBody>
          <a:bodyPr>
            <a:normAutofit/>
          </a:bodyPr>
          <a:lstStyle>
            <a:lvl1pPr algn="l">
              <a:defRPr sz="3200" cap="all" spc="3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E7C8AE-B0F4-404F-BCAD-A14C18E50D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AA9CAD-DAFB-4DE3-9C41-7FD03EA8D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AF2CE-4F37-411C-A3EE-BBBE223265BF}" type="datetime1">
              <a:rPr lang="en-US" smtClean="0"/>
              <a:t>12/13/2021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CE3137-8136-46C5-AC2F-49E5F55E4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1AB6EF-A0B1-4706-AE44-253A6B182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060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02F68-BF19-468D-B422-54B6D189FA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77407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CBF7D7-84D4-4A39-B44E-9B029EEB1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641624"/>
            <a:ext cx="10515600" cy="1448026"/>
          </a:xfrm>
        </p:spPr>
        <p:txBody>
          <a:bodyPr/>
          <a:lstStyle>
            <a:lvl1pPr marL="0" indent="0" algn="ctr">
              <a:buNone/>
              <a:defRPr sz="2400" i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E29709-D243-41E8-89FA-62FA7AEB5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083D4-708C-4BB5-B4FD-30CE9FA12FD5}" type="datetime1">
              <a:rPr lang="en-US" smtClean="0"/>
              <a:t>12/13/2021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AB99C0-DC2A-4133-A10D-D43A1E05B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122EFD-A17E-47F5-8AC9-EFD6D813D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824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1C668D-BFBE-4765-A294-8303931B57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6071" y="566278"/>
            <a:ext cx="9512429" cy="965458"/>
          </a:xfrm>
        </p:spPr>
        <p:txBody>
          <a:bodyPr/>
          <a:lstStyle>
            <a:lvl1pPr algn="ctr">
              <a:defRPr cap="all" spc="3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B3C212-F55F-4D0D-BFA7-F00A33CAA1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09758" y="2057400"/>
            <a:ext cx="5031521" cy="41195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54BDD7-2575-4E82-887D-DCAF9EB159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65408" y="2057401"/>
            <a:ext cx="5016834" cy="41195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CAECC8-3C3A-4A5D-AB7A-1F99E5023D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239B2-65BC-4C2A-A62B-3EABFE9590E4}" type="datetime1">
              <a:rPr lang="en-US" smtClean="0"/>
              <a:t>12/13/2021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47609B-ACA4-4323-9340-C7DB166D7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409EA3-C5C7-4AC6-956A-DB9A3B4F3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73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E0CDE0-7431-4F05-AA47-F10EB46C9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276552" cy="1149350"/>
          </a:xfrm>
        </p:spPr>
        <p:txBody>
          <a:bodyPr>
            <a:normAutofit/>
          </a:bodyPr>
          <a:lstStyle>
            <a:lvl1pPr algn="ctr">
              <a:defRPr sz="3200" cap="all" spc="3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D9FFA7-D3EA-4CB8-A471-94235AD625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 i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5360D2-88E8-43C8-92D1-67AB23BBE2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C768F6-20A1-47A1-90FE-903135EEFD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D555EC1-268F-4324-A003-3608AA0D84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55C8E4-FCB8-4E06-9C43-0ACD949A7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05F5A-E4A3-476F-A89E-C2B73F2431E4}" type="datetime1">
              <a:rPr lang="en-US" smtClean="0"/>
              <a:t>12/13/2021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01C005-C973-4D82-942A-334F1D431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AFB6186-6570-4DE8-8603-70B0A51DF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197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5ADD3-88C8-4B01-8CC6-808C0E4160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634E6A-1390-4101-B78E-759231340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61515-4A26-4F31-9F61-5A10B1FABBFC}" type="datetime1">
              <a:rPr lang="en-US" smtClean="0"/>
              <a:t>12/13/2021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BC7B90-4C99-4653-872A-3572A02DA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B03516-4D31-49D2-9488-33C734A7A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32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10D8488-CF25-431B-A87A-AAF141BD0B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5DC65-7D1F-4BAB-9695-F7E734143E14}" type="datetime1">
              <a:rPr lang="en-US" smtClean="0"/>
              <a:t>12/13/2021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2F58E5-C92D-4C64-B867-0576B1EAD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216797-ABEC-4FE0-AFDE-36107B9671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860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68F2B0-990D-418E-9D10-2464E98669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881131-AFFD-4339-9F30-D408B5105C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7C47F4-7968-4698-8BD3-A583099FAA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12BC6F-3996-4B2B-B8F2-DD3A82CCF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24077-BD55-4036-8E92-6558FDF3B653}" type="datetime1">
              <a:rPr lang="en-US" smtClean="0"/>
              <a:t>12/13/2021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832E66-581A-4CF2-A40A-4E24FAAC4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3B1C89-C625-4618-81A2-FB34E4DA0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636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1486F-443A-4F2D-AB1F-8B1F4C4DE7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3A21213-E7FB-406A-B8CD-735AAC7AD0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F41A03-500E-49F7-8D99-A1EAFE4D34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91523D-69E9-4EAE-A610-B3A237B758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225F2-7107-4609-BCC2-77C63064A5E8}" type="datetime1">
              <a:rPr lang="en-US" smtClean="0"/>
              <a:t>12/13/2021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DB852F-4134-4AB5-BA87-483B1E1ADD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34C5CB-918E-4A09-8222-D36E37B63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691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3AA0686-7BAC-45C0-BA30-0D0CBCE5CE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4869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4202DE-82CD-407D-8C68-174B0CBB57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599" y="2254103"/>
            <a:ext cx="9486901" cy="39180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54AC9D-6E1B-46D3-959F-A068A1EDBD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9800022" y="3223751"/>
            <a:ext cx="4114801" cy="4105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spc="300" baseline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fld id="{D3FE42E8-8B57-452D-A122-4DCE9AC771EF}" type="datetime1">
              <a:rPr lang="en-US" smtClean="0"/>
              <a:t>12/13/2021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FC0015-9EFB-40F8-BC00-AC2483D609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-1708136" y="3223750"/>
            <a:ext cx="4114800" cy="4105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spc="300" baseline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72C732-0E3E-49E0-A72E-D4C08CB445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16340" y="6356350"/>
            <a:ext cx="8718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spc="3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fld id="{F8E28480-1C08-4458-AD97-0283E6FFD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253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50" r:id="rId10"/>
    <p:sldLayoutId id="214748384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SzPct val="70000"/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SzPct val="70000"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SzPct val="70000"/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SzPct val="70000"/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SzPct val="70000"/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3D99578A-5517-4361-8249-598D1C9FB2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3">
            <a:extLst>
              <a:ext uri="{FF2B5EF4-FFF2-40B4-BE49-F238E27FC236}">
                <a16:creationId xmlns:a16="http://schemas.microsoft.com/office/drawing/2014/main" id="{C141CF4F-34F7-4EFB-AE56-E39C8456765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5800" y="685800"/>
            <a:ext cx="10820400" cy="5486400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088C0414-4070-42B4-B359-C995754D7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5800" y="685800"/>
            <a:ext cx="10820400" cy="54864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8A73E7C-7361-044C-B100-19F421E642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57400" y="1387547"/>
            <a:ext cx="8115300" cy="2216266"/>
          </a:xfrm>
        </p:spPr>
        <p:txBody>
          <a:bodyPr>
            <a:normAutofit/>
          </a:bodyPr>
          <a:lstStyle/>
          <a:p>
            <a:r>
              <a:rPr lang="en-US"/>
              <a:t>WE5.1 Gendered </a:t>
            </a:r>
            <a:r>
              <a:rPr lang="en-US" dirty="0"/>
              <a:t>time use life cycle among Senegalese peanut farmers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9335D8-9B9C-D544-8E8A-0E1B77FE21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74254" y="3759200"/>
            <a:ext cx="8822028" cy="2087808"/>
          </a:xfrm>
        </p:spPr>
        <p:txBody>
          <a:bodyPr>
            <a:normAutofit fontScale="92500"/>
          </a:bodyPr>
          <a:lstStyle/>
          <a:p>
            <a:r>
              <a:rPr lang="en-US" dirty="0"/>
              <a:t>Cultivating Equality Conference</a:t>
            </a:r>
          </a:p>
          <a:p>
            <a:r>
              <a:rPr lang="en-US" dirty="0"/>
              <a:t>13 October 2021</a:t>
            </a:r>
          </a:p>
          <a:p>
            <a:r>
              <a:rPr lang="en-US" dirty="0"/>
              <a:t>S. Lucille Blakeley, Jessica </a:t>
            </a:r>
            <a:r>
              <a:rPr lang="en-US" dirty="0" err="1"/>
              <a:t>Marter</a:t>
            </a:r>
            <a:r>
              <a:rPr lang="en-US" dirty="0"/>
              <a:t>-Kenyon</a:t>
            </a:r>
          </a:p>
          <a:p>
            <a:r>
              <a:rPr lang="en-US" dirty="0"/>
              <a:t>Jacqueline Banks, Stuart Sweeney, Kathy Baylis, </a:t>
            </a:r>
            <a:r>
              <a:rPr lang="en-US" dirty="0" err="1"/>
              <a:t>Codou</a:t>
            </a:r>
            <a:r>
              <a:rPr lang="en-US" dirty="0"/>
              <a:t> Ndiaye, </a:t>
            </a:r>
            <a:r>
              <a:rPr lang="en-US" dirty="0" err="1"/>
              <a:t>Maimouna</a:t>
            </a:r>
            <a:r>
              <a:rPr lang="en-US" dirty="0"/>
              <a:t> Diop</a:t>
            </a:r>
          </a:p>
        </p:txBody>
      </p:sp>
    </p:spTree>
    <p:extLst>
      <p:ext uri="{BB962C8B-B14F-4D97-AF65-F5344CB8AC3E}">
        <p14:creationId xmlns:p14="http://schemas.microsoft.com/office/powerpoint/2010/main" val="1657170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D88A92C-0BD1-4D13-9480-9CA5056B10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50E0BE-0A13-43E4-9007-A06960852F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5800" y="685801"/>
            <a:ext cx="6118275" cy="5486400"/>
          </a:xfrm>
          <a:prstGeom prst="rect">
            <a:avLst/>
          </a:prstGeom>
          <a:solidFill>
            <a:schemeClr val="tx2">
              <a:lumMod val="75000"/>
              <a:lumOff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7B1043-946D-4A42-92C5-E8B9530813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0389" y="914881"/>
            <a:ext cx="5212188" cy="964407"/>
          </a:xfrm>
        </p:spPr>
        <p:txBody>
          <a:bodyPr>
            <a:normAutofit/>
          </a:bodyPr>
          <a:lstStyle/>
          <a:p>
            <a:pPr algn="ctr"/>
            <a:r>
              <a:rPr lang="en-US" cap="none"/>
              <a:t>Work and childcare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D55B31-7602-0B44-A046-220EC3D5AE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8040" y="2146570"/>
            <a:ext cx="5118965" cy="3754499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Workload is dependent on other’s presence and roles in the household</a:t>
            </a:r>
            <a:endParaRPr lang="en-US"/>
          </a:p>
          <a:p>
            <a:pPr lvl="1">
              <a:lnSpc>
                <a:spcPct val="90000"/>
              </a:lnSpc>
            </a:pPr>
            <a:r>
              <a:rPr lang="en-US" dirty="0"/>
              <a:t>Multiple daughters-in-law split laundry and cooking duties</a:t>
            </a:r>
            <a:endParaRPr lang="en-US"/>
          </a:p>
          <a:p>
            <a:pPr>
              <a:lnSpc>
                <a:spcPct val="90000"/>
              </a:lnSpc>
            </a:pPr>
            <a:r>
              <a:rPr lang="en-US" dirty="0"/>
              <a:t>Women’s work is done simultaneously with childcare </a:t>
            </a:r>
            <a:endParaRPr lang="en-US"/>
          </a:p>
          <a:p>
            <a:pPr lvl="1">
              <a:lnSpc>
                <a:spcPct val="90000"/>
              </a:lnSpc>
            </a:pPr>
            <a:r>
              <a:rPr lang="en-US" dirty="0"/>
              <a:t>Often passive</a:t>
            </a:r>
            <a:endParaRPr lang="en-US"/>
          </a:p>
          <a:p>
            <a:pPr lvl="1">
              <a:lnSpc>
                <a:spcPct val="90000"/>
              </a:lnSpc>
            </a:pPr>
            <a:r>
              <a:rPr lang="en-US" dirty="0"/>
              <a:t>Older children take care of younger children</a:t>
            </a:r>
            <a:endParaRPr lang="en-US"/>
          </a:p>
          <a:p>
            <a:pPr lvl="1">
              <a:lnSpc>
                <a:spcPct val="90000"/>
              </a:lnSpc>
            </a:pPr>
            <a:r>
              <a:rPr lang="en-US" dirty="0"/>
              <a:t>Elderly women take care of younger children (passively)</a:t>
            </a:r>
            <a:endParaRPr lang="en-US"/>
          </a:p>
          <a:p>
            <a:pPr>
              <a:lnSpc>
                <a:spcPct val="90000"/>
              </a:lnSpc>
            </a:pPr>
            <a:endParaRPr lang="en-US"/>
          </a:p>
        </p:txBody>
      </p:sp>
      <p:pic>
        <p:nvPicPr>
          <p:cNvPr id="5" name="Picture 4" descr="A picture containing clothes, cluttered&#10;&#10;Description automatically generated">
            <a:extLst>
              <a:ext uri="{FF2B5EF4-FFF2-40B4-BE49-F238E27FC236}">
                <a16:creationId xmlns:a16="http://schemas.microsoft.com/office/drawing/2014/main" id="{5E9F6ED7-8985-AE44-A394-81E273F44EB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 rot="5400000">
            <a:off x="6400801" y="1066799"/>
            <a:ext cx="6857998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3263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B3E5064B-BAF4-48C7-8C2C-8219FF24A7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A7C3535-4FB5-4E5B-BDFE-FA61877AF1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  <a:lumOff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23E33EB3-397E-4C5F-B561-7FEE7C781F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5801" y="701040"/>
            <a:ext cx="10820400" cy="54711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F0BF534-2BD8-CE4B-9E8D-5A622C51D8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4850" y="1065791"/>
            <a:ext cx="6393688" cy="813498"/>
          </a:xfrm>
        </p:spPr>
        <p:txBody>
          <a:bodyPr>
            <a:normAutofit/>
          </a:bodyPr>
          <a:lstStyle/>
          <a:p>
            <a:pPr algn="ctr"/>
            <a:r>
              <a:rPr lang="en-US" cap="none" dirty="0"/>
              <a:t>Special Cases (Exceptions)</a:t>
            </a:r>
            <a:endParaRPr lang="en-US" cap="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6C64A6-B35A-EE4C-B72F-534DB1360E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4850" y="2135938"/>
            <a:ext cx="6339840" cy="3439557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000"/>
              <a:t>Women who do not have </a:t>
            </a:r>
            <a:r>
              <a:rPr lang="en-US" sz="2000" err="1"/>
              <a:t>daughter-in-laws</a:t>
            </a:r>
            <a:r>
              <a:rPr lang="en-US" sz="2000"/>
              <a:t> work domestic tasks longer (time use does not decrease with age)</a:t>
            </a:r>
          </a:p>
          <a:p>
            <a:pPr>
              <a:lnSpc>
                <a:spcPct val="90000"/>
              </a:lnSpc>
            </a:pPr>
            <a:r>
              <a:rPr lang="en-US" sz="2000"/>
              <a:t>No women in a household means men take on domestic tasks</a:t>
            </a:r>
          </a:p>
          <a:p>
            <a:pPr>
              <a:lnSpc>
                <a:spcPct val="90000"/>
              </a:lnSpc>
            </a:pPr>
            <a:r>
              <a:rPr lang="en-US" sz="2000"/>
              <a:t>Women whose husbands out-migrate during the rainy season must work more agricultural duties</a:t>
            </a:r>
          </a:p>
          <a:p>
            <a:pPr>
              <a:lnSpc>
                <a:spcPct val="90000"/>
              </a:lnSpc>
            </a:pPr>
            <a:r>
              <a:rPr lang="en-US" sz="2000"/>
              <a:t>Children juggle schooling and household chores</a:t>
            </a:r>
          </a:p>
          <a:p>
            <a:pPr>
              <a:lnSpc>
                <a:spcPct val="90000"/>
              </a:lnSpc>
            </a:pPr>
            <a:r>
              <a:rPr lang="en-US" sz="2000"/>
              <a:t>Women who have family members migrate seasonally find that there is more work when family members are present (increased workload, jeans)</a:t>
            </a:r>
          </a:p>
          <a:p>
            <a:pPr>
              <a:lnSpc>
                <a:spcPct val="90000"/>
              </a:lnSpc>
            </a:pPr>
            <a:endParaRPr lang="en-US" sz="2000"/>
          </a:p>
        </p:txBody>
      </p:sp>
      <p:pic>
        <p:nvPicPr>
          <p:cNvPr id="5" name="Picture 4" descr="A picture containing indoor, clothes, items, messy&#10;&#10;Description automatically generated">
            <a:extLst>
              <a:ext uri="{FF2B5EF4-FFF2-40B4-BE49-F238E27FC236}">
                <a16:creationId xmlns:a16="http://schemas.microsoft.com/office/drawing/2014/main" id="{A3C5C3FF-6ADA-D24A-8F71-4B00991527D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702549" y="2076450"/>
            <a:ext cx="3606800" cy="270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5585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D88A92C-0BD1-4D13-9480-9CA5056B10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50E0BE-0A13-43E4-9007-A06960852F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5800" y="685801"/>
            <a:ext cx="6118275" cy="5486400"/>
          </a:xfrm>
          <a:prstGeom prst="rect">
            <a:avLst/>
          </a:prstGeom>
          <a:solidFill>
            <a:schemeClr val="tx2">
              <a:lumMod val="75000"/>
              <a:lumOff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18D7357-0EF0-074F-A767-4A00616335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0389" y="914881"/>
            <a:ext cx="5212188" cy="964407"/>
          </a:xfrm>
        </p:spPr>
        <p:txBody>
          <a:bodyPr>
            <a:normAutofit/>
          </a:bodyPr>
          <a:lstStyle/>
          <a:p>
            <a:pPr algn="ctr"/>
            <a:r>
              <a:rPr lang="en-US" cap="none" dirty="0"/>
              <a:t>Next Steps</a:t>
            </a:r>
            <a:endParaRPr lang="en-US" cap="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B113B3-715A-0A45-9FB2-A2BE3FEE07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8040" y="2146570"/>
            <a:ext cx="5118965" cy="3754499"/>
          </a:xfrm>
        </p:spPr>
        <p:txBody>
          <a:bodyPr>
            <a:normAutofit/>
          </a:bodyPr>
          <a:lstStyle/>
          <a:p>
            <a:r>
              <a:rPr lang="en-US" dirty="0"/>
              <a:t>Baseline Survey + Using Watches to track time use</a:t>
            </a:r>
          </a:p>
          <a:p>
            <a:r>
              <a:rPr lang="en-US" dirty="0"/>
              <a:t>Deploy at different times throughout the year</a:t>
            </a:r>
          </a:p>
          <a:p>
            <a:r>
              <a:rPr lang="en-US" dirty="0"/>
              <a:t>Capture activities and ’effort’ through heart rate monitoring</a:t>
            </a:r>
          </a:p>
          <a:p>
            <a:pPr lvl="1"/>
            <a:r>
              <a:rPr lang="en-US" dirty="0"/>
              <a:t>Shocks that may impact time use:</a:t>
            </a:r>
          </a:p>
          <a:p>
            <a:pPr lvl="2"/>
            <a:r>
              <a:rPr lang="en-US" dirty="0"/>
              <a:t>Fertility &amp; childbirth</a:t>
            </a:r>
          </a:p>
          <a:p>
            <a:pPr lvl="2"/>
            <a:r>
              <a:rPr lang="en-US" dirty="0"/>
              <a:t>Climate variability, weather shocks</a:t>
            </a:r>
          </a:p>
          <a:p>
            <a:pPr lvl="2"/>
            <a:endParaRPr lang="en-US" dirty="0"/>
          </a:p>
        </p:txBody>
      </p:sp>
      <p:pic>
        <p:nvPicPr>
          <p:cNvPr id="5" name="Picture 4" descr="A picture containing tree, outdoor, plant&#10;&#10;Description automatically generated">
            <a:extLst>
              <a:ext uri="{FF2B5EF4-FFF2-40B4-BE49-F238E27FC236}">
                <a16:creationId xmlns:a16="http://schemas.microsoft.com/office/drawing/2014/main" id="{6651002A-5EB4-8F49-B384-780712E7BE7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400801" y="1066799"/>
            <a:ext cx="6857998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3305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61FC0A-6B82-2B41-B60C-0E3A1F1738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 Questions?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6BA08B-2729-4B41-932E-0B33AB36AA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Acknowledgements</a:t>
            </a:r>
          </a:p>
          <a:p>
            <a:pPr lvl="1"/>
            <a:r>
              <a:rPr lang="en-US" dirty="0"/>
              <a:t>USAID</a:t>
            </a:r>
          </a:p>
          <a:p>
            <a:pPr lvl="1"/>
            <a:r>
              <a:rPr lang="en-US" dirty="0"/>
              <a:t>Peanut Innovation Lab, University of Georgia, Athens</a:t>
            </a:r>
          </a:p>
          <a:p>
            <a:pPr lvl="1"/>
            <a:r>
              <a:rPr lang="en-US" dirty="0"/>
              <a:t>University of California, Santa Barbara</a:t>
            </a:r>
          </a:p>
          <a:p>
            <a:pPr lvl="1"/>
            <a:r>
              <a:rPr lang="en-US" dirty="0"/>
              <a:t>Centre de Recherche pour le </a:t>
            </a:r>
            <a:r>
              <a:rPr lang="en-US" dirty="0" err="1"/>
              <a:t>Développement</a:t>
            </a:r>
            <a:r>
              <a:rPr lang="en-US" dirty="0"/>
              <a:t> </a:t>
            </a:r>
            <a:r>
              <a:rPr lang="en-US" dirty="0" err="1"/>
              <a:t>Economique</a:t>
            </a:r>
            <a:r>
              <a:rPr lang="en-US" dirty="0"/>
              <a:t> et Social</a:t>
            </a:r>
          </a:p>
        </p:txBody>
      </p:sp>
    </p:spTree>
    <p:extLst>
      <p:ext uri="{BB962C8B-B14F-4D97-AF65-F5344CB8AC3E}">
        <p14:creationId xmlns:p14="http://schemas.microsoft.com/office/powerpoint/2010/main" val="40381466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D949742-730C-4F7B-88BE-E4E69F6D1C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C5C0732-01DA-4A7C-ABF5-56B3C5B039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81801" y="685801"/>
            <a:ext cx="4724400" cy="5486400"/>
          </a:xfrm>
          <a:prstGeom prst="rect">
            <a:avLst/>
          </a:prstGeom>
          <a:solidFill>
            <a:schemeClr val="tx2">
              <a:lumMod val="75000"/>
              <a:lumOff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7FD51C7-C681-544F-95B5-C7635F06B2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85978" y="959278"/>
            <a:ext cx="3714872" cy="992512"/>
          </a:xfrm>
        </p:spPr>
        <p:txBody>
          <a:bodyPr>
            <a:normAutofit/>
          </a:bodyPr>
          <a:lstStyle/>
          <a:p>
            <a:pPr algn="ctr"/>
            <a:r>
              <a:rPr lang="en-US" cap="none" dirty="0"/>
              <a:t>Outline</a:t>
            </a:r>
            <a:endParaRPr lang="en-US" cap="none"/>
          </a:p>
        </p:txBody>
      </p:sp>
      <p:pic>
        <p:nvPicPr>
          <p:cNvPr id="5" name="Picture 4" descr="A group of straw huts&#10;&#10;Description automatically generated with medium confidence">
            <a:extLst>
              <a:ext uri="{FF2B5EF4-FFF2-40B4-BE49-F238E27FC236}">
                <a16:creationId xmlns:a16="http://schemas.microsoft.com/office/drawing/2014/main" id="{CEB2B28D-3904-8041-8DD3-D6719130C6E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6095980" cy="685799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FAD013-3E65-4149-8B84-43973C867D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78995" y="2135939"/>
            <a:ext cx="3572540" cy="3546806"/>
          </a:xfrm>
        </p:spPr>
        <p:txBody>
          <a:bodyPr>
            <a:normAutofit/>
          </a:bodyPr>
          <a:lstStyle/>
          <a:p>
            <a:r>
              <a:rPr lang="en-US" dirty="0"/>
              <a:t>Lit Review</a:t>
            </a:r>
          </a:p>
          <a:p>
            <a:r>
              <a:rPr lang="en-US" dirty="0"/>
              <a:t>Ethnographic Study</a:t>
            </a:r>
          </a:p>
          <a:p>
            <a:r>
              <a:rPr lang="en-US" dirty="0"/>
              <a:t>General Time Use</a:t>
            </a:r>
          </a:p>
          <a:p>
            <a:r>
              <a:rPr lang="en-US" dirty="0"/>
              <a:t>Special Cases</a:t>
            </a:r>
          </a:p>
          <a:p>
            <a:r>
              <a:rPr lang="en-US" dirty="0"/>
              <a:t>Future Research</a:t>
            </a:r>
          </a:p>
        </p:txBody>
      </p:sp>
    </p:spTree>
    <p:extLst>
      <p:ext uri="{BB962C8B-B14F-4D97-AF65-F5344CB8AC3E}">
        <p14:creationId xmlns:p14="http://schemas.microsoft.com/office/powerpoint/2010/main" val="2258579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34C27EA-18ED-4CFA-8823-6BCBAC02D5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A94DEED-5E0F-4E41-A445-58C14864C3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5800" y="685800"/>
            <a:ext cx="4076699" cy="548640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2401B6A-4F37-2141-841C-E9F57DA32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1371600"/>
            <a:ext cx="2705100" cy="4114800"/>
          </a:xfrm>
        </p:spPr>
        <p:txBody>
          <a:bodyPr anchor="ctr">
            <a:normAutofit/>
          </a:bodyPr>
          <a:lstStyle/>
          <a:p>
            <a:pPr algn="ctr"/>
            <a:r>
              <a:rPr lang="en-US" cap="none">
                <a:solidFill>
                  <a:schemeClr val="bg2"/>
                </a:solidFill>
              </a:rPr>
              <a:t>Lit Review- Time Use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E1FEFA6-7D4F-4746-AE64-D4D52FE76D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10200" y="0"/>
            <a:ext cx="6781800" cy="6858000"/>
          </a:xfrm>
          <a:prstGeom prst="rect">
            <a:avLst/>
          </a:prstGeom>
          <a:solidFill>
            <a:schemeClr val="tx2">
              <a:lumMod val="75000"/>
              <a:lumOff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07B8FD-55B7-2B45-9994-B8AB3393F3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600740"/>
            <a:ext cx="5410200" cy="5667153"/>
          </a:xfrm>
        </p:spPr>
        <p:txBody>
          <a:bodyPr anchor="ctr">
            <a:normAutofit/>
          </a:bodyPr>
          <a:lstStyle/>
          <a:p>
            <a:r>
              <a:rPr lang="en-US" dirty="0"/>
              <a:t>Time data collection is logistically is a challenge</a:t>
            </a:r>
          </a:p>
          <a:p>
            <a:pPr lvl="1"/>
            <a:r>
              <a:rPr lang="en-US" dirty="0"/>
              <a:t>Relies on recall [</a:t>
            </a:r>
            <a:r>
              <a:rPr lang="en-US" dirty="0" err="1"/>
              <a:t>Bamji</a:t>
            </a:r>
            <a:r>
              <a:rPr lang="en-US" dirty="0"/>
              <a:t> &amp; </a:t>
            </a:r>
            <a:r>
              <a:rPr lang="en-US" dirty="0" err="1"/>
              <a:t>Thimayamma</a:t>
            </a:r>
            <a:r>
              <a:rPr lang="en-US" dirty="0"/>
              <a:t> 2000, </a:t>
            </a:r>
            <a:r>
              <a:rPr lang="en-US" dirty="0" err="1"/>
              <a:t>Abdourahman</a:t>
            </a:r>
            <a:r>
              <a:rPr lang="en-US" dirty="0"/>
              <a:t> 2010]</a:t>
            </a:r>
          </a:p>
          <a:p>
            <a:pPr lvl="1"/>
            <a:r>
              <a:rPr lang="en-US" dirty="0"/>
              <a:t>Few time diaries in developing countries </a:t>
            </a:r>
          </a:p>
          <a:p>
            <a:r>
              <a:rPr lang="en-US" dirty="0"/>
              <a:t>Time poverty exacerbates income poverty in poor households [Kes &amp; Swaminathan 2006]</a:t>
            </a:r>
          </a:p>
          <a:p>
            <a:r>
              <a:rPr lang="en-US" dirty="0"/>
              <a:t>Time spent in agriculture competes with domestic duties, and more time spent in agriculture is an extension of the work, which displaces sleep, rest, leisure [Johnston et al. 2015]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4108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34C27EA-18ED-4CFA-8823-6BCBAC02D5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A94DEED-5E0F-4E41-A445-58C14864C3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5800" y="685800"/>
            <a:ext cx="4076699" cy="548640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1D6AE0F-F29E-C545-A33A-DA408E5CAB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1371600"/>
            <a:ext cx="2705100" cy="4114800"/>
          </a:xfrm>
        </p:spPr>
        <p:txBody>
          <a:bodyPr anchor="ctr">
            <a:normAutofit/>
          </a:bodyPr>
          <a:lstStyle/>
          <a:p>
            <a:pPr algn="ctr"/>
            <a:r>
              <a:rPr lang="en-US" cap="none">
                <a:solidFill>
                  <a:schemeClr val="bg2"/>
                </a:solidFill>
              </a:rPr>
              <a:t>Lit Review- Men’s work vs women’s work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E1FEFA6-7D4F-4746-AE64-D4D52FE76D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10200" y="0"/>
            <a:ext cx="6781800" cy="6858000"/>
          </a:xfrm>
          <a:prstGeom prst="rect">
            <a:avLst/>
          </a:prstGeom>
          <a:solidFill>
            <a:schemeClr val="tx2">
              <a:lumMod val="75000"/>
              <a:lumOff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C4C2C2-BB7C-CB4B-98EB-54546A36F0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600740"/>
            <a:ext cx="5410200" cy="5667153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200"/>
              <a:t>Evidence that women experience time poverty, and contaminated leisure [Arora 2015] </a:t>
            </a:r>
          </a:p>
          <a:p>
            <a:pPr>
              <a:lnSpc>
                <a:spcPct val="90000"/>
              </a:lnSpc>
            </a:pPr>
            <a:r>
              <a:rPr lang="en-US" sz="2200"/>
              <a:t>Men complete tasks sequentially, women complete tasks simultaneously [</a:t>
            </a:r>
            <a:r>
              <a:rPr lang="en-US" sz="2200" err="1"/>
              <a:t>Wodon</a:t>
            </a:r>
            <a:r>
              <a:rPr lang="en-US" sz="2200"/>
              <a:t> &amp; </a:t>
            </a:r>
            <a:r>
              <a:rPr lang="en-US" sz="2200" err="1"/>
              <a:t>Blackden</a:t>
            </a:r>
            <a:r>
              <a:rPr lang="en-US" sz="2200"/>
              <a:t> 2006]</a:t>
            </a:r>
          </a:p>
          <a:p>
            <a:pPr>
              <a:lnSpc>
                <a:spcPct val="90000"/>
              </a:lnSpc>
            </a:pPr>
            <a:r>
              <a:rPr lang="en-US" sz="2200"/>
              <a:t>Women’s work per day is almost twice that of men’s [Arora 2015]</a:t>
            </a:r>
          </a:p>
          <a:p>
            <a:pPr>
              <a:lnSpc>
                <a:spcPct val="90000"/>
              </a:lnSpc>
            </a:pPr>
            <a:r>
              <a:rPr lang="en-US" sz="2200"/>
              <a:t>Agricultural interventions may fail if they do not take into account women’s time constraints, and evidence suggests that interventions increase time commitments [Johnston et al 2018]</a:t>
            </a:r>
          </a:p>
          <a:p>
            <a:pPr>
              <a:lnSpc>
                <a:spcPct val="90000"/>
              </a:lnSpc>
            </a:pPr>
            <a:r>
              <a:rPr lang="en-US" sz="2200"/>
              <a:t>“In practice, women are still view as helpmates to men rather than autonomous economic actors” [Ransom &amp; Bain 2011]</a:t>
            </a:r>
          </a:p>
          <a:p>
            <a:pPr>
              <a:lnSpc>
                <a:spcPct val="90000"/>
              </a:lnSpc>
            </a:pPr>
            <a:endParaRPr lang="en-US" sz="2200"/>
          </a:p>
          <a:p>
            <a:pPr>
              <a:lnSpc>
                <a:spcPct val="90000"/>
              </a:lnSpc>
            </a:pPr>
            <a:endParaRPr lang="en-US" sz="2200"/>
          </a:p>
        </p:txBody>
      </p:sp>
    </p:spTree>
    <p:extLst>
      <p:ext uri="{BB962C8B-B14F-4D97-AF65-F5344CB8AC3E}">
        <p14:creationId xmlns:p14="http://schemas.microsoft.com/office/powerpoint/2010/main" val="17818332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34C27EA-18ED-4CFA-8823-6BCBAC02D5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A94DEED-5E0F-4E41-A445-58C14864C3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5800" y="685800"/>
            <a:ext cx="4076699" cy="548640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31B10B6-85F6-FF40-9AE6-506A2407EF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1371600"/>
            <a:ext cx="2705100" cy="4114800"/>
          </a:xfrm>
        </p:spPr>
        <p:txBody>
          <a:bodyPr anchor="ctr">
            <a:normAutofit/>
          </a:bodyPr>
          <a:lstStyle/>
          <a:p>
            <a:pPr algn="ctr"/>
            <a:r>
              <a:rPr lang="en-US" cap="none">
                <a:solidFill>
                  <a:schemeClr val="bg2"/>
                </a:solidFill>
              </a:rPr>
              <a:t>Lit Review- Farming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E1FEFA6-7D4F-4746-AE64-D4D52FE76D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10200" y="0"/>
            <a:ext cx="6781800" cy="6858000"/>
          </a:xfrm>
          <a:prstGeom prst="rect">
            <a:avLst/>
          </a:prstGeom>
          <a:solidFill>
            <a:schemeClr val="tx2">
              <a:lumMod val="75000"/>
              <a:lumOff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8F2C76-6CE5-DC44-9CAE-0FB72987DA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600740"/>
            <a:ext cx="5410200" cy="5667153"/>
          </a:xfrm>
        </p:spPr>
        <p:txBody>
          <a:bodyPr anchor="ctr">
            <a:normAutofit/>
          </a:bodyPr>
          <a:lstStyle/>
          <a:p>
            <a:r>
              <a:rPr lang="en-US" dirty="0"/>
              <a:t>Women’s investment in productive assets (like irrigation) depended on meeting household financial needs first [Nation 2010]</a:t>
            </a:r>
          </a:p>
          <a:p>
            <a:r>
              <a:rPr lang="en-US" dirty="0"/>
              <a:t>Groundnuts are produced mainly by women on small plots of land, and the majority of the groundnuts are for household consumption [</a:t>
            </a:r>
            <a:r>
              <a:rPr lang="en-US" dirty="0" err="1"/>
              <a:t>Tyroler</a:t>
            </a:r>
            <a:r>
              <a:rPr lang="en-US" dirty="0"/>
              <a:t> 2015]</a:t>
            </a:r>
          </a:p>
          <a:p>
            <a:r>
              <a:rPr lang="en-US" dirty="0"/>
              <a:t>The amount of time women spend on farming groundnuts is constrained by other obligations, primarily household obligations [</a:t>
            </a:r>
            <a:r>
              <a:rPr lang="en-US" dirty="0" err="1"/>
              <a:t>Tyroler</a:t>
            </a:r>
            <a:r>
              <a:rPr lang="en-US" dirty="0"/>
              <a:t> 2015]</a:t>
            </a:r>
          </a:p>
          <a:p>
            <a:r>
              <a:rPr lang="en-US" dirty="0"/>
              <a:t>Women rely on daughters and daughters-in-law for labor in Senegal [Nation 2010]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7320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D88A92C-0BD1-4D13-9480-9CA5056B10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50E0BE-0A13-43E4-9007-A06960852F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5800" y="685801"/>
            <a:ext cx="6118275" cy="5486400"/>
          </a:xfrm>
          <a:prstGeom prst="rect">
            <a:avLst/>
          </a:prstGeom>
          <a:solidFill>
            <a:schemeClr val="tx2">
              <a:lumMod val="75000"/>
              <a:lumOff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5606B8C-ADCF-A146-A345-2FE5B0E271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0389" y="914881"/>
            <a:ext cx="5212188" cy="964407"/>
          </a:xfrm>
        </p:spPr>
        <p:txBody>
          <a:bodyPr>
            <a:normAutofit/>
          </a:bodyPr>
          <a:lstStyle/>
          <a:p>
            <a:pPr algn="ctr"/>
            <a:r>
              <a:rPr lang="en-US" sz="3000" cap="none"/>
              <a:t>Rapid Ethnographic Study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93164B-2BF7-0940-98DB-4A9BEC2163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8040" y="2146570"/>
            <a:ext cx="5118965" cy="3754499"/>
          </a:xfrm>
        </p:spPr>
        <p:txBody>
          <a:bodyPr>
            <a:normAutofit/>
          </a:bodyPr>
          <a:lstStyle/>
          <a:p>
            <a:r>
              <a:rPr lang="en-US" sz="1700"/>
              <a:t>February 2020</a:t>
            </a:r>
          </a:p>
          <a:p>
            <a:r>
              <a:rPr lang="en-US" sz="1700"/>
              <a:t>Conducted in the </a:t>
            </a:r>
            <a:r>
              <a:rPr lang="en-US" sz="1700" err="1"/>
              <a:t>Nioro</a:t>
            </a:r>
            <a:r>
              <a:rPr lang="en-US" sz="1700"/>
              <a:t>/</a:t>
            </a:r>
            <a:r>
              <a:rPr lang="en-US" sz="1700" err="1"/>
              <a:t>Kaolack</a:t>
            </a:r>
            <a:r>
              <a:rPr lang="en-US" sz="1700"/>
              <a:t> region of Senegal</a:t>
            </a:r>
          </a:p>
          <a:p>
            <a:r>
              <a:rPr lang="en-US" sz="1700"/>
              <a:t>3 villages</a:t>
            </a:r>
          </a:p>
          <a:p>
            <a:r>
              <a:rPr lang="en-US" sz="1700"/>
              <a:t>Ethnicities: Wolof, </a:t>
            </a:r>
            <a:r>
              <a:rPr lang="en-US" sz="1700" err="1"/>
              <a:t>Serrer</a:t>
            </a:r>
            <a:r>
              <a:rPr lang="en-US" sz="1700"/>
              <a:t>, Peul, Bambara, Toucouleur, </a:t>
            </a:r>
            <a:r>
              <a:rPr lang="en-US" sz="1700" err="1"/>
              <a:t>Soce</a:t>
            </a:r>
            <a:endParaRPr lang="en-US" sz="1700"/>
          </a:p>
          <a:p>
            <a:r>
              <a:rPr lang="en-US" sz="1700"/>
              <a:t>Interviewed men and women (separately)</a:t>
            </a:r>
          </a:p>
          <a:p>
            <a:pPr lvl="1"/>
            <a:r>
              <a:rPr lang="en-US" sz="1700"/>
              <a:t>Specifically aimed to understand time use, fertility, and constraints</a:t>
            </a:r>
          </a:p>
          <a:p>
            <a:endParaRPr lang="en-US" sz="1700"/>
          </a:p>
        </p:txBody>
      </p:sp>
      <p:pic>
        <p:nvPicPr>
          <p:cNvPr id="5" name="Picture 4" descr="A picture containing tree, outdoor, dirty&#10;&#10;Description automatically generated">
            <a:extLst>
              <a:ext uri="{FF2B5EF4-FFF2-40B4-BE49-F238E27FC236}">
                <a16:creationId xmlns:a16="http://schemas.microsoft.com/office/drawing/2014/main" id="{8E3A14BA-8BD6-DD46-8C52-1CD9351B39A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400801" y="1066799"/>
            <a:ext cx="6857998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1891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C1CA7196-CAF1-4234-8849-E335F0BCA3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A7C3535-4FB5-4E5B-BDFE-FA61877AF1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467600" y="0"/>
            <a:ext cx="4724400" cy="6858000"/>
          </a:xfrm>
          <a:prstGeom prst="rect">
            <a:avLst/>
          </a:prstGeom>
          <a:solidFill>
            <a:schemeClr val="tx2">
              <a:lumMod val="75000"/>
              <a:lumOff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69D80A2-4EEF-C04F-AF7F-160514FA4A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28028" y="239150"/>
            <a:ext cx="3390899" cy="1303606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2200" kern="1200" cap="all" spc="300" baseline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General Time Use: Conceptual Framework</a:t>
            </a:r>
          </a:p>
        </p:txBody>
      </p:sp>
      <p:pic>
        <p:nvPicPr>
          <p:cNvPr id="9" name="Content Placeholder 8" descr="Chart, line chart&#10;&#10;Description automatically generated">
            <a:extLst>
              <a:ext uri="{FF2B5EF4-FFF2-40B4-BE49-F238E27FC236}">
                <a16:creationId xmlns:a16="http://schemas.microsoft.com/office/drawing/2014/main" id="{A468FFCA-4245-F04D-A644-384C5070A2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489" y="1333500"/>
            <a:ext cx="6096000" cy="419099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A6FBCF6-FB14-8340-8DF5-1CF75F97DD93}"/>
              </a:ext>
            </a:extLst>
          </p:cNvPr>
          <p:cNvSpPr txBox="1"/>
          <p:nvPr/>
        </p:nvSpPr>
        <p:spPr>
          <a:xfrm>
            <a:off x="8115301" y="1814732"/>
            <a:ext cx="3390899" cy="45016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>
              <a:spcAft>
                <a:spcPts val="600"/>
              </a:spcAft>
              <a:buSzPct val="70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  <a:latin typeface="+mj-lt"/>
              </a:rPr>
              <a:t>Key Take-aways</a:t>
            </a:r>
          </a:p>
          <a:p>
            <a:pPr marL="285750" indent="-228600">
              <a:spcAft>
                <a:spcPts val="600"/>
              </a:spcAft>
              <a:buSzPct val="70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  <a:latin typeface="+mj-lt"/>
              </a:rPr>
              <a:t>Women are time strapped, typically from a young age</a:t>
            </a:r>
          </a:p>
          <a:p>
            <a:pPr marL="285750" indent="-228600">
              <a:spcAft>
                <a:spcPts val="600"/>
              </a:spcAft>
              <a:buSzPct val="70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  <a:latin typeface="+mj-lt"/>
              </a:rPr>
              <a:t>Men also are time strapped</a:t>
            </a:r>
          </a:p>
          <a:p>
            <a:pPr marL="285750" indent="-228600">
              <a:spcAft>
                <a:spcPts val="600"/>
              </a:spcAft>
              <a:buSzPct val="70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  <a:latin typeface="+mj-lt"/>
              </a:rPr>
              <a:t>Women are often more time strapped than men</a:t>
            </a:r>
          </a:p>
        </p:txBody>
      </p:sp>
    </p:spTree>
    <p:extLst>
      <p:ext uri="{BB962C8B-B14F-4D97-AF65-F5344CB8AC3E}">
        <p14:creationId xmlns:p14="http://schemas.microsoft.com/office/powerpoint/2010/main" val="6980889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FF9146B-4CCD-4CDB-AB9C-458005307E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E1FEFA6-7D4F-4746-AE64-D4D52FE76D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BF8DA3CF-9D4B-403A-9AD4-BB177DAB6C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5800" y="685800"/>
            <a:ext cx="10820400" cy="5486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1493FD7-3F62-0742-B1FE-F3022421C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1010097"/>
            <a:ext cx="9486901" cy="1010088"/>
          </a:xfrm>
        </p:spPr>
        <p:txBody>
          <a:bodyPr anchor="b">
            <a:normAutofit/>
          </a:bodyPr>
          <a:lstStyle/>
          <a:p>
            <a:pPr algn="ctr"/>
            <a:r>
              <a:rPr lang="en-US" cap="none" dirty="0"/>
              <a:t>Women’s Time Use over Age</a:t>
            </a:r>
            <a:endParaRPr lang="en-US" cap="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BD5587-1668-334F-A8A7-2012A74CEE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206257"/>
            <a:ext cx="9486901" cy="3540642"/>
          </a:xfrm>
        </p:spPr>
        <p:txBody>
          <a:bodyPr>
            <a:normAutofit/>
          </a:bodyPr>
          <a:lstStyle/>
          <a:p>
            <a:r>
              <a:rPr lang="en-US" dirty="0"/>
              <a:t>At young ages, girls start doing work (domestic work, agricultural work)</a:t>
            </a:r>
          </a:p>
          <a:p>
            <a:r>
              <a:rPr lang="en-US" dirty="0"/>
              <a:t>Work increases as women take on more responsibilities</a:t>
            </a:r>
          </a:p>
          <a:p>
            <a:pPr lvl="1"/>
            <a:r>
              <a:rPr lang="en-US" dirty="0"/>
              <a:t>Marriage</a:t>
            </a:r>
          </a:p>
          <a:p>
            <a:pPr lvl="1"/>
            <a:r>
              <a:rPr lang="en-US" dirty="0"/>
              <a:t>Younger Children</a:t>
            </a:r>
          </a:p>
          <a:p>
            <a:r>
              <a:rPr lang="en-US" dirty="0"/>
              <a:t>Once the children start marrying, especially sons, bring in other family members to work (daughters-in-law)</a:t>
            </a:r>
          </a:p>
          <a:p>
            <a:r>
              <a:rPr lang="en-US" dirty="0"/>
              <a:t>Sufficient daughters-in-law mean that the women’s time-use greatly decreases (retirement)</a:t>
            </a:r>
          </a:p>
        </p:txBody>
      </p:sp>
    </p:spTree>
    <p:extLst>
      <p:ext uri="{BB962C8B-B14F-4D97-AF65-F5344CB8AC3E}">
        <p14:creationId xmlns:p14="http://schemas.microsoft.com/office/powerpoint/2010/main" val="38087089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FF9146B-4CCD-4CDB-AB9C-458005307E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E1FEFA6-7D4F-4746-AE64-D4D52FE76D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BF8DA3CF-9D4B-403A-9AD4-BB177DAB6C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5800" y="685800"/>
            <a:ext cx="10820400" cy="5486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9B7729D-D0AC-8E49-98D1-E80CBAAEF3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1010097"/>
            <a:ext cx="9486901" cy="1010088"/>
          </a:xfrm>
        </p:spPr>
        <p:txBody>
          <a:bodyPr anchor="b">
            <a:normAutofit/>
          </a:bodyPr>
          <a:lstStyle/>
          <a:p>
            <a:pPr algn="ctr"/>
            <a:r>
              <a:rPr lang="en-US" cap="none" dirty="0"/>
              <a:t>Men’s Time Use over Time</a:t>
            </a:r>
            <a:endParaRPr lang="en-US" cap="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464B2B-FFEA-4F4A-AD5D-F3DA9502A9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206257"/>
            <a:ext cx="9486901" cy="3540642"/>
          </a:xfrm>
        </p:spPr>
        <p:txBody>
          <a:bodyPr>
            <a:normAutofit/>
          </a:bodyPr>
          <a:lstStyle/>
          <a:p>
            <a:r>
              <a:rPr lang="en-US" dirty="0"/>
              <a:t>Boys start doing agricultural work closer to age 10</a:t>
            </a:r>
          </a:p>
          <a:p>
            <a:r>
              <a:rPr lang="en-US" dirty="0"/>
              <a:t>Once able to do manual labor, boys start working in agriculture</a:t>
            </a:r>
          </a:p>
          <a:p>
            <a:r>
              <a:rPr lang="en-US" dirty="0"/>
              <a:t>Young men frequently take on a lot of work</a:t>
            </a:r>
          </a:p>
          <a:p>
            <a:r>
              <a:rPr lang="en-US" dirty="0"/>
              <a:t>Men work the fields alongside sons</a:t>
            </a:r>
          </a:p>
          <a:p>
            <a:r>
              <a:rPr lang="en-US" dirty="0"/>
              <a:t>Once sons are sufficiently old enough to manage fields, men take on more ”managerial” work</a:t>
            </a:r>
          </a:p>
        </p:txBody>
      </p:sp>
    </p:spTree>
    <p:extLst>
      <p:ext uri="{BB962C8B-B14F-4D97-AF65-F5344CB8AC3E}">
        <p14:creationId xmlns:p14="http://schemas.microsoft.com/office/powerpoint/2010/main" val="3411079492"/>
      </p:ext>
    </p:extLst>
  </p:cSld>
  <p:clrMapOvr>
    <a:masterClrMapping/>
  </p:clrMapOvr>
</p:sld>
</file>

<file path=ppt/theme/theme1.xml><?xml version="1.0" encoding="utf-8"?>
<a:theme xmlns:a="http://schemas.openxmlformats.org/drawingml/2006/main" name="ClassicFrameVTI">
  <a:themeElements>
    <a:clrScheme name="Custom 22">
      <a:dk1>
        <a:sysClr val="windowText" lastClr="000000"/>
      </a:dk1>
      <a:lt1>
        <a:sysClr val="window" lastClr="FFFFFF"/>
      </a:lt1>
      <a:dk2>
        <a:srgbClr val="293737"/>
      </a:dk2>
      <a:lt2>
        <a:srgbClr val="EEF2F0"/>
      </a:lt2>
      <a:accent1>
        <a:srgbClr val="749090"/>
      </a:accent1>
      <a:accent2>
        <a:srgbClr val="A5A5A5"/>
      </a:accent2>
      <a:accent3>
        <a:srgbClr val="91A39B"/>
      </a:accent3>
      <a:accent4>
        <a:srgbClr val="A9A698"/>
      </a:accent4>
      <a:accent5>
        <a:srgbClr val="A2A79A"/>
      </a:accent5>
      <a:accent6>
        <a:srgbClr val="897F65"/>
      </a:accent6>
      <a:hlink>
        <a:srgbClr val="92872F"/>
      </a:hlink>
      <a:folHlink>
        <a:srgbClr val="AB73A9"/>
      </a:folHlink>
    </a:clrScheme>
    <a:fontScheme name="Goudy and Gill Sans">
      <a:majorFont>
        <a:latin typeface="Goudy Old Style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lassicFrameVTI" id="{4FA2A165-EC65-4FB0-B019-8C8876A1D8E3}" vid="{9D78F1F1-8226-42FD-A1A3-975EDF6D60F8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877A59C0363A445ADB3EBF5A4586660" ma:contentTypeVersion="12" ma:contentTypeDescription="Een nieuw document maken." ma:contentTypeScope="" ma:versionID="cca4b043c887ccbf4b5fa1fb241bd7b5">
  <xsd:schema xmlns:xsd="http://www.w3.org/2001/XMLSchema" xmlns:xs="http://www.w3.org/2001/XMLSchema" xmlns:p="http://schemas.microsoft.com/office/2006/metadata/properties" xmlns:ns2="07f4b9fa-f85b-4a7b-9986-58f9a8e4f3ff" xmlns:ns3="155a764d-ffd6-4084-bdfc-3de5c27504dd" targetNamespace="http://schemas.microsoft.com/office/2006/metadata/properties" ma:root="true" ma:fieldsID="f9dfcee256051e55d8a52a108d7e858c" ns2:_="" ns3:_="">
    <xsd:import namespace="07f4b9fa-f85b-4a7b-9986-58f9a8e4f3ff"/>
    <xsd:import namespace="155a764d-ffd6-4084-bdfc-3de5c27504d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7f4b9fa-f85b-4a7b-9986-58f9a8e4f3f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5a764d-ffd6-4084-bdfc-3de5c27504dd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AED835D-A358-44A6-AD0C-02FA277BAAF5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BF3ED3E-F7CB-46D8-8B6B-497863FC79F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7f4b9fa-f85b-4a7b-9986-58f9a8e4f3ff"/>
    <ds:schemaRef ds:uri="155a764d-ffd6-4084-bdfc-3de5c27504d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873F368-8C36-46BE-BEBA-1045590E005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1590</TotalTime>
  <Words>714</Words>
  <Application>Microsoft Office PowerPoint</Application>
  <PresentationFormat>Widescreen</PresentationFormat>
  <Paragraphs>79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Gill Sans MT</vt:lpstr>
      <vt:lpstr>Goudy Old Style</vt:lpstr>
      <vt:lpstr>ClassicFrameVTI</vt:lpstr>
      <vt:lpstr>WE5.1 Gendered time use life cycle among Senegalese peanut farmers</vt:lpstr>
      <vt:lpstr>Outline</vt:lpstr>
      <vt:lpstr>Lit Review- Time Use</vt:lpstr>
      <vt:lpstr>Lit Review- Men’s work vs women’s work</vt:lpstr>
      <vt:lpstr>Lit Review- Farming</vt:lpstr>
      <vt:lpstr>Rapid Ethnographic Study</vt:lpstr>
      <vt:lpstr>General Time Use: Conceptual Framework</vt:lpstr>
      <vt:lpstr>Women’s Time Use over Age</vt:lpstr>
      <vt:lpstr>Men’s Time Use over Time</vt:lpstr>
      <vt:lpstr>Work and childcare</vt:lpstr>
      <vt:lpstr>Special Cases (Exceptions)</vt:lpstr>
      <vt:lpstr>Next Steps</vt:lpstr>
      <vt:lpstr>Thank you! 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Gendered time use life cycle among Senegalese peanut farmers</dc:title>
  <dc:creator>Sarah Lucille Blakeley</dc:creator>
  <cp:lastModifiedBy>Peter Ballantyne</cp:lastModifiedBy>
  <cp:revision>8</cp:revision>
  <dcterms:created xsi:type="dcterms:W3CDTF">2021-09-30T17:32:31Z</dcterms:created>
  <dcterms:modified xsi:type="dcterms:W3CDTF">2021-12-13T17:23:28Z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0x010100D877A59C0363A445ADB3EBF5A4586660</vt:lpwstr>
  </property>
</Properties>
</file>