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95" r:id="rId3"/>
  </p:sldMasterIdLst>
  <p:notesMasterIdLst>
    <p:notesMasterId r:id="rId14"/>
  </p:notesMasterIdLst>
  <p:handoutMasterIdLst>
    <p:handoutMasterId r:id="rId15"/>
  </p:handoutMasterIdLst>
  <p:sldIdLst>
    <p:sldId id="256" r:id="rId4"/>
    <p:sldId id="1014" r:id="rId5"/>
    <p:sldId id="1019" r:id="rId6"/>
    <p:sldId id="1020" r:id="rId7"/>
    <p:sldId id="1021" r:id="rId8"/>
    <p:sldId id="1009" r:id="rId9"/>
    <p:sldId id="768" r:id="rId10"/>
    <p:sldId id="257" r:id="rId11"/>
    <p:sldId id="767" r:id="rId12"/>
    <p:sldId id="32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88" autoAdjust="0"/>
  </p:normalViewPr>
  <p:slideViewPr>
    <p:cSldViewPr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9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1D9A5-B3B8-4BC1-B92F-DFDB72090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512C0A-7AC5-4693-9F11-0F946B932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E0906-F2F5-43CD-860B-D165A8B6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FB845-D404-488D-B757-6E9FF62E2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A1EB7-8096-413F-8C74-D41AB83E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670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4B053-F24A-4962-8572-5C71CF9E9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146A3-6024-4EB4-B6C1-C922438A2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961A1-32D5-4071-A43D-E78F44984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20E6C-3B01-42DA-BEBF-DE894F13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48523-1079-4253-BC83-B3B6B465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11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2C626-8367-41C5-B669-C179560F5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42299-EB6E-4C6A-879A-7BADD3529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32454-CB1E-43F1-A0BC-7E0A9E99A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D4642-4846-4DFC-805F-661A41AC7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C0005-D820-453C-ABA1-A0181BBD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64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168AC-6A75-47B8-B8CE-7AEA9FAEB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777DB-0FBF-4B60-A438-C3029A679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286A7-F252-4F6D-BC77-F92F76CA5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F26FB-ACCA-4632-A219-481461D95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1EEAE-F075-40CE-8D3D-45230727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02EF4-CD91-467E-8484-8E257A421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71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0A19-6280-4896-A70D-0F62FDBE2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F2700-3E29-4626-AEE6-BC6C6CDE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33850-EA43-42DA-9E21-7140CC4FB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6A579-9A5B-40D0-9A3B-B4A9963E1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B7A64B-153C-4AE1-AC9A-0B7DB228D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0A9177-4191-4F41-BA65-7DD95534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EC572D-F284-4535-93E6-55F027964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D2BB70-350D-4100-8D70-1B8A1443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205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CAC07-9C83-4C48-8DE2-8EA350911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2B31D-6650-4E3C-B2CA-F4DB796B0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0AEA4-945C-40DD-B7A7-56E9A594F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DBD62-B306-4833-9924-FCC784C1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62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3C82B0-B952-4D12-8F8E-8A23F3E4E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F67BF-BA88-48FC-B01E-A6EBB27B2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07D73-6D91-49BD-9A15-DE6343F2A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40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ADE98-59DB-429F-AFC9-D986F4974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234BA-597E-4C7E-B333-52FFC8DFB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6F3832-4327-44AE-AEA3-5F703B2C8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AFA6B-A11C-40CC-8F5E-A8940A1FC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FB8B7-B73E-47A5-BE7C-D82B719F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7BA69-314D-485A-856F-220C59AE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40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7853-42F5-4411-923E-16A9F220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265DEC-9E92-4678-9D52-54D359A104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E7689-BC17-44A9-999B-090E18BB3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E3076-2535-4BDA-8048-83F3B7BC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31838-E0DD-4901-A608-E05FAAE7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14DB1-1158-49FC-A8A0-A049C6DCC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317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DAAE-2114-40D7-962B-A6D97643C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438299-54DB-42A2-A01E-84705895B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A1DD3-8F43-4DA5-BAEA-C0595211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3698E-9BF3-4736-94E0-8D6B51AC0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6591E-1FC0-490B-A745-D2572F74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908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ADF5F9-9EED-478C-BE8A-DA797F0C2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37E064-EF7E-4FAF-B622-2EAA9E18D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3D4B4-5FC1-4B90-AA81-3D6A699AC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195BC-242C-4339-A19C-07DB55EF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A1862-6328-4491-B138-80E8620E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22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33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85725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85725" indent="0" algn="l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7504442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3300" baseline="0">
                <a:solidFill>
                  <a:schemeClr val="tx1"/>
                </a:solidFill>
                <a:latin typeface="Gill Sans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28668896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3300" baseline="0">
                <a:solidFill>
                  <a:schemeClr val="tx1"/>
                </a:solidFill>
                <a:latin typeface="Gill Sans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55186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058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15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062" dirty="0">
                <a:solidFill>
                  <a:srgbClr val="156734"/>
                </a:solidFill>
              </a:rPr>
              <a:t>africa-rising.net</a:t>
            </a:r>
            <a:endParaRPr lang="en-US" sz="4062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9"/>
            <a:ext cx="6096000" cy="23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923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923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6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821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DEA288-1B46-4512-9C00-18B14C97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57DD0-65C2-4DDA-87EE-381B781CC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DAD84-A1A7-40FC-9E61-30B8D31C4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EB7F8-C2CE-4857-9A46-53DDBCA1901C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49F94-E571-49CC-A695-410C691C35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88E93-B33D-4B9E-8B87-016FCEFE7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29356-D2A7-4230-BB75-CC0A10F83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55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0087" y="1524000"/>
            <a:ext cx="8083826" cy="1295400"/>
          </a:xfrm>
        </p:spPr>
        <p:txBody>
          <a:bodyPr/>
          <a:lstStyle/>
          <a:p>
            <a:r>
              <a:rPr lang="en-GB" sz="28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List of most important springboards from Africa RISING for SI-MFS initiative</a:t>
            </a:r>
            <a:endParaRPr lang="en-US" sz="2800" b="1" i="0" u="none" strike="noStrike" baseline="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2800" dirty="0">
              <a:solidFill>
                <a:srgbClr val="000000"/>
              </a:solidFill>
              <a:latin typeface="Gill Sans"/>
            </a:endParaRPr>
          </a:p>
          <a:p>
            <a:r>
              <a:rPr lang="en-US" sz="2400" dirty="0">
                <a:solidFill>
                  <a:srgbClr val="000000"/>
                </a:solidFill>
                <a:latin typeface="+mn-lt"/>
              </a:rPr>
              <a:t>Kindu Mekonnen</a:t>
            </a:r>
          </a:p>
          <a:p>
            <a:endParaRPr lang="en-US" sz="2400" dirty="0">
              <a:solidFill>
                <a:srgbClr val="000000"/>
              </a:solidFill>
              <a:latin typeface="+mn-lt"/>
            </a:endParaRPr>
          </a:p>
          <a:p>
            <a:r>
              <a:rPr lang="en-US" sz="2400" dirty="0">
                <a:solidFill>
                  <a:srgbClr val="000000"/>
                </a:solidFill>
                <a:latin typeface="+mn-lt"/>
              </a:rPr>
              <a:t>Africa RISING/ILRI</a:t>
            </a:r>
          </a:p>
          <a:p>
            <a:r>
              <a:rPr lang="en-US" sz="2400" b="0" i="0" u="none" strike="noStrike" baseline="0" dirty="0">
                <a:solidFill>
                  <a:srgbClr val="000000"/>
                </a:solidFill>
                <a:latin typeface="+mn-lt"/>
              </a:rPr>
              <a:t>Ethiopia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446330-49D4-4D93-B93B-242E2A3A4195}"/>
              </a:ext>
            </a:extLst>
          </p:cNvPr>
          <p:cNvSpPr txBox="1"/>
          <p:nvPr/>
        </p:nvSpPr>
        <p:spPr>
          <a:xfrm>
            <a:off x="612913" y="4918501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Preparation for "Mini Workshop" on ILRI in SI-MFS</a:t>
            </a:r>
          </a:p>
          <a:p>
            <a:pPr algn="ctr"/>
            <a:r>
              <a:rPr lang="en-US" sz="2400" dirty="0"/>
              <a:t>7 April 2022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976" y="2022231"/>
            <a:ext cx="7033846" cy="10550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4246" dirty="0">
                <a:solidFill>
                  <a:srgbClr val="156834"/>
                </a:solidFill>
                <a:latin typeface="Gill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568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F9A2AA-0FD9-41BA-8FC6-8ECE88A9E64E}"/>
              </a:ext>
            </a:extLst>
          </p:cNvPr>
          <p:cNvSpPr txBox="1"/>
          <p:nvPr/>
        </p:nvSpPr>
        <p:spPr>
          <a:xfrm>
            <a:off x="266700" y="1409700"/>
            <a:ext cx="8610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i="1" dirty="0">
                <a:effectLst/>
                <a:ea typeface="Times New Roman" panose="02020603050405020304" pitchFamily="18" charset="0"/>
              </a:rPr>
              <a:t>Livestock feed and forage technologies (cultivated forages, fodder trees, post-harvest feed utilization)</a:t>
            </a:r>
            <a:endParaRPr lang="en-US" sz="2400" i="1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Improved crop varieties and management practices (Cereals, legumes, oil crops,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enset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potato)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High value fruit trees (apple and avocado)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Water harvesting, lifting and delivery technologies (ponds, rope and washer, solar pumps)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Small scale mechanization (2 wheel-drive tractor with accessories)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Soil fertility management practices (Blended fertilizers recommendation, ISFM practices, DST)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Landscape management (SWC practices, approaches, and tools)   </a:t>
            </a:r>
            <a:endParaRPr lang="en-US" sz="2400" dirty="0">
              <a:effectLst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E8C5D4-93C9-4747-9B01-7DA45708808C}"/>
              </a:ext>
            </a:extLst>
          </p:cNvPr>
          <p:cNvSpPr txBox="1"/>
          <p:nvPr/>
        </p:nvSpPr>
        <p:spPr>
          <a:xfrm>
            <a:off x="457200" y="533400"/>
            <a:ext cx="8077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b="1" dirty="0">
                <a:effectLst/>
                <a:latin typeface="+mj-lt"/>
                <a:ea typeface="Times New Roman" panose="02020603050405020304" pitchFamily="18" charset="0"/>
              </a:rPr>
              <a:t>Information on AR validated SI technologies</a:t>
            </a:r>
          </a:p>
        </p:txBody>
      </p:sp>
    </p:spTree>
    <p:extLst>
      <p:ext uri="{BB962C8B-B14F-4D97-AF65-F5344CB8AC3E}">
        <p14:creationId xmlns:p14="http://schemas.microsoft.com/office/powerpoint/2010/main" val="113081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4351A4-F194-4E01-B600-97BF77BC70CD}"/>
              </a:ext>
            </a:extLst>
          </p:cNvPr>
          <p:cNvSpPr txBox="1"/>
          <p:nvPr/>
        </p:nvSpPr>
        <p:spPr>
          <a:xfrm>
            <a:off x="685800" y="594851"/>
            <a:ext cx="7658099" cy="4663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 Planned/ongoing studies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2FB1406-1358-4393-8588-79901E451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275920"/>
              </p:ext>
            </p:extLst>
          </p:nvPr>
        </p:nvGraphicFramePr>
        <p:xfrm>
          <a:off x="838200" y="1371601"/>
          <a:ext cx="7886699" cy="4563334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791579">
                  <a:extLst>
                    <a:ext uri="{9D8B030D-6E8A-4147-A177-3AD203B41FA5}">
                      <a16:colId xmlns:a16="http://schemas.microsoft.com/office/drawing/2014/main" val="4201972704"/>
                    </a:ext>
                  </a:extLst>
                </a:gridCol>
                <a:gridCol w="6095120">
                  <a:extLst>
                    <a:ext uri="{9D8B030D-6E8A-4147-A177-3AD203B41FA5}">
                      <a16:colId xmlns:a16="http://schemas.microsoft.com/office/drawing/2014/main" val="3955822041"/>
                    </a:ext>
                  </a:extLst>
                </a:gridCol>
              </a:tblGrid>
              <a:tr h="9240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cap="none" spc="0" dirty="0">
                          <a:solidFill>
                            <a:schemeClr val="tx1"/>
                          </a:solidFill>
                          <a:effectLst/>
                        </a:rPr>
                        <a:t>SIAF</a:t>
                      </a:r>
                      <a:endParaRPr lang="en-US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SIAF assessment of selected crop, livestock and NRM technologies</a:t>
                      </a:r>
                    </a:p>
                  </a:txBody>
                  <a:tcPr marL="92882" marR="131696" marT="26538" marB="199033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557624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cap="none" spc="0">
                          <a:solidFill>
                            <a:schemeClr val="tx1"/>
                          </a:solidFill>
                          <a:effectLst/>
                        </a:rPr>
                        <a:t>Gender</a:t>
                      </a:r>
                      <a:endParaRPr lang="en-US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</a:rPr>
                        <a:t>Social dynamics and sustainable intensification in Ethiopia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78662"/>
                  </a:ext>
                </a:extLst>
              </a:tr>
              <a:tr h="4971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cap="none" spc="0">
                          <a:solidFill>
                            <a:schemeClr val="tx1"/>
                          </a:solidFill>
                          <a:effectLst/>
                        </a:rPr>
                        <a:t>RHoMIS</a:t>
                      </a:r>
                      <a:endParaRPr lang="en-US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 err="1">
                          <a:solidFill>
                            <a:schemeClr val="tx1"/>
                          </a:solidFill>
                          <a:effectLst/>
                        </a:rPr>
                        <a:t>RHoMIS</a:t>
                      </a: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</a:rPr>
                        <a:t> survey and analyses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696634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cap="none" spc="0">
                          <a:solidFill>
                            <a:schemeClr val="tx1"/>
                          </a:solidFill>
                          <a:effectLst/>
                        </a:rPr>
                        <a:t>Scaling Assessment</a:t>
                      </a:r>
                      <a:endParaRPr lang="en-US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</a:rPr>
                        <a:t>Scaling assessment of Africa RISING innovations 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411512"/>
                  </a:ext>
                </a:extLst>
              </a:tr>
              <a:tr h="8216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cap="none" spc="0" dirty="0">
                          <a:solidFill>
                            <a:schemeClr val="tx1"/>
                          </a:solidFill>
                          <a:effectLst/>
                        </a:rPr>
                        <a:t>Spillover Assessment</a:t>
                      </a:r>
                      <a:endParaRPr lang="en-US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 dirty="0">
                          <a:solidFill>
                            <a:schemeClr val="tx1"/>
                          </a:solidFill>
                          <a:effectLst/>
                        </a:rPr>
                        <a:t>Understanding diffusion of Africa RISING introduced crop and forage technologies  </a:t>
                      </a:r>
                      <a:endParaRPr lang="en-US" sz="2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882" marR="131696" marT="26538" marB="199033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001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3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D5E48CC-1168-427C-A24E-713202A23413}"/>
              </a:ext>
            </a:extLst>
          </p:cNvPr>
          <p:cNvSpPr txBox="1"/>
          <p:nvPr/>
        </p:nvSpPr>
        <p:spPr>
          <a:xfrm>
            <a:off x="609600" y="457200"/>
            <a:ext cx="822960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800" b="1" dirty="0">
                <a:effectLst/>
                <a:latin typeface="+mj-lt"/>
                <a:ea typeface="Times New Roman" panose="02020603050405020304" pitchFamily="18" charset="0"/>
              </a:rPr>
              <a:t>3. Capacity development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Site level </a:t>
            </a:r>
            <a:r>
              <a:rPr lang="en-GB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capdev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plans for local partners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Experience on student attachment at post graduate level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800" b="1" dirty="0">
                <a:effectLst/>
                <a:latin typeface="+mj-lt"/>
                <a:ea typeface="Times New Roman" panose="02020603050405020304" pitchFamily="18" charset="0"/>
              </a:rPr>
              <a:t>4. Resources (human, financial, office and field)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Site coordinators  and focal persons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Office facilities and </a:t>
            </a: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Vehicles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800" b="1" dirty="0">
                <a:effectLst/>
                <a:latin typeface="+mj-lt"/>
                <a:ea typeface="Times New Roman" panose="02020603050405020304" pitchFamily="18" charset="0"/>
              </a:rPr>
              <a:t>5. knowledge products</a:t>
            </a:r>
            <a:endParaRPr lang="en-US" sz="2800" b="1" dirty="0">
              <a:effectLst/>
              <a:latin typeface="+mj-lt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Journal papers, extension modules, briefs/ fact sheets/blogs/ manuals/ reports/ video clips/ posters/ technology show cases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Tools, DST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8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0F86313D-A0B0-4B06-B373-73FC0C696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8038583" cy="52669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E95106-7B08-49E4-A798-5DBAABBD76D7}"/>
              </a:ext>
            </a:extLst>
          </p:cNvPr>
          <p:cNvSpPr txBox="1"/>
          <p:nvPr/>
        </p:nvSpPr>
        <p:spPr>
          <a:xfrm>
            <a:off x="304800" y="152400"/>
            <a:ext cx="8534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effectLst/>
                <a:latin typeface="+mj-lt"/>
                <a:ea typeface="Times New Roman" panose="02020603050405020304" pitchFamily="18" charset="0"/>
              </a:rPr>
              <a:t>6. Project operation sites </a:t>
            </a:r>
            <a:endParaRPr lang="en-US" sz="2000" b="1" dirty="0">
              <a:effectLst/>
              <a:latin typeface="+mj-lt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Amhara, SNNP, Oromia and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Tigray regions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0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AD0630-48D0-49F6-8FF0-E5E83E017DFF}"/>
              </a:ext>
            </a:extLst>
          </p:cNvPr>
          <p:cNvSpPr txBox="1"/>
          <p:nvPr/>
        </p:nvSpPr>
        <p:spPr>
          <a:xfrm>
            <a:off x="381000" y="381000"/>
            <a:ext cx="815340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GB" sz="2800" b="1" dirty="0">
                <a:effectLst/>
                <a:latin typeface="+mj-lt"/>
                <a:ea typeface="Times New Roman" panose="02020603050405020304" pitchFamily="18" charset="0"/>
              </a:rPr>
              <a:t>7. Experiences working with local and CGIAR Partners</a:t>
            </a:r>
            <a:endParaRPr lang="en-US" sz="2800" b="1" dirty="0">
              <a:effectLst/>
              <a:latin typeface="+mj-lt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Regional and federal research institutions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Local Universities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Local government bodies (kebele, woreda, zone, region and federal administrations)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NGOs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Extension at different levels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Unions/cooperatives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Farmers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Forage and crop seed producers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935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>
            <a:extLst>
              <a:ext uri="{FF2B5EF4-FFF2-40B4-BE49-F238E27FC236}">
                <a16:creationId xmlns:a16="http://schemas.microsoft.com/office/drawing/2014/main" id="{A6D06DC7-3D9C-4E32-AE56-77FB6A604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49" y="2023290"/>
            <a:ext cx="569597" cy="56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CB31B3B-8DD5-40C0-991F-D3F18829F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320" y="4834710"/>
            <a:ext cx="485299" cy="5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 descr="P:\logos\c\CIP\CIP_Logo.jpg">
            <a:extLst>
              <a:ext uri="{FF2B5EF4-FFF2-40B4-BE49-F238E27FC236}">
                <a16:creationId xmlns:a16="http://schemas.microsoft.com/office/drawing/2014/main" id="{DBA528A4-9DE4-47F6-9468-D0CB1F1BD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90" y="4894227"/>
            <a:ext cx="536837" cy="4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P:\logos\c\cimmyt\CIMMYT Logo.jpg">
            <a:extLst>
              <a:ext uri="{FF2B5EF4-FFF2-40B4-BE49-F238E27FC236}">
                <a16:creationId xmlns:a16="http://schemas.microsoft.com/office/drawing/2014/main" id="{E8D662D3-C36D-4C10-BB42-82062A612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312" y="3095933"/>
            <a:ext cx="720660" cy="54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P:\logos\i\ifpri\IFPRI_Logo_Standard.jpg">
            <a:extLst>
              <a:ext uri="{FF2B5EF4-FFF2-40B4-BE49-F238E27FC236}">
                <a16:creationId xmlns:a16="http://schemas.microsoft.com/office/drawing/2014/main" id="{686D1C09-A25F-4180-B9C4-6BEAE56B5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92" y="2050701"/>
            <a:ext cx="305480" cy="55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271CE25E-D8E7-45F3-A5F7-FD76BC9F9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211" y="3266187"/>
            <a:ext cx="675107" cy="47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AB5D70-7079-41CC-8237-C7EE659D1F9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212" y="2134395"/>
            <a:ext cx="1385610" cy="386291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8F4FB94C-1A99-4733-B88C-1C13900FF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357" y="3222423"/>
            <a:ext cx="1050469" cy="363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86017A-888A-4CE8-A53F-DF0FF7E98750}"/>
              </a:ext>
            </a:extLst>
          </p:cNvPr>
          <p:cNvSpPr txBox="1"/>
          <p:nvPr/>
        </p:nvSpPr>
        <p:spPr>
          <a:xfrm>
            <a:off x="1931972" y="762940"/>
            <a:ext cx="4609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Africa RISING CGIAR partners</a:t>
            </a:r>
          </a:p>
        </p:txBody>
      </p:sp>
      <p:pic>
        <p:nvPicPr>
          <p:cNvPr id="1026" name="Picture 2" descr="The Alliance of Bioversity International and the International Center for  Tropical Agriculture (CIAT) - CGIAR">
            <a:extLst>
              <a:ext uri="{FF2B5EF4-FFF2-40B4-BE49-F238E27FC236}">
                <a16:creationId xmlns:a16="http://schemas.microsoft.com/office/drawing/2014/main" id="{26418E1A-E6EB-4726-8B38-18D73D51B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061" y="4394337"/>
            <a:ext cx="31051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502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43F29E7-81E3-4204-B18E-B8C319FCA91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7294"/>
          <a:stretch/>
        </p:blipFill>
        <p:spPr>
          <a:xfrm>
            <a:off x="410809" y="1371600"/>
            <a:ext cx="8322381" cy="4724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435B9E9-C3D2-4D7E-84C9-C1B0B428407A}"/>
              </a:ext>
            </a:extLst>
          </p:cNvPr>
          <p:cNvSpPr txBox="1">
            <a:spLocks/>
          </p:cNvSpPr>
          <p:nvPr/>
        </p:nvSpPr>
        <p:spPr>
          <a:xfrm>
            <a:off x="1066800" y="381000"/>
            <a:ext cx="5334000" cy="46672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400" kern="1200" baseline="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+mn-lt"/>
              </a:rPr>
              <a:t>Africa RISING Local Partners </a:t>
            </a:r>
            <a:r>
              <a:rPr lang="en-US" sz="2400" b="1" u="sng" dirty="0">
                <a:latin typeface="+mn-lt"/>
              </a:rPr>
              <a:t>(Phase I)</a:t>
            </a:r>
          </a:p>
        </p:txBody>
      </p:sp>
    </p:spTree>
    <p:extLst>
      <p:ext uri="{BB962C8B-B14F-4D97-AF65-F5344CB8AC3E}">
        <p14:creationId xmlns:p14="http://schemas.microsoft.com/office/powerpoint/2010/main" val="407492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AF9FE2-EA11-4E6B-8382-359E8F1FD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99873"/>
            <a:ext cx="7696200" cy="56198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39B96CF-7DC9-42AC-84C7-CC5AAC825C27}"/>
              </a:ext>
            </a:extLst>
          </p:cNvPr>
          <p:cNvSpPr txBox="1">
            <a:spLocks/>
          </p:cNvSpPr>
          <p:nvPr/>
        </p:nvSpPr>
        <p:spPr>
          <a:xfrm>
            <a:off x="1371600" y="228600"/>
            <a:ext cx="5410200" cy="45720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400" kern="1200" baseline="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+mn-lt"/>
              </a:rPr>
              <a:t>Africa RISING Local Partners </a:t>
            </a:r>
            <a:r>
              <a:rPr lang="en-US" sz="2400" b="1" u="sng" dirty="0">
                <a:latin typeface="+mn-lt"/>
              </a:rPr>
              <a:t>(Phase II)</a:t>
            </a:r>
          </a:p>
        </p:txBody>
      </p:sp>
    </p:spTree>
    <p:extLst>
      <p:ext uri="{BB962C8B-B14F-4D97-AF65-F5344CB8AC3E}">
        <p14:creationId xmlns:p14="http://schemas.microsoft.com/office/powerpoint/2010/main" val="3315490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02EBEE9F-C114-4013-8A04-56205B1471E4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9237C390-A9AF-449D-94F5-F4EE1B435E02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15-05-17 FtF Partner Meeting</Template>
  <TotalTime>20255</TotalTime>
  <Words>341</Words>
  <Application>Microsoft Office PowerPoint</Application>
  <PresentationFormat>On-screen Show (4:3)</PresentationFormat>
  <Paragraphs>60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Gill Sans</vt:lpstr>
      <vt:lpstr>Symbol</vt:lpstr>
      <vt:lpstr>Wingdings</vt:lpstr>
      <vt:lpstr>Africa RISING presentation_template</vt:lpstr>
      <vt:lpstr>1_Custom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Mekonnen, Kindu (ILRI)</dc:creator>
  <cp:lastModifiedBy>Seifu, Haimanot (ILRI)</cp:lastModifiedBy>
  <cp:revision>314</cp:revision>
  <cp:lastPrinted>2017-11-08T08:28:00Z</cp:lastPrinted>
  <dcterms:created xsi:type="dcterms:W3CDTF">2015-04-14T18:07:50Z</dcterms:created>
  <dcterms:modified xsi:type="dcterms:W3CDTF">2022-04-11T05:50:01Z</dcterms:modified>
</cp:coreProperties>
</file>