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21"/>
  </p:notesMasterIdLst>
  <p:handoutMasterIdLst>
    <p:handoutMasterId r:id="rId22"/>
  </p:handoutMasterIdLst>
  <p:sldIdLst>
    <p:sldId id="698" r:id="rId5"/>
    <p:sldId id="762" r:id="rId6"/>
    <p:sldId id="751" r:id="rId7"/>
    <p:sldId id="766" r:id="rId8"/>
    <p:sldId id="930" r:id="rId9"/>
    <p:sldId id="935" r:id="rId10"/>
    <p:sldId id="936" r:id="rId11"/>
    <p:sldId id="937" r:id="rId12"/>
    <p:sldId id="931" r:id="rId13"/>
    <p:sldId id="934" r:id="rId14"/>
    <p:sldId id="933" r:id="rId15"/>
    <p:sldId id="927" r:id="rId16"/>
    <p:sldId id="723" r:id="rId17"/>
    <p:sldId id="743" r:id="rId18"/>
    <p:sldId id="749" r:id="rId19"/>
    <p:sldId id="507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6327"/>
  </p:normalViewPr>
  <p:slideViewPr>
    <p:cSldViewPr snapToGrid="0" snapToObjects="1">
      <p:cViewPr varScale="1">
        <p:scale>
          <a:sx n="64" d="100"/>
          <a:sy n="64" d="100"/>
        </p:scale>
        <p:origin x="5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6/15/2022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15/06/2022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A60A3-AF9A-4127-9164-93FB7783458B}" type="slidenum">
              <a:rPr kumimoji="0" lang="en-K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K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324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722DE-D21A-41C7-A1EA-3928E553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B1DB-7E63-48DE-B927-0E155E88B69F}" type="datetimeFigureOut">
              <a:rPr lang="en-KE" smtClean="0"/>
              <a:t>06/15/2022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C58801-660A-464C-80F7-7DBC901E6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ED85D-4C13-4C17-A88F-D3676E1D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BA033-33AD-4251-AB48-8BBB91C6045C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349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14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397" y="1953212"/>
            <a:ext cx="10688637" cy="64569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dirty="0"/>
              <a:t>Feasibility of joint genomic evaluations for smallholder dairy data in Tanzania and Ethiopia </a:t>
            </a: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513138"/>
            <a:ext cx="635793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R. Mrode , C.C. Ekine-</a:t>
            </a:r>
            <a:r>
              <a:rPr lang="en-US" altLang="en-KE" i="1" dirty="0" err="1">
                <a:solidFill>
                  <a:srgbClr val="292929"/>
                </a:solidFill>
                <a:latin typeface="Calibri" panose="020F0502020204030204" pitchFamily="34" charset="0"/>
              </a:rPr>
              <a:t>Dzivenu</a:t>
            </a: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, J.M. Ojango and A.M. Okeyo</a:t>
            </a: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649788"/>
            <a:ext cx="8924235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Interbull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Opening meeting, Montreal , Canada, 30-31 May 2022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1600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697" name="Content Placeholder 26">
                <a:extLst>
                  <a:ext uri="{FF2B5EF4-FFF2-40B4-BE49-F238E27FC236}">
                    <a16:creationId xmlns:a16="http://schemas.microsoft.com/office/drawing/2014/main" id="{30A3D812-1591-1946-B299-26EEE1F77311}"/>
                  </a:ext>
                </a:extLst>
              </p:cNvPr>
              <p:cNvSpPr>
                <a:spLocks noGrp="1" noChangeArrowheads="1"/>
              </p:cNvSpPr>
              <p:nvPr>
                <p:ph sz="quarter" idx="10"/>
              </p:nvPr>
            </p:nvSpPr>
            <p:spPr bwMode="auto">
              <a:xfrm>
                <a:off x="609600" y="1343025"/>
                <a:ext cx="8102600" cy="4572000"/>
              </a:xfr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457200" indent="-45720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Examine level of connectedness</a:t>
                </a:r>
              </a:p>
              <a:p>
                <a:pPr marL="1200160" lvl="1" indent="-45720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C00000"/>
                    </a:solidFill>
                  </a:rPr>
                  <a:t>PCA analysis</a:t>
                </a:r>
              </a:p>
              <a:p>
                <a:pPr marL="1200160" lvl="1" indent="-45720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C00000"/>
                    </a:solidFill>
                  </a:rPr>
                  <a:t>Estimate genetic  correlation</a:t>
                </a:r>
              </a:p>
              <a:p>
                <a:pPr marL="457200" indent="-45720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/>
                  <a:t>YD from the within  country analysis  were used in all analyses on combined data</a:t>
                </a:r>
              </a:p>
              <a:p>
                <a:pPr marL="1200160" lvl="1" indent="-45720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00B050"/>
                    </a:solidFill>
                  </a:rPr>
                  <a:t> Bivariate analysis</a:t>
                </a:r>
              </a:p>
              <a:p>
                <a:pPr marL="1200160" lvl="1" indent="-45720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00B050"/>
                    </a:solidFill>
                  </a:rPr>
                  <a:t> Fitting country  as fixed effect and random animal effect</a:t>
                </a:r>
                <a:endParaRPr lang="en-US" altLang="en-KE" dirty="0">
                  <a:solidFill>
                    <a:srgbClr val="292929"/>
                  </a:solidFill>
                </a:endParaRPr>
              </a:p>
              <a:p>
                <a:pPr marL="1200160" lvl="1" indent="-45720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</m:d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r>
                      <a:rPr lang="en-US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𝐆</m:t>
                    </m:r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en-KE" sz="2000" dirty="0">
                    <a:solidFill>
                      <a:srgbClr val="292929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Var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d>
                    <m:r>
                      <a:rPr lang="en-US" sz="2000" b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57200" indent="-45720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US" altLang="en-KE" dirty="0">
                  <a:solidFill>
                    <a:srgbClr val="292929"/>
                  </a:solidFill>
                </a:endParaRPr>
              </a:p>
            </p:txBody>
          </p:sp>
        </mc:Choice>
        <mc:Fallback xmlns="">
          <p:sp>
            <p:nvSpPr>
              <p:cNvPr id="29697" name="Content Placeholder 26">
                <a:extLst>
                  <a:ext uri="{FF2B5EF4-FFF2-40B4-BE49-F238E27FC236}">
                    <a16:creationId xmlns:a16="http://schemas.microsoft.com/office/drawing/2014/main" id="{30A3D812-1591-1946-B299-26EEE1F773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 bwMode="auto">
              <a:xfrm>
                <a:off x="609600" y="1343025"/>
                <a:ext cx="8102600" cy="4572000"/>
              </a:xfrm>
              <a:blipFill>
                <a:blip r:embed="rId2"/>
                <a:stretch>
                  <a:fillRect l="-1505" t="-1600" r="-2408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699" name="Picture Placeholder 10" descr="A flock of seagulls are standing in the dirt&#10;&#10;Description automatically generated">
            <a:extLst>
              <a:ext uri="{FF2B5EF4-FFF2-40B4-BE49-F238E27FC236}">
                <a16:creationId xmlns:a16="http://schemas.microsoft.com/office/drawing/2014/main" id="{0690AF81-E205-B345-9F65-D42757C2C8E3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4516438"/>
            <a:ext cx="2946400" cy="229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186431"/>
            <a:ext cx="8102600" cy="9200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Analyses of combined data</a:t>
            </a:r>
          </a:p>
        </p:txBody>
      </p:sp>
      <p:pic>
        <p:nvPicPr>
          <p:cNvPr id="7" name="Picture Placeholder 36">
            <a:extLst>
              <a:ext uri="{FF2B5EF4-FFF2-40B4-BE49-F238E27FC236}">
                <a16:creationId xmlns:a16="http://schemas.microsoft.com/office/drawing/2014/main" id="{4A3635E6-C90D-423E-9C51-76BC246C8AE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1" r="24061"/>
          <a:stretch>
            <a:fillRect/>
          </a:stretch>
        </p:blipFill>
        <p:spPr>
          <a:xfrm>
            <a:off x="9245600" y="6350"/>
            <a:ext cx="2946400" cy="4443413"/>
          </a:xfrm>
        </p:spPr>
      </p:pic>
    </p:spTree>
    <p:extLst>
      <p:ext uri="{BB962C8B-B14F-4D97-AF65-F5344CB8AC3E}">
        <p14:creationId xmlns:p14="http://schemas.microsoft.com/office/powerpoint/2010/main" val="4116685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43025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KE" dirty="0">
                <a:solidFill>
                  <a:srgbClr val="C00000"/>
                </a:solidFill>
              </a:rPr>
              <a:t>Assume  genetic  correlation of unity between both countries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KE" dirty="0">
                <a:solidFill>
                  <a:srgbClr val="002060"/>
                </a:solidFill>
              </a:rPr>
              <a:t>Combine all  data and genotypes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KE" dirty="0">
                <a:solidFill>
                  <a:srgbClr val="7030A0"/>
                </a:solidFill>
              </a:rPr>
              <a:t>Sub-setting:</a:t>
            </a:r>
            <a:r>
              <a:rPr lang="en-US" altLang="en-KE" dirty="0">
                <a:solidFill>
                  <a:srgbClr val="292929"/>
                </a:solidFill>
              </a:rPr>
              <a:t> 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en-KE" dirty="0">
                <a:solidFill>
                  <a:srgbClr val="292929"/>
                </a:solidFill>
              </a:rPr>
              <a:t>Combining only the  data and genotypes of the top 100 to 500 Tanzanian animals  most  related with Ethiopia data  to the Ethiopia  data  and  vice  versa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en-KE" dirty="0">
                <a:solidFill>
                  <a:srgbClr val="292929"/>
                </a:solidFill>
              </a:rPr>
              <a:t>Degree of relatedness  computed from </a:t>
            </a:r>
            <a:r>
              <a:rPr lang="en-US" altLang="en-KE" b="1" dirty="0">
                <a:solidFill>
                  <a:srgbClr val="292929"/>
                </a:solidFill>
              </a:rPr>
              <a:t>G</a:t>
            </a:r>
            <a:r>
              <a:rPr lang="en-US" altLang="en-KE" dirty="0">
                <a:solidFill>
                  <a:srgbClr val="292929"/>
                </a:solidFill>
              </a:rPr>
              <a:t> matrix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KE" dirty="0">
                <a:solidFill>
                  <a:srgbClr val="292929"/>
                </a:solidFill>
              </a:rPr>
              <a:t> </a:t>
            </a:r>
          </a:p>
        </p:txBody>
      </p:sp>
      <p:pic>
        <p:nvPicPr>
          <p:cNvPr id="29699" name="Picture Placeholder 10" descr="A flock of seagulls are standing in the dirt&#10;&#10;Description automatically generated">
            <a:extLst>
              <a:ext uri="{FF2B5EF4-FFF2-40B4-BE49-F238E27FC236}">
                <a16:creationId xmlns:a16="http://schemas.microsoft.com/office/drawing/2014/main" id="{0690AF81-E205-B345-9F65-D42757C2C8E3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4516438"/>
            <a:ext cx="2946400" cy="229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186431"/>
            <a:ext cx="8102600" cy="9200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Analysis of combined data</a:t>
            </a:r>
          </a:p>
        </p:txBody>
      </p:sp>
      <p:pic>
        <p:nvPicPr>
          <p:cNvPr id="7" name="Picture Placeholder 36">
            <a:extLst>
              <a:ext uri="{FF2B5EF4-FFF2-40B4-BE49-F238E27FC236}">
                <a16:creationId xmlns:a16="http://schemas.microsoft.com/office/drawing/2014/main" id="{4A3635E6-C90D-423E-9C51-76BC246C8AE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1" r="24061"/>
          <a:stretch>
            <a:fillRect/>
          </a:stretch>
        </p:blipFill>
        <p:spPr>
          <a:xfrm>
            <a:off x="9245600" y="6350"/>
            <a:ext cx="2946400" cy="4443413"/>
          </a:xfrm>
        </p:spPr>
      </p:pic>
    </p:spTree>
    <p:extLst>
      <p:ext uri="{BB962C8B-B14F-4D97-AF65-F5344CB8AC3E}">
        <p14:creationId xmlns:p14="http://schemas.microsoft.com/office/powerpoint/2010/main" val="26700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81450-EC05-4727-8BE6-C3051A521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165" y="0"/>
            <a:ext cx="6998264" cy="677955"/>
          </a:xfrm>
        </p:spPr>
        <p:txBody>
          <a:bodyPr/>
          <a:lstStyle/>
          <a:p>
            <a:r>
              <a:rPr lang="en-US" dirty="0"/>
              <a:t>PCA analyses and genetic correlation</a:t>
            </a:r>
          </a:p>
        </p:txBody>
      </p:sp>
      <p:pic>
        <p:nvPicPr>
          <p:cNvPr id="4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A50B2AC4-71B0-4833-A613-BC6EB12805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224641"/>
            <a:ext cx="4767943" cy="4408715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pic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C3D75B89-53AA-49E4-8594-FFA49FE94E9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69429" y="1224642"/>
            <a:ext cx="4659085" cy="4408715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4141C5-31CE-41CB-92D7-580D1706F455}"/>
              </a:ext>
            </a:extLst>
          </p:cNvPr>
          <p:cNvSpPr txBox="1"/>
          <p:nvPr/>
        </p:nvSpPr>
        <p:spPr bwMode="auto">
          <a:xfrm>
            <a:off x="1436915" y="5718377"/>
            <a:ext cx="82731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Based on 3558 cows  and  745 bulls 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87349-2DD8-42F6-9B43-20C7E586A680}"/>
              </a:ext>
            </a:extLst>
          </p:cNvPr>
          <p:cNvSpPr txBox="1"/>
          <p:nvPr/>
        </p:nvSpPr>
        <p:spPr bwMode="auto">
          <a:xfrm>
            <a:off x="665020" y="6285757"/>
            <a:ext cx="9337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Estimate of genetic correlation from bivariate analyses was 0.12 ± 0.10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4974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>
            <a:extLst>
              <a:ext uri="{FF2B5EF4-FFF2-40B4-BE49-F238E27FC236}">
                <a16:creationId xmlns:a16="http://schemas.microsoft.com/office/drawing/2014/main" id="{30A0C515-4906-6D47-B0E0-F30BB07E35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2992" y="768055"/>
            <a:ext cx="8102600" cy="67795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altLang="en-KE" sz="2800" dirty="0"/>
              <a:t>Validation  results for milk  yield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B5A56C-D043-4FF9-AD41-5E19AD135963}"/>
              </a:ext>
            </a:extLst>
          </p:cNvPr>
          <p:cNvSpPr/>
          <p:nvPr/>
        </p:nvSpPr>
        <p:spPr>
          <a:xfrm>
            <a:off x="1271877" y="1446010"/>
            <a:ext cx="6562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Tanzania:   h</a:t>
            </a:r>
            <a:r>
              <a:rPr lang="en-US" b="1" baseline="30000" dirty="0"/>
              <a:t>2</a:t>
            </a:r>
            <a:r>
              <a:rPr lang="en-US" b="1" dirty="0"/>
              <a:t>= 0.11 ± 0.03,   Ethiopia h</a:t>
            </a:r>
            <a:r>
              <a:rPr lang="en-US" b="1" baseline="30000" dirty="0"/>
              <a:t>2</a:t>
            </a:r>
            <a:r>
              <a:rPr lang="en-US" b="1" dirty="0"/>
              <a:t> = 0.05± 0.02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A0D7706-8F94-40A1-AA66-1EF61D25CA0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164359622"/>
              </p:ext>
            </p:extLst>
          </p:nvPr>
        </p:nvGraphicFramePr>
        <p:xfrm>
          <a:off x="823190" y="2171701"/>
          <a:ext cx="7653912" cy="4129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084">
                  <a:extLst>
                    <a:ext uri="{9D8B030D-6E8A-4147-A177-3AD203B41FA5}">
                      <a16:colId xmlns:a16="http://schemas.microsoft.com/office/drawing/2014/main" val="32321611"/>
                    </a:ext>
                  </a:extLst>
                </a:gridCol>
                <a:gridCol w="1297482">
                  <a:extLst>
                    <a:ext uri="{9D8B030D-6E8A-4147-A177-3AD203B41FA5}">
                      <a16:colId xmlns:a16="http://schemas.microsoft.com/office/drawing/2014/main" val="1963773520"/>
                    </a:ext>
                  </a:extLst>
                </a:gridCol>
                <a:gridCol w="1530782">
                  <a:extLst>
                    <a:ext uri="{9D8B030D-6E8A-4147-A177-3AD203B41FA5}">
                      <a16:colId xmlns:a16="http://schemas.microsoft.com/office/drawing/2014/main" val="3831457430"/>
                    </a:ext>
                  </a:extLst>
                </a:gridCol>
                <a:gridCol w="1530782">
                  <a:extLst>
                    <a:ext uri="{9D8B030D-6E8A-4147-A177-3AD203B41FA5}">
                      <a16:colId xmlns:a16="http://schemas.microsoft.com/office/drawing/2014/main" val="791622000"/>
                    </a:ext>
                  </a:extLst>
                </a:gridCol>
                <a:gridCol w="1530782">
                  <a:extLst>
                    <a:ext uri="{9D8B030D-6E8A-4147-A177-3AD203B41FA5}">
                      <a16:colId xmlns:a16="http://schemas.microsoft.com/office/drawing/2014/main" val="794791053"/>
                    </a:ext>
                  </a:extLst>
                </a:gridCol>
              </a:tblGrid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Data set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                        Tanzania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                         Ethiopia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192202"/>
                  </a:ext>
                </a:extLst>
              </a:tr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Regression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Correlation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Regression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Correlation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0443594"/>
                  </a:ext>
                </a:extLst>
              </a:tr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Within Country Data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1.10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0.58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0.66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0.39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8120259"/>
                  </a:ext>
                </a:extLst>
              </a:tr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Combined Data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1.17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0.58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0.67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0.40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3599266"/>
                  </a:ext>
                </a:extLst>
              </a:tr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Sub-setting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8947591"/>
                  </a:ext>
                </a:extLst>
              </a:tr>
              <a:tr h="8984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Within Country + 250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1.01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0.39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442741"/>
                  </a:ext>
                </a:extLst>
              </a:tr>
              <a:tr h="439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Within Country +500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1.01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0.40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5915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896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43025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KE" sz="2800" dirty="0">
                <a:solidFill>
                  <a:srgbClr val="292929"/>
                </a:solidFill>
              </a:rPr>
              <a:t>Across country genomic prediction not feasible  given the current data structure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KE" sz="2800" dirty="0">
              <a:solidFill>
                <a:srgbClr val="292929"/>
              </a:solidFill>
            </a:endParaRP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KE" sz="2800" dirty="0">
                <a:solidFill>
                  <a:srgbClr val="C00000"/>
                </a:solidFill>
              </a:rPr>
              <a:t>Study was useful in terms of helping ADGG design the next steps 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en-KE" sz="2000" dirty="0">
                <a:solidFill>
                  <a:srgbClr val="7030A0"/>
                </a:solidFill>
              </a:rPr>
              <a:t>Planned exchange of semen from top ranking bulls  from ADGG within country evaluations will be necessary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en-KE" sz="2000" dirty="0">
                <a:solidFill>
                  <a:srgbClr val="C00000"/>
                </a:solidFill>
              </a:rPr>
              <a:t>Strategically expanding  activities in Kenya as most East Africa countries have historically bought animals  from Kenya 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en-KE" sz="2000" dirty="0"/>
              <a:t>Design of ADGG collaborative projects with two International  AI companies planning to test some of their bulls in Africa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solidFill>
                <a:srgbClr val="C00000"/>
              </a:solidFill>
            </a:endParaRP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solidFill>
                <a:srgbClr val="C00000"/>
              </a:solidFill>
            </a:endParaRPr>
          </a:p>
        </p:txBody>
      </p:sp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04503"/>
            <a:ext cx="8466137" cy="100198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Conclusions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53BC58-6CBC-4DF4-B004-EA2FD3E84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526" y="808378"/>
            <a:ext cx="2328874" cy="49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89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247B73-2EC1-416E-991E-2DD09DB78AB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105786"/>
            <a:ext cx="10642396" cy="480893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6F6448-4E95-4ABB-98E1-BBD2154C4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AF5EBC-D06C-4095-8189-BD2FDBB55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8" y="1105786"/>
            <a:ext cx="2859272" cy="1396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4592CE-524C-48CB-83B2-BEE053191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550" y="3971699"/>
            <a:ext cx="2426137" cy="4732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5CC981-B367-4BBF-8EFC-33E139C5B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798" y="2133116"/>
            <a:ext cx="1403452" cy="1445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A9539F-5FBC-46F8-921C-2F4DAA827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1529" y="1301446"/>
            <a:ext cx="768163" cy="9449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8E068A-3647-410E-9653-77785DF8C1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3073" y="4048125"/>
            <a:ext cx="3852537" cy="114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21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4AD71F-8A05-4CCA-BC7B-4F332D6D9E5F}"/>
              </a:ext>
            </a:extLst>
          </p:cNvPr>
          <p:cNvSpPr/>
          <p:nvPr/>
        </p:nvSpPr>
        <p:spPr>
          <a:xfrm>
            <a:off x="-1" y="-20319"/>
            <a:ext cx="12292717" cy="3543342"/>
          </a:xfrm>
          <a:prstGeom prst="rect">
            <a:avLst/>
          </a:prstGeom>
          <a:solidFill>
            <a:srgbClr val="80000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African Dairy Genetics Gain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Innovative use of genomics and information technology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Segoe UI" panose="020B0502040204020203" pitchFamily="34" charset="0"/>
              </a:rPr>
              <a:t>mprove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Segoe UI" panose="020B0502040204020203" pitchFamily="34" charset="0"/>
              </a:rPr>
              <a:t> the productivity and profitability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Segoe UI" panose="020B0502040204020203" pitchFamily="34" charset="0"/>
              </a:rPr>
              <a:t>of the small holder dairy farms in Africa</a:t>
            </a:r>
            <a:endParaRPr kumimoji="0" lang="en-KE" sz="3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60000"/>
                  <a:lumOff val="4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62ECE9-B7CA-4F92-B7A1-EDD697316801}"/>
              </a:ext>
            </a:extLst>
          </p:cNvPr>
          <p:cNvGrpSpPr/>
          <p:nvPr/>
        </p:nvGrpSpPr>
        <p:grpSpPr>
          <a:xfrm>
            <a:off x="9737596" y="6106906"/>
            <a:ext cx="2323233" cy="677071"/>
            <a:chOff x="5844931" y="5687964"/>
            <a:chExt cx="4041693" cy="1087641"/>
          </a:xfrm>
        </p:grpSpPr>
        <p:pic>
          <p:nvPicPr>
            <p:cNvPr id="5" name="Picture 6" descr="Image result for ilri logo">
              <a:extLst>
                <a:ext uri="{FF2B5EF4-FFF2-40B4-BE49-F238E27FC236}">
                  <a16:creationId xmlns:a16="http://schemas.microsoft.com/office/drawing/2014/main" id="{2B6F41F4-A11A-4119-8964-12C48C2FF5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931" y="5929327"/>
              <a:ext cx="1723638" cy="819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 descr="Image result for African dairy genetic gain">
              <a:extLst>
                <a:ext uri="{FF2B5EF4-FFF2-40B4-BE49-F238E27FC236}">
                  <a16:creationId xmlns:a16="http://schemas.microsoft.com/office/drawing/2014/main" id="{9F67E0BE-E034-463F-8D68-4BE1B2339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624" y="5687964"/>
              <a:ext cx="2088000" cy="1087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BFFB11C-61D4-491E-94C9-BA221B657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23023"/>
            <a:ext cx="12292716" cy="43514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E14F6B-18AC-41E5-8803-D1D0A9881D17}"/>
              </a:ext>
            </a:extLst>
          </p:cNvPr>
          <p:cNvSpPr/>
          <p:nvPr/>
        </p:nvSpPr>
        <p:spPr>
          <a:xfrm>
            <a:off x="8097715" y="5407269"/>
            <a:ext cx="4094285" cy="1125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sz="4000" dirty="0">
              <a:solidFill>
                <a:schemeClr val="accent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94FE71AC-8B7B-4273-BEEA-5FA8F9A3DBDD}"/>
              </a:ext>
            </a:extLst>
          </p:cNvPr>
          <p:cNvSpPr/>
          <p:nvPr/>
        </p:nvSpPr>
        <p:spPr>
          <a:xfrm>
            <a:off x="8871439" y="4915376"/>
            <a:ext cx="3006969" cy="87250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</a:t>
            </a:r>
            <a:endParaRPr lang="en-KE" sz="3200" dirty="0">
              <a:solidFill>
                <a:schemeClr val="accent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34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4">
            <a:extLst>
              <a:ext uri="{FF2B5EF4-FFF2-40B4-BE49-F238E27FC236}">
                <a16:creationId xmlns:a16="http://schemas.microsoft.com/office/drawing/2014/main" id="{E7621616-B81A-8A4F-BCF9-2B5D31ACBC52}"/>
              </a:ext>
            </a:extLst>
          </p:cNvPr>
          <p:cNvSpPr>
            <a:spLocks noGrp="1" noChangeArrowheads="1"/>
          </p:cNvSpPr>
          <p:nvPr>
            <p:ph sz="quarter" idx="11"/>
          </p:nvPr>
        </p:nvSpPr>
        <p:spPr bwMode="auto">
          <a:xfrm>
            <a:off x="682625" y="1693863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African Dairy Genetic Gain (ADGG) project commenced in 2016</a:t>
            </a:r>
          </a:p>
          <a:p>
            <a:pPr marL="457200" lvl="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Tanzania and  Ethiopia, extending to  Uganda, Kenya and  Rwanda in the next phase </a:t>
            </a:r>
          </a:p>
          <a:p>
            <a:pPr marL="457200" lvl="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Tanzania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B050"/>
                </a:solidFill>
              </a:rPr>
              <a:t>Commenced routine data collection and process 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B050"/>
                </a:solidFill>
              </a:rPr>
              <a:t>Routine genomic prediction  initially GBLUP and </a:t>
            </a:r>
            <a:r>
              <a:rPr lang="en-US" sz="2000" dirty="0" err="1">
                <a:solidFill>
                  <a:srgbClr val="00B050"/>
                </a:solidFill>
              </a:rPr>
              <a:t>ssGBLUP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Ethiopia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</a:rPr>
              <a:t>Built in a previous project by LUKE, Finland-  data and pedigree available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</a:rPr>
              <a:t>Expanded data  collection and  implement genomic prediction on </a:t>
            </a:r>
            <a:r>
              <a:rPr lang="en-US" sz="2000" dirty="0" err="1">
                <a:solidFill>
                  <a:srgbClr val="000000"/>
                </a:solidFill>
              </a:rPr>
              <a:t>ssGBLUP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endParaRPr lang="en-US" dirty="0"/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KE" dirty="0">
              <a:solidFill>
                <a:srgbClr val="292929"/>
              </a:solidFill>
            </a:endParaRPr>
          </a:p>
        </p:txBody>
      </p:sp>
      <p:sp>
        <p:nvSpPr>
          <p:cNvPr id="33794" name="Title 3">
            <a:extLst>
              <a:ext uri="{FF2B5EF4-FFF2-40B4-BE49-F238E27FC236}">
                <a16:creationId xmlns:a16="http://schemas.microsoft.com/office/drawing/2014/main" id="{BC83DD21-33D0-464A-B485-8A8F6EF58C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496390"/>
            <a:ext cx="8102600" cy="949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Background information  </a:t>
            </a:r>
          </a:p>
        </p:txBody>
      </p:sp>
    </p:spTree>
    <p:extLst>
      <p:ext uri="{BB962C8B-B14F-4D97-AF65-F5344CB8AC3E}">
        <p14:creationId xmlns:p14="http://schemas.microsoft.com/office/powerpoint/2010/main" val="2169010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43025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B050"/>
              </a:solidFill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B050"/>
              </a:solidFill>
            </a:endParaRP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endParaRPr lang="en-US" altLang="en-KE" dirty="0">
              <a:solidFill>
                <a:srgbClr val="292929"/>
              </a:solidFill>
            </a:endParaRP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KE" dirty="0">
              <a:solidFill>
                <a:srgbClr val="292929"/>
              </a:solidFill>
            </a:endParaRPr>
          </a:p>
        </p:txBody>
      </p:sp>
      <p:pic>
        <p:nvPicPr>
          <p:cNvPr id="29699" name="Picture Placeholder 10" descr="A flock of seagulls are standing in the dirt&#10;&#10;Description automatically generated">
            <a:extLst>
              <a:ext uri="{FF2B5EF4-FFF2-40B4-BE49-F238E27FC236}">
                <a16:creationId xmlns:a16="http://schemas.microsoft.com/office/drawing/2014/main" id="{0690AF81-E205-B345-9F65-D42757C2C8E3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4516438"/>
            <a:ext cx="2946400" cy="229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186431"/>
            <a:ext cx="8102600" cy="9200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Summary data on main countries in African Dairy Genetics Project -  Tanzania</a:t>
            </a:r>
          </a:p>
        </p:txBody>
      </p:sp>
      <p:pic>
        <p:nvPicPr>
          <p:cNvPr id="7" name="Picture Placeholder 36">
            <a:extLst>
              <a:ext uri="{FF2B5EF4-FFF2-40B4-BE49-F238E27FC236}">
                <a16:creationId xmlns:a16="http://schemas.microsoft.com/office/drawing/2014/main" id="{4A3635E6-C90D-423E-9C51-76BC246C8AE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1" r="24061"/>
          <a:stretch>
            <a:fillRect/>
          </a:stretch>
        </p:blipFill>
        <p:spPr>
          <a:xfrm>
            <a:off x="9245600" y="6350"/>
            <a:ext cx="2946400" cy="4443413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CA6A83-1C56-433E-B832-7F994F01C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093" y="1531826"/>
            <a:ext cx="7256331" cy="438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43025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B050"/>
              </a:solidFill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B050"/>
              </a:solidFill>
            </a:endParaRP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endParaRPr lang="en-US" altLang="en-KE" dirty="0">
              <a:solidFill>
                <a:srgbClr val="292929"/>
              </a:solidFill>
            </a:endParaRP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KE" dirty="0">
              <a:solidFill>
                <a:srgbClr val="292929"/>
              </a:solidFill>
            </a:endParaRPr>
          </a:p>
        </p:txBody>
      </p:sp>
      <p:pic>
        <p:nvPicPr>
          <p:cNvPr id="29699" name="Picture Placeholder 10" descr="A flock of seagulls are standing in the dirt&#10;&#10;Description automatically generated">
            <a:extLst>
              <a:ext uri="{FF2B5EF4-FFF2-40B4-BE49-F238E27FC236}">
                <a16:creationId xmlns:a16="http://schemas.microsoft.com/office/drawing/2014/main" id="{0690AF81-E205-B345-9F65-D42757C2C8E3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4516438"/>
            <a:ext cx="2946400" cy="229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186431"/>
            <a:ext cx="8102600" cy="9200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Summary </a:t>
            </a:r>
            <a:r>
              <a:rPr lang="en-US" altLang="en-KE" sz="3200"/>
              <a:t>data for </a:t>
            </a:r>
            <a:r>
              <a:rPr lang="en-US" altLang="en-KE" sz="3200" dirty="0"/>
              <a:t>main countries in African Dairy Genetics Project -  Ethiopia</a:t>
            </a:r>
          </a:p>
        </p:txBody>
      </p:sp>
      <p:pic>
        <p:nvPicPr>
          <p:cNvPr id="7" name="Picture Placeholder 36">
            <a:extLst>
              <a:ext uri="{FF2B5EF4-FFF2-40B4-BE49-F238E27FC236}">
                <a16:creationId xmlns:a16="http://schemas.microsoft.com/office/drawing/2014/main" id="{4A3635E6-C90D-423E-9C51-76BC246C8AE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1" r="24061"/>
          <a:stretch>
            <a:fillRect/>
          </a:stretch>
        </p:blipFill>
        <p:spPr>
          <a:xfrm>
            <a:off x="9245600" y="6350"/>
            <a:ext cx="2946400" cy="4443413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7BA00C-E091-41F3-AD21-91B134C97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042" y="1739953"/>
            <a:ext cx="6662357" cy="451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2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4">
            <a:extLst>
              <a:ext uri="{FF2B5EF4-FFF2-40B4-BE49-F238E27FC236}">
                <a16:creationId xmlns:a16="http://schemas.microsoft.com/office/drawing/2014/main" id="{E7621616-B81A-8A4F-BCF9-2B5D31ACBC52}"/>
              </a:ext>
            </a:extLst>
          </p:cNvPr>
          <p:cNvSpPr>
            <a:spLocks noGrp="1" noChangeArrowheads="1"/>
          </p:cNvSpPr>
          <p:nvPr>
            <p:ph sz="quarter" idx="11"/>
          </p:nvPr>
        </p:nvSpPr>
        <p:spPr bwMode="auto">
          <a:xfrm>
            <a:off x="682625" y="1693863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 err="1"/>
              <a:t>GeneSeek</a:t>
            </a:r>
            <a:r>
              <a:rPr lang="en-US" sz="2800" dirty="0"/>
              <a:t> Genomic Profiler (GGP) Bovine 50K used for genotyping: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About 5600 animals genotyped in both countries using hair samples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After  QA, 40581 SNPs  remained, and  these  were imputed to HD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Just  of about additional 3000 animals genotyped this year 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KE" dirty="0">
              <a:solidFill>
                <a:srgbClr val="292929"/>
              </a:solidFill>
            </a:endParaRPr>
          </a:p>
        </p:txBody>
      </p:sp>
      <p:sp>
        <p:nvSpPr>
          <p:cNvPr id="33794" name="Title 3">
            <a:extLst>
              <a:ext uri="{FF2B5EF4-FFF2-40B4-BE49-F238E27FC236}">
                <a16:creationId xmlns:a16="http://schemas.microsoft.com/office/drawing/2014/main" id="{BC83DD21-33D0-464A-B485-8A8F6EF58C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496390"/>
            <a:ext cx="8102600" cy="949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Genotyping  Strategy</a:t>
            </a:r>
          </a:p>
        </p:txBody>
      </p:sp>
    </p:spTree>
    <p:extLst>
      <p:ext uri="{BB962C8B-B14F-4D97-AF65-F5344CB8AC3E}">
        <p14:creationId xmlns:p14="http://schemas.microsoft.com/office/powerpoint/2010/main" val="203564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4">
            <a:extLst>
              <a:ext uri="{FF2B5EF4-FFF2-40B4-BE49-F238E27FC236}">
                <a16:creationId xmlns:a16="http://schemas.microsoft.com/office/drawing/2014/main" id="{E7621616-B81A-8A4F-BCF9-2B5D31ACBC52}"/>
              </a:ext>
            </a:extLst>
          </p:cNvPr>
          <p:cNvSpPr>
            <a:spLocks noGrp="1" noChangeArrowheads="1"/>
          </p:cNvSpPr>
          <p:nvPr>
            <p:ph sz="quarter" idx="11"/>
          </p:nvPr>
        </p:nvSpPr>
        <p:spPr bwMode="auto">
          <a:xfrm>
            <a:off x="682625" y="1693863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Considering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cows at least 3  test days records with genotypes  </a:t>
            </a: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gives us these data sets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200160" lvl="1" indent="-457200">
              <a:spcAft>
                <a:spcPts val="1200"/>
              </a:spcAft>
              <a:buClrTx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Tanzania: 1916 cows  with 19599  test days records</a:t>
            </a:r>
          </a:p>
          <a:p>
            <a:pPr marL="1200160" lvl="1" indent="-457200">
              <a:spcAft>
                <a:spcPts val="1200"/>
              </a:spcAft>
              <a:buClrTx/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Ethiopia: 1642 cows with 16530 test days records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such small data sets, the quest</a:t>
            </a:r>
            <a:r>
              <a:rPr lang="en-US" sz="2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ions was whether the accuracy of prediction could be increased by combining data from both countries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4" name="Title 3">
            <a:extLst>
              <a:ext uri="{FF2B5EF4-FFF2-40B4-BE49-F238E27FC236}">
                <a16:creationId xmlns:a16="http://schemas.microsoft.com/office/drawing/2014/main" id="{BC83DD21-33D0-464A-B485-8A8F6EF58C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496390"/>
            <a:ext cx="8102600" cy="949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Data structure</a:t>
            </a:r>
          </a:p>
        </p:txBody>
      </p:sp>
    </p:spTree>
    <p:extLst>
      <p:ext uri="{BB962C8B-B14F-4D97-AF65-F5344CB8AC3E}">
        <p14:creationId xmlns:p14="http://schemas.microsoft.com/office/powerpoint/2010/main" val="53514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">
            <a:extLst>
              <a:ext uri="{FF2B5EF4-FFF2-40B4-BE49-F238E27FC236}">
                <a16:creationId xmlns:a16="http://schemas.microsoft.com/office/drawing/2014/main" id="{C61B0A57-3B6E-C244-95C7-8CE3C96BD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40498" y="0"/>
            <a:ext cx="8305937" cy="1111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2800" dirty="0">
                <a:solidFill>
                  <a:srgbClr val="712C3D"/>
                </a:solidFill>
              </a:rPr>
              <a:t>Small reference population</a:t>
            </a:r>
            <a:endParaRPr lang="en-US" altLang="en-KE" sz="2000" dirty="0">
              <a:solidFill>
                <a:srgbClr val="712C3D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84CA52-F67A-1E4E-B3B1-F19896819F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88" y="1343025"/>
            <a:ext cx="8102600" cy="4572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92929"/>
                </a:solidFill>
              </a:rPr>
              <a:t>We  know  that: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292929"/>
                </a:solidFill>
              </a:rPr>
              <a:t>Pooling data within breeds</a:t>
            </a:r>
          </a:p>
          <a:p>
            <a:pPr marL="1200160" lvl="1" indent="-457200">
              <a:defRPr/>
            </a:pPr>
            <a:r>
              <a:rPr lang="en-US" sz="2400" dirty="0">
                <a:solidFill>
                  <a:srgbClr val="292929"/>
                </a:solidFill>
              </a:rPr>
              <a:t>Effective -- </a:t>
            </a:r>
            <a:r>
              <a:rPr lang="en-US" sz="2400" dirty="0" err="1">
                <a:solidFill>
                  <a:srgbClr val="292929"/>
                </a:solidFill>
              </a:rPr>
              <a:t>Intergenomics</a:t>
            </a:r>
            <a:r>
              <a:rPr lang="en-US" sz="2400" dirty="0">
                <a:solidFill>
                  <a:srgbClr val="292929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292929"/>
                </a:solidFill>
              </a:rPr>
              <a:t>Pooling data across breeds: Effectiveness depends on</a:t>
            </a:r>
          </a:p>
          <a:p>
            <a:pPr marL="1200160" lvl="1" indent="-457200">
              <a:defRPr/>
            </a:pPr>
            <a:r>
              <a:rPr lang="en-US" sz="2400" dirty="0">
                <a:solidFill>
                  <a:srgbClr val="292929"/>
                </a:solidFill>
              </a:rPr>
              <a:t>Genetic distance between the breeds</a:t>
            </a:r>
          </a:p>
          <a:p>
            <a:pPr marL="1200160" lvl="1" indent="-457200">
              <a:defRPr/>
            </a:pPr>
            <a:r>
              <a:rPr lang="en-US" sz="2400" dirty="0">
                <a:solidFill>
                  <a:srgbClr val="292929"/>
                </a:solidFill>
              </a:rPr>
              <a:t>Density of marker chip</a:t>
            </a:r>
          </a:p>
          <a:p>
            <a:pPr marL="1200160" lvl="1" indent="-457200">
              <a:defRPr/>
            </a:pPr>
            <a:r>
              <a:rPr lang="en-US" sz="2400" dirty="0">
                <a:solidFill>
                  <a:srgbClr val="292929"/>
                </a:solidFill>
              </a:rPr>
              <a:t>Genomic prediction method – Bayesian mixture models</a:t>
            </a:r>
          </a:p>
          <a:p>
            <a:pPr marL="457207" lvl="1" indent="0">
              <a:buNone/>
              <a:defRPr/>
            </a:pPr>
            <a:endParaRPr lang="en-US" sz="2400" dirty="0">
              <a:solidFill>
                <a:srgbClr val="292929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13" name="Picture Placeholder 12" descr="A picture containing person, holding, hand, monitor&#10;&#10;Description automatically generated">
            <a:extLst>
              <a:ext uri="{FF2B5EF4-FFF2-40B4-BE49-F238E27FC236}">
                <a16:creationId xmlns:a16="http://schemas.microsoft.com/office/drawing/2014/main" id="{BC2452A8-4397-034E-A12C-A2779F02A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/>
          <a:srcRect/>
          <a:stretch>
            <a:fillRect/>
          </a:stretch>
        </p:blipFill>
        <p:spPr/>
      </p:pic>
      <p:pic>
        <p:nvPicPr>
          <p:cNvPr id="17" name="Picture Placeholder 16" descr="A green plant in a garden&#10;&#10;Description automatically generated">
            <a:extLst>
              <a:ext uri="{FF2B5EF4-FFF2-40B4-BE49-F238E27FC236}">
                <a16:creationId xmlns:a16="http://schemas.microsoft.com/office/drawing/2014/main" id="{2A99A82E-C166-6F40-9383-D4323D0D46E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hqprint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1023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">
            <a:extLst>
              <a:ext uri="{FF2B5EF4-FFF2-40B4-BE49-F238E27FC236}">
                <a16:creationId xmlns:a16="http://schemas.microsoft.com/office/drawing/2014/main" id="{C61B0A57-3B6E-C244-95C7-8CE3C96BD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40498" y="0"/>
            <a:ext cx="8305937" cy="1111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2800" dirty="0">
                <a:solidFill>
                  <a:srgbClr val="712C3D"/>
                </a:solidFill>
              </a:rPr>
              <a:t>Small reference population</a:t>
            </a:r>
            <a:endParaRPr lang="en-US" altLang="en-KE" sz="2000" dirty="0">
              <a:solidFill>
                <a:srgbClr val="712C3D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84CA52-F67A-1E4E-B3B1-F19896819F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88" y="1343025"/>
            <a:ext cx="8102600" cy="4572000"/>
          </a:xfrm>
        </p:spPr>
        <p:txBody>
          <a:bodyPr/>
          <a:lstStyle/>
          <a:p>
            <a:pPr>
              <a:defRPr/>
            </a:pPr>
            <a:endParaRPr lang="en-US" sz="2400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92929"/>
                </a:solidFill>
              </a:rPr>
              <a:t>Effectiveness have not been examined from cross-breeds populations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92929"/>
                </a:solidFill>
              </a:rPr>
              <a:t>This study examines  pooling  data  from Ethiopia and Tanzania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92929"/>
                </a:solidFill>
              </a:rPr>
              <a:t>Issues:</a:t>
            </a:r>
          </a:p>
          <a:p>
            <a:pPr marL="1200160" lvl="1" indent="-457200">
              <a:defRPr/>
            </a:pPr>
            <a:r>
              <a:rPr lang="en-US" sz="2000" dirty="0">
                <a:solidFill>
                  <a:srgbClr val="292929"/>
                </a:solidFill>
              </a:rPr>
              <a:t>Connectedness uncertain as breeding having driven by government policies and agents of AI  companies</a:t>
            </a:r>
          </a:p>
          <a:p>
            <a:pPr marL="1200160" lvl="1" indent="-457200">
              <a:defRPr/>
            </a:pPr>
            <a:r>
              <a:rPr lang="en-US" sz="2000" dirty="0">
                <a:solidFill>
                  <a:srgbClr val="292929"/>
                </a:solidFill>
              </a:rPr>
              <a:t> Lack of pedigree in Tanzania and renumbering of foreign bulls used in Ethiopia</a:t>
            </a:r>
          </a:p>
          <a:p>
            <a:pPr marL="1200160" lvl="1" indent="-457200">
              <a:defRPr/>
            </a:pPr>
            <a:r>
              <a:rPr lang="en-US" sz="2000" dirty="0">
                <a:solidFill>
                  <a:srgbClr val="292929"/>
                </a:solidFill>
              </a:rPr>
              <a:t>Lack of pedigree implies  genetic links can only be determined  from markers : GBLUP or SNP-BLUP</a:t>
            </a:r>
          </a:p>
          <a:p>
            <a:pPr marL="1200160" lvl="1" indent="-457200">
              <a:defRPr/>
            </a:pPr>
            <a:r>
              <a:rPr lang="en-US" sz="2000" dirty="0">
                <a:solidFill>
                  <a:srgbClr val="292929"/>
                </a:solidFill>
              </a:rPr>
              <a:t>Needed for ADGG next  steps  as project wants to explore across country evaluations</a:t>
            </a:r>
          </a:p>
          <a:p>
            <a:pPr marL="1200160" lvl="1" indent="-457200">
              <a:defRPr/>
            </a:pPr>
            <a:endParaRPr lang="en-US" sz="2000" dirty="0">
              <a:solidFill>
                <a:srgbClr val="292929"/>
              </a:solidFill>
            </a:endParaRPr>
          </a:p>
          <a:p>
            <a:pPr marL="1200160" lvl="1" indent="-457200">
              <a:defRPr/>
            </a:pPr>
            <a:endParaRPr lang="en-US" sz="2000" dirty="0">
              <a:solidFill>
                <a:srgbClr val="292929"/>
              </a:solidFill>
            </a:endParaRPr>
          </a:p>
          <a:p>
            <a:pPr marL="457207" lvl="1" indent="0">
              <a:buNone/>
              <a:defRPr/>
            </a:pPr>
            <a:endParaRPr lang="en-US" sz="2400" dirty="0">
              <a:solidFill>
                <a:srgbClr val="292929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13" name="Picture Placeholder 12" descr="A picture containing person, holding, hand, monitor&#10;&#10;Description automatically generated">
            <a:extLst>
              <a:ext uri="{FF2B5EF4-FFF2-40B4-BE49-F238E27FC236}">
                <a16:creationId xmlns:a16="http://schemas.microsoft.com/office/drawing/2014/main" id="{BC2452A8-4397-034E-A12C-A2779F02A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/>
          <a:srcRect/>
          <a:stretch>
            <a:fillRect/>
          </a:stretch>
        </p:blipFill>
        <p:spPr/>
      </p:pic>
      <p:pic>
        <p:nvPicPr>
          <p:cNvPr id="17" name="Picture Placeholder 16" descr="A green plant in a garden&#10;&#10;Description automatically generated">
            <a:extLst>
              <a:ext uri="{FF2B5EF4-FFF2-40B4-BE49-F238E27FC236}">
                <a16:creationId xmlns:a16="http://schemas.microsoft.com/office/drawing/2014/main" id="{2A99A82E-C166-6F40-9383-D4323D0D46E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hqprint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3980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4">
            <a:extLst>
              <a:ext uri="{FF2B5EF4-FFF2-40B4-BE49-F238E27FC236}">
                <a16:creationId xmlns:a16="http://schemas.microsoft.com/office/drawing/2014/main" id="{E7621616-B81A-8A4F-BCF9-2B5D31ACBC52}"/>
              </a:ext>
            </a:extLst>
          </p:cNvPr>
          <p:cNvSpPr>
            <a:spLocks noGrp="1" noChangeArrowheads="1"/>
          </p:cNvSpPr>
          <p:nvPr>
            <p:ph sz="quarter" idx="11"/>
          </p:nvPr>
        </p:nvSpPr>
        <p:spPr bwMode="auto">
          <a:xfrm>
            <a:off x="682625" y="1693863"/>
            <a:ext cx="8102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GBLUP - Fixed Regression model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Fixed ward,  age nested parity, test-year-season, fixed curves with Legendre polynomials nested within breed classes by parity  plus random  herd animal  and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Cows classified to 4  breed classes based on  proportion of exotic genes : &gt;0.875,0.61-0.875,60-36 , and &lt; 0.36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Validation data set comprised of 276 and 349 cows born after 2014 in Tanzania and Ethiopia respectively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Accuracy was computed as correlation between YD of validation cows and their GEBV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4" name="Title 3">
            <a:extLst>
              <a:ext uri="{FF2B5EF4-FFF2-40B4-BE49-F238E27FC236}">
                <a16:creationId xmlns:a16="http://schemas.microsoft.com/office/drawing/2014/main" id="{BC83DD21-33D0-464A-B485-8A8F6EF58C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496390"/>
            <a:ext cx="8102600" cy="949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/>
              <a:t>Within Country Analysis</a:t>
            </a:r>
          </a:p>
        </p:txBody>
      </p:sp>
    </p:spTree>
    <p:extLst>
      <p:ext uri="{BB962C8B-B14F-4D97-AF65-F5344CB8AC3E}">
        <p14:creationId xmlns:p14="http://schemas.microsoft.com/office/powerpoint/2010/main" val="809837327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1992</TotalTime>
  <Words>741</Words>
  <Application>Microsoft Office PowerPoint</Application>
  <PresentationFormat>Widescreen</PresentationFormat>
  <Paragraphs>124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Segoe UI</vt:lpstr>
      <vt:lpstr>ilri_powerpoint_template_apr2013</vt:lpstr>
      <vt:lpstr>Feasibility of joint genomic evaluations for smallholder dairy data in Tanzania and Ethiopia   </vt:lpstr>
      <vt:lpstr>Background information  </vt:lpstr>
      <vt:lpstr>Summary data on main countries in African Dairy Genetics Project -  Tanzania</vt:lpstr>
      <vt:lpstr>Summary data for main countries in African Dairy Genetics Project -  Ethiopia</vt:lpstr>
      <vt:lpstr>Genotyping  Strategy</vt:lpstr>
      <vt:lpstr>Data structure</vt:lpstr>
      <vt:lpstr>Small reference population</vt:lpstr>
      <vt:lpstr>Small reference population</vt:lpstr>
      <vt:lpstr>Within Country Analysis</vt:lpstr>
      <vt:lpstr>Analyses of combined data</vt:lpstr>
      <vt:lpstr>Analysis of combined data</vt:lpstr>
      <vt:lpstr>PCA analyses and genetic correlation</vt:lpstr>
      <vt:lpstr>Validation  results for milk  yield </vt:lpstr>
      <vt:lpstr>Conclusions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nuclear and genomic technologies for improving livestock productivity in developing world: Challenges and opportunities</dc:title>
  <dc:creator>Mrode, Raphael (ILRI)</dc:creator>
  <cp:lastModifiedBy>Mulat, Bizuwork (ILRI)</cp:lastModifiedBy>
  <cp:revision>167</cp:revision>
  <dcterms:created xsi:type="dcterms:W3CDTF">2021-05-06T10:36:02Z</dcterms:created>
  <dcterms:modified xsi:type="dcterms:W3CDTF">2022-06-15T14:21:37Z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