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removePersonalInfoOnSave="1" saveSubsetFonts="1" bookmarkIdSeed="2">
  <p:sldMasterIdLst>
    <p:sldMasterId id="2147483736" r:id="rId1"/>
  </p:sldMasterIdLst>
  <p:notesMasterIdLst>
    <p:notesMasterId r:id="rId9"/>
  </p:notesMasterIdLst>
  <p:handoutMasterIdLst>
    <p:handoutMasterId r:id="rId10"/>
  </p:handoutMasterIdLst>
  <p:sldIdLst>
    <p:sldId id="258" r:id="rId2"/>
    <p:sldId id="259" r:id="rId3"/>
    <p:sldId id="262" r:id="rId4"/>
    <p:sldId id="264" r:id="rId5"/>
    <p:sldId id="265" r:id="rId6"/>
    <p:sldId id="266" r:id="rId7"/>
    <p:sldId id="261" r:id="rId8"/>
  </p:sldIdLst>
  <p:sldSz cx="12192000" cy="6858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272" userDrawn="1">
          <p15:clr>
            <a:srgbClr val="A4A3A4"/>
          </p15:clr>
        </p15:guide>
        <p15:guide id="2" pos="2568" userDrawn="1">
          <p15:clr>
            <a:srgbClr val="A4A3A4"/>
          </p15:clr>
        </p15:guide>
        <p15:guide id="3" orient="horz" pos="67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31" name="Author" initials="A" lastIdx="0" clrIdx="3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4D91"/>
    <a:srgbClr val="2B6939"/>
    <a:srgbClr val="CAD9CD"/>
    <a:srgbClr val="926CCA"/>
    <a:srgbClr val="F6ECFA"/>
    <a:srgbClr val="DBD2F8"/>
    <a:srgbClr val="5B64A3"/>
    <a:srgbClr val="DAE9FC"/>
    <a:srgbClr val="E5E5E5"/>
    <a:srgbClr val="5151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753" autoAdjust="0"/>
    <p:restoredTop sz="96024"/>
  </p:normalViewPr>
  <p:slideViewPr>
    <p:cSldViewPr snapToGrid="0">
      <p:cViewPr varScale="1">
        <p:scale>
          <a:sx n="108" d="100"/>
          <a:sy n="108" d="100"/>
        </p:scale>
        <p:origin x="300" y="102"/>
      </p:cViewPr>
      <p:guideLst>
        <p:guide orient="horz" pos="1272"/>
        <p:guide pos="2568"/>
        <p:guide orient="horz" pos="67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3DD928-0C3E-4ED8-90AE-E560853C5428}" type="datetimeFigureOut">
              <a:rPr lang="en-US" smtClean="0"/>
              <a:t>2/28/2023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8"/>
            <a:ext cx="3037840" cy="4664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8"/>
            <a:ext cx="3037840" cy="4664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AAF5AE-4922-40B3-BC52-D142E057D14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77528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7CBDEE-9154-4ECF-BD19-2512E89EA232}" type="datetimeFigureOut">
              <a:rPr lang="en-US" smtClean="0"/>
              <a:t>2/28/2023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1" y="4473892"/>
            <a:ext cx="5608320" cy="366045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8"/>
            <a:ext cx="3037840" cy="4664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8"/>
            <a:ext cx="3037840" cy="4664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6E8625-ABA9-47AC-97D8-2031586E30F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97495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F6E8625-ABA9-47AC-97D8-2031586E30F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794470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ne CGIAR_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n 17">
            <a:extLst>
              <a:ext uri="{FF2B5EF4-FFF2-40B4-BE49-F238E27FC236}">
                <a16:creationId xmlns:a16="http://schemas.microsoft.com/office/drawing/2014/main" id="{87B4722E-E755-4562-A6B0-FF9D29B4B0A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24" y="-9832"/>
            <a:ext cx="12173784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4967108" y="2024160"/>
            <a:ext cx="5337098" cy="2275765"/>
          </a:xfrm>
        </p:spPr>
        <p:txBody>
          <a:bodyPr anchor="b">
            <a:noAutofit/>
          </a:bodyPr>
          <a:lstStyle>
            <a:lvl1pPr algn="l">
              <a:defRPr sz="4400" b="1" i="0">
                <a:solidFill>
                  <a:schemeClr val="tx1"/>
                </a:solidFill>
                <a:latin typeface="Montserrat ExtraBold" panose="00000900000000000000" pitchFamily="2" charset="0"/>
                <a:ea typeface="Montserrat ExtraBold" panose="00000900000000000000" pitchFamily="2" charset="0"/>
                <a:cs typeface="Calibri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4967106" y="4825291"/>
            <a:ext cx="5337097" cy="831952"/>
          </a:xfrm>
        </p:spPr>
        <p:txBody>
          <a:bodyPr>
            <a:noAutofit/>
          </a:bodyPr>
          <a:lstStyle>
            <a:lvl1pPr marL="0" indent="0" algn="l">
              <a:buNone/>
              <a:defRPr sz="2800" b="0" i="0">
                <a:solidFill>
                  <a:schemeClr val="tx1">
                    <a:lumMod val="50000"/>
                    <a:lumOff val="50000"/>
                  </a:schemeClr>
                </a:solidFill>
                <a:latin typeface="Montserrat" panose="02000505000000020004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Footer Placeholder 4"/>
          <p:cNvSpPr>
            <a:spLocks noGrp="1"/>
          </p:cNvSpPr>
          <p:nvPr userDrawn="1">
            <p:ph type="ftr" sz="quarter" idx="11"/>
          </p:nvPr>
        </p:nvSpPr>
        <p:spPr>
          <a:xfrm>
            <a:off x="651478" y="6356352"/>
            <a:ext cx="11235219" cy="365125"/>
          </a:xfrm>
        </p:spPr>
        <p:txBody>
          <a:bodyPr/>
          <a:lstStyle>
            <a:lvl1pPr algn="l">
              <a:defRPr b="0" i="0">
                <a:solidFill>
                  <a:srgbClr val="898989"/>
                </a:solidFill>
                <a:latin typeface="Avenir Medium" panose="02000503020000020003" pitchFamily="2" charset="0"/>
              </a:defRPr>
            </a:lvl1pPr>
          </a:lstStyle>
          <a:p>
            <a:r>
              <a:rPr lang="en-US" dirty="0"/>
              <a:t>Footer</a:t>
            </a:r>
          </a:p>
        </p:txBody>
      </p:sp>
      <p:sp>
        <p:nvSpPr>
          <p:cNvPr id="6" name="Date Placeholder 5"/>
          <p:cNvSpPr>
            <a:spLocks noGrp="1"/>
          </p:cNvSpPr>
          <p:nvPr userDrawn="1">
            <p:ph type="dt" sz="half" idx="12"/>
          </p:nvPr>
        </p:nvSpPr>
        <p:spPr>
          <a:xfrm>
            <a:off x="9683986" y="295903"/>
            <a:ext cx="2202712" cy="365125"/>
          </a:xfrm>
        </p:spPr>
        <p:txBody>
          <a:bodyPr/>
          <a:lstStyle>
            <a:lvl1pPr algn="r">
              <a:defRPr b="0" i="0">
                <a:solidFill>
                  <a:srgbClr val="898989"/>
                </a:solidFill>
                <a:latin typeface="Avenir Medium" panose="02000503020000020003" pitchFamily="2" charset="0"/>
              </a:defRPr>
            </a:lvl1pPr>
          </a:lstStyle>
          <a:p>
            <a:endParaRPr lang="en-US" dirty="0"/>
          </a:p>
        </p:txBody>
      </p:sp>
      <p:cxnSp>
        <p:nvCxnSpPr>
          <p:cNvPr id="15" name="Straight Connector 12">
            <a:extLst>
              <a:ext uri="{FF2B5EF4-FFF2-40B4-BE49-F238E27FC236}">
                <a16:creationId xmlns:a16="http://schemas.microsoft.com/office/drawing/2014/main" id="{ADDBB46C-2EE3-4074-BAEC-A98BAC00AF1A}"/>
              </a:ext>
            </a:extLst>
          </p:cNvPr>
          <p:cNvCxnSpPr>
            <a:cxnSpLocks/>
          </p:cNvCxnSpPr>
          <p:nvPr userDrawn="1"/>
        </p:nvCxnSpPr>
        <p:spPr>
          <a:xfrm>
            <a:off x="0" y="4570312"/>
            <a:ext cx="1030420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169583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CGIAR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B4765544-9D0A-EE48-9187-D9E2AD4C541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497" y="0"/>
            <a:ext cx="12171004" cy="685799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4929" y="334497"/>
            <a:ext cx="9039655" cy="776459"/>
          </a:xfrm>
        </p:spPr>
        <p:txBody>
          <a:bodyPr anchor="b">
            <a:normAutofit/>
          </a:bodyPr>
          <a:lstStyle>
            <a:lvl1pPr>
              <a:defRPr sz="3200" b="1" i="0">
                <a:solidFill>
                  <a:schemeClr val="tx1"/>
                </a:solidFill>
                <a:latin typeface="Montserrat ExtraBold" panose="00000900000000000000" pitchFamily="2" charset="0"/>
                <a:ea typeface="Montserrat ExtraBold" panose="00000900000000000000" pitchFamily="2" charset="0"/>
                <a:cs typeface="Calibri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724928" y="1358781"/>
            <a:ext cx="10688139" cy="4818183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Montserrat" panose="02000505000000020004" pitchFamily="2" charset="0"/>
              </a:defRPr>
            </a:lvl1pPr>
            <a:lvl2pPr marL="685800" indent="-228600">
              <a:buClr>
                <a:schemeClr val="tx1"/>
              </a:buClr>
              <a:buSzPct val="80000"/>
              <a:buFont typeface="Arial" panose="020B0604020202020204" pitchFamily="34" charset="0"/>
              <a:buChar char="•"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Montserrat" panose="02000505000000020004" pitchFamily="2" charset="0"/>
              </a:defRPr>
            </a:lvl2pPr>
            <a:lvl3pPr marL="1143000" indent="-228600">
              <a:buClr>
                <a:schemeClr val="tx1"/>
              </a:buClr>
              <a:buFont typeface=".AppleSystemUIFont" charset="-120"/>
              <a:buChar char="-"/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Montserrat" panose="02000505000000020004" pitchFamily="2" charset="0"/>
              </a:defRPr>
            </a:lvl3pPr>
            <a:lvl4pPr>
              <a:buClr>
                <a:schemeClr val="tx1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Montserrat" panose="02000505000000020004" pitchFamily="2" charset="0"/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2C1068D-BEE9-473A-94B2-811E2611A16F}"/>
              </a:ext>
            </a:extLst>
          </p:cNvPr>
          <p:cNvSpPr txBox="1">
            <a:spLocks/>
          </p:cNvSpPr>
          <p:nvPr userDrawn="1"/>
        </p:nvSpPr>
        <p:spPr>
          <a:xfrm>
            <a:off x="630923" y="6256048"/>
            <a:ext cx="9039655" cy="365125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i="0" kern="1200">
                <a:solidFill>
                  <a:schemeClr val="tx1"/>
                </a:solidFill>
                <a:latin typeface="Avenir Black" panose="02000503020000020003" pitchFamily="2" charset="0"/>
                <a:ea typeface="Avenir Black" panose="02000503020000020003" pitchFamily="2" charset="0"/>
                <a:cs typeface="Calibri" charset="0"/>
              </a:defRPr>
            </a:lvl1pPr>
          </a:lstStyle>
          <a:p>
            <a:r>
              <a:rPr lang="en-US" sz="1000" b="0" dirty="0" err="1">
                <a:solidFill>
                  <a:schemeClr val="bg1">
                    <a:lumMod val="65000"/>
                  </a:schemeClr>
                </a:solidFill>
                <a:latin typeface="Montserrat" panose="02000505000000020004" pitchFamily="2" charset="0"/>
              </a:rPr>
              <a:t>www.cgiar.org</a:t>
            </a:r>
            <a:endParaRPr lang="en-US" sz="1000" b="0" dirty="0">
              <a:solidFill>
                <a:schemeClr val="bg1">
                  <a:lumMod val="65000"/>
                </a:schemeClr>
              </a:solidFill>
              <a:latin typeface="Montserrat" panose="02000505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1946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ne CGIAR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1FC6EB04-D0D1-468F-A00C-86A1F6C6463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497" y="0"/>
            <a:ext cx="12171004" cy="685799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4929" y="334497"/>
            <a:ext cx="9039655" cy="776459"/>
          </a:xfrm>
        </p:spPr>
        <p:txBody>
          <a:bodyPr anchor="b">
            <a:normAutofit/>
          </a:bodyPr>
          <a:lstStyle>
            <a:lvl1pPr>
              <a:defRPr sz="3200" b="1" i="0">
                <a:solidFill>
                  <a:schemeClr val="tx1"/>
                </a:solidFill>
                <a:latin typeface="Montserrat ExtraBold" panose="00000900000000000000" pitchFamily="2" charset="0"/>
                <a:ea typeface="Montserrat ExtraBold" panose="00000900000000000000" pitchFamily="2" charset="0"/>
                <a:cs typeface="Calibri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724928" y="1358781"/>
            <a:ext cx="10688139" cy="4818183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Montserrat" panose="02000505000000020004" pitchFamily="2" charset="0"/>
              </a:defRPr>
            </a:lvl1pPr>
            <a:lvl2pPr marL="685800" indent="-228600">
              <a:buClr>
                <a:schemeClr val="tx1"/>
              </a:buClr>
              <a:buSzPct val="80000"/>
              <a:buFont typeface="Arial" panose="020B0604020202020204" pitchFamily="34" charset="0"/>
              <a:buChar char="•"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Montserrat" panose="02000505000000020004" pitchFamily="2" charset="0"/>
              </a:defRPr>
            </a:lvl2pPr>
            <a:lvl3pPr marL="1143000" indent="-228600">
              <a:buClr>
                <a:schemeClr val="tx1"/>
              </a:buClr>
              <a:buFont typeface=".AppleSystemUIFont" charset="-120"/>
              <a:buChar char="-"/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Montserrat" panose="02000505000000020004" pitchFamily="2" charset="0"/>
              </a:defRPr>
            </a:lvl3pPr>
            <a:lvl4pPr>
              <a:buClr>
                <a:schemeClr val="tx1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Montserrat" panose="02000505000000020004" pitchFamily="2" charset="0"/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2C1068D-BEE9-473A-94B2-811E2611A16F}"/>
              </a:ext>
            </a:extLst>
          </p:cNvPr>
          <p:cNvSpPr txBox="1">
            <a:spLocks/>
          </p:cNvSpPr>
          <p:nvPr userDrawn="1"/>
        </p:nvSpPr>
        <p:spPr>
          <a:xfrm>
            <a:off x="630923" y="6256048"/>
            <a:ext cx="9039655" cy="365125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i="0" kern="1200">
                <a:solidFill>
                  <a:schemeClr val="tx1"/>
                </a:solidFill>
                <a:latin typeface="Avenir Black" panose="02000503020000020003" pitchFamily="2" charset="0"/>
                <a:ea typeface="Avenir Black" panose="02000503020000020003" pitchFamily="2" charset="0"/>
                <a:cs typeface="Calibri" charset="0"/>
              </a:defRPr>
            </a:lvl1pPr>
          </a:lstStyle>
          <a:p>
            <a:r>
              <a:rPr lang="en-US" sz="1000" b="0" dirty="0" err="1">
                <a:solidFill>
                  <a:schemeClr val="bg1">
                    <a:lumMod val="65000"/>
                  </a:schemeClr>
                </a:solidFill>
                <a:latin typeface="Montserrat" panose="02000505000000020004" pitchFamily="2" charset="0"/>
              </a:rPr>
              <a:t>www.cgiar.org</a:t>
            </a:r>
            <a:endParaRPr lang="en-US" sz="1000" b="0" dirty="0">
              <a:solidFill>
                <a:schemeClr val="bg1">
                  <a:lumMod val="65000"/>
                </a:schemeClr>
              </a:solidFill>
              <a:latin typeface="Montserrat" panose="02000505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50166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CGIAR_Slide_The 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n 10">
            <a:extLst>
              <a:ext uri="{FF2B5EF4-FFF2-40B4-BE49-F238E27FC236}">
                <a16:creationId xmlns:a16="http://schemas.microsoft.com/office/drawing/2014/main" id="{D5C2F80D-954A-4B98-ADDC-1D680870C98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497" y="2172"/>
            <a:ext cx="12171004" cy="6853655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AF7F6B00-780A-4320-863C-CCE4BEC014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52217" y="1914261"/>
            <a:ext cx="6729283" cy="1666393"/>
          </a:xfrm>
        </p:spPr>
        <p:txBody>
          <a:bodyPr>
            <a:noAutofit/>
          </a:bodyPr>
          <a:lstStyle>
            <a:lvl1pPr algn="ctr">
              <a:defRPr sz="3600" b="0">
                <a:solidFill>
                  <a:schemeClr val="tx1">
                    <a:lumMod val="50000"/>
                    <a:lumOff val="50000"/>
                  </a:schemeClr>
                </a:solidFill>
                <a:latin typeface="Montserrat ExtraBold" panose="00000900000000000000" pitchFamily="2" charset="0"/>
              </a:defRPr>
            </a:lvl1pPr>
          </a:lstStyle>
          <a:p>
            <a:r>
              <a:rPr lang="es-ES" dirty="0" err="1"/>
              <a:t>Thank</a:t>
            </a:r>
            <a:r>
              <a:rPr lang="es-ES" dirty="0"/>
              <a:t> </a:t>
            </a:r>
            <a:r>
              <a:rPr lang="es-ES" dirty="0" err="1"/>
              <a:t>You</a:t>
            </a:r>
            <a:r>
              <a:rPr lang="es-ES" dirty="0"/>
              <a:t>!</a:t>
            </a:r>
            <a:endParaRPr lang="es-PE" dirty="0"/>
          </a:p>
        </p:txBody>
      </p:sp>
    </p:spTree>
    <p:extLst>
      <p:ext uri="{BB962C8B-B14F-4D97-AF65-F5344CB8AC3E}">
        <p14:creationId xmlns:p14="http://schemas.microsoft.com/office/powerpoint/2010/main" val="5098080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8"/>
            <a:ext cx="10515600" cy="1215054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4319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Footer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162DC1-60C5-45F4-A298-97ECE83F2A98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7" name="Straight Connector 12">
            <a:extLst>
              <a:ext uri="{FF2B5EF4-FFF2-40B4-BE49-F238E27FC236}">
                <a16:creationId xmlns:a16="http://schemas.microsoft.com/office/drawing/2014/main" id="{D27FE411-C220-43CE-93DF-2ABF3193AF78}"/>
              </a:ext>
            </a:extLst>
          </p:cNvPr>
          <p:cNvCxnSpPr>
            <a:cxnSpLocks/>
          </p:cNvCxnSpPr>
          <p:nvPr userDrawn="1"/>
        </p:nvCxnSpPr>
        <p:spPr>
          <a:xfrm>
            <a:off x="835098" y="1583827"/>
            <a:ext cx="7542250" cy="39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416676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42" r:id="rId2"/>
    <p:sldLayoutId id="2147483746" r:id="rId3"/>
    <p:sldLayoutId id="2147483745" r:id="rId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i="0" kern="1200">
          <a:solidFill>
            <a:schemeClr val="bg1">
              <a:lumMod val="50000"/>
            </a:schemeClr>
          </a:solidFill>
          <a:latin typeface="Avenir Black" panose="02000503020000020003" pitchFamily="2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400" b="0" i="0" kern="1200">
          <a:solidFill>
            <a:srgbClr val="515151"/>
          </a:solidFill>
          <a:latin typeface="Avenir Book" panose="02000503020000020003" pitchFamily="2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SzPct val="80000"/>
        <a:buFont typeface="Arial" panose="020B0604020202020204" pitchFamily="34" charset="0"/>
        <a:buChar char="•"/>
        <a:defRPr sz="2400" b="0" i="0" kern="1200">
          <a:solidFill>
            <a:srgbClr val="515151"/>
          </a:solidFill>
          <a:latin typeface="Avenir Book" panose="02000503020000020003" pitchFamily="2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.AppleSystemUIFont" charset="-120"/>
        <a:buChar char="-"/>
        <a:defRPr sz="2000" b="0" i="0" kern="1200">
          <a:solidFill>
            <a:srgbClr val="515151"/>
          </a:solidFill>
          <a:latin typeface="Avenir Book" panose="02000503020000020003" pitchFamily="2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SzPct val="60000"/>
        <a:buFont typeface=".AppleSystemUIFont" charset="-120"/>
        <a:buChar char="-"/>
        <a:defRPr sz="1800" b="0" i="0" kern="1200">
          <a:solidFill>
            <a:srgbClr val="515151"/>
          </a:solidFill>
          <a:latin typeface="Avenir Book" panose="02000503020000020003" pitchFamily="2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67108" y="2024160"/>
            <a:ext cx="6205628" cy="2275765"/>
          </a:xfrm>
        </p:spPr>
        <p:txBody>
          <a:bodyPr/>
          <a:lstStyle/>
          <a:p>
            <a:r>
              <a:rPr lang="en-US" sz="4000" dirty="0">
                <a:latin typeface="Montserrat" panose="00000500000000000000" pitchFamily="2" charset="0"/>
                <a:cs typeface="Calibri"/>
              </a:rPr>
              <a:t>ILRI's research on food safety in Ethiopia: An overview</a:t>
            </a:r>
            <a:endParaRPr lang="en-US" sz="4000" dirty="0">
              <a:latin typeface="Montserrat" panose="00000500000000000000" pitchFamily="2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67106" y="4825291"/>
            <a:ext cx="5991407" cy="551572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GB" dirty="0">
                <a:latin typeface="Montserrat"/>
              </a:rPr>
              <a:t>Silvia Alonso</a:t>
            </a:r>
          </a:p>
          <a:p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38AD7E6-A520-4C7F-AE95-1AB055D20153}"/>
              </a:ext>
            </a:extLst>
          </p:cNvPr>
          <p:cNvSpPr txBox="1"/>
          <p:nvPr/>
        </p:nvSpPr>
        <p:spPr>
          <a:xfrm>
            <a:off x="4914808" y="5868471"/>
            <a:ext cx="620562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latin typeface="Montserrat"/>
              </a:rPr>
              <a:t>May 2022, Addis Ababa – Ethiopia food safety stakeholder consultation</a:t>
            </a:r>
          </a:p>
        </p:txBody>
      </p:sp>
    </p:spTree>
    <p:extLst>
      <p:ext uri="{BB962C8B-B14F-4D97-AF65-F5344CB8AC3E}">
        <p14:creationId xmlns:p14="http://schemas.microsoft.com/office/powerpoint/2010/main" val="27004056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57CB0C-3707-495F-AD47-32777AA8D3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Montserrat ExtraBold"/>
                <a:cs typeface="Calibri"/>
              </a:rPr>
              <a:t>Safe food, fair food 1</a:t>
            </a:r>
            <a:endParaRPr lang="en-US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F87CDAE-A111-4352-A541-09AE66E3F0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4928" y="1795040"/>
            <a:ext cx="6709452" cy="4381924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342900" indent="-342900">
              <a:buChar char="•"/>
            </a:pPr>
            <a:r>
              <a:rPr lang="en-US" dirty="0">
                <a:latin typeface="Montserrat"/>
              </a:rPr>
              <a:t>Capacity building on </a:t>
            </a:r>
            <a:r>
              <a:rPr lang="en-US" b="1" dirty="0">
                <a:latin typeface="Montserrat"/>
              </a:rPr>
              <a:t>risk-based approaches </a:t>
            </a:r>
            <a:endParaRPr lang="en-US" b="1" dirty="0"/>
          </a:p>
          <a:p>
            <a:pPr marL="342900" indent="-342900">
              <a:buChar char="•"/>
            </a:pPr>
            <a:r>
              <a:rPr lang="en-US" dirty="0">
                <a:latin typeface="Montserrat"/>
              </a:rPr>
              <a:t>proof of concept on using participatory methods for </a:t>
            </a:r>
            <a:r>
              <a:rPr lang="en-US" b="1" dirty="0">
                <a:latin typeface="Montserrat"/>
              </a:rPr>
              <a:t>exposure assessment</a:t>
            </a:r>
            <a:endParaRPr lang="en-US" b="1" dirty="0"/>
          </a:p>
          <a:p>
            <a:pPr marL="342900" indent="-342900">
              <a:buChar char="•"/>
            </a:pPr>
            <a:r>
              <a:rPr lang="en-US" b="1" dirty="0">
                <a:latin typeface="Montserrat"/>
              </a:rPr>
              <a:t>Exposure assessments</a:t>
            </a:r>
          </a:p>
          <a:p>
            <a:pPr marL="457200" lvl="1" indent="0">
              <a:buNone/>
            </a:pPr>
            <a:endParaRPr lang="en-US" dirty="0">
              <a:latin typeface="Montserrat"/>
            </a:endParaRPr>
          </a:p>
          <a:p>
            <a:endParaRPr lang="en-US" b="1" dirty="0">
              <a:latin typeface="Montserrat"/>
            </a:endParaRPr>
          </a:p>
          <a:p>
            <a:pPr marL="342900" indent="-342900">
              <a:buChar char="•"/>
            </a:pPr>
            <a:endParaRPr lang="en-US" dirty="0">
              <a:latin typeface="Montserrat"/>
            </a:endParaRPr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71DE2DDA-BE7D-A33C-CC16-EBB073BFD2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64268" y="1191280"/>
            <a:ext cx="3576532" cy="5377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40157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>
            <a:extLst>
              <a:ext uri="{FF2B5EF4-FFF2-40B4-BE49-F238E27FC236}">
                <a16:creationId xmlns:a16="http://schemas.microsoft.com/office/drawing/2014/main" id="{4B90EEF6-82C4-4EE4-AB6F-B22492D343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Montserrat ExtraBold"/>
                <a:cs typeface="Calibri"/>
              </a:rPr>
              <a:t>Safe food, fair food 2</a:t>
            </a:r>
            <a:endParaRPr lang="es-PE" dirty="0"/>
          </a:p>
        </p:txBody>
      </p:sp>
      <p:sp>
        <p:nvSpPr>
          <p:cNvPr id="8" name="Marcador de contenido 7">
            <a:extLst>
              <a:ext uri="{FF2B5EF4-FFF2-40B4-BE49-F238E27FC236}">
                <a16:creationId xmlns:a16="http://schemas.microsoft.com/office/drawing/2014/main" id="{01A88B23-EBEE-48B0-9E67-7FAEE74FA0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70806" y="2231300"/>
            <a:ext cx="4824811" cy="3945664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>
                <a:latin typeface="Montserrat"/>
              </a:rPr>
              <a:t>Exposure assessments</a:t>
            </a:r>
          </a:p>
          <a:p>
            <a:pPr marL="342900" indent="-342900">
              <a:buChar char="•"/>
            </a:pPr>
            <a:endParaRPr lang="en-US" dirty="0">
              <a:latin typeface="Montserrat"/>
            </a:endParaRPr>
          </a:p>
          <a:p>
            <a:r>
              <a:rPr lang="en-US" dirty="0">
                <a:latin typeface="Montserrat"/>
              </a:rPr>
              <a:t>Implementing </a:t>
            </a:r>
            <a:r>
              <a:rPr lang="en-US" b="1" dirty="0">
                <a:latin typeface="Montserrat"/>
              </a:rPr>
              <a:t>risk assessment</a:t>
            </a:r>
            <a:r>
              <a:rPr lang="en-US" dirty="0">
                <a:latin typeface="Montserrat"/>
              </a:rPr>
              <a:t> in sheep and goats Value Chains in Ethiopia</a:t>
            </a:r>
            <a:endParaRPr lang="en-US" dirty="0"/>
          </a:p>
          <a:p>
            <a:endParaRPr lang="en-US" dirty="0">
              <a:latin typeface="Montserrat"/>
            </a:endParaRPr>
          </a:p>
          <a:p>
            <a:r>
              <a:rPr lang="en-US" dirty="0">
                <a:latin typeface="Montserrat"/>
              </a:rPr>
              <a:t>Pilot testing interventions</a:t>
            </a:r>
          </a:p>
          <a:p>
            <a:endParaRPr lang="en-US" dirty="0">
              <a:latin typeface="Montserrat"/>
            </a:endParaRPr>
          </a:p>
          <a:p>
            <a:pPr marL="342900" indent="-342900">
              <a:buChar char="•"/>
            </a:pPr>
            <a:endParaRPr lang="en-US" dirty="0"/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id="{63FA7FFD-4B06-4B7F-0337-C97269FC3D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1332" y="1833463"/>
            <a:ext cx="5727215" cy="3813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1738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36C2A6-48F1-97AC-302F-AABEFB358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latin typeface="Montserrat ExtraBold"/>
                <a:cs typeface="Calibri"/>
              </a:rPr>
              <a:t>Livestock Systems Innovation Laboratory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4DD540-1BBE-A04B-DEDE-B833D64CAC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>
                <a:latin typeface="Montserrat"/>
              </a:rPr>
              <a:t>Testing of food safety interventions in pastoralist communities</a:t>
            </a:r>
            <a:endParaRPr lang="en-US" dirty="0"/>
          </a:p>
        </p:txBody>
      </p:sp>
      <p:pic>
        <p:nvPicPr>
          <p:cNvPr id="4" name="Picture 4" descr="A picture containing grass, person, outdoor, little&#10;&#10;Description automatically generated">
            <a:extLst>
              <a:ext uri="{FF2B5EF4-FFF2-40B4-BE49-F238E27FC236}">
                <a16:creationId xmlns:a16="http://schemas.microsoft.com/office/drawing/2014/main" id="{261CF2A5-251E-84F6-21CF-11B2DA3714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25759" y="1929140"/>
            <a:ext cx="6041322" cy="4523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11137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FA9168-BEB3-DA82-2F2B-51D116F633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Montserrat ExtraBold"/>
                <a:cs typeface="Calibri"/>
              </a:rPr>
              <a:t>TARTARE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CC11D3-2CF8-A470-1475-BD181DAF77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>
                <a:latin typeface="Montserrat"/>
              </a:rPr>
              <a:t>Food Safety Risk prioritization</a:t>
            </a:r>
          </a:p>
          <a:p>
            <a:r>
              <a:rPr lang="en-US" dirty="0">
                <a:latin typeface="Montserrat"/>
              </a:rPr>
              <a:t>Foodborne disease burden estimation</a:t>
            </a:r>
            <a:endParaRPr lang="en-US" dirty="0"/>
          </a:p>
          <a:p>
            <a:r>
              <a:rPr lang="en-US" dirty="0">
                <a:latin typeface="Montserrat"/>
              </a:rPr>
              <a:t>Food safety interventions (meat and milk value chains)</a:t>
            </a:r>
            <a:endParaRPr lang="en-US" dirty="0"/>
          </a:p>
          <a:p>
            <a:endParaRPr lang="en-US" dirty="0"/>
          </a:p>
        </p:txBody>
      </p:sp>
      <p:pic>
        <p:nvPicPr>
          <p:cNvPr id="4" name="Picture 4" descr="Text&#10;&#10;Description automatically generated">
            <a:extLst>
              <a:ext uri="{FF2B5EF4-FFF2-40B4-BE49-F238E27FC236}">
                <a16:creationId xmlns:a16="http://schemas.microsoft.com/office/drawing/2014/main" id="{AF0A3B86-BD0B-6901-EE82-03B98B131A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04845" y="3301394"/>
            <a:ext cx="6076950" cy="2428875"/>
          </a:xfrm>
          <a:prstGeom prst="rect">
            <a:avLst/>
          </a:prstGeom>
        </p:spPr>
      </p:pic>
      <p:pic>
        <p:nvPicPr>
          <p:cNvPr id="5" name="Picture 5" descr="Logo, company name&#10;&#10;Description automatically generated">
            <a:extLst>
              <a:ext uri="{FF2B5EF4-FFF2-40B4-BE49-F238E27FC236}">
                <a16:creationId xmlns:a16="http://schemas.microsoft.com/office/drawing/2014/main" id="{88EA9FA2-00C5-2CA2-C9F5-3E9DEDE4F7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0178" y="2990559"/>
            <a:ext cx="4724909" cy="2895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92188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F836EA-E68C-4EAC-6567-2E14BB9445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Montserrat ExtraBold"/>
                <a:cs typeface="Calibri"/>
              </a:rPr>
              <a:t>Pull-push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074931-728C-7F66-C517-AB57294B0D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>
                <a:latin typeface="Montserrat"/>
              </a:rPr>
              <a:t>Testing of a pull (consumers) and push (market) incentive-based intervention in the tomato value chain in Ethiopia</a:t>
            </a:r>
            <a:endParaRPr lang="en-US" dirty="0"/>
          </a:p>
        </p:txBody>
      </p:sp>
      <p:pic>
        <p:nvPicPr>
          <p:cNvPr id="6" name="Picture 6">
            <a:extLst>
              <a:ext uri="{FF2B5EF4-FFF2-40B4-BE49-F238E27FC236}">
                <a16:creationId xmlns:a16="http://schemas.microsoft.com/office/drawing/2014/main" id="{8523053B-1048-FDE1-5118-CAF25BD088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0415" y="2352878"/>
            <a:ext cx="10683123" cy="3815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18061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1A6A764-1A56-4B07-9F33-5929BBBF65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err="1">
                <a:latin typeface="Montserrat ExtraBold" panose="00000900000000000000" pitchFamily="2" charset="0"/>
              </a:rPr>
              <a:t>Thank</a:t>
            </a:r>
            <a:r>
              <a:rPr lang="es-MX" dirty="0">
                <a:latin typeface="Montserrat ExtraBold" panose="00000900000000000000" pitchFamily="2" charset="0"/>
              </a:rPr>
              <a:t> </a:t>
            </a:r>
            <a:r>
              <a:rPr lang="es-MX" dirty="0" err="1">
                <a:latin typeface="Montserrat ExtraBold" panose="00000900000000000000" pitchFamily="2" charset="0"/>
              </a:rPr>
              <a:t>You</a:t>
            </a:r>
            <a:r>
              <a:rPr lang="es-MX" dirty="0">
                <a:latin typeface="Montserrat ExtraBold" panose="00000900000000000000" pitchFamily="2" charset="0"/>
              </a:rPr>
              <a:t>!</a:t>
            </a:r>
            <a:endParaRPr lang="es-PE" dirty="0">
              <a:latin typeface="Montserrat ExtraBold" panose="00000900000000000000" pitchFamily="2" charset="0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FB71A6EF-F5D6-4D73-8B40-9CBB87E0201D}"/>
              </a:ext>
            </a:extLst>
          </p:cNvPr>
          <p:cNvGrpSpPr/>
          <p:nvPr/>
        </p:nvGrpSpPr>
        <p:grpSpPr>
          <a:xfrm>
            <a:off x="6180534" y="5839125"/>
            <a:ext cx="5272647" cy="461665"/>
            <a:chOff x="6970813" y="6081703"/>
            <a:chExt cx="4916386" cy="461665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4E546168-5D42-4A27-B814-598BCE12A7B2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7926352" y="6081703"/>
              <a:ext cx="396084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5F0500"/>
                </a:buClr>
                <a:defRPr/>
              </a:pPr>
              <a:r>
                <a:rPr lang="en-GB" sz="1200" kern="12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+mn-lt"/>
                  <a:ea typeface="+mn-ea"/>
                  <a:cs typeface="Arial" charset="0"/>
                </a:rPr>
                <a:t>This presentation is licensed for use under the Creative Commons Attribution 4.0 International Licence. May 2022</a:t>
              </a:r>
              <a:endPara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endParaRPr>
            </a:p>
          </p:txBody>
        </p:sp>
        <p:pic>
          <p:nvPicPr>
            <p:cNvPr id="5" name="Picture 4" descr="A picture containing icon&#10;&#10;Description automatically generated">
              <a:extLst>
                <a:ext uri="{FF2B5EF4-FFF2-40B4-BE49-F238E27FC236}">
                  <a16:creationId xmlns:a16="http://schemas.microsoft.com/office/drawing/2014/main" id="{E297EFF5-B468-4E29-99EA-64972356716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970813" y="6151668"/>
              <a:ext cx="914401" cy="32173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00397124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Custom 4">
      <a:dk1>
        <a:srgbClr val="000000"/>
      </a:dk1>
      <a:lt1>
        <a:srgbClr val="FFFFFF"/>
      </a:lt1>
      <a:dk2>
        <a:srgbClr val="626362"/>
      </a:dk2>
      <a:lt2>
        <a:srgbClr val="E7E6E6"/>
      </a:lt2>
      <a:accent1>
        <a:srgbClr val="5B9B00"/>
      </a:accent1>
      <a:accent2>
        <a:srgbClr val="ED7D31"/>
      </a:accent2>
      <a:accent3>
        <a:srgbClr val="A5A5A5"/>
      </a:accent3>
      <a:accent4>
        <a:srgbClr val="FFC000"/>
      </a:accent4>
      <a:accent5>
        <a:srgbClr val="0065BD"/>
      </a:accent5>
      <a:accent6>
        <a:srgbClr val="0039A6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ne CGIAR Presentation Template.potx" id="{C5F9D4B5-DA7C-1444-8144-02481FBCEBBB}" vid="{ABE1C16C-2A90-CB4F-8F35-6678360F49D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142</Words>
  <Application>Microsoft Office PowerPoint</Application>
  <PresentationFormat>Widescreen</PresentationFormat>
  <Paragraphs>25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6" baseType="lpstr">
      <vt:lpstr>.AppleSystemUIFont</vt:lpstr>
      <vt:lpstr>Arial</vt:lpstr>
      <vt:lpstr>Avenir Black</vt:lpstr>
      <vt:lpstr>Avenir Book</vt:lpstr>
      <vt:lpstr>Avenir Medium</vt:lpstr>
      <vt:lpstr>Calibri</vt:lpstr>
      <vt:lpstr>Montserrat</vt:lpstr>
      <vt:lpstr>Montserrat ExtraBold</vt:lpstr>
      <vt:lpstr>1_Office Theme</vt:lpstr>
      <vt:lpstr>ILRI's research on food safety in Ethiopia: An overview</vt:lpstr>
      <vt:lpstr>Safe food, fair food 1</vt:lpstr>
      <vt:lpstr>Safe food, fair food 2</vt:lpstr>
      <vt:lpstr>Livestock Systems Innovation Laboratory</vt:lpstr>
      <vt:lpstr>TARTARE</vt:lpstr>
      <vt:lpstr>Pull-push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2023-02-28T07:19:52Z</dcterms:created>
  <dcterms:modified xsi:type="dcterms:W3CDTF">2023-02-28T07:19:54Z</dcterms:modified>
</cp:coreProperties>
</file>