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Lst>
  <p:notesMasterIdLst>
    <p:notesMasterId r:id="rId15"/>
  </p:notesMasterIdLst>
  <p:sldIdLst>
    <p:sldId id="257" r:id="rId3"/>
    <p:sldId id="259" r:id="rId4"/>
    <p:sldId id="260" r:id="rId5"/>
    <p:sldId id="276" r:id="rId6"/>
    <p:sldId id="270" r:id="rId7"/>
    <p:sldId id="278" r:id="rId8"/>
    <p:sldId id="277" r:id="rId9"/>
    <p:sldId id="279" r:id="rId10"/>
    <p:sldId id="284" r:id="rId11"/>
    <p:sldId id="275" r:id="rId12"/>
    <p:sldId id="282" r:id="rId13"/>
    <p:sldId id="28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50" autoAdjust="0"/>
    <p:restoredTop sz="90664" autoAdjust="0"/>
  </p:normalViewPr>
  <p:slideViewPr>
    <p:cSldViewPr snapToGrid="0">
      <p:cViewPr varScale="1">
        <p:scale>
          <a:sx n="61" d="100"/>
          <a:sy n="61" d="100"/>
        </p:scale>
        <p:origin x="740" y="4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7919B-4C45-4580-9161-966F558F3F15}" type="datetimeFigureOut">
              <a:rPr lang="en-GB" smtClean="0"/>
              <a:pPr/>
              <a:t>23/09/2019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9D5CDE-E65E-4916-80BE-5C91AA36F724}" type="slidenum">
              <a:rPr lang="en-GB" smtClean="0"/>
              <a:pPr/>
              <a:t>‹#›</a:t>
            </a:fld>
            <a:endParaRPr lang="en-GB"/>
          </a:p>
        </p:txBody>
      </p:sp>
    </p:spTree>
    <p:extLst>
      <p:ext uri="{BB962C8B-B14F-4D97-AF65-F5344CB8AC3E}">
        <p14:creationId xmlns:p14="http://schemas.microsoft.com/office/powerpoint/2010/main" val="3826522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Main identity for Branding and </a:t>
            </a:r>
            <a:r>
              <a:rPr lang="en-GB"/>
              <a:t>visibility </a:t>
            </a:r>
            <a:endParaRPr lang="en-GB" dirty="0"/>
          </a:p>
        </p:txBody>
      </p:sp>
      <p:sp>
        <p:nvSpPr>
          <p:cNvPr id="4" name="Slide Number Placeholder 3"/>
          <p:cNvSpPr>
            <a:spLocks noGrp="1"/>
          </p:cNvSpPr>
          <p:nvPr>
            <p:ph type="sldNum" sz="quarter" idx="10"/>
          </p:nvPr>
        </p:nvSpPr>
        <p:spPr/>
        <p:txBody>
          <a:bodyPr/>
          <a:lstStyle/>
          <a:p>
            <a:fld id="{A89D5CDE-E65E-4916-80BE-5C91AA36F724}" type="slidenum">
              <a:rPr lang="en-GB" smtClean="0"/>
              <a:pPr/>
              <a:t>1</a:t>
            </a:fld>
            <a:endParaRPr lang="en-GB"/>
          </a:p>
        </p:txBody>
      </p:sp>
    </p:spTree>
    <p:extLst>
      <p:ext uri="{BB962C8B-B14F-4D97-AF65-F5344CB8AC3E}">
        <p14:creationId xmlns:p14="http://schemas.microsoft.com/office/powerpoint/2010/main" val="704598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Empowers</a:t>
            </a:r>
            <a:r>
              <a:rPr lang="en-GB" baseline="0" dirty="0"/>
              <a:t> women and improves livelihoods (by increasing income/nutrition)</a:t>
            </a:r>
          </a:p>
          <a:p>
            <a:r>
              <a:rPr lang="en-GB" baseline="0" dirty="0"/>
              <a:t>LAC (genetics), inputs (feeds, vaccines) &amp; services (extension, veterinary </a:t>
            </a:r>
            <a:r>
              <a:rPr lang="en-GB" baseline="0" dirty="0" err="1"/>
              <a:t>etc</a:t>
            </a:r>
            <a:r>
              <a:rPr lang="en-GB" baseline="0" dirty="0"/>
              <a:t>)</a:t>
            </a:r>
            <a:endParaRPr lang="en-GB" dirty="0"/>
          </a:p>
        </p:txBody>
      </p:sp>
      <p:sp>
        <p:nvSpPr>
          <p:cNvPr id="4" name="Slide Number Placeholder 3"/>
          <p:cNvSpPr>
            <a:spLocks noGrp="1"/>
          </p:cNvSpPr>
          <p:nvPr>
            <p:ph type="sldNum" sz="quarter" idx="10"/>
          </p:nvPr>
        </p:nvSpPr>
        <p:spPr/>
        <p:txBody>
          <a:bodyPr/>
          <a:lstStyle/>
          <a:p>
            <a:fld id="{A89D5CDE-E65E-4916-80BE-5C91AA36F724}" type="slidenum">
              <a:rPr lang="en-GB" smtClean="0"/>
              <a:pPr/>
              <a:t>2</a:t>
            </a:fld>
            <a:endParaRPr lang="en-GB"/>
          </a:p>
        </p:txBody>
      </p:sp>
    </p:spTree>
    <p:extLst>
      <p:ext uri="{BB962C8B-B14F-4D97-AF65-F5344CB8AC3E}">
        <p14:creationId xmlns:p14="http://schemas.microsoft.com/office/powerpoint/2010/main" val="962558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Which</a:t>
            </a:r>
            <a:r>
              <a:rPr lang="en-GB" baseline="0" dirty="0"/>
              <a:t> genetically improved breed is highly productive within the NG context</a:t>
            </a:r>
          </a:p>
          <a:p>
            <a:r>
              <a:rPr lang="en-GB" baseline="0" dirty="0"/>
              <a:t>If the introduction/adoption of the improved breeds will indeed have a positive impact on the living conditions of the farmers HH</a:t>
            </a:r>
          </a:p>
          <a:p>
            <a:r>
              <a:rPr lang="en-GB" baseline="0" dirty="0"/>
              <a:t>And Women Empowerment</a:t>
            </a:r>
            <a:endParaRPr lang="en-GB" dirty="0"/>
          </a:p>
        </p:txBody>
      </p:sp>
      <p:sp>
        <p:nvSpPr>
          <p:cNvPr id="4" name="Slide Number Placeholder 3"/>
          <p:cNvSpPr>
            <a:spLocks noGrp="1"/>
          </p:cNvSpPr>
          <p:nvPr>
            <p:ph type="sldNum" sz="quarter" idx="10"/>
          </p:nvPr>
        </p:nvSpPr>
        <p:spPr/>
        <p:txBody>
          <a:bodyPr/>
          <a:lstStyle/>
          <a:p>
            <a:fld id="{A89D5CDE-E65E-4916-80BE-5C91AA36F724}" type="slidenum">
              <a:rPr lang="en-GB" smtClean="0"/>
              <a:pPr/>
              <a:t>3</a:t>
            </a:fld>
            <a:endParaRPr lang="en-GB"/>
          </a:p>
        </p:txBody>
      </p:sp>
    </p:spTree>
    <p:extLst>
      <p:ext uri="{BB962C8B-B14F-4D97-AF65-F5344CB8AC3E}">
        <p14:creationId xmlns:p14="http://schemas.microsoft.com/office/powerpoint/2010/main" val="3493563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a:t>
            </a:r>
            <a:r>
              <a:rPr lang="en-GB" baseline="0" dirty="0"/>
              <a:t> sites being considered for this project have been selected/mapped out along the agro-ecological and geopolitical zones.</a:t>
            </a:r>
          </a:p>
          <a:p>
            <a:r>
              <a:rPr lang="en-GB" baseline="0" dirty="0"/>
              <a:t>To which we have 5 zones</a:t>
            </a:r>
            <a:endParaRPr lang="en-GB" dirty="0"/>
          </a:p>
        </p:txBody>
      </p:sp>
      <p:sp>
        <p:nvSpPr>
          <p:cNvPr id="4" name="Slide Number Placeholder 3"/>
          <p:cNvSpPr>
            <a:spLocks noGrp="1"/>
          </p:cNvSpPr>
          <p:nvPr>
            <p:ph type="sldNum" sz="quarter" idx="10"/>
          </p:nvPr>
        </p:nvSpPr>
        <p:spPr/>
        <p:txBody>
          <a:bodyPr/>
          <a:lstStyle/>
          <a:p>
            <a:fld id="{A89D5CDE-E65E-4916-80BE-5C91AA36F724}" type="slidenum">
              <a:rPr lang="en-GB" smtClean="0"/>
              <a:pPr/>
              <a:t>4</a:t>
            </a:fld>
            <a:endParaRPr lang="en-GB"/>
          </a:p>
        </p:txBody>
      </p:sp>
    </p:spTree>
    <p:extLst>
      <p:ext uri="{BB962C8B-B14F-4D97-AF65-F5344CB8AC3E}">
        <p14:creationId xmlns:p14="http://schemas.microsoft.com/office/powerpoint/2010/main" val="1365759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aim</a:t>
            </a:r>
            <a:r>
              <a:rPr lang="en-GB" baseline="0" dirty="0"/>
              <a:t> and approach is not to conduct full fledge poultry research but to make available researched poultry products, services &amp; tech</a:t>
            </a:r>
            <a:endParaRPr lang="en-GB" dirty="0"/>
          </a:p>
          <a:p>
            <a:r>
              <a:rPr lang="en-GB" dirty="0"/>
              <a:t>So we have these 6 genetic materials</a:t>
            </a:r>
            <a:r>
              <a:rPr lang="en-GB" baseline="0" dirty="0"/>
              <a:t> that have been improved and r </a:t>
            </a:r>
            <a:r>
              <a:rPr lang="en-GB" baseline="0"/>
              <a:t>tropically adapted</a:t>
            </a:r>
            <a:r>
              <a:rPr lang="en-GB"/>
              <a:t> </a:t>
            </a:r>
          </a:p>
          <a:p>
            <a:r>
              <a:rPr lang="en-GB" dirty="0"/>
              <a:t>These are the genetic materials that will</a:t>
            </a:r>
            <a:r>
              <a:rPr lang="en-GB" baseline="0" dirty="0"/>
              <a:t> be tested across NIG for production and productivity growth </a:t>
            </a:r>
          </a:p>
          <a:p>
            <a:r>
              <a:rPr lang="en-GB" dirty="0"/>
              <a:t>6 breeds or genotypes of the improved tropically</a:t>
            </a:r>
            <a:r>
              <a:rPr lang="en-GB" baseline="0" dirty="0"/>
              <a:t> adapted chickens</a:t>
            </a:r>
            <a:endParaRPr lang="en-GB" dirty="0"/>
          </a:p>
        </p:txBody>
      </p:sp>
      <p:sp>
        <p:nvSpPr>
          <p:cNvPr id="4" name="Slide Number Placeholder 3"/>
          <p:cNvSpPr>
            <a:spLocks noGrp="1"/>
          </p:cNvSpPr>
          <p:nvPr>
            <p:ph type="sldNum" sz="quarter" idx="10"/>
          </p:nvPr>
        </p:nvSpPr>
        <p:spPr/>
        <p:txBody>
          <a:bodyPr/>
          <a:lstStyle/>
          <a:p>
            <a:fld id="{A89D5CDE-E65E-4916-80BE-5C91AA36F724}" type="slidenum">
              <a:rPr lang="en-GB" smtClean="0"/>
              <a:pPr/>
              <a:t>5</a:t>
            </a:fld>
            <a:endParaRPr lang="en-GB"/>
          </a:p>
        </p:txBody>
      </p:sp>
    </p:spTree>
    <p:extLst>
      <p:ext uri="{BB962C8B-B14F-4D97-AF65-F5344CB8AC3E}">
        <p14:creationId xmlns:p14="http://schemas.microsoft.com/office/powerpoint/2010/main" val="1509830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approach at achieving</a:t>
            </a:r>
            <a:r>
              <a:rPr lang="en-GB" baseline="0" dirty="0"/>
              <a:t> the developmental/research objectives is to focus on women participation/ engagement!</a:t>
            </a:r>
          </a:p>
          <a:p>
            <a:r>
              <a:rPr lang="en-GB" baseline="0" dirty="0"/>
              <a:t>Be it at the innovation platforms, Value chains, M&amp;E, on-farm </a:t>
            </a:r>
            <a:r>
              <a:rPr lang="en-GB" baseline="0" dirty="0" err="1"/>
              <a:t>etc</a:t>
            </a:r>
            <a:endParaRPr lang="en-GB" dirty="0"/>
          </a:p>
        </p:txBody>
      </p:sp>
      <p:sp>
        <p:nvSpPr>
          <p:cNvPr id="4" name="Slide Number Placeholder 3"/>
          <p:cNvSpPr>
            <a:spLocks noGrp="1"/>
          </p:cNvSpPr>
          <p:nvPr>
            <p:ph type="sldNum" sz="quarter" idx="10"/>
          </p:nvPr>
        </p:nvSpPr>
        <p:spPr/>
        <p:txBody>
          <a:bodyPr/>
          <a:lstStyle/>
          <a:p>
            <a:fld id="{A89D5CDE-E65E-4916-80BE-5C91AA36F724}" type="slidenum">
              <a:rPr lang="en-GB" smtClean="0"/>
              <a:pPr/>
              <a:t>6</a:t>
            </a:fld>
            <a:endParaRPr lang="en-GB"/>
          </a:p>
        </p:txBody>
      </p:sp>
    </p:spTree>
    <p:extLst>
      <p:ext uri="{BB962C8B-B14F-4D97-AF65-F5344CB8AC3E}">
        <p14:creationId xmlns:p14="http://schemas.microsoft.com/office/powerpoint/2010/main" val="1474310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 only do we want it to be women centred we also designed to</a:t>
            </a:r>
            <a:r>
              <a:rPr lang="en-GB" baseline="0" dirty="0"/>
              <a:t> be driven by P</a:t>
            </a:r>
            <a:r>
              <a:rPr lang="en-GB" dirty="0"/>
              <a:t>PP</a:t>
            </a:r>
          </a:p>
          <a:p>
            <a:r>
              <a:rPr lang="en-GB" dirty="0"/>
              <a:t>To create</a:t>
            </a:r>
            <a:r>
              <a:rPr lang="en-GB" baseline="0" dirty="0"/>
              <a:t> a viable SHC sub-sector in the poultry industry</a:t>
            </a:r>
            <a:endParaRPr lang="en-GB" dirty="0"/>
          </a:p>
        </p:txBody>
      </p:sp>
      <p:sp>
        <p:nvSpPr>
          <p:cNvPr id="4" name="Slide Number Placeholder 3"/>
          <p:cNvSpPr>
            <a:spLocks noGrp="1"/>
          </p:cNvSpPr>
          <p:nvPr>
            <p:ph type="sldNum" sz="quarter" idx="10"/>
          </p:nvPr>
        </p:nvSpPr>
        <p:spPr/>
        <p:txBody>
          <a:bodyPr/>
          <a:lstStyle/>
          <a:p>
            <a:fld id="{A89D5CDE-E65E-4916-80BE-5C91AA36F724}" type="slidenum">
              <a:rPr lang="en-GB" smtClean="0"/>
              <a:pPr/>
              <a:t>8</a:t>
            </a:fld>
            <a:endParaRPr lang="en-GB"/>
          </a:p>
        </p:txBody>
      </p:sp>
    </p:spTree>
    <p:extLst>
      <p:ext uri="{BB962C8B-B14F-4D97-AF65-F5344CB8AC3E}">
        <p14:creationId xmlns:p14="http://schemas.microsoft.com/office/powerpoint/2010/main" val="4100365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9D5CDE-E65E-4916-80BE-5C91AA36F724}" type="slidenum">
              <a:rPr lang="en-GB" smtClean="0"/>
              <a:pPr/>
              <a:t>12</a:t>
            </a:fld>
            <a:endParaRPr lang="en-GB"/>
          </a:p>
        </p:txBody>
      </p:sp>
    </p:spTree>
    <p:extLst>
      <p:ext uri="{BB962C8B-B14F-4D97-AF65-F5344CB8AC3E}">
        <p14:creationId xmlns:p14="http://schemas.microsoft.com/office/powerpoint/2010/main" val="15610676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338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62585" y="82551"/>
            <a:ext cx="2338916" cy="232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hasCustomPrompt="1"/>
          </p:nvPr>
        </p:nvSpPr>
        <p:spPr>
          <a:xfrm>
            <a:off x="914400" y="2130426"/>
            <a:ext cx="10668000" cy="1470025"/>
          </a:xfrm>
        </p:spPr>
        <p:txBody>
          <a:bodyPr/>
          <a:lstStyle>
            <a:lvl1pPr>
              <a:defRPr baseline="0">
                <a:solidFill>
                  <a:schemeClr val="bg1"/>
                </a:solidFill>
              </a:defRPr>
            </a:lvl1pPr>
          </a:lstStyle>
          <a:p>
            <a:r>
              <a:rPr lang="en-US" dirty="0"/>
              <a:t>Click to edit title</a:t>
            </a:r>
            <a:br>
              <a:rPr lang="en-US" dirty="0"/>
            </a:br>
            <a:r>
              <a:rPr lang="en-US" dirty="0"/>
              <a:t>use minimum of 30 points and not more than 5 lines </a:t>
            </a:r>
          </a:p>
        </p:txBody>
      </p:sp>
      <p:sp>
        <p:nvSpPr>
          <p:cNvPr id="3" name="Subtitle 2"/>
          <p:cNvSpPr>
            <a:spLocks noGrp="1"/>
          </p:cNvSpPr>
          <p:nvPr>
            <p:ph type="subTitle" idx="1" hasCustomPrompt="1"/>
          </p:nvPr>
        </p:nvSpPr>
        <p:spPr>
          <a:xfrm>
            <a:off x="1828800" y="4876800"/>
            <a:ext cx="8534400" cy="1752600"/>
          </a:xfrm>
        </p:spPr>
        <p:txBody>
          <a:bodyPr/>
          <a:lstStyle>
            <a:lvl1pPr marL="0" indent="0" algn="ctr">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Authors, date</a:t>
            </a:r>
          </a:p>
        </p:txBody>
      </p:sp>
    </p:spTree>
    <p:extLst>
      <p:ext uri="{BB962C8B-B14F-4D97-AF65-F5344CB8AC3E}">
        <p14:creationId xmlns:p14="http://schemas.microsoft.com/office/powerpoint/2010/main" val="873075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B599DA7-823C-4800-BE49-F7098FD4BEFC}" type="datetimeFigureOut">
              <a:rPr lang="en-US" smtClean="0">
                <a:solidFill>
                  <a:prstClr val="black">
                    <a:tint val="75000"/>
                  </a:prstClr>
                </a:solidFill>
              </a:rPr>
              <a:pPr/>
              <a:t>9/23/2019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29477C6-7E38-4FE0-AED7-E9ABE10D372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53593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B599DA7-823C-4800-BE49-F7098FD4BEFC}" type="datetimeFigureOut">
              <a:rPr lang="en-US" smtClean="0">
                <a:solidFill>
                  <a:prstClr val="black">
                    <a:tint val="75000"/>
                  </a:prstClr>
                </a:solidFill>
              </a:rPr>
              <a:pPr/>
              <a:t>9/23/2019</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29477C6-7E38-4FE0-AED7-E9ABE10D372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45067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B599DA7-823C-4800-BE49-F7098FD4BEFC}" type="datetimeFigureOut">
              <a:rPr lang="en-US" smtClean="0">
                <a:solidFill>
                  <a:prstClr val="black">
                    <a:tint val="75000"/>
                  </a:prstClr>
                </a:solidFill>
              </a:rPr>
              <a:pPr/>
              <a:t>9/23/2019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29477C6-7E38-4FE0-AED7-E9ABE10D372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27390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599DA7-823C-4800-BE49-F7098FD4BEFC}" type="datetimeFigureOut">
              <a:rPr lang="en-US" smtClean="0">
                <a:solidFill>
                  <a:prstClr val="black">
                    <a:tint val="75000"/>
                  </a:prstClr>
                </a:solidFill>
              </a:rPr>
              <a:pPr/>
              <a:t>9/23/2019</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29477C6-7E38-4FE0-AED7-E9ABE10D372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044731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B599DA7-823C-4800-BE49-F7098FD4BEFC}" type="datetimeFigureOut">
              <a:rPr lang="en-US" smtClean="0">
                <a:solidFill>
                  <a:prstClr val="black">
                    <a:tint val="75000"/>
                  </a:prstClr>
                </a:solidFill>
              </a:rPr>
              <a:pPr/>
              <a:t>9/23/2019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29477C6-7E38-4FE0-AED7-E9ABE10D372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6841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B599DA7-823C-4800-BE49-F7098FD4BEFC}" type="datetimeFigureOut">
              <a:rPr lang="en-US" smtClean="0">
                <a:solidFill>
                  <a:prstClr val="black">
                    <a:tint val="75000"/>
                  </a:prstClr>
                </a:solidFill>
              </a:rPr>
              <a:pPr/>
              <a:t>9/23/2019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29477C6-7E38-4FE0-AED7-E9ABE10D372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360452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B599DA7-823C-4800-BE49-F7098FD4BEFC}" type="datetimeFigureOut">
              <a:rPr lang="en-US" smtClean="0">
                <a:solidFill>
                  <a:prstClr val="black">
                    <a:tint val="75000"/>
                  </a:prstClr>
                </a:solidFill>
              </a:rPr>
              <a:pPr/>
              <a:t>9/23/2019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29477C6-7E38-4FE0-AED7-E9ABE10D372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239266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B599DA7-823C-4800-BE49-F7098FD4BEFC}" type="datetimeFigureOut">
              <a:rPr lang="en-US" smtClean="0">
                <a:solidFill>
                  <a:prstClr val="black">
                    <a:tint val="75000"/>
                  </a:prstClr>
                </a:solidFill>
              </a:rPr>
              <a:pPr/>
              <a:t>9/23/2019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29477C6-7E38-4FE0-AED7-E9ABE10D372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586906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Rectangle 3"/>
          <p:cNvSpPr/>
          <p:nvPr/>
        </p:nvSpPr>
        <p:spPr>
          <a:xfrm>
            <a:off x="0" y="1"/>
            <a:ext cx="12192000" cy="1292225"/>
          </a:xfrm>
          <a:prstGeom prst="rect">
            <a:avLst/>
          </a:prstGeom>
          <a:solidFill>
            <a:srgbClr val="338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rcRect b="19266"/>
          <a:stretch>
            <a:fillRect/>
          </a:stretch>
        </p:blipFill>
        <p:spPr bwMode="auto">
          <a:xfrm>
            <a:off x="10382251" y="66675"/>
            <a:ext cx="1418167"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20099" y="46180"/>
            <a:ext cx="10363200" cy="1020621"/>
          </a:xfrm>
        </p:spPr>
        <p:txBody>
          <a:bodyPr>
            <a:normAutofit/>
          </a:bodyPr>
          <a:lstStyle>
            <a:lvl1pPr algn="l">
              <a:defRPr sz="3600">
                <a:solidFill>
                  <a:schemeClr val="bg1"/>
                </a:solidFill>
              </a:defRPr>
            </a:lvl1pPr>
          </a:lstStyle>
          <a:p>
            <a:r>
              <a:rPr lang="en-US"/>
              <a:t>Click to edit Master title style</a:t>
            </a:r>
            <a:endParaRPr lang="en-US" dirty="0"/>
          </a:p>
        </p:txBody>
      </p:sp>
      <p:sp>
        <p:nvSpPr>
          <p:cNvPr id="12" name="Text Placeholder 11"/>
          <p:cNvSpPr>
            <a:spLocks noGrp="1"/>
          </p:cNvSpPr>
          <p:nvPr>
            <p:ph type="body" sz="quarter" idx="10"/>
          </p:nvPr>
        </p:nvSpPr>
        <p:spPr>
          <a:xfrm>
            <a:off x="1016000" y="1752600"/>
            <a:ext cx="8432800" cy="2514600"/>
          </a:xfrm>
        </p:spPr>
        <p:txBody>
          <a:bodyPr/>
          <a:lstStyle>
            <a:lvl1pPr>
              <a:defRPr baseline="0"/>
            </a:lvl1pPr>
          </a:lstStyle>
          <a:p>
            <a:pPr lvl="0"/>
            <a:r>
              <a:rPr lang="en-US"/>
              <a:t>Click to edit Master text styles</a:t>
            </a:r>
          </a:p>
        </p:txBody>
      </p:sp>
    </p:spTree>
    <p:extLst>
      <p:ext uri="{BB962C8B-B14F-4D97-AF65-F5344CB8AC3E}">
        <p14:creationId xmlns:p14="http://schemas.microsoft.com/office/powerpoint/2010/main" val="836461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Rectangle 3"/>
          <p:cNvSpPr/>
          <p:nvPr/>
        </p:nvSpPr>
        <p:spPr>
          <a:xfrm>
            <a:off x="0" y="1"/>
            <a:ext cx="12192000" cy="1292225"/>
          </a:xfrm>
          <a:prstGeom prst="rect">
            <a:avLst/>
          </a:prstGeom>
          <a:solidFill>
            <a:srgbClr val="338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rcRect b="19266"/>
          <a:stretch>
            <a:fillRect/>
          </a:stretch>
        </p:blipFill>
        <p:spPr bwMode="auto">
          <a:xfrm>
            <a:off x="10382251" y="66675"/>
            <a:ext cx="1418167"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20099" y="46180"/>
            <a:ext cx="10363200" cy="1020621"/>
          </a:xfrm>
        </p:spPr>
        <p:txBody>
          <a:bodyPr>
            <a:normAutofit/>
          </a:bodyPr>
          <a:lstStyle>
            <a:lvl1pPr algn="l">
              <a:defRPr sz="3600">
                <a:solidFill>
                  <a:schemeClr val="bg1"/>
                </a:solidFill>
              </a:defRPr>
            </a:lvl1pPr>
          </a:lstStyle>
          <a:p>
            <a:r>
              <a:rPr lang="en-US"/>
              <a:t>Click to edit Master title style</a:t>
            </a:r>
            <a:endParaRPr lang="en-US" dirty="0"/>
          </a:p>
        </p:txBody>
      </p:sp>
      <p:sp>
        <p:nvSpPr>
          <p:cNvPr id="12" name="Text Placeholder 11"/>
          <p:cNvSpPr>
            <a:spLocks noGrp="1"/>
          </p:cNvSpPr>
          <p:nvPr>
            <p:ph type="body" sz="quarter" idx="10"/>
          </p:nvPr>
        </p:nvSpPr>
        <p:spPr>
          <a:xfrm>
            <a:off x="1016000" y="1752600"/>
            <a:ext cx="8432800" cy="2514600"/>
          </a:xfrm>
        </p:spPr>
        <p:txBody>
          <a:bodyPr/>
          <a:lstStyle>
            <a:lvl1pPr>
              <a:defRPr baseline="0"/>
            </a:lvl1pPr>
          </a:lstStyle>
          <a:p>
            <a:pPr lvl="0"/>
            <a:r>
              <a:rPr lang="en-US"/>
              <a:t>Click to edit Master text styles</a:t>
            </a:r>
          </a:p>
        </p:txBody>
      </p:sp>
    </p:spTree>
    <p:extLst>
      <p:ext uri="{BB962C8B-B14F-4D97-AF65-F5344CB8AC3E}">
        <p14:creationId xmlns:p14="http://schemas.microsoft.com/office/powerpoint/2010/main" val="3881475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5" name="Rectangle 4"/>
          <p:cNvSpPr/>
          <p:nvPr/>
        </p:nvSpPr>
        <p:spPr>
          <a:xfrm>
            <a:off x="0" y="1"/>
            <a:ext cx="12192000" cy="1292225"/>
          </a:xfrm>
          <a:prstGeom prst="rect">
            <a:avLst/>
          </a:prstGeom>
          <a:solidFill>
            <a:srgbClr val="338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pic>
        <p:nvPicPr>
          <p:cNvPr id="6" name="Picture 7"/>
          <p:cNvPicPr>
            <a:picLocks noChangeAspect="1"/>
          </p:cNvPicPr>
          <p:nvPr/>
        </p:nvPicPr>
        <p:blipFill>
          <a:blip r:embed="rId2" cstate="print">
            <a:extLst>
              <a:ext uri="{28A0092B-C50C-407E-A947-70E740481C1C}">
                <a14:useLocalDpi xmlns:a14="http://schemas.microsoft.com/office/drawing/2010/main" val="0"/>
              </a:ext>
            </a:extLst>
          </a:blip>
          <a:srcRect b="19266"/>
          <a:stretch>
            <a:fillRect/>
          </a:stretch>
        </p:blipFill>
        <p:spPr bwMode="auto">
          <a:xfrm>
            <a:off x="10382251" y="66675"/>
            <a:ext cx="1418167"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Table 6"/>
          <p:cNvGraphicFramePr>
            <a:graphicFrameLocks noGrp="1"/>
          </p:cNvGraphicFramePr>
          <p:nvPr/>
        </p:nvGraphicFramePr>
        <p:xfrm>
          <a:off x="1422400" y="3429000"/>
          <a:ext cx="6299200" cy="1111636"/>
        </p:xfrm>
        <a:graphic>
          <a:graphicData uri="http://schemas.openxmlformats.org/drawingml/2006/table">
            <a:tbl>
              <a:tblPr firstRow="1" bandRow="1">
                <a:tableStyleId>{F5AB1C69-6EDB-4FF4-983F-18BD219EF322}</a:tableStyleId>
              </a:tblPr>
              <a:tblGrid>
                <a:gridCol w="3149600">
                  <a:extLst>
                    <a:ext uri="{9D8B030D-6E8A-4147-A177-3AD203B41FA5}">
                      <a16:colId xmlns:a16="http://schemas.microsoft.com/office/drawing/2014/main" val="20000"/>
                    </a:ext>
                  </a:extLst>
                </a:gridCol>
                <a:gridCol w="3149600">
                  <a:extLst>
                    <a:ext uri="{9D8B030D-6E8A-4147-A177-3AD203B41FA5}">
                      <a16:colId xmlns:a16="http://schemas.microsoft.com/office/drawing/2014/main" val="20001"/>
                    </a:ext>
                  </a:extLst>
                </a:gridCol>
              </a:tblGrid>
              <a:tr h="365503">
                <a:tc>
                  <a:txBody>
                    <a:bodyPr/>
                    <a:lstStyle/>
                    <a:p>
                      <a:endParaRPr lang="en-US" sz="1800" dirty="0"/>
                    </a:p>
                  </a:txBody>
                  <a:tcPr marL="121920" marR="121920" marT="45688" marB="45688"/>
                </a:tc>
                <a:tc>
                  <a:txBody>
                    <a:bodyPr/>
                    <a:lstStyle/>
                    <a:p>
                      <a:endParaRPr lang="en-US" sz="1800" dirty="0"/>
                    </a:p>
                  </a:txBody>
                  <a:tcPr marL="121920" marR="121920" marT="45688" marB="45688"/>
                </a:tc>
                <a:extLst>
                  <a:ext uri="{0D108BD9-81ED-4DB2-BD59-A6C34878D82A}">
                    <a16:rowId xmlns:a16="http://schemas.microsoft.com/office/drawing/2014/main" val="10000"/>
                  </a:ext>
                </a:extLst>
              </a:tr>
              <a:tr h="365503">
                <a:tc>
                  <a:txBody>
                    <a:bodyPr/>
                    <a:lstStyle/>
                    <a:p>
                      <a:endParaRPr lang="en-US" sz="1800" dirty="0"/>
                    </a:p>
                  </a:txBody>
                  <a:tcPr marL="121920" marR="121920" marT="45688" marB="45688"/>
                </a:tc>
                <a:tc>
                  <a:txBody>
                    <a:bodyPr/>
                    <a:lstStyle/>
                    <a:p>
                      <a:endParaRPr lang="en-US" sz="1800"/>
                    </a:p>
                  </a:txBody>
                  <a:tcPr marL="121920" marR="121920" marT="45688" marB="45688"/>
                </a:tc>
                <a:extLst>
                  <a:ext uri="{0D108BD9-81ED-4DB2-BD59-A6C34878D82A}">
                    <a16:rowId xmlns:a16="http://schemas.microsoft.com/office/drawing/2014/main" val="10001"/>
                  </a:ext>
                </a:extLst>
              </a:tr>
              <a:tr h="380244">
                <a:tc>
                  <a:txBody>
                    <a:bodyPr/>
                    <a:lstStyle/>
                    <a:p>
                      <a:endParaRPr lang="en-US" sz="1800"/>
                    </a:p>
                  </a:txBody>
                  <a:tcPr marL="121920" marR="121920" marT="45688" marB="45688"/>
                </a:tc>
                <a:tc>
                  <a:txBody>
                    <a:bodyPr/>
                    <a:lstStyle/>
                    <a:p>
                      <a:endParaRPr lang="en-US" sz="1800" dirty="0"/>
                    </a:p>
                  </a:txBody>
                  <a:tcPr marL="121920" marR="121920" marT="45688" marB="45688"/>
                </a:tc>
                <a:extLst>
                  <a:ext uri="{0D108BD9-81ED-4DB2-BD59-A6C34878D82A}">
                    <a16:rowId xmlns:a16="http://schemas.microsoft.com/office/drawing/2014/main" val="10002"/>
                  </a:ext>
                </a:extLst>
              </a:tr>
            </a:tbl>
          </a:graphicData>
        </a:graphic>
      </p:graphicFrame>
      <p:sp>
        <p:nvSpPr>
          <p:cNvPr id="2" name="Title 1"/>
          <p:cNvSpPr>
            <a:spLocks noGrp="1"/>
          </p:cNvSpPr>
          <p:nvPr>
            <p:ph type="ctrTitle"/>
          </p:nvPr>
        </p:nvSpPr>
        <p:spPr>
          <a:xfrm>
            <a:off x="20099" y="46180"/>
            <a:ext cx="10363200" cy="1020621"/>
          </a:xfrm>
        </p:spPr>
        <p:txBody>
          <a:bodyPr>
            <a:normAutofit/>
          </a:bodyPr>
          <a:lstStyle>
            <a:lvl1pPr algn="l">
              <a:defRPr sz="3600">
                <a:solidFill>
                  <a:schemeClr val="bg1"/>
                </a:solidFill>
              </a:defRPr>
            </a:lvl1pPr>
          </a:lstStyle>
          <a:p>
            <a:r>
              <a:rPr lang="en-US"/>
              <a:t>Click to edit Master title style</a:t>
            </a:r>
            <a:endParaRPr lang="en-US" dirty="0"/>
          </a:p>
        </p:txBody>
      </p:sp>
      <p:sp>
        <p:nvSpPr>
          <p:cNvPr id="4" name="Table Placeholder 3"/>
          <p:cNvSpPr>
            <a:spLocks noGrp="1"/>
          </p:cNvSpPr>
          <p:nvPr>
            <p:ph type="tbl" sz="quarter" idx="10"/>
          </p:nvPr>
        </p:nvSpPr>
        <p:spPr>
          <a:xfrm>
            <a:off x="1016000" y="2667000"/>
            <a:ext cx="8432800" cy="3886200"/>
          </a:xfrm>
        </p:spPr>
        <p:txBody>
          <a:bodyPr rtlCol="0">
            <a:normAutofit/>
          </a:bodyPr>
          <a:lstStyle/>
          <a:p>
            <a:pPr lvl="0"/>
            <a:r>
              <a:rPr lang="en-US" noProof="0"/>
              <a:t>Click icon to add table</a:t>
            </a:r>
            <a:endParaRPr lang="en-US" noProof="0" dirty="0"/>
          </a:p>
        </p:txBody>
      </p:sp>
    </p:spTree>
    <p:extLst>
      <p:ext uri="{BB962C8B-B14F-4D97-AF65-F5344CB8AC3E}">
        <p14:creationId xmlns:p14="http://schemas.microsoft.com/office/powerpoint/2010/main" val="2807471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Rectangle 4"/>
          <p:cNvSpPr/>
          <p:nvPr/>
        </p:nvSpPr>
        <p:spPr>
          <a:xfrm>
            <a:off x="0" y="1"/>
            <a:ext cx="12192000" cy="1292225"/>
          </a:xfrm>
          <a:prstGeom prst="rect">
            <a:avLst/>
          </a:prstGeom>
          <a:solidFill>
            <a:srgbClr val="338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pic>
        <p:nvPicPr>
          <p:cNvPr id="6" name="Picture 7"/>
          <p:cNvPicPr>
            <a:picLocks noChangeAspect="1"/>
          </p:cNvPicPr>
          <p:nvPr/>
        </p:nvPicPr>
        <p:blipFill>
          <a:blip r:embed="rId2" cstate="print">
            <a:extLst>
              <a:ext uri="{28A0092B-C50C-407E-A947-70E740481C1C}">
                <a14:useLocalDpi xmlns:a14="http://schemas.microsoft.com/office/drawing/2010/main" val="0"/>
              </a:ext>
            </a:extLst>
          </a:blip>
          <a:srcRect b="19266"/>
          <a:stretch>
            <a:fillRect/>
          </a:stretch>
        </p:blipFill>
        <p:spPr bwMode="auto">
          <a:xfrm>
            <a:off x="10382251" y="66675"/>
            <a:ext cx="1418167"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20099" y="46180"/>
            <a:ext cx="10363200" cy="1020621"/>
          </a:xfrm>
        </p:spPr>
        <p:txBody>
          <a:bodyPr>
            <a:normAutofit/>
          </a:bodyPr>
          <a:lstStyle>
            <a:lvl1pPr algn="l">
              <a:defRPr sz="3600">
                <a:solidFill>
                  <a:schemeClr val="bg1"/>
                </a:solidFill>
              </a:defRPr>
            </a:lvl1pPr>
          </a:lstStyle>
          <a:p>
            <a:r>
              <a:rPr lang="en-US"/>
              <a:t>Click to edit Master title style</a:t>
            </a:r>
            <a:endParaRPr lang="en-US" dirty="0"/>
          </a:p>
        </p:txBody>
      </p:sp>
      <p:sp>
        <p:nvSpPr>
          <p:cNvPr id="4" name="Table Placeholder 3"/>
          <p:cNvSpPr>
            <a:spLocks noGrp="1"/>
          </p:cNvSpPr>
          <p:nvPr>
            <p:ph type="tbl" sz="quarter" idx="10"/>
          </p:nvPr>
        </p:nvSpPr>
        <p:spPr>
          <a:xfrm>
            <a:off x="914400" y="3810000"/>
            <a:ext cx="4876800" cy="1981200"/>
          </a:xfrm>
        </p:spPr>
        <p:txBody>
          <a:bodyPr rtlCol="0">
            <a:normAutofit/>
          </a:bodyPr>
          <a:lstStyle/>
          <a:p>
            <a:pPr lvl="0"/>
            <a:r>
              <a:rPr lang="en-US" noProof="0"/>
              <a:t>Click icon to add table</a:t>
            </a:r>
            <a:endParaRPr lang="en-US" noProof="0" dirty="0"/>
          </a:p>
        </p:txBody>
      </p:sp>
    </p:spTree>
    <p:extLst>
      <p:ext uri="{BB962C8B-B14F-4D97-AF65-F5344CB8AC3E}">
        <p14:creationId xmlns:p14="http://schemas.microsoft.com/office/powerpoint/2010/main" val="2716092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4" name="Rectangle 3"/>
          <p:cNvSpPr/>
          <p:nvPr/>
        </p:nvSpPr>
        <p:spPr>
          <a:xfrm>
            <a:off x="0" y="1"/>
            <a:ext cx="12192000" cy="1292225"/>
          </a:xfrm>
          <a:prstGeom prst="rect">
            <a:avLst/>
          </a:prstGeom>
          <a:solidFill>
            <a:srgbClr val="338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pic>
        <p:nvPicPr>
          <p:cNvPr id="6" name="Picture 7"/>
          <p:cNvPicPr>
            <a:picLocks noChangeAspect="1"/>
          </p:cNvPicPr>
          <p:nvPr/>
        </p:nvPicPr>
        <p:blipFill>
          <a:blip r:embed="rId2" cstate="print">
            <a:extLst>
              <a:ext uri="{28A0092B-C50C-407E-A947-70E740481C1C}">
                <a14:useLocalDpi xmlns:a14="http://schemas.microsoft.com/office/drawing/2010/main" val="0"/>
              </a:ext>
            </a:extLst>
          </a:blip>
          <a:srcRect b="19266"/>
          <a:stretch>
            <a:fillRect/>
          </a:stretch>
        </p:blipFill>
        <p:spPr bwMode="auto">
          <a:xfrm>
            <a:off x="10382251" y="66675"/>
            <a:ext cx="1418167"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20099" y="46180"/>
            <a:ext cx="6075901" cy="1178256"/>
          </a:xfrm>
        </p:spPr>
        <p:txBody>
          <a:bodyPr>
            <a:normAutofit/>
          </a:bodyPr>
          <a:lstStyle>
            <a:lvl1pPr algn="l">
              <a:defRPr sz="3600">
                <a:solidFill>
                  <a:schemeClr val="bg1"/>
                </a:solidFill>
              </a:defRPr>
            </a:lvl1pPr>
          </a:lstStyle>
          <a:p>
            <a:r>
              <a:rPr lang="en-US"/>
              <a:t>Click to edit Master title style</a:t>
            </a:r>
            <a:endParaRPr lang="en-US" dirty="0"/>
          </a:p>
        </p:txBody>
      </p:sp>
      <p:sp>
        <p:nvSpPr>
          <p:cNvPr id="5" name="Picture Placeholder 4"/>
          <p:cNvSpPr>
            <a:spLocks noGrp="1"/>
          </p:cNvSpPr>
          <p:nvPr>
            <p:ph type="pic" sz="quarter" idx="10"/>
          </p:nvPr>
        </p:nvSpPr>
        <p:spPr>
          <a:xfrm>
            <a:off x="8432800" y="2286000"/>
            <a:ext cx="3149600" cy="3124200"/>
          </a:xfrm>
        </p:spPr>
        <p:txBody>
          <a:bodyPr rtlCol="0">
            <a:normAutofit/>
          </a:bodyPr>
          <a:lstStyle/>
          <a:p>
            <a:pPr lvl="0"/>
            <a:r>
              <a:rPr lang="en-US" noProof="0"/>
              <a:t>Click icon to add picture</a:t>
            </a:r>
          </a:p>
        </p:txBody>
      </p:sp>
    </p:spTree>
    <p:extLst>
      <p:ext uri="{BB962C8B-B14F-4D97-AF65-F5344CB8AC3E}">
        <p14:creationId xmlns:p14="http://schemas.microsoft.com/office/powerpoint/2010/main" val="1377159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Rectangle 3"/>
          <p:cNvSpPr/>
          <p:nvPr/>
        </p:nvSpPr>
        <p:spPr>
          <a:xfrm>
            <a:off x="0" y="1"/>
            <a:ext cx="12192000" cy="1292225"/>
          </a:xfrm>
          <a:prstGeom prst="rect">
            <a:avLst/>
          </a:prstGeom>
          <a:solidFill>
            <a:srgbClr val="338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pic>
        <p:nvPicPr>
          <p:cNvPr id="6" name="Picture 7"/>
          <p:cNvPicPr>
            <a:picLocks noChangeAspect="1"/>
          </p:cNvPicPr>
          <p:nvPr/>
        </p:nvPicPr>
        <p:blipFill>
          <a:blip r:embed="rId2" cstate="print">
            <a:extLst>
              <a:ext uri="{28A0092B-C50C-407E-A947-70E740481C1C}">
                <a14:useLocalDpi xmlns:a14="http://schemas.microsoft.com/office/drawing/2010/main" val="0"/>
              </a:ext>
            </a:extLst>
          </a:blip>
          <a:srcRect b="19266"/>
          <a:stretch>
            <a:fillRect/>
          </a:stretch>
        </p:blipFill>
        <p:spPr bwMode="auto">
          <a:xfrm>
            <a:off x="10382251" y="66675"/>
            <a:ext cx="1418167"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20099" y="46180"/>
            <a:ext cx="6075901" cy="1178256"/>
          </a:xfrm>
        </p:spPr>
        <p:txBody>
          <a:bodyPr>
            <a:normAutofit/>
          </a:bodyPr>
          <a:lstStyle>
            <a:lvl1pPr algn="l">
              <a:defRPr sz="3600">
                <a:solidFill>
                  <a:schemeClr val="bg1"/>
                </a:solidFill>
              </a:defRPr>
            </a:lvl1pPr>
          </a:lstStyle>
          <a:p>
            <a:r>
              <a:rPr lang="en-US"/>
              <a:t>Click to edit Master title style</a:t>
            </a:r>
            <a:endParaRPr lang="en-US" dirty="0"/>
          </a:p>
        </p:txBody>
      </p:sp>
      <p:sp>
        <p:nvSpPr>
          <p:cNvPr id="7" name="Table Placeholder 6"/>
          <p:cNvSpPr>
            <a:spLocks noGrp="1"/>
          </p:cNvSpPr>
          <p:nvPr>
            <p:ph type="tbl" sz="quarter" idx="11"/>
          </p:nvPr>
        </p:nvSpPr>
        <p:spPr>
          <a:xfrm>
            <a:off x="711200" y="2286000"/>
            <a:ext cx="5384800" cy="2819400"/>
          </a:xfrm>
        </p:spPr>
        <p:txBody>
          <a:bodyPr/>
          <a:lstStyle/>
          <a:p>
            <a:r>
              <a:rPr lang="en-US"/>
              <a:t>Click icon to add table</a:t>
            </a:r>
          </a:p>
        </p:txBody>
      </p:sp>
    </p:spTree>
    <p:extLst>
      <p:ext uri="{BB962C8B-B14F-4D97-AF65-F5344CB8AC3E}">
        <p14:creationId xmlns:p14="http://schemas.microsoft.com/office/powerpoint/2010/main" val="3426955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B599DA7-823C-4800-BE49-F7098FD4BEFC}" type="datetimeFigureOut">
              <a:rPr lang="en-US" smtClean="0">
                <a:solidFill>
                  <a:prstClr val="black">
                    <a:tint val="75000"/>
                  </a:prstClr>
                </a:solidFill>
              </a:rPr>
              <a:pPr/>
              <a:t>9/23/2019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29477C6-7E38-4FE0-AED7-E9ABE10D372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51062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838200" y="1825625"/>
            <a:ext cx="885444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B599DA7-823C-4800-BE49-F7098FD4BEFC}" type="datetimeFigureOut">
              <a:rPr lang="en-US" smtClean="0">
                <a:solidFill>
                  <a:prstClr val="black">
                    <a:tint val="75000"/>
                  </a:prstClr>
                </a:solidFill>
              </a:rPr>
              <a:pPr/>
              <a:t>9/23/2019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29477C6-7E38-4FE0-AED7-E9ABE10D3726}" type="slidenum">
              <a:rPr lang="en-US" smtClean="0">
                <a:solidFill>
                  <a:prstClr val="black">
                    <a:tint val="75000"/>
                  </a:prstClr>
                </a:solidFill>
              </a:rPr>
              <a:pPr/>
              <a:t>‹#›</a:t>
            </a:fld>
            <a:endParaRPr lang="en-US">
              <a:solidFill>
                <a:prstClr val="black">
                  <a:tint val="75000"/>
                </a:prstClr>
              </a:solidFill>
            </a:endParaRPr>
          </a:p>
        </p:txBody>
      </p:sp>
      <p:sp>
        <p:nvSpPr>
          <p:cNvPr id="9" name="Content Placeholder 8"/>
          <p:cNvSpPr>
            <a:spLocks noGrp="1"/>
          </p:cNvSpPr>
          <p:nvPr>
            <p:ph sz="quarter" idx="13"/>
          </p:nvPr>
        </p:nvSpPr>
        <p:spPr>
          <a:xfrm>
            <a:off x="9767888" y="1825625"/>
            <a:ext cx="2097797"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17130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B599DA7-823C-4800-BE49-F7098FD4BEFC}" type="datetimeFigureOut">
              <a:rPr lang="en-US" smtClean="0">
                <a:solidFill>
                  <a:prstClr val="black">
                    <a:tint val="75000"/>
                  </a:prstClr>
                </a:solidFill>
              </a:rPr>
              <a:pPr/>
              <a:t>9/23/2019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29477C6-7E38-4FE0-AED7-E9ABE10D372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429179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6D1F246D-0260-4469-9C06-59695E8DD588}" type="datetimeFigureOut">
              <a:rPr lang="en-US">
                <a:solidFill>
                  <a:prstClr val="black">
                    <a:tint val="75000"/>
                  </a:prstClr>
                </a:solidFill>
              </a:rPr>
              <a:pPr>
                <a:defRPr/>
              </a:pPr>
              <a:t>9/23/2019</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91FEC861-7A83-4634-9717-C458182FEB33}"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796452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599DA7-823C-4800-BE49-F7098FD4BEFC}" type="datetimeFigureOut">
              <a:rPr lang="en-US" smtClean="0">
                <a:solidFill>
                  <a:prstClr val="black">
                    <a:tint val="75000"/>
                  </a:prstClr>
                </a:solidFill>
              </a:rPr>
              <a:pPr/>
              <a:t>9/23/2019</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9477C6-7E38-4FE0-AED7-E9ABE10D372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8819395"/>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8.xml"/><Relationship Id="rId5" Type="http://schemas.openxmlformats.org/officeDocument/2006/relationships/image" Target="../media/image34.jpeg"/><Relationship Id="rId4" Type="http://schemas.openxmlformats.org/officeDocument/2006/relationships/image" Target="../media/image33.jpeg"/></Relationships>
</file>

<file path=ppt/slides/_rels/slide1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png"/><Relationship Id="rId3" Type="http://schemas.openxmlformats.org/officeDocument/2006/relationships/image" Target="../media/image8.png"/><Relationship Id="rId7" Type="http://schemas.openxmlformats.org/officeDocument/2006/relationships/image" Target="../media/image13.jpeg"/><Relationship Id="rId12"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2.png"/><Relationship Id="rId11" Type="http://schemas.openxmlformats.org/officeDocument/2006/relationships/image" Target="../media/image17.jpeg"/><Relationship Id="rId5" Type="http://schemas.openxmlformats.org/officeDocument/2006/relationships/image" Target="../media/image11.jpeg"/><Relationship Id="rId15" Type="http://schemas.openxmlformats.org/officeDocument/2006/relationships/image" Target="../media/image21.png"/><Relationship Id="rId10" Type="http://schemas.openxmlformats.org/officeDocument/2006/relationships/image" Target="../media/image16.jpeg"/><Relationship Id="rId4" Type="http://schemas.openxmlformats.org/officeDocument/2006/relationships/image" Target="../media/image10.png"/><Relationship Id="rId9" Type="http://schemas.openxmlformats.org/officeDocument/2006/relationships/image" Target="../media/image15.jpeg"/><Relationship Id="rId14" Type="http://schemas.openxmlformats.org/officeDocument/2006/relationships/image" Target="../media/image20.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18.xml"/><Relationship Id="rId6" Type="http://schemas.openxmlformats.org/officeDocument/2006/relationships/image" Target="../media/image26.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21721" y="541866"/>
            <a:ext cx="1676675" cy="838338"/>
          </a:xfrm>
          <a:prstGeom prst="rect">
            <a:avLst/>
          </a:prstGeom>
          <a:ln w="19050">
            <a:solidFill>
              <a:srgbClr val="B7D85A"/>
            </a:solidFill>
          </a:ln>
          <a:effectLst>
            <a:outerShdw blurRad="228600" dist="50800" dir="5400000" algn="ctr" rotWithShape="0">
              <a:schemeClr val="tx1">
                <a:alpha val="35000"/>
              </a:schemeClr>
            </a:outerShdw>
          </a:effec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4068" y="543764"/>
            <a:ext cx="1668563" cy="834542"/>
          </a:xfrm>
          <a:prstGeom prst="rect">
            <a:avLst/>
          </a:prstGeom>
          <a:ln w="19050">
            <a:solidFill>
              <a:srgbClr val="B7D85A"/>
            </a:solidFill>
          </a:ln>
          <a:effectLst>
            <a:outerShdw blurRad="228600" dist="50800" dir="5400000" algn="ctr" rotWithShape="0">
              <a:schemeClr val="tx1">
                <a:alpha val="35000"/>
              </a:schemeClr>
            </a:outerShdw>
          </a:effec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68688" y="539841"/>
            <a:ext cx="1042065" cy="842388"/>
          </a:xfrm>
          <a:prstGeom prst="rect">
            <a:avLst/>
          </a:prstGeom>
          <a:ln w="19050">
            <a:solidFill>
              <a:srgbClr val="B7D85A"/>
            </a:solidFill>
          </a:ln>
          <a:effectLst>
            <a:outerShdw blurRad="228600" dist="50800" dir="5400000" algn="ctr" rotWithShape="0">
              <a:schemeClr val="tx1">
                <a:alpha val="35000"/>
              </a:schemeClr>
            </a:outerShdw>
          </a:effectLst>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33601" y="540782"/>
            <a:ext cx="1724115" cy="840506"/>
          </a:xfrm>
          <a:prstGeom prst="rect">
            <a:avLst/>
          </a:prstGeom>
          <a:ln w="19050">
            <a:solidFill>
              <a:srgbClr val="B7D85A"/>
            </a:solidFill>
          </a:ln>
          <a:effectLst>
            <a:outerShdw blurRad="228600" dist="50800" dir="5400000" algn="ctr" rotWithShape="0">
              <a:schemeClr val="tx1">
                <a:alpha val="35000"/>
              </a:schemeClr>
            </a:outerShdw>
          </a:effectLst>
        </p:spPr>
      </p:pic>
      <p:sp>
        <p:nvSpPr>
          <p:cNvPr id="10" name="Title 9"/>
          <p:cNvSpPr txBox="1">
            <a:spLocks noGrp="1"/>
          </p:cNvSpPr>
          <p:nvPr>
            <p:ph type="ctrTitle"/>
          </p:nvPr>
        </p:nvSpPr>
        <p:spPr>
          <a:xfrm>
            <a:off x="1188348" y="3237891"/>
            <a:ext cx="9338197" cy="830997"/>
          </a:xfrm>
          <a:prstGeom prst="rect">
            <a:avLst/>
          </a:prstGeom>
          <a:noFill/>
        </p:spPr>
        <p:txBody>
          <a:bodyPr wrap="square" rtlCol="0">
            <a:spAutoFit/>
          </a:bodyPr>
          <a:lstStyle/>
          <a:p>
            <a:pPr algn="ctr"/>
            <a:r>
              <a:rPr lang="en-US" sz="2400" b="1" dirty="0">
                <a:solidFill>
                  <a:schemeClr val="bg1"/>
                </a:solidFill>
                <a:cs typeface="Segoe UI Light" panose="020B0502040204020203" pitchFamily="34" charset="0"/>
              </a:rPr>
              <a:t>A platform for testing, delivering, and continuously improving tropically-adapted chickens for productivity growth in sub-Saharan Africa</a:t>
            </a:r>
          </a:p>
        </p:txBody>
      </p:sp>
      <p:sp>
        <p:nvSpPr>
          <p:cNvPr id="11" name="Title 9"/>
          <p:cNvSpPr txBox="1">
            <a:spLocks/>
          </p:cNvSpPr>
          <p:nvPr/>
        </p:nvSpPr>
        <p:spPr bwMode="auto">
          <a:xfrm>
            <a:off x="1290959" y="4482085"/>
            <a:ext cx="933819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spAutoFit/>
          </a:bodyPr>
          <a:lstStyle>
            <a:lvl1pPr algn="ctr" rtl="0" eaLnBrk="1" fontAlgn="base" hangingPunct="1">
              <a:spcBef>
                <a:spcPct val="0"/>
              </a:spcBef>
              <a:spcAft>
                <a:spcPct val="0"/>
              </a:spcAft>
              <a:defRPr sz="4400" kern="1200" baseline="0">
                <a:solidFill>
                  <a:schemeClr val="bg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sz="2800" b="1" dirty="0">
                <a:cs typeface="Segoe UI Light" panose="020B0502040204020203" pitchFamily="34" charset="0"/>
              </a:rPr>
              <a:t>I.A. Adeyinka and O. Bamidele  </a:t>
            </a:r>
          </a:p>
        </p:txBody>
      </p:sp>
      <p:sp>
        <p:nvSpPr>
          <p:cNvPr id="12" name="Title 9"/>
          <p:cNvSpPr txBox="1">
            <a:spLocks/>
          </p:cNvSpPr>
          <p:nvPr/>
        </p:nvSpPr>
        <p:spPr bwMode="auto">
          <a:xfrm>
            <a:off x="1188348" y="5359109"/>
            <a:ext cx="933819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spAutoFit/>
          </a:bodyPr>
          <a:lstStyle>
            <a:lvl1pPr algn="ctr" rtl="0" eaLnBrk="1" fontAlgn="base" hangingPunct="1">
              <a:spcBef>
                <a:spcPct val="0"/>
              </a:spcBef>
              <a:spcAft>
                <a:spcPct val="0"/>
              </a:spcAft>
              <a:defRPr sz="4400" kern="1200" baseline="0">
                <a:solidFill>
                  <a:schemeClr val="bg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sz="2800" dirty="0"/>
              <a:t>First ACGG Nigeria Innovation Platform Meeting Ibadan, Nigeria, 20-22 July 2015</a:t>
            </a:r>
            <a:endParaRPr lang="en-US" sz="2800" b="1" dirty="0">
              <a:cs typeface="Segoe UI Light" panose="020B0502040204020203" pitchFamily="34" charset="0"/>
            </a:endParaRPr>
          </a:p>
        </p:txBody>
      </p:sp>
      <p:sp>
        <p:nvSpPr>
          <p:cNvPr id="2" name="Rectangle 1">
            <a:extLst>
              <a:ext uri="{FF2B5EF4-FFF2-40B4-BE49-F238E27FC236}">
                <a16:creationId xmlns:a16="http://schemas.microsoft.com/office/drawing/2014/main" id="{0A44DEAE-51DE-4393-83B6-CDD37D8BF3B4}"/>
              </a:ext>
            </a:extLst>
          </p:cNvPr>
          <p:cNvSpPr/>
          <p:nvPr/>
        </p:nvSpPr>
        <p:spPr>
          <a:xfrm>
            <a:off x="574341" y="2319423"/>
            <a:ext cx="10398616" cy="646331"/>
          </a:xfrm>
          <a:prstGeom prst="rect">
            <a:avLst/>
          </a:prstGeom>
        </p:spPr>
        <p:txBody>
          <a:bodyPr wrap="none">
            <a:spAutoFit/>
          </a:bodyPr>
          <a:lstStyle/>
          <a:p>
            <a:r>
              <a:rPr lang="en-US" sz="3600" b="1" dirty="0">
                <a:solidFill>
                  <a:schemeClr val="bg1"/>
                </a:solidFill>
                <a:latin typeface="+mj-lt"/>
                <a:ea typeface="+mj-ea"/>
                <a:cs typeface="Segoe UI Light" panose="020B0502040204020203" pitchFamily="34" charset="0"/>
              </a:rPr>
              <a:t>Introducing</a:t>
            </a:r>
            <a:r>
              <a:rPr lang="en-US" sz="2800" dirty="0"/>
              <a:t> </a:t>
            </a:r>
            <a:r>
              <a:rPr lang="en-US" sz="3600" b="1" dirty="0">
                <a:solidFill>
                  <a:schemeClr val="bg1"/>
                </a:solidFill>
                <a:latin typeface="+mj-lt"/>
                <a:ea typeface="+mj-ea"/>
                <a:cs typeface="Segoe UI Light" panose="020B0502040204020203" pitchFamily="34" charset="0"/>
              </a:rPr>
              <a:t>the African Chicken Genetic Gains project</a:t>
            </a:r>
          </a:p>
        </p:txBody>
      </p:sp>
    </p:spTree>
    <p:extLst>
      <p:ext uri="{BB962C8B-B14F-4D97-AF65-F5344CB8AC3E}">
        <p14:creationId xmlns:p14="http://schemas.microsoft.com/office/powerpoint/2010/main" val="1660570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6180"/>
            <a:ext cx="10383299" cy="1020621"/>
          </a:xfrm>
        </p:spPr>
        <p:txBody>
          <a:bodyPr/>
          <a:lstStyle/>
          <a:p>
            <a:pPr algn="ctr"/>
            <a:r>
              <a:rPr lang="en-US" dirty="0"/>
              <a:t>         Partners</a:t>
            </a:r>
          </a:p>
        </p:txBody>
      </p:sp>
      <p:pic>
        <p:nvPicPr>
          <p:cNvPr id="6" name="Picture 5"/>
          <p:cNvPicPr>
            <a:picLocks noChangeAspect="1"/>
          </p:cNvPicPr>
          <p:nvPr/>
        </p:nvPicPr>
        <p:blipFill>
          <a:blip r:embed="rId2" cstate="print"/>
          <a:stretch>
            <a:fillRect/>
          </a:stretch>
        </p:blipFill>
        <p:spPr>
          <a:xfrm>
            <a:off x="2224772" y="3698588"/>
            <a:ext cx="2261979" cy="1668673"/>
          </a:xfrm>
          <a:prstGeom prst="rect">
            <a:avLst/>
          </a:prstGeom>
        </p:spPr>
      </p:pic>
      <p:pic>
        <p:nvPicPr>
          <p:cNvPr id="7" name="Picture 6"/>
          <p:cNvPicPr>
            <a:picLocks noChangeAspect="1"/>
          </p:cNvPicPr>
          <p:nvPr/>
        </p:nvPicPr>
        <p:blipFill>
          <a:blip r:embed="rId3" cstate="print"/>
          <a:stretch>
            <a:fillRect/>
          </a:stretch>
        </p:blipFill>
        <p:spPr>
          <a:xfrm>
            <a:off x="3833193" y="1568510"/>
            <a:ext cx="4351437" cy="2163177"/>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15168" y="4084358"/>
            <a:ext cx="2768131" cy="996527"/>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97009" y="3816561"/>
            <a:ext cx="1498663" cy="1498663"/>
          </a:xfrm>
          <a:prstGeom prst="rect">
            <a:avLst/>
          </a:prstGeom>
        </p:spPr>
      </p:pic>
    </p:spTree>
    <p:extLst>
      <p:ext uri="{BB962C8B-B14F-4D97-AF65-F5344CB8AC3E}">
        <p14:creationId xmlns:p14="http://schemas.microsoft.com/office/powerpoint/2010/main" val="9791155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stretch>
            <a:fillRect/>
          </a:stretch>
        </p:blipFill>
        <p:spPr>
          <a:xfrm>
            <a:off x="0" y="0"/>
            <a:ext cx="12191999" cy="6858000"/>
          </a:xfrm>
          <a:prstGeom prst="rect">
            <a:avLst/>
          </a:prstGeom>
        </p:spPr>
      </p:pic>
      <p:sp>
        <p:nvSpPr>
          <p:cNvPr id="3" name="Rectangle 2"/>
          <p:cNvSpPr/>
          <p:nvPr/>
        </p:nvSpPr>
        <p:spPr>
          <a:xfrm>
            <a:off x="433953" y="4038446"/>
            <a:ext cx="12104176" cy="923330"/>
          </a:xfrm>
          <a:prstGeom prst="rect">
            <a:avLst/>
          </a:prstGeom>
          <a:noFill/>
        </p:spPr>
        <p:txBody>
          <a:bodyPr wrap="square" lIns="91440" tIns="45720" rIns="91440" bIns="45720">
            <a:spAutoFit/>
          </a:bodyPr>
          <a:lstStyle/>
          <a:p>
            <a:pPr algn="ctr"/>
            <a:r>
              <a:rPr lang="en-US" sz="5400" b="1" dirty="0">
                <a:ln w="6600">
                  <a:solidFill>
                    <a:schemeClr val="accent2"/>
                  </a:solidFill>
                  <a:prstDash val="solid"/>
                </a:ln>
                <a:solidFill>
                  <a:srgbClr val="FFFFFF"/>
                </a:solidFill>
                <a:effectLst>
                  <a:outerShdw dist="38100" dir="2700000" algn="tl" rotWithShape="0">
                    <a:schemeClr val="accent2"/>
                  </a:outerShdw>
                </a:effectLst>
              </a:rPr>
              <a:t>What Is In It For You?</a:t>
            </a:r>
          </a:p>
        </p:txBody>
      </p:sp>
      <p:sp>
        <p:nvSpPr>
          <p:cNvPr id="8" name="TextBox 7"/>
          <p:cNvSpPr txBox="1"/>
          <p:nvPr/>
        </p:nvSpPr>
        <p:spPr>
          <a:xfrm>
            <a:off x="1975757" y="1126671"/>
            <a:ext cx="8784771" cy="2246769"/>
          </a:xfrm>
          <a:prstGeom prst="rect">
            <a:avLst/>
          </a:prstGeom>
          <a:noFill/>
        </p:spPr>
        <p:txBody>
          <a:bodyPr wrap="square" rtlCol="0">
            <a:spAutoFit/>
          </a:bodyPr>
          <a:lstStyle/>
          <a:p>
            <a:pPr algn="ctr"/>
            <a:r>
              <a:rPr lang="en-GB" sz="2800" dirty="0">
                <a:solidFill>
                  <a:schemeClr val="bg1"/>
                </a:solidFill>
                <a:latin typeface="Arial Rounded MT Bold" panose="020F0704030504030204" pitchFamily="34" charset="0"/>
              </a:rPr>
              <a:t>more productive chickens for Africa’s smallholders</a:t>
            </a:r>
          </a:p>
          <a:p>
            <a:pPr algn="ctr"/>
            <a:endParaRPr lang="en-GB" sz="2800" dirty="0">
              <a:solidFill>
                <a:schemeClr val="bg1"/>
              </a:solidFill>
              <a:latin typeface="Arial Rounded MT Bold" panose="020F0704030504030204" pitchFamily="34" charset="0"/>
            </a:endParaRPr>
          </a:p>
          <a:p>
            <a:pPr algn="ctr"/>
            <a:endParaRPr lang="en-GB" sz="2800" dirty="0">
              <a:solidFill>
                <a:schemeClr val="bg1"/>
              </a:solidFill>
              <a:latin typeface="Arial Rounded MT Bold" panose="020F0704030504030204" pitchFamily="34" charset="0"/>
            </a:endParaRPr>
          </a:p>
          <a:p>
            <a:pPr algn="ctr"/>
            <a:r>
              <a:rPr lang="en-GB" sz="2800" u="sng" dirty="0">
                <a:solidFill>
                  <a:schemeClr val="bg1"/>
                </a:solidFill>
                <a:latin typeface="Arial Rounded MT Bold" panose="020F0704030504030204" pitchFamily="34" charset="0"/>
              </a:rPr>
              <a:t>http://africacgg.net</a:t>
            </a:r>
          </a:p>
        </p:txBody>
      </p:sp>
    </p:spTree>
    <p:extLst>
      <p:ext uri="{BB962C8B-B14F-4D97-AF65-F5344CB8AC3E}">
        <p14:creationId xmlns:p14="http://schemas.microsoft.com/office/powerpoint/2010/main" val="1196107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3001927"/>
            <a:ext cx="12192000" cy="823595"/>
          </a:xfrm>
        </p:spPr>
        <p:txBody>
          <a:bodyPr>
            <a:normAutofit/>
          </a:bodyPr>
          <a:lstStyle/>
          <a:p>
            <a:pPr algn="ctr"/>
            <a:r>
              <a:rPr lang="en-US" sz="4000" dirty="0">
                <a:solidFill>
                  <a:schemeClr val="bg1"/>
                </a:solidFill>
                <a:latin typeface="Segoe UI Light" panose="020B0502040204020203" pitchFamily="34" charset="0"/>
                <a:cs typeface="Segoe UI Light" panose="020B0502040204020203" pitchFamily="34" charset="0"/>
              </a:rPr>
              <a:t>Thank You!</a:t>
            </a:r>
          </a:p>
        </p:txBody>
      </p:sp>
      <p:pic>
        <p:nvPicPr>
          <p:cNvPr id="6" name="Picture 5"/>
          <p:cNvPicPr>
            <a:picLocks noChangeAspect="1"/>
          </p:cNvPicPr>
          <p:nvPr/>
        </p:nvPicPr>
        <p:blipFill>
          <a:blip r:embed="rId3" cstate="print"/>
          <a:stretch>
            <a:fillRect/>
          </a:stretch>
        </p:blipFill>
        <p:spPr>
          <a:xfrm>
            <a:off x="0" y="1"/>
            <a:ext cx="12192000" cy="6858000"/>
          </a:xfrm>
          <a:prstGeom prst="rect">
            <a:avLst/>
          </a:prstGeom>
        </p:spPr>
      </p:pic>
      <p:pic>
        <p:nvPicPr>
          <p:cNvPr id="2" name="Picture 1"/>
          <p:cNvPicPr>
            <a:picLocks noChangeAspect="1"/>
          </p:cNvPicPr>
          <p:nvPr/>
        </p:nvPicPr>
        <p:blipFill>
          <a:blip r:embed="rId4" cstate="print"/>
          <a:stretch>
            <a:fillRect/>
          </a:stretch>
        </p:blipFill>
        <p:spPr>
          <a:xfrm>
            <a:off x="3853143" y="610827"/>
            <a:ext cx="4485714" cy="5876190"/>
          </a:xfrm>
          <a:prstGeom prst="rect">
            <a:avLst/>
          </a:prstGeom>
        </p:spPr>
      </p:pic>
    </p:spTree>
    <p:extLst>
      <p:ext uri="{BB962C8B-B14F-4D97-AF65-F5344CB8AC3E}">
        <p14:creationId xmlns:p14="http://schemas.microsoft.com/office/powerpoint/2010/main" val="3171903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http://www.impatientoptimists.org/~/media/Blog/Other/F/FA-FE/960x440_farmer_chicken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269998"/>
            <a:ext cx="12192001" cy="5588002"/>
          </a:xfrm>
          <a:prstGeom prst="rect">
            <a:avLst/>
          </a:prstGeom>
          <a:solidFill>
            <a:schemeClr val="bg2">
              <a:lumMod val="75000"/>
            </a:schemeClr>
          </a:solidFill>
        </p:spPr>
      </p:pic>
      <p:grpSp>
        <p:nvGrpSpPr>
          <p:cNvPr id="8" name="Group 7"/>
          <p:cNvGrpSpPr/>
          <p:nvPr/>
        </p:nvGrpSpPr>
        <p:grpSpPr>
          <a:xfrm>
            <a:off x="1352493" y="2274633"/>
            <a:ext cx="9650697" cy="3568242"/>
            <a:chOff x="253469" y="321172"/>
            <a:chExt cx="4845406" cy="6176427"/>
          </a:xfrm>
          <a:solidFill>
            <a:srgbClr val="0070C0"/>
          </a:solidFill>
        </p:grpSpPr>
        <p:sp>
          <p:nvSpPr>
            <p:cNvPr id="9" name="TextBox 8"/>
            <p:cNvSpPr txBox="1"/>
            <p:nvPr/>
          </p:nvSpPr>
          <p:spPr>
            <a:xfrm>
              <a:off x="253469" y="321172"/>
              <a:ext cx="4845403" cy="1514942"/>
            </a:xfrm>
            <a:prstGeom prst="rect">
              <a:avLst/>
            </a:prstGeom>
            <a:grpFill/>
            <a:effectLst>
              <a:softEdge rad="0"/>
            </a:effectLst>
          </p:spPr>
          <p:txBody>
            <a:bodyPr wrap="square" rtlCol="0">
              <a:spAutoFit/>
            </a:bodyPr>
            <a:lstStyle/>
            <a:p>
              <a:pPr lvl="1" algn="ctr"/>
              <a:r>
                <a:rPr lang="en-US" sz="4000" i="1" dirty="0">
                  <a:solidFill>
                    <a:schemeClr val="bg1"/>
                  </a:solidFill>
                </a:rPr>
                <a:t>Our Vision</a:t>
              </a:r>
              <a:endParaRPr lang="en-US" sz="2000" i="1" dirty="0">
                <a:solidFill>
                  <a:schemeClr val="bg1"/>
                </a:solidFill>
              </a:endParaRPr>
            </a:p>
          </p:txBody>
        </p:sp>
        <p:sp>
          <p:nvSpPr>
            <p:cNvPr id="10" name="Rectangle 9"/>
            <p:cNvSpPr/>
            <p:nvPr/>
          </p:nvSpPr>
          <p:spPr>
            <a:xfrm>
              <a:off x="253472" y="2129180"/>
              <a:ext cx="4845403" cy="4368419"/>
            </a:xfrm>
            <a:prstGeom prst="rect">
              <a:avLst/>
            </a:prstGeom>
            <a:grp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Rectangle 3"/>
          <p:cNvSpPr/>
          <p:nvPr/>
        </p:nvSpPr>
        <p:spPr>
          <a:xfrm>
            <a:off x="0" y="3"/>
            <a:ext cx="12192000" cy="1291589"/>
          </a:xfrm>
          <a:prstGeom prst="rect">
            <a:avLst/>
          </a:prstGeom>
          <a:solidFill>
            <a:srgbClr val="33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b="19266"/>
          <a:stretch/>
        </p:blipFill>
        <p:spPr>
          <a:xfrm>
            <a:off x="10383300" y="67153"/>
            <a:ext cx="1079360" cy="1157284"/>
          </a:xfrm>
          <a:prstGeom prst="rect">
            <a:avLst/>
          </a:prstGeom>
        </p:spPr>
      </p:pic>
      <p:sp>
        <p:nvSpPr>
          <p:cNvPr id="7" name="Content Placeholder 9"/>
          <p:cNvSpPr>
            <a:spLocks noGrp="1"/>
          </p:cNvSpPr>
          <p:nvPr>
            <p:ph idx="1"/>
          </p:nvPr>
        </p:nvSpPr>
        <p:spPr>
          <a:xfrm>
            <a:off x="1459602" y="3279914"/>
            <a:ext cx="9527177" cy="2254612"/>
          </a:xfrm>
        </p:spPr>
        <p:txBody>
          <a:bodyPr>
            <a:normAutofit/>
          </a:bodyPr>
          <a:lstStyle/>
          <a:p>
            <a:pPr marL="0" indent="0" algn="just">
              <a:buNone/>
            </a:pPr>
            <a:r>
              <a:rPr lang="en-US" sz="2600" dirty="0">
                <a:solidFill>
                  <a:schemeClr val="bg1"/>
                </a:solidFill>
              </a:rPr>
              <a:t>To transform Smallholder chicken production into commercially viable enterprise with active private sector engagement that empowers rural women, increases income and nutrition of their family through delivery of more productive locally adaptable chicken, production inputs and services to rural communities</a:t>
            </a:r>
            <a:endParaRPr lang="en-US" sz="2600" dirty="0">
              <a:solidFill>
                <a:schemeClr val="bg1"/>
              </a:solidFill>
              <a:latin typeface="Tahoma" pitchFamily="34" charset="0"/>
            </a:endParaRPr>
          </a:p>
          <a:p>
            <a:pPr algn="just"/>
            <a:endParaRPr lang="en-US" dirty="0">
              <a:solidFill>
                <a:schemeClr val="bg1"/>
              </a:solidFill>
            </a:endParaRPr>
          </a:p>
        </p:txBody>
      </p:sp>
      <p:sp>
        <p:nvSpPr>
          <p:cNvPr id="12" name="Rectangle 11"/>
          <p:cNvSpPr/>
          <p:nvPr/>
        </p:nvSpPr>
        <p:spPr>
          <a:xfrm>
            <a:off x="505923" y="316813"/>
            <a:ext cx="4135170" cy="923330"/>
          </a:xfrm>
          <a:prstGeom prst="rect">
            <a:avLst/>
          </a:prstGeom>
          <a:noFill/>
        </p:spPr>
        <p:txBody>
          <a:bodyPr wrap="none" lIns="91440" tIns="45720" rIns="91440" bIns="45720">
            <a:spAutoFit/>
          </a:bodyPr>
          <a:lstStyle/>
          <a:p>
            <a:pPr algn="ctr"/>
            <a:r>
              <a:rPr lang="en-US" sz="5400" dirty="0">
                <a:ln w="0"/>
                <a:solidFill>
                  <a:schemeClr val="bg1"/>
                </a:solidFill>
                <a:effectLst>
                  <a:outerShdw blurRad="38100" dist="19050" dir="2700000" algn="tl" rotWithShape="0">
                    <a:schemeClr val="dk1">
                      <a:alpha val="40000"/>
                    </a:schemeClr>
                  </a:outerShdw>
                </a:effectLst>
              </a:rPr>
              <a:t>ACGG Nigeria </a:t>
            </a:r>
            <a:endParaRPr lang="en-US" sz="5400" b="0" cap="none" spc="0" dirty="0">
              <a:ln w="0"/>
              <a:solidFill>
                <a:schemeClr val="bg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91969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
            <a:ext cx="12192000" cy="1291589"/>
          </a:xfrm>
          <a:prstGeom prst="rect">
            <a:avLst/>
          </a:prstGeom>
          <a:solidFill>
            <a:srgbClr val="33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9266"/>
          <a:stretch/>
        </p:blipFill>
        <p:spPr>
          <a:xfrm>
            <a:off x="10383300" y="67153"/>
            <a:ext cx="1079360" cy="1157284"/>
          </a:xfrm>
          <a:prstGeom prst="rect">
            <a:avLst/>
          </a:prstGeom>
        </p:spPr>
      </p:pic>
      <p:sp>
        <p:nvSpPr>
          <p:cNvPr id="2" name="TextBox 1"/>
          <p:cNvSpPr txBox="1"/>
          <p:nvPr/>
        </p:nvSpPr>
        <p:spPr>
          <a:xfrm>
            <a:off x="786063" y="1692117"/>
            <a:ext cx="10784281" cy="4031873"/>
          </a:xfrm>
          <a:prstGeom prst="rect">
            <a:avLst/>
          </a:prstGeom>
          <a:noFill/>
        </p:spPr>
        <p:txBody>
          <a:bodyPr wrap="square" rtlCol="0">
            <a:spAutoFit/>
          </a:bodyPr>
          <a:lstStyle/>
          <a:p>
            <a:pPr marL="342900" indent="-342900" algn="just">
              <a:buAutoNum type="arabicParenR"/>
            </a:pPr>
            <a:r>
              <a:rPr lang="en-GB" sz="3200" dirty="0"/>
              <a:t> Determine which genetically improved chicken breed is highly productive LAC</a:t>
            </a:r>
          </a:p>
          <a:p>
            <a:pPr marL="342900" indent="-342900" algn="just">
              <a:buAutoNum type="arabicParenR"/>
            </a:pPr>
            <a:r>
              <a:rPr lang="en-GB" sz="3200" dirty="0"/>
              <a:t>Develop working PPP for supply of birds, inputs and services to the rural SHC farmers</a:t>
            </a:r>
          </a:p>
          <a:p>
            <a:pPr marL="342900" indent="-342900" algn="just">
              <a:buAutoNum type="arabicParenR"/>
            </a:pPr>
            <a:r>
              <a:rPr lang="en-GB" sz="3200" dirty="0"/>
              <a:t>Measure changes in production, productivity income and HH consumption of poultry products</a:t>
            </a:r>
          </a:p>
          <a:p>
            <a:pPr marL="342900" indent="-342900" algn="just">
              <a:buAutoNum type="arabicParenR"/>
            </a:pPr>
            <a:r>
              <a:rPr lang="en-GB" sz="3200" dirty="0"/>
              <a:t>Support the empowerment process (control over resources) of women in the SHC value chain</a:t>
            </a:r>
          </a:p>
        </p:txBody>
      </p:sp>
      <p:sp>
        <p:nvSpPr>
          <p:cNvPr id="8" name="Rectangle 7"/>
          <p:cNvSpPr/>
          <p:nvPr/>
        </p:nvSpPr>
        <p:spPr>
          <a:xfrm>
            <a:off x="489907" y="368262"/>
            <a:ext cx="2851742" cy="923330"/>
          </a:xfrm>
          <a:prstGeom prst="rect">
            <a:avLst/>
          </a:prstGeom>
          <a:noFill/>
        </p:spPr>
        <p:txBody>
          <a:bodyPr wrap="none" lIns="91440" tIns="45720" rIns="91440" bIns="45720">
            <a:spAutoFit/>
          </a:bodyPr>
          <a:lstStyle/>
          <a:p>
            <a:pPr algn="ctr"/>
            <a:r>
              <a:rPr lang="en-US" sz="5400" dirty="0">
                <a:ln w="0"/>
                <a:solidFill>
                  <a:schemeClr val="bg1"/>
                </a:solidFill>
                <a:effectLst>
                  <a:outerShdw blurRad="38100" dist="19050" dir="2700000" algn="tl" rotWithShape="0">
                    <a:schemeClr val="dk1">
                      <a:alpha val="40000"/>
                    </a:schemeClr>
                  </a:outerShdw>
                </a:effectLst>
              </a:rPr>
              <a:t>Objective</a:t>
            </a:r>
            <a:endParaRPr lang="en-US" sz="5400" b="0" cap="none" spc="0" dirty="0">
              <a:ln w="0"/>
              <a:solidFill>
                <a:schemeClr val="bg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559414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
            <a:ext cx="12192000" cy="1291589"/>
          </a:xfrm>
          <a:prstGeom prst="rect">
            <a:avLst/>
          </a:prstGeom>
          <a:solidFill>
            <a:srgbClr val="33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9266"/>
          <a:stretch/>
        </p:blipFill>
        <p:spPr>
          <a:xfrm>
            <a:off x="10383300" y="67153"/>
            <a:ext cx="1079360" cy="1157284"/>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813264950"/>
              </p:ext>
            </p:extLst>
          </p:nvPr>
        </p:nvGraphicFramePr>
        <p:xfrm>
          <a:off x="445957" y="1732548"/>
          <a:ext cx="4046070" cy="3737808"/>
        </p:xfrm>
        <a:graphic>
          <a:graphicData uri="http://schemas.openxmlformats.org/drawingml/2006/table">
            <a:tbl>
              <a:tblPr firstRow="1" bandRow="1">
                <a:tableStyleId>{5C22544A-7EE6-4342-B048-85BDC9FD1C3A}</a:tableStyleId>
              </a:tblPr>
              <a:tblGrid>
                <a:gridCol w="2023035">
                  <a:extLst>
                    <a:ext uri="{9D8B030D-6E8A-4147-A177-3AD203B41FA5}">
                      <a16:colId xmlns:a16="http://schemas.microsoft.com/office/drawing/2014/main" val="20000"/>
                    </a:ext>
                  </a:extLst>
                </a:gridCol>
                <a:gridCol w="2023035">
                  <a:extLst>
                    <a:ext uri="{9D8B030D-6E8A-4147-A177-3AD203B41FA5}">
                      <a16:colId xmlns:a16="http://schemas.microsoft.com/office/drawing/2014/main" val="20001"/>
                    </a:ext>
                  </a:extLst>
                </a:gridCol>
              </a:tblGrid>
              <a:tr h="1099356">
                <a:tc>
                  <a:txBody>
                    <a:bodyPr/>
                    <a:lstStyle/>
                    <a:p>
                      <a:r>
                        <a:rPr lang="en-GB" sz="2000" dirty="0"/>
                        <a:t>6 Agro-ecological zones</a:t>
                      </a:r>
                    </a:p>
                  </a:txBody>
                  <a:tcPr/>
                </a:tc>
                <a:tc>
                  <a:txBody>
                    <a:bodyPr/>
                    <a:lstStyle/>
                    <a:p>
                      <a:r>
                        <a:rPr lang="en-GB" sz="2000" dirty="0"/>
                        <a:t>5 Project (Sub-National) Zones</a:t>
                      </a:r>
                    </a:p>
                    <a:p>
                      <a:endParaRPr lang="en-GB" sz="2000" dirty="0"/>
                    </a:p>
                  </a:txBody>
                  <a:tcPr/>
                </a:tc>
                <a:extLst>
                  <a:ext uri="{0D108BD9-81ED-4DB2-BD59-A6C34878D82A}">
                    <a16:rowId xmlns:a16="http://schemas.microsoft.com/office/drawing/2014/main" val="10000"/>
                  </a:ext>
                </a:extLst>
              </a:tr>
              <a:tr h="439742">
                <a:tc>
                  <a:txBody>
                    <a:bodyPr/>
                    <a:lstStyle/>
                    <a:p>
                      <a:r>
                        <a:rPr lang="en-GB" sz="2000" dirty="0"/>
                        <a:t>Humid Forest</a:t>
                      </a:r>
                    </a:p>
                  </a:txBody>
                  <a:tcPr/>
                </a:tc>
                <a:tc>
                  <a:txBody>
                    <a:bodyPr/>
                    <a:lstStyle/>
                    <a:p>
                      <a:r>
                        <a:rPr lang="en-GB" sz="2000" dirty="0"/>
                        <a:t>1,2,3</a:t>
                      </a:r>
                    </a:p>
                  </a:txBody>
                  <a:tcPr/>
                </a:tc>
                <a:extLst>
                  <a:ext uri="{0D108BD9-81ED-4DB2-BD59-A6C34878D82A}">
                    <a16:rowId xmlns:a16="http://schemas.microsoft.com/office/drawing/2014/main" val="10001"/>
                  </a:ext>
                </a:extLst>
              </a:tr>
              <a:tr h="439742">
                <a:tc>
                  <a:txBody>
                    <a:bodyPr/>
                    <a:lstStyle/>
                    <a:p>
                      <a:r>
                        <a:rPr lang="en-GB" sz="2000" dirty="0"/>
                        <a:t>Derived </a:t>
                      </a:r>
                      <a:r>
                        <a:rPr lang="en-GB" sz="2000" dirty="0" err="1"/>
                        <a:t>Savanna</a:t>
                      </a:r>
                      <a:endParaRPr lang="en-GB" sz="2000" dirty="0"/>
                    </a:p>
                  </a:txBody>
                  <a:tcPr/>
                </a:tc>
                <a:tc>
                  <a:txBody>
                    <a:bodyPr/>
                    <a:lstStyle/>
                    <a:p>
                      <a:r>
                        <a:rPr lang="en-GB" sz="2000" dirty="0"/>
                        <a:t>1,2,3,4</a:t>
                      </a:r>
                    </a:p>
                  </a:txBody>
                  <a:tcPr/>
                </a:tc>
                <a:extLst>
                  <a:ext uri="{0D108BD9-81ED-4DB2-BD59-A6C34878D82A}">
                    <a16:rowId xmlns:a16="http://schemas.microsoft.com/office/drawing/2014/main" val="10002"/>
                  </a:ext>
                </a:extLst>
              </a:tr>
              <a:tr h="439742">
                <a:tc>
                  <a:txBody>
                    <a:bodyPr/>
                    <a:lstStyle/>
                    <a:p>
                      <a:r>
                        <a:rPr lang="en-GB" sz="2000" dirty="0"/>
                        <a:t>Guinea</a:t>
                      </a:r>
                      <a:r>
                        <a:rPr lang="en-GB" sz="2000" baseline="0" dirty="0"/>
                        <a:t> </a:t>
                      </a:r>
                      <a:r>
                        <a:rPr lang="en-GB" sz="2000" baseline="0" dirty="0" err="1"/>
                        <a:t>Savanna</a:t>
                      </a:r>
                      <a:endParaRPr lang="en-GB" sz="2000" dirty="0"/>
                    </a:p>
                  </a:txBody>
                  <a:tcPr/>
                </a:tc>
                <a:tc>
                  <a:txBody>
                    <a:bodyPr/>
                    <a:lstStyle/>
                    <a:p>
                      <a:r>
                        <a:rPr lang="en-GB" sz="2000" dirty="0"/>
                        <a:t>4,5</a:t>
                      </a:r>
                    </a:p>
                  </a:txBody>
                  <a:tcPr/>
                </a:tc>
                <a:extLst>
                  <a:ext uri="{0D108BD9-81ED-4DB2-BD59-A6C34878D82A}">
                    <a16:rowId xmlns:a16="http://schemas.microsoft.com/office/drawing/2014/main" val="10003"/>
                  </a:ext>
                </a:extLst>
              </a:tr>
              <a:tr h="439742">
                <a:tc>
                  <a:txBody>
                    <a:bodyPr/>
                    <a:lstStyle/>
                    <a:p>
                      <a:r>
                        <a:rPr lang="en-GB" sz="2000" dirty="0"/>
                        <a:t>Sudan </a:t>
                      </a:r>
                      <a:r>
                        <a:rPr lang="en-GB" sz="2000" dirty="0" err="1"/>
                        <a:t>Savanna</a:t>
                      </a:r>
                      <a:endParaRPr lang="en-GB" sz="2000" dirty="0"/>
                    </a:p>
                  </a:txBody>
                  <a:tcPr/>
                </a:tc>
                <a:tc>
                  <a:txBody>
                    <a:bodyPr/>
                    <a:lstStyle/>
                    <a:p>
                      <a:r>
                        <a:rPr lang="en-GB" sz="2000" dirty="0"/>
                        <a:t>5</a:t>
                      </a:r>
                    </a:p>
                  </a:txBody>
                  <a:tcPr/>
                </a:tc>
                <a:extLst>
                  <a:ext uri="{0D108BD9-81ED-4DB2-BD59-A6C34878D82A}">
                    <a16:rowId xmlns:a16="http://schemas.microsoft.com/office/drawing/2014/main" val="10004"/>
                  </a:ext>
                </a:extLst>
              </a:tr>
              <a:tr h="439742">
                <a:tc>
                  <a:txBody>
                    <a:bodyPr/>
                    <a:lstStyle/>
                    <a:p>
                      <a:r>
                        <a:rPr lang="en-GB" sz="2000" dirty="0"/>
                        <a:t>Sahel </a:t>
                      </a:r>
                      <a:r>
                        <a:rPr lang="en-GB" sz="2000" dirty="0" err="1"/>
                        <a:t>Savanna</a:t>
                      </a:r>
                      <a:endParaRPr lang="en-GB" sz="2000" dirty="0"/>
                    </a:p>
                  </a:txBody>
                  <a:tcPr/>
                </a:tc>
                <a:tc>
                  <a:txBody>
                    <a:bodyPr/>
                    <a:lstStyle/>
                    <a:p>
                      <a:r>
                        <a:rPr lang="en-GB" sz="2000" dirty="0"/>
                        <a:t>-</a:t>
                      </a:r>
                    </a:p>
                  </a:txBody>
                  <a:tcPr/>
                </a:tc>
                <a:extLst>
                  <a:ext uri="{0D108BD9-81ED-4DB2-BD59-A6C34878D82A}">
                    <a16:rowId xmlns:a16="http://schemas.microsoft.com/office/drawing/2014/main" val="10005"/>
                  </a:ext>
                </a:extLst>
              </a:tr>
              <a:tr h="439742">
                <a:tc>
                  <a:txBody>
                    <a:bodyPr/>
                    <a:lstStyle/>
                    <a:p>
                      <a:r>
                        <a:rPr lang="en-GB" sz="2000" dirty="0" err="1"/>
                        <a:t>Midaltitude</a:t>
                      </a:r>
                      <a:endParaRPr lang="en-GB" sz="2000" dirty="0"/>
                    </a:p>
                  </a:txBody>
                  <a:tcPr/>
                </a:tc>
                <a:tc>
                  <a:txBody>
                    <a:bodyPr/>
                    <a:lstStyle/>
                    <a:p>
                      <a:r>
                        <a:rPr lang="en-GB" sz="2000" dirty="0"/>
                        <a:t>4</a:t>
                      </a:r>
                    </a:p>
                  </a:txBody>
                  <a:tcPr/>
                </a:tc>
                <a:extLst>
                  <a:ext uri="{0D108BD9-81ED-4DB2-BD59-A6C34878D82A}">
                    <a16:rowId xmlns:a16="http://schemas.microsoft.com/office/drawing/2014/main" val="10006"/>
                  </a:ext>
                </a:extLst>
              </a:tr>
            </a:tbl>
          </a:graphicData>
        </a:graphic>
      </p:graphicFrame>
      <p:sp>
        <p:nvSpPr>
          <p:cNvPr id="8" name="Rectangle 7"/>
          <p:cNvSpPr/>
          <p:nvPr/>
        </p:nvSpPr>
        <p:spPr>
          <a:xfrm>
            <a:off x="301382" y="368262"/>
            <a:ext cx="3966728" cy="923330"/>
          </a:xfrm>
          <a:prstGeom prst="rect">
            <a:avLst/>
          </a:prstGeom>
          <a:noFill/>
        </p:spPr>
        <p:txBody>
          <a:bodyPr wrap="none" lIns="91440" tIns="45720" rIns="91440" bIns="45720">
            <a:spAutoFit/>
          </a:bodyPr>
          <a:lstStyle/>
          <a:p>
            <a:pPr algn="ctr"/>
            <a:r>
              <a:rPr lang="en-US" sz="5400" dirty="0">
                <a:ln w="0"/>
                <a:solidFill>
                  <a:schemeClr val="bg1"/>
                </a:solidFill>
                <a:effectLst>
                  <a:outerShdw blurRad="38100" dist="19050" dir="2700000" algn="tl" rotWithShape="0">
                    <a:schemeClr val="dk1">
                      <a:alpha val="40000"/>
                    </a:schemeClr>
                  </a:outerShdw>
                </a:effectLst>
              </a:rPr>
              <a:t>Site Selection</a:t>
            </a:r>
            <a:endParaRPr lang="en-US" sz="5400" b="0" cap="none" spc="0" dirty="0">
              <a:ln w="0"/>
              <a:solidFill>
                <a:schemeClr val="bg1"/>
              </a:solidFill>
              <a:effectLst>
                <a:outerShdw blurRad="38100" dist="19050" dir="2700000" algn="tl" rotWithShape="0">
                  <a:schemeClr val="dk1">
                    <a:alpha val="40000"/>
                  </a:schemeClr>
                </a:outerShdw>
              </a:effectLst>
            </a:endParaRPr>
          </a:p>
        </p:txBody>
      </p:sp>
      <p:pic>
        <p:nvPicPr>
          <p:cNvPr id="9" name="Picture 8"/>
          <p:cNvPicPr>
            <a:picLocks noChangeAspect="1"/>
          </p:cNvPicPr>
          <p:nvPr/>
        </p:nvPicPr>
        <p:blipFill>
          <a:blip r:embed="rId4" cstate="print"/>
          <a:stretch>
            <a:fillRect/>
          </a:stretch>
        </p:blipFill>
        <p:spPr>
          <a:xfrm>
            <a:off x="4555959" y="1720997"/>
            <a:ext cx="7475052" cy="4520279"/>
          </a:xfrm>
          <a:prstGeom prst="rect">
            <a:avLst/>
          </a:prstGeom>
        </p:spPr>
      </p:pic>
      <p:sp>
        <p:nvSpPr>
          <p:cNvPr id="2" name="TextBox 1"/>
          <p:cNvSpPr txBox="1"/>
          <p:nvPr/>
        </p:nvSpPr>
        <p:spPr>
          <a:xfrm>
            <a:off x="9923488" y="6241276"/>
            <a:ext cx="2268511" cy="369332"/>
          </a:xfrm>
          <a:prstGeom prst="rect">
            <a:avLst/>
          </a:prstGeom>
          <a:noFill/>
        </p:spPr>
        <p:txBody>
          <a:bodyPr wrap="square" rtlCol="0">
            <a:spAutoFit/>
          </a:bodyPr>
          <a:lstStyle/>
          <a:p>
            <a:r>
              <a:rPr lang="en-GB" dirty="0"/>
              <a:t>Source: www.iita.org</a:t>
            </a:r>
          </a:p>
        </p:txBody>
      </p:sp>
    </p:spTree>
    <p:extLst>
      <p:ext uri="{BB962C8B-B14F-4D97-AF65-F5344CB8AC3E}">
        <p14:creationId xmlns:p14="http://schemas.microsoft.com/office/powerpoint/2010/main" val="3410393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
            <a:ext cx="12192000" cy="1291589"/>
          </a:xfrm>
          <a:prstGeom prst="rect">
            <a:avLst/>
          </a:prstGeom>
          <a:solidFill>
            <a:srgbClr val="33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9266"/>
          <a:stretch/>
        </p:blipFill>
        <p:spPr>
          <a:xfrm>
            <a:off x="10383300" y="67153"/>
            <a:ext cx="1079360" cy="1157284"/>
          </a:xfrm>
          <a:prstGeom prst="rect">
            <a:avLst/>
          </a:prstGeom>
        </p:spPr>
      </p:pic>
      <p:grpSp>
        <p:nvGrpSpPr>
          <p:cNvPr id="3" name="Group 2"/>
          <p:cNvGrpSpPr/>
          <p:nvPr/>
        </p:nvGrpSpPr>
        <p:grpSpPr>
          <a:xfrm>
            <a:off x="225009" y="1430542"/>
            <a:ext cx="10103485" cy="5493907"/>
            <a:chOff x="225009" y="1430542"/>
            <a:chExt cx="10103485" cy="5493907"/>
          </a:xfrm>
        </p:grpSpPr>
        <p:grpSp>
          <p:nvGrpSpPr>
            <p:cNvPr id="2" name="Group 1"/>
            <p:cNvGrpSpPr/>
            <p:nvPr/>
          </p:nvGrpSpPr>
          <p:grpSpPr>
            <a:xfrm>
              <a:off x="225009" y="1430542"/>
              <a:ext cx="10103485" cy="5493907"/>
              <a:chOff x="225009" y="1430542"/>
              <a:chExt cx="10103485" cy="5493907"/>
            </a:xfrm>
          </p:grpSpPr>
          <p:sp>
            <p:nvSpPr>
              <p:cNvPr id="21" name="Text Box 33"/>
              <p:cNvSpPr txBox="1"/>
              <p:nvPr/>
            </p:nvSpPr>
            <p:spPr>
              <a:xfrm>
                <a:off x="2516089" y="6269764"/>
                <a:ext cx="2085340" cy="643255"/>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lnSpc>
                    <a:spcPct val="107000"/>
                  </a:lnSpc>
                  <a:spcAft>
                    <a:spcPts val="800"/>
                  </a:spcAft>
                </a:pPr>
                <a:r>
                  <a:rPr lang="en-GB" sz="260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ShikaBrown®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2" name="Text Box 35"/>
              <p:cNvSpPr txBox="1"/>
              <p:nvPr/>
            </p:nvSpPr>
            <p:spPr>
              <a:xfrm>
                <a:off x="8573354" y="6247539"/>
                <a:ext cx="1092200" cy="676910"/>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lnSpc>
                    <a:spcPct val="107000"/>
                  </a:lnSpc>
                  <a:spcAft>
                    <a:spcPts val="800"/>
                  </a:spcAft>
                </a:pPr>
                <a:r>
                  <a:rPr lang="en-GB" sz="280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Fulani</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3" name="Text Box 49"/>
              <p:cNvSpPr txBox="1"/>
              <p:nvPr/>
            </p:nvSpPr>
            <p:spPr>
              <a:xfrm>
                <a:off x="5323424" y="6281194"/>
                <a:ext cx="2338705" cy="643255"/>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lnSpc>
                    <a:spcPct val="107000"/>
                  </a:lnSpc>
                  <a:spcAft>
                    <a:spcPts val="800"/>
                  </a:spcAft>
                </a:pPr>
                <a:r>
                  <a:rPr lang="en-GB" sz="260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FUNAAB alpha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4" name="Text Box 52"/>
              <p:cNvSpPr txBox="1"/>
              <p:nvPr/>
            </p:nvSpPr>
            <p:spPr>
              <a:xfrm>
                <a:off x="397259" y="1864342"/>
                <a:ext cx="1270635" cy="704215"/>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lnSpc>
                    <a:spcPct val="107000"/>
                  </a:lnSpc>
                  <a:spcAft>
                    <a:spcPts val="800"/>
                  </a:spcAft>
                </a:pPr>
                <a:r>
                  <a:rPr lang="en-GB" sz="2800" dirty="0">
                    <a:ln>
                      <a:noFill/>
                    </a:ln>
                    <a:solidFill>
                      <a:srgbClr val="FF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Foreign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5" name="Text Box 53"/>
              <p:cNvSpPr txBox="1"/>
              <p:nvPr/>
            </p:nvSpPr>
            <p:spPr>
              <a:xfrm>
                <a:off x="225009" y="4985159"/>
                <a:ext cx="1546860" cy="792480"/>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2800">
                    <a:ln>
                      <a:noFill/>
                    </a:ln>
                    <a:solidFill>
                      <a:srgbClr val="FF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Nigerian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6" name="Left Brace 25"/>
              <p:cNvSpPr/>
              <p:nvPr/>
            </p:nvSpPr>
            <p:spPr>
              <a:xfrm>
                <a:off x="1686158" y="1435450"/>
                <a:ext cx="286223" cy="2127483"/>
              </a:xfrm>
              <a:prstGeom prst="leftBrace">
                <a:avLst/>
              </a:prstGeom>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7" name="Left Brace 26"/>
              <p:cNvSpPr/>
              <p:nvPr/>
            </p:nvSpPr>
            <p:spPr>
              <a:xfrm>
                <a:off x="1835369" y="4084094"/>
                <a:ext cx="236220" cy="2386965"/>
              </a:xfrm>
              <a:prstGeom prst="leftBrace">
                <a:avLst/>
              </a:prstGeom>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nvGrpSpPr>
              <p:cNvPr id="28" name="Group 27"/>
              <p:cNvGrpSpPr/>
              <p:nvPr/>
            </p:nvGrpSpPr>
            <p:grpSpPr>
              <a:xfrm>
                <a:off x="5098634" y="4150769"/>
                <a:ext cx="2724150" cy="2152650"/>
                <a:chOff x="0" y="0"/>
                <a:chExt cx="4993452" cy="4829687"/>
              </a:xfrm>
            </p:grpSpPr>
            <p:pic>
              <p:nvPicPr>
                <p:cNvPr id="52" name="Picture 5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2411730" cy="1400175"/>
                </a:xfrm>
                <a:prstGeom prst="rect">
                  <a:avLst/>
                </a:prstGeom>
                <a:noFill/>
                <a:ln>
                  <a:noFill/>
                </a:ln>
              </p:spPr>
            </p:pic>
            <p:sp>
              <p:nvSpPr>
                <p:cNvPr id="53" name="Rectangle 52"/>
                <p:cNvSpPr/>
                <p:nvPr/>
              </p:nvSpPr>
              <p:spPr>
                <a:xfrm>
                  <a:off x="2411730" y="0"/>
                  <a:ext cx="2486025" cy="1419225"/>
                </a:xfrm>
                <a:prstGeom prst="rect">
                  <a:avLst/>
                </a:prstGeom>
                <a:blipFill>
                  <a:blip r:embed="rId5" cstate="print">
                    <a:extLst>
                      <a:ext uri="{28A0092B-C50C-407E-A947-70E740481C1C}">
                        <a14:useLocalDpi xmlns:a14="http://schemas.microsoft.com/office/drawing/2010/main" val="0"/>
                      </a:ext>
                    </a:extLst>
                  </a:blip>
                  <a:srcRect/>
                  <a:stretch>
                    <a:fillRect l="-1000" r="-1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pic>
              <p:nvPicPr>
                <p:cNvPr id="54" name="Picture 53"/>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11729" y="1400175"/>
                  <a:ext cx="2486025" cy="1536065"/>
                </a:xfrm>
                <a:prstGeom prst="rect">
                  <a:avLst/>
                </a:prstGeom>
                <a:noFill/>
              </p:spPr>
            </p:pic>
            <p:sp>
              <p:nvSpPr>
                <p:cNvPr id="55" name="Rectangle 54"/>
                <p:cNvSpPr/>
                <p:nvPr/>
              </p:nvSpPr>
              <p:spPr>
                <a:xfrm>
                  <a:off x="48577" y="1419225"/>
                  <a:ext cx="2314575" cy="1485900"/>
                </a:xfrm>
                <a:prstGeom prst="rect">
                  <a:avLst/>
                </a:prstGeom>
                <a:blipFill>
                  <a:blip r:embed="rId7" cstate="print">
                    <a:extLst>
                      <a:ext uri="{28A0092B-C50C-407E-A947-70E740481C1C}">
                        <a14:useLocalDpi xmlns:a14="http://schemas.microsoft.com/office/drawing/2010/main" val="0"/>
                      </a:ext>
                    </a:extLst>
                  </a:blip>
                  <a:srcRect/>
                  <a:stretch>
                    <a:fillRect l="-1000" r="-1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56" name="Rounded Rectangle 55"/>
                <p:cNvSpPr/>
                <p:nvPr/>
              </p:nvSpPr>
              <p:spPr>
                <a:xfrm>
                  <a:off x="0" y="2970288"/>
                  <a:ext cx="2387600" cy="1788160"/>
                </a:xfrm>
                <a:prstGeom prst="roundRect">
                  <a:avLst>
                    <a:gd name="adj" fmla="val 10000"/>
                  </a:avLst>
                </a:prstGeom>
                <a:blipFill>
                  <a:blip r:embed="rId8" cstate="print">
                    <a:extLst>
                      <a:ext uri="{28A0092B-C50C-407E-A947-70E740481C1C}">
                        <a14:useLocalDpi xmlns:a14="http://schemas.microsoft.com/office/drawing/2010/main" val="0"/>
                      </a:ext>
                    </a:extLst>
                  </a:blip>
                  <a:srcRect/>
                  <a:stretch>
                    <a:fillRect l="-12000" r="-12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57" name="Rectangle 56"/>
                <p:cNvSpPr/>
                <p:nvPr/>
              </p:nvSpPr>
              <p:spPr>
                <a:xfrm>
                  <a:off x="2421702" y="3077721"/>
                  <a:ext cx="2571750" cy="1751966"/>
                </a:xfrm>
                <a:prstGeom prst="rect">
                  <a:avLst/>
                </a:prstGeom>
                <a:blipFill>
                  <a:blip r:embed="rId9" cstate="print">
                    <a:extLst>
                      <a:ext uri="{28A0092B-C50C-407E-A947-70E740481C1C}">
                        <a14:useLocalDpi xmlns:a14="http://schemas.microsoft.com/office/drawing/2010/main" val="0"/>
                      </a:ext>
                    </a:extLst>
                  </a:blip>
                  <a:srcRect/>
                  <a:stretch>
                    <a:fillRect t="-29000" b="-29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grpSp>
          <p:pic>
            <p:nvPicPr>
              <p:cNvPr id="29" name="Picture 28" descr="C:\Users\oor\Downloads\IMG_20150129_140231.jpg"/>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245579" y="4178709"/>
                <a:ext cx="2602230" cy="2084705"/>
              </a:xfrm>
              <a:prstGeom prst="rect">
                <a:avLst/>
              </a:prstGeom>
              <a:noFill/>
              <a:ln>
                <a:noFill/>
              </a:ln>
            </p:spPr>
          </p:pic>
          <p:grpSp>
            <p:nvGrpSpPr>
              <p:cNvPr id="45" name="Group 44"/>
              <p:cNvGrpSpPr/>
              <p:nvPr/>
            </p:nvGrpSpPr>
            <p:grpSpPr>
              <a:xfrm>
                <a:off x="8143459" y="4057424"/>
                <a:ext cx="2185035" cy="2291080"/>
                <a:chOff x="0" y="0"/>
                <a:chExt cx="3455670" cy="4310331"/>
              </a:xfrm>
            </p:grpSpPr>
            <p:pic>
              <p:nvPicPr>
                <p:cNvPr id="50" name="Picture 49"/>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0" y="0"/>
                  <a:ext cx="3455670" cy="2028825"/>
                </a:xfrm>
                <a:prstGeom prst="rect">
                  <a:avLst/>
                </a:prstGeom>
                <a:noFill/>
                <a:ln>
                  <a:noFill/>
                </a:ln>
              </p:spPr>
            </p:pic>
            <p:pic>
              <p:nvPicPr>
                <p:cNvPr id="51" name="Picture 50"/>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1875" y="2030681"/>
                  <a:ext cx="3419475" cy="2279650"/>
                </a:xfrm>
                <a:prstGeom prst="rect">
                  <a:avLst/>
                </a:prstGeom>
                <a:noFill/>
                <a:ln>
                  <a:noFill/>
                </a:ln>
              </p:spPr>
            </p:pic>
          </p:grpSp>
          <p:grpSp>
            <p:nvGrpSpPr>
              <p:cNvPr id="46" name="Group 45"/>
              <p:cNvGrpSpPr/>
              <p:nvPr/>
            </p:nvGrpSpPr>
            <p:grpSpPr>
              <a:xfrm>
                <a:off x="2071589" y="1430542"/>
                <a:ext cx="8092440" cy="2122781"/>
                <a:chOff x="0" y="0"/>
                <a:chExt cx="7856396" cy="2224405"/>
              </a:xfrm>
            </p:grpSpPr>
            <p:pic>
              <p:nvPicPr>
                <p:cNvPr id="47" name="Picture 46"/>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186856" y="0"/>
                  <a:ext cx="2669540" cy="2062480"/>
                </a:xfrm>
                <a:prstGeom prst="rect">
                  <a:avLst/>
                </a:prstGeom>
                <a:noFill/>
                <a:ln>
                  <a:noFill/>
                </a:ln>
              </p:spPr>
            </p:pic>
            <p:pic>
              <p:nvPicPr>
                <p:cNvPr id="48" name="Picture 47" descr="https://encrypted-tbn1.gstatic.com/images?q=tbn:ANd9GcQCgHxonimXte3e4RdMQO5gupOgGeMDEpRXhNXOgQFgVwHk46dhI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113280" cy="2224405"/>
                </a:xfrm>
                <a:prstGeom prst="rect">
                  <a:avLst/>
                </a:prstGeom>
                <a:noFill/>
                <a:ln>
                  <a:noFill/>
                </a:ln>
              </p:spPr>
            </p:pic>
            <p:pic>
              <p:nvPicPr>
                <p:cNvPr id="49" name="Picture 48"/>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412125" y="0"/>
                  <a:ext cx="2553335" cy="2149475"/>
                </a:xfrm>
                <a:prstGeom prst="rect">
                  <a:avLst/>
                </a:prstGeom>
                <a:noFill/>
                <a:ln>
                  <a:noFill/>
                </a:ln>
              </p:spPr>
            </p:pic>
          </p:grpSp>
          <p:sp>
            <p:nvSpPr>
              <p:cNvPr id="58" name="Text Box 31"/>
              <p:cNvSpPr txBox="1"/>
              <p:nvPr/>
            </p:nvSpPr>
            <p:spPr>
              <a:xfrm>
                <a:off x="2133661" y="3418592"/>
                <a:ext cx="2185035" cy="700405"/>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GB" sz="280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Fayoumi</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9" name="Text Box 32"/>
              <p:cNvSpPr txBox="1"/>
              <p:nvPr/>
            </p:nvSpPr>
            <p:spPr>
              <a:xfrm>
                <a:off x="8267761" y="3372872"/>
                <a:ext cx="1388110" cy="676910"/>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lnSpc>
                    <a:spcPct val="107000"/>
                  </a:lnSpc>
                  <a:spcAft>
                    <a:spcPts val="800"/>
                  </a:spcAft>
                </a:pPr>
                <a:r>
                  <a:rPr lang="en-GB" sz="2800" dirty="0" err="1">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Kuroiler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0" name="Text Box 62"/>
              <p:cNvSpPr txBox="1"/>
              <p:nvPr/>
            </p:nvSpPr>
            <p:spPr>
              <a:xfrm>
                <a:off x="4556186" y="3432562"/>
                <a:ext cx="2185035" cy="700405"/>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en-GB" sz="2800">
                    <a:ln>
                      <a:noFill/>
                    </a:ln>
                    <a:solidFill>
                      <a:srgbClr val="000000"/>
                    </a:solidFill>
                    <a:effectLst>
                      <a:outerShdw blurRad="38100" dist="19050" dir="2700000" algn="tl">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Sasso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61" name="Text Box 63"/>
            <p:cNvSpPr txBox="1"/>
            <p:nvPr/>
          </p:nvSpPr>
          <p:spPr>
            <a:xfrm>
              <a:off x="4033581" y="3409067"/>
              <a:ext cx="494665" cy="704215"/>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lnSpc>
                  <a:spcPct val="107000"/>
                </a:lnSpc>
                <a:spcAft>
                  <a:spcPts val="800"/>
                </a:spcAft>
              </a:pPr>
              <a:r>
                <a:rPr lang="en-GB" sz="280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or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32" name="Rectangle 31"/>
          <p:cNvSpPr/>
          <p:nvPr/>
        </p:nvSpPr>
        <p:spPr>
          <a:xfrm>
            <a:off x="300504" y="317726"/>
            <a:ext cx="4891146" cy="923330"/>
          </a:xfrm>
          <a:prstGeom prst="rect">
            <a:avLst/>
          </a:prstGeom>
          <a:noFill/>
        </p:spPr>
        <p:txBody>
          <a:bodyPr wrap="none" lIns="91440" tIns="45720" rIns="91440" bIns="45720">
            <a:spAutoFit/>
          </a:bodyPr>
          <a:lstStyle/>
          <a:p>
            <a:pPr algn="ctr"/>
            <a:r>
              <a:rPr lang="en-US" sz="5400" dirty="0">
                <a:ln w="0"/>
                <a:solidFill>
                  <a:schemeClr val="bg1"/>
                </a:solidFill>
                <a:effectLst>
                  <a:outerShdw blurRad="38100" dist="19050" dir="2700000" algn="tl" rotWithShape="0">
                    <a:schemeClr val="dk1">
                      <a:alpha val="40000"/>
                    </a:schemeClr>
                  </a:outerShdw>
                </a:effectLst>
              </a:rPr>
              <a:t>Genetic Material</a:t>
            </a:r>
            <a:endParaRPr lang="en-US" sz="5400" b="0" cap="none" spc="0" dirty="0">
              <a:ln w="0"/>
              <a:solidFill>
                <a:schemeClr val="bg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80227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
            <a:ext cx="12192000" cy="1291589"/>
          </a:xfrm>
          <a:prstGeom prst="rect">
            <a:avLst/>
          </a:prstGeom>
          <a:solidFill>
            <a:srgbClr val="33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9266"/>
          <a:stretch/>
        </p:blipFill>
        <p:spPr>
          <a:xfrm>
            <a:off x="10383300" y="67153"/>
            <a:ext cx="1079360" cy="1157284"/>
          </a:xfrm>
          <a:prstGeom prst="rect">
            <a:avLst/>
          </a:prstGeom>
        </p:spPr>
      </p:pic>
      <p:sp>
        <p:nvSpPr>
          <p:cNvPr id="2" name="TextBox 1"/>
          <p:cNvSpPr txBox="1"/>
          <p:nvPr/>
        </p:nvSpPr>
        <p:spPr>
          <a:xfrm>
            <a:off x="753258" y="1509225"/>
            <a:ext cx="11069773" cy="5262979"/>
          </a:xfrm>
          <a:prstGeom prst="rect">
            <a:avLst/>
          </a:prstGeom>
          <a:noFill/>
        </p:spPr>
        <p:txBody>
          <a:bodyPr wrap="square" rtlCol="0">
            <a:spAutoFit/>
          </a:bodyPr>
          <a:lstStyle/>
          <a:p>
            <a:r>
              <a:rPr lang="en-GB" sz="2400" b="1" dirty="0"/>
              <a:t>To achieve developmental Objectives</a:t>
            </a:r>
          </a:p>
          <a:p>
            <a:pPr marL="342900" indent="-342900">
              <a:buAutoNum type="arabicPeriod"/>
            </a:pPr>
            <a:r>
              <a:rPr lang="en-GB" sz="2400" dirty="0"/>
              <a:t>Establish Innovation Platforms (IP) to include women, representatives of all stakeholders and actors in the SHC value chain at National &amp; Sub-National levels</a:t>
            </a:r>
          </a:p>
          <a:p>
            <a:pPr marL="342900" indent="-342900">
              <a:buAutoNum type="arabicPeriod"/>
            </a:pPr>
            <a:r>
              <a:rPr lang="en-GB" sz="2400" dirty="0"/>
              <a:t>Support or create women SHC farmers’ cooperatives/Business Hubs</a:t>
            </a:r>
          </a:p>
          <a:p>
            <a:pPr marL="342900" indent="-342900">
              <a:buAutoNum type="arabicPeriod"/>
            </a:pPr>
            <a:r>
              <a:rPr lang="en-GB" sz="2400" dirty="0"/>
              <a:t>Support or create women’s business hubs of input suppliers and output buyers</a:t>
            </a:r>
          </a:p>
          <a:p>
            <a:pPr marL="342900" indent="-342900">
              <a:buAutoNum type="arabicPeriod"/>
            </a:pPr>
            <a:r>
              <a:rPr lang="en-GB" sz="2400" dirty="0"/>
              <a:t>Train as required actors of the SHC value chain and innovation platforms </a:t>
            </a:r>
          </a:p>
          <a:p>
            <a:pPr marL="342900" indent="-342900">
              <a:buAutoNum type="arabicPeriod"/>
            </a:pPr>
            <a:r>
              <a:rPr lang="en-GB" sz="2400" dirty="0"/>
              <a:t>Develop learning resources (manuals, videos, online </a:t>
            </a:r>
            <a:r>
              <a:rPr lang="en-GB" sz="2400" i="1" dirty="0"/>
              <a:t>etc.</a:t>
            </a:r>
            <a:r>
              <a:rPr lang="en-GB" sz="2400" dirty="0"/>
              <a:t>) in 4 Nigerian languages on chicken management best practices</a:t>
            </a:r>
          </a:p>
          <a:p>
            <a:pPr marL="342900" indent="-342900">
              <a:buAutoNum type="arabicPeriod"/>
            </a:pPr>
            <a:r>
              <a:rPr lang="en-GB" sz="2400" dirty="0"/>
              <a:t>Establish monitoring and evaluation systems for the SHC VC and IP</a:t>
            </a:r>
          </a:p>
          <a:p>
            <a:r>
              <a:rPr lang="en-GB" sz="2400" b="1" dirty="0"/>
              <a:t>To Achieve Research Objectives</a:t>
            </a:r>
          </a:p>
          <a:p>
            <a:pPr marL="342900" indent="-342900">
              <a:buAutoNum type="arabicPeriod" startAt="6"/>
            </a:pPr>
            <a:r>
              <a:rPr lang="en-GB" sz="2400" dirty="0"/>
              <a:t>Carry out baseline survey of the status of SHC in the 5 zones</a:t>
            </a:r>
          </a:p>
          <a:p>
            <a:pPr marL="342900" indent="-342900">
              <a:buAutoNum type="arabicPeriod" startAt="6"/>
            </a:pPr>
            <a:r>
              <a:rPr lang="en-GB" sz="2400" dirty="0"/>
              <a:t>Conduct on-station and on-farm evaluation of the genetic strains</a:t>
            </a:r>
          </a:p>
          <a:p>
            <a:pPr marL="342900" indent="-342900">
              <a:buAutoNum type="arabicPeriod" startAt="6"/>
            </a:pPr>
            <a:r>
              <a:rPr lang="en-GB" sz="2400" dirty="0"/>
              <a:t>Establish a sustainable data and sample collection system for long-term genetic gains evaluation</a:t>
            </a:r>
          </a:p>
        </p:txBody>
      </p:sp>
      <p:sp>
        <p:nvSpPr>
          <p:cNvPr id="7" name="Rectangle 6"/>
          <p:cNvSpPr/>
          <p:nvPr/>
        </p:nvSpPr>
        <p:spPr>
          <a:xfrm>
            <a:off x="0" y="368262"/>
            <a:ext cx="9730869" cy="923330"/>
          </a:xfrm>
          <a:prstGeom prst="rect">
            <a:avLst/>
          </a:prstGeom>
          <a:noFill/>
        </p:spPr>
        <p:txBody>
          <a:bodyPr wrap="none" lIns="91440" tIns="45720" rIns="91440" bIns="45720">
            <a:spAutoFit/>
          </a:bodyPr>
          <a:lstStyle/>
          <a:p>
            <a:pPr algn="ctr"/>
            <a:r>
              <a:rPr lang="en-US" sz="5400" dirty="0">
                <a:ln w="0"/>
                <a:solidFill>
                  <a:schemeClr val="bg1"/>
                </a:solidFill>
                <a:effectLst>
                  <a:outerShdw blurRad="38100" dist="19050" dir="2700000" algn="tl" rotWithShape="0">
                    <a:schemeClr val="dk1">
                      <a:alpha val="40000"/>
                    </a:schemeClr>
                  </a:outerShdw>
                </a:effectLst>
              </a:rPr>
              <a:t>Approach: Women @ the Centre</a:t>
            </a:r>
            <a:endParaRPr lang="en-US" sz="5400" b="0" cap="none" spc="0" dirty="0">
              <a:ln w="0"/>
              <a:solidFill>
                <a:schemeClr val="bg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900630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
            <a:ext cx="12192000" cy="1291589"/>
          </a:xfrm>
          <a:prstGeom prst="rect">
            <a:avLst/>
          </a:prstGeom>
          <a:solidFill>
            <a:srgbClr val="33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b="19266"/>
          <a:stretch/>
        </p:blipFill>
        <p:spPr>
          <a:xfrm>
            <a:off x="10383300" y="67153"/>
            <a:ext cx="1079360" cy="1157284"/>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2045199094"/>
              </p:ext>
            </p:extLst>
          </p:nvPr>
        </p:nvGraphicFramePr>
        <p:xfrm>
          <a:off x="625314" y="1624633"/>
          <a:ext cx="10837346" cy="4355943"/>
        </p:xfrm>
        <a:graphic>
          <a:graphicData uri="http://schemas.openxmlformats.org/drawingml/2006/table">
            <a:tbl>
              <a:tblPr firstRow="1" bandRow="1">
                <a:tableStyleId>{5C22544A-7EE6-4342-B048-85BDC9FD1C3A}</a:tableStyleId>
              </a:tblPr>
              <a:tblGrid>
                <a:gridCol w="736400">
                  <a:extLst>
                    <a:ext uri="{9D8B030D-6E8A-4147-A177-3AD203B41FA5}">
                      <a16:colId xmlns:a16="http://schemas.microsoft.com/office/drawing/2014/main" val="20000"/>
                    </a:ext>
                  </a:extLst>
                </a:gridCol>
                <a:gridCol w="7959662">
                  <a:extLst>
                    <a:ext uri="{9D8B030D-6E8A-4147-A177-3AD203B41FA5}">
                      <a16:colId xmlns:a16="http://schemas.microsoft.com/office/drawing/2014/main" val="20001"/>
                    </a:ext>
                  </a:extLst>
                </a:gridCol>
                <a:gridCol w="2141284">
                  <a:extLst>
                    <a:ext uri="{9D8B030D-6E8A-4147-A177-3AD203B41FA5}">
                      <a16:colId xmlns:a16="http://schemas.microsoft.com/office/drawing/2014/main" val="20002"/>
                    </a:ext>
                  </a:extLst>
                </a:gridCol>
              </a:tblGrid>
              <a:tr h="529619">
                <a:tc>
                  <a:txBody>
                    <a:bodyPr/>
                    <a:lstStyle/>
                    <a:p>
                      <a:r>
                        <a:rPr lang="en-GB" sz="2000" dirty="0"/>
                        <a:t>1.</a:t>
                      </a:r>
                    </a:p>
                  </a:txBody>
                  <a:tcPr/>
                </a:tc>
                <a:tc>
                  <a:txBody>
                    <a:bodyPr/>
                    <a:lstStyle/>
                    <a:p>
                      <a:r>
                        <a:rPr lang="en-GB" sz="2000" dirty="0"/>
                        <a:t>Initiate</a:t>
                      </a:r>
                      <a:r>
                        <a:rPr lang="en-GB" sz="2000" baseline="0" dirty="0"/>
                        <a:t> Public Awareness</a:t>
                      </a:r>
                    </a:p>
                  </a:txBody>
                  <a:tcPr/>
                </a:tc>
                <a:tc>
                  <a:txBody>
                    <a:bodyPr/>
                    <a:lstStyle/>
                    <a:p>
                      <a:r>
                        <a:rPr lang="en-GB" sz="2000" dirty="0"/>
                        <a:t>Start May 2015</a:t>
                      </a:r>
                    </a:p>
                  </a:txBody>
                  <a:tcPr/>
                </a:tc>
                <a:extLst>
                  <a:ext uri="{0D108BD9-81ED-4DB2-BD59-A6C34878D82A}">
                    <a16:rowId xmlns:a16="http://schemas.microsoft.com/office/drawing/2014/main" val="10000"/>
                  </a:ext>
                </a:extLst>
              </a:tr>
              <a:tr h="543978">
                <a:tc>
                  <a:txBody>
                    <a:bodyPr/>
                    <a:lstStyle/>
                    <a:p>
                      <a:r>
                        <a:rPr lang="en-GB" sz="2000" dirty="0"/>
                        <a:t>2.</a:t>
                      </a:r>
                    </a:p>
                  </a:txBody>
                  <a:tcPr/>
                </a:tc>
                <a:tc>
                  <a:txBody>
                    <a:bodyPr/>
                    <a:lstStyle/>
                    <a:p>
                      <a:r>
                        <a:rPr lang="en-GB" sz="2000" dirty="0"/>
                        <a:t>Establish National</a:t>
                      </a:r>
                      <a:r>
                        <a:rPr lang="en-GB" sz="2000" baseline="0" dirty="0"/>
                        <a:t> Innovation Platforms (IP)</a:t>
                      </a:r>
                    </a:p>
                    <a:p>
                      <a:r>
                        <a:rPr lang="en-GB" sz="2000" baseline="0" dirty="0"/>
                        <a:t>Building structures for the Sub-National IP </a:t>
                      </a:r>
                      <a:endParaRPr lang="en-GB" sz="2000" dirty="0"/>
                    </a:p>
                  </a:txBody>
                  <a:tcPr/>
                </a:tc>
                <a:tc>
                  <a:txBody>
                    <a:bodyPr/>
                    <a:lstStyle/>
                    <a:p>
                      <a:r>
                        <a:rPr lang="en-GB" sz="2000" dirty="0"/>
                        <a:t>July 2015</a:t>
                      </a:r>
                    </a:p>
                  </a:txBody>
                  <a:tcPr/>
                </a:tc>
                <a:extLst>
                  <a:ext uri="{0D108BD9-81ED-4DB2-BD59-A6C34878D82A}">
                    <a16:rowId xmlns:a16="http://schemas.microsoft.com/office/drawing/2014/main" val="10001"/>
                  </a:ext>
                </a:extLst>
              </a:tr>
              <a:tr h="299350">
                <a:tc>
                  <a:txBody>
                    <a:bodyPr/>
                    <a:lstStyle/>
                    <a:p>
                      <a:r>
                        <a:rPr lang="en-GB" sz="2000" dirty="0"/>
                        <a:t>3.</a:t>
                      </a:r>
                    </a:p>
                  </a:txBody>
                  <a:tcPr/>
                </a:tc>
                <a:tc>
                  <a:txBody>
                    <a:bodyPr/>
                    <a:lstStyle/>
                    <a:p>
                      <a:r>
                        <a:rPr lang="en-GB" sz="2000" dirty="0"/>
                        <a:t>In-Country Launch</a:t>
                      </a:r>
                    </a:p>
                  </a:txBody>
                  <a:tcPr/>
                </a:tc>
                <a:tc>
                  <a:txBody>
                    <a:bodyPr/>
                    <a:lstStyle/>
                    <a:p>
                      <a:r>
                        <a:rPr lang="en-GB" sz="2000" dirty="0"/>
                        <a:t>July 2015</a:t>
                      </a:r>
                    </a:p>
                  </a:txBody>
                  <a:tcPr/>
                </a:tc>
                <a:extLst>
                  <a:ext uri="{0D108BD9-81ED-4DB2-BD59-A6C34878D82A}">
                    <a16:rowId xmlns:a16="http://schemas.microsoft.com/office/drawing/2014/main" val="10002"/>
                  </a:ext>
                </a:extLst>
              </a:tr>
              <a:tr h="299350">
                <a:tc>
                  <a:txBody>
                    <a:bodyPr/>
                    <a:lstStyle/>
                    <a:p>
                      <a:r>
                        <a:rPr lang="en-GB" sz="2000" dirty="0"/>
                        <a:t>4.</a:t>
                      </a:r>
                    </a:p>
                  </a:txBody>
                  <a:tcPr/>
                </a:tc>
                <a:tc>
                  <a:txBody>
                    <a:bodyPr/>
                    <a:lstStyle/>
                    <a:p>
                      <a:r>
                        <a:rPr lang="en-GB" sz="2000" baseline="0" dirty="0"/>
                        <a:t>Training of Field Officers/Enumerators</a:t>
                      </a:r>
                      <a:endParaRPr lang="en-GB" sz="2000" dirty="0"/>
                    </a:p>
                  </a:txBody>
                  <a:tcPr/>
                </a:tc>
                <a:tc>
                  <a:txBody>
                    <a:bodyPr/>
                    <a:lstStyle/>
                    <a:p>
                      <a:r>
                        <a:rPr lang="en-GB" sz="2000" dirty="0"/>
                        <a:t>July 2015</a:t>
                      </a:r>
                    </a:p>
                  </a:txBody>
                  <a:tcPr/>
                </a:tc>
                <a:extLst>
                  <a:ext uri="{0D108BD9-81ED-4DB2-BD59-A6C34878D82A}">
                    <a16:rowId xmlns:a16="http://schemas.microsoft.com/office/drawing/2014/main" val="10003"/>
                  </a:ext>
                </a:extLst>
              </a:tr>
              <a:tr h="534484">
                <a:tc>
                  <a:txBody>
                    <a:bodyPr/>
                    <a:lstStyle/>
                    <a:p>
                      <a:r>
                        <a:rPr lang="en-GB" sz="2000" dirty="0"/>
                        <a:t>5.</a:t>
                      </a:r>
                    </a:p>
                  </a:txBody>
                  <a:tcPr/>
                </a:tc>
                <a:tc>
                  <a:txBody>
                    <a:bodyPr/>
                    <a:lstStyle/>
                    <a:p>
                      <a:r>
                        <a:rPr lang="en-GB" sz="2000" dirty="0"/>
                        <a:t>Baseline</a:t>
                      </a:r>
                      <a:r>
                        <a:rPr lang="en-GB" sz="2000" baseline="0" dirty="0"/>
                        <a:t> Survey (Open Data Kit)</a:t>
                      </a:r>
                      <a:endParaRPr lang="en-GB" sz="2000" dirty="0"/>
                    </a:p>
                  </a:txBody>
                  <a:tcPr/>
                </a:tc>
                <a:tc>
                  <a:txBody>
                    <a:bodyPr/>
                    <a:lstStyle/>
                    <a:p>
                      <a:r>
                        <a:rPr lang="en-GB" sz="2000" dirty="0"/>
                        <a:t>Starts August</a:t>
                      </a:r>
                      <a:r>
                        <a:rPr lang="en-GB" sz="2000" baseline="0" dirty="0"/>
                        <a:t> 2015</a:t>
                      </a:r>
                      <a:endParaRPr lang="en-GB" sz="2000" dirty="0"/>
                    </a:p>
                  </a:txBody>
                  <a:tcPr/>
                </a:tc>
                <a:extLst>
                  <a:ext uri="{0D108BD9-81ED-4DB2-BD59-A6C34878D82A}">
                    <a16:rowId xmlns:a16="http://schemas.microsoft.com/office/drawing/2014/main" val="10004"/>
                  </a:ext>
                </a:extLst>
              </a:tr>
              <a:tr h="299350">
                <a:tc>
                  <a:txBody>
                    <a:bodyPr/>
                    <a:lstStyle/>
                    <a:p>
                      <a:r>
                        <a:rPr lang="en-GB" sz="2000" dirty="0"/>
                        <a:t>6.</a:t>
                      </a:r>
                    </a:p>
                  </a:txBody>
                  <a:tcPr/>
                </a:tc>
                <a:tc>
                  <a:txBody>
                    <a:bodyPr/>
                    <a:lstStyle/>
                    <a:p>
                      <a:r>
                        <a:rPr lang="en-GB" sz="2000" dirty="0"/>
                        <a:t>On-Station testing </a:t>
                      </a:r>
                    </a:p>
                    <a:p>
                      <a:r>
                        <a:rPr lang="en-GB" sz="2000" dirty="0"/>
                        <a:t>A) FUNAAB alpha</a:t>
                      </a:r>
                      <a:r>
                        <a:rPr lang="en-GB" sz="2000" baseline="0" dirty="0"/>
                        <a:t> and </a:t>
                      </a:r>
                      <a:r>
                        <a:rPr lang="en-GB" sz="2000" baseline="0" dirty="0" err="1"/>
                        <a:t>ShikaBrown</a:t>
                      </a:r>
                      <a:r>
                        <a:rPr lang="en-GB" sz="2000" baseline="0" dirty="0"/>
                        <a:t>® already started at FUNAAB</a:t>
                      </a:r>
                    </a:p>
                    <a:p>
                      <a:r>
                        <a:rPr lang="en-GB" sz="2000" baseline="0" dirty="0"/>
                        <a:t>B) Testing of other strains will start at OAU and other private poultry farms</a:t>
                      </a:r>
                      <a:endParaRPr lang="en-GB" sz="2000" dirty="0"/>
                    </a:p>
                  </a:txBody>
                  <a:tcPr/>
                </a:tc>
                <a:tc>
                  <a:txBody>
                    <a:bodyPr/>
                    <a:lstStyle/>
                    <a:p>
                      <a:r>
                        <a:rPr lang="en-GB" sz="2000" dirty="0"/>
                        <a:t>                            Start</a:t>
                      </a:r>
                      <a:r>
                        <a:rPr lang="en-GB" sz="2000" baseline="0" dirty="0"/>
                        <a:t> August</a:t>
                      </a:r>
                      <a:r>
                        <a:rPr lang="en-GB" sz="2000" dirty="0"/>
                        <a:t> 2015</a:t>
                      </a:r>
                    </a:p>
                  </a:txBody>
                  <a:tcPr/>
                </a:tc>
                <a:extLst>
                  <a:ext uri="{0D108BD9-81ED-4DB2-BD59-A6C34878D82A}">
                    <a16:rowId xmlns:a16="http://schemas.microsoft.com/office/drawing/2014/main" val="10005"/>
                  </a:ext>
                </a:extLst>
              </a:tr>
              <a:tr h="299350">
                <a:tc>
                  <a:txBody>
                    <a:bodyPr/>
                    <a:lstStyle/>
                    <a:p>
                      <a:r>
                        <a:rPr lang="en-GB" sz="2000" dirty="0"/>
                        <a:t>7.</a:t>
                      </a:r>
                    </a:p>
                  </a:txBody>
                  <a:tcPr/>
                </a:tc>
                <a:tc>
                  <a:txBody>
                    <a:bodyPr/>
                    <a:lstStyle/>
                    <a:p>
                      <a:r>
                        <a:rPr lang="en-GB" sz="2000" dirty="0"/>
                        <a:t>Identify or launch SHC cooperatives</a:t>
                      </a:r>
                    </a:p>
                  </a:txBody>
                  <a:tcPr/>
                </a:tc>
                <a:tc>
                  <a:txBody>
                    <a:bodyPr/>
                    <a:lstStyle/>
                    <a:p>
                      <a:r>
                        <a:rPr lang="en-GB" sz="2000" dirty="0"/>
                        <a:t>August 2015</a:t>
                      </a:r>
                    </a:p>
                  </a:txBody>
                  <a:tcPr/>
                </a:tc>
                <a:extLst>
                  <a:ext uri="{0D108BD9-81ED-4DB2-BD59-A6C34878D82A}">
                    <a16:rowId xmlns:a16="http://schemas.microsoft.com/office/drawing/2014/main" val="10006"/>
                  </a:ext>
                </a:extLst>
              </a:tr>
              <a:tr h="299350">
                <a:tc>
                  <a:txBody>
                    <a:bodyPr/>
                    <a:lstStyle/>
                    <a:p>
                      <a:r>
                        <a:rPr lang="en-GB" sz="2000" dirty="0"/>
                        <a:t>8.</a:t>
                      </a:r>
                    </a:p>
                  </a:txBody>
                  <a:tcPr/>
                </a:tc>
                <a:tc>
                  <a:txBody>
                    <a:bodyPr/>
                    <a:lstStyle/>
                    <a:p>
                      <a:r>
                        <a:rPr lang="en-GB" sz="2000" dirty="0"/>
                        <a:t>Capacity Building</a:t>
                      </a:r>
                      <a:r>
                        <a:rPr lang="en-GB" sz="2000" baseline="0" dirty="0"/>
                        <a:t> </a:t>
                      </a:r>
                      <a:endParaRPr lang="en-GB" sz="2000" dirty="0"/>
                    </a:p>
                  </a:txBody>
                  <a:tcPr/>
                </a:tc>
                <a:tc>
                  <a:txBody>
                    <a:bodyPr/>
                    <a:lstStyle/>
                    <a:p>
                      <a:r>
                        <a:rPr lang="en-GB" sz="2000" dirty="0"/>
                        <a:t>September 2015</a:t>
                      </a:r>
                    </a:p>
                  </a:txBody>
                  <a:tcPr/>
                </a:tc>
                <a:extLst>
                  <a:ext uri="{0D108BD9-81ED-4DB2-BD59-A6C34878D82A}">
                    <a16:rowId xmlns:a16="http://schemas.microsoft.com/office/drawing/2014/main" val="10007"/>
                  </a:ext>
                </a:extLst>
              </a:tr>
            </a:tbl>
          </a:graphicData>
        </a:graphic>
      </p:graphicFrame>
      <p:sp>
        <p:nvSpPr>
          <p:cNvPr id="7" name="Rectangle 6"/>
          <p:cNvSpPr/>
          <p:nvPr/>
        </p:nvSpPr>
        <p:spPr>
          <a:xfrm>
            <a:off x="295176" y="301107"/>
            <a:ext cx="7412157" cy="923330"/>
          </a:xfrm>
          <a:prstGeom prst="rect">
            <a:avLst/>
          </a:prstGeom>
          <a:noFill/>
        </p:spPr>
        <p:txBody>
          <a:bodyPr wrap="none" lIns="91440" tIns="45720" rIns="91440" bIns="45720">
            <a:spAutoFit/>
          </a:bodyPr>
          <a:lstStyle/>
          <a:p>
            <a:pPr algn="ctr"/>
            <a:r>
              <a:rPr lang="en-US" sz="5400" dirty="0">
                <a:ln w="0"/>
                <a:solidFill>
                  <a:schemeClr val="bg1"/>
                </a:solidFill>
                <a:effectLst>
                  <a:outerShdw blurRad="38100" dist="19050" dir="2700000" algn="tl" rotWithShape="0">
                    <a:schemeClr val="dk1">
                      <a:alpha val="40000"/>
                    </a:schemeClr>
                  </a:outerShdw>
                </a:effectLst>
              </a:rPr>
              <a:t>Implementation Schedule</a:t>
            </a:r>
            <a:endParaRPr lang="en-US" sz="5400" b="0" cap="none" spc="0" dirty="0">
              <a:ln w="0"/>
              <a:solidFill>
                <a:schemeClr val="bg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37692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
            <a:ext cx="12192000" cy="1291589"/>
          </a:xfrm>
          <a:prstGeom prst="rect">
            <a:avLst/>
          </a:prstGeom>
          <a:solidFill>
            <a:srgbClr val="338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9266"/>
          <a:stretch/>
        </p:blipFill>
        <p:spPr>
          <a:xfrm>
            <a:off x="10383300" y="67153"/>
            <a:ext cx="1079360" cy="1157284"/>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912516812"/>
              </p:ext>
            </p:extLst>
          </p:nvPr>
        </p:nvGraphicFramePr>
        <p:xfrm>
          <a:off x="753978" y="1427746"/>
          <a:ext cx="10844464" cy="5303520"/>
        </p:xfrm>
        <a:graphic>
          <a:graphicData uri="http://schemas.openxmlformats.org/drawingml/2006/table">
            <a:tbl>
              <a:tblPr firstRow="1" bandRow="1">
                <a:tableStyleId>{5C22544A-7EE6-4342-B048-85BDC9FD1C3A}</a:tableStyleId>
              </a:tblPr>
              <a:tblGrid>
                <a:gridCol w="725130">
                  <a:extLst>
                    <a:ext uri="{9D8B030D-6E8A-4147-A177-3AD203B41FA5}">
                      <a16:colId xmlns:a16="http://schemas.microsoft.com/office/drawing/2014/main" val="20000"/>
                    </a:ext>
                  </a:extLst>
                </a:gridCol>
                <a:gridCol w="7777187">
                  <a:extLst>
                    <a:ext uri="{9D8B030D-6E8A-4147-A177-3AD203B41FA5}">
                      <a16:colId xmlns:a16="http://schemas.microsoft.com/office/drawing/2014/main" val="20001"/>
                    </a:ext>
                  </a:extLst>
                </a:gridCol>
                <a:gridCol w="2342147">
                  <a:extLst>
                    <a:ext uri="{9D8B030D-6E8A-4147-A177-3AD203B41FA5}">
                      <a16:colId xmlns:a16="http://schemas.microsoft.com/office/drawing/2014/main" val="20002"/>
                    </a:ext>
                  </a:extLst>
                </a:gridCol>
              </a:tblGrid>
              <a:tr h="666727">
                <a:tc>
                  <a:txBody>
                    <a:bodyPr/>
                    <a:lstStyle/>
                    <a:p>
                      <a:r>
                        <a:rPr lang="en-GB" sz="2000" b="0" dirty="0">
                          <a:solidFill>
                            <a:schemeClr val="tx1"/>
                          </a:solidFill>
                        </a:rPr>
                        <a:t>9.</a:t>
                      </a:r>
                    </a:p>
                  </a:txBody>
                  <a:tcPr>
                    <a:solidFill>
                      <a:schemeClr val="accent1">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a:solidFill>
                            <a:schemeClr val="tx1"/>
                          </a:solidFill>
                        </a:rPr>
                        <a:t>Finalize import permits for the foreign genotypes (Fertile</a:t>
                      </a:r>
                      <a:r>
                        <a:rPr lang="en-GB" sz="2000" b="0" baseline="0" dirty="0">
                          <a:solidFill>
                            <a:schemeClr val="tx1"/>
                          </a:solidFill>
                        </a:rPr>
                        <a:t> Eggs</a:t>
                      </a:r>
                      <a:r>
                        <a:rPr lang="en-GB" sz="2000" b="0" dirty="0">
                          <a:solidFill>
                            <a:schemeClr val="tx1"/>
                          </a:solidFill>
                        </a:rPr>
                        <a:t>)</a:t>
                      </a:r>
                    </a:p>
                  </a:txBody>
                  <a:tcPr>
                    <a:solidFill>
                      <a:schemeClr val="accent1">
                        <a:lumMod val="60000"/>
                        <a:lumOff val="40000"/>
                      </a:schemeClr>
                    </a:solidFill>
                  </a:tcPr>
                </a:tc>
                <a:tc>
                  <a:txBody>
                    <a:bodyPr/>
                    <a:lstStyle/>
                    <a:p>
                      <a:r>
                        <a:rPr lang="en-GB" sz="2000" b="0" dirty="0">
                          <a:solidFill>
                            <a:schemeClr val="tx1"/>
                          </a:solidFill>
                        </a:rPr>
                        <a:t>October</a:t>
                      </a:r>
                      <a:r>
                        <a:rPr lang="en-GB" sz="2000" b="0" baseline="0" dirty="0">
                          <a:solidFill>
                            <a:schemeClr val="tx1"/>
                          </a:solidFill>
                        </a:rPr>
                        <a:t> – December 2</a:t>
                      </a:r>
                      <a:r>
                        <a:rPr lang="en-GB" sz="2000" b="0" dirty="0">
                          <a:solidFill>
                            <a:schemeClr val="tx1"/>
                          </a:solidFill>
                        </a:rPr>
                        <a:t>015</a:t>
                      </a:r>
                    </a:p>
                  </a:txBody>
                  <a:tcPr>
                    <a:solidFill>
                      <a:schemeClr val="accent1">
                        <a:lumMod val="60000"/>
                        <a:lumOff val="40000"/>
                      </a:schemeClr>
                    </a:solidFill>
                  </a:tcPr>
                </a:tc>
                <a:extLst>
                  <a:ext uri="{0D108BD9-81ED-4DB2-BD59-A6C34878D82A}">
                    <a16:rowId xmlns:a16="http://schemas.microsoft.com/office/drawing/2014/main" val="10000"/>
                  </a:ext>
                </a:extLst>
              </a:tr>
              <a:tr h="370840">
                <a:tc>
                  <a:txBody>
                    <a:bodyPr/>
                    <a:lstStyle/>
                    <a:p>
                      <a:r>
                        <a:rPr lang="en-GB" sz="2000" b="0" dirty="0">
                          <a:solidFill>
                            <a:schemeClr val="tx1"/>
                          </a:solidFill>
                        </a:rPr>
                        <a:t>10.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a:solidFill>
                            <a:schemeClr val="tx1"/>
                          </a:solidFill>
                        </a:rPr>
                        <a:t>Identify 20 private</a:t>
                      </a:r>
                      <a:r>
                        <a:rPr lang="en-GB" sz="2000" b="0" baseline="0" dirty="0">
                          <a:solidFill>
                            <a:schemeClr val="tx1"/>
                          </a:solidFill>
                        </a:rPr>
                        <a:t>  brooder farms (4 in each zone) for distribution of 21 –day-old chickens</a:t>
                      </a:r>
                      <a:endParaRPr lang="en-GB" sz="2000" b="0" dirty="0">
                        <a:solidFill>
                          <a:schemeClr val="tx1"/>
                        </a:solidFill>
                      </a:endParaRPr>
                    </a:p>
                  </a:txBody>
                  <a:tcPr/>
                </a:tc>
                <a:tc>
                  <a:txBody>
                    <a:bodyPr/>
                    <a:lstStyle/>
                    <a:p>
                      <a:r>
                        <a:rPr lang="en-GB" sz="2000" b="0" dirty="0">
                          <a:solidFill>
                            <a:schemeClr val="tx1"/>
                          </a:solidFill>
                        </a:rPr>
                        <a:t>December </a:t>
                      </a:r>
                    </a:p>
                    <a:p>
                      <a:r>
                        <a:rPr lang="en-GB" sz="2000" b="0" dirty="0">
                          <a:solidFill>
                            <a:schemeClr val="tx1"/>
                          </a:solidFill>
                        </a:rPr>
                        <a:t>2015</a:t>
                      </a:r>
                    </a:p>
                  </a:txBody>
                  <a:tcPr/>
                </a:tc>
                <a:extLst>
                  <a:ext uri="{0D108BD9-81ED-4DB2-BD59-A6C34878D82A}">
                    <a16:rowId xmlns:a16="http://schemas.microsoft.com/office/drawing/2014/main" val="10001"/>
                  </a:ext>
                </a:extLst>
              </a:tr>
              <a:tr h="370840">
                <a:tc>
                  <a:txBody>
                    <a:bodyPr/>
                    <a:lstStyle/>
                    <a:p>
                      <a:r>
                        <a:rPr lang="en-GB" sz="2000" dirty="0">
                          <a:solidFill>
                            <a:schemeClr val="tx1"/>
                          </a:solidFill>
                        </a:rPr>
                        <a:t>11.</a:t>
                      </a:r>
                    </a:p>
                  </a:txBody>
                  <a:tcPr/>
                </a:tc>
                <a:tc>
                  <a:txBody>
                    <a:bodyPr/>
                    <a:lstStyle/>
                    <a:p>
                      <a:r>
                        <a:rPr lang="en-GB" sz="2000" dirty="0">
                          <a:solidFill>
                            <a:schemeClr val="tx1"/>
                          </a:solidFill>
                        </a:rPr>
                        <a:t>Establish SHC Biz Hubs input suppliers (Toll feed millers, Animal Health input suppliers) and Output buyers (Egg sellers,</a:t>
                      </a:r>
                      <a:r>
                        <a:rPr lang="en-GB" sz="2000" baseline="0" dirty="0">
                          <a:solidFill>
                            <a:schemeClr val="tx1"/>
                          </a:solidFill>
                        </a:rPr>
                        <a:t> Fowl Sellers</a:t>
                      </a:r>
                      <a:endParaRPr lang="en-GB" sz="2000" dirty="0">
                        <a:solidFill>
                          <a:schemeClr val="tx1"/>
                        </a:solidFill>
                      </a:endParaRPr>
                    </a:p>
                  </a:txBody>
                  <a:tcPr/>
                </a:tc>
                <a:tc>
                  <a:txBody>
                    <a:bodyPr/>
                    <a:lstStyle/>
                    <a:p>
                      <a:r>
                        <a:rPr lang="en-GB" sz="2000" dirty="0">
                          <a:solidFill>
                            <a:schemeClr val="tx1"/>
                          </a:solidFill>
                        </a:rPr>
                        <a:t>December</a:t>
                      </a:r>
                    </a:p>
                    <a:p>
                      <a:r>
                        <a:rPr lang="en-GB" sz="2000" dirty="0">
                          <a:solidFill>
                            <a:schemeClr val="tx1"/>
                          </a:solidFill>
                        </a:rPr>
                        <a:t> 2015</a:t>
                      </a:r>
                    </a:p>
                  </a:txBody>
                  <a:tcPr/>
                </a:tc>
                <a:extLst>
                  <a:ext uri="{0D108BD9-81ED-4DB2-BD59-A6C34878D82A}">
                    <a16:rowId xmlns:a16="http://schemas.microsoft.com/office/drawing/2014/main" val="10002"/>
                  </a:ext>
                </a:extLst>
              </a:tr>
              <a:tr h="370840">
                <a:tc>
                  <a:txBody>
                    <a:bodyPr/>
                    <a:lstStyle/>
                    <a:p>
                      <a:r>
                        <a:rPr lang="en-GB" sz="2000" dirty="0">
                          <a:solidFill>
                            <a:schemeClr val="tx1"/>
                          </a:solidFill>
                        </a:rPr>
                        <a:t>12.</a:t>
                      </a:r>
                    </a:p>
                  </a:txBody>
                  <a:tcPr/>
                </a:tc>
                <a:tc>
                  <a:txBody>
                    <a:bodyPr/>
                    <a:lstStyle/>
                    <a:p>
                      <a:r>
                        <a:rPr lang="en-GB" sz="2000" baseline="0" dirty="0">
                          <a:solidFill>
                            <a:schemeClr val="tx1"/>
                          </a:solidFill>
                        </a:rPr>
                        <a:t>On-farm Testing (2,700 HH across Nigeria)</a:t>
                      </a:r>
                      <a:endParaRPr lang="en-GB" sz="2000" dirty="0">
                        <a:solidFill>
                          <a:schemeClr val="tx1"/>
                        </a:solidFill>
                      </a:endParaRPr>
                    </a:p>
                  </a:txBody>
                  <a:tcPr/>
                </a:tc>
                <a:tc>
                  <a:txBody>
                    <a:bodyPr/>
                    <a:lstStyle/>
                    <a:p>
                      <a:r>
                        <a:rPr lang="en-GB" sz="2000" dirty="0">
                          <a:solidFill>
                            <a:schemeClr val="tx1"/>
                          </a:solidFill>
                        </a:rPr>
                        <a:t>Starts January 2016</a:t>
                      </a:r>
                    </a:p>
                  </a:txBody>
                  <a:tcPr/>
                </a:tc>
                <a:extLst>
                  <a:ext uri="{0D108BD9-81ED-4DB2-BD59-A6C34878D82A}">
                    <a16:rowId xmlns:a16="http://schemas.microsoft.com/office/drawing/2014/main" val="10003"/>
                  </a:ext>
                </a:extLst>
              </a:tr>
              <a:tr h="370840">
                <a:tc>
                  <a:txBody>
                    <a:bodyPr/>
                    <a:lstStyle/>
                    <a:p>
                      <a:r>
                        <a:rPr lang="en-GB" sz="2000" dirty="0">
                          <a:solidFill>
                            <a:schemeClr val="tx1"/>
                          </a:solidFill>
                        </a:rPr>
                        <a:t>13.</a:t>
                      </a:r>
                    </a:p>
                  </a:txBody>
                  <a:tcPr/>
                </a:tc>
                <a:tc>
                  <a:txBody>
                    <a:bodyPr/>
                    <a:lstStyle/>
                    <a:p>
                      <a:r>
                        <a:rPr lang="en-GB" sz="2000" dirty="0">
                          <a:solidFill>
                            <a:schemeClr val="tx1"/>
                          </a:solidFill>
                        </a:rPr>
                        <a:t>Establish</a:t>
                      </a:r>
                      <a:r>
                        <a:rPr lang="en-GB" sz="2000" baseline="0" dirty="0">
                          <a:solidFill>
                            <a:schemeClr val="tx1"/>
                          </a:solidFill>
                        </a:rPr>
                        <a:t> Monitoring &amp; Evaluation system for on-farm activities</a:t>
                      </a:r>
                      <a:endParaRPr lang="en-GB" sz="2000" dirty="0">
                        <a:solidFill>
                          <a:schemeClr val="tx1"/>
                        </a:solidFill>
                      </a:endParaRPr>
                    </a:p>
                  </a:txBody>
                  <a:tcPr/>
                </a:tc>
                <a:tc>
                  <a:txBody>
                    <a:bodyPr/>
                    <a:lstStyle/>
                    <a:p>
                      <a:r>
                        <a:rPr lang="en-GB" sz="2000" dirty="0">
                          <a:solidFill>
                            <a:schemeClr val="tx1"/>
                          </a:solidFill>
                        </a:rPr>
                        <a:t>January 2016</a:t>
                      </a:r>
                    </a:p>
                  </a:txBody>
                  <a:tcPr/>
                </a:tc>
                <a:extLst>
                  <a:ext uri="{0D108BD9-81ED-4DB2-BD59-A6C34878D82A}">
                    <a16:rowId xmlns:a16="http://schemas.microsoft.com/office/drawing/2014/main" val="10004"/>
                  </a:ext>
                </a:extLst>
              </a:tr>
              <a:tr h="370840">
                <a:tc>
                  <a:txBody>
                    <a:bodyPr/>
                    <a:lstStyle/>
                    <a:p>
                      <a:r>
                        <a:rPr lang="en-GB" sz="2000" dirty="0">
                          <a:solidFill>
                            <a:schemeClr val="tx1"/>
                          </a:solidFill>
                        </a:rPr>
                        <a:t>14.</a:t>
                      </a:r>
                    </a:p>
                  </a:txBody>
                  <a:tcPr/>
                </a:tc>
                <a:tc>
                  <a:txBody>
                    <a:bodyPr/>
                    <a:lstStyle/>
                    <a:p>
                      <a:r>
                        <a:rPr lang="en-GB" sz="2000" dirty="0">
                          <a:solidFill>
                            <a:schemeClr val="tx1"/>
                          </a:solidFill>
                        </a:rPr>
                        <a:t>Summarize</a:t>
                      </a:r>
                      <a:r>
                        <a:rPr lang="en-GB" sz="2000" baseline="0" dirty="0">
                          <a:solidFill>
                            <a:schemeClr val="tx1"/>
                          </a:solidFill>
                        </a:rPr>
                        <a:t> on-station performance data up to six months in lay</a:t>
                      </a:r>
                      <a:endParaRPr lang="en-GB" sz="2000" dirty="0">
                        <a:solidFill>
                          <a:schemeClr val="tx1"/>
                        </a:solidFill>
                      </a:endParaRPr>
                    </a:p>
                  </a:txBody>
                  <a:tcPr/>
                </a:tc>
                <a:tc>
                  <a:txBody>
                    <a:bodyPr/>
                    <a:lstStyle/>
                    <a:p>
                      <a:r>
                        <a:rPr lang="en-GB" sz="2000" dirty="0">
                          <a:solidFill>
                            <a:schemeClr val="tx1"/>
                          </a:solidFill>
                        </a:rPr>
                        <a:t>September </a:t>
                      </a:r>
                    </a:p>
                    <a:p>
                      <a:r>
                        <a:rPr lang="en-GB" sz="2000" dirty="0">
                          <a:solidFill>
                            <a:schemeClr val="tx1"/>
                          </a:solidFill>
                        </a:rPr>
                        <a:t>2016</a:t>
                      </a:r>
                    </a:p>
                  </a:txBody>
                  <a:tcPr/>
                </a:tc>
                <a:extLst>
                  <a:ext uri="{0D108BD9-81ED-4DB2-BD59-A6C34878D82A}">
                    <a16:rowId xmlns:a16="http://schemas.microsoft.com/office/drawing/2014/main" val="10005"/>
                  </a:ext>
                </a:extLst>
              </a:tr>
              <a:tr h="370840">
                <a:tc>
                  <a:txBody>
                    <a:bodyPr/>
                    <a:lstStyle/>
                    <a:p>
                      <a:r>
                        <a:rPr lang="en-GB" sz="2000" dirty="0">
                          <a:solidFill>
                            <a:schemeClr val="tx1"/>
                          </a:solidFill>
                        </a:rPr>
                        <a:t>15.</a:t>
                      </a:r>
                    </a:p>
                  </a:txBody>
                  <a:tcPr/>
                </a:tc>
                <a:tc>
                  <a:txBody>
                    <a:bodyPr/>
                    <a:lstStyle/>
                    <a:p>
                      <a:r>
                        <a:rPr lang="en-GB" sz="2000" dirty="0">
                          <a:solidFill>
                            <a:schemeClr val="tx1"/>
                          </a:solidFill>
                        </a:rPr>
                        <a:t>Summarize on-farm performance data up to 6 months in lay and on-station data up to 12 months in lay</a:t>
                      </a:r>
                    </a:p>
                  </a:txBody>
                  <a:tcPr/>
                </a:tc>
                <a:tc>
                  <a:txBody>
                    <a:bodyPr/>
                    <a:lstStyle/>
                    <a:p>
                      <a:r>
                        <a:rPr lang="en-GB" sz="2000" dirty="0">
                          <a:solidFill>
                            <a:schemeClr val="tx1"/>
                          </a:solidFill>
                        </a:rPr>
                        <a:t>June 2017</a:t>
                      </a:r>
                    </a:p>
                  </a:txBody>
                  <a:tcPr/>
                </a:tc>
                <a:extLst>
                  <a:ext uri="{0D108BD9-81ED-4DB2-BD59-A6C34878D82A}">
                    <a16:rowId xmlns:a16="http://schemas.microsoft.com/office/drawing/2014/main" val="10006"/>
                  </a:ext>
                </a:extLst>
              </a:tr>
              <a:tr h="370840">
                <a:tc>
                  <a:txBody>
                    <a:bodyPr/>
                    <a:lstStyle/>
                    <a:p>
                      <a:r>
                        <a:rPr lang="en-GB" sz="2000" dirty="0">
                          <a:solidFill>
                            <a:schemeClr val="tx1"/>
                          </a:solidFill>
                        </a:rPr>
                        <a:t>16.</a:t>
                      </a:r>
                    </a:p>
                  </a:txBody>
                  <a:tcPr/>
                </a:tc>
                <a:tc>
                  <a:txBody>
                    <a:bodyPr/>
                    <a:lstStyle/>
                    <a:p>
                      <a:r>
                        <a:rPr lang="en-GB" sz="2000" dirty="0">
                          <a:solidFill>
                            <a:schemeClr val="tx1"/>
                          </a:solidFill>
                        </a:rPr>
                        <a:t>Identify/Establish</a:t>
                      </a:r>
                      <a:r>
                        <a:rPr lang="en-GB" sz="2000" baseline="0" dirty="0">
                          <a:solidFill>
                            <a:schemeClr val="tx1"/>
                          </a:solidFill>
                        </a:rPr>
                        <a:t> 1 private or PP company with monetary commitment to development (testing, multiplication, distribution) of at least 2 preferred strains</a:t>
                      </a:r>
                      <a:endParaRPr lang="en-GB" sz="2000" dirty="0">
                        <a:solidFill>
                          <a:schemeClr val="tx1"/>
                        </a:solidFill>
                      </a:endParaRPr>
                    </a:p>
                  </a:txBody>
                  <a:tcPr/>
                </a:tc>
                <a:tc>
                  <a:txBody>
                    <a:bodyPr/>
                    <a:lstStyle/>
                    <a:p>
                      <a:r>
                        <a:rPr lang="en-GB" sz="2000" dirty="0">
                          <a:solidFill>
                            <a:schemeClr val="tx1"/>
                          </a:solidFill>
                        </a:rPr>
                        <a:t>December</a:t>
                      </a:r>
                      <a:r>
                        <a:rPr lang="en-GB" sz="2000" baseline="0" dirty="0">
                          <a:solidFill>
                            <a:schemeClr val="tx1"/>
                          </a:solidFill>
                        </a:rPr>
                        <a:t> 2017</a:t>
                      </a:r>
                      <a:endParaRPr lang="en-GB" sz="2000" dirty="0">
                        <a:solidFill>
                          <a:schemeClr val="tx1"/>
                        </a:solidFill>
                      </a:endParaRPr>
                    </a:p>
                  </a:txBody>
                  <a:tcPr/>
                </a:tc>
                <a:extLst>
                  <a:ext uri="{0D108BD9-81ED-4DB2-BD59-A6C34878D82A}">
                    <a16:rowId xmlns:a16="http://schemas.microsoft.com/office/drawing/2014/main" val="10007"/>
                  </a:ext>
                </a:extLst>
              </a:tr>
            </a:tbl>
          </a:graphicData>
        </a:graphic>
      </p:graphicFrame>
      <p:sp>
        <p:nvSpPr>
          <p:cNvPr id="8" name="Rectangle 7"/>
          <p:cNvSpPr/>
          <p:nvPr/>
        </p:nvSpPr>
        <p:spPr>
          <a:xfrm>
            <a:off x="295176" y="301107"/>
            <a:ext cx="7412157" cy="923330"/>
          </a:xfrm>
          <a:prstGeom prst="rect">
            <a:avLst/>
          </a:prstGeom>
          <a:noFill/>
        </p:spPr>
        <p:txBody>
          <a:bodyPr wrap="none" lIns="91440" tIns="45720" rIns="91440" bIns="45720">
            <a:spAutoFit/>
          </a:bodyPr>
          <a:lstStyle/>
          <a:p>
            <a:pPr algn="ctr"/>
            <a:r>
              <a:rPr lang="en-US" sz="5400" dirty="0">
                <a:ln w="0"/>
                <a:solidFill>
                  <a:schemeClr val="bg1"/>
                </a:solidFill>
                <a:effectLst>
                  <a:outerShdw blurRad="38100" dist="19050" dir="2700000" algn="tl" rotWithShape="0">
                    <a:schemeClr val="dk1">
                      <a:alpha val="40000"/>
                    </a:schemeClr>
                  </a:outerShdw>
                </a:effectLst>
              </a:rPr>
              <a:t>Implementation Schedule</a:t>
            </a:r>
            <a:endParaRPr lang="en-US" sz="5400" b="0" cap="none" spc="0" dirty="0">
              <a:ln w="0"/>
              <a:solidFill>
                <a:schemeClr val="bg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096957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32159"/>
            <a:ext cx="10383299" cy="1020621"/>
          </a:xfrm>
        </p:spPr>
        <p:txBody>
          <a:bodyPr/>
          <a:lstStyle/>
          <a:p>
            <a:pPr algn="ctr"/>
            <a:r>
              <a:rPr lang="en-US" dirty="0"/>
              <a:t>        Nigeria Team Members </a:t>
            </a:r>
          </a:p>
        </p:txBody>
      </p:sp>
      <p:sp>
        <p:nvSpPr>
          <p:cNvPr id="3" name="TextBox 2"/>
          <p:cNvSpPr txBox="1"/>
          <p:nvPr/>
        </p:nvSpPr>
        <p:spPr>
          <a:xfrm>
            <a:off x="2804627" y="1549831"/>
            <a:ext cx="7578672" cy="4401205"/>
          </a:xfrm>
          <a:prstGeom prst="rect">
            <a:avLst/>
          </a:prstGeom>
          <a:noFill/>
        </p:spPr>
        <p:txBody>
          <a:bodyPr wrap="square" rtlCol="0">
            <a:spAutoFit/>
          </a:bodyPr>
          <a:lstStyle/>
          <a:p>
            <a:r>
              <a:rPr lang="en-GB" sz="2800" b="1" dirty="0"/>
              <a:t>PI</a:t>
            </a:r>
            <a:r>
              <a:rPr lang="en-GB" sz="2800" dirty="0"/>
              <a:t>	- 	Prof E.B. </a:t>
            </a:r>
            <a:r>
              <a:rPr lang="en-GB" sz="2800" dirty="0" err="1"/>
              <a:t>Sonaiya</a:t>
            </a:r>
            <a:endParaRPr lang="en-GB" sz="2800" dirty="0"/>
          </a:p>
          <a:p>
            <a:r>
              <a:rPr lang="en-GB" sz="2800" b="1" dirty="0"/>
              <a:t>Co-PIs</a:t>
            </a:r>
            <a:r>
              <a:rPr lang="en-GB" sz="2800" dirty="0"/>
              <a:t>-	Prof (Mrs) A.O. </a:t>
            </a:r>
            <a:r>
              <a:rPr lang="en-GB" sz="2800" dirty="0" err="1"/>
              <a:t>Adebambo</a:t>
            </a:r>
            <a:endParaRPr lang="en-GB" sz="2800" dirty="0"/>
          </a:p>
          <a:p>
            <a:r>
              <a:rPr lang="en-GB" sz="2800" dirty="0"/>
              <a:t>          	-	Prof I.A. </a:t>
            </a:r>
            <a:r>
              <a:rPr lang="en-GB" sz="2800" dirty="0" err="1"/>
              <a:t>Adeyinka</a:t>
            </a:r>
            <a:endParaRPr lang="en-GB" sz="2800" dirty="0"/>
          </a:p>
          <a:p>
            <a:r>
              <a:rPr lang="en-GB" sz="2800" b="1" dirty="0"/>
              <a:t>NPC</a:t>
            </a:r>
            <a:r>
              <a:rPr lang="en-GB" sz="2800" dirty="0"/>
              <a:t> 	-  	Dr </a:t>
            </a:r>
            <a:r>
              <a:rPr lang="en-GB" sz="2800" dirty="0" err="1"/>
              <a:t>Oladeji</a:t>
            </a:r>
            <a:r>
              <a:rPr lang="en-GB" sz="2800" dirty="0"/>
              <a:t> Bamidele</a:t>
            </a:r>
          </a:p>
          <a:p>
            <a:r>
              <a:rPr lang="en-GB" sz="2800" b="1" dirty="0"/>
              <a:t>SNCs:</a:t>
            </a:r>
          </a:p>
          <a:p>
            <a:r>
              <a:rPr lang="en-GB" sz="2800" dirty="0"/>
              <a:t>Zone 1	– 	Dr (Mrs) O.O. </a:t>
            </a:r>
            <a:r>
              <a:rPr lang="en-GB" sz="2800" dirty="0" err="1"/>
              <a:t>Alabi</a:t>
            </a:r>
            <a:endParaRPr lang="en-GB" sz="2800" dirty="0"/>
          </a:p>
          <a:p>
            <a:r>
              <a:rPr lang="en-GB" sz="2800" dirty="0"/>
              <a:t>Zone 2	– 	Dr (Mrs) F.O. </a:t>
            </a:r>
            <a:r>
              <a:rPr lang="en-GB" sz="2800" dirty="0" err="1"/>
              <a:t>Ajayi</a:t>
            </a:r>
            <a:endParaRPr lang="en-GB" sz="2800" dirty="0"/>
          </a:p>
          <a:p>
            <a:r>
              <a:rPr lang="en-GB" sz="2800" dirty="0"/>
              <a:t>Zone 3 	– 	Prof (Mrs) U.E. </a:t>
            </a:r>
            <a:r>
              <a:rPr lang="en-GB" sz="2800" dirty="0" err="1"/>
              <a:t>Ogundu</a:t>
            </a:r>
            <a:endParaRPr lang="en-GB" sz="2800" dirty="0"/>
          </a:p>
          <a:p>
            <a:r>
              <a:rPr lang="en-GB" sz="2800" dirty="0"/>
              <a:t>Zone 4	– 	Mr A. </a:t>
            </a:r>
            <a:r>
              <a:rPr lang="en-GB" sz="2800" dirty="0" err="1"/>
              <a:t>Yakubu</a:t>
            </a:r>
            <a:r>
              <a:rPr lang="en-GB" sz="2800" dirty="0"/>
              <a:t> </a:t>
            </a:r>
          </a:p>
          <a:p>
            <a:r>
              <a:rPr lang="en-GB" sz="2800" dirty="0"/>
              <a:t>Zone 5	–	Prof W.A.A. Hassan</a:t>
            </a:r>
          </a:p>
        </p:txBody>
      </p:sp>
      <p:pic>
        <p:nvPicPr>
          <p:cNvPr id="5" name="Picture 4"/>
          <p:cNvPicPr>
            <a:picLocks noChangeAspect="1"/>
          </p:cNvPicPr>
          <p:nvPr/>
        </p:nvPicPr>
        <p:blipFill>
          <a:blip r:embed="rId2" cstate="print"/>
          <a:stretch>
            <a:fillRect/>
          </a:stretch>
        </p:blipFill>
        <p:spPr>
          <a:xfrm>
            <a:off x="1400254" y="4729629"/>
            <a:ext cx="1436323" cy="1446582"/>
          </a:xfrm>
          <a:prstGeom prst="rect">
            <a:avLst/>
          </a:prstGeom>
        </p:spPr>
      </p:pic>
      <p:pic>
        <p:nvPicPr>
          <p:cNvPr id="9" name="Picture 8"/>
          <p:cNvPicPr>
            <a:picLocks noChangeAspect="1"/>
          </p:cNvPicPr>
          <p:nvPr/>
        </p:nvPicPr>
        <p:blipFill>
          <a:blip r:embed="rId3" cstate="print"/>
          <a:stretch>
            <a:fillRect/>
          </a:stretch>
        </p:blipFill>
        <p:spPr>
          <a:xfrm>
            <a:off x="133805" y="3591392"/>
            <a:ext cx="1149563" cy="1343046"/>
          </a:xfrm>
          <a:prstGeom prst="rect">
            <a:avLst/>
          </a:prstGeom>
        </p:spPr>
      </p:pic>
      <p:pic>
        <p:nvPicPr>
          <p:cNvPr id="10" name="Picture 9"/>
          <p:cNvPicPr>
            <a:picLocks noChangeAspect="1"/>
          </p:cNvPicPr>
          <p:nvPr/>
        </p:nvPicPr>
        <p:blipFill>
          <a:blip r:embed="rId4" cstate="print"/>
          <a:stretch>
            <a:fillRect/>
          </a:stretch>
        </p:blipFill>
        <p:spPr>
          <a:xfrm flipH="1">
            <a:off x="263773" y="1516782"/>
            <a:ext cx="1104584" cy="1793592"/>
          </a:xfrm>
          <a:prstGeom prst="rect">
            <a:avLst/>
          </a:prstGeom>
        </p:spPr>
      </p:pic>
      <p:pic>
        <p:nvPicPr>
          <p:cNvPr id="11" name="Picture 10"/>
          <p:cNvPicPr>
            <a:picLocks noChangeAspect="1"/>
          </p:cNvPicPr>
          <p:nvPr/>
        </p:nvPicPr>
        <p:blipFill>
          <a:blip r:embed="rId5" cstate="print"/>
          <a:stretch>
            <a:fillRect/>
          </a:stretch>
        </p:blipFill>
        <p:spPr>
          <a:xfrm>
            <a:off x="9191597" y="1682423"/>
            <a:ext cx="1451420" cy="1743116"/>
          </a:xfrm>
          <a:prstGeom prst="rect">
            <a:avLst/>
          </a:prstGeom>
        </p:spPr>
      </p:pic>
      <p:pic>
        <p:nvPicPr>
          <p:cNvPr id="4" name="Picture 3"/>
          <p:cNvPicPr>
            <a:picLocks noChangeAspect="1"/>
          </p:cNvPicPr>
          <p:nvPr/>
        </p:nvPicPr>
        <p:blipFill>
          <a:blip r:embed="rId6" cstate="print"/>
          <a:stretch>
            <a:fillRect/>
          </a:stretch>
        </p:blipFill>
        <p:spPr>
          <a:xfrm>
            <a:off x="9065326" y="3687795"/>
            <a:ext cx="1501007" cy="1892288"/>
          </a:xfrm>
          <a:prstGeom prst="rect">
            <a:avLst/>
          </a:prstGeom>
        </p:spPr>
      </p:pic>
      <p:pic>
        <p:nvPicPr>
          <p:cNvPr id="6" name="Picture 5"/>
          <p:cNvPicPr>
            <a:picLocks noChangeAspect="1"/>
          </p:cNvPicPr>
          <p:nvPr/>
        </p:nvPicPr>
        <p:blipFill>
          <a:blip r:embed="rId7" cstate="print"/>
          <a:stretch>
            <a:fillRect/>
          </a:stretch>
        </p:blipFill>
        <p:spPr>
          <a:xfrm>
            <a:off x="10795813" y="3757773"/>
            <a:ext cx="1203681" cy="1167153"/>
          </a:xfrm>
          <a:prstGeom prst="rect">
            <a:avLst/>
          </a:prstGeom>
        </p:spPr>
      </p:pic>
      <p:pic>
        <p:nvPicPr>
          <p:cNvPr id="8" name="Picture 7"/>
          <p:cNvPicPr>
            <a:picLocks noChangeAspect="1"/>
          </p:cNvPicPr>
          <p:nvPr/>
        </p:nvPicPr>
        <p:blipFill>
          <a:blip r:embed="rId8" cstate="print"/>
          <a:stretch>
            <a:fillRect/>
          </a:stretch>
        </p:blipFill>
        <p:spPr>
          <a:xfrm>
            <a:off x="1468140" y="1813589"/>
            <a:ext cx="1130917" cy="1202327"/>
          </a:xfrm>
          <a:prstGeom prst="rect">
            <a:avLst/>
          </a:prstGeom>
        </p:spPr>
      </p:pic>
      <p:pic>
        <p:nvPicPr>
          <p:cNvPr id="12" name="Picture 11"/>
          <p:cNvPicPr>
            <a:picLocks noChangeAspect="1"/>
          </p:cNvPicPr>
          <p:nvPr/>
        </p:nvPicPr>
        <p:blipFill>
          <a:blip r:embed="rId9" cstate="print"/>
          <a:stretch>
            <a:fillRect/>
          </a:stretch>
        </p:blipFill>
        <p:spPr>
          <a:xfrm>
            <a:off x="216818" y="5143864"/>
            <a:ext cx="933333" cy="1028571"/>
          </a:xfrm>
          <a:prstGeom prst="rect">
            <a:avLst/>
          </a:prstGeom>
        </p:spPr>
      </p:pic>
      <p:pic>
        <p:nvPicPr>
          <p:cNvPr id="1026" name="Picture 2" descr="C:\Users\Tunji\Pictures\tunji.png"/>
          <p:cNvPicPr>
            <a:picLocks noChangeAspect="1" noChangeArrowheads="1"/>
          </p:cNvPicPr>
          <p:nvPr/>
        </p:nvPicPr>
        <p:blipFill>
          <a:blip r:embed="rId10" cstate="print"/>
          <a:srcRect/>
          <a:stretch>
            <a:fillRect/>
          </a:stretch>
        </p:blipFill>
        <p:spPr bwMode="auto">
          <a:xfrm>
            <a:off x="10876546" y="1591135"/>
            <a:ext cx="1315453" cy="1791969"/>
          </a:xfrm>
          <a:prstGeom prst="rect">
            <a:avLst/>
          </a:prstGeom>
          <a:noFill/>
        </p:spPr>
      </p:pic>
    </p:spTree>
    <p:extLst>
      <p:ext uri="{BB962C8B-B14F-4D97-AF65-F5344CB8AC3E}">
        <p14:creationId xmlns:p14="http://schemas.microsoft.com/office/powerpoint/2010/main" val="1377967290"/>
      </p:ext>
    </p:extLst>
  </p:cSld>
  <p:clrMapOvr>
    <a:masterClrMapping/>
  </p:clrMapOvr>
</p:sld>
</file>

<file path=ppt/theme/theme1.xml><?xml version="1.0" encoding="utf-8"?>
<a:theme xmlns:a="http://schemas.openxmlformats.org/drawingml/2006/main" name="1_Office Them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2109</TotalTime>
  <Words>867</Words>
  <Application>Microsoft Office PowerPoint</Application>
  <PresentationFormat>Widescreen</PresentationFormat>
  <Paragraphs>148</Paragraphs>
  <Slides>12</Slides>
  <Notes>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12</vt:i4>
      </vt:variant>
    </vt:vector>
  </HeadingPairs>
  <TitlesOfParts>
    <vt:vector size="21" baseType="lpstr">
      <vt:lpstr>Arial</vt:lpstr>
      <vt:lpstr>Arial Rounded MT Bold</vt:lpstr>
      <vt:lpstr>Calibri</vt:lpstr>
      <vt:lpstr>Calibri Light</vt:lpstr>
      <vt:lpstr>Segoe UI Light</vt:lpstr>
      <vt:lpstr>Tahoma</vt:lpstr>
      <vt:lpstr>Times New Roman</vt:lpstr>
      <vt:lpstr>1_Office Theme</vt:lpstr>
      <vt:lpstr>2_Office Theme</vt:lpstr>
      <vt:lpstr>A platform for testing, delivering, and continuously improving tropically-adapted chickens for productivity growth in sub-Saharan Africa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Nigeria Team Members </vt:lpstr>
      <vt:lpstr>         Partners</vt:lpstr>
      <vt:lpstr>PowerPoint Presentation</vt:lpstr>
      <vt:lpstr>Thank You!</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platform for testing, delivering, and continuously improving tropically-adapted chickens for productivity growth in sub-Saharan Africa</dc:title>
  <dc:creator>Bruno, Jasmine E (ILRI)</dc:creator>
  <cp:lastModifiedBy>Mulat, Bizuwork (ILRI)</cp:lastModifiedBy>
  <cp:revision>100</cp:revision>
  <dcterms:created xsi:type="dcterms:W3CDTF">2015-05-18T14:07:05Z</dcterms:created>
  <dcterms:modified xsi:type="dcterms:W3CDTF">2019-09-23T12:55:59Z</dcterms:modified>
</cp:coreProperties>
</file>