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4"/>
  </p:sldMasterIdLst>
  <p:notesMasterIdLst>
    <p:notesMasterId r:id="rId28"/>
  </p:notesMasterIdLst>
  <p:sldIdLst>
    <p:sldId id="279"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Lst>
  <p:sldSz cx="13004800" cy="9753600"/>
  <p:notesSz cx="6858000" cy="9144000"/>
  <p:defaultTextStyle>
    <a:lvl1pPr algn="ctr" defTabSz="584200">
      <a:defRPr sz="3600">
        <a:latin typeface="Helvetica Light"/>
        <a:ea typeface="Helvetica Light"/>
        <a:cs typeface="Helvetica Light"/>
        <a:sym typeface="Helvetica Light"/>
      </a:defRPr>
    </a:lvl1pPr>
    <a:lvl2pPr algn="ctr" defTabSz="584200">
      <a:defRPr sz="3600">
        <a:latin typeface="Helvetica Light"/>
        <a:ea typeface="Helvetica Light"/>
        <a:cs typeface="Helvetica Light"/>
        <a:sym typeface="Helvetica Light"/>
      </a:defRPr>
    </a:lvl2pPr>
    <a:lvl3pPr algn="ctr" defTabSz="584200">
      <a:defRPr sz="3600">
        <a:latin typeface="Helvetica Light"/>
        <a:ea typeface="Helvetica Light"/>
        <a:cs typeface="Helvetica Light"/>
        <a:sym typeface="Helvetica Light"/>
      </a:defRPr>
    </a:lvl3pPr>
    <a:lvl4pPr algn="ctr" defTabSz="584200">
      <a:defRPr sz="3600">
        <a:latin typeface="Helvetica Light"/>
        <a:ea typeface="Helvetica Light"/>
        <a:cs typeface="Helvetica Light"/>
        <a:sym typeface="Helvetica Light"/>
      </a:defRPr>
    </a:lvl4pPr>
    <a:lvl5pPr algn="ctr" defTabSz="584200">
      <a:defRPr sz="3600">
        <a:latin typeface="Helvetica Light"/>
        <a:ea typeface="Helvetica Light"/>
        <a:cs typeface="Helvetica Light"/>
        <a:sym typeface="Helvetica Light"/>
      </a:defRPr>
    </a:lvl5pPr>
    <a:lvl6pPr algn="ctr" defTabSz="584200">
      <a:defRPr sz="3600">
        <a:latin typeface="Helvetica Light"/>
        <a:ea typeface="Helvetica Light"/>
        <a:cs typeface="Helvetica Light"/>
        <a:sym typeface="Helvetica Light"/>
      </a:defRPr>
    </a:lvl6pPr>
    <a:lvl7pPr algn="ctr" defTabSz="584200">
      <a:defRPr sz="3600">
        <a:latin typeface="Helvetica Light"/>
        <a:ea typeface="Helvetica Light"/>
        <a:cs typeface="Helvetica Light"/>
        <a:sym typeface="Helvetica Light"/>
      </a:defRPr>
    </a:lvl7pPr>
    <a:lvl8pPr algn="ctr" defTabSz="584200">
      <a:defRPr sz="3600">
        <a:latin typeface="Helvetica Light"/>
        <a:ea typeface="Helvetica Light"/>
        <a:cs typeface="Helvetica Light"/>
        <a:sym typeface="Helvetica Light"/>
      </a:defRPr>
    </a:lvl8pPr>
    <a:lvl9pPr algn="ctr" defTabSz="584200">
      <a:defRPr sz="3600">
        <a:latin typeface="Helvetica Light"/>
        <a:ea typeface="Helvetica Light"/>
        <a:cs typeface="Helvetica Light"/>
        <a:sym typeface="Helvetica Light"/>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607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Helvetica Light"/>
          <a:ea typeface="Helvetica Light"/>
          <a:cs typeface="Helvetica Light"/>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D2E8"/>
          </a:solidFill>
        </a:fill>
      </a:tcStyle>
    </a:wholeTbl>
    <a:band2H>
      <a:tcTxStyle/>
      <a:tcStyle>
        <a:tcBdr/>
        <a:fill>
          <a:solidFill>
            <a:srgbClr val="E6EAF4"/>
          </a:solidFill>
        </a:fill>
      </a:tcStyle>
    </a:band2H>
    <a:firstCol>
      <a:tcTxStyle b="on" i="on">
        <a:font>
          <a:latin typeface="Helvetica Light"/>
          <a:ea typeface="Helvetica Light"/>
          <a:cs typeface="Helvetica Light"/>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365C0"/>
          </a:solidFill>
        </a:fill>
      </a:tcStyle>
    </a:firstCol>
    <a:lastRow>
      <a:tcTxStyle b="on" i="on">
        <a:font>
          <a:latin typeface="Helvetica Light"/>
          <a:ea typeface="Helvetica Light"/>
          <a:cs typeface="Helvetica Light"/>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365C0"/>
          </a:solidFill>
        </a:fill>
      </a:tcStyle>
    </a:lastRow>
    <a:firstRow>
      <a:tcTxStyle b="on" i="on">
        <a:font>
          <a:latin typeface="Helvetica Light"/>
          <a:ea typeface="Helvetica Light"/>
          <a:cs typeface="Helvetica Light"/>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365C0"/>
          </a:solidFill>
        </a:fill>
      </a:tcStyle>
    </a:firstRow>
  </a:tblStyle>
  <a:tblStyle styleId="{C7B018BB-80A7-4F77-B60F-C8B233D01FF8}" styleName="">
    <a:tblBg/>
    <a:wholeTbl>
      <a:tcTxStyle b="on" i="on">
        <a:font>
          <a:latin typeface="Helvetica Light"/>
          <a:ea typeface="Helvetica Light"/>
          <a:cs typeface="Helvetica Light"/>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2E7CB"/>
          </a:solidFill>
        </a:fill>
      </a:tcStyle>
    </a:wholeTbl>
    <a:band2H>
      <a:tcTxStyle/>
      <a:tcStyle>
        <a:tcBdr/>
        <a:fill>
          <a:solidFill>
            <a:srgbClr val="F8F4E7"/>
          </a:solidFill>
        </a:fill>
      </a:tcStyle>
    </a:band2H>
    <a:firstCol>
      <a:tcTxStyle b="on" i="on">
        <a:font>
          <a:latin typeface="Helvetica Light"/>
          <a:ea typeface="Helvetica Light"/>
          <a:cs typeface="Helvetica Light"/>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CBD23"/>
          </a:solidFill>
        </a:fill>
      </a:tcStyle>
    </a:firstCol>
    <a:lastRow>
      <a:tcTxStyle b="on" i="on">
        <a:font>
          <a:latin typeface="Helvetica Light"/>
          <a:ea typeface="Helvetica Light"/>
          <a:cs typeface="Helvetica Light"/>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CBD23"/>
          </a:solidFill>
        </a:fill>
      </a:tcStyle>
    </a:lastRow>
    <a:firstRow>
      <a:tcTxStyle b="on" i="on">
        <a:font>
          <a:latin typeface="Helvetica Light"/>
          <a:ea typeface="Helvetica Light"/>
          <a:cs typeface="Helvetica Light"/>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CBD23"/>
          </a:solidFill>
        </a:fill>
      </a:tcStyle>
    </a:firstRow>
  </a:tblStyle>
  <a:tblStyle styleId="{EEE7283C-3CF3-47DC-8721-378D4A62B228}" styleName="">
    <a:tblBg/>
    <a:wholeTbl>
      <a:tcTxStyle b="on" i="on">
        <a:font>
          <a:latin typeface="Helvetica Light"/>
          <a:ea typeface="Helvetica Light"/>
          <a:cs typeface="Helvetica Light"/>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5CDDE"/>
          </a:solidFill>
        </a:fill>
      </a:tcStyle>
    </a:wholeTbl>
    <a:band2H>
      <a:tcTxStyle/>
      <a:tcStyle>
        <a:tcBdr/>
        <a:fill>
          <a:solidFill>
            <a:srgbClr val="EBE8EF"/>
          </a:solidFill>
        </a:fill>
      </a:tcStyle>
    </a:band2H>
    <a:firstCol>
      <a:tcTxStyle b="on" i="on">
        <a:font>
          <a:latin typeface="Helvetica Light"/>
          <a:ea typeface="Helvetica Light"/>
          <a:cs typeface="Helvetica Light"/>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73F9B"/>
          </a:solidFill>
        </a:fill>
      </a:tcStyle>
    </a:firstCol>
    <a:lastRow>
      <a:tcTxStyle b="on" i="on">
        <a:font>
          <a:latin typeface="Helvetica Light"/>
          <a:ea typeface="Helvetica Light"/>
          <a:cs typeface="Helvetica Light"/>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73F9B"/>
          </a:solidFill>
        </a:fill>
      </a:tcStyle>
    </a:lastRow>
    <a:firstRow>
      <a:tcTxStyle b="on" i="on">
        <a:font>
          <a:latin typeface="Helvetica Light"/>
          <a:ea typeface="Helvetica Light"/>
          <a:cs typeface="Helvetica Light"/>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73F9B"/>
          </a:solidFill>
        </a:fill>
      </a:tcStyle>
    </a:firstRow>
  </a:tblStyle>
  <a:tblStyle styleId="{CF821DB8-F4EB-4A41-A1BA-3FCAFE7338EE}" styleName="">
    <a:tblBg/>
    <a:wholeTbl>
      <a:tcTxStyle b="on" i="on">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Helvetica Light"/>
          <a:ea typeface="Helvetica Light"/>
          <a:cs typeface="Helvetica Light"/>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Col>
    <a:lastRow>
      <a:tcTxStyle b="on" i="on">
        <a:font>
          <a:latin typeface="Helvetica Light"/>
          <a:ea typeface="Helvetica Light"/>
          <a:cs typeface="Helvetica Light"/>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Helvetica Light"/>
          <a:ea typeface="Helvetica Light"/>
          <a:cs typeface="Helvetica Light"/>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0365C0"/>
          </a:solidFill>
        </a:fill>
      </a:tcStyle>
    </a:firstRow>
  </a:tblStyle>
  <a:tblStyle styleId="{33BA23B1-9221-436E-865A-0063620EA4FD}" styleName="">
    <a:tblBg/>
    <a:wholeTbl>
      <a:tcTxStyle b="on" i="on">
        <a:font>
          <a:latin typeface="Helvetica Light"/>
          <a:ea typeface="Helvetica Light"/>
          <a:cs typeface="Helvetica Light"/>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Helvetica Light"/>
          <a:ea typeface="Helvetica Light"/>
          <a:cs typeface="Helvetica Light"/>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Helvetica Light"/>
          <a:ea typeface="Helvetica Light"/>
          <a:cs typeface="Helvetica Light"/>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Helvetica Light"/>
          <a:ea typeface="Helvetica Light"/>
          <a:cs typeface="Helvetica Light"/>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Helvetica Light"/>
          <a:ea typeface="Helvetica Light"/>
          <a:cs typeface="Helvetica Light"/>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Helvetica Light"/>
          <a:ea typeface="Helvetica Light"/>
          <a:cs typeface="Helvetica Light"/>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Helvetica Light"/>
          <a:ea typeface="Helvetica Light"/>
          <a:cs typeface="Helvetica Light"/>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Helvetica Light"/>
          <a:ea typeface="Helvetica Light"/>
          <a:cs typeface="Helvetica Light"/>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735" autoAdjust="0"/>
    <p:restoredTop sz="91757" autoAdjust="0"/>
  </p:normalViewPr>
  <p:slideViewPr>
    <p:cSldViewPr snapToGrid="0" snapToObjects="1">
      <p:cViewPr varScale="1">
        <p:scale>
          <a:sx n="76" d="100"/>
          <a:sy n="76" d="100"/>
        </p:scale>
        <p:origin x="2004" y="90"/>
      </p:cViewPr>
      <p:guideLst>
        <p:guide orient="horz" pos="3072"/>
        <p:guide pos="40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8" name="Shape 58"/>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59" name="Shape 59"/>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1870567587"/>
      </p:ext>
    </p:extLst>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Shape 85"/>
          <p:cNvSpPr>
            <a:spLocks noGrp="1" noRot="1" noChangeAspect="1"/>
          </p:cNvSpPr>
          <p:nvPr>
            <p:ph type="sldImg"/>
          </p:nvPr>
        </p:nvSpPr>
        <p:spPr>
          <a:prstGeom prst="rect">
            <a:avLst/>
          </a:prstGeom>
        </p:spPr>
        <p:txBody>
          <a:bodyPr/>
          <a:lstStyle/>
          <a:p>
            <a:pPr lvl="0"/>
            <a:endParaRPr/>
          </a:p>
        </p:txBody>
      </p:sp>
      <p:sp>
        <p:nvSpPr>
          <p:cNvPr id="86" name="Shape 86"/>
          <p:cNvSpPr>
            <a:spLocks noGrp="1"/>
          </p:cNvSpPr>
          <p:nvPr>
            <p:ph type="body" sz="quarter" idx="1"/>
          </p:nvPr>
        </p:nvSpPr>
        <p:spPr>
          <a:prstGeom prst="rect">
            <a:avLst/>
          </a:prstGeom>
        </p:spPr>
        <p:txBody>
          <a:bodyPr/>
          <a:lstStyle/>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Introduce the Case through the protagonist—Tulsi Devi. Ask the question: what keeps her up at night? This helps frame the central narrative and dilemma of the case.</a:t>
            </a:r>
          </a:p>
        </p:txBody>
      </p:sp>
    </p:spTree>
    <p:extLst>
      <p:ext uri="{BB962C8B-B14F-4D97-AF65-F5344CB8AC3E}">
        <p14:creationId xmlns:p14="http://schemas.microsoft.com/office/powerpoint/2010/main" val="21319604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Shape 164"/>
          <p:cNvSpPr>
            <a:spLocks noGrp="1" noRot="1" noChangeAspect="1"/>
          </p:cNvSpPr>
          <p:nvPr>
            <p:ph type="sldImg"/>
          </p:nvPr>
        </p:nvSpPr>
        <p:spPr>
          <a:prstGeom prst="rect">
            <a:avLst/>
          </a:prstGeom>
        </p:spPr>
        <p:txBody>
          <a:bodyPr/>
          <a:lstStyle/>
          <a:p>
            <a:pPr lvl="0"/>
            <a:endParaRPr/>
          </a:p>
        </p:txBody>
      </p:sp>
      <p:sp>
        <p:nvSpPr>
          <p:cNvPr id="165" name="Shape 165"/>
          <p:cNvSpPr>
            <a:spLocks noGrp="1"/>
          </p:cNvSpPr>
          <p:nvPr>
            <p:ph type="body" sz="quarter" idx="1"/>
          </p:nvPr>
        </p:nvSpPr>
        <p:spPr>
          <a:prstGeom prst="rect">
            <a:avLst/>
          </a:prstGeom>
        </p:spPr>
        <p:txBody>
          <a:bodyPr/>
          <a:lstStyle/>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Introduce the Case through the protagonist—Tulsi Devi. Ask the question: what keeps her up at night? This helps frame the central narrative and dilemma of the case.</a:t>
            </a:r>
          </a:p>
        </p:txBody>
      </p:sp>
    </p:spTree>
    <p:extLst>
      <p:ext uri="{BB962C8B-B14F-4D97-AF65-F5344CB8AC3E}">
        <p14:creationId xmlns:p14="http://schemas.microsoft.com/office/powerpoint/2010/main" val="20548719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Shape 169"/>
          <p:cNvSpPr>
            <a:spLocks noGrp="1" noRot="1" noChangeAspect="1"/>
          </p:cNvSpPr>
          <p:nvPr>
            <p:ph type="sldImg"/>
          </p:nvPr>
        </p:nvSpPr>
        <p:spPr>
          <a:prstGeom prst="rect">
            <a:avLst/>
          </a:prstGeom>
        </p:spPr>
        <p:txBody>
          <a:bodyPr/>
          <a:lstStyle/>
          <a:p>
            <a:pPr lvl="0"/>
            <a:endParaRPr/>
          </a:p>
        </p:txBody>
      </p:sp>
      <p:sp>
        <p:nvSpPr>
          <p:cNvPr id="170" name="Shape 170"/>
          <p:cNvSpPr>
            <a:spLocks noGrp="1"/>
          </p:cNvSpPr>
          <p:nvPr>
            <p:ph type="body" sz="quarter" idx="1"/>
          </p:nvPr>
        </p:nvSpPr>
        <p:spPr>
          <a:prstGeom prst="rect">
            <a:avLst/>
          </a:prstGeom>
        </p:spPr>
        <p:txBody>
          <a:bodyPr/>
          <a:lstStyle/>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Introduce the Case through the protagonist—Tulsi Devi. Ask the question: what keeps her up at night? This helps frame the central narrative and dilemma of the case.</a:t>
            </a:r>
          </a:p>
        </p:txBody>
      </p:sp>
    </p:spTree>
    <p:extLst>
      <p:ext uri="{BB962C8B-B14F-4D97-AF65-F5344CB8AC3E}">
        <p14:creationId xmlns:p14="http://schemas.microsoft.com/office/powerpoint/2010/main" val="4007517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pPr lvl="0"/>
            <a:endParaRPr/>
          </a:p>
        </p:txBody>
      </p:sp>
      <p:sp>
        <p:nvSpPr>
          <p:cNvPr id="176" name="Shape 176"/>
          <p:cNvSpPr>
            <a:spLocks noGrp="1"/>
          </p:cNvSpPr>
          <p:nvPr>
            <p:ph type="body" sz="quarter" idx="1"/>
          </p:nvPr>
        </p:nvSpPr>
        <p:spPr>
          <a:prstGeom prst="rect">
            <a:avLst/>
          </a:prstGeom>
        </p:spPr>
        <p:txBody>
          <a:bodyPr/>
          <a:lstStyle/>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Introduce the Case through the protagonist—Tulsi Devi. Ask the question: what keeps her up at night? This helps frame the central narrative and dilemma of the case.</a:t>
            </a:r>
          </a:p>
        </p:txBody>
      </p:sp>
    </p:spTree>
    <p:extLst>
      <p:ext uri="{BB962C8B-B14F-4D97-AF65-F5344CB8AC3E}">
        <p14:creationId xmlns:p14="http://schemas.microsoft.com/office/powerpoint/2010/main" val="9260124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hape 179"/>
          <p:cNvSpPr>
            <a:spLocks noGrp="1" noRot="1" noChangeAspect="1"/>
          </p:cNvSpPr>
          <p:nvPr>
            <p:ph type="sldImg"/>
          </p:nvPr>
        </p:nvSpPr>
        <p:spPr>
          <a:prstGeom prst="rect">
            <a:avLst/>
          </a:prstGeom>
        </p:spPr>
        <p:txBody>
          <a:bodyPr/>
          <a:lstStyle/>
          <a:p>
            <a:pPr lvl="0"/>
            <a:endParaRPr/>
          </a:p>
        </p:txBody>
      </p:sp>
      <p:sp>
        <p:nvSpPr>
          <p:cNvPr id="180" name="Shape 180"/>
          <p:cNvSpPr>
            <a:spLocks noGrp="1"/>
          </p:cNvSpPr>
          <p:nvPr>
            <p:ph type="body" sz="quarter" idx="1"/>
          </p:nvPr>
        </p:nvSpPr>
        <p:spPr>
          <a:prstGeom prst="rect">
            <a:avLst/>
          </a:prstGeom>
        </p:spPr>
        <p:txBody>
          <a:bodyPr/>
          <a:lstStyle/>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Introduce the Case through the protagonist—Tulsi Devi. Ask the question: what keeps her up at night? This helps frame the central narrative and dilemma of the case.</a:t>
            </a:r>
          </a:p>
        </p:txBody>
      </p:sp>
    </p:spTree>
    <p:extLst>
      <p:ext uri="{BB962C8B-B14F-4D97-AF65-F5344CB8AC3E}">
        <p14:creationId xmlns:p14="http://schemas.microsoft.com/office/powerpoint/2010/main" val="6778623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Shape 189"/>
          <p:cNvSpPr>
            <a:spLocks noGrp="1" noRot="1" noChangeAspect="1"/>
          </p:cNvSpPr>
          <p:nvPr>
            <p:ph type="sldImg"/>
          </p:nvPr>
        </p:nvSpPr>
        <p:spPr>
          <a:prstGeom prst="rect">
            <a:avLst/>
          </a:prstGeom>
        </p:spPr>
        <p:txBody>
          <a:bodyPr/>
          <a:lstStyle/>
          <a:p>
            <a:pPr lvl="0"/>
            <a:endParaRPr/>
          </a:p>
        </p:txBody>
      </p:sp>
      <p:sp>
        <p:nvSpPr>
          <p:cNvPr id="190" name="Shape 190"/>
          <p:cNvSpPr>
            <a:spLocks noGrp="1"/>
          </p:cNvSpPr>
          <p:nvPr>
            <p:ph type="body" sz="quarter" idx="1"/>
          </p:nvPr>
        </p:nvSpPr>
        <p:spPr>
          <a:prstGeom prst="rect">
            <a:avLst/>
          </a:prstGeom>
        </p:spPr>
        <p:txBody>
          <a:bodyPr/>
          <a:lstStyle/>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Introduce the Case through the protagonist—Tulsi Devi. Ask the question: what keeps her up at night? This helps frame the central narrative and dilemma of the case.</a:t>
            </a:r>
          </a:p>
        </p:txBody>
      </p:sp>
    </p:spTree>
    <p:extLst>
      <p:ext uri="{BB962C8B-B14F-4D97-AF65-F5344CB8AC3E}">
        <p14:creationId xmlns:p14="http://schemas.microsoft.com/office/powerpoint/2010/main" val="4324918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Shape 199"/>
          <p:cNvSpPr>
            <a:spLocks noGrp="1" noRot="1" noChangeAspect="1"/>
          </p:cNvSpPr>
          <p:nvPr>
            <p:ph type="sldImg"/>
          </p:nvPr>
        </p:nvSpPr>
        <p:spPr>
          <a:prstGeom prst="rect">
            <a:avLst/>
          </a:prstGeom>
        </p:spPr>
        <p:txBody>
          <a:bodyPr/>
          <a:lstStyle/>
          <a:p>
            <a:pPr lvl="0"/>
            <a:endParaRPr/>
          </a:p>
        </p:txBody>
      </p:sp>
      <p:sp>
        <p:nvSpPr>
          <p:cNvPr id="200" name="Shape 200"/>
          <p:cNvSpPr>
            <a:spLocks noGrp="1"/>
          </p:cNvSpPr>
          <p:nvPr>
            <p:ph type="body" sz="quarter" idx="1"/>
          </p:nvPr>
        </p:nvSpPr>
        <p:spPr>
          <a:prstGeom prst="rect">
            <a:avLst/>
          </a:prstGeom>
        </p:spPr>
        <p:txBody>
          <a:bodyPr/>
          <a:lstStyle/>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Introduce the Case through the protagonist—Tulsi Devi. Ask the question: what keeps her up at night? This helps frame the central narrative and dilemma of the case.</a:t>
            </a:r>
          </a:p>
        </p:txBody>
      </p:sp>
    </p:spTree>
    <p:extLst>
      <p:ext uri="{BB962C8B-B14F-4D97-AF65-F5344CB8AC3E}">
        <p14:creationId xmlns:p14="http://schemas.microsoft.com/office/powerpoint/2010/main" val="18052900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Shape 204"/>
          <p:cNvSpPr>
            <a:spLocks noGrp="1" noRot="1" noChangeAspect="1"/>
          </p:cNvSpPr>
          <p:nvPr>
            <p:ph type="sldImg"/>
          </p:nvPr>
        </p:nvSpPr>
        <p:spPr>
          <a:prstGeom prst="rect">
            <a:avLst/>
          </a:prstGeom>
        </p:spPr>
        <p:txBody>
          <a:bodyPr/>
          <a:lstStyle/>
          <a:p>
            <a:pPr lvl="0"/>
            <a:endParaRPr/>
          </a:p>
        </p:txBody>
      </p:sp>
      <p:sp>
        <p:nvSpPr>
          <p:cNvPr id="205" name="Shape 205"/>
          <p:cNvSpPr>
            <a:spLocks noGrp="1"/>
          </p:cNvSpPr>
          <p:nvPr>
            <p:ph type="body" sz="quarter" idx="1"/>
          </p:nvPr>
        </p:nvSpPr>
        <p:spPr>
          <a:prstGeom prst="rect">
            <a:avLst/>
          </a:prstGeom>
        </p:spPr>
        <p:txBody>
          <a:bodyPr/>
          <a:lstStyle/>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Introduce the Case through the protagonist—Tulsi Devi. Ask the question: what keeps her up at night? This helps frame the central narrative and dilemma of the case.</a:t>
            </a:r>
          </a:p>
        </p:txBody>
      </p:sp>
    </p:spTree>
    <p:extLst>
      <p:ext uri="{BB962C8B-B14F-4D97-AF65-F5344CB8AC3E}">
        <p14:creationId xmlns:p14="http://schemas.microsoft.com/office/powerpoint/2010/main" val="18611408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Shape 209"/>
          <p:cNvSpPr>
            <a:spLocks noGrp="1" noRot="1" noChangeAspect="1"/>
          </p:cNvSpPr>
          <p:nvPr>
            <p:ph type="sldImg"/>
          </p:nvPr>
        </p:nvSpPr>
        <p:spPr>
          <a:prstGeom prst="rect">
            <a:avLst/>
          </a:prstGeom>
        </p:spPr>
        <p:txBody>
          <a:bodyPr/>
          <a:lstStyle/>
          <a:p>
            <a:pPr lvl="0"/>
            <a:endParaRPr/>
          </a:p>
        </p:txBody>
      </p:sp>
      <p:sp>
        <p:nvSpPr>
          <p:cNvPr id="210" name="Shape 210"/>
          <p:cNvSpPr>
            <a:spLocks noGrp="1"/>
          </p:cNvSpPr>
          <p:nvPr>
            <p:ph type="body" sz="quarter" idx="1"/>
          </p:nvPr>
        </p:nvSpPr>
        <p:spPr>
          <a:prstGeom prst="rect">
            <a:avLst/>
          </a:prstGeom>
        </p:spPr>
        <p:txBody>
          <a:bodyPr/>
          <a:lstStyle/>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Introduce the Case through the protagonist—Tulsi Devi. Ask the question: what keeps her up at night? This helps frame the central narrative and dilemma of the case.</a:t>
            </a:r>
          </a:p>
        </p:txBody>
      </p:sp>
    </p:spTree>
    <p:extLst>
      <p:ext uri="{BB962C8B-B14F-4D97-AF65-F5344CB8AC3E}">
        <p14:creationId xmlns:p14="http://schemas.microsoft.com/office/powerpoint/2010/main" val="20946448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Shape 216"/>
          <p:cNvSpPr>
            <a:spLocks noGrp="1" noRot="1" noChangeAspect="1"/>
          </p:cNvSpPr>
          <p:nvPr>
            <p:ph type="sldImg"/>
          </p:nvPr>
        </p:nvSpPr>
        <p:spPr>
          <a:prstGeom prst="rect">
            <a:avLst/>
          </a:prstGeom>
        </p:spPr>
        <p:txBody>
          <a:bodyPr/>
          <a:lstStyle/>
          <a:p>
            <a:pPr lvl="0"/>
            <a:endParaRPr/>
          </a:p>
        </p:txBody>
      </p:sp>
      <p:sp>
        <p:nvSpPr>
          <p:cNvPr id="217" name="Shape 217"/>
          <p:cNvSpPr>
            <a:spLocks noGrp="1"/>
          </p:cNvSpPr>
          <p:nvPr>
            <p:ph type="body" sz="quarter" idx="1"/>
          </p:nvPr>
        </p:nvSpPr>
        <p:spPr>
          <a:prstGeom prst="rect">
            <a:avLst/>
          </a:prstGeom>
        </p:spPr>
        <p:txBody>
          <a:bodyPr/>
          <a:lstStyle/>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Introduce the Case through the protagonist—Tulsi Devi. Ask the question: what keeps her up at night? This helps frame the central narrative and dilemma of the case.</a:t>
            </a:r>
          </a:p>
        </p:txBody>
      </p:sp>
    </p:spTree>
    <p:extLst>
      <p:ext uri="{BB962C8B-B14F-4D97-AF65-F5344CB8AC3E}">
        <p14:creationId xmlns:p14="http://schemas.microsoft.com/office/powerpoint/2010/main" val="9968880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Shape 221"/>
          <p:cNvSpPr>
            <a:spLocks noGrp="1" noRot="1" noChangeAspect="1"/>
          </p:cNvSpPr>
          <p:nvPr>
            <p:ph type="sldImg"/>
          </p:nvPr>
        </p:nvSpPr>
        <p:spPr>
          <a:prstGeom prst="rect">
            <a:avLst/>
          </a:prstGeom>
        </p:spPr>
        <p:txBody>
          <a:bodyPr/>
          <a:lstStyle/>
          <a:p>
            <a:pPr lvl="0"/>
            <a:endParaRPr/>
          </a:p>
        </p:txBody>
      </p:sp>
      <p:sp>
        <p:nvSpPr>
          <p:cNvPr id="222" name="Shape 222"/>
          <p:cNvSpPr>
            <a:spLocks noGrp="1"/>
          </p:cNvSpPr>
          <p:nvPr>
            <p:ph type="body" sz="quarter" idx="1"/>
          </p:nvPr>
        </p:nvSpPr>
        <p:spPr>
          <a:prstGeom prst="rect">
            <a:avLst/>
          </a:prstGeom>
        </p:spPr>
        <p:txBody>
          <a:bodyPr/>
          <a:lstStyle/>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Introduce the Case through the protagonist—Tulsi Devi. Ask the question: what keeps her up at night? This helps frame the central narrative and dilemma of the case.</a:t>
            </a:r>
          </a:p>
        </p:txBody>
      </p:sp>
    </p:spTree>
    <p:extLst>
      <p:ext uri="{BB962C8B-B14F-4D97-AF65-F5344CB8AC3E}">
        <p14:creationId xmlns:p14="http://schemas.microsoft.com/office/powerpoint/2010/main" val="29403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Shape 99"/>
          <p:cNvSpPr>
            <a:spLocks noGrp="1" noRot="1" noChangeAspect="1"/>
          </p:cNvSpPr>
          <p:nvPr>
            <p:ph type="sldImg"/>
          </p:nvPr>
        </p:nvSpPr>
        <p:spPr>
          <a:prstGeom prst="rect">
            <a:avLst/>
          </a:prstGeom>
        </p:spPr>
        <p:txBody>
          <a:bodyPr/>
          <a:lstStyle/>
          <a:p>
            <a:pPr lvl="0"/>
            <a:endParaRPr/>
          </a:p>
        </p:txBody>
      </p:sp>
      <p:sp>
        <p:nvSpPr>
          <p:cNvPr id="100" name="Shape 100"/>
          <p:cNvSpPr>
            <a:spLocks noGrp="1"/>
          </p:cNvSpPr>
          <p:nvPr>
            <p:ph type="body" sz="quarter" idx="1"/>
          </p:nvPr>
        </p:nvSpPr>
        <p:spPr>
          <a:prstGeom prst="rect">
            <a:avLst/>
          </a:prstGeom>
        </p:spPr>
        <p:txBody>
          <a:bodyPr/>
          <a:lstStyle/>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Introduce the Case through the protagonist—Tulsi Devi. Ask the question: what keeps her up at night? This helps frame the central narrative and dilemma of the case.</a:t>
            </a:r>
          </a:p>
        </p:txBody>
      </p:sp>
    </p:spTree>
    <p:extLst>
      <p:ext uri="{BB962C8B-B14F-4D97-AF65-F5344CB8AC3E}">
        <p14:creationId xmlns:p14="http://schemas.microsoft.com/office/powerpoint/2010/main" val="10941455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Shape 225"/>
          <p:cNvSpPr>
            <a:spLocks noGrp="1" noRot="1" noChangeAspect="1"/>
          </p:cNvSpPr>
          <p:nvPr>
            <p:ph type="sldImg"/>
          </p:nvPr>
        </p:nvSpPr>
        <p:spPr>
          <a:prstGeom prst="rect">
            <a:avLst/>
          </a:prstGeom>
        </p:spPr>
        <p:txBody>
          <a:bodyPr/>
          <a:lstStyle/>
          <a:p>
            <a:pPr lvl="0"/>
            <a:endParaRPr/>
          </a:p>
        </p:txBody>
      </p:sp>
      <p:sp>
        <p:nvSpPr>
          <p:cNvPr id="226" name="Shape 226"/>
          <p:cNvSpPr>
            <a:spLocks noGrp="1"/>
          </p:cNvSpPr>
          <p:nvPr>
            <p:ph type="body" sz="quarter" idx="1"/>
          </p:nvPr>
        </p:nvSpPr>
        <p:spPr>
          <a:prstGeom prst="rect">
            <a:avLst/>
          </a:prstGeom>
        </p:spPr>
        <p:txBody>
          <a:bodyPr/>
          <a:lstStyle/>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Introduce the Case through the protagonist—Tulsi Devi. Ask the question: what keeps her up at night? This helps frame the central narrative and dilemma of the case.</a:t>
            </a:r>
          </a:p>
        </p:txBody>
      </p:sp>
    </p:spTree>
    <p:extLst>
      <p:ext uri="{BB962C8B-B14F-4D97-AF65-F5344CB8AC3E}">
        <p14:creationId xmlns:p14="http://schemas.microsoft.com/office/powerpoint/2010/main" val="20043797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Shape 230"/>
          <p:cNvSpPr>
            <a:spLocks noGrp="1" noRot="1" noChangeAspect="1"/>
          </p:cNvSpPr>
          <p:nvPr>
            <p:ph type="sldImg"/>
          </p:nvPr>
        </p:nvSpPr>
        <p:spPr>
          <a:prstGeom prst="rect">
            <a:avLst/>
          </a:prstGeom>
        </p:spPr>
        <p:txBody>
          <a:bodyPr/>
          <a:lstStyle/>
          <a:p>
            <a:pPr lvl="0"/>
            <a:endParaRPr/>
          </a:p>
        </p:txBody>
      </p:sp>
      <p:sp>
        <p:nvSpPr>
          <p:cNvPr id="231" name="Shape 231"/>
          <p:cNvSpPr>
            <a:spLocks noGrp="1"/>
          </p:cNvSpPr>
          <p:nvPr>
            <p:ph type="body" sz="quarter" idx="1"/>
          </p:nvPr>
        </p:nvSpPr>
        <p:spPr>
          <a:prstGeom prst="rect">
            <a:avLst/>
          </a:prstGeom>
        </p:spPr>
        <p:txBody>
          <a:bodyPr/>
          <a:lstStyle/>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Introduce the Case through the protagonist—Tulsi Devi. Ask the question: what keeps her up at night? This helps frame the central narrative and dilemma of the case.</a:t>
            </a:r>
          </a:p>
        </p:txBody>
      </p:sp>
    </p:spTree>
    <p:extLst>
      <p:ext uri="{BB962C8B-B14F-4D97-AF65-F5344CB8AC3E}">
        <p14:creationId xmlns:p14="http://schemas.microsoft.com/office/powerpoint/2010/main" val="33933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Shape 103"/>
          <p:cNvSpPr>
            <a:spLocks noGrp="1" noRot="1" noChangeAspect="1"/>
          </p:cNvSpPr>
          <p:nvPr>
            <p:ph type="sldImg"/>
          </p:nvPr>
        </p:nvSpPr>
        <p:spPr>
          <a:prstGeom prst="rect">
            <a:avLst/>
          </a:prstGeom>
        </p:spPr>
        <p:txBody>
          <a:bodyPr/>
          <a:lstStyle/>
          <a:p>
            <a:pPr lvl="0"/>
            <a:endParaRPr/>
          </a:p>
        </p:txBody>
      </p:sp>
      <p:sp>
        <p:nvSpPr>
          <p:cNvPr id="104" name="Shape 104"/>
          <p:cNvSpPr>
            <a:spLocks noGrp="1"/>
          </p:cNvSpPr>
          <p:nvPr>
            <p:ph type="body" sz="quarter" idx="1"/>
          </p:nvPr>
        </p:nvSpPr>
        <p:spPr>
          <a:prstGeom prst="rect">
            <a:avLst/>
          </a:prstGeom>
        </p:spPr>
        <p:txBody>
          <a:bodyPr/>
          <a:lstStyle/>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Introduce the Case through the protagonist—Tulsi Devi. Ask the question: what keeps her up at night? This helps frame the central narrative and dilemma of the case.</a:t>
            </a:r>
          </a:p>
        </p:txBody>
      </p:sp>
    </p:spTree>
    <p:extLst>
      <p:ext uri="{BB962C8B-B14F-4D97-AF65-F5344CB8AC3E}">
        <p14:creationId xmlns:p14="http://schemas.microsoft.com/office/powerpoint/2010/main" val="4018232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Shape 113"/>
          <p:cNvSpPr>
            <a:spLocks noGrp="1" noRot="1" noChangeAspect="1"/>
          </p:cNvSpPr>
          <p:nvPr>
            <p:ph type="sldImg"/>
          </p:nvPr>
        </p:nvSpPr>
        <p:spPr>
          <a:prstGeom prst="rect">
            <a:avLst/>
          </a:prstGeom>
        </p:spPr>
        <p:txBody>
          <a:bodyPr/>
          <a:lstStyle/>
          <a:p>
            <a:pPr lvl="0"/>
            <a:endParaRPr/>
          </a:p>
        </p:txBody>
      </p:sp>
      <p:sp>
        <p:nvSpPr>
          <p:cNvPr id="114" name="Shape 114"/>
          <p:cNvSpPr>
            <a:spLocks noGrp="1"/>
          </p:cNvSpPr>
          <p:nvPr>
            <p:ph type="body" sz="quarter" idx="1"/>
          </p:nvPr>
        </p:nvSpPr>
        <p:spPr>
          <a:prstGeom prst="rect">
            <a:avLst/>
          </a:prstGeom>
        </p:spPr>
        <p:txBody>
          <a:bodyPr/>
          <a:lstStyle/>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Introduce the Case through the protagonist—Tulsi Devi. Ask the question: what keeps her up at night? This helps frame the central narrative and dilemma of the case.</a:t>
            </a:r>
          </a:p>
        </p:txBody>
      </p:sp>
    </p:spTree>
    <p:extLst>
      <p:ext uri="{BB962C8B-B14F-4D97-AF65-F5344CB8AC3E}">
        <p14:creationId xmlns:p14="http://schemas.microsoft.com/office/powerpoint/2010/main" val="17539866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Shape 123"/>
          <p:cNvSpPr>
            <a:spLocks noGrp="1" noRot="1" noChangeAspect="1"/>
          </p:cNvSpPr>
          <p:nvPr>
            <p:ph type="sldImg"/>
          </p:nvPr>
        </p:nvSpPr>
        <p:spPr>
          <a:prstGeom prst="rect">
            <a:avLst/>
          </a:prstGeom>
        </p:spPr>
        <p:txBody>
          <a:bodyPr/>
          <a:lstStyle/>
          <a:p>
            <a:pPr lvl="0"/>
            <a:endParaRPr/>
          </a:p>
        </p:txBody>
      </p:sp>
      <p:sp>
        <p:nvSpPr>
          <p:cNvPr id="124" name="Shape 124"/>
          <p:cNvSpPr>
            <a:spLocks noGrp="1"/>
          </p:cNvSpPr>
          <p:nvPr>
            <p:ph type="body" sz="quarter" idx="1"/>
          </p:nvPr>
        </p:nvSpPr>
        <p:spPr>
          <a:prstGeom prst="rect">
            <a:avLst/>
          </a:prstGeom>
        </p:spPr>
        <p:txBody>
          <a:bodyPr/>
          <a:lstStyle/>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Introduce the Case through the protagonist—Tulsi Devi. Ask the question: what keeps her up at night? This helps frame the central narrative and dilemma of the case.</a:t>
            </a:r>
          </a:p>
        </p:txBody>
      </p:sp>
    </p:spTree>
    <p:extLst>
      <p:ext uri="{BB962C8B-B14F-4D97-AF65-F5344CB8AC3E}">
        <p14:creationId xmlns:p14="http://schemas.microsoft.com/office/powerpoint/2010/main" val="745654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prstGeom prst="rect">
            <a:avLst/>
          </a:prstGeom>
        </p:spPr>
        <p:txBody>
          <a:bodyPr/>
          <a:lstStyle/>
          <a:p>
            <a:pPr lvl="0"/>
            <a:endParaRPr/>
          </a:p>
        </p:txBody>
      </p:sp>
      <p:sp>
        <p:nvSpPr>
          <p:cNvPr id="130" name="Shape 130"/>
          <p:cNvSpPr>
            <a:spLocks noGrp="1"/>
          </p:cNvSpPr>
          <p:nvPr>
            <p:ph type="body" sz="quarter" idx="1"/>
          </p:nvPr>
        </p:nvSpPr>
        <p:spPr>
          <a:prstGeom prst="rect">
            <a:avLst/>
          </a:prstGeom>
        </p:spPr>
        <p:txBody>
          <a:bodyPr/>
          <a:lstStyle/>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Introduce the Case through the protagonist—Tulsi Devi. Ask the question: what keeps her up at night? This helps frame the central narrative and dilemma of the case.</a:t>
            </a:r>
          </a:p>
        </p:txBody>
      </p:sp>
    </p:spTree>
    <p:extLst>
      <p:ext uri="{BB962C8B-B14F-4D97-AF65-F5344CB8AC3E}">
        <p14:creationId xmlns:p14="http://schemas.microsoft.com/office/powerpoint/2010/main" val="12448004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hape 143"/>
          <p:cNvSpPr>
            <a:spLocks noGrp="1" noRot="1" noChangeAspect="1"/>
          </p:cNvSpPr>
          <p:nvPr>
            <p:ph type="sldImg"/>
          </p:nvPr>
        </p:nvSpPr>
        <p:spPr>
          <a:prstGeom prst="rect">
            <a:avLst/>
          </a:prstGeom>
        </p:spPr>
        <p:txBody>
          <a:bodyPr/>
          <a:lstStyle/>
          <a:p>
            <a:pPr lvl="0"/>
            <a:endParaRPr/>
          </a:p>
        </p:txBody>
      </p:sp>
      <p:sp>
        <p:nvSpPr>
          <p:cNvPr id="144" name="Shape 144"/>
          <p:cNvSpPr>
            <a:spLocks noGrp="1"/>
          </p:cNvSpPr>
          <p:nvPr>
            <p:ph type="body" sz="quarter" idx="1"/>
          </p:nvPr>
        </p:nvSpPr>
        <p:spPr>
          <a:prstGeom prst="rect">
            <a:avLst/>
          </a:prstGeom>
        </p:spPr>
        <p:txBody>
          <a:bodyPr/>
          <a:lstStyle/>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Introduce the Case through the protagonist—Tulsi Devi. Ask the question: what keeps her up at night? This helps frame the central narrative and dilemma of the case.</a:t>
            </a:r>
          </a:p>
        </p:txBody>
      </p:sp>
    </p:spTree>
    <p:extLst>
      <p:ext uri="{BB962C8B-B14F-4D97-AF65-F5344CB8AC3E}">
        <p14:creationId xmlns:p14="http://schemas.microsoft.com/office/powerpoint/2010/main" val="5761463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hape 153"/>
          <p:cNvSpPr>
            <a:spLocks noGrp="1" noRot="1" noChangeAspect="1"/>
          </p:cNvSpPr>
          <p:nvPr>
            <p:ph type="sldImg"/>
          </p:nvPr>
        </p:nvSpPr>
        <p:spPr>
          <a:prstGeom prst="rect">
            <a:avLst/>
          </a:prstGeom>
        </p:spPr>
        <p:txBody>
          <a:bodyPr/>
          <a:lstStyle/>
          <a:p>
            <a:pPr lvl="0"/>
            <a:endParaRPr/>
          </a:p>
        </p:txBody>
      </p:sp>
      <p:sp>
        <p:nvSpPr>
          <p:cNvPr id="154" name="Shape 154"/>
          <p:cNvSpPr>
            <a:spLocks noGrp="1"/>
          </p:cNvSpPr>
          <p:nvPr>
            <p:ph type="body" sz="quarter" idx="1"/>
          </p:nvPr>
        </p:nvSpPr>
        <p:spPr>
          <a:prstGeom prst="rect">
            <a:avLst/>
          </a:prstGeom>
        </p:spPr>
        <p:txBody>
          <a:bodyPr/>
          <a:lstStyle/>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Introduce the Case through the protagonist—Tulsi Devi. Ask the question: what keeps her up at night? This helps frame the central narrative and dilemma of the case.</a:t>
            </a:r>
          </a:p>
        </p:txBody>
      </p:sp>
    </p:spTree>
    <p:extLst>
      <p:ext uri="{BB962C8B-B14F-4D97-AF65-F5344CB8AC3E}">
        <p14:creationId xmlns:p14="http://schemas.microsoft.com/office/powerpoint/2010/main" val="2880409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Shape 157"/>
          <p:cNvSpPr>
            <a:spLocks noGrp="1" noRot="1" noChangeAspect="1"/>
          </p:cNvSpPr>
          <p:nvPr>
            <p:ph type="sldImg"/>
          </p:nvPr>
        </p:nvSpPr>
        <p:spPr>
          <a:prstGeom prst="rect">
            <a:avLst/>
          </a:prstGeom>
        </p:spPr>
        <p:txBody>
          <a:bodyPr/>
          <a:lstStyle/>
          <a:p>
            <a:pPr lvl="0"/>
            <a:endParaRPr/>
          </a:p>
        </p:txBody>
      </p:sp>
      <p:sp>
        <p:nvSpPr>
          <p:cNvPr id="158" name="Shape 158"/>
          <p:cNvSpPr>
            <a:spLocks noGrp="1"/>
          </p:cNvSpPr>
          <p:nvPr>
            <p:ph type="body" sz="quarter" idx="1"/>
          </p:nvPr>
        </p:nvSpPr>
        <p:spPr>
          <a:prstGeom prst="rect">
            <a:avLst/>
          </a:prstGeom>
        </p:spPr>
        <p:txBody>
          <a:bodyPr/>
          <a:lstStyle/>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Introduce the Case through the protagonist—Tulsi Devi. Ask the question: what keeps her up at night? This helps frame the central narrative and dilemma of the case.</a:t>
            </a:r>
          </a:p>
        </p:txBody>
      </p:sp>
    </p:spTree>
    <p:extLst>
      <p:ext uri="{BB962C8B-B14F-4D97-AF65-F5344CB8AC3E}">
        <p14:creationId xmlns:p14="http://schemas.microsoft.com/office/powerpoint/2010/main" val="6764256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hyperlink" Target="http://www.cgiar.org/about-us/our-funders" TargetMode="Externa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4"/>
          <p:cNvSpPr/>
          <p:nvPr/>
        </p:nvSpPr>
        <p:spPr>
          <a:xfrm>
            <a:off x="0" y="0"/>
            <a:ext cx="13004800" cy="4978401"/>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lIns="130039" tIns="65020" rIns="130039" bIns="6502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hangingPunct="1">
              <a:defRPr/>
            </a:pPr>
            <a:endParaRPr lang="en-US" dirty="0"/>
          </a:p>
        </p:txBody>
      </p:sp>
      <p:sp>
        <p:nvSpPr>
          <p:cNvPr id="4" name="Text Placeholder 3"/>
          <p:cNvSpPr>
            <a:spLocks noGrp="1"/>
          </p:cNvSpPr>
          <p:nvPr>
            <p:ph type="body" sz="quarter" idx="10"/>
          </p:nvPr>
        </p:nvSpPr>
        <p:spPr>
          <a:xfrm>
            <a:off x="866986" y="108375"/>
            <a:ext cx="11595947" cy="2055707"/>
          </a:xfrm>
          <a:prstGeom prst="rect">
            <a:avLst/>
          </a:prstGeom>
        </p:spPr>
        <p:txBody>
          <a:bodyPr lIns="130039" tIns="65020" rIns="130039" bIns="65020"/>
          <a:lstStyle>
            <a:lvl1pPr marL="0" indent="0" algn="ctr" eaLnBrk="1" hangingPunct="1">
              <a:lnSpc>
                <a:spcPts val="4551"/>
              </a:lnSpc>
              <a:buNone/>
              <a:defRPr sz="4600">
                <a:solidFill>
                  <a:schemeClr val="bg1"/>
                </a:solidFill>
                <a:latin typeface="+mj-lt"/>
              </a:defRPr>
            </a:lvl1pPr>
          </a:lstStyle>
          <a:p>
            <a:pPr lvl="0"/>
            <a:r>
              <a:rPr lang="en-US" smtClean="0"/>
              <a:t>Click to edit Master text styles</a:t>
            </a:r>
          </a:p>
        </p:txBody>
      </p:sp>
      <p:sp>
        <p:nvSpPr>
          <p:cNvPr id="6" name="Text Placeholder 5"/>
          <p:cNvSpPr>
            <a:spLocks noGrp="1"/>
          </p:cNvSpPr>
          <p:nvPr>
            <p:ph type="body" sz="quarter" idx="11"/>
          </p:nvPr>
        </p:nvSpPr>
        <p:spPr>
          <a:xfrm>
            <a:off x="1246293" y="2167467"/>
            <a:ext cx="10837333" cy="1194364"/>
          </a:xfrm>
          <a:prstGeom prst="rect">
            <a:avLst/>
          </a:prstGeom>
        </p:spPr>
        <p:txBody>
          <a:bodyPr lIns="130039" tIns="65020" rIns="130039" bIns="65020"/>
          <a:lstStyle>
            <a:lvl1pPr marL="0" indent="0" algn="ctr">
              <a:buNone/>
              <a:defRPr sz="3100" i="1" baseline="0">
                <a:solidFill>
                  <a:schemeClr val="bg1"/>
                </a:solidFill>
              </a:defRPr>
            </a:lvl1pPr>
          </a:lstStyle>
          <a:p>
            <a:pPr lvl="0"/>
            <a:r>
              <a:rPr lang="en-US" smtClean="0"/>
              <a:t>Click to edit Master text styles</a:t>
            </a:r>
          </a:p>
        </p:txBody>
      </p:sp>
      <p:sp>
        <p:nvSpPr>
          <p:cNvPr id="8" name="Text Placeholder 7"/>
          <p:cNvSpPr>
            <a:spLocks noGrp="1"/>
          </p:cNvSpPr>
          <p:nvPr>
            <p:ph type="body" sz="quarter" idx="12"/>
          </p:nvPr>
        </p:nvSpPr>
        <p:spPr>
          <a:xfrm>
            <a:off x="1246293" y="3467948"/>
            <a:ext cx="10837333" cy="1402081"/>
          </a:xfrm>
          <a:prstGeom prst="rect">
            <a:avLst/>
          </a:prstGeom>
        </p:spPr>
        <p:txBody>
          <a:bodyPr lIns="130039" tIns="65020" rIns="130039" bIns="65020"/>
          <a:lstStyle>
            <a:lvl1pPr marL="0" indent="0" algn="ctr">
              <a:buNone/>
              <a:defRPr sz="2800" baseline="0">
                <a:solidFill>
                  <a:schemeClr val="bg1"/>
                </a:solidFill>
                <a:latin typeface="+mj-lt"/>
              </a:defRPr>
            </a:lvl1pPr>
          </a:lstStyle>
          <a:p>
            <a:pPr lvl="0"/>
            <a:r>
              <a:rPr lang="en-US" smtClean="0"/>
              <a:t>Click to edit Master text styles</a:t>
            </a:r>
          </a:p>
        </p:txBody>
      </p:sp>
    </p:spTree>
    <p:extLst>
      <p:ext uri="{BB962C8B-B14F-4D97-AF65-F5344CB8AC3E}">
        <p14:creationId xmlns:p14="http://schemas.microsoft.com/office/powerpoint/2010/main" val="2682011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1831" y="9028856"/>
            <a:ext cx="517032" cy="61637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374" y="9103360"/>
            <a:ext cx="528320" cy="5418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50240" y="0"/>
            <a:ext cx="11704320" cy="1625600"/>
          </a:xfrm>
          <a:prstGeom prst="rect">
            <a:avLst/>
          </a:prstGeom>
        </p:spPr>
        <p:txBody>
          <a:bodyPr lIns="130039" tIns="65020" rIns="130039" bIns="65020" anchor="ctr"/>
          <a:lstStyle>
            <a:lvl1pPr marL="0" marR="0" indent="0" algn="l" defTabSz="1300393" rtl="0" eaLnBrk="1" fontAlgn="base" latinLnBrk="0" hangingPunct="1">
              <a:lnSpc>
                <a:spcPct val="100000"/>
              </a:lnSpc>
              <a:spcBef>
                <a:spcPct val="0"/>
              </a:spcBef>
              <a:spcAft>
                <a:spcPct val="0"/>
              </a:spcAft>
              <a:tabLst/>
              <a:defRPr sz="5100">
                <a:solidFill>
                  <a:schemeClr val="bg1"/>
                </a:solidFill>
              </a:defRPr>
            </a:lvl1pPr>
          </a:lstStyle>
          <a:p>
            <a:pPr lvl="0"/>
            <a:r>
              <a:rPr lang="en-US" noProof="0" dirty="0" smtClean="0"/>
              <a:t>Click to edit Master title style</a:t>
            </a:r>
            <a:endParaRPr lang="en-US" noProof="0" dirty="0"/>
          </a:p>
        </p:txBody>
      </p:sp>
      <p:sp>
        <p:nvSpPr>
          <p:cNvPr id="10" name="Content Placeholder 9"/>
          <p:cNvSpPr>
            <a:spLocks noGrp="1"/>
          </p:cNvSpPr>
          <p:nvPr>
            <p:ph sz="quarter" idx="10"/>
          </p:nvPr>
        </p:nvSpPr>
        <p:spPr>
          <a:xfrm>
            <a:off x="650240" y="2384213"/>
            <a:ext cx="11704320" cy="6502400"/>
          </a:xfrm>
          <a:prstGeom prst="rect">
            <a:avLst/>
          </a:prstGeom>
        </p:spPr>
        <p:txBody>
          <a:bodyPr lIns="130039" tIns="65020" rIns="130039" bIns="65020"/>
          <a:lstStyle>
            <a:lvl1pPr marL="0" indent="0">
              <a:lnSpc>
                <a:spcPct val="200000"/>
              </a:lnSpc>
              <a:spcBef>
                <a:spcPts val="0"/>
              </a:spcBef>
              <a:spcAft>
                <a:spcPts val="1707"/>
              </a:spcAft>
              <a:buNone/>
              <a:defRPr sz="4300"/>
            </a:lvl1pPr>
            <a:lvl2pPr marL="1056569" indent="-406374">
              <a:lnSpc>
                <a:spcPct val="100000"/>
              </a:lnSpc>
              <a:buFont typeface="Wingdings" pitchFamily="2" charset="2"/>
              <a:buChar char="q"/>
              <a:defRPr sz="3700"/>
            </a:lvl2pPr>
            <a:lvl3pPr>
              <a:defRPr sz="3100"/>
            </a:lvl3pPr>
            <a:lvl4pPr>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41446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113280" y="3142828"/>
            <a:ext cx="8778240" cy="4443307"/>
          </a:xfrm>
          <a:prstGeom prst="rect">
            <a:avLst/>
          </a:prstGeom>
        </p:spPr>
        <p:txBody>
          <a:bodyPr lIns="130039" tIns="65020" rIns="130039" bIns="65020"/>
          <a:lstStyle>
            <a:lvl1pPr marL="0" marR="0" indent="0" algn="ctr" defTabSz="1300393"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lvl="0"/>
            <a:r>
              <a:rPr lang="en-US" noProof="0" smtClean="0"/>
              <a:t>Click to edit Master text styles</a:t>
            </a:r>
          </a:p>
        </p:txBody>
      </p:sp>
    </p:spTree>
    <p:extLst>
      <p:ext uri="{BB962C8B-B14F-4D97-AF65-F5344CB8AC3E}">
        <p14:creationId xmlns:p14="http://schemas.microsoft.com/office/powerpoint/2010/main" val="4103263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1831" y="9028856"/>
            <a:ext cx="517032" cy="61637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 name="Picture 3" descr="D:\Publications\LOGO's\ILRI-logo-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374" y="9103360"/>
            <a:ext cx="528320" cy="5418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p:nvPr>
        </p:nvSpPr>
        <p:spPr>
          <a:xfrm>
            <a:off x="372534" y="1842348"/>
            <a:ext cx="12198773" cy="7044267"/>
          </a:xfrm>
          <a:prstGeom prst="rect">
            <a:avLst/>
          </a:prstGeom>
          <a:blipFill>
            <a:blip r:embed="rId4">
              <a:extLst>
                <a:ext uri="{28A0092B-C50C-407E-A947-70E740481C1C}">
                  <a14:useLocalDpi xmlns:a14="http://schemas.microsoft.com/office/drawing/2010/main" val="0"/>
                </a:ext>
              </a:extLst>
            </a:blip>
            <a:stretch>
              <a:fillRect/>
            </a:stretch>
          </a:blipFill>
        </p:spPr>
        <p:txBody>
          <a:bodyPr lIns="130039" tIns="65020" rIns="130039" bIns="65020"/>
          <a:lstStyle>
            <a:lvl1pPr>
              <a:defRPr/>
            </a:lvl1pPr>
          </a:lstStyle>
          <a:p>
            <a:pPr lvl="0"/>
            <a:r>
              <a:rPr lang="en-US" noProof="0" smtClean="0"/>
              <a:t>Click icon to add picture</a:t>
            </a:r>
            <a:endParaRPr lang="en-US" noProof="0" dirty="0"/>
          </a:p>
        </p:txBody>
      </p:sp>
      <p:sp>
        <p:nvSpPr>
          <p:cNvPr id="8" name="Title 1"/>
          <p:cNvSpPr>
            <a:spLocks noGrp="1"/>
          </p:cNvSpPr>
          <p:nvPr>
            <p:ph type="title"/>
          </p:nvPr>
        </p:nvSpPr>
        <p:spPr>
          <a:xfrm>
            <a:off x="650240" y="0"/>
            <a:ext cx="11704320" cy="1625600"/>
          </a:xfrm>
          <a:prstGeom prst="rect">
            <a:avLst/>
          </a:prstGeom>
        </p:spPr>
        <p:txBody>
          <a:bodyPr lIns="130039" tIns="65020" rIns="130039" bIns="65020" anchor="ctr"/>
          <a:lstStyle>
            <a:lvl1pPr marL="0" marR="0" indent="0" algn="l" defTabSz="1300393" rtl="0" eaLnBrk="1" fontAlgn="base" latinLnBrk="0" hangingPunct="1">
              <a:lnSpc>
                <a:spcPct val="100000"/>
              </a:lnSpc>
              <a:spcBef>
                <a:spcPct val="0"/>
              </a:spcBef>
              <a:spcAft>
                <a:spcPct val="0"/>
              </a:spcAft>
              <a:tabLst/>
              <a:defRPr sz="5100">
                <a:solidFill>
                  <a:schemeClr val="bg1"/>
                </a:solidFill>
              </a:defRPr>
            </a:lvl1pPr>
          </a:lstStyle>
          <a:p>
            <a:pPr lvl="0"/>
            <a:r>
              <a:rPr lang="en-US" noProof="0" dirty="0" smtClean="0"/>
              <a:t>Click to edit Master title style</a:t>
            </a:r>
            <a:endParaRPr lang="en-US" noProof="0" dirty="0"/>
          </a:p>
        </p:txBody>
      </p:sp>
    </p:spTree>
    <p:extLst>
      <p:ext uri="{BB962C8B-B14F-4D97-AF65-F5344CB8AC3E}">
        <p14:creationId xmlns:p14="http://schemas.microsoft.com/office/powerpoint/2010/main" val="3051147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1831" y="9028856"/>
            <a:ext cx="517032" cy="61637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 name="Picture 9" descr="D:\Publications\LOGO's\ILRI-logo-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374" y="9103360"/>
            <a:ext cx="528320" cy="5418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658382" y="1733973"/>
            <a:ext cx="5346418" cy="8019627"/>
          </a:xfrm>
          <a:prstGeom prst="rect">
            <a:avLst/>
          </a:prstGeom>
          <a:blipFill>
            <a:blip r:embed="rId4" cstate="email">
              <a:extLst>
                <a:ext uri="{28A0092B-C50C-407E-A947-70E740481C1C}">
                  <a14:useLocalDpi xmlns:a14="http://schemas.microsoft.com/office/drawing/2010/main" val="0"/>
                </a:ext>
              </a:extLst>
            </a:blip>
            <a:stretch>
              <a:fillRect/>
            </a:stretch>
          </a:blipFill>
        </p:spPr>
        <p:txBody>
          <a:bodyPr lIns="130039" tIns="65020" rIns="130039" bIns="65020"/>
          <a:lstStyle>
            <a:lvl1pPr>
              <a:defRPr>
                <a:solidFill>
                  <a:schemeClr val="bg1"/>
                </a:solidFill>
                <a:latin typeface="+mn-lt"/>
              </a:defRPr>
            </a:lvl1pPr>
          </a:lstStyle>
          <a:p>
            <a:pPr lvl="0"/>
            <a:r>
              <a:rPr lang="en-US" noProof="0" smtClean="0"/>
              <a:t>Click icon to add picture</a:t>
            </a:r>
            <a:endParaRPr lang="en-US" noProof="0" dirty="0"/>
          </a:p>
        </p:txBody>
      </p:sp>
      <p:sp>
        <p:nvSpPr>
          <p:cNvPr id="7" name="Text Placeholder 6"/>
          <p:cNvSpPr>
            <a:spLocks noGrp="1"/>
          </p:cNvSpPr>
          <p:nvPr>
            <p:ph type="body" sz="quarter" idx="11"/>
          </p:nvPr>
        </p:nvSpPr>
        <p:spPr>
          <a:xfrm>
            <a:off x="733778" y="1842348"/>
            <a:ext cx="6093742" cy="7044267"/>
          </a:xfrm>
          <a:prstGeom prst="rect">
            <a:avLst/>
          </a:prstGeom>
        </p:spPr>
        <p:txBody>
          <a:bodyPr lIns="130039" tIns="65020" rIns="130039" bIns="6502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1"/>
          <p:cNvSpPr>
            <a:spLocks noGrp="1"/>
          </p:cNvSpPr>
          <p:nvPr>
            <p:ph type="title"/>
          </p:nvPr>
        </p:nvSpPr>
        <p:spPr>
          <a:xfrm>
            <a:off x="650240" y="0"/>
            <a:ext cx="11704320" cy="1625600"/>
          </a:xfrm>
          <a:prstGeom prst="rect">
            <a:avLst/>
          </a:prstGeom>
        </p:spPr>
        <p:txBody>
          <a:bodyPr lIns="130039" tIns="65020" rIns="130039" bIns="65020" anchor="ctr"/>
          <a:lstStyle>
            <a:lvl1pPr marL="0" marR="0" indent="0" algn="l" defTabSz="1300393" rtl="0" eaLnBrk="1" fontAlgn="base" latinLnBrk="0" hangingPunct="1">
              <a:lnSpc>
                <a:spcPct val="100000"/>
              </a:lnSpc>
              <a:spcBef>
                <a:spcPct val="0"/>
              </a:spcBef>
              <a:spcAft>
                <a:spcPct val="0"/>
              </a:spcAft>
              <a:tabLst/>
              <a:defRPr sz="5100">
                <a:solidFill>
                  <a:schemeClr val="bg1"/>
                </a:solidFill>
              </a:defRPr>
            </a:lvl1pPr>
          </a:lstStyle>
          <a:p>
            <a:pPr lvl="0"/>
            <a:r>
              <a:rPr lang="en-US" noProof="0" dirty="0" smtClean="0"/>
              <a:t>Click to edit Master title style</a:t>
            </a:r>
            <a:endParaRPr lang="en-US" noProof="0" dirty="0"/>
          </a:p>
        </p:txBody>
      </p:sp>
    </p:spTree>
    <p:extLst>
      <p:ext uri="{BB962C8B-B14F-4D97-AF65-F5344CB8AC3E}">
        <p14:creationId xmlns:p14="http://schemas.microsoft.com/office/powerpoint/2010/main" val="4241907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1831" y="9028856"/>
            <a:ext cx="517032" cy="61637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374" y="9103360"/>
            <a:ext cx="528320" cy="5418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5672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2598704" y="9317851"/>
            <a:ext cx="8669867" cy="3499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30039" tIns="65020" rIns="130039" bIns="65020">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buClr>
                <a:srgbClr val="5F0500"/>
              </a:buClr>
            </a:pPr>
            <a:r>
              <a:rPr lang="en-GB" altLang="en-US" sz="1400"/>
              <a:t>This presentation is licensed for use under the Creative Commons Attribution 4.0 International Licence.</a:t>
            </a:r>
          </a:p>
        </p:txBody>
      </p:sp>
      <p:sp>
        <p:nvSpPr>
          <p:cNvPr id="3" name="TextBox 2"/>
          <p:cNvSpPr txBox="1">
            <a:spLocks noChangeArrowheads="1"/>
          </p:cNvSpPr>
          <p:nvPr/>
        </p:nvSpPr>
        <p:spPr bwMode="auto">
          <a:xfrm>
            <a:off x="13547" y="3276036"/>
            <a:ext cx="13004800" cy="8392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30039" tIns="65020" rIns="130039" bIns="6502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buClr>
                <a:srgbClr val="5F0500"/>
              </a:buClr>
              <a:defRPr/>
            </a:pPr>
            <a:r>
              <a:rPr lang="en-US" sz="4600" i="1" dirty="0" smtClean="0">
                <a:ea typeface="Verdana" pitchFamily="34" charset="0"/>
                <a:cs typeface="Verdana" pitchFamily="34" charset="0"/>
              </a:rPr>
              <a:t>better lives through livestock</a:t>
            </a:r>
          </a:p>
        </p:txBody>
      </p:sp>
      <p:sp>
        <p:nvSpPr>
          <p:cNvPr id="4" name="Rectangle 4"/>
          <p:cNvSpPr>
            <a:spLocks noChangeArrowheads="1"/>
          </p:cNvSpPr>
          <p:nvPr/>
        </p:nvSpPr>
        <p:spPr bwMode="auto">
          <a:xfrm>
            <a:off x="3264747" y="4479431"/>
            <a:ext cx="6502400" cy="8392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30039" tIns="65020" rIns="130039" bIns="65020">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buClr>
                <a:srgbClr val="5F0500"/>
              </a:buClr>
            </a:pPr>
            <a:r>
              <a:rPr lang="en-GB" altLang="en-US" sz="4600">
                <a:solidFill>
                  <a:srgbClr val="762123"/>
                </a:solidFill>
              </a:rPr>
              <a:t>ilri.org</a:t>
            </a:r>
          </a:p>
        </p:txBody>
      </p:sp>
      <p:pic>
        <p:nvPicPr>
          <p:cNvPr id="5" name="Picture 5" descr="cc-by 88x31.png"/>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763327" y="9342686"/>
            <a:ext cx="835378" cy="29577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extBox 5"/>
          <p:cNvSpPr txBox="1">
            <a:spLocks noChangeArrowheads="1"/>
          </p:cNvSpPr>
          <p:nvPr/>
        </p:nvSpPr>
        <p:spPr bwMode="auto">
          <a:xfrm>
            <a:off x="1774615" y="5678313"/>
            <a:ext cx="9245601" cy="6570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30039" tIns="65020" rIns="130039" bIns="65020">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US" sz="1700" dirty="0" smtClean="0">
                <a:latin typeface="+mj-lt"/>
              </a:rPr>
              <a:t>ILRI thanks all donors and organizations which globally support its work through their contributions to the </a:t>
            </a:r>
            <a:r>
              <a:rPr lang="en-US" sz="1700" dirty="0" smtClean="0">
                <a:latin typeface="+mj-lt"/>
                <a:hlinkClick r:id="rId4"/>
              </a:rPr>
              <a:t>CGIAR system</a:t>
            </a:r>
            <a:endParaRPr lang="en-US" sz="1700" b="1" dirty="0" smtClean="0">
              <a:solidFill>
                <a:srgbClr val="72201E"/>
              </a:solidFill>
              <a:latin typeface="+mj-lt"/>
            </a:endParaRPr>
          </a:p>
        </p:txBody>
      </p:sp>
      <p:pic>
        <p:nvPicPr>
          <p:cNvPr id="7" name="Picture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763325" y="7053298"/>
            <a:ext cx="9247858" cy="21584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9983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9" name="Shape 49"/>
          <p:cNvSpPr>
            <a:spLocks noGrp="1"/>
          </p:cNvSpPr>
          <p:nvPr>
            <p:ph type="body" idx="1"/>
          </p:nvPr>
        </p:nvSpPr>
        <p:spPr>
          <a:xfrm>
            <a:off x="650238" y="2275838"/>
            <a:ext cx="11704324" cy="7477762"/>
          </a:xfrm>
          <a:prstGeom prst="rect">
            <a:avLst/>
          </a:prstGeom>
        </p:spPr>
        <p:txBody>
          <a:bodyPr/>
          <a:lstStyle/>
          <a:p>
            <a:pPr lvl="0">
              <a:defRPr sz="1800"/>
            </a:pPr>
            <a:r>
              <a:rPr sz="4400"/>
              <a:t>Body Level One</a:t>
            </a:r>
          </a:p>
          <a:p>
            <a:pPr lvl="1">
              <a:defRPr sz="1800"/>
            </a:pPr>
            <a:r>
              <a:rPr sz="4400"/>
              <a:t>Body Level Two</a:t>
            </a:r>
          </a:p>
          <a:p>
            <a:pPr lvl="2">
              <a:defRPr sz="1800"/>
            </a:pPr>
            <a:r>
              <a:rPr sz="4400"/>
              <a:t>Body Level Three</a:t>
            </a:r>
          </a:p>
          <a:p>
            <a:pPr lvl="3">
              <a:defRPr sz="1800"/>
            </a:pPr>
            <a:r>
              <a:rPr sz="4400"/>
              <a:t>Body Level Four</a:t>
            </a:r>
          </a:p>
          <a:p>
            <a:pPr lvl="4">
              <a:defRPr sz="1800"/>
            </a:pPr>
            <a:r>
              <a:rPr sz="4400"/>
              <a:t>Body Level Five</a:t>
            </a:r>
          </a:p>
        </p:txBody>
      </p:sp>
      <p:sp>
        <p:nvSpPr>
          <p:cNvPr id="50" name="Shape 50"/>
          <p:cNvSpPr>
            <a:spLocks noGrp="1"/>
          </p:cNvSpPr>
          <p:nvPr>
            <p:ph type="sldNum" sz="quarter" idx="2"/>
          </p:nvPr>
        </p:nvSpPr>
        <p:spPr>
          <a:xfrm>
            <a:off x="11998690" y="9114111"/>
            <a:ext cx="355868" cy="371347"/>
          </a:xfrm>
          <a:prstGeom prst="rect">
            <a:avLst/>
          </a:prstGeom>
        </p:spPr>
        <p:txBody>
          <a:bodyPr/>
          <a:lstStyle/>
          <a:p>
            <a:pPr lvl="0"/>
            <a:fld id="{86CB4B4D-7CA3-9044-876B-883B54F8677D}" type="slidenum">
              <a:t>‹#›</a:t>
            </a:fld>
            <a:endParaRPr/>
          </a:p>
        </p:txBody>
      </p:sp>
      <p:sp>
        <p:nvSpPr>
          <p:cNvPr id="5" name="Title 1"/>
          <p:cNvSpPr>
            <a:spLocks noGrp="1"/>
          </p:cNvSpPr>
          <p:nvPr>
            <p:ph type="title"/>
          </p:nvPr>
        </p:nvSpPr>
        <p:spPr>
          <a:xfrm>
            <a:off x="650240" y="0"/>
            <a:ext cx="11704320" cy="1625600"/>
          </a:xfrm>
          <a:prstGeom prst="rect">
            <a:avLst/>
          </a:prstGeom>
        </p:spPr>
        <p:txBody>
          <a:bodyPr lIns="130039" tIns="65020" rIns="130039" bIns="65020" anchor="ctr"/>
          <a:lstStyle>
            <a:lvl1pPr marL="0" marR="0" indent="0" algn="l" defTabSz="1300393" rtl="0" eaLnBrk="1" fontAlgn="base" latinLnBrk="0" hangingPunct="1">
              <a:lnSpc>
                <a:spcPct val="100000"/>
              </a:lnSpc>
              <a:spcBef>
                <a:spcPct val="0"/>
              </a:spcBef>
              <a:spcAft>
                <a:spcPct val="0"/>
              </a:spcAft>
              <a:tabLst/>
              <a:defRPr sz="5100">
                <a:solidFill>
                  <a:schemeClr val="bg1"/>
                </a:solidFill>
              </a:defRPr>
            </a:lvl1pPr>
          </a:lstStyle>
          <a:p>
            <a:pPr lvl="0"/>
            <a:r>
              <a:rPr lang="en-US" noProof="0" dirty="0" smtClean="0"/>
              <a:t>Click to edit Master title style</a:t>
            </a:r>
            <a:endParaRPr lang="en-US" noProof="0"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3004800" cy="16256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lIns="130046" tIns="65023" rIns="130046" bIns="65023"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hangingPunct="1">
              <a:defRPr/>
            </a:pPr>
            <a:endParaRPr lang="en-US" dirty="0"/>
          </a:p>
        </p:txBody>
      </p:sp>
    </p:spTree>
    <p:extLst>
      <p:ext uri="{BB962C8B-B14F-4D97-AF65-F5344CB8AC3E}">
        <p14:creationId xmlns:p14="http://schemas.microsoft.com/office/powerpoint/2010/main" val="2254688054"/>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3" r:id="rId8"/>
  </p:sldLayoutIdLst>
  <p:timing>
    <p:tnLst>
      <p:par>
        <p:cTn id="1" dur="indefinite" restart="never" nodeType="tmRoot"/>
      </p:par>
    </p:tnLst>
  </p:timing>
  <p:txStyles>
    <p:titleStyle>
      <a:lvl1pPr algn="ctr" rtl="0" eaLnBrk="1" fontAlgn="base" hangingPunct="1">
        <a:spcBef>
          <a:spcPct val="0"/>
        </a:spcBef>
        <a:spcAft>
          <a:spcPct val="0"/>
        </a:spcAft>
        <a:defRPr sz="6300" kern="1200">
          <a:solidFill>
            <a:schemeClr val="tx1"/>
          </a:solidFill>
          <a:latin typeface="+mj-lt"/>
          <a:ea typeface="+mj-ea"/>
          <a:cs typeface="+mj-cs"/>
        </a:defRPr>
      </a:lvl1pPr>
      <a:lvl2pPr algn="ctr" rtl="0" eaLnBrk="1" fontAlgn="base" hangingPunct="1">
        <a:spcBef>
          <a:spcPct val="0"/>
        </a:spcBef>
        <a:spcAft>
          <a:spcPct val="0"/>
        </a:spcAft>
        <a:defRPr sz="6300">
          <a:solidFill>
            <a:schemeClr val="tx1"/>
          </a:solidFill>
          <a:latin typeface="Calibri" pitchFamily="34" charset="0"/>
        </a:defRPr>
      </a:lvl2pPr>
      <a:lvl3pPr algn="ctr" rtl="0" eaLnBrk="1" fontAlgn="base" hangingPunct="1">
        <a:spcBef>
          <a:spcPct val="0"/>
        </a:spcBef>
        <a:spcAft>
          <a:spcPct val="0"/>
        </a:spcAft>
        <a:defRPr sz="6300">
          <a:solidFill>
            <a:schemeClr val="tx1"/>
          </a:solidFill>
          <a:latin typeface="Calibri" pitchFamily="34" charset="0"/>
        </a:defRPr>
      </a:lvl3pPr>
      <a:lvl4pPr algn="ctr" rtl="0" eaLnBrk="1" fontAlgn="base" hangingPunct="1">
        <a:spcBef>
          <a:spcPct val="0"/>
        </a:spcBef>
        <a:spcAft>
          <a:spcPct val="0"/>
        </a:spcAft>
        <a:defRPr sz="6300">
          <a:solidFill>
            <a:schemeClr val="tx1"/>
          </a:solidFill>
          <a:latin typeface="Calibri" pitchFamily="34" charset="0"/>
        </a:defRPr>
      </a:lvl4pPr>
      <a:lvl5pPr algn="ctr" rtl="0" eaLnBrk="1" fontAlgn="base" hangingPunct="1">
        <a:spcBef>
          <a:spcPct val="0"/>
        </a:spcBef>
        <a:spcAft>
          <a:spcPct val="0"/>
        </a:spcAft>
        <a:defRPr sz="6300">
          <a:solidFill>
            <a:schemeClr val="tx1"/>
          </a:solidFill>
          <a:latin typeface="Calibri" pitchFamily="34" charset="0"/>
        </a:defRPr>
      </a:lvl5pPr>
      <a:lvl6pPr marL="650230" algn="ctr" rtl="0" eaLnBrk="1" fontAlgn="base" hangingPunct="1">
        <a:spcBef>
          <a:spcPct val="0"/>
        </a:spcBef>
        <a:spcAft>
          <a:spcPct val="0"/>
        </a:spcAft>
        <a:defRPr sz="6300">
          <a:solidFill>
            <a:schemeClr val="tx1"/>
          </a:solidFill>
          <a:latin typeface="Calibri" pitchFamily="34" charset="0"/>
        </a:defRPr>
      </a:lvl6pPr>
      <a:lvl7pPr marL="1300460" algn="ctr" rtl="0" eaLnBrk="1" fontAlgn="base" hangingPunct="1">
        <a:spcBef>
          <a:spcPct val="0"/>
        </a:spcBef>
        <a:spcAft>
          <a:spcPct val="0"/>
        </a:spcAft>
        <a:defRPr sz="6300">
          <a:solidFill>
            <a:schemeClr val="tx1"/>
          </a:solidFill>
          <a:latin typeface="Calibri" pitchFamily="34" charset="0"/>
        </a:defRPr>
      </a:lvl7pPr>
      <a:lvl8pPr marL="1950690" algn="ctr" rtl="0" eaLnBrk="1" fontAlgn="base" hangingPunct="1">
        <a:spcBef>
          <a:spcPct val="0"/>
        </a:spcBef>
        <a:spcAft>
          <a:spcPct val="0"/>
        </a:spcAft>
        <a:defRPr sz="6300">
          <a:solidFill>
            <a:schemeClr val="tx1"/>
          </a:solidFill>
          <a:latin typeface="Calibri" pitchFamily="34" charset="0"/>
        </a:defRPr>
      </a:lvl8pPr>
      <a:lvl9pPr marL="2600919" algn="ctr" rtl="0" eaLnBrk="1" fontAlgn="base" hangingPunct="1">
        <a:spcBef>
          <a:spcPct val="0"/>
        </a:spcBef>
        <a:spcAft>
          <a:spcPct val="0"/>
        </a:spcAft>
        <a:defRPr sz="6300">
          <a:solidFill>
            <a:schemeClr val="tx1"/>
          </a:solidFill>
          <a:latin typeface="Calibri" pitchFamily="34" charset="0"/>
        </a:defRPr>
      </a:lvl9pPr>
    </p:titleStyle>
    <p:bodyStyle>
      <a:lvl1pPr marL="487672" indent="-487672" algn="l" rtl="0" eaLnBrk="1" fontAlgn="base" hangingPunct="1">
        <a:spcBef>
          <a:spcPct val="20000"/>
        </a:spcBef>
        <a:spcAft>
          <a:spcPct val="0"/>
        </a:spcAft>
        <a:buFont typeface="Arial" panose="020B0604020202020204" pitchFamily="34" charset="0"/>
        <a:buChar char="•"/>
        <a:defRPr sz="4600" kern="1200">
          <a:solidFill>
            <a:schemeClr val="tx1"/>
          </a:solidFill>
          <a:latin typeface="+mn-lt"/>
          <a:ea typeface="+mn-ea"/>
          <a:cs typeface="+mn-cs"/>
        </a:defRPr>
      </a:lvl1pPr>
      <a:lvl2pPr marL="1056623" indent="-406394" algn="l" rtl="0" eaLnBrk="1" fontAlgn="base" hangingPunct="1">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25575" indent="-325115" algn="l" rtl="0" eaLnBrk="1" fontAlgn="base" hangingPunct="1">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75804" indent="-325115"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926034" indent="-325115"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76264" indent="-325115" algn="l" defTabSz="1300460"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226494" indent="-325115" algn="l" defTabSz="1300460"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76724" indent="-325115" algn="l" defTabSz="1300460"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526954" indent="-325115" algn="l" defTabSz="1300460" rtl="0" eaLnBrk="1" latinLnBrk="0" hangingPunct="1">
        <a:spcBef>
          <a:spcPct val="20000"/>
        </a:spcBef>
        <a:buFont typeface="Arial" pitchFamily="34" charset="0"/>
        <a:buChar char="•"/>
        <a:defRPr sz="2800" kern="1200">
          <a:solidFill>
            <a:schemeClr val="tx1"/>
          </a:solidFill>
          <a:latin typeface="+mn-lt"/>
          <a:ea typeface="+mn-ea"/>
          <a:cs typeface="+mn-cs"/>
        </a:defRPr>
      </a:lvl9pPr>
    </p:bodyStyle>
    <p:otherStyle>
      <a:defPPr>
        <a:defRPr lang="en-US"/>
      </a:defPPr>
      <a:lvl1pPr marL="0" algn="l" defTabSz="1300460" rtl="0" eaLnBrk="1" latinLnBrk="0" hangingPunct="1">
        <a:defRPr sz="2600" kern="1200">
          <a:solidFill>
            <a:schemeClr val="tx1"/>
          </a:solidFill>
          <a:latin typeface="+mn-lt"/>
          <a:ea typeface="+mn-ea"/>
          <a:cs typeface="+mn-cs"/>
        </a:defRPr>
      </a:lvl1pPr>
      <a:lvl2pPr marL="650230" algn="l" defTabSz="1300460" rtl="0" eaLnBrk="1" latinLnBrk="0" hangingPunct="1">
        <a:defRPr sz="2600" kern="1200">
          <a:solidFill>
            <a:schemeClr val="tx1"/>
          </a:solidFill>
          <a:latin typeface="+mn-lt"/>
          <a:ea typeface="+mn-ea"/>
          <a:cs typeface="+mn-cs"/>
        </a:defRPr>
      </a:lvl2pPr>
      <a:lvl3pPr marL="1300460" algn="l" defTabSz="1300460" rtl="0" eaLnBrk="1" latinLnBrk="0" hangingPunct="1">
        <a:defRPr sz="2600" kern="1200">
          <a:solidFill>
            <a:schemeClr val="tx1"/>
          </a:solidFill>
          <a:latin typeface="+mn-lt"/>
          <a:ea typeface="+mn-ea"/>
          <a:cs typeface="+mn-cs"/>
        </a:defRPr>
      </a:lvl3pPr>
      <a:lvl4pPr marL="1950690" algn="l" defTabSz="1300460" rtl="0" eaLnBrk="1" latinLnBrk="0" hangingPunct="1">
        <a:defRPr sz="2600" kern="1200">
          <a:solidFill>
            <a:schemeClr val="tx1"/>
          </a:solidFill>
          <a:latin typeface="+mn-lt"/>
          <a:ea typeface="+mn-ea"/>
          <a:cs typeface="+mn-cs"/>
        </a:defRPr>
      </a:lvl4pPr>
      <a:lvl5pPr marL="2600919" algn="l" defTabSz="1300460" rtl="0" eaLnBrk="1" latinLnBrk="0" hangingPunct="1">
        <a:defRPr sz="2600" kern="1200">
          <a:solidFill>
            <a:schemeClr val="tx1"/>
          </a:solidFill>
          <a:latin typeface="+mn-lt"/>
          <a:ea typeface="+mn-ea"/>
          <a:cs typeface="+mn-cs"/>
        </a:defRPr>
      </a:lvl5pPr>
      <a:lvl6pPr marL="3251149" algn="l" defTabSz="1300460" rtl="0" eaLnBrk="1" latinLnBrk="0" hangingPunct="1">
        <a:defRPr sz="2600" kern="1200">
          <a:solidFill>
            <a:schemeClr val="tx1"/>
          </a:solidFill>
          <a:latin typeface="+mn-lt"/>
          <a:ea typeface="+mn-ea"/>
          <a:cs typeface="+mn-cs"/>
        </a:defRPr>
      </a:lvl6pPr>
      <a:lvl7pPr marL="3901379" algn="l" defTabSz="1300460" rtl="0" eaLnBrk="1" latinLnBrk="0" hangingPunct="1">
        <a:defRPr sz="2600" kern="1200">
          <a:solidFill>
            <a:schemeClr val="tx1"/>
          </a:solidFill>
          <a:latin typeface="+mn-lt"/>
          <a:ea typeface="+mn-ea"/>
          <a:cs typeface="+mn-cs"/>
        </a:defRPr>
      </a:lvl7pPr>
      <a:lvl8pPr marL="4551609" algn="l" defTabSz="1300460" rtl="0" eaLnBrk="1" latinLnBrk="0" hangingPunct="1">
        <a:defRPr sz="2600" kern="1200">
          <a:solidFill>
            <a:schemeClr val="tx1"/>
          </a:solidFill>
          <a:latin typeface="+mn-lt"/>
          <a:ea typeface="+mn-ea"/>
          <a:cs typeface="+mn-cs"/>
        </a:defRPr>
      </a:lvl8pPr>
      <a:lvl9pPr marL="5201839" algn="l" defTabSz="1300460"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25.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5.jpeg"/>
          <p:cNvPicPr/>
          <p:nvPr/>
        </p:nvPicPr>
        <p:blipFill>
          <a:blip r:embed="rId2" cstate="print">
            <a:extLst>
              <a:ext uri="{28A0092B-C50C-407E-A947-70E740481C1C}">
                <a14:useLocalDpi xmlns:a14="http://schemas.microsoft.com/office/drawing/2010/main" val="0"/>
              </a:ext>
            </a:extLst>
          </a:blip>
          <a:srcRect/>
          <a:stretch>
            <a:fillRect/>
          </a:stretch>
        </p:blipFill>
        <p:spPr>
          <a:xfrm>
            <a:off x="3807500" y="2672194"/>
            <a:ext cx="6246619" cy="5431824"/>
          </a:xfrm>
          <a:prstGeom prst="rect">
            <a:avLst/>
          </a:prstGeom>
          <a:ln w="12700">
            <a:miter lim="400000"/>
          </a:ln>
        </p:spPr>
      </p:pic>
      <p:pic>
        <p:nvPicPr>
          <p:cNvPr id="11" name="image6.jpeg"/>
          <p:cNvPicPr/>
          <p:nvPr/>
        </p:nvPicPr>
        <p:blipFill>
          <a:blip r:embed="rId3" cstate="print">
            <a:extLst>
              <a:ext uri="{28A0092B-C50C-407E-A947-70E740481C1C}">
                <a14:useLocalDpi xmlns:a14="http://schemas.microsoft.com/office/drawing/2010/main" val="0"/>
              </a:ext>
            </a:extLst>
          </a:blip>
          <a:srcRect/>
          <a:stretch>
            <a:fillRect/>
          </a:stretch>
        </p:blipFill>
        <p:spPr>
          <a:xfrm>
            <a:off x="9358697" y="2670460"/>
            <a:ext cx="3682257" cy="2794001"/>
          </a:xfrm>
          <a:prstGeom prst="rect">
            <a:avLst/>
          </a:prstGeom>
          <a:ln w="12700">
            <a:miter lim="400000"/>
          </a:ln>
        </p:spPr>
      </p:pic>
      <p:pic>
        <p:nvPicPr>
          <p:cNvPr id="12" name="image7.jpeg"/>
          <p:cNvPicPr/>
          <p:nvPr/>
        </p:nvPicPr>
        <p:blipFill>
          <a:blip r:embed="rId4" cstate="print">
            <a:extLst>
              <a:ext uri="{28A0092B-C50C-407E-A947-70E740481C1C}">
                <a14:useLocalDpi xmlns:a14="http://schemas.microsoft.com/office/drawing/2010/main" val="0"/>
              </a:ext>
            </a:extLst>
          </a:blip>
          <a:srcRect/>
          <a:stretch>
            <a:fillRect/>
          </a:stretch>
        </p:blipFill>
        <p:spPr>
          <a:xfrm>
            <a:off x="9386875" y="5227825"/>
            <a:ext cx="3626037" cy="2870576"/>
          </a:xfrm>
          <a:prstGeom prst="rect">
            <a:avLst/>
          </a:prstGeom>
          <a:ln w="12700">
            <a:miter lim="400000"/>
          </a:ln>
        </p:spPr>
      </p:pic>
      <p:pic>
        <p:nvPicPr>
          <p:cNvPr id="13" name="image8.jpeg"/>
          <p:cNvPicPr/>
          <p:nvPr/>
        </p:nvPicPr>
        <p:blipFill>
          <a:blip r:embed="rId5">
            <a:extLst>
              <a:ext uri="{28A0092B-C50C-407E-A947-70E740481C1C}">
                <a14:useLocalDpi xmlns:a14="http://schemas.microsoft.com/office/drawing/2010/main" val="0"/>
              </a:ext>
            </a:extLst>
          </a:blip>
          <a:stretch>
            <a:fillRect/>
          </a:stretch>
        </p:blipFill>
        <p:spPr>
          <a:xfrm>
            <a:off x="-749550" y="5147392"/>
            <a:ext cx="4590705" cy="2955265"/>
          </a:xfrm>
          <a:prstGeom prst="rect">
            <a:avLst/>
          </a:prstGeom>
          <a:ln w="12700">
            <a:miter lim="400000"/>
          </a:ln>
        </p:spPr>
      </p:pic>
      <p:pic>
        <p:nvPicPr>
          <p:cNvPr id="14" name="image3.png"/>
          <p:cNvPicPr/>
          <p:nvPr/>
        </p:nvPicPr>
        <p:blipFill>
          <a:blip r:embed="rId6" cstate="print">
            <a:extLst>
              <a:ext uri="{28A0092B-C50C-407E-A947-70E740481C1C}">
                <a14:useLocalDpi xmlns:a14="http://schemas.microsoft.com/office/drawing/2010/main" val="0"/>
              </a:ext>
            </a:extLst>
          </a:blip>
          <a:srcRect/>
          <a:stretch>
            <a:fillRect/>
          </a:stretch>
        </p:blipFill>
        <p:spPr>
          <a:xfrm>
            <a:off x="-121394" y="2672047"/>
            <a:ext cx="3969981" cy="2587816"/>
          </a:xfrm>
          <a:prstGeom prst="rect">
            <a:avLst/>
          </a:prstGeom>
          <a:ln w="12700">
            <a:miter lim="400000"/>
          </a:ln>
        </p:spPr>
      </p:pic>
      <p:sp>
        <p:nvSpPr>
          <p:cNvPr id="2" name="Text Placeholder 1"/>
          <p:cNvSpPr>
            <a:spLocks noGrp="1"/>
          </p:cNvSpPr>
          <p:nvPr>
            <p:ph type="body" sz="quarter" idx="10"/>
          </p:nvPr>
        </p:nvSpPr>
        <p:spPr>
          <a:xfrm>
            <a:off x="0" y="717351"/>
            <a:ext cx="13004799" cy="2055707"/>
          </a:xfrm>
        </p:spPr>
        <p:txBody>
          <a:bodyPr anchor="ctr"/>
          <a:lstStyle/>
          <a:p>
            <a:r>
              <a:rPr lang="en-US" sz="4800" dirty="0">
                <a:solidFill>
                  <a:prstClr val="white"/>
                </a:solidFill>
              </a:rPr>
              <a:t>Innovation platforms for agricultural development case studies</a:t>
            </a:r>
          </a:p>
          <a:p>
            <a:r>
              <a:rPr lang="en-US" sz="4400" dirty="0" smtClean="0"/>
              <a:t>- The </a:t>
            </a:r>
            <a:r>
              <a:rPr lang="en-US" sz="4400" dirty="0" err="1" smtClean="0"/>
              <a:t>Mukono-Wakiso</a:t>
            </a:r>
            <a:r>
              <a:rPr lang="en-US" sz="4400" dirty="0" smtClean="0"/>
              <a:t> innovation platform in Uganda -</a:t>
            </a:r>
            <a:endParaRPr lang="en-US" sz="4400" dirty="0"/>
          </a:p>
          <a:p>
            <a:endParaRPr lang="en-US" dirty="0"/>
          </a:p>
        </p:txBody>
      </p:sp>
      <p:grpSp>
        <p:nvGrpSpPr>
          <p:cNvPr id="33" name="Group 32"/>
          <p:cNvGrpSpPr/>
          <p:nvPr/>
        </p:nvGrpSpPr>
        <p:grpSpPr>
          <a:xfrm>
            <a:off x="0" y="8177682"/>
            <a:ext cx="13004799" cy="1384915"/>
            <a:chOff x="386979" y="8177682"/>
            <a:chExt cx="12309509" cy="1384915"/>
          </a:xfrm>
        </p:grpSpPr>
        <p:pic>
          <p:nvPicPr>
            <p:cNvPr id="34" name="image2.jpeg"/>
            <p:cNvPicPr/>
            <p:nvPr/>
          </p:nvPicPr>
          <p:blipFill>
            <a:blip r:embed="rId7">
              <a:extLst>
                <a:ext uri="{28A0092B-C50C-407E-A947-70E740481C1C}">
                  <a14:useLocalDpi xmlns:a14="http://schemas.microsoft.com/office/drawing/2010/main" val="0"/>
                </a:ext>
              </a:extLst>
            </a:blip>
            <a:stretch>
              <a:fillRect/>
            </a:stretch>
          </p:blipFill>
          <p:spPr>
            <a:xfrm>
              <a:off x="7000251" y="8538863"/>
              <a:ext cx="3383705" cy="550332"/>
            </a:xfrm>
            <a:prstGeom prst="rect">
              <a:avLst/>
            </a:prstGeom>
            <a:ln w="12700">
              <a:miter lim="400000"/>
            </a:ln>
          </p:spPr>
        </p:pic>
        <p:pic>
          <p:nvPicPr>
            <p:cNvPr id="35" name="image3.jpeg"/>
            <p:cNvPicPr/>
            <p:nvPr/>
          </p:nvPicPr>
          <p:blipFill>
            <a:blip r:embed="rId8">
              <a:extLst>
                <a:ext uri="{28A0092B-C50C-407E-A947-70E740481C1C}">
                  <a14:useLocalDpi xmlns:a14="http://schemas.microsoft.com/office/drawing/2010/main" val="0"/>
                </a:ext>
              </a:extLst>
            </a:blip>
            <a:stretch>
              <a:fillRect/>
            </a:stretch>
          </p:blipFill>
          <p:spPr>
            <a:xfrm>
              <a:off x="5101774" y="8177682"/>
              <a:ext cx="1842250" cy="1319984"/>
            </a:xfrm>
            <a:prstGeom prst="rect">
              <a:avLst/>
            </a:prstGeom>
            <a:ln w="12700">
              <a:miter lim="400000"/>
            </a:ln>
          </p:spPr>
        </p:pic>
        <p:pic>
          <p:nvPicPr>
            <p:cNvPr id="36" name="image4.jpeg"/>
            <p:cNvPicPr/>
            <p:nvPr/>
          </p:nvPicPr>
          <p:blipFill>
            <a:blip r:embed="rId9">
              <a:extLst>
                <a:ext uri="{28A0092B-C50C-407E-A947-70E740481C1C}">
                  <a14:useLocalDpi xmlns:a14="http://schemas.microsoft.com/office/drawing/2010/main" val="0"/>
                </a:ext>
              </a:extLst>
            </a:blip>
            <a:stretch>
              <a:fillRect/>
            </a:stretch>
          </p:blipFill>
          <p:spPr>
            <a:xfrm>
              <a:off x="11282213" y="8464076"/>
              <a:ext cx="1414275" cy="625120"/>
            </a:xfrm>
            <a:prstGeom prst="rect">
              <a:avLst/>
            </a:prstGeom>
            <a:ln w="12700">
              <a:miter lim="400000"/>
            </a:ln>
          </p:spPr>
        </p:pic>
        <p:pic>
          <p:nvPicPr>
            <p:cNvPr id="37" name="image5.jpeg"/>
            <p:cNvPicPr/>
            <p:nvPr/>
          </p:nvPicPr>
          <p:blipFill>
            <a:blip r:embed="rId10">
              <a:extLst>
                <a:ext uri="{28A0092B-C50C-407E-A947-70E740481C1C}">
                  <a14:useLocalDpi xmlns:a14="http://schemas.microsoft.com/office/drawing/2010/main" val="0"/>
                </a:ext>
              </a:extLst>
            </a:blip>
            <a:stretch>
              <a:fillRect/>
            </a:stretch>
          </p:blipFill>
          <p:spPr>
            <a:xfrm>
              <a:off x="386979" y="8327865"/>
              <a:ext cx="2834639" cy="1091338"/>
            </a:xfrm>
            <a:prstGeom prst="rect">
              <a:avLst/>
            </a:prstGeom>
            <a:ln w="12700">
              <a:miter lim="400000"/>
            </a:ln>
          </p:spPr>
        </p:pic>
        <p:pic>
          <p:nvPicPr>
            <p:cNvPr id="38" name="image2.png"/>
            <p:cNvPicPr/>
            <p:nvPr/>
          </p:nvPicPr>
          <p:blipFill>
            <a:blip r:embed="rId11">
              <a:extLst>
                <a:ext uri="{28A0092B-C50C-407E-A947-70E740481C1C}">
                  <a14:useLocalDpi xmlns:a14="http://schemas.microsoft.com/office/drawing/2010/main" val="0"/>
                </a:ext>
              </a:extLst>
            </a:blip>
            <a:stretch>
              <a:fillRect/>
            </a:stretch>
          </p:blipFill>
          <p:spPr>
            <a:xfrm>
              <a:off x="3469238" y="8177682"/>
              <a:ext cx="1384915" cy="1384915"/>
            </a:xfrm>
            <a:prstGeom prst="rect">
              <a:avLst/>
            </a:prstGeom>
            <a:ln w="12700">
              <a:miter lim="400000"/>
            </a:ln>
          </p:spPr>
        </p:pic>
      </p:grpSp>
    </p:spTree>
    <p:extLst>
      <p:ext uri="{BB962C8B-B14F-4D97-AF65-F5344CB8AC3E}">
        <p14:creationId xmlns:p14="http://schemas.microsoft.com/office/powerpoint/2010/main" val="21721116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bwMode="auto">
          <a:xfrm>
            <a:off x="1513750" y="3322284"/>
            <a:ext cx="9877875" cy="42302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lvl="0">
              <a:defRPr sz="1800"/>
            </a:pPr>
            <a:r>
              <a:rPr lang="en-US" sz="6000" dirty="0" smtClean="0">
                <a:solidFill>
                  <a:schemeClr val="tx1"/>
                </a:solidFill>
                <a:latin typeface="Calibri"/>
                <a:ea typeface="Trebuchet MS Bold"/>
                <a:cs typeface="Calibri"/>
                <a:sym typeface="Trebuchet MS Bold"/>
              </a:rPr>
              <a:t>To </a:t>
            </a:r>
            <a:r>
              <a:rPr lang="en-US" sz="6000" dirty="0">
                <a:solidFill>
                  <a:schemeClr val="tx1"/>
                </a:solidFill>
                <a:latin typeface="Calibri"/>
                <a:ea typeface="Trebuchet MS Bold"/>
                <a:cs typeface="Calibri"/>
                <a:sym typeface="Trebuchet MS Bold"/>
              </a:rPr>
              <a:t>what extent </a:t>
            </a:r>
          </a:p>
          <a:p>
            <a:pPr lvl="0">
              <a:defRPr sz="1800"/>
            </a:pPr>
            <a:r>
              <a:rPr lang="en-US" sz="6000" dirty="0">
                <a:solidFill>
                  <a:schemeClr val="tx1"/>
                </a:solidFill>
                <a:latin typeface="Calibri"/>
                <a:ea typeface="Trebuchet MS Bold"/>
                <a:cs typeface="Calibri"/>
                <a:sym typeface="Trebuchet MS Bold"/>
              </a:rPr>
              <a:t>d</a:t>
            </a:r>
            <a:r>
              <a:rPr lang="en-US" sz="6000" dirty="0" smtClean="0">
                <a:solidFill>
                  <a:schemeClr val="tx1"/>
                </a:solidFill>
                <a:latin typeface="Calibri"/>
                <a:ea typeface="Trebuchet MS Bold"/>
                <a:cs typeface="Calibri"/>
                <a:sym typeface="Trebuchet MS Bold"/>
              </a:rPr>
              <a:t>o integrated </a:t>
            </a:r>
            <a:r>
              <a:rPr lang="en-US" sz="6000" dirty="0">
                <a:solidFill>
                  <a:schemeClr val="tx1"/>
                </a:solidFill>
                <a:latin typeface="Calibri"/>
                <a:ea typeface="Trebuchet MS Bold"/>
                <a:cs typeface="Calibri"/>
                <a:sym typeface="Trebuchet MS Bold"/>
              </a:rPr>
              <a:t>farming system </a:t>
            </a:r>
          </a:p>
          <a:p>
            <a:pPr lvl="0">
              <a:defRPr sz="1800"/>
            </a:pPr>
            <a:r>
              <a:rPr lang="en-US" sz="6000" dirty="0">
                <a:solidFill>
                  <a:schemeClr val="tx1"/>
                </a:solidFill>
                <a:latin typeface="Calibri"/>
                <a:ea typeface="Trebuchet MS Bold"/>
                <a:cs typeface="Calibri"/>
                <a:sym typeface="Trebuchet MS Bold"/>
              </a:rPr>
              <a:t>could benefit your country/region?</a:t>
            </a:r>
          </a:p>
          <a:p>
            <a:pPr algn="ctr">
              <a:lnSpc>
                <a:spcPts val="3200"/>
              </a:lnSpc>
            </a:pPr>
            <a:endParaRPr lang="en-US" sz="4000" dirty="0" smtClean="0">
              <a:solidFill>
                <a:schemeClr val="tx1"/>
              </a:solidFill>
              <a:latin typeface="Calibri"/>
              <a:cs typeface="Calibri"/>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Shape 161"/>
          <p:cNvSpPr/>
          <p:nvPr/>
        </p:nvSpPr>
        <p:spPr>
          <a:xfrm>
            <a:off x="796080" y="2393651"/>
            <a:ext cx="6909845" cy="5565626"/>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lvl="0" algn="l" defTabSz="457200">
              <a:defRPr sz="1800"/>
            </a:pPr>
            <a:r>
              <a:rPr sz="3550" dirty="0">
                <a:solidFill>
                  <a:srgbClr val="000000"/>
                </a:solidFill>
                <a:latin typeface="Calibri"/>
                <a:ea typeface="Trebuchet MS"/>
                <a:cs typeface="Calibri"/>
                <a:sym typeface="Trebuchet MS"/>
              </a:rPr>
              <a:t>The Mukono-Wakiso platform was formed in early 2014 and focused on:</a:t>
            </a:r>
          </a:p>
          <a:p>
            <a:pPr lvl="0" defTabSz="457200">
              <a:defRPr sz="1800"/>
            </a:pPr>
            <a:endParaRPr sz="3550" dirty="0">
              <a:solidFill>
                <a:srgbClr val="000000"/>
              </a:solidFill>
              <a:latin typeface="Calibri"/>
              <a:ea typeface="Trebuchet MS"/>
              <a:cs typeface="Calibri"/>
              <a:sym typeface="Trebuchet MS"/>
            </a:endParaRPr>
          </a:p>
          <a:p>
            <a:pPr lvl="0" defTabSz="457200">
              <a:defRPr sz="1800"/>
            </a:pPr>
            <a:endParaRPr sz="3550" dirty="0">
              <a:solidFill>
                <a:srgbClr val="000000"/>
              </a:solidFill>
              <a:latin typeface="Calibri"/>
              <a:ea typeface="Trebuchet MS"/>
              <a:cs typeface="Calibri"/>
              <a:sym typeface="Trebuchet MS"/>
            </a:endParaRPr>
          </a:p>
          <a:p>
            <a:pPr marL="259291" lvl="0" indent="-259291" algn="l" defTabSz="457200">
              <a:buSzPct val="75000"/>
              <a:buChar char="•"/>
              <a:defRPr sz="1800"/>
            </a:pPr>
            <a:r>
              <a:rPr sz="3550" dirty="0">
                <a:solidFill>
                  <a:srgbClr val="000000"/>
                </a:solidFill>
                <a:latin typeface="Calibri"/>
                <a:ea typeface="Trebuchet MS"/>
                <a:cs typeface="Calibri"/>
                <a:sym typeface="Trebuchet MS"/>
              </a:rPr>
              <a:t> farmers’ production</a:t>
            </a:r>
          </a:p>
          <a:p>
            <a:pPr lvl="0" algn="l" defTabSz="457200">
              <a:defRPr sz="1800"/>
            </a:pPr>
            <a:endParaRPr sz="3550" dirty="0">
              <a:solidFill>
                <a:srgbClr val="000000"/>
              </a:solidFill>
              <a:latin typeface="Calibri"/>
              <a:ea typeface="Trebuchet MS"/>
              <a:cs typeface="Calibri"/>
              <a:sym typeface="Trebuchet MS"/>
            </a:endParaRPr>
          </a:p>
          <a:p>
            <a:pPr marL="259291" lvl="0" indent="-259291" algn="l" defTabSz="457200">
              <a:buSzPct val="75000"/>
              <a:buChar char="•"/>
              <a:defRPr sz="1800"/>
            </a:pPr>
            <a:r>
              <a:rPr sz="3550" dirty="0">
                <a:solidFill>
                  <a:srgbClr val="000000"/>
                </a:solidFill>
                <a:latin typeface="Calibri"/>
                <a:ea typeface="Trebuchet MS"/>
                <a:cs typeface="Calibri"/>
                <a:sym typeface="Trebuchet MS"/>
              </a:rPr>
              <a:t> marketing </a:t>
            </a:r>
          </a:p>
          <a:p>
            <a:pPr lvl="0" algn="l" defTabSz="457200">
              <a:defRPr sz="1800"/>
            </a:pPr>
            <a:endParaRPr sz="3550" dirty="0">
              <a:solidFill>
                <a:srgbClr val="000000"/>
              </a:solidFill>
              <a:latin typeface="Calibri"/>
              <a:ea typeface="Trebuchet MS"/>
              <a:cs typeface="Calibri"/>
              <a:sym typeface="Trebuchet MS"/>
            </a:endParaRPr>
          </a:p>
          <a:p>
            <a:pPr marL="259291" lvl="0" indent="-259291" algn="l" defTabSz="457200">
              <a:buSzPct val="75000"/>
              <a:buChar char="•"/>
              <a:defRPr sz="1800"/>
            </a:pPr>
            <a:r>
              <a:rPr sz="3550" dirty="0">
                <a:solidFill>
                  <a:srgbClr val="000000"/>
                </a:solidFill>
                <a:latin typeface="Calibri"/>
                <a:ea typeface="Trebuchet MS"/>
                <a:cs typeface="Calibri"/>
                <a:sym typeface="Trebuchet MS"/>
              </a:rPr>
              <a:t> strengthening farmers’ capacities</a:t>
            </a:r>
          </a:p>
        </p:txBody>
      </p:sp>
      <p:pic>
        <p:nvPicPr>
          <p:cNvPr id="162" name="image11.jpeg"/>
          <p:cNvPicPr/>
          <p:nvPr/>
        </p:nvPicPr>
        <p:blipFill>
          <a:blip r:embed="rId3" cstate="print">
            <a:extLst>
              <a:ext uri="{28A0092B-C50C-407E-A947-70E740481C1C}">
                <a14:useLocalDpi xmlns:a14="http://schemas.microsoft.com/office/drawing/2010/main" val="0"/>
              </a:ext>
            </a:extLst>
          </a:blip>
          <a:srcRect/>
          <a:stretch>
            <a:fillRect/>
          </a:stretch>
        </p:blipFill>
        <p:spPr>
          <a:xfrm>
            <a:off x="8257940" y="5490712"/>
            <a:ext cx="4476132" cy="3813936"/>
          </a:xfrm>
          <a:prstGeom prst="rect">
            <a:avLst/>
          </a:prstGeom>
          <a:ln w="12700">
            <a:miter lim="400000"/>
          </a:ln>
        </p:spPr>
      </p:pic>
      <p:pic>
        <p:nvPicPr>
          <p:cNvPr id="163" name="image12.jpeg"/>
          <p:cNvPicPr/>
          <p:nvPr/>
        </p:nvPicPr>
        <p:blipFill>
          <a:blip r:embed="rId4" cstate="print">
            <a:extLst>
              <a:ext uri="{28A0092B-C50C-407E-A947-70E740481C1C}">
                <a14:useLocalDpi xmlns:a14="http://schemas.microsoft.com/office/drawing/2010/main" val="0"/>
              </a:ext>
            </a:extLst>
          </a:blip>
          <a:srcRect/>
          <a:stretch>
            <a:fillRect/>
          </a:stretch>
        </p:blipFill>
        <p:spPr>
          <a:xfrm flipH="1">
            <a:off x="8188027" y="1625600"/>
            <a:ext cx="4615721" cy="3867556"/>
          </a:xfrm>
          <a:prstGeom prst="rect">
            <a:avLst/>
          </a:prstGeom>
          <a:ln w="12700">
            <a:miter lim="400000"/>
          </a:ln>
        </p:spPr>
      </p:pic>
      <p:sp>
        <p:nvSpPr>
          <p:cNvPr id="2" name="Title 1"/>
          <p:cNvSpPr>
            <a:spLocks noGrp="1"/>
          </p:cNvSpPr>
          <p:nvPr>
            <p:ph type="title"/>
          </p:nvPr>
        </p:nvSpPr>
        <p:spPr/>
        <p:txBody>
          <a:bodyPr/>
          <a:lstStyle/>
          <a:p>
            <a:r>
              <a:rPr lang="en-US" dirty="0" smtClean="0"/>
              <a:t>Formation </a:t>
            </a:r>
            <a:r>
              <a:rPr lang="en-US" dirty="0"/>
              <a:t>of the </a:t>
            </a:r>
            <a:r>
              <a:rPr lang="en-US" dirty="0" err="1"/>
              <a:t>Mukono-Wakiso</a:t>
            </a:r>
            <a:r>
              <a:rPr lang="en-US" dirty="0"/>
              <a:t> IP</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Shape 168"/>
          <p:cNvSpPr/>
          <p:nvPr/>
        </p:nvSpPr>
        <p:spPr>
          <a:xfrm>
            <a:off x="650240" y="2041731"/>
            <a:ext cx="11063800" cy="6904454"/>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p>
            <a:pPr lvl="0" algn="l" defTabSz="457200">
              <a:defRPr sz="1800"/>
            </a:pPr>
            <a:r>
              <a:rPr sz="3000" dirty="0">
                <a:solidFill>
                  <a:srgbClr val="851001"/>
                </a:solidFill>
                <a:latin typeface="Calibri" charset="0"/>
                <a:ea typeface="Calibri" charset="0"/>
                <a:cs typeface="Calibri" charset="0"/>
                <a:sym typeface="Trebuchet MS Bold"/>
              </a:rPr>
              <a:t>Helping Farmers:</a:t>
            </a:r>
          </a:p>
          <a:p>
            <a:pPr lvl="0" defTabSz="457200">
              <a:defRPr sz="1800"/>
            </a:pPr>
            <a:endParaRPr sz="3000" dirty="0">
              <a:solidFill>
                <a:srgbClr val="53585F"/>
              </a:solidFill>
              <a:latin typeface="Calibri" charset="0"/>
              <a:ea typeface="Calibri" charset="0"/>
              <a:cs typeface="Calibri" charset="0"/>
              <a:sym typeface="Trebuchet MS"/>
            </a:endParaRPr>
          </a:p>
          <a:p>
            <a:pPr marL="259291" lvl="0" indent="-259291" algn="l" defTabSz="457200">
              <a:buSzPct val="75000"/>
              <a:buChar char="•"/>
              <a:defRPr sz="1800"/>
            </a:pPr>
            <a:r>
              <a:rPr lang="es-ES_tradnl" sz="3000" dirty="0">
                <a:solidFill>
                  <a:schemeClr val="tx1"/>
                </a:solidFill>
                <a:latin typeface="Calibri" charset="0"/>
                <a:ea typeface="Calibri" charset="0"/>
                <a:cs typeface="Calibri" charset="0"/>
                <a:sym typeface="Trebuchet MS"/>
              </a:rPr>
              <a:t>G</a:t>
            </a:r>
            <a:r>
              <a:rPr sz="3000" dirty="0" smtClean="0">
                <a:solidFill>
                  <a:schemeClr val="tx1"/>
                </a:solidFill>
                <a:latin typeface="Calibri" charset="0"/>
                <a:ea typeface="Calibri" charset="0"/>
                <a:cs typeface="Calibri" charset="0"/>
                <a:sym typeface="Trebuchet MS"/>
              </a:rPr>
              <a:t>roups </a:t>
            </a:r>
            <a:r>
              <a:rPr sz="3000" dirty="0">
                <a:solidFill>
                  <a:schemeClr val="tx1"/>
                </a:solidFill>
                <a:latin typeface="Calibri" charset="0"/>
                <a:ea typeface="Calibri" charset="0"/>
                <a:cs typeface="Calibri" charset="0"/>
                <a:sym typeface="Trebuchet MS"/>
              </a:rPr>
              <a:t>of farmers identified their main pressing </a:t>
            </a:r>
            <a:r>
              <a:rPr sz="3000" dirty="0">
                <a:solidFill>
                  <a:schemeClr val="tx1"/>
                </a:solidFill>
                <a:latin typeface="Calibri" charset="0"/>
                <a:ea typeface="Calibri" charset="0"/>
                <a:cs typeface="Calibri" charset="0"/>
                <a:sym typeface="Trebuchet MS Bold"/>
              </a:rPr>
              <a:t>needs</a:t>
            </a:r>
            <a:r>
              <a:rPr sz="3000" dirty="0">
                <a:solidFill>
                  <a:schemeClr val="tx1"/>
                </a:solidFill>
                <a:latin typeface="Calibri" charset="0"/>
                <a:ea typeface="Calibri" charset="0"/>
                <a:cs typeface="Calibri" charset="0"/>
                <a:sym typeface="Trebuchet MS"/>
              </a:rPr>
              <a:t> to address:</a:t>
            </a:r>
          </a:p>
          <a:p>
            <a:pPr lvl="0" algn="l" defTabSz="457200">
              <a:defRPr sz="1800"/>
            </a:pPr>
            <a:r>
              <a:rPr sz="3000" dirty="0">
                <a:solidFill>
                  <a:schemeClr val="tx1"/>
                </a:solidFill>
                <a:latin typeface="Calibri" charset="0"/>
                <a:ea typeface="Calibri" charset="0"/>
                <a:cs typeface="Calibri" charset="0"/>
                <a:sym typeface="Trebuchet MS"/>
              </a:rPr>
              <a:t>	</a:t>
            </a:r>
            <a:r>
              <a:rPr sz="2600" dirty="0">
                <a:solidFill>
                  <a:schemeClr val="tx1"/>
                </a:solidFill>
                <a:latin typeface="Calibri" charset="0"/>
                <a:ea typeface="Calibri" charset="0"/>
                <a:cs typeface="Calibri" charset="0"/>
                <a:sym typeface="Trebuchet MS"/>
              </a:rPr>
              <a:t>- limited land for agriculture</a:t>
            </a:r>
          </a:p>
          <a:p>
            <a:pPr lvl="0" algn="l" defTabSz="457200">
              <a:defRPr sz="1800"/>
            </a:pPr>
            <a:r>
              <a:rPr sz="2600" dirty="0">
                <a:solidFill>
                  <a:schemeClr val="tx1"/>
                </a:solidFill>
                <a:latin typeface="Calibri" charset="0"/>
                <a:ea typeface="Calibri" charset="0"/>
                <a:cs typeface="Calibri" charset="0"/>
                <a:sym typeface="Trebuchet MS"/>
              </a:rPr>
              <a:t>	- declining soil fertility</a:t>
            </a:r>
          </a:p>
          <a:p>
            <a:pPr lvl="0" algn="l" defTabSz="457200">
              <a:defRPr sz="1800"/>
            </a:pPr>
            <a:r>
              <a:rPr sz="2600" dirty="0">
                <a:solidFill>
                  <a:schemeClr val="tx1"/>
                </a:solidFill>
                <a:latin typeface="Calibri" charset="0"/>
                <a:ea typeface="Calibri" charset="0"/>
                <a:cs typeface="Calibri" charset="0"/>
                <a:sym typeface="Trebuchet MS"/>
              </a:rPr>
              <a:t>	- climate change</a:t>
            </a:r>
          </a:p>
          <a:p>
            <a:pPr lvl="0" algn="l" defTabSz="457200">
              <a:defRPr sz="1800"/>
            </a:pPr>
            <a:endParaRPr sz="3000" dirty="0">
              <a:solidFill>
                <a:schemeClr val="tx1"/>
              </a:solidFill>
              <a:latin typeface="Calibri" charset="0"/>
              <a:ea typeface="Calibri" charset="0"/>
              <a:cs typeface="Calibri" charset="0"/>
              <a:sym typeface="Trebuchet MS"/>
            </a:endParaRPr>
          </a:p>
          <a:p>
            <a:pPr marL="259291" lvl="0" indent="-259291" algn="l" defTabSz="457200">
              <a:buSzPct val="75000"/>
              <a:buChar char="•"/>
              <a:defRPr sz="1800"/>
            </a:pPr>
            <a:r>
              <a:rPr lang="es-ES_tradnl" sz="3000" dirty="0">
                <a:solidFill>
                  <a:schemeClr val="tx1"/>
                </a:solidFill>
                <a:latin typeface="Calibri" charset="0"/>
                <a:ea typeface="Calibri" charset="0"/>
                <a:cs typeface="Calibri" charset="0"/>
                <a:sym typeface="Trebuchet MS"/>
              </a:rPr>
              <a:t>T</a:t>
            </a:r>
            <a:r>
              <a:rPr sz="3000" dirty="0" smtClean="0">
                <a:solidFill>
                  <a:schemeClr val="tx1"/>
                </a:solidFill>
                <a:latin typeface="Calibri" charset="0"/>
                <a:ea typeface="Calibri" charset="0"/>
                <a:cs typeface="Calibri" charset="0"/>
                <a:sym typeface="Trebuchet MS"/>
              </a:rPr>
              <a:t>he </a:t>
            </a:r>
            <a:r>
              <a:rPr sz="3000" dirty="0">
                <a:solidFill>
                  <a:schemeClr val="tx1"/>
                </a:solidFill>
                <a:latin typeface="Calibri" charset="0"/>
                <a:ea typeface="Calibri" charset="0"/>
                <a:cs typeface="Calibri" charset="0"/>
                <a:sym typeface="Trebuchet MS"/>
              </a:rPr>
              <a:t>platform agreed on integrated system of </a:t>
            </a:r>
            <a:r>
              <a:rPr sz="3000" dirty="0" smtClean="0">
                <a:solidFill>
                  <a:schemeClr val="tx1"/>
                </a:solidFill>
                <a:latin typeface="Calibri" charset="0"/>
                <a:ea typeface="Calibri" charset="0"/>
                <a:cs typeface="Calibri" charset="0"/>
                <a:sym typeface="Trebuchet MS"/>
              </a:rPr>
              <a:t>crops</a:t>
            </a:r>
            <a:r>
              <a:rPr lang="es-ES" sz="3000" dirty="0" smtClean="0">
                <a:solidFill>
                  <a:schemeClr val="tx1"/>
                </a:solidFill>
                <a:latin typeface="Calibri" charset="0"/>
                <a:ea typeface="Calibri" charset="0"/>
                <a:cs typeface="Calibri" charset="0"/>
                <a:sym typeface="Trebuchet MS"/>
              </a:rPr>
              <a:t>.</a:t>
            </a:r>
            <a:endParaRPr sz="3000" dirty="0">
              <a:solidFill>
                <a:schemeClr val="tx1"/>
              </a:solidFill>
              <a:latin typeface="Calibri" charset="0"/>
              <a:ea typeface="Calibri" charset="0"/>
              <a:cs typeface="Calibri" charset="0"/>
              <a:sym typeface="Trebuchet MS"/>
            </a:endParaRPr>
          </a:p>
          <a:p>
            <a:pPr marL="259291" lvl="0" indent="-259291" algn="l" defTabSz="457200">
              <a:buSzPct val="75000"/>
              <a:buChar char="•"/>
              <a:defRPr sz="1800"/>
            </a:pPr>
            <a:endParaRPr sz="3000" dirty="0">
              <a:solidFill>
                <a:schemeClr val="tx1"/>
              </a:solidFill>
              <a:latin typeface="Calibri" charset="0"/>
              <a:ea typeface="Calibri" charset="0"/>
              <a:cs typeface="Calibri" charset="0"/>
              <a:sym typeface="Trebuchet MS"/>
            </a:endParaRPr>
          </a:p>
          <a:p>
            <a:pPr marL="259291" lvl="0" indent="-259291" algn="l" defTabSz="457200">
              <a:buSzPct val="75000"/>
              <a:buChar char="•"/>
              <a:defRPr sz="1800"/>
            </a:pPr>
            <a:r>
              <a:rPr lang="es-ES_tradnl" sz="3000" dirty="0">
                <a:solidFill>
                  <a:schemeClr val="tx1"/>
                </a:solidFill>
                <a:latin typeface="Calibri" charset="0"/>
                <a:ea typeface="Calibri" charset="0"/>
                <a:cs typeface="Calibri" charset="0"/>
                <a:sym typeface="Trebuchet MS"/>
              </a:rPr>
              <a:t>S</a:t>
            </a:r>
            <a:r>
              <a:rPr sz="3000" dirty="0" smtClean="0">
                <a:solidFill>
                  <a:schemeClr val="tx1"/>
                </a:solidFill>
                <a:latin typeface="Calibri" charset="0"/>
                <a:ea typeface="Calibri" charset="0"/>
                <a:cs typeface="Calibri" charset="0"/>
                <a:sym typeface="Trebuchet MS"/>
              </a:rPr>
              <a:t>tarted </a:t>
            </a:r>
            <a:r>
              <a:rPr sz="3000" dirty="0">
                <a:solidFill>
                  <a:schemeClr val="tx1"/>
                </a:solidFill>
                <a:latin typeface="Calibri" charset="0"/>
                <a:ea typeface="Calibri" charset="0"/>
                <a:cs typeface="Calibri" charset="0"/>
                <a:sym typeface="Trebuchet MS"/>
              </a:rPr>
              <a:t>series of </a:t>
            </a:r>
            <a:r>
              <a:rPr sz="3000" dirty="0">
                <a:solidFill>
                  <a:schemeClr val="tx1"/>
                </a:solidFill>
                <a:latin typeface="Calibri" charset="0"/>
                <a:ea typeface="Calibri" charset="0"/>
                <a:cs typeface="Calibri" charset="0"/>
                <a:sym typeface="Trebuchet MS Bold"/>
              </a:rPr>
              <a:t>research</a:t>
            </a:r>
            <a:r>
              <a:rPr sz="3000" dirty="0">
                <a:solidFill>
                  <a:schemeClr val="tx1"/>
                </a:solidFill>
                <a:latin typeface="Calibri" charset="0"/>
                <a:ea typeface="Calibri" charset="0"/>
                <a:cs typeface="Calibri" charset="0"/>
                <a:sym typeface="Trebuchet MS"/>
              </a:rPr>
              <a:t> for development </a:t>
            </a:r>
            <a:r>
              <a:rPr sz="3000" dirty="0" smtClean="0">
                <a:solidFill>
                  <a:schemeClr val="tx1"/>
                </a:solidFill>
                <a:latin typeface="Calibri" charset="0"/>
                <a:ea typeface="Calibri" charset="0"/>
                <a:cs typeface="Calibri" charset="0"/>
                <a:sym typeface="Trebuchet MS"/>
              </a:rPr>
              <a:t>activitie</a:t>
            </a:r>
            <a:r>
              <a:rPr lang="es-ES" sz="3000" dirty="0" smtClean="0">
                <a:solidFill>
                  <a:schemeClr val="tx1"/>
                </a:solidFill>
                <a:latin typeface="Calibri" charset="0"/>
                <a:ea typeface="Calibri" charset="0"/>
                <a:cs typeface="Calibri" charset="0"/>
                <a:sym typeface="Trebuchet MS"/>
              </a:rPr>
              <a:t>s.</a:t>
            </a:r>
            <a:endParaRPr sz="3000" dirty="0">
              <a:solidFill>
                <a:schemeClr val="tx1"/>
              </a:solidFill>
              <a:latin typeface="Calibri" charset="0"/>
              <a:ea typeface="Calibri" charset="0"/>
              <a:cs typeface="Calibri" charset="0"/>
              <a:sym typeface="Trebuchet MS"/>
            </a:endParaRPr>
          </a:p>
          <a:p>
            <a:pPr lvl="0" algn="l" defTabSz="457200">
              <a:defRPr sz="1800"/>
            </a:pPr>
            <a:endParaRPr sz="3000" dirty="0">
              <a:solidFill>
                <a:schemeClr val="tx1"/>
              </a:solidFill>
              <a:latin typeface="Calibri" charset="0"/>
              <a:ea typeface="Calibri" charset="0"/>
              <a:cs typeface="Calibri" charset="0"/>
              <a:sym typeface="Helvetica"/>
            </a:endParaRPr>
          </a:p>
          <a:p>
            <a:pPr marL="259291" lvl="0" indent="-259291" algn="l" defTabSz="457200">
              <a:buSzPct val="75000"/>
              <a:buChar char="•"/>
              <a:defRPr sz="1800"/>
            </a:pPr>
            <a:r>
              <a:rPr lang="es-ES_tradnl" sz="3000" dirty="0">
                <a:solidFill>
                  <a:schemeClr val="tx1"/>
                </a:solidFill>
                <a:latin typeface="Calibri" charset="0"/>
                <a:ea typeface="Calibri" charset="0"/>
                <a:cs typeface="Calibri" charset="0"/>
                <a:sym typeface="Trebuchet MS"/>
              </a:rPr>
              <a:t>S</a:t>
            </a:r>
            <a:r>
              <a:rPr sz="3000" dirty="0" smtClean="0">
                <a:solidFill>
                  <a:schemeClr val="tx1"/>
                </a:solidFill>
                <a:latin typeface="Calibri" charset="0"/>
                <a:ea typeface="Calibri" charset="0"/>
                <a:cs typeface="Calibri" charset="0"/>
                <a:sym typeface="Trebuchet MS"/>
              </a:rPr>
              <a:t>tarted </a:t>
            </a:r>
            <a:r>
              <a:rPr sz="3000" dirty="0">
                <a:solidFill>
                  <a:schemeClr val="tx1"/>
                </a:solidFill>
                <a:latin typeface="Calibri" charset="0"/>
                <a:ea typeface="Calibri" charset="0"/>
                <a:cs typeface="Calibri" charset="0"/>
                <a:sym typeface="Trebuchet MS Bold"/>
              </a:rPr>
              <a:t>field activities</a:t>
            </a:r>
            <a:r>
              <a:rPr sz="3000" dirty="0">
                <a:solidFill>
                  <a:schemeClr val="tx1"/>
                </a:solidFill>
                <a:latin typeface="Calibri" charset="0"/>
                <a:ea typeface="Calibri" charset="0"/>
                <a:cs typeface="Calibri" charset="0"/>
                <a:sym typeface="Trebuchet MS"/>
              </a:rPr>
              <a:t> with trees provided by </a:t>
            </a:r>
            <a:r>
              <a:rPr sz="3000" dirty="0" smtClean="0">
                <a:solidFill>
                  <a:schemeClr val="tx1"/>
                </a:solidFill>
                <a:latin typeface="Calibri" charset="0"/>
                <a:ea typeface="Calibri" charset="0"/>
                <a:cs typeface="Calibri" charset="0"/>
                <a:sym typeface="Trebuchet MS"/>
              </a:rPr>
              <a:t>ICRAF</a:t>
            </a:r>
            <a:r>
              <a:rPr lang="es-ES" sz="3000" dirty="0" smtClean="0">
                <a:solidFill>
                  <a:schemeClr val="tx1"/>
                </a:solidFill>
                <a:latin typeface="Calibri" charset="0"/>
                <a:ea typeface="Calibri" charset="0"/>
                <a:cs typeface="Calibri" charset="0"/>
                <a:sym typeface="Trebuchet MS"/>
              </a:rPr>
              <a:t>.</a:t>
            </a:r>
            <a:endParaRPr sz="3000" dirty="0">
              <a:solidFill>
                <a:schemeClr val="tx1"/>
              </a:solidFill>
              <a:latin typeface="Calibri" charset="0"/>
              <a:ea typeface="Calibri" charset="0"/>
              <a:cs typeface="Calibri" charset="0"/>
              <a:sym typeface="Trebuchet MS"/>
            </a:endParaRPr>
          </a:p>
          <a:p>
            <a:pPr marL="259291" lvl="0" indent="-259291" algn="l" defTabSz="457200">
              <a:buSzPct val="75000"/>
              <a:buChar char="•"/>
              <a:defRPr sz="1800"/>
            </a:pPr>
            <a:endParaRPr sz="3000" dirty="0">
              <a:solidFill>
                <a:schemeClr val="tx1"/>
              </a:solidFill>
              <a:latin typeface="Calibri" charset="0"/>
              <a:ea typeface="Calibri" charset="0"/>
              <a:cs typeface="Calibri" charset="0"/>
              <a:sym typeface="Trebuchet MS"/>
            </a:endParaRPr>
          </a:p>
          <a:p>
            <a:pPr marL="259291" lvl="0" indent="-259291" algn="l" defTabSz="457200">
              <a:buSzPct val="75000"/>
              <a:buChar char="•"/>
              <a:defRPr sz="1800"/>
            </a:pPr>
            <a:r>
              <a:rPr lang="es-ES_tradnl" sz="3000" dirty="0" smtClean="0">
                <a:solidFill>
                  <a:schemeClr val="tx1"/>
                </a:solidFill>
                <a:latin typeface="Calibri" charset="0"/>
                <a:ea typeface="Calibri" charset="0"/>
                <a:cs typeface="Calibri" charset="0"/>
                <a:sym typeface="Trebuchet MS"/>
              </a:rPr>
              <a:t>O</a:t>
            </a:r>
            <a:r>
              <a:rPr sz="3000" dirty="0" smtClean="0">
                <a:solidFill>
                  <a:schemeClr val="tx1"/>
                </a:solidFill>
                <a:latin typeface="Calibri" charset="0"/>
                <a:ea typeface="Calibri" charset="0"/>
                <a:cs typeface="Calibri" charset="0"/>
                <a:sym typeface="Trebuchet MS"/>
              </a:rPr>
              <a:t>rgan</a:t>
            </a:r>
            <a:r>
              <a:rPr lang="en-US" sz="3000" dirty="0" smtClean="0">
                <a:solidFill>
                  <a:schemeClr val="tx1"/>
                </a:solidFill>
                <a:latin typeface="Calibri" charset="0"/>
                <a:ea typeface="Calibri" charset="0"/>
                <a:cs typeface="Calibri" charset="0"/>
                <a:sym typeface="Trebuchet MS"/>
              </a:rPr>
              <a:t>ize</a:t>
            </a:r>
            <a:r>
              <a:rPr sz="3000" dirty="0" smtClean="0">
                <a:solidFill>
                  <a:schemeClr val="tx1"/>
                </a:solidFill>
                <a:latin typeface="Calibri" charset="0"/>
                <a:ea typeface="Calibri" charset="0"/>
                <a:cs typeface="Calibri" charset="0"/>
                <a:sym typeface="Trebuchet MS"/>
              </a:rPr>
              <a:t>d </a:t>
            </a:r>
            <a:r>
              <a:rPr sz="3000" dirty="0">
                <a:solidFill>
                  <a:schemeClr val="tx1"/>
                </a:solidFill>
                <a:latin typeface="Calibri" charset="0"/>
                <a:ea typeface="Calibri" charset="0"/>
                <a:cs typeface="Calibri" charset="0"/>
                <a:sym typeface="Trebuchet MS Bold"/>
              </a:rPr>
              <a:t>training</a:t>
            </a:r>
            <a:r>
              <a:rPr sz="3000" dirty="0">
                <a:solidFill>
                  <a:schemeClr val="tx1"/>
                </a:solidFill>
                <a:latin typeface="Calibri" charset="0"/>
                <a:ea typeface="Calibri" charset="0"/>
                <a:cs typeface="Calibri" charset="0"/>
                <a:sym typeface="Trebuchet MS"/>
              </a:rPr>
              <a:t> for farmers on integrated system operation, business planning, nutrition, </a:t>
            </a:r>
            <a:r>
              <a:rPr sz="3000" dirty="0" smtClean="0">
                <a:solidFill>
                  <a:schemeClr val="tx1"/>
                </a:solidFill>
                <a:latin typeface="Calibri" charset="0"/>
                <a:ea typeface="Calibri" charset="0"/>
                <a:cs typeface="Calibri" charset="0"/>
                <a:sym typeface="Trebuchet MS"/>
              </a:rPr>
              <a:t>irrigation </a:t>
            </a:r>
            <a:r>
              <a:rPr sz="3000" dirty="0">
                <a:solidFill>
                  <a:schemeClr val="tx1"/>
                </a:solidFill>
                <a:latin typeface="Calibri" charset="0"/>
                <a:ea typeface="Calibri" charset="0"/>
                <a:cs typeface="Calibri" charset="0"/>
                <a:sym typeface="Trebuchet MS"/>
              </a:rPr>
              <a:t>etc.</a:t>
            </a:r>
          </a:p>
        </p:txBody>
      </p:sp>
      <p:sp>
        <p:nvSpPr>
          <p:cNvPr id="2" name="Title 1"/>
          <p:cNvSpPr>
            <a:spLocks noGrp="1"/>
          </p:cNvSpPr>
          <p:nvPr>
            <p:ph type="title"/>
          </p:nvPr>
        </p:nvSpPr>
        <p:spPr/>
        <p:txBody>
          <a:bodyPr/>
          <a:lstStyle/>
          <a:p>
            <a:r>
              <a:rPr lang="en-US" dirty="0" smtClean="0"/>
              <a:t>Strategies and activities </a:t>
            </a:r>
            <a:r>
              <a:rPr lang="en-US" dirty="0"/>
              <a:t>of the IP </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Shape 173"/>
          <p:cNvSpPr/>
          <p:nvPr/>
        </p:nvSpPr>
        <p:spPr>
          <a:xfrm>
            <a:off x="1164455" y="1725888"/>
            <a:ext cx="10675890" cy="761234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lvl="0" algn="l" defTabSz="457200">
              <a:defRPr sz="1800"/>
            </a:pPr>
            <a:r>
              <a:rPr sz="3000" dirty="0">
                <a:solidFill>
                  <a:srgbClr val="851001"/>
                </a:solidFill>
                <a:latin typeface="Calibri" charset="0"/>
                <a:ea typeface="Calibri" charset="0"/>
                <a:cs typeface="Calibri" charset="0"/>
                <a:sym typeface="Trebuchet MS Bold"/>
              </a:rPr>
              <a:t>Linking </a:t>
            </a:r>
            <a:r>
              <a:rPr lang="es-ES" sz="3000" dirty="0" smtClean="0">
                <a:solidFill>
                  <a:srgbClr val="851001"/>
                </a:solidFill>
                <a:latin typeface="Calibri" charset="0"/>
                <a:ea typeface="Calibri" charset="0"/>
                <a:cs typeface="Calibri" charset="0"/>
                <a:sym typeface="Trebuchet MS Bold"/>
              </a:rPr>
              <a:t>f</a:t>
            </a:r>
            <a:r>
              <a:rPr sz="3000" dirty="0" smtClean="0">
                <a:solidFill>
                  <a:srgbClr val="851001"/>
                </a:solidFill>
                <a:latin typeface="Calibri" charset="0"/>
                <a:ea typeface="Calibri" charset="0"/>
                <a:cs typeface="Calibri" charset="0"/>
                <a:sym typeface="Trebuchet MS Bold"/>
              </a:rPr>
              <a:t>armers </a:t>
            </a:r>
            <a:r>
              <a:rPr sz="3000" dirty="0">
                <a:solidFill>
                  <a:srgbClr val="851001"/>
                </a:solidFill>
                <a:latin typeface="Calibri" charset="0"/>
                <a:ea typeface="Calibri" charset="0"/>
                <a:cs typeface="Calibri" charset="0"/>
                <a:sym typeface="Trebuchet MS Bold"/>
              </a:rPr>
              <a:t>to market</a:t>
            </a:r>
          </a:p>
          <a:p>
            <a:pPr lvl="0" algn="l" defTabSz="457200">
              <a:defRPr sz="1800"/>
            </a:pPr>
            <a:endParaRPr sz="3000" dirty="0">
              <a:solidFill>
                <a:srgbClr val="851001"/>
              </a:solidFill>
              <a:latin typeface="Calibri" charset="0"/>
              <a:ea typeface="Calibri" charset="0"/>
              <a:cs typeface="Calibri" charset="0"/>
              <a:sym typeface="Trebuchet MS Bold"/>
            </a:endParaRPr>
          </a:p>
          <a:p>
            <a:pPr lvl="0" algn="l" defTabSz="457200">
              <a:defRPr sz="1800"/>
            </a:pPr>
            <a:r>
              <a:rPr sz="3000" dirty="0" smtClean="0">
                <a:solidFill>
                  <a:schemeClr val="tx1"/>
                </a:solidFill>
                <a:latin typeface="Calibri" charset="0"/>
                <a:ea typeface="Calibri" charset="0"/>
                <a:cs typeface="Calibri" charset="0"/>
                <a:sym typeface="Trebuchet MS Bold"/>
              </a:rPr>
              <a:t>A </a:t>
            </a:r>
            <a:r>
              <a:rPr sz="3000" dirty="0">
                <a:solidFill>
                  <a:schemeClr val="tx1"/>
                </a:solidFill>
                <a:latin typeface="Calibri" charset="0"/>
                <a:ea typeface="Calibri" charset="0"/>
                <a:cs typeface="Calibri" charset="0"/>
                <a:sym typeface="Trebuchet MS Bold"/>
              </a:rPr>
              <a:t>consultancy firm Farmgain Africa helped to link farmers to the market. </a:t>
            </a:r>
          </a:p>
          <a:p>
            <a:pPr lvl="0" algn="l" defTabSz="457200">
              <a:defRPr sz="1800"/>
            </a:pPr>
            <a:endParaRPr sz="3000" dirty="0">
              <a:solidFill>
                <a:schemeClr val="tx1"/>
              </a:solidFill>
              <a:latin typeface="Calibri" charset="0"/>
              <a:ea typeface="Calibri" charset="0"/>
              <a:cs typeface="Calibri" charset="0"/>
              <a:sym typeface="Trebuchet MS"/>
            </a:endParaRPr>
          </a:p>
          <a:p>
            <a:pPr marL="246944" lvl="0" indent="-246944" algn="l" defTabSz="457200">
              <a:buSzPct val="75000"/>
              <a:buChar char="•"/>
              <a:defRPr sz="1800"/>
            </a:pPr>
            <a:r>
              <a:rPr sz="2600" dirty="0">
                <a:solidFill>
                  <a:schemeClr val="tx1"/>
                </a:solidFill>
                <a:latin typeface="Calibri" charset="0"/>
                <a:ea typeface="Calibri" charset="0"/>
                <a:cs typeface="Calibri" charset="0"/>
                <a:sym typeface="Trebuchet MS"/>
              </a:rPr>
              <a:t>The </a:t>
            </a:r>
            <a:r>
              <a:rPr sz="2600" dirty="0" smtClean="0">
                <a:solidFill>
                  <a:schemeClr val="tx1"/>
                </a:solidFill>
                <a:latin typeface="Calibri" charset="0"/>
                <a:ea typeface="Calibri" charset="0"/>
                <a:cs typeface="Calibri" charset="0"/>
                <a:sym typeface="Trebuchet MS"/>
              </a:rPr>
              <a:t>organi</a:t>
            </a:r>
            <a:r>
              <a:rPr lang="es-ES_tradnl" sz="2600" dirty="0" smtClean="0">
                <a:solidFill>
                  <a:schemeClr val="tx1"/>
                </a:solidFill>
                <a:latin typeface="Calibri" charset="0"/>
                <a:ea typeface="Calibri" charset="0"/>
                <a:cs typeface="Calibri" charset="0"/>
                <a:sym typeface="Trebuchet MS"/>
              </a:rPr>
              <a:t>z</a:t>
            </a:r>
            <a:r>
              <a:rPr sz="2600" dirty="0" smtClean="0">
                <a:solidFill>
                  <a:schemeClr val="tx1"/>
                </a:solidFill>
                <a:latin typeface="Calibri" charset="0"/>
                <a:ea typeface="Calibri" charset="0"/>
                <a:cs typeface="Calibri" charset="0"/>
                <a:sym typeface="Trebuchet MS"/>
              </a:rPr>
              <a:t>ation </a:t>
            </a:r>
            <a:r>
              <a:rPr sz="2600" dirty="0">
                <a:solidFill>
                  <a:schemeClr val="tx1"/>
                </a:solidFill>
                <a:latin typeface="Calibri" charset="0"/>
                <a:ea typeface="Calibri" charset="0"/>
                <a:cs typeface="Calibri" charset="0"/>
                <a:sym typeface="Trebuchet MS"/>
              </a:rPr>
              <a:t>encouraged farmers to </a:t>
            </a:r>
            <a:r>
              <a:rPr sz="2600" dirty="0">
                <a:solidFill>
                  <a:schemeClr val="tx1"/>
                </a:solidFill>
                <a:latin typeface="Calibri" charset="0"/>
                <a:ea typeface="Calibri" charset="0"/>
                <a:cs typeface="Calibri" charset="0"/>
                <a:sym typeface="Trebuchet MS Bold"/>
              </a:rPr>
              <a:t>use local market opportunities</a:t>
            </a:r>
            <a:r>
              <a:rPr sz="2600" dirty="0">
                <a:solidFill>
                  <a:schemeClr val="tx1"/>
                </a:solidFill>
                <a:latin typeface="Calibri" charset="0"/>
                <a:ea typeface="Calibri" charset="0"/>
                <a:cs typeface="Calibri" charset="0"/>
                <a:sym typeface="Trebuchet MS"/>
              </a:rPr>
              <a:t> before they venture outside. As a result, farmers from Wakiso are buying sweet potato vines for planting from Mukono farmers.</a:t>
            </a:r>
          </a:p>
          <a:p>
            <a:pPr marL="246944" lvl="0" indent="-246944" algn="l" defTabSz="457200">
              <a:buSzPct val="75000"/>
              <a:buChar char="•"/>
              <a:defRPr sz="1800"/>
            </a:pPr>
            <a:endParaRPr sz="2600" dirty="0">
              <a:solidFill>
                <a:schemeClr val="tx1"/>
              </a:solidFill>
              <a:latin typeface="Calibri" charset="0"/>
              <a:ea typeface="Calibri" charset="0"/>
              <a:cs typeface="Calibri" charset="0"/>
              <a:sym typeface="Trebuchet MS"/>
            </a:endParaRPr>
          </a:p>
          <a:p>
            <a:pPr marL="246944" lvl="0" indent="-246944" algn="l" defTabSz="457200">
              <a:buSzPct val="75000"/>
              <a:buChar char="•"/>
              <a:defRPr sz="1800"/>
            </a:pPr>
            <a:r>
              <a:rPr sz="2600" dirty="0">
                <a:solidFill>
                  <a:schemeClr val="tx1"/>
                </a:solidFill>
                <a:latin typeface="Calibri" charset="0"/>
                <a:ea typeface="Calibri" charset="0"/>
                <a:cs typeface="Calibri" charset="0"/>
                <a:sym typeface="Trebuchet MS"/>
              </a:rPr>
              <a:t>The </a:t>
            </a:r>
            <a:r>
              <a:rPr sz="2600" dirty="0" smtClean="0">
                <a:solidFill>
                  <a:schemeClr val="tx1"/>
                </a:solidFill>
                <a:latin typeface="Calibri" charset="0"/>
                <a:ea typeface="Calibri" charset="0"/>
                <a:cs typeface="Calibri" charset="0"/>
                <a:sym typeface="Trebuchet MS"/>
              </a:rPr>
              <a:t>organi</a:t>
            </a:r>
            <a:r>
              <a:rPr lang="es-ES_tradnl" sz="2600" dirty="0" smtClean="0">
                <a:solidFill>
                  <a:schemeClr val="tx1"/>
                </a:solidFill>
                <a:latin typeface="Calibri" charset="0"/>
                <a:ea typeface="Calibri" charset="0"/>
                <a:cs typeface="Calibri" charset="0"/>
                <a:sym typeface="Trebuchet MS"/>
              </a:rPr>
              <a:t>z</a:t>
            </a:r>
            <a:r>
              <a:rPr sz="2600" dirty="0" smtClean="0">
                <a:solidFill>
                  <a:schemeClr val="tx1"/>
                </a:solidFill>
                <a:latin typeface="Calibri" charset="0"/>
                <a:ea typeface="Calibri" charset="0"/>
                <a:cs typeface="Calibri" charset="0"/>
                <a:sym typeface="Trebuchet MS"/>
              </a:rPr>
              <a:t>ation </a:t>
            </a:r>
            <a:r>
              <a:rPr sz="2600" dirty="0">
                <a:solidFill>
                  <a:schemeClr val="tx1"/>
                </a:solidFill>
                <a:latin typeface="Calibri" charset="0"/>
                <a:ea typeface="Calibri" charset="0"/>
                <a:cs typeface="Calibri" charset="0"/>
                <a:sym typeface="Trebuchet MS"/>
              </a:rPr>
              <a:t>is trying to draw up </a:t>
            </a:r>
            <a:r>
              <a:rPr sz="2600" dirty="0">
                <a:solidFill>
                  <a:schemeClr val="tx1"/>
                </a:solidFill>
                <a:latin typeface="Calibri" charset="0"/>
                <a:ea typeface="Calibri" charset="0"/>
                <a:cs typeface="Calibri" charset="0"/>
                <a:sym typeface="Trebuchet MS Bold"/>
              </a:rPr>
              <a:t>contractual arrangements </a:t>
            </a:r>
            <a:r>
              <a:rPr sz="2600" dirty="0">
                <a:solidFill>
                  <a:schemeClr val="tx1"/>
                </a:solidFill>
                <a:latin typeface="Calibri" charset="0"/>
                <a:ea typeface="Calibri" charset="0"/>
                <a:cs typeface="Calibri" charset="0"/>
                <a:sym typeface="Trebuchet MS"/>
              </a:rPr>
              <a:t>between farmers and big buyers on behalf of the platform.</a:t>
            </a:r>
          </a:p>
          <a:p>
            <a:pPr lvl="0" algn="l" defTabSz="457200">
              <a:defRPr sz="1800"/>
            </a:pPr>
            <a:endParaRPr sz="2600" dirty="0">
              <a:solidFill>
                <a:schemeClr val="tx1"/>
              </a:solidFill>
              <a:latin typeface="Calibri" charset="0"/>
              <a:ea typeface="Calibri" charset="0"/>
              <a:cs typeface="Calibri" charset="0"/>
              <a:sym typeface="Trebuchet MS"/>
            </a:endParaRPr>
          </a:p>
          <a:p>
            <a:pPr marL="246944" lvl="0" indent="-246944" algn="l" defTabSz="457200">
              <a:buClr>
                <a:srgbClr val="560706"/>
              </a:buClr>
              <a:buSzPct val="75000"/>
              <a:buChar char="•"/>
              <a:defRPr sz="1800"/>
            </a:pPr>
            <a:r>
              <a:rPr sz="2600" dirty="0">
                <a:solidFill>
                  <a:schemeClr val="tx1"/>
                </a:solidFill>
                <a:latin typeface="Calibri" charset="0"/>
                <a:ea typeface="Calibri" charset="0"/>
                <a:cs typeface="Calibri" charset="0"/>
                <a:sym typeface="Trebuchet MS Bold"/>
              </a:rPr>
              <a:t>Brainstorming meetings</a:t>
            </a:r>
            <a:r>
              <a:rPr sz="2600" dirty="0">
                <a:solidFill>
                  <a:schemeClr val="tx1"/>
                </a:solidFill>
                <a:latin typeface="Calibri" charset="0"/>
                <a:ea typeface="Calibri" charset="0"/>
                <a:cs typeface="Calibri" charset="0"/>
                <a:sym typeface="Trebuchet MS"/>
              </a:rPr>
              <a:t> with farmers are held to understand short and long term market strategies for the farmers’ products. The discussion minutes are later shared via Dropbox.</a:t>
            </a:r>
          </a:p>
          <a:p>
            <a:pPr marL="246944" lvl="0" indent="-246944" algn="l" defTabSz="457200">
              <a:buSzPct val="75000"/>
              <a:buChar char="•"/>
              <a:defRPr sz="1800"/>
            </a:pPr>
            <a:endParaRPr sz="2600" dirty="0">
              <a:solidFill>
                <a:schemeClr val="tx1"/>
              </a:solidFill>
              <a:latin typeface="Calibri" charset="0"/>
              <a:ea typeface="Calibri" charset="0"/>
              <a:cs typeface="Calibri" charset="0"/>
              <a:sym typeface="Trebuchet MS"/>
            </a:endParaRPr>
          </a:p>
          <a:p>
            <a:pPr marL="246944" lvl="0" indent="-246944" algn="l" defTabSz="457200">
              <a:buSzPct val="75000"/>
              <a:buChar char="•"/>
              <a:defRPr sz="1800"/>
            </a:pPr>
            <a:r>
              <a:rPr sz="2600" dirty="0">
                <a:solidFill>
                  <a:schemeClr val="tx1"/>
                </a:solidFill>
                <a:latin typeface="Calibri" charset="0"/>
                <a:ea typeface="Calibri" charset="0"/>
                <a:cs typeface="Calibri" charset="0"/>
                <a:sym typeface="Trebuchet MS"/>
              </a:rPr>
              <a:t>The </a:t>
            </a:r>
            <a:r>
              <a:rPr sz="2600" dirty="0">
                <a:solidFill>
                  <a:schemeClr val="tx1"/>
                </a:solidFill>
                <a:latin typeface="Calibri" charset="0"/>
                <a:ea typeface="Calibri" charset="0"/>
                <a:cs typeface="Calibri" charset="0"/>
                <a:sym typeface="Trebuchet MS Bold"/>
              </a:rPr>
              <a:t>middle men </a:t>
            </a:r>
            <a:r>
              <a:rPr sz="2600" dirty="0">
                <a:solidFill>
                  <a:schemeClr val="tx1"/>
                </a:solidFill>
                <a:latin typeface="Calibri" charset="0"/>
                <a:ea typeface="Calibri" charset="0"/>
                <a:cs typeface="Calibri" charset="0"/>
                <a:sym typeface="Trebuchet MS"/>
              </a:rPr>
              <a:t>have been engaged in platform market activities to see how they can offer farmers better prices for their produce. </a:t>
            </a:r>
          </a:p>
        </p:txBody>
      </p:sp>
      <p:sp>
        <p:nvSpPr>
          <p:cNvPr id="174" name="Shape 174"/>
          <p:cNvSpPr/>
          <p:nvPr/>
        </p:nvSpPr>
        <p:spPr>
          <a:xfrm>
            <a:off x="1486633" y="4305250"/>
            <a:ext cx="153115" cy="266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defTabSz="457200">
              <a:defRPr sz="1100">
                <a:latin typeface="+mj-lt"/>
                <a:ea typeface="+mj-ea"/>
                <a:cs typeface="+mj-cs"/>
                <a:sym typeface="Helvetica"/>
              </a:defRPr>
            </a:lvl1pPr>
          </a:lstStyle>
          <a:p>
            <a:pPr lvl="0">
              <a:defRPr sz="1800"/>
            </a:pPr>
            <a:r>
              <a:rPr sz="1100"/>
              <a:t> </a:t>
            </a:r>
          </a:p>
        </p:txBody>
      </p:sp>
      <p:sp>
        <p:nvSpPr>
          <p:cNvPr id="3" name="Title 2"/>
          <p:cNvSpPr>
            <a:spLocks noGrp="1"/>
          </p:cNvSpPr>
          <p:nvPr>
            <p:ph type="title"/>
          </p:nvPr>
        </p:nvSpPr>
        <p:spPr/>
        <p:txBody>
          <a:bodyPr/>
          <a:lstStyle/>
          <a:p>
            <a:r>
              <a:rPr lang="en-US" dirty="0" smtClean="0"/>
              <a:t>Strategies </a:t>
            </a:r>
            <a:r>
              <a:rPr lang="en-US" dirty="0"/>
              <a:t>&amp; </a:t>
            </a:r>
            <a:r>
              <a:rPr lang="en-US" dirty="0" smtClean="0"/>
              <a:t>activities </a:t>
            </a:r>
            <a:r>
              <a:rPr lang="en-US" dirty="0"/>
              <a:t>of the IP </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bwMode="auto">
          <a:xfrm>
            <a:off x="1513750" y="4001905"/>
            <a:ext cx="9877875" cy="28623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lvl="0">
              <a:defRPr sz="1800"/>
            </a:pPr>
            <a:r>
              <a:rPr lang="en-US" sz="6000" dirty="0" smtClean="0">
                <a:solidFill>
                  <a:schemeClr val="tx1"/>
                </a:solidFill>
                <a:latin typeface="Calibri"/>
                <a:ea typeface="Trebuchet MS Bold"/>
                <a:cs typeface="Calibri"/>
                <a:sym typeface="Trebuchet MS Bold"/>
              </a:rPr>
              <a:t>What </a:t>
            </a:r>
            <a:r>
              <a:rPr lang="en-US" sz="6000" dirty="0">
                <a:solidFill>
                  <a:schemeClr val="tx1"/>
                </a:solidFill>
                <a:latin typeface="Calibri"/>
                <a:ea typeface="Trebuchet MS Bold"/>
                <a:cs typeface="Calibri"/>
                <a:sym typeface="Trebuchet MS Bold"/>
              </a:rPr>
              <a:t>other strategies do you know </a:t>
            </a:r>
            <a:r>
              <a:rPr lang="en-US" sz="6000" dirty="0" smtClean="0">
                <a:solidFill>
                  <a:schemeClr val="tx1"/>
                </a:solidFill>
                <a:latin typeface="Calibri"/>
                <a:ea typeface="Trebuchet MS Bold"/>
                <a:cs typeface="Calibri"/>
                <a:sym typeface="Trebuchet MS Bold"/>
              </a:rPr>
              <a:t>that </a:t>
            </a:r>
            <a:r>
              <a:rPr lang="en-US" sz="6000" dirty="0">
                <a:solidFill>
                  <a:schemeClr val="tx1"/>
                </a:solidFill>
                <a:latin typeface="Calibri"/>
                <a:ea typeface="Trebuchet MS Bold"/>
                <a:cs typeface="Calibri"/>
                <a:sym typeface="Trebuchet MS Bold"/>
              </a:rPr>
              <a:t>could help to link farmers to market</a:t>
            </a:r>
            <a:r>
              <a:rPr lang="en-US" sz="6000" dirty="0" smtClean="0">
                <a:solidFill>
                  <a:schemeClr val="tx1"/>
                </a:solidFill>
                <a:latin typeface="Calibri"/>
                <a:ea typeface="Trebuchet MS Bold"/>
                <a:cs typeface="Calibri"/>
                <a:sym typeface="Trebuchet MS Bold"/>
              </a:rPr>
              <a:t>?</a:t>
            </a:r>
            <a:endParaRPr lang="en-US" sz="6000" dirty="0">
              <a:solidFill>
                <a:schemeClr val="tx1"/>
              </a:solidFill>
              <a:latin typeface="Calibri"/>
              <a:ea typeface="Trebuchet MS Bold"/>
              <a:cs typeface="Calibri"/>
              <a:sym typeface="Trebuchet MS Bold"/>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Shape 184"/>
          <p:cNvSpPr/>
          <p:nvPr/>
        </p:nvSpPr>
        <p:spPr>
          <a:xfrm>
            <a:off x="5691583" y="1987958"/>
            <a:ext cx="6598464" cy="6504345"/>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lvl="0" algn="l" defTabSz="457200">
              <a:defRPr sz="1800"/>
            </a:pPr>
            <a:r>
              <a:rPr sz="2600" dirty="0">
                <a:solidFill>
                  <a:schemeClr val="tx1"/>
                </a:solidFill>
                <a:latin typeface="Calibri" charset="0"/>
                <a:ea typeface="Calibri" charset="0"/>
                <a:cs typeface="Calibri" charset="0"/>
                <a:sym typeface="Trebuchet MS"/>
              </a:rPr>
              <a:t>A professional designer who loved farming and returned to it giving up her job in Nairobi. </a:t>
            </a:r>
          </a:p>
          <a:p>
            <a:pPr lvl="0" algn="l" defTabSz="457200">
              <a:defRPr sz="1800"/>
            </a:pPr>
            <a:endParaRPr sz="2600" dirty="0">
              <a:solidFill>
                <a:schemeClr val="tx1"/>
              </a:solidFill>
              <a:latin typeface="Calibri" charset="0"/>
              <a:ea typeface="Calibri" charset="0"/>
              <a:cs typeface="Calibri" charset="0"/>
              <a:sym typeface="Trebuchet MS"/>
            </a:endParaRPr>
          </a:p>
          <a:p>
            <a:pPr lvl="0" algn="l" defTabSz="457200">
              <a:defRPr sz="1800"/>
            </a:pPr>
            <a:r>
              <a:rPr sz="2600" dirty="0">
                <a:solidFill>
                  <a:schemeClr val="tx1"/>
                </a:solidFill>
                <a:latin typeface="Calibri" charset="0"/>
                <a:ea typeface="Calibri" charset="0"/>
                <a:cs typeface="Calibri" charset="0"/>
                <a:sym typeface="Trebuchet MS"/>
              </a:rPr>
              <a:t>She consulted the local community before choosing her enterprise and began with piggery succeeding with 100 animals raised in peri-urban area, which is a very big achievement.</a:t>
            </a:r>
          </a:p>
          <a:p>
            <a:pPr lvl="0" algn="l" defTabSz="457200">
              <a:defRPr sz="1800"/>
            </a:pPr>
            <a:endParaRPr sz="2600" dirty="0">
              <a:solidFill>
                <a:schemeClr val="tx1"/>
              </a:solidFill>
              <a:latin typeface="Calibri" charset="0"/>
              <a:ea typeface="Calibri" charset="0"/>
              <a:cs typeface="Calibri" charset="0"/>
              <a:sym typeface="Trebuchet MS"/>
            </a:endParaRPr>
          </a:p>
          <a:p>
            <a:pPr lvl="0" algn="l" defTabSz="457200">
              <a:defRPr sz="1800"/>
            </a:pPr>
            <a:r>
              <a:rPr sz="2600" dirty="0">
                <a:solidFill>
                  <a:schemeClr val="tx1"/>
                </a:solidFill>
                <a:latin typeface="Calibri" charset="0"/>
                <a:ea typeface="Calibri" charset="0"/>
                <a:cs typeface="Calibri" charset="0"/>
                <a:sym typeface="Trebuchet MS"/>
              </a:rPr>
              <a:t>Being </a:t>
            </a:r>
            <a:r>
              <a:rPr sz="2600" dirty="0">
                <a:solidFill>
                  <a:schemeClr val="tx1"/>
                </a:solidFill>
                <a:latin typeface="Calibri" charset="0"/>
                <a:ea typeface="Calibri" charset="0"/>
                <a:cs typeface="Calibri" charset="0"/>
                <a:sym typeface="Trebuchet MS Bold"/>
              </a:rPr>
              <a:t>inadequately</a:t>
            </a:r>
            <a:r>
              <a:rPr sz="2600" dirty="0">
                <a:solidFill>
                  <a:schemeClr val="tx1"/>
                </a:solidFill>
                <a:latin typeface="Calibri" charset="0"/>
                <a:ea typeface="Calibri" charset="0"/>
                <a:cs typeface="Calibri" charset="0"/>
                <a:sym typeface="Trebuchet MS"/>
              </a:rPr>
              <a:t> </a:t>
            </a:r>
            <a:r>
              <a:rPr sz="2600" dirty="0">
                <a:solidFill>
                  <a:schemeClr val="tx1"/>
                </a:solidFill>
                <a:latin typeface="Calibri" charset="0"/>
                <a:ea typeface="Calibri" charset="0"/>
                <a:cs typeface="Calibri" charset="0"/>
                <a:sym typeface="Trebuchet MS Bold"/>
              </a:rPr>
              <a:t>informed</a:t>
            </a:r>
            <a:r>
              <a:rPr sz="2600" dirty="0">
                <a:solidFill>
                  <a:schemeClr val="tx1"/>
                </a:solidFill>
                <a:latin typeface="Calibri" charset="0"/>
                <a:ea typeface="Calibri" charset="0"/>
                <a:cs typeface="Calibri" charset="0"/>
                <a:sym typeface="Trebuchet MS"/>
              </a:rPr>
              <a:t> about possible challenges she soon lost all her pigs due to swine fever. </a:t>
            </a:r>
          </a:p>
          <a:p>
            <a:pPr lvl="0" algn="l" defTabSz="457200">
              <a:defRPr sz="1800"/>
            </a:pPr>
            <a:endParaRPr sz="2600" dirty="0">
              <a:solidFill>
                <a:schemeClr val="tx1"/>
              </a:solidFill>
              <a:latin typeface="Calibri" charset="0"/>
              <a:ea typeface="Calibri" charset="0"/>
              <a:cs typeface="Calibri" charset="0"/>
              <a:sym typeface="Trebuchet MS"/>
            </a:endParaRPr>
          </a:p>
          <a:p>
            <a:pPr lvl="0" algn="l" defTabSz="457200">
              <a:defRPr sz="1800"/>
            </a:pPr>
            <a:r>
              <a:rPr sz="2600" dirty="0">
                <a:solidFill>
                  <a:schemeClr val="tx1"/>
                </a:solidFill>
                <a:latin typeface="Calibri" charset="0"/>
                <a:ea typeface="Calibri" charset="0"/>
                <a:cs typeface="Calibri" charset="0"/>
                <a:sym typeface="Trebuchet MS"/>
              </a:rPr>
              <a:t>Then she tried nuts seeing potential profits </a:t>
            </a:r>
            <a:r>
              <a:rPr sz="2600" dirty="0" smtClean="0">
                <a:solidFill>
                  <a:schemeClr val="tx1"/>
                </a:solidFill>
                <a:latin typeface="Calibri" charset="0"/>
                <a:ea typeface="Calibri" charset="0"/>
                <a:cs typeface="Calibri" charset="0"/>
                <a:sym typeface="Trebuchet MS"/>
              </a:rPr>
              <a:t>(</a:t>
            </a:r>
            <a:r>
              <a:rPr lang="es-ES_tradnl" sz="2600" dirty="0" smtClean="0">
                <a:solidFill>
                  <a:schemeClr val="tx1"/>
                </a:solidFill>
                <a:latin typeface="Calibri" charset="0"/>
                <a:ea typeface="Calibri" charset="0"/>
                <a:cs typeface="Calibri" charset="0"/>
                <a:sym typeface="Trebuchet MS"/>
              </a:rPr>
              <a:t>SHS </a:t>
            </a:r>
            <a:r>
              <a:rPr sz="2600" dirty="0" smtClean="0">
                <a:solidFill>
                  <a:schemeClr val="tx1"/>
                </a:solidFill>
                <a:latin typeface="Calibri" charset="0"/>
                <a:ea typeface="Calibri" charset="0"/>
                <a:cs typeface="Calibri" charset="0"/>
                <a:sym typeface="Trebuchet MS"/>
              </a:rPr>
              <a:t>4,000 for </a:t>
            </a:r>
            <a:r>
              <a:rPr sz="2600" dirty="0">
                <a:solidFill>
                  <a:schemeClr val="tx1"/>
                </a:solidFill>
                <a:latin typeface="Calibri" charset="0"/>
                <a:ea typeface="Calibri" charset="0"/>
                <a:cs typeface="Calibri" charset="0"/>
                <a:sym typeface="Trebuchet MS"/>
              </a:rPr>
              <a:t>1 kg) but she soon </a:t>
            </a:r>
            <a:r>
              <a:rPr sz="2600" dirty="0" smtClean="0">
                <a:solidFill>
                  <a:schemeClr val="tx1"/>
                </a:solidFill>
                <a:latin typeface="Calibri" charset="0"/>
                <a:ea typeface="Calibri" charset="0"/>
                <a:cs typeface="Calibri" charset="0"/>
                <a:sym typeface="Trebuchet MS"/>
              </a:rPr>
              <a:t>real</a:t>
            </a:r>
            <a:r>
              <a:rPr lang="en-US" sz="2600" dirty="0" smtClean="0">
                <a:solidFill>
                  <a:schemeClr val="tx1"/>
                </a:solidFill>
                <a:latin typeface="Calibri" charset="0"/>
                <a:ea typeface="Calibri" charset="0"/>
                <a:cs typeface="Calibri" charset="0"/>
                <a:sym typeface="Trebuchet MS"/>
              </a:rPr>
              <a:t>ize</a:t>
            </a:r>
            <a:r>
              <a:rPr sz="2600" dirty="0" smtClean="0">
                <a:solidFill>
                  <a:schemeClr val="tx1"/>
                </a:solidFill>
                <a:latin typeface="Calibri" charset="0"/>
                <a:ea typeface="Calibri" charset="0"/>
                <a:cs typeface="Calibri" charset="0"/>
                <a:sym typeface="Trebuchet MS"/>
              </a:rPr>
              <a:t>d </a:t>
            </a:r>
            <a:r>
              <a:rPr sz="2600" dirty="0">
                <a:solidFill>
                  <a:schemeClr val="tx1"/>
                </a:solidFill>
                <a:latin typeface="Calibri" charset="0"/>
                <a:ea typeface="Calibri" charset="0"/>
                <a:cs typeface="Calibri" charset="0"/>
                <a:sym typeface="Trebuchet MS"/>
              </a:rPr>
              <a:t>that the people she employed to shell her nuts kept going away with half a kilo in their clothes.</a:t>
            </a:r>
          </a:p>
        </p:txBody>
      </p:sp>
      <p:sp>
        <p:nvSpPr>
          <p:cNvPr id="185" name="Shape 185"/>
          <p:cNvSpPr/>
          <p:nvPr/>
        </p:nvSpPr>
        <p:spPr>
          <a:xfrm>
            <a:off x="928304" y="6391015"/>
            <a:ext cx="3351879" cy="130292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lvl="0">
              <a:defRPr sz="1800"/>
            </a:pPr>
            <a:r>
              <a:rPr sz="3000" dirty="0">
                <a:solidFill>
                  <a:srgbClr val="851001"/>
                </a:solidFill>
                <a:latin typeface="Calibri" charset="0"/>
                <a:ea typeface="Calibri" charset="0"/>
                <a:cs typeface="Calibri" charset="0"/>
                <a:sym typeface="Trebuchet MS Bold"/>
              </a:rPr>
              <a:t>Ms Beckie Nakabugo</a:t>
            </a:r>
          </a:p>
          <a:p>
            <a:pPr lvl="0">
              <a:defRPr sz="1800"/>
            </a:pPr>
            <a:r>
              <a:rPr sz="2400" dirty="0">
                <a:solidFill>
                  <a:schemeClr val="tx1"/>
                </a:solidFill>
                <a:latin typeface="Calibri" charset="0"/>
                <a:ea typeface="Calibri" charset="0"/>
                <a:cs typeface="Calibri" charset="0"/>
                <a:sym typeface="Trebuchet MS"/>
              </a:rPr>
              <a:t>professional designer </a:t>
            </a:r>
          </a:p>
          <a:p>
            <a:pPr lvl="0">
              <a:defRPr sz="1800"/>
            </a:pPr>
            <a:r>
              <a:rPr sz="2400" dirty="0">
                <a:solidFill>
                  <a:schemeClr val="tx1"/>
                </a:solidFill>
                <a:latin typeface="Calibri" charset="0"/>
                <a:ea typeface="Calibri" charset="0"/>
                <a:cs typeface="Calibri" charset="0"/>
                <a:sym typeface="Trebuchet MS"/>
              </a:rPr>
              <a:t>- returned to farming</a:t>
            </a:r>
          </a:p>
        </p:txBody>
      </p:sp>
      <p:grpSp>
        <p:nvGrpSpPr>
          <p:cNvPr id="188" name="Group 188"/>
          <p:cNvGrpSpPr/>
          <p:nvPr/>
        </p:nvGrpSpPr>
        <p:grpSpPr>
          <a:xfrm>
            <a:off x="704601" y="1987959"/>
            <a:ext cx="3957441" cy="4546703"/>
            <a:chOff x="0" y="0"/>
            <a:chExt cx="3957440" cy="4546701"/>
          </a:xfrm>
        </p:grpSpPr>
        <p:pic>
          <p:nvPicPr>
            <p:cNvPr id="186" name="image8.png"/>
            <p:cNvPicPr/>
            <p:nvPr/>
          </p:nvPicPr>
          <p:blipFill>
            <a:blip r:embed="rId3" cstate="print">
              <a:extLst>
                <a:ext uri="{28A0092B-C50C-407E-A947-70E740481C1C}">
                  <a14:useLocalDpi xmlns:a14="http://schemas.microsoft.com/office/drawing/2010/main" val="0"/>
                </a:ext>
              </a:extLst>
            </a:blip>
            <a:srcRect l="4436" t="7808" r="4436" b="12762"/>
            <a:stretch>
              <a:fillRect/>
            </a:stretch>
          </p:blipFill>
          <p:spPr>
            <a:xfrm>
              <a:off x="126998" y="88899"/>
              <a:ext cx="3703443" cy="4216503"/>
            </a:xfrm>
            <a:prstGeom prst="rect">
              <a:avLst/>
            </a:prstGeom>
            <a:ln w="12700" cap="flat">
              <a:noFill/>
              <a:miter lim="400000"/>
            </a:ln>
            <a:effectLst/>
          </p:spPr>
        </p:pic>
        <p:pic>
          <p:nvPicPr>
            <p:cNvPr id="187" name="image9.png"/>
            <p:cNvPicPr/>
            <p:nvPr/>
          </p:nvPicPr>
          <p:blipFill>
            <a:blip r:embed="rId4">
              <a:extLst>
                <a:ext uri="{28A0092B-C50C-407E-A947-70E740481C1C}">
                  <a14:useLocalDpi xmlns:a14="http://schemas.microsoft.com/office/drawing/2010/main" val="0"/>
                </a:ext>
              </a:extLst>
            </a:blip>
            <a:stretch>
              <a:fillRect/>
            </a:stretch>
          </p:blipFill>
          <p:spPr>
            <a:xfrm>
              <a:off x="-1" y="-1"/>
              <a:ext cx="3957441" cy="4546703"/>
            </a:xfrm>
            <a:prstGeom prst="rect">
              <a:avLst/>
            </a:prstGeom>
            <a:ln w="12700" cap="flat">
              <a:noFill/>
              <a:miter lim="400000"/>
            </a:ln>
            <a:effectLst/>
          </p:spPr>
        </p:pic>
      </p:grpSp>
      <p:sp>
        <p:nvSpPr>
          <p:cNvPr id="2" name="Title 1"/>
          <p:cNvSpPr>
            <a:spLocks noGrp="1"/>
          </p:cNvSpPr>
          <p:nvPr>
            <p:ph type="title"/>
          </p:nvPr>
        </p:nvSpPr>
        <p:spPr/>
        <p:txBody>
          <a:bodyPr/>
          <a:lstStyle/>
          <a:p>
            <a:r>
              <a:rPr lang="en-US" dirty="0" smtClean="0"/>
              <a:t>Our protagonist: Challenges</a:t>
            </a:r>
            <a:endParaRPr lang="en-US" dirty="0"/>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Shape 198"/>
          <p:cNvSpPr/>
          <p:nvPr/>
        </p:nvSpPr>
        <p:spPr>
          <a:xfrm>
            <a:off x="5419773" y="1816616"/>
            <a:ext cx="7251273" cy="685828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lvl="0" algn="l" defTabSz="457200">
              <a:defRPr sz="1800"/>
            </a:pPr>
            <a:r>
              <a:rPr sz="2800" dirty="0">
                <a:solidFill>
                  <a:schemeClr val="tx1"/>
                </a:solidFill>
                <a:latin typeface="Calibri" charset="0"/>
                <a:ea typeface="Calibri" charset="0"/>
                <a:cs typeface="Calibri" charset="0"/>
                <a:sym typeface="Trebuchet MS Bold"/>
              </a:rPr>
              <a:t>What she achieved with </a:t>
            </a:r>
          </a:p>
          <a:p>
            <a:pPr lvl="0" algn="l" defTabSz="457200">
              <a:defRPr sz="1800"/>
            </a:pPr>
            <a:r>
              <a:rPr sz="2800" dirty="0">
                <a:solidFill>
                  <a:schemeClr val="tx1"/>
                </a:solidFill>
                <a:latin typeface="Calibri" charset="0"/>
                <a:ea typeface="Calibri" charset="0"/>
                <a:cs typeface="Calibri" charset="0"/>
                <a:sym typeface="Trebuchet MS"/>
              </a:rPr>
              <a:t>the </a:t>
            </a:r>
            <a:r>
              <a:rPr sz="2800" dirty="0">
                <a:solidFill>
                  <a:srgbClr val="851001"/>
                </a:solidFill>
                <a:latin typeface="Calibri" charset="0"/>
                <a:ea typeface="Calibri" charset="0"/>
                <a:cs typeface="Calibri" charset="0"/>
                <a:sym typeface="Trebuchet MS Bold"/>
              </a:rPr>
              <a:t>support of Humidtropics:</a:t>
            </a:r>
          </a:p>
          <a:p>
            <a:pPr lvl="0" algn="l" defTabSz="457200">
              <a:defRPr sz="1800"/>
            </a:pPr>
            <a:endParaRPr sz="2300" dirty="0">
              <a:latin typeface="Trebuchet MS"/>
              <a:ea typeface="Trebuchet MS"/>
              <a:cs typeface="Trebuchet MS"/>
              <a:sym typeface="Trebuchet MS"/>
            </a:endParaRPr>
          </a:p>
          <a:p>
            <a:pPr lvl="0" algn="l" defTabSz="457200">
              <a:defRPr sz="1800"/>
            </a:pPr>
            <a:r>
              <a:rPr sz="2600" dirty="0" smtClean="0">
                <a:solidFill>
                  <a:schemeClr val="tx1"/>
                </a:solidFill>
                <a:latin typeface="Calibri" charset="0"/>
                <a:ea typeface="Calibri" charset="0"/>
                <a:cs typeface="Calibri" charset="0"/>
                <a:sym typeface="Trebuchet MS"/>
              </a:rPr>
              <a:t>She </a:t>
            </a:r>
            <a:r>
              <a:rPr sz="2600" dirty="0">
                <a:solidFill>
                  <a:schemeClr val="tx1"/>
                </a:solidFill>
                <a:latin typeface="Calibri" charset="0"/>
                <a:ea typeface="Calibri" charset="0"/>
                <a:cs typeface="Calibri" charset="0"/>
                <a:sym typeface="Trebuchet MS"/>
              </a:rPr>
              <a:t>admitted she learned the following </a:t>
            </a:r>
          </a:p>
          <a:p>
            <a:pPr lvl="0" algn="l" defTabSz="457200">
              <a:defRPr sz="1800"/>
            </a:pPr>
            <a:r>
              <a:rPr sz="2600" dirty="0">
                <a:solidFill>
                  <a:schemeClr val="tx1"/>
                </a:solidFill>
                <a:latin typeface="Calibri" charset="0"/>
                <a:ea typeface="Calibri" charset="0"/>
                <a:cs typeface="Calibri" charset="0"/>
                <a:sym typeface="Trebuchet MS"/>
              </a:rPr>
              <a:t>with Humidtropics training: </a:t>
            </a:r>
          </a:p>
          <a:p>
            <a:pPr lvl="0" algn="l" defTabSz="457200">
              <a:defRPr sz="1800"/>
            </a:pPr>
            <a:endParaRPr sz="2600" dirty="0">
              <a:solidFill>
                <a:schemeClr val="tx1"/>
              </a:solidFill>
              <a:latin typeface="Calibri" charset="0"/>
              <a:ea typeface="Calibri" charset="0"/>
              <a:cs typeface="Calibri" charset="0"/>
              <a:sym typeface="Trebuchet MS"/>
            </a:endParaRPr>
          </a:p>
          <a:p>
            <a:pPr marL="271637" lvl="0" indent="-271637" algn="l" defTabSz="457200">
              <a:buClr>
                <a:srgbClr val="53585F"/>
              </a:buClr>
              <a:buSzPct val="75000"/>
              <a:buChar char="•"/>
              <a:defRPr sz="1800"/>
            </a:pPr>
            <a:r>
              <a:rPr lang="es-ES_tradnl" sz="2600" dirty="0">
                <a:solidFill>
                  <a:schemeClr val="tx1"/>
                </a:solidFill>
                <a:latin typeface="Calibri" charset="0"/>
                <a:ea typeface="Calibri" charset="0"/>
                <a:cs typeface="Calibri" charset="0"/>
                <a:sym typeface="Trebuchet MS"/>
              </a:rPr>
              <a:t>H</a:t>
            </a:r>
            <a:r>
              <a:rPr sz="2600" dirty="0" smtClean="0">
                <a:solidFill>
                  <a:schemeClr val="tx1"/>
                </a:solidFill>
                <a:latin typeface="Calibri" charset="0"/>
                <a:ea typeface="Calibri" charset="0"/>
                <a:cs typeface="Calibri" charset="0"/>
                <a:sym typeface="Trebuchet MS"/>
              </a:rPr>
              <a:t>ow </a:t>
            </a:r>
            <a:r>
              <a:rPr sz="2600" dirty="0">
                <a:solidFill>
                  <a:schemeClr val="tx1"/>
                </a:solidFill>
                <a:latin typeface="Calibri" charset="0"/>
                <a:ea typeface="Calibri" charset="0"/>
                <a:cs typeface="Calibri" charset="0"/>
                <a:sym typeface="Trebuchet MS"/>
              </a:rPr>
              <a:t>to calculate profitability of her </a:t>
            </a:r>
            <a:r>
              <a:rPr sz="2600" dirty="0" smtClean="0">
                <a:solidFill>
                  <a:schemeClr val="tx1"/>
                </a:solidFill>
                <a:latin typeface="Calibri" charset="0"/>
                <a:ea typeface="Calibri" charset="0"/>
                <a:cs typeface="Calibri" charset="0"/>
                <a:sym typeface="Trebuchet MS"/>
              </a:rPr>
              <a:t>business</a:t>
            </a:r>
            <a:r>
              <a:rPr lang="es-ES_tradnl" sz="2600" dirty="0" smtClean="0">
                <a:solidFill>
                  <a:schemeClr val="tx1"/>
                </a:solidFill>
                <a:latin typeface="Calibri" charset="0"/>
                <a:ea typeface="Calibri" charset="0"/>
                <a:cs typeface="Calibri" charset="0"/>
                <a:sym typeface="Trebuchet MS"/>
              </a:rPr>
              <a:t>.</a:t>
            </a:r>
            <a:endParaRPr sz="2600" dirty="0">
              <a:solidFill>
                <a:schemeClr val="tx1"/>
              </a:solidFill>
              <a:latin typeface="Calibri" charset="0"/>
              <a:ea typeface="Calibri" charset="0"/>
              <a:cs typeface="Calibri" charset="0"/>
              <a:sym typeface="Trebuchet MS"/>
            </a:endParaRPr>
          </a:p>
          <a:p>
            <a:pPr lvl="0" algn="l" defTabSz="457200">
              <a:defRPr sz="1800"/>
            </a:pPr>
            <a:endParaRPr sz="2600" dirty="0">
              <a:solidFill>
                <a:schemeClr val="tx1"/>
              </a:solidFill>
              <a:latin typeface="Calibri" charset="0"/>
              <a:ea typeface="Calibri" charset="0"/>
              <a:cs typeface="Calibri" charset="0"/>
              <a:sym typeface="Trebuchet MS"/>
            </a:endParaRPr>
          </a:p>
          <a:p>
            <a:pPr marL="271637" lvl="0" indent="-271637" algn="l" defTabSz="457200">
              <a:buClr>
                <a:srgbClr val="53585F"/>
              </a:buClr>
              <a:buSzPct val="75000"/>
              <a:buChar char="•"/>
              <a:defRPr sz="1800"/>
            </a:pPr>
            <a:r>
              <a:rPr lang="es-ES_tradnl" sz="2600" dirty="0">
                <a:solidFill>
                  <a:schemeClr val="tx1"/>
                </a:solidFill>
                <a:latin typeface="Calibri" charset="0"/>
                <a:ea typeface="Calibri" charset="0"/>
                <a:cs typeface="Calibri" charset="0"/>
                <a:sym typeface="Trebuchet MS"/>
              </a:rPr>
              <a:t>H</a:t>
            </a:r>
            <a:r>
              <a:rPr sz="2600" dirty="0" smtClean="0">
                <a:solidFill>
                  <a:schemeClr val="tx1"/>
                </a:solidFill>
                <a:latin typeface="Calibri" charset="0"/>
                <a:ea typeface="Calibri" charset="0"/>
                <a:cs typeface="Calibri" charset="0"/>
                <a:sym typeface="Trebuchet MS"/>
              </a:rPr>
              <a:t>ow </a:t>
            </a:r>
            <a:r>
              <a:rPr sz="2600" dirty="0">
                <a:solidFill>
                  <a:schemeClr val="tx1"/>
                </a:solidFill>
                <a:latin typeface="Calibri" charset="0"/>
                <a:ea typeface="Calibri" charset="0"/>
                <a:cs typeface="Calibri" charset="0"/>
                <a:sym typeface="Trebuchet MS"/>
              </a:rPr>
              <a:t>to invest and get money from her </a:t>
            </a:r>
            <a:r>
              <a:rPr sz="2600" dirty="0" smtClean="0">
                <a:solidFill>
                  <a:schemeClr val="tx1"/>
                </a:solidFill>
                <a:latin typeface="Calibri" charset="0"/>
                <a:ea typeface="Calibri" charset="0"/>
                <a:cs typeface="Calibri" charset="0"/>
                <a:sym typeface="Trebuchet MS"/>
              </a:rPr>
              <a:t>enterprise</a:t>
            </a:r>
            <a:r>
              <a:rPr lang="es-ES_tradnl" sz="2600" dirty="0" smtClean="0">
                <a:solidFill>
                  <a:schemeClr val="tx1"/>
                </a:solidFill>
                <a:latin typeface="Calibri" charset="0"/>
                <a:ea typeface="Calibri" charset="0"/>
                <a:cs typeface="Calibri" charset="0"/>
                <a:sym typeface="Trebuchet MS"/>
              </a:rPr>
              <a:t>.</a:t>
            </a:r>
            <a:endParaRPr sz="2600" dirty="0">
              <a:solidFill>
                <a:schemeClr val="tx1"/>
              </a:solidFill>
              <a:latin typeface="Calibri" charset="0"/>
              <a:ea typeface="Calibri" charset="0"/>
              <a:cs typeface="Calibri" charset="0"/>
              <a:sym typeface="Trebuchet MS"/>
            </a:endParaRPr>
          </a:p>
          <a:p>
            <a:pPr lvl="0" algn="l" defTabSz="457200">
              <a:defRPr sz="1800"/>
            </a:pPr>
            <a:endParaRPr sz="2600" dirty="0">
              <a:solidFill>
                <a:schemeClr val="tx1"/>
              </a:solidFill>
              <a:latin typeface="Calibri" charset="0"/>
              <a:ea typeface="Calibri" charset="0"/>
              <a:cs typeface="Calibri" charset="0"/>
              <a:sym typeface="Trebuchet MS"/>
            </a:endParaRPr>
          </a:p>
          <a:p>
            <a:pPr marL="271637" lvl="0" indent="-271637" algn="l" defTabSz="457200">
              <a:buClr>
                <a:srgbClr val="53585F"/>
              </a:buClr>
              <a:buSzPct val="75000"/>
              <a:buChar char="•"/>
              <a:defRPr sz="1800"/>
            </a:pPr>
            <a:r>
              <a:rPr lang="es-ES_tradnl" sz="2600" dirty="0">
                <a:solidFill>
                  <a:schemeClr val="tx1"/>
                </a:solidFill>
                <a:latin typeface="Calibri" charset="0"/>
                <a:ea typeface="Calibri" charset="0"/>
                <a:cs typeface="Calibri" charset="0"/>
                <a:sym typeface="Trebuchet MS"/>
              </a:rPr>
              <a:t>S</a:t>
            </a:r>
            <a:r>
              <a:rPr sz="2600" dirty="0" smtClean="0">
                <a:solidFill>
                  <a:schemeClr val="tx1"/>
                </a:solidFill>
                <a:latin typeface="Calibri" charset="0"/>
                <a:ea typeface="Calibri" charset="0"/>
                <a:cs typeface="Calibri" charset="0"/>
                <a:sym typeface="Trebuchet MS"/>
              </a:rPr>
              <a:t>he </a:t>
            </a:r>
            <a:r>
              <a:rPr sz="2600" dirty="0">
                <a:solidFill>
                  <a:schemeClr val="tx1"/>
                </a:solidFill>
                <a:latin typeface="Calibri" charset="0"/>
                <a:ea typeface="Calibri" charset="0"/>
                <a:cs typeface="Calibri" charset="0"/>
                <a:sym typeface="Trebuchet MS"/>
              </a:rPr>
              <a:t>got advice and adequate information from other farmers under </a:t>
            </a:r>
            <a:r>
              <a:rPr sz="2600" dirty="0" smtClean="0">
                <a:solidFill>
                  <a:schemeClr val="tx1"/>
                </a:solidFill>
                <a:latin typeface="Calibri" charset="0"/>
                <a:ea typeface="Calibri" charset="0"/>
                <a:cs typeface="Calibri" charset="0"/>
                <a:sym typeface="Trebuchet MS"/>
              </a:rPr>
              <a:t>Humidtropics</a:t>
            </a:r>
            <a:r>
              <a:rPr lang="es-ES_tradnl" sz="2600" dirty="0" smtClean="0">
                <a:solidFill>
                  <a:schemeClr val="tx1"/>
                </a:solidFill>
                <a:latin typeface="Calibri" charset="0"/>
                <a:ea typeface="Calibri" charset="0"/>
                <a:cs typeface="Calibri" charset="0"/>
                <a:sym typeface="Trebuchet MS"/>
              </a:rPr>
              <a:t>.</a:t>
            </a:r>
            <a:endParaRPr sz="2600" dirty="0">
              <a:solidFill>
                <a:schemeClr val="tx1"/>
              </a:solidFill>
              <a:latin typeface="Calibri" charset="0"/>
              <a:ea typeface="Calibri" charset="0"/>
              <a:cs typeface="Calibri" charset="0"/>
              <a:sym typeface="Trebuchet MS"/>
            </a:endParaRPr>
          </a:p>
          <a:p>
            <a:pPr lvl="0" algn="l" defTabSz="457200">
              <a:defRPr sz="1800"/>
            </a:pPr>
            <a:endParaRPr sz="2100" dirty="0">
              <a:solidFill>
                <a:srgbClr val="53585F"/>
              </a:solidFill>
              <a:latin typeface="Calibri" charset="0"/>
              <a:ea typeface="Calibri" charset="0"/>
              <a:cs typeface="Calibri" charset="0"/>
              <a:sym typeface="Trebuchet MS"/>
            </a:endParaRPr>
          </a:p>
          <a:p>
            <a:pPr lvl="0" algn="l" defTabSz="457200">
              <a:defRPr sz="1800"/>
            </a:pPr>
            <a:endParaRPr sz="2100" i="1" dirty="0">
              <a:solidFill>
                <a:srgbClr val="851001"/>
              </a:solidFill>
              <a:latin typeface="Calibri" charset="0"/>
              <a:ea typeface="Calibri" charset="0"/>
              <a:cs typeface="Calibri" charset="0"/>
              <a:sym typeface="Trebuchet MS"/>
            </a:endParaRPr>
          </a:p>
          <a:p>
            <a:pPr lvl="0" defTabSz="457200">
              <a:defRPr sz="1800"/>
            </a:pPr>
            <a:r>
              <a:rPr lang="mr-IN" sz="2100" i="1" dirty="0" smtClean="0">
                <a:solidFill>
                  <a:srgbClr val="851001"/>
                </a:solidFill>
                <a:latin typeface="Calibri" charset="0"/>
                <a:ea typeface="Calibri" charset="0"/>
                <a:cs typeface="Calibri" charset="0"/>
                <a:sym typeface="Trebuchet MS"/>
              </a:rPr>
              <a:t>'</a:t>
            </a:r>
            <a:r>
              <a:rPr sz="2100" i="1" dirty="0" smtClean="0">
                <a:solidFill>
                  <a:srgbClr val="851001"/>
                </a:solidFill>
                <a:latin typeface="Calibri" charset="0"/>
                <a:ea typeface="Calibri" charset="0"/>
                <a:cs typeface="Calibri" charset="0"/>
                <a:sym typeface="Trebuchet MS"/>
              </a:rPr>
              <a:t>Had </a:t>
            </a:r>
            <a:r>
              <a:rPr sz="2100" i="1" dirty="0">
                <a:solidFill>
                  <a:srgbClr val="851001"/>
                </a:solidFill>
                <a:latin typeface="Calibri" charset="0"/>
                <a:ea typeface="Calibri" charset="0"/>
                <a:cs typeface="Calibri" charset="0"/>
                <a:sym typeface="Trebuchet MS"/>
              </a:rPr>
              <a:t>I met these farmers before I would not have made the loss that incurred after buying 4 kg of Asila tomatoes each </a:t>
            </a:r>
            <a:r>
              <a:rPr sz="2100" i="1" dirty="0" smtClean="0">
                <a:solidFill>
                  <a:srgbClr val="851001"/>
                </a:solidFill>
                <a:latin typeface="Calibri" charset="0"/>
                <a:ea typeface="Calibri" charset="0"/>
                <a:cs typeface="Calibri" charset="0"/>
                <a:sym typeface="Trebuchet MS"/>
              </a:rPr>
              <a:t>at</a:t>
            </a:r>
            <a:r>
              <a:rPr lang="es-ES_tradnl" sz="2100" i="1" dirty="0" smtClean="0">
                <a:solidFill>
                  <a:srgbClr val="851001"/>
                </a:solidFill>
                <a:latin typeface="Calibri" charset="0"/>
                <a:ea typeface="Calibri" charset="0"/>
                <a:cs typeface="Calibri" charset="0"/>
                <a:sym typeface="Trebuchet MS"/>
              </a:rPr>
              <a:t> SHS</a:t>
            </a:r>
            <a:r>
              <a:rPr sz="2100" i="1" dirty="0" smtClean="0">
                <a:solidFill>
                  <a:srgbClr val="851001"/>
                </a:solidFill>
                <a:latin typeface="Calibri" charset="0"/>
                <a:ea typeface="Calibri" charset="0"/>
                <a:cs typeface="Calibri" charset="0"/>
                <a:sym typeface="Trebuchet MS"/>
              </a:rPr>
              <a:t> </a:t>
            </a:r>
            <a:r>
              <a:rPr sz="2100" i="1" dirty="0">
                <a:solidFill>
                  <a:srgbClr val="851001"/>
                </a:solidFill>
                <a:latin typeface="Calibri" charset="0"/>
                <a:ea typeface="Calibri" charset="0"/>
                <a:cs typeface="Calibri" charset="0"/>
                <a:sym typeface="Trebuchet MS"/>
              </a:rPr>
              <a:t>500,000 </a:t>
            </a:r>
            <a:r>
              <a:rPr sz="2100" i="1" dirty="0" smtClean="0">
                <a:solidFill>
                  <a:srgbClr val="851001"/>
                </a:solidFill>
                <a:latin typeface="Calibri" charset="0"/>
                <a:ea typeface="Calibri" charset="0"/>
                <a:cs typeface="Calibri" charset="0"/>
                <a:sym typeface="Trebuchet MS"/>
              </a:rPr>
              <a:t>and </a:t>
            </a:r>
            <a:r>
              <a:rPr sz="2100" i="1" dirty="0">
                <a:solidFill>
                  <a:srgbClr val="851001"/>
                </a:solidFill>
                <a:latin typeface="Calibri" charset="0"/>
                <a:ea typeface="Calibri" charset="0"/>
                <a:cs typeface="Calibri" charset="0"/>
                <a:sym typeface="Trebuchet MS"/>
              </a:rPr>
              <a:t>none of these </a:t>
            </a:r>
            <a:r>
              <a:rPr sz="2100" i="1" dirty="0" smtClean="0">
                <a:solidFill>
                  <a:srgbClr val="851001"/>
                </a:solidFill>
                <a:latin typeface="Calibri" charset="0"/>
                <a:ea typeface="Calibri" charset="0"/>
                <a:cs typeface="Calibri" charset="0"/>
                <a:sym typeface="Trebuchet MS"/>
              </a:rPr>
              <a:t>germinated </a:t>
            </a:r>
            <a:r>
              <a:rPr sz="2100" i="1" dirty="0">
                <a:solidFill>
                  <a:srgbClr val="851001"/>
                </a:solidFill>
                <a:latin typeface="Calibri" charset="0"/>
                <a:ea typeface="Calibri" charset="0"/>
                <a:cs typeface="Calibri" charset="0"/>
                <a:sym typeface="Trebuchet MS"/>
              </a:rPr>
              <a:t>partly because I mixed the </a:t>
            </a:r>
            <a:r>
              <a:rPr sz="2100" i="1" dirty="0" smtClean="0">
                <a:solidFill>
                  <a:srgbClr val="851001"/>
                </a:solidFill>
                <a:latin typeface="Calibri" charset="0"/>
                <a:ea typeface="Calibri" charset="0"/>
                <a:cs typeface="Calibri" charset="0"/>
                <a:sym typeface="Trebuchet MS"/>
              </a:rPr>
              <a:t>fertil</a:t>
            </a:r>
            <a:r>
              <a:rPr lang="en-US" sz="2100" i="1" dirty="0" smtClean="0">
                <a:solidFill>
                  <a:srgbClr val="851001"/>
                </a:solidFill>
                <a:latin typeface="Calibri" charset="0"/>
                <a:ea typeface="Calibri" charset="0"/>
                <a:cs typeface="Calibri" charset="0"/>
                <a:sym typeface="Trebuchet MS"/>
              </a:rPr>
              <a:t>ize</a:t>
            </a:r>
            <a:r>
              <a:rPr sz="2100" i="1" dirty="0" smtClean="0">
                <a:solidFill>
                  <a:srgbClr val="851001"/>
                </a:solidFill>
                <a:latin typeface="Calibri" charset="0"/>
                <a:ea typeface="Calibri" charset="0"/>
                <a:cs typeface="Calibri" charset="0"/>
                <a:sym typeface="Trebuchet MS"/>
              </a:rPr>
              <a:t>r with </a:t>
            </a:r>
            <a:r>
              <a:rPr sz="2100" i="1" dirty="0">
                <a:solidFill>
                  <a:srgbClr val="851001"/>
                </a:solidFill>
                <a:latin typeface="Calibri" charset="0"/>
                <a:ea typeface="Calibri" charset="0"/>
                <a:cs typeface="Calibri" charset="0"/>
                <a:sym typeface="Trebuchet MS"/>
              </a:rPr>
              <a:t>the seed at planting</a:t>
            </a:r>
            <a:r>
              <a:rPr sz="2100" i="1" dirty="0" smtClean="0">
                <a:solidFill>
                  <a:srgbClr val="851001"/>
                </a:solidFill>
                <a:latin typeface="Calibri" charset="0"/>
                <a:ea typeface="Calibri" charset="0"/>
                <a:cs typeface="Calibri" charset="0"/>
                <a:sym typeface="Trebuchet MS"/>
              </a:rPr>
              <a:t>.</a:t>
            </a:r>
            <a:r>
              <a:rPr lang="mr-IN" sz="2100" i="1" dirty="0" smtClean="0">
                <a:solidFill>
                  <a:srgbClr val="851001"/>
                </a:solidFill>
                <a:latin typeface="Calibri" charset="0"/>
                <a:ea typeface="Calibri" charset="0"/>
                <a:cs typeface="Calibri" charset="0"/>
                <a:sym typeface="Trebuchet MS"/>
              </a:rPr>
              <a:t>'</a:t>
            </a:r>
            <a:endParaRPr sz="2100" i="1" dirty="0">
              <a:solidFill>
                <a:srgbClr val="851001"/>
              </a:solidFill>
              <a:latin typeface="Calibri" charset="0"/>
              <a:ea typeface="Calibri" charset="0"/>
              <a:cs typeface="Calibri" charset="0"/>
              <a:sym typeface="Trebuchet MS"/>
            </a:endParaRPr>
          </a:p>
        </p:txBody>
      </p:sp>
      <p:sp>
        <p:nvSpPr>
          <p:cNvPr id="9" name="Shape 185"/>
          <p:cNvSpPr/>
          <p:nvPr/>
        </p:nvSpPr>
        <p:spPr>
          <a:xfrm>
            <a:off x="928304" y="6391015"/>
            <a:ext cx="3351879" cy="130292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lvl="0">
              <a:defRPr sz="1800"/>
            </a:pPr>
            <a:r>
              <a:rPr sz="3000" dirty="0">
                <a:solidFill>
                  <a:srgbClr val="851001"/>
                </a:solidFill>
                <a:latin typeface="Calibri" charset="0"/>
                <a:ea typeface="Calibri" charset="0"/>
                <a:cs typeface="Calibri" charset="0"/>
                <a:sym typeface="Trebuchet MS Bold"/>
              </a:rPr>
              <a:t>Ms Beckie Nakabugo</a:t>
            </a:r>
          </a:p>
          <a:p>
            <a:pPr lvl="0">
              <a:defRPr sz="1800"/>
            </a:pPr>
            <a:r>
              <a:rPr sz="2400" dirty="0">
                <a:solidFill>
                  <a:schemeClr val="tx1"/>
                </a:solidFill>
                <a:latin typeface="Calibri" charset="0"/>
                <a:ea typeface="Calibri" charset="0"/>
                <a:cs typeface="Calibri" charset="0"/>
                <a:sym typeface="Trebuchet MS"/>
              </a:rPr>
              <a:t>professional designer </a:t>
            </a:r>
          </a:p>
          <a:p>
            <a:pPr lvl="0">
              <a:defRPr sz="1800"/>
            </a:pPr>
            <a:r>
              <a:rPr sz="2400" dirty="0">
                <a:solidFill>
                  <a:schemeClr val="tx1"/>
                </a:solidFill>
                <a:latin typeface="Calibri" charset="0"/>
                <a:ea typeface="Calibri" charset="0"/>
                <a:cs typeface="Calibri" charset="0"/>
                <a:sym typeface="Trebuchet MS"/>
              </a:rPr>
              <a:t>- returned to farming</a:t>
            </a:r>
          </a:p>
        </p:txBody>
      </p:sp>
      <p:grpSp>
        <p:nvGrpSpPr>
          <p:cNvPr id="10" name="Group 188"/>
          <p:cNvGrpSpPr/>
          <p:nvPr/>
        </p:nvGrpSpPr>
        <p:grpSpPr>
          <a:xfrm>
            <a:off x="704601" y="1987959"/>
            <a:ext cx="3957441" cy="4546703"/>
            <a:chOff x="0" y="0"/>
            <a:chExt cx="3957440" cy="4546701"/>
          </a:xfrm>
        </p:grpSpPr>
        <p:pic>
          <p:nvPicPr>
            <p:cNvPr id="11" name="image8.png"/>
            <p:cNvPicPr/>
            <p:nvPr/>
          </p:nvPicPr>
          <p:blipFill>
            <a:blip r:embed="rId3" cstate="print">
              <a:extLst>
                <a:ext uri="{28A0092B-C50C-407E-A947-70E740481C1C}">
                  <a14:useLocalDpi xmlns:a14="http://schemas.microsoft.com/office/drawing/2010/main" val="0"/>
                </a:ext>
              </a:extLst>
            </a:blip>
            <a:srcRect l="4436" t="7808" r="4436" b="12762"/>
            <a:stretch>
              <a:fillRect/>
            </a:stretch>
          </p:blipFill>
          <p:spPr>
            <a:xfrm>
              <a:off x="126998" y="88899"/>
              <a:ext cx="3703443" cy="4216503"/>
            </a:xfrm>
            <a:prstGeom prst="rect">
              <a:avLst/>
            </a:prstGeom>
            <a:ln w="12700" cap="flat">
              <a:noFill/>
              <a:miter lim="400000"/>
            </a:ln>
            <a:effectLst/>
          </p:spPr>
        </p:pic>
        <p:pic>
          <p:nvPicPr>
            <p:cNvPr id="12" name="image9.png"/>
            <p:cNvPicPr/>
            <p:nvPr/>
          </p:nvPicPr>
          <p:blipFill>
            <a:blip r:embed="rId4">
              <a:extLst>
                <a:ext uri="{28A0092B-C50C-407E-A947-70E740481C1C}">
                  <a14:useLocalDpi xmlns:a14="http://schemas.microsoft.com/office/drawing/2010/main" val="0"/>
                </a:ext>
              </a:extLst>
            </a:blip>
            <a:stretch>
              <a:fillRect/>
            </a:stretch>
          </p:blipFill>
          <p:spPr>
            <a:xfrm>
              <a:off x="-1" y="-1"/>
              <a:ext cx="3957441" cy="4546703"/>
            </a:xfrm>
            <a:prstGeom prst="rect">
              <a:avLst/>
            </a:prstGeom>
            <a:ln w="12700" cap="flat">
              <a:noFill/>
              <a:miter lim="400000"/>
            </a:ln>
            <a:effectLst/>
          </p:spPr>
        </p:pic>
      </p:grpSp>
      <p:sp>
        <p:nvSpPr>
          <p:cNvPr id="2" name="Title 1"/>
          <p:cNvSpPr>
            <a:spLocks noGrp="1"/>
          </p:cNvSpPr>
          <p:nvPr>
            <p:ph type="title"/>
          </p:nvPr>
        </p:nvSpPr>
        <p:spPr/>
        <p:txBody>
          <a:bodyPr/>
          <a:lstStyle/>
          <a:p>
            <a:r>
              <a:rPr lang="en-US" dirty="0" smtClean="0"/>
              <a:t>Our Protagonist: how </a:t>
            </a:r>
            <a:r>
              <a:rPr lang="en-US" dirty="0"/>
              <a:t>the IP helped</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Shape 203"/>
          <p:cNvSpPr/>
          <p:nvPr/>
        </p:nvSpPr>
        <p:spPr>
          <a:xfrm>
            <a:off x="1290760" y="2001458"/>
            <a:ext cx="10423280" cy="6959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marL="457200" lvl="0" indent="-457200" algn="l" defTabSz="457200">
              <a:buSzPct val="100000"/>
              <a:buFont typeface="Arial"/>
              <a:buChar char="•"/>
              <a:defRPr sz="1800"/>
            </a:pPr>
            <a:r>
              <a:rPr lang="es-ES_tradnl" sz="2600" dirty="0" smtClean="0">
                <a:solidFill>
                  <a:schemeClr val="tx1"/>
                </a:solidFill>
                <a:latin typeface="Calibri" charset="0"/>
                <a:ea typeface="Calibri" charset="0"/>
                <a:cs typeface="Calibri" charset="0"/>
                <a:sym typeface="Trebuchet MS"/>
              </a:rPr>
              <a:t>I</a:t>
            </a:r>
            <a:r>
              <a:rPr sz="2600" dirty="0" smtClean="0">
                <a:solidFill>
                  <a:schemeClr val="tx1"/>
                </a:solidFill>
                <a:latin typeface="Calibri" charset="0"/>
                <a:ea typeface="Calibri" charset="0"/>
                <a:cs typeface="Calibri" charset="0"/>
                <a:sym typeface="Trebuchet MS"/>
              </a:rPr>
              <a:t>ncreased </a:t>
            </a:r>
            <a:r>
              <a:rPr sz="2600" dirty="0">
                <a:solidFill>
                  <a:schemeClr val="tx1"/>
                </a:solidFill>
                <a:latin typeface="Calibri" charset="0"/>
                <a:ea typeface="Calibri" charset="0"/>
                <a:cs typeface="Calibri" charset="0"/>
                <a:sym typeface="Trebuchet MS"/>
              </a:rPr>
              <a:t>participation of youth in platform </a:t>
            </a:r>
            <a:r>
              <a:rPr sz="2600" dirty="0" smtClean="0">
                <a:solidFill>
                  <a:schemeClr val="tx1"/>
                </a:solidFill>
                <a:latin typeface="Calibri" charset="0"/>
                <a:ea typeface="Calibri" charset="0"/>
                <a:cs typeface="Calibri" charset="0"/>
                <a:sym typeface="Trebuchet MS"/>
              </a:rPr>
              <a:t>activities</a:t>
            </a:r>
            <a:r>
              <a:rPr lang="es-ES_tradnl" sz="2600" dirty="0" smtClean="0">
                <a:solidFill>
                  <a:schemeClr val="tx1"/>
                </a:solidFill>
                <a:latin typeface="Calibri" charset="0"/>
                <a:ea typeface="Calibri" charset="0"/>
                <a:cs typeface="Calibri" charset="0"/>
                <a:sym typeface="Trebuchet MS"/>
              </a:rPr>
              <a:t>.</a:t>
            </a:r>
            <a:endParaRPr sz="2600" dirty="0">
              <a:solidFill>
                <a:schemeClr val="tx1"/>
              </a:solidFill>
              <a:latin typeface="Calibri" charset="0"/>
              <a:ea typeface="Calibri" charset="0"/>
              <a:cs typeface="Calibri" charset="0"/>
              <a:sym typeface="Trebuchet MS"/>
            </a:endParaRPr>
          </a:p>
          <a:p>
            <a:pPr marL="457200" lvl="0" indent="-457200" algn="l" defTabSz="457200">
              <a:buFont typeface="Arial"/>
              <a:buChar char="•"/>
              <a:defRPr sz="1800"/>
            </a:pPr>
            <a:endParaRPr sz="2600" dirty="0">
              <a:solidFill>
                <a:schemeClr val="tx1"/>
              </a:solidFill>
              <a:latin typeface="Calibri" charset="0"/>
              <a:ea typeface="Calibri" charset="0"/>
              <a:cs typeface="Calibri" charset="0"/>
              <a:sym typeface="Trebuchet MS"/>
            </a:endParaRPr>
          </a:p>
          <a:p>
            <a:pPr marL="457200" lvl="0" indent="-457200" algn="l" defTabSz="457200">
              <a:buSzPct val="100000"/>
              <a:buFont typeface="Arial"/>
              <a:buChar char="•"/>
              <a:defRPr sz="1800"/>
            </a:pPr>
            <a:r>
              <a:rPr lang="es-ES_tradnl" sz="2600" dirty="0" smtClean="0">
                <a:solidFill>
                  <a:schemeClr val="tx1"/>
                </a:solidFill>
                <a:latin typeface="Calibri" charset="0"/>
                <a:ea typeface="Calibri" charset="0"/>
                <a:cs typeface="Calibri" charset="0"/>
                <a:sym typeface="Trebuchet MS"/>
              </a:rPr>
              <a:t>Y</a:t>
            </a:r>
            <a:r>
              <a:rPr sz="2600" dirty="0" smtClean="0">
                <a:solidFill>
                  <a:schemeClr val="tx1"/>
                </a:solidFill>
                <a:latin typeface="Calibri" charset="0"/>
                <a:ea typeface="Calibri" charset="0"/>
                <a:cs typeface="Calibri" charset="0"/>
                <a:sym typeface="Trebuchet MS"/>
              </a:rPr>
              <a:t>oung </a:t>
            </a:r>
            <a:r>
              <a:rPr sz="2600" dirty="0">
                <a:solidFill>
                  <a:schemeClr val="tx1"/>
                </a:solidFill>
                <a:latin typeface="Calibri" charset="0"/>
                <a:ea typeface="Calibri" charset="0"/>
                <a:cs typeface="Calibri" charset="0"/>
                <a:sym typeface="Trebuchet MS"/>
              </a:rPr>
              <a:t>people are going back to farming because of quick money from </a:t>
            </a:r>
            <a:r>
              <a:rPr sz="2600" dirty="0" smtClean="0">
                <a:solidFill>
                  <a:schemeClr val="tx1"/>
                </a:solidFill>
                <a:latin typeface="Calibri" charset="0"/>
                <a:ea typeface="Calibri" charset="0"/>
                <a:cs typeface="Calibri" charset="0"/>
                <a:sym typeface="Trebuchet MS"/>
              </a:rPr>
              <a:t>vegetables</a:t>
            </a:r>
            <a:r>
              <a:rPr lang="es-ES_tradnl" sz="2600" dirty="0" smtClean="0">
                <a:solidFill>
                  <a:schemeClr val="tx1"/>
                </a:solidFill>
                <a:latin typeface="Calibri" charset="0"/>
                <a:ea typeface="Calibri" charset="0"/>
                <a:cs typeface="Calibri" charset="0"/>
                <a:sym typeface="Trebuchet MS"/>
              </a:rPr>
              <a:t>.</a:t>
            </a:r>
            <a:endParaRPr sz="2600" dirty="0">
              <a:solidFill>
                <a:schemeClr val="tx1"/>
              </a:solidFill>
              <a:latin typeface="Calibri" charset="0"/>
              <a:ea typeface="Calibri" charset="0"/>
              <a:cs typeface="Calibri" charset="0"/>
              <a:sym typeface="Trebuchet MS"/>
            </a:endParaRPr>
          </a:p>
          <a:p>
            <a:pPr marL="457200" lvl="0" indent="-457200" algn="l" defTabSz="457200">
              <a:buFont typeface="Arial"/>
              <a:buChar char="•"/>
              <a:defRPr sz="1800"/>
            </a:pPr>
            <a:endParaRPr sz="2600" dirty="0">
              <a:solidFill>
                <a:schemeClr val="tx1"/>
              </a:solidFill>
              <a:latin typeface="Calibri" charset="0"/>
              <a:ea typeface="Calibri" charset="0"/>
              <a:cs typeface="Calibri" charset="0"/>
              <a:sym typeface="Trebuchet MS"/>
            </a:endParaRPr>
          </a:p>
          <a:p>
            <a:pPr marL="457200" lvl="0" indent="-457200" algn="l" defTabSz="457200">
              <a:buSzPct val="100000"/>
              <a:buFont typeface="Arial"/>
              <a:buChar char="•"/>
              <a:defRPr sz="1800"/>
            </a:pPr>
            <a:r>
              <a:rPr lang="es-ES_tradnl" sz="2600" dirty="0" smtClean="0">
                <a:solidFill>
                  <a:schemeClr val="tx1"/>
                </a:solidFill>
                <a:latin typeface="Calibri" charset="0"/>
                <a:ea typeface="Calibri" charset="0"/>
                <a:cs typeface="Calibri" charset="0"/>
                <a:sym typeface="Trebuchet MS"/>
              </a:rPr>
              <a:t>T</a:t>
            </a:r>
            <a:r>
              <a:rPr sz="2600" dirty="0" smtClean="0">
                <a:solidFill>
                  <a:schemeClr val="tx1"/>
                </a:solidFill>
                <a:latin typeface="Calibri" charset="0"/>
                <a:ea typeface="Calibri" charset="0"/>
                <a:cs typeface="Calibri" charset="0"/>
                <a:sym typeface="Trebuchet MS"/>
              </a:rPr>
              <a:t>he </a:t>
            </a:r>
            <a:r>
              <a:rPr sz="2600" dirty="0">
                <a:solidFill>
                  <a:schemeClr val="tx1"/>
                </a:solidFill>
                <a:latin typeface="Calibri" charset="0"/>
                <a:ea typeface="Calibri" charset="0"/>
                <a:cs typeface="Calibri" charset="0"/>
                <a:sym typeface="Trebuchet MS"/>
              </a:rPr>
              <a:t>IITA board of trustees selected two young people to attend the </a:t>
            </a:r>
            <a:r>
              <a:rPr lang="mr-IN" sz="2600" dirty="0" smtClean="0">
                <a:solidFill>
                  <a:schemeClr val="tx1"/>
                </a:solidFill>
                <a:latin typeface="Calibri" charset="0"/>
                <a:ea typeface="Calibri" charset="0"/>
                <a:cs typeface="Calibri" charset="0"/>
                <a:sym typeface="Trebuchet MS"/>
              </a:rPr>
              <a:t>'</a:t>
            </a:r>
            <a:r>
              <a:rPr sz="2600" dirty="0" smtClean="0">
                <a:solidFill>
                  <a:schemeClr val="tx1"/>
                </a:solidFill>
                <a:latin typeface="Calibri" charset="0"/>
                <a:ea typeface="Calibri" charset="0"/>
                <a:cs typeface="Calibri" charset="0"/>
                <a:sym typeface="Trebuchet MS"/>
              </a:rPr>
              <a:t>agripreneur</a:t>
            </a:r>
            <a:r>
              <a:rPr lang="mr-IN" sz="2600" dirty="0" smtClean="0">
                <a:solidFill>
                  <a:schemeClr val="tx1"/>
                </a:solidFill>
                <a:latin typeface="Calibri" charset="0"/>
                <a:ea typeface="Calibri" charset="0"/>
                <a:cs typeface="Calibri" charset="0"/>
                <a:sym typeface="Trebuchet MS"/>
              </a:rPr>
              <a:t>'</a:t>
            </a:r>
            <a:r>
              <a:rPr sz="2600" dirty="0" smtClean="0">
                <a:solidFill>
                  <a:schemeClr val="tx1"/>
                </a:solidFill>
                <a:latin typeface="Calibri" charset="0"/>
                <a:ea typeface="Calibri" charset="0"/>
                <a:cs typeface="Calibri" charset="0"/>
                <a:sym typeface="Trebuchet MS"/>
              </a:rPr>
              <a:t> </a:t>
            </a:r>
            <a:r>
              <a:rPr sz="2600" dirty="0">
                <a:solidFill>
                  <a:schemeClr val="tx1"/>
                </a:solidFill>
                <a:latin typeface="Calibri" charset="0"/>
                <a:ea typeface="Calibri" charset="0"/>
                <a:cs typeface="Calibri" charset="0"/>
                <a:sym typeface="Trebuchet MS"/>
              </a:rPr>
              <a:t>youth training, which is leading to creation of a youth programme in </a:t>
            </a:r>
            <a:r>
              <a:rPr sz="2600" dirty="0" smtClean="0">
                <a:solidFill>
                  <a:schemeClr val="tx1"/>
                </a:solidFill>
                <a:latin typeface="Calibri" charset="0"/>
                <a:ea typeface="Calibri" charset="0"/>
                <a:cs typeface="Calibri" charset="0"/>
                <a:sym typeface="Trebuchet MS"/>
              </a:rPr>
              <a:t>Uganda</a:t>
            </a:r>
            <a:r>
              <a:rPr lang="es-ES_tradnl" sz="2600" dirty="0" smtClean="0">
                <a:solidFill>
                  <a:schemeClr val="tx1"/>
                </a:solidFill>
                <a:latin typeface="Calibri" charset="0"/>
                <a:ea typeface="Calibri" charset="0"/>
                <a:cs typeface="Calibri" charset="0"/>
                <a:sym typeface="Trebuchet MS"/>
              </a:rPr>
              <a:t>.</a:t>
            </a:r>
            <a:endParaRPr sz="2600" dirty="0">
              <a:solidFill>
                <a:schemeClr val="tx1"/>
              </a:solidFill>
              <a:latin typeface="Calibri" charset="0"/>
              <a:ea typeface="Calibri" charset="0"/>
              <a:cs typeface="Calibri" charset="0"/>
              <a:sym typeface="Trebuchet MS"/>
            </a:endParaRPr>
          </a:p>
          <a:p>
            <a:pPr marL="457200" lvl="0" indent="-457200" algn="l" defTabSz="457200">
              <a:buSzPct val="100000"/>
              <a:buFont typeface="Arial"/>
              <a:buChar char="•"/>
              <a:defRPr sz="1800"/>
            </a:pPr>
            <a:endParaRPr sz="2600" dirty="0">
              <a:solidFill>
                <a:schemeClr val="tx1"/>
              </a:solidFill>
              <a:latin typeface="Calibri" charset="0"/>
              <a:ea typeface="Calibri" charset="0"/>
              <a:cs typeface="Calibri" charset="0"/>
              <a:sym typeface="Trebuchet MS"/>
            </a:endParaRPr>
          </a:p>
          <a:p>
            <a:pPr marL="457200" lvl="0" indent="-457200" algn="l" defTabSz="457200">
              <a:buSzPct val="100000"/>
              <a:buFont typeface="Arial"/>
              <a:buChar char="•"/>
              <a:defRPr sz="1800"/>
            </a:pPr>
            <a:r>
              <a:rPr lang="es-ES_tradnl" sz="2600" dirty="0" smtClean="0">
                <a:solidFill>
                  <a:schemeClr val="tx1"/>
                </a:solidFill>
                <a:latin typeface="Calibri" charset="0"/>
                <a:ea typeface="Calibri" charset="0"/>
                <a:cs typeface="Calibri" charset="0"/>
                <a:sym typeface="Trebuchet MS"/>
              </a:rPr>
              <a:t>I</a:t>
            </a:r>
            <a:r>
              <a:rPr sz="2600" dirty="0" smtClean="0">
                <a:solidFill>
                  <a:schemeClr val="tx1"/>
                </a:solidFill>
                <a:latin typeface="Calibri" charset="0"/>
                <a:ea typeface="Calibri" charset="0"/>
                <a:cs typeface="Calibri" charset="0"/>
                <a:sym typeface="Trebuchet MS"/>
              </a:rPr>
              <a:t>ncreased </a:t>
            </a:r>
            <a:r>
              <a:rPr sz="2600" dirty="0">
                <a:solidFill>
                  <a:schemeClr val="tx1"/>
                </a:solidFill>
                <a:latin typeface="Calibri" charset="0"/>
                <a:ea typeface="Calibri" charset="0"/>
                <a:cs typeface="Calibri" charset="0"/>
                <a:sym typeface="Trebuchet MS"/>
              </a:rPr>
              <a:t>interest of various stakeholders in the platform </a:t>
            </a:r>
            <a:r>
              <a:rPr sz="2600" dirty="0" smtClean="0">
                <a:solidFill>
                  <a:schemeClr val="tx1"/>
                </a:solidFill>
                <a:latin typeface="Calibri" charset="0"/>
                <a:ea typeface="Calibri" charset="0"/>
                <a:cs typeface="Calibri" charset="0"/>
                <a:sym typeface="Trebuchet MS"/>
              </a:rPr>
              <a:t>activities</a:t>
            </a:r>
            <a:r>
              <a:rPr lang="es-ES_tradnl" sz="2600" dirty="0" smtClean="0">
                <a:solidFill>
                  <a:schemeClr val="tx1"/>
                </a:solidFill>
                <a:latin typeface="Calibri" charset="0"/>
                <a:ea typeface="Calibri" charset="0"/>
                <a:cs typeface="Calibri" charset="0"/>
                <a:sym typeface="Trebuchet MS"/>
              </a:rPr>
              <a:t>.</a:t>
            </a:r>
            <a:endParaRPr sz="2600" dirty="0">
              <a:solidFill>
                <a:schemeClr val="tx1"/>
              </a:solidFill>
              <a:latin typeface="Calibri" charset="0"/>
              <a:ea typeface="Calibri" charset="0"/>
              <a:cs typeface="Calibri" charset="0"/>
              <a:sym typeface="Trebuchet MS"/>
            </a:endParaRPr>
          </a:p>
          <a:p>
            <a:pPr marL="457200" lvl="0" indent="-457200" algn="l" defTabSz="457200">
              <a:buFont typeface="Arial"/>
              <a:buChar char="•"/>
              <a:defRPr sz="1800"/>
            </a:pPr>
            <a:endParaRPr sz="2600" dirty="0">
              <a:solidFill>
                <a:schemeClr val="tx1"/>
              </a:solidFill>
              <a:latin typeface="Calibri" charset="0"/>
              <a:ea typeface="Calibri" charset="0"/>
              <a:cs typeface="Calibri" charset="0"/>
              <a:sym typeface="Trebuchet MS"/>
            </a:endParaRPr>
          </a:p>
          <a:p>
            <a:pPr marL="457200" lvl="0" indent="-457200" algn="l" defTabSz="457200">
              <a:buSzPct val="100000"/>
              <a:buFont typeface="Arial"/>
              <a:buChar char="•"/>
              <a:defRPr sz="1800"/>
            </a:pPr>
            <a:r>
              <a:rPr lang="es-ES_tradnl" sz="2600" dirty="0" smtClean="0">
                <a:solidFill>
                  <a:schemeClr val="tx1"/>
                </a:solidFill>
                <a:latin typeface="Calibri" charset="0"/>
                <a:ea typeface="Calibri" charset="0"/>
                <a:cs typeface="Calibri" charset="0"/>
                <a:sym typeface="Trebuchet MS"/>
              </a:rPr>
              <a:t>F</a:t>
            </a:r>
            <a:r>
              <a:rPr sz="2600" dirty="0" smtClean="0">
                <a:solidFill>
                  <a:schemeClr val="tx1"/>
                </a:solidFill>
                <a:latin typeface="Calibri" charset="0"/>
                <a:ea typeface="Calibri" charset="0"/>
                <a:cs typeface="Calibri" charset="0"/>
                <a:sym typeface="Trebuchet MS"/>
              </a:rPr>
              <a:t>armers </a:t>
            </a:r>
            <a:r>
              <a:rPr sz="2600" dirty="0">
                <a:solidFill>
                  <a:schemeClr val="tx1"/>
                </a:solidFill>
                <a:latin typeface="Calibri" charset="0"/>
                <a:ea typeface="Calibri" charset="0"/>
                <a:cs typeface="Calibri" charset="0"/>
                <a:sym typeface="Trebuchet MS"/>
              </a:rPr>
              <a:t>are participating fully in all platform </a:t>
            </a:r>
            <a:r>
              <a:rPr sz="2600" dirty="0" smtClean="0">
                <a:solidFill>
                  <a:schemeClr val="tx1"/>
                </a:solidFill>
                <a:latin typeface="Calibri" charset="0"/>
                <a:ea typeface="Calibri" charset="0"/>
                <a:cs typeface="Calibri" charset="0"/>
                <a:sym typeface="Trebuchet MS"/>
              </a:rPr>
              <a:t>activities</a:t>
            </a:r>
            <a:r>
              <a:rPr lang="es-ES_tradnl" sz="2600" dirty="0" smtClean="0">
                <a:solidFill>
                  <a:schemeClr val="tx1"/>
                </a:solidFill>
                <a:latin typeface="Calibri" charset="0"/>
                <a:ea typeface="Calibri" charset="0"/>
                <a:cs typeface="Calibri" charset="0"/>
                <a:sym typeface="Trebuchet MS"/>
              </a:rPr>
              <a:t>.</a:t>
            </a:r>
            <a:endParaRPr sz="2600" dirty="0">
              <a:solidFill>
                <a:schemeClr val="tx1"/>
              </a:solidFill>
              <a:latin typeface="Calibri" charset="0"/>
              <a:ea typeface="Calibri" charset="0"/>
              <a:cs typeface="Calibri" charset="0"/>
              <a:sym typeface="Trebuchet MS"/>
            </a:endParaRPr>
          </a:p>
          <a:p>
            <a:pPr marL="457200" lvl="0" indent="-457200" algn="l" defTabSz="457200">
              <a:buSzPct val="100000"/>
              <a:buFont typeface="Arial"/>
              <a:buChar char="•"/>
              <a:defRPr sz="1800"/>
            </a:pPr>
            <a:endParaRPr sz="2600" dirty="0">
              <a:solidFill>
                <a:schemeClr val="tx1"/>
              </a:solidFill>
              <a:latin typeface="Calibri" charset="0"/>
              <a:ea typeface="Calibri" charset="0"/>
              <a:cs typeface="Calibri" charset="0"/>
              <a:sym typeface="Trebuchet MS"/>
            </a:endParaRPr>
          </a:p>
          <a:p>
            <a:pPr marL="457200" lvl="0" indent="-457200" algn="l" defTabSz="457200">
              <a:buSzPct val="100000"/>
              <a:buFont typeface="Arial"/>
              <a:buChar char="•"/>
              <a:defRPr sz="1800"/>
            </a:pPr>
            <a:r>
              <a:rPr lang="es-ES_tradnl" sz="2600" dirty="0" smtClean="0">
                <a:solidFill>
                  <a:schemeClr val="tx1"/>
                </a:solidFill>
                <a:latin typeface="Calibri" charset="0"/>
                <a:ea typeface="Calibri" charset="0"/>
                <a:cs typeface="Calibri" charset="0"/>
                <a:sym typeface="Trebuchet MS"/>
              </a:rPr>
              <a:t>I</a:t>
            </a:r>
            <a:r>
              <a:rPr sz="2600" dirty="0" smtClean="0">
                <a:solidFill>
                  <a:schemeClr val="tx1"/>
                </a:solidFill>
                <a:latin typeface="Calibri" charset="0"/>
                <a:ea typeface="Calibri" charset="0"/>
                <a:cs typeface="Calibri" charset="0"/>
                <a:sym typeface="Trebuchet MS"/>
              </a:rPr>
              <a:t>mproved </a:t>
            </a:r>
            <a:r>
              <a:rPr sz="2600" dirty="0">
                <a:solidFill>
                  <a:schemeClr val="tx1"/>
                </a:solidFill>
                <a:latin typeface="Calibri" charset="0"/>
                <a:ea typeface="Calibri" charset="0"/>
                <a:cs typeface="Calibri" charset="0"/>
                <a:sym typeface="Trebuchet MS"/>
              </a:rPr>
              <a:t>networking and increased market opportunities for </a:t>
            </a:r>
            <a:r>
              <a:rPr sz="2600" dirty="0" smtClean="0">
                <a:solidFill>
                  <a:schemeClr val="tx1"/>
                </a:solidFill>
                <a:latin typeface="Calibri" charset="0"/>
                <a:ea typeface="Calibri" charset="0"/>
                <a:cs typeface="Calibri" charset="0"/>
                <a:sym typeface="Trebuchet MS"/>
              </a:rPr>
              <a:t>farmers</a:t>
            </a:r>
            <a:r>
              <a:rPr lang="es-ES_tradnl" sz="2600" dirty="0" smtClean="0">
                <a:solidFill>
                  <a:schemeClr val="tx1"/>
                </a:solidFill>
                <a:latin typeface="Calibri" charset="0"/>
                <a:ea typeface="Calibri" charset="0"/>
                <a:cs typeface="Calibri" charset="0"/>
                <a:sym typeface="Trebuchet MS"/>
              </a:rPr>
              <a:t>.</a:t>
            </a:r>
            <a:endParaRPr sz="2600" dirty="0">
              <a:solidFill>
                <a:schemeClr val="tx1"/>
              </a:solidFill>
              <a:latin typeface="Calibri" charset="0"/>
              <a:ea typeface="Calibri" charset="0"/>
              <a:cs typeface="Calibri" charset="0"/>
              <a:sym typeface="Trebuchet MS"/>
            </a:endParaRPr>
          </a:p>
          <a:p>
            <a:pPr marL="457200" lvl="0" indent="-457200" algn="l" defTabSz="457200">
              <a:buFont typeface="Arial"/>
              <a:buChar char="•"/>
              <a:defRPr sz="1800"/>
            </a:pPr>
            <a:endParaRPr sz="2600" dirty="0">
              <a:solidFill>
                <a:schemeClr val="tx1"/>
              </a:solidFill>
              <a:latin typeface="Calibri" charset="0"/>
              <a:ea typeface="Calibri" charset="0"/>
              <a:cs typeface="Calibri" charset="0"/>
              <a:sym typeface="Trebuchet MS"/>
            </a:endParaRPr>
          </a:p>
          <a:p>
            <a:pPr marL="457200" lvl="0" indent="-457200" algn="l" defTabSz="457200">
              <a:buSzPct val="100000"/>
              <a:buFont typeface="Arial"/>
              <a:buChar char="•"/>
              <a:defRPr sz="1800"/>
            </a:pPr>
            <a:r>
              <a:rPr lang="es-ES_tradnl" sz="2600" dirty="0" smtClean="0">
                <a:solidFill>
                  <a:schemeClr val="tx1"/>
                </a:solidFill>
                <a:latin typeface="Calibri" charset="0"/>
                <a:ea typeface="Calibri" charset="0"/>
                <a:cs typeface="Calibri" charset="0"/>
                <a:sym typeface="Trebuchet MS"/>
              </a:rPr>
              <a:t>I</a:t>
            </a:r>
            <a:r>
              <a:rPr sz="2600" dirty="0" smtClean="0">
                <a:solidFill>
                  <a:schemeClr val="tx1"/>
                </a:solidFill>
                <a:latin typeface="Calibri" charset="0"/>
                <a:ea typeface="Calibri" charset="0"/>
                <a:cs typeface="Calibri" charset="0"/>
                <a:sym typeface="Trebuchet MS"/>
              </a:rPr>
              <a:t>mproved </a:t>
            </a:r>
            <a:r>
              <a:rPr sz="2600" dirty="0">
                <a:solidFill>
                  <a:schemeClr val="tx1"/>
                </a:solidFill>
                <a:latin typeface="Calibri" charset="0"/>
                <a:ea typeface="Calibri" charset="0"/>
                <a:cs typeface="Calibri" charset="0"/>
                <a:sym typeface="Trebuchet MS"/>
              </a:rPr>
              <a:t>communication between platform stakeholders - members share information on WhatsApp </a:t>
            </a:r>
            <a:r>
              <a:rPr sz="2600" dirty="0" smtClean="0">
                <a:solidFill>
                  <a:schemeClr val="tx1"/>
                </a:solidFill>
                <a:latin typeface="Calibri" charset="0"/>
                <a:ea typeface="Calibri" charset="0"/>
                <a:cs typeface="Calibri" charset="0"/>
                <a:sym typeface="Trebuchet MS"/>
              </a:rPr>
              <a:t>groups</a:t>
            </a:r>
            <a:r>
              <a:rPr lang="es-ES_tradnl" sz="2600" dirty="0" smtClean="0">
                <a:solidFill>
                  <a:schemeClr val="tx1"/>
                </a:solidFill>
                <a:latin typeface="Calibri" charset="0"/>
                <a:ea typeface="Calibri" charset="0"/>
                <a:cs typeface="Calibri" charset="0"/>
                <a:sym typeface="Trebuchet MS"/>
              </a:rPr>
              <a:t>.</a:t>
            </a:r>
            <a:endParaRPr sz="2600" dirty="0">
              <a:solidFill>
                <a:schemeClr val="tx1"/>
              </a:solidFill>
              <a:latin typeface="Calibri" charset="0"/>
              <a:ea typeface="Calibri" charset="0"/>
              <a:cs typeface="Calibri" charset="0"/>
              <a:sym typeface="Trebuchet MS"/>
            </a:endParaRPr>
          </a:p>
        </p:txBody>
      </p:sp>
      <p:sp>
        <p:nvSpPr>
          <p:cNvPr id="2" name="Title 1"/>
          <p:cNvSpPr>
            <a:spLocks noGrp="1"/>
          </p:cNvSpPr>
          <p:nvPr>
            <p:ph type="title"/>
          </p:nvPr>
        </p:nvSpPr>
        <p:spPr/>
        <p:txBody>
          <a:bodyPr/>
          <a:lstStyle/>
          <a:p>
            <a:r>
              <a:rPr lang="en-US" dirty="0" smtClean="0"/>
              <a:t>Impact </a:t>
            </a:r>
            <a:r>
              <a:rPr lang="en-US" dirty="0"/>
              <a:t>of the IP on the region </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Shape 208"/>
          <p:cNvSpPr/>
          <p:nvPr/>
        </p:nvSpPr>
        <p:spPr>
          <a:xfrm>
            <a:off x="1392360" y="1844821"/>
            <a:ext cx="10423280" cy="7704675"/>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lvl="0" algn="l" defTabSz="457200">
              <a:defRPr sz="1800"/>
            </a:pPr>
            <a:r>
              <a:rPr sz="2600" dirty="0">
                <a:solidFill>
                  <a:srgbClr val="851001"/>
                </a:solidFill>
                <a:latin typeface="Calibri" charset="0"/>
                <a:ea typeface="Calibri" charset="0"/>
                <a:cs typeface="Calibri" charset="0"/>
                <a:sym typeface="Trebuchet MS Bold"/>
              </a:rPr>
              <a:t>The success of this platform is limited by the following constraints:</a:t>
            </a:r>
          </a:p>
          <a:p>
            <a:pPr lvl="0" algn="l" defTabSz="457200">
              <a:defRPr sz="1800"/>
            </a:pPr>
            <a:endParaRPr sz="2600" dirty="0">
              <a:solidFill>
                <a:srgbClr val="53585F"/>
              </a:solidFill>
              <a:latin typeface="Calibri" charset="0"/>
              <a:ea typeface="Calibri" charset="0"/>
              <a:cs typeface="Calibri" charset="0"/>
              <a:sym typeface="Trebuchet MS"/>
            </a:endParaRPr>
          </a:p>
          <a:p>
            <a:pPr marL="405694" lvl="0" indent="-405694" algn="l" defTabSz="457200">
              <a:buSzPct val="100000"/>
              <a:buAutoNum type="arabicPeriod"/>
              <a:defRPr sz="1800"/>
            </a:pPr>
            <a:r>
              <a:rPr lang="es-ES_tradnl" sz="2600" dirty="0">
                <a:solidFill>
                  <a:schemeClr val="tx1"/>
                </a:solidFill>
                <a:latin typeface="Calibri" charset="0"/>
                <a:ea typeface="Calibri" charset="0"/>
                <a:cs typeface="Calibri" charset="0"/>
                <a:sym typeface="Trebuchet MS"/>
              </a:rPr>
              <a:t>C</a:t>
            </a:r>
            <a:r>
              <a:rPr sz="2600" dirty="0" smtClean="0">
                <a:solidFill>
                  <a:schemeClr val="tx1"/>
                </a:solidFill>
                <a:latin typeface="Calibri" charset="0"/>
                <a:ea typeface="Calibri" charset="0"/>
                <a:cs typeface="Calibri" charset="0"/>
                <a:sym typeface="Trebuchet MS"/>
              </a:rPr>
              <a:t>oordinating </a:t>
            </a:r>
            <a:r>
              <a:rPr sz="2600" dirty="0">
                <a:solidFill>
                  <a:schemeClr val="tx1"/>
                </a:solidFill>
                <a:latin typeface="Calibri" charset="0"/>
                <a:ea typeface="Calibri" charset="0"/>
                <a:cs typeface="Calibri" charset="0"/>
                <a:sym typeface="Trebuchet MS"/>
              </a:rPr>
              <a:t>different actors to participate actively and continuously in the integration </a:t>
            </a:r>
            <a:r>
              <a:rPr sz="2600" dirty="0" smtClean="0">
                <a:solidFill>
                  <a:schemeClr val="tx1"/>
                </a:solidFill>
                <a:latin typeface="Calibri" charset="0"/>
                <a:ea typeface="Calibri" charset="0"/>
                <a:cs typeface="Calibri" charset="0"/>
                <a:sym typeface="Trebuchet MS"/>
              </a:rPr>
              <a:t>process</a:t>
            </a:r>
            <a:r>
              <a:rPr lang="es-ES_tradnl" sz="2600" dirty="0" smtClean="0">
                <a:solidFill>
                  <a:schemeClr val="tx1"/>
                </a:solidFill>
                <a:latin typeface="Calibri" charset="0"/>
                <a:ea typeface="Calibri" charset="0"/>
                <a:cs typeface="Calibri" charset="0"/>
                <a:sym typeface="Trebuchet MS"/>
              </a:rPr>
              <a:t>.</a:t>
            </a:r>
            <a:endParaRPr sz="2600" dirty="0">
              <a:solidFill>
                <a:schemeClr val="tx1"/>
              </a:solidFill>
              <a:latin typeface="Calibri" charset="0"/>
              <a:ea typeface="Calibri" charset="0"/>
              <a:cs typeface="Calibri" charset="0"/>
              <a:sym typeface="Trebuchet MS"/>
            </a:endParaRPr>
          </a:p>
          <a:p>
            <a:pPr marL="514350" lvl="0" indent="-514350" algn="l" defTabSz="457200">
              <a:buFont typeface="+mj-lt"/>
              <a:buAutoNum type="arabicPeriod"/>
              <a:defRPr sz="1800"/>
            </a:pPr>
            <a:endParaRPr sz="2600" dirty="0">
              <a:solidFill>
                <a:schemeClr val="tx1"/>
              </a:solidFill>
              <a:latin typeface="Calibri" charset="0"/>
              <a:ea typeface="Calibri" charset="0"/>
              <a:cs typeface="Calibri" charset="0"/>
              <a:sym typeface="Trebuchet MS"/>
            </a:endParaRPr>
          </a:p>
          <a:p>
            <a:pPr marL="514350" lvl="0" indent="-514350" algn="l" defTabSz="457200">
              <a:buSzPct val="100000"/>
              <a:buFont typeface="+mj-lt"/>
              <a:buAutoNum type="arabicPeriod"/>
              <a:defRPr sz="1800"/>
            </a:pPr>
            <a:r>
              <a:rPr lang="es-ES_tradnl" sz="2600" dirty="0">
                <a:solidFill>
                  <a:schemeClr val="tx1"/>
                </a:solidFill>
                <a:latin typeface="Calibri" charset="0"/>
                <a:ea typeface="Calibri" charset="0"/>
                <a:cs typeface="Calibri" charset="0"/>
                <a:sym typeface="Trebuchet MS"/>
              </a:rPr>
              <a:t>C</a:t>
            </a:r>
            <a:r>
              <a:rPr sz="2600" dirty="0" smtClean="0">
                <a:solidFill>
                  <a:schemeClr val="tx1"/>
                </a:solidFill>
                <a:latin typeface="Calibri" charset="0"/>
                <a:ea typeface="Calibri" charset="0"/>
                <a:cs typeface="Calibri" charset="0"/>
                <a:sym typeface="Trebuchet MS"/>
              </a:rPr>
              <a:t>reating </a:t>
            </a:r>
            <a:r>
              <a:rPr sz="2600" dirty="0">
                <a:solidFill>
                  <a:schemeClr val="tx1"/>
                </a:solidFill>
                <a:latin typeface="Calibri" charset="0"/>
                <a:ea typeface="Calibri" charset="0"/>
                <a:cs typeface="Calibri" charset="0"/>
                <a:sym typeface="Trebuchet MS"/>
              </a:rPr>
              <a:t>win-win situations for more private sector engagement as their involvement is still low at the </a:t>
            </a:r>
            <a:r>
              <a:rPr sz="2600" dirty="0" smtClean="0">
                <a:solidFill>
                  <a:schemeClr val="tx1"/>
                </a:solidFill>
                <a:latin typeface="Calibri" charset="0"/>
                <a:ea typeface="Calibri" charset="0"/>
                <a:cs typeface="Calibri" charset="0"/>
                <a:sym typeface="Trebuchet MS"/>
              </a:rPr>
              <a:t>moment</a:t>
            </a:r>
            <a:r>
              <a:rPr lang="es-ES_tradnl" sz="2600" dirty="0" smtClean="0">
                <a:solidFill>
                  <a:schemeClr val="tx1"/>
                </a:solidFill>
                <a:latin typeface="Calibri" charset="0"/>
                <a:ea typeface="Calibri" charset="0"/>
                <a:cs typeface="Calibri" charset="0"/>
                <a:sym typeface="Trebuchet MS"/>
              </a:rPr>
              <a:t>.</a:t>
            </a:r>
            <a:endParaRPr sz="2600" dirty="0">
              <a:solidFill>
                <a:schemeClr val="tx1"/>
              </a:solidFill>
              <a:latin typeface="Calibri" charset="0"/>
              <a:ea typeface="Calibri" charset="0"/>
              <a:cs typeface="Calibri" charset="0"/>
              <a:sym typeface="Trebuchet MS"/>
            </a:endParaRPr>
          </a:p>
          <a:p>
            <a:pPr marL="514350" lvl="0" indent="-514350" algn="l" defTabSz="457200">
              <a:buFont typeface="+mj-lt"/>
              <a:buAutoNum type="arabicPeriod"/>
              <a:defRPr sz="1800"/>
            </a:pPr>
            <a:endParaRPr sz="2600" dirty="0">
              <a:solidFill>
                <a:schemeClr val="tx1"/>
              </a:solidFill>
              <a:latin typeface="Calibri" charset="0"/>
              <a:ea typeface="Calibri" charset="0"/>
              <a:cs typeface="Calibri" charset="0"/>
              <a:sym typeface="Trebuchet MS"/>
            </a:endParaRPr>
          </a:p>
          <a:p>
            <a:pPr marL="514350" lvl="0" indent="-514350" algn="l" defTabSz="457200">
              <a:buSzPct val="100000"/>
              <a:buFont typeface="+mj-lt"/>
              <a:buAutoNum type="arabicPeriod"/>
              <a:defRPr sz="1800"/>
            </a:pPr>
            <a:r>
              <a:rPr lang="es-ES_tradnl" sz="2600" dirty="0">
                <a:solidFill>
                  <a:schemeClr val="tx1"/>
                </a:solidFill>
                <a:latin typeface="Calibri" charset="0"/>
                <a:ea typeface="Calibri" charset="0"/>
                <a:cs typeface="Calibri" charset="0"/>
                <a:sym typeface="Trebuchet MS"/>
              </a:rPr>
              <a:t>D</a:t>
            </a:r>
            <a:r>
              <a:rPr sz="2600" dirty="0" smtClean="0">
                <a:solidFill>
                  <a:schemeClr val="tx1"/>
                </a:solidFill>
                <a:latin typeface="Calibri" charset="0"/>
                <a:ea typeface="Calibri" charset="0"/>
                <a:cs typeface="Calibri" charset="0"/>
                <a:sym typeface="Trebuchet MS"/>
              </a:rPr>
              <a:t>ifficult </a:t>
            </a:r>
            <a:r>
              <a:rPr sz="2600" dirty="0">
                <a:solidFill>
                  <a:schemeClr val="tx1"/>
                </a:solidFill>
                <a:latin typeface="Calibri" charset="0"/>
                <a:ea typeface="Calibri" charset="0"/>
                <a:cs typeface="Calibri" charset="0"/>
                <a:sym typeface="Trebuchet MS"/>
              </a:rPr>
              <a:t>to have a research </a:t>
            </a:r>
            <a:r>
              <a:rPr sz="2600" dirty="0" smtClean="0">
                <a:solidFill>
                  <a:schemeClr val="tx1"/>
                </a:solidFill>
                <a:latin typeface="Calibri" charset="0"/>
                <a:ea typeface="Calibri" charset="0"/>
                <a:cs typeface="Calibri" charset="0"/>
                <a:sym typeface="Trebuchet MS"/>
              </a:rPr>
              <a:t>organ</a:t>
            </a:r>
            <a:r>
              <a:rPr lang="en-US" sz="2600" dirty="0" smtClean="0">
                <a:solidFill>
                  <a:schemeClr val="tx1"/>
                </a:solidFill>
                <a:latin typeface="Calibri" charset="0"/>
                <a:ea typeface="Calibri" charset="0"/>
                <a:cs typeface="Calibri" charset="0"/>
                <a:sym typeface="Trebuchet MS"/>
              </a:rPr>
              <a:t>ization</a:t>
            </a:r>
            <a:r>
              <a:rPr sz="2600" dirty="0" smtClean="0">
                <a:solidFill>
                  <a:schemeClr val="tx1"/>
                </a:solidFill>
                <a:latin typeface="Calibri" charset="0"/>
                <a:ea typeface="Calibri" charset="0"/>
                <a:cs typeface="Calibri" charset="0"/>
                <a:sym typeface="Trebuchet MS"/>
              </a:rPr>
              <a:t> </a:t>
            </a:r>
            <a:r>
              <a:rPr sz="2600" dirty="0">
                <a:solidFill>
                  <a:schemeClr val="tx1"/>
                </a:solidFill>
                <a:latin typeface="Calibri" charset="0"/>
                <a:ea typeface="Calibri" charset="0"/>
                <a:cs typeface="Calibri" charset="0"/>
                <a:sym typeface="Trebuchet MS"/>
              </a:rPr>
              <a:t>interested in the platform activities and to offer funding as they have their own core research </a:t>
            </a:r>
            <a:r>
              <a:rPr sz="2600" dirty="0" smtClean="0">
                <a:solidFill>
                  <a:schemeClr val="tx1"/>
                </a:solidFill>
                <a:latin typeface="Calibri" charset="0"/>
                <a:ea typeface="Calibri" charset="0"/>
                <a:cs typeface="Calibri" charset="0"/>
                <a:sym typeface="Trebuchet MS"/>
              </a:rPr>
              <a:t>areas</a:t>
            </a:r>
            <a:r>
              <a:rPr lang="es-ES_tradnl" sz="2600" dirty="0" smtClean="0">
                <a:solidFill>
                  <a:schemeClr val="tx1"/>
                </a:solidFill>
                <a:latin typeface="Calibri" charset="0"/>
                <a:ea typeface="Calibri" charset="0"/>
                <a:cs typeface="Calibri" charset="0"/>
                <a:sym typeface="Trebuchet MS"/>
              </a:rPr>
              <a:t>.</a:t>
            </a:r>
            <a:endParaRPr sz="2600" dirty="0">
              <a:solidFill>
                <a:schemeClr val="tx1"/>
              </a:solidFill>
              <a:latin typeface="Calibri" charset="0"/>
              <a:ea typeface="Calibri" charset="0"/>
              <a:cs typeface="Calibri" charset="0"/>
              <a:sym typeface="Trebuchet MS"/>
            </a:endParaRPr>
          </a:p>
          <a:p>
            <a:pPr marL="514350" lvl="0" indent="-514350" algn="l" defTabSz="457200">
              <a:buFont typeface="+mj-lt"/>
              <a:buAutoNum type="arabicPeriod"/>
              <a:defRPr sz="1800"/>
            </a:pPr>
            <a:endParaRPr sz="2600" dirty="0">
              <a:solidFill>
                <a:schemeClr val="tx1"/>
              </a:solidFill>
              <a:latin typeface="Calibri" charset="0"/>
              <a:ea typeface="Calibri" charset="0"/>
              <a:cs typeface="Calibri" charset="0"/>
              <a:sym typeface="Trebuchet MS"/>
            </a:endParaRPr>
          </a:p>
          <a:p>
            <a:pPr marL="514350" lvl="0" indent="-514350" algn="l" defTabSz="457200">
              <a:buSzPct val="100000"/>
              <a:buFont typeface="+mj-lt"/>
              <a:buAutoNum type="arabicPeriod"/>
              <a:defRPr sz="1800"/>
            </a:pPr>
            <a:r>
              <a:rPr lang="es-ES_tradnl" sz="2600" dirty="0">
                <a:solidFill>
                  <a:schemeClr val="tx1"/>
                </a:solidFill>
                <a:latin typeface="Calibri" charset="0"/>
                <a:ea typeface="Calibri" charset="0"/>
                <a:cs typeface="Calibri" charset="0"/>
                <a:sym typeface="Trebuchet MS"/>
              </a:rPr>
              <a:t>L</a:t>
            </a:r>
            <a:r>
              <a:rPr sz="2600" dirty="0" smtClean="0">
                <a:solidFill>
                  <a:schemeClr val="tx1"/>
                </a:solidFill>
                <a:latin typeface="Calibri" charset="0"/>
                <a:ea typeface="Calibri" charset="0"/>
                <a:cs typeface="Calibri" charset="0"/>
                <a:sym typeface="Trebuchet MS"/>
              </a:rPr>
              <a:t>ocal </a:t>
            </a:r>
            <a:r>
              <a:rPr sz="2600" dirty="0">
                <a:solidFill>
                  <a:schemeClr val="tx1"/>
                </a:solidFill>
                <a:latin typeface="Calibri" charset="0"/>
                <a:ea typeface="Calibri" charset="0"/>
                <a:cs typeface="Calibri" charset="0"/>
                <a:sym typeface="Trebuchet MS"/>
              </a:rPr>
              <a:t>partner </a:t>
            </a:r>
            <a:r>
              <a:rPr sz="2600" dirty="0" smtClean="0">
                <a:solidFill>
                  <a:schemeClr val="tx1"/>
                </a:solidFill>
                <a:latin typeface="Calibri" charset="0"/>
                <a:ea typeface="Calibri" charset="0"/>
                <a:cs typeface="Calibri" charset="0"/>
                <a:sym typeface="Trebuchet MS"/>
              </a:rPr>
              <a:t>organ</a:t>
            </a:r>
            <a:r>
              <a:rPr lang="en-US" sz="2600" dirty="0" smtClean="0">
                <a:solidFill>
                  <a:schemeClr val="tx1"/>
                </a:solidFill>
                <a:latin typeface="Calibri" charset="0"/>
                <a:ea typeface="Calibri" charset="0"/>
                <a:cs typeface="Calibri" charset="0"/>
                <a:sym typeface="Trebuchet MS"/>
              </a:rPr>
              <a:t>ization</a:t>
            </a:r>
            <a:r>
              <a:rPr sz="2600" dirty="0" smtClean="0">
                <a:solidFill>
                  <a:schemeClr val="tx1"/>
                </a:solidFill>
                <a:latin typeface="Calibri" charset="0"/>
                <a:ea typeface="Calibri" charset="0"/>
                <a:cs typeface="Calibri" charset="0"/>
                <a:sym typeface="Trebuchet MS"/>
              </a:rPr>
              <a:t>s </a:t>
            </a:r>
            <a:r>
              <a:rPr sz="2600" dirty="0">
                <a:solidFill>
                  <a:schemeClr val="tx1"/>
                </a:solidFill>
                <a:latin typeface="Calibri" charset="0"/>
                <a:ea typeface="Calibri" charset="0"/>
                <a:cs typeface="Calibri" charset="0"/>
                <a:sym typeface="Trebuchet MS"/>
              </a:rPr>
              <a:t>attending meeting often expect transport </a:t>
            </a:r>
            <a:r>
              <a:rPr sz="2600" dirty="0" smtClean="0">
                <a:solidFill>
                  <a:schemeClr val="tx1"/>
                </a:solidFill>
                <a:latin typeface="Calibri" charset="0"/>
                <a:ea typeface="Calibri" charset="0"/>
                <a:cs typeface="Calibri" charset="0"/>
                <a:sym typeface="Trebuchet MS"/>
              </a:rPr>
              <a:t>refunds</a:t>
            </a:r>
            <a:r>
              <a:rPr lang="es-ES_tradnl" sz="2600" dirty="0" smtClean="0">
                <a:solidFill>
                  <a:schemeClr val="tx1"/>
                </a:solidFill>
                <a:latin typeface="Calibri" charset="0"/>
                <a:ea typeface="Calibri" charset="0"/>
                <a:cs typeface="Calibri" charset="0"/>
                <a:sym typeface="Trebuchet MS"/>
              </a:rPr>
              <a:t>.</a:t>
            </a:r>
            <a:r>
              <a:rPr sz="2600" dirty="0" smtClean="0">
                <a:solidFill>
                  <a:schemeClr val="tx1"/>
                </a:solidFill>
                <a:latin typeface="Calibri" charset="0"/>
                <a:ea typeface="Calibri" charset="0"/>
                <a:cs typeface="Calibri" charset="0"/>
                <a:sym typeface="Trebuchet MS"/>
              </a:rPr>
              <a:t> </a:t>
            </a:r>
            <a:endParaRPr sz="2600" dirty="0">
              <a:solidFill>
                <a:schemeClr val="tx1"/>
              </a:solidFill>
              <a:latin typeface="Calibri" charset="0"/>
              <a:ea typeface="Calibri" charset="0"/>
              <a:cs typeface="Calibri" charset="0"/>
              <a:sym typeface="Trebuchet MS"/>
            </a:endParaRPr>
          </a:p>
          <a:p>
            <a:pPr marL="514350" lvl="0" indent="-514350" algn="l" defTabSz="457200">
              <a:buFont typeface="+mj-lt"/>
              <a:buAutoNum type="arabicPeriod"/>
              <a:defRPr sz="1800"/>
            </a:pPr>
            <a:endParaRPr sz="2600" dirty="0">
              <a:solidFill>
                <a:schemeClr val="tx1"/>
              </a:solidFill>
              <a:latin typeface="Calibri" charset="0"/>
              <a:ea typeface="Calibri" charset="0"/>
              <a:cs typeface="Calibri" charset="0"/>
              <a:sym typeface="Trebuchet MS"/>
            </a:endParaRPr>
          </a:p>
          <a:p>
            <a:pPr marL="514350" lvl="0" indent="-514350" algn="l" defTabSz="457200">
              <a:buSzPct val="100000"/>
              <a:buFont typeface="+mj-lt"/>
              <a:buAutoNum type="arabicPeriod"/>
              <a:defRPr sz="1800"/>
            </a:pPr>
            <a:r>
              <a:rPr lang="es-ES_tradnl" sz="2600" dirty="0">
                <a:solidFill>
                  <a:schemeClr val="tx1"/>
                </a:solidFill>
                <a:latin typeface="Calibri" charset="0"/>
                <a:ea typeface="Calibri" charset="0"/>
                <a:cs typeface="Calibri" charset="0"/>
                <a:sym typeface="Trebuchet MS"/>
              </a:rPr>
              <a:t>P</a:t>
            </a:r>
            <a:r>
              <a:rPr sz="2600" dirty="0" smtClean="0">
                <a:solidFill>
                  <a:schemeClr val="tx1"/>
                </a:solidFill>
                <a:latin typeface="Calibri" charset="0"/>
                <a:ea typeface="Calibri" charset="0"/>
                <a:cs typeface="Calibri" charset="0"/>
                <a:sym typeface="Trebuchet MS"/>
              </a:rPr>
              <a:t>roviding </a:t>
            </a:r>
            <a:r>
              <a:rPr sz="2600" dirty="0">
                <a:solidFill>
                  <a:schemeClr val="tx1"/>
                </a:solidFill>
                <a:latin typeface="Calibri" charset="0"/>
                <a:ea typeface="Calibri" charset="0"/>
                <a:cs typeface="Calibri" charset="0"/>
                <a:sym typeface="Trebuchet MS"/>
              </a:rPr>
              <a:t>lunches and teas during the meetings becomes a </a:t>
            </a:r>
            <a:r>
              <a:rPr sz="2600" dirty="0" smtClean="0">
                <a:solidFill>
                  <a:schemeClr val="tx1"/>
                </a:solidFill>
                <a:latin typeface="Calibri" charset="0"/>
                <a:ea typeface="Calibri" charset="0"/>
                <a:cs typeface="Calibri" charset="0"/>
                <a:sym typeface="Trebuchet MS"/>
              </a:rPr>
              <a:t>burden</a:t>
            </a:r>
            <a:r>
              <a:rPr lang="es-ES_tradnl" sz="2600" dirty="0" smtClean="0">
                <a:solidFill>
                  <a:schemeClr val="tx1"/>
                </a:solidFill>
                <a:latin typeface="Calibri" charset="0"/>
                <a:ea typeface="Calibri" charset="0"/>
                <a:cs typeface="Calibri" charset="0"/>
                <a:sym typeface="Trebuchet MS"/>
              </a:rPr>
              <a:t>.</a:t>
            </a:r>
            <a:endParaRPr sz="2600" dirty="0">
              <a:solidFill>
                <a:schemeClr val="tx1"/>
              </a:solidFill>
              <a:latin typeface="Calibri" charset="0"/>
              <a:ea typeface="Calibri" charset="0"/>
              <a:cs typeface="Calibri" charset="0"/>
              <a:sym typeface="Trebuchet MS"/>
            </a:endParaRPr>
          </a:p>
          <a:p>
            <a:pPr marL="514350" lvl="0" indent="-514350" algn="l" defTabSz="457200">
              <a:buFont typeface="+mj-lt"/>
              <a:buAutoNum type="arabicPeriod"/>
              <a:defRPr sz="1800"/>
            </a:pPr>
            <a:endParaRPr sz="2600" dirty="0">
              <a:solidFill>
                <a:schemeClr val="tx1"/>
              </a:solidFill>
              <a:latin typeface="Calibri" charset="0"/>
              <a:ea typeface="Calibri" charset="0"/>
              <a:cs typeface="Calibri" charset="0"/>
              <a:sym typeface="Trebuchet MS"/>
            </a:endParaRPr>
          </a:p>
          <a:p>
            <a:pPr marL="514350" lvl="0" indent="-514350" algn="l" defTabSz="457200">
              <a:buSzPct val="100000"/>
              <a:buFont typeface="+mj-lt"/>
              <a:buAutoNum type="arabicPeriod"/>
              <a:defRPr sz="1800"/>
            </a:pPr>
            <a:r>
              <a:rPr lang="es-ES_tradnl" sz="2600" dirty="0">
                <a:solidFill>
                  <a:schemeClr val="tx1"/>
                </a:solidFill>
                <a:latin typeface="Calibri" charset="0"/>
                <a:ea typeface="Calibri" charset="0"/>
                <a:cs typeface="Calibri" charset="0"/>
                <a:sym typeface="Trebuchet MS"/>
              </a:rPr>
              <a:t>F</a:t>
            </a:r>
            <a:r>
              <a:rPr sz="2600" dirty="0" smtClean="0">
                <a:solidFill>
                  <a:schemeClr val="tx1"/>
                </a:solidFill>
                <a:latin typeface="Calibri" charset="0"/>
                <a:ea typeface="Calibri" charset="0"/>
                <a:cs typeface="Calibri" charset="0"/>
                <a:sym typeface="Trebuchet MS"/>
              </a:rPr>
              <a:t>ocusing </a:t>
            </a:r>
            <a:r>
              <a:rPr sz="2600" dirty="0">
                <a:solidFill>
                  <a:schemeClr val="tx1"/>
                </a:solidFill>
                <a:latin typeface="Calibri" charset="0"/>
                <a:ea typeface="Calibri" charset="0"/>
                <a:cs typeface="Calibri" charset="0"/>
                <a:sym typeface="Trebuchet MS"/>
              </a:rPr>
              <a:t>on different commodities at the same time and finding funding for it is a </a:t>
            </a:r>
            <a:r>
              <a:rPr sz="2600" dirty="0" smtClean="0">
                <a:solidFill>
                  <a:schemeClr val="tx1"/>
                </a:solidFill>
                <a:latin typeface="Calibri" charset="0"/>
                <a:ea typeface="Calibri" charset="0"/>
                <a:cs typeface="Calibri" charset="0"/>
                <a:sym typeface="Trebuchet MS"/>
              </a:rPr>
              <a:t>challenge</a:t>
            </a:r>
            <a:r>
              <a:rPr lang="es-ES_tradnl" sz="2600" dirty="0" smtClean="0">
                <a:solidFill>
                  <a:schemeClr val="tx1"/>
                </a:solidFill>
                <a:latin typeface="Calibri" charset="0"/>
                <a:ea typeface="Calibri" charset="0"/>
                <a:cs typeface="Calibri" charset="0"/>
                <a:sym typeface="Trebuchet MS"/>
              </a:rPr>
              <a:t>.</a:t>
            </a:r>
            <a:endParaRPr sz="2600" dirty="0">
              <a:solidFill>
                <a:schemeClr val="tx1"/>
              </a:solidFill>
              <a:latin typeface="Calibri" charset="0"/>
              <a:ea typeface="Calibri" charset="0"/>
              <a:cs typeface="Calibri" charset="0"/>
              <a:sym typeface="Helvetica"/>
            </a:endParaRPr>
          </a:p>
        </p:txBody>
      </p:sp>
      <p:sp>
        <p:nvSpPr>
          <p:cNvPr id="2" name="Title 1"/>
          <p:cNvSpPr>
            <a:spLocks noGrp="1"/>
          </p:cNvSpPr>
          <p:nvPr>
            <p:ph type="title"/>
          </p:nvPr>
        </p:nvSpPr>
        <p:spPr/>
        <p:txBody>
          <a:bodyPr/>
          <a:lstStyle/>
          <a:p>
            <a:r>
              <a:rPr lang="en-US" dirty="0" smtClean="0"/>
              <a:t>Challenges</a:t>
            </a:r>
            <a:endParaRPr lang="en-US" dirty="0"/>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Shape 212"/>
          <p:cNvSpPr/>
          <p:nvPr/>
        </p:nvSpPr>
        <p:spPr>
          <a:xfrm>
            <a:off x="577121" y="3300452"/>
            <a:ext cx="6000819" cy="2954655"/>
          </a:xfrm>
          <a:prstGeom prst="rect">
            <a:avLst/>
          </a:prstGeom>
          <a:noFill/>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lvl="0">
              <a:defRPr sz="1800"/>
            </a:pPr>
            <a:endParaRPr sz="4800" dirty="0">
              <a:solidFill>
                <a:schemeClr val="tx1"/>
              </a:solidFill>
              <a:latin typeface="Calibri" charset="0"/>
              <a:ea typeface="Calibri" charset="0"/>
              <a:cs typeface="Calibri" charset="0"/>
              <a:sym typeface="Trebuchet MS Bold"/>
            </a:endParaRPr>
          </a:p>
          <a:p>
            <a:pPr lvl="0">
              <a:defRPr sz="1800"/>
            </a:pPr>
            <a:r>
              <a:rPr sz="4800" dirty="0">
                <a:solidFill>
                  <a:schemeClr val="tx1"/>
                </a:solidFill>
                <a:latin typeface="Calibri" charset="0"/>
                <a:ea typeface="Calibri" charset="0"/>
                <a:cs typeface="Calibri" charset="0"/>
                <a:sym typeface="Trebuchet MS Bold"/>
              </a:rPr>
              <a:t>Next steps </a:t>
            </a:r>
          </a:p>
          <a:p>
            <a:pPr lvl="0">
              <a:defRPr sz="1800"/>
            </a:pPr>
            <a:r>
              <a:rPr sz="4800" dirty="0">
                <a:solidFill>
                  <a:schemeClr val="tx1"/>
                </a:solidFill>
                <a:latin typeface="Calibri" charset="0"/>
                <a:ea typeface="Calibri" charset="0"/>
                <a:cs typeface="Calibri" charset="0"/>
                <a:sym typeface="Trebuchet MS Bold"/>
              </a:rPr>
              <a:t>for the</a:t>
            </a:r>
          </a:p>
          <a:p>
            <a:pPr lvl="0">
              <a:defRPr sz="1800"/>
            </a:pPr>
            <a:r>
              <a:rPr sz="4800" dirty="0">
                <a:solidFill>
                  <a:schemeClr val="tx1"/>
                </a:solidFill>
                <a:latin typeface="Calibri" charset="0"/>
                <a:ea typeface="Calibri" charset="0"/>
                <a:cs typeface="Calibri" charset="0"/>
                <a:sym typeface="Trebuchet MS Bold"/>
              </a:rPr>
              <a:t>Mukono-Wakiso IP?</a:t>
            </a:r>
          </a:p>
        </p:txBody>
      </p:sp>
      <p:grpSp>
        <p:nvGrpSpPr>
          <p:cNvPr id="215" name="Group 215"/>
          <p:cNvGrpSpPr/>
          <p:nvPr/>
        </p:nvGrpSpPr>
        <p:grpSpPr>
          <a:xfrm>
            <a:off x="6727754" y="2963595"/>
            <a:ext cx="5739154" cy="4839657"/>
            <a:chOff x="0" y="0"/>
            <a:chExt cx="5739152" cy="4839656"/>
          </a:xfrm>
        </p:grpSpPr>
        <p:pic>
          <p:nvPicPr>
            <p:cNvPr id="213" name="image10.png"/>
            <p:cNvPicPr/>
            <p:nvPr/>
          </p:nvPicPr>
          <p:blipFill>
            <a:blip r:embed="rId3" cstate="print">
              <a:extLst>
                <a:ext uri="{28A0092B-C50C-407E-A947-70E740481C1C}">
                  <a14:useLocalDpi xmlns:a14="http://schemas.microsoft.com/office/drawing/2010/main" val="0"/>
                </a:ext>
              </a:extLst>
            </a:blip>
            <a:srcRect/>
            <a:stretch>
              <a:fillRect/>
            </a:stretch>
          </p:blipFill>
          <p:spPr>
            <a:xfrm>
              <a:off x="126999" y="88899"/>
              <a:ext cx="5485153" cy="4509458"/>
            </a:xfrm>
            <a:prstGeom prst="rect">
              <a:avLst/>
            </a:prstGeom>
            <a:ln w="12700" cap="flat">
              <a:noFill/>
              <a:miter lim="400000"/>
            </a:ln>
            <a:effectLst/>
          </p:spPr>
        </p:pic>
        <p:pic>
          <p:nvPicPr>
            <p:cNvPr id="214" name="image11.png"/>
            <p:cNvPicPr/>
            <p:nvPr/>
          </p:nvPicPr>
          <p:blipFill>
            <a:blip r:embed="rId4">
              <a:extLst>
                <a:ext uri="{28A0092B-C50C-407E-A947-70E740481C1C}">
                  <a14:useLocalDpi xmlns:a14="http://schemas.microsoft.com/office/drawing/2010/main" val="0"/>
                </a:ext>
              </a:extLst>
            </a:blip>
            <a:stretch>
              <a:fillRect/>
            </a:stretch>
          </p:blipFill>
          <p:spPr>
            <a:xfrm>
              <a:off x="-1" y="0"/>
              <a:ext cx="5739153" cy="4839658"/>
            </a:xfrm>
            <a:prstGeom prst="rect">
              <a:avLst/>
            </a:prstGeom>
            <a:ln w="12700" cap="flat">
              <a:noFill/>
              <a:miter lim="400000"/>
            </a:ln>
            <a:effectLst/>
          </p:spPr>
        </p:pic>
      </p:gr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Shape 76"/>
          <p:cNvSpPr>
            <a:spLocks noGrp="1"/>
          </p:cNvSpPr>
          <p:nvPr>
            <p:ph type="body" idx="1"/>
          </p:nvPr>
        </p:nvSpPr>
        <p:spPr>
          <a:xfrm>
            <a:off x="877515" y="1917887"/>
            <a:ext cx="10032822" cy="1126673"/>
          </a:xfrm>
          <a:prstGeom prst="rect">
            <a:avLst/>
          </a:prstGeom>
        </p:spPr>
        <p:txBody>
          <a:bodyPr lIns="45718" tIns="45718" rIns="45718" bIns="45718"/>
          <a:lstStyle>
            <a:lvl1pPr marL="0" indent="0" defTabSz="358444">
              <a:lnSpc>
                <a:spcPct val="80000"/>
              </a:lnSpc>
              <a:spcBef>
                <a:spcPts val="100"/>
              </a:spcBef>
              <a:buSzTx/>
              <a:buNone/>
              <a:defRPr sz="3430" b="1">
                <a:solidFill>
                  <a:srgbClr val="53585F"/>
                </a:solidFill>
              </a:defRPr>
            </a:lvl1pPr>
          </a:lstStyle>
          <a:p>
            <a:pPr lvl="0">
              <a:defRPr sz="1800" b="0">
                <a:solidFill>
                  <a:srgbClr val="000000"/>
                </a:solidFill>
              </a:defRPr>
            </a:pPr>
            <a:r>
              <a:rPr sz="3600" b="0" dirty="0">
                <a:solidFill>
                  <a:schemeClr val="tx1"/>
                </a:solidFill>
              </a:rPr>
              <a:t>Problems in the Lake Victoria Crescent </a:t>
            </a:r>
            <a:r>
              <a:rPr lang="es-ES_tradnl" sz="3600" b="0" dirty="0" smtClean="0">
                <a:solidFill>
                  <a:schemeClr val="tx1"/>
                </a:solidFill>
              </a:rPr>
              <a:t>z</a:t>
            </a:r>
            <a:r>
              <a:rPr sz="3600" b="0" dirty="0" smtClean="0">
                <a:solidFill>
                  <a:schemeClr val="tx1"/>
                </a:solidFill>
              </a:rPr>
              <a:t>one</a:t>
            </a:r>
            <a:r>
              <a:rPr sz="3600" b="0" dirty="0">
                <a:solidFill>
                  <a:schemeClr val="tx1"/>
                </a:solidFill>
              </a:rPr>
              <a:t>:</a:t>
            </a:r>
          </a:p>
        </p:txBody>
      </p:sp>
      <p:sp>
        <p:nvSpPr>
          <p:cNvPr id="78" name="Shape 78"/>
          <p:cNvSpPr/>
          <p:nvPr/>
        </p:nvSpPr>
        <p:spPr>
          <a:xfrm>
            <a:off x="4787899" y="3044560"/>
            <a:ext cx="3122218" cy="2465141"/>
          </a:xfrm>
          <a:prstGeom prst="rect">
            <a:avLst/>
          </a:prstGeom>
          <a:solidFill>
            <a:srgbClr val="560705"/>
          </a:solidFill>
          <a:ln w="12700">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a:p>
        </p:txBody>
      </p:sp>
      <p:sp>
        <p:nvSpPr>
          <p:cNvPr id="79" name="Shape 79"/>
          <p:cNvSpPr/>
          <p:nvPr/>
        </p:nvSpPr>
        <p:spPr>
          <a:xfrm>
            <a:off x="4947756" y="3732292"/>
            <a:ext cx="2802503" cy="1025922"/>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lvl="0">
              <a:defRPr sz="1800"/>
            </a:pPr>
            <a:r>
              <a:rPr sz="3000" dirty="0">
                <a:solidFill>
                  <a:srgbClr val="FFFFFF"/>
                </a:solidFill>
                <a:latin typeface="Calibri"/>
                <a:ea typeface="Trebuchet MS Bold"/>
                <a:cs typeface="Calibri"/>
                <a:sym typeface="Trebuchet MS Bold"/>
              </a:rPr>
              <a:t>low agricultural </a:t>
            </a:r>
          </a:p>
          <a:p>
            <a:pPr lvl="0">
              <a:defRPr sz="1800"/>
            </a:pPr>
            <a:r>
              <a:rPr sz="3000" dirty="0">
                <a:solidFill>
                  <a:srgbClr val="FFFFFF"/>
                </a:solidFill>
                <a:latin typeface="Calibri"/>
                <a:ea typeface="Trebuchet MS Bold"/>
                <a:cs typeface="Calibri"/>
                <a:sym typeface="Trebuchet MS Bold"/>
              </a:rPr>
              <a:t>yields</a:t>
            </a:r>
          </a:p>
        </p:txBody>
      </p:sp>
      <p:sp>
        <p:nvSpPr>
          <p:cNvPr id="80" name="Shape 80"/>
          <p:cNvSpPr/>
          <p:nvPr/>
        </p:nvSpPr>
        <p:spPr>
          <a:xfrm>
            <a:off x="8051800" y="3642128"/>
            <a:ext cx="1270000" cy="1270002"/>
          </a:xfrm>
          <a:prstGeom prst="rightArrow">
            <a:avLst>
              <a:gd name="adj1" fmla="val 32000"/>
              <a:gd name="adj2" fmla="val 64000"/>
            </a:avLst>
          </a:prstGeom>
          <a:solidFill>
            <a:srgbClr val="560706"/>
          </a:solidFill>
          <a:ln w="12700">
            <a:miter lim="400000"/>
          </a:ln>
          <a:effectLst>
            <a:outerShdw blurRad="38100" dist="25400" dir="5400000" rotWithShape="0">
              <a:srgbClr val="000000">
                <a:alpha val="50000"/>
              </a:srgbClr>
            </a:outerShdw>
          </a:effectLst>
        </p:spPr>
        <p:txBody>
          <a:bodyPr lIns="0" tIns="0" rIns="0" bIns="0" anchor="ctr"/>
          <a:lstStyle/>
          <a:p>
            <a:pPr lvl="0">
              <a:defRPr sz="2400">
                <a:solidFill>
                  <a:srgbClr val="851001"/>
                </a:solidFill>
              </a:defRPr>
            </a:pPr>
            <a:endParaRPr/>
          </a:p>
        </p:txBody>
      </p:sp>
      <p:sp>
        <p:nvSpPr>
          <p:cNvPr id="81" name="Shape 81"/>
          <p:cNvSpPr/>
          <p:nvPr/>
        </p:nvSpPr>
        <p:spPr>
          <a:xfrm flipH="1">
            <a:off x="3376214" y="3642128"/>
            <a:ext cx="1270002" cy="1270002"/>
          </a:xfrm>
          <a:prstGeom prst="rightArrow">
            <a:avLst>
              <a:gd name="adj1" fmla="val 32000"/>
              <a:gd name="adj2" fmla="val 64000"/>
            </a:avLst>
          </a:prstGeom>
          <a:solidFill>
            <a:srgbClr val="560706"/>
          </a:solidFill>
          <a:ln w="12700">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a:p>
        </p:txBody>
      </p:sp>
      <p:sp>
        <p:nvSpPr>
          <p:cNvPr id="82" name="Shape 82"/>
          <p:cNvSpPr/>
          <p:nvPr/>
        </p:nvSpPr>
        <p:spPr>
          <a:xfrm>
            <a:off x="8943216" y="3933434"/>
            <a:ext cx="2802503" cy="564257"/>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a:solidFill>
                  <a:srgbClr val="53585F"/>
                </a:solidFill>
                <a:latin typeface="Trebuchet MS Bold"/>
                <a:ea typeface="Trebuchet MS Bold"/>
                <a:cs typeface="Trebuchet MS Bold"/>
                <a:sym typeface="Trebuchet MS Bold"/>
              </a:defRPr>
            </a:lvl1pPr>
          </a:lstStyle>
          <a:p>
            <a:pPr lvl="0">
              <a:defRPr sz="1800">
                <a:solidFill>
                  <a:srgbClr val="000000"/>
                </a:solidFill>
              </a:defRPr>
            </a:pPr>
            <a:r>
              <a:rPr sz="3000" dirty="0">
                <a:solidFill>
                  <a:srgbClr val="000000"/>
                </a:solidFill>
                <a:latin typeface="Calibri"/>
                <a:cs typeface="Calibri"/>
              </a:rPr>
              <a:t>malnutrition</a:t>
            </a:r>
          </a:p>
        </p:txBody>
      </p:sp>
      <p:sp>
        <p:nvSpPr>
          <p:cNvPr id="83" name="Shape 83"/>
          <p:cNvSpPr/>
          <p:nvPr/>
        </p:nvSpPr>
        <p:spPr>
          <a:xfrm>
            <a:off x="1013506" y="3786862"/>
            <a:ext cx="2674279" cy="1025922"/>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lvl1pPr>
              <a:defRPr>
                <a:solidFill>
                  <a:srgbClr val="53585F"/>
                </a:solidFill>
                <a:latin typeface="Trebuchet MS Bold"/>
                <a:ea typeface="Trebuchet MS Bold"/>
                <a:cs typeface="Trebuchet MS Bold"/>
                <a:sym typeface="Trebuchet MS Bold"/>
              </a:defRPr>
            </a:lvl1pPr>
          </a:lstStyle>
          <a:p>
            <a:pPr lvl="0">
              <a:defRPr sz="1800">
                <a:solidFill>
                  <a:srgbClr val="000000"/>
                </a:solidFill>
              </a:defRPr>
            </a:pPr>
            <a:r>
              <a:rPr sz="3000" dirty="0">
                <a:solidFill>
                  <a:srgbClr val="000000"/>
                </a:solidFill>
                <a:latin typeface="Calibri"/>
                <a:cs typeface="Calibri"/>
              </a:rPr>
              <a:t>increasing poverty</a:t>
            </a:r>
          </a:p>
        </p:txBody>
      </p:sp>
      <p:sp>
        <p:nvSpPr>
          <p:cNvPr id="84" name="Shape 84"/>
          <p:cNvSpPr/>
          <p:nvPr/>
        </p:nvSpPr>
        <p:spPr>
          <a:xfrm>
            <a:off x="5056702" y="5704274"/>
            <a:ext cx="4974692" cy="353678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oAutofit/>
          </a:bodyPr>
          <a:lstStyle/>
          <a:p>
            <a:pPr marL="372267" lvl="0" indent="-372267" algn="l" defTabSz="411479">
              <a:spcBef>
                <a:spcPts val="300"/>
              </a:spcBef>
              <a:buSzPct val="75000"/>
              <a:buChar char="•"/>
              <a:defRPr sz="1800"/>
            </a:pPr>
            <a:r>
              <a:rPr sz="3000" dirty="0">
                <a:solidFill>
                  <a:srgbClr val="851001"/>
                </a:solidFill>
                <a:latin typeface="Calibri"/>
                <a:ea typeface="Trebuchet MS"/>
                <a:cs typeface="Calibri"/>
                <a:sym typeface="Trebuchet MS"/>
              </a:rPr>
              <a:t>pests</a:t>
            </a:r>
          </a:p>
          <a:p>
            <a:pPr marL="372267" lvl="0" indent="-372267" algn="l" defTabSz="411479">
              <a:spcBef>
                <a:spcPts val="300"/>
              </a:spcBef>
              <a:buSzPct val="75000"/>
              <a:buChar char="•"/>
              <a:defRPr sz="1800"/>
            </a:pPr>
            <a:r>
              <a:rPr sz="3000" dirty="0">
                <a:solidFill>
                  <a:srgbClr val="851001"/>
                </a:solidFill>
                <a:latin typeface="Calibri"/>
                <a:ea typeface="Trebuchet MS"/>
                <a:cs typeface="Calibri"/>
                <a:sym typeface="Trebuchet MS"/>
              </a:rPr>
              <a:t>diseases</a:t>
            </a:r>
          </a:p>
          <a:p>
            <a:pPr marL="372267" lvl="0" indent="-372267" algn="l" defTabSz="205738">
              <a:buSzPct val="75000"/>
              <a:buChar char="•"/>
              <a:defRPr sz="1800"/>
            </a:pPr>
            <a:r>
              <a:rPr sz="3000" dirty="0">
                <a:solidFill>
                  <a:srgbClr val="851001"/>
                </a:solidFill>
                <a:latin typeface="Calibri"/>
                <a:ea typeface="Trebuchet MS"/>
                <a:cs typeface="Calibri"/>
                <a:sym typeface="Trebuchet MS"/>
              </a:rPr>
              <a:t>fake agricultural inputs</a:t>
            </a:r>
          </a:p>
          <a:p>
            <a:pPr marL="372267" lvl="0" indent="-372267" algn="l" defTabSz="205738">
              <a:buSzPct val="75000"/>
              <a:buChar char="•"/>
              <a:defRPr sz="1800"/>
            </a:pPr>
            <a:r>
              <a:rPr sz="3000" dirty="0">
                <a:solidFill>
                  <a:srgbClr val="851001"/>
                </a:solidFill>
                <a:latin typeface="Calibri"/>
                <a:ea typeface="Trebuchet MS"/>
                <a:cs typeface="Calibri"/>
                <a:sym typeface="Trebuchet MS"/>
              </a:rPr>
              <a:t>poor access to markets</a:t>
            </a:r>
          </a:p>
          <a:p>
            <a:pPr marL="372267" lvl="0" indent="-372267" algn="l" defTabSz="205738">
              <a:buSzPct val="75000"/>
              <a:buChar char="•"/>
              <a:defRPr sz="1800"/>
            </a:pPr>
            <a:r>
              <a:rPr sz="3000" dirty="0">
                <a:solidFill>
                  <a:srgbClr val="851001"/>
                </a:solidFill>
                <a:latin typeface="Calibri"/>
                <a:ea typeface="Trebuchet MS"/>
                <a:cs typeface="Calibri"/>
                <a:sym typeface="Trebuchet MS"/>
              </a:rPr>
              <a:t>post-harvest losses</a:t>
            </a:r>
          </a:p>
          <a:p>
            <a:pPr marL="372267" lvl="0" indent="-372267" algn="l" defTabSz="205738">
              <a:buSzPct val="75000"/>
              <a:buChar char="•"/>
              <a:defRPr sz="1800"/>
            </a:pPr>
            <a:r>
              <a:rPr sz="3000" dirty="0">
                <a:solidFill>
                  <a:srgbClr val="851001"/>
                </a:solidFill>
                <a:latin typeface="Calibri"/>
                <a:ea typeface="Trebuchet MS"/>
                <a:cs typeface="Calibri"/>
                <a:sym typeface="Trebuchet MS"/>
              </a:rPr>
              <a:t>infertile soil</a:t>
            </a:r>
          </a:p>
          <a:p>
            <a:pPr marL="372267" lvl="0" indent="-372267" algn="l" defTabSz="205738">
              <a:buSzPct val="75000"/>
              <a:buChar char="•"/>
              <a:defRPr sz="1800"/>
            </a:pPr>
            <a:r>
              <a:rPr sz="3000" dirty="0">
                <a:solidFill>
                  <a:srgbClr val="851001"/>
                </a:solidFill>
                <a:latin typeface="Calibri"/>
                <a:ea typeface="Trebuchet MS"/>
                <a:cs typeface="Calibri"/>
                <a:sym typeface="Trebuchet MS"/>
              </a:rPr>
              <a:t>climatic change</a:t>
            </a:r>
          </a:p>
        </p:txBody>
      </p:sp>
      <p:sp>
        <p:nvSpPr>
          <p:cNvPr id="3" name="Title 2"/>
          <p:cNvSpPr>
            <a:spLocks noGrp="1"/>
          </p:cNvSpPr>
          <p:nvPr>
            <p:ph type="title"/>
          </p:nvPr>
        </p:nvSpPr>
        <p:spPr/>
        <p:txBody>
          <a:bodyPr/>
          <a:lstStyle/>
          <a:p>
            <a:r>
              <a:rPr lang="en-US" dirty="0" smtClean="0"/>
              <a:t>Situation in </a:t>
            </a:r>
            <a:r>
              <a:rPr lang="en-US" dirty="0"/>
              <a:t>the region</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p:nvPr/>
        </p:nvSpPr>
        <p:spPr>
          <a:xfrm>
            <a:off x="1392360" y="2188625"/>
            <a:ext cx="10423280" cy="6104235"/>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marL="457200" lvl="0" indent="-457200" algn="l" defTabSz="457200">
              <a:buSzPct val="100000"/>
              <a:buFont typeface="Arial"/>
              <a:buChar char="•"/>
              <a:defRPr sz="1800"/>
            </a:pPr>
            <a:r>
              <a:rPr lang="es-ES_tradnl" sz="3000" dirty="0" smtClean="0">
                <a:solidFill>
                  <a:schemeClr val="tx1"/>
                </a:solidFill>
                <a:latin typeface="Calibri"/>
                <a:ea typeface="Trebuchet MS"/>
                <a:cs typeface="Calibri"/>
                <a:sym typeface="Trebuchet MS"/>
              </a:rPr>
              <a:t>D</a:t>
            </a:r>
            <a:r>
              <a:rPr sz="3000" dirty="0" smtClean="0">
                <a:solidFill>
                  <a:schemeClr val="tx1"/>
                </a:solidFill>
                <a:latin typeface="Calibri"/>
                <a:ea typeface="Trebuchet MS"/>
                <a:cs typeface="Calibri"/>
                <a:sym typeface="Trebuchet MS"/>
              </a:rPr>
              <a:t>evelop </a:t>
            </a:r>
            <a:r>
              <a:rPr sz="3000" dirty="0">
                <a:solidFill>
                  <a:schemeClr val="tx1"/>
                </a:solidFill>
                <a:latin typeface="Calibri"/>
                <a:ea typeface="Trebuchet MS"/>
                <a:cs typeface="Calibri"/>
                <a:sym typeface="Trebuchet MS"/>
              </a:rPr>
              <a:t>demand driven research systems to continuously offer clear recommendations on integrated </a:t>
            </a:r>
            <a:r>
              <a:rPr sz="3000" dirty="0" smtClean="0">
                <a:solidFill>
                  <a:schemeClr val="tx1"/>
                </a:solidFill>
                <a:latin typeface="Calibri"/>
                <a:ea typeface="Trebuchet MS"/>
                <a:cs typeface="Calibri"/>
                <a:sym typeface="Trebuchet MS"/>
              </a:rPr>
              <a:t>farming</a:t>
            </a:r>
            <a:r>
              <a:rPr lang="es-ES_tradnl" sz="3000" dirty="0" smtClean="0">
                <a:solidFill>
                  <a:schemeClr val="tx1"/>
                </a:solidFill>
                <a:latin typeface="Calibri"/>
                <a:ea typeface="Trebuchet MS"/>
                <a:cs typeface="Calibri"/>
                <a:sym typeface="Trebuchet MS"/>
              </a:rPr>
              <a:t>.</a:t>
            </a:r>
            <a:endParaRPr sz="3000" dirty="0">
              <a:solidFill>
                <a:schemeClr val="tx1"/>
              </a:solidFill>
              <a:latin typeface="Calibri"/>
              <a:ea typeface="Trebuchet MS"/>
              <a:cs typeface="Calibri"/>
              <a:sym typeface="Trebuchet MS"/>
            </a:endParaRPr>
          </a:p>
          <a:p>
            <a:pPr marL="457200" lvl="0" indent="-457200" algn="l" defTabSz="457200">
              <a:buSzPct val="100000"/>
              <a:buFont typeface="Arial"/>
              <a:buChar char="•"/>
              <a:defRPr sz="1800"/>
            </a:pPr>
            <a:endParaRPr sz="3000" dirty="0">
              <a:solidFill>
                <a:schemeClr val="tx1"/>
              </a:solidFill>
              <a:latin typeface="Calibri"/>
              <a:ea typeface="Trebuchet MS"/>
              <a:cs typeface="Calibri"/>
              <a:sym typeface="Trebuchet MS"/>
            </a:endParaRPr>
          </a:p>
          <a:p>
            <a:pPr marL="457200" lvl="0" indent="-457200" algn="l" defTabSz="457200">
              <a:buSzPct val="100000"/>
              <a:buFont typeface="Arial"/>
              <a:buChar char="•"/>
              <a:defRPr sz="1800"/>
            </a:pPr>
            <a:r>
              <a:rPr lang="es-ES_tradnl" sz="3000" dirty="0" smtClean="0">
                <a:solidFill>
                  <a:schemeClr val="tx1"/>
                </a:solidFill>
                <a:latin typeface="Calibri"/>
                <a:ea typeface="Trebuchet MS"/>
                <a:cs typeface="Calibri"/>
                <a:sym typeface="Trebuchet MS"/>
              </a:rPr>
              <a:t>I</a:t>
            </a:r>
            <a:r>
              <a:rPr sz="3000" dirty="0" smtClean="0">
                <a:solidFill>
                  <a:schemeClr val="tx1"/>
                </a:solidFill>
                <a:latin typeface="Calibri"/>
                <a:ea typeface="Trebuchet MS"/>
                <a:cs typeface="Calibri"/>
                <a:sym typeface="Trebuchet MS"/>
              </a:rPr>
              <a:t>nclude </a:t>
            </a:r>
            <a:r>
              <a:rPr sz="3000" dirty="0">
                <a:solidFill>
                  <a:schemeClr val="tx1"/>
                </a:solidFill>
                <a:latin typeface="Calibri"/>
                <a:ea typeface="Trebuchet MS"/>
                <a:cs typeface="Calibri"/>
                <a:sym typeface="Trebuchet MS"/>
              </a:rPr>
              <a:t>ministers as part of the scaling </a:t>
            </a:r>
            <a:r>
              <a:rPr sz="3000" dirty="0" smtClean="0">
                <a:solidFill>
                  <a:schemeClr val="tx1"/>
                </a:solidFill>
                <a:latin typeface="Calibri"/>
                <a:ea typeface="Trebuchet MS"/>
                <a:cs typeface="Calibri"/>
                <a:sym typeface="Trebuchet MS"/>
              </a:rPr>
              <a:t>team</a:t>
            </a:r>
            <a:r>
              <a:rPr lang="es-ES_tradnl" sz="3000" dirty="0" smtClean="0">
                <a:solidFill>
                  <a:schemeClr val="tx1"/>
                </a:solidFill>
                <a:latin typeface="Calibri"/>
                <a:ea typeface="Trebuchet MS"/>
                <a:cs typeface="Calibri"/>
                <a:sym typeface="Trebuchet MS"/>
              </a:rPr>
              <a:t>.</a:t>
            </a:r>
            <a:endParaRPr sz="3000" dirty="0">
              <a:solidFill>
                <a:schemeClr val="tx1"/>
              </a:solidFill>
              <a:latin typeface="Calibri"/>
              <a:ea typeface="Trebuchet MS"/>
              <a:cs typeface="Calibri"/>
              <a:sym typeface="Trebuchet MS"/>
            </a:endParaRPr>
          </a:p>
          <a:p>
            <a:pPr marL="457200" lvl="0" indent="-457200" algn="l" defTabSz="457200">
              <a:buFont typeface="Arial"/>
              <a:buChar char="•"/>
              <a:defRPr sz="1800"/>
            </a:pPr>
            <a:endParaRPr sz="3000" dirty="0">
              <a:solidFill>
                <a:schemeClr val="tx1"/>
              </a:solidFill>
              <a:latin typeface="Calibri"/>
              <a:ea typeface="Trebuchet MS"/>
              <a:cs typeface="Calibri"/>
              <a:sym typeface="Trebuchet MS"/>
            </a:endParaRPr>
          </a:p>
          <a:p>
            <a:pPr marL="457200" lvl="0" indent="-457200" algn="l" defTabSz="457200">
              <a:buSzPct val="100000"/>
              <a:buFont typeface="Arial"/>
              <a:buChar char="•"/>
              <a:defRPr sz="1800"/>
            </a:pPr>
            <a:r>
              <a:rPr lang="es-ES_tradnl" sz="3000" dirty="0" smtClean="0">
                <a:solidFill>
                  <a:schemeClr val="tx1"/>
                </a:solidFill>
                <a:latin typeface="Calibri"/>
                <a:ea typeface="Trebuchet MS"/>
                <a:cs typeface="Calibri"/>
                <a:sym typeface="Trebuchet MS"/>
              </a:rPr>
              <a:t>I</a:t>
            </a:r>
            <a:r>
              <a:rPr sz="3000" dirty="0" smtClean="0">
                <a:solidFill>
                  <a:schemeClr val="tx1"/>
                </a:solidFill>
                <a:latin typeface="Calibri"/>
                <a:ea typeface="Trebuchet MS"/>
                <a:cs typeface="Calibri"/>
                <a:sym typeface="Trebuchet MS"/>
              </a:rPr>
              <a:t>ncrease </a:t>
            </a:r>
            <a:r>
              <a:rPr sz="3000" dirty="0">
                <a:solidFill>
                  <a:schemeClr val="tx1"/>
                </a:solidFill>
                <a:latin typeface="Calibri"/>
                <a:ea typeface="Trebuchet MS"/>
                <a:cs typeface="Calibri"/>
                <a:sym typeface="Trebuchet MS"/>
              </a:rPr>
              <a:t>policy engagement and </a:t>
            </a:r>
            <a:r>
              <a:rPr sz="3000" dirty="0" smtClean="0">
                <a:solidFill>
                  <a:schemeClr val="tx1"/>
                </a:solidFill>
                <a:latin typeface="Calibri"/>
                <a:ea typeface="Trebuchet MS"/>
                <a:cs typeface="Calibri"/>
                <a:sym typeface="Trebuchet MS"/>
              </a:rPr>
              <a:t>fundraising</a:t>
            </a:r>
            <a:r>
              <a:rPr lang="es-ES_tradnl" sz="3000" dirty="0" smtClean="0">
                <a:solidFill>
                  <a:schemeClr val="tx1"/>
                </a:solidFill>
                <a:latin typeface="Calibri"/>
                <a:ea typeface="Trebuchet MS"/>
                <a:cs typeface="Calibri"/>
                <a:sym typeface="Trebuchet MS"/>
              </a:rPr>
              <a:t>.</a:t>
            </a:r>
            <a:endParaRPr sz="3000" dirty="0">
              <a:solidFill>
                <a:schemeClr val="tx1"/>
              </a:solidFill>
              <a:latin typeface="Calibri"/>
              <a:ea typeface="Trebuchet MS"/>
              <a:cs typeface="Calibri"/>
              <a:sym typeface="Trebuchet MS"/>
            </a:endParaRPr>
          </a:p>
          <a:p>
            <a:pPr marL="457200" lvl="0" indent="-457200" algn="l" defTabSz="457200">
              <a:buFont typeface="Arial"/>
              <a:buChar char="•"/>
              <a:defRPr sz="1800"/>
            </a:pPr>
            <a:endParaRPr sz="3000" dirty="0">
              <a:solidFill>
                <a:schemeClr val="tx1"/>
              </a:solidFill>
              <a:latin typeface="Calibri"/>
              <a:ea typeface="Trebuchet MS"/>
              <a:cs typeface="Calibri"/>
              <a:sym typeface="Trebuchet MS"/>
            </a:endParaRPr>
          </a:p>
          <a:p>
            <a:pPr marL="457200" lvl="0" indent="-457200" algn="l" defTabSz="457200">
              <a:buSzPct val="100000"/>
              <a:buFont typeface="Arial"/>
              <a:buChar char="•"/>
              <a:defRPr sz="1800"/>
            </a:pPr>
            <a:r>
              <a:rPr lang="es-ES_tradnl" sz="3000" dirty="0" smtClean="0">
                <a:solidFill>
                  <a:schemeClr val="tx1"/>
                </a:solidFill>
                <a:latin typeface="Calibri"/>
                <a:ea typeface="Trebuchet MS"/>
                <a:cs typeface="Calibri"/>
                <a:sym typeface="Trebuchet MS"/>
              </a:rPr>
              <a:t>D</a:t>
            </a:r>
            <a:r>
              <a:rPr sz="3000" dirty="0" smtClean="0">
                <a:solidFill>
                  <a:schemeClr val="tx1"/>
                </a:solidFill>
                <a:latin typeface="Calibri"/>
                <a:ea typeface="Trebuchet MS"/>
                <a:cs typeface="Calibri"/>
                <a:sym typeface="Trebuchet MS"/>
              </a:rPr>
              <a:t>evelop </a:t>
            </a:r>
            <a:r>
              <a:rPr sz="3000" dirty="0">
                <a:solidFill>
                  <a:schemeClr val="tx1"/>
                </a:solidFill>
                <a:latin typeface="Calibri"/>
                <a:ea typeface="Trebuchet MS"/>
                <a:cs typeface="Calibri"/>
                <a:sym typeface="Trebuchet MS"/>
              </a:rPr>
              <a:t>proposals for funding to expand research on the system integration </a:t>
            </a:r>
            <a:r>
              <a:rPr sz="3000" dirty="0" smtClean="0">
                <a:solidFill>
                  <a:schemeClr val="tx1"/>
                </a:solidFill>
                <a:latin typeface="Calibri"/>
                <a:ea typeface="Trebuchet MS"/>
                <a:cs typeface="Calibri"/>
                <a:sym typeface="Trebuchet MS"/>
              </a:rPr>
              <a:t>processes</a:t>
            </a:r>
            <a:r>
              <a:rPr lang="es-ES_tradnl" sz="3000" dirty="0" smtClean="0">
                <a:solidFill>
                  <a:schemeClr val="tx1"/>
                </a:solidFill>
                <a:latin typeface="Calibri"/>
                <a:ea typeface="Trebuchet MS"/>
                <a:cs typeface="Calibri"/>
                <a:sym typeface="Trebuchet MS"/>
              </a:rPr>
              <a:t>.</a:t>
            </a:r>
            <a:endParaRPr sz="3000" dirty="0">
              <a:solidFill>
                <a:schemeClr val="tx1"/>
              </a:solidFill>
              <a:latin typeface="Calibri"/>
              <a:ea typeface="Trebuchet MS"/>
              <a:cs typeface="Calibri"/>
              <a:sym typeface="Trebuchet MS"/>
            </a:endParaRPr>
          </a:p>
          <a:p>
            <a:pPr lvl="0" algn="l" defTabSz="457200">
              <a:defRPr sz="1800"/>
            </a:pPr>
            <a:endParaRPr sz="3000" dirty="0">
              <a:solidFill>
                <a:schemeClr val="tx1"/>
              </a:solidFill>
              <a:latin typeface="Calibri"/>
              <a:ea typeface="Trebuchet MS"/>
              <a:cs typeface="Calibri"/>
              <a:sym typeface="Trebuchet MS"/>
            </a:endParaRPr>
          </a:p>
          <a:p>
            <a:pPr marL="457200" lvl="0" indent="-457200" algn="l" defTabSz="457200">
              <a:buSzPct val="100000"/>
              <a:buFont typeface="Arial"/>
              <a:buChar char="•"/>
              <a:defRPr sz="1800"/>
            </a:pPr>
            <a:r>
              <a:rPr lang="es-ES_tradnl" sz="3000" dirty="0" smtClean="0">
                <a:solidFill>
                  <a:schemeClr val="tx1"/>
                </a:solidFill>
                <a:latin typeface="Calibri"/>
                <a:ea typeface="Trebuchet MS"/>
                <a:cs typeface="Calibri"/>
                <a:sym typeface="Trebuchet MS"/>
              </a:rPr>
              <a:t>S</a:t>
            </a:r>
            <a:r>
              <a:rPr sz="3000" dirty="0" smtClean="0">
                <a:solidFill>
                  <a:schemeClr val="tx1"/>
                </a:solidFill>
                <a:latin typeface="Calibri"/>
                <a:ea typeface="Trebuchet MS"/>
                <a:cs typeface="Calibri"/>
                <a:sym typeface="Trebuchet MS"/>
              </a:rPr>
              <a:t>trengthen </a:t>
            </a:r>
            <a:r>
              <a:rPr sz="3000" dirty="0">
                <a:solidFill>
                  <a:schemeClr val="tx1"/>
                </a:solidFill>
                <a:latin typeface="Calibri"/>
                <a:ea typeface="Trebuchet MS"/>
                <a:cs typeface="Calibri"/>
                <a:sym typeface="Trebuchet MS"/>
              </a:rPr>
              <a:t>monitoring and evaluation that will support fast track performance, better reporting and multilevel data capturing to track changes in </a:t>
            </a:r>
            <a:r>
              <a:rPr sz="3000" dirty="0" smtClean="0">
                <a:solidFill>
                  <a:schemeClr val="tx1"/>
                </a:solidFill>
                <a:latin typeface="Calibri"/>
                <a:ea typeface="Trebuchet MS"/>
                <a:cs typeface="Calibri"/>
                <a:sym typeface="Trebuchet MS"/>
              </a:rPr>
              <a:t>knowledge</a:t>
            </a:r>
            <a:r>
              <a:rPr lang="es-ES_tradnl" sz="3000" dirty="0" smtClean="0">
                <a:solidFill>
                  <a:schemeClr val="tx1"/>
                </a:solidFill>
                <a:latin typeface="Calibri"/>
                <a:ea typeface="Trebuchet MS"/>
                <a:cs typeface="Calibri"/>
                <a:sym typeface="Trebuchet MS"/>
              </a:rPr>
              <a:t>.</a:t>
            </a:r>
            <a:endParaRPr sz="3000" dirty="0">
              <a:solidFill>
                <a:schemeClr val="tx1"/>
              </a:solidFill>
              <a:latin typeface="Calibri"/>
              <a:ea typeface="Trebuchet MS"/>
              <a:cs typeface="Calibri"/>
              <a:sym typeface="Trebuchet MS"/>
            </a:endParaRPr>
          </a:p>
        </p:txBody>
      </p:sp>
      <p:sp>
        <p:nvSpPr>
          <p:cNvPr id="2" name="Title 1"/>
          <p:cNvSpPr>
            <a:spLocks noGrp="1"/>
          </p:cNvSpPr>
          <p:nvPr>
            <p:ph type="title"/>
          </p:nvPr>
        </p:nvSpPr>
        <p:spPr/>
        <p:txBody>
          <a:bodyPr/>
          <a:lstStyle/>
          <a:p>
            <a:r>
              <a:rPr lang="en-US" dirty="0" smtClean="0"/>
              <a:t>Next </a:t>
            </a:r>
            <a:r>
              <a:rPr lang="en-US" dirty="0"/>
              <a:t>steps</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bwMode="auto">
          <a:xfrm>
            <a:off x="1575531" y="3581772"/>
            <a:ext cx="9877875" cy="37856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lvl="0">
              <a:defRPr sz="1800"/>
            </a:pPr>
            <a:r>
              <a:rPr lang="en-US" sz="6000" dirty="0" smtClean="0">
                <a:solidFill>
                  <a:schemeClr val="tx1"/>
                </a:solidFill>
                <a:latin typeface="Calibri"/>
                <a:ea typeface="Trebuchet MS Bold"/>
                <a:cs typeface="Calibri"/>
                <a:sym typeface="Trebuchet MS Bold"/>
              </a:rPr>
              <a:t>How </a:t>
            </a:r>
            <a:r>
              <a:rPr lang="en-US" sz="6000" dirty="0">
                <a:solidFill>
                  <a:schemeClr val="tx1"/>
                </a:solidFill>
                <a:latin typeface="Calibri"/>
                <a:ea typeface="Trebuchet MS Bold"/>
                <a:cs typeface="Calibri"/>
                <a:sym typeface="Trebuchet MS Bold"/>
              </a:rPr>
              <a:t>the </a:t>
            </a:r>
            <a:r>
              <a:rPr lang="en-US" sz="6000" dirty="0" err="1">
                <a:solidFill>
                  <a:schemeClr val="tx1"/>
                </a:solidFill>
                <a:latin typeface="Calibri"/>
                <a:ea typeface="Trebuchet MS Bold"/>
                <a:cs typeface="Calibri"/>
                <a:sym typeface="Trebuchet MS Bold"/>
              </a:rPr>
              <a:t>Mukono-Wakiso</a:t>
            </a:r>
            <a:r>
              <a:rPr lang="en-US" sz="6000" dirty="0">
                <a:solidFill>
                  <a:schemeClr val="tx1"/>
                </a:solidFill>
                <a:latin typeface="Calibri"/>
                <a:ea typeface="Trebuchet MS Bold"/>
                <a:cs typeface="Calibri"/>
                <a:sym typeface="Trebuchet MS Bold"/>
              </a:rPr>
              <a:t> IP experience</a:t>
            </a:r>
          </a:p>
          <a:p>
            <a:pPr lvl="0">
              <a:defRPr sz="1800"/>
            </a:pPr>
            <a:r>
              <a:rPr lang="en-US" sz="6000" dirty="0">
                <a:solidFill>
                  <a:schemeClr val="tx1"/>
                </a:solidFill>
                <a:latin typeface="Calibri"/>
                <a:ea typeface="Trebuchet MS Bold"/>
                <a:cs typeface="Calibri"/>
                <a:sym typeface="Trebuchet MS Bold"/>
              </a:rPr>
              <a:t>might help you or your </a:t>
            </a:r>
            <a:r>
              <a:rPr lang="en-US" sz="6000" dirty="0" smtClean="0">
                <a:solidFill>
                  <a:schemeClr val="tx1"/>
                </a:solidFill>
                <a:latin typeface="Calibri"/>
                <a:ea typeface="Trebuchet MS Bold"/>
                <a:cs typeface="Calibri"/>
                <a:sym typeface="Trebuchet MS Bold"/>
              </a:rPr>
              <a:t>organization </a:t>
            </a:r>
            <a:r>
              <a:rPr lang="en-US" sz="6000" dirty="0">
                <a:solidFill>
                  <a:schemeClr val="tx1"/>
                </a:solidFill>
                <a:latin typeface="Calibri"/>
                <a:ea typeface="Trebuchet MS Bold"/>
                <a:cs typeface="Calibri"/>
                <a:sym typeface="Trebuchet MS Bold"/>
              </a:rPr>
              <a:t>develop further</a:t>
            </a:r>
            <a:r>
              <a:rPr lang="en-US" sz="6000" dirty="0" smtClean="0">
                <a:solidFill>
                  <a:schemeClr val="tx1"/>
                </a:solidFill>
                <a:latin typeface="Calibri"/>
                <a:ea typeface="Trebuchet MS Bold"/>
                <a:cs typeface="Calibri"/>
                <a:sym typeface="Trebuchet MS Bold"/>
              </a:rPr>
              <a:t>?</a:t>
            </a:r>
            <a:endParaRPr lang="en-US" sz="6000" dirty="0">
              <a:solidFill>
                <a:schemeClr val="tx1"/>
              </a:solidFill>
              <a:latin typeface="Calibri"/>
              <a:ea typeface="Trebuchet MS Bold"/>
              <a:cs typeface="Calibri"/>
              <a:sym typeface="Trebuchet MS Bold"/>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Shape 229"/>
          <p:cNvSpPr/>
          <p:nvPr/>
        </p:nvSpPr>
        <p:spPr>
          <a:xfrm>
            <a:off x="902043" y="2172201"/>
            <a:ext cx="11343503" cy="692497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marL="457200" lvl="0" indent="-457200" algn="l" defTabSz="457200">
              <a:buSzPct val="100000"/>
              <a:buFont typeface="Arial" charset="0"/>
              <a:buChar char="•"/>
              <a:defRPr sz="1800"/>
            </a:pPr>
            <a:r>
              <a:rPr sz="3000" dirty="0" smtClean="0">
                <a:solidFill>
                  <a:schemeClr val="tx1"/>
                </a:solidFill>
                <a:latin typeface="Calibri" charset="0"/>
                <a:ea typeface="Calibri" charset="0"/>
                <a:cs typeface="Calibri" charset="0"/>
                <a:sym typeface="Trebuchet MS"/>
              </a:rPr>
              <a:t>In </a:t>
            </a:r>
            <a:r>
              <a:rPr sz="3000" dirty="0">
                <a:solidFill>
                  <a:schemeClr val="tx1"/>
                </a:solidFill>
                <a:latin typeface="Calibri" charset="0"/>
                <a:ea typeface="Calibri" charset="0"/>
                <a:cs typeface="Calibri" charset="0"/>
                <a:sym typeface="Trebuchet MS"/>
              </a:rPr>
              <a:t>the Lake Victoria Crescent </a:t>
            </a:r>
            <a:r>
              <a:rPr lang="es-ES_tradnl" sz="3000" dirty="0" smtClean="0">
                <a:solidFill>
                  <a:schemeClr val="tx1"/>
                </a:solidFill>
                <a:latin typeface="Calibri" charset="0"/>
                <a:ea typeface="Calibri" charset="0"/>
                <a:cs typeface="Calibri" charset="0"/>
                <a:sym typeface="Trebuchet MS"/>
              </a:rPr>
              <a:t>z</a:t>
            </a:r>
            <a:r>
              <a:rPr sz="3000" dirty="0" smtClean="0">
                <a:solidFill>
                  <a:schemeClr val="tx1"/>
                </a:solidFill>
                <a:latin typeface="Calibri" charset="0"/>
                <a:ea typeface="Calibri" charset="0"/>
                <a:cs typeface="Calibri" charset="0"/>
                <a:sym typeface="Trebuchet MS"/>
              </a:rPr>
              <a:t>one </a:t>
            </a:r>
            <a:r>
              <a:rPr sz="3000" dirty="0">
                <a:solidFill>
                  <a:schemeClr val="tx1"/>
                </a:solidFill>
                <a:latin typeface="Calibri" charset="0"/>
                <a:ea typeface="Calibri" charset="0"/>
                <a:cs typeface="Calibri" charset="0"/>
                <a:sym typeface="Trebuchet MS"/>
              </a:rPr>
              <a:t>of central Uganda farmers have been struggling with increasing poverty and malnutrition due to low agricultural yields.</a:t>
            </a:r>
          </a:p>
          <a:p>
            <a:pPr marL="457200" lvl="0" indent="-457200" algn="l" defTabSz="457200">
              <a:buFont typeface="Arial" charset="0"/>
              <a:buChar char="•"/>
              <a:defRPr sz="1800"/>
            </a:pPr>
            <a:endParaRPr sz="3000" dirty="0">
              <a:solidFill>
                <a:schemeClr val="tx1"/>
              </a:solidFill>
              <a:latin typeface="Calibri" charset="0"/>
              <a:ea typeface="Calibri" charset="0"/>
              <a:cs typeface="Calibri" charset="0"/>
              <a:sym typeface="Trebuchet MS"/>
            </a:endParaRPr>
          </a:p>
          <a:p>
            <a:pPr marL="457200" lvl="0" indent="-457200" algn="l" defTabSz="457200">
              <a:buSzPct val="100000"/>
              <a:buFont typeface="Arial" charset="0"/>
              <a:buChar char="•"/>
              <a:defRPr sz="1800"/>
            </a:pPr>
            <a:r>
              <a:rPr sz="3000" dirty="0" smtClean="0">
                <a:solidFill>
                  <a:schemeClr val="tx1"/>
                </a:solidFill>
                <a:latin typeface="Calibri" charset="0"/>
                <a:ea typeface="Calibri" charset="0"/>
                <a:cs typeface="Calibri" charset="0"/>
                <a:sym typeface="Trebuchet MS"/>
              </a:rPr>
              <a:t>The </a:t>
            </a:r>
            <a:r>
              <a:rPr sz="3000" dirty="0">
                <a:solidFill>
                  <a:schemeClr val="tx1"/>
                </a:solidFill>
                <a:latin typeface="Calibri" charset="0"/>
                <a:ea typeface="Calibri" charset="0"/>
                <a:cs typeface="Calibri" charset="0"/>
                <a:sym typeface="Trebuchet MS"/>
              </a:rPr>
              <a:t>Mukono-Wakiso IP challenged this issue by helping the local farmers to implement integrated farming system on their farms.</a:t>
            </a:r>
          </a:p>
          <a:p>
            <a:pPr marL="457200" lvl="0" indent="-457200" algn="l" defTabSz="457200">
              <a:buSzPct val="100000"/>
              <a:buFont typeface="Arial" charset="0"/>
              <a:buChar char="•"/>
              <a:defRPr sz="1800"/>
            </a:pPr>
            <a:endParaRPr sz="3000" dirty="0">
              <a:solidFill>
                <a:schemeClr val="tx1"/>
              </a:solidFill>
              <a:latin typeface="Calibri" charset="0"/>
              <a:ea typeface="Calibri" charset="0"/>
              <a:cs typeface="Calibri" charset="0"/>
              <a:sym typeface="Trebuchet MS"/>
            </a:endParaRPr>
          </a:p>
          <a:p>
            <a:pPr marL="457200" lvl="0" indent="-457200" algn="l" defTabSz="457200">
              <a:buSzPct val="100000"/>
              <a:buFont typeface="Arial" charset="0"/>
              <a:buChar char="•"/>
              <a:defRPr sz="1800"/>
            </a:pPr>
            <a:r>
              <a:rPr sz="3000" dirty="0" smtClean="0">
                <a:solidFill>
                  <a:schemeClr val="tx1"/>
                </a:solidFill>
                <a:latin typeface="Calibri" charset="0"/>
                <a:ea typeface="Calibri" charset="0"/>
                <a:cs typeface="Calibri" charset="0"/>
                <a:sym typeface="Trebuchet MS"/>
              </a:rPr>
              <a:t>The </a:t>
            </a:r>
            <a:r>
              <a:rPr sz="3000" dirty="0">
                <a:solidFill>
                  <a:schemeClr val="tx1"/>
                </a:solidFill>
                <a:latin typeface="Calibri" charset="0"/>
                <a:ea typeface="Calibri" charset="0"/>
                <a:cs typeface="Calibri" charset="0"/>
                <a:sym typeface="Trebuchet MS"/>
              </a:rPr>
              <a:t>incorporation of the livestock, crops and tree farming system provides an opportunity to improve sustainable access to income and nutrition by spreading risks. This also sustains the natural resource base through nutrient recycling, erosion </a:t>
            </a:r>
            <a:r>
              <a:rPr sz="3000" dirty="0" smtClean="0">
                <a:solidFill>
                  <a:schemeClr val="tx1"/>
                </a:solidFill>
                <a:latin typeface="Calibri" charset="0"/>
                <a:ea typeface="Calibri" charset="0"/>
                <a:cs typeface="Calibri" charset="0"/>
                <a:sym typeface="Trebuchet MS"/>
              </a:rPr>
              <a:t>control </a:t>
            </a:r>
            <a:r>
              <a:rPr sz="3000" dirty="0">
                <a:solidFill>
                  <a:schemeClr val="tx1"/>
                </a:solidFill>
                <a:latin typeface="Calibri" charset="0"/>
                <a:ea typeface="Calibri" charset="0"/>
                <a:cs typeface="Calibri" charset="0"/>
                <a:sym typeface="Trebuchet MS"/>
              </a:rPr>
              <a:t>and pollination.</a:t>
            </a:r>
          </a:p>
          <a:p>
            <a:pPr marL="457200" lvl="0" indent="-457200" algn="l" defTabSz="457200">
              <a:buFont typeface="Arial" charset="0"/>
              <a:buChar char="•"/>
              <a:defRPr sz="1800"/>
            </a:pPr>
            <a:endParaRPr sz="3000" dirty="0">
              <a:solidFill>
                <a:schemeClr val="tx1"/>
              </a:solidFill>
              <a:latin typeface="Calibri" charset="0"/>
              <a:ea typeface="Calibri" charset="0"/>
              <a:cs typeface="Calibri" charset="0"/>
              <a:sym typeface="Trebuchet MS"/>
            </a:endParaRPr>
          </a:p>
          <a:p>
            <a:pPr marL="457200" lvl="0" indent="-457200" algn="l" defTabSz="457200">
              <a:buSzPct val="100000"/>
              <a:buFont typeface="Arial" charset="0"/>
              <a:buChar char="•"/>
              <a:defRPr sz="1800"/>
            </a:pPr>
            <a:r>
              <a:rPr sz="3000" dirty="0" smtClean="0">
                <a:solidFill>
                  <a:schemeClr val="tx1"/>
                </a:solidFill>
                <a:latin typeface="Calibri" charset="0"/>
                <a:ea typeface="Calibri" charset="0"/>
                <a:cs typeface="Calibri" charset="0"/>
                <a:sym typeface="Trebuchet MS"/>
              </a:rPr>
              <a:t>Together </a:t>
            </a:r>
            <a:r>
              <a:rPr sz="3000" dirty="0">
                <a:solidFill>
                  <a:schemeClr val="tx1"/>
                </a:solidFill>
                <a:latin typeface="Calibri" charset="0"/>
                <a:ea typeface="Calibri" charset="0"/>
                <a:cs typeface="Calibri" charset="0"/>
                <a:sym typeface="Trebuchet MS"/>
              </a:rPr>
              <a:t>with its partners the IP carried out extensive research for development activities, offered training sessions for </a:t>
            </a:r>
            <a:r>
              <a:rPr sz="3000" dirty="0" smtClean="0">
                <a:solidFill>
                  <a:schemeClr val="tx1"/>
                </a:solidFill>
                <a:latin typeface="Calibri" charset="0"/>
                <a:ea typeface="Calibri" charset="0"/>
                <a:cs typeface="Calibri" charset="0"/>
                <a:sym typeface="Trebuchet MS"/>
              </a:rPr>
              <a:t>members </a:t>
            </a:r>
            <a:r>
              <a:rPr sz="3000" dirty="0">
                <a:solidFill>
                  <a:schemeClr val="tx1"/>
                </a:solidFill>
                <a:latin typeface="Calibri" charset="0"/>
                <a:ea typeface="Calibri" charset="0"/>
                <a:cs typeface="Calibri" charset="0"/>
                <a:sym typeface="Trebuchet MS"/>
              </a:rPr>
              <a:t>and helped to link farmers to market.</a:t>
            </a:r>
          </a:p>
        </p:txBody>
      </p:sp>
      <p:sp>
        <p:nvSpPr>
          <p:cNvPr id="2" name="Title 1"/>
          <p:cNvSpPr>
            <a:spLocks noGrp="1"/>
          </p:cNvSpPr>
          <p:nvPr>
            <p:ph type="title"/>
          </p:nvPr>
        </p:nvSpPr>
        <p:spPr/>
        <p:txBody>
          <a:bodyPr/>
          <a:lstStyle/>
          <a:p>
            <a:r>
              <a:rPr lang="en-US" dirty="0"/>
              <a:t> Takeaways</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6" name="image19.jpg"/>
          <p:cNvPicPr/>
          <p:nvPr/>
        </p:nvPicPr>
        <p:blipFill>
          <a:blip r:embed="rId2">
            <a:extLst>
              <a:ext uri="{28A0092B-C50C-407E-A947-70E740481C1C}">
                <a14:useLocalDpi xmlns:a14="http://schemas.microsoft.com/office/drawing/2010/main" val="0"/>
              </a:ext>
            </a:extLst>
          </a:blip>
          <a:stretch>
            <a:fillRect/>
          </a:stretch>
        </p:blipFill>
        <p:spPr>
          <a:xfrm>
            <a:off x="7731336" y="1633554"/>
            <a:ext cx="2594974" cy="999065"/>
          </a:xfrm>
          <a:prstGeom prst="rect">
            <a:avLst/>
          </a:prstGeom>
          <a:ln w="12700">
            <a:miter lim="400000"/>
          </a:ln>
        </p:spPr>
      </p:pic>
      <p:pic>
        <p:nvPicPr>
          <p:cNvPr id="237" name="image20.png"/>
          <p:cNvPicPr/>
          <p:nvPr/>
        </p:nvPicPr>
        <p:blipFill>
          <a:blip r:embed="rId3">
            <a:extLst>
              <a:ext uri="{28A0092B-C50C-407E-A947-70E740481C1C}">
                <a14:useLocalDpi xmlns:a14="http://schemas.microsoft.com/office/drawing/2010/main" val="0"/>
              </a:ext>
            </a:extLst>
          </a:blip>
          <a:stretch>
            <a:fillRect/>
          </a:stretch>
        </p:blipFill>
        <p:spPr>
          <a:xfrm>
            <a:off x="2815590" y="1643363"/>
            <a:ext cx="1026673" cy="1026673"/>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hape 90"/>
          <p:cNvSpPr/>
          <p:nvPr/>
        </p:nvSpPr>
        <p:spPr>
          <a:xfrm>
            <a:off x="4787899" y="3044560"/>
            <a:ext cx="3122218" cy="2465141"/>
          </a:xfrm>
          <a:prstGeom prst="rect">
            <a:avLst/>
          </a:prstGeom>
          <a:solidFill>
            <a:srgbClr val="560705"/>
          </a:solidFill>
          <a:ln w="12700">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a:p>
        </p:txBody>
      </p:sp>
      <p:sp>
        <p:nvSpPr>
          <p:cNvPr id="91" name="Shape 91"/>
          <p:cNvSpPr/>
          <p:nvPr/>
        </p:nvSpPr>
        <p:spPr>
          <a:xfrm>
            <a:off x="4947756" y="3811745"/>
            <a:ext cx="2802503" cy="1025922"/>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a:solidFill>
                  <a:srgbClr val="FFFFFF"/>
                </a:solidFill>
                <a:latin typeface="Trebuchet MS Bold"/>
                <a:ea typeface="Trebuchet MS Bold"/>
                <a:cs typeface="Trebuchet MS Bold"/>
                <a:sym typeface="Trebuchet MS Bold"/>
              </a:defRPr>
            </a:lvl1pPr>
          </a:lstStyle>
          <a:p>
            <a:pPr lvl="0">
              <a:defRPr sz="1800">
                <a:solidFill>
                  <a:srgbClr val="000000"/>
                </a:solidFill>
              </a:defRPr>
            </a:pPr>
            <a:r>
              <a:rPr sz="3000" dirty="0">
                <a:solidFill>
                  <a:srgbClr val="FFFFFF"/>
                </a:solidFill>
                <a:latin typeface="Calibri"/>
                <a:cs typeface="Calibri"/>
              </a:rPr>
              <a:t>Mukono-Wakiso </a:t>
            </a:r>
            <a:r>
              <a:rPr lang="es-ES_tradnl" sz="3000" dirty="0" smtClean="0">
                <a:solidFill>
                  <a:srgbClr val="FFFFFF"/>
                </a:solidFill>
                <a:latin typeface="Calibri"/>
                <a:cs typeface="Calibri"/>
              </a:rPr>
              <a:t>d</a:t>
            </a:r>
            <a:r>
              <a:rPr sz="3000" dirty="0" smtClean="0">
                <a:solidFill>
                  <a:srgbClr val="FFFFFF"/>
                </a:solidFill>
                <a:latin typeface="Calibri"/>
                <a:cs typeface="Calibri"/>
              </a:rPr>
              <a:t>istrict</a:t>
            </a:r>
            <a:endParaRPr sz="3000" dirty="0">
              <a:solidFill>
                <a:srgbClr val="FFFFFF"/>
              </a:solidFill>
              <a:latin typeface="Calibri"/>
              <a:cs typeface="Calibri"/>
            </a:endParaRPr>
          </a:p>
        </p:txBody>
      </p:sp>
      <p:sp>
        <p:nvSpPr>
          <p:cNvPr id="92" name="Shape 92"/>
          <p:cNvSpPr/>
          <p:nvPr/>
        </p:nvSpPr>
        <p:spPr>
          <a:xfrm>
            <a:off x="8051799" y="3642128"/>
            <a:ext cx="1270002" cy="1270002"/>
          </a:xfrm>
          <a:prstGeom prst="rightArrow">
            <a:avLst>
              <a:gd name="adj1" fmla="val 32000"/>
              <a:gd name="adj2" fmla="val 64000"/>
            </a:avLst>
          </a:prstGeom>
          <a:solidFill>
            <a:srgbClr val="560706"/>
          </a:solidFill>
          <a:ln w="12700">
            <a:miter lim="400000"/>
          </a:ln>
          <a:effectLst>
            <a:outerShdw blurRad="38100" dist="25400" dir="5400000" rotWithShape="0">
              <a:srgbClr val="000000">
                <a:alpha val="50000"/>
              </a:srgbClr>
            </a:outerShdw>
          </a:effectLst>
        </p:spPr>
        <p:txBody>
          <a:bodyPr lIns="0" tIns="0" rIns="0" bIns="0" anchor="ctr"/>
          <a:lstStyle/>
          <a:p>
            <a:pPr lvl="0">
              <a:defRPr sz="2400">
                <a:solidFill>
                  <a:srgbClr val="851001"/>
                </a:solidFill>
              </a:defRPr>
            </a:pPr>
            <a:endParaRPr/>
          </a:p>
        </p:txBody>
      </p:sp>
      <p:sp>
        <p:nvSpPr>
          <p:cNvPr id="93" name="Shape 93"/>
          <p:cNvSpPr/>
          <p:nvPr/>
        </p:nvSpPr>
        <p:spPr>
          <a:xfrm flipH="1">
            <a:off x="3376214" y="3642128"/>
            <a:ext cx="1270002" cy="1270002"/>
          </a:xfrm>
          <a:prstGeom prst="rightArrow">
            <a:avLst>
              <a:gd name="adj1" fmla="val 32000"/>
              <a:gd name="adj2" fmla="val 64000"/>
            </a:avLst>
          </a:prstGeom>
          <a:solidFill>
            <a:srgbClr val="560706"/>
          </a:solidFill>
          <a:ln w="12700">
            <a:miter lim="400000"/>
          </a:ln>
          <a:effectLst>
            <a:outerShdw blurRad="38100" dist="25400" dir="5400000" rotWithShape="0">
              <a:srgbClr val="000000">
                <a:alpha val="50000"/>
              </a:srgbClr>
            </a:outerShdw>
          </a:effectLst>
        </p:spPr>
        <p:txBody>
          <a:bodyPr lIns="0" tIns="0" rIns="0" bIns="0" anchor="ctr"/>
          <a:lstStyle/>
          <a:p>
            <a:pPr lvl="0">
              <a:defRPr sz="2400">
                <a:solidFill>
                  <a:srgbClr val="FFFFFF"/>
                </a:solidFill>
              </a:defRPr>
            </a:pPr>
            <a:endParaRPr/>
          </a:p>
        </p:txBody>
      </p:sp>
      <p:sp>
        <p:nvSpPr>
          <p:cNvPr id="94" name="Shape 94"/>
          <p:cNvSpPr/>
          <p:nvPr/>
        </p:nvSpPr>
        <p:spPr>
          <a:xfrm>
            <a:off x="9463484" y="3062403"/>
            <a:ext cx="2802503" cy="1025922"/>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a:solidFill>
                  <a:srgbClr val="53585F"/>
                </a:solidFill>
                <a:latin typeface="Trebuchet MS"/>
                <a:ea typeface="Trebuchet MS"/>
                <a:cs typeface="Trebuchet MS"/>
                <a:sym typeface="Trebuchet MS"/>
              </a:defRPr>
            </a:lvl1pPr>
          </a:lstStyle>
          <a:p>
            <a:pPr lvl="0">
              <a:defRPr sz="1800">
                <a:solidFill>
                  <a:srgbClr val="000000"/>
                </a:solidFill>
              </a:defRPr>
            </a:pPr>
            <a:r>
              <a:rPr lang="es-ES_tradnl" sz="3000" dirty="0">
                <a:latin typeface="Calibri"/>
                <a:cs typeface="Calibri"/>
              </a:rPr>
              <a:t>C</a:t>
            </a:r>
            <a:r>
              <a:rPr sz="3000" dirty="0" smtClean="0">
                <a:solidFill>
                  <a:srgbClr val="53585F"/>
                </a:solidFill>
                <a:latin typeface="Calibri"/>
                <a:cs typeface="Calibri"/>
              </a:rPr>
              <a:t>ompetition </a:t>
            </a:r>
            <a:r>
              <a:rPr sz="3000" dirty="0">
                <a:solidFill>
                  <a:srgbClr val="53585F"/>
                </a:solidFill>
                <a:latin typeface="Calibri"/>
                <a:cs typeface="Calibri"/>
              </a:rPr>
              <a:t>for land</a:t>
            </a:r>
          </a:p>
        </p:txBody>
      </p:sp>
      <p:sp>
        <p:nvSpPr>
          <p:cNvPr id="95" name="Shape 95"/>
          <p:cNvSpPr/>
          <p:nvPr/>
        </p:nvSpPr>
        <p:spPr>
          <a:xfrm>
            <a:off x="9463484" y="4765907"/>
            <a:ext cx="3122218" cy="1487587"/>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a:solidFill>
                  <a:srgbClr val="53585F"/>
                </a:solidFill>
                <a:latin typeface="Trebuchet MS"/>
                <a:ea typeface="Trebuchet MS"/>
                <a:cs typeface="Trebuchet MS"/>
                <a:sym typeface="Trebuchet MS"/>
              </a:defRPr>
            </a:lvl1pPr>
          </a:lstStyle>
          <a:p>
            <a:pPr lvl="0">
              <a:defRPr sz="1800">
                <a:solidFill>
                  <a:srgbClr val="000000"/>
                </a:solidFill>
              </a:defRPr>
            </a:pPr>
            <a:r>
              <a:rPr lang="es-ES_tradnl" sz="3000" dirty="0">
                <a:latin typeface="Calibri"/>
                <a:cs typeface="Calibri"/>
              </a:rPr>
              <a:t>C</a:t>
            </a:r>
            <a:r>
              <a:rPr sz="3000" dirty="0" smtClean="0">
                <a:solidFill>
                  <a:srgbClr val="53585F"/>
                </a:solidFill>
                <a:latin typeface="Calibri"/>
                <a:cs typeface="Calibri"/>
              </a:rPr>
              <a:t>lose </a:t>
            </a:r>
            <a:r>
              <a:rPr sz="3000" dirty="0">
                <a:solidFill>
                  <a:srgbClr val="53585F"/>
                </a:solidFill>
                <a:latin typeface="Calibri"/>
                <a:cs typeface="Calibri"/>
              </a:rPr>
              <a:t>to Kampala - market opportunities</a:t>
            </a:r>
          </a:p>
        </p:txBody>
      </p:sp>
      <p:sp>
        <p:nvSpPr>
          <p:cNvPr id="96" name="Shape 96"/>
          <p:cNvSpPr/>
          <p:nvPr/>
        </p:nvSpPr>
        <p:spPr>
          <a:xfrm>
            <a:off x="285295" y="2919920"/>
            <a:ext cx="3665260" cy="1025922"/>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a:solidFill>
                  <a:srgbClr val="53585F"/>
                </a:solidFill>
                <a:latin typeface="Trebuchet MS"/>
                <a:ea typeface="Trebuchet MS"/>
                <a:cs typeface="Trebuchet MS"/>
                <a:sym typeface="Trebuchet MS"/>
              </a:defRPr>
            </a:lvl1pPr>
          </a:lstStyle>
          <a:p>
            <a:pPr lvl="0">
              <a:defRPr sz="1800">
                <a:solidFill>
                  <a:srgbClr val="000000"/>
                </a:solidFill>
              </a:defRPr>
            </a:pPr>
            <a:r>
              <a:rPr lang="es-ES_tradnl" sz="3000" dirty="0">
                <a:latin typeface="Calibri"/>
                <a:cs typeface="Calibri"/>
              </a:rPr>
              <a:t>H</a:t>
            </a:r>
            <a:r>
              <a:rPr sz="3000" dirty="0" smtClean="0">
                <a:solidFill>
                  <a:srgbClr val="53585F"/>
                </a:solidFill>
                <a:latin typeface="Calibri"/>
                <a:cs typeface="Calibri"/>
              </a:rPr>
              <a:t>igh </a:t>
            </a:r>
            <a:r>
              <a:rPr sz="3000" dirty="0">
                <a:solidFill>
                  <a:srgbClr val="53585F"/>
                </a:solidFill>
                <a:latin typeface="Calibri"/>
                <a:cs typeface="Calibri"/>
              </a:rPr>
              <a:t>youth unemployment</a:t>
            </a:r>
          </a:p>
        </p:txBody>
      </p:sp>
      <p:sp>
        <p:nvSpPr>
          <p:cNvPr id="97" name="Shape 97"/>
          <p:cNvSpPr/>
          <p:nvPr/>
        </p:nvSpPr>
        <p:spPr>
          <a:xfrm>
            <a:off x="4475202" y="6010044"/>
            <a:ext cx="4054395" cy="1487587"/>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lvl="0">
              <a:defRPr sz="1800"/>
            </a:pPr>
            <a:r>
              <a:rPr sz="3000" dirty="0" smtClean="0">
                <a:solidFill>
                  <a:srgbClr val="53585F"/>
                </a:solidFill>
                <a:latin typeface="Calibri"/>
                <a:ea typeface="Trebuchet MS"/>
                <a:cs typeface="Calibri"/>
                <a:sym typeface="Trebuchet MS"/>
              </a:rPr>
              <a:t>l</a:t>
            </a:r>
            <a:r>
              <a:rPr lang="es-ES_tradnl" sz="3000" dirty="0" smtClean="0">
                <a:solidFill>
                  <a:srgbClr val="53585F"/>
                </a:solidFill>
                <a:latin typeface="Calibri"/>
                <a:ea typeface="Trebuchet MS"/>
                <a:cs typeface="Calibri"/>
                <a:sym typeface="Trebuchet MS"/>
              </a:rPr>
              <a:t>L</a:t>
            </a:r>
            <a:r>
              <a:rPr sz="3000" dirty="0" smtClean="0">
                <a:solidFill>
                  <a:srgbClr val="53585F"/>
                </a:solidFill>
                <a:latin typeface="Calibri"/>
                <a:ea typeface="Trebuchet MS"/>
                <a:cs typeface="Calibri"/>
                <a:sym typeface="Trebuchet MS"/>
              </a:rPr>
              <a:t>argely </a:t>
            </a:r>
            <a:r>
              <a:rPr sz="3000" dirty="0">
                <a:solidFill>
                  <a:srgbClr val="53585F"/>
                </a:solidFill>
                <a:latin typeface="Calibri"/>
                <a:ea typeface="Trebuchet MS"/>
                <a:cs typeface="Calibri"/>
                <a:sym typeface="Trebuchet MS"/>
              </a:rPr>
              <a:t>dependent on banana-coffee farming - </a:t>
            </a:r>
          </a:p>
          <a:p>
            <a:pPr lvl="0">
              <a:defRPr sz="1800"/>
            </a:pPr>
            <a:r>
              <a:rPr sz="3000" dirty="0">
                <a:solidFill>
                  <a:srgbClr val="53585F"/>
                </a:solidFill>
                <a:latin typeface="Calibri"/>
                <a:ea typeface="Trebuchet MS"/>
                <a:cs typeface="Calibri"/>
                <a:sym typeface="Trebuchet MS"/>
              </a:rPr>
              <a:t>sole crop production</a:t>
            </a:r>
          </a:p>
        </p:txBody>
      </p:sp>
      <p:sp>
        <p:nvSpPr>
          <p:cNvPr id="98" name="Shape 98"/>
          <p:cNvSpPr/>
          <p:nvPr/>
        </p:nvSpPr>
        <p:spPr>
          <a:xfrm>
            <a:off x="572119" y="4999341"/>
            <a:ext cx="3122218" cy="1487587"/>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defRPr>
                <a:solidFill>
                  <a:srgbClr val="53585F"/>
                </a:solidFill>
                <a:latin typeface="Trebuchet MS"/>
                <a:ea typeface="Trebuchet MS"/>
                <a:cs typeface="Trebuchet MS"/>
                <a:sym typeface="Trebuchet MS"/>
              </a:defRPr>
            </a:lvl1pPr>
          </a:lstStyle>
          <a:p>
            <a:pPr lvl="0">
              <a:defRPr sz="1800">
                <a:solidFill>
                  <a:srgbClr val="000000"/>
                </a:solidFill>
              </a:defRPr>
            </a:pPr>
            <a:r>
              <a:rPr lang="es-ES_tradnl" sz="3000" dirty="0">
                <a:latin typeface="Calibri"/>
                <a:cs typeface="Calibri"/>
              </a:rPr>
              <a:t>H</a:t>
            </a:r>
            <a:r>
              <a:rPr sz="3000" dirty="0" smtClean="0">
                <a:solidFill>
                  <a:srgbClr val="53585F"/>
                </a:solidFill>
                <a:latin typeface="Calibri"/>
                <a:cs typeface="Calibri"/>
              </a:rPr>
              <a:t>igh </a:t>
            </a:r>
            <a:r>
              <a:rPr sz="3000" dirty="0">
                <a:solidFill>
                  <a:srgbClr val="53585F"/>
                </a:solidFill>
                <a:latin typeface="Calibri"/>
                <a:cs typeface="Calibri"/>
              </a:rPr>
              <a:t>population reduced acreage for farming</a:t>
            </a:r>
          </a:p>
        </p:txBody>
      </p:sp>
      <p:sp>
        <p:nvSpPr>
          <p:cNvPr id="2" name="Title 1"/>
          <p:cNvSpPr>
            <a:spLocks noGrp="1"/>
          </p:cNvSpPr>
          <p:nvPr>
            <p:ph type="title"/>
          </p:nvPr>
        </p:nvSpPr>
        <p:spPr/>
        <p:txBody>
          <a:bodyPr/>
          <a:lstStyle/>
          <a:p>
            <a:r>
              <a:rPr lang="en-US" dirty="0" smtClean="0"/>
              <a:t>Situation in </a:t>
            </a:r>
            <a:r>
              <a:rPr lang="en-US" dirty="0"/>
              <a:t>the region</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bwMode="auto">
          <a:xfrm>
            <a:off x="1513750" y="3322284"/>
            <a:ext cx="9877875" cy="39224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lvl="0">
              <a:defRPr sz="1800"/>
            </a:pPr>
            <a:endParaRPr lang="en-US" sz="4000" dirty="0">
              <a:solidFill>
                <a:schemeClr val="tx1"/>
              </a:solidFill>
              <a:latin typeface="Calibri"/>
              <a:ea typeface="Trebuchet MS Bold"/>
              <a:cs typeface="Calibri"/>
              <a:sym typeface="Trebuchet MS Bold"/>
            </a:endParaRPr>
          </a:p>
          <a:p>
            <a:pPr lvl="0">
              <a:defRPr sz="1800"/>
            </a:pPr>
            <a:r>
              <a:rPr lang="en-US" sz="6000" dirty="0">
                <a:solidFill>
                  <a:schemeClr val="tx1"/>
                </a:solidFill>
                <a:latin typeface="Calibri"/>
                <a:ea typeface="Trebuchet MS Bold"/>
                <a:cs typeface="Calibri"/>
                <a:sym typeface="Trebuchet MS Bold"/>
              </a:rPr>
              <a:t>What are the main challenges </a:t>
            </a:r>
          </a:p>
          <a:p>
            <a:pPr lvl="0">
              <a:defRPr sz="1800"/>
            </a:pPr>
            <a:r>
              <a:rPr lang="en-US" sz="6000" dirty="0">
                <a:solidFill>
                  <a:schemeClr val="tx1"/>
                </a:solidFill>
                <a:latin typeface="Calibri"/>
                <a:ea typeface="Trebuchet MS Bold"/>
                <a:cs typeface="Calibri"/>
                <a:sym typeface="Trebuchet MS Bold"/>
              </a:rPr>
              <a:t>related to agriculture </a:t>
            </a:r>
          </a:p>
          <a:p>
            <a:pPr lvl="0">
              <a:defRPr sz="1800"/>
            </a:pPr>
            <a:r>
              <a:rPr lang="en-US" sz="6000" dirty="0">
                <a:solidFill>
                  <a:schemeClr val="tx1"/>
                </a:solidFill>
                <a:latin typeface="Calibri"/>
                <a:ea typeface="Trebuchet MS Bold"/>
                <a:cs typeface="Calibri"/>
                <a:sym typeface="Trebuchet MS Bold"/>
              </a:rPr>
              <a:t>in your country/region?</a:t>
            </a:r>
          </a:p>
          <a:p>
            <a:pPr algn="ctr">
              <a:lnSpc>
                <a:spcPts val="3200"/>
              </a:lnSpc>
            </a:pPr>
            <a:endParaRPr lang="en-US" sz="4000" dirty="0" smtClean="0">
              <a:solidFill>
                <a:schemeClr val="tx1"/>
              </a:solidFill>
              <a:latin typeface="Calibri"/>
              <a:cs typeface="Calibri"/>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Shape 108"/>
          <p:cNvSpPr/>
          <p:nvPr/>
        </p:nvSpPr>
        <p:spPr>
          <a:xfrm>
            <a:off x="5576353" y="2290280"/>
            <a:ext cx="6598464" cy="634276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lvl="0" algn="l" defTabSz="457200">
              <a:lnSpc>
                <a:spcPct val="90000"/>
              </a:lnSpc>
              <a:defRPr sz="1800"/>
            </a:pPr>
            <a:r>
              <a:rPr sz="3000" dirty="0">
                <a:solidFill>
                  <a:srgbClr val="000000"/>
                </a:solidFill>
                <a:latin typeface="Calibri"/>
                <a:ea typeface="Trebuchet MS"/>
                <a:cs typeface="Calibri"/>
                <a:sym typeface="Trebuchet MS"/>
              </a:rPr>
              <a:t>He was working as a shop attendant in </a:t>
            </a:r>
          </a:p>
          <a:p>
            <a:pPr lvl="0" algn="l" defTabSz="457200">
              <a:lnSpc>
                <a:spcPct val="90000"/>
              </a:lnSpc>
              <a:defRPr sz="1800"/>
            </a:pPr>
            <a:r>
              <a:rPr sz="3000" dirty="0">
                <a:solidFill>
                  <a:srgbClr val="000000"/>
                </a:solidFill>
                <a:latin typeface="Calibri"/>
                <a:ea typeface="Trebuchet MS"/>
                <a:cs typeface="Calibri"/>
                <a:sym typeface="Trebuchet MS"/>
              </a:rPr>
              <a:t>a suburb of Kampala where he earned </a:t>
            </a:r>
            <a:r>
              <a:rPr lang="es-ES_tradnl" sz="3000" dirty="0" smtClean="0">
                <a:solidFill>
                  <a:srgbClr val="000000"/>
                </a:solidFill>
                <a:latin typeface="Calibri"/>
                <a:ea typeface="Trebuchet MS"/>
                <a:cs typeface="Calibri"/>
                <a:sym typeface="Trebuchet MS"/>
              </a:rPr>
              <a:t>SHS </a:t>
            </a:r>
            <a:r>
              <a:rPr sz="3000" dirty="0" smtClean="0">
                <a:solidFill>
                  <a:srgbClr val="000000"/>
                </a:solidFill>
                <a:latin typeface="Calibri"/>
                <a:ea typeface="Trebuchet MS"/>
                <a:cs typeface="Calibri"/>
                <a:sym typeface="Trebuchet MS"/>
              </a:rPr>
              <a:t>300,000 per </a:t>
            </a:r>
            <a:r>
              <a:rPr sz="3000" dirty="0">
                <a:solidFill>
                  <a:srgbClr val="000000"/>
                </a:solidFill>
                <a:latin typeface="Calibri"/>
                <a:ea typeface="Trebuchet MS"/>
                <a:cs typeface="Calibri"/>
                <a:sym typeface="Trebuchet MS"/>
              </a:rPr>
              <a:t>month. </a:t>
            </a:r>
          </a:p>
          <a:p>
            <a:pPr lvl="0" algn="l" defTabSz="457200">
              <a:lnSpc>
                <a:spcPct val="90000"/>
              </a:lnSpc>
              <a:defRPr sz="1800"/>
            </a:pPr>
            <a:endParaRPr sz="3000" dirty="0">
              <a:latin typeface="Calibri"/>
              <a:ea typeface="Trebuchet MS"/>
              <a:cs typeface="Calibri"/>
              <a:sym typeface="Trebuchet MS"/>
            </a:endParaRPr>
          </a:p>
          <a:p>
            <a:pPr lvl="0" algn="l" defTabSz="457200">
              <a:lnSpc>
                <a:spcPct val="90000"/>
              </a:lnSpc>
              <a:defRPr sz="1800"/>
            </a:pPr>
            <a:r>
              <a:rPr lang="mr-IN" sz="3000" i="1" dirty="0" smtClean="0">
                <a:solidFill>
                  <a:srgbClr val="851001"/>
                </a:solidFill>
                <a:latin typeface="Calibri"/>
                <a:ea typeface="Trebuchet MS"/>
                <a:cs typeface="Calibri"/>
                <a:sym typeface="Trebuchet MS"/>
              </a:rPr>
              <a:t>'</a:t>
            </a:r>
            <a:r>
              <a:rPr sz="3000" i="1" dirty="0" smtClean="0">
                <a:solidFill>
                  <a:srgbClr val="851001"/>
                </a:solidFill>
                <a:latin typeface="Calibri"/>
                <a:ea typeface="Trebuchet MS"/>
                <a:cs typeface="Calibri"/>
                <a:sym typeface="Trebuchet MS"/>
              </a:rPr>
              <a:t>I </a:t>
            </a:r>
            <a:r>
              <a:rPr sz="3000" i="1" dirty="0">
                <a:solidFill>
                  <a:srgbClr val="851001"/>
                </a:solidFill>
                <a:latin typeface="Calibri"/>
                <a:ea typeface="Trebuchet MS"/>
                <a:cs typeface="Calibri"/>
                <a:sym typeface="Trebuchet MS"/>
              </a:rPr>
              <a:t>was spending all the money on food, transport and rent and would have to run back to my father for some financial help</a:t>
            </a:r>
            <a:r>
              <a:rPr sz="3000" i="1" dirty="0" smtClean="0">
                <a:solidFill>
                  <a:srgbClr val="851001"/>
                </a:solidFill>
                <a:latin typeface="Calibri"/>
                <a:ea typeface="Trebuchet MS"/>
                <a:cs typeface="Calibri"/>
                <a:sym typeface="Trebuchet MS"/>
              </a:rPr>
              <a:t>.</a:t>
            </a:r>
            <a:r>
              <a:rPr lang="es-ES_tradnl" sz="3000" dirty="0">
                <a:latin typeface="Calibri"/>
                <a:ea typeface="Trebuchet MS"/>
                <a:cs typeface="Calibri"/>
                <a:sym typeface="Trebuchet MS"/>
              </a:rPr>
              <a:t>'</a:t>
            </a:r>
            <a:endParaRPr sz="3000" dirty="0">
              <a:latin typeface="Calibri"/>
              <a:ea typeface="Trebuchet MS"/>
              <a:cs typeface="Calibri"/>
              <a:sym typeface="Trebuchet MS"/>
            </a:endParaRPr>
          </a:p>
          <a:p>
            <a:pPr lvl="0" algn="l" defTabSz="457200">
              <a:lnSpc>
                <a:spcPct val="90000"/>
              </a:lnSpc>
              <a:defRPr sz="1800"/>
            </a:pPr>
            <a:endParaRPr sz="3000" dirty="0">
              <a:solidFill>
                <a:srgbClr val="000000"/>
              </a:solidFill>
              <a:latin typeface="Calibri"/>
              <a:ea typeface="Trebuchet MS"/>
              <a:cs typeface="Calibri"/>
              <a:sym typeface="Trebuchet MS"/>
            </a:endParaRPr>
          </a:p>
          <a:p>
            <a:pPr lvl="0" algn="l" defTabSz="457200">
              <a:lnSpc>
                <a:spcPct val="90000"/>
              </a:lnSpc>
              <a:defRPr sz="1800"/>
            </a:pPr>
            <a:r>
              <a:rPr sz="3000" dirty="0">
                <a:solidFill>
                  <a:srgbClr val="000000"/>
                </a:solidFill>
                <a:latin typeface="Calibri"/>
                <a:ea typeface="Trebuchet MS"/>
                <a:cs typeface="Calibri"/>
                <a:sym typeface="Trebuchet MS"/>
              </a:rPr>
              <a:t>He decided to </a:t>
            </a:r>
            <a:r>
              <a:rPr sz="3000" dirty="0">
                <a:solidFill>
                  <a:srgbClr val="000000"/>
                </a:solidFill>
                <a:latin typeface="Calibri"/>
                <a:ea typeface="Trebuchet MS Bold"/>
                <a:cs typeface="Calibri"/>
                <a:sym typeface="Trebuchet MS Bold"/>
              </a:rPr>
              <a:t>return to farming. </a:t>
            </a:r>
            <a:endParaRPr sz="3000" dirty="0">
              <a:solidFill>
                <a:srgbClr val="000000"/>
              </a:solidFill>
              <a:latin typeface="Calibri"/>
              <a:ea typeface="Trebuchet MS"/>
              <a:cs typeface="Calibri"/>
              <a:sym typeface="Trebuchet MS"/>
            </a:endParaRPr>
          </a:p>
          <a:p>
            <a:pPr lvl="0" algn="l" defTabSz="457200">
              <a:lnSpc>
                <a:spcPct val="90000"/>
              </a:lnSpc>
              <a:defRPr sz="1800"/>
            </a:pPr>
            <a:endParaRPr sz="3000" dirty="0">
              <a:solidFill>
                <a:srgbClr val="000000"/>
              </a:solidFill>
              <a:latin typeface="Calibri"/>
              <a:ea typeface="Trebuchet MS"/>
              <a:cs typeface="Calibri"/>
              <a:sym typeface="Trebuchet MS"/>
            </a:endParaRPr>
          </a:p>
          <a:p>
            <a:pPr lvl="0" algn="l" defTabSz="457200">
              <a:lnSpc>
                <a:spcPct val="90000"/>
              </a:lnSpc>
              <a:defRPr sz="1800"/>
            </a:pPr>
            <a:r>
              <a:rPr sz="3000" dirty="0">
                <a:solidFill>
                  <a:srgbClr val="000000"/>
                </a:solidFill>
                <a:latin typeface="Calibri"/>
                <a:ea typeface="Trebuchet MS"/>
                <a:cs typeface="Calibri"/>
                <a:sym typeface="Trebuchet MS"/>
              </a:rPr>
              <a:t>He started with sole crops of beans which he lost due to seasonal changes. Then tried maize sole crops from which he also did not earn much due to price fluctuation. </a:t>
            </a:r>
          </a:p>
        </p:txBody>
      </p:sp>
      <p:sp>
        <p:nvSpPr>
          <p:cNvPr id="109" name="Shape 109"/>
          <p:cNvSpPr/>
          <p:nvPr/>
        </p:nvSpPr>
        <p:spPr>
          <a:xfrm>
            <a:off x="962109" y="6504114"/>
            <a:ext cx="3741471" cy="1025922"/>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lvl="0">
              <a:defRPr sz="1800"/>
            </a:pPr>
            <a:r>
              <a:rPr sz="3000" dirty="0">
                <a:solidFill>
                  <a:srgbClr val="851001"/>
                </a:solidFill>
                <a:latin typeface="Calibri"/>
                <a:ea typeface="Trebuchet MS Bold"/>
                <a:cs typeface="Calibri"/>
                <a:sym typeface="Trebuchet MS Bold"/>
              </a:rPr>
              <a:t>Mr Kigoonya Augustine</a:t>
            </a:r>
          </a:p>
          <a:p>
            <a:pPr lvl="0">
              <a:defRPr sz="1800"/>
            </a:pPr>
            <a:r>
              <a:rPr sz="3000" dirty="0" smtClean="0">
                <a:solidFill>
                  <a:srgbClr val="000000"/>
                </a:solidFill>
                <a:latin typeface="Calibri"/>
                <a:ea typeface="Trebuchet MS"/>
                <a:cs typeface="Calibri"/>
                <a:sym typeface="Trebuchet MS"/>
              </a:rPr>
              <a:t>from </a:t>
            </a:r>
            <a:r>
              <a:rPr sz="3000" dirty="0">
                <a:solidFill>
                  <a:srgbClr val="000000"/>
                </a:solidFill>
                <a:latin typeface="Calibri"/>
                <a:ea typeface="Trebuchet MS"/>
                <a:cs typeface="Calibri"/>
                <a:sym typeface="Trebuchet MS"/>
              </a:rPr>
              <a:t>Mukono district</a:t>
            </a:r>
          </a:p>
        </p:txBody>
      </p:sp>
      <p:grpSp>
        <p:nvGrpSpPr>
          <p:cNvPr id="112" name="Group 112"/>
          <p:cNvGrpSpPr/>
          <p:nvPr/>
        </p:nvGrpSpPr>
        <p:grpSpPr>
          <a:xfrm>
            <a:off x="711448" y="2079710"/>
            <a:ext cx="4199381" cy="4373935"/>
            <a:chOff x="-1" y="0"/>
            <a:chExt cx="4199379" cy="4373933"/>
          </a:xfrm>
        </p:grpSpPr>
        <p:pic>
          <p:nvPicPr>
            <p:cNvPr id="110" name="image5.png"/>
            <p:cNvPicPr/>
            <p:nvPr/>
          </p:nvPicPr>
          <p:blipFill>
            <a:blip r:embed="rId3" cstate="print">
              <a:extLst>
                <a:ext uri="{28A0092B-C50C-407E-A947-70E740481C1C}">
                  <a14:useLocalDpi xmlns:a14="http://schemas.microsoft.com/office/drawing/2010/main" val="0"/>
                </a:ext>
              </a:extLst>
            </a:blip>
            <a:srcRect/>
            <a:stretch>
              <a:fillRect/>
            </a:stretch>
          </p:blipFill>
          <p:spPr>
            <a:xfrm>
              <a:off x="126998" y="88899"/>
              <a:ext cx="3945381" cy="4043734"/>
            </a:xfrm>
            <a:prstGeom prst="rect">
              <a:avLst/>
            </a:prstGeom>
            <a:ln w="12700" cap="flat">
              <a:noFill/>
              <a:miter lim="400000"/>
            </a:ln>
            <a:effectLst/>
          </p:spPr>
        </p:pic>
        <p:pic>
          <p:nvPicPr>
            <p:cNvPr id="111" name="image6.png"/>
            <p:cNvPicPr/>
            <p:nvPr/>
          </p:nvPicPr>
          <p:blipFill>
            <a:blip r:embed="rId4">
              <a:extLst>
                <a:ext uri="{28A0092B-C50C-407E-A947-70E740481C1C}">
                  <a14:useLocalDpi xmlns:a14="http://schemas.microsoft.com/office/drawing/2010/main" val="0"/>
                </a:ext>
              </a:extLst>
            </a:blip>
            <a:stretch>
              <a:fillRect/>
            </a:stretch>
          </p:blipFill>
          <p:spPr>
            <a:xfrm>
              <a:off x="-2" y="-1"/>
              <a:ext cx="4199381" cy="4373934"/>
            </a:xfrm>
            <a:prstGeom prst="rect">
              <a:avLst/>
            </a:prstGeom>
            <a:ln w="12700" cap="flat">
              <a:noFill/>
              <a:miter lim="400000"/>
            </a:ln>
            <a:effectLst/>
          </p:spPr>
        </p:pic>
      </p:grpSp>
      <p:sp>
        <p:nvSpPr>
          <p:cNvPr id="2" name="Title 1"/>
          <p:cNvSpPr>
            <a:spLocks noGrp="1"/>
          </p:cNvSpPr>
          <p:nvPr>
            <p:ph type="title"/>
          </p:nvPr>
        </p:nvSpPr>
        <p:spPr/>
        <p:txBody>
          <a:bodyPr/>
          <a:lstStyle/>
          <a:p>
            <a:r>
              <a:rPr lang="en-US" dirty="0" smtClean="0"/>
              <a:t>Our protagonist: Challenges</a:t>
            </a:r>
            <a:endParaRPr lang="en-US"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Shape 118"/>
          <p:cNvSpPr/>
          <p:nvPr/>
        </p:nvSpPr>
        <p:spPr>
          <a:xfrm>
            <a:off x="5305594" y="2322909"/>
            <a:ext cx="7048966" cy="5845702"/>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lvl="0" algn="l" defTabSz="457200">
              <a:defRPr sz="1800"/>
            </a:pPr>
            <a:r>
              <a:rPr sz="2600" dirty="0">
                <a:solidFill>
                  <a:srgbClr val="000000"/>
                </a:solidFill>
                <a:latin typeface="Calibri"/>
                <a:ea typeface="Trebuchet MS Bold"/>
                <a:cs typeface="Calibri"/>
                <a:sym typeface="Trebuchet MS Bold"/>
              </a:rPr>
              <a:t>What he achieved with </a:t>
            </a:r>
          </a:p>
          <a:p>
            <a:pPr lvl="0" algn="l" defTabSz="457200">
              <a:defRPr sz="1800"/>
            </a:pPr>
            <a:r>
              <a:rPr sz="2600" dirty="0">
                <a:solidFill>
                  <a:srgbClr val="000000"/>
                </a:solidFill>
                <a:latin typeface="Calibri"/>
                <a:ea typeface="Trebuchet MS"/>
                <a:cs typeface="Calibri"/>
                <a:sym typeface="Trebuchet MS"/>
              </a:rPr>
              <a:t>the</a:t>
            </a:r>
            <a:r>
              <a:rPr sz="2600" dirty="0">
                <a:latin typeface="Calibri"/>
                <a:ea typeface="Trebuchet MS"/>
                <a:cs typeface="Calibri"/>
                <a:sym typeface="Trebuchet MS"/>
              </a:rPr>
              <a:t> </a:t>
            </a:r>
            <a:r>
              <a:rPr sz="2600" dirty="0">
                <a:solidFill>
                  <a:srgbClr val="851001"/>
                </a:solidFill>
                <a:latin typeface="Calibri"/>
                <a:ea typeface="Trebuchet MS Bold"/>
                <a:cs typeface="Calibri"/>
                <a:sym typeface="Trebuchet MS Bold"/>
              </a:rPr>
              <a:t>support from Humidtropics:</a:t>
            </a:r>
          </a:p>
          <a:p>
            <a:pPr lvl="0" algn="l" defTabSz="457200">
              <a:defRPr sz="1800"/>
            </a:pPr>
            <a:endParaRPr sz="2200" dirty="0">
              <a:solidFill>
                <a:srgbClr val="000000"/>
              </a:solidFill>
              <a:latin typeface="Calibri"/>
              <a:ea typeface="Trebuchet MS"/>
              <a:cs typeface="Calibri"/>
              <a:sym typeface="Trebuchet MS"/>
            </a:endParaRPr>
          </a:p>
          <a:p>
            <a:pPr marL="271637" lvl="0" indent="-271637" algn="l" defTabSz="457200">
              <a:lnSpc>
                <a:spcPct val="80000"/>
              </a:lnSpc>
              <a:buSzPct val="75000"/>
              <a:buChar char="•"/>
              <a:defRPr sz="1800"/>
            </a:pPr>
            <a:r>
              <a:rPr lang="es-ES_tradnl" sz="2200" dirty="0">
                <a:solidFill>
                  <a:srgbClr val="000000"/>
                </a:solidFill>
                <a:latin typeface="Calibri"/>
                <a:ea typeface="Trebuchet MS"/>
                <a:cs typeface="Calibri"/>
                <a:sym typeface="Trebuchet MS"/>
              </a:rPr>
              <a:t>G</a:t>
            </a:r>
            <a:r>
              <a:rPr sz="2200" dirty="0" smtClean="0">
                <a:solidFill>
                  <a:srgbClr val="000000"/>
                </a:solidFill>
                <a:latin typeface="Calibri"/>
                <a:ea typeface="Trebuchet MS"/>
                <a:cs typeface="Calibri"/>
                <a:sym typeface="Trebuchet MS"/>
              </a:rPr>
              <a:t>rows </a:t>
            </a:r>
            <a:r>
              <a:rPr sz="2200" dirty="0">
                <a:solidFill>
                  <a:srgbClr val="000000"/>
                </a:solidFill>
                <a:latin typeface="Calibri"/>
                <a:ea typeface="Trebuchet MS"/>
                <a:cs typeface="Calibri"/>
                <a:sym typeface="Trebuchet MS"/>
              </a:rPr>
              <a:t>various vegetables for home consumption and </a:t>
            </a:r>
            <a:r>
              <a:rPr sz="2200" dirty="0" smtClean="0">
                <a:solidFill>
                  <a:srgbClr val="000000"/>
                </a:solidFill>
                <a:latin typeface="Calibri"/>
                <a:ea typeface="Trebuchet MS"/>
                <a:cs typeface="Calibri"/>
                <a:sym typeface="Trebuchet MS"/>
              </a:rPr>
              <a:t>sale</a:t>
            </a:r>
            <a:r>
              <a:rPr lang="es-ES_tradnl" sz="2200" dirty="0" smtClean="0">
                <a:solidFill>
                  <a:srgbClr val="000000"/>
                </a:solidFill>
                <a:latin typeface="Calibri"/>
                <a:ea typeface="Trebuchet MS"/>
                <a:cs typeface="Calibri"/>
                <a:sym typeface="Trebuchet MS"/>
              </a:rPr>
              <a:t>.</a:t>
            </a:r>
            <a:endParaRPr sz="2200" dirty="0">
              <a:solidFill>
                <a:srgbClr val="000000"/>
              </a:solidFill>
              <a:latin typeface="Calibri"/>
              <a:ea typeface="Trebuchet MS"/>
              <a:cs typeface="Calibri"/>
              <a:sym typeface="Trebuchet MS"/>
            </a:endParaRPr>
          </a:p>
          <a:p>
            <a:pPr lvl="0" algn="l" defTabSz="457200">
              <a:lnSpc>
                <a:spcPct val="80000"/>
              </a:lnSpc>
              <a:defRPr sz="1800"/>
            </a:pPr>
            <a:endParaRPr sz="2200" dirty="0">
              <a:solidFill>
                <a:srgbClr val="000000"/>
              </a:solidFill>
              <a:latin typeface="Calibri"/>
              <a:ea typeface="Trebuchet MS"/>
              <a:cs typeface="Calibri"/>
              <a:sym typeface="Trebuchet MS"/>
            </a:endParaRPr>
          </a:p>
          <a:p>
            <a:pPr marL="271637" lvl="0" indent="-271637" algn="l" defTabSz="457200">
              <a:lnSpc>
                <a:spcPct val="80000"/>
              </a:lnSpc>
              <a:buSzPct val="75000"/>
              <a:buChar char="•"/>
              <a:defRPr sz="1800"/>
            </a:pPr>
            <a:r>
              <a:rPr lang="es-ES_tradnl" sz="2200" dirty="0">
                <a:solidFill>
                  <a:srgbClr val="000000"/>
                </a:solidFill>
                <a:latin typeface="Calibri"/>
                <a:ea typeface="Trebuchet MS"/>
                <a:cs typeface="Calibri"/>
                <a:sym typeface="Trebuchet MS"/>
              </a:rPr>
              <a:t>I</a:t>
            </a:r>
            <a:r>
              <a:rPr sz="2200" dirty="0" smtClean="0">
                <a:solidFill>
                  <a:srgbClr val="000000"/>
                </a:solidFill>
                <a:latin typeface="Calibri"/>
                <a:ea typeface="Trebuchet MS"/>
                <a:cs typeface="Calibri"/>
                <a:sym typeface="Trebuchet MS"/>
              </a:rPr>
              <a:t>ncorporated </a:t>
            </a:r>
            <a:r>
              <a:rPr sz="2200" dirty="0">
                <a:solidFill>
                  <a:srgbClr val="000000"/>
                </a:solidFill>
                <a:latin typeface="Calibri"/>
                <a:ea typeface="Trebuchet MS"/>
                <a:cs typeface="Calibri"/>
                <a:sym typeface="Trebuchet MS"/>
              </a:rPr>
              <a:t>fodder trees in his plot to help with nutrient </a:t>
            </a:r>
            <a:r>
              <a:rPr sz="2200" dirty="0" smtClean="0">
                <a:solidFill>
                  <a:srgbClr val="000000"/>
                </a:solidFill>
                <a:latin typeface="Calibri"/>
                <a:ea typeface="Trebuchet MS"/>
                <a:cs typeface="Calibri"/>
                <a:sym typeface="Trebuchet MS"/>
              </a:rPr>
              <a:t>recycling</a:t>
            </a:r>
            <a:r>
              <a:rPr lang="es-ES_tradnl" sz="2200" dirty="0" smtClean="0">
                <a:solidFill>
                  <a:srgbClr val="000000"/>
                </a:solidFill>
                <a:latin typeface="Calibri"/>
                <a:ea typeface="Trebuchet MS"/>
                <a:cs typeface="Calibri"/>
                <a:sym typeface="Trebuchet MS"/>
              </a:rPr>
              <a:t>.</a:t>
            </a:r>
            <a:endParaRPr sz="2200" dirty="0">
              <a:solidFill>
                <a:srgbClr val="000000"/>
              </a:solidFill>
              <a:latin typeface="Calibri"/>
              <a:ea typeface="Trebuchet MS"/>
              <a:cs typeface="Calibri"/>
              <a:sym typeface="Trebuchet MS"/>
            </a:endParaRPr>
          </a:p>
          <a:p>
            <a:pPr lvl="0" algn="l" defTabSz="457200">
              <a:lnSpc>
                <a:spcPct val="80000"/>
              </a:lnSpc>
              <a:defRPr sz="1800"/>
            </a:pPr>
            <a:endParaRPr sz="2200" dirty="0">
              <a:solidFill>
                <a:srgbClr val="000000"/>
              </a:solidFill>
              <a:latin typeface="Calibri"/>
              <a:ea typeface="Trebuchet MS"/>
              <a:cs typeface="Calibri"/>
              <a:sym typeface="Trebuchet MS"/>
            </a:endParaRPr>
          </a:p>
          <a:p>
            <a:pPr marL="271637" lvl="0" indent="-271637" algn="l" defTabSz="457200">
              <a:lnSpc>
                <a:spcPct val="80000"/>
              </a:lnSpc>
              <a:buSzPct val="75000"/>
              <a:buChar char="•"/>
              <a:defRPr sz="1800"/>
            </a:pPr>
            <a:r>
              <a:rPr lang="es-ES_tradnl" sz="2200" dirty="0">
                <a:solidFill>
                  <a:srgbClr val="000000"/>
                </a:solidFill>
                <a:latin typeface="Calibri"/>
                <a:ea typeface="Trebuchet MS"/>
                <a:cs typeface="Calibri"/>
                <a:sym typeface="Trebuchet MS"/>
              </a:rPr>
              <a:t>I</a:t>
            </a:r>
            <a:r>
              <a:rPr sz="2200" dirty="0" smtClean="0">
                <a:solidFill>
                  <a:srgbClr val="000000"/>
                </a:solidFill>
                <a:latin typeface="Calibri"/>
                <a:ea typeface="Trebuchet MS"/>
                <a:cs typeface="Calibri"/>
                <a:sym typeface="Trebuchet MS"/>
              </a:rPr>
              <a:t>s </a:t>
            </a:r>
            <a:r>
              <a:rPr sz="2200" dirty="0">
                <a:solidFill>
                  <a:srgbClr val="000000"/>
                </a:solidFill>
                <a:latin typeface="Calibri"/>
                <a:ea typeface="Trebuchet MS"/>
                <a:cs typeface="Calibri"/>
                <a:sym typeface="Trebuchet MS"/>
              </a:rPr>
              <a:t>using the fodder for mulching vegetables and </a:t>
            </a:r>
            <a:r>
              <a:rPr sz="2200" dirty="0" smtClean="0">
                <a:solidFill>
                  <a:srgbClr val="000000"/>
                </a:solidFill>
                <a:latin typeface="Calibri"/>
                <a:ea typeface="Trebuchet MS"/>
                <a:cs typeface="Calibri"/>
                <a:sym typeface="Trebuchet MS"/>
              </a:rPr>
              <a:t>bananas</a:t>
            </a:r>
            <a:r>
              <a:rPr lang="es-ES_tradnl" sz="2200" dirty="0" smtClean="0">
                <a:solidFill>
                  <a:srgbClr val="000000"/>
                </a:solidFill>
                <a:latin typeface="Calibri"/>
                <a:ea typeface="Trebuchet MS"/>
                <a:cs typeface="Calibri"/>
                <a:sym typeface="Trebuchet MS"/>
              </a:rPr>
              <a:t>.</a:t>
            </a:r>
            <a:endParaRPr sz="2200" dirty="0">
              <a:solidFill>
                <a:srgbClr val="000000"/>
              </a:solidFill>
              <a:latin typeface="Calibri"/>
              <a:ea typeface="Trebuchet MS"/>
              <a:cs typeface="Calibri"/>
              <a:sym typeface="Trebuchet MS"/>
            </a:endParaRPr>
          </a:p>
          <a:p>
            <a:pPr lvl="0" algn="l" defTabSz="457200">
              <a:lnSpc>
                <a:spcPct val="80000"/>
              </a:lnSpc>
              <a:defRPr sz="1800"/>
            </a:pPr>
            <a:endParaRPr sz="2200" dirty="0">
              <a:solidFill>
                <a:srgbClr val="000000"/>
              </a:solidFill>
              <a:latin typeface="Calibri"/>
              <a:ea typeface="Trebuchet MS"/>
              <a:cs typeface="Calibri"/>
              <a:sym typeface="Trebuchet MS"/>
            </a:endParaRPr>
          </a:p>
          <a:p>
            <a:pPr marL="271637" lvl="0" indent="-271637" algn="l" defTabSz="457200">
              <a:lnSpc>
                <a:spcPct val="80000"/>
              </a:lnSpc>
              <a:buSzPct val="75000"/>
              <a:buChar char="•"/>
              <a:defRPr sz="1800"/>
            </a:pPr>
            <a:r>
              <a:rPr lang="es-ES_tradnl" sz="2200" dirty="0">
                <a:solidFill>
                  <a:srgbClr val="000000"/>
                </a:solidFill>
                <a:latin typeface="Calibri"/>
                <a:ea typeface="Trebuchet MS"/>
                <a:cs typeface="Calibri"/>
                <a:sym typeface="Trebuchet MS"/>
              </a:rPr>
              <a:t>R</a:t>
            </a:r>
            <a:r>
              <a:rPr sz="2200" dirty="0" smtClean="0">
                <a:solidFill>
                  <a:srgbClr val="000000"/>
                </a:solidFill>
                <a:latin typeface="Calibri"/>
                <a:ea typeface="Trebuchet MS"/>
                <a:cs typeface="Calibri"/>
                <a:sym typeface="Trebuchet MS"/>
              </a:rPr>
              <a:t>eceived </a:t>
            </a:r>
            <a:r>
              <a:rPr sz="2200" dirty="0">
                <a:solidFill>
                  <a:srgbClr val="000000"/>
                </a:solidFill>
                <a:latin typeface="Calibri"/>
                <a:ea typeface="Trebuchet MS Bold"/>
                <a:cs typeface="Calibri"/>
                <a:sym typeface="Trebuchet MS Bold"/>
              </a:rPr>
              <a:t>training on system integration</a:t>
            </a:r>
            <a:r>
              <a:rPr sz="2200" dirty="0">
                <a:solidFill>
                  <a:srgbClr val="000000"/>
                </a:solidFill>
                <a:latin typeface="Calibri"/>
                <a:ea typeface="Trebuchet MS"/>
                <a:cs typeface="Calibri"/>
                <a:sym typeface="Trebuchet MS"/>
              </a:rPr>
              <a:t> and natural resource managements from </a:t>
            </a:r>
            <a:r>
              <a:rPr sz="2200" dirty="0" smtClean="0">
                <a:solidFill>
                  <a:srgbClr val="000000"/>
                </a:solidFill>
                <a:latin typeface="Calibri"/>
                <a:ea typeface="Trebuchet MS"/>
                <a:cs typeface="Calibri"/>
                <a:sym typeface="Trebuchet MS"/>
              </a:rPr>
              <a:t>Humidtropics</a:t>
            </a:r>
            <a:r>
              <a:rPr lang="es-ES_tradnl" sz="2200" dirty="0" smtClean="0">
                <a:solidFill>
                  <a:srgbClr val="000000"/>
                </a:solidFill>
                <a:latin typeface="Calibri"/>
                <a:ea typeface="Trebuchet MS"/>
                <a:cs typeface="Calibri"/>
                <a:sym typeface="Trebuchet MS"/>
              </a:rPr>
              <a:t>.</a:t>
            </a:r>
            <a:endParaRPr sz="2200" dirty="0">
              <a:solidFill>
                <a:srgbClr val="000000"/>
              </a:solidFill>
              <a:latin typeface="Calibri"/>
              <a:ea typeface="Trebuchet MS"/>
              <a:cs typeface="Calibri"/>
              <a:sym typeface="Trebuchet MS"/>
            </a:endParaRPr>
          </a:p>
          <a:p>
            <a:pPr marL="271637" lvl="0" indent="-271637" algn="l" defTabSz="457200">
              <a:lnSpc>
                <a:spcPct val="80000"/>
              </a:lnSpc>
              <a:buSzPct val="75000"/>
              <a:buChar char="•"/>
              <a:defRPr sz="1800"/>
            </a:pPr>
            <a:endParaRPr sz="2200" dirty="0">
              <a:solidFill>
                <a:srgbClr val="000000"/>
              </a:solidFill>
              <a:latin typeface="Calibri"/>
              <a:ea typeface="Trebuchet MS"/>
              <a:cs typeface="Calibri"/>
              <a:sym typeface="Trebuchet MS"/>
            </a:endParaRPr>
          </a:p>
          <a:p>
            <a:pPr marL="271637" lvl="0" indent="-271637" algn="l" defTabSz="457200">
              <a:lnSpc>
                <a:spcPct val="80000"/>
              </a:lnSpc>
              <a:buSzPct val="75000"/>
              <a:buChar char="•"/>
              <a:defRPr sz="1800"/>
            </a:pPr>
            <a:r>
              <a:rPr lang="es-ES_tradnl" sz="2200" dirty="0">
                <a:solidFill>
                  <a:srgbClr val="000000"/>
                </a:solidFill>
                <a:latin typeface="Calibri"/>
                <a:ea typeface="Trebuchet MS"/>
                <a:cs typeface="Calibri"/>
                <a:sym typeface="Trebuchet MS"/>
              </a:rPr>
              <a:t>D</a:t>
            </a:r>
            <a:r>
              <a:rPr sz="2200" dirty="0" smtClean="0">
                <a:solidFill>
                  <a:srgbClr val="000000"/>
                </a:solidFill>
                <a:latin typeface="Calibri"/>
                <a:ea typeface="Trebuchet MS"/>
                <a:cs typeface="Calibri"/>
                <a:sym typeface="Trebuchet MS"/>
              </a:rPr>
              <a:t>ecided </a:t>
            </a:r>
            <a:r>
              <a:rPr sz="2200" dirty="0">
                <a:solidFill>
                  <a:srgbClr val="000000"/>
                </a:solidFill>
                <a:latin typeface="Calibri"/>
                <a:ea typeface="Trebuchet MS"/>
                <a:cs typeface="Calibri"/>
                <a:sym typeface="Trebuchet MS"/>
              </a:rPr>
              <a:t>to get his own poultry to better use the fodder from the fields.</a:t>
            </a:r>
          </a:p>
          <a:p>
            <a:pPr lvl="0" algn="l" defTabSz="457200">
              <a:defRPr sz="1800"/>
            </a:pPr>
            <a:endParaRPr sz="2200" dirty="0">
              <a:latin typeface="Calibri"/>
              <a:ea typeface="Trebuchet MS"/>
              <a:cs typeface="Calibri"/>
              <a:sym typeface="Trebuchet MS"/>
            </a:endParaRPr>
          </a:p>
          <a:p>
            <a:pPr lvl="0" defTabSz="457200">
              <a:defRPr sz="1800"/>
            </a:pPr>
            <a:r>
              <a:rPr lang="mr-IN" sz="2200" i="1" dirty="0" smtClean="0">
                <a:solidFill>
                  <a:srgbClr val="851001"/>
                </a:solidFill>
                <a:latin typeface="Calibri"/>
                <a:ea typeface="Trebuchet MS"/>
                <a:cs typeface="Calibri"/>
                <a:sym typeface="Trebuchet MS"/>
              </a:rPr>
              <a:t>'</a:t>
            </a:r>
            <a:r>
              <a:rPr sz="2200" i="1" dirty="0" smtClean="0">
                <a:solidFill>
                  <a:srgbClr val="851001"/>
                </a:solidFill>
                <a:latin typeface="Calibri"/>
                <a:ea typeface="Trebuchet MS"/>
                <a:cs typeface="Calibri"/>
                <a:sym typeface="Trebuchet MS"/>
              </a:rPr>
              <a:t>I </a:t>
            </a:r>
            <a:r>
              <a:rPr sz="2200" i="1" dirty="0">
                <a:solidFill>
                  <a:srgbClr val="851001"/>
                </a:solidFill>
                <a:latin typeface="Calibri"/>
                <a:ea typeface="Trebuchet MS"/>
                <a:cs typeface="Calibri"/>
                <a:sym typeface="Trebuchet MS"/>
              </a:rPr>
              <a:t>now earn </a:t>
            </a:r>
            <a:r>
              <a:rPr lang="es-ES_tradnl" sz="2200" i="1" dirty="0" smtClean="0">
                <a:solidFill>
                  <a:srgbClr val="851001"/>
                </a:solidFill>
                <a:latin typeface="Calibri"/>
                <a:ea typeface="Trebuchet MS"/>
                <a:cs typeface="Calibri"/>
                <a:sym typeface="Trebuchet MS"/>
              </a:rPr>
              <a:t>SHS </a:t>
            </a:r>
            <a:r>
              <a:rPr sz="2200" i="1" dirty="0" smtClean="0">
                <a:solidFill>
                  <a:srgbClr val="851001"/>
                </a:solidFill>
                <a:latin typeface="Calibri"/>
                <a:ea typeface="Trebuchet MS"/>
                <a:cs typeface="Calibri"/>
                <a:sym typeface="Trebuchet MS"/>
              </a:rPr>
              <a:t>1.5</a:t>
            </a:r>
            <a:r>
              <a:rPr sz="2200" i="1" dirty="0">
                <a:solidFill>
                  <a:srgbClr val="851001"/>
                </a:solidFill>
                <a:latin typeface="Calibri"/>
                <a:ea typeface="Trebuchet MS"/>
                <a:cs typeface="Calibri"/>
                <a:sym typeface="Trebuchet MS"/>
              </a:rPr>
              <a:t>-</a:t>
            </a:r>
            <a:r>
              <a:rPr sz="2200" i="1" dirty="0" smtClean="0">
                <a:solidFill>
                  <a:srgbClr val="851001"/>
                </a:solidFill>
                <a:latin typeface="Calibri"/>
                <a:ea typeface="Trebuchet MS"/>
                <a:cs typeface="Calibri"/>
                <a:sym typeface="Trebuchet MS"/>
              </a:rPr>
              <a:t>2</a:t>
            </a:r>
            <a:r>
              <a:rPr lang="es-ES_tradnl" sz="2200" i="1" dirty="0" smtClean="0">
                <a:solidFill>
                  <a:srgbClr val="851001"/>
                </a:solidFill>
                <a:latin typeface="Calibri"/>
                <a:ea typeface="Trebuchet MS"/>
                <a:cs typeface="Calibri"/>
                <a:sym typeface="Trebuchet MS"/>
              </a:rPr>
              <a:t> </a:t>
            </a:r>
            <a:r>
              <a:rPr lang="es-ES_tradnl" sz="2200" i="1" dirty="0" err="1" smtClean="0">
                <a:solidFill>
                  <a:srgbClr val="851001"/>
                </a:solidFill>
                <a:latin typeface="Calibri"/>
                <a:ea typeface="Trebuchet MS"/>
                <a:cs typeface="Calibri"/>
                <a:sym typeface="Trebuchet MS"/>
              </a:rPr>
              <a:t>million</a:t>
            </a:r>
            <a:r>
              <a:rPr sz="2200" i="1" dirty="0" smtClean="0">
                <a:solidFill>
                  <a:srgbClr val="851001"/>
                </a:solidFill>
                <a:latin typeface="Calibri"/>
                <a:ea typeface="Trebuchet MS"/>
                <a:cs typeface="Calibri"/>
                <a:sym typeface="Trebuchet MS"/>
              </a:rPr>
              <a:t> at </a:t>
            </a:r>
            <a:r>
              <a:rPr sz="2200" i="1" dirty="0">
                <a:solidFill>
                  <a:srgbClr val="851001"/>
                </a:solidFill>
                <a:latin typeface="Calibri"/>
                <a:ea typeface="Trebuchet MS"/>
                <a:cs typeface="Calibri"/>
                <a:sym typeface="Trebuchet MS"/>
              </a:rPr>
              <a:t>the end of one season and don't spend on food because I have banana, maize, sweet potato and vegetables </a:t>
            </a:r>
            <a:r>
              <a:rPr sz="2200" i="1" dirty="0" smtClean="0">
                <a:solidFill>
                  <a:srgbClr val="851001"/>
                </a:solidFill>
                <a:latin typeface="Calibri"/>
                <a:ea typeface="Trebuchet MS"/>
                <a:cs typeface="Calibri"/>
                <a:sym typeface="Trebuchet MS"/>
              </a:rPr>
              <a:t>to </a:t>
            </a:r>
            <a:r>
              <a:rPr sz="2200" i="1" dirty="0">
                <a:solidFill>
                  <a:srgbClr val="851001"/>
                </a:solidFill>
                <a:latin typeface="Calibri"/>
                <a:ea typeface="Trebuchet MS"/>
                <a:cs typeface="Calibri"/>
                <a:sym typeface="Trebuchet MS"/>
              </a:rPr>
              <a:t>sustain my family</a:t>
            </a:r>
            <a:r>
              <a:rPr sz="2200" i="1" dirty="0" smtClean="0">
                <a:solidFill>
                  <a:srgbClr val="851001"/>
                </a:solidFill>
                <a:latin typeface="Calibri"/>
                <a:ea typeface="Trebuchet MS"/>
                <a:cs typeface="Calibri"/>
                <a:sym typeface="Trebuchet MS"/>
              </a:rPr>
              <a:t>.</a:t>
            </a:r>
            <a:r>
              <a:rPr lang="mr-IN" sz="2200" i="1" dirty="0" smtClean="0">
                <a:solidFill>
                  <a:srgbClr val="851001"/>
                </a:solidFill>
                <a:latin typeface="Calibri"/>
                <a:ea typeface="Trebuchet MS"/>
                <a:cs typeface="Calibri"/>
                <a:sym typeface="Trebuchet MS"/>
              </a:rPr>
              <a:t>'</a:t>
            </a:r>
            <a:r>
              <a:rPr sz="2200" i="1" dirty="0" smtClean="0">
                <a:solidFill>
                  <a:srgbClr val="851001"/>
                </a:solidFill>
                <a:latin typeface="Calibri"/>
                <a:ea typeface="Trebuchet MS"/>
                <a:cs typeface="Calibri"/>
                <a:sym typeface="Trebuchet MS"/>
              </a:rPr>
              <a:t> </a:t>
            </a:r>
            <a:endParaRPr sz="2200" i="1" dirty="0">
              <a:solidFill>
                <a:srgbClr val="851001"/>
              </a:solidFill>
              <a:latin typeface="Calibri"/>
              <a:ea typeface="Trebuchet MS"/>
              <a:cs typeface="Calibri"/>
              <a:sym typeface="Trebuchet MS"/>
            </a:endParaRPr>
          </a:p>
        </p:txBody>
      </p:sp>
      <p:sp>
        <p:nvSpPr>
          <p:cNvPr id="2" name="Title 1"/>
          <p:cNvSpPr>
            <a:spLocks noGrp="1"/>
          </p:cNvSpPr>
          <p:nvPr>
            <p:ph type="title"/>
          </p:nvPr>
        </p:nvSpPr>
        <p:spPr/>
        <p:txBody>
          <a:bodyPr/>
          <a:lstStyle/>
          <a:p>
            <a:r>
              <a:rPr lang="en-US" dirty="0" smtClean="0"/>
              <a:t>Our protagonist: </a:t>
            </a:r>
            <a:r>
              <a:rPr lang="en-US" dirty="0"/>
              <a:t>H</a:t>
            </a:r>
            <a:r>
              <a:rPr lang="en-US" dirty="0" smtClean="0"/>
              <a:t>ow </a:t>
            </a:r>
            <a:r>
              <a:rPr lang="en-US" dirty="0"/>
              <a:t>the IP helped</a:t>
            </a:r>
          </a:p>
        </p:txBody>
      </p:sp>
      <p:sp>
        <p:nvSpPr>
          <p:cNvPr id="10" name="Shape 109"/>
          <p:cNvSpPr/>
          <p:nvPr/>
        </p:nvSpPr>
        <p:spPr>
          <a:xfrm>
            <a:off x="962109" y="6504114"/>
            <a:ext cx="3741471" cy="1025922"/>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lvl="0">
              <a:defRPr sz="1800"/>
            </a:pPr>
            <a:r>
              <a:rPr sz="3000" dirty="0">
                <a:solidFill>
                  <a:srgbClr val="851001"/>
                </a:solidFill>
                <a:latin typeface="Calibri"/>
                <a:ea typeface="Trebuchet MS Bold"/>
                <a:cs typeface="Calibri"/>
                <a:sym typeface="Trebuchet MS Bold"/>
              </a:rPr>
              <a:t>Mr Kigoonya Augustine</a:t>
            </a:r>
          </a:p>
          <a:p>
            <a:pPr lvl="0">
              <a:defRPr sz="1800"/>
            </a:pPr>
            <a:r>
              <a:rPr sz="3000" dirty="0" smtClean="0">
                <a:solidFill>
                  <a:srgbClr val="000000"/>
                </a:solidFill>
                <a:latin typeface="Calibri"/>
                <a:ea typeface="Trebuchet MS"/>
                <a:cs typeface="Calibri"/>
                <a:sym typeface="Trebuchet MS"/>
              </a:rPr>
              <a:t>from </a:t>
            </a:r>
            <a:r>
              <a:rPr sz="3000" dirty="0">
                <a:solidFill>
                  <a:srgbClr val="000000"/>
                </a:solidFill>
                <a:latin typeface="Calibri"/>
                <a:ea typeface="Trebuchet MS"/>
                <a:cs typeface="Calibri"/>
                <a:sym typeface="Trebuchet MS"/>
              </a:rPr>
              <a:t>Mukono district</a:t>
            </a:r>
          </a:p>
        </p:txBody>
      </p:sp>
      <p:grpSp>
        <p:nvGrpSpPr>
          <p:cNvPr id="11" name="Group 112"/>
          <p:cNvGrpSpPr/>
          <p:nvPr/>
        </p:nvGrpSpPr>
        <p:grpSpPr>
          <a:xfrm>
            <a:off x="711448" y="2079710"/>
            <a:ext cx="4199381" cy="4373935"/>
            <a:chOff x="-1" y="0"/>
            <a:chExt cx="4199379" cy="4373933"/>
          </a:xfrm>
        </p:grpSpPr>
        <p:pic>
          <p:nvPicPr>
            <p:cNvPr id="12" name="image5.png"/>
            <p:cNvPicPr/>
            <p:nvPr/>
          </p:nvPicPr>
          <p:blipFill>
            <a:blip r:embed="rId3" cstate="print">
              <a:extLst>
                <a:ext uri="{28A0092B-C50C-407E-A947-70E740481C1C}">
                  <a14:useLocalDpi xmlns:a14="http://schemas.microsoft.com/office/drawing/2010/main" val="0"/>
                </a:ext>
              </a:extLst>
            </a:blip>
            <a:srcRect/>
            <a:stretch>
              <a:fillRect/>
            </a:stretch>
          </p:blipFill>
          <p:spPr>
            <a:xfrm>
              <a:off x="126998" y="88899"/>
              <a:ext cx="3945381" cy="4043734"/>
            </a:xfrm>
            <a:prstGeom prst="rect">
              <a:avLst/>
            </a:prstGeom>
            <a:ln w="12700" cap="flat">
              <a:noFill/>
              <a:miter lim="400000"/>
            </a:ln>
            <a:effectLst/>
          </p:spPr>
        </p:pic>
        <p:pic>
          <p:nvPicPr>
            <p:cNvPr id="13" name="image6.png"/>
            <p:cNvPicPr/>
            <p:nvPr/>
          </p:nvPicPr>
          <p:blipFill>
            <a:blip r:embed="rId4">
              <a:extLst>
                <a:ext uri="{28A0092B-C50C-407E-A947-70E740481C1C}">
                  <a14:useLocalDpi xmlns:a14="http://schemas.microsoft.com/office/drawing/2010/main" val="0"/>
                </a:ext>
              </a:extLst>
            </a:blip>
            <a:stretch>
              <a:fillRect/>
            </a:stretch>
          </p:blipFill>
          <p:spPr>
            <a:xfrm>
              <a:off x="-2" y="-1"/>
              <a:ext cx="4199381" cy="4373934"/>
            </a:xfrm>
            <a:prstGeom prst="rect">
              <a:avLst/>
            </a:prstGeom>
            <a:ln w="12700" cap="flat">
              <a:noFill/>
              <a:miter lim="400000"/>
            </a:ln>
            <a:effectLst/>
          </p:spPr>
        </p:pic>
      </p:gr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 name="image7.png"/>
          <p:cNvPicPr/>
          <p:nvPr/>
        </p:nvPicPr>
        <p:blipFill>
          <a:blip r:embed="rId3" cstate="print">
            <a:extLst>
              <a:ext uri="{28A0092B-C50C-407E-A947-70E740481C1C}">
                <a14:useLocalDpi xmlns:a14="http://schemas.microsoft.com/office/drawing/2010/main" val="0"/>
              </a:ext>
            </a:extLst>
          </a:blip>
          <a:srcRect/>
          <a:stretch>
            <a:fillRect/>
          </a:stretch>
        </p:blipFill>
        <p:spPr>
          <a:xfrm>
            <a:off x="3449463" y="1756179"/>
            <a:ext cx="6298804" cy="5854702"/>
          </a:xfrm>
          <a:prstGeom prst="rect">
            <a:avLst/>
          </a:prstGeom>
          <a:ln w="12700">
            <a:miter lim="400000"/>
          </a:ln>
        </p:spPr>
      </p:pic>
      <p:sp>
        <p:nvSpPr>
          <p:cNvPr id="2" name="Title 1"/>
          <p:cNvSpPr>
            <a:spLocks noGrp="1"/>
          </p:cNvSpPr>
          <p:nvPr>
            <p:ph type="title"/>
          </p:nvPr>
        </p:nvSpPr>
        <p:spPr/>
        <p:txBody>
          <a:bodyPr/>
          <a:lstStyle/>
          <a:p>
            <a:r>
              <a:rPr lang="en-US" dirty="0" smtClean="0"/>
              <a:t>Integrated </a:t>
            </a:r>
            <a:r>
              <a:rPr lang="en-US" dirty="0"/>
              <a:t>f</a:t>
            </a:r>
            <a:r>
              <a:rPr lang="en-US" dirty="0" smtClean="0"/>
              <a:t>arming system</a:t>
            </a:r>
            <a:endParaRPr lang="en-US" dirty="0"/>
          </a:p>
        </p:txBody>
      </p:sp>
      <p:sp>
        <p:nvSpPr>
          <p:cNvPr id="4" name="TextBox 3"/>
          <p:cNvSpPr txBox="1"/>
          <p:nvPr/>
        </p:nvSpPr>
        <p:spPr bwMode="auto">
          <a:xfrm>
            <a:off x="2387115" y="7610881"/>
            <a:ext cx="8553826"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lvl="0">
              <a:defRPr sz="1800"/>
            </a:pPr>
            <a:r>
              <a:rPr lang="en-US" sz="3000" dirty="0">
                <a:solidFill>
                  <a:srgbClr val="000000"/>
                </a:solidFill>
                <a:latin typeface="Calibri"/>
                <a:ea typeface="Trebuchet MS Bold"/>
                <a:cs typeface="Calibri"/>
                <a:sym typeface="Trebuchet MS Bold"/>
              </a:rPr>
              <a:t>The waste products of one component </a:t>
            </a:r>
          </a:p>
          <a:p>
            <a:pPr lvl="0">
              <a:defRPr sz="1800"/>
            </a:pPr>
            <a:r>
              <a:rPr lang="en-US" sz="3000" dirty="0">
                <a:solidFill>
                  <a:srgbClr val="000000"/>
                </a:solidFill>
                <a:latin typeface="Calibri"/>
                <a:ea typeface="Trebuchet MS Bold"/>
                <a:cs typeface="Calibri"/>
                <a:sym typeface="Trebuchet MS Bold"/>
              </a:rPr>
              <a:t>serve as a resource for the other. </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Shape 133"/>
          <p:cNvSpPr/>
          <p:nvPr/>
        </p:nvSpPr>
        <p:spPr>
          <a:xfrm>
            <a:off x="5476877" y="3971031"/>
            <a:ext cx="5378444" cy="641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a:solidFill>
                  <a:srgbClr val="851001"/>
                </a:solidFill>
                <a:latin typeface="Trebuchet MS Bold"/>
                <a:ea typeface="Trebuchet MS Bold"/>
                <a:cs typeface="Trebuchet MS Bold"/>
                <a:sym typeface="Trebuchet MS Bold"/>
              </a:defRPr>
            </a:lvl1pPr>
          </a:lstStyle>
          <a:p>
            <a:pPr lvl="0">
              <a:defRPr sz="1800">
                <a:solidFill>
                  <a:srgbClr val="000000"/>
                </a:solidFill>
              </a:defRPr>
            </a:pPr>
            <a:r>
              <a:rPr sz="3500" dirty="0">
                <a:solidFill>
                  <a:srgbClr val="851001"/>
                </a:solidFill>
                <a:latin typeface="Calibri"/>
                <a:cs typeface="Calibri"/>
              </a:rPr>
              <a:t>sustainable access to income </a:t>
            </a:r>
          </a:p>
        </p:txBody>
      </p:sp>
      <p:sp>
        <p:nvSpPr>
          <p:cNvPr id="134" name="Shape 134"/>
          <p:cNvSpPr/>
          <p:nvPr/>
        </p:nvSpPr>
        <p:spPr>
          <a:xfrm>
            <a:off x="6189500" y="5571232"/>
            <a:ext cx="3560508" cy="641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a:solidFill>
                  <a:srgbClr val="851001"/>
                </a:solidFill>
                <a:latin typeface="Trebuchet MS Bold"/>
                <a:ea typeface="Trebuchet MS Bold"/>
                <a:cs typeface="Trebuchet MS Bold"/>
                <a:sym typeface="Trebuchet MS Bold"/>
              </a:defRPr>
            </a:lvl1pPr>
          </a:lstStyle>
          <a:p>
            <a:pPr lvl="0">
              <a:defRPr sz="1800">
                <a:solidFill>
                  <a:srgbClr val="000000"/>
                </a:solidFill>
              </a:defRPr>
            </a:pPr>
            <a:r>
              <a:rPr sz="3500" dirty="0">
                <a:solidFill>
                  <a:srgbClr val="851001"/>
                </a:solidFill>
                <a:latin typeface="Calibri"/>
                <a:cs typeface="Calibri"/>
              </a:rPr>
              <a:t>improved nutrition </a:t>
            </a:r>
          </a:p>
        </p:txBody>
      </p:sp>
      <p:sp>
        <p:nvSpPr>
          <p:cNvPr id="135" name="Shape 135"/>
          <p:cNvSpPr/>
          <p:nvPr/>
        </p:nvSpPr>
        <p:spPr>
          <a:xfrm>
            <a:off x="6564375" y="2455463"/>
            <a:ext cx="2810759" cy="641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a:solidFill>
                  <a:srgbClr val="851001"/>
                </a:solidFill>
                <a:latin typeface="Trebuchet MS Bold"/>
                <a:ea typeface="Trebuchet MS Bold"/>
                <a:cs typeface="Trebuchet MS Bold"/>
                <a:sym typeface="Trebuchet MS Bold"/>
              </a:defRPr>
            </a:lvl1pPr>
          </a:lstStyle>
          <a:p>
            <a:pPr lvl="0">
              <a:defRPr sz="1800">
                <a:solidFill>
                  <a:srgbClr val="000000"/>
                </a:solidFill>
              </a:defRPr>
            </a:pPr>
            <a:r>
              <a:rPr sz="3500" dirty="0">
                <a:solidFill>
                  <a:srgbClr val="851001"/>
                </a:solidFill>
                <a:latin typeface="Calibri"/>
                <a:cs typeface="Calibri"/>
              </a:rPr>
              <a:t>spreading risks</a:t>
            </a:r>
          </a:p>
        </p:txBody>
      </p:sp>
      <p:sp>
        <p:nvSpPr>
          <p:cNvPr id="136" name="Shape 136"/>
          <p:cNvSpPr/>
          <p:nvPr/>
        </p:nvSpPr>
        <p:spPr>
          <a:xfrm>
            <a:off x="3250057" y="6927076"/>
            <a:ext cx="9439397" cy="287258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lvl="0" algn="l" defTabSz="457200">
              <a:defRPr sz="1800"/>
            </a:pPr>
            <a:r>
              <a:rPr sz="3000" dirty="0">
                <a:solidFill>
                  <a:srgbClr val="000000"/>
                </a:solidFill>
                <a:latin typeface="Calibri"/>
                <a:ea typeface="Trebuchet MS Bold"/>
                <a:cs typeface="Calibri"/>
                <a:sym typeface="Trebuchet MS Bold"/>
              </a:rPr>
              <a:t>How to improve on-farm fodder availability: </a:t>
            </a:r>
          </a:p>
          <a:p>
            <a:pPr lvl="0" defTabSz="457200">
              <a:defRPr sz="1800"/>
            </a:pPr>
            <a:endParaRPr sz="3000" dirty="0">
              <a:solidFill>
                <a:srgbClr val="000000"/>
              </a:solidFill>
              <a:latin typeface="Calibri"/>
              <a:ea typeface="Trebuchet MS Bold"/>
              <a:cs typeface="Calibri"/>
              <a:sym typeface="Trebuchet MS Bold"/>
            </a:endParaRPr>
          </a:p>
          <a:p>
            <a:pPr marL="345721" lvl="0" indent="-345721" algn="l" defTabSz="457200">
              <a:buSzPct val="75000"/>
              <a:buChar char="•"/>
              <a:defRPr sz="1800"/>
            </a:pPr>
            <a:r>
              <a:rPr lang="es-ES_tradnl" sz="3000" dirty="0">
                <a:solidFill>
                  <a:srgbClr val="000000"/>
                </a:solidFill>
                <a:latin typeface="Calibri"/>
                <a:ea typeface="Trebuchet MS"/>
                <a:cs typeface="Calibri"/>
                <a:sym typeface="Trebuchet MS"/>
              </a:rPr>
              <a:t>P</a:t>
            </a:r>
            <a:r>
              <a:rPr sz="3000" dirty="0" smtClean="0">
                <a:solidFill>
                  <a:srgbClr val="000000"/>
                </a:solidFill>
                <a:latin typeface="Calibri"/>
                <a:ea typeface="Trebuchet MS"/>
                <a:cs typeface="Calibri"/>
                <a:sym typeface="Trebuchet MS"/>
              </a:rPr>
              <a:t>lanting </a:t>
            </a:r>
            <a:r>
              <a:rPr sz="3000" dirty="0">
                <a:solidFill>
                  <a:srgbClr val="000000"/>
                </a:solidFill>
                <a:latin typeface="Calibri"/>
                <a:ea typeface="Trebuchet MS"/>
                <a:cs typeface="Calibri"/>
                <a:sym typeface="Trebuchet MS"/>
              </a:rPr>
              <a:t>fodder trees such as </a:t>
            </a:r>
            <a:r>
              <a:rPr sz="3000" dirty="0" smtClean="0">
                <a:solidFill>
                  <a:srgbClr val="000000"/>
                </a:solidFill>
                <a:latin typeface="Calibri"/>
                <a:ea typeface="Trebuchet MS"/>
                <a:cs typeface="Calibri"/>
                <a:sym typeface="Trebuchet MS"/>
              </a:rPr>
              <a:t>Calliandra</a:t>
            </a:r>
            <a:r>
              <a:rPr lang="es-ES_tradnl" sz="3000" dirty="0" smtClean="0">
                <a:solidFill>
                  <a:srgbClr val="000000"/>
                </a:solidFill>
                <a:latin typeface="Calibri"/>
                <a:ea typeface="Trebuchet MS"/>
                <a:cs typeface="Calibri"/>
                <a:sym typeface="Trebuchet MS"/>
              </a:rPr>
              <a:t>.</a:t>
            </a:r>
            <a:endParaRPr sz="3000" dirty="0">
              <a:solidFill>
                <a:srgbClr val="000000"/>
              </a:solidFill>
              <a:latin typeface="Calibri"/>
              <a:ea typeface="Trebuchet MS"/>
              <a:cs typeface="Calibri"/>
              <a:sym typeface="Trebuchet MS"/>
            </a:endParaRPr>
          </a:p>
          <a:p>
            <a:pPr marL="345721" lvl="0" indent="-345721" algn="l" defTabSz="457200">
              <a:buSzPct val="75000"/>
              <a:buChar char="•"/>
              <a:defRPr sz="1800"/>
            </a:pPr>
            <a:r>
              <a:rPr lang="es-ES_tradnl" sz="3000" dirty="0">
                <a:solidFill>
                  <a:srgbClr val="000000"/>
                </a:solidFill>
                <a:latin typeface="Calibri"/>
                <a:ea typeface="Trebuchet MS"/>
                <a:cs typeface="Calibri"/>
                <a:sym typeface="Trebuchet MS"/>
              </a:rPr>
              <a:t>R</a:t>
            </a:r>
            <a:r>
              <a:rPr sz="3000" dirty="0" smtClean="0">
                <a:solidFill>
                  <a:srgbClr val="000000"/>
                </a:solidFill>
                <a:latin typeface="Calibri"/>
                <a:ea typeface="Trebuchet MS"/>
                <a:cs typeface="Calibri"/>
                <a:sym typeface="Trebuchet MS"/>
              </a:rPr>
              <a:t>e</a:t>
            </a:r>
            <a:r>
              <a:rPr sz="3000" dirty="0">
                <a:solidFill>
                  <a:srgbClr val="000000"/>
                </a:solidFill>
                <a:latin typeface="Calibri"/>
                <a:ea typeface="Trebuchet MS"/>
                <a:cs typeface="Calibri"/>
                <a:sym typeface="Trebuchet MS"/>
              </a:rPr>
              <a:t>-using crop residues from vegetables, bananas and sweet potatoes.</a:t>
            </a:r>
          </a:p>
          <a:p>
            <a:pPr lvl="0">
              <a:defRPr sz="1800"/>
            </a:pPr>
            <a:r>
              <a:rPr sz="3000" b="1" dirty="0">
                <a:solidFill>
                  <a:srgbClr val="851001"/>
                </a:solidFill>
                <a:latin typeface="Calibri"/>
                <a:ea typeface="+mj-ea"/>
                <a:cs typeface="Calibri"/>
                <a:sym typeface="Helvetica"/>
              </a:rPr>
              <a:t> </a:t>
            </a:r>
          </a:p>
        </p:txBody>
      </p:sp>
      <p:pic>
        <p:nvPicPr>
          <p:cNvPr id="137" name="image9.jpeg"/>
          <p:cNvPicPr/>
          <p:nvPr/>
        </p:nvPicPr>
        <p:blipFill>
          <a:blip r:embed="rId3" cstate="print">
            <a:extLst>
              <a:ext uri="{28A0092B-C50C-407E-A947-70E740481C1C}">
                <a14:useLocalDpi xmlns:a14="http://schemas.microsoft.com/office/drawing/2010/main" val="0"/>
              </a:ext>
            </a:extLst>
          </a:blip>
          <a:srcRect/>
          <a:stretch>
            <a:fillRect/>
          </a:stretch>
        </p:blipFill>
        <p:spPr>
          <a:xfrm>
            <a:off x="229790" y="3929855"/>
            <a:ext cx="2467065" cy="1762898"/>
          </a:xfrm>
          <a:prstGeom prst="rect">
            <a:avLst/>
          </a:prstGeom>
          <a:ln w="12700">
            <a:miter lim="400000"/>
          </a:ln>
        </p:spPr>
      </p:pic>
      <p:pic>
        <p:nvPicPr>
          <p:cNvPr id="138" name="image6.jpeg"/>
          <p:cNvPicPr/>
          <p:nvPr/>
        </p:nvPicPr>
        <p:blipFill>
          <a:blip r:embed="rId4" cstate="print">
            <a:extLst>
              <a:ext uri="{28A0092B-C50C-407E-A947-70E740481C1C}">
                <a14:useLocalDpi xmlns:a14="http://schemas.microsoft.com/office/drawing/2010/main" val="0"/>
              </a:ext>
            </a:extLst>
          </a:blip>
          <a:srcRect/>
          <a:stretch>
            <a:fillRect/>
          </a:stretch>
        </p:blipFill>
        <p:spPr>
          <a:xfrm>
            <a:off x="237131" y="1758930"/>
            <a:ext cx="2452231" cy="1981801"/>
          </a:xfrm>
          <a:prstGeom prst="rect">
            <a:avLst/>
          </a:prstGeom>
          <a:ln w="12700">
            <a:miter lim="400000"/>
          </a:ln>
        </p:spPr>
      </p:pic>
      <p:pic>
        <p:nvPicPr>
          <p:cNvPr id="139" name="image10.jpeg"/>
          <p:cNvPicPr/>
          <p:nvPr/>
        </p:nvPicPr>
        <p:blipFill>
          <a:blip r:embed="rId5" cstate="print">
            <a:extLst>
              <a:ext uri="{28A0092B-C50C-407E-A947-70E740481C1C}">
                <a14:useLocalDpi xmlns:a14="http://schemas.microsoft.com/office/drawing/2010/main" val="0"/>
              </a:ext>
            </a:extLst>
          </a:blip>
          <a:srcRect/>
          <a:stretch>
            <a:fillRect/>
          </a:stretch>
        </p:blipFill>
        <p:spPr>
          <a:xfrm>
            <a:off x="237131" y="5881706"/>
            <a:ext cx="2452198" cy="1763101"/>
          </a:xfrm>
          <a:prstGeom prst="rect">
            <a:avLst/>
          </a:prstGeom>
          <a:ln w="12700">
            <a:miter lim="400000"/>
          </a:ln>
        </p:spPr>
      </p:pic>
      <p:pic>
        <p:nvPicPr>
          <p:cNvPr id="140" name="image8.jpeg"/>
          <p:cNvPicPr/>
          <p:nvPr/>
        </p:nvPicPr>
        <p:blipFill>
          <a:blip r:embed="rId6" cstate="print">
            <a:extLst>
              <a:ext uri="{28A0092B-C50C-407E-A947-70E740481C1C}">
                <a14:useLocalDpi xmlns:a14="http://schemas.microsoft.com/office/drawing/2010/main" val="0"/>
              </a:ext>
            </a:extLst>
          </a:blip>
          <a:srcRect/>
          <a:stretch>
            <a:fillRect/>
          </a:stretch>
        </p:blipFill>
        <p:spPr>
          <a:xfrm>
            <a:off x="237131" y="7768073"/>
            <a:ext cx="2452247" cy="1804766"/>
          </a:xfrm>
          <a:prstGeom prst="rect">
            <a:avLst/>
          </a:prstGeom>
          <a:ln w="12700">
            <a:miter lim="400000"/>
          </a:ln>
        </p:spPr>
      </p:pic>
      <p:sp>
        <p:nvSpPr>
          <p:cNvPr id="141" name="Shape 141"/>
          <p:cNvSpPr/>
          <p:nvPr/>
        </p:nvSpPr>
        <p:spPr>
          <a:xfrm>
            <a:off x="3340100" y="2636810"/>
            <a:ext cx="1270000" cy="1270002"/>
          </a:xfrm>
          <a:prstGeom prst="rightArrow">
            <a:avLst>
              <a:gd name="adj1" fmla="val 32000"/>
              <a:gd name="adj2" fmla="val 64000"/>
            </a:avLst>
          </a:prstGeom>
          <a:solidFill>
            <a:srgbClr val="560706"/>
          </a:solidFill>
          <a:ln w="12700">
            <a:miter lim="400000"/>
          </a:ln>
          <a:effectLst>
            <a:outerShdw blurRad="38100" dist="25400" dir="5400000" rotWithShape="0">
              <a:srgbClr val="000000">
                <a:alpha val="50000"/>
              </a:srgbClr>
            </a:outerShdw>
          </a:effectLst>
        </p:spPr>
        <p:txBody>
          <a:bodyPr lIns="0" tIns="0" rIns="0" bIns="0" anchor="ctr"/>
          <a:lstStyle/>
          <a:p>
            <a:pPr lvl="0">
              <a:defRPr sz="2400">
                <a:solidFill>
                  <a:srgbClr val="851001"/>
                </a:solidFill>
              </a:defRPr>
            </a:pPr>
            <a:endParaRPr/>
          </a:p>
        </p:txBody>
      </p:sp>
      <p:sp>
        <p:nvSpPr>
          <p:cNvPr id="142" name="Shape 142"/>
          <p:cNvSpPr/>
          <p:nvPr/>
        </p:nvSpPr>
        <p:spPr>
          <a:xfrm>
            <a:off x="3340100" y="5256833"/>
            <a:ext cx="1270000" cy="1270001"/>
          </a:xfrm>
          <a:prstGeom prst="rightArrow">
            <a:avLst>
              <a:gd name="adj1" fmla="val 32000"/>
              <a:gd name="adj2" fmla="val 64000"/>
            </a:avLst>
          </a:prstGeom>
          <a:solidFill>
            <a:srgbClr val="560706"/>
          </a:solidFill>
          <a:ln w="12700">
            <a:miter lim="400000"/>
          </a:ln>
          <a:effectLst>
            <a:outerShdw blurRad="38100" dist="25400" dir="5400000" rotWithShape="0">
              <a:srgbClr val="000000">
                <a:alpha val="50000"/>
              </a:srgbClr>
            </a:outerShdw>
          </a:effectLst>
        </p:spPr>
        <p:txBody>
          <a:bodyPr lIns="0" tIns="0" rIns="0" bIns="0" anchor="ctr"/>
          <a:lstStyle/>
          <a:p>
            <a:pPr lvl="0">
              <a:defRPr sz="2400">
                <a:solidFill>
                  <a:srgbClr val="851001"/>
                </a:solidFill>
              </a:defRPr>
            </a:pPr>
            <a:endParaRPr/>
          </a:p>
        </p:txBody>
      </p:sp>
      <p:sp>
        <p:nvSpPr>
          <p:cNvPr id="2" name="Title 1"/>
          <p:cNvSpPr>
            <a:spLocks noGrp="1"/>
          </p:cNvSpPr>
          <p:nvPr>
            <p:ph type="title"/>
          </p:nvPr>
        </p:nvSpPr>
        <p:spPr/>
        <p:txBody>
          <a:bodyPr/>
          <a:lstStyle/>
          <a:p>
            <a:r>
              <a:rPr lang="en-US" dirty="0" smtClean="0"/>
              <a:t>Integrated farming system</a:t>
            </a:r>
            <a:endParaRPr lang="en-US"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Shape 148"/>
          <p:cNvSpPr/>
          <p:nvPr/>
        </p:nvSpPr>
        <p:spPr>
          <a:xfrm>
            <a:off x="5495080" y="2906280"/>
            <a:ext cx="7048966" cy="318035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lvl="0" defTabSz="457200">
              <a:defRPr sz="1800"/>
            </a:pPr>
            <a:r>
              <a:rPr lang="mr-IN" sz="4000" i="1" dirty="0" smtClean="0">
                <a:solidFill>
                  <a:srgbClr val="560706"/>
                </a:solidFill>
                <a:latin typeface="Calibri"/>
                <a:ea typeface="Trebuchet MS"/>
                <a:cs typeface="Calibri"/>
                <a:sym typeface="Trebuchet MS"/>
              </a:rPr>
              <a:t>'</a:t>
            </a:r>
            <a:r>
              <a:rPr sz="4000" i="1" dirty="0" smtClean="0">
                <a:solidFill>
                  <a:srgbClr val="560706"/>
                </a:solidFill>
                <a:latin typeface="Calibri"/>
                <a:ea typeface="Trebuchet MS"/>
                <a:cs typeface="Calibri"/>
                <a:sym typeface="Trebuchet MS"/>
              </a:rPr>
              <a:t>I </a:t>
            </a:r>
            <a:r>
              <a:rPr sz="4000" i="1" dirty="0">
                <a:solidFill>
                  <a:srgbClr val="560706"/>
                </a:solidFill>
                <a:latin typeface="Calibri"/>
                <a:ea typeface="Trebuchet MS"/>
                <a:cs typeface="Calibri"/>
                <a:sym typeface="Trebuchet MS"/>
              </a:rPr>
              <a:t>now </a:t>
            </a:r>
            <a:r>
              <a:rPr sz="4000" b="1" i="1" dirty="0">
                <a:solidFill>
                  <a:srgbClr val="560706"/>
                </a:solidFill>
                <a:latin typeface="Calibri"/>
                <a:ea typeface="Trebuchet MS"/>
                <a:cs typeface="Calibri"/>
                <a:sym typeface="Trebuchet MS"/>
              </a:rPr>
              <a:t>earn </a:t>
            </a:r>
            <a:r>
              <a:rPr lang="es-ES_tradnl" sz="4000" b="1" i="1" dirty="0" smtClean="0">
                <a:solidFill>
                  <a:srgbClr val="560706"/>
                </a:solidFill>
                <a:latin typeface="Calibri"/>
                <a:ea typeface="Trebuchet MS"/>
                <a:cs typeface="Calibri"/>
                <a:sym typeface="Trebuchet MS"/>
              </a:rPr>
              <a:t>SHS </a:t>
            </a:r>
            <a:r>
              <a:rPr sz="4000" b="1" i="1" dirty="0" smtClean="0">
                <a:solidFill>
                  <a:srgbClr val="560706"/>
                </a:solidFill>
                <a:latin typeface="Calibri"/>
                <a:ea typeface="Trebuchet MS"/>
                <a:cs typeface="Calibri"/>
                <a:sym typeface="Trebuchet MS"/>
              </a:rPr>
              <a:t>1.5</a:t>
            </a:r>
            <a:r>
              <a:rPr sz="4000" b="1" i="1" dirty="0">
                <a:solidFill>
                  <a:srgbClr val="560706"/>
                </a:solidFill>
                <a:latin typeface="Calibri"/>
                <a:ea typeface="Trebuchet MS"/>
                <a:cs typeface="Calibri"/>
                <a:sym typeface="Trebuchet MS"/>
              </a:rPr>
              <a:t>-</a:t>
            </a:r>
            <a:r>
              <a:rPr sz="4000" b="1" i="1" dirty="0" smtClean="0">
                <a:solidFill>
                  <a:srgbClr val="560706"/>
                </a:solidFill>
                <a:latin typeface="Calibri"/>
                <a:ea typeface="Trebuchet MS"/>
                <a:cs typeface="Calibri"/>
                <a:sym typeface="Trebuchet MS"/>
              </a:rPr>
              <a:t>2</a:t>
            </a:r>
            <a:r>
              <a:rPr lang="es-ES_tradnl" sz="4000" b="1" i="1" dirty="0" smtClean="0">
                <a:solidFill>
                  <a:srgbClr val="560706"/>
                </a:solidFill>
                <a:latin typeface="Calibri"/>
                <a:ea typeface="Trebuchet MS"/>
                <a:cs typeface="Calibri"/>
                <a:sym typeface="Trebuchet MS"/>
              </a:rPr>
              <a:t> </a:t>
            </a:r>
            <a:r>
              <a:rPr lang="es-ES_tradnl" sz="4000" b="1" i="1" dirty="0" err="1" smtClean="0">
                <a:solidFill>
                  <a:srgbClr val="560706"/>
                </a:solidFill>
                <a:latin typeface="Calibri"/>
                <a:ea typeface="Trebuchet MS"/>
                <a:cs typeface="Calibri"/>
                <a:sym typeface="Trebuchet MS"/>
              </a:rPr>
              <a:t>million</a:t>
            </a:r>
            <a:r>
              <a:rPr sz="4000" i="1" dirty="0" smtClean="0">
                <a:solidFill>
                  <a:srgbClr val="560706"/>
                </a:solidFill>
                <a:latin typeface="Calibri"/>
                <a:ea typeface="Trebuchet MS"/>
                <a:cs typeface="Calibri"/>
                <a:sym typeface="Trebuchet MS"/>
              </a:rPr>
              <a:t> at </a:t>
            </a:r>
            <a:r>
              <a:rPr sz="4000" i="1" dirty="0">
                <a:solidFill>
                  <a:srgbClr val="560706"/>
                </a:solidFill>
                <a:latin typeface="Calibri"/>
                <a:ea typeface="Trebuchet MS"/>
                <a:cs typeface="Calibri"/>
                <a:sym typeface="Trebuchet MS"/>
              </a:rPr>
              <a:t>the end of one season and </a:t>
            </a:r>
            <a:r>
              <a:rPr sz="4000" b="1" i="1" dirty="0">
                <a:solidFill>
                  <a:srgbClr val="560706"/>
                </a:solidFill>
                <a:latin typeface="Calibri"/>
                <a:ea typeface="Trebuchet MS"/>
                <a:cs typeface="Calibri"/>
                <a:sym typeface="Trebuchet MS"/>
              </a:rPr>
              <a:t>don't spend on food </a:t>
            </a:r>
            <a:r>
              <a:rPr sz="4000" i="1" dirty="0">
                <a:solidFill>
                  <a:srgbClr val="560706"/>
                </a:solidFill>
                <a:latin typeface="Calibri"/>
                <a:ea typeface="Trebuchet MS"/>
                <a:cs typeface="Calibri"/>
                <a:sym typeface="Trebuchet MS"/>
              </a:rPr>
              <a:t>because I have banana, maize, sweet potato and vegetables </a:t>
            </a:r>
            <a:r>
              <a:rPr sz="4000" i="1" dirty="0" smtClean="0">
                <a:solidFill>
                  <a:srgbClr val="560706"/>
                </a:solidFill>
                <a:latin typeface="Calibri"/>
                <a:ea typeface="Trebuchet MS"/>
                <a:cs typeface="Calibri"/>
                <a:sym typeface="Trebuchet MS"/>
              </a:rPr>
              <a:t>to </a:t>
            </a:r>
            <a:r>
              <a:rPr sz="4000" i="1" dirty="0">
                <a:solidFill>
                  <a:srgbClr val="560706"/>
                </a:solidFill>
                <a:latin typeface="Calibri"/>
                <a:ea typeface="Trebuchet MS"/>
                <a:cs typeface="Calibri"/>
                <a:sym typeface="Trebuchet MS"/>
              </a:rPr>
              <a:t>sustain my family</a:t>
            </a:r>
            <a:r>
              <a:rPr sz="4000" i="1" dirty="0" smtClean="0">
                <a:solidFill>
                  <a:srgbClr val="560706"/>
                </a:solidFill>
                <a:latin typeface="Calibri"/>
                <a:ea typeface="Trebuchet MS"/>
                <a:cs typeface="Calibri"/>
                <a:sym typeface="Trebuchet MS"/>
              </a:rPr>
              <a:t>.</a:t>
            </a:r>
            <a:r>
              <a:rPr lang="mr-IN" sz="4000" i="1" dirty="0" smtClean="0">
                <a:solidFill>
                  <a:srgbClr val="560706"/>
                </a:solidFill>
                <a:latin typeface="Calibri"/>
                <a:ea typeface="Trebuchet MS"/>
                <a:cs typeface="Calibri"/>
                <a:sym typeface="Trebuchet MS"/>
              </a:rPr>
              <a:t>'</a:t>
            </a:r>
            <a:r>
              <a:rPr sz="4000" i="1" dirty="0" smtClean="0">
                <a:solidFill>
                  <a:srgbClr val="560706"/>
                </a:solidFill>
                <a:latin typeface="Calibri"/>
                <a:ea typeface="+mj-ea"/>
                <a:cs typeface="Calibri"/>
                <a:sym typeface="Helvetica"/>
              </a:rPr>
              <a:t> </a:t>
            </a:r>
            <a:endParaRPr sz="4000" i="1" dirty="0">
              <a:solidFill>
                <a:srgbClr val="560706"/>
              </a:solidFill>
              <a:latin typeface="Calibri"/>
              <a:ea typeface="+mj-ea"/>
              <a:cs typeface="Calibri"/>
              <a:sym typeface="Helvetica"/>
            </a:endParaRPr>
          </a:p>
        </p:txBody>
      </p:sp>
      <p:sp>
        <p:nvSpPr>
          <p:cNvPr id="9" name="Shape 109"/>
          <p:cNvSpPr/>
          <p:nvPr/>
        </p:nvSpPr>
        <p:spPr>
          <a:xfrm>
            <a:off x="962109" y="6504114"/>
            <a:ext cx="3741471" cy="1025922"/>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lvl="0">
              <a:defRPr sz="1800"/>
            </a:pPr>
            <a:r>
              <a:rPr sz="3000" dirty="0">
                <a:solidFill>
                  <a:srgbClr val="851001"/>
                </a:solidFill>
                <a:latin typeface="Calibri"/>
                <a:ea typeface="Trebuchet MS Bold"/>
                <a:cs typeface="Calibri"/>
                <a:sym typeface="Trebuchet MS Bold"/>
              </a:rPr>
              <a:t>Mr Kigoonya Augustine</a:t>
            </a:r>
          </a:p>
          <a:p>
            <a:pPr lvl="0">
              <a:defRPr sz="1800"/>
            </a:pPr>
            <a:r>
              <a:rPr sz="3000" dirty="0" smtClean="0">
                <a:solidFill>
                  <a:srgbClr val="000000"/>
                </a:solidFill>
                <a:latin typeface="Calibri"/>
                <a:ea typeface="Trebuchet MS"/>
                <a:cs typeface="Calibri"/>
                <a:sym typeface="Trebuchet MS"/>
              </a:rPr>
              <a:t>from </a:t>
            </a:r>
            <a:r>
              <a:rPr sz="3000" dirty="0">
                <a:solidFill>
                  <a:srgbClr val="000000"/>
                </a:solidFill>
                <a:latin typeface="Calibri"/>
                <a:ea typeface="Trebuchet MS"/>
                <a:cs typeface="Calibri"/>
                <a:sym typeface="Trebuchet MS"/>
              </a:rPr>
              <a:t>Mukono district</a:t>
            </a:r>
          </a:p>
        </p:txBody>
      </p:sp>
      <p:grpSp>
        <p:nvGrpSpPr>
          <p:cNvPr id="10" name="Group 112"/>
          <p:cNvGrpSpPr/>
          <p:nvPr/>
        </p:nvGrpSpPr>
        <p:grpSpPr>
          <a:xfrm>
            <a:off x="711448" y="2079710"/>
            <a:ext cx="4199381" cy="4373935"/>
            <a:chOff x="-1" y="0"/>
            <a:chExt cx="4199379" cy="4373933"/>
          </a:xfrm>
        </p:grpSpPr>
        <p:pic>
          <p:nvPicPr>
            <p:cNvPr id="11" name="image5.png"/>
            <p:cNvPicPr/>
            <p:nvPr/>
          </p:nvPicPr>
          <p:blipFill>
            <a:blip r:embed="rId3" cstate="print">
              <a:extLst>
                <a:ext uri="{28A0092B-C50C-407E-A947-70E740481C1C}">
                  <a14:useLocalDpi xmlns:a14="http://schemas.microsoft.com/office/drawing/2010/main" val="0"/>
                </a:ext>
              </a:extLst>
            </a:blip>
            <a:srcRect/>
            <a:stretch>
              <a:fillRect/>
            </a:stretch>
          </p:blipFill>
          <p:spPr>
            <a:xfrm>
              <a:off x="126998" y="88899"/>
              <a:ext cx="3945381" cy="4043734"/>
            </a:xfrm>
            <a:prstGeom prst="rect">
              <a:avLst/>
            </a:prstGeom>
            <a:ln w="12700" cap="flat">
              <a:noFill/>
              <a:miter lim="400000"/>
            </a:ln>
            <a:effectLst/>
          </p:spPr>
        </p:pic>
        <p:pic>
          <p:nvPicPr>
            <p:cNvPr id="12" name="image6.png"/>
            <p:cNvPicPr/>
            <p:nvPr/>
          </p:nvPicPr>
          <p:blipFill>
            <a:blip r:embed="rId4">
              <a:extLst>
                <a:ext uri="{28A0092B-C50C-407E-A947-70E740481C1C}">
                  <a14:useLocalDpi xmlns:a14="http://schemas.microsoft.com/office/drawing/2010/main" val="0"/>
                </a:ext>
              </a:extLst>
            </a:blip>
            <a:stretch>
              <a:fillRect/>
            </a:stretch>
          </p:blipFill>
          <p:spPr>
            <a:xfrm>
              <a:off x="-2" y="-1"/>
              <a:ext cx="4199381" cy="4373934"/>
            </a:xfrm>
            <a:prstGeom prst="rect">
              <a:avLst/>
            </a:prstGeom>
            <a:ln w="12700" cap="flat">
              <a:noFill/>
              <a:miter lim="400000"/>
            </a:ln>
            <a:effectLst/>
          </p:spPr>
        </p:pic>
      </p:grpSp>
      <p:sp>
        <p:nvSpPr>
          <p:cNvPr id="2" name="Title 1"/>
          <p:cNvSpPr>
            <a:spLocks noGrp="1"/>
          </p:cNvSpPr>
          <p:nvPr>
            <p:ph type="title"/>
          </p:nvPr>
        </p:nvSpPr>
        <p:spPr/>
        <p:txBody>
          <a:bodyPr/>
          <a:lstStyle/>
          <a:p>
            <a:r>
              <a:rPr lang="en-US" dirty="0" smtClean="0"/>
              <a:t>Benefits </a:t>
            </a:r>
            <a:r>
              <a:rPr lang="en-US" dirty="0"/>
              <a:t>of Integrated f</a:t>
            </a:r>
            <a:r>
              <a:rPr lang="en-US" dirty="0" smtClean="0"/>
              <a:t>arming </a:t>
            </a:r>
            <a:r>
              <a:rPr lang="en-US" dirty="0"/>
              <a:t>s</a:t>
            </a:r>
            <a:r>
              <a:rPr lang="en-US" dirty="0" smtClean="0"/>
              <a:t>ystem </a:t>
            </a:r>
            <a:endParaRPr lang="en-US" dirty="0"/>
          </a:p>
        </p:txBody>
      </p:sp>
    </p:spTree>
  </p:cSld>
  <p:clrMapOvr>
    <a:masterClrMapping/>
  </p:clrMapOvr>
  <p:transition spd="med"/>
</p:sld>
</file>

<file path=ppt/theme/theme1.xml><?xml version="1.0" encoding="utf-8"?>
<a:theme xmlns:a="http://schemas.openxmlformats.org/drawingml/2006/main" name="ilri_powerpoint_template_Feb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Presentation7" id="{8B257CB4-2376-4462-A087-E9CA916601D8}" vid="{673C274D-247B-4F5C-8D32-CB73781F297B}"/>
    </a:ext>
  </a:ext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365C0"/>
          </a:solidFill>
          <a:prstDash val="solid"/>
          <a:bevel/>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365C0"/>
          </a:solidFill>
          <a:prstDash val="solid"/>
          <a:bevel/>
        </a:ln>
        <a:effectLst>
          <a:outerShdw blurRad="38100" dist="25400" dir="5400000" rotWithShape="0">
            <a:srgbClr val="000000">
              <a:alpha val="50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88CF49FA228B24CB06A8104DFE0AB20" ma:contentTypeVersion="" ma:contentTypeDescription="Create a new document." ma:contentTypeScope="" ma:versionID="5121511101d19af274b1eaf3c4abda3f">
  <xsd:schema xmlns:xsd="http://www.w3.org/2001/XMLSchema" xmlns:xs="http://www.w3.org/2001/XMLSchema" xmlns:p="http://schemas.microsoft.com/office/2006/metadata/properties" xmlns:ns2="0e2695b2-44a3-4aad-81c9-c09c3119d23f" targetNamespace="http://schemas.microsoft.com/office/2006/metadata/properties" ma:root="true" ma:fieldsID="5949043ccb607cd0956f5ad3e9e89df6" ns2:_="">
    <xsd:import namespace="0e2695b2-44a3-4aad-81c9-c09c3119d23f"/>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e2695b2-44a3-4aad-81c9-c09c3119d23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CFA93BE-3C72-4540-A23D-1A228FE48552}">
  <ds:schemaRefs>
    <ds:schemaRef ds:uri="http://schemas.microsoft.com/office/2006/documentManagement/types"/>
    <ds:schemaRef ds:uri="http://schemas.openxmlformats.org/package/2006/metadata/core-properties"/>
    <ds:schemaRef ds:uri="http://purl.org/dc/dcmitype/"/>
    <ds:schemaRef ds:uri="http://purl.org/dc/terms/"/>
    <ds:schemaRef ds:uri="http://www.w3.org/XML/1998/namespace"/>
    <ds:schemaRef ds:uri="http://purl.org/dc/elements/1.1/"/>
    <ds:schemaRef ds:uri="http://schemas.microsoft.com/office/infopath/2007/PartnerControls"/>
    <ds:schemaRef ds:uri="0e2695b2-44a3-4aad-81c9-c09c3119d23f"/>
    <ds:schemaRef ds:uri="http://schemas.microsoft.com/office/2006/metadata/properties"/>
  </ds:schemaRefs>
</ds:datastoreItem>
</file>

<file path=customXml/itemProps2.xml><?xml version="1.0" encoding="utf-8"?>
<ds:datastoreItem xmlns:ds="http://schemas.openxmlformats.org/officeDocument/2006/customXml" ds:itemID="{B21367C2-9019-4610-B42D-519D6500165F}">
  <ds:schemaRefs>
    <ds:schemaRef ds:uri="http://schemas.microsoft.com/sharepoint/v3/contenttype/forms"/>
  </ds:schemaRefs>
</ds:datastoreItem>
</file>

<file path=customXml/itemProps3.xml><?xml version="1.0" encoding="utf-8"?>
<ds:datastoreItem xmlns:ds="http://schemas.openxmlformats.org/officeDocument/2006/customXml" ds:itemID="{30FEBD4E-5129-4F6F-AF53-17B0B223392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e2695b2-44a3-4aad-81c9-c09c3119d23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68</TotalTime>
  <Words>1943</Words>
  <Application>Microsoft Office PowerPoint</Application>
  <PresentationFormat>Custom</PresentationFormat>
  <Paragraphs>256</Paragraphs>
  <Slides>23</Slides>
  <Notes>21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Arial</vt:lpstr>
      <vt:lpstr>Avenir Roman</vt:lpstr>
      <vt:lpstr>Calibri</vt:lpstr>
      <vt:lpstr>Helvetica</vt:lpstr>
      <vt:lpstr>Helvetica Light</vt:lpstr>
      <vt:lpstr>Trebuchet MS</vt:lpstr>
      <vt:lpstr>Trebuchet MS Bold</vt:lpstr>
      <vt:lpstr>Verdana</vt:lpstr>
      <vt:lpstr>Wingdings</vt:lpstr>
      <vt:lpstr>ilri_powerpoint_template_Feb2013</vt:lpstr>
      <vt:lpstr>PowerPoint Presentation</vt:lpstr>
      <vt:lpstr>Situation in the region</vt:lpstr>
      <vt:lpstr>Situation in the region</vt:lpstr>
      <vt:lpstr>PowerPoint Presentation</vt:lpstr>
      <vt:lpstr>Our protagonist: Challenges</vt:lpstr>
      <vt:lpstr>Our protagonist: How the IP helped</vt:lpstr>
      <vt:lpstr>Integrated farming system</vt:lpstr>
      <vt:lpstr>Integrated farming system</vt:lpstr>
      <vt:lpstr>Benefits of Integrated farming system </vt:lpstr>
      <vt:lpstr>PowerPoint Presentation</vt:lpstr>
      <vt:lpstr>Formation of the Mukono-Wakiso IP</vt:lpstr>
      <vt:lpstr>Strategies and activities of the IP </vt:lpstr>
      <vt:lpstr>Strategies &amp; activities of the IP </vt:lpstr>
      <vt:lpstr>PowerPoint Presentation</vt:lpstr>
      <vt:lpstr>Our protagonist: Challenges</vt:lpstr>
      <vt:lpstr>Our Protagonist: how the IP helped</vt:lpstr>
      <vt:lpstr>Impact of the IP on the region </vt:lpstr>
      <vt:lpstr>Challenges</vt:lpstr>
      <vt:lpstr>PowerPoint Presentation</vt:lpstr>
      <vt:lpstr>Next steps</vt:lpstr>
      <vt:lpstr>PowerPoint Presentation</vt:lpstr>
      <vt:lpstr> Takeaways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Yabowork, Abenet (ILRI)</dc:creator>
  <cp:lastModifiedBy>Yabowork, Abenet (ILRI)</cp:lastModifiedBy>
  <cp:revision>31</cp:revision>
  <dcterms:modified xsi:type="dcterms:W3CDTF">2017-03-09T09:19:01Z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0x010100788CF49FA228B24CB06A8104DFE0AB20</vt:lpwstr>
  </property>
</Properties>
</file>