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9"/>
  </p:notesMasterIdLst>
  <p:handoutMasterIdLst>
    <p:handoutMasterId r:id="rId30"/>
  </p:handoutMasterIdLst>
  <p:sldIdLst>
    <p:sldId id="259" r:id="rId5"/>
    <p:sldId id="294" r:id="rId6"/>
    <p:sldId id="298" r:id="rId7"/>
    <p:sldId id="301" r:id="rId8"/>
    <p:sldId id="261" r:id="rId9"/>
    <p:sldId id="307" r:id="rId10"/>
    <p:sldId id="308" r:id="rId11"/>
    <p:sldId id="309" r:id="rId12"/>
    <p:sldId id="318" r:id="rId13"/>
    <p:sldId id="304" r:id="rId14"/>
    <p:sldId id="262" r:id="rId15"/>
    <p:sldId id="303" r:id="rId16"/>
    <p:sldId id="310" r:id="rId17"/>
    <p:sldId id="306" r:id="rId18"/>
    <p:sldId id="311" r:id="rId19"/>
    <p:sldId id="319" r:id="rId20"/>
    <p:sldId id="312" r:id="rId21"/>
    <p:sldId id="321" r:id="rId22"/>
    <p:sldId id="320" r:id="rId23"/>
    <p:sldId id="314" r:id="rId24"/>
    <p:sldId id="315" r:id="rId25"/>
    <p:sldId id="316" r:id="rId26"/>
    <p:sldId id="317"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428" autoAdjust="0"/>
  </p:normalViewPr>
  <p:slideViewPr>
    <p:cSldViewPr>
      <p:cViewPr varScale="1">
        <p:scale>
          <a:sx n="114" d="100"/>
          <a:sy n="114" d="100"/>
        </p:scale>
        <p:origin x="1560" y="108"/>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barChart>
        <c:barDir val="col"/>
        <c:grouping val="stacked"/>
        <c:varyColors val="0"/>
        <c:ser>
          <c:idx val="0"/>
          <c:order val="0"/>
          <c:tx>
            <c:strRef>
              <c:f>Musujja!$C$104</c:f>
              <c:strCache>
                <c:ptCount val="1"/>
                <c:pt idx="0">
                  <c:v>sale</c:v>
                </c:pt>
              </c:strCache>
            </c:strRef>
          </c:tx>
          <c:invertIfNegative val="0"/>
          <c:cat>
            <c:multiLvlStrRef>
              <c:f>Musujja!$A$105:$B$117</c:f>
              <c:multiLvlStrCache>
                <c:ptCount val="13"/>
                <c:lvl>
                  <c:pt idx="0">
                    <c:v>Kkingo  </c:v>
                  </c:pt>
                  <c:pt idx="1">
                    <c:v>Kyanamukaka</c:v>
                  </c:pt>
                  <c:pt idx="2">
                    <c:v>Kitayunwa</c:v>
                  </c:pt>
                  <c:pt idx="3">
                    <c:v>Namwendwa</c:v>
                  </c:pt>
                  <c:pt idx="4">
                    <c:v>Bugulumbya</c:v>
                  </c:pt>
                  <c:pt idx="5">
                    <c:v>Ntenjeru</c:v>
                  </c:pt>
                  <c:pt idx="6">
                    <c:v>Kabonera</c:v>
                  </c:pt>
                  <c:pt idx="7">
                    <c:v>Kyampisi</c:v>
                  </c:pt>
                  <c:pt idx="8">
                    <c:v>Kimana-Kyabakuza</c:v>
                  </c:pt>
                  <c:pt idx="9">
                    <c:v>Katwe-Butego</c:v>
                  </c:pt>
                  <c:pt idx="10">
                    <c:v>Nyendo-Ssenyange</c:v>
                  </c:pt>
                  <c:pt idx="11">
                    <c:v>Mukono TC</c:v>
                  </c:pt>
                  <c:pt idx="12">
                    <c:v>Goma</c:v>
                  </c:pt>
                </c:lvl>
                <c:lvl>
                  <c:pt idx="0">
                    <c:v>rural-rural</c:v>
                  </c:pt>
                  <c:pt idx="6">
                    <c:v>rural-urban</c:v>
                  </c:pt>
                  <c:pt idx="8">
                    <c:v>urban-urban</c:v>
                  </c:pt>
                </c:lvl>
              </c:multiLvlStrCache>
            </c:multiLvlStrRef>
          </c:cat>
          <c:val>
            <c:numRef>
              <c:f>Musujja!$C$105:$C$117</c:f>
              <c:numCache>
                <c:formatCode>0</c:formatCode>
                <c:ptCount val="13"/>
                <c:pt idx="0">
                  <c:v>18.666666666666668</c:v>
                </c:pt>
                <c:pt idx="1">
                  <c:v>44.444444444444443</c:v>
                </c:pt>
                <c:pt idx="2">
                  <c:v>46.534653465346537</c:v>
                </c:pt>
                <c:pt idx="3">
                  <c:v>23</c:v>
                </c:pt>
                <c:pt idx="4">
                  <c:v>43.298969072164951</c:v>
                </c:pt>
                <c:pt idx="5">
                  <c:v>37.5</c:v>
                </c:pt>
                <c:pt idx="6">
                  <c:v>5</c:v>
                </c:pt>
                <c:pt idx="7">
                  <c:v>5.5555555555555554</c:v>
                </c:pt>
                <c:pt idx="8">
                  <c:v>29.047619047619047</c:v>
                </c:pt>
                <c:pt idx="9">
                  <c:v>48.469387755102041</c:v>
                </c:pt>
                <c:pt idx="10">
                  <c:v>27</c:v>
                </c:pt>
                <c:pt idx="11">
                  <c:v>22</c:v>
                </c:pt>
                <c:pt idx="12">
                  <c:v>11</c:v>
                </c:pt>
              </c:numCache>
            </c:numRef>
          </c:val>
          <c:extLst>
            <c:ext xmlns:c16="http://schemas.microsoft.com/office/drawing/2014/chart" uri="{C3380CC4-5D6E-409C-BE32-E72D297353CC}">
              <c16:uniqueId val="{00000000-971F-4471-814D-EF5092ED908E}"/>
            </c:ext>
          </c:extLst>
        </c:ser>
        <c:ser>
          <c:idx val="1"/>
          <c:order val="1"/>
          <c:tx>
            <c:strRef>
              <c:f>Musujja!$D$104</c:f>
              <c:strCache>
                <c:ptCount val="1"/>
                <c:pt idx="0">
                  <c:v>recover</c:v>
                </c:pt>
              </c:strCache>
            </c:strRef>
          </c:tx>
          <c:invertIfNegative val="0"/>
          <c:cat>
            <c:multiLvlStrRef>
              <c:f>Musujja!$A$105:$B$117</c:f>
              <c:multiLvlStrCache>
                <c:ptCount val="13"/>
                <c:lvl>
                  <c:pt idx="0">
                    <c:v>Kkingo  </c:v>
                  </c:pt>
                  <c:pt idx="1">
                    <c:v>Kyanamukaka</c:v>
                  </c:pt>
                  <c:pt idx="2">
                    <c:v>Kitayunwa</c:v>
                  </c:pt>
                  <c:pt idx="3">
                    <c:v>Namwendwa</c:v>
                  </c:pt>
                  <c:pt idx="4">
                    <c:v>Bugulumbya</c:v>
                  </c:pt>
                  <c:pt idx="5">
                    <c:v>Ntenjeru</c:v>
                  </c:pt>
                  <c:pt idx="6">
                    <c:v>Kabonera</c:v>
                  </c:pt>
                  <c:pt idx="7">
                    <c:v>Kyampisi</c:v>
                  </c:pt>
                  <c:pt idx="8">
                    <c:v>Kimana-Kyabakuza</c:v>
                  </c:pt>
                  <c:pt idx="9">
                    <c:v>Katwe-Butego</c:v>
                  </c:pt>
                  <c:pt idx="10">
                    <c:v>Nyendo-Ssenyange</c:v>
                  </c:pt>
                  <c:pt idx="11">
                    <c:v>Mukono TC</c:v>
                  </c:pt>
                  <c:pt idx="12">
                    <c:v>Goma</c:v>
                  </c:pt>
                </c:lvl>
                <c:lvl>
                  <c:pt idx="0">
                    <c:v>rural-rural</c:v>
                  </c:pt>
                  <c:pt idx="6">
                    <c:v>rural-urban</c:v>
                  </c:pt>
                  <c:pt idx="8">
                    <c:v>urban-urban</c:v>
                  </c:pt>
                </c:lvl>
              </c:multiLvlStrCache>
            </c:multiLvlStrRef>
          </c:cat>
          <c:val>
            <c:numRef>
              <c:f>Musujja!$D$105:$D$117</c:f>
              <c:numCache>
                <c:formatCode>0</c:formatCode>
                <c:ptCount val="13"/>
                <c:pt idx="0">
                  <c:v>19</c:v>
                </c:pt>
                <c:pt idx="1">
                  <c:v>6.5656565656565657</c:v>
                </c:pt>
                <c:pt idx="2">
                  <c:v>38.118811881188115</c:v>
                </c:pt>
                <c:pt idx="3">
                  <c:v>13</c:v>
                </c:pt>
                <c:pt idx="4">
                  <c:v>36.082474226804123</c:v>
                </c:pt>
                <c:pt idx="5">
                  <c:v>8.5</c:v>
                </c:pt>
                <c:pt idx="6">
                  <c:v>1.666666666666667</c:v>
                </c:pt>
                <c:pt idx="7">
                  <c:v>23.232323232323232</c:v>
                </c:pt>
                <c:pt idx="8">
                  <c:v>0.47619047619047616</c:v>
                </c:pt>
                <c:pt idx="9">
                  <c:v>22.448979591836736</c:v>
                </c:pt>
                <c:pt idx="10">
                  <c:v>15.5</c:v>
                </c:pt>
                <c:pt idx="11">
                  <c:v>78</c:v>
                </c:pt>
                <c:pt idx="12">
                  <c:v>11</c:v>
                </c:pt>
              </c:numCache>
            </c:numRef>
          </c:val>
          <c:extLst>
            <c:ext xmlns:c16="http://schemas.microsoft.com/office/drawing/2014/chart" uri="{C3380CC4-5D6E-409C-BE32-E72D297353CC}">
              <c16:uniqueId val="{00000001-971F-4471-814D-EF5092ED908E}"/>
            </c:ext>
          </c:extLst>
        </c:ser>
        <c:ser>
          <c:idx val="2"/>
          <c:order val="2"/>
          <c:tx>
            <c:strRef>
              <c:f>Musujja!$E$104</c:f>
              <c:strCache>
                <c:ptCount val="1"/>
                <c:pt idx="0">
                  <c:v>die</c:v>
                </c:pt>
              </c:strCache>
            </c:strRef>
          </c:tx>
          <c:invertIfNegative val="0"/>
          <c:cat>
            <c:multiLvlStrRef>
              <c:f>Musujja!$A$105:$B$117</c:f>
              <c:multiLvlStrCache>
                <c:ptCount val="13"/>
                <c:lvl>
                  <c:pt idx="0">
                    <c:v>Kkingo  </c:v>
                  </c:pt>
                  <c:pt idx="1">
                    <c:v>Kyanamukaka</c:v>
                  </c:pt>
                  <c:pt idx="2">
                    <c:v>Kitayunwa</c:v>
                  </c:pt>
                  <c:pt idx="3">
                    <c:v>Namwendwa</c:v>
                  </c:pt>
                  <c:pt idx="4">
                    <c:v>Bugulumbya</c:v>
                  </c:pt>
                  <c:pt idx="5">
                    <c:v>Ntenjeru</c:v>
                  </c:pt>
                  <c:pt idx="6">
                    <c:v>Kabonera</c:v>
                  </c:pt>
                  <c:pt idx="7">
                    <c:v>Kyampisi</c:v>
                  </c:pt>
                  <c:pt idx="8">
                    <c:v>Kimana-Kyabakuza</c:v>
                  </c:pt>
                  <c:pt idx="9">
                    <c:v>Katwe-Butego</c:v>
                  </c:pt>
                  <c:pt idx="10">
                    <c:v>Nyendo-Ssenyange</c:v>
                  </c:pt>
                  <c:pt idx="11">
                    <c:v>Mukono TC</c:v>
                  </c:pt>
                  <c:pt idx="12">
                    <c:v>Goma</c:v>
                  </c:pt>
                </c:lvl>
                <c:lvl>
                  <c:pt idx="0">
                    <c:v>rural-rural</c:v>
                  </c:pt>
                  <c:pt idx="6">
                    <c:v>rural-urban</c:v>
                  </c:pt>
                  <c:pt idx="8">
                    <c:v>urban-urban</c:v>
                  </c:pt>
                </c:lvl>
              </c:multiLvlStrCache>
            </c:multiLvlStrRef>
          </c:cat>
          <c:val>
            <c:numRef>
              <c:f>Musujja!$E$105:$E$117</c:f>
              <c:numCache>
                <c:formatCode>0</c:formatCode>
                <c:ptCount val="13"/>
                <c:pt idx="0">
                  <c:v>49</c:v>
                </c:pt>
                <c:pt idx="1">
                  <c:v>39.898989898989896</c:v>
                </c:pt>
                <c:pt idx="2">
                  <c:v>11.386138613861386</c:v>
                </c:pt>
                <c:pt idx="3">
                  <c:v>58</c:v>
                </c:pt>
                <c:pt idx="4">
                  <c:v>14.43298969072165</c:v>
                </c:pt>
                <c:pt idx="5">
                  <c:v>48.5</c:v>
                </c:pt>
                <c:pt idx="6">
                  <c:v>88.666666666666686</c:v>
                </c:pt>
                <c:pt idx="7">
                  <c:v>55.555555555555557</c:v>
                </c:pt>
                <c:pt idx="8">
                  <c:v>60.476190476190474</c:v>
                </c:pt>
                <c:pt idx="9">
                  <c:v>20.408163265306122</c:v>
                </c:pt>
                <c:pt idx="10">
                  <c:v>57.5</c:v>
                </c:pt>
                <c:pt idx="11">
                  <c:v>0</c:v>
                </c:pt>
                <c:pt idx="12">
                  <c:v>78</c:v>
                </c:pt>
              </c:numCache>
            </c:numRef>
          </c:val>
          <c:extLst>
            <c:ext xmlns:c16="http://schemas.microsoft.com/office/drawing/2014/chart" uri="{C3380CC4-5D6E-409C-BE32-E72D297353CC}">
              <c16:uniqueId val="{00000002-971F-4471-814D-EF5092ED908E}"/>
            </c:ext>
          </c:extLst>
        </c:ser>
        <c:ser>
          <c:idx val="3"/>
          <c:order val="3"/>
          <c:tx>
            <c:strRef>
              <c:f>Musujja!$F$104</c:f>
              <c:strCache>
                <c:ptCount val="1"/>
                <c:pt idx="0">
                  <c:v>slaughter</c:v>
                </c:pt>
              </c:strCache>
            </c:strRef>
          </c:tx>
          <c:invertIfNegative val="0"/>
          <c:cat>
            <c:multiLvlStrRef>
              <c:f>Musujja!$A$105:$B$117</c:f>
              <c:multiLvlStrCache>
                <c:ptCount val="13"/>
                <c:lvl>
                  <c:pt idx="0">
                    <c:v>Kkingo  </c:v>
                  </c:pt>
                  <c:pt idx="1">
                    <c:v>Kyanamukaka</c:v>
                  </c:pt>
                  <c:pt idx="2">
                    <c:v>Kitayunwa</c:v>
                  </c:pt>
                  <c:pt idx="3">
                    <c:v>Namwendwa</c:v>
                  </c:pt>
                  <c:pt idx="4">
                    <c:v>Bugulumbya</c:v>
                  </c:pt>
                  <c:pt idx="5">
                    <c:v>Ntenjeru</c:v>
                  </c:pt>
                  <c:pt idx="6">
                    <c:v>Kabonera</c:v>
                  </c:pt>
                  <c:pt idx="7">
                    <c:v>Kyampisi</c:v>
                  </c:pt>
                  <c:pt idx="8">
                    <c:v>Kimana-Kyabakuza</c:v>
                  </c:pt>
                  <c:pt idx="9">
                    <c:v>Katwe-Butego</c:v>
                  </c:pt>
                  <c:pt idx="10">
                    <c:v>Nyendo-Ssenyange</c:v>
                  </c:pt>
                  <c:pt idx="11">
                    <c:v>Mukono TC</c:v>
                  </c:pt>
                  <c:pt idx="12">
                    <c:v>Goma</c:v>
                  </c:pt>
                </c:lvl>
                <c:lvl>
                  <c:pt idx="0">
                    <c:v>rural-rural</c:v>
                  </c:pt>
                  <c:pt idx="6">
                    <c:v>rural-urban</c:v>
                  </c:pt>
                  <c:pt idx="8">
                    <c:v>urban-urban</c:v>
                  </c:pt>
                </c:lvl>
              </c:multiLvlStrCache>
            </c:multiLvlStrRef>
          </c:cat>
          <c:val>
            <c:numRef>
              <c:f>Musujja!$F$105:$F$117</c:f>
              <c:numCache>
                <c:formatCode>0</c:formatCode>
                <c:ptCount val="13"/>
                <c:pt idx="0">
                  <c:v>13.333333333333336</c:v>
                </c:pt>
                <c:pt idx="1">
                  <c:v>9.0909090909090917</c:v>
                </c:pt>
                <c:pt idx="2">
                  <c:v>3.9603960396039604</c:v>
                </c:pt>
                <c:pt idx="3">
                  <c:v>6</c:v>
                </c:pt>
                <c:pt idx="4">
                  <c:v>6.1855670103092786</c:v>
                </c:pt>
                <c:pt idx="5">
                  <c:v>5.5</c:v>
                </c:pt>
                <c:pt idx="6">
                  <c:v>4.666666666666667</c:v>
                </c:pt>
                <c:pt idx="7">
                  <c:v>15.656565656565656</c:v>
                </c:pt>
                <c:pt idx="8">
                  <c:v>10</c:v>
                </c:pt>
                <c:pt idx="9">
                  <c:v>8.6734693877551017</c:v>
                </c:pt>
                <c:pt idx="10">
                  <c:v>0</c:v>
                </c:pt>
                <c:pt idx="11">
                  <c:v>0</c:v>
                </c:pt>
                <c:pt idx="12">
                  <c:v>0</c:v>
                </c:pt>
              </c:numCache>
            </c:numRef>
          </c:val>
          <c:extLst>
            <c:ext xmlns:c16="http://schemas.microsoft.com/office/drawing/2014/chart" uri="{C3380CC4-5D6E-409C-BE32-E72D297353CC}">
              <c16:uniqueId val="{00000003-971F-4471-814D-EF5092ED908E}"/>
            </c:ext>
          </c:extLst>
        </c:ser>
        <c:dLbls>
          <c:showLegendKey val="0"/>
          <c:showVal val="0"/>
          <c:showCatName val="0"/>
          <c:showSerName val="0"/>
          <c:showPercent val="0"/>
          <c:showBubbleSize val="0"/>
        </c:dLbls>
        <c:gapWidth val="75"/>
        <c:overlap val="100"/>
        <c:axId val="86044672"/>
        <c:axId val="86045232"/>
      </c:barChart>
      <c:catAx>
        <c:axId val="86044672"/>
        <c:scaling>
          <c:orientation val="minMax"/>
        </c:scaling>
        <c:delete val="0"/>
        <c:axPos val="b"/>
        <c:numFmt formatCode="General" sourceLinked="0"/>
        <c:majorTickMark val="none"/>
        <c:minorTickMark val="none"/>
        <c:tickLblPos val="nextTo"/>
        <c:txPr>
          <a:bodyPr/>
          <a:lstStyle/>
          <a:p>
            <a:pPr>
              <a:defRPr sz="800"/>
            </a:pPr>
            <a:endParaRPr lang="en-US"/>
          </a:p>
        </c:txPr>
        <c:crossAx val="86045232"/>
        <c:crosses val="autoZero"/>
        <c:auto val="1"/>
        <c:lblAlgn val="ctr"/>
        <c:lblOffset val="100"/>
        <c:noMultiLvlLbl val="0"/>
      </c:catAx>
      <c:valAx>
        <c:axId val="86045232"/>
        <c:scaling>
          <c:orientation val="minMax"/>
        </c:scaling>
        <c:delete val="0"/>
        <c:axPos val="l"/>
        <c:majorGridlines/>
        <c:minorGridlines/>
        <c:title>
          <c:tx>
            <c:rich>
              <a:bodyPr/>
              <a:lstStyle/>
              <a:p>
                <a:pPr>
                  <a:defRPr b="0"/>
                </a:pPr>
                <a:r>
                  <a:rPr lang="en-US" sz="1400" b="0" dirty="0"/>
                  <a:t>Proportion of farmers (%)</a:t>
                </a:r>
              </a:p>
            </c:rich>
          </c:tx>
          <c:layout>
            <c:manualLayout>
              <c:xMode val="edge"/>
              <c:yMode val="edge"/>
              <c:x val="1.7973856209150325E-2"/>
              <c:y val="0.22005804562891174"/>
            </c:manualLayout>
          </c:layout>
          <c:overlay val="0"/>
        </c:title>
        <c:numFmt formatCode="0" sourceLinked="1"/>
        <c:majorTickMark val="out"/>
        <c:minorTickMark val="none"/>
        <c:tickLblPos val="nextTo"/>
        <c:txPr>
          <a:bodyPr/>
          <a:lstStyle/>
          <a:p>
            <a:pPr>
              <a:defRPr sz="800"/>
            </a:pPr>
            <a:endParaRPr lang="en-US"/>
          </a:p>
        </c:txPr>
        <c:crossAx val="86044672"/>
        <c:crosses val="autoZero"/>
        <c:crossBetween val="between"/>
      </c:valAx>
    </c:plotArea>
    <c:legend>
      <c:legendPos val="r"/>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2/28/2018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2/28/2018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13</a:t>
            </a:fld>
            <a:endParaRPr lang="en-US"/>
          </a:p>
        </p:txBody>
      </p:sp>
    </p:spTree>
    <p:extLst>
      <p:ext uri="{BB962C8B-B14F-4D97-AF65-F5344CB8AC3E}">
        <p14:creationId xmlns:p14="http://schemas.microsoft.com/office/powerpoint/2010/main" val="295556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14</a:t>
            </a:fld>
            <a:endParaRPr lang="en-US"/>
          </a:p>
        </p:txBody>
      </p:sp>
    </p:spTree>
    <p:extLst>
      <p:ext uri="{BB962C8B-B14F-4D97-AF65-F5344CB8AC3E}">
        <p14:creationId xmlns:p14="http://schemas.microsoft.com/office/powerpoint/2010/main" val="3005760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15</a:t>
            </a:fld>
            <a:endParaRPr lang="en-US"/>
          </a:p>
        </p:txBody>
      </p:sp>
    </p:spTree>
    <p:extLst>
      <p:ext uri="{BB962C8B-B14F-4D97-AF65-F5344CB8AC3E}">
        <p14:creationId xmlns:p14="http://schemas.microsoft.com/office/powerpoint/2010/main" val="3010909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16</a:t>
            </a:fld>
            <a:endParaRPr lang="en-US"/>
          </a:p>
        </p:txBody>
      </p:sp>
    </p:spTree>
    <p:extLst>
      <p:ext uri="{BB962C8B-B14F-4D97-AF65-F5344CB8AC3E}">
        <p14:creationId xmlns:p14="http://schemas.microsoft.com/office/powerpoint/2010/main" val="996363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17</a:t>
            </a:fld>
            <a:endParaRPr lang="en-US"/>
          </a:p>
        </p:txBody>
      </p:sp>
    </p:spTree>
    <p:extLst>
      <p:ext uri="{BB962C8B-B14F-4D97-AF65-F5344CB8AC3E}">
        <p14:creationId xmlns:p14="http://schemas.microsoft.com/office/powerpoint/2010/main" val="3429316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20</a:t>
            </a:fld>
            <a:endParaRPr lang="en-US"/>
          </a:p>
        </p:txBody>
      </p:sp>
    </p:spTree>
    <p:extLst>
      <p:ext uri="{BB962C8B-B14F-4D97-AF65-F5344CB8AC3E}">
        <p14:creationId xmlns:p14="http://schemas.microsoft.com/office/powerpoint/2010/main" val="2592623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21</a:t>
            </a:fld>
            <a:endParaRPr lang="en-US"/>
          </a:p>
        </p:txBody>
      </p:sp>
    </p:spTree>
    <p:extLst>
      <p:ext uri="{BB962C8B-B14F-4D97-AF65-F5344CB8AC3E}">
        <p14:creationId xmlns:p14="http://schemas.microsoft.com/office/powerpoint/2010/main" val="3544321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22</a:t>
            </a:fld>
            <a:endParaRPr lang="en-US"/>
          </a:p>
        </p:txBody>
      </p:sp>
    </p:spTree>
    <p:extLst>
      <p:ext uri="{BB962C8B-B14F-4D97-AF65-F5344CB8AC3E}">
        <p14:creationId xmlns:p14="http://schemas.microsoft.com/office/powerpoint/2010/main" val="1619128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23</a:t>
            </a:fld>
            <a:endParaRPr lang="en-US"/>
          </a:p>
        </p:txBody>
      </p:sp>
    </p:spTree>
    <p:extLst>
      <p:ext uri="{BB962C8B-B14F-4D97-AF65-F5344CB8AC3E}">
        <p14:creationId xmlns:p14="http://schemas.microsoft.com/office/powerpoint/2010/main" val="1160701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24</a:t>
            </a:fld>
            <a:endParaRPr lang="en-US"/>
          </a:p>
        </p:txBody>
      </p:sp>
    </p:spTree>
    <p:extLst>
      <p:ext uri="{BB962C8B-B14F-4D97-AF65-F5344CB8AC3E}">
        <p14:creationId xmlns:p14="http://schemas.microsoft.com/office/powerpoint/2010/main" val="417319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5</a:t>
            </a:fld>
            <a:endParaRPr lang="en-US"/>
          </a:p>
        </p:txBody>
      </p:sp>
    </p:spTree>
    <p:extLst>
      <p:ext uri="{BB962C8B-B14F-4D97-AF65-F5344CB8AC3E}">
        <p14:creationId xmlns:p14="http://schemas.microsoft.com/office/powerpoint/2010/main" val="57514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6</a:t>
            </a:fld>
            <a:endParaRPr lang="en-US"/>
          </a:p>
        </p:txBody>
      </p:sp>
    </p:spTree>
    <p:extLst>
      <p:ext uri="{BB962C8B-B14F-4D97-AF65-F5344CB8AC3E}">
        <p14:creationId xmlns:p14="http://schemas.microsoft.com/office/powerpoint/2010/main" val="624296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7</a:t>
            </a:fld>
            <a:endParaRPr lang="en-US"/>
          </a:p>
        </p:txBody>
      </p:sp>
    </p:spTree>
    <p:extLst>
      <p:ext uri="{BB962C8B-B14F-4D97-AF65-F5344CB8AC3E}">
        <p14:creationId xmlns:p14="http://schemas.microsoft.com/office/powerpoint/2010/main" val="3403469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extLst>
      <p:ext uri="{BB962C8B-B14F-4D97-AF65-F5344CB8AC3E}">
        <p14:creationId xmlns:p14="http://schemas.microsoft.com/office/powerpoint/2010/main" val="2162652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9</a:t>
            </a:fld>
            <a:endParaRPr lang="en-US"/>
          </a:p>
        </p:txBody>
      </p:sp>
    </p:spTree>
    <p:extLst>
      <p:ext uri="{BB962C8B-B14F-4D97-AF65-F5344CB8AC3E}">
        <p14:creationId xmlns:p14="http://schemas.microsoft.com/office/powerpoint/2010/main" val="565738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10</a:t>
            </a:fld>
            <a:endParaRPr lang="en-US"/>
          </a:p>
        </p:txBody>
      </p:sp>
    </p:spTree>
    <p:extLst>
      <p:ext uri="{BB962C8B-B14F-4D97-AF65-F5344CB8AC3E}">
        <p14:creationId xmlns:p14="http://schemas.microsoft.com/office/powerpoint/2010/main" val="3804381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085427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12</a:t>
            </a:fld>
            <a:endParaRPr lang="en-US"/>
          </a:p>
        </p:txBody>
      </p:sp>
    </p:spTree>
    <p:extLst>
      <p:ext uri="{BB962C8B-B14F-4D97-AF65-F5344CB8AC3E}">
        <p14:creationId xmlns:p14="http://schemas.microsoft.com/office/powerpoint/2010/main" val="2315886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a:solidFill>
                  <a:prstClr val="white">
                    <a:lumMod val="65000"/>
                  </a:prstClr>
                </a:solidFill>
              </a:rPr>
              <a:t>Event name, Place, Date(s)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2286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524000" y="381000"/>
            <a:ext cx="7239000" cy="6248400"/>
          </a:xfrm>
        </p:spPr>
        <p:txBody>
          <a:bodyPr/>
          <a:lstStyle>
            <a:lvl1pPr>
              <a:defRPr/>
            </a:lvl1pPr>
          </a:lstStyle>
          <a:p>
            <a:r>
              <a:rPr lang="en-US" dirty="0"/>
              <a:t>Click on the Icon to add a picture</a:t>
            </a:r>
          </a:p>
        </p:txBody>
      </p:sp>
      <p:pic>
        <p:nvPicPr>
          <p:cNvPr id="3" name="Picture 2"/>
          <p:cNvPicPr>
            <a:picLocks noChangeAspect="1"/>
          </p:cNvPicPr>
          <p:nvPr userDrawn="1"/>
        </p:nvPicPr>
        <p:blipFill>
          <a:blip r:embed="rId2"/>
          <a:stretch>
            <a:fillRect/>
          </a:stretch>
        </p:blipFill>
        <p:spPr>
          <a:xfrm>
            <a:off x="0" y="0"/>
            <a:ext cx="1645089"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stretch>
            <a:fillRect/>
          </a:stretch>
        </p:blipFill>
        <p:spPr>
          <a:xfrm>
            <a:off x="0" y="0"/>
            <a:ext cx="1645089" cy="6858000"/>
          </a:xfrm>
          <a:prstGeom prst="rect">
            <a:avLst/>
          </a:prstGeom>
        </p:spPr>
      </p:pic>
      <p:sp>
        <p:nvSpPr>
          <p:cNvPr id="9" name="TextBox 8"/>
          <p:cNvSpPr txBox="1"/>
          <p:nvPr userDrawn="1"/>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61665"/>
          </a:xfrm>
          <a:prstGeom prst="rect">
            <a:avLst/>
          </a:prstGeom>
          <a:noFill/>
        </p:spPr>
        <p:txBody>
          <a:bodyPr wrap="square" rtlCol="0">
            <a:spAutoFit/>
          </a:bodyPr>
          <a:lstStyle/>
          <a:p>
            <a:pPr algn="ctr"/>
            <a:r>
              <a:rPr lang="en-US" sz="1200" dirty="0"/>
              <a:t>The </a:t>
            </a:r>
            <a:r>
              <a:rPr lang="en-US" sz="1200" b="1" dirty="0"/>
              <a:t>CGIAR Research Program on Livestock </a:t>
            </a:r>
            <a:r>
              <a:rPr lang="en-US" sz="1200" dirty="0"/>
              <a:t>aims to increase the productivity and profitability</a:t>
            </a:r>
            <a:r>
              <a:rPr lang="en-GB" sz="1200" kern="1200" dirty="0">
                <a:solidFill>
                  <a:schemeClr val="tx1"/>
                </a:solidFill>
                <a:effectLst/>
                <a:latin typeface="+mn-lt"/>
                <a:ea typeface="+mn-ea"/>
                <a:cs typeface="+mn-cs"/>
              </a:rPr>
              <a:t> of livestock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-food systems in sustainable ways, making meat, milk and eggs more available and affordable across the developing world</a:t>
            </a:r>
            <a:r>
              <a:rPr lang="en-US" sz="1200" dirty="0"/>
              <a:t>.</a:t>
            </a:r>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80" r:id="rId4"/>
    <p:sldLayoutId id="2147483652" r:id="rId5"/>
  </p:sldLayoutIdLst>
  <p:transition spd="slow">
    <p:wipe dir="d"/>
  </p:transition>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18.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85800" y="1908464"/>
            <a:ext cx="7848600" cy="1600200"/>
          </a:xfrm>
        </p:spPr>
        <p:txBody>
          <a:bodyPr>
            <a:noAutofit/>
          </a:bodyPr>
          <a:lstStyle/>
          <a:p>
            <a:r>
              <a:rPr lang="en-US" sz="2800" dirty="0">
                <a:solidFill>
                  <a:schemeClr val="tx1"/>
                </a:solidFill>
              </a:rPr>
              <a:t>Participatory Impact Assessment following training of smallholder pig farmers on biosecurity for the control of African swine fever in Uganda</a:t>
            </a:r>
          </a:p>
        </p:txBody>
      </p:sp>
      <p:sp>
        <p:nvSpPr>
          <p:cNvPr id="3" name="Text Placeholder 2"/>
          <p:cNvSpPr>
            <a:spLocks noGrp="1"/>
          </p:cNvSpPr>
          <p:nvPr>
            <p:ph type="body" sz="quarter" idx="11"/>
          </p:nvPr>
        </p:nvSpPr>
        <p:spPr>
          <a:xfrm>
            <a:off x="1219200" y="3505200"/>
            <a:ext cx="6477000" cy="685800"/>
          </a:xfrm>
        </p:spPr>
        <p:txBody>
          <a:bodyPr>
            <a:noAutofit/>
          </a:bodyPr>
          <a:lstStyle/>
          <a:p>
            <a:r>
              <a:rPr lang="en-GB" i="0" dirty="0">
                <a:solidFill>
                  <a:schemeClr val="tx1"/>
                </a:solidFill>
              </a:rPr>
              <a:t>Michel Dione, ILRI </a:t>
            </a:r>
            <a:endParaRPr lang="en-US" i="0" dirty="0">
              <a:solidFill>
                <a:schemeClr val="tx1"/>
              </a:solidFill>
            </a:endParaRPr>
          </a:p>
        </p:txBody>
      </p:sp>
      <p:sp>
        <p:nvSpPr>
          <p:cNvPr id="7" name="Text Placeholder 6"/>
          <p:cNvSpPr>
            <a:spLocks noGrp="1"/>
          </p:cNvSpPr>
          <p:nvPr>
            <p:ph type="body" sz="quarter" idx="12"/>
          </p:nvPr>
        </p:nvSpPr>
        <p:spPr>
          <a:xfrm>
            <a:off x="762000" y="4194464"/>
            <a:ext cx="7696200" cy="1219200"/>
          </a:xfrm>
        </p:spPr>
        <p:txBody>
          <a:bodyPr>
            <a:normAutofit/>
          </a:bodyPr>
          <a:lstStyle/>
          <a:p>
            <a:r>
              <a:rPr lang="en-US" dirty="0">
                <a:solidFill>
                  <a:schemeClr val="tx1"/>
                </a:solidFill>
              </a:rPr>
              <a:t>Second Participatory Epidemiology Network  for Animal and Public Health Conference: Participatory Approach to One Health, </a:t>
            </a:r>
          </a:p>
          <a:p>
            <a:r>
              <a:rPr lang="en-US" dirty="0" err="1">
                <a:solidFill>
                  <a:schemeClr val="tx1"/>
                </a:solidFill>
              </a:rPr>
              <a:t>Khon</a:t>
            </a:r>
            <a:r>
              <a:rPr lang="en-US" dirty="0">
                <a:solidFill>
                  <a:schemeClr val="tx1"/>
                </a:solidFill>
              </a:rPr>
              <a:t> </a:t>
            </a:r>
            <a:r>
              <a:rPr lang="en-US" dirty="0" err="1">
                <a:solidFill>
                  <a:schemeClr val="tx1"/>
                </a:solidFill>
              </a:rPr>
              <a:t>Kaen</a:t>
            </a:r>
            <a:r>
              <a:rPr lang="en-US" dirty="0">
                <a:solidFill>
                  <a:schemeClr val="tx1"/>
                </a:solidFill>
              </a:rPr>
              <a:t>, Thailand, 10-12 January 2018</a:t>
            </a: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705101" y="228600"/>
            <a:ext cx="2628899" cy="762000"/>
          </a:xfrm>
        </p:spPr>
        <p:txBody>
          <a:bodyPr/>
          <a:lstStyle/>
          <a:p>
            <a:r>
              <a:rPr lang="en-US" dirty="0"/>
              <a:t>Study design</a:t>
            </a:r>
          </a:p>
        </p:txBody>
      </p:sp>
      <p:sp>
        <p:nvSpPr>
          <p:cNvPr id="3" name="Text Placeholder 2"/>
          <p:cNvSpPr>
            <a:spLocks noGrp="1"/>
          </p:cNvSpPr>
          <p:nvPr>
            <p:ph type="body" sz="quarter" idx="12"/>
          </p:nvPr>
        </p:nvSpPr>
        <p:spPr>
          <a:xfrm>
            <a:off x="685801" y="1066800"/>
            <a:ext cx="7620000" cy="4800600"/>
          </a:xfrm>
        </p:spPr>
        <p:txBody>
          <a:bodyPr>
            <a:normAutofit lnSpcReduction="10000"/>
          </a:bodyPr>
          <a:lstStyle/>
          <a:p>
            <a:pPr lvl="0">
              <a:lnSpc>
                <a:spcPct val="110000"/>
              </a:lnSpc>
              <a:spcBef>
                <a:spcPts val="0"/>
              </a:spcBef>
              <a:spcAft>
                <a:spcPts val="0"/>
              </a:spcAft>
              <a:defRPr/>
            </a:pPr>
            <a:r>
              <a:rPr lang="en-GB" dirty="0"/>
              <a:t>Clustered Randomized Controlled Trial</a:t>
            </a:r>
          </a:p>
          <a:p>
            <a:pPr lvl="0">
              <a:lnSpc>
                <a:spcPct val="110000"/>
              </a:lnSpc>
              <a:spcBef>
                <a:spcPts val="0"/>
              </a:spcBef>
              <a:spcAft>
                <a:spcPts val="0"/>
              </a:spcAft>
              <a:defRPr/>
            </a:pPr>
            <a:r>
              <a:rPr lang="en-GB" dirty="0"/>
              <a:t>Assuming 35% of farmers have good KAP about ASF and biosecurity at start and 65% after training then if ICC = 0.38 </a:t>
            </a:r>
          </a:p>
          <a:p>
            <a:pPr lvl="0">
              <a:lnSpc>
                <a:spcPct val="110000"/>
              </a:lnSpc>
              <a:spcBef>
                <a:spcPts val="0"/>
              </a:spcBef>
              <a:spcAft>
                <a:spcPts val="0"/>
              </a:spcAft>
              <a:defRPr/>
            </a:pPr>
            <a:r>
              <a:rPr lang="en-GB" dirty="0"/>
              <a:t>30 pig-keeping households per village to show increase in KAP of 30% (with 80% power at 5% level of significance</a:t>
            </a:r>
          </a:p>
          <a:p>
            <a:pPr lvl="0">
              <a:lnSpc>
                <a:spcPct val="110000"/>
              </a:lnSpc>
              <a:spcBef>
                <a:spcPts val="0"/>
              </a:spcBef>
              <a:spcAft>
                <a:spcPts val="0"/>
              </a:spcAft>
              <a:defRPr/>
            </a:pPr>
            <a:r>
              <a:rPr lang="en-GB" dirty="0"/>
              <a:t>32 villages (16 villages in treatment and 15 villages in control)</a:t>
            </a:r>
          </a:p>
          <a:p>
            <a:pPr lvl="1">
              <a:lnSpc>
                <a:spcPct val="110000"/>
              </a:lnSpc>
              <a:spcBef>
                <a:spcPts val="0"/>
              </a:spcBef>
              <a:defRPr/>
            </a:pPr>
            <a:r>
              <a:rPr lang="en-US" dirty="0"/>
              <a:t>Number of pig farmers =2563</a:t>
            </a:r>
          </a:p>
          <a:p>
            <a:pPr lvl="1">
              <a:lnSpc>
                <a:spcPct val="110000"/>
              </a:lnSpc>
              <a:spcBef>
                <a:spcPts val="0"/>
              </a:spcBef>
              <a:defRPr/>
            </a:pPr>
            <a:r>
              <a:rPr lang="en-US" dirty="0"/>
              <a:t>Number of pigs = 8558</a:t>
            </a:r>
            <a:endParaRPr lang="en-GB" dirty="0"/>
          </a:p>
          <a:p>
            <a:pPr lvl="1">
              <a:lnSpc>
                <a:spcPct val="110000"/>
              </a:lnSpc>
              <a:spcBef>
                <a:spcPts val="0"/>
              </a:spcBef>
              <a:defRPr/>
            </a:pPr>
            <a:r>
              <a:rPr lang="en-GB" dirty="0"/>
              <a:t>Number of pigs farmers in the study = 960 farmers (480 in control and 480 in treatment)</a:t>
            </a:r>
          </a:p>
          <a:p>
            <a:pPr lvl="1">
              <a:lnSpc>
                <a:spcPct val="110000"/>
              </a:lnSpc>
              <a:spcBef>
                <a:spcPts val="0"/>
              </a:spcBef>
              <a:defRPr/>
            </a:pPr>
            <a:endParaRPr lang="en-GB" dirty="0"/>
          </a:p>
          <a:p>
            <a:pPr marL="0" lvl="0" indent="0">
              <a:lnSpc>
                <a:spcPct val="110000"/>
              </a:lnSpc>
              <a:spcBef>
                <a:spcPts val="0"/>
              </a:spcBef>
              <a:spcAft>
                <a:spcPts val="0"/>
              </a:spcAft>
              <a:buNone/>
              <a:defRPr/>
            </a:pPr>
            <a:endParaRPr lang="en-GB" dirty="0"/>
          </a:p>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spTree>
    <p:custDataLst>
      <p:tags r:id="rId1"/>
    </p:custDataLst>
    <p:extLst>
      <p:ext uri="{BB962C8B-B14F-4D97-AF65-F5344CB8AC3E}">
        <p14:creationId xmlns:p14="http://schemas.microsoft.com/office/powerpoint/2010/main" val="3505593077"/>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2"/>
          <p:cNvSpPr txBox="1">
            <a:spLocks noChangeArrowheads="1"/>
          </p:cNvSpPr>
          <p:nvPr/>
        </p:nvSpPr>
        <p:spPr bwMode="auto">
          <a:xfrm>
            <a:off x="834736" y="1789817"/>
            <a:ext cx="4724400" cy="438798"/>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Refinement and production of training package</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37" name="Straight Arrow Connector 36"/>
          <p:cNvCxnSpPr/>
          <p:nvPr/>
        </p:nvCxnSpPr>
        <p:spPr>
          <a:xfrm flipH="1">
            <a:off x="3045056" y="3347467"/>
            <a:ext cx="2944" cy="322684"/>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40" name="Text Box 2"/>
          <p:cNvSpPr txBox="1">
            <a:spLocks noChangeArrowheads="1"/>
          </p:cNvSpPr>
          <p:nvPr/>
        </p:nvSpPr>
        <p:spPr bwMode="auto">
          <a:xfrm>
            <a:off x="862445" y="1071880"/>
            <a:ext cx="4724400" cy="375920"/>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Study design, site selection and field logistic</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41" name="Straight Arrow Connector 40"/>
          <p:cNvCxnSpPr/>
          <p:nvPr/>
        </p:nvCxnSpPr>
        <p:spPr>
          <a:xfrm>
            <a:off x="3045056" y="1447800"/>
            <a:ext cx="0" cy="342017"/>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46" name="Text Box 308"/>
          <p:cNvSpPr txBox="1">
            <a:spLocks noChangeArrowheads="1"/>
          </p:cNvSpPr>
          <p:nvPr/>
        </p:nvSpPr>
        <p:spPr bwMode="auto">
          <a:xfrm>
            <a:off x="834736" y="2521199"/>
            <a:ext cx="4724400" cy="907801"/>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Baseline KAP survey on selected farmers (n=960)</a:t>
            </a:r>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Serum sample collection for pathogen detection</a:t>
            </a: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 (PCV2, PRRS, APP, etc..)</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7" name="Text Box 2"/>
          <p:cNvSpPr txBox="1">
            <a:spLocks noChangeArrowheads="1"/>
          </p:cNvSpPr>
          <p:nvPr/>
        </p:nvSpPr>
        <p:spPr bwMode="auto">
          <a:xfrm>
            <a:off x="831272" y="3682214"/>
            <a:ext cx="4727864" cy="427295"/>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Intervention (participatory training/education)</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48" name="Straight Arrow Connector 47"/>
          <p:cNvCxnSpPr/>
          <p:nvPr/>
        </p:nvCxnSpPr>
        <p:spPr>
          <a:xfrm>
            <a:off x="3045056" y="4114800"/>
            <a:ext cx="0" cy="226762"/>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49" name="Straight Arrow Connector 48"/>
          <p:cNvCxnSpPr/>
          <p:nvPr/>
        </p:nvCxnSpPr>
        <p:spPr>
          <a:xfrm flipH="1">
            <a:off x="3040380" y="4730493"/>
            <a:ext cx="4676" cy="298707"/>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50" name="Text Box 2"/>
          <p:cNvSpPr txBox="1">
            <a:spLocks noChangeArrowheads="1"/>
          </p:cNvSpPr>
          <p:nvPr/>
        </p:nvSpPr>
        <p:spPr bwMode="auto">
          <a:xfrm>
            <a:off x="831272" y="4338676"/>
            <a:ext cx="4727864" cy="379754"/>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Refreshment training after 6 months</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51" name="Straight Arrow Connector 50"/>
          <p:cNvCxnSpPr/>
          <p:nvPr/>
        </p:nvCxnSpPr>
        <p:spPr>
          <a:xfrm flipH="1">
            <a:off x="3045056" y="2235211"/>
            <a:ext cx="2944" cy="279389"/>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55" name="Text Box 2"/>
          <p:cNvSpPr txBox="1">
            <a:spLocks noChangeArrowheads="1"/>
          </p:cNvSpPr>
          <p:nvPr/>
        </p:nvSpPr>
        <p:spPr bwMode="auto">
          <a:xfrm>
            <a:off x="810491" y="5029103"/>
            <a:ext cx="4727863" cy="682317"/>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End-line household KAP surveys (n=960)</a:t>
            </a:r>
          </a:p>
          <a:p>
            <a:pPr marL="0" marR="0">
              <a:spcBef>
                <a:spcPts val="0"/>
              </a:spcBef>
              <a:spcAft>
                <a:spcPts val="0"/>
              </a:spcAft>
            </a:pP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Serum sample collection</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0" name="Rectangle 73"/>
          <p:cNvSpPr>
            <a:spLocks noChangeArrowheads="1"/>
          </p:cNvSpPr>
          <p:nvPr/>
        </p:nvSpPr>
        <p:spPr bwMode="auto">
          <a:xfrm>
            <a:off x="1918909" y="190066"/>
            <a:ext cx="405311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3000" b="0" i="0" u="none" strike="noStrike" cap="none" normalizeH="0" baseline="0" dirty="0">
                <a:ln>
                  <a:noFill/>
                </a:ln>
                <a:solidFill>
                  <a:srgbClr val="000000"/>
                </a:solidFill>
                <a:effectLst/>
                <a:ea typeface="Calibri" panose="020F0502020204030204" pitchFamily="34" charset="0"/>
                <a:cs typeface="Calibri" panose="020F0502020204030204" pitchFamily="34" charset="0"/>
              </a:rPr>
              <a:t>Sequence of activities</a:t>
            </a:r>
            <a:endParaRPr kumimoji="0" lang="en-US" altLang="ja-JP" sz="3000" b="0" i="0" u="none" strike="noStrike" cap="none" normalizeH="0" baseline="0" dirty="0">
              <a:ln>
                <a:noFill/>
              </a:ln>
              <a:solidFill>
                <a:schemeClr val="tx1"/>
              </a:solidFill>
              <a:effectLst/>
            </a:endParaRPr>
          </a:p>
        </p:txBody>
      </p:sp>
      <p:pic>
        <p:nvPicPr>
          <p:cNvPr id="64" name="Picture 63"/>
          <p:cNvPicPr>
            <a:picLocks noChangeAspect="1"/>
          </p:cNvPicPr>
          <p:nvPr/>
        </p:nvPicPr>
        <p:blipFill>
          <a:blip r:embed="rId3"/>
          <a:stretch>
            <a:fillRect/>
          </a:stretch>
        </p:blipFill>
        <p:spPr>
          <a:xfrm>
            <a:off x="5965097" y="3102329"/>
            <a:ext cx="3055186" cy="1718345"/>
          </a:xfrm>
          <a:prstGeom prst="rect">
            <a:avLst/>
          </a:prstGeom>
        </p:spPr>
      </p:pic>
      <p:pic>
        <p:nvPicPr>
          <p:cNvPr id="65" name="Picture 2" descr="C:\Users\mdione\Documents\Conferences_abstracts_posters_Meetings\USAID_Uganda\DSC_004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965097" y="905863"/>
            <a:ext cx="3055186" cy="1985825"/>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5" descr="C:\Users\mdione\Pictures\UGANDA PIGS\Biosecurity_training_Masaka_Lira_2015\DSCN2359.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965097" y="5029200"/>
            <a:ext cx="3055186" cy="1572258"/>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2"/>
          <p:cNvSpPr txBox="1">
            <a:spLocks noChangeArrowheads="1"/>
          </p:cNvSpPr>
          <p:nvPr/>
        </p:nvSpPr>
        <p:spPr bwMode="auto">
          <a:xfrm>
            <a:off x="810490" y="5964634"/>
            <a:ext cx="4727863" cy="428573"/>
          </a:xfrm>
          <a:prstGeom prst="rect">
            <a:avLst/>
          </a:prstGeom>
          <a:solidFill>
            <a:sysClr val="window" lastClr="FFFFFF"/>
          </a:solidFill>
          <a:ln w="25400" cap="flat" cmpd="sng" algn="ctr">
            <a:solidFill>
              <a:sysClr val="windowText" lastClr="000000"/>
            </a:solidFill>
            <a:prstDash val="solid"/>
            <a:headEnd/>
            <a:tailEnd/>
          </a:ln>
          <a:effectLst/>
        </p:spPr>
        <p:txBody>
          <a:bodyPr rot="0" vert="horz" wrap="square" lIns="91440" tIns="45720" rIns="91440" bIns="45720" anchor="t" anchorCtr="0">
            <a:noAutofit/>
          </a:bodyPr>
          <a:lstStyle/>
          <a:p>
            <a:pPr marL="0" marR="0">
              <a:spcBef>
                <a:spcPts val="0"/>
              </a:spcBef>
              <a:spcAft>
                <a:spcPts val="0"/>
              </a:spcAft>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Participatory Impact Assessment</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19" name="Straight Arrow Connector 18"/>
          <p:cNvCxnSpPr/>
          <p:nvPr/>
        </p:nvCxnSpPr>
        <p:spPr>
          <a:xfrm flipH="1">
            <a:off x="3038042" y="5711420"/>
            <a:ext cx="2338" cy="253214"/>
          </a:xfrm>
          <a:prstGeom prst="straightConnector1">
            <a:avLst/>
          </a:prstGeom>
          <a:noFill/>
          <a:ln w="38100" cap="flat" cmpd="sng" algn="ctr">
            <a:solidFill>
              <a:sysClr val="windowText" lastClr="000000"/>
            </a:solidFill>
            <a:prstDash val="solid"/>
            <a:tailEnd type="arrow"/>
          </a:ln>
          <a:effectLst>
            <a:outerShdw blurRad="40000" dist="20000" dir="5400000" rotWithShape="0">
              <a:srgbClr val="000000">
                <a:alpha val="38000"/>
              </a:srgbClr>
            </a:outerShdw>
          </a:effectLst>
        </p:spPr>
      </p:cxn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723035" y="152400"/>
            <a:ext cx="5334000" cy="491494"/>
          </a:xfrm>
        </p:spPr>
        <p:txBody>
          <a:bodyPr/>
          <a:lstStyle/>
          <a:p>
            <a:r>
              <a:rPr lang="en-US" dirty="0"/>
              <a:t>Intervention and indicators</a:t>
            </a:r>
          </a:p>
        </p:txBody>
      </p:sp>
      <p:sp>
        <p:nvSpPr>
          <p:cNvPr id="3" name="Text Placeholder 2"/>
          <p:cNvSpPr>
            <a:spLocks noGrp="1"/>
          </p:cNvSpPr>
          <p:nvPr>
            <p:ph type="body" sz="quarter" idx="12"/>
          </p:nvPr>
        </p:nvSpPr>
        <p:spPr>
          <a:xfrm>
            <a:off x="533400" y="1066800"/>
            <a:ext cx="8077200" cy="5638800"/>
          </a:xfrm>
        </p:spPr>
        <p:txBody>
          <a:bodyPr>
            <a:noAutofit/>
          </a:bodyPr>
          <a:lstStyle/>
          <a:p>
            <a:pPr marL="0" indent="0">
              <a:lnSpc>
                <a:spcPct val="100000"/>
              </a:lnSpc>
              <a:spcBef>
                <a:spcPts val="0"/>
              </a:spcBef>
              <a:spcAft>
                <a:spcPts val="0"/>
              </a:spcAft>
              <a:buNone/>
            </a:pPr>
            <a:r>
              <a:rPr lang="en-GB" b="1" i="1" dirty="0"/>
              <a:t>Intervention</a:t>
            </a:r>
            <a:endParaRPr lang="en-GB" b="1" dirty="0"/>
          </a:p>
          <a:p>
            <a:pPr lvl="1">
              <a:spcBef>
                <a:spcPts val="0"/>
              </a:spcBef>
              <a:buFont typeface="Arial" panose="020B0604020202020204" pitchFamily="34" charset="0"/>
              <a:buChar char="•"/>
            </a:pPr>
            <a:r>
              <a:rPr lang="en-GB" dirty="0"/>
              <a:t>Participatory training all pig farmers in selected villages (4 hours per training)</a:t>
            </a:r>
          </a:p>
          <a:p>
            <a:pPr lvl="2">
              <a:spcBef>
                <a:spcPts val="0"/>
              </a:spcBef>
            </a:pPr>
            <a:r>
              <a:rPr lang="en-GB" sz="2400" dirty="0"/>
              <a:t>20 to 30 farmers per group</a:t>
            </a:r>
          </a:p>
          <a:p>
            <a:pPr lvl="2">
              <a:spcBef>
                <a:spcPts val="0"/>
              </a:spcBef>
            </a:pPr>
            <a:r>
              <a:rPr lang="en-GB" sz="2400" dirty="0"/>
              <a:t>case stories</a:t>
            </a:r>
          </a:p>
          <a:p>
            <a:pPr lvl="2">
              <a:spcBef>
                <a:spcPts val="0"/>
              </a:spcBef>
            </a:pPr>
            <a:r>
              <a:rPr lang="en-GB" sz="2400" dirty="0"/>
              <a:t>brainstorming</a:t>
            </a:r>
          </a:p>
          <a:p>
            <a:pPr lvl="2">
              <a:spcBef>
                <a:spcPts val="0"/>
              </a:spcBef>
            </a:pPr>
            <a:r>
              <a:rPr lang="en-GB" sz="2400" dirty="0"/>
              <a:t>practical demonstration</a:t>
            </a:r>
          </a:p>
          <a:p>
            <a:pPr lvl="2">
              <a:spcBef>
                <a:spcPts val="0"/>
              </a:spcBef>
            </a:pPr>
            <a:r>
              <a:rPr lang="en-GB" sz="2400" dirty="0"/>
              <a:t>leaflets/photos</a:t>
            </a:r>
          </a:p>
          <a:p>
            <a:pPr marL="914400" lvl="2" indent="0">
              <a:spcBef>
                <a:spcPts val="0"/>
              </a:spcBef>
              <a:buNone/>
            </a:pPr>
            <a:endParaRPr lang="en-GB" sz="2400" dirty="0"/>
          </a:p>
          <a:p>
            <a:pPr marL="0" indent="0">
              <a:lnSpc>
                <a:spcPct val="100000"/>
              </a:lnSpc>
              <a:spcBef>
                <a:spcPts val="0"/>
              </a:spcBef>
              <a:spcAft>
                <a:spcPts val="0"/>
              </a:spcAft>
              <a:buNone/>
            </a:pPr>
            <a:r>
              <a:rPr lang="en-GB" b="1" i="1" dirty="0"/>
              <a:t>Indicators for monitoring</a:t>
            </a:r>
            <a:r>
              <a:rPr lang="en-GB" b="1" dirty="0"/>
              <a:t> </a:t>
            </a:r>
          </a:p>
          <a:p>
            <a:pPr lvl="1">
              <a:spcBef>
                <a:spcPts val="0"/>
              </a:spcBef>
              <a:buFont typeface="Arial" panose="020B0604020202020204" pitchFamily="34" charset="0"/>
              <a:buChar char="•"/>
            </a:pPr>
            <a:r>
              <a:rPr lang="en-GB" dirty="0"/>
              <a:t>Change in biosecurity KAP and ASF incidence </a:t>
            </a:r>
          </a:p>
          <a:p>
            <a:pPr lvl="1">
              <a:spcBef>
                <a:spcPts val="0"/>
              </a:spcBef>
              <a:buFont typeface="Arial" panose="020B0604020202020204" pitchFamily="34" charset="0"/>
              <a:buChar char="•"/>
            </a:pPr>
            <a:r>
              <a:rPr lang="en-GB" dirty="0"/>
              <a:t>Change in pathogen burden (PRRS, PCV, etc… )</a:t>
            </a:r>
          </a:p>
        </p:txBody>
      </p:sp>
    </p:spTree>
    <p:custDataLst>
      <p:tags r:id="rId1"/>
    </p:custDataLst>
    <p:extLst>
      <p:ext uri="{BB962C8B-B14F-4D97-AF65-F5344CB8AC3E}">
        <p14:creationId xmlns:p14="http://schemas.microsoft.com/office/powerpoint/2010/main" val="4076167084"/>
      </p:ext>
    </p:extLst>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524000" y="342900"/>
            <a:ext cx="5410200" cy="609600"/>
          </a:xfrm>
        </p:spPr>
        <p:txBody>
          <a:bodyPr/>
          <a:lstStyle/>
          <a:p>
            <a:r>
              <a:rPr lang="en-US" dirty="0"/>
              <a:t>Quantitative impact assessment</a:t>
            </a:r>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sp>
        <p:nvSpPr>
          <p:cNvPr id="4" name="TextBox 3"/>
          <p:cNvSpPr txBox="1"/>
          <p:nvPr/>
        </p:nvSpPr>
        <p:spPr>
          <a:xfrm>
            <a:off x="685801" y="1295400"/>
            <a:ext cx="8001000" cy="3785652"/>
          </a:xfrm>
          <a:prstGeom prst="rect">
            <a:avLst/>
          </a:prstGeom>
          <a:noFill/>
        </p:spPr>
        <p:txBody>
          <a:bodyPr wrap="square" rtlCol="0">
            <a:spAutoFit/>
          </a:bodyPr>
          <a:lstStyle/>
          <a:p>
            <a:pPr marL="285750" indent="-285750">
              <a:buFont typeface="Arial" panose="020B0604020202020204" pitchFamily="34" charset="0"/>
              <a:buChar char="•"/>
            </a:pPr>
            <a:r>
              <a:rPr lang="en-US" sz="2400" b="1" dirty="0" err="1"/>
              <a:t>CSPro</a:t>
            </a:r>
            <a:r>
              <a:rPr lang="en-US" sz="2400" dirty="0"/>
              <a:t> (data collection) and </a:t>
            </a:r>
            <a:r>
              <a:rPr lang="en-US" sz="2400" b="1" dirty="0"/>
              <a:t>STATA 14 </a:t>
            </a:r>
            <a:r>
              <a:rPr lang="en-US" sz="2400" dirty="0"/>
              <a:t>(analysis)</a:t>
            </a:r>
          </a:p>
          <a:p>
            <a:endParaRPr lang="en-US" sz="2400" dirty="0"/>
          </a:p>
          <a:p>
            <a:pPr marL="285750" indent="-285750">
              <a:buFont typeface="Arial" panose="020B0604020202020204" pitchFamily="34" charset="0"/>
              <a:buChar char="•"/>
            </a:pPr>
            <a:r>
              <a:rPr lang="en-US" sz="2400" dirty="0"/>
              <a:t>Difference between post- and pre-training </a:t>
            </a:r>
            <a:r>
              <a:rPr lang="en-US" sz="2400" b="1" dirty="0"/>
              <a:t>scores </a:t>
            </a:r>
            <a:r>
              <a:rPr lang="en-US" sz="2400" dirty="0"/>
              <a:t>was calculated as a measure of knowledge gain, positive attitude and implementation of the recommended biosecurity practices</a:t>
            </a:r>
          </a:p>
          <a:p>
            <a:endParaRPr lang="en-US" sz="2400" dirty="0"/>
          </a:p>
          <a:p>
            <a:pPr marL="285750" indent="-285750">
              <a:buFont typeface="Arial" panose="020B0604020202020204" pitchFamily="34" charset="0"/>
              <a:buChar char="•"/>
            </a:pPr>
            <a:r>
              <a:rPr lang="en-US" sz="2400" dirty="0"/>
              <a:t>Two-sample </a:t>
            </a:r>
            <a:r>
              <a:rPr lang="en-US" sz="2400" b="1" dirty="0"/>
              <a:t>t-tes</a:t>
            </a:r>
            <a:r>
              <a:rPr lang="en-US" sz="2400" dirty="0"/>
              <a:t>t was used to assess biosecurity  KAP increases between the trained and untrained groups</a:t>
            </a:r>
          </a:p>
          <a:p>
            <a:endParaRPr lang="en-US" sz="2400" dirty="0"/>
          </a:p>
        </p:txBody>
      </p:sp>
    </p:spTree>
    <p:custDataLst>
      <p:tags r:id="rId1"/>
    </p:custDataLst>
    <p:extLst>
      <p:ext uri="{BB962C8B-B14F-4D97-AF65-F5344CB8AC3E}">
        <p14:creationId xmlns:p14="http://schemas.microsoft.com/office/powerpoint/2010/main" val="1378488910"/>
      </p:ext>
    </p:extLst>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447800" y="228600"/>
            <a:ext cx="5410200" cy="609600"/>
          </a:xfrm>
        </p:spPr>
        <p:txBody>
          <a:bodyPr/>
          <a:lstStyle/>
          <a:p>
            <a:r>
              <a:rPr lang="en-US" dirty="0"/>
              <a:t>Qualitative impact assessment</a:t>
            </a:r>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sp>
        <p:nvSpPr>
          <p:cNvPr id="4" name="TextBox 3"/>
          <p:cNvSpPr txBox="1"/>
          <p:nvPr/>
        </p:nvSpPr>
        <p:spPr>
          <a:xfrm>
            <a:off x="685800" y="1066800"/>
            <a:ext cx="7924799" cy="4524315"/>
          </a:xfrm>
          <a:prstGeom prst="rect">
            <a:avLst/>
          </a:prstGeom>
          <a:noFill/>
        </p:spPr>
        <p:txBody>
          <a:bodyPr wrap="square" rtlCol="0">
            <a:spAutoFit/>
          </a:bodyPr>
          <a:lstStyle/>
          <a:p>
            <a:pPr marL="285750" indent="-285750">
              <a:buFont typeface="Arial" panose="020B0604020202020204" pitchFamily="34" charset="0"/>
              <a:buChar char="•"/>
            </a:pPr>
            <a:r>
              <a:rPr lang="en-US" sz="2400" b="1" dirty="0"/>
              <a:t>Focus Group Discussions (FGD) </a:t>
            </a:r>
            <a:r>
              <a:rPr lang="en-US" sz="2400" dirty="0"/>
              <a:t>to assess whether training on biosecurity measures has been helpful in increasing knowledge of farmers and reducing ASF incidence</a:t>
            </a:r>
          </a:p>
          <a:p>
            <a:endParaRPr lang="en-US" sz="2400" dirty="0"/>
          </a:p>
          <a:p>
            <a:pPr marL="742950" lvl="1" indent="-285750">
              <a:buFont typeface="Arial" panose="020B0604020202020204" pitchFamily="34" charset="0"/>
              <a:buChar char="•"/>
            </a:pPr>
            <a:r>
              <a:rPr lang="en-US" sz="2400" dirty="0"/>
              <a:t>Two FGDs in each site; each FGD group was constituted by about 12 participants both men and women participants interviewed separately</a:t>
            </a:r>
          </a:p>
          <a:p>
            <a:endParaRPr lang="en-US" sz="2400" dirty="0"/>
          </a:p>
          <a:p>
            <a:pPr marL="285750" indent="-285750">
              <a:buFont typeface="Arial" panose="020B0604020202020204" pitchFamily="34" charset="0"/>
              <a:buChar char="•"/>
            </a:pPr>
            <a:r>
              <a:rPr lang="en-US" sz="2400" b="1" dirty="0"/>
              <a:t>Key Informant Interviews (KII) </a:t>
            </a:r>
            <a:r>
              <a:rPr lang="en-US" sz="2400" dirty="0"/>
              <a:t>with district officials and community leaders to assess their perception about the intervention; also which changes can be attributable to the intervention</a:t>
            </a:r>
          </a:p>
        </p:txBody>
      </p:sp>
    </p:spTree>
    <p:custDataLst>
      <p:tags r:id="rId1"/>
    </p:custDataLst>
    <p:extLst>
      <p:ext uri="{BB962C8B-B14F-4D97-AF65-F5344CB8AC3E}">
        <p14:creationId xmlns:p14="http://schemas.microsoft.com/office/powerpoint/2010/main" val="1048995686"/>
      </p:ext>
    </p:extLst>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447800" y="228600"/>
            <a:ext cx="5410200" cy="609600"/>
          </a:xfrm>
        </p:spPr>
        <p:txBody>
          <a:bodyPr/>
          <a:lstStyle/>
          <a:p>
            <a:r>
              <a:rPr lang="en-US" dirty="0"/>
              <a:t>Qualitative impact assessment</a:t>
            </a:r>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sp>
        <p:nvSpPr>
          <p:cNvPr id="4" name="TextBox 3"/>
          <p:cNvSpPr txBox="1"/>
          <p:nvPr/>
        </p:nvSpPr>
        <p:spPr>
          <a:xfrm>
            <a:off x="685801" y="1125682"/>
            <a:ext cx="7315199" cy="4893647"/>
          </a:xfrm>
          <a:prstGeom prst="rect">
            <a:avLst/>
          </a:prstGeom>
          <a:noFill/>
        </p:spPr>
        <p:txBody>
          <a:bodyPr wrap="square" rtlCol="0">
            <a:spAutoFit/>
          </a:bodyPr>
          <a:lstStyle/>
          <a:p>
            <a:pPr marL="285750" indent="-285750">
              <a:buFont typeface="Arial" panose="020B0604020202020204" pitchFamily="34" charset="0"/>
              <a:buChar char="•"/>
            </a:pPr>
            <a:r>
              <a:rPr lang="en-US" sz="2400" dirty="0"/>
              <a:t>Collected field notes including transcribed interviews were reduced, condensed and sorted into key categories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Raw data was analyzed using conceptual matrices to facilitate identification of patterns</a:t>
            </a:r>
          </a:p>
          <a:p>
            <a:endParaRPr lang="en-US" sz="2400" dirty="0"/>
          </a:p>
          <a:p>
            <a:pPr marL="285750" indent="-285750">
              <a:buFont typeface="Arial" panose="020B0604020202020204" pitchFamily="34" charset="0"/>
              <a:buChar char="•"/>
            </a:pPr>
            <a:r>
              <a:rPr lang="en-US" sz="2400" dirty="0"/>
              <a:t>Analysis of data involved </a:t>
            </a:r>
            <a:r>
              <a:rPr lang="en-US" sz="2400" b="1" dirty="0"/>
              <a:t>process tracking</a:t>
            </a:r>
            <a:r>
              <a:rPr lang="en-US" sz="2400" dirty="0"/>
              <a:t>, </a:t>
            </a:r>
            <a:r>
              <a:rPr lang="en-US" sz="2400" b="1" dirty="0"/>
              <a:t>extraction and linking information </a:t>
            </a:r>
            <a:r>
              <a:rPr lang="en-US" sz="2400" dirty="0"/>
              <a:t>on the key aspects of the study</a:t>
            </a:r>
          </a:p>
          <a:p>
            <a:endParaRPr lang="en-US" sz="2400" dirty="0"/>
          </a:p>
          <a:p>
            <a:endParaRPr lang="en-US" sz="2400" dirty="0"/>
          </a:p>
          <a:p>
            <a:pPr marL="285750" indent="-285750">
              <a:buFont typeface="Arial" panose="020B0604020202020204" pitchFamily="34" charset="0"/>
              <a:buChar char="•"/>
            </a:pPr>
            <a:endParaRPr lang="en-US" sz="2400" dirty="0">
              <a:solidFill>
                <a:srgbClr val="FF0000"/>
              </a:solidFill>
            </a:endParaRPr>
          </a:p>
        </p:txBody>
      </p:sp>
    </p:spTree>
    <p:custDataLst>
      <p:tags r:id="rId1"/>
    </p:custDataLst>
    <p:extLst>
      <p:ext uri="{BB962C8B-B14F-4D97-AF65-F5344CB8AC3E}">
        <p14:creationId xmlns:p14="http://schemas.microsoft.com/office/powerpoint/2010/main" val="3037115729"/>
      </p:ext>
    </p:extLst>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066800" y="304800"/>
            <a:ext cx="7315200" cy="633845"/>
          </a:xfrm>
        </p:spPr>
        <p:txBody>
          <a:bodyPr/>
          <a:lstStyle/>
          <a:p>
            <a:pPr lvl="0"/>
            <a:r>
              <a:rPr lang="en-GB" dirty="0"/>
              <a:t>Changes in Knowledge, Attitude and Practices</a:t>
            </a:r>
            <a:endParaRPr lang="en-US" dirty="0"/>
          </a:p>
        </p:txBody>
      </p:sp>
      <p:pic>
        <p:nvPicPr>
          <p:cNvPr id="6" name="Picture 5"/>
          <p:cNvPicPr/>
          <p:nvPr/>
        </p:nvPicPr>
        <p:blipFill>
          <a:blip r:embed="rId4" cstate="email">
            <a:extLst>
              <a:ext uri="{28A0092B-C50C-407E-A947-70E740481C1C}">
                <a14:useLocalDpi xmlns:a14="http://schemas.microsoft.com/office/drawing/2010/main" val="0"/>
              </a:ext>
            </a:extLst>
          </a:blip>
          <a:stretch>
            <a:fillRect/>
          </a:stretch>
        </p:blipFill>
        <p:spPr>
          <a:xfrm>
            <a:off x="1066800" y="1219200"/>
            <a:ext cx="7010400" cy="5181600"/>
          </a:xfrm>
          <a:prstGeom prst="rect">
            <a:avLst/>
          </a:prstGeom>
        </p:spPr>
      </p:pic>
    </p:spTree>
    <p:custDataLst>
      <p:tags r:id="rId1"/>
    </p:custDataLst>
    <p:extLst>
      <p:ext uri="{BB962C8B-B14F-4D97-AF65-F5344CB8AC3E}">
        <p14:creationId xmlns:p14="http://schemas.microsoft.com/office/powerpoint/2010/main" val="2145959738"/>
      </p:ext>
    </p:extLst>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685800" y="620256"/>
            <a:ext cx="8229599" cy="800100"/>
          </a:xfrm>
        </p:spPr>
        <p:txBody>
          <a:bodyPr/>
          <a:lstStyle/>
          <a:p>
            <a:pPr lvl="0"/>
            <a:r>
              <a:rPr lang="en-GB" dirty="0"/>
              <a:t>Increased knowledge of farmers about ASF disease</a:t>
            </a:r>
            <a:endParaRPr lang="en-US" dirty="0"/>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sp>
        <p:nvSpPr>
          <p:cNvPr id="4" name="TextBox 3"/>
          <p:cNvSpPr txBox="1"/>
          <p:nvPr/>
        </p:nvSpPr>
        <p:spPr>
          <a:xfrm>
            <a:off x="685801" y="1420356"/>
            <a:ext cx="7900554" cy="5570756"/>
          </a:xfrm>
          <a:prstGeom prst="rect">
            <a:avLst/>
          </a:prstGeom>
          <a:noFill/>
        </p:spPr>
        <p:txBody>
          <a:bodyPr wrap="square" rtlCol="0">
            <a:spAutoFit/>
          </a:bodyPr>
          <a:lstStyle/>
          <a:p>
            <a:r>
              <a:rPr lang="en-US" sz="2000" i="1" dirty="0"/>
              <a:t>“The diseased animal loses appetite, bends the head downwards and cannot put it upright, shivers with</a:t>
            </a:r>
            <a:r>
              <a:rPr lang="en-US" sz="2000" dirty="0"/>
              <a:t> </a:t>
            </a:r>
            <a:r>
              <a:rPr lang="en-US" sz="2000" i="1" dirty="0"/>
              <a:t>high body temperature of 41° C, the ears and skin turn purple/pinkish for white pigs, drools saliva, huddles in a corner (especially young pigs) and exhibits general body weakness” (farmer in urban </a:t>
            </a:r>
            <a:r>
              <a:rPr lang="en-US" sz="2000" i="1" dirty="0" err="1"/>
              <a:t>Masaka</a:t>
            </a:r>
            <a:r>
              <a:rPr lang="en-US" sz="2000" i="1" dirty="0"/>
              <a:t>)</a:t>
            </a:r>
          </a:p>
          <a:p>
            <a:endParaRPr lang="en-US" sz="2000" i="1" dirty="0"/>
          </a:p>
          <a:p>
            <a:r>
              <a:rPr lang="en-GB" sz="2000" i="1" dirty="0"/>
              <a:t>“ASF can be spread through use of a communal boar to serve the entire village sows; collecting left overs (swill) from hotels, pork joints; flies moving from dirty/infected farms to other farms; stray dogs/ domesticated ones visiting slaughtering places; traders who buy pigs from different pig farms without disinfecting themselves; poor disposal of remains like hair after slaughter; use of the same tools and equipment by vets such as needle,  syringes and gum boots while rendering services from farm to farm; and buying pork from the butchery, consuming it at home and then feeding the leftovers to pigs”. (farmer in urban </a:t>
            </a:r>
            <a:r>
              <a:rPr lang="en-GB" sz="2000" i="1" dirty="0" err="1"/>
              <a:t>Masaka</a:t>
            </a:r>
            <a:r>
              <a:rPr lang="en-GB" sz="2000" i="1" dirty="0"/>
              <a:t>)</a:t>
            </a:r>
            <a:endParaRPr lang="en-US" sz="2000" dirty="0"/>
          </a:p>
          <a:p>
            <a:endParaRPr lang="en-US" sz="2800" i="1" dirty="0"/>
          </a:p>
          <a:p>
            <a:endParaRPr lang="en-US" sz="2800" i="1" dirty="0"/>
          </a:p>
        </p:txBody>
      </p:sp>
    </p:spTree>
    <p:custDataLst>
      <p:tags r:id="rId1"/>
    </p:custDataLst>
    <p:extLst>
      <p:ext uri="{BB962C8B-B14F-4D97-AF65-F5344CB8AC3E}">
        <p14:creationId xmlns:p14="http://schemas.microsoft.com/office/powerpoint/2010/main" val="4177822576"/>
      </p:ext>
    </p:extLst>
  </p:cSld>
  <p:clrMapOvr>
    <a:masterClrMapping/>
  </p:clrMapOvr>
  <p:transition spd="slow">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Change in attitude towards application of biosecurity</a:t>
            </a:r>
          </a:p>
        </p:txBody>
      </p:sp>
      <p:sp>
        <p:nvSpPr>
          <p:cNvPr id="3" name="Text Placeholder 2"/>
          <p:cNvSpPr>
            <a:spLocks noGrp="1"/>
          </p:cNvSpPr>
          <p:nvPr>
            <p:ph type="body" sz="quarter" idx="12"/>
          </p:nvPr>
        </p:nvSpPr>
        <p:spPr>
          <a:xfrm>
            <a:off x="685800" y="1371600"/>
            <a:ext cx="8153400" cy="5105400"/>
          </a:xfrm>
        </p:spPr>
        <p:txBody>
          <a:bodyPr>
            <a:normAutofit fontScale="77500" lnSpcReduction="20000"/>
          </a:bodyPr>
          <a:lstStyle/>
          <a:p>
            <a:pPr marL="0" indent="0">
              <a:lnSpc>
                <a:spcPct val="120000"/>
              </a:lnSpc>
              <a:spcBef>
                <a:spcPts val="0"/>
              </a:spcBef>
              <a:spcAft>
                <a:spcPts val="0"/>
              </a:spcAft>
              <a:buNone/>
            </a:pPr>
            <a:endParaRPr lang="en-US" sz="2900" dirty="0"/>
          </a:p>
          <a:p>
            <a:pPr marL="0" indent="0">
              <a:lnSpc>
                <a:spcPct val="120000"/>
              </a:lnSpc>
              <a:spcBef>
                <a:spcPts val="0"/>
              </a:spcBef>
              <a:spcAft>
                <a:spcPts val="0"/>
              </a:spcAft>
              <a:buNone/>
            </a:pPr>
            <a:r>
              <a:rPr lang="en-GB" sz="2900" i="1" dirty="0"/>
              <a:t>“We are now aware that dead pigs are not just as free meat but a potential source of African Swine Fever. So farmers are very conscious about sources of meat they eat or bring home because it can bring ASF virus” (Lira: Urban Women’s Group)</a:t>
            </a:r>
          </a:p>
          <a:p>
            <a:pPr marL="0" indent="0">
              <a:lnSpc>
                <a:spcPct val="120000"/>
              </a:lnSpc>
              <a:spcBef>
                <a:spcPts val="0"/>
              </a:spcBef>
              <a:spcAft>
                <a:spcPts val="0"/>
              </a:spcAft>
              <a:buNone/>
            </a:pPr>
            <a:endParaRPr lang="en-US" sz="2900" dirty="0"/>
          </a:p>
          <a:p>
            <a:pPr marL="0" indent="0">
              <a:lnSpc>
                <a:spcPct val="120000"/>
              </a:lnSpc>
              <a:spcBef>
                <a:spcPts val="0"/>
              </a:spcBef>
              <a:spcAft>
                <a:spcPts val="0"/>
              </a:spcAft>
              <a:buNone/>
            </a:pPr>
            <a:r>
              <a:rPr lang="en-GB" sz="2900" i="1" dirty="0"/>
              <a:t>“Farmers are now showing some level of cooperation amongst themselves to enhance preventive measures especially in promoting the practice of restricting movement of pigs by tethering”. (Lira Rural Women’s Group)</a:t>
            </a:r>
          </a:p>
          <a:p>
            <a:pPr marL="0" indent="0">
              <a:lnSpc>
                <a:spcPct val="120000"/>
              </a:lnSpc>
              <a:spcBef>
                <a:spcPts val="0"/>
              </a:spcBef>
              <a:spcAft>
                <a:spcPts val="0"/>
              </a:spcAft>
              <a:buNone/>
            </a:pPr>
            <a:endParaRPr lang="en-US" sz="2900" dirty="0"/>
          </a:p>
          <a:p>
            <a:pPr marL="0" indent="0">
              <a:lnSpc>
                <a:spcPct val="120000"/>
              </a:lnSpc>
              <a:spcBef>
                <a:spcPts val="0"/>
              </a:spcBef>
              <a:spcAft>
                <a:spcPts val="0"/>
              </a:spcAft>
              <a:buNone/>
            </a:pPr>
            <a:r>
              <a:rPr lang="en-GB" sz="2900" i="1" dirty="0"/>
              <a:t>“We now know that we have a role to play in preventing the spread of the disease within a pig unit and outside”. (Lira: Urban Women’s Group).</a:t>
            </a:r>
            <a:endParaRPr lang="en-US" sz="2900" dirty="0"/>
          </a:p>
          <a:p>
            <a:pPr marL="0" indent="0">
              <a:lnSpc>
                <a:spcPct val="120000"/>
              </a:lnSpc>
              <a:spcBef>
                <a:spcPts val="0"/>
              </a:spcBef>
              <a:spcAft>
                <a:spcPts val="0"/>
              </a:spcAft>
              <a:buNone/>
            </a:pPr>
            <a:endParaRPr lang="en-US" sz="2900" dirty="0"/>
          </a:p>
          <a:p>
            <a:endParaRPr lang="en-US" dirty="0"/>
          </a:p>
        </p:txBody>
      </p:sp>
    </p:spTree>
    <p:extLst>
      <p:ext uri="{BB962C8B-B14F-4D97-AF65-F5344CB8AC3E}">
        <p14:creationId xmlns:p14="http://schemas.microsoft.com/office/powerpoint/2010/main" val="1490151948"/>
      </p:ext>
    </p:extLst>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Change in practice</a:t>
            </a:r>
          </a:p>
        </p:txBody>
      </p:sp>
      <p:sp>
        <p:nvSpPr>
          <p:cNvPr id="3" name="Text Placeholder 2"/>
          <p:cNvSpPr>
            <a:spLocks noGrp="1"/>
          </p:cNvSpPr>
          <p:nvPr>
            <p:ph type="body" sz="quarter" idx="12"/>
          </p:nvPr>
        </p:nvSpPr>
        <p:spPr>
          <a:xfrm>
            <a:off x="685800" y="1219200"/>
            <a:ext cx="8153400" cy="4572000"/>
          </a:xfrm>
        </p:spPr>
        <p:txBody>
          <a:bodyPr>
            <a:noAutofit/>
          </a:bodyPr>
          <a:lstStyle/>
          <a:p>
            <a:pPr marL="0" indent="0">
              <a:lnSpc>
                <a:spcPct val="100000"/>
              </a:lnSpc>
              <a:spcBef>
                <a:spcPts val="0"/>
              </a:spcBef>
              <a:spcAft>
                <a:spcPts val="0"/>
              </a:spcAft>
              <a:buNone/>
            </a:pPr>
            <a:r>
              <a:rPr lang="en-GB" dirty="0"/>
              <a:t>‘</a:t>
            </a:r>
            <a:r>
              <a:rPr lang="en-GB" i="1" dirty="0"/>
              <a:t>When I buried the dead pig from ASF, the disease was contained and it didn’t spread to my neighbours’. (Mr </a:t>
            </a:r>
            <a:r>
              <a:rPr lang="en-GB" i="1" dirty="0" err="1"/>
              <a:t>Mawanda</a:t>
            </a:r>
            <a:r>
              <a:rPr lang="en-GB" i="1" dirty="0"/>
              <a:t>, </a:t>
            </a:r>
            <a:r>
              <a:rPr lang="en-GB" i="1" dirty="0" err="1"/>
              <a:t>Masaka</a:t>
            </a:r>
            <a:r>
              <a:rPr lang="en-GB" i="1" dirty="0"/>
              <a:t> Urban)</a:t>
            </a:r>
          </a:p>
          <a:p>
            <a:pPr marL="0" indent="0">
              <a:lnSpc>
                <a:spcPct val="100000"/>
              </a:lnSpc>
              <a:spcBef>
                <a:spcPts val="0"/>
              </a:spcBef>
              <a:spcAft>
                <a:spcPts val="0"/>
              </a:spcAft>
              <a:buNone/>
            </a:pPr>
            <a:endParaRPr lang="en-US" dirty="0"/>
          </a:p>
          <a:p>
            <a:pPr marL="0" indent="0">
              <a:lnSpc>
                <a:spcPct val="100000"/>
              </a:lnSpc>
              <a:spcBef>
                <a:spcPts val="0"/>
              </a:spcBef>
              <a:spcAft>
                <a:spcPts val="0"/>
              </a:spcAft>
              <a:buNone/>
            </a:pPr>
            <a:r>
              <a:rPr lang="en-GB" i="1" dirty="0"/>
              <a:t>“Some farmers who refused visitors to go to their farms had their pigs survive during the outbreaks while other farmers’ pigs died”. (Urban </a:t>
            </a:r>
            <a:r>
              <a:rPr lang="en-GB" i="1" dirty="0" err="1"/>
              <a:t>Masaka</a:t>
            </a:r>
            <a:r>
              <a:rPr lang="en-GB" i="1" dirty="0"/>
              <a:t> Group II)</a:t>
            </a:r>
          </a:p>
          <a:p>
            <a:pPr marL="0" indent="0">
              <a:lnSpc>
                <a:spcPct val="100000"/>
              </a:lnSpc>
              <a:spcBef>
                <a:spcPts val="0"/>
              </a:spcBef>
              <a:spcAft>
                <a:spcPts val="0"/>
              </a:spcAft>
              <a:buNone/>
            </a:pPr>
            <a:endParaRPr lang="en-US" dirty="0"/>
          </a:p>
          <a:p>
            <a:pPr marL="0" indent="0">
              <a:lnSpc>
                <a:spcPct val="100000"/>
              </a:lnSpc>
              <a:spcBef>
                <a:spcPts val="0"/>
              </a:spcBef>
              <a:spcAft>
                <a:spcPts val="0"/>
              </a:spcAft>
              <a:buNone/>
            </a:pPr>
            <a:r>
              <a:rPr lang="en-GB" dirty="0"/>
              <a:t>Some farmers who were using disinfectants in </a:t>
            </a:r>
            <a:r>
              <a:rPr lang="en-GB" dirty="0" err="1"/>
              <a:t>Kyamuyimbwa</a:t>
            </a:r>
            <a:r>
              <a:rPr lang="en-GB" dirty="0"/>
              <a:t> </a:t>
            </a:r>
            <a:r>
              <a:rPr lang="en-GB" dirty="0" err="1"/>
              <a:t>subcounty</a:t>
            </a:r>
            <a:r>
              <a:rPr lang="en-GB" dirty="0"/>
              <a:t> in </a:t>
            </a:r>
            <a:r>
              <a:rPr lang="en-GB" dirty="0" err="1"/>
              <a:t>Masaka</a:t>
            </a:r>
            <a:r>
              <a:rPr lang="en-GB" dirty="0"/>
              <a:t> district, testified that they didn’t get any problem of ASF yet the ones who didn’t use disinfectants lost their pigs. </a:t>
            </a:r>
            <a:endParaRPr lang="en-US" dirty="0"/>
          </a:p>
          <a:p>
            <a:pPr>
              <a:lnSpc>
                <a:spcPct val="100000"/>
              </a:lnSpc>
              <a:spcBef>
                <a:spcPts val="0"/>
              </a:spcBef>
              <a:spcAft>
                <a:spcPts val="0"/>
              </a:spcAft>
            </a:pPr>
            <a:endParaRPr lang="en-US" dirty="0"/>
          </a:p>
        </p:txBody>
      </p:sp>
    </p:spTree>
    <p:extLst>
      <p:ext uri="{BB962C8B-B14F-4D97-AF65-F5344CB8AC3E}">
        <p14:creationId xmlns:p14="http://schemas.microsoft.com/office/powerpoint/2010/main" val="1767567750"/>
      </p:ext>
    </p:extLst>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133600" y="65809"/>
            <a:ext cx="5181600" cy="838200"/>
          </a:xfrm>
        </p:spPr>
        <p:txBody>
          <a:bodyPr/>
          <a:lstStyle/>
          <a:p>
            <a:r>
              <a:rPr lang="en-US" dirty="0"/>
              <a:t>African swine fever disease</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89764" y="3893613"/>
            <a:ext cx="4067038" cy="2487852"/>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0309" y="660722"/>
            <a:ext cx="3581401" cy="2686050"/>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86299" y="655546"/>
            <a:ext cx="3937000" cy="2952750"/>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7236" y="3700608"/>
            <a:ext cx="3574474" cy="2680856"/>
          </a:xfrm>
          <a:prstGeom prst="rect">
            <a:avLst/>
          </a:prstGeom>
        </p:spPr>
      </p:pic>
      <p:sp>
        <p:nvSpPr>
          <p:cNvPr id="9" name="TextBox 8"/>
          <p:cNvSpPr txBox="1"/>
          <p:nvPr/>
        </p:nvSpPr>
        <p:spPr>
          <a:xfrm>
            <a:off x="838200" y="3253299"/>
            <a:ext cx="3164609" cy="369332"/>
          </a:xfrm>
          <a:prstGeom prst="rect">
            <a:avLst/>
          </a:prstGeom>
          <a:noFill/>
        </p:spPr>
        <p:txBody>
          <a:bodyPr wrap="square" rtlCol="0">
            <a:spAutoFit/>
          </a:bodyPr>
          <a:lstStyle/>
          <a:p>
            <a:r>
              <a:rPr lang="en-US" dirty="0"/>
              <a:t>Reddening of the skin</a:t>
            </a:r>
          </a:p>
        </p:txBody>
      </p:sp>
      <p:sp>
        <p:nvSpPr>
          <p:cNvPr id="10" name="TextBox 9"/>
          <p:cNvSpPr txBox="1"/>
          <p:nvPr/>
        </p:nvSpPr>
        <p:spPr>
          <a:xfrm>
            <a:off x="5392882" y="6338666"/>
            <a:ext cx="3124200" cy="369332"/>
          </a:xfrm>
          <a:prstGeom prst="rect">
            <a:avLst/>
          </a:prstGeom>
          <a:noFill/>
        </p:spPr>
        <p:txBody>
          <a:bodyPr wrap="square" rtlCol="0">
            <a:spAutoFit/>
          </a:bodyPr>
          <a:lstStyle/>
          <a:p>
            <a:r>
              <a:rPr lang="en-US" dirty="0"/>
              <a:t>Up to 100% herd mortality</a:t>
            </a:r>
          </a:p>
        </p:txBody>
      </p:sp>
      <p:sp>
        <p:nvSpPr>
          <p:cNvPr id="11" name="TextBox 10"/>
          <p:cNvSpPr txBox="1"/>
          <p:nvPr/>
        </p:nvSpPr>
        <p:spPr>
          <a:xfrm>
            <a:off x="891308" y="6312583"/>
            <a:ext cx="3394365" cy="584775"/>
          </a:xfrm>
          <a:prstGeom prst="rect">
            <a:avLst/>
          </a:prstGeom>
          <a:noFill/>
        </p:spPr>
        <p:txBody>
          <a:bodyPr wrap="square" rtlCol="0">
            <a:spAutoFit/>
          </a:bodyPr>
          <a:lstStyle/>
          <a:p>
            <a:r>
              <a:rPr lang="en-US" sz="1600" dirty="0"/>
              <a:t>Petechial hemorrhages in the cortex and renal pelvis.</a:t>
            </a:r>
          </a:p>
        </p:txBody>
      </p:sp>
      <p:sp>
        <p:nvSpPr>
          <p:cNvPr id="12" name="TextBox 11"/>
          <p:cNvSpPr txBox="1"/>
          <p:nvPr/>
        </p:nvSpPr>
        <p:spPr>
          <a:xfrm>
            <a:off x="5200802" y="3524281"/>
            <a:ext cx="3556000" cy="369332"/>
          </a:xfrm>
          <a:prstGeom prst="rect">
            <a:avLst/>
          </a:prstGeom>
          <a:noFill/>
        </p:spPr>
        <p:txBody>
          <a:bodyPr wrap="square" rtlCol="0">
            <a:spAutoFit/>
          </a:bodyPr>
          <a:lstStyle/>
          <a:p>
            <a:r>
              <a:rPr lang="en-US" dirty="0"/>
              <a:t>Splenomegaly (not specific for ASF)</a:t>
            </a:r>
          </a:p>
        </p:txBody>
      </p:sp>
    </p:spTree>
    <p:extLst>
      <p:ext uri="{BB962C8B-B14F-4D97-AF65-F5344CB8AC3E}">
        <p14:creationId xmlns:p14="http://schemas.microsoft.com/office/powerpoint/2010/main" val="2458042974"/>
      </p:ext>
    </p:extLst>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762000" y="76200"/>
            <a:ext cx="8229600" cy="914400"/>
          </a:xfrm>
        </p:spPr>
        <p:txBody>
          <a:bodyPr/>
          <a:lstStyle/>
          <a:p>
            <a:pPr lvl="0" fontAlgn="base"/>
            <a:r>
              <a:rPr lang="en-US" sz="2800" dirty="0"/>
              <a:t>Perception of farmers on implemented biosecurity practices and the benefits </a:t>
            </a:r>
          </a:p>
        </p:txBody>
      </p:sp>
      <p:graphicFrame>
        <p:nvGraphicFramePr>
          <p:cNvPr id="6" name="Table 5"/>
          <p:cNvGraphicFramePr>
            <a:graphicFrameLocks noGrp="1"/>
          </p:cNvGraphicFramePr>
          <p:nvPr>
            <p:extLst>
              <p:ext uri="{D42A27DB-BD31-4B8C-83A1-F6EECF244321}">
                <p14:modId xmlns:p14="http://schemas.microsoft.com/office/powerpoint/2010/main" val="2816610162"/>
              </p:ext>
            </p:extLst>
          </p:nvPr>
        </p:nvGraphicFramePr>
        <p:xfrm>
          <a:off x="762000" y="1219200"/>
          <a:ext cx="7924800" cy="4627576"/>
        </p:xfrm>
        <a:graphic>
          <a:graphicData uri="http://schemas.openxmlformats.org/drawingml/2006/table">
            <a:tbl>
              <a:tblPr firstRow="1" firstCol="1" bandRow="1">
                <a:tableStyleId>{5940675A-B579-460E-94D1-54222C63F5DA}</a:tableStyleId>
              </a:tblPr>
              <a:tblGrid>
                <a:gridCol w="26670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171974">
                <a:tc>
                  <a:txBody>
                    <a:bodyPr/>
                    <a:lstStyle/>
                    <a:p>
                      <a:pPr marL="0" marR="0" algn="l">
                        <a:lnSpc>
                          <a:spcPct val="106000"/>
                        </a:lnSpc>
                        <a:spcBef>
                          <a:spcPts val="0"/>
                        </a:spcBef>
                        <a:spcAft>
                          <a:spcPts val="0"/>
                        </a:spcAft>
                      </a:pPr>
                      <a:r>
                        <a:rPr lang="en-GB" sz="1400" b="1" kern="1200" dirty="0">
                          <a:effectLst/>
                        </a:rPr>
                        <a:t>Implemented practices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6000"/>
                        </a:lnSpc>
                        <a:spcBef>
                          <a:spcPts val="0"/>
                        </a:spcBef>
                        <a:spcAft>
                          <a:spcPts val="0"/>
                        </a:spcAft>
                      </a:pPr>
                      <a:r>
                        <a:rPr lang="en-GB" sz="1400" b="1" kern="1200" dirty="0">
                          <a:effectLst/>
                        </a:rPr>
                        <a:t>How it has been helpful</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916813">
                <a:tc>
                  <a:txBody>
                    <a:bodyPr/>
                    <a:lstStyle/>
                    <a:p>
                      <a:pPr marL="0" marR="0" algn="just">
                        <a:lnSpc>
                          <a:spcPct val="106000"/>
                        </a:lnSpc>
                        <a:spcBef>
                          <a:spcPts val="0"/>
                        </a:spcBef>
                        <a:spcAft>
                          <a:spcPts val="0"/>
                        </a:spcAft>
                      </a:pPr>
                      <a:r>
                        <a:rPr lang="en-GB" sz="1400" kern="1200" dirty="0">
                          <a:effectLst/>
                        </a:rPr>
                        <a:t>Confining pigs by constructing pig houses, fences or tethering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a:lnSpc>
                          <a:spcPct val="106000"/>
                        </a:lnSpc>
                        <a:spcBef>
                          <a:spcPts val="0"/>
                        </a:spcBef>
                        <a:spcAft>
                          <a:spcPts val="0"/>
                        </a:spcAft>
                        <a:buFont typeface="Symbol" panose="05050102010706020507" pitchFamily="18" charset="2"/>
                        <a:buNone/>
                      </a:pPr>
                      <a:r>
                        <a:rPr lang="en-GB" sz="1400" kern="1200" dirty="0">
                          <a:effectLst/>
                        </a:rPr>
                        <a:t>In the</a:t>
                      </a:r>
                      <a:r>
                        <a:rPr lang="en-GB" sz="1400" kern="1200" baseline="0" dirty="0">
                          <a:effectLst/>
                        </a:rPr>
                        <a:t> </a:t>
                      </a:r>
                      <a:r>
                        <a:rPr lang="en-GB" sz="1400" kern="1200" dirty="0">
                          <a:effectLst/>
                        </a:rPr>
                        <a:t>control of the movement of pigs around the villages;</a:t>
                      </a:r>
                      <a:r>
                        <a:rPr lang="en-GB" sz="1400" kern="1200" baseline="0" dirty="0">
                          <a:effectLst/>
                        </a:rPr>
                        <a:t> </a:t>
                      </a:r>
                      <a:r>
                        <a:rPr lang="en-GB" sz="1400" kern="1200" dirty="0">
                          <a:effectLst/>
                        </a:rPr>
                        <a:t>has enabled the use of footbath</a:t>
                      </a:r>
                      <a:r>
                        <a:rPr lang="en-GB" sz="1400" kern="1200" baseline="0" dirty="0">
                          <a:effectLst/>
                        </a:rPr>
                        <a:t> and easy cleaning of the pigsty</a:t>
                      </a:r>
                      <a:r>
                        <a:rPr lang="en-US" sz="1400" kern="1200" baseline="0" dirty="0">
                          <a:effectLst/>
                        </a:rPr>
                        <a:t>; and f</a:t>
                      </a:r>
                      <a:r>
                        <a:rPr lang="en-GB" sz="1400" kern="1200" dirty="0" err="1">
                          <a:effectLst/>
                        </a:rPr>
                        <a:t>armers</a:t>
                      </a:r>
                      <a:r>
                        <a:rPr lang="en-GB" sz="1400" kern="1200" dirty="0">
                          <a:effectLst/>
                        </a:rPr>
                        <a:t> with structures have been able to collect manure which has greatly improved the quality of their soils</a:t>
                      </a:r>
                      <a:endParaRPr lang="en-US" sz="1400" dirty="0">
                        <a:effectLst/>
                      </a:endParaRPr>
                    </a:p>
                  </a:txBody>
                  <a:tcPr marL="68580" marR="68580" marT="0" marB="0"/>
                </a:tc>
                <a:extLst>
                  <a:ext uri="{0D108BD9-81ED-4DB2-BD59-A6C34878D82A}">
                    <a16:rowId xmlns:a16="http://schemas.microsoft.com/office/drawing/2014/main" val="10001"/>
                  </a:ext>
                </a:extLst>
              </a:tr>
              <a:tr h="169291">
                <a:tc>
                  <a:txBody>
                    <a:bodyPr/>
                    <a:lstStyle/>
                    <a:p>
                      <a:pPr marL="0" marR="0" algn="l">
                        <a:lnSpc>
                          <a:spcPct val="106000"/>
                        </a:lnSpc>
                        <a:spcBef>
                          <a:spcPts val="0"/>
                        </a:spcBef>
                        <a:spcAft>
                          <a:spcPts val="0"/>
                        </a:spcAft>
                      </a:pPr>
                      <a:r>
                        <a:rPr lang="en-GB" sz="1400" kern="1200" dirty="0">
                          <a:effectLst/>
                        </a:rPr>
                        <a:t>Regular cleaning/washing of pig housing/confinement areas and equipment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It has helped to improve hygiene in pig units; reduce flies and avoid accumulation of waste, diseases and bad smell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06132">
                <a:tc>
                  <a:txBody>
                    <a:bodyPr/>
                    <a:lstStyle/>
                    <a:p>
                      <a:pPr marL="0" marR="0" algn="just">
                        <a:lnSpc>
                          <a:spcPct val="106000"/>
                        </a:lnSpc>
                        <a:spcBef>
                          <a:spcPts val="0"/>
                        </a:spcBef>
                        <a:spcAft>
                          <a:spcPts val="0"/>
                        </a:spcAft>
                      </a:pPr>
                      <a:r>
                        <a:rPr lang="en-GB" sz="1400" kern="1200">
                          <a:effectLst/>
                        </a:rPr>
                        <a:t>Boiling swill feeding and for those who can’t cook, stopped the practice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This has made it safe to feed uncontaminated food and reduced chances of infection.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14101">
                <a:tc>
                  <a:txBody>
                    <a:bodyPr/>
                    <a:lstStyle/>
                    <a:p>
                      <a:pPr marL="0" marR="0" algn="just">
                        <a:lnSpc>
                          <a:spcPct val="106000"/>
                        </a:lnSpc>
                        <a:spcBef>
                          <a:spcPts val="0"/>
                        </a:spcBef>
                        <a:spcAft>
                          <a:spcPts val="0"/>
                        </a:spcAft>
                      </a:pPr>
                      <a:r>
                        <a:rPr lang="en-GB" sz="1400" kern="1200">
                          <a:effectLst/>
                        </a:rPr>
                        <a:t>Reporting suspected ASF to relevant authorities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It was one of the ways of controlling the disease better in the area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56231">
                <a:tc>
                  <a:txBody>
                    <a:bodyPr/>
                    <a:lstStyle/>
                    <a:p>
                      <a:pPr marL="0" marR="0" algn="just">
                        <a:lnSpc>
                          <a:spcPct val="106000"/>
                        </a:lnSpc>
                        <a:spcBef>
                          <a:spcPts val="0"/>
                        </a:spcBef>
                        <a:spcAft>
                          <a:spcPts val="0"/>
                        </a:spcAft>
                      </a:pPr>
                      <a:r>
                        <a:rPr lang="en-GB" sz="1400" kern="1200">
                          <a:effectLst/>
                        </a:rPr>
                        <a:t>Burying dead pigs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a:effectLst/>
                        </a:rPr>
                        <a:t>Contained the disease and didn’t spread to neighbours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515922">
                <a:tc>
                  <a:txBody>
                    <a:bodyPr/>
                    <a:lstStyle/>
                    <a:p>
                      <a:pPr marL="0" marR="0" algn="just">
                        <a:lnSpc>
                          <a:spcPct val="106000"/>
                        </a:lnSpc>
                        <a:spcBef>
                          <a:spcPts val="0"/>
                        </a:spcBef>
                        <a:spcAft>
                          <a:spcPts val="0"/>
                        </a:spcAft>
                      </a:pPr>
                      <a:r>
                        <a:rPr lang="en-GB" sz="1400" kern="1200">
                          <a:effectLst/>
                        </a:rPr>
                        <a:t>Use of disinfectant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Those using disinfectant didn’t get problems of ASF on their farms while non-users lost their pigs. </a:t>
                      </a:r>
                      <a:endParaRPr lang="en-US" sz="1400" dirty="0">
                        <a:effectLst/>
                      </a:endParaRPr>
                    </a:p>
                    <a:p>
                      <a:pPr marL="0" marR="0" algn="just">
                        <a:lnSpc>
                          <a:spcPct val="106000"/>
                        </a:lnSpc>
                        <a:spcBef>
                          <a:spcPts val="0"/>
                        </a:spcBef>
                        <a:spcAft>
                          <a:spcPts val="0"/>
                        </a:spcAft>
                      </a:pPr>
                      <a:r>
                        <a:rPr lang="en-GB" sz="1400" kern="1200" dirty="0">
                          <a:effectLst/>
                        </a:rPr>
                        <a:t>The disinfectant reduced flies.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43948">
                <a:tc>
                  <a:txBody>
                    <a:bodyPr/>
                    <a:lstStyle/>
                    <a:p>
                      <a:pPr marL="0" marR="0" algn="just">
                        <a:lnSpc>
                          <a:spcPct val="106000"/>
                        </a:lnSpc>
                        <a:spcBef>
                          <a:spcPts val="0"/>
                        </a:spcBef>
                        <a:spcAft>
                          <a:spcPts val="0"/>
                        </a:spcAft>
                      </a:pPr>
                      <a:r>
                        <a:rPr lang="en-GB" sz="1400" kern="1200">
                          <a:effectLst/>
                        </a:rPr>
                        <a:t>Isolating sick pigs from healthy ones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Helped to save the rest of the herd and to sell healthy pigs before they were infected.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171974">
                <a:tc>
                  <a:txBody>
                    <a:bodyPr/>
                    <a:lstStyle/>
                    <a:p>
                      <a:pPr marL="0" marR="0" algn="just">
                        <a:lnSpc>
                          <a:spcPct val="106000"/>
                        </a:lnSpc>
                        <a:spcBef>
                          <a:spcPts val="0"/>
                        </a:spcBef>
                        <a:spcAft>
                          <a:spcPts val="0"/>
                        </a:spcAft>
                      </a:pPr>
                      <a:r>
                        <a:rPr lang="en-GB" sz="1400" kern="1200">
                          <a:effectLst/>
                        </a:rPr>
                        <a:t>Spraying pigs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6000"/>
                        </a:lnSpc>
                        <a:spcBef>
                          <a:spcPts val="0"/>
                        </a:spcBef>
                        <a:spcAft>
                          <a:spcPts val="0"/>
                        </a:spcAft>
                      </a:pPr>
                      <a:r>
                        <a:rPr lang="en-GB" sz="1400" kern="1200" dirty="0">
                          <a:effectLst/>
                        </a:rPr>
                        <a:t>Has controlled the spread of ticks, flies and Mange.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Tree>
    <p:custDataLst>
      <p:tags r:id="rId1"/>
    </p:custDataLst>
    <p:extLst>
      <p:ext uri="{BB962C8B-B14F-4D97-AF65-F5344CB8AC3E}">
        <p14:creationId xmlns:p14="http://schemas.microsoft.com/office/powerpoint/2010/main" val="3427477111"/>
      </p:ext>
    </p:extLst>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200" y="152400"/>
            <a:ext cx="8610600" cy="914400"/>
          </a:xfrm>
        </p:spPr>
        <p:txBody>
          <a:bodyPr/>
          <a:lstStyle/>
          <a:p>
            <a:r>
              <a:rPr lang="en-US" sz="2400" dirty="0"/>
              <a:t>Some reasons for failing to apply some biosecurity measures reported from FGDs</a:t>
            </a:r>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571010786"/>
              </p:ext>
            </p:extLst>
          </p:nvPr>
        </p:nvGraphicFramePr>
        <p:xfrm>
          <a:off x="838200" y="1219200"/>
          <a:ext cx="7696202" cy="5254943"/>
        </p:xfrm>
        <a:graphic>
          <a:graphicData uri="http://schemas.openxmlformats.org/drawingml/2006/table">
            <a:tbl>
              <a:tblPr firstRow="1" firstCol="1" bandRow="1">
                <a:tableStyleId>{5940675A-B579-460E-94D1-54222C63F5DA}</a:tableStyleId>
              </a:tblPr>
              <a:tblGrid>
                <a:gridCol w="2661380">
                  <a:extLst>
                    <a:ext uri="{9D8B030D-6E8A-4147-A177-3AD203B41FA5}">
                      <a16:colId xmlns:a16="http://schemas.microsoft.com/office/drawing/2014/main" val="20000"/>
                    </a:ext>
                  </a:extLst>
                </a:gridCol>
                <a:gridCol w="5034822">
                  <a:extLst>
                    <a:ext uri="{9D8B030D-6E8A-4147-A177-3AD203B41FA5}">
                      <a16:colId xmlns:a16="http://schemas.microsoft.com/office/drawing/2014/main" val="20001"/>
                    </a:ext>
                  </a:extLst>
                </a:gridCol>
              </a:tblGrid>
              <a:tr h="407586">
                <a:tc>
                  <a:txBody>
                    <a:bodyPr/>
                    <a:lstStyle/>
                    <a:p>
                      <a:pPr marL="0" marR="0">
                        <a:lnSpc>
                          <a:spcPct val="107000"/>
                        </a:lnSpc>
                        <a:spcBef>
                          <a:spcPts val="0"/>
                        </a:spcBef>
                        <a:spcAft>
                          <a:spcPts val="0"/>
                        </a:spcAft>
                      </a:pPr>
                      <a:r>
                        <a:rPr lang="en-GB" sz="1400" b="1" dirty="0">
                          <a:effectLst/>
                        </a:rPr>
                        <a:t>Practices that weren’t fully implemented by all farmers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0" marR="0">
                        <a:lnSpc>
                          <a:spcPct val="107000"/>
                        </a:lnSpc>
                        <a:spcBef>
                          <a:spcPts val="0"/>
                        </a:spcBef>
                        <a:spcAft>
                          <a:spcPts val="0"/>
                        </a:spcAft>
                      </a:pPr>
                      <a:r>
                        <a:rPr lang="en-GB" sz="1400" b="1" dirty="0">
                          <a:effectLst/>
                        </a:rPr>
                        <a:t>Reasons given for not implementing the measures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extLst>
                  <a:ext uri="{0D108BD9-81ED-4DB2-BD59-A6C34878D82A}">
                    <a16:rowId xmlns:a16="http://schemas.microsoft.com/office/drawing/2014/main" val="10000"/>
                  </a:ext>
                </a:extLst>
              </a:tr>
              <a:tr h="315517">
                <a:tc>
                  <a:txBody>
                    <a:bodyPr/>
                    <a:lstStyle/>
                    <a:p>
                      <a:pPr marL="0" marR="0">
                        <a:lnSpc>
                          <a:spcPct val="107000"/>
                        </a:lnSpc>
                        <a:spcBef>
                          <a:spcPts val="0"/>
                        </a:spcBef>
                        <a:spcAft>
                          <a:spcPts val="0"/>
                        </a:spcAft>
                      </a:pPr>
                      <a:r>
                        <a:rPr lang="en-GB" sz="1400">
                          <a:effectLst/>
                        </a:rPr>
                        <a:t>Construction of fences/pig structures/housing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342900" marR="0" lvl="0" indent="-342900" algn="just">
                        <a:spcBef>
                          <a:spcPts val="0"/>
                        </a:spcBef>
                        <a:spcAft>
                          <a:spcPts val="0"/>
                        </a:spcAft>
                        <a:buFont typeface="Symbol" panose="05050102010706020507" pitchFamily="18" charset="2"/>
                        <a:buChar char=""/>
                      </a:pPr>
                      <a:r>
                        <a:rPr lang="en-GB" sz="1400">
                          <a:effectLst/>
                        </a:rPr>
                        <a:t>High cost of construction material</a:t>
                      </a:r>
                      <a:endParaRPr lang="en-US" sz="1400">
                        <a:effectLst/>
                      </a:endParaRPr>
                    </a:p>
                    <a:p>
                      <a:pPr marL="342900" marR="0" lvl="0" indent="-342900" algn="just">
                        <a:spcBef>
                          <a:spcPts val="0"/>
                        </a:spcBef>
                        <a:spcAft>
                          <a:spcPts val="0"/>
                        </a:spcAft>
                        <a:buFont typeface="Symbol" panose="05050102010706020507" pitchFamily="18" charset="2"/>
                        <a:buChar char=""/>
                      </a:pPr>
                      <a:r>
                        <a:rPr lang="en-GB" sz="1400">
                          <a:effectLst/>
                        </a:rPr>
                        <a:t>Lack of knowledge on design of appropriate pig house </a:t>
                      </a:r>
                      <a:endParaRPr lang="en-US" sz="1400">
                        <a:effectLst/>
                        <a:latin typeface="Times New Roman" panose="02020603050405020304" pitchFamily="18" charset="0"/>
                        <a:ea typeface="Times New Roman" panose="02020603050405020304" pitchFamily="18" charset="0"/>
                      </a:endParaRPr>
                    </a:p>
                  </a:txBody>
                  <a:tcPr marL="55282" marR="55282" marT="0" marB="0"/>
                </a:tc>
                <a:extLst>
                  <a:ext uri="{0D108BD9-81ED-4DB2-BD59-A6C34878D82A}">
                    <a16:rowId xmlns:a16="http://schemas.microsoft.com/office/drawing/2014/main" val="10001"/>
                  </a:ext>
                </a:extLst>
              </a:tr>
              <a:tr h="884513">
                <a:tc>
                  <a:txBody>
                    <a:bodyPr/>
                    <a:lstStyle/>
                    <a:p>
                      <a:pPr marL="0" marR="0">
                        <a:lnSpc>
                          <a:spcPct val="107000"/>
                        </a:lnSpc>
                        <a:spcBef>
                          <a:spcPts val="0"/>
                        </a:spcBef>
                        <a:spcAft>
                          <a:spcPts val="0"/>
                        </a:spcAft>
                      </a:pPr>
                      <a:r>
                        <a:rPr lang="en-GB" sz="1400" dirty="0">
                          <a:effectLst/>
                        </a:rPr>
                        <a:t>Limiting visitors from going to the pig units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342900" marR="0" lvl="0" indent="-342900" algn="just">
                        <a:spcBef>
                          <a:spcPts val="0"/>
                        </a:spcBef>
                        <a:spcAft>
                          <a:spcPts val="0"/>
                        </a:spcAft>
                        <a:buFont typeface="Symbol" panose="05050102010706020507" pitchFamily="18" charset="2"/>
                        <a:buChar char=""/>
                      </a:pPr>
                      <a:r>
                        <a:rPr lang="en-GB" sz="1400" dirty="0">
                          <a:effectLst/>
                        </a:rPr>
                        <a:t>Visitors sometimes come when they are not at home. </a:t>
                      </a:r>
                      <a:endParaRPr lang="en-US" sz="1400" dirty="0">
                        <a:effectLst/>
                      </a:endParaRPr>
                    </a:p>
                    <a:p>
                      <a:pPr marL="342900" marR="0" lvl="0" indent="-342900" algn="just">
                        <a:spcBef>
                          <a:spcPts val="0"/>
                        </a:spcBef>
                        <a:spcAft>
                          <a:spcPts val="0"/>
                        </a:spcAft>
                        <a:buFont typeface="Symbol" panose="05050102010706020507" pitchFamily="18" charset="2"/>
                        <a:buChar char=""/>
                      </a:pPr>
                      <a:r>
                        <a:rPr lang="en-GB" sz="1400" dirty="0">
                          <a:effectLst/>
                        </a:rPr>
                        <a:t>Traders have no other way of estimating weight and, therefore, need access to see the pigs before they agree to buy them</a:t>
                      </a:r>
                    </a:p>
                    <a:p>
                      <a:pPr marL="342900" marR="0" lvl="0" indent="-342900" algn="just">
                        <a:spcBef>
                          <a:spcPts val="0"/>
                        </a:spcBef>
                        <a:spcAft>
                          <a:spcPts val="0"/>
                        </a:spcAft>
                        <a:buFont typeface="Symbol" panose="05050102010706020507" pitchFamily="18" charset="2"/>
                        <a:buChar char=""/>
                      </a:pPr>
                      <a:r>
                        <a:rPr lang="en-GB" sz="1400" dirty="0">
                          <a:effectLst/>
                        </a:rPr>
                        <a:t>Some feared to restrict vets because they think vets know better</a:t>
                      </a:r>
                      <a:endParaRPr lang="en-US" sz="1400" dirty="0">
                        <a:effectLst/>
                        <a:latin typeface="Times New Roman" panose="02020603050405020304" pitchFamily="18" charset="0"/>
                        <a:ea typeface="Times New Roman" panose="02020603050405020304" pitchFamily="18" charset="0"/>
                      </a:endParaRPr>
                    </a:p>
                  </a:txBody>
                  <a:tcPr marL="55282" marR="55282" marT="0" marB="0"/>
                </a:tc>
                <a:extLst>
                  <a:ext uri="{0D108BD9-81ED-4DB2-BD59-A6C34878D82A}">
                    <a16:rowId xmlns:a16="http://schemas.microsoft.com/office/drawing/2014/main" val="10002"/>
                  </a:ext>
                </a:extLst>
              </a:tr>
              <a:tr h="1031932">
                <a:tc>
                  <a:txBody>
                    <a:bodyPr/>
                    <a:lstStyle/>
                    <a:p>
                      <a:pPr marL="0" marR="0">
                        <a:lnSpc>
                          <a:spcPct val="107000"/>
                        </a:lnSpc>
                        <a:spcBef>
                          <a:spcPts val="0"/>
                        </a:spcBef>
                        <a:spcAft>
                          <a:spcPts val="0"/>
                        </a:spcAft>
                      </a:pPr>
                      <a:r>
                        <a:rPr lang="en-GB" sz="1400">
                          <a:effectLst/>
                        </a:rPr>
                        <a:t>Burying or burning dead pigs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342900" marR="0" lvl="0" indent="-342900" algn="just">
                        <a:spcBef>
                          <a:spcPts val="0"/>
                        </a:spcBef>
                        <a:spcAft>
                          <a:spcPts val="0"/>
                        </a:spcAft>
                        <a:buFont typeface="Symbol" panose="05050102010706020507" pitchFamily="18" charset="2"/>
                        <a:buChar char=""/>
                      </a:pPr>
                      <a:r>
                        <a:rPr lang="en-GB" sz="1400" dirty="0">
                          <a:effectLst/>
                        </a:rPr>
                        <a:t>Instead of burying dead pigs, the carcass is being sold because there are people willing to buy them and farmers do not want to make a loss. </a:t>
                      </a:r>
                      <a:endParaRPr lang="en-US" sz="1400" dirty="0">
                        <a:effectLst/>
                      </a:endParaRPr>
                    </a:p>
                    <a:p>
                      <a:pPr marL="342900" marR="0" lvl="0" indent="-342900" algn="just">
                        <a:spcBef>
                          <a:spcPts val="0"/>
                        </a:spcBef>
                        <a:spcAft>
                          <a:spcPts val="0"/>
                        </a:spcAft>
                        <a:buFont typeface="Symbol" panose="05050102010706020507" pitchFamily="18" charset="2"/>
                        <a:buChar char=""/>
                      </a:pPr>
                      <a:r>
                        <a:rPr lang="en-GB" sz="1400" dirty="0">
                          <a:effectLst/>
                        </a:rPr>
                        <a:t>Lack land to bury the carcass</a:t>
                      </a:r>
                      <a:endParaRPr lang="en-US" sz="1400" dirty="0">
                        <a:effectLst/>
                      </a:endParaRPr>
                    </a:p>
                    <a:p>
                      <a:pPr marL="342900" marR="0" lvl="0" indent="-342900" algn="just">
                        <a:spcBef>
                          <a:spcPts val="0"/>
                        </a:spcBef>
                        <a:spcAft>
                          <a:spcPts val="0"/>
                        </a:spcAft>
                        <a:buFont typeface="Symbol" panose="05050102010706020507" pitchFamily="18" charset="2"/>
                        <a:buChar char=""/>
                      </a:pPr>
                      <a:r>
                        <a:rPr lang="en-GB" sz="1400" dirty="0">
                          <a:effectLst/>
                        </a:rPr>
                        <a:t>On the other hand, burning hasn’t been tried because it is considered costly (would require fuel) and needs a special place</a:t>
                      </a:r>
                      <a:endParaRPr lang="en-US" sz="1400" dirty="0">
                        <a:effectLst/>
                        <a:latin typeface="Times New Roman" panose="02020603050405020304" pitchFamily="18" charset="0"/>
                        <a:ea typeface="Times New Roman" panose="02020603050405020304" pitchFamily="18" charset="0"/>
                      </a:endParaRPr>
                    </a:p>
                  </a:txBody>
                  <a:tcPr marL="55282" marR="55282" marT="0" marB="0"/>
                </a:tc>
                <a:extLst>
                  <a:ext uri="{0D108BD9-81ED-4DB2-BD59-A6C34878D82A}">
                    <a16:rowId xmlns:a16="http://schemas.microsoft.com/office/drawing/2014/main" val="10003"/>
                  </a:ext>
                </a:extLst>
              </a:tr>
              <a:tr h="315517">
                <a:tc>
                  <a:txBody>
                    <a:bodyPr/>
                    <a:lstStyle/>
                    <a:p>
                      <a:pPr marL="0" marR="0">
                        <a:lnSpc>
                          <a:spcPct val="107000"/>
                        </a:lnSpc>
                        <a:spcBef>
                          <a:spcPts val="0"/>
                        </a:spcBef>
                        <a:spcAft>
                          <a:spcPts val="0"/>
                        </a:spcAft>
                      </a:pPr>
                      <a:r>
                        <a:rPr lang="en-GB" sz="1400">
                          <a:effectLst/>
                        </a:rPr>
                        <a:t>Stopping the use of communal boars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0" marR="0" algn="just">
                        <a:lnSpc>
                          <a:spcPct val="107000"/>
                        </a:lnSpc>
                        <a:spcBef>
                          <a:spcPts val="0"/>
                        </a:spcBef>
                        <a:spcAft>
                          <a:spcPts val="0"/>
                        </a:spcAft>
                      </a:pPr>
                      <a:r>
                        <a:rPr lang="en-GB" sz="1400" dirty="0">
                          <a:effectLst/>
                        </a:rPr>
                        <a:t>They lack artificial insemination</a:t>
                      </a:r>
                      <a:r>
                        <a:rPr lang="en-GB" sz="1400" baseline="0" dirty="0">
                          <a:effectLst/>
                        </a:rPr>
                        <a:t> </a:t>
                      </a:r>
                      <a:r>
                        <a:rPr lang="en-GB" sz="1400" dirty="0">
                          <a:effectLst/>
                        </a:rPr>
                        <a:t>services and yet raising one’s own boar is expensive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extLst>
                  <a:ext uri="{0D108BD9-81ED-4DB2-BD59-A6C34878D82A}">
                    <a16:rowId xmlns:a16="http://schemas.microsoft.com/office/drawing/2014/main" val="10004"/>
                  </a:ext>
                </a:extLst>
              </a:tr>
              <a:tr h="585384">
                <a:tc>
                  <a:txBody>
                    <a:bodyPr/>
                    <a:lstStyle/>
                    <a:p>
                      <a:pPr marL="0" marR="0">
                        <a:lnSpc>
                          <a:spcPct val="107000"/>
                        </a:lnSpc>
                        <a:spcBef>
                          <a:spcPts val="0"/>
                        </a:spcBef>
                        <a:spcAft>
                          <a:spcPts val="0"/>
                        </a:spcAft>
                      </a:pPr>
                      <a:r>
                        <a:rPr lang="en-GB" sz="1400">
                          <a:effectLst/>
                        </a:rPr>
                        <a:t>Use of disinfectant and footbath</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342900" marR="0" lvl="0" indent="-342900" algn="just">
                        <a:spcBef>
                          <a:spcPts val="0"/>
                        </a:spcBef>
                        <a:spcAft>
                          <a:spcPts val="0"/>
                        </a:spcAft>
                        <a:buFont typeface="Symbol" panose="05050102010706020507" pitchFamily="18" charset="2"/>
                        <a:buChar char=""/>
                      </a:pPr>
                      <a:r>
                        <a:rPr lang="en-GB" sz="1400" dirty="0">
                          <a:effectLst/>
                        </a:rPr>
                        <a:t>Disinfectants are expensive</a:t>
                      </a:r>
                      <a:r>
                        <a:rPr lang="en-GB" sz="1400" baseline="0" dirty="0">
                          <a:effectLst/>
                        </a:rPr>
                        <a:t> and not always</a:t>
                      </a:r>
                      <a:r>
                        <a:rPr lang="en-GB" sz="1400" dirty="0">
                          <a:effectLst/>
                        </a:rPr>
                        <a:t> available</a:t>
                      </a:r>
                      <a:endParaRPr lang="en-US" sz="1400" dirty="0">
                        <a:effectLst/>
                      </a:endParaRPr>
                    </a:p>
                    <a:p>
                      <a:pPr marL="342900" marR="0" lvl="0" indent="-342900" algn="just">
                        <a:spcBef>
                          <a:spcPts val="0"/>
                        </a:spcBef>
                        <a:spcAft>
                          <a:spcPts val="0"/>
                        </a:spcAft>
                        <a:buFont typeface="Symbol" panose="05050102010706020507" pitchFamily="18" charset="2"/>
                        <a:buChar char=""/>
                      </a:pPr>
                      <a:r>
                        <a:rPr lang="en-GB" sz="1400" dirty="0">
                          <a:effectLst/>
                        </a:rPr>
                        <a:t>Some people also said a footbath is difficult to use consistently and feared that it may stop people from visiting them</a:t>
                      </a:r>
                      <a:endParaRPr lang="en-US" sz="1400" dirty="0">
                        <a:effectLst/>
                        <a:latin typeface="Times New Roman" panose="02020603050405020304" pitchFamily="18" charset="0"/>
                        <a:ea typeface="Times New Roman" panose="02020603050405020304" pitchFamily="18" charset="0"/>
                      </a:endParaRPr>
                    </a:p>
                  </a:txBody>
                  <a:tcPr marL="55282" marR="55282" marT="0" marB="0"/>
                </a:tc>
                <a:extLst>
                  <a:ext uri="{0D108BD9-81ED-4DB2-BD59-A6C34878D82A}">
                    <a16:rowId xmlns:a16="http://schemas.microsoft.com/office/drawing/2014/main" val="10005"/>
                  </a:ext>
                </a:extLst>
              </a:tr>
              <a:tr h="157759">
                <a:tc>
                  <a:txBody>
                    <a:bodyPr/>
                    <a:lstStyle/>
                    <a:p>
                      <a:pPr marL="0" marR="0">
                        <a:lnSpc>
                          <a:spcPct val="107000"/>
                        </a:lnSpc>
                        <a:spcBef>
                          <a:spcPts val="0"/>
                        </a:spcBef>
                        <a:spcAft>
                          <a:spcPts val="0"/>
                        </a:spcAft>
                      </a:pPr>
                      <a:r>
                        <a:rPr lang="en-GB" sz="1400">
                          <a:effectLst/>
                        </a:rPr>
                        <a:t>Boiling swill</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342900" marR="0" lvl="0" indent="-342900" algn="just">
                        <a:spcBef>
                          <a:spcPts val="0"/>
                        </a:spcBef>
                        <a:spcAft>
                          <a:spcPts val="0"/>
                        </a:spcAft>
                        <a:buFont typeface="Symbol" panose="05050102010706020507" pitchFamily="18" charset="2"/>
                        <a:buChar char=""/>
                      </a:pPr>
                      <a:r>
                        <a:rPr lang="en-GB" sz="1400" dirty="0">
                          <a:effectLst/>
                        </a:rPr>
                        <a:t>Not widely practiced due to fuel/firewood cost</a:t>
                      </a:r>
                      <a:endParaRPr lang="en-US" sz="1400" dirty="0">
                        <a:effectLst/>
                        <a:latin typeface="Times New Roman" panose="02020603050405020304" pitchFamily="18" charset="0"/>
                        <a:ea typeface="Times New Roman" panose="02020603050405020304" pitchFamily="18" charset="0"/>
                      </a:endParaRPr>
                    </a:p>
                  </a:txBody>
                  <a:tcPr marL="55282" marR="55282" marT="0" marB="0"/>
                </a:tc>
                <a:extLst>
                  <a:ext uri="{0D108BD9-81ED-4DB2-BD59-A6C34878D82A}">
                    <a16:rowId xmlns:a16="http://schemas.microsoft.com/office/drawing/2014/main" val="10006"/>
                  </a:ext>
                </a:extLst>
              </a:tr>
              <a:tr h="315517">
                <a:tc>
                  <a:txBody>
                    <a:bodyPr/>
                    <a:lstStyle/>
                    <a:p>
                      <a:pPr marL="0" marR="0">
                        <a:lnSpc>
                          <a:spcPct val="107000"/>
                        </a:lnSpc>
                        <a:spcBef>
                          <a:spcPts val="0"/>
                        </a:spcBef>
                        <a:spcAft>
                          <a:spcPts val="0"/>
                        </a:spcAft>
                      </a:pPr>
                      <a:r>
                        <a:rPr lang="en-GB" sz="1400">
                          <a:effectLst/>
                        </a:rPr>
                        <a:t>Informing authorities about an ASF outbreak in an area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tc>
                  <a:txBody>
                    <a:bodyPr/>
                    <a:lstStyle/>
                    <a:p>
                      <a:pPr marL="0" marR="0" algn="just">
                        <a:lnSpc>
                          <a:spcPct val="107000"/>
                        </a:lnSpc>
                        <a:spcBef>
                          <a:spcPts val="0"/>
                        </a:spcBef>
                        <a:spcAft>
                          <a:spcPts val="0"/>
                        </a:spcAft>
                      </a:pPr>
                      <a:r>
                        <a:rPr lang="en-GB" sz="1400" dirty="0">
                          <a:effectLst/>
                        </a:rPr>
                        <a:t>Poor access to vets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282" marR="55282" marT="0" marB="0"/>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87488814"/>
      </p:ext>
    </p:extLst>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762000" y="304800"/>
            <a:ext cx="7924800" cy="617359"/>
          </a:xfrm>
        </p:spPr>
        <p:txBody>
          <a:bodyPr/>
          <a:lstStyle/>
          <a:p>
            <a:r>
              <a:rPr lang="en-US" sz="2400" dirty="0"/>
              <a:t>Recommendations for improved control of ASF</a:t>
            </a:r>
          </a:p>
        </p:txBody>
      </p:sp>
      <p:sp>
        <p:nvSpPr>
          <p:cNvPr id="3" name="Text Placeholder 2"/>
          <p:cNvSpPr>
            <a:spLocks noGrp="1"/>
          </p:cNvSpPr>
          <p:nvPr>
            <p:ph type="body" sz="quarter" idx="12"/>
          </p:nvPr>
        </p:nvSpPr>
        <p:spPr>
          <a:xfrm>
            <a:off x="685801" y="1066800"/>
            <a:ext cx="7620000" cy="4800600"/>
          </a:xfrm>
        </p:spPr>
        <p:txBody>
          <a:bodyPr>
            <a:normAutofit/>
          </a:bodyPr>
          <a:lstStyle/>
          <a:p>
            <a:pPr marL="457200" lvl="1" indent="0">
              <a:lnSpc>
                <a:spcPct val="110000"/>
              </a:lnSpc>
              <a:spcBef>
                <a:spcPts val="0"/>
              </a:spcBef>
              <a:buNone/>
              <a:defRPr/>
            </a:pPr>
            <a:endParaRPr lang="en-GB" dirty="0"/>
          </a:p>
          <a:p>
            <a:pPr lvl="1">
              <a:lnSpc>
                <a:spcPct val="110000"/>
              </a:lnSpc>
              <a:spcBef>
                <a:spcPts val="0"/>
              </a:spcBef>
              <a:defRPr/>
            </a:pPr>
            <a:endParaRPr lang="en-GB" dirty="0"/>
          </a:p>
          <a:p>
            <a:pPr lvl="0">
              <a:lnSpc>
                <a:spcPct val="110000"/>
              </a:lnSpc>
              <a:spcBef>
                <a:spcPts val="0"/>
              </a:spcBef>
              <a:spcAft>
                <a:spcPts val="0"/>
              </a:spcAft>
              <a:defRPr/>
            </a:pPr>
            <a:endParaRPr lang="en-GB" dirty="0"/>
          </a:p>
          <a:p>
            <a:pPr marL="0" lvl="0" indent="0">
              <a:lnSpc>
                <a:spcPct val="110000"/>
              </a:lnSpc>
              <a:spcBef>
                <a:spcPts val="0"/>
              </a:spcBef>
              <a:spcAft>
                <a:spcPts val="0"/>
              </a:spcAft>
              <a:buNone/>
              <a:defRPr/>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502088131"/>
              </p:ext>
            </p:extLst>
          </p:nvPr>
        </p:nvGraphicFramePr>
        <p:xfrm>
          <a:off x="699248" y="1065519"/>
          <a:ext cx="7848600" cy="4945241"/>
        </p:xfrm>
        <a:graphic>
          <a:graphicData uri="http://schemas.openxmlformats.org/drawingml/2006/table">
            <a:tbl>
              <a:tblPr firstRow="1" firstCol="1" bandRow="1">
                <a:tableStyleId>{5940675A-B579-460E-94D1-54222C63F5DA}</a:tableStyleId>
              </a:tblPr>
              <a:tblGrid>
                <a:gridCol w="2821864">
                  <a:extLst>
                    <a:ext uri="{9D8B030D-6E8A-4147-A177-3AD203B41FA5}">
                      <a16:colId xmlns:a16="http://schemas.microsoft.com/office/drawing/2014/main" val="20000"/>
                    </a:ext>
                  </a:extLst>
                </a:gridCol>
                <a:gridCol w="5026736">
                  <a:extLst>
                    <a:ext uri="{9D8B030D-6E8A-4147-A177-3AD203B41FA5}">
                      <a16:colId xmlns:a16="http://schemas.microsoft.com/office/drawing/2014/main" val="20001"/>
                    </a:ext>
                  </a:extLst>
                </a:gridCol>
              </a:tblGrid>
              <a:tr h="166611">
                <a:tc>
                  <a:txBody>
                    <a:bodyPr/>
                    <a:lstStyle/>
                    <a:p>
                      <a:pPr marL="0" marR="0" algn="just">
                        <a:lnSpc>
                          <a:spcPct val="107000"/>
                        </a:lnSpc>
                        <a:spcBef>
                          <a:spcPts val="0"/>
                        </a:spcBef>
                        <a:spcAft>
                          <a:spcPts val="0"/>
                        </a:spcAft>
                      </a:pPr>
                      <a:r>
                        <a:rPr lang="en-GB" sz="1400" b="1" dirty="0">
                          <a:effectLst/>
                        </a:rPr>
                        <a:t>Identified gaps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tc>
                  <a:txBody>
                    <a:bodyPr/>
                    <a:lstStyle/>
                    <a:p>
                      <a:pPr marL="228600" marR="0" indent="-228600" algn="just">
                        <a:lnSpc>
                          <a:spcPct val="107000"/>
                        </a:lnSpc>
                        <a:spcBef>
                          <a:spcPts val="0"/>
                        </a:spcBef>
                        <a:spcAft>
                          <a:spcPts val="0"/>
                        </a:spcAft>
                      </a:pPr>
                      <a:r>
                        <a:rPr lang="en-GB" sz="1400" b="1" dirty="0">
                          <a:effectLst/>
                        </a:rPr>
                        <a:t>Recommendations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extLst>
                  <a:ext uri="{0D108BD9-81ED-4DB2-BD59-A6C34878D82A}">
                    <a16:rowId xmlns:a16="http://schemas.microsoft.com/office/drawing/2014/main" val="10000"/>
                  </a:ext>
                </a:extLst>
              </a:tr>
              <a:tr h="1089838">
                <a:tc>
                  <a:txBody>
                    <a:bodyPr/>
                    <a:lstStyle/>
                    <a:p>
                      <a:pPr marL="0" marR="0" lvl="0" indent="0" algn="just">
                        <a:spcBef>
                          <a:spcPts val="0"/>
                        </a:spcBef>
                        <a:spcAft>
                          <a:spcPts val="0"/>
                        </a:spcAft>
                        <a:buFont typeface="Calibri" panose="020F0502020204030204" pitchFamily="34" charset="0"/>
                        <a:buNone/>
                      </a:pPr>
                      <a:r>
                        <a:rPr lang="en-GB" sz="1400" dirty="0">
                          <a:effectLst/>
                        </a:rPr>
                        <a:t>To avoid the spread of ASF, all pig farmers need to be trained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tc>
                  <a:txBody>
                    <a:bodyPr/>
                    <a:lstStyle/>
                    <a:p>
                      <a:pPr marL="342900" marR="0" lvl="0" indent="-342900" algn="just">
                        <a:spcBef>
                          <a:spcPts val="0"/>
                        </a:spcBef>
                        <a:spcAft>
                          <a:spcPts val="0"/>
                        </a:spcAft>
                        <a:buFont typeface="Arial" panose="020B0604020202020204" pitchFamily="34" charset="0"/>
                        <a:buChar char="•"/>
                      </a:pPr>
                      <a:r>
                        <a:rPr lang="en-GB" sz="1400" dirty="0">
                          <a:effectLst/>
                        </a:rPr>
                        <a:t>Identify model pig farmers (whose farms will function as demonstration sites) and support them in their respective localities to train others in the villages.  </a:t>
                      </a:r>
                      <a:endParaRPr lang="en-US" sz="1400" dirty="0">
                        <a:effectLst/>
                      </a:endParaRPr>
                    </a:p>
                    <a:p>
                      <a:pPr marL="342900" marR="0" lvl="0" indent="-342900" algn="just">
                        <a:spcBef>
                          <a:spcPts val="0"/>
                        </a:spcBef>
                        <a:spcAft>
                          <a:spcPts val="0"/>
                        </a:spcAft>
                        <a:buFont typeface="Arial" panose="020B0604020202020204" pitchFamily="34" charset="0"/>
                        <a:buChar char="•"/>
                      </a:pPr>
                      <a:r>
                        <a:rPr lang="en-GB" sz="1400" dirty="0">
                          <a:effectLst/>
                        </a:rPr>
                        <a:t>The model farmers will also be responsible for ensuring that farmers are aware of where they can get reliable vet services.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extLst>
                  <a:ext uri="{0D108BD9-81ED-4DB2-BD59-A6C34878D82A}">
                    <a16:rowId xmlns:a16="http://schemas.microsoft.com/office/drawing/2014/main" val="10001"/>
                  </a:ext>
                </a:extLst>
              </a:tr>
              <a:tr h="622765">
                <a:tc>
                  <a:txBody>
                    <a:bodyPr/>
                    <a:lstStyle/>
                    <a:p>
                      <a:pPr marL="0" marR="0" lvl="0" indent="0" algn="just">
                        <a:spcBef>
                          <a:spcPts val="0"/>
                        </a:spcBef>
                        <a:spcAft>
                          <a:spcPts val="0"/>
                        </a:spcAft>
                        <a:buFont typeface="Calibri" panose="020F0502020204030204" pitchFamily="34" charset="0"/>
                        <a:buNone/>
                      </a:pPr>
                      <a:r>
                        <a:rPr lang="en-GB" sz="1400" dirty="0">
                          <a:effectLst/>
                        </a:rPr>
                        <a:t>Laws to control ASF are not being followed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tc>
                  <a:txBody>
                    <a:bodyPr/>
                    <a:lstStyle/>
                    <a:p>
                      <a:pPr marL="342900" marR="0" lvl="0" indent="-342900" algn="just">
                        <a:spcBef>
                          <a:spcPts val="0"/>
                        </a:spcBef>
                        <a:spcAft>
                          <a:spcPts val="0"/>
                        </a:spcAft>
                        <a:buFont typeface="Arial" panose="020B0604020202020204" pitchFamily="34" charset="0"/>
                        <a:buChar char="•"/>
                      </a:pPr>
                      <a:r>
                        <a:rPr lang="en-GB" sz="1400" dirty="0">
                          <a:effectLst/>
                        </a:rPr>
                        <a:t>Build capacity of pig farmers in lobbying and advocacy so as to enable them to engage with their respective local governments on the implementation of existing laws on the control ASF spread.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extLst>
                  <a:ext uri="{0D108BD9-81ED-4DB2-BD59-A6C34878D82A}">
                    <a16:rowId xmlns:a16="http://schemas.microsoft.com/office/drawing/2014/main" val="10002"/>
                  </a:ext>
                </a:extLst>
              </a:tr>
              <a:tr h="414390">
                <a:tc>
                  <a:txBody>
                    <a:bodyPr/>
                    <a:lstStyle/>
                    <a:p>
                      <a:pPr marL="0" marR="0" lvl="0" indent="0" algn="just">
                        <a:spcBef>
                          <a:spcPts val="0"/>
                        </a:spcBef>
                        <a:spcAft>
                          <a:spcPts val="0"/>
                        </a:spcAft>
                        <a:buFont typeface="Calibri" panose="020F0502020204030204" pitchFamily="34" charset="0"/>
                        <a:buNone/>
                      </a:pPr>
                      <a:r>
                        <a:rPr lang="en-GB" sz="1400" dirty="0">
                          <a:effectLst/>
                        </a:rPr>
                        <a:t>Lack good quality breeds </a:t>
                      </a:r>
                      <a:endParaRPr lang="en-US" sz="1400" dirty="0">
                        <a:effectLst/>
                      </a:endParaRPr>
                    </a:p>
                  </a:txBody>
                  <a:tcPr marL="58384" marR="58384" marT="0" marB="0"/>
                </a:tc>
                <a:tc>
                  <a:txBody>
                    <a:bodyPr/>
                    <a:lstStyle/>
                    <a:p>
                      <a:pPr marL="342900" marR="0" lvl="0" indent="-342900" algn="just">
                        <a:spcBef>
                          <a:spcPts val="0"/>
                        </a:spcBef>
                        <a:spcAft>
                          <a:spcPts val="0"/>
                        </a:spcAft>
                        <a:buFont typeface="Arial" panose="020B0604020202020204" pitchFamily="34" charset="0"/>
                        <a:buChar char="•"/>
                      </a:pPr>
                      <a:r>
                        <a:rPr lang="en-GB" sz="1400" dirty="0">
                          <a:effectLst/>
                        </a:rPr>
                        <a:t>Support Artificial Insemination provision through collaboration with an agency specialized in the service.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extLst>
                  <a:ext uri="{0D108BD9-81ED-4DB2-BD59-A6C34878D82A}">
                    <a16:rowId xmlns:a16="http://schemas.microsoft.com/office/drawing/2014/main" val="10003"/>
                  </a:ext>
                </a:extLst>
              </a:tr>
              <a:tr h="2023985">
                <a:tc>
                  <a:txBody>
                    <a:bodyPr/>
                    <a:lstStyle/>
                    <a:p>
                      <a:pPr marL="0" marR="0" lvl="0" indent="0">
                        <a:spcBef>
                          <a:spcPts val="0"/>
                        </a:spcBef>
                        <a:spcAft>
                          <a:spcPts val="0"/>
                        </a:spcAft>
                        <a:buFont typeface="Calibri" panose="020F0502020204030204" pitchFamily="34" charset="0"/>
                        <a:buNone/>
                      </a:pPr>
                      <a:r>
                        <a:rPr lang="en-GB" sz="1400" dirty="0">
                          <a:effectLst/>
                        </a:rPr>
                        <a:t>High</a:t>
                      </a:r>
                      <a:r>
                        <a:rPr lang="en-GB" sz="1400" baseline="0" dirty="0">
                          <a:effectLst/>
                        </a:rPr>
                        <a:t> cost of </a:t>
                      </a:r>
                      <a:r>
                        <a:rPr lang="en-GB" sz="1400" dirty="0">
                          <a:effectLst/>
                        </a:rPr>
                        <a:t>disinfectants and construction</a:t>
                      </a:r>
                      <a:r>
                        <a:rPr lang="en-GB" sz="1400" baseline="0" dirty="0">
                          <a:effectLst/>
                        </a:rPr>
                        <a:t> of </a:t>
                      </a:r>
                      <a:r>
                        <a:rPr lang="en-GB" sz="1400" dirty="0">
                          <a:effectLst/>
                        </a:rPr>
                        <a:t>pigsties and fences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tc>
                  <a:txBody>
                    <a:bodyPr/>
                    <a:lstStyle/>
                    <a:p>
                      <a:pPr marL="342900" marR="0" lvl="0" indent="-342900" algn="just">
                        <a:spcBef>
                          <a:spcPts val="0"/>
                        </a:spcBef>
                        <a:spcAft>
                          <a:spcPts val="0"/>
                        </a:spcAft>
                        <a:buFont typeface="Arial" panose="020B0604020202020204" pitchFamily="34" charset="0"/>
                        <a:buChar char="•"/>
                      </a:pPr>
                      <a:r>
                        <a:rPr lang="en-GB" sz="1400" dirty="0">
                          <a:effectLst/>
                        </a:rPr>
                        <a:t>Explore cheaper alternative options for biosecurity measures so as to be able to promote cost barrier practices. For instance proven locally/homemade disinfectants.</a:t>
                      </a:r>
                      <a:endParaRPr lang="en-US" sz="1400" dirty="0">
                        <a:effectLst/>
                      </a:endParaRPr>
                    </a:p>
                    <a:p>
                      <a:pPr marL="342900" marR="0" lvl="0" indent="-342900" algn="just">
                        <a:spcBef>
                          <a:spcPts val="0"/>
                        </a:spcBef>
                        <a:spcAft>
                          <a:spcPts val="0"/>
                        </a:spcAft>
                        <a:buFont typeface="Arial" panose="020B0604020202020204" pitchFamily="34" charset="0"/>
                        <a:buChar char="•"/>
                      </a:pPr>
                      <a:r>
                        <a:rPr lang="en-GB" sz="1400" dirty="0">
                          <a:effectLst/>
                        </a:rPr>
                        <a:t>Train pig farmers in business management so as to enable them to operate profitable businesses and thus be able to afford the good practices.</a:t>
                      </a:r>
                      <a:endParaRPr lang="en-US" sz="1400" dirty="0">
                        <a:effectLst/>
                      </a:endParaRPr>
                    </a:p>
                    <a:p>
                      <a:pPr marL="342900" marR="0" lvl="0" indent="-342900" algn="just">
                        <a:spcBef>
                          <a:spcPts val="0"/>
                        </a:spcBef>
                        <a:spcAft>
                          <a:spcPts val="0"/>
                        </a:spcAft>
                        <a:buFont typeface="Arial" panose="020B0604020202020204" pitchFamily="34" charset="0"/>
                        <a:buChar char="•"/>
                      </a:pPr>
                      <a:r>
                        <a:rPr lang="en-GB" sz="1400" dirty="0">
                          <a:effectLst/>
                        </a:rPr>
                        <a:t>Build capacity of the pig farmers in the formation and management of Village Saving and Loan Associations (VLSAs).</a:t>
                      </a:r>
                      <a:endParaRPr lang="en-US" sz="1400" dirty="0">
                        <a:effectLst/>
                      </a:endParaRPr>
                    </a:p>
                    <a:p>
                      <a:pPr marL="342900" marR="0" lvl="0" indent="-342900" algn="just">
                        <a:spcBef>
                          <a:spcPts val="0"/>
                        </a:spcBef>
                        <a:spcAft>
                          <a:spcPts val="0"/>
                        </a:spcAft>
                        <a:buFont typeface="Arial" panose="020B0604020202020204" pitchFamily="34" charset="0"/>
                        <a:buChar char="•"/>
                      </a:pPr>
                      <a:r>
                        <a:rPr lang="en-GB" sz="1400" dirty="0">
                          <a:effectLst/>
                        </a:rPr>
                        <a:t>Create linkages to micro-finance institutions so as to enable farmers to access credit for the recommended biosecurity measures.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384" marR="58384" marT="0" marB="0"/>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701250924"/>
      </p:ext>
    </p:extLst>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81000" y="381000"/>
            <a:ext cx="8305800" cy="914400"/>
          </a:xfrm>
        </p:spPr>
        <p:txBody>
          <a:bodyPr/>
          <a:lstStyle/>
          <a:p>
            <a:r>
              <a:rPr lang="en-US" dirty="0"/>
              <a:t>Added value of Participatory Impact Assessment (PIA)</a:t>
            </a:r>
          </a:p>
        </p:txBody>
      </p:sp>
      <p:sp>
        <p:nvSpPr>
          <p:cNvPr id="3" name="Text Placeholder 2"/>
          <p:cNvSpPr>
            <a:spLocks noGrp="1"/>
          </p:cNvSpPr>
          <p:nvPr>
            <p:ph type="body" sz="quarter" idx="12"/>
          </p:nvPr>
        </p:nvSpPr>
        <p:spPr>
          <a:xfrm>
            <a:off x="685800" y="1447800"/>
            <a:ext cx="7543800" cy="4800600"/>
          </a:xfrm>
        </p:spPr>
        <p:txBody>
          <a:bodyPr>
            <a:normAutofit/>
          </a:bodyPr>
          <a:lstStyle/>
          <a:p>
            <a:pPr>
              <a:lnSpc>
                <a:spcPct val="110000"/>
              </a:lnSpc>
              <a:spcBef>
                <a:spcPts val="0"/>
              </a:spcBef>
              <a:spcAft>
                <a:spcPts val="0"/>
              </a:spcAft>
              <a:defRPr/>
            </a:pPr>
            <a:r>
              <a:rPr lang="en-GB" sz="2800" dirty="0"/>
              <a:t>PIA has help answer “the why” and “the how’?</a:t>
            </a:r>
          </a:p>
          <a:p>
            <a:pPr lvl="0">
              <a:lnSpc>
                <a:spcPct val="110000"/>
              </a:lnSpc>
              <a:spcBef>
                <a:spcPts val="0"/>
              </a:spcBef>
              <a:spcAft>
                <a:spcPts val="0"/>
              </a:spcAft>
              <a:defRPr/>
            </a:pPr>
            <a:r>
              <a:rPr lang="en-GB" sz="2800" dirty="0"/>
              <a:t>Challenges and gaps in implementing the intervention have been identified</a:t>
            </a:r>
          </a:p>
          <a:p>
            <a:pPr lvl="0">
              <a:lnSpc>
                <a:spcPct val="110000"/>
              </a:lnSpc>
              <a:spcBef>
                <a:spcPts val="0"/>
              </a:spcBef>
              <a:spcAft>
                <a:spcPts val="0"/>
              </a:spcAft>
              <a:defRPr/>
            </a:pPr>
            <a:r>
              <a:rPr lang="en-GB" sz="2800" dirty="0"/>
              <a:t>Gender issues have been well elucidated </a:t>
            </a:r>
          </a:p>
          <a:p>
            <a:pPr lvl="0">
              <a:lnSpc>
                <a:spcPct val="110000"/>
              </a:lnSpc>
              <a:spcBef>
                <a:spcPts val="0"/>
              </a:spcBef>
              <a:spcAft>
                <a:spcPts val="0"/>
              </a:spcAft>
              <a:defRPr/>
            </a:pPr>
            <a:r>
              <a:rPr lang="en-GB" sz="2800" dirty="0"/>
              <a:t>Recommendations for sustainability were given by farmers themselves</a:t>
            </a:r>
          </a:p>
          <a:p>
            <a:pPr lvl="0">
              <a:lnSpc>
                <a:spcPct val="110000"/>
              </a:lnSpc>
              <a:spcBef>
                <a:spcPts val="0"/>
              </a:spcBef>
              <a:spcAft>
                <a:spcPts val="0"/>
              </a:spcAft>
              <a:defRPr/>
            </a:pPr>
            <a:r>
              <a:rPr lang="en-GB" sz="2800" dirty="0"/>
              <a:t>New research areas have been identified for follow up</a:t>
            </a:r>
          </a:p>
          <a:p>
            <a:pPr marL="0" lvl="0" indent="0">
              <a:lnSpc>
                <a:spcPct val="110000"/>
              </a:lnSpc>
              <a:spcBef>
                <a:spcPts val="0"/>
              </a:spcBef>
              <a:spcAft>
                <a:spcPts val="0"/>
              </a:spcAft>
              <a:buNone/>
              <a:defRPr/>
            </a:pPr>
            <a:endParaRPr lang="en-GB" sz="2800" dirty="0"/>
          </a:p>
        </p:txBody>
      </p:sp>
    </p:spTree>
    <p:custDataLst>
      <p:tags r:id="rId1"/>
    </p:custDataLst>
    <p:extLst>
      <p:ext uri="{BB962C8B-B14F-4D97-AF65-F5344CB8AC3E}">
        <p14:creationId xmlns:p14="http://schemas.microsoft.com/office/powerpoint/2010/main" val="3799329003"/>
      </p:ext>
    </p:extLst>
  </p:cSld>
  <p:clrMapOvr>
    <a:masterClrMapping/>
  </p:clrMapOvr>
  <p:transition spd="slow">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dione\Pictures\UGANDA PIGS\MASAKA_PIG_SAMPLING_JUNE15\DSCN208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48000" y="228600"/>
            <a:ext cx="3021419" cy="169974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74618" y="325581"/>
            <a:ext cx="7543800" cy="762000"/>
          </a:xfrm>
        </p:spPr>
        <p:txBody>
          <a:bodyPr/>
          <a:lstStyle/>
          <a:p>
            <a:r>
              <a:rPr lang="en-US" dirty="0"/>
              <a:t>African swine fever in Uganda</a:t>
            </a:r>
          </a:p>
        </p:txBody>
      </p:sp>
      <p:sp>
        <p:nvSpPr>
          <p:cNvPr id="4" name="Content Placeholder 2"/>
          <p:cNvSpPr txBox="1">
            <a:spLocks/>
          </p:cNvSpPr>
          <p:nvPr/>
        </p:nvSpPr>
        <p:spPr>
          <a:xfrm>
            <a:off x="1143000" y="1243445"/>
            <a:ext cx="7010400" cy="34705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155700">
              <a:lnSpc>
                <a:spcPct val="85000"/>
              </a:lnSpc>
              <a:spcBef>
                <a:spcPts val="450"/>
              </a:spcBef>
              <a:spcAft>
                <a:spcPts val="450"/>
              </a:spcAft>
            </a:pPr>
            <a:r>
              <a:rPr lang="en-US" dirty="0"/>
              <a:t>Major pig health constraint to farmers</a:t>
            </a:r>
          </a:p>
          <a:p>
            <a:pPr marL="0" indent="0" defTabSz="1155700">
              <a:lnSpc>
                <a:spcPct val="85000"/>
              </a:lnSpc>
              <a:spcBef>
                <a:spcPts val="450"/>
              </a:spcBef>
              <a:spcAft>
                <a:spcPts val="450"/>
              </a:spcAft>
              <a:buNone/>
            </a:pPr>
            <a:r>
              <a:rPr lang="en-US" dirty="0"/>
              <a:t> </a:t>
            </a:r>
          </a:p>
          <a:p>
            <a:pPr defTabSz="1155700">
              <a:lnSpc>
                <a:spcPct val="85000"/>
              </a:lnSpc>
              <a:spcBef>
                <a:spcPts val="450"/>
              </a:spcBef>
              <a:spcAft>
                <a:spcPts val="450"/>
              </a:spcAft>
            </a:pPr>
            <a:r>
              <a:rPr lang="en-US" dirty="0">
                <a:cs typeface="Calibri" pitchFamily="34" charset="0"/>
              </a:rPr>
              <a:t>Endemic with recurrent outbreaks </a:t>
            </a:r>
          </a:p>
          <a:p>
            <a:pPr marL="0" indent="0" defTabSz="1155700">
              <a:lnSpc>
                <a:spcPct val="85000"/>
              </a:lnSpc>
              <a:spcBef>
                <a:spcPts val="450"/>
              </a:spcBef>
              <a:spcAft>
                <a:spcPts val="450"/>
              </a:spcAft>
              <a:buNone/>
            </a:pPr>
            <a:endParaRPr lang="en-US" dirty="0"/>
          </a:p>
          <a:p>
            <a:pPr defTabSz="1155700">
              <a:lnSpc>
                <a:spcPct val="85000"/>
              </a:lnSpc>
              <a:spcBef>
                <a:spcPts val="450"/>
              </a:spcBef>
              <a:spcAft>
                <a:spcPts val="450"/>
              </a:spcAft>
            </a:pPr>
            <a:r>
              <a:rPr lang="en-US" dirty="0"/>
              <a:t>High mortality rate</a:t>
            </a:r>
          </a:p>
          <a:p>
            <a:pPr defTabSz="1155700">
              <a:lnSpc>
                <a:spcPct val="85000"/>
              </a:lnSpc>
              <a:spcBef>
                <a:spcPts val="450"/>
              </a:spcBef>
              <a:spcAft>
                <a:spcPts val="450"/>
              </a:spcAft>
            </a:pPr>
            <a:endParaRPr lang="en-US" dirty="0"/>
          </a:p>
          <a:p>
            <a:pPr defTabSz="1155700">
              <a:lnSpc>
                <a:spcPct val="85000"/>
              </a:lnSpc>
              <a:spcBef>
                <a:spcPts val="450"/>
              </a:spcBef>
              <a:spcAft>
                <a:spcPts val="450"/>
              </a:spcAft>
            </a:pPr>
            <a:endParaRPr lang="en-US" dirty="0"/>
          </a:p>
          <a:p>
            <a:pPr defTabSz="1155700">
              <a:lnSpc>
                <a:spcPct val="85000"/>
              </a:lnSpc>
              <a:spcBef>
                <a:spcPts val="450"/>
              </a:spcBef>
              <a:spcAft>
                <a:spcPts val="450"/>
              </a:spcAft>
            </a:pPr>
            <a:endParaRPr lang="en-US" dirty="0"/>
          </a:p>
          <a:p>
            <a:pPr defTabSz="1155700">
              <a:lnSpc>
                <a:spcPct val="85000"/>
              </a:lnSpc>
              <a:spcBef>
                <a:spcPts val="450"/>
              </a:spcBef>
              <a:spcAft>
                <a:spcPts val="450"/>
              </a:spcAft>
            </a:pPr>
            <a:endParaRPr lang="en-US" sz="2400" dirty="0"/>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15000" y="4738254"/>
            <a:ext cx="3325092" cy="1870364"/>
          </a:xfrm>
          <a:prstGeom prst="rect">
            <a:avLst/>
          </a:prstGeom>
        </p:spPr>
      </p:pic>
    </p:spTree>
    <p:extLst>
      <p:ext uri="{BB962C8B-B14F-4D97-AF65-F5344CB8AC3E}">
        <p14:creationId xmlns:p14="http://schemas.microsoft.com/office/powerpoint/2010/main" val="86575170"/>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28600" y="228600"/>
            <a:ext cx="8686800" cy="609600"/>
          </a:xfrm>
        </p:spPr>
        <p:txBody>
          <a:bodyPr/>
          <a:lstStyle/>
          <a:p>
            <a:pPr algn="ctr">
              <a:lnSpc>
                <a:spcPts val="3200"/>
              </a:lnSpc>
            </a:pPr>
            <a:r>
              <a:rPr lang="en-US" sz="2800" dirty="0"/>
              <a:t>Fate of pigs affected by ASF according farmers (n=350 farmers)</a:t>
            </a:r>
          </a:p>
        </p:txBody>
      </p:sp>
      <p:sp>
        <p:nvSpPr>
          <p:cNvPr id="3" name="Text Placeholder 2"/>
          <p:cNvSpPr>
            <a:spLocks noGrp="1"/>
          </p:cNvSpPr>
          <p:nvPr>
            <p:ph type="body" sz="quarter" idx="12"/>
          </p:nvPr>
        </p:nvSpPr>
        <p:spPr>
          <a:xfrm>
            <a:off x="838200" y="1295400"/>
            <a:ext cx="7467600" cy="1828800"/>
          </a:xfrm>
        </p:spPr>
        <p:txBody>
          <a:bodyPr>
            <a:normAutofit/>
          </a:bodyPr>
          <a:lstStyle/>
          <a:p>
            <a:pPr marL="0" lvl="0" indent="0">
              <a:lnSpc>
                <a:spcPct val="110000"/>
              </a:lnSpc>
              <a:spcBef>
                <a:spcPts val="0"/>
              </a:spcBef>
              <a:spcAft>
                <a:spcPts val="0"/>
              </a:spcAft>
              <a:buNone/>
              <a:defRPr/>
            </a:pPr>
            <a:endParaRPr lang="en-GB" dirty="0"/>
          </a:p>
          <a:p>
            <a:endParaRPr lang="en-US" dirty="0"/>
          </a:p>
        </p:txBody>
      </p:sp>
      <p:graphicFrame>
        <p:nvGraphicFramePr>
          <p:cNvPr id="4" name="Chart 3"/>
          <p:cNvGraphicFramePr/>
          <p:nvPr>
            <p:extLst>
              <p:ext uri="{D42A27DB-BD31-4B8C-83A1-F6EECF244321}">
                <p14:modId xmlns:p14="http://schemas.microsoft.com/office/powerpoint/2010/main" val="2817364380"/>
              </p:ext>
            </p:extLst>
          </p:nvPr>
        </p:nvGraphicFramePr>
        <p:xfrm>
          <a:off x="533400" y="1143000"/>
          <a:ext cx="82296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bwMode="auto">
          <a:xfrm>
            <a:off x="990600" y="5638800"/>
            <a:ext cx="666749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endParaRPr lang="en-US" sz="2000" dirty="0"/>
          </a:p>
        </p:txBody>
      </p:sp>
    </p:spTree>
    <p:extLst>
      <p:ext uri="{BB962C8B-B14F-4D97-AF65-F5344CB8AC3E}">
        <p14:creationId xmlns:p14="http://schemas.microsoft.com/office/powerpoint/2010/main" val="270900820"/>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90600" y="304800"/>
            <a:ext cx="6934200" cy="533400"/>
          </a:xfrm>
        </p:spPr>
        <p:txBody>
          <a:bodyPr/>
          <a:lstStyle/>
          <a:p>
            <a:r>
              <a:rPr lang="en-US" dirty="0"/>
              <a:t>Constraints to African swine fever control</a:t>
            </a:r>
          </a:p>
        </p:txBody>
      </p:sp>
      <p:sp>
        <p:nvSpPr>
          <p:cNvPr id="3" name="Text Placeholder 2"/>
          <p:cNvSpPr>
            <a:spLocks noGrp="1"/>
          </p:cNvSpPr>
          <p:nvPr>
            <p:ph type="body" sz="quarter" idx="12"/>
          </p:nvPr>
        </p:nvSpPr>
        <p:spPr>
          <a:xfrm>
            <a:off x="685800" y="1066800"/>
            <a:ext cx="7924800" cy="5334000"/>
          </a:xfrm>
        </p:spPr>
        <p:txBody>
          <a:bodyPr>
            <a:noAutofit/>
          </a:bodyPr>
          <a:lstStyle/>
          <a:p>
            <a:pPr>
              <a:lnSpc>
                <a:spcPct val="110000"/>
              </a:lnSpc>
              <a:spcBef>
                <a:spcPts val="0"/>
              </a:spcBef>
              <a:spcAft>
                <a:spcPts val="0"/>
              </a:spcAft>
              <a:defRPr/>
            </a:pPr>
            <a:r>
              <a:rPr lang="en-GB" dirty="0"/>
              <a:t>No effective treatment and vaccine</a:t>
            </a:r>
          </a:p>
          <a:p>
            <a:pPr lvl="0">
              <a:lnSpc>
                <a:spcPct val="110000"/>
              </a:lnSpc>
              <a:spcBef>
                <a:spcPts val="0"/>
              </a:spcBef>
              <a:spcAft>
                <a:spcPts val="0"/>
              </a:spcAft>
              <a:defRPr/>
            </a:pPr>
            <a:r>
              <a:rPr lang="en-GB" dirty="0"/>
              <a:t>Impact can only be minimized through the adoption of biosecurity measures along the pig value chains</a:t>
            </a:r>
          </a:p>
          <a:p>
            <a:pPr lvl="0">
              <a:lnSpc>
                <a:spcPct val="110000"/>
              </a:lnSpc>
              <a:spcBef>
                <a:spcPts val="0"/>
              </a:spcBef>
              <a:spcAft>
                <a:spcPts val="0"/>
              </a:spcAft>
              <a:defRPr/>
            </a:pPr>
            <a:r>
              <a:rPr lang="en-US" dirty="0"/>
              <a:t>Lack of pig producers’ knowledge on best practices in biosecurity and husbandry is an important contributing factor to the persistence of ASF outbreaks</a:t>
            </a:r>
          </a:p>
          <a:p>
            <a:pPr>
              <a:lnSpc>
                <a:spcPct val="110000"/>
              </a:lnSpc>
              <a:spcBef>
                <a:spcPts val="0"/>
              </a:spcBef>
              <a:spcAft>
                <a:spcPts val="0"/>
              </a:spcAft>
              <a:defRPr/>
            </a:pPr>
            <a:r>
              <a:rPr lang="en-US" dirty="0"/>
              <a:t>Weak disease surveillance systems (disease reporting and movement control)</a:t>
            </a:r>
          </a:p>
          <a:p>
            <a:pPr>
              <a:lnSpc>
                <a:spcPct val="110000"/>
              </a:lnSpc>
              <a:spcBef>
                <a:spcPts val="0"/>
              </a:spcBef>
              <a:spcAft>
                <a:spcPts val="0"/>
              </a:spcAft>
              <a:defRPr/>
            </a:pPr>
            <a:r>
              <a:rPr lang="en-US" dirty="0"/>
              <a:t>Poor hygiene and processing practices</a:t>
            </a:r>
          </a:p>
          <a:p>
            <a:pPr marL="0" indent="0">
              <a:lnSpc>
                <a:spcPct val="110000"/>
              </a:lnSpc>
              <a:spcBef>
                <a:spcPts val="0"/>
              </a:spcBef>
              <a:spcAft>
                <a:spcPts val="0"/>
              </a:spcAft>
              <a:buNone/>
              <a:defRPr/>
            </a:pPr>
            <a:endParaRPr lang="en-US" dirty="0"/>
          </a:p>
          <a:p>
            <a:pPr marL="0" indent="0">
              <a:lnSpc>
                <a:spcPct val="110000"/>
              </a:lnSpc>
              <a:spcBef>
                <a:spcPts val="0"/>
              </a:spcBef>
              <a:spcAft>
                <a:spcPts val="0"/>
              </a:spcAft>
              <a:buNone/>
              <a:defRPr/>
            </a:pPr>
            <a:r>
              <a:rPr lang="en-US" b="1" i="1" dirty="0"/>
              <a:t>Capacity building of farmers has been identified as an intervention in order reduce the incidence of the disease, hence improve productivity of pig herds</a:t>
            </a:r>
          </a:p>
        </p:txBody>
      </p:sp>
    </p:spTree>
    <p:custDataLst>
      <p:tags r:id="rId1"/>
    </p:custData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552700" y="457200"/>
            <a:ext cx="4419600" cy="762000"/>
          </a:xfrm>
        </p:spPr>
        <p:txBody>
          <a:bodyPr/>
          <a:lstStyle/>
          <a:p>
            <a:r>
              <a:rPr lang="en-US" dirty="0"/>
              <a:t>Objective of the study</a:t>
            </a:r>
          </a:p>
        </p:txBody>
      </p:sp>
      <p:sp>
        <p:nvSpPr>
          <p:cNvPr id="3" name="Text Placeholder 2"/>
          <p:cNvSpPr>
            <a:spLocks noGrp="1"/>
          </p:cNvSpPr>
          <p:nvPr>
            <p:ph type="body" sz="quarter" idx="12"/>
          </p:nvPr>
        </p:nvSpPr>
        <p:spPr>
          <a:xfrm>
            <a:off x="762000" y="1295400"/>
            <a:ext cx="7848600" cy="1752600"/>
          </a:xfrm>
        </p:spPr>
        <p:txBody>
          <a:bodyPr>
            <a:normAutofit/>
          </a:bodyPr>
          <a:lstStyle/>
          <a:p>
            <a:pPr marL="0" indent="0">
              <a:lnSpc>
                <a:spcPct val="110000"/>
              </a:lnSpc>
              <a:spcBef>
                <a:spcPts val="0"/>
              </a:spcBef>
              <a:spcAft>
                <a:spcPts val="0"/>
              </a:spcAft>
              <a:buNone/>
              <a:defRPr/>
            </a:pPr>
            <a:r>
              <a:rPr lang="en-US" dirty="0"/>
              <a:t>Investigate the efficacy of </a:t>
            </a:r>
            <a:r>
              <a:rPr lang="en-US" b="1" dirty="0"/>
              <a:t>participatory training </a:t>
            </a:r>
            <a:r>
              <a:rPr lang="en-US" dirty="0"/>
              <a:t>in increasing knowledge of biosecurity protocols and in the </a:t>
            </a:r>
            <a:r>
              <a:rPr lang="en-US" b="1" dirty="0"/>
              <a:t>readiness of farmers to implement protocols </a:t>
            </a:r>
            <a:r>
              <a:rPr lang="en-US" dirty="0"/>
              <a:t>in order to reduce productive loses due to ASF</a:t>
            </a:r>
          </a:p>
          <a:p>
            <a:pPr marL="0" indent="0">
              <a:lnSpc>
                <a:spcPct val="110000"/>
              </a:lnSpc>
              <a:spcBef>
                <a:spcPts val="0"/>
              </a:spcBef>
              <a:spcAft>
                <a:spcPts val="0"/>
              </a:spcAft>
              <a:buNone/>
              <a:defRPr/>
            </a:pPr>
            <a:endParaRPr lang="en-US" dirty="0"/>
          </a:p>
          <a:p>
            <a:pPr marL="0" indent="0">
              <a:lnSpc>
                <a:spcPct val="110000"/>
              </a:lnSpc>
              <a:spcBef>
                <a:spcPts val="0"/>
              </a:spcBef>
              <a:spcAft>
                <a:spcPts val="0"/>
              </a:spcAft>
              <a:buNone/>
              <a:defRPr/>
            </a:pPr>
            <a:endParaRPr lang="en-US" dirty="0"/>
          </a:p>
          <a:p>
            <a:pPr marL="0" lvl="0" indent="0">
              <a:lnSpc>
                <a:spcPct val="110000"/>
              </a:lnSpc>
              <a:spcBef>
                <a:spcPts val="0"/>
              </a:spcBef>
              <a:spcAft>
                <a:spcPts val="0"/>
              </a:spcAft>
              <a:buNone/>
              <a:defRPr/>
            </a:pPr>
            <a:endParaRPr lang="en-GB" dirty="0"/>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86300" y="3809997"/>
            <a:ext cx="4275667" cy="2431039"/>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 y="3809998"/>
            <a:ext cx="3886200" cy="2431039"/>
          </a:xfrm>
          <a:prstGeom prst="rect">
            <a:avLst/>
          </a:prstGeom>
        </p:spPr>
      </p:pic>
    </p:spTree>
    <p:custDataLst>
      <p:tags r:id="rId1"/>
    </p:custDataLst>
    <p:extLst>
      <p:ext uri="{BB962C8B-B14F-4D97-AF65-F5344CB8AC3E}">
        <p14:creationId xmlns:p14="http://schemas.microsoft.com/office/powerpoint/2010/main" val="3348189877"/>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362200" y="152400"/>
            <a:ext cx="6324600" cy="762000"/>
          </a:xfrm>
        </p:spPr>
        <p:txBody>
          <a:bodyPr/>
          <a:lstStyle/>
          <a:p>
            <a:r>
              <a:rPr lang="en-US" sz="2800" dirty="0"/>
              <a:t>What is Participatory Training</a:t>
            </a:r>
          </a:p>
        </p:txBody>
      </p:sp>
      <p:sp>
        <p:nvSpPr>
          <p:cNvPr id="3" name="Text Placeholder 2"/>
          <p:cNvSpPr>
            <a:spLocks noGrp="1"/>
          </p:cNvSpPr>
          <p:nvPr>
            <p:ph type="body" sz="quarter" idx="12"/>
          </p:nvPr>
        </p:nvSpPr>
        <p:spPr>
          <a:xfrm>
            <a:off x="762000" y="762000"/>
            <a:ext cx="7696200" cy="5486400"/>
          </a:xfrm>
        </p:spPr>
        <p:txBody>
          <a:bodyPr>
            <a:noAutofit/>
          </a:bodyPr>
          <a:lstStyle/>
          <a:p>
            <a:pPr>
              <a:lnSpc>
                <a:spcPct val="110000"/>
              </a:lnSpc>
              <a:spcBef>
                <a:spcPts val="0"/>
              </a:spcBef>
              <a:spcAft>
                <a:spcPts val="0"/>
              </a:spcAft>
              <a:defRPr/>
            </a:pPr>
            <a:r>
              <a:rPr lang="en-US" sz="2000" dirty="0"/>
              <a:t>‘An </a:t>
            </a:r>
            <a:r>
              <a:rPr lang="en-US" sz="2000" b="1" dirty="0"/>
              <a:t>interactive learning </a:t>
            </a:r>
            <a:r>
              <a:rPr lang="en-US" sz="2000" dirty="0"/>
              <a:t>process enabling individuals and communities to develop skills, knowledge and attitudes, and to share lessons learnt, so that they actively contribute to food security and poverty alleviation.’ (FAO)</a:t>
            </a:r>
          </a:p>
          <a:p>
            <a:pPr lvl="0">
              <a:lnSpc>
                <a:spcPct val="110000"/>
              </a:lnSpc>
              <a:spcBef>
                <a:spcPts val="0"/>
              </a:spcBef>
              <a:spcAft>
                <a:spcPts val="0"/>
              </a:spcAft>
              <a:defRPr/>
            </a:pPr>
            <a:endParaRPr lang="en-US" sz="2000" b="1" dirty="0"/>
          </a:p>
          <a:p>
            <a:pPr lvl="0">
              <a:lnSpc>
                <a:spcPct val="110000"/>
              </a:lnSpc>
              <a:spcBef>
                <a:spcPts val="0"/>
              </a:spcBef>
              <a:spcAft>
                <a:spcPts val="0"/>
              </a:spcAft>
              <a:defRPr/>
            </a:pPr>
            <a:r>
              <a:rPr lang="en-US" sz="2000" dirty="0"/>
              <a:t>Participants are encouraged to </a:t>
            </a:r>
            <a:r>
              <a:rPr lang="en-US" sz="2000" b="1" dirty="0"/>
              <a:t>explore and discover for themselves</a:t>
            </a:r>
          </a:p>
          <a:p>
            <a:pPr marL="0" lvl="0" indent="0">
              <a:lnSpc>
                <a:spcPct val="110000"/>
              </a:lnSpc>
              <a:spcBef>
                <a:spcPts val="0"/>
              </a:spcBef>
              <a:spcAft>
                <a:spcPts val="0"/>
              </a:spcAft>
              <a:buNone/>
              <a:defRPr/>
            </a:pPr>
            <a:endParaRPr lang="en-US" sz="2000" dirty="0"/>
          </a:p>
          <a:p>
            <a:pPr lvl="0">
              <a:lnSpc>
                <a:spcPct val="110000"/>
              </a:lnSpc>
              <a:spcBef>
                <a:spcPts val="0"/>
              </a:spcBef>
              <a:spcAft>
                <a:spcPts val="0"/>
              </a:spcAft>
              <a:defRPr/>
            </a:pPr>
            <a:r>
              <a:rPr lang="en-US" sz="2000" b="1" dirty="0"/>
              <a:t>Centered on the farmers </a:t>
            </a:r>
            <a:r>
              <a:rPr lang="en-US" sz="2000" dirty="0"/>
              <a:t>and developed according to their needs</a:t>
            </a:r>
          </a:p>
          <a:p>
            <a:pPr lvl="0">
              <a:lnSpc>
                <a:spcPct val="110000"/>
              </a:lnSpc>
              <a:spcBef>
                <a:spcPts val="0"/>
              </a:spcBef>
              <a:spcAft>
                <a:spcPts val="0"/>
              </a:spcAft>
              <a:defRPr/>
            </a:pPr>
            <a:endParaRPr lang="en-US" sz="2000" dirty="0"/>
          </a:p>
          <a:p>
            <a:pPr lvl="0">
              <a:lnSpc>
                <a:spcPct val="110000"/>
              </a:lnSpc>
              <a:spcBef>
                <a:spcPts val="0"/>
              </a:spcBef>
              <a:spcAft>
                <a:spcPts val="0"/>
              </a:spcAft>
              <a:defRPr/>
            </a:pPr>
            <a:r>
              <a:rPr lang="en-US" sz="2000" dirty="0"/>
              <a:t>Farmers </a:t>
            </a:r>
            <a:r>
              <a:rPr lang="en-US" sz="2000" b="1" dirty="0"/>
              <a:t>understand the importance </a:t>
            </a:r>
            <a:r>
              <a:rPr lang="en-US" sz="2000" dirty="0"/>
              <a:t>of the problem in relation to their activity, and to what extend it can affect their livelihood if not addressed</a:t>
            </a:r>
          </a:p>
          <a:p>
            <a:pPr lvl="0">
              <a:lnSpc>
                <a:spcPct val="110000"/>
              </a:lnSpc>
              <a:spcBef>
                <a:spcPts val="0"/>
              </a:spcBef>
              <a:spcAft>
                <a:spcPts val="0"/>
              </a:spcAft>
              <a:defRPr/>
            </a:pPr>
            <a:endParaRPr lang="en-US" sz="2000" dirty="0"/>
          </a:p>
          <a:p>
            <a:pPr lvl="0">
              <a:lnSpc>
                <a:spcPct val="110000"/>
              </a:lnSpc>
              <a:spcBef>
                <a:spcPts val="0"/>
              </a:spcBef>
              <a:spcAft>
                <a:spcPts val="0"/>
              </a:spcAft>
              <a:defRPr/>
            </a:pPr>
            <a:r>
              <a:rPr lang="en-US" sz="2000" dirty="0"/>
              <a:t>Farmers feel </a:t>
            </a:r>
            <a:r>
              <a:rPr lang="en-US" sz="2000" b="1" dirty="0"/>
              <a:t>ownership of the whole process</a:t>
            </a:r>
            <a:r>
              <a:rPr lang="en-US" sz="2000" dirty="0"/>
              <a:t>, in this way; they are participating in </a:t>
            </a:r>
            <a:r>
              <a:rPr lang="en-US" sz="2000" b="1" dirty="0"/>
              <a:t>solving their own problems</a:t>
            </a:r>
            <a:endParaRPr lang="en-GB" sz="2000" b="1" dirty="0"/>
          </a:p>
        </p:txBody>
      </p:sp>
    </p:spTree>
    <p:custDataLst>
      <p:tags r:id="rId1"/>
    </p:custDataLst>
    <p:extLst>
      <p:ext uri="{BB962C8B-B14F-4D97-AF65-F5344CB8AC3E}">
        <p14:creationId xmlns:p14="http://schemas.microsoft.com/office/powerpoint/2010/main" val="1674977799"/>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685800" y="304800"/>
            <a:ext cx="7924800" cy="533400"/>
          </a:xfrm>
        </p:spPr>
        <p:txBody>
          <a:bodyPr/>
          <a:lstStyle/>
          <a:p>
            <a:r>
              <a:rPr lang="en-US" sz="2400" dirty="0"/>
              <a:t>What is Participatory Impact Assessment (PIA)- </a:t>
            </a:r>
            <a:r>
              <a:rPr lang="en-US" sz="2400" dirty="0" err="1"/>
              <a:t>Catley</a:t>
            </a:r>
            <a:r>
              <a:rPr lang="en-US" sz="2400" dirty="0"/>
              <a:t>, 1999</a:t>
            </a:r>
          </a:p>
          <a:p>
            <a:pPr lvl="0"/>
            <a:endParaRPr lang="en-US" dirty="0"/>
          </a:p>
        </p:txBody>
      </p:sp>
      <p:sp>
        <p:nvSpPr>
          <p:cNvPr id="3" name="Text Placeholder 2"/>
          <p:cNvSpPr>
            <a:spLocks noGrp="1"/>
          </p:cNvSpPr>
          <p:nvPr>
            <p:ph type="body" sz="quarter" idx="12"/>
          </p:nvPr>
        </p:nvSpPr>
        <p:spPr>
          <a:xfrm>
            <a:off x="685800" y="990600"/>
            <a:ext cx="7924800" cy="5562600"/>
          </a:xfrm>
        </p:spPr>
        <p:txBody>
          <a:bodyPr>
            <a:normAutofit/>
          </a:bodyPr>
          <a:lstStyle/>
          <a:p>
            <a:pPr lvl="0">
              <a:lnSpc>
                <a:spcPct val="110000"/>
              </a:lnSpc>
              <a:spcBef>
                <a:spcPts val="0"/>
              </a:spcBef>
              <a:spcAft>
                <a:spcPts val="0"/>
              </a:spcAft>
              <a:defRPr/>
            </a:pPr>
            <a:r>
              <a:rPr lang="en-US" sz="2000" dirty="0"/>
              <a:t>PIA is an extension of Participatory Rural Appraisal and involves the adaptation of </a:t>
            </a:r>
            <a:r>
              <a:rPr lang="en-US" sz="2000" b="1" dirty="0"/>
              <a:t>participatory tools </a:t>
            </a:r>
            <a:r>
              <a:rPr lang="en-US" sz="2000" dirty="0"/>
              <a:t>combined with more </a:t>
            </a:r>
            <a:r>
              <a:rPr lang="en-US" sz="2000" b="1" dirty="0"/>
              <a:t>conventional statistical approaches</a:t>
            </a:r>
            <a:r>
              <a:rPr lang="en-US" sz="2000" dirty="0"/>
              <a:t> specifically to measure the impact of development projects on people’s lives</a:t>
            </a:r>
          </a:p>
          <a:p>
            <a:pPr marL="0" lvl="0" indent="0">
              <a:lnSpc>
                <a:spcPct val="110000"/>
              </a:lnSpc>
              <a:spcBef>
                <a:spcPts val="0"/>
              </a:spcBef>
              <a:spcAft>
                <a:spcPts val="0"/>
              </a:spcAft>
              <a:buNone/>
              <a:defRPr/>
            </a:pPr>
            <a:endParaRPr lang="en-US" sz="2000" dirty="0"/>
          </a:p>
          <a:p>
            <a:pPr lvl="0">
              <a:lnSpc>
                <a:spcPct val="110000"/>
              </a:lnSpc>
              <a:spcBef>
                <a:spcPts val="0"/>
              </a:spcBef>
              <a:spcAft>
                <a:spcPts val="0"/>
              </a:spcAft>
              <a:defRPr/>
            </a:pPr>
            <a:r>
              <a:rPr lang="en-US" sz="2000" dirty="0"/>
              <a:t>The approach consists of a </a:t>
            </a:r>
            <a:r>
              <a:rPr lang="en-US" sz="2000" b="1" dirty="0"/>
              <a:t>flexible methodology </a:t>
            </a:r>
            <a:r>
              <a:rPr lang="en-US" sz="2000" dirty="0"/>
              <a:t>that can be adapted to local conditions</a:t>
            </a:r>
          </a:p>
          <a:p>
            <a:pPr lvl="0">
              <a:lnSpc>
                <a:spcPct val="110000"/>
              </a:lnSpc>
              <a:spcBef>
                <a:spcPts val="0"/>
              </a:spcBef>
              <a:spcAft>
                <a:spcPts val="0"/>
              </a:spcAft>
              <a:defRPr/>
            </a:pPr>
            <a:endParaRPr lang="en-US" sz="2000" dirty="0"/>
          </a:p>
          <a:p>
            <a:pPr lvl="0">
              <a:lnSpc>
                <a:spcPct val="110000"/>
              </a:lnSpc>
              <a:spcBef>
                <a:spcPts val="0"/>
              </a:spcBef>
              <a:spcAft>
                <a:spcPts val="0"/>
              </a:spcAft>
              <a:defRPr/>
            </a:pPr>
            <a:r>
              <a:rPr lang="en-US" sz="2000" dirty="0"/>
              <a:t>The approach acknowledges </a:t>
            </a:r>
            <a:r>
              <a:rPr lang="en-US" sz="2000" b="1" dirty="0"/>
              <a:t>local people</a:t>
            </a:r>
            <a:r>
              <a:rPr lang="en-US" sz="2000" dirty="0"/>
              <a:t> as experts by emphasizing the </a:t>
            </a:r>
            <a:r>
              <a:rPr lang="en-US" sz="2000" b="1" dirty="0"/>
              <a:t>involvement </a:t>
            </a:r>
            <a:r>
              <a:rPr lang="en-US" sz="2000" dirty="0"/>
              <a:t>of project participants and community members in assessing project impact </a:t>
            </a:r>
          </a:p>
          <a:p>
            <a:pPr marL="0" lvl="0" indent="0">
              <a:lnSpc>
                <a:spcPct val="110000"/>
              </a:lnSpc>
              <a:spcBef>
                <a:spcPts val="0"/>
              </a:spcBef>
              <a:spcAft>
                <a:spcPts val="0"/>
              </a:spcAft>
              <a:buNone/>
              <a:defRPr/>
            </a:pPr>
            <a:endParaRPr lang="en-US" sz="2000" dirty="0"/>
          </a:p>
          <a:p>
            <a:pPr>
              <a:lnSpc>
                <a:spcPct val="110000"/>
              </a:lnSpc>
              <a:spcBef>
                <a:spcPts val="0"/>
              </a:spcBef>
              <a:spcAft>
                <a:spcPts val="0"/>
              </a:spcAft>
              <a:defRPr/>
            </a:pPr>
            <a:r>
              <a:rPr lang="en-US" sz="2000" dirty="0"/>
              <a:t>and by recognizing that ‘local people are capable of </a:t>
            </a:r>
            <a:r>
              <a:rPr lang="en-US" sz="2000" b="1" dirty="0"/>
              <a:t>identifying and measuring their own indicators of change</a:t>
            </a:r>
            <a:r>
              <a:rPr lang="en-US" sz="2000" dirty="0"/>
              <a:t>’ </a:t>
            </a:r>
          </a:p>
        </p:txBody>
      </p:sp>
    </p:spTree>
    <p:custDataLst>
      <p:tags r:id="rId1"/>
    </p:custDataLst>
    <p:extLst>
      <p:ext uri="{BB962C8B-B14F-4D97-AF65-F5344CB8AC3E}">
        <p14:creationId xmlns:p14="http://schemas.microsoft.com/office/powerpoint/2010/main" val="197499606"/>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705101" y="228600"/>
            <a:ext cx="2628899" cy="762000"/>
          </a:xfrm>
        </p:spPr>
        <p:txBody>
          <a:bodyPr/>
          <a:lstStyle/>
          <a:p>
            <a:r>
              <a:rPr lang="en-US" dirty="0"/>
              <a:t>Study sites</a:t>
            </a:r>
          </a:p>
        </p:txBody>
      </p:sp>
      <p:pic>
        <p:nvPicPr>
          <p:cNvPr id="5" name="Picture 4" descr="C:\Users\mdione\AppData\Local\Microsoft\Windows\Temporary Internet Files\Content.Word\uganda Map.jpg"/>
          <p:cNvPicPr/>
          <p:nvPr/>
        </p:nvPicPr>
        <p:blipFill rotWithShape="1">
          <a:blip r:embed="rId4" cstate="email">
            <a:extLst>
              <a:ext uri="{28A0092B-C50C-407E-A947-70E740481C1C}">
                <a14:useLocalDpi xmlns:a14="http://schemas.microsoft.com/office/drawing/2010/main" val="0"/>
              </a:ext>
            </a:extLst>
          </a:blip>
          <a:srcRect/>
          <a:stretch/>
        </p:blipFill>
        <p:spPr bwMode="auto">
          <a:xfrm>
            <a:off x="1981200" y="983673"/>
            <a:ext cx="4912995" cy="5562600"/>
          </a:xfrm>
          <a:prstGeom prst="rect">
            <a:avLst/>
          </a:prstGeom>
          <a:noFill/>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236280725"/>
      </p:ext>
    </p:extLst>
  </p:cSld>
  <p:clrMapOvr>
    <a:masterClrMapping/>
  </p:clrMapOvr>
  <p:transition spd="slow">
    <p:wipe dir="d"/>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1.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8.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8.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9.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9CAA18-B8ED-4A5F-AE1D-7FAA1652DFD8}">
  <ds:schemaRefs>
    <ds:schemaRef ds:uri="http://schemas.microsoft.com/sharepoint/v3/contenttype/forms"/>
  </ds:schemaRefs>
</ds:datastoreItem>
</file>

<file path=customXml/itemProps2.xml><?xml version="1.0" encoding="utf-8"?>
<ds:datastoreItem xmlns:ds="http://schemas.openxmlformats.org/officeDocument/2006/customXml" ds:itemID="{1FB85590-8B73-4576-93CE-79ECAF74AFCD}">
  <ds:schemaRefs>
    <ds:schemaRef ds:uri="http://purl.org/dc/dcmitype/"/>
    <ds:schemaRef ds:uri="http://schemas.microsoft.com/office/2006/metadata/properties"/>
    <ds:schemaRef ds:uri="http://www.w3.org/XML/1998/namespace"/>
    <ds:schemaRef ds:uri="http://schemas.microsoft.com/office/2006/documentManagement/types"/>
    <ds:schemaRef ds:uri="http://purl.org/dc/elements/1.1/"/>
    <ds:schemaRef ds:uri="9f5e9607-a28b-487e-b093-da60e75ee109"/>
    <ds:schemaRef ds:uri="http://purl.org/dc/term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Michel dione</Template>
  <TotalTime>0</TotalTime>
  <Words>2141</Words>
  <Application>Microsoft Office PowerPoint</Application>
  <PresentationFormat>On-screen Show (4:3)</PresentationFormat>
  <Paragraphs>342</Paragraphs>
  <Slides>24</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ＭＳ Ｐゴシック</vt:lpstr>
      <vt:lpstr>Arial</vt:lpstr>
      <vt:lpstr>Calibri</vt:lpstr>
      <vt:lpstr>Symbol</vt:lpstr>
      <vt:lpstr>Times New Roman</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2018-01-08T08:18:21Z</dcterms:created>
  <dcterms:modified xsi:type="dcterms:W3CDTF">2018-03-01T08:31:18Z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