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835" autoAdjust="0"/>
  </p:normalViewPr>
  <p:slideViewPr>
    <p:cSldViewPr>
      <p:cViewPr varScale="1">
        <p:scale>
          <a:sx n="114" d="100"/>
          <a:sy n="114" d="100"/>
        </p:scale>
        <p:origin x="156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E6089-38D6-4535-AFAA-972359C53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46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CA76F-5A0F-4C63-86C0-901F4F81C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A570D-F835-4997-95B5-ED54DB42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09087F-F450-410B-A2F6-814800D09EE9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89FE4-C39B-4352-AE05-58EE4738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E47BF-D654-4247-A1E2-D245FCC4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54784F-3FD4-4F44-A4D2-A35728DF68BB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CC9A084-E110-47FA-9131-83C369C50937}"/>
              </a:ext>
            </a:extLst>
          </p:cNvPr>
          <p:cNvCxnSpPr>
            <a:cxnSpLocks/>
          </p:cNvCxnSpPr>
          <p:nvPr userDrawn="1"/>
        </p:nvCxnSpPr>
        <p:spPr>
          <a:xfrm>
            <a:off x="0" y="991206"/>
            <a:ext cx="6870470" cy="0"/>
          </a:xfrm>
          <a:prstGeom prst="line">
            <a:avLst/>
          </a:prstGeom>
          <a:ln w="19050">
            <a:solidFill>
              <a:srgbClr val="6826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88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6F0DD-0483-4856-AC0F-75979D64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D8DB1D-BB64-4B5A-9DE1-0218F626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09087F-F450-410B-A2F6-814800D09EE9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E39F4-14F3-49EE-ADCF-259498322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08C0E-480C-4E1E-84F5-2555447D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54784F-3FD4-4F44-A4D2-A35728DF68BB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089319-53DE-4854-A8A0-F65D23DB944E}"/>
              </a:ext>
            </a:extLst>
          </p:cNvPr>
          <p:cNvCxnSpPr>
            <a:cxnSpLocks/>
          </p:cNvCxnSpPr>
          <p:nvPr userDrawn="1"/>
        </p:nvCxnSpPr>
        <p:spPr>
          <a:xfrm>
            <a:off x="0" y="991206"/>
            <a:ext cx="6870470" cy="0"/>
          </a:xfrm>
          <a:prstGeom prst="line">
            <a:avLst/>
          </a:prstGeom>
          <a:ln w="19050">
            <a:solidFill>
              <a:srgbClr val="6826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0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4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589" y="5918043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1063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Capacity Development for a Policy Network in Kenya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Joseph </a:t>
            </a:r>
            <a:r>
              <a:rPr lang="en-GB" dirty="0" err="1"/>
              <a:t>Karugia</a:t>
            </a:r>
            <a:r>
              <a:rPr lang="en-GB" dirty="0"/>
              <a:t>, ILRI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b="1" dirty="0"/>
              <a:t>Training Workshop: Research to Inform Agricultural and Food Security Policy and Practice in Kenya</a:t>
            </a:r>
            <a:br>
              <a:rPr lang="en-GB" b="1" dirty="0"/>
            </a:br>
            <a:r>
              <a:rPr lang="en-GB" b="1" dirty="0"/>
              <a:t>19</a:t>
            </a:r>
            <a:r>
              <a:rPr lang="en-GB" b="1" baseline="30000" dirty="0"/>
              <a:t> </a:t>
            </a:r>
            <a:r>
              <a:rPr lang="en-GB" b="1" dirty="0"/>
              <a:t>- 21 February 2018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3598862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9832" y="5978103"/>
            <a:ext cx="3384376" cy="7137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799" y="6237312"/>
            <a:ext cx="2067017" cy="4060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21139-22CD-44E7-BA57-41B60536C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54" y="3433849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93652A-215D-4A7B-A5D8-FB66D1F3B9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5"/>
          <a:stretch/>
        </p:blipFill>
        <p:spPr>
          <a:xfrm>
            <a:off x="29851" y="1602989"/>
            <a:ext cx="2994866" cy="22813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044764-CB21-43E0-8596-1A85075887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709" y="3509004"/>
            <a:ext cx="3739978" cy="210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45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82283"/>
            <a:ext cx="7886700" cy="392341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Agriculture is  key to efforts to fight poverty, end hunger and spur economic growth</a:t>
            </a:r>
          </a:p>
          <a:p>
            <a:endParaRPr lang="en-GB" sz="1350" dirty="0"/>
          </a:p>
          <a:p>
            <a:r>
              <a:rPr lang="en-GB" dirty="0"/>
              <a:t> Agricultural transformation requires the right policy and institutional environment </a:t>
            </a:r>
          </a:p>
          <a:p>
            <a:endParaRPr lang="en-GB" sz="1350" dirty="0"/>
          </a:p>
          <a:p>
            <a:r>
              <a:rPr lang="en-GB" dirty="0"/>
              <a:t>New challenges in Kenya following devolution</a:t>
            </a:r>
          </a:p>
          <a:p>
            <a:endParaRPr lang="en-GB" sz="1350" dirty="0"/>
          </a:p>
          <a:p>
            <a:r>
              <a:rPr lang="en-GB" dirty="0"/>
              <a:t>Need to strengthen the capacity for evidence-based decision making of state and non-state actors</a:t>
            </a:r>
          </a:p>
          <a:p>
            <a:endParaRPr lang="en-GB" sz="1350" dirty="0"/>
          </a:p>
          <a:p>
            <a:r>
              <a:rPr lang="en-GB" dirty="0"/>
              <a:t>ILRI/ReSAKSS supports CAADP implementation</a:t>
            </a:r>
          </a:p>
          <a:p>
            <a:endParaRPr lang="en-GB" sz="1200" dirty="0"/>
          </a:p>
          <a:p>
            <a:r>
              <a:rPr lang="en-GB" dirty="0"/>
              <a:t>Increase the capacity to generate, analyse and use data, information, knowledge and innovations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91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56271"/>
            <a:ext cx="7886700" cy="365037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GB" sz="1950" dirty="0"/>
              <a:t>AgriFoSe2030 has similar objectives</a:t>
            </a:r>
          </a:p>
          <a:p>
            <a:endParaRPr lang="en-GB" sz="1050" dirty="0"/>
          </a:p>
          <a:p>
            <a:pPr>
              <a:lnSpc>
                <a:spcPct val="70000"/>
              </a:lnSpc>
            </a:pPr>
            <a:r>
              <a:rPr lang="en-GB" sz="1950" dirty="0"/>
              <a:t>Swedish University of Agricultural Sciences, Lund University, Gothenburg University and Stockholm Environment Institute</a:t>
            </a:r>
          </a:p>
          <a:p>
            <a:endParaRPr lang="en-GB" sz="1050" dirty="0"/>
          </a:p>
          <a:p>
            <a:pPr>
              <a:lnSpc>
                <a:spcPct val="70000"/>
              </a:lnSpc>
            </a:pPr>
            <a:r>
              <a:rPr lang="en-GB" sz="1950" dirty="0"/>
              <a:t>Contributes to sustainable intensification of agriculture for increased food production</a:t>
            </a:r>
          </a:p>
          <a:p>
            <a:endParaRPr lang="en-GB" sz="1050" dirty="0"/>
          </a:p>
          <a:p>
            <a:pPr>
              <a:lnSpc>
                <a:spcPct val="70000"/>
              </a:lnSpc>
            </a:pPr>
            <a:r>
              <a:rPr lang="en-GB" sz="1950" dirty="0"/>
              <a:t>Aims at using science to support better policies and improved practises within the agricultural sector</a:t>
            </a:r>
          </a:p>
        </p:txBody>
      </p:sp>
    </p:spTree>
    <p:extLst>
      <p:ext uri="{BB962C8B-B14F-4D97-AF65-F5344CB8AC3E}">
        <p14:creationId xmlns:p14="http://schemas.microsoft.com/office/powerpoint/2010/main" val="4240304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70" y="1925823"/>
            <a:ext cx="7886700" cy="378784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Collaboration between ILRI/ReSAKSS and </a:t>
            </a:r>
            <a:r>
              <a:rPr lang="en-GB" i="1" dirty="0"/>
              <a:t>AgriFose2030</a:t>
            </a:r>
            <a:r>
              <a:rPr lang="en-GB" dirty="0"/>
              <a:t> </a:t>
            </a:r>
          </a:p>
          <a:p>
            <a:endParaRPr lang="en-GB" sz="1050" dirty="0"/>
          </a:p>
          <a:p>
            <a:r>
              <a:rPr lang="en-GB" dirty="0"/>
              <a:t>To enhance the skills of recent PhD graduates to translate scientific evidence into information that can inform agriculture and food security policies</a:t>
            </a:r>
          </a:p>
          <a:p>
            <a:endParaRPr lang="en-GB" sz="1125" dirty="0"/>
          </a:p>
          <a:p>
            <a:r>
              <a:rPr lang="en-GB" dirty="0"/>
              <a:t>Develop a multidisciplinary network of scientists who can work together </a:t>
            </a:r>
          </a:p>
          <a:p>
            <a:endParaRPr lang="en-GB" sz="1125" dirty="0"/>
          </a:p>
          <a:p>
            <a:r>
              <a:rPr lang="en-GB" dirty="0"/>
              <a:t>Project will involve training, mentoring, coaching, advising, and networking</a:t>
            </a:r>
          </a:p>
          <a:p>
            <a:endParaRPr lang="en-GB" sz="1125" dirty="0"/>
          </a:p>
          <a:p>
            <a:r>
              <a:rPr lang="en-GB" dirty="0"/>
              <a:t>Post-docs selected from participants in previous </a:t>
            </a:r>
            <a:r>
              <a:rPr lang="en-GB" i="1" dirty="0"/>
              <a:t>AgriFose2030</a:t>
            </a:r>
            <a:r>
              <a:rPr lang="en-GB" dirty="0"/>
              <a:t> activities</a:t>
            </a:r>
          </a:p>
        </p:txBody>
      </p:sp>
    </p:spTree>
    <p:extLst>
      <p:ext uri="{BB962C8B-B14F-4D97-AF65-F5344CB8AC3E}">
        <p14:creationId xmlns:p14="http://schemas.microsoft.com/office/powerpoint/2010/main" val="192718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43137"/>
            <a:ext cx="7886700" cy="326350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Resource persons – from universities, research organizations and consultants - experienced in policy work – analysis, advising, communication, etc</a:t>
            </a:r>
          </a:p>
          <a:p>
            <a:endParaRPr lang="en-GB" dirty="0"/>
          </a:p>
          <a:p>
            <a:r>
              <a:rPr lang="en-GB" dirty="0"/>
              <a:t>But also practitioners – governments (national and county) and non-state actors (private sector, civil society, NGOs,)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116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97" y="1702537"/>
            <a:ext cx="7886700" cy="396328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Three technical workshops – February, April, July</a:t>
            </a:r>
          </a:p>
          <a:p>
            <a:endParaRPr lang="en-GB" sz="750" dirty="0"/>
          </a:p>
          <a:p>
            <a:r>
              <a:rPr lang="en-GB" dirty="0"/>
              <a:t>Topics based on skill gaps</a:t>
            </a:r>
          </a:p>
          <a:p>
            <a:endParaRPr lang="en-GB" sz="750" dirty="0"/>
          </a:p>
          <a:p>
            <a:r>
              <a:rPr lang="en-GB" dirty="0"/>
              <a:t>Surveys; interactions with resource persons</a:t>
            </a:r>
          </a:p>
          <a:p>
            <a:endParaRPr lang="en-GB" sz="750" dirty="0"/>
          </a:p>
          <a:p>
            <a:r>
              <a:rPr lang="en-GB" dirty="0"/>
              <a:t>Mentoring, coaching, advising</a:t>
            </a:r>
          </a:p>
          <a:p>
            <a:endParaRPr lang="en-GB" sz="750" dirty="0"/>
          </a:p>
          <a:p>
            <a:pPr>
              <a:lnSpc>
                <a:spcPct val="100000"/>
              </a:lnSpc>
            </a:pPr>
            <a:r>
              <a:rPr lang="en-GB" dirty="0"/>
              <a:t>Online instructional materials</a:t>
            </a:r>
          </a:p>
          <a:p>
            <a:pPr>
              <a:lnSpc>
                <a:spcPct val="100000"/>
              </a:lnSpc>
            </a:pPr>
            <a:endParaRPr lang="en-US" sz="750" dirty="0"/>
          </a:p>
          <a:p>
            <a:r>
              <a:rPr lang="en-GB" dirty="0"/>
              <a:t>Development of policy briefs and other knowledge products</a:t>
            </a:r>
          </a:p>
          <a:p>
            <a:endParaRPr lang="en-GB" sz="825" dirty="0"/>
          </a:p>
          <a:p>
            <a:r>
              <a:rPr lang="en-GB" dirty="0"/>
              <a:t>Participation in policy forums</a:t>
            </a:r>
          </a:p>
          <a:p>
            <a:endParaRPr lang="en-GB" sz="825" dirty="0"/>
          </a:p>
          <a:p>
            <a:r>
              <a:rPr lang="en-GB" dirty="0"/>
              <a:t>Post-docs paired with resource persons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1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6C7A6D4-30AC-4E5C-A116-BE42416C908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5437" y="1690759"/>
          <a:ext cx="8612372" cy="42805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53093">
                  <a:extLst>
                    <a:ext uri="{9D8B030D-6E8A-4147-A177-3AD203B41FA5}">
                      <a16:colId xmlns:a16="http://schemas.microsoft.com/office/drawing/2014/main" val="920633097"/>
                    </a:ext>
                  </a:extLst>
                </a:gridCol>
                <a:gridCol w="2153093">
                  <a:extLst>
                    <a:ext uri="{9D8B030D-6E8A-4147-A177-3AD203B41FA5}">
                      <a16:colId xmlns:a16="http://schemas.microsoft.com/office/drawing/2014/main" val="990089311"/>
                    </a:ext>
                  </a:extLst>
                </a:gridCol>
                <a:gridCol w="2153093">
                  <a:extLst>
                    <a:ext uri="{9D8B030D-6E8A-4147-A177-3AD203B41FA5}">
                      <a16:colId xmlns:a16="http://schemas.microsoft.com/office/drawing/2014/main" val="286226291"/>
                    </a:ext>
                  </a:extLst>
                </a:gridCol>
                <a:gridCol w="2153093">
                  <a:extLst>
                    <a:ext uri="{9D8B030D-6E8A-4147-A177-3AD203B41FA5}">
                      <a16:colId xmlns:a16="http://schemas.microsoft.com/office/drawing/2014/main" val="3524746093"/>
                    </a:ext>
                  </a:extLst>
                </a:gridCol>
              </a:tblGrid>
              <a:tr h="3199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</a:rPr>
                        <a:t>Resource Person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1">
                          <a:effectLst/>
                        </a:rPr>
                        <a:t>Institution</a:t>
                      </a:r>
                      <a:endParaRPr lang="en-US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</a:rPr>
                        <a:t>Post-doc</a:t>
                      </a:r>
                      <a:endParaRPr lang="en-US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1" kern="1200" dirty="0">
                          <a:effectLst/>
                        </a:rPr>
                        <a:t>Institution</a:t>
                      </a:r>
                      <a:endParaRPr lang="en-US" sz="15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45734116"/>
                  </a:ext>
                </a:extLst>
              </a:tr>
              <a:tr h="3067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Willis Oluoch-Kosura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UoN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Esther Kanduma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kern="1200" dirty="0">
                          <a:effectLst/>
                        </a:rPr>
                        <a:t>UoN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96063021"/>
                  </a:ext>
                </a:extLst>
              </a:tr>
              <a:tr h="306762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Geraldine Matolla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Univ. of Eldoret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06702092"/>
                  </a:ext>
                </a:extLst>
              </a:tr>
              <a:tr h="3067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Mohammed Said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Consultant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Jane Mutune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91207816"/>
                  </a:ext>
                </a:extLst>
              </a:tr>
              <a:tr h="28669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effectLst/>
                        </a:rPr>
                        <a:t>Godwin Macharia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KALRO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86998581"/>
                  </a:ext>
                </a:extLst>
              </a:tr>
              <a:tr h="3067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Stephen Wambugu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Chuka University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Eunice Githae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Chuka Univ.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4516351"/>
                  </a:ext>
                </a:extLst>
              </a:tr>
              <a:tr h="306762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effectLst/>
                        </a:rPr>
                        <a:t>Jeremiah Okeyo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Embu Univ.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82760740"/>
                  </a:ext>
                </a:extLst>
              </a:tr>
              <a:tr h="306762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Paul Guthiga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ILRI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Charles Recha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Egerton Univ.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27475004"/>
                  </a:ext>
                </a:extLst>
              </a:tr>
              <a:tr h="306762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Samuel Omondi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6896629"/>
                  </a:ext>
                </a:extLst>
              </a:tr>
              <a:tr h="315867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effectLst/>
                        </a:rPr>
                        <a:t>Cecelia Onyango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96692513"/>
                  </a:ext>
                </a:extLst>
              </a:tr>
              <a:tr h="306762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Joseph Karugia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ILRI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Dasel Kaindi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13832186"/>
                  </a:ext>
                </a:extLst>
              </a:tr>
              <a:tr h="306762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</a:rPr>
                        <a:t>Stephen Mureithi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UoN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79474495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kern="1200" dirty="0">
                          <a:effectLst/>
                        </a:rPr>
                        <a:t>Jacqueline Kariithi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Kenyatta Univ.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884859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b="1" dirty="0"/>
                        <a:t>Anne Nyamu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Consultant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kern="1200" dirty="0">
                          <a:effectLst/>
                        </a:rPr>
                        <a:t>ALL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95861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597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56272"/>
            <a:ext cx="7886700" cy="365037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RPs and Post-docs interactions:</a:t>
            </a:r>
          </a:p>
          <a:p>
            <a:pPr lvl="1"/>
            <a:r>
              <a:rPr lang="en-GB" dirty="0"/>
              <a:t>During the training workshops </a:t>
            </a:r>
          </a:p>
          <a:p>
            <a:pPr lvl="1"/>
            <a:endParaRPr lang="en-GB" sz="1050" dirty="0"/>
          </a:p>
          <a:p>
            <a:pPr lvl="1"/>
            <a:r>
              <a:rPr lang="en-GB" dirty="0"/>
              <a:t>Face-to-face meetings</a:t>
            </a:r>
          </a:p>
          <a:p>
            <a:pPr lvl="1"/>
            <a:endParaRPr lang="en-GB" sz="1050" dirty="0"/>
          </a:p>
          <a:p>
            <a:pPr lvl="1"/>
            <a:r>
              <a:rPr lang="en-GB" dirty="0"/>
              <a:t>Virtual meetings</a:t>
            </a:r>
          </a:p>
          <a:p>
            <a:pPr lvl="1"/>
            <a:endParaRPr lang="en-GB" sz="1050" dirty="0"/>
          </a:p>
          <a:p>
            <a:pPr lvl="1"/>
            <a:r>
              <a:rPr lang="en-GB" dirty="0"/>
              <a:t>At policy forums</a:t>
            </a:r>
          </a:p>
          <a:p>
            <a:pPr lvl="1"/>
            <a:endParaRPr lang="en-GB" sz="1050" dirty="0"/>
          </a:p>
          <a:p>
            <a:pPr lvl="1"/>
            <a:r>
              <a:rPr lang="en-GB" dirty="0"/>
              <a:t>E-mails; social media </a:t>
            </a:r>
          </a:p>
          <a:p>
            <a:pPr lvl="1"/>
            <a:endParaRPr lang="en-GB" sz="1050" dirty="0"/>
          </a:p>
          <a:p>
            <a:pPr lvl="1"/>
            <a:r>
              <a:rPr lang="en-GB" dirty="0"/>
              <a:t>Others to be agreed in the course of implementation (informed by continuous evaluation)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945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9C847-226E-46E8-8B27-331650949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B3B18-FE9F-4848-825C-DDEE8FC89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56272"/>
            <a:ext cx="7886700" cy="374321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Research to inform agricultural and food security policy making in Kenya</a:t>
            </a:r>
          </a:p>
          <a:p>
            <a:endParaRPr lang="en-US" sz="1125" dirty="0"/>
          </a:p>
          <a:p>
            <a:r>
              <a:rPr lang="en-US" dirty="0"/>
              <a:t>First in a series of three workshops </a:t>
            </a:r>
          </a:p>
          <a:p>
            <a:endParaRPr lang="en-US" sz="1125" dirty="0"/>
          </a:p>
          <a:p>
            <a:r>
              <a:rPr lang="en-US" dirty="0"/>
              <a:t>Purpose is to </a:t>
            </a:r>
            <a:r>
              <a:rPr lang="en-GB" dirty="0"/>
              <a:t>enhance the capacity of participants to undertake policy relevant research and analysis and disseminate their work to the policy making community</a:t>
            </a:r>
          </a:p>
          <a:p>
            <a:endParaRPr lang="en-GB" sz="1125" dirty="0"/>
          </a:p>
          <a:p>
            <a:r>
              <a:rPr lang="en-GB" dirty="0"/>
              <a:t>Interactive sessions to cover topics  such as:</a:t>
            </a:r>
          </a:p>
          <a:p>
            <a:pPr lvl="1"/>
            <a:r>
              <a:rPr lang="en-GB" dirty="0"/>
              <a:t>Understanding key concepts in policy</a:t>
            </a:r>
          </a:p>
          <a:p>
            <a:pPr lvl="1"/>
            <a:r>
              <a:rPr lang="en-GB" dirty="0"/>
              <a:t>Key policy issues in agriculture and food security sectors in Kenya</a:t>
            </a:r>
          </a:p>
          <a:p>
            <a:pPr lvl="1"/>
            <a:r>
              <a:rPr lang="en-GB" dirty="0"/>
              <a:t>Understanding the policy making process in Kenya and opportunities to engage</a:t>
            </a:r>
          </a:p>
          <a:p>
            <a:pPr lvl="1"/>
            <a:r>
              <a:rPr lang="en-GB" dirty="0"/>
              <a:t>Technical writing and policy communication</a:t>
            </a:r>
          </a:p>
          <a:p>
            <a:endParaRPr lang="en-GB" dirty="0"/>
          </a:p>
          <a:p>
            <a:r>
              <a:rPr lang="en-GB" dirty="0"/>
              <a:t>Networking; face-to-face meetings</a:t>
            </a:r>
            <a:endParaRPr lang="en-US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807462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D979DA-C907-47EF-9F2B-3EEC14230EED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www.w3.org/XML/1998/namespace"/>
    <ds:schemaRef ds:uri="9f5e9607-a28b-487e-b093-da60e75ee109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9DDF020-5A75-401C-9581-87F1F240C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108</TotalTime>
  <Words>528</Words>
  <Application>Microsoft Office PowerPoint</Application>
  <PresentationFormat>On-screen Show (4:3)</PresentationFormat>
  <Paragraphs>139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Verdana</vt:lpstr>
      <vt:lpstr>Wingdings</vt:lpstr>
      <vt:lpstr>ilri_powerpoint_template_Feb2013</vt:lpstr>
      <vt:lpstr>PowerPoint Presentation</vt:lpstr>
      <vt:lpstr>Introduction</vt:lpstr>
      <vt:lpstr>Introduction</vt:lpstr>
      <vt:lpstr>About the project</vt:lpstr>
      <vt:lpstr>About the project</vt:lpstr>
      <vt:lpstr>Approach</vt:lpstr>
      <vt:lpstr>Approach</vt:lpstr>
      <vt:lpstr>Approach</vt:lpstr>
      <vt:lpstr>Workshop objectives</vt:lpstr>
      <vt:lpstr>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Tarawali, Shirley (ILRI)</dc:creator>
  <cp:lastModifiedBy>Mulat, Bizuwork (ILRI)</cp:lastModifiedBy>
  <cp:revision>4</cp:revision>
  <dcterms:created xsi:type="dcterms:W3CDTF">2016-10-11T12:53:26Z</dcterms:created>
  <dcterms:modified xsi:type="dcterms:W3CDTF">2018-03-01T13:44:21Z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NXPowerLiteLastOptimized">
    <vt:lpwstr>785356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D7.1.2</vt:lpwstr>
  </property>
</Properties>
</file>