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4" r:id="rId2"/>
  </p:sldMasterIdLst>
  <p:notesMasterIdLst>
    <p:notesMasterId r:id="rId28"/>
  </p:notesMasterIdLst>
  <p:handoutMasterIdLst>
    <p:handoutMasterId r:id="rId29"/>
  </p:handoutMasterIdLst>
  <p:sldIdLst>
    <p:sldId id="256" r:id="rId3"/>
    <p:sldId id="285" r:id="rId4"/>
    <p:sldId id="317" r:id="rId5"/>
    <p:sldId id="336" r:id="rId6"/>
    <p:sldId id="333" r:id="rId7"/>
    <p:sldId id="334" r:id="rId8"/>
    <p:sldId id="318" r:id="rId9"/>
    <p:sldId id="320" r:id="rId10"/>
    <p:sldId id="335" r:id="rId11"/>
    <p:sldId id="319" r:id="rId12"/>
    <p:sldId id="321" r:id="rId13"/>
    <p:sldId id="322" r:id="rId14"/>
    <p:sldId id="323" r:id="rId15"/>
    <p:sldId id="324" r:id="rId16"/>
    <p:sldId id="325" r:id="rId17"/>
    <p:sldId id="326" r:id="rId18"/>
    <p:sldId id="330" r:id="rId19"/>
    <p:sldId id="327" r:id="rId20"/>
    <p:sldId id="331" r:id="rId21"/>
    <p:sldId id="337" r:id="rId22"/>
    <p:sldId id="328" r:id="rId23"/>
    <p:sldId id="329" r:id="rId24"/>
    <p:sldId id="265" r:id="rId25"/>
    <p:sldId id="293" r:id="rId26"/>
    <p:sldId id="332" r:id="rId27"/>
  </p:sldIdLst>
  <p:sldSz cx="9144000" cy="6858000" type="screen4x3"/>
  <p:notesSz cx="6797675" cy="99282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BF5DC"/>
    <a:srgbClr val="156635"/>
    <a:srgbClr val="762123"/>
    <a:srgbClr val="EC821C"/>
    <a:srgbClr val="93E9B6"/>
    <a:srgbClr val="F6C798"/>
    <a:srgbClr val="E49C9E"/>
    <a:srgbClr val="156834"/>
    <a:srgbClr val="DA787A"/>
    <a:srgbClr val="15673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433" autoAdjust="0"/>
    <p:restoredTop sz="92263" autoAdjust="0"/>
  </p:normalViewPr>
  <p:slideViewPr>
    <p:cSldViewPr>
      <p:cViewPr varScale="1">
        <p:scale>
          <a:sx n="105" d="100"/>
          <a:sy n="105" d="100"/>
        </p:scale>
        <p:origin x="1182" y="114"/>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0"/>
    </p:cViewPr>
  </p:sorterViewPr>
  <p:notesViewPr>
    <p:cSldViewPr>
      <p:cViewPr varScale="1">
        <p:scale>
          <a:sx n="61" d="100"/>
          <a:sy n="61" d="100"/>
        </p:scale>
        <p:origin x="-2922" y="-96"/>
      </p:cViewPr>
      <p:guideLst>
        <p:guide orient="horz" pos="3127"/>
        <p:guide pos="214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49688" y="0"/>
            <a:ext cx="2946400" cy="496888"/>
          </a:xfrm>
          <a:prstGeom prst="rect">
            <a:avLst/>
          </a:prstGeom>
        </p:spPr>
        <p:txBody>
          <a:bodyPr vert="horz" lIns="91440" tIns="45720" rIns="91440" bIns="45720" rtlCol="0"/>
          <a:lstStyle>
            <a:lvl1pPr algn="r">
              <a:defRPr sz="1200"/>
            </a:lvl1pPr>
          </a:lstStyle>
          <a:p>
            <a:fld id="{4C8D1A6B-FE55-42ED-84F6-A119C21957C2}" type="datetimeFigureOut">
              <a:rPr lang="en-US" smtClean="0"/>
              <a:pPr/>
              <a:t>6/8/2018</a:t>
            </a:fld>
            <a:endParaRPr lang="en-US"/>
          </a:p>
        </p:txBody>
      </p:sp>
      <p:sp>
        <p:nvSpPr>
          <p:cNvPr id="4" name="Footer Placeholder 3"/>
          <p:cNvSpPr>
            <a:spLocks noGrp="1"/>
          </p:cNvSpPr>
          <p:nvPr>
            <p:ph type="ftr" sz="quarter" idx="2"/>
          </p:nvPr>
        </p:nvSpPr>
        <p:spPr>
          <a:xfrm>
            <a:off x="0" y="9429750"/>
            <a:ext cx="2946400" cy="496888"/>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49688" y="9429750"/>
            <a:ext cx="2946400" cy="496888"/>
          </a:xfrm>
          <a:prstGeom prst="rect">
            <a:avLst/>
          </a:prstGeom>
        </p:spPr>
        <p:txBody>
          <a:bodyPr vert="horz" lIns="91440" tIns="45720" rIns="91440" bIns="45720" rtlCol="0" anchor="b"/>
          <a:lstStyle>
            <a:lvl1pPr algn="r">
              <a:defRPr sz="1200"/>
            </a:lvl1pPr>
          </a:lstStyle>
          <a:p>
            <a:fld id="{7B38CDC3-EE21-4690-9123-29E5B27C22FA}" type="slidenum">
              <a:rPr lang="en-US" smtClean="0"/>
              <a:pPr/>
              <a:t>‹#›</a:t>
            </a:fld>
            <a:endParaRPr lang="en-US"/>
          </a:p>
        </p:txBody>
      </p:sp>
    </p:spTree>
    <p:extLst>
      <p:ext uri="{BB962C8B-B14F-4D97-AF65-F5344CB8AC3E}">
        <p14:creationId xmlns:p14="http://schemas.microsoft.com/office/powerpoint/2010/main" val="299288192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411"/>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0443" y="0"/>
            <a:ext cx="2945659" cy="496411"/>
          </a:xfrm>
          <a:prstGeom prst="rect">
            <a:avLst/>
          </a:prstGeom>
        </p:spPr>
        <p:txBody>
          <a:bodyPr vert="horz" lIns="91440" tIns="45720" rIns="91440" bIns="45720" rtlCol="0"/>
          <a:lstStyle>
            <a:lvl1pPr algn="r">
              <a:defRPr sz="1200"/>
            </a:lvl1pPr>
          </a:lstStyle>
          <a:p>
            <a:fld id="{9344980D-33A7-4030-B390-DC47B54376D7}" type="datetimeFigureOut">
              <a:rPr lang="en-US" smtClean="0"/>
              <a:pPr/>
              <a:t>6/8/2018</a:t>
            </a:fld>
            <a:endParaRPr lang="en-US"/>
          </a:p>
        </p:txBody>
      </p:sp>
      <p:sp>
        <p:nvSpPr>
          <p:cNvPr id="4" name="Slide Image Placehold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768" y="4715907"/>
            <a:ext cx="5438140" cy="4467701"/>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30091"/>
            <a:ext cx="2945659" cy="496411"/>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0443" y="9430091"/>
            <a:ext cx="2945659" cy="496411"/>
          </a:xfrm>
          <a:prstGeom prst="rect">
            <a:avLst/>
          </a:prstGeom>
        </p:spPr>
        <p:txBody>
          <a:bodyPr vert="horz" lIns="91440" tIns="45720" rIns="91440" bIns="45720" rtlCol="0" anchor="b"/>
          <a:lstStyle>
            <a:lvl1pPr algn="r">
              <a:defRPr sz="1200"/>
            </a:lvl1pPr>
          </a:lstStyle>
          <a:p>
            <a:fld id="{A85DB3CD-82CE-4D61-A55F-4B85DC44DBC7}" type="slidenum">
              <a:rPr lang="en-US" smtClean="0"/>
              <a:pPr/>
              <a:t>‹#›</a:t>
            </a:fld>
            <a:endParaRPr lang="en-US"/>
          </a:p>
        </p:txBody>
      </p:sp>
    </p:spTree>
    <p:extLst>
      <p:ext uri="{BB962C8B-B14F-4D97-AF65-F5344CB8AC3E}">
        <p14:creationId xmlns:p14="http://schemas.microsoft.com/office/powerpoint/2010/main" val="22184287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85DB3CD-82CE-4D61-A55F-4B85DC44DBC7}" type="slidenum">
              <a:rPr lang="en-US" smtClean="0"/>
              <a:pPr/>
              <a:t>1</a:t>
            </a:fld>
            <a:endParaRPr lang="en-US" dirty="0"/>
          </a:p>
        </p:txBody>
      </p:sp>
    </p:spTree>
    <p:extLst>
      <p:ext uri="{BB962C8B-B14F-4D97-AF65-F5344CB8AC3E}">
        <p14:creationId xmlns:p14="http://schemas.microsoft.com/office/powerpoint/2010/main" val="13061130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w-KE" dirty="0"/>
          </a:p>
        </p:txBody>
      </p:sp>
      <p:sp>
        <p:nvSpPr>
          <p:cNvPr id="4" name="Slide Number Placeholder 3"/>
          <p:cNvSpPr>
            <a:spLocks noGrp="1"/>
          </p:cNvSpPr>
          <p:nvPr>
            <p:ph type="sldNum" sz="quarter" idx="10"/>
          </p:nvPr>
        </p:nvSpPr>
        <p:spPr/>
        <p:txBody>
          <a:bodyPr/>
          <a:lstStyle/>
          <a:p>
            <a:fld id="{A85DB3CD-82CE-4D61-A55F-4B85DC44DBC7}" type="slidenum">
              <a:rPr lang="en-US" smtClean="0"/>
              <a:pPr/>
              <a:t>11</a:t>
            </a:fld>
            <a:endParaRPr lang="en-US"/>
          </a:p>
        </p:txBody>
      </p:sp>
    </p:spTree>
    <p:extLst>
      <p:ext uri="{BB962C8B-B14F-4D97-AF65-F5344CB8AC3E}">
        <p14:creationId xmlns:p14="http://schemas.microsoft.com/office/powerpoint/2010/main" val="36054581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w-KE" dirty="0"/>
          </a:p>
        </p:txBody>
      </p:sp>
      <p:sp>
        <p:nvSpPr>
          <p:cNvPr id="4" name="Slide Number Placeholder 3"/>
          <p:cNvSpPr>
            <a:spLocks noGrp="1"/>
          </p:cNvSpPr>
          <p:nvPr>
            <p:ph type="sldNum" sz="quarter" idx="10"/>
          </p:nvPr>
        </p:nvSpPr>
        <p:spPr/>
        <p:txBody>
          <a:bodyPr/>
          <a:lstStyle/>
          <a:p>
            <a:fld id="{A85DB3CD-82CE-4D61-A55F-4B85DC44DBC7}" type="slidenum">
              <a:rPr lang="en-US" smtClean="0"/>
              <a:pPr/>
              <a:t>12</a:t>
            </a:fld>
            <a:endParaRPr lang="en-US"/>
          </a:p>
        </p:txBody>
      </p:sp>
    </p:spTree>
    <p:extLst>
      <p:ext uri="{BB962C8B-B14F-4D97-AF65-F5344CB8AC3E}">
        <p14:creationId xmlns:p14="http://schemas.microsoft.com/office/powerpoint/2010/main" val="41578467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w-KE" dirty="0"/>
          </a:p>
        </p:txBody>
      </p:sp>
      <p:sp>
        <p:nvSpPr>
          <p:cNvPr id="4" name="Slide Number Placeholder 3"/>
          <p:cNvSpPr>
            <a:spLocks noGrp="1"/>
          </p:cNvSpPr>
          <p:nvPr>
            <p:ph type="sldNum" sz="quarter" idx="10"/>
          </p:nvPr>
        </p:nvSpPr>
        <p:spPr/>
        <p:txBody>
          <a:bodyPr/>
          <a:lstStyle/>
          <a:p>
            <a:fld id="{A85DB3CD-82CE-4D61-A55F-4B85DC44DBC7}" type="slidenum">
              <a:rPr lang="en-US" smtClean="0"/>
              <a:pPr/>
              <a:t>13</a:t>
            </a:fld>
            <a:endParaRPr lang="en-US"/>
          </a:p>
        </p:txBody>
      </p:sp>
    </p:spTree>
    <p:extLst>
      <p:ext uri="{BB962C8B-B14F-4D97-AF65-F5344CB8AC3E}">
        <p14:creationId xmlns:p14="http://schemas.microsoft.com/office/powerpoint/2010/main" val="8650277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w-KE" dirty="0"/>
          </a:p>
        </p:txBody>
      </p:sp>
      <p:sp>
        <p:nvSpPr>
          <p:cNvPr id="4" name="Slide Number Placeholder 3"/>
          <p:cNvSpPr>
            <a:spLocks noGrp="1"/>
          </p:cNvSpPr>
          <p:nvPr>
            <p:ph type="sldNum" sz="quarter" idx="10"/>
          </p:nvPr>
        </p:nvSpPr>
        <p:spPr/>
        <p:txBody>
          <a:bodyPr/>
          <a:lstStyle/>
          <a:p>
            <a:fld id="{A85DB3CD-82CE-4D61-A55F-4B85DC44DBC7}" type="slidenum">
              <a:rPr lang="en-US" smtClean="0"/>
              <a:pPr/>
              <a:t>14</a:t>
            </a:fld>
            <a:endParaRPr lang="en-US"/>
          </a:p>
        </p:txBody>
      </p:sp>
    </p:spTree>
    <p:extLst>
      <p:ext uri="{BB962C8B-B14F-4D97-AF65-F5344CB8AC3E}">
        <p14:creationId xmlns:p14="http://schemas.microsoft.com/office/powerpoint/2010/main" val="20656691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w-KE" dirty="0"/>
          </a:p>
        </p:txBody>
      </p:sp>
      <p:sp>
        <p:nvSpPr>
          <p:cNvPr id="4" name="Slide Number Placeholder 3"/>
          <p:cNvSpPr>
            <a:spLocks noGrp="1"/>
          </p:cNvSpPr>
          <p:nvPr>
            <p:ph type="sldNum" sz="quarter" idx="10"/>
          </p:nvPr>
        </p:nvSpPr>
        <p:spPr/>
        <p:txBody>
          <a:bodyPr/>
          <a:lstStyle/>
          <a:p>
            <a:fld id="{A85DB3CD-82CE-4D61-A55F-4B85DC44DBC7}" type="slidenum">
              <a:rPr lang="en-US" smtClean="0"/>
              <a:pPr/>
              <a:t>15</a:t>
            </a:fld>
            <a:endParaRPr lang="en-US"/>
          </a:p>
        </p:txBody>
      </p:sp>
    </p:spTree>
    <p:extLst>
      <p:ext uri="{BB962C8B-B14F-4D97-AF65-F5344CB8AC3E}">
        <p14:creationId xmlns:p14="http://schemas.microsoft.com/office/powerpoint/2010/main" val="23120840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w-KE" dirty="0"/>
          </a:p>
        </p:txBody>
      </p:sp>
      <p:sp>
        <p:nvSpPr>
          <p:cNvPr id="4" name="Slide Number Placeholder 3"/>
          <p:cNvSpPr>
            <a:spLocks noGrp="1"/>
          </p:cNvSpPr>
          <p:nvPr>
            <p:ph type="sldNum" sz="quarter" idx="10"/>
          </p:nvPr>
        </p:nvSpPr>
        <p:spPr/>
        <p:txBody>
          <a:bodyPr/>
          <a:lstStyle/>
          <a:p>
            <a:fld id="{A85DB3CD-82CE-4D61-A55F-4B85DC44DBC7}" type="slidenum">
              <a:rPr lang="en-US" smtClean="0"/>
              <a:pPr/>
              <a:t>16</a:t>
            </a:fld>
            <a:endParaRPr lang="en-US"/>
          </a:p>
        </p:txBody>
      </p:sp>
    </p:spTree>
    <p:extLst>
      <p:ext uri="{BB962C8B-B14F-4D97-AF65-F5344CB8AC3E}">
        <p14:creationId xmlns:p14="http://schemas.microsoft.com/office/powerpoint/2010/main" val="110557720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85DB3CD-82CE-4D61-A55F-4B85DC44DBC7}" type="slidenum">
              <a:rPr lang="en-US" smtClean="0"/>
              <a:pPr/>
              <a:t>17</a:t>
            </a:fld>
            <a:endParaRPr lang="en-US"/>
          </a:p>
        </p:txBody>
      </p:sp>
    </p:spTree>
    <p:extLst>
      <p:ext uri="{BB962C8B-B14F-4D97-AF65-F5344CB8AC3E}">
        <p14:creationId xmlns:p14="http://schemas.microsoft.com/office/powerpoint/2010/main" val="261456086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w-KE" dirty="0"/>
          </a:p>
        </p:txBody>
      </p:sp>
      <p:sp>
        <p:nvSpPr>
          <p:cNvPr id="4" name="Slide Number Placeholder 3"/>
          <p:cNvSpPr>
            <a:spLocks noGrp="1"/>
          </p:cNvSpPr>
          <p:nvPr>
            <p:ph type="sldNum" sz="quarter" idx="10"/>
          </p:nvPr>
        </p:nvSpPr>
        <p:spPr/>
        <p:txBody>
          <a:bodyPr/>
          <a:lstStyle/>
          <a:p>
            <a:fld id="{A85DB3CD-82CE-4D61-A55F-4B85DC44DBC7}" type="slidenum">
              <a:rPr lang="en-US" smtClean="0"/>
              <a:pPr/>
              <a:t>18</a:t>
            </a:fld>
            <a:endParaRPr lang="en-US"/>
          </a:p>
        </p:txBody>
      </p:sp>
    </p:spTree>
    <p:extLst>
      <p:ext uri="{BB962C8B-B14F-4D97-AF65-F5344CB8AC3E}">
        <p14:creationId xmlns:p14="http://schemas.microsoft.com/office/powerpoint/2010/main" val="397318555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85DB3CD-82CE-4D61-A55F-4B85DC44DBC7}" type="slidenum">
              <a:rPr lang="en-US" smtClean="0"/>
              <a:pPr/>
              <a:t>19</a:t>
            </a:fld>
            <a:endParaRPr lang="en-US"/>
          </a:p>
        </p:txBody>
      </p:sp>
    </p:spTree>
    <p:extLst>
      <p:ext uri="{BB962C8B-B14F-4D97-AF65-F5344CB8AC3E}">
        <p14:creationId xmlns:p14="http://schemas.microsoft.com/office/powerpoint/2010/main" val="24418049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w-KE" dirty="0"/>
          </a:p>
        </p:txBody>
      </p:sp>
      <p:sp>
        <p:nvSpPr>
          <p:cNvPr id="4" name="Slide Number Placeholder 3"/>
          <p:cNvSpPr>
            <a:spLocks noGrp="1"/>
          </p:cNvSpPr>
          <p:nvPr>
            <p:ph type="sldNum" sz="quarter" idx="10"/>
          </p:nvPr>
        </p:nvSpPr>
        <p:spPr/>
        <p:txBody>
          <a:bodyPr/>
          <a:lstStyle/>
          <a:p>
            <a:fld id="{A85DB3CD-82CE-4D61-A55F-4B85DC44DBC7}" type="slidenum">
              <a:rPr lang="en-US" smtClean="0"/>
              <a:pPr/>
              <a:t>20</a:t>
            </a:fld>
            <a:endParaRPr lang="en-US"/>
          </a:p>
        </p:txBody>
      </p:sp>
    </p:spTree>
    <p:extLst>
      <p:ext uri="{BB962C8B-B14F-4D97-AF65-F5344CB8AC3E}">
        <p14:creationId xmlns:p14="http://schemas.microsoft.com/office/powerpoint/2010/main" val="35523623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w-KE" dirty="0"/>
          </a:p>
        </p:txBody>
      </p:sp>
      <p:sp>
        <p:nvSpPr>
          <p:cNvPr id="4" name="Slide Number Placeholder 3"/>
          <p:cNvSpPr>
            <a:spLocks noGrp="1"/>
          </p:cNvSpPr>
          <p:nvPr>
            <p:ph type="sldNum" sz="quarter" idx="10"/>
          </p:nvPr>
        </p:nvSpPr>
        <p:spPr/>
        <p:txBody>
          <a:bodyPr/>
          <a:lstStyle/>
          <a:p>
            <a:fld id="{A85DB3CD-82CE-4D61-A55F-4B85DC44DBC7}" type="slidenum">
              <a:rPr lang="en-US" smtClean="0"/>
              <a:pPr/>
              <a:t>3</a:t>
            </a:fld>
            <a:endParaRPr lang="en-US"/>
          </a:p>
        </p:txBody>
      </p:sp>
    </p:spTree>
    <p:extLst>
      <p:ext uri="{BB962C8B-B14F-4D97-AF65-F5344CB8AC3E}">
        <p14:creationId xmlns:p14="http://schemas.microsoft.com/office/powerpoint/2010/main" val="176835192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w-KE" dirty="0"/>
          </a:p>
        </p:txBody>
      </p:sp>
      <p:sp>
        <p:nvSpPr>
          <p:cNvPr id="4" name="Slide Number Placeholder 3"/>
          <p:cNvSpPr>
            <a:spLocks noGrp="1"/>
          </p:cNvSpPr>
          <p:nvPr>
            <p:ph type="sldNum" sz="quarter" idx="10"/>
          </p:nvPr>
        </p:nvSpPr>
        <p:spPr/>
        <p:txBody>
          <a:bodyPr/>
          <a:lstStyle/>
          <a:p>
            <a:fld id="{A85DB3CD-82CE-4D61-A55F-4B85DC44DBC7}" type="slidenum">
              <a:rPr lang="en-US" smtClean="0"/>
              <a:pPr/>
              <a:t>21</a:t>
            </a:fld>
            <a:endParaRPr lang="en-US"/>
          </a:p>
        </p:txBody>
      </p:sp>
    </p:spTree>
    <p:extLst>
      <p:ext uri="{BB962C8B-B14F-4D97-AF65-F5344CB8AC3E}">
        <p14:creationId xmlns:p14="http://schemas.microsoft.com/office/powerpoint/2010/main" val="185917136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w-KE" dirty="0"/>
          </a:p>
        </p:txBody>
      </p:sp>
      <p:sp>
        <p:nvSpPr>
          <p:cNvPr id="4" name="Slide Number Placeholder 3"/>
          <p:cNvSpPr>
            <a:spLocks noGrp="1"/>
          </p:cNvSpPr>
          <p:nvPr>
            <p:ph type="sldNum" sz="quarter" idx="10"/>
          </p:nvPr>
        </p:nvSpPr>
        <p:spPr/>
        <p:txBody>
          <a:bodyPr/>
          <a:lstStyle/>
          <a:p>
            <a:fld id="{A85DB3CD-82CE-4D61-A55F-4B85DC44DBC7}" type="slidenum">
              <a:rPr lang="en-US" smtClean="0"/>
              <a:pPr/>
              <a:t>22</a:t>
            </a:fld>
            <a:endParaRPr lang="en-US"/>
          </a:p>
        </p:txBody>
      </p:sp>
    </p:spTree>
    <p:extLst>
      <p:ext uri="{BB962C8B-B14F-4D97-AF65-F5344CB8AC3E}">
        <p14:creationId xmlns:p14="http://schemas.microsoft.com/office/powerpoint/2010/main" val="8837263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Ethiopia</a:t>
            </a:r>
          </a:p>
        </p:txBody>
      </p:sp>
      <p:sp>
        <p:nvSpPr>
          <p:cNvPr id="4" name="Slide Number Placeholder 3"/>
          <p:cNvSpPr>
            <a:spLocks noGrp="1"/>
          </p:cNvSpPr>
          <p:nvPr>
            <p:ph type="sldNum" sz="quarter" idx="10"/>
          </p:nvPr>
        </p:nvSpPr>
        <p:spPr/>
        <p:txBody>
          <a:bodyPr/>
          <a:lstStyle/>
          <a:p>
            <a:fld id="{A85DB3CD-82CE-4D61-A55F-4B85DC44DBC7}" type="slidenum">
              <a:rPr lang="en-US" smtClean="0"/>
              <a:pPr/>
              <a:t>23</a:t>
            </a:fld>
            <a:endParaRPr lang="en-US"/>
          </a:p>
        </p:txBody>
      </p:sp>
    </p:spTree>
    <p:extLst>
      <p:ext uri="{BB962C8B-B14F-4D97-AF65-F5344CB8AC3E}">
        <p14:creationId xmlns:p14="http://schemas.microsoft.com/office/powerpoint/2010/main" val="1751243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w-KE" dirty="0"/>
          </a:p>
        </p:txBody>
      </p:sp>
      <p:sp>
        <p:nvSpPr>
          <p:cNvPr id="4" name="Slide Number Placeholder 3"/>
          <p:cNvSpPr>
            <a:spLocks noGrp="1"/>
          </p:cNvSpPr>
          <p:nvPr>
            <p:ph type="sldNum" sz="quarter" idx="10"/>
          </p:nvPr>
        </p:nvSpPr>
        <p:spPr/>
        <p:txBody>
          <a:bodyPr/>
          <a:lstStyle/>
          <a:p>
            <a:fld id="{A85DB3CD-82CE-4D61-A55F-4B85DC44DBC7}" type="slidenum">
              <a:rPr lang="en-US" smtClean="0"/>
              <a:pPr/>
              <a:t>4</a:t>
            </a:fld>
            <a:endParaRPr lang="en-US"/>
          </a:p>
        </p:txBody>
      </p:sp>
    </p:spTree>
    <p:extLst>
      <p:ext uri="{BB962C8B-B14F-4D97-AF65-F5344CB8AC3E}">
        <p14:creationId xmlns:p14="http://schemas.microsoft.com/office/powerpoint/2010/main" val="15205702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w-KE" dirty="0"/>
          </a:p>
        </p:txBody>
      </p:sp>
      <p:sp>
        <p:nvSpPr>
          <p:cNvPr id="4" name="Slide Number Placeholder 3"/>
          <p:cNvSpPr>
            <a:spLocks noGrp="1"/>
          </p:cNvSpPr>
          <p:nvPr>
            <p:ph type="sldNum" sz="quarter" idx="10"/>
          </p:nvPr>
        </p:nvSpPr>
        <p:spPr/>
        <p:txBody>
          <a:bodyPr/>
          <a:lstStyle/>
          <a:p>
            <a:fld id="{A85DB3CD-82CE-4D61-A55F-4B85DC44DBC7}" type="slidenum">
              <a:rPr lang="en-US" smtClean="0"/>
              <a:pPr/>
              <a:t>5</a:t>
            </a:fld>
            <a:endParaRPr lang="en-US"/>
          </a:p>
        </p:txBody>
      </p:sp>
    </p:spTree>
    <p:extLst>
      <p:ext uri="{BB962C8B-B14F-4D97-AF65-F5344CB8AC3E}">
        <p14:creationId xmlns:p14="http://schemas.microsoft.com/office/powerpoint/2010/main" val="14386102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w-KE" dirty="0"/>
          </a:p>
        </p:txBody>
      </p:sp>
      <p:sp>
        <p:nvSpPr>
          <p:cNvPr id="4" name="Slide Number Placeholder 3"/>
          <p:cNvSpPr>
            <a:spLocks noGrp="1"/>
          </p:cNvSpPr>
          <p:nvPr>
            <p:ph type="sldNum" sz="quarter" idx="10"/>
          </p:nvPr>
        </p:nvSpPr>
        <p:spPr/>
        <p:txBody>
          <a:bodyPr/>
          <a:lstStyle/>
          <a:p>
            <a:fld id="{A85DB3CD-82CE-4D61-A55F-4B85DC44DBC7}" type="slidenum">
              <a:rPr lang="en-US" smtClean="0"/>
              <a:pPr/>
              <a:t>6</a:t>
            </a:fld>
            <a:endParaRPr lang="en-US"/>
          </a:p>
        </p:txBody>
      </p:sp>
    </p:spTree>
    <p:extLst>
      <p:ext uri="{BB962C8B-B14F-4D97-AF65-F5344CB8AC3E}">
        <p14:creationId xmlns:p14="http://schemas.microsoft.com/office/powerpoint/2010/main" val="502002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w-KE" dirty="0"/>
          </a:p>
        </p:txBody>
      </p:sp>
      <p:sp>
        <p:nvSpPr>
          <p:cNvPr id="4" name="Slide Number Placeholder 3"/>
          <p:cNvSpPr>
            <a:spLocks noGrp="1"/>
          </p:cNvSpPr>
          <p:nvPr>
            <p:ph type="sldNum" sz="quarter" idx="10"/>
          </p:nvPr>
        </p:nvSpPr>
        <p:spPr/>
        <p:txBody>
          <a:bodyPr/>
          <a:lstStyle/>
          <a:p>
            <a:fld id="{A85DB3CD-82CE-4D61-A55F-4B85DC44DBC7}" type="slidenum">
              <a:rPr lang="en-US" smtClean="0"/>
              <a:pPr/>
              <a:t>7</a:t>
            </a:fld>
            <a:endParaRPr lang="en-US"/>
          </a:p>
        </p:txBody>
      </p:sp>
    </p:spTree>
    <p:extLst>
      <p:ext uri="{BB962C8B-B14F-4D97-AF65-F5344CB8AC3E}">
        <p14:creationId xmlns:p14="http://schemas.microsoft.com/office/powerpoint/2010/main" val="2125628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w-KE" dirty="0"/>
          </a:p>
        </p:txBody>
      </p:sp>
      <p:sp>
        <p:nvSpPr>
          <p:cNvPr id="4" name="Slide Number Placeholder 3"/>
          <p:cNvSpPr>
            <a:spLocks noGrp="1"/>
          </p:cNvSpPr>
          <p:nvPr>
            <p:ph type="sldNum" sz="quarter" idx="10"/>
          </p:nvPr>
        </p:nvSpPr>
        <p:spPr/>
        <p:txBody>
          <a:bodyPr/>
          <a:lstStyle/>
          <a:p>
            <a:fld id="{A85DB3CD-82CE-4D61-A55F-4B85DC44DBC7}" type="slidenum">
              <a:rPr lang="en-US" smtClean="0"/>
              <a:pPr/>
              <a:t>8</a:t>
            </a:fld>
            <a:endParaRPr lang="en-US"/>
          </a:p>
        </p:txBody>
      </p:sp>
    </p:spTree>
    <p:extLst>
      <p:ext uri="{BB962C8B-B14F-4D97-AF65-F5344CB8AC3E}">
        <p14:creationId xmlns:p14="http://schemas.microsoft.com/office/powerpoint/2010/main" val="39906954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w-KE" dirty="0"/>
          </a:p>
        </p:txBody>
      </p:sp>
      <p:sp>
        <p:nvSpPr>
          <p:cNvPr id="4" name="Slide Number Placeholder 3"/>
          <p:cNvSpPr>
            <a:spLocks noGrp="1"/>
          </p:cNvSpPr>
          <p:nvPr>
            <p:ph type="sldNum" sz="quarter" idx="10"/>
          </p:nvPr>
        </p:nvSpPr>
        <p:spPr/>
        <p:txBody>
          <a:bodyPr/>
          <a:lstStyle/>
          <a:p>
            <a:fld id="{A85DB3CD-82CE-4D61-A55F-4B85DC44DBC7}" type="slidenum">
              <a:rPr lang="en-US" smtClean="0"/>
              <a:pPr/>
              <a:t>9</a:t>
            </a:fld>
            <a:endParaRPr lang="en-US"/>
          </a:p>
        </p:txBody>
      </p:sp>
    </p:spTree>
    <p:extLst>
      <p:ext uri="{BB962C8B-B14F-4D97-AF65-F5344CB8AC3E}">
        <p14:creationId xmlns:p14="http://schemas.microsoft.com/office/powerpoint/2010/main" val="32584059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w-KE" dirty="0"/>
          </a:p>
        </p:txBody>
      </p:sp>
      <p:sp>
        <p:nvSpPr>
          <p:cNvPr id="4" name="Slide Number Placeholder 3"/>
          <p:cNvSpPr>
            <a:spLocks noGrp="1"/>
          </p:cNvSpPr>
          <p:nvPr>
            <p:ph type="sldNum" sz="quarter" idx="10"/>
          </p:nvPr>
        </p:nvSpPr>
        <p:spPr/>
        <p:txBody>
          <a:bodyPr/>
          <a:lstStyle/>
          <a:p>
            <a:fld id="{A85DB3CD-82CE-4D61-A55F-4B85DC44DBC7}" type="slidenum">
              <a:rPr lang="en-US" smtClean="0"/>
              <a:pPr/>
              <a:t>10</a:t>
            </a:fld>
            <a:endParaRPr lang="en-US"/>
          </a:p>
        </p:txBody>
      </p:sp>
    </p:spTree>
    <p:extLst>
      <p:ext uri="{BB962C8B-B14F-4D97-AF65-F5344CB8AC3E}">
        <p14:creationId xmlns:p14="http://schemas.microsoft.com/office/powerpoint/2010/main" val="229262569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Master" Target="../slideMasters/slideMaster2.xml"/><Relationship Id="rId6" Type="http://schemas.openxmlformats.org/officeDocument/2006/relationships/image" Target="../media/image2.png"/><Relationship Id="rId5" Type="http://schemas.openxmlformats.org/officeDocument/2006/relationships/image" Target="../media/image13.png"/><Relationship Id="rId4" Type="http://schemas.openxmlformats.org/officeDocument/2006/relationships/image" Target="../media/image12.jpe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Master" Target="../slideMasters/slideMaster2.xml"/><Relationship Id="rId6" Type="http://schemas.openxmlformats.org/officeDocument/2006/relationships/image" Target="../media/image2.png"/><Relationship Id="rId5" Type="http://schemas.openxmlformats.org/officeDocument/2006/relationships/image" Target="../media/image13.png"/><Relationship Id="rId4" Type="http://schemas.openxmlformats.org/officeDocument/2006/relationships/image" Target="../media/image12.jpe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jpeg"/><Relationship Id="rId7" Type="http://schemas.openxmlformats.org/officeDocument/2006/relationships/image" Target="cid:image001.png@01D16D8C.9C905A10" TargetMode="Externa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jpe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0" name="Text Placeholder 9"/>
          <p:cNvSpPr>
            <a:spLocks noGrp="1"/>
          </p:cNvSpPr>
          <p:nvPr>
            <p:ph type="body" sz="quarter" idx="11" hasCustomPrompt="1"/>
          </p:nvPr>
        </p:nvSpPr>
        <p:spPr>
          <a:xfrm>
            <a:off x="838200" y="1752600"/>
            <a:ext cx="7124700" cy="1143000"/>
          </a:xfrm>
          <a:prstGeom prst="rect">
            <a:avLst/>
          </a:prstGeom>
        </p:spPr>
        <p:txBody>
          <a:bodyPr/>
          <a:lstStyle>
            <a:lvl1pPr marL="114300" indent="0" algn="ctr">
              <a:buNone/>
              <a:defRPr sz="4800">
                <a:latin typeface="Gill Sans" pitchFamily="34" charset="0"/>
              </a:defRPr>
            </a:lvl1pPr>
          </a:lstStyle>
          <a:p>
            <a:pPr lvl="0"/>
            <a:r>
              <a:rPr lang="en-US" dirty="0"/>
              <a:t>Title of presentation here</a:t>
            </a:r>
          </a:p>
        </p:txBody>
      </p:sp>
      <p:sp>
        <p:nvSpPr>
          <p:cNvPr id="12" name="Text Placeholder 11"/>
          <p:cNvSpPr>
            <a:spLocks noGrp="1"/>
          </p:cNvSpPr>
          <p:nvPr>
            <p:ph type="body" sz="quarter" idx="12" hasCustomPrompt="1"/>
          </p:nvPr>
        </p:nvSpPr>
        <p:spPr>
          <a:xfrm>
            <a:off x="2360613" y="3581400"/>
            <a:ext cx="4575175" cy="1219200"/>
          </a:xfrm>
          <a:prstGeom prst="rect">
            <a:avLst/>
          </a:prstGeom>
        </p:spPr>
        <p:txBody>
          <a:bodyPr/>
          <a:lstStyle>
            <a:lvl1pPr marL="114300" indent="0" algn="ctr">
              <a:buNone/>
              <a:defRPr>
                <a:latin typeface="Gill Sans" pitchFamily="34" charset="0"/>
              </a:defRPr>
            </a:lvl1pPr>
            <a:lvl2pPr marL="411480" indent="0">
              <a:buNone/>
              <a:defRPr/>
            </a:lvl2pPr>
            <a:lvl3pPr marL="777240" indent="0">
              <a:buNone/>
              <a:defRPr/>
            </a:lvl3pPr>
            <a:lvl4pPr marL="1051560" indent="0">
              <a:buNone/>
              <a:defRPr/>
            </a:lvl4pPr>
          </a:lstStyle>
          <a:p>
            <a:pPr lvl="0"/>
            <a:r>
              <a:rPr lang="en-US" dirty="0"/>
              <a:t>Name(s) of presenter(s)</a:t>
            </a:r>
            <a:br>
              <a:rPr lang="en-US" dirty="0"/>
            </a:br>
            <a:r>
              <a:rPr lang="en-US" dirty="0"/>
              <a:t>Organizational affiliation</a:t>
            </a:r>
            <a:br>
              <a:rPr lang="en-US" dirty="0"/>
            </a:br>
            <a:r>
              <a:rPr lang="en-US" dirty="0"/>
              <a:t>Event name, place and dates</a:t>
            </a:r>
          </a:p>
        </p:txBody>
      </p:sp>
      <p:pic>
        <p:nvPicPr>
          <p:cNvPr id="6" name="Picture 5"/>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1737725" y="5907790"/>
            <a:ext cx="5848350" cy="666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pic>
        <p:nvPicPr>
          <p:cNvPr id="8" name="Picture 7"/>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9939" y="0"/>
            <a:ext cx="9144000" cy="13489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81120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address">
    <p:spTree>
      <p:nvGrpSpPr>
        <p:cNvPr id="1" name=""/>
        <p:cNvGrpSpPr/>
        <p:nvPr/>
      </p:nvGrpSpPr>
      <p:grpSpPr>
        <a:xfrm>
          <a:off x="0" y="0"/>
          <a:ext cx="0" cy="0"/>
          <a:chOff x="0" y="0"/>
          <a:chExt cx="0" cy="0"/>
        </a:xfrm>
      </p:grpSpPr>
      <p:sp>
        <p:nvSpPr>
          <p:cNvPr id="15" name="TextBox 14"/>
          <p:cNvSpPr txBox="1"/>
          <p:nvPr userDrawn="1"/>
        </p:nvSpPr>
        <p:spPr>
          <a:xfrm>
            <a:off x="0" y="3048000"/>
            <a:ext cx="9144000" cy="1138773"/>
          </a:xfrm>
          <a:prstGeom prst="rect">
            <a:avLst/>
          </a:prstGeom>
          <a:noFill/>
        </p:spPr>
        <p:txBody>
          <a:bodyPr wrap="square" rtlCol="0">
            <a:spAutoFit/>
          </a:bodyPr>
          <a:lstStyle/>
          <a:p>
            <a:pPr algn="ctr"/>
            <a:r>
              <a:rPr lang="en-US" sz="2400" i="1" dirty="0">
                <a:solidFill>
                  <a:srgbClr val="156734"/>
                </a:solidFill>
              </a:rPr>
              <a:t>Africa Research in Sustainable Intensification for the Next Generation</a:t>
            </a:r>
          </a:p>
          <a:p>
            <a:pPr algn="ctr"/>
            <a:r>
              <a:rPr lang="en-US" sz="4400" dirty="0">
                <a:solidFill>
                  <a:srgbClr val="156734"/>
                </a:solidFill>
              </a:rPr>
              <a:t>africa-rising.net</a:t>
            </a:r>
            <a:endParaRPr lang="en-US" sz="4400" b="1" i="1" dirty="0">
              <a:solidFill>
                <a:srgbClr val="156734"/>
              </a:solidFill>
            </a:endParaRPr>
          </a:p>
        </p:txBody>
      </p:sp>
      <p:grpSp>
        <p:nvGrpSpPr>
          <p:cNvPr id="2" name="Group 1"/>
          <p:cNvGrpSpPr/>
          <p:nvPr userDrawn="1"/>
        </p:nvGrpSpPr>
        <p:grpSpPr>
          <a:xfrm>
            <a:off x="1182636" y="5486400"/>
            <a:ext cx="7086600" cy="857635"/>
            <a:chOff x="1451698" y="5798343"/>
            <a:chExt cx="5863502" cy="709613"/>
          </a:xfrm>
        </p:grpSpPr>
        <p:pic>
          <p:nvPicPr>
            <p:cNvPr id="7" name="Picture 3"/>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1451698" y="5798343"/>
              <a:ext cx="709613" cy="709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12" descr="P:\logos\i\ifpri\IFPRI_Logo_Standard.jpg"/>
            <p:cNvPicPr>
              <a:picLocks noChangeAspect="1" noChangeArrowheads="1"/>
            </p:cNvPicPr>
            <p:nvPr userDrawn="1"/>
          </p:nvPicPr>
          <p:blipFill>
            <a:blip r:embed="rId3" cstate="email">
              <a:extLst>
                <a:ext uri="{28A0092B-C50C-407E-A947-70E740481C1C}">
                  <a14:useLocalDpi xmlns:a14="http://schemas.microsoft.com/office/drawing/2010/main"/>
                </a:ext>
              </a:extLst>
            </a:blip>
            <a:srcRect/>
            <a:stretch>
              <a:fillRect/>
            </a:stretch>
          </p:blipFill>
          <p:spPr bwMode="auto">
            <a:xfrm>
              <a:off x="4094392" y="5798343"/>
              <a:ext cx="391511" cy="709613"/>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7" descr="P:\logos\i\iita\IITA_regular-sienna_with slogan (2).JPG"/>
            <p:cNvPicPr>
              <a:picLocks noChangeAspect="1" noChangeArrowheads="1"/>
            </p:cNvPicPr>
            <p:nvPr userDrawn="1"/>
          </p:nvPicPr>
          <p:blipFill>
            <a:blip r:embed="rId4" cstate="email">
              <a:extLst>
                <a:ext uri="{28A0092B-C50C-407E-A947-70E740481C1C}">
                  <a14:useLocalDpi xmlns:a14="http://schemas.microsoft.com/office/drawing/2010/main"/>
                </a:ext>
              </a:extLst>
            </a:blip>
            <a:srcRect/>
            <a:stretch>
              <a:fillRect/>
            </a:stretch>
          </p:blipFill>
          <p:spPr bwMode="auto">
            <a:xfrm>
              <a:off x="6191983" y="5867400"/>
              <a:ext cx="1123217" cy="56435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0" name="Group 9"/>
          <p:cNvGrpSpPr>
            <a:grpSpLocks/>
          </p:cNvGrpSpPr>
          <p:nvPr userDrawn="1"/>
        </p:nvGrpSpPr>
        <p:grpSpPr bwMode="auto">
          <a:xfrm>
            <a:off x="1188668" y="6543671"/>
            <a:ext cx="7686540" cy="230832"/>
            <a:chOff x="1066800" y="6543986"/>
            <a:chExt cx="7305540" cy="229893"/>
          </a:xfrm>
        </p:grpSpPr>
        <p:sp>
          <p:nvSpPr>
            <p:cNvPr id="11" name="TextBox 6"/>
            <p:cNvSpPr txBox="1">
              <a:spLocks noChangeArrowheads="1"/>
            </p:cNvSpPr>
            <p:nvPr/>
          </p:nvSpPr>
          <p:spPr bwMode="auto">
            <a:xfrm>
              <a:off x="1676400" y="6543986"/>
              <a:ext cx="6695940" cy="2298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fontAlgn="auto" hangingPunct="1">
                <a:spcBef>
                  <a:spcPts val="0"/>
                </a:spcBef>
                <a:spcAft>
                  <a:spcPts val="0"/>
                </a:spcAft>
                <a:buClr>
                  <a:srgbClr val="5F0500"/>
                </a:buClr>
                <a:defRPr/>
              </a:pPr>
              <a:r>
                <a:rPr lang="en-US" sz="900" i="1" dirty="0">
                  <a:latin typeface="+mj-lt"/>
                </a:rPr>
                <a:t>The presentation has a Creative Commons </a:t>
              </a:r>
              <a:r>
                <a:rPr lang="en-US" sz="900" i="1" dirty="0" err="1">
                  <a:latin typeface="+mj-lt"/>
                </a:rPr>
                <a:t>licence</a:t>
              </a:r>
              <a:r>
                <a:rPr lang="en-US" sz="900" i="1" dirty="0">
                  <a:latin typeface="+mj-lt"/>
                </a:rPr>
                <a:t>. You are free to re-use or distribute this work, provided credit is given to ILRI.</a:t>
              </a:r>
              <a:endParaRPr lang="en-US" sz="900" dirty="0">
                <a:latin typeface="+mj-lt"/>
              </a:endParaRPr>
            </a:p>
          </p:txBody>
        </p:sp>
        <p:pic>
          <p:nvPicPr>
            <p:cNvPr id="12" name="Picture 11" descr="P:\Pictures&amp;Resources\Icons\by-nc-sa.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066800" y="6554505"/>
              <a:ext cx="598485" cy="209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3" name="Picture 12"/>
          <p:cNvPicPr>
            <a:picLocks noChangeAspect="1" noChangeArrowheads="1"/>
          </p:cNvPicPr>
          <p:nvPr userDrawn="1"/>
        </p:nvPicPr>
        <p:blipFill>
          <a:blip r:embed="rId6" cstate="email">
            <a:extLst>
              <a:ext uri="{28A0092B-C50C-407E-A947-70E740481C1C}">
                <a14:useLocalDpi xmlns:a14="http://schemas.microsoft.com/office/drawing/2010/main"/>
              </a:ext>
            </a:extLst>
          </a:blip>
          <a:srcRect/>
          <a:stretch>
            <a:fillRect/>
          </a:stretch>
        </p:blipFill>
        <p:spPr bwMode="auto">
          <a:xfrm>
            <a:off x="-9939" y="0"/>
            <a:ext cx="9144000" cy="13489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1_address">
    <p:spTree>
      <p:nvGrpSpPr>
        <p:cNvPr id="1" name=""/>
        <p:cNvGrpSpPr/>
        <p:nvPr/>
      </p:nvGrpSpPr>
      <p:grpSpPr>
        <a:xfrm>
          <a:off x="0" y="0"/>
          <a:ext cx="0" cy="0"/>
          <a:chOff x="0" y="0"/>
          <a:chExt cx="0" cy="0"/>
        </a:xfrm>
      </p:grpSpPr>
      <p:sp>
        <p:nvSpPr>
          <p:cNvPr id="15" name="TextBox 14"/>
          <p:cNvSpPr txBox="1"/>
          <p:nvPr userDrawn="1"/>
        </p:nvSpPr>
        <p:spPr>
          <a:xfrm>
            <a:off x="0" y="3048000"/>
            <a:ext cx="9144000" cy="1138773"/>
          </a:xfrm>
          <a:prstGeom prst="rect">
            <a:avLst/>
          </a:prstGeom>
          <a:noFill/>
        </p:spPr>
        <p:txBody>
          <a:bodyPr wrap="square" rtlCol="0">
            <a:spAutoFit/>
          </a:bodyPr>
          <a:lstStyle/>
          <a:p>
            <a:pPr algn="ctr"/>
            <a:r>
              <a:rPr lang="en-US" sz="2400" i="1" dirty="0">
                <a:solidFill>
                  <a:srgbClr val="156734"/>
                </a:solidFill>
              </a:rPr>
              <a:t>Africa Research in Sustainable Intensification for the Next Generation</a:t>
            </a:r>
          </a:p>
          <a:p>
            <a:pPr algn="ctr"/>
            <a:r>
              <a:rPr lang="en-US" sz="4400" dirty="0">
                <a:solidFill>
                  <a:srgbClr val="156734"/>
                </a:solidFill>
              </a:rPr>
              <a:t>africa-rising.net</a:t>
            </a:r>
            <a:endParaRPr lang="en-US" sz="4400" b="1" i="1" dirty="0">
              <a:solidFill>
                <a:srgbClr val="156734"/>
              </a:solidFill>
            </a:endParaRPr>
          </a:p>
        </p:txBody>
      </p:sp>
      <p:grpSp>
        <p:nvGrpSpPr>
          <p:cNvPr id="2" name="Group 1"/>
          <p:cNvGrpSpPr/>
          <p:nvPr userDrawn="1"/>
        </p:nvGrpSpPr>
        <p:grpSpPr>
          <a:xfrm>
            <a:off x="1182636" y="5486400"/>
            <a:ext cx="7086600" cy="857635"/>
            <a:chOff x="1451698" y="5798343"/>
            <a:chExt cx="5863502" cy="709613"/>
          </a:xfrm>
        </p:grpSpPr>
        <p:pic>
          <p:nvPicPr>
            <p:cNvPr id="7" name="Picture 3"/>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1451698" y="5798343"/>
              <a:ext cx="709613" cy="709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12" descr="P:\logos\i\ifpri\IFPRI_Logo_Standard.jpg"/>
            <p:cNvPicPr>
              <a:picLocks noChangeAspect="1" noChangeArrowheads="1"/>
            </p:cNvPicPr>
            <p:nvPr userDrawn="1"/>
          </p:nvPicPr>
          <p:blipFill>
            <a:blip r:embed="rId3" cstate="email">
              <a:extLst>
                <a:ext uri="{28A0092B-C50C-407E-A947-70E740481C1C}">
                  <a14:useLocalDpi xmlns:a14="http://schemas.microsoft.com/office/drawing/2010/main"/>
                </a:ext>
              </a:extLst>
            </a:blip>
            <a:srcRect/>
            <a:stretch>
              <a:fillRect/>
            </a:stretch>
          </p:blipFill>
          <p:spPr bwMode="auto">
            <a:xfrm>
              <a:off x="4094392" y="5798343"/>
              <a:ext cx="391511" cy="709613"/>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7" descr="P:\logos\i\iita\IITA_regular-sienna_with slogan (2).JPG"/>
            <p:cNvPicPr>
              <a:picLocks noChangeAspect="1" noChangeArrowheads="1"/>
            </p:cNvPicPr>
            <p:nvPr userDrawn="1"/>
          </p:nvPicPr>
          <p:blipFill>
            <a:blip r:embed="rId4" cstate="email">
              <a:extLst>
                <a:ext uri="{28A0092B-C50C-407E-A947-70E740481C1C}">
                  <a14:useLocalDpi xmlns:a14="http://schemas.microsoft.com/office/drawing/2010/main"/>
                </a:ext>
              </a:extLst>
            </a:blip>
            <a:srcRect/>
            <a:stretch>
              <a:fillRect/>
            </a:stretch>
          </p:blipFill>
          <p:spPr bwMode="auto">
            <a:xfrm>
              <a:off x="6191983" y="5867400"/>
              <a:ext cx="1123217" cy="56435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0" name="Group 9"/>
          <p:cNvGrpSpPr>
            <a:grpSpLocks/>
          </p:cNvGrpSpPr>
          <p:nvPr userDrawn="1"/>
        </p:nvGrpSpPr>
        <p:grpSpPr bwMode="auto">
          <a:xfrm>
            <a:off x="1188668" y="6543671"/>
            <a:ext cx="7686540" cy="230832"/>
            <a:chOff x="1066800" y="6543986"/>
            <a:chExt cx="7305540" cy="229893"/>
          </a:xfrm>
        </p:grpSpPr>
        <p:sp>
          <p:nvSpPr>
            <p:cNvPr id="11" name="TextBox 6"/>
            <p:cNvSpPr txBox="1">
              <a:spLocks noChangeArrowheads="1"/>
            </p:cNvSpPr>
            <p:nvPr/>
          </p:nvSpPr>
          <p:spPr bwMode="auto">
            <a:xfrm>
              <a:off x="1676400" y="6543986"/>
              <a:ext cx="6695940" cy="2298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fontAlgn="auto" hangingPunct="1">
                <a:spcBef>
                  <a:spcPts val="0"/>
                </a:spcBef>
                <a:spcAft>
                  <a:spcPts val="0"/>
                </a:spcAft>
                <a:buClr>
                  <a:srgbClr val="5F0500"/>
                </a:buClr>
                <a:defRPr/>
              </a:pPr>
              <a:r>
                <a:rPr lang="en-US" sz="900" i="1" dirty="0">
                  <a:latin typeface="+mj-lt"/>
                </a:rPr>
                <a:t>The presentation has a Creative Commons </a:t>
              </a:r>
              <a:r>
                <a:rPr lang="en-US" sz="900" i="1" dirty="0" err="1">
                  <a:latin typeface="+mj-lt"/>
                </a:rPr>
                <a:t>licence</a:t>
              </a:r>
              <a:r>
                <a:rPr lang="en-US" sz="900" i="1" dirty="0">
                  <a:latin typeface="+mj-lt"/>
                </a:rPr>
                <a:t>. You are free to re-use or distribute this work, provided credit is given to ILRI.</a:t>
              </a:r>
              <a:endParaRPr lang="en-US" sz="900" dirty="0">
                <a:latin typeface="+mj-lt"/>
              </a:endParaRPr>
            </a:p>
          </p:txBody>
        </p:sp>
        <p:pic>
          <p:nvPicPr>
            <p:cNvPr id="12" name="Picture 11" descr="P:\Pictures&amp;Resources\Icons\by-nc-sa.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066800" y="6554505"/>
              <a:ext cx="598485" cy="209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3" name="Picture 12"/>
          <p:cNvPicPr>
            <a:picLocks noChangeAspect="1" noChangeArrowheads="1"/>
          </p:cNvPicPr>
          <p:nvPr userDrawn="1"/>
        </p:nvPicPr>
        <p:blipFill>
          <a:blip r:embed="rId6" cstate="email">
            <a:extLst>
              <a:ext uri="{28A0092B-C50C-407E-A947-70E740481C1C}">
                <a14:useLocalDpi xmlns:a14="http://schemas.microsoft.com/office/drawing/2010/main"/>
              </a:ext>
            </a:extLst>
          </a:blip>
          <a:srcRect/>
          <a:stretch>
            <a:fillRect/>
          </a:stretch>
        </p:blipFill>
        <p:spPr bwMode="auto">
          <a:xfrm>
            <a:off x="-9939" y="0"/>
            <a:ext cx="9144000" cy="13489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1394721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tab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1295400"/>
            <a:ext cx="7620000" cy="609600"/>
          </a:xfrm>
          <a:prstGeom prst="rect">
            <a:avLst/>
          </a:prstGeom>
        </p:spPr>
        <p:txBody>
          <a:bodyPr/>
          <a:lstStyle>
            <a:lvl1pPr>
              <a:defRPr sz="4400" baseline="0">
                <a:latin typeface="Gill Sans" pitchFamily="34" charset="0"/>
              </a:defRPr>
            </a:lvl1pPr>
          </a:lstStyle>
          <a:p>
            <a:r>
              <a:rPr lang="en-US" dirty="0"/>
              <a:t>For tables use this format</a:t>
            </a:r>
          </a:p>
        </p:txBody>
      </p:sp>
      <p:sp>
        <p:nvSpPr>
          <p:cNvPr id="5" name="Table Placeholder 4"/>
          <p:cNvSpPr>
            <a:spLocks noGrp="1"/>
          </p:cNvSpPr>
          <p:nvPr>
            <p:ph type="tbl" sz="quarter" idx="12"/>
          </p:nvPr>
        </p:nvSpPr>
        <p:spPr>
          <a:xfrm>
            <a:off x="457200" y="2667000"/>
            <a:ext cx="7620000" cy="3733800"/>
          </a:xfrm>
          <a:prstGeom prst="rect">
            <a:avLst/>
          </a:prstGeom>
        </p:spPr>
        <p:txBody>
          <a:bodyPr/>
          <a:lstStyle>
            <a:lvl1pPr marL="114300" indent="0">
              <a:buNone/>
              <a:defRPr/>
            </a:lvl1pPr>
          </a:lstStyle>
          <a:p>
            <a:r>
              <a:rPr lang="en-US"/>
              <a:t>Click icon to add table</a:t>
            </a:r>
            <a:endParaRPr lang="en-US" dirty="0"/>
          </a:p>
        </p:txBody>
      </p:sp>
      <p:sp>
        <p:nvSpPr>
          <p:cNvPr id="6" name="Text Placeholder 9"/>
          <p:cNvSpPr>
            <a:spLocks noGrp="1"/>
          </p:cNvSpPr>
          <p:nvPr>
            <p:ph type="body" sz="quarter" idx="11" hasCustomPrompt="1"/>
          </p:nvPr>
        </p:nvSpPr>
        <p:spPr>
          <a:xfrm>
            <a:off x="76200" y="0"/>
            <a:ext cx="7620000" cy="1143000"/>
          </a:xfrm>
          <a:prstGeom prst="rect">
            <a:avLst/>
          </a:prstGeom>
        </p:spPr>
        <p:txBody>
          <a:bodyPr/>
          <a:lstStyle>
            <a:lvl1pPr marL="114300" indent="0" algn="l">
              <a:buNone/>
              <a:defRPr sz="4800">
                <a:solidFill>
                  <a:schemeClr val="bg1"/>
                </a:solidFill>
              </a:defRPr>
            </a:lvl1pPr>
          </a:lstStyle>
          <a:p>
            <a:pPr lvl="0"/>
            <a:r>
              <a:rPr lang="en-US" dirty="0"/>
              <a:t>Title</a:t>
            </a:r>
          </a:p>
        </p:txBody>
      </p:sp>
    </p:spTree>
    <p:extLst>
      <p:ext uri="{BB962C8B-B14F-4D97-AF65-F5344CB8AC3E}">
        <p14:creationId xmlns:p14="http://schemas.microsoft.com/office/powerpoint/2010/main" val="39425175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Custom Layout">
    <p:spTree>
      <p:nvGrpSpPr>
        <p:cNvPr id="1" name=""/>
        <p:cNvGrpSpPr/>
        <p:nvPr/>
      </p:nvGrpSpPr>
      <p:grpSpPr>
        <a:xfrm>
          <a:off x="0" y="0"/>
          <a:ext cx="0" cy="0"/>
          <a:chOff x="0" y="0"/>
          <a:chExt cx="0" cy="0"/>
        </a:xfrm>
      </p:grpSpPr>
      <p:sp>
        <p:nvSpPr>
          <p:cNvPr id="9" name="Text Placeholder 8"/>
          <p:cNvSpPr>
            <a:spLocks noGrp="1"/>
          </p:cNvSpPr>
          <p:nvPr>
            <p:ph type="body" sz="quarter" idx="12" hasCustomPrompt="1"/>
          </p:nvPr>
        </p:nvSpPr>
        <p:spPr>
          <a:xfrm>
            <a:off x="533400" y="1676400"/>
            <a:ext cx="7772400" cy="838200"/>
          </a:xfrm>
          <a:prstGeom prst="rect">
            <a:avLst/>
          </a:prstGeom>
        </p:spPr>
        <p:txBody>
          <a:bodyPr/>
          <a:lstStyle>
            <a:lvl1pPr marL="114300" indent="0">
              <a:buClr>
                <a:srgbClr val="712123"/>
              </a:buClr>
              <a:buNone/>
              <a:defRPr sz="4400">
                <a:latin typeface="Gill Sans" pitchFamily="34" charset="0"/>
              </a:defRPr>
            </a:lvl1pPr>
            <a:lvl2pPr>
              <a:buClr>
                <a:srgbClr val="712123"/>
              </a:buClr>
              <a:defRPr sz="2800"/>
            </a:lvl2pPr>
            <a:lvl3pPr>
              <a:buClr>
                <a:srgbClr val="712123"/>
              </a:buClr>
              <a:defRPr sz="2400"/>
            </a:lvl3pPr>
            <a:lvl4pPr>
              <a:buClr>
                <a:srgbClr val="712123"/>
              </a:buClr>
              <a:defRPr sz="2000"/>
            </a:lvl4pPr>
            <a:lvl5pPr>
              <a:buClr>
                <a:srgbClr val="712123"/>
              </a:buClr>
              <a:defRPr sz="1800"/>
            </a:lvl5pPr>
          </a:lstStyle>
          <a:p>
            <a:pPr lvl="0"/>
            <a:r>
              <a:rPr lang="en-US" dirty="0"/>
              <a:t>Title</a:t>
            </a:r>
          </a:p>
        </p:txBody>
      </p:sp>
      <p:pic>
        <p:nvPicPr>
          <p:cNvPr id="4" name="Picture 3"/>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9939" y="0"/>
            <a:ext cx="9144000" cy="13489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741862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graph">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1000" y="1600200"/>
            <a:ext cx="7620000" cy="685800"/>
          </a:xfrm>
          <a:prstGeom prst="rect">
            <a:avLst/>
          </a:prstGeom>
        </p:spPr>
        <p:txBody>
          <a:bodyPr/>
          <a:lstStyle>
            <a:lvl1pPr>
              <a:defRPr>
                <a:latin typeface="Gill Sans" pitchFamily="34" charset="0"/>
              </a:defRPr>
            </a:lvl1pPr>
          </a:lstStyle>
          <a:p>
            <a:r>
              <a:rPr lang="en-US" dirty="0"/>
              <a:t>For graphs</a:t>
            </a:r>
          </a:p>
        </p:txBody>
      </p:sp>
      <p:sp>
        <p:nvSpPr>
          <p:cNvPr id="5" name="Chart Placeholder 4"/>
          <p:cNvSpPr>
            <a:spLocks noGrp="1"/>
          </p:cNvSpPr>
          <p:nvPr>
            <p:ph type="chart" sz="quarter" idx="11" hasCustomPrompt="1"/>
          </p:nvPr>
        </p:nvSpPr>
        <p:spPr>
          <a:xfrm>
            <a:off x="533400" y="3352800"/>
            <a:ext cx="3733800" cy="2743200"/>
          </a:xfrm>
          <a:prstGeom prst="rect">
            <a:avLst/>
          </a:prstGeom>
          <a:blipFill>
            <a:blip r:embed="rId2" cstate="email">
              <a:extLst>
                <a:ext uri="{28A0092B-C50C-407E-A947-70E740481C1C}">
                  <a14:useLocalDpi xmlns:a14="http://schemas.microsoft.com/office/drawing/2010/main"/>
                </a:ext>
              </a:extLst>
            </a:blip>
            <a:stretch>
              <a:fillRect/>
            </a:stretch>
          </a:blipFill>
        </p:spPr>
        <p:txBody>
          <a:bodyPr/>
          <a:lstStyle>
            <a:lvl1pPr marL="114300" indent="0">
              <a:buNone/>
              <a:defRPr/>
            </a:lvl1pPr>
          </a:lstStyle>
          <a:p>
            <a:r>
              <a:rPr lang="en-US" dirty="0"/>
              <a:t> </a:t>
            </a:r>
          </a:p>
        </p:txBody>
      </p:sp>
    </p:spTree>
    <p:extLst>
      <p:ext uri="{BB962C8B-B14F-4D97-AF65-F5344CB8AC3E}">
        <p14:creationId xmlns:p14="http://schemas.microsoft.com/office/powerpoint/2010/main" val="10037034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ab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1295400"/>
            <a:ext cx="7620000" cy="609600"/>
          </a:xfrm>
          <a:prstGeom prst="rect">
            <a:avLst/>
          </a:prstGeom>
        </p:spPr>
        <p:txBody>
          <a:bodyPr/>
          <a:lstStyle>
            <a:lvl1pPr>
              <a:defRPr sz="4400" baseline="0">
                <a:latin typeface="Gill Sans" pitchFamily="34" charset="0"/>
              </a:defRPr>
            </a:lvl1pPr>
          </a:lstStyle>
          <a:p>
            <a:r>
              <a:rPr lang="en-US" dirty="0"/>
              <a:t>For tables use this format</a:t>
            </a:r>
          </a:p>
        </p:txBody>
      </p:sp>
      <p:sp>
        <p:nvSpPr>
          <p:cNvPr id="5" name="Table Placeholder 4"/>
          <p:cNvSpPr>
            <a:spLocks noGrp="1"/>
          </p:cNvSpPr>
          <p:nvPr>
            <p:ph type="tbl" sz="quarter" idx="12"/>
          </p:nvPr>
        </p:nvSpPr>
        <p:spPr>
          <a:xfrm>
            <a:off x="457200" y="2667000"/>
            <a:ext cx="7620000" cy="3733800"/>
          </a:xfrm>
          <a:prstGeom prst="rect">
            <a:avLst/>
          </a:prstGeom>
        </p:spPr>
        <p:txBody>
          <a:bodyPr/>
          <a:lstStyle>
            <a:lvl1pPr marL="114300" indent="0">
              <a:buNone/>
              <a:defRPr/>
            </a:lvl1pPr>
          </a:lstStyle>
          <a:p>
            <a:r>
              <a:rPr lang="en-US"/>
              <a:t>Click icon to add table</a:t>
            </a:r>
            <a:endParaRPr lang="en-US" dirty="0"/>
          </a:p>
        </p:txBody>
      </p:sp>
      <p:sp>
        <p:nvSpPr>
          <p:cNvPr id="6" name="Text Placeholder 9"/>
          <p:cNvSpPr>
            <a:spLocks noGrp="1"/>
          </p:cNvSpPr>
          <p:nvPr>
            <p:ph type="body" sz="quarter" idx="11" hasCustomPrompt="1"/>
          </p:nvPr>
        </p:nvSpPr>
        <p:spPr>
          <a:xfrm>
            <a:off x="76200" y="0"/>
            <a:ext cx="7620000" cy="1143000"/>
          </a:xfrm>
          <a:prstGeom prst="rect">
            <a:avLst/>
          </a:prstGeom>
        </p:spPr>
        <p:txBody>
          <a:bodyPr/>
          <a:lstStyle>
            <a:lvl1pPr marL="114300" indent="0" algn="l">
              <a:buNone/>
              <a:defRPr sz="4800">
                <a:solidFill>
                  <a:schemeClr val="bg1"/>
                </a:solidFill>
              </a:defRPr>
            </a:lvl1pPr>
          </a:lstStyle>
          <a:p>
            <a:pPr lvl="0"/>
            <a:r>
              <a:rPr lang="en-US" dirty="0"/>
              <a:t>Title</a:t>
            </a:r>
          </a:p>
        </p:txBody>
      </p:sp>
    </p:spTree>
    <p:extLst>
      <p:ext uri="{BB962C8B-B14F-4D97-AF65-F5344CB8AC3E}">
        <p14:creationId xmlns:p14="http://schemas.microsoft.com/office/powerpoint/2010/main" val="454662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tab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1295400"/>
            <a:ext cx="7620000" cy="609600"/>
          </a:xfrm>
          <a:prstGeom prst="rect">
            <a:avLst/>
          </a:prstGeom>
        </p:spPr>
        <p:txBody>
          <a:bodyPr/>
          <a:lstStyle>
            <a:lvl1pPr>
              <a:defRPr baseline="0"/>
            </a:lvl1pPr>
          </a:lstStyle>
          <a:p>
            <a:r>
              <a:rPr lang="en-US" dirty="0"/>
              <a:t>For tables use this format</a:t>
            </a:r>
          </a:p>
        </p:txBody>
      </p:sp>
      <p:sp>
        <p:nvSpPr>
          <p:cNvPr id="5" name="Table Placeholder 4"/>
          <p:cNvSpPr>
            <a:spLocks noGrp="1"/>
          </p:cNvSpPr>
          <p:nvPr>
            <p:ph type="tbl" sz="quarter" idx="12"/>
          </p:nvPr>
        </p:nvSpPr>
        <p:spPr>
          <a:xfrm>
            <a:off x="457200" y="2667000"/>
            <a:ext cx="7620000" cy="3733800"/>
          </a:xfrm>
          <a:prstGeom prst="rect">
            <a:avLst/>
          </a:prstGeom>
        </p:spPr>
        <p:txBody>
          <a:bodyPr/>
          <a:lstStyle>
            <a:lvl1pPr marL="114300" indent="0">
              <a:buNone/>
              <a:defRPr/>
            </a:lvl1pPr>
          </a:lstStyle>
          <a:p>
            <a:r>
              <a:rPr lang="en-US"/>
              <a:t>Click icon to add table</a:t>
            </a:r>
            <a:endParaRPr lang="en-US" dirty="0"/>
          </a:p>
        </p:txBody>
      </p:sp>
      <p:sp>
        <p:nvSpPr>
          <p:cNvPr id="6" name="Text Placeholder 9"/>
          <p:cNvSpPr>
            <a:spLocks noGrp="1"/>
          </p:cNvSpPr>
          <p:nvPr>
            <p:ph type="body" sz="quarter" idx="11" hasCustomPrompt="1"/>
          </p:nvPr>
        </p:nvSpPr>
        <p:spPr>
          <a:xfrm>
            <a:off x="76200" y="0"/>
            <a:ext cx="7620000" cy="1143000"/>
          </a:xfrm>
          <a:prstGeom prst="rect">
            <a:avLst/>
          </a:prstGeom>
        </p:spPr>
        <p:txBody>
          <a:bodyPr/>
          <a:lstStyle>
            <a:lvl1pPr marL="114300" indent="0" algn="l">
              <a:buNone/>
              <a:defRPr sz="4800">
                <a:solidFill>
                  <a:schemeClr val="bg1"/>
                </a:solidFill>
              </a:defRPr>
            </a:lvl1pPr>
          </a:lstStyle>
          <a:p>
            <a:pPr lvl="0"/>
            <a:r>
              <a:rPr lang="en-US" dirty="0"/>
              <a:t>Title</a:t>
            </a:r>
          </a:p>
        </p:txBody>
      </p:sp>
    </p:spTree>
    <p:extLst>
      <p:ext uri="{BB962C8B-B14F-4D97-AF65-F5344CB8AC3E}">
        <p14:creationId xmlns:p14="http://schemas.microsoft.com/office/powerpoint/2010/main" val="14976485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E0E8873A-393D-408D-AA67-85D76FCDD1AA}" type="datetimeFigureOut">
              <a:rPr lang="en-US" smtClean="0"/>
              <a:t>6/8/2018</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7FC285E3-3736-4797-AF53-E5E38917DF19}" type="slidenum">
              <a:rPr lang="en-US" smtClean="0"/>
              <a:t>‹#›</a:t>
            </a:fld>
            <a:endParaRPr lang="en-US"/>
          </a:p>
        </p:txBody>
      </p:sp>
    </p:spTree>
    <p:extLst>
      <p:ext uri="{BB962C8B-B14F-4D97-AF65-F5344CB8AC3E}">
        <p14:creationId xmlns:p14="http://schemas.microsoft.com/office/powerpoint/2010/main" val="36469059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userDrawn="1">
  <p:cSld name="address">
    <p:spTree>
      <p:nvGrpSpPr>
        <p:cNvPr id="1" name=""/>
        <p:cNvGrpSpPr/>
        <p:nvPr/>
      </p:nvGrpSpPr>
      <p:grpSpPr>
        <a:xfrm>
          <a:off x="0" y="0"/>
          <a:ext cx="0" cy="0"/>
          <a:chOff x="0" y="0"/>
          <a:chExt cx="0" cy="0"/>
        </a:xfrm>
      </p:grpSpPr>
      <p:sp>
        <p:nvSpPr>
          <p:cNvPr id="15" name="TextBox 14"/>
          <p:cNvSpPr txBox="1"/>
          <p:nvPr userDrawn="1"/>
        </p:nvSpPr>
        <p:spPr>
          <a:xfrm>
            <a:off x="0" y="3048002"/>
            <a:ext cx="9144000" cy="1058303"/>
          </a:xfrm>
          <a:prstGeom prst="rect">
            <a:avLst/>
          </a:prstGeom>
          <a:noFill/>
        </p:spPr>
        <p:txBody>
          <a:bodyPr wrap="square" rtlCol="0">
            <a:spAutoFit/>
          </a:bodyPr>
          <a:lstStyle/>
          <a:p>
            <a:pPr algn="ctr"/>
            <a:r>
              <a:rPr lang="en-US" sz="2215" i="1" dirty="0">
                <a:solidFill>
                  <a:srgbClr val="156734"/>
                </a:solidFill>
              </a:rPr>
              <a:t>Africa Research in Sustainable Intensification for the Next Generation</a:t>
            </a:r>
          </a:p>
          <a:p>
            <a:pPr algn="ctr"/>
            <a:r>
              <a:rPr lang="en-US" sz="4062" dirty="0">
                <a:solidFill>
                  <a:srgbClr val="156734"/>
                </a:solidFill>
              </a:rPr>
              <a:t>africa-rising.net</a:t>
            </a:r>
            <a:endParaRPr lang="en-US" sz="4062" b="1" i="1" dirty="0">
              <a:solidFill>
                <a:srgbClr val="156734"/>
              </a:solidFill>
            </a:endParaRPr>
          </a:p>
        </p:txBody>
      </p:sp>
      <p:grpSp>
        <p:nvGrpSpPr>
          <p:cNvPr id="2" name="Group 1"/>
          <p:cNvGrpSpPr/>
          <p:nvPr userDrawn="1"/>
        </p:nvGrpSpPr>
        <p:grpSpPr>
          <a:xfrm>
            <a:off x="1182636" y="5486402"/>
            <a:ext cx="7086600" cy="857635"/>
            <a:chOff x="1451698" y="5798343"/>
            <a:chExt cx="5863502" cy="709613"/>
          </a:xfrm>
        </p:grpSpPr>
        <p:pic>
          <p:nvPicPr>
            <p:cNvPr id="7" name="Picture 3"/>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451698" y="5798343"/>
              <a:ext cx="709613" cy="7096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8" name="Picture 12" descr="P:\logos\i\ifpri\IFPRI_Logo_Standard.jp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4094392" y="5798343"/>
              <a:ext cx="391511" cy="709613"/>
            </a:xfrm>
            <a:prstGeom prst="rect">
              <a:avLst/>
            </a:prstGeom>
            <a:noFill/>
            <a:extLst>
              <a:ext uri="{909E8E84-426E-40dd-AFC4-6F175D3DCCD1}">
                <a14:hiddenFill xmlns:a14="http://schemas.microsoft.com/office/drawing/2010/main" xmlns="">
                  <a:solidFill>
                    <a:srgbClr val="FFFFFF"/>
                  </a:solidFill>
                </a14:hiddenFill>
              </a:ext>
            </a:extLst>
          </p:spPr>
        </p:pic>
        <p:pic>
          <p:nvPicPr>
            <p:cNvPr id="9" name="Picture 7" descr="P:\logos\i\iita\IITA_regular-sienna_with slogan (2).JP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6191983" y="5867400"/>
              <a:ext cx="1123217" cy="564356"/>
            </a:xfrm>
            <a:prstGeom prst="rect">
              <a:avLst/>
            </a:prstGeom>
            <a:noFill/>
            <a:extLst>
              <a:ext uri="{909E8E84-426E-40dd-AFC4-6F175D3DCCD1}">
                <a14:hiddenFill xmlns:a14="http://schemas.microsoft.com/office/drawing/2010/main" xmlns="">
                  <a:solidFill>
                    <a:srgbClr val="FFFFFF"/>
                  </a:solidFill>
                </a14:hiddenFill>
              </a:ext>
            </a:extLst>
          </p:spPr>
        </p:pic>
      </p:grpSp>
      <p:pic>
        <p:nvPicPr>
          <p:cNvPr id="13" name="Picture 12"/>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9939" y="0"/>
            <a:ext cx="9144000" cy="134891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4" name="TextBox 6"/>
          <p:cNvSpPr txBox="1">
            <a:spLocks noChangeArrowheads="1"/>
          </p:cNvSpPr>
          <p:nvPr userDrawn="1"/>
        </p:nvSpPr>
        <p:spPr bwMode="auto">
          <a:xfrm>
            <a:off x="1827345" y="6550969"/>
            <a:ext cx="6096000" cy="2343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fontAlgn="auto" hangingPunct="1">
              <a:spcBef>
                <a:spcPts val="0"/>
              </a:spcBef>
              <a:spcAft>
                <a:spcPts val="0"/>
              </a:spcAft>
              <a:buClr>
                <a:srgbClr val="5F0500"/>
              </a:buClr>
              <a:defRPr/>
            </a:pPr>
            <a:r>
              <a:rPr lang="en-GB" sz="923" kern="1200" dirty="0">
                <a:solidFill>
                  <a:schemeClr val="tx1"/>
                </a:solidFill>
                <a:effectLst/>
                <a:latin typeface="+mn-lt"/>
                <a:ea typeface="+mn-ea"/>
                <a:cs typeface="Arial" charset="0"/>
              </a:rPr>
              <a:t>This presentation is licensed for use under the Creative Commons Attribution 4.0 International Licence.</a:t>
            </a:r>
            <a:endParaRPr lang="en-US" sz="923" dirty="0">
              <a:latin typeface="+mn-lt"/>
            </a:endParaRPr>
          </a:p>
        </p:txBody>
      </p:sp>
      <p:pic>
        <p:nvPicPr>
          <p:cNvPr id="16" name="Picture 15" descr="cc-by 88x31.png"/>
          <p:cNvPicPr/>
          <p:nvPr userDrawn="1"/>
        </p:nvPicPr>
        <p:blipFill>
          <a:blip r:embed="rId6" r:link="rId7">
            <a:extLst>
              <a:ext uri="{28A0092B-C50C-407E-A947-70E740481C1C}">
                <a14:useLocalDpi xmlns:a14="http://schemas.microsoft.com/office/drawing/2010/main" val="0"/>
              </a:ext>
            </a:extLst>
          </a:blip>
          <a:srcRect/>
          <a:stretch>
            <a:fillRect/>
          </a:stretch>
        </p:blipFill>
        <p:spPr bwMode="auto">
          <a:xfrm>
            <a:off x="1240606" y="6569513"/>
            <a:ext cx="586740" cy="207645"/>
          </a:xfrm>
          <a:prstGeom prst="rect">
            <a:avLst/>
          </a:prstGeom>
          <a:noFill/>
          <a:ln>
            <a:noFill/>
          </a:ln>
        </p:spPr>
      </p:pic>
    </p:spTree>
    <p:extLst>
      <p:ext uri="{BB962C8B-B14F-4D97-AF65-F5344CB8AC3E}">
        <p14:creationId xmlns:p14="http://schemas.microsoft.com/office/powerpoint/2010/main" val="20791996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533400" y="838200"/>
            <a:ext cx="6858000" cy="1219200"/>
          </a:xfrm>
        </p:spPr>
        <p:txBody>
          <a:bodyPr>
            <a:normAutofit/>
          </a:bodyPr>
          <a:lstStyle>
            <a:lvl1pPr marL="0" indent="0" algn="l">
              <a:buNone/>
              <a:defRPr sz="4400" baseline="0">
                <a:solidFill>
                  <a:schemeClr val="tx1"/>
                </a:solidFill>
                <a:latin typeface="Gill Sans"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For charts use this style </a:t>
            </a:r>
          </a:p>
        </p:txBody>
      </p:sp>
    </p:spTree>
    <p:extLst>
      <p:ext uri="{BB962C8B-B14F-4D97-AF65-F5344CB8AC3E}">
        <p14:creationId xmlns:p14="http://schemas.microsoft.com/office/powerpoint/2010/main" val="4065446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1219200"/>
            <a:ext cx="8229600" cy="1143000"/>
          </a:xfrm>
        </p:spPr>
        <p:txBody>
          <a:bodyPr/>
          <a:lstStyle>
            <a:lvl1pPr algn="l">
              <a:defRPr/>
            </a:lvl1pPr>
          </a:lstStyle>
          <a:p>
            <a:r>
              <a:rPr lang="en-US" dirty="0"/>
              <a:t>Insert picture</a:t>
            </a:r>
          </a:p>
        </p:txBody>
      </p:sp>
      <p:pic>
        <p:nvPicPr>
          <p:cNvPr id="3" name="Picture 2"/>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9939" y="0"/>
            <a:ext cx="9144000" cy="13489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099782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0.xml"/><Relationship Id="rId7" Type="http://schemas.openxmlformats.org/officeDocument/2006/relationships/theme" Target="../theme/theme2.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4"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bg1">
                <a:tint val="90000"/>
              </a:schemeClr>
            </a:gs>
            <a:gs pos="100000">
              <a:schemeClr val="bg1">
                <a:shade val="100000"/>
                <a:satMod val="115000"/>
              </a:schemeClr>
            </a:gs>
            <a:gs pos="100000">
              <a:schemeClr val="bg1">
                <a:shade val="70000"/>
                <a:satMod val="130000"/>
              </a:schemeClr>
            </a:gs>
          </a:gsLst>
          <a:path path="circle">
            <a:fillToRect l="20000" t="50000" r="100000" b="50000"/>
          </a:path>
          <a:tileRect/>
        </a:gradFill>
        <a:effectLst/>
      </p:bgPr>
    </p:bg>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9939" y="0"/>
            <a:ext cx="9144000" cy="13489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 bg1="lt1" tx1="dk1" bg2="lt2" tx2="dk2" accent1="accent1" accent2="accent2" accent3="accent3" accent4="accent4" accent5="accent5" accent6="accent6" hlink="hlink" folHlink="folHlink"/>
  <p:sldLayoutIdLst>
    <p:sldLayoutId id="2147483661" r:id="rId1"/>
    <p:sldLayoutId id="2147483670" r:id="rId2"/>
    <p:sldLayoutId id="2147483667" r:id="rId3"/>
    <p:sldLayoutId id="2147483668" r:id="rId4"/>
    <p:sldLayoutId id="2147483673" r:id="rId5"/>
    <p:sldLayoutId id="2147483681" r:id="rId6"/>
    <p:sldLayoutId id="2147483684" r:id="rId7"/>
  </p:sldLayoutIdLst>
  <p:txStyles>
    <p:titleStyle>
      <a:lvl1pPr algn="l" defTabSz="914400" rtl="0" eaLnBrk="1" latinLnBrk="0" hangingPunct="1">
        <a:spcBef>
          <a:spcPct val="0"/>
        </a:spcBef>
        <a:buNone/>
        <a:defRPr sz="4600" kern="1200" cap="none" spc="-100" baseline="0">
          <a:ln>
            <a:noFill/>
          </a:ln>
          <a:solidFill>
            <a:schemeClr val="tx2"/>
          </a:solidFill>
          <a:effectLst/>
          <a:latin typeface="+mn-lt"/>
          <a:ea typeface="+mj-ea"/>
          <a:cs typeface="+mj-cs"/>
        </a:defRPr>
      </a:lvl1pPr>
    </p:titleStyle>
    <p:bodyStyle>
      <a:lvl1pPr marL="342900" indent="-228600" algn="l" defTabSz="914400" rtl="0" eaLnBrk="1" latinLnBrk="0" hangingPunct="1">
        <a:spcBef>
          <a:spcPct val="20000"/>
        </a:spcBef>
        <a:buClr>
          <a:srgbClr val="156734"/>
        </a:buClr>
        <a:buFont typeface="Wingdings" pitchFamily="2" charset="2"/>
        <a:buChar char="§"/>
        <a:defRPr sz="2200" kern="1200">
          <a:solidFill>
            <a:schemeClr val="tx1"/>
          </a:solidFill>
          <a:latin typeface="+mn-lt"/>
          <a:ea typeface="+mn-ea"/>
          <a:cs typeface="+mn-cs"/>
        </a:defRPr>
      </a:lvl1pPr>
      <a:lvl2pPr marL="640080" indent="-228600" algn="l" defTabSz="914400" rtl="0" eaLnBrk="1" latinLnBrk="0" hangingPunct="1">
        <a:spcBef>
          <a:spcPct val="20000"/>
        </a:spcBef>
        <a:buClr>
          <a:srgbClr val="156734"/>
        </a:buClr>
        <a:buFont typeface="Wingdings" pitchFamily="2" charset="2"/>
        <a:buChar char="§"/>
        <a:defRPr sz="2000" kern="1200">
          <a:solidFill>
            <a:schemeClr val="tx1"/>
          </a:solidFill>
          <a:latin typeface="+mn-lt"/>
          <a:ea typeface="+mn-ea"/>
          <a:cs typeface="+mn-cs"/>
        </a:defRPr>
      </a:lvl2pPr>
      <a:lvl3pPr marL="1005840" indent="-228600" algn="l" defTabSz="914400" rtl="0" eaLnBrk="1" latinLnBrk="0" hangingPunct="1">
        <a:spcBef>
          <a:spcPct val="20000"/>
        </a:spcBef>
        <a:buClr>
          <a:srgbClr val="156734"/>
        </a:buClr>
        <a:buFont typeface="Wingdings" pitchFamily="2" charset="2"/>
        <a:buChar char="§"/>
        <a:defRPr sz="1800" kern="1200">
          <a:solidFill>
            <a:schemeClr val="tx1"/>
          </a:solidFill>
          <a:latin typeface="+mn-lt"/>
          <a:ea typeface="+mn-ea"/>
          <a:cs typeface="+mn-cs"/>
        </a:defRPr>
      </a:lvl3pPr>
      <a:lvl4pPr marL="1280160" indent="-228600" algn="l" defTabSz="914400" rtl="0" eaLnBrk="1" latinLnBrk="0" hangingPunct="1">
        <a:spcBef>
          <a:spcPct val="20000"/>
        </a:spcBef>
        <a:buClr>
          <a:srgbClr val="156734"/>
        </a:buClr>
        <a:buFont typeface="Wingdings" pitchFamily="2" charset="2"/>
        <a:buChar char="§"/>
        <a:defRPr sz="1600" kern="1200">
          <a:solidFill>
            <a:schemeClr val="tx1"/>
          </a:solidFill>
          <a:latin typeface="+mn-lt"/>
          <a:ea typeface="+mn-ea"/>
          <a:cs typeface="+mn-cs"/>
        </a:defRPr>
      </a:lvl4pPr>
      <a:lvl5pPr marL="1554480" indent="-228600" algn="l" defTabSz="914400" rtl="0" eaLnBrk="1" latinLnBrk="0" hangingPunct="1">
        <a:spcBef>
          <a:spcPct val="20000"/>
        </a:spcBef>
        <a:buClr>
          <a:srgbClr val="156734"/>
        </a:buClr>
        <a:buFont typeface="Wingdings" pitchFamily="2" charset="2"/>
        <a:buChar char="§"/>
        <a:defRPr sz="1400" kern="1200" baseline="0">
          <a:solidFill>
            <a:schemeClr val="tx1"/>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a:t>Insert picture</a:t>
            </a:r>
          </a:p>
        </p:txBody>
      </p:sp>
      <p:sp>
        <p:nvSpPr>
          <p:cNvPr id="3" name="Text Placeholder 2"/>
          <p:cNvSpPr>
            <a:spLocks noGrp="1"/>
          </p:cNvSpPr>
          <p:nvPr>
            <p:ph type="body" idx="1"/>
          </p:nvPr>
        </p:nvSpPr>
        <p:spPr>
          <a:xfrm>
            <a:off x="457200" y="1600201"/>
            <a:ext cx="5181600" cy="297180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36362905"/>
      </p:ext>
    </p:extLst>
  </p:cSld>
  <p:clrMap bg1="lt1" tx1="dk1" bg2="lt2" tx2="dk2" accent1="accent1" accent2="accent2" accent3="accent3" accent4="accent4" accent5="accent5" accent6="accent6" hlink="hlink" folHlink="folHlink"/>
  <p:sldLayoutIdLst>
    <p:sldLayoutId id="2147483675" r:id="rId1"/>
    <p:sldLayoutId id="2147483680" r:id="rId2"/>
    <p:sldLayoutId id="2147483676" r:id="rId3"/>
    <p:sldLayoutId id="2147483666" r:id="rId4"/>
    <p:sldLayoutId id="2147483679" r:id="rId5"/>
    <p:sldLayoutId id="2147483683" r:id="rId6"/>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8" Type="http://schemas.openxmlformats.org/officeDocument/2006/relationships/image" Target="../media/image37.jpeg"/><Relationship Id="rId3" Type="http://schemas.openxmlformats.org/officeDocument/2006/relationships/image" Target="../media/image32.png"/><Relationship Id="rId7" Type="http://schemas.openxmlformats.org/officeDocument/2006/relationships/image" Target="../media/image36.jpeg"/><Relationship Id="rId12" Type="http://schemas.openxmlformats.org/officeDocument/2006/relationships/image" Target="../media/image41.png"/><Relationship Id="rId2" Type="http://schemas.openxmlformats.org/officeDocument/2006/relationships/notesSlide" Target="../notesSlides/notesSlide22.xml"/><Relationship Id="rId1" Type="http://schemas.openxmlformats.org/officeDocument/2006/relationships/slideLayout" Target="../slideLayouts/slideLayout3.xml"/><Relationship Id="rId6" Type="http://schemas.openxmlformats.org/officeDocument/2006/relationships/image" Target="../media/image35.png"/><Relationship Id="rId11" Type="http://schemas.openxmlformats.org/officeDocument/2006/relationships/image" Target="../media/image40.jpeg"/><Relationship Id="rId5" Type="http://schemas.openxmlformats.org/officeDocument/2006/relationships/image" Target="../media/image34.png"/><Relationship Id="rId10" Type="http://schemas.openxmlformats.org/officeDocument/2006/relationships/image" Target="../media/image39.png"/><Relationship Id="rId4" Type="http://schemas.openxmlformats.org/officeDocument/2006/relationships/image" Target="../media/image33.png"/><Relationship Id="rId9" Type="http://schemas.openxmlformats.org/officeDocument/2006/relationships/image" Target="../media/image38.jpeg"/></Relationships>
</file>

<file path=ppt/slides/_rels/slide24.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13.xml"/><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13.xml"/><Relationship Id="rId4" Type="http://schemas.microsoft.com/office/2007/relationships/hdphoto" Target="../media/hdphoto2.wdp"/></Relationships>
</file>

<file path=ppt/slides/_rels/slide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0" y="1447800"/>
            <a:ext cx="9144000" cy="2057400"/>
          </a:xfrm>
        </p:spPr>
        <p:txBody>
          <a:bodyPr/>
          <a:lstStyle/>
          <a:p>
            <a:r>
              <a:rPr lang="en-US" sz="3200" dirty="0">
                <a:latin typeface="+mn-lt"/>
              </a:rPr>
              <a:t>Photo report on Africa RISING Project Key Partners Meeting and Field Visit to Intervention Areas</a:t>
            </a:r>
          </a:p>
        </p:txBody>
      </p:sp>
      <p:sp>
        <p:nvSpPr>
          <p:cNvPr id="3" name="TextBox 2"/>
          <p:cNvSpPr txBox="1"/>
          <p:nvPr/>
        </p:nvSpPr>
        <p:spPr>
          <a:xfrm>
            <a:off x="1371600" y="4572000"/>
            <a:ext cx="6477000" cy="954107"/>
          </a:xfrm>
          <a:prstGeom prst="rect">
            <a:avLst/>
          </a:prstGeom>
          <a:noFill/>
        </p:spPr>
        <p:txBody>
          <a:bodyPr wrap="square" rtlCol="0">
            <a:spAutoFit/>
          </a:bodyPr>
          <a:lstStyle/>
          <a:p>
            <a:pPr algn="ctr"/>
            <a:r>
              <a:rPr lang="en-US" sz="2800" dirty="0"/>
              <a:t>13 and 14 May 2018</a:t>
            </a:r>
          </a:p>
          <a:p>
            <a:pPr algn="ctr"/>
            <a:r>
              <a:rPr lang="en-US" sz="2800" dirty="0"/>
              <a:t>Maychew, Tigray </a:t>
            </a:r>
          </a:p>
        </p:txBody>
      </p:sp>
    </p:spTree>
    <p:extLst>
      <p:ext uri="{BB962C8B-B14F-4D97-AF65-F5344CB8AC3E}">
        <p14:creationId xmlns:p14="http://schemas.microsoft.com/office/powerpoint/2010/main" val="24390343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003CB7E-B4E7-4CC8-B522-40F20070779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11111" b="11111"/>
          <a:stretch/>
        </p:blipFill>
        <p:spPr>
          <a:xfrm>
            <a:off x="0" y="0"/>
            <a:ext cx="9144000" cy="6096000"/>
          </a:xfrm>
          <a:prstGeom prst="rect">
            <a:avLst/>
          </a:prstGeom>
        </p:spPr>
      </p:pic>
      <p:sp>
        <p:nvSpPr>
          <p:cNvPr id="2" name="Rectangle 1">
            <a:extLst>
              <a:ext uri="{FF2B5EF4-FFF2-40B4-BE49-F238E27FC236}">
                <a16:creationId xmlns:a16="http://schemas.microsoft.com/office/drawing/2014/main" id="{596E2A77-ED0F-413C-A1BB-9DB6D73936BC}"/>
              </a:ext>
            </a:extLst>
          </p:cNvPr>
          <p:cNvSpPr/>
          <p:nvPr/>
        </p:nvSpPr>
        <p:spPr>
          <a:xfrm>
            <a:off x="-76200" y="6152511"/>
            <a:ext cx="9220200" cy="369332"/>
          </a:xfrm>
          <a:prstGeom prst="rect">
            <a:avLst/>
          </a:prstGeom>
        </p:spPr>
        <p:txBody>
          <a:bodyPr wrap="square">
            <a:spAutoFit/>
          </a:bodyPr>
          <a:lstStyle/>
          <a:p>
            <a:pPr algn="ctr"/>
            <a:r>
              <a:rPr lang="en-US" dirty="0"/>
              <a:t>Hayelom Gidey, Africa RISING  model Farmer from  Tsibet kebele sharing his experience </a:t>
            </a:r>
          </a:p>
        </p:txBody>
      </p:sp>
    </p:spTree>
    <p:extLst>
      <p:ext uri="{BB962C8B-B14F-4D97-AF65-F5344CB8AC3E}">
        <p14:creationId xmlns:p14="http://schemas.microsoft.com/office/powerpoint/2010/main" val="4162881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E28363A-85EB-4770-8C35-EE952DE2875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0935" r="11111"/>
          <a:stretch/>
        </p:blipFill>
        <p:spPr>
          <a:xfrm>
            <a:off x="0" y="0"/>
            <a:ext cx="9144000" cy="6108032"/>
          </a:xfrm>
          <a:prstGeom prst="rect">
            <a:avLst/>
          </a:prstGeom>
        </p:spPr>
      </p:pic>
      <p:sp>
        <p:nvSpPr>
          <p:cNvPr id="2" name="Rectangle 1">
            <a:extLst>
              <a:ext uri="{FF2B5EF4-FFF2-40B4-BE49-F238E27FC236}">
                <a16:creationId xmlns:a16="http://schemas.microsoft.com/office/drawing/2014/main" id="{ADD705FD-F2E1-47AC-8100-7C81449C1BBB}"/>
              </a:ext>
            </a:extLst>
          </p:cNvPr>
          <p:cNvSpPr/>
          <p:nvPr/>
        </p:nvSpPr>
        <p:spPr>
          <a:xfrm>
            <a:off x="0" y="6223700"/>
            <a:ext cx="9144000" cy="646331"/>
          </a:xfrm>
          <a:prstGeom prst="rect">
            <a:avLst/>
          </a:prstGeom>
        </p:spPr>
        <p:txBody>
          <a:bodyPr wrap="square">
            <a:spAutoFit/>
          </a:bodyPr>
          <a:lstStyle/>
          <a:p>
            <a:pPr algn="ctr"/>
            <a:r>
              <a:rPr lang="en-US" dirty="0" err="1"/>
              <a:t>Menber</a:t>
            </a:r>
            <a:r>
              <a:rPr lang="en-US" dirty="0"/>
              <a:t> </a:t>
            </a:r>
            <a:r>
              <a:rPr lang="en-US" dirty="0" err="1"/>
              <a:t>Birhane</a:t>
            </a:r>
            <a:r>
              <a:rPr lang="en-US" dirty="0"/>
              <a:t>, </a:t>
            </a:r>
            <a:r>
              <a:rPr lang="en-US" dirty="0" err="1"/>
              <a:t>Ofla</a:t>
            </a:r>
            <a:r>
              <a:rPr lang="en-US" dirty="0"/>
              <a:t> woreda Livestock contact person, presenting the woreda livestock  related scaling </a:t>
            </a:r>
          </a:p>
        </p:txBody>
      </p:sp>
    </p:spTree>
    <p:extLst>
      <p:ext uri="{BB962C8B-B14F-4D97-AF65-F5344CB8AC3E}">
        <p14:creationId xmlns:p14="http://schemas.microsoft.com/office/powerpoint/2010/main" val="18106316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FB9C3CC-4A53-46BF-815A-29EA38ABE2E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5285" r="18707" b="4438"/>
          <a:stretch/>
        </p:blipFill>
        <p:spPr>
          <a:xfrm>
            <a:off x="0" y="0"/>
            <a:ext cx="9144000" cy="6019800"/>
          </a:xfrm>
          <a:prstGeom prst="rect">
            <a:avLst/>
          </a:prstGeom>
        </p:spPr>
      </p:pic>
      <p:sp>
        <p:nvSpPr>
          <p:cNvPr id="2" name="Rectangle 1">
            <a:extLst>
              <a:ext uri="{FF2B5EF4-FFF2-40B4-BE49-F238E27FC236}">
                <a16:creationId xmlns:a16="http://schemas.microsoft.com/office/drawing/2014/main" id="{1030A617-B318-491F-A369-CF712CE5092B}"/>
              </a:ext>
            </a:extLst>
          </p:cNvPr>
          <p:cNvSpPr/>
          <p:nvPr/>
        </p:nvSpPr>
        <p:spPr>
          <a:xfrm>
            <a:off x="0" y="6211669"/>
            <a:ext cx="9144000" cy="646331"/>
          </a:xfrm>
          <a:prstGeom prst="rect">
            <a:avLst/>
          </a:prstGeom>
        </p:spPr>
        <p:txBody>
          <a:bodyPr wrap="square">
            <a:spAutoFit/>
          </a:bodyPr>
          <a:lstStyle/>
          <a:p>
            <a:pPr algn="ctr"/>
            <a:r>
              <a:rPr lang="en-US" dirty="0"/>
              <a:t>Solomon </a:t>
            </a:r>
            <a:r>
              <a:rPr lang="en-US" dirty="0" err="1"/>
              <a:t>Wayu</a:t>
            </a:r>
            <a:r>
              <a:rPr lang="en-US" dirty="0"/>
              <a:t>, Alamata Agriculture Research Center livestock researcher sharing the success and challenges they had in 2017</a:t>
            </a:r>
          </a:p>
        </p:txBody>
      </p:sp>
    </p:spTree>
    <p:extLst>
      <p:ext uri="{BB962C8B-B14F-4D97-AF65-F5344CB8AC3E}">
        <p14:creationId xmlns:p14="http://schemas.microsoft.com/office/powerpoint/2010/main" val="379172278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367D407-9200-4570-945D-483D8FD91FC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0755" b="43649"/>
          <a:stretch/>
        </p:blipFill>
        <p:spPr>
          <a:xfrm>
            <a:off x="8020" y="0"/>
            <a:ext cx="9135979" cy="6248400"/>
          </a:xfrm>
          <a:prstGeom prst="rect">
            <a:avLst/>
          </a:prstGeom>
        </p:spPr>
      </p:pic>
      <p:sp>
        <p:nvSpPr>
          <p:cNvPr id="2" name="Rectangle 1">
            <a:extLst>
              <a:ext uri="{FF2B5EF4-FFF2-40B4-BE49-F238E27FC236}">
                <a16:creationId xmlns:a16="http://schemas.microsoft.com/office/drawing/2014/main" id="{90A8CD41-F1AC-45D7-B43A-8C051C4D731F}"/>
              </a:ext>
            </a:extLst>
          </p:cNvPr>
          <p:cNvSpPr/>
          <p:nvPr/>
        </p:nvSpPr>
        <p:spPr>
          <a:xfrm>
            <a:off x="1" y="6248400"/>
            <a:ext cx="9143998" cy="646331"/>
          </a:xfrm>
          <a:prstGeom prst="rect">
            <a:avLst/>
          </a:prstGeom>
        </p:spPr>
        <p:txBody>
          <a:bodyPr wrap="square">
            <a:spAutoFit/>
          </a:bodyPr>
          <a:lstStyle/>
          <a:p>
            <a:pPr algn="ctr"/>
            <a:r>
              <a:rPr lang="en-US" dirty="0"/>
              <a:t>Abeba Tesfaye, Mehoni Agriculture Research Center Watershed researcher and Africa RISING  gender representative </a:t>
            </a:r>
          </a:p>
        </p:txBody>
      </p:sp>
    </p:spTree>
    <p:extLst>
      <p:ext uri="{BB962C8B-B14F-4D97-AF65-F5344CB8AC3E}">
        <p14:creationId xmlns:p14="http://schemas.microsoft.com/office/powerpoint/2010/main" val="41434730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A61DD76-C3DC-42B7-A719-0FC7306B849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2642" t="7047" r="5332" b="13524"/>
          <a:stretch/>
        </p:blipFill>
        <p:spPr>
          <a:xfrm>
            <a:off x="0" y="-14514"/>
            <a:ext cx="9111344" cy="5881914"/>
          </a:xfrm>
          <a:prstGeom prst="rect">
            <a:avLst/>
          </a:prstGeom>
        </p:spPr>
      </p:pic>
      <p:sp>
        <p:nvSpPr>
          <p:cNvPr id="2" name="Rectangle 1">
            <a:extLst>
              <a:ext uri="{FF2B5EF4-FFF2-40B4-BE49-F238E27FC236}">
                <a16:creationId xmlns:a16="http://schemas.microsoft.com/office/drawing/2014/main" id="{9C81334D-29C4-4624-813E-5AEDEE4ACB5C}"/>
              </a:ext>
            </a:extLst>
          </p:cNvPr>
          <p:cNvSpPr/>
          <p:nvPr/>
        </p:nvSpPr>
        <p:spPr>
          <a:xfrm>
            <a:off x="-7257" y="5867400"/>
            <a:ext cx="9151257" cy="646331"/>
          </a:xfrm>
          <a:prstGeom prst="rect">
            <a:avLst/>
          </a:prstGeom>
        </p:spPr>
        <p:txBody>
          <a:bodyPr wrap="square">
            <a:spAutoFit/>
          </a:bodyPr>
          <a:lstStyle/>
          <a:p>
            <a:pPr algn="ctr"/>
            <a:r>
              <a:rPr lang="en-US" dirty="0"/>
              <a:t>Alamata agriculture office team discussing on the major constraints during the last year scaling and the available  resources/capacity for the coming cropping season</a:t>
            </a:r>
          </a:p>
        </p:txBody>
      </p:sp>
    </p:spTree>
    <p:extLst>
      <p:ext uri="{BB962C8B-B14F-4D97-AF65-F5344CB8AC3E}">
        <p14:creationId xmlns:p14="http://schemas.microsoft.com/office/powerpoint/2010/main" val="11093211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7C3B61B-C808-462F-9DE8-A8E69288B64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3915" r="92"/>
          <a:stretch/>
        </p:blipFill>
        <p:spPr>
          <a:xfrm>
            <a:off x="-7257" y="0"/>
            <a:ext cx="9151257" cy="5867400"/>
          </a:xfrm>
          <a:prstGeom prst="rect">
            <a:avLst/>
          </a:prstGeom>
        </p:spPr>
      </p:pic>
      <p:sp>
        <p:nvSpPr>
          <p:cNvPr id="2" name="Rectangle 1">
            <a:extLst>
              <a:ext uri="{FF2B5EF4-FFF2-40B4-BE49-F238E27FC236}">
                <a16:creationId xmlns:a16="http://schemas.microsoft.com/office/drawing/2014/main" id="{8870C199-C236-43BB-AC5E-A1757631FB15}"/>
              </a:ext>
            </a:extLst>
          </p:cNvPr>
          <p:cNvSpPr/>
          <p:nvPr/>
        </p:nvSpPr>
        <p:spPr>
          <a:xfrm>
            <a:off x="0" y="6019800"/>
            <a:ext cx="9144000" cy="646331"/>
          </a:xfrm>
          <a:prstGeom prst="rect">
            <a:avLst/>
          </a:prstGeom>
        </p:spPr>
        <p:txBody>
          <a:bodyPr wrap="square">
            <a:spAutoFit/>
          </a:bodyPr>
          <a:lstStyle/>
          <a:p>
            <a:pPr algn="ctr"/>
            <a:r>
              <a:rPr lang="en-US" dirty="0"/>
              <a:t>Kahsay Berhe(middle) form Endamehoni  woreda presenting the outcome of the group discussion on action plan for the upcoming cropping season  </a:t>
            </a:r>
          </a:p>
        </p:txBody>
      </p:sp>
    </p:spTree>
    <p:extLst>
      <p:ext uri="{BB962C8B-B14F-4D97-AF65-F5344CB8AC3E}">
        <p14:creationId xmlns:p14="http://schemas.microsoft.com/office/powerpoint/2010/main" val="147409114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F419CFC-CD43-431B-9A41-260C1CB15F6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2805" r="7407" b="2752"/>
          <a:stretch/>
        </p:blipFill>
        <p:spPr>
          <a:xfrm>
            <a:off x="0" y="0"/>
            <a:ext cx="9144000" cy="6217920"/>
          </a:xfrm>
          <a:prstGeom prst="rect">
            <a:avLst/>
          </a:prstGeom>
        </p:spPr>
      </p:pic>
      <p:sp>
        <p:nvSpPr>
          <p:cNvPr id="2" name="Rectangle 1">
            <a:extLst>
              <a:ext uri="{FF2B5EF4-FFF2-40B4-BE49-F238E27FC236}">
                <a16:creationId xmlns:a16="http://schemas.microsoft.com/office/drawing/2014/main" id="{4BD55C48-B237-48CB-AA54-567719392C6F}"/>
              </a:ext>
            </a:extLst>
          </p:cNvPr>
          <p:cNvSpPr/>
          <p:nvPr/>
        </p:nvSpPr>
        <p:spPr>
          <a:xfrm>
            <a:off x="0" y="6324600"/>
            <a:ext cx="9144000" cy="369332"/>
          </a:xfrm>
          <a:prstGeom prst="rect">
            <a:avLst/>
          </a:prstGeom>
        </p:spPr>
        <p:txBody>
          <a:bodyPr wrap="square">
            <a:spAutoFit/>
          </a:bodyPr>
          <a:lstStyle/>
          <a:p>
            <a:pPr algn="ctr"/>
            <a:r>
              <a:rPr lang="en-US" dirty="0"/>
              <a:t>Getachew Abraha(left), Alamata Agriculture office  </a:t>
            </a:r>
          </a:p>
        </p:txBody>
      </p:sp>
    </p:spTree>
    <p:extLst>
      <p:ext uri="{BB962C8B-B14F-4D97-AF65-F5344CB8AC3E}">
        <p14:creationId xmlns:p14="http://schemas.microsoft.com/office/powerpoint/2010/main" val="413236678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group of people standing in front of a building&#10;&#10;Description generated with very high confidence">
            <a:extLst>
              <a:ext uri="{FF2B5EF4-FFF2-40B4-BE49-F238E27FC236}">
                <a16:creationId xmlns:a16="http://schemas.microsoft.com/office/drawing/2014/main" id="{DE3E5C74-D5FB-4DAB-BAE8-FB3808D8E58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17399" b="18432"/>
          <a:stretch/>
        </p:blipFill>
        <p:spPr>
          <a:xfrm>
            <a:off x="0" y="0"/>
            <a:ext cx="9144000" cy="6019800"/>
          </a:xfrm>
          <a:prstGeom prst="rect">
            <a:avLst/>
          </a:prstGeom>
        </p:spPr>
      </p:pic>
      <p:sp>
        <p:nvSpPr>
          <p:cNvPr id="3" name="Rectangle 2">
            <a:extLst>
              <a:ext uri="{FF2B5EF4-FFF2-40B4-BE49-F238E27FC236}">
                <a16:creationId xmlns:a16="http://schemas.microsoft.com/office/drawing/2014/main" id="{245FC4F2-B4BF-4B0D-84F5-128A5D1DB275}"/>
              </a:ext>
            </a:extLst>
          </p:cNvPr>
          <p:cNvSpPr/>
          <p:nvPr/>
        </p:nvSpPr>
        <p:spPr>
          <a:xfrm>
            <a:off x="3082362" y="6172200"/>
            <a:ext cx="2560124" cy="369332"/>
          </a:xfrm>
          <a:prstGeom prst="rect">
            <a:avLst/>
          </a:prstGeom>
        </p:spPr>
        <p:txBody>
          <a:bodyPr wrap="none">
            <a:spAutoFit/>
          </a:bodyPr>
          <a:lstStyle/>
          <a:p>
            <a:pPr algn="ctr"/>
            <a:r>
              <a:rPr lang="en-US" dirty="0"/>
              <a:t>Participants group photo </a:t>
            </a:r>
          </a:p>
        </p:txBody>
      </p:sp>
    </p:spTree>
    <p:extLst>
      <p:ext uri="{BB962C8B-B14F-4D97-AF65-F5344CB8AC3E}">
        <p14:creationId xmlns:p14="http://schemas.microsoft.com/office/powerpoint/2010/main" val="313613729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767B8AC-22B2-40A8-95CC-EC71BE137979}"/>
              </a:ext>
            </a:extLst>
          </p:cNvPr>
          <p:cNvSpPr/>
          <p:nvPr/>
        </p:nvSpPr>
        <p:spPr>
          <a:xfrm>
            <a:off x="-228600" y="2362200"/>
            <a:ext cx="9212173" cy="2123658"/>
          </a:xfrm>
          <a:prstGeom prst="rect">
            <a:avLst/>
          </a:prstGeom>
        </p:spPr>
        <p:txBody>
          <a:bodyPr wrap="square">
            <a:spAutoFit/>
          </a:bodyPr>
          <a:lstStyle/>
          <a:p>
            <a:pPr algn="ctr"/>
            <a:r>
              <a:rPr lang="en-US" sz="6600" dirty="0"/>
              <a:t>Field visit</a:t>
            </a:r>
          </a:p>
          <a:p>
            <a:pPr algn="ctr"/>
            <a:r>
              <a:rPr lang="en-US" sz="6600" dirty="0"/>
              <a:t>14 May 2018 </a:t>
            </a:r>
          </a:p>
        </p:txBody>
      </p:sp>
    </p:spTree>
    <p:extLst>
      <p:ext uri="{BB962C8B-B14F-4D97-AF65-F5344CB8AC3E}">
        <p14:creationId xmlns:p14="http://schemas.microsoft.com/office/powerpoint/2010/main" val="419853569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close up of a person in a green field&#10;&#10;Description generated with very high confidence">
            <a:extLst>
              <a:ext uri="{FF2B5EF4-FFF2-40B4-BE49-F238E27FC236}">
                <a16:creationId xmlns:a16="http://schemas.microsoft.com/office/drawing/2014/main" id="{02193A1C-B6AF-4CEE-9AF6-7EF22E08C5C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3226"/>
          <a:stretch/>
        </p:blipFill>
        <p:spPr>
          <a:xfrm>
            <a:off x="0" y="0"/>
            <a:ext cx="9144000" cy="6299200"/>
          </a:xfrm>
          <a:prstGeom prst="rect">
            <a:avLst/>
          </a:prstGeom>
        </p:spPr>
      </p:pic>
      <p:sp>
        <p:nvSpPr>
          <p:cNvPr id="3" name="Rectangle 2">
            <a:extLst>
              <a:ext uri="{FF2B5EF4-FFF2-40B4-BE49-F238E27FC236}">
                <a16:creationId xmlns:a16="http://schemas.microsoft.com/office/drawing/2014/main" id="{0B0DD842-E56B-4319-99BF-D4BDCCB9639A}"/>
              </a:ext>
            </a:extLst>
          </p:cNvPr>
          <p:cNvSpPr/>
          <p:nvPr/>
        </p:nvSpPr>
        <p:spPr>
          <a:xfrm>
            <a:off x="1358143" y="6327335"/>
            <a:ext cx="6427722" cy="369332"/>
          </a:xfrm>
          <a:prstGeom prst="rect">
            <a:avLst/>
          </a:prstGeom>
        </p:spPr>
        <p:txBody>
          <a:bodyPr wrap="none">
            <a:spAutoFit/>
          </a:bodyPr>
          <a:lstStyle/>
          <a:p>
            <a:pPr algn="ctr"/>
            <a:r>
              <a:rPr lang="en-US" dirty="0"/>
              <a:t>Fitale </a:t>
            </a:r>
            <a:r>
              <a:rPr lang="en-US" dirty="0" err="1"/>
              <a:t>Euasu</a:t>
            </a:r>
            <a:r>
              <a:rPr lang="en-US" dirty="0"/>
              <a:t>, Africa RISING Model Farmer from  Emba Hasti  kebele</a:t>
            </a:r>
          </a:p>
        </p:txBody>
      </p:sp>
    </p:spTree>
    <p:extLst>
      <p:ext uri="{BB962C8B-B14F-4D97-AF65-F5344CB8AC3E}">
        <p14:creationId xmlns:p14="http://schemas.microsoft.com/office/powerpoint/2010/main" val="6767323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048000" y="457200"/>
            <a:ext cx="2667000" cy="584775"/>
          </a:xfrm>
          <a:prstGeom prst="rect">
            <a:avLst/>
          </a:prstGeom>
          <a:noFill/>
        </p:spPr>
        <p:txBody>
          <a:bodyPr wrap="square" rtlCol="0">
            <a:spAutoFit/>
          </a:bodyPr>
          <a:lstStyle/>
          <a:p>
            <a:r>
              <a:rPr lang="en-US" sz="3200" dirty="0"/>
              <a:t>Introduction</a:t>
            </a:r>
          </a:p>
        </p:txBody>
      </p:sp>
      <p:sp>
        <p:nvSpPr>
          <p:cNvPr id="2" name="TextBox 1"/>
          <p:cNvSpPr txBox="1"/>
          <p:nvPr/>
        </p:nvSpPr>
        <p:spPr>
          <a:xfrm>
            <a:off x="533400" y="1041975"/>
            <a:ext cx="8305800" cy="5632311"/>
          </a:xfrm>
          <a:prstGeom prst="rect">
            <a:avLst/>
          </a:prstGeom>
          <a:noFill/>
        </p:spPr>
        <p:txBody>
          <a:bodyPr wrap="square" rtlCol="0">
            <a:spAutoFit/>
          </a:bodyPr>
          <a:lstStyle/>
          <a:p>
            <a:r>
              <a:rPr lang="en-US" dirty="0"/>
              <a:t>Africa RISING in the Ethiopian highlands has started the second phase implementation  since October 2017. During the first year, the project managed to conduct action research through  Research for Development (R4D) approach and scaling activities with strong development partnership. The R4D activities are mainly on livestock feed resources, improved crop varieties, watershed management and fertilizer studies. The scaling work focused mainly on demonstration of crop, livestock and Natural resources Management (NRM) validated innovations/technologies, seed multiplication and facilitating dissemination to reach more areas and farmers. </a:t>
            </a:r>
          </a:p>
          <a:p>
            <a:r>
              <a:rPr lang="en-GB" dirty="0"/>
              <a:t>  </a:t>
            </a:r>
            <a:endParaRPr lang="en-US" dirty="0"/>
          </a:p>
          <a:p>
            <a:r>
              <a:rPr lang="en-GB" dirty="0"/>
              <a:t>As part of the scaling activities, the project organized a one-day meeting with Key partners in Maychew, Tigray. This meeting which was held on 13 May 2018 had the objectives of introducing Africa RISING to new partners and individuals, updating on the scaling and R4D activities, identifying opportunities and challenges from previous year, developing action plan for the coming cropping season and strengthening partnership. The meeting brought around 25 individuals representing zonal and woreda agriculture and livestock heads and experts, non-government partner institution representatives and farmers.</a:t>
            </a:r>
            <a:endParaRPr lang="en-US" dirty="0"/>
          </a:p>
          <a:p>
            <a:endParaRPr lang="en-US" dirty="0"/>
          </a:p>
          <a:p>
            <a:r>
              <a:rPr lang="en-US" dirty="0"/>
              <a:t>On 14 May , the Africa RISING team visited some intervention areas in Emba Hasti kebele to observes the work on the ground.</a:t>
            </a:r>
          </a:p>
        </p:txBody>
      </p:sp>
    </p:spTree>
    <p:extLst>
      <p:ext uri="{BB962C8B-B14F-4D97-AF65-F5344CB8AC3E}">
        <p14:creationId xmlns:p14="http://schemas.microsoft.com/office/powerpoint/2010/main" val="108740836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person holding a sign&#10;&#10;Description generated with very high confidence">
            <a:extLst>
              <a:ext uri="{FF2B5EF4-FFF2-40B4-BE49-F238E27FC236}">
                <a16:creationId xmlns:a16="http://schemas.microsoft.com/office/drawing/2014/main" id="{DD02F7EF-A553-4617-B7F1-58B9715C424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2" y="-33997"/>
            <a:ext cx="9142828" cy="6095219"/>
          </a:xfrm>
          <a:prstGeom prst="rect">
            <a:avLst/>
          </a:prstGeom>
        </p:spPr>
      </p:pic>
      <p:sp>
        <p:nvSpPr>
          <p:cNvPr id="3" name="Rectangle 2">
            <a:extLst>
              <a:ext uri="{FF2B5EF4-FFF2-40B4-BE49-F238E27FC236}">
                <a16:creationId xmlns:a16="http://schemas.microsoft.com/office/drawing/2014/main" id="{E767B8AC-22B2-40A8-95CC-EC71BE137979}"/>
              </a:ext>
            </a:extLst>
          </p:cNvPr>
          <p:cNvSpPr/>
          <p:nvPr/>
        </p:nvSpPr>
        <p:spPr>
          <a:xfrm>
            <a:off x="-68174" y="6061222"/>
            <a:ext cx="9212173" cy="646331"/>
          </a:xfrm>
          <a:prstGeom prst="rect">
            <a:avLst/>
          </a:prstGeom>
        </p:spPr>
        <p:txBody>
          <a:bodyPr wrap="square">
            <a:spAutoFit/>
          </a:bodyPr>
          <a:lstStyle/>
          <a:p>
            <a:pPr algn="ctr"/>
            <a:r>
              <a:rPr lang="en-US" dirty="0"/>
              <a:t>From left to right , Million Gebreyes, Mohamed Ebrahim and </a:t>
            </a:r>
            <a:r>
              <a:rPr lang="en-US" dirty="0" err="1"/>
              <a:t>Kes</a:t>
            </a:r>
            <a:r>
              <a:rPr lang="en-US" dirty="0"/>
              <a:t> Birhanu Aregawi vising Fitale </a:t>
            </a:r>
            <a:r>
              <a:rPr lang="en-US" dirty="0" err="1"/>
              <a:t>Euasu’s</a:t>
            </a:r>
            <a:r>
              <a:rPr lang="en-US" dirty="0"/>
              <a:t>  Apple trees</a:t>
            </a:r>
          </a:p>
        </p:txBody>
      </p:sp>
    </p:spTree>
    <p:extLst>
      <p:ext uri="{BB962C8B-B14F-4D97-AF65-F5344CB8AC3E}">
        <p14:creationId xmlns:p14="http://schemas.microsoft.com/office/powerpoint/2010/main" val="339279316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person standing in front of a mountain&#10;&#10;Description generated with high confidence">
            <a:extLst>
              <a:ext uri="{FF2B5EF4-FFF2-40B4-BE49-F238E27FC236}">
                <a16:creationId xmlns:a16="http://schemas.microsoft.com/office/drawing/2014/main" id="{F25B8E61-3017-4BBB-8BC8-FDA55F8CEFB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5102" r="14626" b="20676"/>
          <a:stretch/>
        </p:blipFill>
        <p:spPr>
          <a:xfrm>
            <a:off x="-1" y="0"/>
            <a:ext cx="9175329" cy="6044648"/>
          </a:xfrm>
          <a:prstGeom prst="rect">
            <a:avLst/>
          </a:prstGeom>
        </p:spPr>
      </p:pic>
      <p:sp>
        <p:nvSpPr>
          <p:cNvPr id="3" name="Rectangle 2">
            <a:extLst>
              <a:ext uri="{FF2B5EF4-FFF2-40B4-BE49-F238E27FC236}">
                <a16:creationId xmlns:a16="http://schemas.microsoft.com/office/drawing/2014/main" id="{72005B16-6CAC-483B-81ED-A1FB84A5F532}"/>
              </a:ext>
            </a:extLst>
          </p:cNvPr>
          <p:cNvSpPr/>
          <p:nvPr/>
        </p:nvSpPr>
        <p:spPr>
          <a:xfrm>
            <a:off x="-19051" y="6172200"/>
            <a:ext cx="9163051" cy="646331"/>
          </a:xfrm>
          <a:prstGeom prst="rect">
            <a:avLst/>
          </a:prstGeom>
        </p:spPr>
        <p:txBody>
          <a:bodyPr wrap="square">
            <a:spAutoFit/>
          </a:bodyPr>
          <a:lstStyle/>
          <a:p>
            <a:pPr algn="ctr"/>
            <a:r>
              <a:rPr lang="en-US" dirty="0"/>
              <a:t>Fitale </a:t>
            </a:r>
            <a:r>
              <a:rPr lang="en-US" dirty="0" err="1"/>
              <a:t>Euasu</a:t>
            </a:r>
            <a:r>
              <a:rPr lang="en-US" dirty="0"/>
              <a:t> and her son bring apples to the market and sell one piece for about six to eight birr depending on the season</a:t>
            </a:r>
          </a:p>
        </p:txBody>
      </p:sp>
    </p:spTree>
    <p:extLst>
      <p:ext uri="{BB962C8B-B14F-4D97-AF65-F5344CB8AC3E}">
        <p14:creationId xmlns:p14="http://schemas.microsoft.com/office/powerpoint/2010/main" val="90136071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person standing next to a tree&#10;&#10;Description generated with very high confidence">
            <a:extLst>
              <a:ext uri="{FF2B5EF4-FFF2-40B4-BE49-F238E27FC236}">
                <a16:creationId xmlns:a16="http://schemas.microsoft.com/office/drawing/2014/main" id="{D94A0C45-B41E-4BB9-9710-75A3EFE9C64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6096000"/>
          </a:xfrm>
          <a:prstGeom prst="rect">
            <a:avLst/>
          </a:prstGeom>
        </p:spPr>
      </p:pic>
      <p:sp>
        <p:nvSpPr>
          <p:cNvPr id="3" name="Rectangle 2">
            <a:extLst>
              <a:ext uri="{FF2B5EF4-FFF2-40B4-BE49-F238E27FC236}">
                <a16:creationId xmlns:a16="http://schemas.microsoft.com/office/drawing/2014/main" id="{70BA6A01-561E-4375-B682-066BE2936C51}"/>
              </a:ext>
            </a:extLst>
          </p:cNvPr>
          <p:cNvSpPr/>
          <p:nvPr/>
        </p:nvSpPr>
        <p:spPr>
          <a:xfrm>
            <a:off x="1" y="6248400"/>
            <a:ext cx="9144000" cy="646331"/>
          </a:xfrm>
          <a:prstGeom prst="rect">
            <a:avLst/>
          </a:prstGeom>
        </p:spPr>
        <p:txBody>
          <a:bodyPr wrap="square">
            <a:spAutoFit/>
          </a:bodyPr>
          <a:lstStyle/>
          <a:p>
            <a:pPr algn="ctr"/>
            <a:r>
              <a:rPr lang="en-US" dirty="0"/>
              <a:t>Mohammed Ebrahim, explaining to the team the performance of the apple fruit and the advantage farmers are getting either  by consuming or selling it to the market </a:t>
            </a:r>
          </a:p>
        </p:txBody>
      </p:sp>
    </p:spTree>
    <p:extLst>
      <p:ext uri="{BB962C8B-B14F-4D97-AF65-F5344CB8AC3E}">
        <p14:creationId xmlns:p14="http://schemas.microsoft.com/office/powerpoint/2010/main" val="331743291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0" y="2133600"/>
            <a:ext cx="9144000" cy="1143000"/>
          </a:xfrm>
        </p:spPr>
        <p:txBody>
          <a:bodyPr/>
          <a:lstStyle/>
          <a:p>
            <a:pPr algn="ctr"/>
            <a:r>
              <a:rPr lang="en-US" sz="2800" dirty="0"/>
              <a:t>Africa RISING CGIAR partners in Ethiopia</a:t>
            </a:r>
          </a:p>
        </p:txBody>
      </p:sp>
      <p:grpSp>
        <p:nvGrpSpPr>
          <p:cNvPr id="16" name="Group 15"/>
          <p:cNvGrpSpPr/>
          <p:nvPr/>
        </p:nvGrpSpPr>
        <p:grpSpPr>
          <a:xfrm>
            <a:off x="381000" y="3981628"/>
            <a:ext cx="8324479" cy="2647772"/>
            <a:chOff x="457201" y="4077296"/>
            <a:chExt cx="8324479" cy="2647772"/>
          </a:xfrm>
        </p:grpSpPr>
        <p:pic>
          <p:nvPicPr>
            <p:cNvPr id="17" name="Picture 1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57201" y="5269506"/>
              <a:ext cx="1219199" cy="525137"/>
            </a:xfrm>
            <a:prstGeom prst="rect">
              <a:avLst/>
            </a:prstGeom>
          </p:spPr>
        </p:pic>
        <p:pic>
          <p:nvPicPr>
            <p:cNvPr id="18" name="Picture 3"/>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103536" y="4077296"/>
              <a:ext cx="759463" cy="759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 name="Picture 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2743200" y="5951578"/>
              <a:ext cx="647065" cy="7148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 name="Picture 7"/>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4445396" y="5951578"/>
              <a:ext cx="507603" cy="7734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10" descr="P:\logos\c\CIP\CIP_Logo.jp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6042909" y="6059906"/>
              <a:ext cx="715782" cy="635463"/>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11" descr="P:\logos\c\cimmyt\CIMMYT Logo.jp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5105400" y="5146740"/>
              <a:ext cx="960880" cy="720660"/>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12" descr="P:\logos\i\ifpri\IFPRI_Logo_Standard.jpg"/>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863146" y="5928156"/>
              <a:ext cx="407307" cy="738241"/>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9"/>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7620000" y="6064021"/>
              <a:ext cx="900143" cy="6313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 name="Picture 24"/>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6934200" y="5279588"/>
              <a:ext cx="1847480" cy="515055"/>
            </a:xfrm>
            <a:prstGeom prst="rect">
              <a:avLst/>
            </a:prstGeom>
          </p:spPr>
        </p:pic>
        <p:pic>
          <p:nvPicPr>
            <p:cNvPr id="26" name="Picture 2"/>
            <p:cNvPicPr>
              <a:picLocks noChangeAspect="1" noChangeArrowheads="1"/>
            </p:cNvPicPr>
            <p:nvPr/>
          </p:nvPicPr>
          <p:blipFill>
            <a:blip r:embed="rId12" cstate="email">
              <a:extLst>
                <a:ext uri="{28A0092B-C50C-407E-A947-70E740481C1C}">
                  <a14:useLocalDpi xmlns:a14="http://schemas.microsoft.com/office/drawing/2010/main"/>
                </a:ext>
              </a:extLst>
            </a:blip>
            <a:srcRect/>
            <a:stretch>
              <a:fillRect/>
            </a:stretch>
          </p:blipFill>
          <p:spPr bwMode="auto">
            <a:xfrm>
              <a:off x="2590800" y="5268961"/>
              <a:ext cx="1400625" cy="4851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391752143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4"/>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9939" y="0"/>
            <a:ext cx="9144000" cy="13489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2819400" y="1348914"/>
            <a:ext cx="2438400" cy="923330"/>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600" b="1" i="0" u="none" strike="noStrike" kern="0" cap="none" spc="0" normalizeH="0" baseline="0" noProof="0" dirty="0">
                <a:ln>
                  <a:noFill/>
                </a:ln>
                <a:solidFill>
                  <a:prstClr val="black"/>
                </a:solidFill>
                <a:effectLst/>
                <a:uLnTx/>
                <a:uFillTx/>
                <a:ea typeface="+mj-ea"/>
                <a:cs typeface="+mj-cs"/>
              </a:rPr>
              <a:t>Credits</a:t>
            </a:r>
            <a:br>
              <a:rPr kumimoji="0" lang="en-US" sz="3600" b="0" i="0" u="none" strike="noStrike" kern="0" cap="none" spc="0" normalizeH="0" baseline="0" noProof="0" dirty="0">
                <a:ln>
                  <a:noFill/>
                </a:ln>
                <a:solidFill>
                  <a:prstClr val="black"/>
                </a:solidFill>
                <a:effectLst/>
                <a:uLnTx/>
                <a:uFillTx/>
                <a:ea typeface="+mj-ea"/>
                <a:cs typeface="+mj-cs"/>
              </a:rPr>
            </a:br>
            <a:endParaRPr kumimoji="0" lang="sw-KE" sz="1800" b="0" i="0" u="none" strike="noStrike" kern="0" cap="none" spc="0" normalizeH="0" baseline="0" noProof="0" dirty="0">
              <a:ln>
                <a:noFill/>
              </a:ln>
              <a:solidFill>
                <a:sysClr val="windowText" lastClr="000000"/>
              </a:solidFill>
              <a:effectLst/>
              <a:uLnTx/>
              <a:uFillTx/>
            </a:endParaRPr>
          </a:p>
        </p:txBody>
      </p:sp>
      <p:sp>
        <p:nvSpPr>
          <p:cNvPr id="8" name="Content Placeholder 2"/>
          <p:cNvSpPr txBox="1">
            <a:spLocks/>
          </p:cNvSpPr>
          <p:nvPr/>
        </p:nvSpPr>
        <p:spPr>
          <a:xfrm>
            <a:off x="457200" y="2332037"/>
            <a:ext cx="8229600" cy="3611563"/>
          </a:xfrm>
          <a:prstGeom prst="rect">
            <a:avLst/>
          </a:prstGeom>
        </p:spPr>
        <p:txBody>
          <a:bodyPr vert="horz" lIns="91440" tIns="45720" rIns="91440" bIns="45720" rtlCol="0">
            <a:normAutofit fontScale="850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3000" b="0" i="0" u="none" strike="noStrike" kern="1200" cap="none" spc="0" normalizeH="0" baseline="0" noProof="0" dirty="0">
                <a:ln>
                  <a:noFill/>
                </a:ln>
                <a:solidFill>
                  <a:sysClr val="windowText" lastClr="000000"/>
                </a:solidFill>
                <a:effectLst/>
                <a:uLnTx/>
                <a:uFillTx/>
                <a:latin typeface="Calibri"/>
                <a:ea typeface="+mn-ea"/>
                <a:cs typeface="+mn-cs"/>
              </a:rPr>
              <a:t>Produced by Africa</a:t>
            </a:r>
            <a:r>
              <a:rPr kumimoji="0" lang="en-US" sz="3000" b="0" i="0" u="none" strike="noStrike" kern="1200" cap="none" spc="0" normalizeH="0" noProof="0" dirty="0">
                <a:ln>
                  <a:noFill/>
                </a:ln>
                <a:solidFill>
                  <a:sysClr val="windowText" lastClr="000000"/>
                </a:solidFill>
                <a:effectLst/>
                <a:uLnTx/>
                <a:uFillTx/>
                <a:latin typeface="Calibri"/>
                <a:ea typeface="+mn-ea"/>
                <a:cs typeface="+mn-cs"/>
              </a:rPr>
              <a:t> RISING Project in Ethiopia </a:t>
            </a:r>
            <a:endParaRPr kumimoji="0" lang="en-US" sz="3000" b="0" i="0" u="none" strike="noStrike" kern="1200" cap="none" spc="0" normalizeH="0" baseline="0" noProof="0" dirty="0">
              <a:ln>
                <a:noFill/>
              </a:ln>
              <a:solidFill>
                <a:sysClr val="windowText" lastClr="000000"/>
              </a:solidFill>
              <a:effectLst/>
              <a:uLnTx/>
              <a:uFillTx/>
              <a:latin typeface="Calibri"/>
              <a:ea typeface="+mn-ea"/>
              <a:cs typeface="+mn-cs"/>
            </a:endParaRPr>
          </a:p>
          <a:p>
            <a:pPr marL="0" indent="0" algn="ctr">
              <a:buNone/>
              <a:defRPr/>
            </a:pPr>
            <a:r>
              <a:rPr kumimoji="0" lang="en-US" sz="3000" b="0" i="0" u="none" strike="noStrike" kern="1200" cap="none" spc="0" normalizeH="0" baseline="0" noProof="0" dirty="0">
                <a:ln>
                  <a:noFill/>
                </a:ln>
                <a:solidFill>
                  <a:sysClr val="windowText" lastClr="000000"/>
                </a:solidFill>
                <a:effectLst/>
                <a:uLnTx/>
                <a:uFillTx/>
                <a:latin typeface="Calibri"/>
                <a:ea typeface="+mn-ea"/>
                <a:cs typeface="+mn-cs"/>
              </a:rPr>
              <a:t>Compiled by Simret Yasabu</a:t>
            </a:r>
            <a:r>
              <a:rPr kumimoji="0" lang="en-US" sz="3000" b="0" i="0" u="none" strike="noStrike" kern="1200" cap="none" spc="0" normalizeH="0" noProof="0" dirty="0">
                <a:ln>
                  <a:noFill/>
                </a:ln>
                <a:solidFill>
                  <a:sysClr val="windowText" lastClr="000000"/>
                </a:solidFill>
                <a:effectLst/>
                <a:uLnTx/>
                <a:uFillTx/>
                <a:latin typeface="Calibri"/>
                <a:ea typeface="+mn-ea"/>
                <a:cs typeface="+mn-cs"/>
              </a:rPr>
              <a:t> (ILRI)</a:t>
            </a:r>
          </a:p>
          <a:p>
            <a:pPr marL="0" indent="0" algn="ctr">
              <a:buNone/>
              <a:defRPr/>
            </a:pPr>
            <a:endParaRPr kumimoji="0" lang="en-US" sz="3000" b="0" i="0" u="none" strike="noStrike" kern="1200" cap="none" spc="0" normalizeH="0" noProof="0" dirty="0">
              <a:ln>
                <a:noFill/>
              </a:ln>
              <a:solidFill>
                <a:sysClr val="windowText" lastClr="000000"/>
              </a:solidFill>
              <a:effectLst/>
              <a:uLnTx/>
              <a:uFillTx/>
              <a:latin typeface="Calibri"/>
              <a:ea typeface="+mn-ea"/>
              <a:cs typeface="+mn-cs"/>
            </a:endParaRPr>
          </a:p>
          <a:p>
            <a:pPr marL="0" indent="0" algn="ctr">
              <a:buNone/>
              <a:defRPr/>
            </a:pPr>
            <a:endParaRPr kumimoji="0" lang="en-US" sz="3000" b="0" i="0" u="none" strike="noStrike" kern="1200" cap="none" spc="0" normalizeH="0" baseline="0" noProof="0" dirty="0">
              <a:ln>
                <a:noFill/>
              </a:ln>
              <a:solidFill>
                <a:sysClr val="windowText" lastClr="000000"/>
              </a:solidFill>
              <a:effectLst/>
              <a:uLnTx/>
              <a:uFillTx/>
              <a:latin typeface="Calibri"/>
              <a:ea typeface="+mn-ea"/>
              <a:cs typeface="+mn-cs"/>
            </a:endParaRPr>
          </a:p>
          <a:p>
            <a:pPr marL="0" lvl="0" indent="0" algn="ctr">
              <a:buNone/>
            </a:pPr>
            <a:r>
              <a:rPr kumimoji="0" lang="en-US" sz="3000" b="0" i="0" u="none" strike="noStrike" kern="1200" cap="none" spc="0" normalizeH="0" baseline="0" noProof="0" dirty="0">
                <a:ln>
                  <a:noFill/>
                </a:ln>
                <a:solidFill>
                  <a:sysClr val="windowText" lastClr="000000"/>
                </a:solidFill>
                <a:effectLst/>
                <a:uLnTx/>
                <a:uFillTx/>
                <a:latin typeface="Calibri"/>
                <a:ea typeface="+mn-ea"/>
                <a:cs typeface="+mn-cs"/>
              </a:rPr>
              <a:t>Photos</a:t>
            </a:r>
            <a:r>
              <a:rPr lang="en-US" sz="3000" dirty="0">
                <a:solidFill>
                  <a:sysClr val="windowText" lastClr="000000"/>
                </a:solidFill>
              </a:rPr>
              <a:t>: Simret Yasabu </a:t>
            </a:r>
          </a:p>
          <a:p>
            <a:pPr marL="0" lvl="0" indent="0" algn="ctr">
              <a:buNone/>
            </a:pPr>
            <a:endParaRPr kumimoji="0" lang="en-US" sz="3000" b="0" i="0" u="none" strike="noStrike" kern="1200" cap="none" spc="0" normalizeH="0" baseline="0" noProof="0" dirty="0">
              <a:ln>
                <a:noFill/>
              </a:ln>
              <a:solidFill>
                <a:sysClr val="windowText" lastClr="000000"/>
              </a:solidFill>
              <a:effectLst/>
              <a:uLnTx/>
              <a:uFillTx/>
              <a:latin typeface="Calibri"/>
              <a:ea typeface="+mn-ea"/>
              <a:cs typeface="+mn-cs"/>
            </a:endParaRPr>
          </a:p>
          <a:p>
            <a:pPr marL="0" lvl="0" indent="0" algn="ctr">
              <a:buNone/>
            </a:pPr>
            <a:r>
              <a:rPr kumimoji="0" lang="en-US" sz="3000" b="0" i="0" u="none" strike="noStrike" kern="1200" cap="none" spc="0" normalizeH="0" baseline="0" noProof="0" dirty="0">
                <a:ln>
                  <a:noFill/>
                </a:ln>
                <a:solidFill>
                  <a:sysClr val="windowText" lastClr="000000"/>
                </a:solidFill>
                <a:effectLst/>
                <a:uLnTx/>
                <a:uFillTx/>
                <a:latin typeface="Calibri"/>
                <a:ea typeface="+mn-ea"/>
                <a:cs typeface="+mn-cs"/>
              </a:rPr>
              <a:t>Our appreciation goes to local partner organizations and farmers in Africa RISING project operational areas of Tigray region.</a:t>
            </a:r>
          </a:p>
        </p:txBody>
      </p:sp>
    </p:spTree>
    <p:extLst>
      <p:ext uri="{BB962C8B-B14F-4D97-AF65-F5344CB8AC3E}">
        <p14:creationId xmlns:p14="http://schemas.microsoft.com/office/powerpoint/2010/main" val="659886159"/>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790976" y="2022231"/>
            <a:ext cx="7033846" cy="1055077"/>
          </a:xfrm>
          <a:prstGeom prst="rect">
            <a:avLst/>
          </a:prstGeom>
        </p:spPr>
        <p:txBody>
          <a:bodyPr/>
          <a:lstStyle>
            <a:lvl1pPr algn="l" defTabSz="914400" rtl="0" eaLnBrk="1" latinLnBrk="0" hangingPunct="1">
              <a:spcBef>
                <a:spcPct val="0"/>
              </a:spcBef>
              <a:buNone/>
              <a:defRPr sz="4600" kern="1200" cap="none" spc="-100" baseline="0">
                <a:ln>
                  <a:noFill/>
                </a:ln>
                <a:solidFill>
                  <a:schemeClr val="tx2"/>
                </a:solidFill>
                <a:effectLst/>
                <a:latin typeface="+mn-lt"/>
                <a:ea typeface="+mj-ea"/>
                <a:cs typeface="+mj-cs"/>
              </a:defRPr>
            </a:lvl1pPr>
          </a:lstStyle>
          <a:p>
            <a:pPr algn="ctr"/>
            <a:r>
              <a:rPr lang="en-US" sz="4246" dirty="0">
                <a:solidFill>
                  <a:srgbClr val="156834"/>
                </a:solidFill>
                <a:latin typeface="Gill Sans" pitchFamily="34" charset="0"/>
              </a:rPr>
              <a:t> </a:t>
            </a:r>
          </a:p>
        </p:txBody>
      </p:sp>
    </p:spTree>
    <p:extLst>
      <p:ext uri="{BB962C8B-B14F-4D97-AF65-F5344CB8AC3E}">
        <p14:creationId xmlns:p14="http://schemas.microsoft.com/office/powerpoint/2010/main" val="39956863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D603F001-3C24-486F-9EB1-690D5B123B8E}"/>
              </a:ext>
            </a:extLst>
          </p:cNvPr>
          <p:cNvGraphicFramePr>
            <a:graphicFrameLocks noGrp="1"/>
          </p:cNvGraphicFramePr>
          <p:nvPr>
            <p:extLst>
              <p:ext uri="{D42A27DB-BD31-4B8C-83A1-F6EECF244321}">
                <p14:modId xmlns:p14="http://schemas.microsoft.com/office/powerpoint/2010/main" val="3447306061"/>
              </p:ext>
            </p:extLst>
          </p:nvPr>
        </p:nvGraphicFramePr>
        <p:xfrm>
          <a:off x="228599" y="162211"/>
          <a:ext cx="8686801" cy="6675852"/>
        </p:xfrm>
        <a:graphic>
          <a:graphicData uri="http://schemas.openxmlformats.org/drawingml/2006/table">
            <a:tbl>
              <a:tblPr firstRow="1" firstCol="1" bandRow="1"/>
              <a:tblGrid>
                <a:gridCol w="4724400">
                  <a:extLst>
                    <a:ext uri="{9D8B030D-6E8A-4147-A177-3AD203B41FA5}">
                      <a16:colId xmlns:a16="http://schemas.microsoft.com/office/drawing/2014/main" val="3934491289"/>
                    </a:ext>
                  </a:extLst>
                </a:gridCol>
                <a:gridCol w="2133600">
                  <a:extLst>
                    <a:ext uri="{9D8B030D-6E8A-4147-A177-3AD203B41FA5}">
                      <a16:colId xmlns:a16="http://schemas.microsoft.com/office/drawing/2014/main" val="2559664356"/>
                    </a:ext>
                  </a:extLst>
                </a:gridCol>
                <a:gridCol w="1828801">
                  <a:extLst>
                    <a:ext uri="{9D8B030D-6E8A-4147-A177-3AD203B41FA5}">
                      <a16:colId xmlns:a16="http://schemas.microsoft.com/office/drawing/2014/main" val="1574026032"/>
                    </a:ext>
                  </a:extLst>
                </a:gridCol>
              </a:tblGrid>
              <a:tr h="179248">
                <a:tc>
                  <a:txBody>
                    <a:bodyPr/>
                    <a:lstStyle/>
                    <a:p>
                      <a:pPr marL="0" marR="0">
                        <a:lnSpc>
                          <a:spcPct val="107000"/>
                        </a:lnSpc>
                        <a:spcBef>
                          <a:spcPts val="0"/>
                        </a:spcBef>
                        <a:spcAft>
                          <a:spcPts val="0"/>
                        </a:spcAft>
                      </a:pPr>
                      <a:r>
                        <a:rPr lang="en-US" sz="1100" b="1">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Activities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7886" marR="2788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nSpc>
                          <a:spcPct val="107000"/>
                        </a:lnSpc>
                        <a:spcBef>
                          <a:spcPts val="0"/>
                        </a:spcBef>
                        <a:spcAft>
                          <a:spcPts val="0"/>
                        </a:spcAft>
                      </a:pPr>
                      <a:r>
                        <a:rPr lang="en-US" sz="1100" b="1">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Time</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7886" marR="2788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nSpc>
                          <a:spcPct val="107000"/>
                        </a:lnSpc>
                        <a:spcBef>
                          <a:spcPts val="0"/>
                        </a:spcBef>
                        <a:spcAft>
                          <a:spcPts val="0"/>
                        </a:spcAft>
                      </a:pPr>
                      <a:r>
                        <a:rPr lang="en-US" sz="1100" b="1">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Responsible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7886" marR="2788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4208290145"/>
                  </a:ext>
                </a:extLst>
              </a:tr>
              <a:tr h="179248">
                <a:tc>
                  <a:txBody>
                    <a:bodyPr/>
                    <a:lstStyle/>
                    <a:p>
                      <a:pPr marL="0" marR="0">
                        <a:lnSpc>
                          <a:spcPct val="107000"/>
                        </a:lnSpc>
                        <a:spcBef>
                          <a:spcPts val="0"/>
                        </a:spcBef>
                        <a:spcAft>
                          <a:spcPts val="0"/>
                        </a:spcAft>
                      </a:pPr>
                      <a:r>
                        <a:rPr lang="en-US" sz="1100">
                          <a:effectLst/>
                          <a:latin typeface="Calibri" panose="020F0502020204030204" pitchFamily="34" charset="0"/>
                          <a:ea typeface="Calibri" panose="020F0502020204030204" pitchFamily="34" charset="0"/>
                          <a:cs typeface="Times New Roman" panose="02020603050405020304" pitchFamily="18" charset="0"/>
                        </a:rPr>
                        <a:t>Participants Registration </a:t>
                      </a:r>
                    </a:p>
                  </a:txBody>
                  <a:tcPr marL="27886" marR="2788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1100">
                          <a:effectLst/>
                          <a:latin typeface="Calibri" panose="020F0502020204030204" pitchFamily="34" charset="0"/>
                          <a:ea typeface="Calibri" panose="020F0502020204030204" pitchFamily="34" charset="0"/>
                          <a:cs typeface="Times New Roman" panose="02020603050405020304" pitchFamily="18" charset="0"/>
                        </a:rPr>
                        <a:t>8:30 AM- 9:00</a:t>
                      </a:r>
                    </a:p>
                  </a:txBody>
                  <a:tcPr marL="27886" marR="2788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1100">
                          <a:effectLst/>
                          <a:latin typeface="Calibri" panose="020F0502020204030204" pitchFamily="34" charset="0"/>
                          <a:ea typeface="Calibri" panose="020F0502020204030204" pitchFamily="34" charset="0"/>
                          <a:cs typeface="Times New Roman" panose="02020603050405020304" pitchFamily="18" charset="0"/>
                        </a:rPr>
                        <a:t>Organizers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7886" marR="2788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32042685"/>
                  </a:ext>
                </a:extLst>
              </a:tr>
              <a:tr h="267492">
                <a:tc>
                  <a:txBody>
                    <a:bodyPr/>
                    <a:lstStyle/>
                    <a:p>
                      <a:pPr marL="0" marR="0">
                        <a:lnSpc>
                          <a:spcPct val="107000"/>
                        </a:lnSpc>
                        <a:spcBef>
                          <a:spcPts val="0"/>
                        </a:spcBef>
                        <a:spcAft>
                          <a:spcPts val="0"/>
                        </a:spcAft>
                      </a:pPr>
                      <a:r>
                        <a:rPr lang="en-US" sz="1100">
                          <a:effectLst/>
                          <a:latin typeface="Calibri" panose="020F0502020204030204" pitchFamily="34" charset="0"/>
                          <a:ea typeface="Calibri" panose="020F0502020204030204" pitchFamily="34" charset="0"/>
                          <a:cs typeface="Times New Roman" panose="02020603050405020304" pitchFamily="18" charset="0"/>
                        </a:rPr>
                        <a:t>Welcoming /</a:t>
                      </a:r>
                      <a:r>
                        <a:rPr lang="en-US" sz="1100">
                          <a:solidFill>
                            <a:srgbClr val="0D0D0D"/>
                          </a:solidFill>
                          <a:effectLst/>
                          <a:latin typeface="Calibri" panose="020F0502020204030204" pitchFamily="34" charset="0"/>
                          <a:ea typeface="Calibri" panose="020F0502020204030204" pitchFamily="34" charset="0"/>
                          <a:cs typeface="Times New Roman" panose="02020603050405020304" pitchFamily="18" charset="0"/>
                        </a:rPr>
                        <a:t>Briefing the objective of the meeting</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7886" marR="2788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1100">
                          <a:effectLst/>
                          <a:latin typeface="Calibri" panose="020F0502020204030204" pitchFamily="34" charset="0"/>
                          <a:ea typeface="Calibri" panose="020F0502020204030204" pitchFamily="34" charset="0"/>
                          <a:cs typeface="Times New Roman" panose="02020603050405020304" pitchFamily="18" charset="0"/>
                        </a:rPr>
                        <a:t>9:00 – 9:10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7886" marR="2788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1100">
                          <a:effectLst/>
                          <a:latin typeface="Calibri" panose="020F0502020204030204" pitchFamily="34" charset="0"/>
                          <a:ea typeface="Calibri" panose="020F0502020204030204" pitchFamily="34" charset="0"/>
                          <a:cs typeface="Times New Roman" panose="02020603050405020304" pitchFamily="18" charset="0"/>
                        </a:rPr>
                        <a:t>Simret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7886" marR="2788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84254991"/>
                  </a:ext>
                </a:extLst>
              </a:tr>
              <a:tr h="413638">
                <a:tc>
                  <a:txBody>
                    <a:bodyPr/>
                    <a:lstStyle/>
                    <a:p>
                      <a:pPr marL="0" marR="0">
                        <a:lnSpc>
                          <a:spcPct val="107000"/>
                        </a:lnSpc>
                        <a:spcBef>
                          <a:spcPts val="0"/>
                        </a:spcBef>
                        <a:spcAft>
                          <a:spcPts val="0"/>
                        </a:spcAft>
                      </a:pPr>
                      <a:r>
                        <a:rPr lang="en-US" sz="1100" dirty="0">
                          <a:solidFill>
                            <a:srgbClr val="0D0D0D"/>
                          </a:solidFill>
                          <a:effectLst/>
                          <a:latin typeface="Calibri" panose="020F0502020204030204" pitchFamily="34" charset="0"/>
                          <a:ea typeface="Calibri" panose="020F0502020204030204" pitchFamily="34" charset="0"/>
                          <a:cs typeface="Times New Roman" panose="02020603050405020304" pitchFamily="18" charset="0"/>
                        </a:rPr>
                        <a:t>Opening speech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7886" marR="2788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1100">
                          <a:effectLst/>
                          <a:latin typeface="Calibri" panose="020F0502020204030204" pitchFamily="34" charset="0"/>
                          <a:ea typeface="Calibri" panose="020F0502020204030204" pitchFamily="34" charset="0"/>
                          <a:cs typeface="Times New Roman" panose="02020603050405020304" pitchFamily="18" charset="0"/>
                        </a:rPr>
                        <a:t>9:10 – 9:15</a:t>
                      </a:r>
                    </a:p>
                  </a:txBody>
                  <a:tcPr marL="27886" marR="2788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1100">
                          <a:solidFill>
                            <a:srgbClr val="0D0D0D"/>
                          </a:solidFill>
                          <a:effectLst/>
                          <a:latin typeface="Calibri" panose="020F0502020204030204" pitchFamily="34" charset="0"/>
                          <a:ea typeface="Calibri" panose="020F0502020204030204" pitchFamily="34" charset="0"/>
                          <a:cs typeface="Times New Roman" panose="02020603050405020304" pitchFamily="18" charset="0"/>
                        </a:rPr>
                        <a:t>Mr G/Zgabher Aregawi, head, Southern Tigray zone Agriculture office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7886" marR="2788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57997956"/>
                  </a:ext>
                </a:extLst>
              </a:tr>
              <a:tr h="233615">
                <a:tc>
                  <a:txBody>
                    <a:bodyPr/>
                    <a:lstStyle/>
                    <a:p>
                      <a:pPr marL="0" marR="0">
                        <a:lnSpc>
                          <a:spcPct val="107000"/>
                        </a:lnSpc>
                        <a:spcBef>
                          <a:spcPts val="0"/>
                        </a:spcBef>
                        <a:spcAft>
                          <a:spcPts val="0"/>
                        </a:spcAft>
                      </a:pPr>
                      <a:r>
                        <a:rPr lang="en-US" sz="1100">
                          <a:solidFill>
                            <a:srgbClr val="0D0D0D"/>
                          </a:solidFill>
                          <a:effectLst/>
                          <a:latin typeface="Calibri" panose="020F0502020204030204" pitchFamily="34" charset="0"/>
                          <a:ea typeface="Calibri" panose="020F0502020204030204" pitchFamily="34" charset="0"/>
                          <a:cs typeface="Times New Roman" panose="02020603050405020304" pitchFamily="18" charset="0"/>
                        </a:rPr>
                        <a:t>Introduction of participants &amp; setting expectation and ground rule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7886" marR="2788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1100">
                          <a:effectLst/>
                          <a:latin typeface="Calibri" panose="020F0502020204030204" pitchFamily="34" charset="0"/>
                          <a:ea typeface="Calibri" panose="020F0502020204030204" pitchFamily="34" charset="0"/>
                          <a:cs typeface="Times New Roman" panose="02020603050405020304" pitchFamily="18" charset="0"/>
                        </a:rPr>
                        <a:t>9:15 - 9:30 </a:t>
                      </a:r>
                    </a:p>
                  </a:txBody>
                  <a:tcPr marL="27886" marR="2788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1100">
                          <a:effectLst/>
                          <a:latin typeface="Calibri" panose="020F0502020204030204" pitchFamily="34" charset="0"/>
                          <a:ea typeface="Calibri" panose="020F0502020204030204" pitchFamily="34" charset="0"/>
                          <a:cs typeface="Times New Roman" panose="02020603050405020304" pitchFamily="18" charset="0"/>
                        </a:rPr>
                        <a:t>Simret</a:t>
                      </a:r>
                    </a:p>
                  </a:txBody>
                  <a:tcPr marL="27886" marR="2788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51445036"/>
                  </a:ext>
                </a:extLst>
              </a:tr>
              <a:tr h="179248">
                <a:tc>
                  <a:txBody>
                    <a:bodyPr/>
                    <a:lstStyle/>
                    <a:p>
                      <a:pPr marL="0" marR="0">
                        <a:lnSpc>
                          <a:spcPct val="107000"/>
                        </a:lnSpc>
                        <a:spcBef>
                          <a:spcPts val="0"/>
                        </a:spcBef>
                        <a:spcAft>
                          <a:spcPts val="0"/>
                        </a:spcAft>
                      </a:pPr>
                      <a:r>
                        <a:rPr lang="en-US" sz="1100" dirty="0">
                          <a:solidFill>
                            <a:srgbClr val="0D0D0D"/>
                          </a:solidFill>
                          <a:effectLst/>
                          <a:latin typeface="Calibri" panose="020F0502020204030204" pitchFamily="34" charset="0"/>
                          <a:ea typeface="Calibri" panose="020F0502020204030204" pitchFamily="34" charset="0"/>
                          <a:cs typeface="Times New Roman" panose="02020603050405020304" pitchFamily="18" charset="0"/>
                        </a:rPr>
                        <a:t>Africa RISING over view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7886" marR="2788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1100">
                          <a:effectLst/>
                          <a:latin typeface="Calibri" panose="020F0502020204030204" pitchFamily="34" charset="0"/>
                          <a:ea typeface="Calibri" panose="020F0502020204030204" pitchFamily="34" charset="0"/>
                          <a:cs typeface="Times New Roman" panose="02020603050405020304" pitchFamily="18" charset="0"/>
                        </a:rPr>
                        <a:t>9:30 – 9:40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7886" marR="2788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1100">
                          <a:solidFill>
                            <a:srgbClr val="0D0D0D"/>
                          </a:solidFill>
                          <a:effectLst/>
                          <a:latin typeface="Calibri" panose="020F0502020204030204" pitchFamily="34" charset="0"/>
                          <a:ea typeface="Calibri" panose="020F0502020204030204" pitchFamily="34" charset="0"/>
                          <a:cs typeface="Times New Roman" panose="02020603050405020304" pitchFamily="18" charset="0"/>
                        </a:rPr>
                        <a:t>Simret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7886" marR="2788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41213275"/>
                  </a:ext>
                </a:extLst>
              </a:tr>
              <a:tr h="358497">
                <a:tc>
                  <a:txBody>
                    <a:bodyPr/>
                    <a:lstStyle/>
                    <a:p>
                      <a:pPr marL="0" marR="0">
                        <a:lnSpc>
                          <a:spcPct val="107000"/>
                        </a:lnSpc>
                        <a:spcBef>
                          <a:spcPts val="0"/>
                        </a:spcBef>
                        <a:spcAft>
                          <a:spcPts val="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Africa RISING Pathway to Partnership building- Innovation Platforms (IP)  </a:t>
                      </a:r>
                    </a:p>
                  </a:txBody>
                  <a:tcPr marL="27886" marR="2788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1100">
                          <a:effectLst/>
                          <a:latin typeface="Calibri" panose="020F0502020204030204" pitchFamily="34" charset="0"/>
                          <a:ea typeface="Calibri" panose="020F0502020204030204" pitchFamily="34" charset="0"/>
                          <a:cs typeface="Times New Roman" panose="02020603050405020304" pitchFamily="18" charset="0"/>
                        </a:rPr>
                        <a:t>9:40 – 10:00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7886" marR="2788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1100">
                          <a:solidFill>
                            <a:srgbClr val="0D0D0D"/>
                          </a:solidFill>
                          <a:effectLst/>
                          <a:latin typeface="Calibri" panose="020F0502020204030204" pitchFamily="34" charset="0"/>
                          <a:ea typeface="Calibri" panose="020F0502020204030204" pitchFamily="34" charset="0"/>
                          <a:cs typeface="Times New Roman" panose="02020603050405020304" pitchFamily="18" charset="0"/>
                        </a:rPr>
                        <a:t>Million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7886" marR="2788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95353493"/>
                  </a:ext>
                </a:extLst>
              </a:tr>
              <a:tr h="179670">
                <a:tc>
                  <a:txBody>
                    <a:bodyPr/>
                    <a:lstStyle/>
                    <a:p>
                      <a:pPr marL="0" marR="0">
                        <a:lnSpc>
                          <a:spcPct val="107000"/>
                        </a:lnSpc>
                        <a:spcBef>
                          <a:spcPts val="0"/>
                        </a:spcBef>
                        <a:spcAft>
                          <a:spcPts val="0"/>
                        </a:spcAft>
                      </a:pPr>
                      <a:r>
                        <a:rPr lang="en-US" sz="1100">
                          <a:effectLst/>
                          <a:latin typeface="Calibri" panose="020F0502020204030204" pitchFamily="34" charset="0"/>
                          <a:ea typeface="Calibri" panose="020F0502020204030204" pitchFamily="34" charset="0"/>
                          <a:cs typeface="Times New Roman" panose="02020603050405020304" pitchFamily="18" charset="0"/>
                        </a:rPr>
                        <a:t>Discussions on the above presentations </a:t>
                      </a:r>
                    </a:p>
                  </a:txBody>
                  <a:tcPr marL="27886" marR="2788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1100">
                          <a:effectLst/>
                          <a:latin typeface="Calibri" panose="020F0502020204030204" pitchFamily="34" charset="0"/>
                          <a:ea typeface="Calibri" panose="020F0502020204030204" pitchFamily="34" charset="0"/>
                          <a:cs typeface="Times New Roman" panose="02020603050405020304" pitchFamily="18" charset="0"/>
                        </a:rPr>
                        <a:t>10:00 – 10:15</a:t>
                      </a:r>
                    </a:p>
                  </a:txBody>
                  <a:tcPr marL="27886" marR="2788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1100">
                          <a:solidFill>
                            <a:srgbClr val="0D0D0D"/>
                          </a:solidFill>
                          <a:effectLst/>
                          <a:latin typeface="Calibri" panose="020F0502020204030204" pitchFamily="34" charset="0"/>
                          <a:ea typeface="Calibri" panose="020F0502020204030204" pitchFamily="34" charset="0"/>
                          <a:cs typeface="Times New Roman" panose="02020603050405020304" pitchFamily="18" charset="0"/>
                        </a:rPr>
                        <a:t>Participants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7886" marR="2788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61118755"/>
                  </a:ext>
                </a:extLst>
              </a:tr>
              <a:tr h="179248">
                <a:tc>
                  <a:txBody>
                    <a:bodyPr/>
                    <a:lstStyle/>
                    <a:p>
                      <a:pPr marL="0" marR="0" algn="r">
                        <a:lnSpc>
                          <a:spcPct val="107000"/>
                        </a:lnSpc>
                        <a:spcBef>
                          <a:spcPts val="0"/>
                        </a:spcBef>
                        <a:spcAft>
                          <a:spcPts val="0"/>
                        </a:spcAft>
                      </a:pPr>
                      <a:r>
                        <a:rPr lang="en-US" sz="110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Tea break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7886" marR="2788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nSpc>
                          <a:spcPct val="107000"/>
                        </a:lnSpc>
                        <a:spcBef>
                          <a:spcPts val="0"/>
                        </a:spcBef>
                        <a:spcAft>
                          <a:spcPts val="0"/>
                        </a:spcAft>
                      </a:pPr>
                      <a:r>
                        <a:rPr lang="en-US" sz="1100">
                          <a:effectLst/>
                          <a:latin typeface="Calibri" panose="020F0502020204030204" pitchFamily="34" charset="0"/>
                          <a:ea typeface="Calibri" panose="020F0502020204030204" pitchFamily="34" charset="0"/>
                          <a:cs typeface="Times New Roman" panose="02020603050405020304" pitchFamily="18" charset="0"/>
                        </a:rPr>
                        <a:t>10:15 – 10:30</a:t>
                      </a:r>
                    </a:p>
                  </a:txBody>
                  <a:tcPr marL="27886" marR="2788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nSpc>
                          <a:spcPct val="107000"/>
                        </a:lnSpc>
                        <a:spcBef>
                          <a:spcPts val="0"/>
                        </a:spcBef>
                        <a:spcAft>
                          <a:spcPts val="0"/>
                        </a:spcAft>
                      </a:pPr>
                      <a:r>
                        <a:rPr lang="en-US" sz="1100">
                          <a:solidFill>
                            <a:srgbClr val="0D0D0D"/>
                          </a:solidFill>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7886" marR="2788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954231344"/>
                  </a:ext>
                </a:extLst>
              </a:tr>
              <a:tr h="358497">
                <a:tc>
                  <a:txBody>
                    <a:bodyPr/>
                    <a:lstStyle/>
                    <a:p>
                      <a:pPr marL="0" marR="0">
                        <a:lnSpc>
                          <a:spcPct val="107000"/>
                        </a:lnSpc>
                        <a:spcBef>
                          <a:spcPts val="0"/>
                        </a:spcBef>
                        <a:spcAft>
                          <a:spcPts val="0"/>
                        </a:spcAft>
                      </a:pPr>
                      <a:r>
                        <a:rPr lang="en-US" sz="1100">
                          <a:effectLst/>
                          <a:latin typeface="Calibri" panose="020F0502020204030204" pitchFamily="34" charset="0"/>
                          <a:ea typeface="Calibri" panose="020F0502020204030204" pitchFamily="34" charset="0"/>
                          <a:cs typeface="Times New Roman" panose="02020603050405020304" pitchFamily="18" charset="0"/>
                        </a:rPr>
                        <a:t>Updating / Highlighting on 2017 scaling and Demos  (Tree lcuerne, Oat/vetch, Lupine, Feed trough, fodder beat </a:t>
                      </a:r>
                    </a:p>
                  </a:txBody>
                  <a:tcPr marL="27886" marR="2788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1100">
                          <a:solidFill>
                            <a:srgbClr val="0D0D0D"/>
                          </a:solidFill>
                          <a:effectLst/>
                          <a:latin typeface="Calibri" panose="020F0502020204030204" pitchFamily="34" charset="0"/>
                          <a:ea typeface="Calibri" panose="020F0502020204030204" pitchFamily="34" charset="0"/>
                          <a:cs typeface="Times New Roman" panose="02020603050405020304" pitchFamily="18" charset="0"/>
                        </a:rPr>
                        <a:t> </a:t>
                      </a:r>
                      <a:r>
                        <a:rPr lang="en-US" sz="1100">
                          <a:effectLst/>
                          <a:latin typeface="Calibri" panose="020F0502020204030204" pitchFamily="34" charset="0"/>
                          <a:ea typeface="Calibri" panose="020F0502020204030204" pitchFamily="34" charset="0"/>
                          <a:cs typeface="Times New Roman" panose="02020603050405020304" pitchFamily="18" charset="0"/>
                        </a:rPr>
                        <a:t>10:30 – 10:50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7886" marR="2788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1100">
                          <a:solidFill>
                            <a:srgbClr val="0D0D0D"/>
                          </a:solidFill>
                          <a:effectLst/>
                          <a:latin typeface="Calibri" panose="020F0502020204030204" pitchFamily="34" charset="0"/>
                          <a:ea typeface="Calibri" panose="020F0502020204030204" pitchFamily="34" charset="0"/>
                          <a:cs typeface="Times New Roman" panose="02020603050405020304" pitchFamily="18" charset="0"/>
                        </a:rPr>
                        <a:t>Mohammed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7886" marR="2788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55655322"/>
                  </a:ext>
                </a:extLst>
              </a:tr>
              <a:tr h="537745">
                <a:tc>
                  <a:txBody>
                    <a:bodyPr/>
                    <a:lstStyle/>
                    <a:p>
                      <a:pPr marL="0" marR="0">
                        <a:lnSpc>
                          <a:spcPct val="107000"/>
                        </a:lnSpc>
                        <a:spcBef>
                          <a:spcPts val="0"/>
                        </a:spcBef>
                        <a:spcAft>
                          <a:spcPts val="0"/>
                        </a:spcAft>
                      </a:pPr>
                      <a:r>
                        <a:rPr lang="en-US" sz="1100">
                          <a:effectLst/>
                          <a:latin typeface="Calibri" panose="020F0502020204030204" pitchFamily="34" charset="0"/>
                          <a:ea typeface="Calibri" panose="020F0502020204030204" pitchFamily="34" charset="0"/>
                          <a:cs typeface="Times New Roman" panose="02020603050405020304" pitchFamily="18" charset="0"/>
                        </a:rPr>
                        <a:t>Updating on available (validated) crop technologies, 2017 R4D / for 2017 scaling and demonstration including previous one </a:t>
                      </a:r>
                    </a:p>
                    <a:p>
                      <a:pPr marL="0" marR="0">
                        <a:lnSpc>
                          <a:spcPct val="107000"/>
                        </a:lnSpc>
                        <a:spcBef>
                          <a:spcPts val="0"/>
                        </a:spcBef>
                        <a:spcAft>
                          <a:spcPts val="0"/>
                        </a:spcAft>
                      </a:pPr>
                      <a:r>
                        <a:rPr lang="en-US" sz="1100">
                          <a:effectLst/>
                          <a:latin typeface="Calibri" panose="020F0502020204030204" pitchFamily="34" charset="0"/>
                          <a:ea typeface="Calibri" panose="020F0502020204030204" pitchFamily="34" charset="0"/>
                          <a:cs typeface="Times New Roman" panose="02020603050405020304" pitchFamily="18" charset="0"/>
                        </a:rPr>
                        <a:t> </a:t>
                      </a:r>
                    </a:p>
                  </a:txBody>
                  <a:tcPr marL="27886" marR="2788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1100">
                          <a:effectLst/>
                          <a:latin typeface="Calibri" panose="020F0502020204030204" pitchFamily="34" charset="0"/>
                          <a:ea typeface="Calibri" panose="020F0502020204030204" pitchFamily="34" charset="0"/>
                          <a:cs typeface="Times New Roman" panose="02020603050405020304" pitchFamily="18" charset="0"/>
                        </a:rPr>
                        <a:t>10:50 – 11:10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7886" marR="2788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1100">
                          <a:effectLst/>
                          <a:latin typeface="Calibri" panose="020F0502020204030204" pitchFamily="34" charset="0"/>
                          <a:ea typeface="Calibri" panose="020F0502020204030204" pitchFamily="34" charset="0"/>
                          <a:cs typeface="Times New Roman" panose="02020603050405020304" pitchFamily="18" charset="0"/>
                        </a:rPr>
                        <a:t>Mohammed </a:t>
                      </a:r>
                    </a:p>
                  </a:txBody>
                  <a:tcPr marL="27886" marR="2788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65303641"/>
                  </a:ext>
                </a:extLst>
              </a:tr>
              <a:tr h="179248">
                <a:tc>
                  <a:txBody>
                    <a:bodyPr/>
                    <a:lstStyle/>
                    <a:p>
                      <a:pPr marL="0" marR="0">
                        <a:lnSpc>
                          <a:spcPct val="107000"/>
                        </a:lnSpc>
                        <a:spcBef>
                          <a:spcPts val="0"/>
                        </a:spcBef>
                        <a:spcAft>
                          <a:spcPts val="0"/>
                        </a:spcAft>
                      </a:pPr>
                      <a:r>
                        <a:rPr lang="en-US" sz="110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Discussion on the above presentation </a:t>
                      </a:r>
                    </a:p>
                  </a:txBody>
                  <a:tcPr marL="27886" marR="2788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11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11:10–11:30</a:t>
                      </a:r>
                    </a:p>
                  </a:txBody>
                  <a:tcPr marL="27886" marR="2788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1100">
                          <a:effectLst/>
                          <a:latin typeface="Calibri" panose="020F0502020204030204" pitchFamily="34" charset="0"/>
                          <a:ea typeface="Calibri" panose="020F0502020204030204" pitchFamily="34" charset="0"/>
                          <a:cs typeface="Times New Roman" panose="02020603050405020304" pitchFamily="18" charset="0"/>
                        </a:rPr>
                        <a:t>Participant  </a:t>
                      </a:r>
                    </a:p>
                  </a:txBody>
                  <a:tcPr marL="27886" marR="2788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5948240"/>
                  </a:ext>
                </a:extLst>
              </a:tr>
              <a:tr h="179248">
                <a:tc>
                  <a:txBody>
                    <a:bodyPr/>
                    <a:lstStyle/>
                    <a:p>
                      <a:pPr marL="0" marR="0">
                        <a:lnSpc>
                          <a:spcPct val="107000"/>
                        </a:lnSpc>
                        <a:spcBef>
                          <a:spcPts val="0"/>
                        </a:spcBef>
                        <a:spcAft>
                          <a:spcPts val="0"/>
                        </a:spcAft>
                      </a:pPr>
                      <a:r>
                        <a:rPr lang="en-US" sz="1100">
                          <a:effectLst/>
                          <a:latin typeface="Calibri" panose="020F0502020204030204" pitchFamily="34" charset="0"/>
                          <a:ea typeface="Calibri" panose="020F0502020204030204" pitchFamily="34" charset="0"/>
                          <a:cs typeface="Times New Roman" panose="02020603050405020304" pitchFamily="18" charset="0"/>
                        </a:rPr>
                        <a:t>Model farmers and DAs experience sharing </a:t>
                      </a:r>
                    </a:p>
                  </a:txBody>
                  <a:tcPr marL="27886" marR="2788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1100">
                          <a:effectLst/>
                          <a:latin typeface="Calibri" panose="020F0502020204030204" pitchFamily="34" charset="0"/>
                          <a:ea typeface="Calibri" panose="020F0502020204030204" pitchFamily="34" charset="0"/>
                          <a:cs typeface="Times New Roman" panose="02020603050405020304" pitchFamily="18" charset="0"/>
                        </a:rPr>
                        <a:t>11:30-12:00 </a:t>
                      </a:r>
                    </a:p>
                  </a:txBody>
                  <a:tcPr marL="27886" marR="2788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Model farmers </a:t>
                      </a:r>
                    </a:p>
                  </a:txBody>
                  <a:tcPr marL="27886" marR="2788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8217690"/>
                  </a:ext>
                </a:extLst>
              </a:tr>
              <a:tr h="179248">
                <a:tc>
                  <a:txBody>
                    <a:bodyPr/>
                    <a:lstStyle/>
                    <a:p>
                      <a:pPr marL="0" marR="0">
                        <a:lnSpc>
                          <a:spcPct val="107000"/>
                        </a:lnSpc>
                        <a:spcBef>
                          <a:spcPts val="0"/>
                        </a:spcBef>
                        <a:spcAft>
                          <a:spcPts val="0"/>
                        </a:spcAft>
                      </a:pPr>
                      <a:r>
                        <a:rPr lang="en-US" sz="1100">
                          <a:effectLst/>
                          <a:latin typeface="Calibri" panose="020F0502020204030204" pitchFamily="34" charset="0"/>
                          <a:ea typeface="Calibri" panose="020F0502020204030204" pitchFamily="34" charset="0"/>
                          <a:cs typeface="Times New Roman" panose="02020603050405020304" pitchFamily="18" charset="0"/>
                        </a:rPr>
                        <a:t>Partners scaling progress</a:t>
                      </a:r>
                    </a:p>
                  </a:txBody>
                  <a:tcPr marL="27886" marR="2788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1100">
                          <a:effectLst/>
                          <a:latin typeface="Calibri" panose="020F0502020204030204" pitchFamily="34" charset="0"/>
                          <a:ea typeface="Calibri" panose="020F0502020204030204" pitchFamily="34" charset="0"/>
                          <a:cs typeface="Times New Roman" panose="02020603050405020304" pitchFamily="18" charset="0"/>
                        </a:rPr>
                        <a:t>12:00-12:30</a:t>
                      </a:r>
                    </a:p>
                  </a:txBody>
                  <a:tcPr marL="27886" marR="2788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Key partners </a:t>
                      </a:r>
                    </a:p>
                  </a:txBody>
                  <a:tcPr marL="27886" marR="2788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81187305"/>
                  </a:ext>
                </a:extLst>
              </a:tr>
              <a:tr h="179248">
                <a:tc>
                  <a:txBody>
                    <a:bodyPr/>
                    <a:lstStyle/>
                    <a:p>
                      <a:pPr marL="0" marR="0" algn="r">
                        <a:lnSpc>
                          <a:spcPct val="107000"/>
                        </a:lnSpc>
                        <a:spcBef>
                          <a:spcPts val="0"/>
                        </a:spcBef>
                        <a:spcAft>
                          <a:spcPts val="0"/>
                        </a:spcAft>
                      </a:pPr>
                      <a:r>
                        <a:rPr lang="en-US" sz="1100">
                          <a:effectLst/>
                          <a:latin typeface="Calibri" panose="020F0502020204030204" pitchFamily="34" charset="0"/>
                          <a:ea typeface="Calibri" panose="020F0502020204030204" pitchFamily="34" charset="0"/>
                          <a:cs typeface="Times New Roman" panose="02020603050405020304" pitchFamily="18" charset="0"/>
                        </a:rPr>
                        <a:t>Lunch </a:t>
                      </a:r>
                    </a:p>
                  </a:txBody>
                  <a:tcPr marL="27886" marR="2788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nSpc>
                          <a:spcPct val="107000"/>
                        </a:lnSpc>
                        <a:spcBef>
                          <a:spcPts val="0"/>
                        </a:spcBef>
                        <a:spcAft>
                          <a:spcPts val="0"/>
                        </a:spcAft>
                      </a:pPr>
                      <a:r>
                        <a:rPr lang="en-US" sz="1100">
                          <a:effectLst/>
                          <a:latin typeface="Calibri" panose="020F0502020204030204" pitchFamily="34" charset="0"/>
                          <a:ea typeface="Calibri" panose="020F0502020204030204" pitchFamily="34" charset="0"/>
                          <a:cs typeface="Times New Roman" panose="02020603050405020304" pitchFamily="18" charset="0"/>
                        </a:rPr>
                        <a:t>12:30– 1:30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7886" marR="2788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7886" marR="2788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764185337"/>
                  </a:ext>
                </a:extLst>
              </a:tr>
              <a:tr h="1635819">
                <a:tc>
                  <a:txBody>
                    <a:bodyPr/>
                    <a:lstStyle/>
                    <a:p>
                      <a:pPr marL="0" marR="0">
                        <a:lnSpc>
                          <a:spcPct val="107000"/>
                        </a:lnSpc>
                        <a:spcBef>
                          <a:spcPts val="0"/>
                        </a:spcBef>
                        <a:spcAft>
                          <a:spcPts val="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Group Discussion - Possible discussion points</a:t>
                      </a:r>
                    </a:p>
                    <a:p>
                      <a:pPr marL="0" marR="0">
                        <a:lnSpc>
                          <a:spcPct val="107000"/>
                        </a:lnSpc>
                        <a:spcBef>
                          <a:spcPts val="0"/>
                        </a:spcBef>
                        <a:spcAft>
                          <a:spcPts val="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Explaining the role of AR in the scaling up process: </a:t>
                      </a:r>
                    </a:p>
                    <a:p>
                      <a:pPr marL="0" marR="0">
                        <a:lnSpc>
                          <a:spcPct val="107000"/>
                        </a:lnSpc>
                        <a:spcBef>
                          <a:spcPts val="0"/>
                        </a:spcBef>
                        <a:spcAft>
                          <a:spcPts val="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Questions for group discussion (Crop, Livestock and mixed groups)</a:t>
                      </a:r>
                    </a:p>
                    <a:p>
                      <a:pPr marL="342900" marR="0" lvl="0" indent="-342900">
                        <a:lnSpc>
                          <a:spcPct val="107000"/>
                        </a:lnSpc>
                        <a:spcBef>
                          <a:spcPts val="0"/>
                        </a:spcBef>
                        <a:spcAft>
                          <a:spcPts val="0"/>
                        </a:spcAft>
                        <a:buFont typeface="Symbol" panose="05050102010706020507" pitchFamily="18" charset="2"/>
                        <a:buChar char=""/>
                      </a:pPr>
                      <a:r>
                        <a:rPr lang="en-US" sz="1100" dirty="0">
                          <a:effectLst/>
                          <a:latin typeface="Calibri" panose="020F0502020204030204" pitchFamily="34" charset="0"/>
                          <a:ea typeface="Calibri" panose="020F0502020204030204" pitchFamily="34" charset="0"/>
                          <a:cs typeface="Times New Roman" panose="02020603050405020304" pitchFamily="18" charset="0"/>
                        </a:rPr>
                        <a:t>What were the major constraints that you faced during scaling up activities last year</a:t>
                      </a:r>
                    </a:p>
                    <a:p>
                      <a:pPr marL="342900" marR="0" lvl="0" indent="-342900">
                        <a:lnSpc>
                          <a:spcPct val="107000"/>
                        </a:lnSpc>
                        <a:spcBef>
                          <a:spcPts val="0"/>
                        </a:spcBef>
                        <a:spcAft>
                          <a:spcPts val="0"/>
                        </a:spcAft>
                        <a:buFont typeface="Symbol" panose="05050102010706020507" pitchFamily="18" charset="2"/>
                        <a:buChar char=""/>
                      </a:pPr>
                      <a:r>
                        <a:rPr lang="en-US" sz="1100" dirty="0">
                          <a:effectLst/>
                          <a:latin typeface="Calibri" panose="020F0502020204030204" pitchFamily="34" charset="0"/>
                          <a:ea typeface="Calibri" panose="020F0502020204030204" pitchFamily="34" charset="0"/>
                          <a:cs typeface="Times New Roman" panose="02020603050405020304" pitchFamily="18" charset="0"/>
                        </a:rPr>
                        <a:t>What resources/capacity/mandate do you have about the scaling up technologies the following  </a:t>
                      </a:r>
                    </a:p>
                    <a:p>
                      <a:pPr marL="342900" marR="0" lvl="0" indent="-342900">
                        <a:lnSpc>
                          <a:spcPct val="107000"/>
                        </a:lnSpc>
                        <a:spcBef>
                          <a:spcPts val="0"/>
                        </a:spcBef>
                        <a:spcAft>
                          <a:spcPts val="0"/>
                        </a:spcAft>
                        <a:buFont typeface="Symbol" panose="05050102010706020507" pitchFamily="18" charset="2"/>
                        <a:buChar char=""/>
                      </a:pPr>
                      <a:r>
                        <a:rPr lang="en-US" sz="1100" dirty="0">
                          <a:effectLst/>
                          <a:latin typeface="Calibri" panose="020F0502020204030204" pitchFamily="34" charset="0"/>
                          <a:ea typeface="Calibri" panose="020F0502020204030204" pitchFamily="34" charset="0"/>
                          <a:cs typeface="Times New Roman" panose="02020603050405020304" pitchFamily="18" charset="0"/>
                        </a:rPr>
                        <a:t>What sort of partnership do you need to scale up the technologies </a:t>
                      </a:r>
                    </a:p>
                  </a:txBody>
                  <a:tcPr marL="27886" marR="2788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1: 30 – 2:00</a:t>
                      </a:r>
                    </a:p>
                  </a:txBody>
                  <a:tcPr marL="27886" marR="2788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Participant </a:t>
                      </a:r>
                    </a:p>
                  </a:txBody>
                  <a:tcPr marL="27886" marR="2788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28103420"/>
                  </a:ext>
                </a:extLst>
              </a:tr>
              <a:tr h="267333">
                <a:tc>
                  <a:txBody>
                    <a:bodyPr/>
                    <a:lstStyle/>
                    <a:p>
                      <a:pPr marL="0" marR="0">
                        <a:lnSpc>
                          <a:spcPct val="107000"/>
                        </a:lnSpc>
                        <a:spcBef>
                          <a:spcPts val="0"/>
                        </a:spcBef>
                        <a:spcAft>
                          <a:spcPts val="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Presentation and Plenary Discussion </a:t>
                      </a:r>
                    </a:p>
                  </a:txBody>
                  <a:tcPr marL="27886" marR="2788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2:00–3:00</a:t>
                      </a:r>
                      <a:br>
                        <a:rPr lang="en-US" sz="1100" dirty="0">
                          <a:effectLst/>
                          <a:latin typeface="Calibri" panose="020F0502020204030204" pitchFamily="34" charset="0"/>
                          <a:ea typeface="Calibri" panose="020F0502020204030204" pitchFamily="34" charset="0"/>
                          <a:cs typeface="Times New Roman" panose="02020603050405020304" pitchFamily="18" charset="0"/>
                        </a:rPr>
                      </a:b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7886" marR="2788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1100" dirty="0">
                          <a:solidFill>
                            <a:srgbClr val="0D0D0D"/>
                          </a:solidFill>
                          <a:effectLst/>
                          <a:latin typeface="Calibri" panose="020F0502020204030204" pitchFamily="34" charset="0"/>
                          <a:ea typeface="Calibri" panose="020F0502020204030204" pitchFamily="34" charset="0"/>
                          <a:cs typeface="Times New Roman" panose="02020603050405020304" pitchFamily="18" charset="0"/>
                        </a:rPr>
                        <a:t>Group presenters/Participants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7886" marR="2788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9475404"/>
                  </a:ext>
                </a:extLst>
              </a:tr>
              <a:tr h="0">
                <a:tc gridSpan="3">
                  <a:txBody>
                    <a:bodyPr/>
                    <a:lstStyle/>
                    <a:p>
                      <a:pPr marL="0" marR="0" algn="ctr">
                        <a:lnSpc>
                          <a:spcPct val="107000"/>
                        </a:lnSpc>
                        <a:spcBef>
                          <a:spcPts val="0"/>
                        </a:spcBef>
                        <a:spcAft>
                          <a:spcPts val="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Tea Break  3:00–3:15 </a:t>
                      </a:r>
                    </a:p>
                  </a:txBody>
                  <a:tcPr marL="27886" marR="2788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lnL w="12700" cap="flat" cmpd="sng" algn="ctr">
                      <a:solidFill>
                        <a:srgbClr val="000000"/>
                      </a:solidFill>
                      <a:prstDash val="solid"/>
                      <a:round/>
                      <a:headEnd type="none" w="med" len="med"/>
                      <a:tailEnd type="none" w="med" len="med"/>
                    </a:lnL>
                    <a:lnT w="12700" cap="flat" cmpd="sng" algn="ctr">
                      <a:solidFill>
                        <a:srgbClr val="000000"/>
                      </a:solidFill>
                      <a:prstDash val="solid"/>
                      <a:round/>
                      <a:headEnd type="none" w="med" len="med"/>
                      <a:tailEnd type="none" w="med" len="med"/>
                    </a:lnT>
                  </a:tcPr>
                </a:tc>
                <a:tc hMerge="1">
                  <a:txBody>
                    <a:bodyPr/>
                    <a:lstStyle/>
                    <a:p>
                      <a:pPr marL="0" marR="0" algn="ctr">
                        <a:lnSpc>
                          <a:spcPct val="107000"/>
                        </a:lnSpc>
                        <a:spcBef>
                          <a:spcPts val="0"/>
                        </a:spcBef>
                        <a:spcAft>
                          <a:spcPts val="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7886" marR="2788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61780619"/>
                  </a:ext>
                </a:extLst>
              </a:tr>
              <a:tr h="233615">
                <a:tc>
                  <a:txBody>
                    <a:bodyPr/>
                    <a:lstStyle/>
                    <a:p>
                      <a:pPr marL="0" marR="0">
                        <a:lnSpc>
                          <a:spcPct val="107000"/>
                        </a:lnSpc>
                        <a:spcBef>
                          <a:spcPts val="0"/>
                        </a:spcBef>
                        <a:spcAft>
                          <a:spcPts val="0"/>
                        </a:spcAft>
                      </a:pPr>
                      <a:r>
                        <a:rPr lang="en-US" sz="1100">
                          <a:effectLst/>
                          <a:latin typeface="Calibri" panose="020F0502020204030204" pitchFamily="34" charset="0"/>
                          <a:ea typeface="Calibri" panose="020F0502020204030204" pitchFamily="34" charset="0"/>
                          <a:cs typeface="Times New Roman" panose="02020603050405020304" pitchFamily="18" charset="0"/>
                        </a:rPr>
                        <a:t>Developing Action plan (woreda, Zone, NGos) </a:t>
                      </a:r>
                    </a:p>
                  </a:txBody>
                  <a:tcPr marL="27886" marR="2788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1100">
                          <a:effectLst/>
                          <a:latin typeface="Calibri" panose="020F0502020204030204" pitchFamily="34" charset="0"/>
                          <a:ea typeface="Calibri" panose="020F0502020204030204" pitchFamily="34" charset="0"/>
                          <a:cs typeface="Times New Roman" panose="02020603050405020304" pitchFamily="18" charset="0"/>
                        </a:rPr>
                        <a:t>3:15–3:45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7886" marR="2788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1100">
                          <a:effectLst/>
                          <a:latin typeface="Calibri" panose="020F0502020204030204" pitchFamily="34" charset="0"/>
                          <a:ea typeface="Calibri" panose="020F0502020204030204" pitchFamily="34" charset="0"/>
                          <a:cs typeface="Times New Roman" panose="02020603050405020304" pitchFamily="18" charset="0"/>
                        </a:rPr>
                        <a:t>Participates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7886" marR="2788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75823925"/>
                  </a:ext>
                </a:extLst>
              </a:tr>
              <a:tr h="179248">
                <a:tc>
                  <a:txBody>
                    <a:bodyPr/>
                    <a:lstStyle/>
                    <a:p>
                      <a:pPr marL="0" marR="0">
                        <a:lnSpc>
                          <a:spcPct val="107000"/>
                        </a:lnSpc>
                        <a:spcBef>
                          <a:spcPts val="0"/>
                        </a:spcBef>
                        <a:spcAft>
                          <a:spcPts val="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Presentation and Plenary Discussion</a:t>
                      </a:r>
                    </a:p>
                  </a:txBody>
                  <a:tcPr marL="27886" marR="2788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1100">
                          <a:effectLst/>
                          <a:latin typeface="Calibri" panose="020F0502020204030204" pitchFamily="34" charset="0"/>
                          <a:ea typeface="Calibri" panose="020F0502020204030204" pitchFamily="34" charset="0"/>
                          <a:cs typeface="Times New Roman" panose="02020603050405020304" pitchFamily="18" charset="0"/>
                        </a:rPr>
                        <a:t>3:45 – 4:15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7886" marR="2788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1100">
                          <a:effectLst/>
                          <a:latin typeface="Calibri" panose="020F0502020204030204" pitchFamily="34" charset="0"/>
                          <a:ea typeface="Calibri" panose="020F0502020204030204" pitchFamily="34" charset="0"/>
                          <a:cs typeface="Times New Roman" panose="02020603050405020304" pitchFamily="18" charset="0"/>
                        </a:rPr>
                        <a:t>Participants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7886" marR="2788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41209021"/>
                  </a:ext>
                </a:extLst>
              </a:tr>
              <a:tr h="179248">
                <a:tc>
                  <a:txBody>
                    <a:bodyPr/>
                    <a:lstStyle/>
                    <a:p>
                      <a:pPr marL="0" marR="0">
                        <a:lnSpc>
                          <a:spcPct val="107000"/>
                        </a:lnSpc>
                        <a:spcBef>
                          <a:spcPts val="0"/>
                        </a:spcBef>
                        <a:spcAft>
                          <a:spcPts val="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Way forward and closing </a:t>
                      </a:r>
                    </a:p>
                  </a:txBody>
                  <a:tcPr marL="27886" marR="2788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4:15–5:00 </a:t>
                      </a:r>
                    </a:p>
                  </a:txBody>
                  <a:tcPr marL="27886" marR="2788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Mohammed and G/</a:t>
                      </a:r>
                      <a:r>
                        <a:rPr lang="en-US" sz="1100" dirty="0" err="1">
                          <a:effectLst/>
                          <a:latin typeface="Calibri" panose="020F0502020204030204" pitchFamily="34" charset="0"/>
                          <a:ea typeface="Calibri" panose="020F0502020204030204" pitchFamily="34" charset="0"/>
                          <a:cs typeface="Times New Roman" panose="02020603050405020304" pitchFamily="18" charset="0"/>
                        </a:rPr>
                        <a:t>Ezgabher</a:t>
                      </a:r>
                      <a:r>
                        <a:rPr lang="en-US" sz="1100" dirty="0">
                          <a:effectLst/>
                          <a:latin typeface="Calibri" panose="020F0502020204030204" pitchFamily="34" charset="0"/>
                          <a:ea typeface="Calibri" panose="020F0502020204030204" pitchFamily="34" charset="0"/>
                          <a:cs typeface="Times New Roman" panose="02020603050405020304" pitchFamily="18" charset="0"/>
                        </a:rPr>
                        <a:t> </a:t>
                      </a:r>
                    </a:p>
                  </a:txBody>
                  <a:tcPr marL="27886" marR="2788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98440291"/>
                  </a:ext>
                </a:extLst>
              </a:tr>
            </a:tbl>
          </a:graphicData>
        </a:graphic>
      </p:graphicFrame>
    </p:spTree>
    <p:extLst>
      <p:ext uri="{BB962C8B-B14F-4D97-AF65-F5344CB8AC3E}">
        <p14:creationId xmlns:p14="http://schemas.microsoft.com/office/powerpoint/2010/main" val="35012692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erson wearing a suit case&#10;&#10;Description generated with high confidence">
            <a:extLst>
              <a:ext uri="{FF2B5EF4-FFF2-40B4-BE49-F238E27FC236}">
                <a16:creationId xmlns:a16="http://schemas.microsoft.com/office/drawing/2014/main" id="{C84C4F01-FB4C-494A-84C1-56F4F98C1A73}"/>
              </a:ext>
            </a:extLst>
          </p:cNvPr>
          <p:cNvPicPr>
            <a:picLocks noChangeAspect="1"/>
          </p:cNvPicPr>
          <p:nvPr/>
        </p:nvPicPr>
        <p:blipFill rotWithShape="1">
          <a:blip r:embed="rId3" cstate="print">
            <a:extLst>
              <a:ext uri="{BEBA8EAE-BF5A-486C-A8C5-ECC9F3942E4B}">
                <a14:imgProps xmlns:a14="http://schemas.microsoft.com/office/drawing/2010/main">
                  <a14:imgLayer r:embed="rId4">
                    <a14:imgEffect>
                      <a14:brightnessContrast bright="27000"/>
                    </a14:imgEffect>
                  </a14:imgLayer>
                </a14:imgProps>
              </a:ext>
              <a:ext uri="{28A0092B-C50C-407E-A947-70E740481C1C}">
                <a14:useLocalDpi xmlns:a14="http://schemas.microsoft.com/office/drawing/2010/main" val="0"/>
              </a:ext>
            </a:extLst>
          </a:blip>
          <a:srcRect l="44215" t="9750" b="32444"/>
          <a:stretch/>
        </p:blipFill>
        <p:spPr>
          <a:xfrm>
            <a:off x="0" y="0"/>
            <a:ext cx="9144000" cy="6324600"/>
          </a:xfrm>
          <a:prstGeom prst="rect">
            <a:avLst/>
          </a:prstGeom>
        </p:spPr>
      </p:pic>
      <p:sp>
        <p:nvSpPr>
          <p:cNvPr id="4" name="TextBox 3">
            <a:extLst>
              <a:ext uri="{FF2B5EF4-FFF2-40B4-BE49-F238E27FC236}">
                <a16:creationId xmlns:a16="http://schemas.microsoft.com/office/drawing/2014/main" id="{88E0139A-E79D-44C3-89D1-B05EB25922DB}"/>
              </a:ext>
            </a:extLst>
          </p:cNvPr>
          <p:cNvSpPr txBox="1"/>
          <p:nvPr/>
        </p:nvSpPr>
        <p:spPr>
          <a:xfrm>
            <a:off x="0" y="6248400"/>
            <a:ext cx="9144000" cy="923330"/>
          </a:xfrm>
          <a:prstGeom prst="rect">
            <a:avLst/>
          </a:prstGeom>
          <a:noFill/>
        </p:spPr>
        <p:txBody>
          <a:bodyPr wrap="square" rtlCol="0">
            <a:spAutoFit/>
          </a:bodyPr>
          <a:lstStyle/>
          <a:p>
            <a:pPr algn="ctr"/>
            <a:r>
              <a:rPr lang="en-US" dirty="0">
                <a:solidFill>
                  <a:srgbClr val="0D0D0D"/>
                </a:solidFill>
                <a:latin typeface="Calibri" panose="020F0502020204030204" pitchFamily="34" charset="0"/>
                <a:ea typeface="Calibri" panose="020F0502020204030204" pitchFamily="34" charset="0"/>
                <a:cs typeface="Times New Roman" panose="02020603050405020304" pitchFamily="18" charset="0"/>
              </a:rPr>
              <a:t>Mr G/</a:t>
            </a:r>
            <a:r>
              <a:rPr lang="en-US" dirty="0" err="1">
                <a:solidFill>
                  <a:srgbClr val="0D0D0D"/>
                </a:solidFill>
                <a:latin typeface="Calibri" panose="020F0502020204030204" pitchFamily="34" charset="0"/>
                <a:ea typeface="Calibri" panose="020F0502020204030204" pitchFamily="34" charset="0"/>
                <a:cs typeface="Times New Roman" panose="02020603050405020304" pitchFamily="18" charset="0"/>
              </a:rPr>
              <a:t>Zgabher</a:t>
            </a:r>
            <a:r>
              <a:rPr lang="en-US" dirty="0">
                <a:solidFill>
                  <a:srgbClr val="0D0D0D"/>
                </a:solidFill>
                <a:latin typeface="Calibri" panose="020F0502020204030204" pitchFamily="34" charset="0"/>
                <a:ea typeface="Calibri" panose="020F0502020204030204" pitchFamily="34" charset="0"/>
                <a:cs typeface="Times New Roman" panose="02020603050405020304" pitchFamily="18" charset="0"/>
              </a:rPr>
              <a:t> Aregawi, head, Southern Tigray Zone Agriculture office delivering an opening speech </a:t>
            </a:r>
            <a:endParaRPr lang="en-US" sz="2000" dirty="0">
              <a:latin typeface="Calibri" panose="020F0502020204030204" pitchFamily="34" charset="0"/>
              <a:ea typeface="Calibri" panose="020F0502020204030204" pitchFamily="34" charset="0"/>
              <a:cs typeface="Times New Roman" panose="02020603050405020304" pitchFamily="18" charset="0"/>
            </a:endParaRPr>
          </a:p>
          <a:p>
            <a:pPr algn="ctr"/>
            <a:endParaRPr lang="en-US" dirty="0"/>
          </a:p>
        </p:txBody>
      </p:sp>
    </p:spTree>
    <p:extLst>
      <p:ext uri="{BB962C8B-B14F-4D97-AF65-F5344CB8AC3E}">
        <p14:creationId xmlns:p14="http://schemas.microsoft.com/office/powerpoint/2010/main" val="20847926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erson posing for the camera&#10;&#10;Description generated with very high confidence">
            <a:extLst>
              <a:ext uri="{FF2B5EF4-FFF2-40B4-BE49-F238E27FC236}">
                <a16:creationId xmlns:a16="http://schemas.microsoft.com/office/drawing/2014/main" id="{364B054A-E300-461E-B8F8-8943B1F7160E}"/>
              </a:ext>
            </a:extLst>
          </p:cNvPr>
          <p:cNvPicPr>
            <a:picLocks noChangeAspect="1"/>
          </p:cNvPicPr>
          <p:nvPr/>
        </p:nvPicPr>
        <p:blipFill rotWithShape="1">
          <a:blip r:embed="rId3" cstate="print">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rcRect l="14815" r="431" b="16305"/>
          <a:stretch/>
        </p:blipFill>
        <p:spPr>
          <a:xfrm>
            <a:off x="-1" y="0"/>
            <a:ext cx="9144001" cy="6019800"/>
          </a:xfrm>
          <a:prstGeom prst="rect">
            <a:avLst/>
          </a:prstGeom>
        </p:spPr>
      </p:pic>
      <p:sp>
        <p:nvSpPr>
          <p:cNvPr id="2" name="TextBox 1">
            <a:extLst>
              <a:ext uri="{FF2B5EF4-FFF2-40B4-BE49-F238E27FC236}">
                <a16:creationId xmlns:a16="http://schemas.microsoft.com/office/drawing/2014/main" id="{81BA7D6E-894F-4FD9-B65D-126CC8D748B6}"/>
              </a:ext>
            </a:extLst>
          </p:cNvPr>
          <p:cNvSpPr txBox="1"/>
          <p:nvPr/>
        </p:nvSpPr>
        <p:spPr>
          <a:xfrm>
            <a:off x="-4012" y="6195627"/>
            <a:ext cx="9144000" cy="646331"/>
          </a:xfrm>
          <a:prstGeom prst="rect">
            <a:avLst/>
          </a:prstGeom>
          <a:noFill/>
        </p:spPr>
        <p:txBody>
          <a:bodyPr wrap="square" rtlCol="0">
            <a:spAutoFit/>
          </a:bodyPr>
          <a:lstStyle/>
          <a:p>
            <a:pPr algn="ctr"/>
            <a:r>
              <a:rPr lang="en-US" dirty="0"/>
              <a:t>Mohammed Ebrahim , Africa RISING site coordinator in Tigray presenting the 2017 overall activities </a:t>
            </a:r>
          </a:p>
        </p:txBody>
      </p:sp>
    </p:spTree>
    <p:extLst>
      <p:ext uri="{BB962C8B-B14F-4D97-AF65-F5344CB8AC3E}">
        <p14:creationId xmlns:p14="http://schemas.microsoft.com/office/powerpoint/2010/main" val="23979896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13DDEDC-1A96-476C-AE37-85C15A483E3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704" t="1957" r="7407" b="4709"/>
          <a:stretch/>
        </p:blipFill>
        <p:spPr>
          <a:xfrm>
            <a:off x="0" y="0"/>
            <a:ext cx="9144000" cy="6400801"/>
          </a:xfrm>
          <a:prstGeom prst="rect">
            <a:avLst/>
          </a:prstGeom>
        </p:spPr>
      </p:pic>
      <p:sp>
        <p:nvSpPr>
          <p:cNvPr id="2" name="TextBox 1">
            <a:extLst>
              <a:ext uri="{FF2B5EF4-FFF2-40B4-BE49-F238E27FC236}">
                <a16:creationId xmlns:a16="http://schemas.microsoft.com/office/drawing/2014/main" id="{6576CD57-1CF2-4D63-8B0A-A715A304B012}"/>
              </a:ext>
            </a:extLst>
          </p:cNvPr>
          <p:cNvSpPr txBox="1"/>
          <p:nvPr/>
        </p:nvSpPr>
        <p:spPr>
          <a:xfrm>
            <a:off x="0" y="6420854"/>
            <a:ext cx="9144000" cy="369332"/>
          </a:xfrm>
          <a:prstGeom prst="rect">
            <a:avLst/>
          </a:prstGeom>
          <a:noFill/>
        </p:spPr>
        <p:txBody>
          <a:bodyPr wrap="square" rtlCol="0">
            <a:spAutoFit/>
          </a:bodyPr>
          <a:lstStyle/>
          <a:p>
            <a:pPr algn="ctr"/>
            <a:r>
              <a:rPr lang="en-US" dirty="0"/>
              <a:t>On the left , </a:t>
            </a:r>
            <a:r>
              <a:rPr lang="en-US" dirty="0" err="1"/>
              <a:t>Gebru</a:t>
            </a:r>
            <a:r>
              <a:rPr lang="en-US" dirty="0"/>
              <a:t> </a:t>
            </a:r>
            <a:r>
              <a:rPr lang="en-US" dirty="0" err="1"/>
              <a:t>Teklay</a:t>
            </a:r>
            <a:r>
              <a:rPr lang="en-US" dirty="0"/>
              <a:t>, </a:t>
            </a:r>
            <a:r>
              <a:rPr lang="en-US" dirty="0" err="1"/>
              <a:t>Ofla</a:t>
            </a:r>
            <a:r>
              <a:rPr lang="en-US" dirty="0"/>
              <a:t> woreda crop contact person</a:t>
            </a:r>
          </a:p>
        </p:txBody>
      </p:sp>
    </p:spTree>
    <p:extLst>
      <p:ext uri="{BB962C8B-B14F-4D97-AF65-F5344CB8AC3E}">
        <p14:creationId xmlns:p14="http://schemas.microsoft.com/office/powerpoint/2010/main" val="4141738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C6B9850-E1A0-4754-99C9-F7184A0B3A2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22056" b="32943"/>
          <a:stretch/>
        </p:blipFill>
        <p:spPr>
          <a:xfrm>
            <a:off x="0" y="0"/>
            <a:ext cx="9144000" cy="6172200"/>
          </a:xfrm>
          <a:prstGeom prst="rect">
            <a:avLst/>
          </a:prstGeom>
        </p:spPr>
      </p:pic>
      <p:sp>
        <p:nvSpPr>
          <p:cNvPr id="2" name="TextBox 1">
            <a:extLst>
              <a:ext uri="{FF2B5EF4-FFF2-40B4-BE49-F238E27FC236}">
                <a16:creationId xmlns:a16="http://schemas.microsoft.com/office/drawing/2014/main" id="{D84F2C3B-9B61-429F-A538-1EBE3EEBE2E1}"/>
              </a:ext>
            </a:extLst>
          </p:cNvPr>
          <p:cNvSpPr txBox="1"/>
          <p:nvPr/>
        </p:nvSpPr>
        <p:spPr>
          <a:xfrm>
            <a:off x="0" y="6211669"/>
            <a:ext cx="9144000" cy="646331"/>
          </a:xfrm>
          <a:prstGeom prst="rect">
            <a:avLst/>
          </a:prstGeom>
          <a:noFill/>
        </p:spPr>
        <p:txBody>
          <a:bodyPr wrap="square" rtlCol="0">
            <a:spAutoFit/>
          </a:bodyPr>
          <a:lstStyle/>
          <a:p>
            <a:pPr algn="ctr"/>
            <a:r>
              <a:rPr lang="en-US" dirty="0"/>
              <a:t>Left , </a:t>
            </a:r>
            <a:r>
              <a:rPr lang="en-US" dirty="0" err="1"/>
              <a:t>Kes</a:t>
            </a:r>
            <a:r>
              <a:rPr lang="en-US" dirty="0"/>
              <a:t> Birhanu Aregawi, Africa RISING  Model Farmer from Emba Hasti Kebele</a:t>
            </a:r>
          </a:p>
          <a:p>
            <a:endParaRPr lang="en-US" dirty="0"/>
          </a:p>
        </p:txBody>
      </p:sp>
    </p:spTree>
    <p:extLst>
      <p:ext uri="{BB962C8B-B14F-4D97-AF65-F5344CB8AC3E}">
        <p14:creationId xmlns:p14="http://schemas.microsoft.com/office/powerpoint/2010/main" val="1988031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29ABB6D-88ED-4A17-9BA2-6FEF1934C91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11464" b="14445"/>
          <a:stretch/>
        </p:blipFill>
        <p:spPr>
          <a:xfrm>
            <a:off x="0" y="0"/>
            <a:ext cx="9107714" cy="5867400"/>
          </a:xfrm>
          <a:prstGeom prst="rect">
            <a:avLst/>
          </a:prstGeom>
        </p:spPr>
      </p:pic>
      <p:sp>
        <p:nvSpPr>
          <p:cNvPr id="2" name="Rectangle 1">
            <a:extLst>
              <a:ext uri="{FF2B5EF4-FFF2-40B4-BE49-F238E27FC236}">
                <a16:creationId xmlns:a16="http://schemas.microsoft.com/office/drawing/2014/main" id="{52C9E536-1E03-4B3F-ABF5-A89C22E0FD41}"/>
              </a:ext>
            </a:extLst>
          </p:cNvPr>
          <p:cNvSpPr/>
          <p:nvPr/>
        </p:nvSpPr>
        <p:spPr>
          <a:xfrm>
            <a:off x="0" y="6248400"/>
            <a:ext cx="9107714" cy="646331"/>
          </a:xfrm>
          <a:prstGeom prst="rect">
            <a:avLst/>
          </a:prstGeom>
        </p:spPr>
        <p:txBody>
          <a:bodyPr wrap="square">
            <a:spAutoFit/>
          </a:bodyPr>
          <a:lstStyle/>
          <a:p>
            <a:pPr algn="ctr"/>
            <a:r>
              <a:rPr lang="en-US" dirty="0" err="1"/>
              <a:t>Behafata</a:t>
            </a:r>
            <a:r>
              <a:rPr lang="en-US" dirty="0"/>
              <a:t> </a:t>
            </a:r>
            <a:r>
              <a:rPr lang="en-US" dirty="0" err="1"/>
              <a:t>Meresa</a:t>
            </a:r>
            <a:r>
              <a:rPr lang="en-US" dirty="0"/>
              <a:t> (Left) and </a:t>
            </a:r>
            <a:r>
              <a:rPr lang="en-US" dirty="0" err="1"/>
              <a:t>Fitale</a:t>
            </a:r>
            <a:r>
              <a:rPr lang="en-US" dirty="0"/>
              <a:t> </a:t>
            </a:r>
            <a:r>
              <a:rPr lang="en-US" dirty="0" err="1"/>
              <a:t>Eyasu</a:t>
            </a:r>
            <a:r>
              <a:rPr lang="en-US" dirty="0"/>
              <a:t> (right) from Emba Hasti kebele</a:t>
            </a:r>
          </a:p>
          <a:p>
            <a:pPr algn="ctr"/>
            <a:r>
              <a:rPr lang="en-US" dirty="0"/>
              <a:t> </a:t>
            </a:r>
          </a:p>
        </p:txBody>
      </p:sp>
    </p:spTree>
    <p:extLst>
      <p:ext uri="{BB962C8B-B14F-4D97-AF65-F5344CB8AC3E}">
        <p14:creationId xmlns:p14="http://schemas.microsoft.com/office/powerpoint/2010/main" val="9462274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Two people looking at the camera&#10;&#10;Description generated with high confidence">
            <a:extLst>
              <a:ext uri="{FF2B5EF4-FFF2-40B4-BE49-F238E27FC236}">
                <a16:creationId xmlns:a16="http://schemas.microsoft.com/office/drawing/2014/main" id="{D9518236-605D-46D3-81F8-23023D5810A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8644" t="10509" b="6101"/>
          <a:stretch/>
        </p:blipFill>
        <p:spPr>
          <a:xfrm>
            <a:off x="0" y="0"/>
            <a:ext cx="9144000" cy="6248400"/>
          </a:xfrm>
          <a:prstGeom prst="rect">
            <a:avLst/>
          </a:prstGeom>
        </p:spPr>
      </p:pic>
      <p:sp>
        <p:nvSpPr>
          <p:cNvPr id="2" name="Rectangle 1">
            <a:extLst>
              <a:ext uri="{FF2B5EF4-FFF2-40B4-BE49-F238E27FC236}">
                <a16:creationId xmlns:a16="http://schemas.microsoft.com/office/drawing/2014/main" id="{4517E737-5F39-4950-AE6A-F61669EEF8AD}"/>
              </a:ext>
            </a:extLst>
          </p:cNvPr>
          <p:cNvSpPr/>
          <p:nvPr/>
        </p:nvSpPr>
        <p:spPr>
          <a:xfrm>
            <a:off x="0" y="6248400"/>
            <a:ext cx="9144000" cy="646331"/>
          </a:xfrm>
          <a:prstGeom prst="rect">
            <a:avLst/>
          </a:prstGeom>
        </p:spPr>
        <p:txBody>
          <a:bodyPr wrap="square">
            <a:spAutoFit/>
          </a:bodyPr>
          <a:lstStyle/>
          <a:p>
            <a:pPr algn="ctr"/>
            <a:r>
              <a:rPr lang="en-US" dirty="0"/>
              <a:t>Amakelech Meresa, Africa RISING model farmer from Emba Hasti  Kebele sharing here experiences </a:t>
            </a:r>
          </a:p>
        </p:txBody>
      </p:sp>
    </p:spTree>
    <p:extLst>
      <p:ext uri="{BB962C8B-B14F-4D97-AF65-F5344CB8AC3E}">
        <p14:creationId xmlns:p14="http://schemas.microsoft.com/office/powerpoint/2010/main" val="3237241820"/>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frica RISING presentation_template">
  <a:themeElements>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djacency">
      <a:fillStyleLst>
        <a:solidFill>
          <a:schemeClr val="phClr"/>
        </a:solidFill>
        <a:solidFill>
          <a:schemeClr val="phClr">
            <a:tint val="55000"/>
          </a:schemeClr>
        </a:solidFill>
        <a:solidFill>
          <a:schemeClr val="phClr"/>
        </a:soli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25400" algn="bl" rotWithShape="0">
              <a:srgbClr val="000000">
                <a:alpha val="60000"/>
              </a:srgbClr>
            </a:outerShdw>
          </a:effectLst>
        </a:effectStyle>
        <a:effectStyle>
          <a:effectLst/>
          <a:scene3d>
            <a:camera prst="orthographicFront">
              <a:rot lat="0" lon="0" rev="0"/>
            </a:camera>
            <a:lightRig rig="brightRoom" dir="tl">
              <a:rot lat="0" lon="0" rev="1800000"/>
            </a:lightRig>
          </a:scene3d>
          <a:sp3d contourW="10160" prstMaterial="dkEdge">
            <a:bevelT w="38100" h="50800" prst="angle"/>
            <a:contourClr>
              <a:schemeClr val="phClr">
                <a:shade val="40000"/>
                <a:satMod val="150000"/>
              </a:schemeClr>
            </a:contourClr>
          </a:sp3d>
        </a:effectStyle>
      </a:effectStyleLst>
      <a:bgFillStyleLst>
        <a:solidFill>
          <a:schemeClr val="phClr"/>
        </a:solidFill>
        <a:gradFill rotWithShape="1">
          <a:gsLst>
            <a:gs pos="0">
              <a:schemeClr val="phClr">
                <a:tint val="90000"/>
              </a:schemeClr>
            </a:gs>
            <a:gs pos="75000">
              <a:schemeClr val="phClr">
                <a:shade val="100000"/>
                <a:satMod val="115000"/>
              </a:schemeClr>
            </a:gs>
            <a:gs pos="100000">
              <a:schemeClr val="phClr">
                <a:shade val="70000"/>
                <a:satMod val="130000"/>
              </a:schemeClr>
            </a:gs>
          </a:gsLst>
          <a:path path="circle">
            <a:fillToRect l="20000" t="50000" r="100000" b="50000"/>
          </a:path>
        </a:gradFill>
        <a:blipFill rotWithShape="1">
          <a:blip xmlns:r="http://schemas.openxmlformats.org/officeDocument/2006/relationships" r:embed="rId1">
            <a:duotone>
              <a:schemeClr val="phClr">
                <a:tint val="97000"/>
              </a:schemeClr>
              <a:schemeClr val="phClr">
                <a:shade val="96000"/>
              </a:schemeClr>
            </a:duotone>
          </a:blip>
          <a:tile tx="0" ty="0" sx="32000" sy="32000" flip="none" algn="tl"/>
        </a:blipFill>
      </a:bgFillStyleLst>
    </a:fmtScheme>
  </a:themeElements>
  <a:objectDefaults/>
  <a:extraClrSchemeLst/>
</a:theme>
</file>

<file path=ppt/theme/theme2.xml><?xml version="1.0" encoding="utf-8"?>
<a:theme xmlns:a="http://schemas.openxmlformats.org/drawingml/2006/main" name="1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Africa RISING presentation_template</Template>
  <TotalTime>5764</TotalTime>
  <Words>745</Words>
  <Application>Microsoft Office PowerPoint</Application>
  <PresentationFormat>On-screen Show (4:3)</PresentationFormat>
  <Paragraphs>129</Paragraphs>
  <Slides>25</Slides>
  <Notes>22</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25</vt:i4>
      </vt:variant>
    </vt:vector>
  </HeadingPairs>
  <TitlesOfParts>
    <vt:vector size="33" baseType="lpstr">
      <vt:lpstr>Arial</vt:lpstr>
      <vt:lpstr>Calibri</vt:lpstr>
      <vt:lpstr>Gill Sans</vt:lpstr>
      <vt:lpstr>Symbol</vt:lpstr>
      <vt:lpstr>Times New Roman</vt:lpstr>
      <vt:lpstr>Wingdings</vt:lpstr>
      <vt:lpstr>Africa RISING presentation_template</vt:lpstr>
      <vt:lpstr>1_Custom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Africa RISING CGIAR partners in Ethiopia</vt:lpstr>
      <vt:lpstr>PowerPoint Presentation</vt:lpstr>
      <vt:lpstr>PowerPoint Presentation</vt:lpstr>
    </vt:vector>
  </TitlesOfParts>
  <Company>ILRI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Mekonnen, Kindu (ILRI)</dc:creator>
  <cp:lastModifiedBy>Mulat, Bizuwork (ILRI)</cp:lastModifiedBy>
  <cp:revision>439</cp:revision>
  <cp:lastPrinted>2011-10-06T11:45:23Z</cp:lastPrinted>
  <dcterms:created xsi:type="dcterms:W3CDTF">2014-10-18T13:45:45Z</dcterms:created>
  <dcterms:modified xsi:type="dcterms:W3CDTF">2018-06-08T12:16:13Z</dcterms:modified>
</cp:coreProperties>
</file>