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20"/>
  </p:notesMasterIdLst>
  <p:handoutMasterIdLst>
    <p:handoutMasterId r:id="rId21"/>
  </p:handoutMasterIdLst>
  <p:sldIdLst>
    <p:sldId id="256" r:id="rId3"/>
    <p:sldId id="263" r:id="rId4"/>
    <p:sldId id="290" r:id="rId5"/>
    <p:sldId id="269" r:id="rId6"/>
    <p:sldId id="270" r:id="rId7"/>
    <p:sldId id="272" r:id="rId8"/>
    <p:sldId id="274" r:id="rId9"/>
    <p:sldId id="281" r:id="rId10"/>
    <p:sldId id="283" r:id="rId11"/>
    <p:sldId id="277" r:id="rId12"/>
    <p:sldId id="284" r:id="rId13"/>
    <p:sldId id="285" r:id="rId14"/>
    <p:sldId id="278" r:id="rId15"/>
    <p:sldId id="275" r:id="rId16"/>
    <p:sldId id="291" r:id="rId17"/>
    <p:sldId id="266" r:id="rId18"/>
    <p:sldId id="26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835" autoAdjust="0"/>
  </p:normalViewPr>
  <p:slideViewPr>
    <p:cSldViewPr>
      <p:cViewPr varScale="1">
        <p:scale>
          <a:sx n="67" d="100"/>
          <a:sy n="67" d="100"/>
        </p:scale>
        <p:origin x="128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806260861588088"/>
          <c:y val="5.2849343832020987E-2"/>
          <c:w val="0.72377574427474667"/>
          <c:h val="0.86822869641294842"/>
        </c:manualLayout>
      </c:layout>
      <c:barChart>
        <c:barDir val="bar"/>
        <c:grouping val="clustered"/>
        <c:varyColors val="0"/>
        <c:ser>
          <c:idx val="1"/>
          <c:order val="0"/>
          <c:tx>
            <c:v>Female</c:v>
          </c:tx>
          <c:spPr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2A6-48CC-A71F-7F4B3A6BA7D8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A6-48CC-A71F-7F4B3A6BA7D8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2A6-48CC-A71F-7F4B3A6BA7D8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A6-48CC-A71F-7F4B3A6BA7D8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2A6-48CC-A71F-7F4B3A6BA7D8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Sheet2!$A$21:$A$41</c:f>
              <c:strCache>
                <c:ptCount val="21"/>
                <c:pt idx="0">
                  <c:v>Coughing</c:v>
                </c:pt>
                <c:pt idx="1">
                  <c:v>Diarrhea</c:v>
                </c:pt>
                <c:pt idx="2">
                  <c:v>Eye discharge</c:v>
                </c:pt>
                <c:pt idx="3">
                  <c:v>Circling</c:v>
                </c:pt>
                <c:pt idx="4">
                  <c:v>LabouredBreathing</c:v>
                </c:pt>
                <c:pt idx="5">
                  <c:v>LesionsMouth</c:v>
                </c:pt>
                <c:pt idx="6">
                  <c:v>Hairloss</c:v>
                </c:pt>
                <c:pt idx="7">
                  <c:v>Salivation</c:v>
                </c:pt>
                <c:pt idx="8">
                  <c:v>Itching</c:v>
                </c:pt>
                <c:pt idx="9">
                  <c:v>Mastitis</c:v>
                </c:pt>
                <c:pt idx="10">
                  <c:v>Lameness</c:v>
                </c:pt>
                <c:pt idx="11">
                  <c:v>Nodular Skin</c:v>
                </c:pt>
                <c:pt idx="12">
                  <c:v>Swelling Head</c:v>
                </c:pt>
                <c:pt idx="13">
                  <c:v>Abortion</c:v>
                </c:pt>
                <c:pt idx="14">
                  <c:v>SuddenDeath</c:v>
                </c:pt>
                <c:pt idx="15">
                  <c:v>Ectoparasites</c:v>
                </c:pt>
                <c:pt idx="16">
                  <c:v>BornDeath</c:v>
                </c:pt>
                <c:pt idx="17">
                  <c:v> Nasal discharge</c:v>
                </c:pt>
                <c:pt idx="18">
                  <c:v>Vaginal discharge</c:v>
                </c:pt>
                <c:pt idx="19">
                  <c:v>Dystocia</c:v>
                </c:pt>
                <c:pt idx="20">
                  <c:v>Weightloss</c:v>
                </c:pt>
              </c:strCache>
            </c:strRef>
          </c:cat>
          <c:val>
            <c:numRef>
              <c:f>Sheet2!$C$21:$C$41</c:f>
              <c:numCache>
                <c:formatCode>0.0</c:formatCode>
                <c:ptCount val="21"/>
                <c:pt idx="0">
                  <c:v>69.953051643192481</c:v>
                </c:pt>
                <c:pt idx="1">
                  <c:v>41.784037558685448</c:v>
                </c:pt>
                <c:pt idx="2">
                  <c:v>26.760563380281688</c:v>
                </c:pt>
                <c:pt idx="3">
                  <c:v>29.577464788732392</c:v>
                </c:pt>
                <c:pt idx="4">
                  <c:v>24.882629107981224</c:v>
                </c:pt>
                <c:pt idx="5">
                  <c:v>18.8</c:v>
                </c:pt>
                <c:pt idx="6">
                  <c:v>17.299999999999997</c:v>
                </c:pt>
                <c:pt idx="7">
                  <c:v>19.248826291079812</c:v>
                </c:pt>
                <c:pt idx="8">
                  <c:v>8.9</c:v>
                </c:pt>
                <c:pt idx="9">
                  <c:v>10.328638497652584</c:v>
                </c:pt>
                <c:pt idx="10">
                  <c:v>10.7981220657277</c:v>
                </c:pt>
                <c:pt idx="11">
                  <c:v>8.4</c:v>
                </c:pt>
                <c:pt idx="12">
                  <c:v>11.3</c:v>
                </c:pt>
                <c:pt idx="13">
                  <c:v>5.6338028169014081</c:v>
                </c:pt>
                <c:pt idx="14">
                  <c:v>15.100000000000001</c:v>
                </c:pt>
                <c:pt idx="15">
                  <c:v>5.6</c:v>
                </c:pt>
                <c:pt idx="16">
                  <c:v>5.164319248826291</c:v>
                </c:pt>
                <c:pt idx="17">
                  <c:v>0.93896713615023475</c:v>
                </c:pt>
                <c:pt idx="18">
                  <c:v>1.8779342723004695</c:v>
                </c:pt>
                <c:pt idx="19">
                  <c:v>1</c:v>
                </c:pt>
                <c:pt idx="20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2A6-48CC-A71F-7F4B3A6BA7D8}"/>
            </c:ext>
          </c:extLst>
        </c:ser>
        <c:ser>
          <c:idx val="0"/>
          <c:order val="1"/>
          <c:tx>
            <c:v>Male</c:v>
          </c:tx>
          <c:spPr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  <a:effectLst/>
          </c:spPr>
          <c:invertIfNegative val="0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2A6-48CC-A71F-7F4B3A6BA7D8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2A6-48CC-A71F-7F4B3A6BA7D8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2A6-48CC-A71F-7F4B3A6BA7D8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2A6-48CC-A71F-7F4B3A6BA7D8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2A6-48CC-A71F-7F4B3A6BA7D8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2A6-48CC-A71F-7F4B3A6BA7D8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2A6-48CC-A71F-7F4B3A6BA7D8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2A6-48CC-A71F-7F4B3A6BA7D8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2A6-48CC-A71F-7F4B3A6BA7D8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2A6-48CC-A71F-7F4B3A6BA7D8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2A6-48CC-A71F-7F4B3A6BA7D8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2A6-48CC-A71F-7F4B3A6BA7D8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2A6-48CC-A71F-7F4B3A6BA7D8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2A6-48CC-A71F-7F4B3A6BA7D8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2A6-48CC-A71F-7F4B3A6BA7D8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2A6-48CC-A71F-7F4B3A6BA7D8}"/>
                </c:ext>
              </c:extLst>
            </c:dLbl>
            <c:numFmt formatCode="0;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Sheet2!$A$21:$A$41</c:f>
              <c:strCache>
                <c:ptCount val="21"/>
                <c:pt idx="0">
                  <c:v>Coughing</c:v>
                </c:pt>
                <c:pt idx="1">
                  <c:v>Diarrhea</c:v>
                </c:pt>
                <c:pt idx="2">
                  <c:v>Eye discharge</c:v>
                </c:pt>
                <c:pt idx="3">
                  <c:v>Circling</c:v>
                </c:pt>
                <c:pt idx="4">
                  <c:v>LabouredBreathing</c:v>
                </c:pt>
                <c:pt idx="5">
                  <c:v>LesionsMouth</c:v>
                </c:pt>
                <c:pt idx="6">
                  <c:v>Hairloss</c:v>
                </c:pt>
                <c:pt idx="7">
                  <c:v>Salivation</c:v>
                </c:pt>
                <c:pt idx="8">
                  <c:v>Itching</c:v>
                </c:pt>
                <c:pt idx="9">
                  <c:v>Mastitis</c:v>
                </c:pt>
                <c:pt idx="10">
                  <c:v>Lameness</c:v>
                </c:pt>
                <c:pt idx="11">
                  <c:v>Nodular Skin</c:v>
                </c:pt>
                <c:pt idx="12">
                  <c:v>Swelling Head</c:v>
                </c:pt>
                <c:pt idx="13">
                  <c:v>Abortion</c:v>
                </c:pt>
                <c:pt idx="14">
                  <c:v>SuddenDeath</c:v>
                </c:pt>
                <c:pt idx="15">
                  <c:v>Ectoparasites</c:v>
                </c:pt>
                <c:pt idx="16">
                  <c:v>BornDeath</c:v>
                </c:pt>
                <c:pt idx="17">
                  <c:v> Nasal discharge</c:v>
                </c:pt>
                <c:pt idx="18">
                  <c:v>Vaginal discharge</c:v>
                </c:pt>
                <c:pt idx="19">
                  <c:v>Dystocia</c:v>
                </c:pt>
                <c:pt idx="20">
                  <c:v>Weightloss</c:v>
                </c:pt>
              </c:strCache>
            </c:strRef>
          </c:cat>
          <c:val>
            <c:numRef>
              <c:f>Sheet2!$B$21:$B$41</c:f>
              <c:numCache>
                <c:formatCode>0.0</c:formatCode>
                <c:ptCount val="21"/>
                <c:pt idx="0">
                  <c:v>-67.741935483870961</c:v>
                </c:pt>
                <c:pt idx="1">
                  <c:v>-50.230414746543772</c:v>
                </c:pt>
                <c:pt idx="2">
                  <c:v>-35.483870967741936</c:v>
                </c:pt>
                <c:pt idx="3">
                  <c:v>-34.562211981566819</c:v>
                </c:pt>
                <c:pt idx="4">
                  <c:v>-33.640552995391701</c:v>
                </c:pt>
                <c:pt idx="5">
                  <c:v>-29.900000000000002</c:v>
                </c:pt>
                <c:pt idx="6">
                  <c:v>-22.6</c:v>
                </c:pt>
                <c:pt idx="7">
                  <c:v>-21.658986175115206</c:v>
                </c:pt>
                <c:pt idx="8">
                  <c:v>-21.2</c:v>
                </c:pt>
                <c:pt idx="9">
                  <c:v>-20.276497695852534</c:v>
                </c:pt>
                <c:pt idx="10">
                  <c:v>-17.972350230414747</c:v>
                </c:pt>
                <c:pt idx="11">
                  <c:v>-15.2</c:v>
                </c:pt>
                <c:pt idx="12">
                  <c:v>-14.7</c:v>
                </c:pt>
                <c:pt idx="13">
                  <c:v>-14.285714285714286</c:v>
                </c:pt>
                <c:pt idx="14">
                  <c:v>-13.9</c:v>
                </c:pt>
                <c:pt idx="15">
                  <c:v>-11.5</c:v>
                </c:pt>
                <c:pt idx="16">
                  <c:v>-7.8341013824884804</c:v>
                </c:pt>
                <c:pt idx="17">
                  <c:v>-6.9124423963133639</c:v>
                </c:pt>
                <c:pt idx="18">
                  <c:v>-6.9124423963133639</c:v>
                </c:pt>
                <c:pt idx="19">
                  <c:v>-5.6</c:v>
                </c:pt>
                <c:pt idx="20">
                  <c:v>-2.2999999999999998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A2A6-48CC-A71F-7F4B3A6BA7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6131936"/>
        <c:axId val="556146048"/>
      </c:barChart>
      <c:catAx>
        <c:axId val="556131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146048"/>
        <c:crosses val="autoZero"/>
        <c:auto val="1"/>
        <c:lblAlgn val="ctr"/>
        <c:lblOffset val="100"/>
        <c:noMultiLvlLbl val="0"/>
      </c:catAx>
      <c:valAx>
        <c:axId val="556146048"/>
        <c:scaling>
          <c:orientation val="minMax"/>
        </c:scaling>
        <c:delete val="0"/>
        <c:axPos val="b"/>
        <c:numFmt formatCode="0;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131936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491041369165042"/>
          <c:y val="7.8721680138761504E-2"/>
          <c:w val="0.11437261874523749"/>
          <c:h val="0.114820554376142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3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12/10/2018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11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hyperlink" Target="http://www.cgiar.org/about-us/our-funders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0196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D:\Publications\LOGO's\ILRI-logo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651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878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009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1827213" y="6551613"/>
            <a:ext cx="6096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buClr>
                <a:srgbClr val="5F0500"/>
              </a:buClr>
            </a:pPr>
            <a:r>
              <a:rPr lang="en-GB" altLang="en-US" sz="1000">
                <a:solidFill>
                  <a:prstClr val="black"/>
                </a:solidFill>
              </a:rPr>
              <a:t>This presentation is licensed for use under the Creative Commons Attribution 4.0 International Licence.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525" y="2303463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95525" y="3149600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buClr>
                <a:srgbClr val="5F0500"/>
              </a:buClr>
            </a:pPr>
            <a:r>
              <a:rPr lang="en-GB" alt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5" name="Picture 5" descr="cc-by 88x31.png"/>
          <p:cNvPicPr>
            <a:picLocks noChangeAspect="1" noChangeArrowheads="1"/>
          </p:cNvPicPr>
          <p:nvPr/>
        </p:nvPicPr>
        <p:blipFill>
          <a:blip r:embed="rId2" r:link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9838" y="6569075"/>
            <a:ext cx="5873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47775" y="3992563"/>
            <a:ext cx="6500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ILRI thanks all donors and organizations which globally support its work through their contributions to the </a:t>
            </a:r>
            <a:r>
              <a:rPr lang="en-US" sz="1200" dirty="0">
                <a:solidFill>
                  <a:prstClr val="black"/>
                </a:solidFill>
                <a:latin typeface="Calibri"/>
                <a:hlinkClick r:id="rId4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Calibri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9838" y="4959350"/>
            <a:ext cx="65024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869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012635-E644-4EFB-8480-B4CCA87C3B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9382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3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68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205" y="5866286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210" y="5880943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Untangling the respiratory disease complex in small ruminants in Ethiopia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prstClr val="white"/>
                </a:solidFill>
              </a:rPr>
              <a:t>Biruk Alemu, Hiwot Desta, Fasil Aklilu, Matios Lakew, Demeke </a:t>
            </a:r>
            <a:r>
              <a:rPr lang="en-US" dirty="0" err="1">
                <a:solidFill>
                  <a:prstClr val="white"/>
                </a:solidFill>
              </a:rPr>
              <a:t>Sibhatu</a:t>
            </a:r>
            <a:r>
              <a:rPr lang="en-US" dirty="0">
                <a:solidFill>
                  <a:prstClr val="white"/>
                </a:solidFill>
              </a:rPr>
              <a:t> and Barbara Wieland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International Symposium of Veterinary Epidemiology and Economics Chiang Mai, Thailand, 12-16 November 2018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598862"/>
            <a:ext cx="3048000" cy="21161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178D598-563F-4242-A7CB-C1C3A3D60BF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699" y="5917626"/>
            <a:ext cx="1804798" cy="844646"/>
          </a:xfrm>
          <a:prstGeom prst="rect">
            <a:avLst/>
          </a:prstGeom>
        </p:spPr>
      </p:pic>
      <p:pic>
        <p:nvPicPr>
          <p:cNvPr id="19" name="Content Placeholder 4">
            <a:extLst>
              <a:ext uri="{FF2B5EF4-FFF2-40B4-BE49-F238E27FC236}">
                <a16:creationId xmlns:a16="http://schemas.microsoft.com/office/drawing/2014/main" id="{B7786B36-1DF9-44B2-BABA-6E6B37F28A9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0124" y="3598862"/>
            <a:ext cx="3272506" cy="21161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390686-244C-464C-AA6F-319A4C00B05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98862"/>
            <a:ext cx="2436754" cy="211613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9845" y="5919439"/>
            <a:ext cx="2196461" cy="71701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839200" cy="1143000"/>
          </a:xfrm>
        </p:spPr>
        <p:txBody>
          <a:bodyPr/>
          <a:lstStyle/>
          <a:p>
            <a:r>
              <a:rPr lang="en-US" dirty="0"/>
              <a:t>Results for animals with clinical 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32567" y="1335206"/>
            <a:ext cx="3890473" cy="45720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Ag detection for PPRV – negative result from 29 clinical  samples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625" y="1371600"/>
            <a:ext cx="3641530" cy="26665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024" y="3581401"/>
            <a:ext cx="4073147" cy="27531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1" y="4419600"/>
            <a:ext cx="3429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3/55 positive result for pasteurella culture     (</a:t>
            </a:r>
            <a:r>
              <a:rPr lang="en-US" sz="2400" i="1" dirty="0">
                <a:solidFill>
                  <a:prstClr val="black"/>
                </a:solidFill>
              </a:rPr>
              <a:t>M. </a:t>
            </a:r>
            <a:r>
              <a:rPr lang="en-US" sz="2400" i="1" dirty="0" err="1">
                <a:solidFill>
                  <a:prstClr val="black"/>
                </a:solidFill>
              </a:rPr>
              <a:t>hemolytica</a:t>
            </a:r>
            <a:r>
              <a:rPr lang="en-US" sz="2400" i="1" dirty="0">
                <a:solidFill>
                  <a:prstClr val="black"/>
                </a:solidFill>
              </a:rPr>
              <a:t> and B. </a:t>
            </a:r>
            <a:r>
              <a:rPr lang="en-US" sz="2400" i="1" dirty="0" err="1">
                <a:solidFill>
                  <a:prstClr val="black"/>
                </a:solidFill>
              </a:rPr>
              <a:t>trehalosi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565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factors for PPR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480264"/>
              </p:ext>
            </p:extLst>
          </p:nvPr>
        </p:nvGraphicFramePr>
        <p:xfrm>
          <a:off x="304800" y="1447800"/>
          <a:ext cx="8382000" cy="3826775"/>
        </p:xfrm>
        <a:graphic>
          <a:graphicData uri="http://schemas.openxmlformats.org/drawingml/2006/table">
            <a:tbl>
              <a:tblPr firstRow="1" firstCol="1" bandRow="1"/>
              <a:tblGrid>
                <a:gridCol w="2205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7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70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52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87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24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Term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Odds Ratio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CI</a:t>
                      </a:r>
                      <a:r>
                        <a:rPr lang="en-US" sz="1600" b="1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95%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S.E.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P-Value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3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Age (Adult/Young)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1.89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1.2069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2.9595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0.2288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0.0054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Species (Ovine/Caprine)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0.32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0.2101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0.4861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0.2140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3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Sex (Male/Female)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0.64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0.4333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0.9525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0.2009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0.0276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8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Agroecology (Highland/Midland)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0.1479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0.4390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0.2775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08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Flocksize (Medium/Small)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3.22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2.1867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4.7388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0.1973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8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Flocksize (Large/Small)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5.21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0.8455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32.1355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0.9280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0.0752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08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Region (Oromia/Amhara)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0.1195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0.3531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0.2763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08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Region (SNNPR/Amhara)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0.1376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0.3694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0.2519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3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CONSTANT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*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*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0.3685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0.0285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11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factors for CCPP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607908"/>
              </p:ext>
            </p:extLst>
          </p:nvPr>
        </p:nvGraphicFramePr>
        <p:xfrm>
          <a:off x="304799" y="1600200"/>
          <a:ext cx="8534401" cy="3199680"/>
        </p:xfrm>
        <a:graphic>
          <a:graphicData uri="http://schemas.openxmlformats.org/drawingml/2006/table">
            <a:tbl>
              <a:tblPr firstRow="1" firstCol="1" bandRow="1"/>
              <a:tblGrid>
                <a:gridCol w="2542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10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1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94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02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160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Term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Odds Ratio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C.I.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S.E.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P-Value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28575" marB="28575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Agroecology (Mid land/Lowland)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0.16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0.0195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1.2621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1.0637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0.0817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Agroecology (Highland/Lowland)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0.73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0.3112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1.7057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0.4341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0.4655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25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GrazingHus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(Mixed with other LS/ Sheep and goat separately)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1.37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0.4608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4.0956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0.5573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0.5688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25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GrazingHus (Sheep and goat together/Sheep and goat separately)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3.22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1.3108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7.9233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0.4590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0.0108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1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CONSTANT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*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*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0.4748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0.0000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04798" y="5257080"/>
            <a:ext cx="85344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+mn-lt"/>
              </a:rPr>
              <a:t>Mixed (sheep and goats) raising was identified as a risk factor for CCPP </a:t>
            </a:r>
            <a:r>
              <a:rPr lang="en-US" sz="2400" dirty="0" err="1">
                <a:latin typeface="+mn-lt"/>
              </a:rPr>
              <a:t>sero</a:t>
            </a:r>
            <a:r>
              <a:rPr lang="en-US" sz="2400" dirty="0">
                <a:latin typeface="+mn-lt"/>
              </a:rPr>
              <a:t>-positivity</a:t>
            </a:r>
          </a:p>
        </p:txBody>
      </p:sp>
    </p:spTree>
    <p:extLst>
      <p:ext uri="{BB962C8B-B14F-4D97-AF65-F5344CB8AC3E}">
        <p14:creationId xmlns:p14="http://schemas.microsoft.com/office/powerpoint/2010/main" val="3922740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511175" lvl="1" indent="-336550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Our results provide evidence of ongoing PPR circulation in lowlands and highlands, but the participatory research indicated that livestock keepers struggle to identify the disease</a:t>
            </a:r>
          </a:p>
          <a:p>
            <a:pPr marL="511175" lvl="1" indent="-336550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The PPR </a:t>
            </a:r>
            <a:r>
              <a:rPr lang="en-US" sz="2400" dirty="0" err="1"/>
              <a:t>sero</a:t>
            </a:r>
            <a:r>
              <a:rPr lang="en-US" sz="2400" dirty="0"/>
              <a:t>-prevalence in vaccinated animals was above 80% in some of the study area, indicating sufficient herd immunity after vaccination</a:t>
            </a:r>
          </a:p>
          <a:p>
            <a:pPr marL="511175" lvl="1" indent="-336550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Targeting agroecology in vaccination may play a key role in limiting the transmission of PPR infection</a:t>
            </a:r>
          </a:p>
          <a:p>
            <a:pPr marL="511175" lvl="1" indent="-336550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Much less vaccination had been done for CCPP</a:t>
            </a:r>
          </a:p>
          <a:p>
            <a:pPr marL="511175" lvl="1" indent="-336550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In lowland areas that had vaccination, </a:t>
            </a:r>
            <a:r>
              <a:rPr lang="en-US" sz="2400" dirty="0" err="1"/>
              <a:t>sero</a:t>
            </a:r>
            <a:r>
              <a:rPr lang="en-US" sz="2400" dirty="0"/>
              <a:t>-prevalence was low (low vaccination coverage)</a:t>
            </a:r>
          </a:p>
          <a:p>
            <a:pPr marL="285750" lvl="1">
              <a:buClr>
                <a:srgbClr val="72201E"/>
              </a:buClr>
              <a:buFont typeface="Calibri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3805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5750"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Pasteurella serology unreliable with tests available </a:t>
            </a:r>
          </a:p>
          <a:p>
            <a:pPr marL="285750"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Lungworm testing not done in this study </a:t>
            </a:r>
          </a:p>
          <a:p>
            <a:pPr marL="285750"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Other pathogens not investigated yet 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622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57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/>
              <a:t>To further understand the relative importance of different pathogens and the role of co-infection, a longitudinal survey is being conducted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Follow selected farms over 12 months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Record morbidity and mortality and other productivity parameters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Sample collection and testing for: </a:t>
            </a:r>
            <a:r>
              <a:rPr lang="en-US" sz="2400" dirty="0" err="1"/>
              <a:t>Pasteurellosis</a:t>
            </a:r>
            <a:r>
              <a:rPr lang="en-US" sz="2400" dirty="0"/>
              <a:t>, </a:t>
            </a:r>
            <a:r>
              <a:rPr lang="en-US" sz="2400" dirty="0" err="1"/>
              <a:t>Maedi-Visna</a:t>
            </a:r>
            <a:r>
              <a:rPr lang="en-US" sz="2400" dirty="0"/>
              <a:t>, caprine arthritis encephalitis virus, parainfluenza, and bluetongue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1485900" lvl="2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4876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57200" y="1524000"/>
            <a:ext cx="83058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600" dirty="0"/>
              <a:t>This work is financed by </a:t>
            </a:r>
          </a:p>
          <a:p>
            <a:pPr lvl="0">
              <a:lnSpc>
                <a:spcPts val="3200"/>
              </a:lnSpc>
            </a:pPr>
            <a:r>
              <a:rPr lang="en-US" altLang="en-US" sz="2600" dirty="0"/>
              <a:t>IFAD </a:t>
            </a:r>
            <a:r>
              <a:rPr lang="en-US" altLang="en-US" sz="2600" dirty="0" err="1"/>
              <a:t>SmaRT</a:t>
            </a:r>
            <a:r>
              <a:rPr lang="en-US" altLang="en-US" sz="2600" dirty="0"/>
              <a:t> Project, Africa RISING Project, CGIAR Research Program Livestock</a:t>
            </a:r>
          </a:p>
          <a:p>
            <a:pPr>
              <a:lnSpc>
                <a:spcPts val="3200"/>
              </a:lnSpc>
            </a:pPr>
            <a:endParaRPr lang="en-US" sz="2600" dirty="0"/>
          </a:p>
          <a:p>
            <a:pPr>
              <a:lnSpc>
                <a:spcPts val="3200"/>
              </a:lnSpc>
            </a:pPr>
            <a:r>
              <a:rPr lang="en-US" sz="2600" dirty="0"/>
              <a:t>It is implemented in a partnership with </a:t>
            </a:r>
          </a:p>
          <a:p>
            <a:pPr>
              <a:lnSpc>
                <a:spcPts val="3200"/>
              </a:lnSpc>
            </a:pPr>
            <a:r>
              <a:rPr lang="en-US" altLang="en-US" sz="2600" dirty="0"/>
              <a:t>ICARDA, Regional Research Centers</a:t>
            </a:r>
            <a:endParaRPr lang="en-US" sz="2600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457200" y="152400"/>
            <a:ext cx="7848600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4000" dirty="0">
                <a:solidFill>
                  <a:schemeClr val="bg1"/>
                </a:solidFill>
                <a:latin typeface="Calibri"/>
                <a:cs typeface="+mn-cs"/>
              </a:rPr>
              <a:t>Acknowledgements</a:t>
            </a:r>
          </a:p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061E6A-19BC-4082-9CBF-7AC513EE31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4953000"/>
            <a:ext cx="2801618" cy="13111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C27162-8936-4574-BF68-7B6F1CC91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1978" y="4953001"/>
            <a:ext cx="2703823" cy="131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467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DB9E249-A8FA-477E-BD9F-AD91D9F0DC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3196" y="304800"/>
            <a:ext cx="6477000" cy="42635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3787E4-D67F-47A0-A300-F60DBCC38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47800" y="415582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F0500"/>
              </a:buClr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4AAF6C-EFBC-49E5-8C1A-A2D41E240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3696" y="3983526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F05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762123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ilri.org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marL="349250" lvl="1" indent="-349250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Small ruminants serve multiple livelihood roles: food and nutrition security, income, and providing raw material for industries</a:t>
            </a:r>
          </a:p>
          <a:p>
            <a:pPr marL="349250" lvl="1" indent="-349250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Diseases are an important constraint for production</a:t>
            </a:r>
          </a:p>
          <a:p>
            <a:pPr marL="349250" lvl="1" indent="-349250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Different production systems in different agro-ecologies: pastoralist vs. mixed crop-livestock systems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6701" y="4330211"/>
            <a:ext cx="3762099" cy="25277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4330212"/>
            <a:ext cx="3505200" cy="252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25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RDC as priority 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600200"/>
            <a:ext cx="8099612" cy="3589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50" lvl="1" indent="-349250">
              <a:spcBef>
                <a:spcPct val="200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>
                <a:latin typeface="+mn-lt"/>
                <a:cs typeface="+mn-cs"/>
              </a:rPr>
              <a:t>Participatory epidemiological studies showed livestock keepers prioritized respiratory diseases across production systems</a:t>
            </a:r>
          </a:p>
          <a:p>
            <a:pPr marL="349250" lvl="1" indent="-349250">
              <a:spcBef>
                <a:spcPct val="200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>
                <a:latin typeface="+mn-lt"/>
                <a:cs typeface="+mn-cs"/>
              </a:rPr>
              <a:t>RDC in Ethiopia: CCPP, PPR, </a:t>
            </a:r>
            <a:r>
              <a:rPr lang="en-US" sz="2400" dirty="0" err="1">
                <a:latin typeface="+mn-lt"/>
                <a:cs typeface="+mn-cs"/>
              </a:rPr>
              <a:t>pasteurellosis</a:t>
            </a:r>
            <a:r>
              <a:rPr lang="en-US" sz="2400" dirty="0">
                <a:latin typeface="+mn-lt"/>
                <a:cs typeface="+mn-cs"/>
              </a:rPr>
              <a:t>, lung worm, </a:t>
            </a:r>
            <a:r>
              <a:rPr lang="en-US" sz="2400" dirty="0" err="1">
                <a:latin typeface="+mn-lt"/>
                <a:cs typeface="+mn-cs"/>
              </a:rPr>
              <a:t>Maedi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en-US" sz="2400" dirty="0" err="1">
                <a:latin typeface="+mn-lt"/>
                <a:cs typeface="+mn-cs"/>
              </a:rPr>
              <a:t>Visna</a:t>
            </a:r>
            <a:r>
              <a:rPr lang="en-US" sz="2400" dirty="0">
                <a:latin typeface="+mn-lt"/>
                <a:cs typeface="+mn-cs"/>
              </a:rPr>
              <a:t>, PI-3, </a:t>
            </a:r>
            <a:r>
              <a:rPr lang="en-US" sz="2400" dirty="0" err="1">
                <a:latin typeface="+mn-lt"/>
                <a:cs typeface="+mn-cs"/>
              </a:rPr>
              <a:t>etc</a:t>
            </a:r>
            <a:r>
              <a:rPr lang="en-US" sz="2400" dirty="0">
                <a:latin typeface="+mn-lt"/>
                <a:cs typeface="+mn-cs"/>
              </a:rPr>
              <a:t>….. (unknown)</a:t>
            </a:r>
          </a:p>
          <a:p>
            <a:pPr marL="349250" lvl="1" indent="-349250">
              <a:spcBef>
                <a:spcPct val="200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>
                <a:latin typeface="+mn-lt"/>
                <a:cs typeface="+mn-cs"/>
              </a:rPr>
              <a:t>Past surveys on </a:t>
            </a:r>
            <a:r>
              <a:rPr lang="en-US" sz="2400" dirty="0" err="1">
                <a:latin typeface="+mn-lt"/>
                <a:cs typeface="+mn-cs"/>
              </a:rPr>
              <a:t>pasteurellosis</a:t>
            </a:r>
            <a:r>
              <a:rPr lang="en-US" sz="2400" dirty="0">
                <a:latin typeface="+mn-lt"/>
                <a:cs typeface="+mn-cs"/>
              </a:rPr>
              <a:t> have shown high </a:t>
            </a:r>
            <a:r>
              <a:rPr lang="en-US" sz="2400" dirty="0" err="1">
                <a:latin typeface="+mn-lt"/>
                <a:cs typeface="+mn-cs"/>
              </a:rPr>
              <a:t>seroprevalence</a:t>
            </a:r>
            <a:r>
              <a:rPr lang="en-US" sz="2400" dirty="0">
                <a:latin typeface="+mn-lt"/>
                <a:cs typeface="+mn-cs"/>
              </a:rPr>
              <a:t> with cross-reaction observed between different serotypes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684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02123"/>
            <a:ext cx="8686800" cy="4572000"/>
          </a:xfrm>
        </p:spPr>
        <p:txBody>
          <a:bodyPr/>
          <a:lstStyle/>
          <a:p>
            <a:pPr marL="53975" lvl="1" indent="0">
              <a:buClr>
                <a:srgbClr val="72201E"/>
              </a:buClr>
              <a:buNone/>
            </a:pPr>
            <a:r>
              <a:rPr lang="en-US" dirty="0"/>
              <a:t>The study aimed at:</a:t>
            </a:r>
          </a:p>
          <a:p>
            <a:pPr marL="285750"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Investigating  the role of different pathogens involved in the respiratory disease complex in small ruminant in Ethiopia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3000" y="2924212"/>
            <a:ext cx="4191000" cy="394723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7035053" y="3200400"/>
            <a:ext cx="304800" cy="304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743700" y="3435723"/>
            <a:ext cx="304800" cy="304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048500" y="4452096"/>
            <a:ext cx="304800" cy="304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84259" y="4745429"/>
            <a:ext cx="304800" cy="304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438900" y="5331495"/>
            <a:ext cx="304800" cy="304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591300" y="6115049"/>
            <a:ext cx="304800" cy="304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65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3000" dirty="0"/>
              <a:t>Household and </a:t>
            </a:r>
            <a:r>
              <a:rPr lang="en-US" sz="3000" dirty="0" err="1"/>
              <a:t>sero</a:t>
            </a:r>
            <a:r>
              <a:rPr lang="en-US" sz="3000" dirty="0"/>
              <a:t>-survey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3000" dirty="0"/>
              <a:t>Laboratory analysis of biological samples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3000" dirty="0"/>
              <a:t>Multivariable logistic regression analysis for risk factors</a:t>
            </a:r>
          </a:p>
        </p:txBody>
      </p:sp>
    </p:spTree>
    <p:extLst>
      <p:ext uri="{BB962C8B-B14F-4D97-AF65-F5344CB8AC3E}">
        <p14:creationId xmlns:p14="http://schemas.microsoft.com/office/powerpoint/2010/main" val="1773875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Household and </a:t>
            </a:r>
            <a:r>
              <a:rPr lang="en-US" dirty="0" err="1"/>
              <a:t>sero</a:t>
            </a:r>
            <a:r>
              <a:rPr lang="en-US" dirty="0"/>
              <a:t>-survey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432 households in 4 regions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Data on vaccination history, clinical signs observed,  husbandry, health management, and production data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2’110 serum samples (1’547 Sheep, 563 goats) were collected (5-6 per farm)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Tissue samples were collected from clinically suspicious animals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Testing of samples for PPR (Ab and Ag serology), CCPP (serology),  and Pasteurella (culture of samples of suspicious animals)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825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br>
              <a:rPr lang="en-US" dirty="0"/>
            </a:br>
            <a:r>
              <a:rPr lang="en-US" sz="3200" dirty="0"/>
              <a:t>Frequency percentage of clinical signs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862769"/>
              </p:ext>
            </p:extLst>
          </p:nvPr>
        </p:nvGraphicFramePr>
        <p:xfrm>
          <a:off x="381000" y="1160929"/>
          <a:ext cx="8382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5B806ED3-8B65-4CD2-8D85-EF169E8407B4}"/>
              </a:ext>
            </a:extLst>
          </p:cNvPr>
          <p:cNvSpPr/>
          <p:nvPr/>
        </p:nvSpPr>
        <p:spPr>
          <a:xfrm>
            <a:off x="7696200" y="1557996"/>
            <a:ext cx="990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</a:rPr>
              <a:t>Men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</a:rPr>
              <a:t>Women</a:t>
            </a:r>
          </a:p>
        </p:txBody>
      </p:sp>
    </p:spTree>
    <p:extLst>
      <p:ext uri="{BB962C8B-B14F-4D97-AF65-F5344CB8AC3E}">
        <p14:creationId xmlns:p14="http://schemas.microsoft.com/office/powerpoint/2010/main" val="257259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4495800"/>
            <a:ext cx="8229600" cy="21336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Ab </a:t>
            </a:r>
            <a:r>
              <a:rPr lang="en-US" sz="2000" dirty="0" err="1"/>
              <a:t>sero</a:t>
            </a:r>
            <a:r>
              <a:rPr lang="en-US" sz="2000" dirty="0"/>
              <a:t>-prevalence level in Tigray vaccinated animals indicate low herd immunity level 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relatively high </a:t>
            </a:r>
            <a:r>
              <a:rPr lang="en-US" sz="2000" dirty="0" err="1"/>
              <a:t>sero</a:t>
            </a:r>
            <a:r>
              <a:rPr lang="en-US" sz="2000" dirty="0"/>
              <a:t>-prevalence in unvaccinated animals may be due to some animals actually having been vaccinated in the past, but reported as non-vaccinated in this survey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271053"/>
              </p:ext>
            </p:extLst>
          </p:nvPr>
        </p:nvGraphicFramePr>
        <p:xfrm>
          <a:off x="434788" y="1706202"/>
          <a:ext cx="8534399" cy="207797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602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78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5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62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4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Vaccinated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Unvaccinated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 (%)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95% CI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 (%)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95% CI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Amhara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90.9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85.58 – 94.68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30.9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26.83 – 35.35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Tigray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54.39 – 63.22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Oromia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79.84 – 90.07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17.4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13.79 – 21.59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SNNP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11.3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8.34 – 15.16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Overall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71.4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587187" y="31376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/>
              <a:t>Sero-prevalence of PPR </a:t>
            </a:r>
          </a:p>
        </p:txBody>
      </p:sp>
    </p:spTree>
    <p:extLst>
      <p:ext uri="{BB962C8B-B14F-4D97-AF65-F5344CB8AC3E}">
        <p14:creationId xmlns:p14="http://schemas.microsoft.com/office/powerpoint/2010/main" val="1418007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Sero-prevalence levels of CCPP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4495800"/>
            <a:ext cx="8229600" cy="17526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Generally low </a:t>
            </a:r>
            <a:r>
              <a:rPr lang="en-US" sz="2000" dirty="0" err="1"/>
              <a:t>sero</a:t>
            </a:r>
            <a:r>
              <a:rPr lang="en-US" sz="2000" dirty="0"/>
              <a:t>-prevalence level of CCPP observed in unvaccinated population in all regions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Ab </a:t>
            </a:r>
            <a:r>
              <a:rPr lang="en-US" sz="2000" dirty="0" err="1"/>
              <a:t>sero</a:t>
            </a:r>
            <a:r>
              <a:rPr lang="en-US" sz="2000" dirty="0"/>
              <a:t>-prevalence level in vaccinated population indicates low herd immunity level compared to previous studies 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656663"/>
              </p:ext>
            </p:extLst>
          </p:nvPr>
        </p:nvGraphicFramePr>
        <p:xfrm>
          <a:off x="762000" y="1600200"/>
          <a:ext cx="7620000" cy="274320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03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3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1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8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92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50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Vaccinated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Unvaccinated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 (%)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95% CI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 (%)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95% CI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0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Amhara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1.23 – 3.68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5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Tigray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0.26 – 2.2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5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Oromia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52.9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35.1 – 59.5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0.97 – 3.6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5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SNNP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0.35 - 3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5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Overall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52.9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591801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236A44D6-8FE9-4C04-8D28-022DF8BEA92F}" vid="{3D1D9F68-6144-4786-B008-A3A4214412CA}"/>
    </a:ext>
  </a:extLst>
</a:theme>
</file>

<file path=ppt/theme/theme2.xml><?xml version="1.0" encoding="utf-8"?>
<a:theme xmlns:a="http://schemas.openxmlformats.org/drawingml/2006/main" name="1_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7" id="{8B257CB4-2376-4462-A087-E9CA916601D8}" vid="{673C274D-247B-4F5C-8D32-CB73781F297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ILRI_Powerpoint_template_Mar2016</Template>
  <TotalTime>10554</TotalTime>
  <Words>919</Words>
  <Application>Microsoft Office PowerPoint</Application>
  <PresentationFormat>On-screen Show (4:3)</PresentationFormat>
  <Paragraphs>255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ilri_powerpoint_template_Feb2013</vt:lpstr>
      <vt:lpstr>1_ilri_powerpoint_template_Feb2013</vt:lpstr>
      <vt:lpstr>PowerPoint Presentation</vt:lpstr>
      <vt:lpstr>Introduction</vt:lpstr>
      <vt:lpstr>RDC as priority </vt:lpstr>
      <vt:lpstr>Objective</vt:lpstr>
      <vt:lpstr>Methodology</vt:lpstr>
      <vt:lpstr>Household and sero-survey</vt:lpstr>
      <vt:lpstr>Results Frequency percentage of clinical signs  </vt:lpstr>
      <vt:lpstr> </vt:lpstr>
      <vt:lpstr>Sero-prevalence levels of CCPP</vt:lpstr>
      <vt:lpstr>Results for animals with clinical signs</vt:lpstr>
      <vt:lpstr>Risk factors for PPR</vt:lpstr>
      <vt:lpstr>Risk factors for CCPP</vt:lpstr>
      <vt:lpstr>Discussion</vt:lpstr>
      <vt:lpstr>Limitations</vt:lpstr>
      <vt:lpstr>Outlook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Gemeda, Biruk Alemu (ILRI)</dc:creator>
  <cp:lastModifiedBy>Mulat, Bizuwork (ILRI)</cp:lastModifiedBy>
  <cp:revision>64</cp:revision>
  <cp:lastPrinted>2018-11-12T04:28:03Z</cp:lastPrinted>
  <dcterms:created xsi:type="dcterms:W3CDTF">2018-11-06T03:49:12Z</dcterms:created>
  <dcterms:modified xsi:type="dcterms:W3CDTF">2018-12-10T08:45:14Z</dcterms:modified>
</cp:coreProperties>
</file>