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5"/>
  </p:notesMasterIdLst>
  <p:sldIdLst>
    <p:sldId id="5753" r:id="rId6"/>
    <p:sldId id="5754" r:id="rId7"/>
    <p:sldId id="5756" r:id="rId8"/>
    <p:sldId id="5755" r:id="rId9"/>
    <p:sldId id="5757" r:id="rId10"/>
    <p:sldId id="5758" r:id="rId11"/>
    <p:sldId id="5759" r:id="rId12"/>
    <p:sldId id="5752" r:id="rId13"/>
    <p:sldId id="576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cEwan, Margaret (CIP-SSA)" initials="MM(S" lastIdx="6" clrIdx="0">
    <p:extLst>
      <p:ext uri="{19B8F6BF-5375-455C-9EA6-DF929625EA0E}">
        <p15:presenceInfo xmlns:p15="http://schemas.microsoft.com/office/powerpoint/2012/main" userId="S::M.McEwan@cgiar.org::0e78f344-b94e-4484-b6fa-cae964380e75" providerId="AD"/>
      </p:ext>
    </p:extLst>
  </p:cmAuthor>
  <p:cmAuthor id="2" name="Legg, James (IITA)" initials="LJ(" lastIdx="4" clrIdx="1">
    <p:extLst>
      <p:ext uri="{19B8F6BF-5375-455C-9EA6-DF929625EA0E}">
        <p15:presenceInfo xmlns:p15="http://schemas.microsoft.com/office/powerpoint/2012/main" userId="S::J.LEGG@CGIAR.ORG::6614b92b-30dd-48cf-be24-e0562040dea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82" y="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278904-E3D6-44EF-AF64-D83CDE0E0BDC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1F07C-1A4E-4DED-8E8D-C513B7CD3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33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1E576-71F5-4454-AA82-987CBE9D56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6FDA9-84D9-435A-A43F-B8246C8738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75A42B-6A63-4206-AB29-DBDA52F01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B2B2-DA78-42CB-B14F-60256B633780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C24B4-8D4D-4E14-930D-7698F41EF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3E99FF-455E-496B-9D31-26E7D91B8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CF25-CFE5-4828-9197-92BCB44F0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81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C1CFA-A1E7-4AE7-9DFB-34E29164B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6F2C4C-A5AB-4B41-9ED8-7180785D1A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5841F7-BB6E-478C-ACD6-4E3442AF3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B2B2-DA78-42CB-B14F-60256B633780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0B075-B092-4467-B402-2DA833572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35F2AB-D7DC-4141-91BC-C27AB26AF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CF25-CFE5-4828-9197-92BCB44F0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658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019758-2EE0-4102-BBE5-8D8F82DF7B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98DE10-7FF4-4EE4-AB27-CC5570CD3A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D5337-B0A5-43BC-A097-433F6B72D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B2B2-DA78-42CB-B14F-60256B633780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B7F5D-3305-4B7A-BA27-9AEBE6487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49BD7-7E09-4D0E-BDF6-E5266474D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CF25-CFE5-4828-9197-92BCB44F0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173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SDG L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28BE12D-C224-2D48-8E4B-36364A5E65C7}"/>
              </a:ext>
            </a:extLst>
          </p:cNvPr>
          <p:cNvSpPr/>
          <p:nvPr userDrawn="1"/>
        </p:nvSpPr>
        <p:spPr>
          <a:xfrm>
            <a:off x="0" y="0"/>
            <a:ext cx="7010400" cy="6858000"/>
          </a:xfrm>
          <a:prstGeom prst="rect">
            <a:avLst/>
          </a:prstGeom>
          <a:solidFill>
            <a:srgbClr val="F2F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2AF663D-70AB-9248-B5B7-9F40D9C242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3"/>
          <a:stretch/>
        </p:blipFill>
        <p:spPr>
          <a:xfrm>
            <a:off x="7010400" y="85062"/>
            <a:ext cx="5181600" cy="677293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4FCDABB-EC9D-0341-BCF4-2ADC706360BE}"/>
              </a:ext>
            </a:extLst>
          </p:cNvPr>
          <p:cNvSpPr/>
          <p:nvPr userDrawn="1"/>
        </p:nvSpPr>
        <p:spPr>
          <a:xfrm flipH="1">
            <a:off x="7238749" y="85062"/>
            <a:ext cx="999460" cy="7868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14C82B7-40D7-5C4A-AAB3-9403962913D6}"/>
              </a:ext>
            </a:extLst>
          </p:cNvPr>
          <p:cNvSpPr/>
          <p:nvPr userDrawn="1"/>
        </p:nvSpPr>
        <p:spPr>
          <a:xfrm flipH="1">
            <a:off x="9466018" y="3247890"/>
            <a:ext cx="2420680" cy="32267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651481" y="2495272"/>
            <a:ext cx="5506798" cy="1711841"/>
          </a:xfrm>
        </p:spPr>
        <p:txBody>
          <a:bodyPr anchor="b">
            <a:normAutofit/>
          </a:bodyPr>
          <a:lstStyle>
            <a:lvl1pPr algn="l">
              <a:defRPr sz="3600" b="1" i="0">
                <a:solidFill>
                  <a:srgbClr val="014D91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651479" y="4457178"/>
            <a:ext cx="5506799" cy="1747063"/>
          </a:xfrm>
        </p:spPr>
        <p:txBody>
          <a:bodyPr/>
          <a:lstStyle>
            <a:lvl1pPr marL="0" indent="0" algn="l">
              <a:buNone/>
              <a:defRPr sz="2400" b="0" i="1">
                <a:solidFill>
                  <a:srgbClr val="515151"/>
                </a:solidFill>
                <a:latin typeface="Avenir Book Oblique" panose="0200050302000002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651479" y="6356352"/>
            <a:ext cx="5506799" cy="365125"/>
          </a:xfrm>
        </p:spPr>
        <p:txBody>
          <a:bodyPr/>
          <a:lstStyle>
            <a:lvl1pPr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r>
              <a:rPr lang="en-US"/>
              <a:t>Footer</a:t>
            </a:r>
          </a:p>
        </p:txBody>
      </p:sp>
      <p:cxnSp>
        <p:nvCxnSpPr>
          <p:cNvPr id="11" name="Straight Connector 10"/>
          <p:cNvCxnSpPr>
            <a:cxnSpLocks/>
          </p:cNvCxnSpPr>
          <p:nvPr userDrawn="1"/>
        </p:nvCxnSpPr>
        <p:spPr>
          <a:xfrm>
            <a:off x="651478" y="4207113"/>
            <a:ext cx="5506801" cy="0"/>
          </a:xfrm>
          <a:prstGeom prst="line">
            <a:avLst/>
          </a:prstGeom>
          <a:ln w="41275">
            <a:solidFill>
              <a:srgbClr val="014D9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 userDrawn="1">
            <p:ph type="dt" sz="half" idx="12"/>
          </p:nvPr>
        </p:nvSpPr>
        <p:spPr>
          <a:xfrm>
            <a:off x="764751" y="6356352"/>
            <a:ext cx="2202712" cy="365125"/>
          </a:xfrm>
        </p:spPr>
        <p:txBody>
          <a:bodyPr/>
          <a:lstStyle>
            <a:lvl1pPr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endParaRPr lang="en-US">
              <a:solidFill>
                <a:srgbClr val="898989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03A1081-EDDB-0A48-BB21-C8D525D161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36" y="387537"/>
            <a:ext cx="2137684" cy="213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183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43D7E-1299-45E0-88A8-8A6CAEF51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C618A1-42D0-4815-98B8-222147673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FE989E-689B-45F7-8B09-333FA396A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2491-8B1C-412B-9A63-BD396462473B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D956D2-63F2-4197-8503-FDF558160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B583F-C6FD-42D6-882C-C80C799E9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D7B6-89E4-4DA7-AA20-856644D27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216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0C016-A7F3-4B77-871F-B3D20CE68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968B4-0F72-4C40-8645-CD8C3CE529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ABD26-6572-4730-AEE1-DD53C3623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B2B2-DA78-42CB-B14F-60256B633780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FFEFBC-7B78-4EF1-8A6E-9FA004735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58D62-845C-4B71-927C-EE58971A5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CF25-CFE5-4828-9197-92BCB44F0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723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7EB73-2D80-4B30-B31A-8700CAF04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416A0D-ADAA-46DF-9ED9-C7D3B96BB4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5FB80A-675D-4164-A609-C7EB43F55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B2B2-DA78-42CB-B14F-60256B633780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6D84C5-6A31-4781-BD03-BB5E90050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96833F-862D-431F-A854-D03CA8BB8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CF25-CFE5-4828-9197-92BCB44F0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692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6D451-DD6C-4E64-B337-6A25C2A3E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4E0570-3EE1-46CE-9E1E-0F6076DCF5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08E5CC-5085-4AD4-9D1B-4F8156C009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787876-7240-4BA4-80BC-70654DB1B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B2B2-DA78-42CB-B14F-60256B633780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BF890B-F18E-4D7F-9E93-486A18142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DAE4A9-770D-4C19-8A13-2F37EF882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CF25-CFE5-4828-9197-92BCB44F0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099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D814B-E8F7-49E7-8BA1-39F3248CC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0FCED1-593D-494C-985E-9F9D8B388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5288A7-FD2D-4376-BD92-4C85106727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BB05BA-AEFF-4519-8B73-8A86793D71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600791-E377-47FD-8683-70AD22ACFD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02088F-0506-4104-A278-D7472D993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B2B2-DA78-42CB-B14F-60256B633780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2B3991-0C61-4EA6-AA7A-DE8F0F80C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00D625-5AC4-4F6E-8B5D-E618A0E47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CF25-CFE5-4828-9197-92BCB44F0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316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C6C64-1AC4-4FCC-B36E-B4574FD0F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025049-5475-415F-95B1-B8FB229C6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B2B2-DA78-42CB-B14F-60256B633780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A43980-0777-4F91-AE90-282518544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9DF787-2CB6-44DB-A4E0-538E6058A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CF25-CFE5-4828-9197-92BCB44F0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573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D8EEA8-2858-443D-9A37-235A4D539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B2B2-DA78-42CB-B14F-60256B633780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48F418-4B85-4CA4-8B87-A0C820734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8E1FC1-980A-4FC2-A656-CC5B5AB8F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CF25-CFE5-4828-9197-92BCB44F0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986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3E1A3-4DD5-4C18-BD97-D06BD3099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8D08C-11A0-4436-B0F8-23D58CDE18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16AE3D-1F43-452F-951D-F8DE01F410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12E6FC-5BA6-4434-A32B-E4E932906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B2B2-DA78-42CB-B14F-60256B633780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E0C9CC-BA9C-456E-B051-1D06AA83F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4B60C4-1303-4592-B0F1-71BE96038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CF25-CFE5-4828-9197-92BCB44F0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268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A03EA-438F-4734-BADC-C99CE8E51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E2E33B-A714-49AC-A455-83123EF5B7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DA11A-C5EA-4D9F-9717-DCE29D3A38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0D34CD-4CBC-476D-A631-26B0BDA53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B2B2-DA78-42CB-B14F-60256B633780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02A73-06EF-4C4D-8472-A35C2AA35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1F3B16-3464-4282-B32B-C9F1A5AA9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CF25-CFE5-4828-9197-92BCB44F0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16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accent1">
                <a:lumMod val="50000"/>
              </a:schemeClr>
            </a:gs>
            <a:gs pos="87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E7276A-60B8-484E-B766-7E84F0D7C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F2ECE-06DE-417D-85FF-9164EEA04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7C51E0-AB69-4763-8520-D39FEE7B34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6B2B2-DA78-42CB-B14F-60256B633780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372DC-95A9-45A3-8841-8507DD4853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1FACC5-0BB1-4571-8619-C31AF86D4B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0CF25-CFE5-4828-9197-92BCB44F0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506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accent1">
                <a:lumMod val="50000"/>
              </a:schemeClr>
            </a:gs>
            <a:gs pos="87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21505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431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545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rgbClr val="014D91"/>
          </a:solidFill>
          <a:latin typeface="Avenir Black" panose="02000503020000020003" pitchFamily="2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SzPct val="80000"/>
        <a:buFont typeface="Arial" panose="020B0604020202020204" pitchFamily="34" charset="0"/>
        <a:buChar char="•"/>
        <a:defRPr sz="24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.AppleSystemUIFont" charset="-120"/>
        <a:buChar char="-"/>
        <a:defRPr sz="20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SzPct val="60000"/>
        <a:buFont typeface=".AppleSystemUIFont" charset="-120"/>
        <a:buChar char="-"/>
        <a:defRPr sz="18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800DC-6023-411F-ABAB-5B2A63A7D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chemeClr val="bg1"/>
                </a:solidFill>
              </a:rPr>
              <a:t>Recognizing: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956E0-BE11-4B04-A105-6EA29B7F9B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Importance of VPCs in Africa</a:t>
            </a:r>
          </a:p>
          <a:p>
            <a:r>
              <a:rPr lang="en-US" b="1" dirty="0">
                <a:solidFill>
                  <a:schemeClr val="bg1"/>
                </a:solidFill>
              </a:rPr>
              <a:t>Constraints caused by diseased seed</a:t>
            </a:r>
          </a:p>
          <a:p>
            <a:r>
              <a:rPr lang="en-US" b="1" dirty="0">
                <a:solidFill>
                  <a:schemeClr val="bg1"/>
                </a:solidFill>
              </a:rPr>
              <a:t>Constraints caused by limited access to seed</a:t>
            </a:r>
          </a:p>
          <a:p>
            <a:r>
              <a:rPr lang="en-US" b="1" dirty="0">
                <a:solidFill>
                  <a:schemeClr val="bg1"/>
                </a:solidFill>
              </a:rPr>
              <a:t>Opportunities to leverage improved varieties</a:t>
            </a:r>
          </a:p>
          <a:p>
            <a:r>
              <a:rPr lang="en-US" b="1" dirty="0">
                <a:solidFill>
                  <a:schemeClr val="bg1"/>
                </a:solidFill>
              </a:rPr>
              <a:t>Need for more functional seed systems</a:t>
            </a:r>
          </a:p>
          <a:p>
            <a:r>
              <a:rPr lang="en-US" b="1" dirty="0">
                <a:solidFill>
                  <a:schemeClr val="bg1"/>
                </a:solidFill>
              </a:rPr>
              <a:t>Need to migrate from campaign approaches to the development of sustainable, reliable, re-useable systems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3A1B7679-17E5-4DD3-8D1A-D84A68669F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60" b="31249"/>
          <a:stretch/>
        </p:blipFill>
        <p:spPr>
          <a:xfrm>
            <a:off x="9072993" y="385838"/>
            <a:ext cx="2870246" cy="57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377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937D8-9EB2-4A1E-92B2-38AF8FB69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chemeClr val="bg1"/>
                </a:solidFill>
              </a:rPr>
              <a:t>Building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2269C-1B3A-4766-B80A-1A1C46379D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618951" cy="4098925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BEST -- Building an Economically Sustainable Seed System for Cassava in Tanzania</a:t>
            </a:r>
          </a:p>
          <a:p>
            <a:r>
              <a:rPr lang="en-US" b="1" dirty="0">
                <a:solidFill>
                  <a:schemeClr val="bg1"/>
                </a:solidFill>
              </a:rPr>
              <a:t>BASICS – Building an Economically Sustainable Seed System in Nigeria</a:t>
            </a:r>
          </a:p>
          <a:p>
            <a:r>
              <a:rPr lang="en-US" b="1" dirty="0">
                <a:solidFill>
                  <a:schemeClr val="bg1"/>
                </a:solidFill>
              </a:rPr>
              <a:t>YIIFSWA --Yam Improvement for Incomes and Food Security in West Africa</a:t>
            </a:r>
          </a:p>
          <a:p>
            <a:r>
              <a:rPr lang="en-US" b="1" dirty="0" err="1">
                <a:solidFill>
                  <a:schemeClr val="bg1"/>
                </a:solidFill>
              </a:rPr>
              <a:t>SweetGains</a:t>
            </a:r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RAPID Banana</a:t>
            </a:r>
          </a:p>
        </p:txBody>
      </p:sp>
      <p:pic>
        <p:nvPicPr>
          <p:cNvPr id="4" name="Picture 3" descr="Logo&#10;&#10;Description automatically generated with medium confidence">
            <a:extLst>
              <a:ext uri="{FF2B5EF4-FFF2-40B4-BE49-F238E27FC236}">
                <a16:creationId xmlns:a16="http://schemas.microsoft.com/office/drawing/2014/main" id="{140B9DB5-B6C1-406C-9196-08D9BDFBF8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5713" y="2788540"/>
            <a:ext cx="2135416" cy="868492"/>
          </a:xfrm>
          <a:prstGeom prst="rect">
            <a:avLst/>
          </a:prstGeom>
        </p:spPr>
      </p:pic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1759C476-231F-45C4-BECD-A63DF00A7E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7908" y="4037282"/>
            <a:ext cx="2051026" cy="656328"/>
          </a:xfrm>
          <a:prstGeom prst="rect">
            <a:avLst/>
          </a:pr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5A98C6F0-7AF4-45F6-AB6A-95402EC111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381" y="5213356"/>
            <a:ext cx="1783635" cy="11152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EFEF6D-522E-4BF4-899C-7EE4E83FD8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9933" y="649780"/>
            <a:ext cx="2199083" cy="187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892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937D8-9EB2-4A1E-92B2-38AF8FB69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chemeClr val="bg1"/>
                </a:solidFill>
              </a:rPr>
              <a:t>Building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2269C-1B3A-4766-B80A-1A1C46379D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618951" cy="4098925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BEST -- Building an Economically Sustainable Seed System for Cassava in Tanzania</a:t>
            </a:r>
          </a:p>
          <a:p>
            <a:r>
              <a:rPr lang="en-US" b="1" dirty="0">
                <a:solidFill>
                  <a:schemeClr val="bg1"/>
                </a:solidFill>
              </a:rPr>
              <a:t>BASICS – Building an Economically Sustainable Seed System in Nigeria</a:t>
            </a:r>
          </a:p>
          <a:p>
            <a:r>
              <a:rPr lang="en-US" b="1" dirty="0">
                <a:solidFill>
                  <a:schemeClr val="bg1"/>
                </a:solidFill>
              </a:rPr>
              <a:t>YIIFSWA --Yam Improvement for Incomes and Food Security in West Africa</a:t>
            </a:r>
          </a:p>
          <a:p>
            <a:r>
              <a:rPr lang="en-US" b="1" dirty="0" err="1">
                <a:solidFill>
                  <a:schemeClr val="bg1"/>
                </a:solidFill>
              </a:rPr>
              <a:t>SweetGains</a:t>
            </a:r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RAPID Banana</a:t>
            </a:r>
          </a:p>
        </p:txBody>
      </p:sp>
      <p:pic>
        <p:nvPicPr>
          <p:cNvPr id="4" name="Picture 3" descr="Logo&#10;&#10;Description automatically generated with medium confidence">
            <a:extLst>
              <a:ext uri="{FF2B5EF4-FFF2-40B4-BE49-F238E27FC236}">
                <a16:creationId xmlns:a16="http://schemas.microsoft.com/office/drawing/2014/main" id="{140B9DB5-B6C1-406C-9196-08D9BDFBF8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5713" y="2788540"/>
            <a:ext cx="2135416" cy="868492"/>
          </a:xfrm>
          <a:prstGeom prst="rect">
            <a:avLst/>
          </a:prstGeom>
        </p:spPr>
      </p:pic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1759C476-231F-45C4-BECD-A63DF00A7E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7908" y="4037282"/>
            <a:ext cx="2051026" cy="656328"/>
          </a:xfrm>
          <a:prstGeom prst="rect">
            <a:avLst/>
          </a:pr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5A98C6F0-7AF4-45F6-AB6A-95402EC111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381" y="5213356"/>
            <a:ext cx="1783635" cy="11152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EFEF6D-522E-4BF4-899C-7EE4E83FD8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9933" y="649780"/>
            <a:ext cx="2199083" cy="187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219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06A4D-BEF2-4995-9D9C-66ED40F42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chemeClr val="bg1"/>
                </a:solidFill>
              </a:rPr>
              <a:t>Innovation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D760D-71FB-4D29-B739-31072128B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72175" cy="343217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Technical Innovation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Institutional Innovation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Marketing Innovation</a:t>
            </a:r>
          </a:p>
        </p:txBody>
      </p:sp>
    </p:spTree>
    <p:extLst>
      <p:ext uri="{BB962C8B-B14F-4D97-AF65-F5344CB8AC3E}">
        <p14:creationId xmlns:p14="http://schemas.microsoft.com/office/powerpoint/2010/main" val="653970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06A4D-BEF2-4995-9D9C-66ED40F42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chemeClr val="bg1"/>
                </a:solidFill>
              </a:rPr>
              <a:t>Technical Innovation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A5CDE4-B87E-42A8-836F-7CED9832A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637" y="1476375"/>
            <a:ext cx="8467725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672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06A4D-BEF2-4995-9D9C-66ED40F42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chemeClr val="bg1"/>
                </a:solidFill>
              </a:rPr>
              <a:t>Institutional Innovation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B83DD8-46BD-476F-B15A-3477E5FFEC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7172" y="1585768"/>
            <a:ext cx="8897655" cy="489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267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65E15-8CEB-4689-ADC9-D512C3D6B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solidFill>
                  <a:schemeClr val="bg1"/>
                </a:solidFill>
              </a:rPr>
              <a:t>Marketing Innovation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467160E-7B6C-4161-80D8-D9C9AF5C14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0621" y="1825625"/>
            <a:ext cx="9450757" cy="4351338"/>
          </a:xfrm>
        </p:spPr>
      </p:pic>
    </p:spTree>
    <p:extLst>
      <p:ext uri="{BB962C8B-B14F-4D97-AF65-F5344CB8AC3E}">
        <p14:creationId xmlns:p14="http://schemas.microsoft.com/office/powerpoint/2010/main" val="1977308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591736-4F8B-4D62-A80E-67C502CD2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C2D7B6-89E4-4DA7-AA20-856644D279D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35F515C-BE61-46C0-9A06-39995DB2CE9B}"/>
              </a:ext>
            </a:extLst>
          </p:cNvPr>
          <p:cNvSpPr/>
          <p:nvPr/>
        </p:nvSpPr>
        <p:spPr>
          <a:xfrm>
            <a:off x="254870" y="186714"/>
            <a:ext cx="6330175" cy="6457736"/>
          </a:xfrm>
          <a:custGeom>
            <a:avLst/>
            <a:gdLst>
              <a:gd name="connsiteX0" fmla="*/ 0 w 6838366"/>
              <a:gd name="connsiteY0" fmla="*/ 1072899 h 6437264"/>
              <a:gd name="connsiteX1" fmla="*/ 1072899 w 6838366"/>
              <a:gd name="connsiteY1" fmla="*/ 0 h 6437264"/>
              <a:gd name="connsiteX2" fmla="*/ 5765467 w 6838366"/>
              <a:gd name="connsiteY2" fmla="*/ 0 h 6437264"/>
              <a:gd name="connsiteX3" fmla="*/ 6838366 w 6838366"/>
              <a:gd name="connsiteY3" fmla="*/ 1072899 h 6437264"/>
              <a:gd name="connsiteX4" fmla="*/ 6838366 w 6838366"/>
              <a:gd name="connsiteY4" fmla="*/ 5364365 h 6437264"/>
              <a:gd name="connsiteX5" fmla="*/ 5765467 w 6838366"/>
              <a:gd name="connsiteY5" fmla="*/ 6437264 h 6437264"/>
              <a:gd name="connsiteX6" fmla="*/ 1072899 w 6838366"/>
              <a:gd name="connsiteY6" fmla="*/ 6437264 h 6437264"/>
              <a:gd name="connsiteX7" fmla="*/ 0 w 6838366"/>
              <a:gd name="connsiteY7" fmla="*/ 5364365 h 6437264"/>
              <a:gd name="connsiteX8" fmla="*/ 0 w 6838366"/>
              <a:gd name="connsiteY8" fmla="*/ 1072899 h 6437264"/>
              <a:gd name="connsiteX0" fmla="*/ 0 w 6858837"/>
              <a:gd name="connsiteY0" fmla="*/ 1072899 h 6437264"/>
              <a:gd name="connsiteX1" fmla="*/ 1072899 w 6858837"/>
              <a:gd name="connsiteY1" fmla="*/ 0 h 6437264"/>
              <a:gd name="connsiteX2" fmla="*/ 5765467 w 6858837"/>
              <a:gd name="connsiteY2" fmla="*/ 0 h 6437264"/>
              <a:gd name="connsiteX3" fmla="*/ 6858837 w 6858837"/>
              <a:gd name="connsiteY3" fmla="*/ 704409 h 6437264"/>
              <a:gd name="connsiteX4" fmla="*/ 6838366 w 6858837"/>
              <a:gd name="connsiteY4" fmla="*/ 5364365 h 6437264"/>
              <a:gd name="connsiteX5" fmla="*/ 5765467 w 6858837"/>
              <a:gd name="connsiteY5" fmla="*/ 6437264 h 6437264"/>
              <a:gd name="connsiteX6" fmla="*/ 1072899 w 6858837"/>
              <a:gd name="connsiteY6" fmla="*/ 6437264 h 6437264"/>
              <a:gd name="connsiteX7" fmla="*/ 0 w 6858837"/>
              <a:gd name="connsiteY7" fmla="*/ 5364365 h 6437264"/>
              <a:gd name="connsiteX8" fmla="*/ 0 w 6858837"/>
              <a:gd name="connsiteY8" fmla="*/ 1072899 h 6437264"/>
              <a:gd name="connsiteX0" fmla="*/ 0 w 6858837"/>
              <a:gd name="connsiteY0" fmla="*/ 1072899 h 6437264"/>
              <a:gd name="connsiteX1" fmla="*/ 1072899 w 6858837"/>
              <a:gd name="connsiteY1" fmla="*/ 0 h 6437264"/>
              <a:gd name="connsiteX2" fmla="*/ 6215843 w 6858837"/>
              <a:gd name="connsiteY2" fmla="*/ 0 h 6437264"/>
              <a:gd name="connsiteX3" fmla="*/ 6858837 w 6858837"/>
              <a:gd name="connsiteY3" fmla="*/ 704409 h 6437264"/>
              <a:gd name="connsiteX4" fmla="*/ 6838366 w 6858837"/>
              <a:gd name="connsiteY4" fmla="*/ 5364365 h 6437264"/>
              <a:gd name="connsiteX5" fmla="*/ 5765467 w 6858837"/>
              <a:gd name="connsiteY5" fmla="*/ 6437264 h 6437264"/>
              <a:gd name="connsiteX6" fmla="*/ 1072899 w 6858837"/>
              <a:gd name="connsiteY6" fmla="*/ 6437264 h 6437264"/>
              <a:gd name="connsiteX7" fmla="*/ 0 w 6858837"/>
              <a:gd name="connsiteY7" fmla="*/ 5364365 h 6437264"/>
              <a:gd name="connsiteX8" fmla="*/ 0 w 6858837"/>
              <a:gd name="connsiteY8" fmla="*/ 1072899 h 6437264"/>
              <a:gd name="connsiteX0" fmla="*/ 1607 w 6860444"/>
              <a:gd name="connsiteY0" fmla="*/ 1079723 h 6444088"/>
              <a:gd name="connsiteX1" fmla="*/ 535420 w 6860444"/>
              <a:gd name="connsiteY1" fmla="*/ 0 h 6444088"/>
              <a:gd name="connsiteX2" fmla="*/ 6217450 w 6860444"/>
              <a:gd name="connsiteY2" fmla="*/ 6824 h 6444088"/>
              <a:gd name="connsiteX3" fmla="*/ 6860444 w 6860444"/>
              <a:gd name="connsiteY3" fmla="*/ 711233 h 6444088"/>
              <a:gd name="connsiteX4" fmla="*/ 6839973 w 6860444"/>
              <a:gd name="connsiteY4" fmla="*/ 5371189 h 6444088"/>
              <a:gd name="connsiteX5" fmla="*/ 5767074 w 6860444"/>
              <a:gd name="connsiteY5" fmla="*/ 6444088 h 6444088"/>
              <a:gd name="connsiteX6" fmla="*/ 1074506 w 6860444"/>
              <a:gd name="connsiteY6" fmla="*/ 6444088 h 6444088"/>
              <a:gd name="connsiteX7" fmla="*/ 1607 w 6860444"/>
              <a:gd name="connsiteY7" fmla="*/ 5371189 h 6444088"/>
              <a:gd name="connsiteX8" fmla="*/ 1607 w 6860444"/>
              <a:gd name="connsiteY8" fmla="*/ 1079723 h 6444088"/>
              <a:gd name="connsiteX0" fmla="*/ 20471 w 6858837"/>
              <a:gd name="connsiteY0" fmla="*/ 765825 h 6444088"/>
              <a:gd name="connsiteX1" fmla="*/ 533813 w 6858837"/>
              <a:gd name="connsiteY1" fmla="*/ 0 h 6444088"/>
              <a:gd name="connsiteX2" fmla="*/ 6215843 w 6858837"/>
              <a:gd name="connsiteY2" fmla="*/ 6824 h 6444088"/>
              <a:gd name="connsiteX3" fmla="*/ 6858837 w 6858837"/>
              <a:gd name="connsiteY3" fmla="*/ 711233 h 6444088"/>
              <a:gd name="connsiteX4" fmla="*/ 6838366 w 6858837"/>
              <a:gd name="connsiteY4" fmla="*/ 5371189 h 6444088"/>
              <a:gd name="connsiteX5" fmla="*/ 5765467 w 6858837"/>
              <a:gd name="connsiteY5" fmla="*/ 6444088 h 6444088"/>
              <a:gd name="connsiteX6" fmla="*/ 1072899 w 6858837"/>
              <a:gd name="connsiteY6" fmla="*/ 6444088 h 6444088"/>
              <a:gd name="connsiteX7" fmla="*/ 0 w 6858837"/>
              <a:gd name="connsiteY7" fmla="*/ 5371189 h 6444088"/>
              <a:gd name="connsiteX8" fmla="*/ 20471 w 6858837"/>
              <a:gd name="connsiteY8" fmla="*/ 765825 h 6444088"/>
              <a:gd name="connsiteX0" fmla="*/ 6824 w 6845190"/>
              <a:gd name="connsiteY0" fmla="*/ 765825 h 6444088"/>
              <a:gd name="connsiteX1" fmla="*/ 520166 w 6845190"/>
              <a:gd name="connsiteY1" fmla="*/ 0 h 6444088"/>
              <a:gd name="connsiteX2" fmla="*/ 6202196 w 6845190"/>
              <a:gd name="connsiteY2" fmla="*/ 6824 h 6444088"/>
              <a:gd name="connsiteX3" fmla="*/ 6845190 w 6845190"/>
              <a:gd name="connsiteY3" fmla="*/ 711233 h 6444088"/>
              <a:gd name="connsiteX4" fmla="*/ 6824719 w 6845190"/>
              <a:gd name="connsiteY4" fmla="*/ 5371189 h 6444088"/>
              <a:gd name="connsiteX5" fmla="*/ 5751820 w 6845190"/>
              <a:gd name="connsiteY5" fmla="*/ 6444088 h 6444088"/>
              <a:gd name="connsiteX6" fmla="*/ 1059252 w 6845190"/>
              <a:gd name="connsiteY6" fmla="*/ 6444088 h 6444088"/>
              <a:gd name="connsiteX7" fmla="*/ 0 w 6845190"/>
              <a:gd name="connsiteY7" fmla="*/ 5828389 h 6444088"/>
              <a:gd name="connsiteX8" fmla="*/ 6824 w 6845190"/>
              <a:gd name="connsiteY8" fmla="*/ 765825 h 6444088"/>
              <a:gd name="connsiteX0" fmla="*/ 9614 w 6847980"/>
              <a:gd name="connsiteY0" fmla="*/ 765825 h 6444088"/>
              <a:gd name="connsiteX1" fmla="*/ 522956 w 6847980"/>
              <a:gd name="connsiteY1" fmla="*/ 0 h 6444088"/>
              <a:gd name="connsiteX2" fmla="*/ 6204986 w 6847980"/>
              <a:gd name="connsiteY2" fmla="*/ 6824 h 6444088"/>
              <a:gd name="connsiteX3" fmla="*/ 6847980 w 6847980"/>
              <a:gd name="connsiteY3" fmla="*/ 711233 h 6444088"/>
              <a:gd name="connsiteX4" fmla="*/ 6827509 w 6847980"/>
              <a:gd name="connsiteY4" fmla="*/ 5371189 h 6444088"/>
              <a:gd name="connsiteX5" fmla="*/ 5754610 w 6847980"/>
              <a:gd name="connsiteY5" fmla="*/ 6444088 h 6444088"/>
              <a:gd name="connsiteX6" fmla="*/ 522955 w 6847980"/>
              <a:gd name="connsiteY6" fmla="*/ 6437264 h 6444088"/>
              <a:gd name="connsiteX7" fmla="*/ 2790 w 6847980"/>
              <a:gd name="connsiteY7" fmla="*/ 5828389 h 6444088"/>
              <a:gd name="connsiteX8" fmla="*/ 9614 w 6847980"/>
              <a:gd name="connsiteY8" fmla="*/ 765825 h 6444088"/>
              <a:gd name="connsiteX0" fmla="*/ 6824 w 6845190"/>
              <a:gd name="connsiteY0" fmla="*/ 765825 h 6444088"/>
              <a:gd name="connsiteX1" fmla="*/ 520166 w 6845190"/>
              <a:gd name="connsiteY1" fmla="*/ 0 h 6444088"/>
              <a:gd name="connsiteX2" fmla="*/ 6202196 w 6845190"/>
              <a:gd name="connsiteY2" fmla="*/ 6824 h 6444088"/>
              <a:gd name="connsiteX3" fmla="*/ 6845190 w 6845190"/>
              <a:gd name="connsiteY3" fmla="*/ 711233 h 6444088"/>
              <a:gd name="connsiteX4" fmla="*/ 6824719 w 6845190"/>
              <a:gd name="connsiteY4" fmla="*/ 5371189 h 6444088"/>
              <a:gd name="connsiteX5" fmla="*/ 5751820 w 6845190"/>
              <a:gd name="connsiteY5" fmla="*/ 6444088 h 6444088"/>
              <a:gd name="connsiteX6" fmla="*/ 656642 w 6845190"/>
              <a:gd name="connsiteY6" fmla="*/ 6437264 h 6444088"/>
              <a:gd name="connsiteX7" fmla="*/ 0 w 6845190"/>
              <a:gd name="connsiteY7" fmla="*/ 5828389 h 6444088"/>
              <a:gd name="connsiteX8" fmla="*/ 6824 w 6845190"/>
              <a:gd name="connsiteY8" fmla="*/ 765825 h 6444088"/>
              <a:gd name="connsiteX0" fmla="*/ 6824 w 6845190"/>
              <a:gd name="connsiteY0" fmla="*/ 765825 h 6457736"/>
              <a:gd name="connsiteX1" fmla="*/ 520166 w 6845190"/>
              <a:gd name="connsiteY1" fmla="*/ 0 h 6457736"/>
              <a:gd name="connsiteX2" fmla="*/ 6202196 w 6845190"/>
              <a:gd name="connsiteY2" fmla="*/ 6824 h 6457736"/>
              <a:gd name="connsiteX3" fmla="*/ 6845190 w 6845190"/>
              <a:gd name="connsiteY3" fmla="*/ 711233 h 6457736"/>
              <a:gd name="connsiteX4" fmla="*/ 6824719 w 6845190"/>
              <a:gd name="connsiteY4" fmla="*/ 5371189 h 6457736"/>
              <a:gd name="connsiteX5" fmla="*/ 6249963 w 6845190"/>
              <a:gd name="connsiteY5" fmla="*/ 6457736 h 6457736"/>
              <a:gd name="connsiteX6" fmla="*/ 656642 w 6845190"/>
              <a:gd name="connsiteY6" fmla="*/ 6437264 h 6457736"/>
              <a:gd name="connsiteX7" fmla="*/ 0 w 6845190"/>
              <a:gd name="connsiteY7" fmla="*/ 5828389 h 6457736"/>
              <a:gd name="connsiteX8" fmla="*/ 6824 w 6845190"/>
              <a:gd name="connsiteY8" fmla="*/ 765825 h 6457736"/>
              <a:gd name="connsiteX0" fmla="*/ 6824 w 6845190"/>
              <a:gd name="connsiteY0" fmla="*/ 765825 h 6457736"/>
              <a:gd name="connsiteX1" fmla="*/ 520166 w 6845190"/>
              <a:gd name="connsiteY1" fmla="*/ 0 h 6457736"/>
              <a:gd name="connsiteX2" fmla="*/ 6202196 w 6845190"/>
              <a:gd name="connsiteY2" fmla="*/ 6824 h 6457736"/>
              <a:gd name="connsiteX3" fmla="*/ 6845190 w 6845190"/>
              <a:gd name="connsiteY3" fmla="*/ 711233 h 6457736"/>
              <a:gd name="connsiteX4" fmla="*/ 6817895 w 6845190"/>
              <a:gd name="connsiteY4" fmla="*/ 5739678 h 6457736"/>
              <a:gd name="connsiteX5" fmla="*/ 6249963 w 6845190"/>
              <a:gd name="connsiteY5" fmla="*/ 6457736 h 6457736"/>
              <a:gd name="connsiteX6" fmla="*/ 656642 w 6845190"/>
              <a:gd name="connsiteY6" fmla="*/ 6437264 h 6457736"/>
              <a:gd name="connsiteX7" fmla="*/ 0 w 6845190"/>
              <a:gd name="connsiteY7" fmla="*/ 5828389 h 6457736"/>
              <a:gd name="connsiteX8" fmla="*/ 6824 w 6845190"/>
              <a:gd name="connsiteY8" fmla="*/ 765825 h 64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45190" h="6457736">
                <a:moveTo>
                  <a:pt x="6824" y="765825"/>
                </a:moveTo>
                <a:cubicBezTo>
                  <a:pt x="6824" y="173279"/>
                  <a:pt x="-72380" y="0"/>
                  <a:pt x="520166" y="0"/>
                </a:cubicBezTo>
                <a:lnTo>
                  <a:pt x="6202196" y="6824"/>
                </a:lnTo>
                <a:cubicBezTo>
                  <a:pt x="6794742" y="6824"/>
                  <a:pt x="6845190" y="118687"/>
                  <a:pt x="6845190" y="711233"/>
                </a:cubicBezTo>
                <a:cubicBezTo>
                  <a:pt x="6845190" y="2141722"/>
                  <a:pt x="6817895" y="4309189"/>
                  <a:pt x="6817895" y="5739678"/>
                </a:cubicBezTo>
                <a:cubicBezTo>
                  <a:pt x="6817895" y="6332224"/>
                  <a:pt x="6842509" y="6457736"/>
                  <a:pt x="6249963" y="6457736"/>
                </a:cubicBezTo>
                <a:lnTo>
                  <a:pt x="656642" y="6437264"/>
                </a:lnTo>
                <a:cubicBezTo>
                  <a:pt x="64096" y="6437264"/>
                  <a:pt x="0" y="6420935"/>
                  <a:pt x="0" y="5828389"/>
                </a:cubicBezTo>
                <a:cubicBezTo>
                  <a:pt x="6824" y="4293268"/>
                  <a:pt x="0" y="2300946"/>
                  <a:pt x="6824" y="765825"/>
                </a:cubicBezTo>
                <a:close/>
              </a:path>
            </a:pathLst>
          </a:custGeom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0DCAFFF-A09F-4E35-BCC7-018893954F29}"/>
              </a:ext>
            </a:extLst>
          </p:cNvPr>
          <p:cNvSpPr/>
          <p:nvPr/>
        </p:nvSpPr>
        <p:spPr>
          <a:xfrm>
            <a:off x="4589630" y="321664"/>
            <a:ext cx="1840487" cy="617467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77F5B45-B19C-46F8-BE1E-725DC8AC485F}"/>
              </a:ext>
            </a:extLst>
          </p:cNvPr>
          <p:cNvSpPr/>
          <p:nvPr/>
        </p:nvSpPr>
        <p:spPr>
          <a:xfrm>
            <a:off x="4712738" y="2325379"/>
            <a:ext cx="1589964" cy="16115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772535-D8A3-449A-8710-CFDA7F082CBC}"/>
              </a:ext>
            </a:extLst>
          </p:cNvPr>
          <p:cNvSpPr txBox="1"/>
          <p:nvPr/>
        </p:nvSpPr>
        <p:spPr>
          <a:xfrm>
            <a:off x="1188720" y="1549020"/>
            <a:ext cx="27668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SeEdQUAL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dirty="0">
                <a:solidFill>
                  <a:srgbClr val="FFFFFF"/>
                </a:solidFill>
                <a:latin typeface="Calibri" panose="020F0502020204030204"/>
              </a:rPr>
              <a:t>Initiative of One CGIAR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0DB18C-B115-4225-9C9C-60EB14DD153D}"/>
              </a:ext>
            </a:extLst>
          </p:cNvPr>
          <p:cNvSpPr txBox="1"/>
          <p:nvPr/>
        </p:nvSpPr>
        <p:spPr>
          <a:xfrm>
            <a:off x="5072282" y="832708"/>
            <a:ext cx="982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BCC90A-EB66-4B74-B9B6-712C3F452550}"/>
              </a:ext>
            </a:extLst>
          </p:cNvPr>
          <p:cNvSpPr txBox="1"/>
          <p:nvPr/>
        </p:nvSpPr>
        <p:spPr>
          <a:xfrm>
            <a:off x="4779555" y="2368280"/>
            <a:ext cx="15394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African Centre of Innovation for VPC Seed Systems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25D2B67-3C06-492A-9423-E70F2CFD3F22}"/>
              </a:ext>
            </a:extLst>
          </p:cNvPr>
          <p:cNvGrpSpPr/>
          <p:nvPr/>
        </p:nvGrpSpPr>
        <p:grpSpPr>
          <a:xfrm>
            <a:off x="5962069" y="213550"/>
            <a:ext cx="6012735" cy="3962378"/>
            <a:chOff x="5987273" y="186714"/>
            <a:chExt cx="6012735" cy="396237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38C6CD1-71AA-477D-ACE2-22EC17FFF479}"/>
                </a:ext>
              </a:extLst>
            </p:cNvPr>
            <p:cNvGrpSpPr/>
            <p:nvPr/>
          </p:nvGrpSpPr>
          <p:grpSpPr>
            <a:xfrm>
              <a:off x="8702040" y="186714"/>
              <a:ext cx="3297968" cy="3962378"/>
              <a:chOff x="8476848" y="186714"/>
              <a:chExt cx="3297968" cy="3962378"/>
            </a:xfrm>
          </p:grpSpPr>
          <p:sp>
            <p:nvSpPr>
              <p:cNvPr id="25" name="Rectangle: Rounded Corners 5">
                <a:extLst>
                  <a:ext uri="{FF2B5EF4-FFF2-40B4-BE49-F238E27FC236}">
                    <a16:creationId xmlns:a16="http://schemas.microsoft.com/office/drawing/2014/main" id="{E49E0B69-86BE-4C94-B93B-3AB73CFE2115}"/>
                  </a:ext>
                </a:extLst>
              </p:cNvPr>
              <p:cNvSpPr/>
              <p:nvPr/>
            </p:nvSpPr>
            <p:spPr>
              <a:xfrm>
                <a:off x="8476848" y="186714"/>
                <a:ext cx="3297968" cy="3962378"/>
              </a:xfrm>
              <a:custGeom>
                <a:avLst/>
                <a:gdLst>
                  <a:gd name="connsiteX0" fmla="*/ 0 w 6838366"/>
                  <a:gd name="connsiteY0" fmla="*/ 1072899 h 6437264"/>
                  <a:gd name="connsiteX1" fmla="*/ 1072899 w 6838366"/>
                  <a:gd name="connsiteY1" fmla="*/ 0 h 6437264"/>
                  <a:gd name="connsiteX2" fmla="*/ 5765467 w 6838366"/>
                  <a:gd name="connsiteY2" fmla="*/ 0 h 6437264"/>
                  <a:gd name="connsiteX3" fmla="*/ 6838366 w 6838366"/>
                  <a:gd name="connsiteY3" fmla="*/ 1072899 h 6437264"/>
                  <a:gd name="connsiteX4" fmla="*/ 6838366 w 6838366"/>
                  <a:gd name="connsiteY4" fmla="*/ 5364365 h 6437264"/>
                  <a:gd name="connsiteX5" fmla="*/ 5765467 w 6838366"/>
                  <a:gd name="connsiteY5" fmla="*/ 6437264 h 6437264"/>
                  <a:gd name="connsiteX6" fmla="*/ 1072899 w 6838366"/>
                  <a:gd name="connsiteY6" fmla="*/ 6437264 h 6437264"/>
                  <a:gd name="connsiteX7" fmla="*/ 0 w 6838366"/>
                  <a:gd name="connsiteY7" fmla="*/ 5364365 h 6437264"/>
                  <a:gd name="connsiteX8" fmla="*/ 0 w 6838366"/>
                  <a:gd name="connsiteY8" fmla="*/ 1072899 h 6437264"/>
                  <a:gd name="connsiteX0" fmla="*/ 0 w 6858837"/>
                  <a:gd name="connsiteY0" fmla="*/ 1072899 h 6437264"/>
                  <a:gd name="connsiteX1" fmla="*/ 1072899 w 6858837"/>
                  <a:gd name="connsiteY1" fmla="*/ 0 h 6437264"/>
                  <a:gd name="connsiteX2" fmla="*/ 5765467 w 6858837"/>
                  <a:gd name="connsiteY2" fmla="*/ 0 h 6437264"/>
                  <a:gd name="connsiteX3" fmla="*/ 6858837 w 6858837"/>
                  <a:gd name="connsiteY3" fmla="*/ 704409 h 6437264"/>
                  <a:gd name="connsiteX4" fmla="*/ 6838366 w 6858837"/>
                  <a:gd name="connsiteY4" fmla="*/ 5364365 h 6437264"/>
                  <a:gd name="connsiteX5" fmla="*/ 5765467 w 6858837"/>
                  <a:gd name="connsiteY5" fmla="*/ 6437264 h 6437264"/>
                  <a:gd name="connsiteX6" fmla="*/ 1072899 w 6858837"/>
                  <a:gd name="connsiteY6" fmla="*/ 6437264 h 6437264"/>
                  <a:gd name="connsiteX7" fmla="*/ 0 w 6858837"/>
                  <a:gd name="connsiteY7" fmla="*/ 5364365 h 6437264"/>
                  <a:gd name="connsiteX8" fmla="*/ 0 w 6858837"/>
                  <a:gd name="connsiteY8" fmla="*/ 1072899 h 6437264"/>
                  <a:gd name="connsiteX0" fmla="*/ 0 w 6858837"/>
                  <a:gd name="connsiteY0" fmla="*/ 1072899 h 6437264"/>
                  <a:gd name="connsiteX1" fmla="*/ 1072899 w 6858837"/>
                  <a:gd name="connsiteY1" fmla="*/ 0 h 6437264"/>
                  <a:gd name="connsiteX2" fmla="*/ 6215843 w 6858837"/>
                  <a:gd name="connsiteY2" fmla="*/ 0 h 6437264"/>
                  <a:gd name="connsiteX3" fmla="*/ 6858837 w 6858837"/>
                  <a:gd name="connsiteY3" fmla="*/ 704409 h 6437264"/>
                  <a:gd name="connsiteX4" fmla="*/ 6838366 w 6858837"/>
                  <a:gd name="connsiteY4" fmla="*/ 5364365 h 6437264"/>
                  <a:gd name="connsiteX5" fmla="*/ 5765467 w 6858837"/>
                  <a:gd name="connsiteY5" fmla="*/ 6437264 h 6437264"/>
                  <a:gd name="connsiteX6" fmla="*/ 1072899 w 6858837"/>
                  <a:gd name="connsiteY6" fmla="*/ 6437264 h 6437264"/>
                  <a:gd name="connsiteX7" fmla="*/ 0 w 6858837"/>
                  <a:gd name="connsiteY7" fmla="*/ 5364365 h 6437264"/>
                  <a:gd name="connsiteX8" fmla="*/ 0 w 6858837"/>
                  <a:gd name="connsiteY8" fmla="*/ 1072899 h 6437264"/>
                  <a:gd name="connsiteX0" fmla="*/ 1607 w 6860444"/>
                  <a:gd name="connsiteY0" fmla="*/ 1079723 h 6444088"/>
                  <a:gd name="connsiteX1" fmla="*/ 535420 w 6860444"/>
                  <a:gd name="connsiteY1" fmla="*/ 0 h 6444088"/>
                  <a:gd name="connsiteX2" fmla="*/ 6217450 w 6860444"/>
                  <a:gd name="connsiteY2" fmla="*/ 6824 h 6444088"/>
                  <a:gd name="connsiteX3" fmla="*/ 6860444 w 6860444"/>
                  <a:gd name="connsiteY3" fmla="*/ 711233 h 6444088"/>
                  <a:gd name="connsiteX4" fmla="*/ 6839973 w 6860444"/>
                  <a:gd name="connsiteY4" fmla="*/ 5371189 h 6444088"/>
                  <a:gd name="connsiteX5" fmla="*/ 5767074 w 6860444"/>
                  <a:gd name="connsiteY5" fmla="*/ 6444088 h 6444088"/>
                  <a:gd name="connsiteX6" fmla="*/ 1074506 w 6860444"/>
                  <a:gd name="connsiteY6" fmla="*/ 6444088 h 6444088"/>
                  <a:gd name="connsiteX7" fmla="*/ 1607 w 6860444"/>
                  <a:gd name="connsiteY7" fmla="*/ 5371189 h 6444088"/>
                  <a:gd name="connsiteX8" fmla="*/ 1607 w 6860444"/>
                  <a:gd name="connsiteY8" fmla="*/ 1079723 h 6444088"/>
                  <a:gd name="connsiteX0" fmla="*/ 20471 w 6858837"/>
                  <a:gd name="connsiteY0" fmla="*/ 765825 h 6444088"/>
                  <a:gd name="connsiteX1" fmla="*/ 533813 w 6858837"/>
                  <a:gd name="connsiteY1" fmla="*/ 0 h 6444088"/>
                  <a:gd name="connsiteX2" fmla="*/ 6215843 w 6858837"/>
                  <a:gd name="connsiteY2" fmla="*/ 6824 h 6444088"/>
                  <a:gd name="connsiteX3" fmla="*/ 6858837 w 6858837"/>
                  <a:gd name="connsiteY3" fmla="*/ 711233 h 6444088"/>
                  <a:gd name="connsiteX4" fmla="*/ 6838366 w 6858837"/>
                  <a:gd name="connsiteY4" fmla="*/ 5371189 h 6444088"/>
                  <a:gd name="connsiteX5" fmla="*/ 5765467 w 6858837"/>
                  <a:gd name="connsiteY5" fmla="*/ 6444088 h 6444088"/>
                  <a:gd name="connsiteX6" fmla="*/ 1072899 w 6858837"/>
                  <a:gd name="connsiteY6" fmla="*/ 6444088 h 6444088"/>
                  <a:gd name="connsiteX7" fmla="*/ 0 w 6858837"/>
                  <a:gd name="connsiteY7" fmla="*/ 5371189 h 6444088"/>
                  <a:gd name="connsiteX8" fmla="*/ 20471 w 6858837"/>
                  <a:gd name="connsiteY8" fmla="*/ 765825 h 6444088"/>
                  <a:gd name="connsiteX0" fmla="*/ 6824 w 6845190"/>
                  <a:gd name="connsiteY0" fmla="*/ 765825 h 6444088"/>
                  <a:gd name="connsiteX1" fmla="*/ 520166 w 6845190"/>
                  <a:gd name="connsiteY1" fmla="*/ 0 h 6444088"/>
                  <a:gd name="connsiteX2" fmla="*/ 6202196 w 6845190"/>
                  <a:gd name="connsiteY2" fmla="*/ 6824 h 6444088"/>
                  <a:gd name="connsiteX3" fmla="*/ 6845190 w 6845190"/>
                  <a:gd name="connsiteY3" fmla="*/ 711233 h 6444088"/>
                  <a:gd name="connsiteX4" fmla="*/ 6824719 w 6845190"/>
                  <a:gd name="connsiteY4" fmla="*/ 5371189 h 6444088"/>
                  <a:gd name="connsiteX5" fmla="*/ 5751820 w 6845190"/>
                  <a:gd name="connsiteY5" fmla="*/ 6444088 h 6444088"/>
                  <a:gd name="connsiteX6" fmla="*/ 1059252 w 6845190"/>
                  <a:gd name="connsiteY6" fmla="*/ 6444088 h 6444088"/>
                  <a:gd name="connsiteX7" fmla="*/ 0 w 6845190"/>
                  <a:gd name="connsiteY7" fmla="*/ 5828389 h 6444088"/>
                  <a:gd name="connsiteX8" fmla="*/ 6824 w 6845190"/>
                  <a:gd name="connsiteY8" fmla="*/ 765825 h 6444088"/>
                  <a:gd name="connsiteX0" fmla="*/ 9614 w 6847980"/>
                  <a:gd name="connsiteY0" fmla="*/ 765825 h 6444088"/>
                  <a:gd name="connsiteX1" fmla="*/ 522956 w 6847980"/>
                  <a:gd name="connsiteY1" fmla="*/ 0 h 6444088"/>
                  <a:gd name="connsiteX2" fmla="*/ 6204986 w 6847980"/>
                  <a:gd name="connsiteY2" fmla="*/ 6824 h 6444088"/>
                  <a:gd name="connsiteX3" fmla="*/ 6847980 w 6847980"/>
                  <a:gd name="connsiteY3" fmla="*/ 711233 h 6444088"/>
                  <a:gd name="connsiteX4" fmla="*/ 6827509 w 6847980"/>
                  <a:gd name="connsiteY4" fmla="*/ 5371189 h 6444088"/>
                  <a:gd name="connsiteX5" fmla="*/ 5754610 w 6847980"/>
                  <a:gd name="connsiteY5" fmla="*/ 6444088 h 6444088"/>
                  <a:gd name="connsiteX6" fmla="*/ 522955 w 6847980"/>
                  <a:gd name="connsiteY6" fmla="*/ 6437264 h 6444088"/>
                  <a:gd name="connsiteX7" fmla="*/ 2790 w 6847980"/>
                  <a:gd name="connsiteY7" fmla="*/ 5828389 h 6444088"/>
                  <a:gd name="connsiteX8" fmla="*/ 9614 w 6847980"/>
                  <a:gd name="connsiteY8" fmla="*/ 765825 h 6444088"/>
                  <a:gd name="connsiteX0" fmla="*/ 6824 w 6845190"/>
                  <a:gd name="connsiteY0" fmla="*/ 765825 h 6444088"/>
                  <a:gd name="connsiteX1" fmla="*/ 520166 w 6845190"/>
                  <a:gd name="connsiteY1" fmla="*/ 0 h 6444088"/>
                  <a:gd name="connsiteX2" fmla="*/ 6202196 w 6845190"/>
                  <a:gd name="connsiteY2" fmla="*/ 6824 h 6444088"/>
                  <a:gd name="connsiteX3" fmla="*/ 6845190 w 6845190"/>
                  <a:gd name="connsiteY3" fmla="*/ 711233 h 6444088"/>
                  <a:gd name="connsiteX4" fmla="*/ 6824719 w 6845190"/>
                  <a:gd name="connsiteY4" fmla="*/ 5371189 h 6444088"/>
                  <a:gd name="connsiteX5" fmla="*/ 5751820 w 6845190"/>
                  <a:gd name="connsiteY5" fmla="*/ 6444088 h 6444088"/>
                  <a:gd name="connsiteX6" fmla="*/ 656642 w 6845190"/>
                  <a:gd name="connsiteY6" fmla="*/ 6437264 h 6444088"/>
                  <a:gd name="connsiteX7" fmla="*/ 0 w 6845190"/>
                  <a:gd name="connsiteY7" fmla="*/ 5828389 h 6444088"/>
                  <a:gd name="connsiteX8" fmla="*/ 6824 w 6845190"/>
                  <a:gd name="connsiteY8" fmla="*/ 765825 h 6444088"/>
                  <a:gd name="connsiteX0" fmla="*/ 6824 w 6845190"/>
                  <a:gd name="connsiteY0" fmla="*/ 765825 h 6457736"/>
                  <a:gd name="connsiteX1" fmla="*/ 520166 w 6845190"/>
                  <a:gd name="connsiteY1" fmla="*/ 0 h 6457736"/>
                  <a:gd name="connsiteX2" fmla="*/ 6202196 w 6845190"/>
                  <a:gd name="connsiteY2" fmla="*/ 6824 h 6457736"/>
                  <a:gd name="connsiteX3" fmla="*/ 6845190 w 6845190"/>
                  <a:gd name="connsiteY3" fmla="*/ 711233 h 6457736"/>
                  <a:gd name="connsiteX4" fmla="*/ 6824719 w 6845190"/>
                  <a:gd name="connsiteY4" fmla="*/ 5371189 h 6457736"/>
                  <a:gd name="connsiteX5" fmla="*/ 6249963 w 6845190"/>
                  <a:gd name="connsiteY5" fmla="*/ 6457736 h 6457736"/>
                  <a:gd name="connsiteX6" fmla="*/ 656642 w 6845190"/>
                  <a:gd name="connsiteY6" fmla="*/ 6437264 h 6457736"/>
                  <a:gd name="connsiteX7" fmla="*/ 0 w 6845190"/>
                  <a:gd name="connsiteY7" fmla="*/ 5828389 h 6457736"/>
                  <a:gd name="connsiteX8" fmla="*/ 6824 w 6845190"/>
                  <a:gd name="connsiteY8" fmla="*/ 765825 h 6457736"/>
                  <a:gd name="connsiteX0" fmla="*/ 6824 w 6845190"/>
                  <a:gd name="connsiteY0" fmla="*/ 765825 h 6457736"/>
                  <a:gd name="connsiteX1" fmla="*/ 520166 w 6845190"/>
                  <a:gd name="connsiteY1" fmla="*/ 0 h 6457736"/>
                  <a:gd name="connsiteX2" fmla="*/ 6202196 w 6845190"/>
                  <a:gd name="connsiteY2" fmla="*/ 6824 h 6457736"/>
                  <a:gd name="connsiteX3" fmla="*/ 6845190 w 6845190"/>
                  <a:gd name="connsiteY3" fmla="*/ 711233 h 6457736"/>
                  <a:gd name="connsiteX4" fmla="*/ 6817895 w 6845190"/>
                  <a:gd name="connsiteY4" fmla="*/ 5739678 h 6457736"/>
                  <a:gd name="connsiteX5" fmla="*/ 6249963 w 6845190"/>
                  <a:gd name="connsiteY5" fmla="*/ 6457736 h 6457736"/>
                  <a:gd name="connsiteX6" fmla="*/ 656642 w 6845190"/>
                  <a:gd name="connsiteY6" fmla="*/ 6437264 h 6457736"/>
                  <a:gd name="connsiteX7" fmla="*/ 0 w 6845190"/>
                  <a:gd name="connsiteY7" fmla="*/ 5828389 h 6457736"/>
                  <a:gd name="connsiteX8" fmla="*/ 6824 w 6845190"/>
                  <a:gd name="connsiteY8" fmla="*/ 765825 h 645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845190" h="6457736">
                    <a:moveTo>
                      <a:pt x="6824" y="765825"/>
                    </a:moveTo>
                    <a:cubicBezTo>
                      <a:pt x="6824" y="173279"/>
                      <a:pt x="-72380" y="0"/>
                      <a:pt x="520166" y="0"/>
                    </a:cubicBezTo>
                    <a:lnTo>
                      <a:pt x="6202196" y="6824"/>
                    </a:lnTo>
                    <a:cubicBezTo>
                      <a:pt x="6794742" y="6824"/>
                      <a:pt x="6845190" y="118687"/>
                      <a:pt x="6845190" y="711233"/>
                    </a:cubicBezTo>
                    <a:cubicBezTo>
                      <a:pt x="6845190" y="2141722"/>
                      <a:pt x="6817895" y="4309189"/>
                      <a:pt x="6817895" y="5739678"/>
                    </a:cubicBezTo>
                    <a:cubicBezTo>
                      <a:pt x="6817895" y="6332224"/>
                      <a:pt x="6842509" y="6457736"/>
                      <a:pt x="6249963" y="6457736"/>
                    </a:cubicBezTo>
                    <a:lnTo>
                      <a:pt x="656642" y="6437264"/>
                    </a:lnTo>
                    <a:cubicBezTo>
                      <a:pt x="64096" y="6437264"/>
                      <a:pt x="0" y="6420935"/>
                      <a:pt x="0" y="5828389"/>
                    </a:cubicBezTo>
                    <a:cubicBezTo>
                      <a:pt x="6824" y="4293268"/>
                      <a:pt x="0" y="2300946"/>
                      <a:pt x="6824" y="765825"/>
                    </a:cubicBezTo>
                    <a:close/>
                  </a:path>
                </a:pathLst>
              </a:custGeom>
              <a:solidFill>
                <a:srgbClr val="E6E6E6"/>
              </a:solidFill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15" name="Picture 14" descr="Text&#10;&#10;Description automatically generated with low confidence">
                <a:extLst>
                  <a:ext uri="{FF2B5EF4-FFF2-40B4-BE49-F238E27FC236}">
                    <a16:creationId xmlns:a16="http://schemas.microsoft.com/office/drawing/2014/main" id="{63C7A222-FB9A-4840-A3F3-21C72537B8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077582" y="268835"/>
                <a:ext cx="2051026" cy="656328"/>
              </a:xfrm>
              <a:prstGeom prst="rect">
                <a:avLst/>
              </a:prstGeom>
            </p:spPr>
          </p:pic>
          <p:pic>
            <p:nvPicPr>
              <p:cNvPr id="17" name="Picture 16" descr="Logo&#10;&#10;Description automatically generated with medium confidence">
                <a:extLst>
                  <a:ext uri="{FF2B5EF4-FFF2-40B4-BE49-F238E27FC236}">
                    <a16:creationId xmlns:a16="http://schemas.microsoft.com/office/drawing/2014/main" id="{F41AE6DD-06B9-4372-9CCA-B08D533CB5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077582" y="2607548"/>
                <a:ext cx="2135416" cy="868492"/>
              </a:xfrm>
              <a:prstGeom prst="rect">
                <a:avLst/>
              </a:prstGeom>
            </p:spPr>
          </p:pic>
          <p:pic>
            <p:nvPicPr>
              <p:cNvPr id="19" name="Picture 18" descr="Logo&#10;&#10;Description automatically generated">
                <a:extLst>
                  <a:ext uri="{FF2B5EF4-FFF2-40B4-BE49-F238E27FC236}">
                    <a16:creationId xmlns:a16="http://schemas.microsoft.com/office/drawing/2014/main" id="{49F7BD78-CDF5-4F93-9DF2-0FBA23FD11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234014" y="925163"/>
                <a:ext cx="1783635" cy="1115241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4433689-69E4-4899-A181-86B040697162}"/>
                  </a:ext>
                </a:extLst>
              </p:cNvPr>
              <p:cNvSpPr txBox="1"/>
              <p:nvPr/>
            </p:nvSpPr>
            <p:spPr>
              <a:xfrm>
                <a:off x="8678031" y="1995296"/>
                <a:ext cx="2895600" cy="52322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oper Black" panose="0208090404030B020404" pitchFamily="18" charset="0"/>
                    <a:ea typeface="+mn-ea"/>
                    <a:cs typeface="+mn-cs"/>
                  </a:rPr>
                  <a:t>RAPID-Banana</a:t>
                </a:r>
              </a:p>
            </p:txBody>
          </p:sp>
        </p:grpSp>
        <p:pic>
          <p:nvPicPr>
            <p:cNvPr id="29" name="Graphic 28" descr="Back with solid fill">
              <a:extLst>
                <a:ext uri="{FF2B5EF4-FFF2-40B4-BE49-F238E27FC236}">
                  <a16:creationId xmlns:a16="http://schemas.microsoft.com/office/drawing/2014/main" id="{59B88079-80AA-437C-AD7F-6CADB58F1D0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9794173">
              <a:off x="5987273" y="1573258"/>
              <a:ext cx="3134559" cy="1166883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369A95C-E542-4ACB-AE70-2EA24C5E31A8}"/>
              </a:ext>
            </a:extLst>
          </p:cNvPr>
          <p:cNvGrpSpPr/>
          <p:nvPr/>
        </p:nvGrpSpPr>
        <p:grpSpPr>
          <a:xfrm>
            <a:off x="5661567" y="4137112"/>
            <a:ext cx="6313237" cy="2425217"/>
            <a:chOff x="5662188" y="4035706"/>
            <a:chExt cx="6313237" cy="2425217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D361E0CC-69CB-4355-ADD1-669F076AB463}"/>
                </a:ext>
              </a:extLst>
            </p:cNvPr>
            <p:cNvSpPr/>
            <p:nvPr/>
          </p:nvSpPr>
          <p:spPr>
            <a:xfrm>
              <a:off x="8715131" y="4556162"/>
              <a:ext cx="3260294" cy="1904761"/>
            </a:xfrm>
            <a:prstGeom prst="roundRect">
              <a:avLst/>
            </a:prstGeom>
            <a:solidFill>
              <a:srgbClr val="E6E6E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76200" marR="0" lvl="0" indent="-7620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2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Scaling partners</a:t>
              </a:r>
              <a:endParaRPr lang="en-GB" sz="2600" b="1" dirty="0">
                <a:solidFill>
                  <a:srgbClr val="000000"/>
                </a:solidFill>
                <a:latin typeface="Calibri" panose="020F0502020204030204"/>
              </a:endParaRPr>
            </a:p>
            <a:p>
              <a:pPr marL="76200" marR="0" lvl="0" indent="-7620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2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Private sector</a:t>
              </a:r>
            </a:p>
            <a:p>
              <a:pPr marL="76200" marR="0" lvl="0" indent="-7620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GB" sz="2600" b="1" dirty="0">
                  <a:solidFill>
                    <a:srgbClr val="000000"/>
                  </a:solidFill>
                  <a:latin typeface="Calibri" panose="020F0502020204030204"/>
                </a:rPr>
                <a:t>Governments</a:t>
              </a:r>
            </a:p>
            <a:p>
              <a:pPr marL="76200" marR="0" lvl="0" indent="-7620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2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TAAT, AGRA</a:t>
              </a:r>
            </a:p>
          </p:txBody>
        </p:sp>
        <p:pic>
          <p:nvPicPr>
            <p:cNvPr id="21" name="Graphic 20" descr="Back with solid fill">
              <a:extLst>
                <a:ext uri="{FF2B5EF4-FFF2-40B4-BE49-F238E27FC236}">
                  <a16:creationId xmlns:a16="http://schemas.microsoft.com/office/drawing/2014/main" id="{FBEAB383-2E9A-4C89-8ACD-AAACAF41A7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2695383" flipH="1">
              <a:off x="5662188" y="4035706"/>
              <a:ext cx="3518668" cy="1213277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C4D320B-8582-4356-84D1-3E70CC08244E}"/>
              </a:ext>
            </a:extLst>
          </p:cNvPr>
          <p:cNvSpPr txBox="1"/>
          <p:nvPr/>
        </p:nvSpPr>
        <p:spPr>
          <a:xfrm>
            <a:off x="9277570" y="3576320"/>
            <a:ext cx="2416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And more…</a:t>
            </a:r>
          </a:p>
        </p:txBody>
      </p:sp>
    </p:spTree>
    <p:extLst>
      <p:ext uri="{BB962C8B-B14F-4D97-AF65-F5344CB8AC3E}">
        <p14:creationId xmlns:p14="http://schemas.microsoft.com/office/powerpoint/2010/main" val="97828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D954D-F9C1-4711-A46E-7EB6DF114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Tools for replication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0B24E67-34BF-4D86-94D7-5146682FD3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1606" y="1556684"/>
            <a:ext cx="5373441" cy="4826327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C4D27C-F47C-4588-86A0-8F708AC2EA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670560"/>
            <a:ext cx="5907180" cy="5712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400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4">
      <a:dk1>
        <a:srgbClr val="000000"/>
      </a:dk1>
      <a:lt1>
        <a:srgbClr val="FFFFFF"/>
      </a:lt1>
      <a:dk2>
        <a:srgbClr val="626362"/>
      </a:dk2>
      <a:lt2>
        <a:srgbClr val="E7E6E6"/>
      </a:lt2>
      <a:accent1>
        <a:srgbClr val="5B9B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0065BD"/>
      </a:accent5>
      <a:accent6>
        <a:srgbClr val="0039A6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GIAR - Presenation TEMPLATE 2016" id="{95D842FB-690D-4449-BFCA-D898B179AE4F}" vid="{8A785C64-C2E7-4574-A454-72196F6BEF0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5DCA4BA85164EA913C24069E3460B" ma:contentTypeVersion="13" ma:contentTypeDescription="Create a new document." ma:contentTypeScope="" ma:versionID="6a0149d51c42099896375b5100faae46">
  <xsd:schema xmlns:xsd="http://www.w3.org/2001/XMLSchema" xmlns:xs="http://www.w3.org/2001/XMLSchema" xmlns:p="http://schemas.microsoft.com/office/2006/metadata/properties" xmlns:ns2="546d26a0-a8fb-4479-8617-617e6d700575" xmlns:ns3="a3e765a3-304e-41c9-b6cb-86b1645a5c2d" targetNamespace="http://schemas.microsoft.com/office/2006/metadata/properties" ma:root="true" ma:fieldsID="26687433cda615ee6f8872af8f65e9e6" ns2:_="" ns3:_="">
    <xsd:import namespace="546d26a0-a8fb-4479-8617-617e6d700575"/>
    <xsd:import namespace="a3e765a3-304e-41c9-b6cb-86b1645a5c2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6d26a0-a8fb-4479-8617-617e6d7005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e765a3-304e-41c9-b6cb-86b1645a5c2d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1511AD-37C3-4EB5-B94A-6BDD54CB35F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8AB5D0B-4643-4020-8E30-E992419659D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23E812-B46F-4B4F-B902-2F788182BB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6d26a0-a8fb-4479-8617-617e6d700575"/>
    <ds:schemaRef ds:uri="a3e765a3-304e-41c9-b6cb-86b1645a5c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165</Words>
  <Application>Microsoft Office PowerPoint</Application>
  <PresentationFormat>Widescreen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1_Office Theme</vt:lpstr>
      <vt:lpstr>Recognizing:</vt:lpstr>
      <vt:lpstr>Building</vt:lpstr>
      <vt:lpstr>Building</vt:lpstr>
      <vt:lpstr>Innovation</vt:lpstr>
      <vt:lpstr>Technical Innovation</vt:lpstr>
      <vt:lpstr>Institutional Innovation</vt:lpstr>
      <vt:lpstr>Marketing Innovation</vt:lpstr>
      <vt:lpstr>PowerPoint Presentation</vt:lpstr>
      <vt:lpstr>Tools for replication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Recognizing  importance of VPCs constraints of disease and access opportunities for genetic gain need for functional seed systems moving from ‘campaigns’ to sustainable, reliable, re-useable seed systems</dc:title>
  <dc:creator>Lawrence Kent</dc:creator>
  <cp:lastModifiedBy>Lawrence Kent</cp:lastModifiedBy>
  <cp:revision>9</cp:revision>
  <dcterms:created xsi:type="dcterms:W3CDTF">2021-10-26T21:37:30Z</dcterms:created>
  <dcterms:modified xsi:type="dcterms:W3CDTF">2021-12-08T00:27:46Z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0x01010017F5DCA4BA85164EA913C24069E3460B</vt:lpwstr>
  </property>
</Properties>
</file>