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3"/>
  </p:notesMasterIdLst>
  <p:handoutMasterIdLst>
    <p:handoutMasterId r:id="rId14"/>
  </p:handoutMasterIdLst>
  <p:sldIdLst>
    <p:sldId id="274" r:id="rId5"/>
    <p:sldId id="257" r:id="rId6"/>
    <p:sldId id="264" r:id="rId7"/>
    <p:sldId id="258" r:id="rId8"/>
    <p:sldId id="276" r:id="rId9"/>
    <p:sldId id="275" r:id="rId10"/>
    <p:sldId id="261" r:id="rId11"/>
    <p:sldId id="26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pozio, Nora (Bioversity)" initials="CN(" lastIdx="5" clrIdx="0">
    <p:extLst>
      <p:ext uri="{19B8F6BF-5375-455C-9EA6-DF929625EA0E}">
        <p15:presenceInfo xmlns:p15="http://schemas.microsoft.com/office/powerpoint/2012/main" userId="S-1-5-21-1606980848-162531612-839522115-26651" providerId="AD"/>
      </p:ext>
    </p:extLst>
  </p:cmAuthor>
  <p:cmAuthor id="2" name="Fernandez, Julio Mario (CIAT)" initials="FJM(" lastIdx="4" clrIdx="1">
    <p:extLst>
      <p:ext uri="{19B8F6BF-5375-455C-9EA6-DF929625EA0E}">
        <p15:presenceInfo xmlns:p15="http://schemas.microsoft.com/office/powerpoint/2012/main" userId="S-1-5-21-1606980848-162531612-839522115-5695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3F6D"/>
    <a:srgbClr val="006EB6"/>
    <a:srgbClr val="8F3F98"/>
    <a:srgbClr val="BB3A25"/>
    <a:srgbClr val="F78B33"/>
    <a:srgbClr val="F7D93D"/>
    <a:srgbClr val="98CA45"/>
    <a:srgbClr val="358540"/>
    <a:srgbClr val="00336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1422" autoAdjust="0"/>
  </p:normalViewPr>
  <p:slideViewPr>
    <p:cSldViewPr snapToGrid="0" showGuides="1">
      <p:cViewPr varScale="1">
        <p:scale>
          <a:sx n="75" d="100"/>
          <a:sy n="75" d="100"/>
        </p:scale>
        <p:origin x="931" y="58"/>
      </p:cViewPr>
      <p:guideLst>
        <p:guide orient="horz" pos="2160"/>
        <p:guide pos="3840"/>
      </p:guideLst>
    </p:cSldViewPr>
  </p:slideViewPr>
  <p:notesTextViewPr>
    <p:cViewPr>
      <p:scale>
        <a:sx n="1" d="1"/>
        <a:sy n="1" d="1"/>
      </p:scale>
      <p:origin x="0" y="0"/>
    </p:cViewPr>
  </p:notesTextViewPr>
  <p:notesViewPr>
    <p:cSldViewPr snapToGrid="0" showGuides="1">
      <p:cViewPr varScale="1">
        <p:scale>
          <a:sx n="85" d="100"/>
          <a:sy n="85" d="100"/>
        </p:scale>
        <p:origin x="3804"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0772AFF-F9EE-4120-B668-6CEFFEC55766}" type="datetimeFigureOut">
              <a:rPr lang="en-US" smtClean="0"/>
              <a:t>12/21/2021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E65FF9A-C23C-4AA2-8A16-CB4D66B8D2DD}" type="slidenum">
              <a:rPr lang="en-US" smtClean="0"/>
              <a:t>‹#›</a:t>
            </a:fld>
            <a:endParaRPr lang="en-US"/>
          </a:p>
        </p:txBody>
      </p:sp>
    </p:spTree>
    <p:extLst>
      <p:ext uri="{BB962C8B-B14F-4D97-AF65-F5344CB8AC3E}">
        <p14:creationId xmlns:p14="http://schemas.microsoft.com/office/powerpoint/2010/main" val="21977099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AF4686-E582-47D0-ADEE-FD1B5DD3F53F}" type="datetimeFigureOut">
              <a:rPr lang="en-US" smtClean="0"/>
              <a:t>12/21/2021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FE5C59-88AB-47B1-A553-D030F183BC66}" type="slidenum">
              <a:rPr lang="en-US" smtClean="0"/>
              <a:t>‹#›</a:t>
            </a:fld>
            <a:endParaRPr lang="en-US"/>
          </a:p>
        </p:txBody>
      </p:sp>
    </p:spTree>
    <p:extLst>
      <p:ext uri="{BB962C8B-B14F-4D97-AF65-F5344CB8AC3E}">
        <p14:creationId xmlns:p14="http://schemas.microsoft.com/office/powerpoint/2010/main" val="32365681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latin typeface="Cambria" panose="02040503050406030204" pitchFamily="18" charset="0"/>
                <a:ea typeface="Cambria" panose="02040503050406030204" pitchFamily="18" charset="0"/>
              </a:rPr>
              <a:t>Achieving effective gender mainstreaming in the design, implementation, monitoring and evaluation of policies is considered, by academics and international organizations, as critical to meeting national development goals</a:t>
            </a:r>
          </a:p>
          <a:p>
            <a:r>
              <a:rPr lang="en-US" sz="1400" b="1" dirty="0">
                <a:solidFill>
                  <a:schemeClr val="accent5">
                    <a:lumMod val="40000"/>
                    <a:lumOff val="60000"/>
                  </a:schemeClr>
                </a:solidFill>
                <a:latin typeface="Cambria" panose="02040503050406030204" pitchFamily="18" charset="0"/>
                <a:ea typeface="Cambria" panose="02040503050406030204" pitchFamily="18" charset="0"/>
              </a:rPr>
              <a:t>Agriculture - gender:</a:t>
            </a:r>
            <a:r>
              <a:rPr lang="en-US" sz="1400" dirty="0">
                <a:latin typeface="Cambria" panose="02040503050406030204" pitchFamily="18" charset="0"/>
                <a:ea typeface="Cambria" panose="02040503050406030204" pitchFamily="18" charset="0"/>
              </a:rPr>
              <a:t> </a:t>
            </a:r>
          </a:p>
          <a:p>
            <a:pPr lvl="1"/>
            <a:r>
              <a:rPr lang="en-US" sz="1100" dirty="0">
                <a:latin typeface="Cambria" panose="02040503050406030204" pitchFamily="18" charset="0"/>
                <a:ea typeface="Cambria" panose="02040503050406030204" pitchFamily="18" charset="0"/>
              </a:rPr>
              <a:t>Agriculture is most important source of employment for women in rural areas in most developing countries. </a:t>
            </a:r>
          </a:p>
          <a:p>
            <a:pPr lvl="1"/>
            <a:r>
              <a:rPr lang="en-US" sz="1100" dirty="0">
                <a:latin typeface="Cambria" panose="02040503050406030204" pitchFamily="18" charset="0"/>
                <a:ea typeface="Cambria" panose="02040503050406030204" pitchFamily="18" charset="0"/>
              </a:rPr>
              <a:t>Women have less access to resources in terms of assets, inputs, land, education, financial services, technologies, and decent employment opportunities. </a:t>
            </a:r>
          </a:p>
          <a:p>
            <a:pPr lvl="1"/>
            <a:r>
              <a:rPr lang="en-US" sz="1100" dirty="0">
                <a:latin typeface="Cambria" panose="02040503050406030204" pitchFamily="18" charset="0"/>
                <a:ea typeface="Cambria" panose="02040503050406030204" pitchFamily="18" charset="0"/>
              </a:rPr>
              <a:t>Gender inequalities have a direct effect on aspects such as agricultural productivity: gender productivity gap can vary between 4 and 25%</a:t>
            </a:r>
          </a:p>
          <a:p>
            <a:r>
              <a:rPr lang="en-US" sz="1400" b="1" dirty="0">
                <a:solidFill>
                  <a:schemeClr val="accent5">
                    <a:lumMod val="40000"/>
                    <a:lumOff val="60000"/>
                  </a:schemeClr>
                </a:solidFill>
                <a:latin typeface="Cambria" panose="02040503050406030204" pitchFamily="18" charset="0"/>
                <a:ea typeface="Cambria" panose="02040503050406030204" pitchFamily="18" charset="0"/>
              </a:rPr>
              <a:t>Food security and nutrition (FSN)- gender: </a:t>
            </a:r>
          </a:p>
          <a:p>
            <a:pPr lvl="1"/>
            <a:r>
              <a:rPr lang="en-US" sz="1100" dirty="0">
                <a:latin typeface="Cambria" panose="02040503050406030204" pitchFamily="18" charset="0"/>
                <a:ea typeface="Cambria" panose="02040503050406030204" pitchFamily="18" charset="0"/>
              </a:rPr>
              <a:t>Women play an important role in 3 pillars of FSN: (1) food availability; (2) food access ; and (3) food use. </a:t>
            </a:r>
          </a:p>
          <a:p>
            <a:pPr lvl="1"/>
            <a:r>
              <a:rPr lang="en-US" sz="1100" dirty="0">
                <a:latin typeface="Cambria" panose="02040503050406030204" pitchFamily="18" charset="0"/>
                <a:ea typeface="Cambria" panose="02040503050406030204" pitchFamily="18" charset="0"/>
              </a:rPr>
              <a:t>Women are also highly affected by food insecurity and malnutrition </a:t>
            </a:r>
          </a:p>
          <a:p>
            <a:r>
              <a:rPr lang="en-US" sz="1400" b="1" dirty="0">
                <a:solidFill>
                  <a:schemeClr val="accent5">
                    <a:lumMod val="40000"/>
                    <a:lumOff val="60000"/>
                  </a:schemeClr>
                </a:solidFill>
                <a:latin typeface="Cambria" panose="02040503050406030204" pitchFamily="18" charset="0"/>
                <a:ea typeface="Cambria" panose="02040503050406030204" pitchFamily="18" charset="0"/>
              </a:rPr>
              <a:t>Climate change (CC)- gender</a:t>
            </a:r>
            <a:r>
              <a:rPr lang="en-US" sz="1400" dirty="0">
                <a:solidFill>
                  <a:schemeClr val="accent5">
                    <a:lumMod val="40000"/>
                    <a:lumOff val="60000"/>
                  </a:schemeClr>
                </a:solidFill>
                <a:latin typeface="Cambria" panose="02040503050406030204" pitchFamily="18" charset="0"/>
                <a:ea typeface="Cambria" panose="02040503050406030204" pitchFamily="18" charset="0"/>
              </a:rPr>
              <a:t>:</a:t>
            </a:r>
          </a:p>
          <a:p>
            <a:pPr lvl="1"/>
            <a:r>
              <a:rPr lang="en-US" sz="1100" dirty="0">
                <a:latin typeface="Cambria" panose="02040503050406030204" pitchFamily="18" charset="0"/>
                <a:ea typeface="Cambria" panose="02040503050406030204" pitchFamily="18" charset="0"/>
              </a:rPr>
              <a:t>CC is expected to aggravate social discrimination, worsening people’s situation in general, and of women in particular, because of the gender gaps that remain in the agricultural sector</a:t>
            </a:r>
          </a:p>
          <a:p>
            <a:pPr lvl="1"/>
            <a:r>
              <a:rPr lang="en-US" sz="1050" dirty="0">
                <a:latin typeface="Cambria" panose="02040503050406030204" pitchFamily="18" charset="0"/>
                <a:ea typeface="Cambria" panose="02040503050406030204" pitchFamily="18" charset="0"/>
              </a:rPr>
              <a:t>Climate change could thus undermine the progress made in terms of gender equality. There is an </a:t>
            </a:r>
            <a:r>
              <a:rPr lang="en-US" sz="1400" b="0" i="0" dirty="0">
                <a:solidFill>
                  <a:srgbClr val="3E3D40"/>
                </a:solidFill>
                <a:effectLst/>
                <a:latin typeface="Georgia" panose="02040502050405020303" pitchFamily="18" charset="0"/>
              </a:rPr>
              <a:t>opportunity to design interventions that are better targeted to the needs of rural women and men, potentially overcoming barriers to implementation </a:t>
            </a:r>
            <a:endParaRPr lang="en-US" sz="1050" dirty="0">
              <a:latin typeface="Cambria" panose="02040503050406030204" pitchFamily="18" charset="0"/>
              <a:ea typeface="Cambria" panose="02040503050406030204" pitchFamily="18" charset="0"/>
            </a:endParaRPr>
          </a:p>
          <a:p>
            <a:pPr lvl="1"/>
            <a:endParaRPr lang="en-US" sz="1100" dirty="0">
              <a:latin typeface="Cambria" panose="02040503050406030204" pitchFamily="18" charset="0"/>
              <a:ea typeface="Cambria" panose="02040503050406030204" pitchFamily="18" charset="0"/>
            </a:endParaRPr>
          </a:p>
          <a:p>
            <a:r>
              <a:rPr lang="en-US" sz="1400" b="1" dirty="0">
                <a:solidFill>
                  <a:schemeClr val="accent5">
                    <a:lumMod val="40000"/>
                    <a:lumOff val="60000"/>
                  </a:schemeClr>
                </a:solidFill>
                <a:latin typeface="Cambria" panose="02040503050406030204" pitchFamily="18" charset="0"/>
                <a:ea typeface="Cambria" panose="02040503050406030204" pitchFamily="18" charset="0"/>
              </a:rPr>
              <a:t>Consequences</a:t>
            </a:r>
            <a:r>
              <a:rPr lang="en-US" sz="1400" b="1" dirty="0">
                <a:latin typeface="Cambria" panose="02040503050406030204" pitchFamily="18" charset="0"/>
                <a:ea typeface="Cambria" panose="02040503050406030204" pitchFamily="18" charset="0"/>
              </a:rPr>
              <a:t>:  </a:t>
            </a:r>
            <a:r>
              <a:rPr lang="en-US" sz="1400" dirty="0">
                <a:latin typeface="Cambria" panose="02040503050406030204" pitchFamily="18" charset="0"/>
                <a:ea typeface="Cambria" panose="02040503050406030204" pitchFamily="18" charset="0"/>
              </a:rPr>
              <a:t>gender and development literature emphasized the importance of considering the nexus between gender, agriculture, FSN, and CC, not only to reduce gender inequalities, but also but also to address CC, FSN and agricultural development issues;  </a:t>
            </a:r>
          </a:p>
          <a:p>
            <a:endParaRPr lang="en-US" sz="1000" dirty="0"/>
          </a:p>
        </p:txBody>
      </p:sp>
      <p:sp>
        <p:nvSpPr>
          <p:cNvPr id="4" name="Slide Number Placeholder 3"/>
          <p:cNvSpPr>
            <a:spLocks noGrp="1"/>
          </p:cNvSpPr>
          <p:nvPr>
            <p:ph type="sldNum" sz="quarter" idx="5"/>
          </p:nvPr>
        </p:nvSpPr>
        <p:spPr/>
        <p:txBody>
          <a:bodyPr/>
          <a:lstStyle/>
          <a:p>
            <a:fld id="{EAFE5C59-88AB-47B1-A553-D030F183BC66}" type="slidenum">
              <a:rPr lang="en-US" smtClean="0"/>
              <a:t>2</a:t>
            </a:fld>
            <a:endParaRPr lang="en-US"/>
          </a:p>
        </p:txBody>
      </p:sp>
    </p:spTree>
    <p:extLst>
      <p:ext uri="{BB962C8B-B14F-4D97-AF65-F5344CB8AC3E}">
        <p14:creationId xmlns:p14="http://schemas.microsoft.com/office/powerpoint/2010/main" val="734538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100" dirty="0">
                <a:latin typeface="Cambria" panose="02040503050406030204" pitchFamily="18" charset="0"/>
                <a:ea typeface="Cambria" panose="02040503050406030204" pitchFamily="18" charset="0"/>
              </a:rPr>
              <a:t>Multiple </a:t>
            </a:r>
            <a:r>
              <a:rPr lang="en-US" sz="1100" b="1" dirty="0">
                <a:latin typeface="Cambria" panose="02040503050406030204" pitchFamily="18" charset="0"/>
                <a:ea typeface="Cambria" panose="02040503050406030204" pitchFamily="18" charset="0"/>
              </a:rPr>
              <a:t>barriers</a:t>
            </a:r>
            <a:r>
              <a:rPr lang="en-US" sz="1100" dirty="0">
                <a:latin typeface="Cambria" panose="02040503050406030204" pitchFamily="18" charset="0"/>
                <a:ea typeface="Cambria" panose="02040503050406030204" pitchFamily="18" charset="0"/>
              </a:rPr>
              <a:t> of a different nature and at different levels : </a:t>
            </a:r>
          </a:p>
          <a:p>
            <a:r>
              <a:rPr lang="en-US" sz="1100" b="1" dirty="0">
                <a:solidFill>
                  <a:srgbClr val="002060"/>
                </a:solidFill>
                <a:latin typeface="Cambria" panose="02040503050406030204" pitchFamily="18" charset="0"/>
                <a:ea typeface="Cambria" panose="02040503050406030204" pitchFamily="18" charset="0"/>
              </a:rPr>
              <a:t>Policy translation from the international level:</a:t>
            </a:r>
          </a:p>
          <a:p>
            <a:pPr lvl="1"/>
            <a:r>
              <a:rPr lang="en-US" sz="1100" dirty="0">
                <a:latin typeface="Cambria" panose="02040503050406030204" pitchFamily="18" charset="0"/>
                <a:ea typeface="Cambria" panose="02040503050406030204" pitchFamily="18" charset="0"/>
              </a:rPr>
              <a:t>No real interest of governments to advance gender mainstreaming. Progress is the result of international pressure.</a:t>
            </a:r>
          </a:p>
          <a:p>
            <a:r>
              <a:rPr lang="en-US" sz="1100" b="1" dirty="0">
                <a:solidFill>
                  <a:srgbClr val="002060"/>
                </a:solidFill>
                <a:latin typeface="Cambria" panose="02040503050406030204" pitchFamily="18" charset="0"/>
                <a:ea typeface="Cambria" panose="02040503050406030204" pitchFamily="18" charset="0"/>
              </a:rPr>
              <a:t>Structural policy barriers at national level:</a:t>
            </a:r>
          </a:p>
          <a:p>
            <a:pPr lvl="1"/>
            <a:r>
              <a:rPr lang="en-US" sz="1100" dirty="0">
                <a:latin typeface="Cambria" panose="02040503050406030204" pitchFamily="18" charset="0"/>
                <a:ea typeface="Cambria" panose="02040503050406030204" pitchFamily="18" charset="0"/>
              </a:rPr>
              <a:t>Gap between policy development and implementation </a:t>
            </a:r>
          </a:p>
          <a:p>
            <a:pPr lvl="1"/>
            <a:r>
              <a:rPr lang="en-US" sz="1050" dirty="0">
                <a:latin typeface="Cambria" panose="02040503050406030204" pitchFamily="18" charset="0"/>
                <a:ea typeface="Cambria" panose="02040503050406030204" pitchFamily="18" charset="0"/>
              </a:rPr>
              <a:t>Development model pursued by governments harms peasants while favoring multinationals and landowners. Public policies do not seek transformative change to address the challenges of the effects of climate change and FNS, but rather serve private interests; </a:t>
            </a:r>
          </a:p>
          <a:p>
            <a:pPr lvl="1"/>
            <a:r>
              <a:rPr lang="en-US" sz="1050" dirty="0">
                <a:latin typeface="Cambria" panose="02040503050406030204" pitchFamily="18" charset="0"/>
                <a:ea typeface="Cambria" panose="02040503050406030204" pitchFamily="18" charset="0"/>
              </a:rPr>
              <a:t>Weak gender institutions-  issue of cross-cutting issue;</a:t>
            </a:r>
          </a:p>
          <a:p>
            <a:pPr lvl="1"/>
            <a:r>
              <a:rPr lang="en-US" sz="1050" dirty="0">
                <a:latin typeface="Cambria" panose="02040503050406030204" pitchFamily="18" charset="0"/>
                <a:ea typeface="Cambria" panose="02040503050406030204" pitchFamily="18" charset="0"/>
              </a:rPr>
              <a:t>women are not recognized in the agricultural sector. Their role in agriculture is not recognized and therefore not included in agricultural development programs.</a:t>
            </a:r>
          </a:p>
          <a:p>
            <a:r>
              <a:rPr lang="en-US" sz="1100" b="1" dirty="0">
                <a:solidFill>
                  <a:srgbClr val="002060"/>
                </a:solidFill>
                <a:latin typeface="Cambria" panose="02040503050406030204" pitchFamily="18" charset="0"/>
                <a:ea typeface="Cambria" panose="02040503050406030204" pitchFamily="18" charset="0"/>
              </a:rPr>
              <a:t>Lack of knowledge and capacity:</a:t>
            </a:r>
          </a:p>
          <a:p>
            <a:pPr lvl="1"/>
            <a:r>
              <a:rPr lang="en-US" sz="1100" dirty="0">
                <a:latin typeface="Cambria" panose="02040503050406030204" pitchFamily="18" charset="0"/>
                <a:ea typeface="Cambria" panose="02040503050406030204" pitchFamily="18" charset="0"/>
              </a:rPr>
              <a:t>Problem of awareness and training on gender;</a:t>
            </a:r>
          </a:p>
          <a:p>
            <a:pPr lvl="1"/>
            <a:r>
              <a:rPr lang="en-US" sz="1100" dirty="0">
                <a:effectLst/>
                <a:latin typeface="Cambria" panose="02040503050406030204" pitchFamily="18" charset="0"/>
                <a:ea typeface="Cambria" panose="02040503050406030204" pitchFamily="18" charset="0"/>
                <a:cs typeface="Times New Roman" panose="02020603050405020304" pitchFamily="18" charset="0"/>
              </a:rPr>
              <a:t>In the specific case of CC, the lack of gender inclusion is due to the technical approach given to this issue ignoring its social aspects</a:t>
            </a:r>
            <a:endParaRPr lang="en-US" sz="1100" dirty="0">
              <a:latin typeface="Cambria" panose="02040503050406030204" pitchFamily="18" charset="0"/>
              <a:ea typeface="Cambria" panose="02040503050406030204" pitchFamily="18" charset="0"/>
            </a:endParaRPr>
          </a:p>
          <a:p>
            <a:r>
              <a:rPr lang="en-US" sz="1100" b="1" dirty="0">
                <a:solidFill>
                  <a:srgbClr val="002060"/>
                </a:solidFill>
                <a:latin typeface="Cambria" panose="02040503050406030204" pitchFamily="18" charset="0"/>
                <a:ea typeface="Cambria" panose="02040503050406030204" pitchFamily="18" charset="0"/>
              </a:rPr>
              <a:t>Behaviors and corruption:</a:t>
            </a:r>
          </a:p>
          <a:p>
            <a:pPr lvl="1"/>
            <a:r>
              <a:rPr lang="en-US" sz="1050" dirty="0">
                <a:latin typeface="Cambria" panose="02040503050406030204" pitchFamily="18" charset="0"/>
                <a:ea typeface="Cambria" panose="02040503050406030204" pitchFamily="18" charset="0"/>
              </a:rPr>
              <a:t>State corruption, patriarchal culture and lack of interest on the part of politicians constitute limitations for gender mainstreaming</a:t>
            </a:r>
            <a:endParaRPr lang="en-US" sz="1100" dirty="0">
              <a:latin typeface="Cambria" panose="02040503050406030204" pitchFamily="18" charset="0"/>
              <a:ea typeface="Cambria" panose="02040503050406030204" pitchFamily="18" charset="0"/>
            </a:endParaRPr>
          </a:p>
          <a:p>
            <a:endParaRPr lang="en-US" sz="1050" dirty="0"/>
          </a:p>
        </p:txBody>
      </p:sp>
      <p:sp>
        <p:nvSpPr>
          <p:cNvPr id="4" name="Slide Number Placeholder 3"/>
          <p:cNvSpPr>
            <a:spLocks noGrp="1"/>
          </p:cNvSpPr>
          <p:nvPr>
            <p:ph type="sldNum" sz="quarter" idx="5"/>
          </p:nvPr>
        </p:nvSpPr>
        <p:spPr/>
        <p:txBody>
          <a:bodyPr/>
          <a:lstStyle/>
          <a:p>
            <a:fld id="{EAFE5C59-88AB-47B1-A553-D030F183BC66}" type="slidenum">
              <a:rPr lang="en-US" smtClean="0"/>
              <a:t>5</a:t>
            </a:fld>
            <a:endParaRPr lang="en-US"/>
          </a:p>
        </p:txBody>
      </p:sp>
    </p:spTree>
    <p:extLst>
      <p:ext uri="{BB962C8B-B14F-4D97-AF65-F5344CB8AC3E}">
        <p14:creationId xmlns:p14="http://schemas.microsoft.com/office/powerpoint/2010/main" val="617879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050" b="1" dirty="0">
                <a:solidFill>
                  <a:srgbClr val="002060"/>
                </a:solidFill>
                <a:latin typeface="Cambria" panose="02040503050406030204" pitchFamily="18" charset="0"/>
                <a:ea typeface="Cambria" panose="02040503050406030204" pitchFamily="18" charset="0"/>
              </a:rPr>
              <a:t>Guatemala:</a:t>
            </a:r>
          </a:p>
          <a:p>
            <a:r>
              <a:rPr lang="en-US" sz="1050" dirty="0">
                <a:latin typeface="Cambria" panose="02040503050406030204" pitchFamily="18" charset="0"/>
                <a:ea typeface="Cambria" panose="02040503050406030204" pitchFamily="18" charset="0"/>
              </a:rPr>
              <a:t>No short-term solution/change will be difficult and long to achieve; </a:t>
            </a:r>
          </a:p>
          <a:p>
            <a:r>
              <a:rPr lang="en-US" sz="1050" dirty="0">
                <a:latin typeface="Cambria" panose="02040503050406030204" pitchFamily="18" charset="0"/>
                <a:ea typeface="Cambria" panose="02040503050406030204" pitchFamily="18" charset="0"/>
              </a:rPr>
              <a:t>The need to produce evidence on gender for policy change (evidence-based advocacy); </a:t>
            </a:r>
          </a:p>
          <a:p>
            <a:r>
              <a:rPr lang="en-US" sz="1050" dirty="0">
                <a:latin typeface="Cambria" panose="02040503050406030204" pitchFamily="18" charset="0"/>
                <a:ea typeface="Cambria" panose="02040503050406030204" pitchFamily="18" charset="0"/>
              </a:rPr>
              <a:t>Implementing training, sensitization, education at institutional/population level;  </a:t>
            </a:r>
          </a:p>
          <a:p>
            <a:r>
              <a:rPr lang="en-US" sz="1050" dirty="0">
                <a:latin typeface="Cambria" panose="02040503050406030204" pitchFamily="18" charset="0"/>
                <a:ea typeface="Cambria" panose="02040503050406030204" pitchFamily="18" charset="0"/>
              </a:rPr>
              <a:t>The development of state policies. </a:t>
            </a:r>
          </a:p>
          <a:p>
            <a:endParaRPr lang="en-US" sz="1050" dirty="0">
              <a:latin typeface="Cambria" panose="02040503050406030204" pitchFamily="18" charset="0"/>
              <a:ea typeface="Cambria" panose="02040503050406030204" pitchFamily="18" charset="0"/>
            </a:endParaRPr>
          </a:p>
          <a:p>
            <a:pPr marL="0" indent="0">
              <a:buNone/>
            </a:pPr>
            <a:r>
              <a:rPr lang="en-US" sz="1050" b="1" dirty="0">
                <a:solidFill>
                  <a:srgbClr val="002060"/>
                </a:solidFill>
                <a:latin typeface="Cambria" panose="02040503050406030204" pitchFamily="18" charset="0"/>
                <a:ea typeface="Cambria" panose="02040503050406030204" pitchFamily="18" charset="0"/>
              </a:rPr>
              <a:t>Honduras:</a:t>
            </a:r>
          </a:p>
          <a:p>
            <a:r>
              <a:rPr lang="en-US" sz="1050" dirty="0">
                <a:latin typeface="Cambria" panose="02040503050406030204" pitchFamily="18" charset="0"/>
                <a:ea typeface="Cambria" panose="02040503050406030204" pitchFamily="18" charset="0"/>
              </a:rPr>
              <a:t>strengthen the legal framework that protects women and/or enforce the law; </a:t>
            </a:r>
          </a:p>
          <a:p>
            <a:r>
              <a:rPr lang="en-US" sz="1050" dirty="0">
                <a:latin typeface="Cambria" panose="02040503050406030204" pitchFamily="18" charset="0"/>
                <a:ea typeface="Cambria" panose="02040503050406030204" pitchFamily="18" charset="0"/>
              </a:rPr>
              <a:t>improve the design of programs to include women and/or see the impact on women; </a:t>
            </a:r>
          </a:p>
          <a:p>
            <a:r>
              <a:rPr lang="en-US" sz="1050" dirty="0">
                <a:latin typeface="Cambria" panose="02040503050406030204" pitchFamily="18" charset="0"/>
                <a:ea typeface="Cambria" panose="02040503050406030204" pitchFamily="18" charset="0"/>
              </a:rPr>
              <a:t>improve financial support to civil society and gender units;  </a:t>
            </a:r>
          </a:p>
          <a:p>
            <a:r>
              <a:rPr lang="en-US" sz="1050" dirty="0">
                <a:latin typeface="Cambria" panose="02040503050406030204" pitchFamily="18" charset="0"/>
                <a:ea typeface="Cambria" panose="02040503050406030204" pitchFamily="18" charset="0"/>
              </a:rPr>
              <a:t>training, sensitization and education at institutional and population levels.</a:t>
            </a:r>
          </a:p>
          <a:p>
            <a:endParaRPr lang="en-US" sz="1050" dirty="0">
              <a:latin typeface="Cambria" panose="02040503050406030204" pitchFamily="18" charset="0"/>
              <a:ea typeface="Cambria" panose="02040503050406030204" pitchFamily="18" charset="0"/>
            </a:endParaRPr>
          </a:p>
          <a:p>
            <a:pPr marL="0" indent="0">
              <a:buNone/>
            </a:pPr>
            <a:endParaRPr lang="en-US" sz="1050" dirty="0"/>
          </a:p>
          <a:p>
            <a:endParaRPr lang="en-US" sz="1050" dirty="0"/>
          </a:p>
          <a:p>
            <a:endParaRPr lang="en-US" sz="1050" dirty="0"/>
          </a:p>
        </p:txBody>
      </p:sp>
      <p:sp>
        <p:nvSpPr>
          <p:cNvPr id="4" name="Slide Number Placeholder 3"/>
          <p:cNvSpPr>
            <a:spLocks noGrp="1"/>
          </p:cNvSpPr>
          <p:nvPr>
            <p:ph type="sldNum" sz="quarter" idx="5"/>
          </p:nvPr>
        </p:nvSpPr>
        <p:spPr/>
        <p:txBody>
          <a:bodyPr/>
          <a:lstStyle/>
          <a:p>
            <a:fld id="{EAFE5C59-88AB-47B1-A553-D030F183BC66}" type="slidenum">
              <a:rPr lang="en-US" smtClean="0"/>
              <a:t>6</a:t>
            </a:fld>
            <a:endParaRPr lang="en-US"/>
          </a:p>
        </p:txBody>
      </p:sp>
    </p:spTree>
    <p:extLst>
      <p:ext uri="{BB962C8B-B14F-4D97-AF65-F5344CB8AC3E}">
        <p14:creationId xmlns:p14="http://schemas.microsoft.com/office/powerpoint/2010/main" val="6008039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Cambria" panose="02040503050406030204" pitchFamily="18" charset="0"/>
                <a:ea typeface="Cambria" panose="02040503050406030204" pitchFamily="18" charset="0"/>
              </a:rPr>
              <a:t>G</a:t>
            </a:r>
            <a:r>
              <a:rPr lang="en-US" sz="1200" dirty="0">
                <a:effectLst/>
                <a:latin typeface="Cambria" panose="02040503050406030204" pitchFamily="18" charset="0"/>
                <a:ea typeface="Cambria" panose="02040503050406030204" pitchFamily="18" charset="0"/>
              </a:rPr>
              <a:t>ender integration is occurring through: </a:t>
            </a:r>
          </a:p>
          <a:p>
            <a:pPr lvl="1"/>
            <a:r>
              <a:rPr lang="en-US" sz="1100" dirty="0">
                <a:effectLst/>
                <a:latin typeface="Cambria" panose="02040503050406030204" pitchFamily="18" charset="0"/>
                <a:ea typeface="Cambria" panose="02040503050406030204" pitchFamily="18" charset="0"/>
              </a:rPr>
              <a:t>the creation of a dedicated overarching administration and sectorial dedicated unit</a:t>
            </a:r>
            <a:r>
              <a:rPr lang="en-US" sz="1100" dirty="0">
                <a:latin typeface="Cambria" panose="02040503050406030204" pitchFamily="18" charset="0"/>
                <a:ea typeface="Cambria" panose="02040503050406030204" pitchFamily="18" charset="0"/>
              </a:rPr>
              <a:t>;</a:t>
            </a:r>
            <a:endParaRPr lang="en-US" sz="1100" dirty="0">
              <a:effectLst/>
              <a:latin typeface="Cambria" panose="02040503050406030204" pitchFamily="18" charset="0"/>
              <a:ea typeface="Cambria" panose="02040503050406030204" pitchFamily="18" charset="0"/>
            </a:endParaRPr>
          </a:p>
          <a:p>
            <a:pPr lvl="1"/>
            <a:r>
              <a:rPr lang="en-US" sz="1100" dirty="0">
                <a:effectLst/>
                <a:latin typeface="Cambria" panose="02040503050406030204" pitchFamily="18" charset="0"/>
                <a:ea typeface="Cambria" panose="02040503050406030204" pitchFamily="18" charset="0"/>
              </a:rPr>
              <a:t>the inclusion of the gender issue in development and sectorial policy documents.</a:t>
            </a:r>
          </a:p>
          <a:p>
            <a:r>
              <a:rPr lang="en-US" sz="1200" b="1" dirty="0">
                <a:solidFill>
                  <a:srgbClr val="002060"/>
                </a:solidFill>
                <a:effectLst/>
                <a:latin typeface="Cambria" panose="02040503050406030204" pitchFamily="18" charset="0"/>
                <a:ea typeface="Cambria" panose="02040503050406030204" pitchFamily="18" charset="0"/>
              </a:rPr>
              <a:t>However</a:t>
            </a:r>
            <a:r>
              <a:rPr lang="en-US" sz="1200" b="1" dirty="0">
                <a:effectLst/>
                <a:latin typeface="Cambria" panose="02040503050406030204" pitchFamily="18" charset="0"/>
                <a:ea typeface="Cambria" panose="02040503050406030204" pitchFamily="18" charset="0"/>
              </a:rPr>
              <a:t>, </a:t>
            </a:r>
            <a:r>
              <a:rPr lang="en-US" sz="1200" dirty="0">
                <a:effectLst/>
                <a:latin typeface="Cambria" panose="02040503050406030204" pitchFamily="18" charset="0"/>
                <a:ea typeface="Cambria" panose="02040503050406030204" pitchFamily="18" charset="0"/>
              </a:rPr>
              <a:t>remain obstacles to gender-mainstreaming at different levels:</a:t>
            </a:r>
          </a:p>
          <a:p>
            <a:pPr lvl="1"/>
            <a:r>
              <a:rPr lang="en-US" sz="1100" dirty="0">
                <a:effectLst/>
                <a:latin typeface="Cambria" panose="02040503050406030204" pitchFamily="18" charset="0"/>
                <a:ea typeface="Cambria" panose="02040503050406030204" pitchFamily="18" charset="0"/>
              </a:rPr>
              <a:t>international influence translates into national policy design;</a:t>
            </a:r>
          </a:p>
          <a:p>
            <a:pPr lvl="1"/>
            <a:r>
              <a:rPr lang="en-US" sz="1100" dirty="0">
                <a:effectLst/>
                <a:latin typeface="Cambria" panose="02040503050406030204" pitchFamily="18" charset="0"/>
                <a:ea typeface="Cambria" panose="02040503050406030204" pitchFamily="18" charset="0"/>
              </a:rPr>
              <a:t>behavioral and corruption-related;</a:t>
            </a:r>
          </a:p>
          <a:p>
            <a:pPr lvl="1"/>
            <a:r>
              <a:rPr lang="en-US" sz="1100" dirty="0">
                <a:effectLst/>
                <a:latin typeface="Cambria" panose="02040503050406030204" pitchFamily="18" charset="0"/>
                <a:ea typeface="Cambria" panose="02040503050406030204" pitchFamily="18" charset="0"/>
              </a:rPr>
              <a:t>knowledge and capacity levels of civil servants.</a:t>
            </a:r>
          </a:p>
          <a:p>
            <a:r>
              <a:rPr lang="en-US" sz="1200" dirty="0">
                <a:effectLst/>
                <a:latin typeface="Cambria" panose="02040503050406030204" pitchFamily="18" charset="0"/>
                <a:ea typeface="Cambria" panose="02040503050406030204" pitchFamily="18" charset="0"/>
              </a:rPr>
              <a:t>Solutions to overcome the barriers identified:</a:t>
            </a:r>
          </a:p>
          <a:p>
            <a:pPr lvl="1"/>
            <a:r>
              <a:rPr lang="en-US" sz="1100" dirty="0">
                <a:effectLst/>
                <a:latin typeface="Cambria" panose="02040503050406030204" pitchFamily="18" charset="0"/>
                <a:ea typeface="Cambria" panose="02040503050406030204" pitchFamily="18" charset="0"/>
              </a:rPr>
              <a:t>Research</a:t>
            </a:r>
            <a:r>
              <a:rPr lang="en-US" sz="1100" dirty="0">
                <a:latin typeface="Cambria" panose="02040503050406030204" pitchFamily="18" charset="0"/>
                <a:ea typeface="Cambria" panose="02040503050406030204" pitchFamily="18" charset="0"/>
              </a:rPr>
              <a:t>;</a:t>
            </a:r>
            <a:r>
              <a:rPr lang="en-US" sz="1100" dirty="0">
                <a:effectLst/>
                <a:latin typeface="Cambria" panose="02040503050406030204" pitchFamily="18" charset="0"/>
                <a:ea typeface="Cambria" panose="02040503050406030204" pitchFamily="18" charset="0"/>
              </a:rPr>
              <a:t> </a:t>
            </a:r>
          </a:p>
          <a:p>
            <a:pPr lvl="1"/>
            <a:r>
              <a:rPr lang="en-US" sz="1100" dirty="0">
                <a:effectLst/>
                <a:latin typeface="Cambria" panose="02040503050406030204" pitchFamily="18" charset="0"/>
                <a:ea typeface="Cambria" panose="02040503050406030204" pitchFamily="18" charset="0"/>
              </a:rPr>
              <a:t>capacity building and sensitization on gender issues</a:t>
            </a:r>
            <a:r>
              <a:rPr lang="en-US" sz="1100" dirty="0">
                <a:latin typeface="Cambria" panose="02040503050406030204" pitchFamily="18" charset="0"/>
                <a:ea typeface="Cambria" panose="02040503050406030204" pitchFamily="18" charset="0"/>
              </a:rPr>
              <a:t>;</a:t>
            </a:r>
            <a:endParaRPr lang="en-US" sz="1100" dirty="0">
              <a:effectLst/>
              <a:latin typeface="Cambria" panose="02040503050406030204" pitchFamily="18" charset="0"/>
              <a:ea typeface="Cambria" panose="02040503050406030204" pitchFamily="18" charset="0"/>
            </a:endParaRPr>
          </a:p>
          <a:p>
            <a:pPr lvl="1"/>
            <a:r>
              <a:rPr lang="en-US" sz="1100" dirty="0">
                <a:effectLst/>
                <a:latin typeface="Cambria" panose="02040503050406030204" pitchFamily="18" charset="0"/>
                <a:ea typeface="Cambria" panose="02040503050406030204" pitchFamily="18" charset="0"/>
              </a:rPr>
              <a:t>financial support</a:t>
            </a:r>
            <a:r>
              <a:rPr lang="en-US" sz="1100" dirty="0">
                <a:latin typeface="Cambria" panose="02040503050406030204" pitchFamily="18" charset="0"/>
                <a:ea typeface="Cambria" panose="02040503050406030204" pitchFamily="18" charset="0"/>
              </a:rPr>
              <a:t>;</a:t>
            </a:r>
            <a:endParaRPr lang="en-US" sz="1100" dirty="0">
              <a:effectLst/>
              <a:latin typeface="Cambria" panose="02040503050406030204" pitchFamily="18" charset="0"/>
              <a:ea typeface="Cambria" panose="02040503050406030204" pitchFamily="18" charset="0"/>
            </a:endParaRPr>
          </a:p>
          <a:p>
            <a:pPr marL="0" indent="0">
              <a:buNone/>
            </a:pPr>
            <a:r>
              <a:rPr lang="en-US" sz="1100" b="1" dirty="0">
                <a:solidFill>
                  <a:schemeClr val="accent5">
                    <a:lumMod val="40000"/>
                    <a:lumOff val="60000"/>
                  </a:schemeClr>
                </a:solidFill>
                <a:latin typeface="Cambria" panose="02040503050406030204" pitchFamily="18" charset="0"/>
                <a:ea typeface="Cambria" panose="02040503050406030204" pitchFamily="18" charset="0"/>
                <a:cs typeface="Times New Roman" panose="02020603050405020304" pitchFamily="18" charset="0"/>
              </a:rPr>
              <a:t>Perspectives:</a:t>
            </a:r>
          </a:p>
          <a:p>
            <a:r>
              <a:rPr lang="en-US" sz="1100" dirty="0">
                <a:solidFill>
                  <a:srgbClr val="3E3D40"/>
                </a:solidFill>
                <a:effectLst/>
                <a:latin typeface="Cambria" panose="02040503050406030204" pitchFamily="18" charset="0"/>
                <a:ea typeface="Cambria" panose="02040503050406030204" pitchFamily="18" charset="0"/>
                <a:cs typeface="Times New Roman" panose="02020603050405020304" pitchFamily="18" charset="0"/>
              </a:rPr>
              <a:t>We hope that these findings can help the reflection on how to build enabling policy environments to achieve CSA goals which is underpinned by gender inclusion in all policy cycle.</a:t>
            </a:r>
            <a:endParaRPr lang="en-US" sz="1100" dirty="0">
              <a:effectLst/>
              <a:latin typeface="Cambria" panose="02040503050406030204" pitchFamily="18" charset="0"/>
              <a:ea typeface="Cambria" panose="02040503050406030204" pitchFamily="18" charset="0"/>
              <a:cs typeface="Times New Roman" panose="02020603050405020304" pitchFamily="18" charset="0"/>
            </a:endParaRPr>
          </a:p>
          <a:p>
            <a:r>
              <a:rPr lang="en-US" sz="1100" dirty="0">
                <a:latin typeface="Cambria" panose="02040503050406030204" pitchFamily="18" charset="0"/>
                <a:ea typeface="Cambria" panose="02040503050406030204" pitchFamily="18" charset="0"/>
              </a:rPr>
              <a:t>These results can be used to formulate policy recommendations, to orientate research.</a:t>
            </a:r>
          </a:p>
          <a:p>
            <a:pPr marL="0" indent="0">
              <a:buNone/>
            </a:pPr>
            <a:r>
              <a:rPr lang="en-US" sz="1100" b="1" dirty="0">
                <a:solidFill>
                  <a:schemeClr val="accent5">
                    <a:lumMod val="40000"/>
                    <a:lumOff val="60000"/>
                  </a:schemeClr>
                </a:solidFill>
                <a:effectLst/>
                <a:latin typeface="Cambria" panose="02040503050406030204" pitchFamily="18" charset="0"/>
                <a:ea typeface="Cambria" panose="02040503050406030204" pitchFamily="18" charset="0"/>
                <a:cs typeface="Times New Roman" panose="02020603050405020304" pitchFamily="18" charset="0"/>
              </a:rPr>
              <a:t>Opening questions:</a:t>
            </a:r>
          </a:p>
          <a:p>
            <a:pPr algn="just">
              <a:lnSpc>
                <a:spcPct val="107000"/>
              </a:lnSpc>
              <a:spcBef>
                <a:spcPts val="0"/>
              </a:spcBef>
              <a:spcAft>
                <a:spcPts val="800"/>
              </a:spcAft>
            </a:pPr>
            <a:r>
              <a:rPr lang="en-US" sz="1100" dirty="0">
                <a:solidFill>
                  <a:srgbClr val="002060"/>
                </a:solidFill>
                <a:latin typeface="Cambria" panose="02040503050406030204" pitchFamily="18" charset="0"/>
                <a:ea typeface="Cambria" panose="02040503050406030204" pitchFamily="18" charset="0"/>
                <a:cs typeface="Times New Roman" panose="02020603050405020304" pitchFamily="18" charset="0"/>
              </a:rPr>
              <a:t>What is the role of research for development organizations as well as the wider international cooperation in addressing those barriers?</a:t>
            </a:r>
          </a:p>
          <a:p>
            <a:pPr algn="just">
              <a:lnSpc>
                <a:spcPct val="107000"/>
              </a:lnSpc>
              <a:spcBef>
                <a:spcPts val="0"/>
              </a:spcBef>
              <a:spcAft>
                <a:spcPts val="800"/>
              </a:spcAft>
            </a:pPr>
            <a:r>
              <a:rPr lang="en-US" sz="1100" dirty="0">
                <a:solidFill>
                  <a:srgbClr val="002060"/>
                </a:solidFill>
                <a:latin typeface="Cambria" panose="02040503050406030204" pitchFamily="18" charset="0"/>
                <a:ea typeface="Cambria" panose="02040503050406030204" pitchFamily="18" charset="0"/>
                <a:cs typeface="Times New Roman" panose="02020603050405020304" pitchFamily="18" charset="0"/>
              </a:rPr>
              <a:t>How to address complex barriers of structural racism and machismo, religious extremism, power groups, and censorship of civil society from science and/or other modes of action?</a:t>
            </a:r>
            <a:endParaRPr lang="en-US" sz="1050" dirty="0">
              <a:latin typeface="Cambria" panose="02040503050406030204" pitchFamily="18" charset="0"/>
              <a:ea typeface="Cambria" panose="02040503050406030204" pitchFamily="18" charset="0"/>
            </a:endParaRPr>
          </a:p>
          <a:p>
            <a:endParaRPr lang="en-US" sz="900" dirty="0"/>
          </a:p>
        </p:txBody>
      </p:sp>
      <p:sp>
        <p:nvSpPr>
          <p:cNvPr id="4" name="Slide Number Placeholder 3"/>
          <p:cNvSpPr>
            <a:spLocks noGrp="1"/>
          </p:cNvSpPr>
          <p:nvPr>
            <p:ph type="sldNum" sz="quarter" idx="5"/>
          </p:nvPr>
        </p:nvSpPr>
        <p:spPr/>
        <p:txBody>
          <a:bodyPr/>
          <a:lstStyle/>
          <a:p>
            <a:fld id="{EAFE5C59-88AB-47B1-A553-D030F183BC66}" type="slidenum">
              <a:rPr lang="en-US" smtClean="0"/>
              <a:t>7</a:t>
            </a:fld>
            <a:endParaRPr lang="en-US"/>
          </a:p>
        </p:txBody>
      </p:sp>
    </p:spTree>
    <p:extLst>
      <p:ext uri="{BB962C8B-B14F-4D97-AF65-F5344CB8AC3E}">
        <p14:creationId xmlns:p14="http://schemas.microsoft.com/office/powerpoint/2010/main" val="15419501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hasCustomPrompt="1"/>
          </p:nvPr>
        </p:nvSpPr>
        <p:spPr>
          <a:xfrm>
            <a:off x="6096000" y="1686385"/>
            <a:ext cx="5654468" cy="2387600"/>
          </a:xfrm>
        </p:spPr>
        <p:txBody>
          <a:bodyPr anchor="t">
            <a:normAutofit/>
          </a:bodyPr>
          <a:lstStyle>
            <a:lvl1pPr algn="l">
              <a:defRPr sz="3600"/>
            </a:lvl1pPr>
          </a:lstStyle>
          <a:p>
            <a:r>
              <a:rPr lang="en-US" dirty="0"/>
              <a:t>Presentation title (max 4 lines)</a:t>
            </a:r>
          </a:p>
        </p:txBody>
      </p:sp>
      <p:sp>
        <p:nvSpPr>
          <p:cNvPr id="3" name="Subtitle 2"/>
          <p:cNvSpPr>
            <a:spLocks noGrp="1"/>
          </p:cNvSpPr>
          <p:nvPr>
            <p:ph type="subTitle" idx="1" hasCustomPrompt="1"/>
          </p:nvPr>
        </p:nvSpPr>
        <p:spPr>
          <a:xfrm>
            <a:off x="6096000" y="4328429"/>
            <a:ext cx="5654468" cy="2380019"/>
          </a:xfrm>
        </p:spPr>
        <p:txBody>
          <a:bodyPr>
            <a:normAutofit/>
          </a:bodyPr>
          <a:lstStyle>
            <a:lvl1pPr marL="0" indent="0" algn="l">
              <a:buNone/>
              <a:defRPr sz="22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Author</a:t>
            </a:r>
          </a:p>
        </p:txBody>
      </p:sp>
    </p:spTree>
    <p:extLst>
      <p:ext uri="{BB962C8B-B14F-4D97-AF65-F5344CB8AC3E}">
        <p14:creationId xmlns:p14="http://schemas.microsoft.com/office/powerpoint/2010/main" val="30624999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ABCAC-2065-4C8C-AE62-80876B5E9BD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9FF6921-6362-4872-BB62-44D0F53EE7C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31C4F27-905F-41D0-9EC9-874C2C59802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AD173B0-A328-4DD6-9DAA-5F68A1D8F6D1}"/>
              </a:ext>
            </a:extLst>
          </p:cNvPr>
          <p:cNvSpPr>
            <a:spLocks noGrp="1"/>
          </p:cNvSpPr>
          <p:nvPr>
            <p:ph type="dt" sz="half" idx="10"/>
          </p:nvPr>
        </p:nvSpPr>
        <p:spPr/>
        <p:txBody>
          <a:bodyPr/>
          <a:lstStyle/>
          <a:p>
            <a:fld id="{5F8AF0A0-2147-4A80-8385-277F5392A153}" type="datetimeFigureOut">
              <a:rPr lang="en-US" smtClean="0"/>
              <a:t>12/21/2021</a:t>
            </a:fld>
            <a:endParaRPr lang="en-US"/>
          </a:p>
        </p:txBody>
      </p:sp>
      <p:sp>
        <p:nvSpPr>
          <p:cNvPr id="6" name="Footer Placeholder 5">
            <a:extLst>
              <a:ext uri="{FF2B5EF4-FFF2-40B4-BE49-F238E27FC236}">
                <a16:creationId xmlns:a16="http://schemas.microsoft.com/office/drawing/2014/main" id="{257B76E2-E629-412C-A097-8A975F2FF1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FF259F-0D86-4349-A954-6450BADCBC32}"/>
              </a:ext>
            </a:extLst>
          </p:cNvPr>
          <p:cNvSpPr>
            <a:spLocks noGrp="1"/>
          </p:cNvSpPr>
          <p:nvPr>
            <p:ph type="sldNum" sz="quarter" idx="12"/>
          </p:nvPr>
        </p:nvSpPr>
        <p:spPr/>
        <p:txBody>
          <a:bodyPr/>
          <a:lstStyle/>
          <a:p>
            <a:fld id="{A0DB1370-F24B-4116-BF47-94C5EFD23F6F}" type="slidenum">
              <a:rPr lang="en-US" smtClean="0"/>
              <a:t>‹#›</a:t>
            </a:fld>
            <a:endParaRPr lang="en-US"/>
          </a:p>
        </p:txBody>
      </p:sp>
    </p:spTree>
    <p:extLst>
      <p:ext uri="{BB962C8B-B14F-4D97-AF65-F5344CB8AC3E}">
        <p14:creationId xmlns:p14="http://schemas.microsoft.com/office/powerpoint/2010/main" val="838369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7F8C3-8F9F-4142-B074-3386EDD2B5F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DC661D8-BAD2-4EC0-9257-5F9F23E5D2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2F4CA1C-7505-4AD4-A128-8A8CCF71AD1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064B04E-FB34-491F-996C-270BDD54B87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E9C4C6-0BA3-479E-BB17-B5B4A438D9C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430FF5E-1202-4A1E-80C4-945AAA76CA1D}"/>
              </a:ext>
            </a:extLst>
          </p:cNvPr>
          <p:cNvSpPr>
            <a:spLocks noGrp="1"/>
          </p:cNvSpPr>
          <p:nvPr>
            <p:ph type="dt" sz="half" idx="10"/>
          </p:nvPr>
        </p:nvSpPr>
        <p:spPr/>
        <p:txBody>
          <a:bodyPr/>
          <a:lstStyle/>
          <a:p>
            <a:fld id="{5F8AF0A0-2147-4A80-8385-277F5392A153}" type="datetimeFigureOut">
              <a:rPr lang="en-US" smtClean="0"/>
              <a:t>12/21/2021</a:t>
            </a:fld>
            <a:endParaRPr lang="en-US"/>
          </a:p>
        </p:txBody>
      </p:sp>
      <p:sp>
        <p:nvSpPr>
          <p:cNvPr id="8" name="Footer Placeholder 7">
            <a:extLst>
              <a:ext uri="{FF2B5EF4-FFF2-40B4-BE49-F238E27FC236}">
                <a16:creationId xmlns:a16="http://schemas.microsoft.com/office/drawing/2014/main" id="{B7220189-1D69-4386-999A-ABCDA0927C3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22AD1F5-1FF3-4787-9FBB-8131474B865F}"/>
              </a:ext>
            </a:extLst>
          </p:cNvPr>
          <p:cNvSpPr>
            <a:spLocks noGrp="1"/>
          </p:cNvSpPr>
          <p:nvPr>
            <p:ph type="sldNum" sz="quarter" idx="12"/>
          </p:nvPr>
        </p:nvSpPr>
        <p:spPr/>
        <p:txBody>
          <a:bodyPr/>
          <a:lstStyle/>
          <a:p>
            <a:fld id="{A0DB1370-F24B-4116-BF47-94C5EFD23F6F}" type="slidenum">
              <a:rPr lang="en-US" smtClean="0"/>
              <a:t>‹#›</a:t>
            </a:fld>
            <a:endParaRPr lang="en-US"/>
          </a:p>
        </p:txBody>
      </p:sp>
    </p:spTree>
    <p:extLst>
      <p:ext uri="{BB962C8B-B14F-4D97-AF65-F5344CB8AC3E}">
        <p14:creationId xmlns:p14="http://schemas.microsoft.com/office/powerpoint/2010/main" val="2838698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4BA3DF2B-1666-415A-BC47-49E55259D62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hasCustomPrompt="1"/>
          </p:nvPr>
        </p:nvSpPr>
        <p:spPr>
          <a:xfrm>
            <a:off x="838200" y="365125"/>
            <a:ext cx="10515600" cy="1053477"/>
          </a:xfrm>
        </p:spPr>
        <p:txBody>
          <a:bodyPr/>
          <a:lstStyle/>
          <a:p>
            <a:r>
              <a:rPr lang="en-US" dirty="0"/>
              <a:t>Title here (2 lines max)</a:t>
            </a:r>
          </a:p>
        </p:txBody>
      </p:sp>
      <p:sp>
        <p:nvSpPr>
          <p:cNvPr id="3" name="Content Placeholder 2"/>
          <p:cNvSpPr>
            <a:spLocks noGrp="1"/>
          </p:cNvSpPr>
          <p:nvPr>
            <p:ph idx="1"/>
          </p:nvPr>
        </p:nvSpPr>
        <p:spPr>
          <a:xfrm>
            <a:off x="838200" y="1620526"/>
            <a:ext cx="10515600" cy="4351338"/>
          </a:xfrm>
        </p:spPr>
        <p:txBody>
          <a:bodyPr>
            <a:normAutofit/>
          </a:bodyPr>
          <a:lstStyle>
            <a:lvl1pPr>
              <a:defRPr sz="2400"/>
            </a:lvl1pPr>
            <a:lvl2pPr>
              <a:defRPr sz="2000"/>
            </a:lvl2pPr>
            <a:lvl3pPr>
              <a:defRPr sz="18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82133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52A39446-F44B-4952-8983-97044042748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hasCustomPrompt="1"/>
          </p:nvPr>
        </p:nvSpPr>
        <p:spPr>
          <a:xfrm>
            <a:off x="838200" y="365126"/>
            <a:ext cx="10515600" cy="1087660"/>
          </a:xfrm>
        </p:spPr>
        <p:txBody>
          <a:bodyPr/>
          <a:lstStyle/>
          <a:p>
            <a:r>
              <a:rPr lang="en-US" dirty="0"/>
              <a:t>Title here (2 lines max)</a:t>
            </a:r>
          </a:p>
        </p:txBody>
      </p:sp>
    </p:spTree>
    <p:extLst>
      <p:ext uri="{BB962C8B-B14F-4D97-AF65-F5344CB8AC3E}">
        <p14:creationId xmlns:p14="http://schemas.microsoft.com/office/powerpoint/2010/main" val="1183122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Page Break">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hasCustomPrompt="1"/>
          </p:nvPr>
        </p:nvSpPr>
        <p:spPr>
          <a:xfrm>
            <a:off x="838200" y="2185923"/>
            <a:ext cx="10515600" cy="1087660"/>
          </a:xfrm>
        </p:spPr>
        <p:txBody>
          <a:bodyPr>
            <a:normAutofit/>
          </a:bodyPr>
          <a:lstStyle>
            <a:lvl1pPr algn="ctr">
              <a:defRPr sz="6000" baseline="0">
                <a:solidFill>
                  <a:schemeClr val="bg1"/>
                </a:solidFill>
              </a:defRPr>
            </a:lvl1pPr>
          </a:lstStyle>
          <a:p>
            <a:r>
              <a:rPr lang="en-US" dirty="0"/>
              <a:t>Page Break Title</a:t>
            </a:r>
          </a:p>
        </p:txBody>
      </p:sp>
    </p:spTree>
    <p:extLst>
      <p:ext uri="{BB962C8B-B14F-4D97-AF65-F5344CB8AC3E}">
        <p14:creationId xmlns:p14="http://schemas.microsoft.com/office/powerpoint/2010/main" val="17612907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01445396-F34C-4BF1-86B7-2C75E9E0765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3714097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p:nvPr userDrawn="1"/>
        </p:nvSpPr>
        <p:spPr>
          <a:xfrm>
            <a:off x="1476936" y="2030506"/>
            <a:ext cx="9238129" cy="1015663"/>
          </a:xfrm>
          <a:prstGeom prst="rect">
            <a:avLst/>
          </a:prstGeom>
          <a:noFill/>
        </p:spPr>
        <p:txBody>
          <a:bodyPr wrap="square" rtlCol="0">
            <a:spAutoFit/>
          </a:bodyPr>
          <a:lstStyle/>
          <a:p>
            <a:pPr algn="ctr"/>
            <a:r>
              <a:rPr lang="en-US" sz="6000" dirty="0">
                <a:solidFill>
                  <a:schemeClr val="bg1"/>
                </a:solidFill>
              </a:rPr>
              <a:t>Page Break Title</a:t>
            </a:r>
          </a:p>
        </p:txBody>
      </p:sp>
    </p:spTree>
    <p:extLst>
      <p:ext uri="{BB962C8B-B14F-4D97-AF65-F5344CB8AC3E}">
        <p14:creationId xmlns:p14="http://schemas.microsoft.com/office/powerpoint/2010/main" val="3317304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ckground photo&amp;tex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12192000" cy="6858000"/>
          </a:xfrm>
        </p:spPr>
        <p:txBody>
          <a:bodyPr/>
          <a:lstStyle/>
          <a:p>
            <a:r>
              <a:rPr lang="en-US"/>
              <a:t>Click icon to add picture</a:t>
            </a:r>
          </a:p>
        </p:txBody>
      </p:sp>
      <p:sp>
        <p:nvSpPr>
          <p:cNvPr id="2" name="Title 1"/>
          <p:cNvSpPr>
            <a:spLocks noGrp="1"/>
          </p:cNvSpPr>
          <p:nvPr>
            <p:ph type="title"/>
          </p:nvPr>
        </p:nvSpPr>
        <p:spPr>
          <a:xfrm>
            <a:off x="0" y="687938"/>
            <a:ext cx="5289846" cy="1600200"/>
          </a:xfrm>
          <a:solidFill>
            <a:srgbClr val="FFFFFF">
              <a:alpha val="60000"/>
            </a:srgbClr>
          </a:solidFill>
        </p:spPr>
        <p:txBody>
          <a:bodyPr anchor="b"/>
          <a:lstStyle>
            <a:lvl1pPr marL="365760">
              <a:defRPr sz="3200"/>
            </a:lvl1pPr>
          </a:lstStyle>
          <a:p>
            <a:r>
              <a:rPr lang="en-US" dirty="0"/>
              <a:t>Click to edit Master title style</a:t>
            </a:r>
          </a:p>
        </p:txBody>
      </p:sp>
      <p:sp>
        <p:nvSpPr>
          <p:cNvPr id="4" name="Text Placeholder 3"/>
          <p:cNvSpPr>
            <a:spLocks noGrp="1"/>
          </p:cNvSpPr>
          <p:nvPr>
            <p:ph type="body" sz="half" idx="2"/>
          </p:nvPr>
        </p:nvSpPr>
        <p:spPr>
          <a:xfrm>
            <a:off x="1" y="2356500"/>
            <a:ext cx="5289846" cy="3941750"/>
          </a:xfrm>
          <a:solidFill>
            <a:srgbClr val="FFFFFF">
              <a:alpha val="60000"/>
            </a:srgbClr>
          </a:solidFill>
        </p:spPr>
        <p:txBody>
          <a:bodyPr/>
          <a:lstStyle>
            <a:lvl1pPr marL="640080" indent="-285750">
              <a:buFont typeface="Arial" panose="020B0604020202020204" pitchFamily="34" charset="0"/>
              <a:buChar char="•"/>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Tree>
    <p:extLst>
      <p:ext uri="{BB962C8B-B14F-4D97-AF65-F5344CB8AC3E}">
        <p14:creationId xmlns:p14="http://schemas.microsoft.com/office/powerpoint/2010/main" val="34186776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Text &amp; picture">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8506DADA-F367-4F35-8635-7656B783BBC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hasCustomPrompt="1"/>
          </p:nvPr>
        </p:nvSpPr>
        <p:spPr>
          <a:xfrm>
            <a:off x="626148" y="435709"/>
            <a:ext cx="10977073" cy="931365"/>
          </a:xfrm>
        </p:spPr>
        <p:txBody>
          <a:bodyPr anchor="t">
            <a:normAutofit/>
          </a:bodyPr>
          <a:lstStyle>
            <a:lvl1pPr>
              <a:defRPr lang="en-US" sz="3600" b="1" kern="1200" baseline="0" dirty="0">
                <a:solidFill>
                  <a:srgbClr val="003366"/>
                </a:solidFill>
                <a:latin typeface="+mn-lt"/>
                <a:ea typeface="+mj-ea"/>
                <a:cs typeface="+mj-cs"/>
              </a:defRPr>
            </a:lvl1pPr>
          </a:lstStyle>
          <a:p>
            <a:r>
              <a:rPr lang="en-US" dirty="0"/>
              <a:t>Title here (2 lines max)</a:t>
            </a:r>
          </a:p>
        </p:txBody>
      </p:sp>
      <p:sp>
        <p:nvSpPr>
          <p:cNvPr id="3" name="Picture Placeholder 2"/>
          <p:cNvSpPr>
            <a:spLocks noGrp="1"/>
          </p:cNvSpPr>
          <p:nvPr>
            <p:ph type="pic" idx="1"/>
          </p:nvPr>
        </p:nvSpPr>
        <p:spPr>
          <a:xfrm>
            <a:off x="6375161" y="1632247"/>
            <a:ext cx="5964965" cy="38115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17598" y="1632246"/>
            <a:ext cx="5219178" cy="3811588"/>
          </a:xfrm>
        </p:spPr>
        <p:txBody>
          <a:bodyPr>
            <a:normAutofit/>
          </a:bodyPr>
          <a:lstStyle>
            <a:lvl1pPr marL="285750" indent="-285750">
              <a:buFont typeface="Arial" panose="020B0604020202020204" pitchFamily="34" charset="0"/>
              <a:buChar char="•"/>
              <a:defRPr sz="2400">
                <a:solidFill>
                  <a:srgbClr val="3B3838"/>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419471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ank you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6"/>
          <p:cNvSpPr>
            <a:spLocks noGrp="1"/>
          </p:cNvSpPr>
          <p:nvPr>
            <p:ph type="title" hasCustomPrompt="1"/>
          </p:nvPr>
        </p:nvSpPr>
        <p:spPr>
          <a:xfrm>
            <a:off x="6096537" y="2744330"/>
            <a:ext cx="5654138" cy="1289286"/>
          </a:xfrm>
        </p:spPr>
        <p:txBody>
          <a:bodyPr>
            <a:noAutofit/>
          </a:bodyPr>
          <a:lstStyle>
            <a:lvl1pPr algn="ctr">
              <a:defRPr sz="7200" baseline="0">
                <a:solidFill>
                  <a:schemeClr val="bg1"/>
                </a:solidFill>
              </a:defRPr>
            </a:lvl1pPr>
          </a:lstStyle>
          <a:p>
            <a:r>
              <a:rPr lang="en-US" dirty="0"/>
              <a:t>Text here</a:t>
            </a:r>
          </a:p>
        </p:txBody>
      </p:sp>
      <p:sp>
        <p:nvSpPr>
          <p:cNvPr id="12" name="Text Placeholder 11"/>
          <p:cNvSpPr>
            <a:spLocks noGrp="1"/>
          </p:cNvSpPr>
          <p:nvPr>
            <p:ph type="body" sz="quarter" idx="10"/>
          </p:nvPr>
        </p:nvSpPr>
        <p:spPr>
          <a:xfrm>
            <a:off x="6096000" y="4358073"/>
            <a:ext cx="5654675" cy="1854200"/>
          </a:xfrm>
        </p:spPr>
        <p:txBody>
          <a:bodyPr>
            <a:normAutofit/>
          </a:bodyPr>
          <a:lstStyle>
            <a:lvl1pPr marL="0" indent="0" algn="ctr">
              <a:buNone/>
              <a:defRPr sz="2200">
                <a:solidFill>
                  <a:schemeClr val="bg1"/>
                </a:solidFill>
              </a:defRPr>
            </a:lvl1pPr>
            <a:lvl2pPr marL="457200" indent="0" algn="ctr">
              <a:buNone/>
              <a:defRPr sz="2000">
                <a:solidFill>
                  <a:srgbClr val="FFCD33"/>
                </a:solidFill>
              </a:defRPr>
            </a:lvl2pPr>
            <a:lvl3pPr marL="914400" indent="0" algn="ctr">
              <a:buNone/>
              <a:defRPr sz="2000">
                <a:solidFill>
                  <a:srgbClr val="FFCD33"/>
                </a:solidFill>
              </a:defRPr>
            </a:lvl3pPr>
            <a:lvl4pPr marL="1371600" indent="0" algn="ctr">
              <a:buNone/>
              <a:defRPr sz="2000">
                <a:solidFill>
                  <a:srgbClr val="FFCD33"/>
                </a:solidFill>
              </a:defRPr>
            </a:lvl4pPr>
            <a:lvl5pPr marL="1828800" indent="0" algn="ctr">
              <a:buNone/>
              <a:defRPr sz="2000">
                <a:solidFill>
                  <a:srgbClr val="FFCD33"/>
                </a:solidFill>
              </a:defRPr>
            </a:lvl5pPr>
          </a:lstStyle>
          <a:p>
            <a:pPr lvl="0"/>
            <a:r>
              <a:rPr lang="en-US"/>
              <a:t>Edit Master text styles</a:t>
            </a:r>
          </a:p>
        </p:txBody>
      </p:sp>
    </p:spTree>
    <p:extLst>
      <p:ext uri="{BB962C8B-B14F-4D97-AF65-F5344CB8AC3E}">
        <p14:creationId xmlns:p14="http://schemas.microsoft.com/office/powerpoint/2010/main" val="3575814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14748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738134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62" r:id="rId4"/>
    <p:sldLayoutId id="2147483655" r:id="rId5"/>
    <p:sldLayoutId id="2147483661" r:id="rId6"/>
    <p:sldLayoutId id="2147483656" r:id="rId7"/>
    <p:sldLayoutId id="2147483657" r:id="rId8"/>
    <p:sldLayoutId id="2147483659" r:id="rId9"/>
    <p:sldLayoutId id="2147483663" r:id="rId10"/>
    <p:sldLayoutId id="2147483664" r:id="rId11"/>
  </p:sldLayoutIdLst>
  <p:txStyles>
    <p:titleStyle>
      <a:lvl1pPr algn="l" defTabSz="914400" rtl="0" eaLnBrk="1" latinLnBrk="0" hangingPunct="1">
        <a:lnSpc>
          <a:spcPct val="90000"/>
        </a:lnSpc>
        <a:spcBef>
          <a:spcPct val="0"/>
        </a:spcBef>
        <a:buNone/>
        <a:defRPr sz="3600" b="1" kern="1200">
          <a:solidFill>
            <a:srgbClr val="003366"/>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3B3838"/>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3B3838"/>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3B3838"/>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3B3838"/>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3B383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mailto:f.c.howland@cgiar.org" TargetMode="Externa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mailto:f.c.howland@cgiar,org" TargetMode="Externa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BF605-A71C-4A7E-A2E7-7E00AAD0C99C}"/>
              </a:ext>
            </a:extLst>
          </p:cNvPr>
          <p:cNvSpPr>
            <a:spLocks noGrp="1"/>
          </p:cNvSpPr>
          <p:nvPr>
            <p:ph type="ctrTitle"/>
          </p:nvPr>
        </p:nvSpPr>
        <p:spPr/>
        <p:txBody>
          <a:bodyPr>
            <a:normAutofit fontScale="90000"/>
          </a:bodyPr>
          <a:lstStyle/>
          <a:p>
            <a:br>
              <a:rPr lang="en-US" sz="2400" kern="1800">
                <a:solidFill>
                  <a:srgbClr val="020202"/>
                </a:solidFill>
                <a:latin typeface="Cambria" panose="02040503050406030204" pitchFamily="18" charset="0"/>
                <a:ea typeface="Cambria" panose="02040503050406030204" pitchFamily="18" charset="0"/>
                <a:cs typeface="Times New Roman" panose="02020603050405020304" pitchFamily="18" charset="0"/>
              </a:rPr>
            </a:br>
            <a:r>
              <a:rPr lang="en-US" sz="2400" kern="1800">
                <a:solidFill>
                  <a:srgbClr val="020202"/>
                </a:solidFill>
                <a:latin typeface="Cambria" panose="02040503050406030204" pitchFamily="18" charset="0"/>
                <a:ea typeface="Cambria" panose="02040503050406030204" pitchFamily="18" charset="0"/>
                <a:cs typeface="Times New Roman" panose="02020603050405020304" pitchFamily="18" charset="0"/>
              </a:rPr>
              <a:t>WE4.1: Barriers </a:t>
            </a:r>
            <a:r>
              <a:rPr lang="en-US" sz="2400" kern="1800" dirty="0">
                <a:solidFill>
                  <a:srgbClr val="020202"/>
                </a:solidFill>
                <a:latin typeface="Cambria" panose="02040503050406030204" pitchFamily="18" charset="0"/>
                <a:ea typeface="Cambria" panose="02040503050406030204" pitchFamily="18" charset="0"/>
                <a:cs typeface="Times New Roman" panose="02020603050405020304" pitchFamily="18" charset="0"/>
              </a:rPr>
              <a:t>and solutions to gender integration in agriculture, climate change, food security, and nutrition policies: Guatemalan and Honduran perspectives</a:t>
            </a:r>
            <a:br>
              <a:rPr lang="en-US" sz="2400" dirty="0">
                <a:effectLst/>
                <a:latin typeface="Cambria" panose="02040503050406030204" pitchFamily="18" charset="0"/>
                <a:ea typeface="Cambria" panose="02040503050406030204" pitchFamily="18" charset="0"/>
                <a:cs typeface="Times New Roman" panose="02020603050405020304" pitchFamily="18" charset="0"/>
              </a:rPr>
            </a:br>
            <a:endParaRPr lang="en-US" sz="6600" dirty="0">
              <a:latin typeface="Cambria" panose="02040503050406030204" pitchFamily="18" charset="0"/>
              <a:ea typeface="Cambria" panose="02040503050406030204" pitchFamily="18" charset="0"/>
            </a:endParaRPr>
          </a:p>
        </p:txBody>
      </p:sp>
      <p:sp>
        <p:nvSpPr>
          <p:cNvPr id="3" name="Subtitle 2">
            <a:extLst>
              <a:ext uri="{FF2B5EF4-FFF2-40B4-BE49-F238E27FC236}">
                <a16:creationId xmlns:a16="http://schemas.microsoft.com/office/drawing/2014/main" id="{C30D2247-F160-4E15-B69F-D2EE1C87ADA7}"/>
              </a:ext>
            </a:extLst>
          </p:cNvPr>
          <p:cNvSpPr>
            <a:spLocks noGrp="1"/>
          </p:cNvSpPr>
          <p:nvPr>
            <p:ph type="subTitle" idx="1"/>
          </p:nvPr>
        </p:nvSpPr>
        <p:spPr>
          <a:xfrm>
            <a:off x="6096000" y="4328430"/>
            <a:ext cx="5654468" cy="1114940"/>
          </a:xfrm>
        </p:spPr>
        <p:txBody>
          <a:bodyPr>
            <a:normAutofit/>
          </a:bodyPr>
          <a:lstStyle/>
          <a:p>
            <a:r>
              <a:rPr lang="en-US" sz="1800" dirty="0">
                <a:solidFill>
                  <a:srgbClr val="3E3D40"/>
                </a:solidFill>
                <a:effectLst/>
                <a:latin typeface="Cambria" panose="02040503050406030204" pitchFamily="18" charset="0"/>
                <a:ea typeface="Cambria" panose="02040503050406030204" pitchFamily="18" charset="0"/>
                <a:cs typeface="Times New Roman" panose="02020603050405020304" pitchFamily="18" charset="0"/>
              </a:rPr>
              <a:t>Fanny Howland, Mariola Acosta, Juliana Muriel, </a:t>
            </a:r>
            <a:r>
              <a:rPr lang="en-US" sz="1800" dirty="0">
                <a:solidFill>
                  <a:srgbClr val="3E3D40"/>
                </a:solidFill>
                <a:latin typeface="Cambria" panose="02040503050406030204" pitchFamily="18" charset="0"/>
                <a:ea typeface="Cambria" panose="02040503050406030204" pitchFamily="18" charset="0"/>
                <a:cs typeface="Times New Roman" panose="02020603050405020304" pitchFamily="18" charset="0"/>
              </a:rPr>
              <a:t>         </a:t>
            </a:r>
            <a:r>
              <a:rPr lang="en-US" sz="1800" dirty="0">
                <a:solidFill>
                  <a:srgbClr val="3E3D40"/>
                </a:solidFill>
                <a:effectLst/>
                <a:latin typeface="Cambria" panose="02040503050406030204" pitchFamily="18" charset="0"/>
                <a:ea typeface="Cambria" panose="02040503050406030204" pitchFamily="18" charset="0"/>
                <a:cs typeface="Times New Roman" panose="02020603050405020304" pitchFamily="18" charset="0"/>
              </a:rPr>
              <a:t>Jean Francois Le Coq</a:t>
            </a:r>
          </a:p>
          <a:p>
            <a:r>
              <a:rPr lang="en-US" sz="1800" dirty="0">
                <a:solidFill>
                  <a:srgbClr val="3E3D40"/>
                </a:solidFill>
                <a:latin typeface="Cambria" panose="02040503050406030204" pitchFamily="18" charset="0"/>
                <a:ea typeface="Cambria" panose="02040503050406030204" pitchFamily="18" charset="0"/>
                <a:cs typeface="Times New Roman" panose="02020603050405020304" pitchFamily="18" charset="0"/>
                <a:hlinkClick r:id="rId2"/>
              </a:rPr>
              <a:t>f.c.howland@cgiar.org</a:t>
            </a:r>
            <a:endParaRPr lang="en-US" sz="1800" dirty="0">
              <a:solidFill>
                <a:srgbClr val="3E3D40"/>
              </a:solidFill>
              <a:latin typeface="Cambria" panose="02040503050406030204" pitchFamily="18" charset="0"/>
              <a:ea typeface="Cambria" panose="02040503050406030204" pitchFamily="18" charset="0"/>
              <a:cs typeface="Times New Roman" panose="02020603050405020304" pitchFamily="18" charset="0"/>
            </a:endParaRPr>
          </a:p>
        </p:txBody>
      </p:sp>
      <p:pic>
        <p:nvPicPr>
          <p:cNvPr id="4" name="Imagen 5">
            <a:extLst>
              <a:ext uri="{FF2B5EF4-FFF2-40B4-BE49-F238E27FC236}">
                <a16:creationId xmlns:a16="http://schemas.microsoft.com/office/drawing/2014/main" id="{9F976E0C-7277-4DFE-BAD9-DEF9BEDE61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45074" y="6076249"/>
            <a:ext cx="2107902" cy="632199"/>
          </a:xfrm>
          <a:prstGeom prst="rect">
            <a:avLst/>
          </a:prstGeom>
        </p:spPr>
      </p:pic>
      <p:pic>
        <p:nvPicPr>
          <p:cNvPr id="5" name="Picture Placeholder 4">
            <a:extLst>
              <a:ext uri="{FF2B5EF4-FFF2-40B4-BE49-F238E27FC236}">
                <a16:creationId xmlns:a16="http://schemas.microsoft.com/office/drawing/2014/main" id="{E3EA47C6-1FBD-40B0-B29E-43C7DC7D5F0E}"/>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13732" y="165661"/>
            <a:ext cx="4987441" cy="5429047"/>
          </a:xfrm>
          <a:prstGeom prst="ellipse">
            <a:avLst/>
          </a:prstGeom>
        </p:spPr>
      </p:pic>
      <p:sp>
        <p:nvSpPr>
          <p:cNvPr id="6" name="Subtitle 2">
            <a:extLst>
              <a:ext uri="{FF2B5EF4-FFF2-40B4-BE49-F238E27FC236}">
                <a16:creationId xmlns:a16="http://schemas.microsoft.com/office/drawing/2014/main" id="{8605A6E3-04A2-4ACF-9658-04B62AAA5261}"/>
              </a:ext>
            </a:extLst>
          </p:cNvPr>
          <p:cNvSpPr>
            <a:spLocks noGrp="1"/>
          </p:cNvSpPr>
          <p:nvPr/>
        </p:nvSpPr>
        <p:spPr>
          <a:xfrm>
            <a:off x="5874217" y="5546598"/>
            <a:ext cx="4122683" cy="632268"/>
          </a:xfrm>
          <a:prstGeom prst="rect">
            <a:avLst/>
          </a:prstGeom>
        </p:spPr>
        <p:txBody>
          <a:bodyPr lIns="0" anchor="t"/>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600" dirty="0"/>
              <a:t>Cultivating Gender Equality Conference</a:t>
            </a:r>
          </a:p>
          <a:p>
            <a:pPr algn="ctr"/>
            <a:r>
              <a:rPr lang="en-US" sz="1600" dirty="0"/>
              <a:t>12-15 October 2021</a:t>
            </a:r>
          </a:p>
        </p:txBody>
      </p:sp>
    </p:spTree>
    <p:extLst>
      <p:ext uri="{BB962C8B-B14F-4D97-AF65-F5344CB8AC3E}">
        <p14:creationId xmlns:p14="http://schemas.microsoft.com/office/powerpoint/2010/main" val="35476980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1C19A-5833-40A2-ACA6-FE8EF456091E}"/>
              </a:ext>
            </a:extLst>
          </p:cNvPr>
          <p:cNvSpPr>
            <a:spLocks noGrp="1"/>
          </p:cNvSpPr>
          <p:nvPr>
            <p:ph type="title"/>
          </p:nvPr>
        </p:nvSpPr>
        <p:spPr>
          <a:xfrm>
            <a:off x="838200" y="47943"/>
            <a:ext cx="10515600" cy="511175"/>
          </a:xfrm>
        </p:spPr>
        <p:txBody>
          <a:bodyPr>
            <a:normAutofit fontScale="90000"/>
          </a:bodyPr>
          <a:lstStyle/>
          <a:p>
            <a:r>
              <a:rPr lang="en-US" sz="3600" dirty="0">
                <a:latin typeface="Cambria" panose="02040503050406030204" pitchFamily="18" charset="0"/>
                <a:ea typeface="Cambria" panose="02040503050406030204" pitchFamily="18" charset="0"/>
              </a:rPr>
              <a:t>Context and introduction</a:t>
            </a:r>
          </a:p>
        </p:txBody>
      </p:sp>
      <p:sp>
        <p:nvSpPr>
          <p:cNvPr id="3" name="Content Placeholder 2">
            <a:extLst>
              <a:ext uri="{FF2B5EF4-FFF2-40B4-BE49-F238E27FC236}">
                <a16:creationId xmlns:a16="http://schemas.microsoft.com/office/drawing/2014/main" id="{4A01A533-7E5C-47FE-BF32-B120488953F8}"/>
              </a:ext>
            </a:extLst>
          </p:cNvPr>
          <p:cNvSpPr>
            <a:spLocks noGrp="1"/>
          </p:cNvSpPr>
          <p:nvPr>
            <p:ph idx="1"/>
          </p:nvPr>
        </p:nvSpPr>
        <p:spPr>
          <a:xfrm>
            <a:off x="838200" y="729842"/>
            <a:ext cx="10515600" cy="5824627"/>
          </a:xfrm>
        </p:spPr>
        <p:txBody>
          <a:bodyPr>
            <a:normAutofit lnSpcReduction="10000"/>
          </a:bodyPr>
          <a:lstStyle/>
          <a:p>
            <a:r>
              <a:rPr lang="en-US" dirty="0">
                <a:latin typeface="Cambria" panose="02040503050406030204" pitchFamily="18" charset="0"/>
                <a:ea typeface="Cambria" panose="02040503050406030204" pitchFamily="18" charset="0"/>
              </a:rPr>
              <a:t>Achieving effective gender mainstreaming in the design, implementation, monitoring and evaluation of policies is considered, by academics and international organizations, as critical to meeting national development goals</a:t>
            </a:r>
          </a:p>
          <a:p>
            <a:r>
              <a:rPr lang="en-US" b="1" dirty="0">
                <a:solidFill>
                  <a:schemeClr val="accent5">
                    <a:lumMod val="40000"/>
                    <a:lumOff val="60000"/>
                  </a:schemeClr>
                </a:solidFill>
                <a:latin typeface="Cambria" panose="02040503050406030204" pitchFamily="18" charset="0"/>
                <a:ea typeface="Cambria" panose="02040503050406030204" pitchFamily="18" charset="0"/>
              </a:rPr>
              <a:t>Agriculture - gender:</a:t>
            </a:r>
            <a:r>
              <a:rPr lang="en-US" dirty="0">
                <a:latin typeface="Cambria" panose="02040503050406030204" pitchFamily="18" charset="0"/>
                <a:ea typeface="Cambria" panose="02040503050406030204" pitchFamily="18" charset="0"/>
              </a:rPr>
              <a:t> </a:t>
            </a:r>
          </a:p>
          <a:p>
            <a:pPr lvl="1"/>
            <a:r>
              <a:rPr lang="en-US" sz="1800" dirty="0">
                <a:latin typeface="Cambria" panose="02040503050406030204" pitchFamily="18" charset="0"/>
                <a:ea typeface="Cambria" panose="02040503050406030204" pitchFamily="18" charset="0"/>
              </a:rPr>
              <a:t>Agriculture source of employment for women in rural areas </a:t>
            </a:r>
          </a:p>
          <a:p>
            <a:pPr lvl="1"/>
            <a:r>
              <a:rPr lang="en-US" sz="1800" dirty="0">
                <a:latin typeface="Cambria" panose="02040503050406030204" pitchFamily="18" charset="0"/>
                <a:ea typeface="Cambria" panose="02040503050406030204" pitchFamily="18" charset="0"/>
              </a:rPr>
              <a:t>Women have less access to resources</a:t>
            </a:r>
          </a:p>
          <a:p>
            <a:pPr lvl="1"/>
            <a:r>
              <a:rPr lang="en-US" sz="1800" dirty="0">
                <a:latin typeface="Cambria" panose="02040503050406030204" pitchFamily="18" charset="0"/>
                <a:ea typeface="Cambria" panose="02040503050406030204" pitchFamily="18" charset="0"/>
              </a:rPr>
              <a:t>Gender inequalities have a direct effect on aspects such as agricultural productivity</a:t>
            </a:r>
          </a:p>
          <a:p>
            <a:r>
              <a:rPr lang="en-US" b="1" dirty="0">
                <a:solidFill>
                  <a:schemeClr val="accent5">
                    <a:lumMod val="40000"/>
                    <a:lumOff val="60000"/>
                  </a:schemeClr>
                </a:solidFill>
                <a:latin typeface="Cambria" panose="02040503050406030204" pitchFamily="18" charset="0"/>
                <a:ea typeface="Cambria" panose="02040503050406030204" pitchFamily="18" charset="0"/>
              </a:rPr>
              <a:t>Food security and nutrition (FSN)- gender: </a:t>
            </a:r>
          </a:p>
          <a:p>
            <a:pPr lvl="1"/>
            <a:r>
              <a:rPr lang="en-US" sz="1800" dirty="0">
                <a:latin typeface="Cambria" panose="02040503050406030204" pitchFamily="18" charset="0"/>
                <a:ea typeface="Cambria" panose="02040503050406030204" pitchFamily="18" charset="0"/>
              </a:rPr>
              <a:t>Women play an important role in 3 pillars of FSN: (1) food availability; (2) food access ; and (3) food use. </a:t>
            </a:r>
          </a:p>
          <a:p>
            <a:pPr lvl="1"/>
            <a:r>
              <a:rPr lang="en-US" sz="1800" dirty="0">
                <a:latin typeface="Cambria" panose="02040503050406030204" pitchFamily="18" charset="0"/>
                <a:ea typeface="Cambria" panose="02040503050406030204" pitchFamily="18" charset="0"/>
              </a:rPr>
              <a:t>Women are also highly affected by food insecurity and malnutrition </a:t>
            </a:r>
          </a:p>
          <a:p>
            <a:r>
              <a:rPr lang="en-US" b="1" dirty="0">
                <a:solidFill>
                  <a:schemeClr val="accent5">
                    <a:lumMod val="40000"/>
                    <a:lumOff val="60000"/>
                  </a:schemeClr>
                </a:solidFill>
                <a:latin typeface="Cambria" panose="02040503050406030204" pitchFamily="18" charset="0"/>
                <a:ea typeface="Cambria" panose="02040503050406030204" pitchFamily="18" charset="0"/>
              </a:rPr>
              <a:t>Climate change (CC)- gender</a:t>
            </a:r>
            <a:r>
              <a:rPr lang="en-US" dirty="0">
                <a:solidFill>
                  <a:schemeClr val="accent5">
                    <a:lumMod val="40000"/>
                    <a:lumOff val="60000"/>
                  </a:schemeClr>
                </a:solidFill>
                <a:latin typeface="Cambria" panose="02040503050406030204" pitchFamily="18" charset="0"/>
                <a:ea typeface="Cambria" panose="02040503050406030204" pitchFamily="18" charset="0"/>
              </a:rPr>
              <a:t>:</a:t>
            </a:r>
          </a:p>
          <a:p>
            <a:pPr lvl="1"/>
            <a:r>
              <a:rPr lang="en-US" sz="1800" dirty="0">
                <a:latin typeface="Cambria" panose="02040503050406030204" pitchFamily="18" charset="0"/>
                <a:ea typeface="Cambria" panose="02040503050406030204" pitchFamily="18" charset="0"/>
              </a:rPr>
              <a:t>CC is expected to aggravate social discrimination, including gender</a:t>
            </a:r>
          </a:p>
          <a:p>
            <a:pPr lvl="1"/>
            <a:r>
              <a:rPr lang="en-US" sz="1800" dirty="0">
                <a:latin typeface="Cambria" panose="02040503050406030204" pitchFamily="18" charset="0"/>
                <a:ea typeface="Cambria" panose="02040503050406030204" pitchFamily="18" charset="0"/>
              </a:rPr>
              <a:t>Climate change could thus undermine the progress made in terms of gender equality</a:t>
            </a:r>
          </a:p>
          <a:p>
            <a:r>
              <a:rPr lang="en-US" b="1" dirty="0">
                <a:solidFill>
                  <a:schemeClr val="accent5">
                    <a:lumMod val="40000"/>
                    <a:lumOff val="60000"/>
                  </a:schemeClr>
                </a:solidFill>
                <a:latin typeface="Cambria" panose="02040503050406030204" pitchFamily="18" charset="0"/>
                <a:ea typeface="Cambria" panose="02040503050406030204" pitchFamily="18" charset="0"/>
              </a:rPr>
              <a:t>Consequences</a:t>
            </a:r>
            <a:r>
              <a:rPr lang="en-US" b="1" dirty="0">
                <a:latin typeface="Cambria" panose="02040503050406030204" pitchFamily="18" charset="0"/>
                <a:ea typeface="Cambria" panose="02040503050406030204" pitchFamily="18" charset="0"/>
              </a:rPr>
              <a:t>:  </a:t>
            </a:r>
            <a:r>
              <a:rPr lang="en-US" dirty="0">
                <a:latin typeface="Cambria" panose="02040503050406030204" pitchFamily="18" charset="0"/>
                <a:ea typeface="Cambria" panose="02040503050406030204" pitchFamily="18" charset="0"/>
              </a:rPr>
              <a:t>gender and development literature emphasized the importance of considering the nexus between gender, agriculture, FSN, and CC, not only to reduce gender inequalities, but also but also to address CC, FSN and agricultural development issues;  </a:t>
            </a:r>
          </a:p>
        </p:txBody>
      </p:sp>
    </p:spTree>
    <p:extLst>
      <p:ext uri="{BB962C8B-B14F-4D97-AF65-F5344CB8AC3E}">
        <p14:creationId xmlns:p14="http://schemas.microsoft.com/office/powerpoint/2010/main" val="4053822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131DDE-6992-4AA8-9281-DAE5ECF74431}"/>
              </a:ext>
            </a:extLst>
          </p:cNvPr>
          <p:cNvSpPr>
            <a:spLocks noGrp="1"/>
          </p:cNvSpPr>
          <p:nvPr>
            <p:ph type="title"/>
          </p:nvPr>
        </p:nvSpPr>
        <p:spPr>
          <a:xfrm>
            <a:off x="838200" y="365126"/>
            <a:ext cx="10515600" cy="691888"/>
          </a:xfrm>
        </p:spPr>
        <p:txBody>
          <a:bodyPr>
            <a:normAutofit/>
          </a:bodyPr>
          <a:lstStyle/>
          <a:p>
            <a:r>
              <a:rPr lang="en-US" sz="3600" dirty="0">
                <a:latin typeface="Cambria" panose="02040503050406030204" pitchFamily="18" charset="0"/>
                <a:ea typeface="Cambria" panose="02040503050406030204" pitchFamily="18" charset="0"/>
              </a:rPr>
              <a:t>Research question </a:t>
            </a:r>
          </a:p>
        </p:txBody>
      </p:sp>
      <p:sp>
        <p:nvSpPr>
          <p:cNvPr id="3" name="Content Placeholder 2">
            <a:extLst>
              <a:ext uri="{FF2B5EF4-FFF2-40B4-BE49-F238E27FC236}">
                <a16:creationId xmlns:a16="http://schemas.microsoft.com/office/drawing/2014/main" id="{07D1CDAC-2F63-4D64-9DD4-8700901CD2DA}"/>
              </a:ext>
            </a:extLst>
          </p:cNvPr>
          <p:cNvSpPr>
            <a:spLocks noGrp="1"/>
          </p:cNvSpPr>
          <p:nvPr>
            <p:ph idx="1"/>
          </p:nvPr>
        </p:nvSpPr>
        <p:spPr>
          <a:xfrm>
            <a:off x="838200" y="1442908"/>
            <a:ext cx="10515600" cy="4756556"/>
          </a:xfrm>
        </p:spPr>
        <p:txBody>
          <a:bodyPr>
            <a:normAutofit fontScale="92500" lnSpcReduction="20000"/>
          </a:bodyPr>
          <a:lstStyle/>
          <a:p>
            <a:r>
              <a:rPr lang="en-US" sz="2600" dirty="0">
                <a:effectLst/>
                <a:latin typeface="Cambria" panose="02040503050406030204" pitchFamily="18" charset="0"/>
                <a:ea typeface="Cambria" panose="02040503050406030204" pitchFamily="18" charset="0"/>
                <a:cs typeface="Times New Roman" panose="02020603050405020304" pitchFamily="18" charset="0"/>
              </a:rPr>
              <a:t>The </a:t>
            </a:r>
            <a:r>
              <a:rPr lang="en-US" sz="2600" b="1" dirty="0">
                <a:solidFill>
                  <a:schemeClr val="accent5">
                    <a:lumMod val="40000"/>
                    <a:lumOff val="60000"/>
                  </a:schemeClr>
                </a:solidFill>
                <a:effectLst/>
                <a:latin typeface="Cambria" panose="02040503050406030204" pitchFamily="18" charset="0"/>
                <a:ea typeface="Cambria" panose="02040503050406030204" pitchFamily="18" charset="0"/>
                <a:cs typeface="Times New Roman" panose="02020603050405020304" pitchFamily="18" charset="0"/>
              </a:rPr>
              <a:t>Beijing Platform for Action </a:t>
            </a:r>
            <a:r>
              <a:rPr lang="en-US" sz="2600" dirty="0">
                <a:effectLst/>
                <a:latin typeface="Cambria" panose="02040503050406030204" pitchFamily="18" charset="0"/>
                <a:ea typeface="Cambria" panose="02040503050406030204" pitchFamily="18" charset="0"/>
                <a:cs typeface="Times New Roman" panose="02020603050405020304" pitchFamily="18" charset="0"/>
              </a:rPr>
              <a:t>(1995):</a:t>
            </a:r>
          </a:p>
          <a:p>
            <a:pPr lvl="1"/>
            <a:r>
              <a:rPr lang="en-US" sz="2600" dirty="0">
                <a:latin typeface="Cambria" panose="02040503050406030204" pitchFamily="18" charset="0"/>
                <a:ea typeface="Cambria" panose="02040503050406030204" pitchFamily="18" charset="0"/>
                <a:cs typeface="Times New Roman" panose="02020603050405020304" pitchFamily="18" charset="0"/>
              </a:rPr>
              <a:t>Promote women’s active participation in all spheres of public and private life;</a:t>
            </a:r>
          </a:p>
          <a:p>
            <a:pPr lvl="1"/>
            <a:r>
              <a:rPr lang="en-US" sz="2600" dirty="0">
                <a:latin typeface="Cambria" panose="02040503050406030204" pitchFamily="18" charset="0"/>
                <a:ea typeface="Cambria" panose="02040503050406030204" pitchFamily="18" charset="0"/>
                <a:cs typeface="Times New Roman" panose="02020603050405020304" pitchFamily="18" charset="0"/>
              </a:rPr>
              <a:t>S</a:t>
            </a:r>
            <a:r>
              <a:rPr lang="en-US" sz="2600" dirty="0">
                <a:effectLst/>
                <a:latin typeface="Cambria" panose="02040503050406030204" pitchFamily="18" charset="0"/>
                <a:ea typeface="Cambria" panose="02040503050406030204" pitchFamily="18" charset="0"/>
                <a:cs typeface="Times New Roman" panose="02020603050405020304" pitchFamily="18" charset="0"/>
              </a:rPr>
              <a:t>ymbol and turning point for the promotion of gender mainstreaming in policies; </a:t>
            </a:r>
          </a:p>
          <a:p>
            <a:pPr lvl="1"/>
            <a:r>
              <a:rPr lang="en-US" sz="2600" dirty="0">
                <a:effectLst/>
                <a:latin typeface="Cambria" panose="02040503050406030204" pitchFamily="18" charset="0"/>
                <a:ea typeface="Cambria" panose="02040503050406030204" pitchFamily="18" charset="0"/>
                <a:cs typeface="Times New Roman" panose="02020603050405020304" pitchFamily="18" charset="0"/>
              </a:rPr>
              <a:t>Widely adopted by governments that:</a:t>
            </a:r>
          </a:p>
          <a:p>
            <a:pPr lvl="2"/>
            <a:r>
              <a:rPr lang="en-US" sz="1900" dirty="0">
                <a:effectLst/>
                <a:latin typeface="Cambria" panose="02040503050406030204" pitchFamily="18" charset="0"/>
                <a:ea typeface="Cambria" panose="02040503050406030204" pitchFamily="18" charset="0"/>
                <a:cs typeface="Times New Roman" panose="02020603050405020304" pitchFamily="18" charset="0"/>
              </a:rPr>
              <a:t>elaborated national gender policies; </a:t>
            </a:r>
          </a:p>
          <a:p>
            <a:pPr lvl="2"/>
            <a:r>
              <a:rPr lang="en-US" sz="1900" dirty="0">
                <a:effectLst/>
                <a:latin typeface="Cambria" panose="02040503050406030204" pitchFamily="18" charset="0"/>
                <a:ea typeface="Cambria" panose="02040503050406030204" pitchFamily="18" charset="0"/>
                <a:cs typeface="Times New Roman" panose="02020603050405020304" pitchFamily="18" charset="0"/>
              </a:rPr>
              <a:t>created governmental gender entities.</a:t>
            </a:r>
            <a:endParaRPr lang="en-US" sz="1900" b="1" dirty="0">
              <a:solidFill>
                <a:srgbClr val="3E3D40"/>
              </a:solidFill>
              <a:effectLst/>
              <a:latin typeface="Cambria" panose="02040503050406030204" pitchFamily="18" charset="0"/>
              <a:ea typeface="Cambria" panose="02040503050406030204" pitchFamily="18" charset="0"/>
              <a:cs typeface="Times New Roman" panose="02020603050405020304" pitchFamily="18" charset="0"/>
            </a:endParaRPr>
          </a:p>
          <a:p>
            <a:r>
              <a:rPr lang="en-US" sz="3000" dirty="0">
                <a:solidFill>
                  <a:schemeClr val="accent5">
                    <a:lumMod val="40000"/>
                    <a:lumOff val="60000"/>
                  </a:schemeClr>
                </a:solidFill>
                <a:effectLst/>
                <a:latin typeface="Cambria" panose="02040503050406030204" pitchFamily="18" charset="0"/>
                <a:ea typeface="Cambria" panose="02040503050406030204" pitchFamily="18" charset="0"/>
                <a:cs typeface="Times New Roman" panose="02020603050405020304" pitchFamily="18" charset="0"/>
              </a:rPr>
              <a:t>However,</a:t>
            </a:r>
            <a:r>
              <a:rPr lang="en-US" sz="3000" dirty="0">
                <a:solidFill>
                  <a:srgbClr val="3E3D40"/>
                </a:solidFill>
                <a:effectLst/>
                <a:latin typeface="Cambria" panose="02040503050406030204" pitchFamily="18" charset="0"/>
                <a:ea typeface="Cambria" panose="02040503050406030204" pitchFamily="18" charset="0"/>
                <a:cs typeface="Times New Roman" panose="02020603050405020304" pitchFamily="18" charset="0"/>
              </a:rPr>
              <a:t> </a:t>
            </a:r>
            <a:r>
              <a:rPr lang="en-US" sz="30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rPr>
              <a:t>gender mainstreaming has been disappointing </a:t>
            </a:r>
            <a:r>
              <a:rPr lang="en-US" sz="3000" dirty="0">
                <a:solidFill>
                  <a:srgbClr val="3E3D40"/>
                </a:solidFill>
                <a:effectLst/>
                <a:latin typeface="Cambria" panose="02040503050406030204" pitchFamily="18" charset="0"/>
                <a:ea typeface="Cambria" panose="02040503050406030204" pitchFamily="18" charset="0"/>
                <a:cs typeface="Times New Roman" panose="02020603050405020304" pitchFamily="18" charset="0"/>
              </a:rPr>
              <a:t>. </a:t>
            </a:r>
          </a:p>
          <a:p>
            <a:endParaRPr lang="en-US" b="1" dirty="0">
              <a:solidFill>
                <a:srgbClr val="3E3D40"/>
              </a:solidFill>
              <a:effectLst/>
              <a:latin typeface="Cambria" panose="02040503050406030204" pitchFamily="18" charset="0"/>
              <a:ea typeface="Cambria" panose="02040503050406030204" pitchFamily="18" charset="0"/>
              <a:cs typeface="Times New Roman" panose="02020603050405020304" pitchFamily="18" charset="0"/>
            </a:endParaRPr>
          </a:p>
          <a:p>
            <a:pPr marL="0" indent="0">
              <a:buNone/>
            </a:pPr>
            <a:r>
              <a:rPr lang="en-US" sz="3000" b="1" dirty="0">
                <a:solidFill>
                  <a:srgbClr val="002060"/>
                </a:solidFill>
                <a:latin typeface="Cambria" panose="02040503050406030204" pitchFamily="18" charset="0"/>
                <a:ea typeface="Cambria" panose="02040503050406030204" pitchFamily="18" charset="0"/>
                <a:cs typeface="Times New Roman" panose="02020603050405020304" pitchFamily="18" charset="0"/>
              </a:rPr>
              <a:t>What are the main barriers to and solutions for gender integration in policies and interventions tackling food insecurity, nutrition, climate change and agriculture in Guatemala and Honduras?</a:t>
            </a:r>
          </a:p>
          <a:p>
            <a:endParaRPr lang="en-US" dirty="0"/>
          </a:p>
        </p:txBody>
      </p:sp>
    </p:spTree>
    <p:extLst>
      <p:ext uri="{BB962C8B-B14F-4D97-AF65-F5344CB8AC3E}">
        <p14:creationId xmlns:p14="http://schemas.microsoft.com/office/powerpoint/2010/main" val="4162826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D9A7D-0E57-4223-9372-E8DC5CBAEFE1}"/>
              </a:ext>
            </a:extLst>
          </p:cNvPr>
          <p:cNvSpPr>
            <a:spLocks noGrp="1"/>
          </p:cNvSpPr>
          <p:nvPr>
            <p:ph type="title"/>
          </p:nvPr>
        </p:nvSpPr>
        <p:spPr>
          <a:xfrm>
            <a:off x="838200" y="147011"/>
            <a:ext cx="10515600" cy="767389"/>
          </a:xfrm>
        </p:spPr>
        <p:txBody>
          <a:bodyPr>
            <a:normAutofit/>
          </a:bodyPr>
          <a:lstStyle/>
          <a:p>
            <a:r>
              <a:rPr lang="en-US" sz="2800" dirty="0">
                <a:latin typeface="Cambria" panose="02040503050406030204" pitchFamily="18" charset="0"/>
                <a:ea typeface="Cambria" panose="02040503050406030204" pitchFamily="18" charset="0"/>
              </a:rPr>
              <a:t>Conceptual framework and method </a:t>
            </a:r>
          </a:p>
        </p:txBody>
      </p:sp>
      <p:sp>
        <p:nvSpPr>
          <p:cNvPr id="4" name="Content Placeholder 3">
            <a:extLst>
              <a:ext uri="{FF2B5EF4-FFF2-40B4-BE49-F238E27FC236}">
                <a16:creationId xmlns:a16="http://schemas.microsoft.com/office/drawing/2014/main" id="{40693E85-25E4-4E69-9541-11DCA481ED6C}"/>
              </a:ext>
            </a:extLst>
          </p:cNvPr>
          <p:cNvSpPr>
            <a:spLocks noGrp="1"/>
          </p:cNvSpPr>
          <p:nvPr>
            <p:ph sz="half" idx="2"/>
          </p:nvPr>
        </p:nvSpPr>
        <p:spPr>
          <a:xfrm>
            <a:off x="7162800" y="695578"/>
            <a:ext cx="4584700" cy="5701831"/>
          </a:xfrm>
        </p:spPr>
        <p:txBody>
          <a:bodyPr>
            <a:normAutofit/>
          </a:bodyPr>
          <a:lstStyle/>
          <a:p>
            <a:pPr marL="0" indent="0">
              <a:buNone/>
            </a:pPr>
            <a:endParaRPr lang="en-US" sz="1800" b="1" dirty="0">
              <a:latin typeface="Cambria" panose="02040503050406030204" pitchFamily="18" charset="0"/>
              <a:ea typeface="Cambria" panose="02040503050406030204" pitchFamily="18" charset="0"/>
            </a:endParaRPr>
          </a:p>
          <a:p>
            <a:pPr marL="0" indent="0">
              <a:buNone/>
            </a:pPr>
            <a:r>
              <a:rPr lang="en-US" sz="1800" b="1" dirty="0">
                <a:solidFill>
                  <a:schemeClr val="accent5">
                    <a:lumMod val="40000"/>
                    <a:lumOff val="60000"/>
                  </a:schemeClr>
                </a:solidFill>
                <a:latin typeface="Cambria" panose="02040503050406030204" pitchFamily="18" charset="0"/>
                <a:ea typeface="Cambria" panose="02040503050406030204" pitchFamily="18" charset="0"/>
              </a:rPr>
              <a:t>Method:  </a:t>
            </a:r>
          </a:p>
          <a:p>
            <a:r>
              <a:rPr lang="en-US" sz="1800" b="1" dirty="0">
                <a:solidFill>
                  <a:srgbClr val="002060"/>
                </a:solidFill>
                <a:latin typeface="Cambria" panose="02040503050406030204" pitchFamily="18" charset="0"/>
                <a:ea typeface="Cambria" panose="02040503050406030204" pitchFamily="18" charset="0"/>
              </a:rPr>
              <a:t>Inventory of the main policy and regulatory documents </a:t>
            </a:r>
            <a:r>
              <a:rPr lang="en-US" sz="1600" dirty="0">
                <a:latin typeface="Cambria" panose="02040503050406030204" pitchFamily="18" charset="0"/>
                <a:ea typeface="Cambria" panose="02040503050406030204" pitchFamily="18" charset="0"/>
              </a:rPr>
              <a:t>(laws, frameworks, strategies, plans, and policies) </a:t>
            </a:r>
            <a:r>
              <a:rPr lang="en-US" sz="1800" dirty="0">
                <a:latin typeface="Cambria" panose="02040503050406030204" pitchFamily="18" charset="0"/>
                <a:ea typeface="Cambria" panose="02040503050406030204" pitchFamily="18" charset="0"/>
              </a:rPr>
              <a:t>related to each of the policy domains considered in our policy mix </a:t>
            </a:r>
            <a:r>
              <a:rPr lang="en-US" sz="1600" dirty="0">
                <a:latin typeface="Cambria" panose="02040503050406030204" pitchFamily="18" charset="0"/>
                <a:ea typeface="Cambria" panose="02040503050406030204" pitchFamily="18" charset="0"/>
              </a:rPr>
              <a:t>(i.e. agriculture, CC/ disaster risk management/ environment, FSN and gender);</a:t>
            </a:r>
          </a:p>
          <a:p>
            <a:r>
              <a:rPr lang="en-US" sz="1800" b="1" dirty="0">
                <a:solidFill>
                  <a:srgbClr val="002060"/>
                </a:solidFill>
                <a:latin typeface="Cambria" panose="02040503050406030204" pitchFamily="18" charset="0"/>
                <a:ea typeface="Cambria" panose="02040503050406030204" pitchFamily="18" charset="0"/>
              </a:rPr>
              <a:t>Semi-structured interviews </a:t>
            </a:r>
            <a:r>
              <a:rPr lang="en-US" sz="1800" dirty="0">
                <a:latin typeface="Cambria" panose="02040503050406030204" pitchFamily="18" charset="0"/>
                <a:ea typeface="Cambria" panose="02040503050406030204" pitchFamily="18" charset="0"/>
              </a:rPr>
              <a:t>at national level with key informants such as governmental officials, international cooperation representatives, and civil society members;</a:t>
            </a:r>
          </a:p>
          <a:p>
            <a:r>
              <a:rPr lang="en-US" sz="1800" b="1" dirty="0">
                <a:solidFill>
                  <a:srgbClr val="002060"/>
                </a:solidFill>
                <a:latin typeface="Cambria" panose="02040503050406030204" pitchFamily="18" charset="0"/>
                <a:ea typeface="Cambria" panose="02040503050406030204" pitchFamily="18" charset="0"/>
              </a:rPr>
              <a:t>Narrative  and policy document analysis </a:t>
            </a:r>
            <a:r>
              <a:rPr lang="en-US" sz="1800" dirty="0">
                <a:latin typeface="Cambria" panose="02040503050406030204" pitchFamily="18" charset="0"/>
                <a:ea typeface="Cambria" panose="02040503050406030204" pitchFamily="18" charset="0"/>
              </a:rPr>
              <a:t>on barriers and solutions to gender mainstreaming in policy. </a:t>
            </a:r>
          </a:p>
        </p:txBody>
      </p:sp>
      <p:pic>
        <p:nvPicPr>
          <p:cNvPr id="6" name="Picture 5">
            <a:extLst>
              <a:ext uri="{FF2B5EF4-FFF2-40B4-BE49-F238E27FC236}">
                <a16:creationId xmlns:a16="http://schemas.microsoft.com/office/drawing/2014/main" id="{802A3AAD-47B8-4D0A-BAFC-3308112B02B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1448" y="3332393"/>
            <a:ext cx="7668054" cy="3613583"/>
          </a:xfrm>
          <a:prstGeom prst="rect">
            <a:avLst/>
          </a:prstGeom>
        </p:spPr>
      </p:pic>
      <p:sp>
        <p:nvSpPr>
          <p:cNvPr id="7" name="TextBox 6">
            <a:extLst>
              <a:ext uri="{FF2B5EF4-FFF2-40B4-BE49-F238E27FC236}">
                <a16:creationId xmlns:a16="http://schemas.microsoft.com/office/drawing/2014/main" id="{73BA950A-75D1-4180-B7CD-1D08B743595C}"/>
              </a:ext>
            </a:extLst>
          </p:cNvPr>
          <p:cNvSpPr txBox="1"/>
          <p:nvPr/>
        </p:nvSpPr>
        <p:spPr>
          <a:xfrm>
            <a:off x="444500" y="737099"/>
            <a:ext cx="5511800" cy="2462213"/>
          </a:xfrm>
          <a:prstGeom prst="rect">
            <a:avLst/>
          </a:prstGeom>
          <a:noFill/>
        </p:spPr>
        <p:txBody>
          <a:bodyPr wrap="square" rtlCol="0">
            <a:spAutoFit/>
          </a:bodyPr>
          <a:lstStyle/>
          <a:p>
            <a:pPr marL="0" indent="0">
              <a:buNone/>
            </a:pPr>
            <a:r>
              <a:rPr lang="en-US" b="1" dirty="0">
                <a:solidFill>
                  <a:schemeClr val="accent5">
                    <a:lumMod val="40000"/>
                    <a:lumOff val="60000"/>
                  </a:schemeClr>
                </a:solidFill>
                <a:latin typeface="Cambria" panose="02040503050406030204" pitchFamily="18" charset="0"/>
                <a:ea typeface="Cambria" panose="02040503050406030204" pitchFamily="18" charset="0"/>
              </a:rPr>
              <a:t>Conceptual framework: </a:t>
            </a:r>
          </a:p>
          <a:p>
            <a:r>
              <a:rPr lang="en-US" dirty="0">
                <a:latin typeface="Cambria" panose="02040503050406030204" pitchFamily="18" charset="0"/>
                <a:ea typeface="Cambria" panose="02040503050406030204" pitchFamily="18" charset="0"/>
              </a:rPr>
              <a:t>(1) </a:t>
            </a:r>
            <a:r>
              <a:rPr lang="en-US" b="1" dirty="0">
                <a:latin typeface="Cambria" panose="02040503050406030204" pitchFamily="18" charset="0"/>
                <a:ea typeface="Cambria" panose="02040503050406030204" pitchFamily="18" charset="0"/>
              </a:rPr>
              <a:t>policy integration </a:t>
            </a:r>
            <a:r>
              <a:rPr lang="en-US" sz="1600" dirty="0">
                <a:latin typeface="Cambria" panose="02040503050406030204" pitchFamily="18" charset="0"/>
                <a:ea typeface="Cambria" panose="02040503050406030204" pitchFamily="18" charset="0"/>
              </a:rPr>
              <a:t>(Bommel and </a:t>
            </a:r>
            <a:r>
              <a:rPr lang="en-US" sz="1600" dirty="0" err="1">
                <a:latin typeface="Cambria" panose="02040503050406030204" pitchFamily="18" charset="0"/>
                <a:ea typeface="Cambria" panose="02040503050406030204" pitchFamily="18" charset="0"/>
              </a:rPr>
              <a:t>Kuindersma</a:t>
            </a:r>
            <a:r>
              <a:rPr lang="en-US" sz="1600" dirty="0">
                <a:latin typeface="Cambria" panose="02040503050406030204" pitchFamily="18" charset="0"/>
                <a:ea typeface="Cambria" panose="02040503050406030204" pitchFamily="18" charset="0"/>
              </a:rPr>
              <a:t>, 2008)</a:t>
            </a:r>
          </a:p>
          <a:p>
            <a:r>
              <a:rPr lang="en-US" dirty="0">
                <a:latin typeface="Cambria" panose="02040503050406030204" pitchFamily="18" charset="0"/>
                <a:ea typeface="Cambria" panose="02040503050406030204" pitchFamily="18" charset="0"/>
              </a:rPr>
              <a:t>(2) </a:t>
            </a:r>
            <a:r>
              <a:rPr lang="en-US" b="1" dirty="0">
                <a:latin typeface="Cambria" panose="02040503050406030204" pitchFamily="18" charset="0"/>
                <a:ea typeface="Cambria" panose="02040503050406030204" pitchFamily="18" charset="0"/>
              </a:rPr>
              <a:t>policy mix </a:t>
            </a:r>
            <a:r>
              <a:rPr lang="en-US" sz="1600" dirty="0">
                <a:latin typeface="Cambria" panose="02040503050406030204" pitchFamily="18" charset="0"/>
                <a:ea typeface="Cambria" panose="02040503050406030204" pitchFamily="18" charset="0"/>
              </a:rPr>
              <a:t>(Flanagan et al., 2011)</a:t>
            </a:r>
          </a:p>
          <a:p>
            <a:r>
              <a:rPr lang="en-US" dirty="0">
                <a:latin typeface="Cambria" panose="02040503050406030204" pitchFamily="18" charset="0"/>
                <a:ea typeface="Cambria" panose="02040503050406030204" pitchFamily="18" charset="0"/>
              </a:rPr>
              <a:t>(3) </a:t>
            </a:r>
            <a:r>
              <a:rPr lang="en-US" b="1" dirty="0">
                <a:latin typeface="Cambria" panose="02040503050406030204" pitchFamily="18" charset="0"/>
                <a:ea typeface="Cambria" panose="02040503050406030204" pitchFamily="18" charset="0"/>
              </a:rPr>
              <a:t>policy translation </a:t>
            </a:r>
            <a:r>
              <a:rPr lang="en-US" sz="1600" dirty="0">
                <a:latin typeface="Cambria" panose="02040503050406030204" pitchFamily="18" charset="0"/>
                <a:ea typeface="Cambria" panose="02040503050406030204" pitchFamily="18" charset="0"/>
              </a:rPr>
              <a:t>(Acosta et al., 2020)</a:t>
            </a:r>
          </a:p>
          <a:p>
            <a:pPr marL="0" indent="0">
              <a:buNone/>
            </a:pPr>
            <a:endParaRPr lang="en-US" sz="1000" b="1" dirty="0">
              <a:latin typeface="Cambria" panose="02040503050406030204" pitchFamily="18" charset="0"/>
              <a:ea typeface="Cambria" panose="02040503050406030204" pitchFamily="18" charset="0"/>
            </a:endParaRPr>
          </a:p>
          <a:p>
            <a:pPr marL="0" indent="0">
              <a:buNone/>
            </a:pPr>
            <a:r>
              <a:rPr lang="en-US" b="1" dirty="0">
                <a:solidFill>
                  <a:schemeClr val="accent5">
                    <a:lumMod val="40000"/>
                    <a:lumOff val="60000"/>
                  </a:schemeClr>
                </a:solidFill>
                <a:latin typeface="Cambria" panose="02040503050406030204" pitchFamily="18" charset="0"/>
                <a:ea typeface="Cambria" panose="02040503050406030204" pitchFamily="18" charset="0"/>
              </a:rPr>
              <a:t>Scope:</a:t>
            </a:r>
          </a:p>
          <a:p>
            <a:r>
              <a:rPr lang="en-US" dirty="0">
                <a:latin typeface="Cambria" panose="02040503050406030204" pitchFamily="18" charset="0"/>
                <a:ea typeface="Cambria" panose="02040503050406030204" pitchFamily="18" charset="0"/>
              </a:rPr>
              <a:t>Case-study approach (</a:t>
            </a:r>
            <a:r>
              <a:rPr lang="en-US" dirty="0" err="1">
                <a:latin typeface="Cambria" panose="02040503050406030204" pitchFamily="18" charset="0"/>
                <a:ea typeface="Cambria" panose="02040503050406030204" pitchFamily="18" charset="0"/>
              </a:rPr>
              <a:t>Flyvbjerg</a:t>
            </a:r>
            <a:r>
              <a:rPr lang="en-US" dirty="0">
                <a:latin typeface="Cambria" panose="02040503050406030204" pitchFamily="18" charset="0"/>
                <a:ea typeface="Cambria" panose="02040503050406030204" pitchFamily="18" charset="0"/>
              </a:rPr>
              <a:t>, 2006; Yin, 2002): Honduras and Guatemala </a:t>
            </a:r>
          </a:p>
          <a:p>
            <a:endParaRPr lang="en-US" dirty="0" err="1">
              <a:solidFill>
                <a:srgbClr val="3B3838"/>
              </a:solidFill>
            </a:endParaRPr>
          </a:p>
        </p:txBody>
      </p:sp>
    </p:spTree>
    <p:extLst>
      <p:ext uri="{BB962C8B-B14F-4D97-AF65-F5344CB8AC3E}">
        <p14:creationId xmlns:p14="http://schemas.microsoft.com/office/powerpoint/2010/main" val="5544513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2E165B3F-2E0A-480F-B7F4-48B7206B8850}"/>
              </a:ext>
            </a:extLst>
          </p:cNvPr>
          <p:cNvSpPr>
            <a:spLocks noGrp="1"/>
          </p:cNvSpPr>
          <p:nvPr>
            <p:ph type="title"/>
          </p:nvPr>
        </p:nvSpPr>
        <p:spPr>
          <a:xfrm>
            <a:off x="839788" y="0"/>
            <a:ext cx="10515600" cy="658332"/>
          </a:xfrm>
        </p:spPr>
        <p:txBody>
          <a:bodyPr>
            <a:normAutofit/>
          </a:bodyPr>
          <a:lstStyle/>
          <a:p>
            <a:r>
              <a:rPr lang="en-US" sz="2800" dirty="0"/>
              <a:t>Main results</a:t>
            </a:r>
          </a:p>
        </p:txBody>
      </p:sp>
      <p:sp>
        <p:nvSpPr>
          <p:cNvPr id="11" name="Text Placeholder 10">
            <a:extLst>
              <a:ext uri="{FF2B5EF4-FFF2-40B4-BE49-F238E27FC236}">
                <a16:creationId xmlns:a16="http://schemas.microsoft.com/office/drawing/2014/main" id="{B1D79779-54D6-46F5-BCAE-AF1318A4740F}"/>
              </a:ext>
            </a:extLst>
          </p:cNvPr>
          <p:cNvSpPr>
            <a:spLocks noGrp="1"/>
          </p:cNvSpPr>
          <p:nvPr>
            <p:ph type="body" idx="1"/>
          </p:nvPr>
        </p:nvSpPr>
        <p:spPr>
          <a:xfrm>
            <a:off x="839788" y="791929"/>
            <a:ext cx="5157787" cy="823912"/>
          </a:xfrm>
        </p:spPr>
        <p:txBody>
          <a:bodyPr/>
          <a:lstStyle/>
          <a:p>
            <a:r>
              <a:rPr lang="en-US" dirty="0">
                <a:solidFill>
                  <a:schemeClr val="accent5">
                    <a:lumMod val="40000"/>
                    <a:lumOff val="60000"/>
                  </a:schemeClr>
                </a:solidFill>
              </a:rPr>
              <a:t>Barriers</a:t>
            </a:r>
          </a:p>
        </p:txBody>
      </p:sp>
      <p:sp>
        <p:nvSpPr>
          <p:cNvPr id="12" name="Content Placeholder 11">
            <a:extLst>
              <a:ext uri="{FF2B5EF4-FFF2-40B4-BE49-F238E27FC236}">
                <a16:creationId xmlns:a16="http://schemas.microsoft.com/office/drawing/2014/main" id="{29A1FFBB-652C-4DB4-8C06-FB081CEF1368}"/>
              </a:ext>
            </a:extLst>
          </p:cNvPr>
          <p:cNvSpPr>
            <a:spLocks noGrp="1"/>
          </p:cNvSpPr>
          <p:nvPr>
            <p:ph sz="half" idx="2"/>
          </p:nvPr>
        </p:nvSpPr>
        <p:spPr>
          <a:xfrm>
            <a:off x="121920" y="1586706"/>
            <a:ext cx="5875655" cy="5271294"/>
          </a:xfrm>
        </p:spPr>
        <p:txBody>
          <a:bodyPr>
            <a:noAutofit/>
          </a:bodyPr>
          <a:lstStyle/>
          <a:p>
            <a:pPr marL="0" indent="0">
              <a:buNone/>
            </a:pPr>
            <a:r>
              <a:rPr lang="en-US" sz="1800" dirty="0">
                <a:latin typeface="Cambria" panose="02040503050406030204" pitchFamily="18" charset="0"/>
                <a:ea typeface="Cambria" panose="02040503050406030204" pitchFamily="18" charset="0"/>
              </a:rPr>
              <a:t>Multiple </a:t>
            </a:r>
            <a:r>
              <a:rPr lang="en-US" sz="1800" b="1" dirty="0">
                <a:latin typeface="Cambria" panose="02040503050406030204" pitchFamily="18" charset="0"/>
                <a:ea typeface="Cambria" panose="02040503050406030204" pitchFamily="18" charset="0"/>
              </a:rPr>
              <a:t>barriers</a:t>
            </a:r>
            <a:r>
              <a:rPr lang="en-US" sz="1800" dirty="0">
                <a:latin typeface="Cambria" panose="02040503050406030204" pitchFamily="18" charset="0"/>
                <a:ea typeface="Cambria" panose="02040503050406030204" pitchFamily="18" charset="0"/>
              </a:rPr>
              <a:t> of a different nature and at different levels : </a:t>
            </a:r>
          </a:p>
          <a:p>
            <a:r>
              <a:rPr lang="en-US" sz="1600" b="1" dirty="0">
                <a:solidFill>
                  <a:srgbClr val="002060"/>
                </a:solidFill>
                <a:latin typeface="Cambria" panose="02040503050406030204" pitchFamily="18" charset="0"/>
                <a:ea typeface="Cambria" panose="02040503050406030204" pitchFamily="18" charset="0"/>
              </a:rPr>
              <a:t>Policy translation from the international level:</a:t>
            </a:r>
          </a:p>
          <a:p>
            <a:pPr lvl="1"/>
            <a:r>
              <a:rPr lang="en-US" sz="1600" dirty="0">
                <a:latin typeface="Cambria" panose="02040503050406030204" pitchFamily="18" charset="0"/>
                <a:ea typeface="Cambria" panose="02040503050406030204" pitchFamily="18" charset="0"/>
              </a:rPr>
              <a:t>No real interest of governments </a:t>
            </a:r>
          </a:p>
          <a:p>
            <a:r>
              <a:rPr lang="en-US" sz="1600" b="1" dirty="0">
                <a:solidFill>
                  <a:srgbClr val="002060"/>
                </a:solidFill>
                <a:latin typeface="Cambria" panose="02040503050406030204" pitchFamily="18" charset="0"/>
                <a:ea typeface="Cambria" panose="02040503050406030204" pitchFamily="18" charset="0"/>
              </a:rPr>
              <a:t>Structural policy barriers at national level:</a:t>
            </a:r>
          </a:p>
          <a:p>
            <a:pPr lvl="1"/>
            <a:r>
              <a:rPr lang="en-US" sz="1600" dirty="0">
                <a:latin typeface="Cambria" panose="02040503050406030204" pitchFamily="18" charset="0"/>
                <a:ea typeface="Cambria" panose="02040503050406030204" pitchFamily="18" charset="0"/>
              </a:rPr>
              <a:t>Gap between policy development and implementation </a:t>
            </a:r>
          </a:p>
          <a:p>
            <a:pPr lvl="1"/>
            <a:r>
              <a:rPr lang="en-US" sz="1600" dirty="0">
                <a:latin typeface="Cambria" panose="02040503050406030204" pitchFamily="18" charset="0"/>
                <a:ea typeface="Cambria" panose="02040503050406030204" pitchFamily="18" charset="0"/>
              </a:rPr>
              <a:t>Development model pursued by governments; </a:t>
            </a:r>
          </a:p>
          <a:p>
            <a:pPr lvl="1"/>
            <a:r>
              <a:rPr lang="en-US" sz="1600" dirty="0">
                <a:latin typeface="Cambria" panose="02040503050406030204" pitchFamily="18" charset="0"/>
                <a:ea typeface="Cambria" panose="02040503050406030204" pitchFamily="18" charset="0"/>
              </a:rPr>
              <a:t>Weak gender institutions-  issue of cross-cutting issue;</a:t>
            </a:r>
          </a:p>
          <a:p>
            <a:pPr lvl="1"/>
            <a:r>
              <a:rPr lang="en-US" sz="1600" dirty="0">
                <a:latin typeface="Cambria" panose="02040503050406030204" pitchFamily="18" charset="0"/>
                <a:ea typeface="Cambria" panose="02040503050406030204" pitchFamily="18" charset="0"/>
              </a:rPr>
              <a:t>women are not recognized in the agricultural sector. </a:t>
            </a:r>
          </a:p>
          <a:p>
            <a:r>
              <a:rPr lang="en-US" sz="1600" b="1" dirty="0">
                <a:solidFill>
                  <a:srgbClr val="002060"/>
                </a:solidFill>
                <a:latin typeface="Cambria" panose="02040503050406030204" pitchFamily="18" charset="0"/>
                <a:ea typeface="Cambria" panose="02040503050406030204" pitchFamily="18" charset="0"/>
              </a:rPr>
              <a:t>Lack of knowledge and capacity:</a:t>
            </a:r>
          </a:p>
          <a:p>
            <a:pPr lvl="1"/>
            <a:r>
              <a:rPr lang="en-US" sz="1600" dirty="0">
                <a:latin typeface="Cambria" panose="02040503050406030204" pitchFamily="18" charset="0"/>
                <a:ea typeface="Cambria" panose="02040503050406030204" pitchFamily="18" charset="0"/>
              </a:rPr>
              <a:t>Problem of awareness and training on gender;</a:t>
            </a:r>
          </a:p>
          <a:p>
            <a:pPr lvl="1"/>
            <a:r>
              <a:rPr lang="en-US" sz="1600" dirty="0">
                <a:effectLst/>
                <a:latin typeface="Cambria" panose="02040503050406030204" pitchFamily="18" charset="0"/>
                <a:ea typeface="Cambria" panose="02040503050406030204" pitchFamily="18" charset="0"/>
                <a:cs typeface="Times New Roman" panose="02020603050405020304" pitchFamily="18" charset="0"/>
              </a:rPr>
              <a:t>Technical approach given to CC issue ignoring its social aspects</a:t>
            </a:r>
            <a:endParaRPr lang="en-US" sz="1600" dirty="0">
              <a:latin typeface="Cambria" panose="02040503050406030204" pitchFamily="18" charset="0"/>
              <a:ea typeface="Cambria" panose="02040503050406030204" pitchFamily="18" charset="0"/>
            </a:endParaRPr>
          </a:p>
          <a:p>
            <a:r>
              <a:rPr lang="en-US" sz="1600" b="1" dirty="0">
                <a:solidFill>
                  <a:srgbClr val="002060"/>
                </a:solidFill>
                <a:latin typeface="Cambria" panose="02040503050406030204" pitchFamily="18" charset="0"/>
                <a:ea typeface="Cambria" panose="02040503050406030204" pitchFamily="18" charset="0"/>
              </a:rPr>
              <a:t>Behaviors and corruption:</a:t>
            </a:r>
          </a:p>
          <a:p>
            <a:pPr lvl="1"/>
            <a:r>
              <a:rPr lang="en-US" sz="1600" dirty="0">
                <a:latin typeface="Cambria" panose="02040503050406030204" pitchFamily="18" charset="0"/>
                <a:ea typeface="Cambria" panose="02040503050406030204" pitchFamily="18" charset="0"/>
              </a:rPr>
              <a:t>State corruption, patriarchal culture and lack of interest on the part of politicians constitute limitations for gender mainstreaming</a:t>
            </a:r>
            <a:endParaRPr lang="en-US" sz="1800" dirty="0">
              <a:latin typeface="Cambria" panose="02040503050406030204" pitchFamily="18" charset="0"/>
              <a:ea typeface="Cambria" panose="02040503050406030204" pitchFamily="18" charset="0"/>
            </a:endParaRPr>
          </a:p>
        </p:txBody>
      </p:sp>
      <p:sp>
        <p:nvSpPr>
          <p:cNvPr id="13" name="Text Placeholder 12">
            <a:extLst>
              <a:ext uri="{FF2B5EF4-FFF2-40B4-BE49-F238E27FC236}">
                <a16:creationId xmlns:a16="http://schemas.microsoft.com/office/drawing/2014/main" id="{2DE560BB-6068-47D4-9B15-A8F58A5FD9D4}"/>
              </a:ext>
            </a:extLst>
          </p:cNvPr>
          <p:cNvSpPr>
            <a:spLocks noGrp="1"/>
          </p:cNvSpPr>
          <p:nvPr>
            <p:ph type="body" sz="quarter" idx="3"/>
          </p:nvPr>
        </p:nvSpPr>
        <p:spPr>
          <a:xfrm>
            <a:off x="6172199" y="761306"/>
            <a:ext cx="5183188" cy="823912"/>
          </a:xfrm>
        </p:spPr>
        <p:txBody>
          <a:bodyPr/>
          <a:lstStyle/>
          <a:p>
            <a:r>
              <a:rPr lang="en-US" dirty="0">
                <a:solidFill>
                  <a:schemeClr val="accent5">
                    <a:lumMod val="40000"/>
                    <a:lumOff val="60000"/>
                  </a:schemeClr>
                </a:solidFill>
              </a:rPr>
              <a:t>Discussion </a:t>
            </a:r>
          </a:p>
        </p:txBody>
      </p:sp>
      <p:sp>
        <p:nvSpPr>
          <p:cNvPr id="14" name="Content Placeholder 13">
            <a:extLst>
              <a:ext uri="{FF2B5EF4-FFF2-40B4-BE49-F238E27FC236}">
                <a16:creationId xmlns:a16="http://schemas.microsoft.com/office/drawing/2014/main" id="{27E0E47A-719C-4F95-9422-DCCBBBF30CF2}"/>
              </a:ext>
            </a:extLst>
          </p:cNvPr>
          <p:cNvSpPr>
            <a:spLocks noGrp="1"/>
          </p:cNvSpPr>
          <p:nvPr>
            <p:ph sz="quarter" idx="4"/>
          </p:nvPr>
        </p:nvSpPr>
        <p:spPr>
          <a:xfrm>
            <a:off x="6272868" y="1615841"/>
            <a:ext cx="5698222" cy="5279910"/>
          </a:xfrm>
        </p:spPr>
        <p:txBody>
          <a:bodyPr>
            <a:normAutofit/>
          </a:bodyPr>
          <a:lstStyle/>
          <a:p>
            <a:pPr algn="just">
              <a:lnSpc>
                <a:spcPct val="107000"/>
              </a:lnSpc>
              <a:spcBef>
                <a:spcPts val="0"/>
              </a:spcBef>
            </a:pPr>
            <a:r>
              <a:rPr lang="en-US" sz="1800" dirty="0">
                <a:solidFill>
                  <a:srgbClr val="3E3D40"/>
                </a:solidFill>
                <a:latin typeface="Cambria" panose="02040503050406030204" pitchFamily="18" charset="0"/>
                <a:ea typeface="Cambria" panose="02040503050406030204" pitchFamily="18" charset="0"/>
                <a:cs typeface="Times New Roman" panose="02020603050405020304" pitchFamily="18" charset="0"/>
              </a:rPr>
              <a:t>High level of discouragement and feelings of powerlessness of key informants on the gender situation;</a:t>
            </a:r>
          </a:p>
          <a:p>
            <a:pPr algn="just">
              <a:lnSpc>
                <a:spcPct val="107000"/>
              </a:lnSpc>
              <a:spcBef>
                <a:spcPts val="0"/>
              </a:spcBef>
            </a:pPr>
            <a:endParaRPr lang="en-US" sz="1800" dirty="0">
              <a:solidFill>
                <a:srgbClr val="3E3D40"/>
              </a:solidFill>
              <a:latin typeface="Cambria" panose="02040503050406030204" pitchFamily="18" charset="0"/>
              <a:ea typeface="Cambria" panose="02040503050406030204" pitchFamily="18" charset="0"/>
              <a:cs typeface="Times New Roman" panose="02020603050405020304" pitchFamily="18" charset="0"/>
            </a:endParaRPr>
          </a:p>
          <a:p>
            <a:pPr algn="just">
              <a:lnSpc>
                <a:spcPct val="107000"/>
              </a:lnSpc>
              <a:spcBef>
                <a:spcPts val="0"/>
              </a:spcBef>
            </a:pPr>
            <a:endParaRPr lang="en-US" sz="1800" dirty="0">
              <a:solidFill>
                <a:srgbClr val="3E3D40"/>
              </a:solidFill>
              <a:latin typeface="Cambria" panose="02040503050406030204" pitchFamily="18" charset="0"/>
              <a:ea typeface="Cambria" panose="02040503050406030204" pitchFamily="18" charset="0"/>
              <a:cs typeface="Times New Roman" panose="02020603050405020304" pitchFamily="18" charset="0"/>
            </a:endParaRPr>
          </a:p>
          <a:p>
            <a:pPr algn="just">
              <a:lnSpc>
                <a:spcPct val="107000"/>
              </a:lnSpc>
              <a:spcBef>
                <a:spcPts val="0"/>
              </a:spcBef>
            </a:pPr>
            <a:r>
              <a:rPr lang="en-US" sz="1800" dirty="0">
                <a:latin typeface="Cambria" panose="02040503050406030204" pitchFamily="18" charset="0"/>
                <a:ea typeface="Cambria" panose="02040503050406030204" pitchFamily="18" charset="0"/>
                <a:cs typeface="Times New Roman" panose="02020603050405020304" pitchFamily="18" charset="0"/>
              </a:rPr>
              <a:t>Key role of IC for funding gender actions, which were otherwise unbudgeted through national mechanisms;</a:t>
            </a:r>
            <a:endParaRPr lang="en-US" sz="1800" dirty="0">
              <a:solidFill>
                <a:srgbClr val="3E3D40"/>
              </a:solidFill>
              <a:latin typeface="Cambria" panose="02040503050406030204" pitchFamily="18" charset="0"/>
              <a:ea typeface="Cambria" panose="02040503050406030204" pitchFamily="18" charset="0"/>
              <a:cs typeface="Times New Roman" panose="02020603050405020304" pitchFamily="18" charset="0"/>
            </a:endParaRPr>
          </a:p>
          <a:p>
            <a:pPr algn="just">
              <a:lnSpc>
                <a:spcPct val="107000"/>
              </a:lnSpc>
              <a:spcBef>
                <a:spcPts val="0"/>
              </a:spcBef>
            </a:pPr>
            <a:r>
              <a:rPr lang="en-US" sz="1800" dirty="0">
                <a:solidFill>
                  <a:srgbClr val="3E3D40"/>
                </a:solidFill>
                <a:latin typeface="Cambria" panose="02040503050406030204" pitchFamily="18" charset="0"/>
                <a:ea typeface="Cambria" panose="02040503050406030204" pitchFamily="18" charset="0"/>
                <a:cs typeface="Times New Roman" panose="02020603050405020304" pitchFamily="18" charset="0"/>
              </a:rPr>
              <a:t>Importance to consider the </a:t>
            </a:r>
            <a:r>
              <a:rPr lang="en-US" sz="1800" b="1" dirty="0">
                <a:solidFill>
                  <a:srgbClr val="002060"/>
                </a:solidFill>
                <a:latin typeface="Cambria" panose="02040503050406030204" pitchFamily="18" charset="0"/>
                <a:ea typeface="Cambria" panose="02040503050406030204" pitchFamily="18" charset="0"/>
                <a:cs typeface="Times New Roman" panose="02020603050405020304" pitchFamily="18" charset="0"/>
              </a:rPr>
              <a:t>nature of the relationship </a:t>
            </a:r>
            <a:r>
              <a:rPr lang="en-US" sz="1800" dirty="0">
                <a:solidFill>
                  <a:srgbClr val="3E3D40"/>
                </a:solidFill>
                <a:latin typeface="Cambria" panose="02040503050406030204" pitchFamily="18" charset="0"/>
                <a:ea typeface="Cambria" panose="02040503050406030204" pitchFamily="18" charset="0"/>
                <a:cs typeface="Times New Roman" panose="02020603050405020304" pitchFamily="18" charset="0"/>
              </a:rPr>
              <a:t>(purely technical and/or political) between governments and IC actors to understand the level of gender integration in policy;</a:t>
            </a:r>
          </a:p>
          <a:p>
            <a:pPr algn="just">
              <a:lnSpc>
                <a:spcPct val="107000"/>
              </a:lnSpc>
              <a:spcBef>
                <a:spcPts val="0"/>
              </a:spcBef>
            </a:pPr>
            <a:r>
              <a:rPr lang="en-US" sz="1800" dirty="0">
                <a:latin typeface="Cambria" panose="02040503050406030204" pitchFamily="18" charset="0"/>
                <a:ea typeface="Cambria" panose="02040503050406030204" pitchFamily="18" charset="0"/>
              </a:rPr>
              <a:t>Although gender is integrated in sectorial and national policy, it is not sufficient to observe a change in bridging the gender gaps;</a:t>
            </a:r>
          </a:p>
          <a:p>
            <a:pPr algn="just">
              <a:lnSpc>
                <a:spcPct val="107000"/>
              </a:lnSpc>
              <a:spcBef>
                <a:spcPts val="0"/>
              </a:spcBef>
            </a:pPr>
            <a:endParaRPr lang="en-US" sz="1800" dirty="0">
              <a:solidFill>
                <a:srgbClr val="3E3D40"/>
              </a:solidFill>
              <a:latin typeface="Cambria" panose="02040503050406030204" pitchFamily="18" charset="0"/>
              <a:ea typeface="Cambria" panose="02040503050406030204" pitchFamily="18" charset="0"/>
              <a:cs typeface="Times New Roman" panose="02020603050405020304" pitchFamily="18" charset="0"/>
            </a:endParaRPr>
          </a:p>
          <a:p>
            <a:pPr algn="just">
              <a:lnSpc>
                <a:spcPct val="107000"/>
              </a:lnSpc>
              <a:spcBef>
                <a:spcPts val="0"/>
              </a:spcBef>
            </a:pPr>
            <a:endParaRPr lang="en-US" sz="1800" dirty="0">
              <a:latin typeface="Cambria" panose="02040503050406030204" pitchFamily="18" charset="0"/>
              <a:ea typeface="Cambria" panose="02040503050406030204" pitchFamily="18" charset="0"/>
              <a:cs typeface="Times New Roman" panose="02020603050405020304" pitchFamily="18" charset="0"/>
            </a:endParaRPr>
          </a:p>
          <a:p>
            <a:pPr marL="0" indent="0">
              <a:buNone/>
            </a:pPr>
            <a:endParaRPr lang="en-US" sz="1800" dirty="0">
              <a:latin typeface="Cambria" panose="02040503050406030204" pitchFamily="18" charset="0"/>
              <a:ea typeface="Cambria" panose="02040503050406030204" pitchFamily="18" charset="0"/>
            </a:endParaRPr>
          </a:p>
        </p:txBody>
      </p:sp>
      <p:sp>
        <p:nvSpPr>
          <p:cNvPr id="15" name="TextBox 14">
            <a:extLst>
              <a:ext uri="{FF2B5EF4-FFF2-40B4-BE49-F238E27FC236}">
                <a16:creationId xmlns:a16="http://schemas.microsoft.com/office/drawing/2014/main" id="{D5104E3F-B93D-4301-8493-CDAD1880F5A1}"/>
              </a:ext>
            </a:extLst>
          </p:cNvPr>
          <p:cNvSpPr txBox="1"/>
          <p:nvPr/>
        </p:nvSpPr>
        <p:spPr>
          <a:xfrm>
            <a:off x="453007" y="583088"/>
            <a:ext cx="11396442" cy="646331"/>
          </a:xfrm>
          <a:prstGeom prst="rect">
            <a:avLst/>
          </a:prstGeom>
          <a:solidFill>
            <a:schemeClr val="accent5">
              <a:lumMod val="20000"/>
              <a:lumOff val="80000"/>
            </a:schemeClr>
          </a:solidFill>
        </p:spPr>
        <p:txBody>
          <a:bodyPr wrap="square" rtlCol="0">
            <a:spAutoFit/>
          </a:bodyPr>
          <a:lstStyle/>
          <a:p>
            <a:pPr algn="ctr"/>
            <a:r>
              <a:rPr lang="en-US" dirty="0">
                <a:solidFill>
                  <a:srgbClr val="002060"/>
                </a:solidFill>
              </a:rPr>
              <a:t>Despite multiple international commitments on gender issues, having gender-labeled policy and governmental gender bodies, </a:t>
            </a:r>
            <a:r>
              <a:rPr lang="en-US" b="1" dirty="0">
                <a:solidFill>
                  <a:srgbClr val="002060"/>
                </a:solidFill>
              </a:rPr>
              <a:t>gender mainstreaming in the policy cycle is lagging in Honduras and Guatemala</a:t>
            </a:r>
            <a:r>
              <a:rPr lang="en-US" dirty="0">
                <a:solidFill>
                  <a:srgbClr val="002060"/>
                </a:solidFill>
              </a:rPr>
              <a:t>.</a:t>
            </a:r>
          </a:p>
        </p:txBody>
      </p:sp>
    </p:spTree>
    <p:extLst>
      <p:ext uri="{BB962C8B-B14F-4D97-AF65-F5344CB8AC3E}">
        <p14:creationId xmlns:p14="http://schemas.microsoft.com/office/powerpoint/2010/main" val="11706835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E3AE6F9-47F1-4B5B-B503-9A1C1E6BE2F8}"/>
              </a:ext>
            </a:extLst>
          </p:cNvPr>
          <p:cNvSpPr>
            <a:spLocks noGrp="1"/>
          </p:cNvSpPr>
          <p:nvPr>
            <p:ph type="title"/>
          </p:nvPr>
        </p:nvSpPr>
        <p:spPr>
          <a:xfrm>
            <a:off x="839788" y="365125"/>
            <a:ext cx="10515600" cy="823913"/>
          </a:xfrm>
        </p:spPr>
        <p:txBody>
          <a:bodyPr/>
          <a:lstStyle/>
          <a:p>
            <a:r>
              <a:rPr lang="en-US" dirty="0"/>
              <a:t>Main results</a:t>
            </a:r>
            <a:endParaRPr lang="en-US" b="0" dirty="0"/>
          </a:p>
        </p:txBody>
      </p:sp>
      <p:sp>
        <p:nvSpPr>
          <p:cNvPr id="8" name="Text Placeholder 7">
            <a:extLst>
              <a:ext uri="{FF2B5EF4-FFF2-40B4-BE49-F238E27FC236}">
                <a16:creationId xmlns:a16="http://schemas.microsoft.com/office/drawing/2014/main" id="{71A843FA-5367-4187-9F40-DA1BAA23619D}"/>
              </a:ext>
            </a:extLst>
          </p:cNvPr>
          <p:cNvSpPr>
            <a:spLocks noGrp="1"/>
          </p:cNvSpPr>
          <p:nvPr>
            <p:ph type="body" idx="1"/>
          </p:nvPr>
        </p:nvSpPr>
        <p:spPr>
          <a:xfrm>
            <a:off x="839788" y="481536"/>
            <a:ext cx="5157787" cy="823912"/>
          </a:xfrm>
          <a:ln>
            <a:noFill/>
          </a:ln>
        </p:spPr>
        <p:txBody>
          <a:bodyPr/>
          <a:lstStyle/>
          <a:p>
            <a:r>
              <a:rPr lang="en-US" dirty="0">
                <a:solidFill>
                  <a:schemeClr val="accent5">
                    <a:lumMod val="40000"/>
                    <a:lumOff val="60000"/>
                  </a:schemeClr>
                </a:solidFill>
              </a:rPr>
              <a:t>Solutions</a:t>
            </a:r>
          </a:p>
        </p:txBody>
      </p:sp>
      <p:sp>
        <p:nvSpPr>
          <p:cNvPr id="5" name="Content Placeholder 4">
            <a:extLst>
              <a:ext uri="{FF2B5EF4-FFF2-40B4-BE49-F238E27FC236}">
                <a16:creationId xmlns:a16="http://schemas.microsoft.com/office/drawing/2014/main" id="{F669F63C-D74C-4992-A64E-05E78D7CC177}"/>
              </a:ext>
            </a:extLst>
          </p:cNvPr>
          <p:cNvSpPr>
            <a:spLocks noGrp="1"/>
          </p:cNvSpPr>
          <p:nvPr>
            <p:ph sz="half" idx="2"/>
          </p:nvPr>
        </p:nvSpPr>
        <p:spPr>
          <a:xfrm>
            <a:off x="839788" y="1421859"/>
            <a:ext cx="5157787" cy="5163499"/>
          </a:xfrm>
          <a:ln>
            <a:noFill/>
          </a:ln>
        </p:spPr>
        <p:txBody>
          <a:bodyPr>
            <a:normAutofit fontScale="70000" lnSpcReduction="20000"/>
          </a:bodyPr>
          <a:lstStyle/>
          <a:p>
            <a:pPr marL="0" indent="0">
              <a:buNone/>
            </a:pPr>
            <a:r>
              <a:rPr lang="en-US" sz="3300" b="1" dirty="0">
                <a:solidFill>
                  <a:srgbClr val="002060"/>
                </a:solidFill>
                <a:latin typeface="Cambria" panose="02040503050406030204" pitchFamily="18" charset="0"/>
                <a:ea typeface="Cambria" panose="02040503050406030204" pitchFamily="18" charset="0"/>
              </a:rPr>
              <a:t>Guatemala:</a:t>
            </a:r>
          </a:p>
          <a:p>
            <a:r>
              <a:rPr lang="en-US" sz="3300" dirty="0">
                <a:latin typeface="Cambria" panose="02040503050406030204" pitchFamily="18" charset="0"/>
                <a:ea typeface="Cambria" panose="02040503050406030204" pitchFamily="18" charset="0"/>
              </a:rPr>
              <a:t>No short-term / easy solution</a:t>
            </a:r>
          </a:p>
          <a:p>
            <a:r>
              <a:rPr lang="en-US" sz="3300" dirty="0">
                <a:latin typeface="Cambria" panose="02040503050406030204" pitchFamily="18" charset="0"/>
                <a:ea typeface="Cambria" panose="02040503050406030204" pitchFamily="18" charset="0"/>
              </a:rPr>
              <a:t>The need for evidence on gender for policy change </a:t>
            </a:r>
          </a:p>
          <a:p>
            <a:r>
              <a:rPr lang="en-US" sz="3300" dirty="0">
                <a:latin typeface="Cambria" panose="02040503050406030204" pitchFamily="18" charset="0"/>
                <a:ea typeface="Cambria" panose="02040503050406030204" pitchFamily="18" charset="0"/>
              </a:rPr>
              <a:t>Implementing training, sensitization, education;  </a:t>
            </a:r>
          </a:p>
          <a:p>
            <a:r>
              <a:rPr lang="en-US" sz="3300" dirty="0">
                <a:latin typeface="Cambria" panose="02040503050406030204" pitchFamily="18" charset="0"/>
                <a:ea typeface="Cambria" panose="02040503050406030204" pitchFamily="18" charset="0"/>
              </a:rPr>
              <a:t>The development of state policies. </a:t>
            </a:r>
          </a:p>
          <a:p>
            <a:endParaRPr lang="en-US" sz="3300" dirty="0">
              <a:latin typeface="Cambria" panose="02040503050406030204" pitchFamily="18" charset="0"/>
              <a:ea typeface="Cambria" panose="02040503050406030204" pitchFamily="18" charset="0"/>
            </a:endParaRPr>
          </a:p>
          <a:p>
            <a:pPr marL="0" indent="0">
              <a:buNone/>
            </a:pPr>
            <a:r>
              <a:rPr lang="en-US" sz="3300" b="1" dirty="0">
                <a:solidFill>
                  <a:srgbClr val="002060"/>
                </a:solidFill>
                <a:latin typeface="Cambria" panose="02040503050406030204" pitchFamily="18" charset="0"/>
                <a:ea typeface="Cambria" panose="02040503050406030204" pitchFamily="18" charset="0"/>
              </a:rPr>
              <a:t>Honduras:</a:t>
            </a:r>
          </a:p>
          <a:p>
            <a:r>
              <a:rPr lang="en-US" sz="3300" dirty="0">
                <a:latin typeface="Cambria" panose="02040503050406030204" pitchFamily="18" charset="0"/>
                <a:ea typeface="Cambria" panose="02040503050406030204" pitchFamily="18" charset="0"/>
              </a:rPr>
              <a:t>strengthen the legal framework; </a:t>
            </a:r>
          </a:p>
          <a:p>
            <a:r>
              <a:rPr lang="en-US" sz="3300" dirty="0">
                <a:latin typeface="Cambria" panose="02040503050406030204" pitchFamily="18" charset="0"/>
                <a:ea typeface="Cambria" panose="02040503050406030204" pitchFamily="18" charset="0"/>
              </a:rPr>
              <a:t>improve the design of programs; </a:t>
            </a:r>
          </a:p>
          <a:p>
            <a:r>
              <a:rPr lang="en-US" sz="3300" dirty="0">
                <a:latin typeface="Cambria" panose="02040503050406030204" pitchFamily="18" charset="0"/>
                <a:ea typeface="Cambria" panose="02040503050406030204" pitchFamily="18" charset="0"/>
              </a:rPr>
              <a:t>improve financial support;  </a:t>
            </a:r>
          </a:p>
          <a:p>
            <a:r>
              <a:rPr lang="en-US" sz="3300" dirty="0">
                <a:latin typeface="Cambria" panose="02040503050406030204" pitchFamily="18" charset="0"/>
                <a:ea typeface="Cambria" panose="02040503050406030204" pitchFamily="18" charset="0"/>
              </a:rPr>
              <a:t>training, sensitization and education at institutional and population levels.</a:t>
            </a:r>
          </a:p>
          <a:p>
            <a:endParaRPr lang="en-US" sz="1800" dirty="0">
              <a:latin typeface="Cambria" panose="02040503050406030204" pitchFamily="18" charset="0"/>
              <a:ea typeface="Cambria" panose="02040503050406030204" pitchFamily="18" charset="0"/>
            </a:endParaRPr>
          </a:p>
          <a:p>
            <a:pPr marL="0" indent="0">
              <a:buNone/>
            </a:pPr>
            <a:endParaRPr lang="en-US" sz="1800" dirty="0"/>
          </a:p>
          <a:p>
            <a:endParaRPr lang="en-US" sz="1800" dirty="0"/>
          </a:p>
        </p:txBody>
      </p:sp>
      <p:sp>
        <p:nvSpPr>
          <p:cNvPr id="9" name="Text Placeholder 8">
            <a:extLst>
              <a:ext uri="{FF2B5EF4-FFF2-40B4-BE49-F238E27FC236}">
                <a16:creationId xmlns:a16="http://schemas.microsoft.com/office/drawing/2014/main" id="{466189B8-9BB0-41E7-ABB9-EFEBF8C3275C}"/>
              </a:ext>
            </a:extLst>
          </p:cNvPr>
          <p:cNvSpPr>
            <a:spLocks noGrp="1"/>
          </p:cNvSpPr>
          <p:nvPr>
            <p:ph type="body" sz="quarter" idx="3"/>
          </p:nvPr>
        </p:nvSpPr>
        <p:spPr>
          <a:xfrm>
            <a:off x="6169024" y="481536"/>
            <a:ext cx="5183188" cy="823912"/>
          </a:xfrm>
          <a:ln>
            <a:noFill/>
          </a:ln>
        </p:spPr>
        <p:txBody>
          <a:bodyPr/>
          <a:lstStyle/>
          <a:p>
            <a:r>
              <a:rPr lang="en-US" dirty="0">
                <a:solidFill>
                  <a:schemeClr val="accent5">
                    <a:lumMod val="40000"/>
                    <a:lumOff val="60000"/>
                  </a:schemeClr>
                </a:solidFill>
              </a:rPr>
              <a:t>Discussions</a:t>
            </a:r>
          </a:p>
        </p:txBody>
      </p:sp>
      <p:sp>
        <p:nvSpPr>
          <p:cNvPr id="10" name="Content Placeholder 9">
            <a:extLst>
              <a:ext uri="{FF2B5EF4-FFF2-40B4-BE49-F238E27FC236}">
                <a16:creationId xmlns:a16="http://schemas.microsoft.com/office/drawing/2014/main" id="{FC53FAAF-107E-4B95-93D4-F3B38507A576}"/>
              </a:ext>
            </a:extLst>
          </p:cNvPr>
          <p:cNvSpPr>
            <a:spLocks noGrp="1"/>
          </p:cNvSpPr>
          <p:nvPr>
            <p:ph sz="quarter" idx="4"/>
          </p:nvPr>
        </p:nvSpPr>
        <p:spPr>
          <a:xfrm>
            <a:off x="6172200" y="1421859"/>
            <a:ext cx="5183188" cy="5071015"/>
          </a:xfrm>
          <a:ln>
            <a:noFill/>
          </a:ln>
        </p:spPr>
        <p:txBody>
          <a:bodyPr>
            <a:noAutofit/>
          </a:bodyPr>
          <a:lstStyle/>
          <a:p>
            <a:pPr marL="0" marR="0" indent="0" algn="just">
              <a:lnSpc>
                <a:spcPct val="107000"/>
              </a:lnSpc>
              <a:spcBef>
                <a:spcPts val="0"/>
              </a:spcBef>
              <a:spcAft>
                <a:spcPts val="800"/>
              </a:spcAft>
              <a:buNone/>
            </a:pPr>
            <a:r>
              <a:rPr lang="en-US" sz="1800" dirty="0">
                <a:effectLst/>
                <a:latin typeface="Cambria" panose="02040503050406030204" pitchFamily="18" charset="0"/>
                <a:ea typeface="Cambria" panose="02040503050406030204" pitchFamily="18" charset="0"/>
                <a:cs typeface="Times New Roman" panose="02020603050405020304" pitchFamily="18" charset="0"/>
              </a:rPr>
              <a:t>In the literature, solutions or recommendations are promoted to improve gender integration in policy</a:t>
            </a:r>
            <a:r>
              <a:rPr lang="en-US" sz="1800" dirty="0">
                <a:latin typeface="Cambria" panose="02040503050406030204" pitchFamily="18" charset="0"/>
                <a:ea typeface="Cambria" panose="02040503050406030204" pitchFamily="18" charset="0"/>
                <a:cs typeface="Times New Roman" panose="02020603050405020304" pitchFamily="18" charset="0"/>
              </a:rPr>
              <a:t>: </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p>
            <a:pPr marL="342900" marR="0" indent="-342900" algn="just">
              <a:lnSpc>
                <a:spcPct val="107000"/>
              </a:lnSpc>
              <a:spcBef>
                <a:spcPts val="0"/>
              </a:spcBef>
              <a:spcAft>
                <a:spcPts val="800"/>
              </a:spcAft>
              <a:buAutoNum type="arabicParenBoth"/>
            </a:pPr>
            <a:r>
              <a:rPr lang="en-US" sz="1800" dirty="0">
                <a:effectLst/>
                <a:latin typeface="Cambria" panose="02040503050406030204" pitchFamily="18" charset="0"/>
                <a:ea typeface="Cambria" panose="02040503050406030204" pitchFamily="18" charset="0"/>
                <a:cs typeface="Times New Roman" panose="02020603050405020304" pitchFamily="18" charset="0"/>
              </a:rPr>
              <a:t>participatory mechanisms and multi-stakeholder collaborations during the policy-making process;</a:t>
            </a:r>
          </a:p>
          <a:p>
            <a:pPr marL="342900" marR="0" indent="-342900" algn="just">
              <a:lnSpc>
                <a:spcPct val="107000"/>
              </a:lnSpc>
              <a:spcBef>
                <a:spcPts val="0"/>
              </a:spcBef>
              <a:spcAft>
                <a:spcPts val="800"/>
              </a:spcAft>
              <a:buAutoNum type="arabicParenBoth"/>
            </a:pPr>
            <a:r>
              <a:rPr lang="en-US" sz="1800" dirty="0">
                <a:effectLst/>
                <a:latin typeface="Cambria" panose="02040503050406030204" pitchFamily="18" charset="0"/>
                <a:ea typeface="Cambria" panose="02040503050406030204" pitchFamily="18" charset="0"/>
                <a:cs typeface="Times New Roman" panose="02020603050405020304" pitchFamily="18" charset="0"/>
              </a:rPr>
              <a:t>capacity building and strategic communication;</a:t>
            </a:r>
          </a:p>
          <a:p>
            <a:pPr marL="342900" marR="0" indent="-342900" algn="just">
              <a:lnSpc>
                <a:spcPct val="107000"/>
              </a:lnSpc>
              <a:spcBef>
                <a:spcPts val="0"/>
              </a:spcBef>
              <a:spcAft>
                <a:spcPts val="800"/>
              </a:spcAft>
              <a:buAutoNum type="arabicParenBoth"/>
            </a:pPr>
            <a:r>
              <a:rPr lang="en-US" sz="1800" dirty="0">
                <a:effectLst/>
                <a:latin typeface="Cambria" panose="02040503050406030204" pitchFamily="18" charset="0"/>
                <a:ea typeface="Cambria" panose="02040503050406030204" pitchFamily="18" charset="0"/>
                <a:cs typeface="Times New Roman" panose="02020603050405020304" pitchFamily="18" charset="0"/>
              </a:rPr>
              <a:t>objectives that go beyond improving women’s participation;</a:t>
            </a:r>
          </a:p>
          <a:p>
            <a:pPr marL="342900" marR="0" indent="-342900" algn="just">
              <a:lnSpc>
                <a:spcPct val="107000"/>
              </a:lnSpc>
              <a:spcBef>
                <a:spcPts val="0"/>
              </a:spcBef>
              <a:spcAft>
                <a:spcPts val="800"/>
              </a:spcAft>
              <a:buAutoNum type="arabicParenBoth"/>
            </a:pPr>
            <a:r>
              <a:rPr lang="en-US" sz="1800" dirty="0">
                <a:latin typeface="Cambria" panose="02040503050406030204" pitchFamily="18" charset="0"/>
                <a:ea typeface="Cambria" panose="02040503050406030204" pitchFamily="18" charset="0"/>
                <a:cs typeface="Times New Roman" panose="02020603050405020304" pitchFamily="18" charset="0"/>
              </a:rPr>
              <a:t>Law enforcement; </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p>
            <a:pPr marL="342900" marR="0" indent="-342900" algn="just">
              <a:lnSpc>
                <a:spcPct val="107000"/>
              </a:lnSpc>
              <a:spcBef>
                <a:spcPts val="0"/>
              </a:spcBef>
              <a:spcAft>
                <a:spcPts val="800"/>
              </a:spcAft>
              <a:buAutoNum type="arabicParenBoth"/>
            </a:pPr>
            <a:r>
              <a:rPr lang="en-US" sz="1800" dirty="0">
                <a:effectLst/>
                <a:latin typeface="Cambria" panose="02040503050406030204" pitchFamily="18" charset="0"/>
                <a:ea typeface="Cambria" panose="02040503050406030204" pitchFamily="18" charset="0"/>
                <a:cs typeface="Times New Roman" panose="02020603050405020304" pitchFamily="18" charset="0"/>
              </a:rPr>
              <a:t>more research on gender to inform policy and project design; </a:t>
            </a:r>
          </a:p>
          <a:p>
            <a:pPr marL="342900" marR="0" indent="-342900" algn="just">
              <a:lnSpc>
                <a:spcPct val="107000"/>
              </a:lnSpc>
              <a:spcBef>
                <a:spcPts val="0"/>
              </a:spcBef>
              <a:spcAft>
                <a:spcPts val="800"/>
              </a:spcAft>
              <a:buAutoNum type="arabicParenBoth"/>
            </a:pPr>
            <a:r>
              <a:rPr lang="en-US" sz="1800" dirty="0">
                <a:effectLst/>
                <a:latin typeface="Cambria" panose="02040503050406030204" pitchFamily="18" charset="0"/>
                <a:ea typeface="Cambria" panose="02040503050406030204" pitchFamily="18" charset="0"/>
                <a:cs typeface="Times New Roman" panose="02020603050405020304" pitchFamily="18" charset="0"/>
              </a:rPr>
              <a:t>to improve policy implementation through decentralization; </a:t>
            </a:r>
          </a:p>
          <a:p>
            <a:pPr marL="342900" marR="0" indent="-342900" algn="just">
              <a:lnSpc>
                <a:spcPct val="107000"/>
              </a:lnSpc>
              <a:spcBef>
                <a:spcPts val="0"/>
              </a:spcBef>
              <a:spcAft>
                <a:spcPts val="800"/>
              </a:spcAft>
              <a:buAutoNum type="arabicParenBoth"/>
            </a:pPr>
            <a:r>
              <a:rPr lang="en-US" sz="1800" dirty="0">
                <a:effectLst/>
                <a:latin typeface="Cambria" panose="02040503050406030204" pitchFamily="18" charset="0"/>
                <a:ea typeface="Cambria" panose="02040503050406030204" pitchFamily="18" charset="0"/>
                <a:cs typeface="Times New Roman" panose="02020603050405020304" pitchFamily="18" charset="0"/>
              </a:rPr>
              <a:t>to improve gender-sensitive M&amp;E. </a:t>
            </a:r>
          </a:p>
          <a:p>
            <a:pPr marL="0" indent="0">
              <a:buNone/>
            </a:pPr>
            <a:endParaRPr lang="en-US" sz="1800" dirty="0">
              <a:latin typeface="Cambria" panose="02040503050406030204" pitchFamily="18" charset="0"/>
              <a:ea typeface="Cambria" panose="02040503050406030204" pitchFamily="18" charset="0"/>
            </a:endParaRPr>
          </a:p>
          <a:p>
            <a:pPr marL="0" indent="0">
              <a:buNone/>
            </a:pPr>
            <a:endParaRPr lang="en-US" sz="1800" dirty="0">
              <a:latin typeface="Cambria" panose="02040503050406030204" pitchFamily="18" charset="0"/>
              <a:ea typeface="Cambria" panose="02040503050406030204" pitchFamily="18" charset="0"/>
              <a:cs typeface="Times New Roman" panose="02020603050405020304" pitchFamily="18" charset="0"/>
            </a:endParaRPr>
          </a:p>
          <a:p>
            <a:pPr marL="0" indent="0">
              <a:buNone/>
            </a:pPr>
            <a:r>
              <a:rPr lang="en-US" sz="1800" dirty="0">
                <a:solidFill>
                  <a:srgbClr val="002060"/>
                </a:solidFill>
                <a:effectLst/>
                <a:latin typeface="Cambria" panose="02040503050406030204" pitchFamily="18" charset="0"/>
                <a:ea typeface="Cambria" panose="02040503050406030204" pitchFamily="18" charset="0"/>
                <a:cs typeface="Times New Roman" panose="02020603050405020304" pitchFamily="18" charset="0"/>
              </a:rPr>
              <a:t>No solutions proposed to overcoming the barriers related to structural racism and machismo, religious extremism, power groups, and censorship of civil society.</a:t>
            </a:r>
            <a:endParaRPr lang="en-US" sz="1800" dirty="0">
              <a:solidFill>
                <a:srgbClr val="002060"/>
              </a:solidFill>
              <a:latin typeface="Cambria" panose="02040503050406030204" pitchFamily="18" charset="0"/>
              <a:ea typeface="Cambria" panose="02040503050406030204" pitchFamily="18" charset="0"/>
            </a:endParaRPr>
          </a:p>
        </p:txBody>
      </p:sp>
      <p:sp>
        <p:nvSpPr>
          <p:cNvPr id="11" name="Content Placeholder 2">
            <a:extLst>
              <a:ext uri="{FF2B5EF4-FFF2-40B4-BE49-F238E27FC236}">
                <a16:creationId xmlns:a16="http://schemas.microsoft.com/office/drawing/2014/main" id="{A0566E5A-5BF1-48EE-984A-2B1DD0880C48}"/>
              </a:ext>
            </a:extLst>
          </p:cNvPr>
          <p:cNvSpPr txBox="1">
            <a:spLocks/>
          </p:cNvSpPr>
          <p:nvPr/>
        </p:nvSpPr>
        <p:spPr>
          <a:xfrm>
            <a:off x="838200" y="1317072"/>
            <a:ext cx="3549242" cy="4859891"/>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endParaRPr lang="en-US"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019738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31984-AE15-4B33-986A-1A9469A48FD7}"/>
              </a:ext>
            </a:extLst>
          </p:cNvPr>
          <p:cNvSpPr>
            <a:spLocks noGrp="1"/>
          </p:cNvSpPr>
          <p:nvPr>
            <p:ph type="title"/>
          </p:nvPr>
        </p:nvSpPr>
        <p:spPr>
          <a:xfrm>
            <a:off x="838200" y="0"/>
            <a:ext cx="10515600" cy="456996"/>
          </a:xfrm>
        </p:spPr>
        <p:txBody>
          <a:bodyPr>
            <a:normAutofit fontScale="90000"/>
          </a:bodyPr>
          <a:lstStyle/>
          <a:p>
            <a:r>
              <a:rPr lang="en-US" sz="3200" dirty="0">
                <a:latin typeface="Cambria" panose="02040503050406030204" pitchFamily="18" charset="0"/>
                <a:ea typeface="Cambria" panose="02040503050406030204" pitchFamily="18" charset="0"/>
              </a:rPr>
              <a:t>Conclusions</a:t>
            </a:r>
          </a:p>
        </p:txBody>
      </p:sp>
      <p:sp>
        <p:nvSpPr>
          <p:cNvPr id="3" name="Content Placeholder 2">
            <a:extLst>
              <a:ext uri="{FF2B5EF4-FFF2-40B4-BE49-F238E27FC236}">
                <a16:creationId xmlns:a16="http://schemas.microsoft.com/office/drawing/2014/main" id="{C65F66C2-3296-419F-BB55-BB666DA5807B}"/>
              </a:ext>
            </a:extLst>
          </p:cNvPr>
          <p:cNvSpPr>
            <a:spLocks noGrp="1"/>
          </p:cNvSpPr>
          <p:nvPr>
            <p:ph idx="1"/>
          </p:nvPr>
        </p:nvSpPr>
        <p:spPr>
          <a:xfrm>
            <a:off x="350982" y="456996"/>
            <a:ext cx="11536218" cy="6211659"/>
          </a:xfrm>
          <a:solidFill>
            <a:schemeClr val="bg1"/>
          </a:solidFill>
        </p:spPr>
        <p:txBody>
          <a:bodyPr>
            <a:noAutofit/>
          </a:bodyPr>
          <a:lstStyle/>
          <a:p>
            <a:r>
              <a:rPr lang="en-US" sz="2000" dirty="0">
                <a:latin typeface="Cambria" panose="02040503050406030204" pitchFamily="18" charset="0"/>
                <a:ea typeface="Cambria" panose="02040503050406030204" pitchFamily="18" charset="0"/>
              </a:rPr>
              <a:t>G</a:t>
            </a:r>
            <a:r>
              <a:rPr lang="en-US" sz="2000" dirty="0">
                <a:effectLst/>
                <a:latin typeface="Cambria" panose="02040503050406030204" pitchFamily="18" charset="0"/>
                <a:ea typeface="Cambria" panose="02040503050406030204" pitchFamily="18" charset="0"/>
              </a:rPr>
              <a:t>ender integration is occurring through: </a:t>
            </a:r>
          </a:p>
          <a:p>
            <a:pPr lvl="1"/>
            <a:r>
              <a:rPr lang="en-US" sz="1800" dirty="0">
                <a:effectLst/>
                <a:latin typeface="Cambria" panose="02040503050406030204" pitchFamily="18" charset="0"/>
                <a:ea typeface="Cambria" panose="02040503050406030204" pitchFamily="18" charset="0"/>
              </a:rPr>
              <a:t>overarching administration and sectorial dedicated unit</a:t>
            </a:r>
            <a:r>
              <a:rPr lang="en-US" sz="1800" dirty="0">
                <a:latin typeface="Cambria" panose="02040503050406030204" pitchFamily="18" charset="0"/>
                <a:ea typeface="Cambria" panose="02040503050406030204" pitchFamily="18" charset="0"/>
              </a:rPr>
              <a:t>;</a:t>
            </a:r>
            <a:endParaRPr lang="en-US" sz="1800" dirty="0">
              <a:effectLst/>
              <a:latin typeface="Cambria" panose="02040503050406030204" pitchFamily="18" charset="0"/>
              <a:ea typeface="Cambria" panose="02040503050406030204" pitchFamily="18" charset="0"/>
            </a:endParaRPr>
          </a:p>
          <a:p>
            <a:pPr lvl="1"/>
            <a:r>
              <a:rPr lang="en-US" sz="1800" dirty="0">
                <a:effectLst/>
                <a:latin typeface="Cambria" panose="02040503050406030204" pitchFamily="18" charset="0"/>
                <a:ea typeface="Cambria" panose="02040503050406030204" pitchFamily="18" charset="0"/>
              </a:rPr>
              <a:t>the inclusion of the gender issue in policy documents.</a:t>
            </a:r>
          </a:p>
          <a:p>
            <a:r>
              <a:rPr lang="en-US" sz="2000" b="1" dirty="0">
                <a:solidFill>
                  <a:srgbClr val="002060"/>
                </a:solidFill>
                <a:effectLst/>
                <a:latin typeface="Cambria" panose="02040503050406030204" pitchFamily="18" charset="0"/>
                <a:ea typeface="Cambria" panose="02040503050406030204" pitchFamily="18" charset="0"/>
              </a:rPr>
              <a:t>However</a:t>
            </a:r>
            <a:r>
              <a:rPr lang="en-US" sz="2000" b="1" dirty="0">
                <a:effectLst/>
                <a:latin typeface="Cambria" panose="02040503050406030204" pitchFamily="18" charset="0"/>
                <a:ea typeface="Cambria" panose="02040503050406030204" pitchFamily="18" charset="0"/>
              </a:rPr>
              <a:t>, </a:t>
            </a:r>
            <a:r>
              <a:rPr lang="en-US" sz="2000" dirty="0">
                <a:effectLst/>
                <a:latin typeface="Cambria" panose="02040503050406030204" pitchFamily="18" charset="0"/>
                <a:ea typeface="Cambria" panose="02040503050406030204" pitchFamily="18" charset="0"/>
              </a:rPr>
              <a:t>remain obstacles to gender-mainstreaming :</a:t>
            </a:r>
          </a:p>
          <a:p>
            <a:pPr lvl="1"/>
            <a:r>
              <a:rPr lang="en-US" sz="1800" dirty="0">
                <a:effectLst/>
                <a:latin typeface="Cambria" panose="02040503050406030204" pitchFamily="18" charset="0"/>
                <a:ea typeface="Cambria" panose="02040503050406030204" pitchFamily="18" charset="0"/>
              </a:rPr>
              <a:t>international influence translates into national policy design;</a:t>
            </a:r>
          </a:p>
          <a:p>
            <a:pPr lvl="1"/>
            <a:r>
              <a:rPr lang="en-US" sz="1800" dirty="0">
                <a:effectLst/>
                <a:latin typeface="Cambria" panose="02040503050406030204" pitchFamily="18" charset="0"/>
                <a:ea typeface="Cambria" panose="02040503050406030204" pitchFamily="18" charset="0"/>
              </a:rPr>
              <a:t>behavioral and corruption-related;</a:t>
            </a:r>
          </a:p>
          <a:p>
            <a:pPr lvl="1"/>
            <a:r>
              <a:rPr lang="en-US" sz="1800" dirty="0">
                <a:effectLst/>
                <a:latin typeface="Cambria" panose="02040503050406030204" pitchFamily="18" charset="0"/>
                <a:ea typeface="Cambria" panose="02040503050406030204" pitchFamily="18" charset="0"/>
              </a:rPr>
              <a:t>knowledge and capacity levels of civil servants.</a:t>
            </a:r>
          </a:p>
          <a:p>
            <a:r>
              <a:rPr lang="en-US" sz="2000" dirty="0">
                <a:effectLst/>
                <a:latin typeface="Cambria" panose="02040503050406030204" pitchFamily="18" charset="0"/>
                <a:ea typeface="Cambria" panose="02040503050406030204" pitchFamily="18" charset="0"/>
              </a:rPr>
              <a:t>Solutions to overcome the barriers identified:</a:t>
            </a:r>
          </a:p>
          <a:p>
            <a:pPr lvl="1"/>
            <a:r>
              <a:rPr lang="en-US" sz="1800" dirty="0">
                <a:effectLst/>
                <a:latin typeface="Cambria" panose="02040503050406030204" pitchFamily="18" charset="0"/>
                <a:ea typeface="Cambria" panose="02040503050406030204" pitchFamily="18" charset="0"/>
              </a:rPr>
              <a:t>Research</a:t>
            </a:r>
            <a:r>
              <a:rPr lang="en-US" sz="1800" dirty="0">
                <a:latin typeface="Cambria" panose="02040503050406030204" pitchFamily="18" charset="0"/>
                <a:ea typeface="Cambria" panose="02040503050406030204" pitchFamily="18" charset="0"/>
              </a:rPr>
              <a:t>;</a:t>
            </a:r>
            <a:r>
              <a:rPr lang="en-US" sz="1800" dirty="0">
                <a:effectLst/>
                <a:latin typeface="Cambria" panose="02040503050406030204" pitchFamily="18" charset="0"/>
                <a:ea typeface="Cambria" panose="02040503050406030204" pitchFamily="18" charset="0"/>
              </a:rPr>
              <a:t> </a:t>
            </a:r>
          </a:p>
          <a:p>
            <a:pPr lvl="1"/>
            <a:r>
              <a:rPr lang="en-US" sz="1800" dirty="0">
                <a:effectLst/>
                <a:latin typeface="Cambria" panose="02040503050406030204" pitchFamily="18" charset="0"/>
                <a:ea typeface="Cambria" panose="02040503050406030204" pitchFamily="18" charset="0"/>
              </a:rPr>
              <a:t>capacity building and sensitization on gender issues</a:t>
            </a:r>
            <a:r>
              <a:rPr lang="en-US" sz="1800" dirty="0">
                <a:latin typeface="Cambria" panose="02040503050406030204" pitchFamily="18" charset="0"/>
                <a:ea typeface="Cambria" panose="02040503050406030204" pitchFamily="18" charset="0"/>
              </a:rPr>
              <a:t>;</a:t>
            </a:r>
            <a:endParaRPr lang="en-US" sz="1800" dirty="0">
              <a:effectLst/>
              <a:latin typeface="Cambria" panose="02040503050406030204" pitchFamily="18" charset="0"/>
              <a:ea typeface="Cambria" panose="02040503050406030204" pitchFamily="18" charset="0"/>
            </a:endParaRPr>
          </a:p>
          <a:p>
            <a:pPr lvl="1"/>
            <a:r>
              <a:rPr lang="en-US" sz="1800" dirty="0">
                <a:effectLst/>
                <a:latin typeface="Cambria" panose="02040503050406030204" pitchFamily="18" charset="0"/>
                <a:ea typeface="Cambria" panose="02040503050406030204" pitchFamily="18" charset="0"/>
              </a:rPr>
              <a:t>financial support</a:t>
            </a:r>
            <a:r>
              <a:rPr lang="en-US" sz="1800" dirty="0">
                <a:latin typeface="Cambria" panose="02040503050406030204" pitchFamily="18" charset="0"/>
                <a:ea typeface="Cambria" panose="02040503050406030204" pitchFamily="18" charset="0"/>
              </a:rPr>
              <a:t>;</a:t>
            </a:r>
            <a:endParaRPr lang="en-US" sz="1800" dirty="0">
              <a:effectLst/>
              <a:latin typeface="Cambria" panose="02040503050406030204" pitchFamily="18" charset="0"/>
              <a:ea typeface="Cambria" panose="02040503050406030204" pitchFamily="18" charset="0"/>
            </a:endParaRPr>
          </a:p>
          <a:p>
            <a:pPr marL="0" indent="0">
              <a:buNone/>
            </a:pPr>
            <a:r>
              <a:rPr lang="en-US" sz="1800" b="1" dirty="0">
                <a:solidFill>
                  <a:schemeClr val="accent5">
                    <a:lumMod val="40000"/>
                    <a:lumOff val="60000"/>
                  </a:schemeClr>
                </a:solidFill>
                <a:latin typeface="Cambria" panose="02040503050406030204" pitchFamily="18" charset="0"/>
                <a:ea typeface="Cambria" panose="02040503050406030204" pitchFamily="18" charset="0"/>
                <a:cs typeface="Times New Roman" panose="02020603050405020304" pitchFamily="18" charset="0"/>
              </a:rPr>
              <a:t>Perspectives:</a:t>
            </a:r>
          </a:p>
          <a:p>
            <a:r>
              <a:rPr lang="en-US" sz="1800" dirty="0">
                <a:solidFill>
                  <a:srgbClr val="3E3D40"/>
                </a:solidFill>
                <a:effectLst/>
                <a:latin typeface="Cambria" panose="02040503050406030204" pitchFamily="18" charset="0"/>
                <a:ea typeface="Cambria" panose="02040503050406030204" pitchFamily="18" charset="0"/>
                <a:cs typeface="Times New Roman" panose="02020603050405020304" pitchFamily="18" charset="0"/>
              </a:rPr>
              <a:t>Help the reflection on how to build enabling policy environments to achieve gender inclusion in all policy cycle.</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p>
            <a:pPr marL="0" indent="0">
              <a:buNone/>
            </a:pPr>
            <a:r>
              <a:rPr lang="en-US" sz="1800" b="1" dirty="0">
                <a:solidFill>
                  <a:schemeClr val="accent5">
                    <a:lumMod val="40000"/>
                    <a:lumOff val="60000"/>
                  </a:schemeClr>
                </a:solidFill>
                <a:effectLst/>
                <a:latin typeface="Cambria" panose="02040503050406030204" pitchFamily="18" charset="0"/>
                <a:ea typeface="Cambria" panose="02040503050406030204" pitchFamily="18" charset="0"/>
                <a:cs typeface="Times New Roman" panose="02020603050405020304" pitchFamily="18" charset="0"/>
              </a:rPr>
              <a:t>Opening questions:</a:t>
            </a:r>
          </a:p>
          <a:p>
            <a:pPr algn="just">
              <a:lnSpc>
                <a:spcPct val="107000"/>
              </a:lnSpc>
              <a:spcBef>
                <a:spcPts val="0"/>
              </a:spcBef>
              <a:spcAft>
                <a:spcPts val="800"/>
              </a:spcAft>
            </a:pPr>
            <a:r>
              <a:rPr lang="en-US" sz="1800" dirty="0">
                <a:solidFill>
                  <a:srgbClr val="002060"/>
                </a:solidFill>
                <a:latin typeface="Cambria" panose="02040503050406030204" pitchFamily="18" charset="0"/>
                <a:ea typeface="Cambria" panose="02040503050406030204" pitchFamily="18" charset="0"/>
                <a:cs typeface="Times New Roman" panose="02020603050405020304" pitchFamily="18" charset="0"/>
              </a:rPr>
              <a:t>What is the role of research for development organizations as well as the wider international cooperation in addressing those barriers?</a:t>
            </a:r>
          </a:p>
          <a:p>
            <a:pPr algn="just">
              <a:lnSpc>
                <a:spcPct val="107000"/>
              </a:lnSpc>
              <a:spcBef>
                <a:spcPts val="0"/>
              </a:spcBef>
              <a:spcAft>
                <a:spcPts val="800"/>
              </a:spcAft>
            </a:pPr>
            <a:r>
              <a:rPr lang="en-US" sz="1800" dirty="0">
                <a:solidFill>
                  <a:srgbClr val="002060"/>
                </a:solidFill>
                <a:latin typeface="Cambria" panose="02040503050406030204" pitchFamily="18" charset="0"/>
                <a:ea typeface="Cambria" panose="02040503050406030204" pitchFamily="18" charset="0"/>
                <a:cs typeface="Times New Roman" panose="02020603050405020304" pitchFamily="18" charset="0"/>
              </a:rPr>
              <a:t>How to address complex barriers of structural racism and machismo, religious extremism, power groups, and censorship of civil society from science and/or other modes of action?</a:t>
            </a:r>
            <a:endParaRPr lang="en-US" sz="16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2819521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537" y="2744329"/>
            <a:ext cx="5654138" cy="1292833"/>
          </a:xfrm>
        </p:spPr>
        <p:txBody>
          <a:bodyPr/>
          <a:lstStyle/>
          <a:p>
            <a:r>
              <a:rPr lang="en-US" dirty="0"/>
              <a:t>Thank you!</a:t>
            </a:r>
          </a:p>
        </p:txBody>
      </p:sp>
      <p:sp>
        <p:nvSpPr>
          <p:cNvPr id="6" name="Text Placeholder 5"/>
          <p:cNvSpPr>
            <a:spLocks noGrp="1"/>
          </p:cNvSpPr>
          <p:nvPr>
            <p:ph type="body" sz="quarter" idx="10"/>
          </p:nvPr>
        </p:nvSpPr>
        <p:spPr/>
        <p:txBody>
          <a:bodyPr/>
          <a:lstStyle/>
          <a:p>
            <a:r>
              <a:rPr lang="en-US" b="1" dirty="0"/>
              <a:t>Fanny Howland</a:t>
            </a:r>
          </a:p>
          <a:p>
            <a:endParaRPr lang="en-US" dirty="0"/>
          </a:p>
          <a:p>
            <a:r>
              <a:rPr lang="en-US" dirty="0" err="1">
                <a:hlinkClick r:id="rId2"/>
              </a:rPr>
              <a:t>f.c.howland@cgiar,org</a:t>
            </a:r>
            <a:endParaRPr lang="en-US" dirty="0"/>
          </a:p>
          <a:p>
            <a:endParaRPr lang="en-US" dirty="0"/>
          </a:p>
          <a:p>
            <a:endParaRPr lang="en-US" dirty="0"/>
          </a:p>
        </p:txBody>
      </p:sp>
    </p:spTree>
    <p:extLst>
      <p:ext uri="{BB962C8B-B14F-4D97-AF65-F5344CB8AC3E}">
        <p14:creationId xmlns:p14="http://schemas.microsoft.com/office/powerpoint/2010/main" val="613131166"/>
      </p:ext>
    </p:extLst>
  </p:cSld>
  <p:clrMapOvr>
    <a:masterClrMapping/>
  </p:clrMapOvr>
</p:sld>
</file>

<file path=ppt/theme/theme1.xml><?xml version="1.0" encoding="utf-8"?>
<a:theme xmlns:a="http://schemas.openxmlformats.org/drawingml/2006/main" name="Alliance Theme">
  <a:themeElements>
    <a:clrScheme name="Custom 2">
      <a:dk1>
        <a:srgbClr val="3B3838"/>
      </a:dk1>
      <a:lt1>
        <a:sysClr val="window" lastClr="FFFFFF"/>
      </a:lt1>
      <a:dk2>
        <a:srgbClr val="003366"/>
      </a:dk2>
      <a:lt2>
        <a:srgbClr val="E7E6E6"/>
      </a:lt2>
      <a:accent1>
        <a:srgbClr val="006EB6"/>
      </a:accent1>
      <a:accent2>
        <a:srgbClr val="98CA45"/>
      </a:accent2>
      <a:accent3>
        <a:srgbClr val="358540"/>
      </a:accent3>
      <a:accent4>
        <a:srgbClr val="F7D93D"/>
      </a:accent4>
      <a:accent5>
        <a:srgbClr val="F78B33"/>
      </a:accent5>
      <a:accent6>
        <a:srgbClr val="8F3F98"/>
      </a:accent6>
      <a:hlink>
        <a:srgbClr val="BB3A25"/>
      </a:hlink>
      <a:folHlink>
        <a:srgbClr val="006EB6"/>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2400" dirty="0" err="1" smtClean="0">
            <a:solidFill>
              <a:srgbClr val="3B3838"/>
            </a:solidFill>
          </a:defRPr>
        </a:defPPr>
      </a:lstStyle>
    </a:txDef>
  </a:objectDefaults>
  <a:extraClrSchemeLst/>
  <a:extLst>
    <a:ext uri="{05A4C25C-085E-4340-85A3-A5531E510DB2}">
      <thm15:themeFamily xmlns:thm15="http://schemas.microsoft.com/office/thememl/2012/main" name="Alliance_template_new master" id="{1353E131-414F-4C59-A2B3-F6C621ECF13B}" vid="{B68305C8-F722-4292-8F3D-9A822FB12D0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877A59C0363A445ADB3EBF5A4586660" ma:contentTypeVersion="12" ma:contentTypeDescription="Een nieuw document maken." ma:contentTypeScope="" ma:versionID="cca4b043c887ccbf4b5fa1fb241bd7b5">
  <xsd:schema xmlns:xsd="http://www.w3.org/2001/XMLSchema" xmlns:xs="http://www.w3.org/2001/XMLSchema" xmlns:p="http://schemas.microsoft.com/office/2006/metadata/properties" xmlns:ns2="07f4b9fa-f85b-4a7b-9986-58f9a8e4f3ff" xmlns:ns3="155a764d-ffd6-4084-bdfc-3de5c27504dd" targetNamespace="http://schemas.microsoft.com/office/2006/metadata/properties" ma:root="true" ma:fieldsID="f9dfcee256051e55d8a52a108d7e858c" ns2:_="" ns3:_="">
    <xsd:import namespace="07f4b9fa-f85b-4a7b-9986-58f9a8e4f3ff"/>
    <xsd:import namespace="155a764d-ffd6-4084-bdfc-3de5c27504d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7f4b9fa-f85b-4a7b-9986-58f9a8e4f3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55a764d-ffd6-4084-bdfc-3de5c27504dd"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6AAEBF6-E685-49FF-AB83-160D553D290F}">
  <ds:schemaRefs>
    <ds:schemaRef ds:uri="http://purl.org/dc/elements/1.1/"/>
    <ds:schemaRef ds:uri="http://schemas.microsoft.com/office/2006/metadata/properties"/>
    <ds:schemaRef ds:uri="http://schemas.openxmlformats.org/package/2006/metadata/core-properties"/>
    <ds:schemaRef ds:uri="http://www.w3.org/XML/1998/namespace"/>
    <ds:schemaRef ds:uri="http://purl.org/dc/terms/"/>
    <ds:schemaRef ds:uri="http://purl.org/dc/dcmitype/"/>
    <ds:schemaRef ds:uri="http://schemas.microsoft.com/office/2006/documentManagement/types"/>
    <ds:schemaRef ds:uri="http://schemas.microsoft.com/office/infopath/2007/PartnerControls"/>
    <ds:schemaRef ds:uri="1e0c6494-4752-4cd3-a9cd-d8e65fbba871"/>
  </ds:schemaRefs>
</ds:datastoreItem>
</file>

<file path=customXml/itemProps2.xml><?xml version="1.0" encoding="utf-8"?>
<ds:datastoreItem xmlns:ds="http://schemas.openxmlformats.org/officeDocument/2006/customXml" ds:itemID="{1C45FA8D-34FF-40CC-B07A-5C37411922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7f4b9fa-f85b-4a7b-9986-58f9a8e4f3ff"/>
    <ds:schemaRef ds:uri="155a764d-ffd6-4084-bdfc-3de5c27504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5002511-2067-49F3-BAA7-148B1E98F0B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Alliance_template_new master 22April</Template>
  <TotalTime>538</TotalTime>
  <Words>1772</Words>
  <Application>Microsoft Office PowerPoint</Application>
  <PresentationFormat>Widescreen</PresentationFormat>
  <Paragraphs>172</Paragraphs>
  <Slides>8</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Cambria</vt:lpstr>
      <vt:lpstr>Georgia</vt:lpstr>
      <vt:lpstr>Alliance Theme</vt:lpstr>
      <vt:lpstr> WE4.1: Barriers and solutions to gender integration in agriculture, climate change, food security, and nutrition policies: Guatemalan and Honduran perspectives </vt:lpstr>
      <vt:lpstr>Context and introduction</vt:lpstr>
      <vt:lpstr>Research question </vt:lpstr>
      <vt:lpstr>Conceptual framework and method </vt:lpstr>
      <vt:lpstr>Main results</vt:lpstr>
      <vt:lpstr>Main results</vt:lpstr>
      <vt:lpstr>Conclusions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here (max 4 lines)</dc:title>
  <dc:creator>Capozio, Nora (Bioversity)</dc:creator>
  <cp:lastModifiedBy>Peter Ballantyne</cp:lastModifiedBy>
  <cp:revision>50</cp:revision>
  <dcterms:created xsi:type="dcterms:W3CDTF">2019-04-23T13:06:02Z</dcterms:created>
  <dcterms:modified xsi:type="dcterms:W3CDTF">2021-12-21T15:57:44Z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0x010100D877A59C0363A445ADB3EBF5A4586660</vt:lpwstr>
  </property>
</Properties>
</file>