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700" r:id="rId3"/>
    <p:sldMasterId id="2147483726" r:id="rId4"/>
  </p:sldMasterIdLst>
  <p:notesMasterIdLst>
    <p:notesMasterId r:id="rId36"/>
  </p:notesMasterIdLst>
  <p:handoutMasterIdLst>
    <p:handoutMasterId r:id="rId37"/>
  </p:handoutMasterIdLst>
  <p:sldIdLst>
    <p:sldId id="479" r:id="rId5"/>
    <p:sldId id="347" r:id="rId6"/>
    <p:sldId id="467" r:id="rId7"/>
    <p:sldId id="460" r:id="rId8"/>
    <p:sldId id="470" r:id="rId9"/>
    <p:sldId id="469" r:id="rId10"/>
    <p:sldId id="449" r:id="rId11"/>
    <p:sldId id="450" r:id="rId12"/>
    <p:sldId id="452" r:id="rId13"/>
    <p:sldId id="411" r:id="rId14"/>
    <p:sldId id="454" r:id="rId15"/>
    <p:sldId id="453" r:id="rId16"/>
    <p:sldId id="413" r:id="rId17"/>
    <p:sldId id="471" r:id="rId18"/>
    <p:sldId id="473" r:id="rId19"/>
    <p:sldId id="475" r:id="rId20"/>
    <p:sldId id="474" r:id="rId21"/>
    <p:sldId id="456" r:id="rId22"/>
    <p:sldId id="476" r:id="rId23"/>
    <p:sldId id="457" r:id="rId24"/>
    <p:sldId id="458" r:id="rId25"/>
    <p:sldId id="462" r:id="rId26"/>
    <p:sldId id="463" r:id="rId27"/>
    <p:sldId id="464" r:id="rId28"/>
    <p:sldId id="465" r:id="rId29"/>
    <p:sldId id="461" r:id="rId30"/>
    <p:sldId id="466" r:id="rId31"/>
    <p:sldId id="477" r:id="rId32"/>
    <p:sldId id="296" r:id="rId33"/>
    <p:sldId id="305" r:id="rId34"/>
    <p:sldId id="478" r:id="rId35"/>
  </p:sldIdLst>
  <p:sldSz cx="9144000" cy="6858000" type="screen4x3"/>
  <p:notesSz cx="6797675" cy="9982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4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834"/>
    <a:srgbClr val="156635"/>
    <a:srgbClr val="762123"/>
    <a:srgbClr val="EC821C"/>
    <a:srgbClr val="CBF5DC"/>
    <a:srgbClr val="93E9B6"/>
    <a:srgbClr val="F6C798"/>
    <a:srgbClr val="E49C9E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434" autoAdjust="0"/>
  </p:normalViewPr>
  <p:slideViewPr>
    <p:cSldViewPr>
      <p:cViewPr varScale="1">
        <p:scale>
          <a:sx n="76" d="100"/>
          <a:sy n="76" d="100"/>
        </p:scale>
        <p:origin x="13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96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376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44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95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95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1015"/>
            <a:ext cx="2946400" cy="4995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1015"/>
            <a:ext cx="2946400" cy="4995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9300"/>
            <a:ext cx="4987925" cy="3741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41546"/>
            <a:ext cx="5438140" cy="44919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78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23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63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79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26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044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5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872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42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41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2723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05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Ethiopia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7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55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17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50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asdfghjkl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92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4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52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asdfghjkl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6240-A3F2-4BB1-B3BC-7621FE740A1F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30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131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>
                <a:solidFill>
                  <a:prstClr val="black"/>
                </a:solidFill>
              </a:rPr>
              <a:pPr/>
              <a:t>2/1/2018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039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</p:spTree>
    <p:extLst>
      <p:ext uri="{BB962C8B-B14F-4D97-AF65-F5344CB8AC3E}">
        <p14:creationId xmlns:p14="http://schemas.microsoft.com/office/powerpoint/2010/main" val="3464366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257347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Use pictures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29380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6595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4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64" y="4688919"/>
            <a:ext cx="6065273" cy="19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13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01105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1302463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81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0" indent="0" algn="ctr">
              <a:buNone/>
              <a:defRPr sz="1846"/>
            </a:lvl2pPr>
            <a:lvl3pPr marL="844081" indent="0" algn="ctr">
              <a:buNone/>
              <a:defRPr sz="1662"/>
            </a:lvl3pPr>
            <a:lvl4pPr marL="1266122" indent="0" algn="ctr">
              <a:buNone/>
              <a:defRPr sz="1477"/>
            </a:lvl4pPr>
            <a:lvl5pPr marL="1688163" indent="0" algn="ctr">
              <a:buNone/>
              <a:defRPr sz="1477"/>
            </a:lvl5pPr>
            <a:lvl6pPr marL="2110203" indent="0" algn="ctr">
              <a:buNone/>
              <a:defRPr sz="1477"/>
            </a:lvl6pPr>
            <a:lvl7pPr marL="2532243" indent="0" algn="ctr">
              <a:buNone/>
              <a:defRPr sz="1477"/>
            </a:lvl7pPr>
            <a:lvl8pPr marL="2954285" indent="0" algn="ctr">
              <a:buNone/>
              <a:defRPr sz="1477"/>
            </a:lvl8pPr>
            <a:lvl9pPr marL="3376325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83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76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1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1" y="4589467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2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185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343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4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0" indent="0">
              <a:buNone/>
              <a:defRPr sz="1846" b="1"/>
            </a:lvl2pPr>
            <a:lvl3pPr marL="844081" indent="0">
              <a:buNone/>
              <a:defRPr sz="1662" b="1"/>
            </a:lvl3pPr>
            <a:lvl4pPr marL="1266122" indent="0">
              <a:buNone/>
              <a:defRPr sz="1477" b="1"/>
            </a:lvl4pPr>
            <a:lvl5pPr marL="1688163" indent="0">
              <a:buNone/>
              <a:defRPr sz="1477" b="1"/>
            </a:lvl5pPr>
            <a:lvl6pPr marL="2110203" indent="0">
              <a:buNone/>
              <a:defRPr sz="1477" b="1"/>
            </a:lvl6pPr>
            <a:lvl7pPr marL="2532243" indent="0">
              <a:buNone/>
              <a:defRPr sz="1477" b="1"/>
            </a:lvl7pPr>
            <a:lvl8pPr marL="2954285" indent="0">
              <a:buNone/>
              <a:defRPr sz="1477" b="1"/>
            </a:lvl8pPr>
            <a:lvl9pPr marL="3376325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4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0" indent="0">
              <a:buNone/>
              <a:defRPr sz="1846" b="1"/>
            </a:lvl2pPr>
            <a:lvl3pPr marL="844081" indent="0">
              <a:buNone/>
              <a:defRPr sz="1662" b="1"/>
            </a:lvl3pPr>
            <a:lvl4pPr marL="1266122" indent="0">
              <a:buNone/>
              <a:defRPr sz="1477" b="1"/>
            </a:lvl4pPr>
            <a:lvl5pPr marL="1688163" indent="0">
              <a:buNone/>
              <a:defRPr sz="1477" b="1"/>
            </a:lvl5pPr>
            <a:lvl6pPr marL="2110203" indent="0">
              <a:buNone/>
              <a:defRPr sz="1477" b="1"/>
            </a:lvl6pPr>
            <a:lvl7pPr marL="2532243" indent="0">
              <a:buNone/>
              <a:defRPr sz="1477" b="1"/>
            </a:lvl7pPr>
            <a:lvl8pPr marL="2954285" indent="0">
              <a:buNone/>
              <a:defRPr sz="1477" b="1"/>
            </a:lvl8pPr>
            <a:lvl9pPr marL="3376325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293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62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628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4" y="457200"/>
            <a:ext cx="2949178" cy="1600200"/>
          </a:xfrm>
        </p:spPr>
        <p:txBody>
          <a:bodyPr anchor="b"/>
          <a:lstStyle>
            <a:lvl1pPr>
              <a:defRPr sz="29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9"/>
            <a:ext cx="4629150" cy="4873625"/>
          </a:xfrm>
        </p:spPr>
        <p:txBody>
          <a:bodyPr/>
          <a:lstStyle>
            <a:lvl1pPr>
              <a:defRPr sz="2953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4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0" indent="0">
              <a:buNone/>
              <a:defRPr sz="1292"/>
            </a:lvl2pPr>
            <a:lvl3pPr marL="844081" indent="0">
              <a:buNone/>
              <a:defRPr sz="1108"/>
            </a:lvl3pPr>
            <a:lvl4pPr marL="1266122" indent="0">
              <a:buNone/>
              <a:defRPr sz="923"/>
            </a:lvl4pPr>
            <a:lvl5pPr marL="1688163" indent="0">
              <a:buNone/>
              <a:defRPr sz="923"/>
            </a:lvl5pPr>
            <a:lvl6pPr marL="2110203" indent="0">
              <a:buNone/>
              <a:defRPr sz="923"/>
            </a:lvl6pPr>
            <a:lvl7pPr marL="2532243" indent="0">
              <a:buNone/>
              <a:defRPr sz="923"/>
            </a:lvl7pPr>
            <a:lvl8pPr marL="2954285" indent="0">
              <a:buNone/>
              <a:defRPr sz="923"/>
            </a:lvl8pPr>
            <a:lvl9pPr marL="3376325" indent="0">
              <a:buNone/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0641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4" y="457200"/>
            <a:ext cx="2949178" cy="1600200"/>
          </a:xfrm>
        </p:spPr>
        <p:txBody>
          <a:bodyPr anchor="b"/>
          <a:lstStyle>
            <a:lvl1pPr>
              <a:defRPr sz="29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9"/>
            <a:ext cx="4629150" cy="4873625"/>
          </a:xfrm>
        </p:spPr>
        <p:txBody>
          <a:bodyPr anchor="t"/>
          <a:lstStyle>
            <a:lvl1pPr marL="0" indent="0">
              <a:buNone/>
              <a:defRPr sz="2953"/>
            </a:lvl1pPr>
            <a:lvl2pPr marL="422040" indent="0">
              <a:buNone/>
              <a:defRPr sz="2585"/>
            </a:lvl2pPr>
            <a:lvl3pPr marL="844081" indent="0">
              <a:buNone/>
              <a:defRPr sz="2215"/>
            </a:lvl3pPr>
            <a:lvl4pPr marL="1266122" indent="0">
              <a:buNone/>
              <a:defRPr sz="1846"/>
            </a:lvl4pPr>
            <a:lvl5pPr marL="1688163" indent="0">
              <a:buNone/>
              <a:defRPr sz="1846"/>
            </a:lvl5pPr>
            <a:lvl6pPr marL="2110203" indent="0">
              <a:buNone/>
              <a:defRPr sz="1846"/>
            </a:lvl6pPr>
            <a:lvl7pPr marL="2532243" indent="0">
              <a:buNone/>
              <a:defRPr sz="1846"/>
            </a:lvl7pPr>
            <a:lvl8pPr marL="2954285" indent="0">
              <a:buNone/>
              <a:defRPr sz="1846"/>
            </a:lvl8pPr>
            <a:lvl9pPr marL="3376325" indent="0">
              <a:buNone/>
              <a:defRPr sz="1846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4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0" indent="0">
              <a:buNone/>
              <a:defRPr sz="1292"/>
            </a:lvl2pPr>
            <a:lvl3pPr marL="844081" indent="0">
              <a:buNone/>
              <a:defRPr sz="1108"/>
            </a:lvl3pPr>
            <a:lvl4pPr marL="1266122" indent="0">
              <a:buNone/>
              <a:defRPr sz="923"/>
            </a:lvl4pPr>
            <a:lvl5pPr marL="1688163" indent="0">
              <a:buNone/>
              <a:defRPr sz="923"/>
            </a:lvl5pPr>
            <a:lvl6pPr marL="2110203" indent="0">
              <a:buNone/>
              <a:defRPr sz="923"/>
            </a:lvl6pPr>
            <a:lvl7pPr marL="2532243" indent="0">
              <a:buNone/>
              <a:defRPr sz="923"/>
            </a:lvl7pPr>
            <a:lvl8pPr marL="2954285" indent="0">
              <a:buNone/>
              <a:defRPr sz="923"/>
            </a:lvl8pPr>
            <a:lvl9pPr marL="3376325" indent="0">
              <a:buNone/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06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622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8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3392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0551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77648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058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15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062" dirty="0">
                <a:solidFill>
                  <a:srgbClr val="156734"/>
                </a:solidFill>
              </a:rPr>
              <a:t>africa-rising.net</a:t>
            </a:r>
            <a:endParaRPr lang="en-US" sz="4062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9"/>
            <a:ext cx="6096000" cy="23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923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923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6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35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36704F2-B443-4730-8543-34AC50250F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/>
          <a:lstStyle/>
          <a:p>
            <a:fld id="{7B48D592-EBB9-4347-8A3C-F5FC110952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4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/>
          <a:lstStyle/>
          <a:p>
            <a:fld id="{A36704F2-B443-4730-8543-34AC50250F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/>
          <a:lstStyle/>
          <a:p>
            <a:fld id="{7B48D592-EBB9-4347-8A3C-F5FC110952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5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9.jpeg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724" r:id="rId6"/>
    <p:sldLayoutId id="214748372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2" r:id="rId6"/>
    <p:sldLayoutId id="214748368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12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4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3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E2B96-7BFB-4456-B989-59DD83CEAFBE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35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A9C61-C6ED-479C-A3B8-FF3D2CE1C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txStyles>
    <p:titleStyle>
      <a:lvl1pPr algn="l" defTabSz="844081" rtl="0" eaLnBrk="1" latinLnBrk="0" hangingPunct="1">
        <a:lnSpc>
          <a:spcPct val="90000"/>
        </a:lnSpc>
        <a:spcBef>
          <a:spcPct val="0"/>
        </a:spcBef>
        <a:buNone/>
        <a:defRPr sz="40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1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1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1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2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3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4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4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04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47" indent="-211021" algn="l" defTabSz="844081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0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1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2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3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3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3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5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25" algn="l" defTabSz="84408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frica-rising.wikispaces.com/" TargetMode="External"/><Relationship Id="rId2" Type="http://schemas.openxmlformats.org/officeDocument/2006/relationships/hyperlink" Target="http://africa-rising.net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gspace.cgiar.org/handle/10568/16498" TargetMode="External"/><Relationship Id="rId5" Type="http://schemas.openxmlformats.org/officeDocument/2006/relationships/hyperlink" Target="http://www.slideshare.net/africa-rising" TargetMode="External"/><Relationship Id="rId4" Type="http://schemas.openxmlformats.org/officeDocument/2006/relationships/hyperlink" Target="https://www.flickr.com/photos/africa-rising/sets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6250" y="1524000"/>
            <a:ext cx="8362950" cy="1143000"/>
          </a:xfrm>
        </p:spPr>
        <p:txBody>
          <a:bodyPr/>
          <a:lstStyle/>
          <a:p>
            <a:r>
              <a:rPr lang="en-US" sz="2400" dirty="0"/>
              <a:t>Brief overview of the Africa RISING project in the Ethiopian Highlands: Pre-scaling and scaling initiatives in 2017/2018</a:t>
            </a:r>
          </a:p>
          <a:p>
            <a:r>
              <a:rPr lang="en-US" sz="3600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3162300"/>
            <a:ext cx="8534400" cy="1066800"/>
          </a:xfrm>
        </p:spPr>
        <p:txBody>
          <a:bodyPr/>
          <a:lstStyle/>
          <a:p>
            <a:r>
              <a:rPr lang="en-US" sz="2000" dirty="0" err="1"/>
              <a:t>Addisu</a:t>
            </a:r>
            <a:r>
              <a:rPr lang="en-US" sz="2000" dirty="0"/>
              <a:t> Asfaw, ILRI</a:t>
            </a:r>
          </a:p>
          <a:p>
            <a:r>
              <a:rPr lang="en-US" sz="28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0" y="4724401"/>
            <a:ext cx="8058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Bale Zonal Agriculture Development Partners Linkage Advisory Council (ADPLAC) meeting, Bale, 10 January 2018 </a:t>
            </a:r>
          </a:p>
        </p:txBody>
      </p:sp>
    </p:spTree>
    <p:extLst>
      <p:ext uri="{BB962C8B-B14F-4D97-AF65-F5344CB8AC3E}">
        <p14:creationId xmlns:p14="http://schemas.microsoft.com/office/powerpoint/2010/main" val="230101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" y="0"/>
            <a:ext cx="9144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72102" y="1600200"/>
            <a:ext cx="87194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total number of farmers who applied these technologies before launching of phase2 was </a:t>
            </a:r>
            <a:r>
              <a:rPr lang="en-US" sz="2400" dirty="0">
                <a:solidFill>
                  <a:srgbClr val="C00000"/>
                </a:solidFill>
              </a:rPr>
              <a:t>44,911</a:t>
            </a:r>
            <a:r>
              <a:rPr lang="en-US" sz="2400" dirty="0"/>
              <a:t> households.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Including the </a:t>
            </a:r>
            <a:r>
              <a:rPr lang="en-US" sz="2400" dirty="0">
                <a:solidFill>
                  <a:srgbClr val="C00000"/>
                </a:solidFill>
              </a:rPr>
              <a:t>direct beneficiaries</a:t>
            </a:r>
            <a:r>
              <a:rPr lang="en-US" sz="2400" dirty="0"/>
              <a:t>, the number would close to </a:t>
            </a:r>
            <a:r>
              <a:rPr lang="en-US" sz="2400" dirty="0">
                <a:solidFill>
                  <a:srgbClr val="C00000"/>
                </a:solidFill>
              </a:rPr>
              <a:t>45,754</a:t>
            </a:r>
            <a:r>
              <a:rPr lang="en-US" sz="2400" dirty="0"/>
              <a:t> households.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total area covered was more than </a:t>
            </a:r>
            <a:r>
              <a:rPr lang="en-US" sz="2400" dirty="0">
                <a:solidFill>
                  <a:srgbClr val="C00000"/>
                </a:solidFill>
              </a:rPr>
              <a:t>13,600 ha</a:t>
            </a:r>
            <a:r>
              <a:rPr lang="en-US" sz="2400" dirty="0"/>
              <a:t> in 2016.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For this achievement</a:t>
            </a:r>
            <a:r>
              <a:rPr lang="en-US" sz="2400" dirty="0"/>
              <a:t> the role played by our key local partners including model farmers, GOs and NGOs was tremendously high and also continued with full commitment in phase2. </a:t>
            </a:r>
          </a:p>
        </p:txBody>
      </p:sp>
    </p:spTree>
    <p:extLst>
      <p:ext uri="{BB962C8B-B14F-4D97-AF65-F5344CB8AC3E}">
        <p14:creationId xmlns:p14="http://schemas.microsoft.com/office/powerpoint/2010/main" val="340653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31874"/>
              </p:ext>
            </p:extLst>
          </p:nvPr>
        </p:nvGraphicFramePr>
        <p:xfrm>
          <a:off x="380999" y="1653118"/>
          <a:ext cx="8534398" cy="5083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1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8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8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21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85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21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00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211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520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Technology under scaling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 of district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 of </a:t>
                      </a:r>
                      <a:r>
                        <a:rPr lang="en-US" sz="1400" dirty="0" err="1">
                          <a:effectLst/>
                        </a:rPr>
                        <a:t>Kebele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Participant farmers by Sex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 coverage (ha)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Implementing Institutions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2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Female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0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Durum wheat </a:t>
                      </a:r>
                      <a:r>
                        <a:rPr lang="en-US" sz="1400" dirty="0" err="1">
                          <a:effectLst/>
                        </a:rPr>
                        <a:t>Utuba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805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1,470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Individual farmers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0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Bread wheat-</a:t>
                      </a:r>
                      <a:r>
                        <a:rPr lang="en-US" sz="1400" dirty="0" err="1">
                          <a:effectLst/>
                        </a:rPr>
                        <a:t>Hidase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857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6743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4,730.6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CIMMYT, MWU, primary coop, OSE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0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Bread wheat-</a:t>
                      </a:r>
                      <a:r>
                        <a:rPr lang="en-US" sz="1400" dirty="0" err="1">
                          <a:effectLst/>
                        </a:rPr>
                        <a:t>Huluka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3357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4094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3,758.5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Farmer to farmer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10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Faba</a:t>
                      </a:r>
                      <a:r>
                        <a:rPr lang="en-US" sz="1400" dirty="0">
                          <a:effectLst/>
                        </a:rPr>
                        <a:t> bean-</a:t>
                      </a:r>
                      <a:r>
                        <a:rPr lang="en-US" sz="1400" dirty="0" err="1">
                          <a:effectLst/>
                        </a:rPr>
                        <a:t>Gebelcho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86.45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ICARDA-USAID, primary coop.</a:t>
                      </a:r>
                      <a:r>
                        <a:rPr lang="en-US" sz="1400" baseline="0" dirty="0">
                          <a:effectLst/>
                        </a:rPr>
                        <a:t>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5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Chick pea-</a:t>
                      </a:r>
                      <a:r>
                        <a:rPr lang="en-US" sz="1400" dirty="0" err="1">
                          <a:effectLst/>
                        </a:rPr>
                        <a:t>habru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Farmer to farmer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841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Oat + vetch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10,905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1,283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12,188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662.74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Zone and </a:t>
                      </a:r>
                      <a:r>
                        <a:rPr lang="en-US" sz="1400" dirty="0" err="1">
                          <a:effectLst/>
                        </a:rPr>
                        <a:t>woreda</a:t>
                      </a:r>
                      <a:r>
                        <a:rPr lang="en-US" sz="1400" dirty="0">
                          <a:effectLst/>
                        </a:rPr>
                        <a:t> livestock</a:t>
                      </a:r>
                      <a:r>
                        <a:rPr lang="en-US" sz="1400" baseline="0" dirty="0">
                          <a:effectLst/>
                        </a:rPr>
                        <a:t> and FRD office</a:t>
                      </a:r>
                      <a:r>
                        <a:rPr lang="en-US" sz="1400" dirty="0">
                          <a:effectLst/>
                        </a:rPr>
                        <a:t> and Africa RISING.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237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Tree Lucerne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44,482 seedlings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Zone and </a:t>
                      </a:r>
                      <a:r>
                        <a:rPr lang="en-US" sz="1400" dirty="0" err="1">
                          <a:effectLst/>
                        </a:rPr>
                        <a:t>woreda</a:t>
                      </a:r>
                      <a:r>
                        <a:rPr lang="en-US" sz="1400" dirty="0">
                          <a:effectLst/>
                        </a:rPr>
                        <a:t> livestock</a:t>
                      </a:r>
                      <a:r>
                        <a:rPr lang="en-US" sz="1400" baseline="0" dirty="0">
                          <a:effectLst/>
                        </a:rPr>
                        <a:t> and FRD office</a:t>
                      </a:r>
                      <a:r>
                        <a:rPr lang="en-US" sz="1400" dirty="0">
                          <a:effectLst/>
                        </a:rPr>
                        <a:t> and Africa RISING.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550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21,806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3,123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24,929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10,724.75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8738" y="1189149"/>
            <a:ext cx="90678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1" i="1" u="none" strike="noStrike" cap="none" normalizeH="0" baseline="0" dirty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2: Africa RISING proven technologies under scaling by partners in Bale Zone in 2017 main cropping season.</a:t>
            </a:r>
            <a:endParaRPr kumimoji="0" 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874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52400" y="1447800"/>
            <a:ext cx="89893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Table 2 indicates </a:t>
            </a:r>
            <a:r>
              <a:rPr lang="en-US" sz="2400" dirty="0">
                <a:solidFill>
                  <a:srgbClr val="C00000"/>
                </a:solidFill>
              </a:rPr>
              <a:t>commitment of government extension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C00000"/>
                </a:solidFill>
              </a:rPr>
              <a:t>other GOs </a:t>
            </a:r>
            <a:r>
              <a:rPr lang="en-US" sz="2400" dirty="0"/>
              <a:t>in moving these technologies forward in phase2.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Both </a:t>
            </a:r>
            <a:r>
              <a:rPr lang="en-US" sz="2400" dirty="0">
                <a:solidFill>
                  <a:srgbClr val="C00000"/>
                </a:solidFill>
              </a:rPr>
              <a:t>crop and livestock feed technologies are being scaled </a:t>
            </a:r>
            <a:r>
              <a:rPr lang="en-US" sz="2400" dirty="0"/>
              <a:t>in Bale highlands.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By this year, the </a:t>
            </a:r>
            <a:r>
              <a:rPr lang="en-US" sz="2400" dirty="0">
                <a:solidFill>
                  <a:srgbClr val="C00000"/>
                </a:solidFill>
              </a:rPr>
              <a:t>number of farmers applied these technologies </a:t>
            </a:r>
            <a:r>
              <a:rPr lang="en-US" sz="2400" dirty="0"/>
              <a:t>reached more than </a:t>
            </a:r>
            <a:r>
              <a:rPr lang="en-US" sz="2400" dirty="0">
                <a:solidFill>
                  <a:srgbClr val="C00000"/>
                </a:solidFill>
              </a:rPr>
              <a:t>25, 000 </a:t>
            </a:r>
            <a:r>
              <a:rPr lang="en-US" sz="2400" dirty="0" err="1">
                <a:solidFill>
                  <a:srgbClr val="C00000"/>
                </a:solidFill>
              </a:rPr>
              <a:t>hhs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including R4D trials.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C00000"/>
                </a:solidFill>
              </a:rPr>
              <a:t>total area covered </a:t>
            </a:r>
            <a:r>
              <a:rPr lang="en-US" sz="2400" dirty="0"/>
              <a:t>by these technologies close to </a:t>
            </a:r>
            <a:r>
              <a:rPr lang="en-US" sz="2400" dirty="0">
                <a:solidFill>
                  <a:srgbClr val="C00000"/>
                </a:solidFill>
              </a:rPr>
              <a:t>11, 000 ha</a:t>
            </a:r>
            <a:r>
              <a:rPr lang="en-US" sz="2400" dirty="0"/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We observed that </a:t>
            </a:r>
            <a:r>
              <a:rPr lang="en-US" sz="2400" dirty="0">
                <a:solidFill>
                  <a:srgbClr val="C00000"/>
                </a:solidFill>
              </a:rPr>
              <a:t>quality seed shortage is a major challenge </a:t>
            </a:r>
            <a:r>
              <a:rPr lang="en-US" sz="2400" dirty="0"/>
              <a:t>that hinders the </a:t>
            </a:r>
            <a:r>
              <a:rPr lang="en-US" sz="2400" dirty="0">
                <a:solidFill>
                  <a:srgbClr val="C00000"/>
                </a:solidFill>
              </a:rPr>
              <a:t>scaling up </a:t>
            </a:r>
            <a:r>
              <a:rPr lang="en-US" sz="2400" dirty="0"/>
              <a:t>of these technologies. </a:t>
            </a:r>
          </a:p>
        </p:txBody>
      </p:sp>
    </p:spTree>
    <p:extLst>
      <p:ext uri="{BB962C8B-B14F-4D97-AF65-F5344CB8AC3E}">
        <p14:creationId xmlns:p14="http://schemas.microsoft.com/office/powerpoint/2010/main" val="313446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689997"/>
              </p:ext>
            </p:extLst>
          </p:nvPr>
        </p:nvGraphicFramePr>
        <p:xfrm>
          <a:off x="381000" y="675617"/>
          <a:ext cx="8534400" cy="5960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9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2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03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90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90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80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9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5029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8349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Technology &amp; seed class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 of district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 of </a:t>
                      </a:r>
                      <a:r>
                        <a:rPr lang="en-US" sz="1400" dirty="0" err="1">
                          <a:effectLst/>
                        </a:rPr>
                        <a:t>Kebele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Participant farmers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Area (ha)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Expected seed (ton)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Implementing Institutions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Female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58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Durum wheat </a:t>
                      </a:r>
                      <a:r>
                        <a:rPr lang="en-US" sz="1400" dirty="0" err="1">
                          <a:effectLst/>
                        </a:rPr>
                        <a:t>Utuba</a:t>
                      </a:r>
                      <a:r>
                        <a:rPr lang="en-US" sz="1400" dirty="0">
                          <a:effectLst/>
                        </a:rPr>
                        <a:t>-Pre 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 &amp;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 Agri. Offices, OSE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3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Bread wheat-</a:t>
                      </a:r>
                      <a:r>
                        <a:rPr lang="en-US" sz="1400" dirty="0" err="1">
                          <a:effectLst/>
                        </a:rPr>
                        <a:t>Hidase</a:t>
                      </a:r>
                      <a:r>
                        <a:rPr lang="en-US" sz="1400" dirty="0">
                          <a:effectLst/>
                        </a:rPr>
                        <a:t>-Pre 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Goba</a:t>
                      </a:r>
                      <a:r>
                        <a:rPr lang="en-US" sz="1400" dirty="0">
                          <a:effectLst/>
                        </a:rPr>
                        <a:t> &amp;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dirty="0">
                          <a:effectLst/>
                        </a:rPr>
                        <a:t> Agri. &amp;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Faba</a:t>
                      </a:r>
                      <a:r>
                        <a:rPr lang="en-US" sz="1400" dirty="0">
                          <a:effectLst/>
                        </a:rPr>
                        <a:t> bean- </a:t>
                      </a:r>
                      <a:r>
                        <a:rPr lang="en-US" sz="1400" dirty="0" err="1">
                          <a:effectLst/>
                        </a:rPr>
                        <a:t>Dosha</a:t>
                      </a:r>
                      <a:r>
                        <a:rPr lang="en-US" sz="1400" dirty="0">
                          <a:effectLst/>
                        </a:rPr>
                        <a:t>-Basic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dirty="0">
                          <a:effectLst/>
                        </a:rPr>
                        <a:t> and </a:t>
                      </a:r>
                      <a:r>
                        <a:rPr lang="en-US" sz="1400" dirty="0" err="1">
                          <a:effectLst/>
                        </a:rPr>
                        <a:t>Goba</a:t>
                      </a:r>
                      <a:r>
                        <a:rPr lang="en-US" sz="1400" dirty="0">
                          <a:effectLst/>
                        </a:rPr>
                        <a:t> Agri. &amp;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Malt barley-Behati-C1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baseline="0" dirty="0">
                          <a:effectLst/>
                        </a:rPr>
                        <a:t> and </a:t>
                      </a:r>
                      <a:r>
                        <a:rPr lang="en-US" sz="1400" baseline="0" dirty="0" err="1">
                          <a:effectLst/>
                        </a:rPr>
                        <a:t>Goba</a:t>
                      </a:r>
                      <a:r>
                        <a:rPr lang="en-US" sz="1400" baseline="0" dirty="0">
                          <a:effectLst/>
                        </a:rPr>
                        <a:t> Agri. And 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Food barley – HB1307-C1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17.1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baseline="0" dirty="0">
                          <a:effectLst/>
                        </a:rPr>
                        <a:t> and </a:t>
                      </a:r>
                      <a:r>
                        <a:rPr lang="en-US" sz="1400" baseline="0" dirty="0" err="1">
                          <a:effectLst/>
                        </a:rPr>
                        <a:t>Goba</a:t>
                      </a:r>
                      <a:r>
                        <a:rPr lang="en-US" sz="1400" baseline="0" dirty="0">
                          <a:effectLst/>
                        </a:rPr>
                        <a:t> Agri. And 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Chick pea-</a:t>
                      </a:r>
                      <a:r>
                        <a:rPr lang="en-US" sz="1400" dirty="0" err="1">
                          <a:effectLst/>
                        </a:rPr>
                        <a:t>habru</a:t>
                      </a:r>
                      <a:r>
                        <a:rPr lang="en-US" sz="1400" dirty="0">
                          <a:effectLst/>
                        </a:rPr>
                        <a:t> 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Goba</a:t>
                      </a:r>
                      <a:r>
                        <a:rPr lang="en-US" sz="1400" dirty="0">
                          <a:effectLst/>
                        </a:rPr>
                        <a:t> and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dirty="0">
                          <a:effectLst/>
                        </a:rPr>
                        <a:t> Agri.&amp;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Lentil- </a:t>
                      </a:r>
                      <a:r>
                        <a:rPr lang="en-US" sz="1400" dirty="0" err="1">
                          <a:effectLst/>
                        </a:rPr>
                        <a:t>Derash</a:t>
                      </a:r>
                      <a:r>
                        <a:rPr lang="en-US" sz="1400" dirty="0">
                          <a:effectLst/>
                        </a:rPr>
                        <a:t>-Basic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4.93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9.86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Goba</a:t>
                      </a:r>
                      <a:r>
                        <a:rPr lang="en-US" sz="1400" dirty="0">
                          <a:effectLst/>
                        </a:rPr>
                        <a:t> and </a:t>
                      </a:r>
                      <a:r>
                        <a:rPr lang="en-US" sz="1400" dirty="0" err="1">
                          <a:effectLst/>
                        </a:rPr>
                        <a:t>Dinsho</a:t>
                      </a:r>
                      <a:r>
                        <a:rPr lang="en-US" sz="1400" dirty="0">
                          <a:effectLst/>
                        </a:rPr>
                        <a:t> Agri.&amp;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95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Field pea-</a:t>
                      </a:r>
                      <a:r>
                        <a:rPr lang="en-US" sz="1400" dirty="0" err="1">
                          <a:effectLst/>
                        </a:rPr>
                        <a:t>Bilalo</a:t>
                      </a:r>
                      <a:r>
                        <a:rPr lang="en-US" sz="1400" dirty="0">
                          <a:effectLst/>
                        </a:rPr>
                        <a:t>-Basic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Goba</a:t>
                      </a:r>
                      <a:r>
                        <a:rPr lang="en-US" sz="1400" baseline="0" dirty="0">
                          <a:effectLst/>
                        </a:rPr>
                        <a:t> &amp; </a:t>
                      </a:r>
                      <a:r>
                        <a:rPr lang="en-US" sz="1400" baseline="0" dirty="0" err="1">
                          <a:effectLst/>
                        </a:rPr>
                        <a:t>Dinsho</a:t>
                      </a:r>
                      <a:r>
                        <a:rPr lang="en-US" sz="1400" baseline="0" dirty="0">
                          <a:effectLst/>
                        </a:rPr>
                        <a:t> Agri. NRM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6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Oat + vetch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25-50% for seed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Sinana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Agarfa</a:t>
                      </a:r>
                      <a:r>
                        <a:rPr lang="en-US" sz="1400" dirty="0">
                          <a:effectLst/>
                        </a:rPr>
                        <a:t>,</a:t>
                      </a:r>
                      <a:r>
                        <a:rPr lang="en-US" sz="1400" baseline="0" dirty="0">
                          <a:effectLst/>
                        </a:rPr>
                        <a:t> </a:t>
                      </a:r>
                      <a:r>
                        <a:rPr lang="en-US" sz="1400" baseline="0" dirty="0" err="1">
                          <a:effectLst/>
                        </a:rPr>
                        <a:t>Dinsho</a:t>
                      </a:r>
                      <a:r>
                        <a:rPr lang="en-US" sz="1400" baseline="0" dirty="0">
                          <a:effectLst/>
                        </a:rPr>
                        <a:t> and </a:t>
                      </a:r>
                      <a:r>
                        <a:rPr lang="en-US" sz="1400" baseline="0" dirty="0" err="1">
                          <a:effectLst/>
                        </a:rPr>
                        <a:t>Goba</a:t>
                      </a:r>
                      <a:r>
                        <a:rPr lang="en-US" sz="1400" baseline="0" dirty="0">
                          <a:effectLst/>
                        </a:rPr>
                        <a:t> livestock &amp; Fishery RD offices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794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171.76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b="1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3: Seed multiplication of proven technologies on farmers’ field as pre-scaling which is to be used as a source of seed for further scaling by government extension in 2018 and beyond.    </a:t>
            </a:r>
            <a:endParaRPr lang="en-US" sz="1400" b="1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769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42900" y="1600200"/>
            <a:ext cx="86487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Under the control of Zonal and </a:t>
            </a:r>
            <a:r>
              <a:rPr lang="en-US" sz="2400" dirty="0" err="1"/>
              <a:t>woreda</a:t>
            </a:r>
            <a:r>
              <a:rPr lang="en-US" sz="2400" dirty="0"/>
              <a:t> extension: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Multiplication of seed for more than eight crop varieties as well as fodder crops had already done in </a:t>
            </a:r>
            <a:r>
              <a:rPr lang="en-US" sz="2400" dirty="0">
                <a:solidFill>
                  <a:srgbClr val="FF0000"/>
                </a:solidFill>
              </a:rPr>
              <a:t>five </a:t>
            </a:r>
            <a:r>
              <a:rPr lang="en-US" sz="2400" dirty="0" err="1">
                <a:solidFill>
                  <a:srgbClr val="FF0000"/>
                </a:solidFill>
              </a:rPr>
              <a:t>kebeles</a:t>
            </a:r>
            <a:r>
              <a:rPr lang="en-US" sz="2400" dirty="0">
                <a:solidFill>
                  <a:srgbClr val="FF0000"/>
                </a:solidFill>
              </a:rPr>
              <a:t> of 4 districts </a:t>
            </a:r>
            <a:r>
              <a:rPr lang="en-US" sz="2400" dirty="0"/>
              <a:t>of the zone as part of pre-scaling work of Africa RISING project.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 total of </a:t>
            </a:r>
            <a:r>
              <a:rPr lang="en-US" sz="2400" dirty="0">
                <a:solidFill>
                  <a:srgbClr val="C00000"/>
                </a:solidFill>
              </a:rPr>
              <a:t>76 </a:t>
            </a:r>
            <a:r>
              <a:rPr lang="en-US" sz="2400" dirty="0" err="1">
                <a:solidFill>
                  <a:srgbClr val="C00000"/>
                </a:solidFill>
              </a:rPr>
              <a:t>hhs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dirty="0" err="1">
                <a:solidFill>
                  <a:srgbClr val="C00000"/>
                </a:solidFill>
              </a:rPr>
              <a:t>Oromia</a:t>
            </a:r>
            <a:r>
              <a:rPr lang="en-US" sz="2400" dirty="0">
                <a:solidFill>
                  <a:srgbClr val="C00000"/>
                </a:solidFill>
              </a:rPr>
              <a:t> Seed Enterprise Bale branch </a:t>
            </a:r>
            <a:r>
              <a:rPr lang="en-US" sz="2400" dirty="0"/>
              <a:t>have been directly engaged in seed multiplication of these crops,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Under good weather condition we expect seed that could raise the number of farmers to be addressed by </a:t>
            </a:r>
            <a:r>
              <a:rPr lang="en-US" sz="2400" dirty="0">
                <a:solidFill>
                  <a:srgbClr val="C00000"/>
                </a:solidFill>
              </a:rPr>
              <a:t>more than three fold</a:t>
            </a:r>
            <a:r>
              <a:rPr lang="en-US" sz="2400" dirty="0"/>
              <a:t>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62420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275" y="3400022"/>
            <a:ext cx="4220725" cy="3657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2879"/>
            <a:ext cx="4714875" cy="3412901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537827"/>
            <a:ext cx="4756214" cy="355791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4143" y="-28978"/>
            <a:ext cx="4429125" cy="34290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36044" y="2048943"/>
            <a:ext cx="4396370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chemeClr val="bg1"/>
                </a:solidFill>
              </a:rPr>
              <a:t>Faba</a:t>
            </a:r>
            <a:r>
              <a:rPr lang="en-US" sz="2000" dirty="0">
                <a:solidFill>
                  <a:schemeClr val="bg1"/>
                </a:solidFill>
              </a:rPr>
              <a:t> bean -</a:t>
            </a:r>
            <a:r>
              <a:rPr lang="en-US" sz="2000" dirty="0" err="1">
                <a:solidFill>
                  <a:schemeClr val="bg1"/>
                </a:solidFill>
              </a:rPr>
              <a:t>Dosha</a:t>
            </a:r>
            <a:r>
              <a:rPr lang="en-US" sz="2000" dirty="0">
                <a:solidFill>
                  <a:schemeClr val="bg1"/>
                </a:solidFill>
              </a:rPr>
              <a:t> Seed </a:t>
            </a:r>
            <a:r>
              <a:rPr lang="en-US" sz="2000" dirty="0" err="1">
                <a:solidFill>
                  <a:schemeClr val="bg1"/>
                </a:solidFill>
              </a:rPr>
              <a:t>Multn</a:t>
            </a:r>
            <a:r>
              <a:rPr lang="en-US" sz="2000" dirty="0">
                <a:solidFill>
                  <a:schemeClr val="bg1"/>
                </a:solidFill>
              </a:rPr>
              <a:t>: </a:t>
            </a:r>
            <a:r>
              <a:rPr lang="en-US" sz="2000" dirty="0" err="1">
                <a:solidFill>
                  <a:schemeClr val="bg1"/>
                </a:solidFill>
              </a:rPr>
              <a:t>Dinsho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051546" y="3848205"/>
            <a:ext cx="4161293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/>
              <a:t>D/Wheat –</a:t>
            </a:r>
            <a:r>
              <a:rPr lang="en-US" sz="2000" dirty="0" err="1"/>
              <a:t>utuba</a:t>
            </a:r>
            <a:r>
              <a:rPr lang="en-US" sz="2000" dirty="0"/>
              <a:t> Seed </a:t>
            </a:r>
            <a:r>
              <a:rPr lang="en-US" sz="2000" dirty="0" err="1"/>
              <a:t>Multn</a:t>
            </a:r>
            <a:r>
              <a:rPr lang="en-US" sz="2000" dirty="0"/>
              <a:t>: </a:t>
            </a:r>
            <a:r>
              <a:rPr lang="en-US" sz="2000" dirty="0" err="1"/>
              <a:t>Agarfa</a:t>
            </a:r>
            <a:endParaRPr lang="en-US" sz="20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181600" y="2421918"/>
            <a:ext cx="4161293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D/wheat Seed-</a:t>
            </a:r>
            <a:r>
              <a:rPr lang="en-US" sz="2000" dirty="0" err="1">
                <a:solidFill>
                  <a:schemeClr val="bg1"/>
                </a:solidFill>
              </a:rPr>
              <a:t>utuba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Multn</a:t>
            </a:r>
            <a:r>
              <a:rPr lang="en-US" sz="2000" dirty="0">
                <a:solidFill>
                  <a:schemeClr val="bg1"/>
                </a:solidFill>
              </a:rPr>
              <a:t>: </a:t>
            </a:r>
            <a:r>
              <a:rPr lang="en-US" sz="2000" dirty="0" err="1">
                <a:solidFill>
                  <a:schemeClr val="bg1"/>
                </a:solidFill>
              </a:rPr>
              <a:t>Sinana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53582" y="4165197"/>
            <a:ext cx="4161293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err="1"/>
              <a:t>Faba</a:t>
            </a:r>
            <a:r>
              <a:rPr lang="en-US" sz="2000" dirty="0"/>
              <a:t> bean-</a:t>
            </a:r>
            <a:r>
              <a:rPr lang="en-US" sz="2000" dirty="0" err="1"/>
              <a:t>Dosha</a:t>
            </a:r>
            <a:r>
              <a:rPr lang="en-US" sz="2000" dirty="0"/>
              <a:t> Seed </a:t>
            </a:r>
            <a:r>
              <a:rPr lang="en-US" sz="2000" dirty="0" err="1"/>
              <a:t>Multn</a:t>
            </a:r>
            <a:r>
              <a:rPr lang="en-US" sz="2000" dirty="0"/>
              <a:t>: </a:t>
            </a:r>
            <a:r>
              <a:rPr lang="en-US" sz="2000" dirty="0" err="1"/>
              <a:t>Goba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5192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5667" b="5866"/>
          <a:stretch/>
        </p:blipFill>
        <p:spPr>
          <a:xfrm>
            <a:off x="1" y="1"/>
            <a:ext cx="460045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381000"/>
            <a:ext cx="4114801" cy="533400"/>
          </a:xfrm>
        </p:spPr>
        <p:txBody>
          <a:bodyPr/>
          <a:lstStyle/>
          <a:p>
            <a:r>
              <a:rPr lang="en-US" sz="2000" dirty="0"/>
              <a:t>Oat-vetch pre-scaling in </a:t>
            </a:r>
            <a:r>
              <a:rPr lang="en-US" sz="2000" dirty="0" err="1"/>
              <a:t>Sinana</a:t>
            </a:r>
            <a:r>
              <a:rPr lang="en-US" sz="2000" dirty="0"/>
              <a:t> 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827" y="3613980"/>
            <a:ext cx="5192332" cy="3306763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718" b="7534"/>
          <a:stretch/>
        </p:blipFill>
        <p:spPr>
          <a:xfrm>
            <a:off x="4600451" y="-19886"/>
            <a:ext cx="4543549" cy="3448888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564592" y="4023709"/>
            <a:ext cx="4014811" cy="4206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/>
              <a:t>Oat-vetch pre-scaling in </a:t>
            </a:r>
            <a:r>
              <a:rPr lang="en-US" sz="2000" dirty="0" err="1"/>
              <a:t>Goba</a:t>
            </a:r>
            <a:r>
              <a:rPr lang="en-US" sz="2000" dirty="0"/>
              <a:t> district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210578" y="108328"/>
            <a:ext cx="4162022" cy="348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/>
              <a:t>Oat-vetch pre-scaling in </a:t>
            </a:r>
            <a:r>
              <a:rPr lang="en-US" sz="2000" dirty="0" err="1"/>
              <a:t>Agarfa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6687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0" y="2859960"/>
            <a:ext cx="7632701" cy="402272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" y="-16469"/>
            <a:ext cx="4508501" cy="314067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156384"/>
            <a:ext cx="7290054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endParaRPr lang="en-US" sz="28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38199" y="3266633"/>
            <a:ext cx="7486651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Field days in Ilu-</a:t>
            </a:r>
            <a:r>
              <a:rPr lang="en-US" sz="2000" dirty="0" err="1">
                <a:solidFill>
                  <a:schemeClr val="bg1"/>
                </a:solidFill>
              </a:rPr>
              <a:t>Sanbitu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kebele</a:t>
            </a:r>
            <a:r>
              <a:rPr lang="en-US" sz="2000" dirty="0">
                <a:solidFill>
                  <a:schemeClr val="bg1"/>
                </a:solidFill>
              </a:rPr>
              <a:t> while visiting the various fodder intervention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501" y="-16469"/>
            <a:ext cx="4635499" cy="31406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28600" y="31124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Field days in </a:t>
            </a:r>
            <a:r>
              <a:rPr lang="en-US" sz="2000" dirty="0" err="1"/>
              <a:t>Besaso</a:t>
            </a:r>
            <a:r>
              <a:rPr lang="en-US" sz="2000" dirty="0"/>
              <a:t> </a:t>
            </a:r>
            <a:r>
              <a:rPr lang="en-US" sz="2000" dirty="0" err="1"/>
              <a:t>Kebele</a:t>
            </a:r>
            <a:r>
              <a:rPr lang="en-US" sz="2000" dirty="0"/>
              <a:t> while visiting our seed multiplication on 7ha of land</a:t>
            </a:r>
          </a:p>
        </p:txBody>
      </p:sp>
    </p:spTree>
    <p:extLst>
      <p:ext uri="{BB962C8B-B14F-4D97-AF65-F5344CB8AC3E}">
        <p14:creationId xmlns:p14="http://schemas.microsoft.com/office/powerpoint/2010/main" val="1684724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899916"/>
              </p:ext>
            </p:extLst>
          </p:nvPr>
        </p:nvGraphicFramePr>
        <p:xfrm>
          <a:off x="381000" y="1828800"/>
          <a:ext cx="8458200" cy="2504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2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9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3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91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6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66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344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Action R4D 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Number of </a:t>
                      </a:r>
                      <a:r>
                        <a:rPr lang="en-US" sz="1600" dirty="0" err="1">
                          <a:effectLst/>
                        </a:rPr>
                        <a:t>Kebele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Participant farmers by Sex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coverage (ha)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7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Female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7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Feed technologies (Fodder beet, s/</a:t>
                      </a:r>
                      <a:r>
                        <a:rPr lang="en-US" sz="1600" dirty="0" err="1">
                          <a:effectLst/>
                        </a:rPr>
                        <a:t>lupin</a:t>
                      </a:r>
                      <a:r>
                        <a:rPr lang="en-US" sz="1600" dirty="0">
                          <a:effectLst/>
                        </a:rPr>
                        <a:t>, alfalfa, </a:t>
                      </a:r>
                      <a:r>
                        <a:rPr lang="en-US" sz="1600" dirty="0" err="1">
                          <a:effectLst/>
                        </a:rPr>
                        <a:t>desho</a:t>
                      </a:r>
                      <a:r>
                        <a:rPr lang="en-US" sz="1600" dirty="0">
                          <a:effectLst/>
                        </a:rPr>
                        <a:t> grass, elephant grass, feeding trough)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7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Crops (</a:t>
                      </a:r>
                      <a:r>
                        <a:rPr lang="en-US" sz="1600" dirty="0" err="1">
                          <a:effectLst/>
                        </a:rPr>
                        <a:t>faba</a:t>
                      </a:r>
                      <a:r>
                        <a:rPr lang="en-US" sz="1600" dirty="0">
                          <a:effectLst/>
                        </a:rPr>
                        <a:t> bean, chick pea and malt barley PVS)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1.88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376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" y="1264622"/>
            <a:ext cx="8839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4: Action oriented on-farm R4D undergoing in 2017 at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Selka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Ilu-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Sanbitu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kebeles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865" y="4495800"/>
            <a:ext cx="881773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2017, R4D work continued in the two Africa RISING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kebeles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can not relay only on these proven technologies and management practices.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Farmers request new technology year by year.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Hence, action oriented on-farm R4D work has to continue side by side with scaling process. </a:t>
            </a:r>
          </a:p>
        </p:txBody>
      </p:sp>
    </p:spTree>
    <p:extLst>
      <p:ext uri="{BB962C8B-B14F-4D97-AF65-F5344CB8AC3E}">
        <p14:creationId xmlns:p14="http://schemas.microsoft.com/office/powerpoint/2010/main" val="2526302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0"/>
            <a:ext cx="5638800" cy="3659952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95" y="3181633"/>
            <a:ext cx="4318734" cy="367636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042960" y="1447800"/>
            <a:ext cx="4957561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Animal feed on-farm trial: S/Lupine, </a:t>
            </a:r>
            <a:r>
              <a:rPr lang="en-US" sz="2000" dirty="0" err="1">
                <a:solidFill>
                  <a:schemeClr val="bg1"/>
                </a:solidFill>
              </a:rPr>
              <a:t>Alfafa</a:t>
            </a:r>
            <a:r>
              <a:rPr lang="en-US" sz="2000" dirty="0">
                <a:solidFill>
                  <a:schemeClr val="bg1"/>
                </a:solidFill>
              </a:rPr>
              <a:t>, F/beet,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1" y="3403068"/>
            <a:ext cx="3966760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Malt Barley PVS trials in Ilu-</a:t>
            </a:r>
            <a:r>
              <a:rPr lang="en-US" sz="2000" dirty="0" err="1">
                <a:solidFill>
                  <a:schemeClr val="bg1"/>
                </a:solidFill>
              </a:rPr>
              <a:t>Sanbitu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711765" cy="31816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732" y="3181633"/>
            <a:ext cx="4825268" cy="3676367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81000" y="1690957"/>
            <a:ext cx="3330765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Chick pea PVS trials in </a:t>
            </a:r>
            <a:r>
              <a:rPr lang="en-US" sz="2000" dirty="0" err="1">
                <a:solidFill>
                  <a:schemeClr val="bg1"/>
                </a:solidFill>
              </a:rPr>
              <a:t>Selka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257800" y="4387257"/>
            <a:ext cx="3500371" cy="6339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Sweet Lupine at </a:t>
            </a:r>
            <a:r>
              <a:rPr lang="en-US" sz="2000" dirty="0" err="1">
                <a:solidFill>
                  <a:schemeClr val="bg1"/>
                </a:solidFill>
              </a:rPr>
              <a:t>Selka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66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270"/>
            <a:ext cx="9144000" cy="149159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2"/>
          <p:cNvSpPr/>
          <p:nvPr/>
        </p:nvSpPr>
        <p:spPr>
          <a:xfrm>
            <a:off x="345487" y="179927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Africa RISING Program</a:t>
            </a:r>
          </a:p>
        </p:txBody>
      </p:sp>
      <p:sp>
        <p:nvSpPr>
          <p:cNvPr id="3" name="Rectangle 2"/>
          <p:cNvSpPr/>
          <p:nvPr/>
        </p:nvSpPr>
        <p:spPr>
          <a:xfrm>
            <a:off x="345487" y="2286000"/>
            <a:ext cx="849800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(R4D) program operational in West Africa, Southern and Eastern Africa &amp; Ethiopian Highlands, </a:t>
            </a:r>
          </a:p>
          <a:p>
            <a:pPr marL="34290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Ethiopian highland project of AR: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in 4 regions, 4 districts and 8 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kebeles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800100" lvl="1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Oromia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-&gt;Bale-&gt;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Sinana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Selka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Ilu-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Sanbitu</a:t>
            </a:r>
            <a:endParaRPr lang="en-US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Supported by USAID and lead by Scientists from ILRI, 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Temporal coverage: Phase2 from 2017- 2021,  </a:t>
            </a:r>
            <a:endParaRPr lang="en-US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5410200"/>
            <a:ext cx="8991600" cy="688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4739" y="1126713"/>
            <a:ext cx="2986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Introduction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9360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42900" y="1600200"/>
            <a:ext cx="8648700" cy="347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addition to technologies under scaling, three crops and more than five animal feed technologies are being demonstrated,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 of these, best performing technologies are expected to go for scaling in the coming year and beyond.   </a:t>
            </a:r>
          </a:p>
          <a:p>
            <a:pPr lvl="1">
              <a:lnSpc>
                <a:spcPct val="150000"/>
              </a:lnSpc>
            </a:pPr>
            <a:endParaRPr lang="en-US" sz="2400" dirty="0"/>
          </a:p>
          <a:p>
            <a:pPr algn="ctr"/>
            <a:endParaRPr lang="en-US" sz="2000" dirty="0"/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195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42900" y="1600200"/>
            <a:ext cx="86487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</a:rPr>
              <a:t>Monitoring and Follow up of Scaling initiatives: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We have </a:t>
            </a:r>
            <a:r>
              <a:rPr lang="en-US" sz="2400" dirty="0">
                <a:solidFill>
                  <a:srgbClr val="C00000"/>
                </a:solidFill>
              </a:rPr>
              <a:t>one contact persons from zone and each </a:t>
            </a:r>
            <a:r>
              <a:rPr lang="en-US" sz="2400" dirty="0" err="1">
                <a:solidFill>
                  <a:srgbClr val="C00000"/>
                </a:solidFill>
              </a:rPr>
              <a:t>woreda</a:t>
            </a:r>
            <a:r>
              <a:rPr lang="en-US" sz="2400" dirty="0"/>
              <a:t>,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 Frequent monitoring and follow up had been done with zonal extension heads/v/heads,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Frequent field visits organized for higher officials and scaling partners,</a:t>
            </a:r>
          </a:p>
          <a:p>
            <a:pPr lvl="1">
              <a:lnSpc>
                <a:spcPct val="150000"/>
              </a:lnSpc>
            </a:pPr>
            <a:endParaRPr lang="en-US" sz="2400" dirty="0"/>
          </a:p>
          <a:p>
            <a:pPr algn="ctr"/>
            <a:endParaRPr lang="en-US" sz="2000" dirty="0"/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30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0"/>
            <a:ext cx="9144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228600" y="1456521"/>
            <a:ext cx="89154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¤"/>
            </a:pPr>
            <a:r>
              <a:rPr lang="en-US" sz="2400" b="1" dirty="0">
                <a:solidFill>
                  <a:srgbClr val="C00000"/>
                </a:solidFill>
              </a:rPr>
              <a:t>Challenges and Opportunities: </a:t>
            </a:r>
            <a:endParaRPr lang="en-US" sz="2400" dirty="0">
              <a:solidFill>
                <a:srgbClr val="C0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</a:rPr>
              <a:t>Major Challenges: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Dependency of farmers on wheat/single crop/ due to mechanization (mono-cropping),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Lack of interest among farmers to engage themselves in labor intensive farming activities,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Lack of interest among farmers to rotate pulse crops with cereals,</a:t>
            </a:r>
            <a:r>
              <a:rPr lang="en-US" sz="2300" b="1" dirty="0"/>
              <a:t>	</a:t>
            </a:r>
            <a:endParaRPr lang="en-US" sz="2300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Wider prevalence of pests (weeds, disease, insects, </a:t>
            </a:r>
            <a:r>
              <a:rPr lang="en-US" sz="2300" dirty="0" err="1"/>
              <a:t>etc</a:t>
            </a:r>
            <a:r>
              <a:rPr lang="en-US" sz="2300" dirty="0"/>
              <a:t>) resulted in a declining trend of crop productivity,</a:t>
            </a:r>
          </a:p>
          <a:p>
            <a:pPr>
              <a:lnSpc>
                <a:spcPct val="150000"/>
              </a:lnSpc>
            </a:pPr>
            <a:r>
              <a:rPr lang="en-US" sz="23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82520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0"/>
            <a:ext cx="91440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83457" y="1295400"/>
            <a:ext cx="8960543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Post harvest management problems </a:t>
            </a:r>
            <a:r>
              <a:rPr lang="en-US" sz="2400" dirty="0"/>
              <a:t>reduced quality of seed and even grain quality (combine harvester, storage, </a:t>
            </a:r>
            <a:r>
              <a:rPr lang="en-US" sz="2400" dirty="0" err="1"/>
              <a:t>etc</a:t>
            </a:r>
            <a:r>
              <a:rPr lang="en-US" sz="2400" dirty="0"/>
              <a:t>),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Absence of well established </a:t>
            </a:r>
            <a:r>
              <a:rPr lang="en-US" sz="2400" dirty="0">
                <a:solidFill>
                  <a:srgbClr val="C00000"/>
                </a:solidFill>
              </a:rPr>
              <a:t>seed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certification</a:t>
            </a:r>
            <a:r>
              <a:rPr lang="en-US" sz="2400" dirty="0"/>
              <a:t> system with model farmers,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Lack of </a:t>
            </a:r>
            <a:r>
              <a:rPr lang="en-US" sz="2400" dirty="0">
                <a:solidFill>
                  <a:srgbClr val="C00000"/>
                </a:solidFill>
              </a:rPr>
              <a:t>market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C00000"/>
                </a:solidFill>
              </a:rPr>
              <a:t>incentives</a:t>
            </a:r>
            <a:r>
              <a:rPr lang="en-US" sz="2400" dirty="0"/>
              <a:t> mechanisms for seed producer farmers,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Marginalizing animal feed technologies </a:t>
            </a:r>
            <a:r>
              <a:rPr lang="en-US" sz="2400" dirty="0"/>
              <a:t>(low attention given to this sector),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Absence of </a:t>
            </a:r>
            <a:r>
              <a:rPr lang="en-US" sz="2400" dirty="0">
                <a:solidFill>
                  <a:srgbClr val="C00000"/>
                </a:solidFill>
              </a:rPr>
              <a:t>sustainable animal feed seed production and marketing </a:t>
            </a:r>
            <a:r>
              <a:rPr lang="en-US" sz="2400" dirty="0"/>
              <a:t>system, </a:t>
            </a:r>
          </a:p>
          <a:p>
            <a:pPr lvl="0">
              <a:lnSpc>
                <a:spcPct val="150000"/>
              </a:lnSpc>
            </a:pP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en-US" sz="2400" b="1" dirty="0"/>
              <a:t>				</a:t>
            </a:r>
          </a:p>
          <a:p>
            <a:pPr lvl="0">
              <a:lnSpc>
                <a:spcPct val="150000"/>
              </a:lnSpc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54058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0"/>
            <a:ext cx="91440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83457" y="1447800"/>
            <a:ext cx="86557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Absence of well established market linkage for </a:t>
            </a:r>
            <a:r>
              <a:rPr lang="en-US" sz="2400" dirty="0">
                <a:solidFill>
                  <a:srgbClr val="FF0000"/>
                </a:solidFill>
              </a:rPr>
              <a:t>industrial crops </a:t>
            </a:r>
            <a:r>
              <a:rPr lang="en-US" sz="2400" dirty="0"/>
              <a:t>(D/wheat, M/Barley) &amp; </a:t>
            </a:r>
            <a:r>
              <a:rPr lang="en-US" sz="2400" dirty="0">
                <a:solidFill>
                  <a:srgbClr val="FF0000"/>
                </a:solidFill>
              </a:rPr>
              <a:t>potato,</a:t>
            </a:r>
            <a:r>
              <a:rPr lang="en-US" sz="2400" dirty="0"/>
              <a:t>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Considering ILRI/Africa RISING/ as AID organization and high expectancy for free input supply, </a:t>
            </a:r>
            <a:r>
              <a:rPr lang="en-US" sz="2400" dirty="0" err="1"/>
              <a:t>e.t.c</a:t>
            </a:r>
            <a:r>
              <a:rPr lang="en-US" sz="2400" dirty="0"/>
              <a:t>, </a:t>
            </a:r>
          </a:p>
          <a:p>
            <a:pPr lvl="0">
              <a:lnSpc>
                <a:spcPct val="150000"/>
              </a:lnSpc>
            </a:pPr>
            <a:r>
              <a:rPr lang="en-US" sz="2400" b="1" dirty="0"/>
              <a:t>				</a:t>
            </a:r>
          </a:p>
          <a:p>
            <a:pPr lvl="0">
              <a:lnSpc>
                <a:spcPct val="150000"/>
              </a:lnSpc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93064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0"/>
            <a:ext cx="9144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07257" y="1562669"/>
            <a:ext cx="888434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¤"/>
            </a:pPr>
            <a:r>
              <a:rPr lang="en-US" sz="2400" b="1" dirty="0">
                <a:solidFill>
                  <a:srgbClr val="C00000"/>
                </a:solidFill>
              </a:rPr>
              <a:t>Opportunities: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Availability of </a:t>
            </a:r>
            <a:r>
              <a:rPr lang="en-US" sz="2400" dirty="0">
                <a:solidFill>
                  <a:srgbClr val="C00000"/>
                </a:solidFill>
              </a:rPr>
              <a:t>potential partners</a:t>
            </a:r>
            <a:r>
              <a:rPr lang="en-US" sz="2400" dirty="0"/>
              <a:t>,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Good working environment</a:t>
            </a:r>
            <a:r>
              <a:rPr lang="en-US" sz="2400" dirty="0"/>
              <a:t>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Willingness and strong network established among each other to share experience through </a:t>
            </a:r>
            <a:r>
              <a:rPr lang="en-US" sz="2400" dirty="0">
                <a:solidFill>
                  <a:srgbClr val="C00000"/>
                </a:solidFill>
              </a:rPr>
              <a:t>innovation platforms</a:t>
            </a:r>
            <a:r>
              <a:rPr lang="en-US" sz="2400" dirty="0"/>
              <a:t>,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Availability of </a:t>
            </a:r>
            <a:r>
              <a:rPr lang="en-US" sz="2400" dirty="0">
                <a:solidFill>
                  <a:srgbClr val="C00000"/>
                </a:solidFill>
              </a:rPr>
              <a:t>bimodal rainfall </a:t>
            </a:r>
            <a:r>
              <a:rPr lang="en-US" sz="2400" dirty="0"/>
              <a:t>in most parts of Bale highlands,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Model farmers engagement,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Suitability of the zone </a:t>
            </a:r>
            <a:r>
              <a:rPr lang="en-US" sz="2400" dirty="0"/>
              <a:t>(soil, micro-climate, land holding size, </a:t>
            </a:r>
            <a:r>
              <a:rPr lang="en-US" sz="2400" dirty="0" err="1"/>
              <a:t>etc</a:t>
            </a:r>
            <a:r>
              <a:rPr lang="en-US" sz="2400" dirty="0"/>
              <a:t>) to produce diverse crop types, vegetables and fodder crops.     </a:t>
            </a:r>
          </a:p>
          <a:p>
            <a:pPr lvl="0">
              <a:lnSpc>
                <a:spcPct val="150000"/>
              </a:lnSpc>
            </a:pPr>
            <a:endParaRPr lang="en-US" sz="24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"/>
            </a:pPr>
            <a:endParaRPr lang="en-US" sz="2400" b="1" dirty="0"/>
          </a:p>
          <a:p>
            <a:pPr lvl="0">
              <a:lnSpc>
                <a:spcPct val="150000"/>
              </a:lnSpc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6989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42900" y="1600200"/>
            <a:ext cx="86487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Lesson Learned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Through cooperation and collaboration with potential partners, we could address the problems of the community on time,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 </a:t>
            </a:r>
          </a:p>
          <a:p>
            <a:pPr lvl="1">
              <a:lnSpc>
                <a:spcPct val="150000"/>
              </a:lnSpc>
            </a:pPr>
            <a:endParaRPr lang="en-US" sz="2400" dirty="0"/>
          </a:p>
          <a:p>
            <a:pPr algn="ctr"/>
            <a:endParaRPr lang="en-US" sz="2000" dirty="0"/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34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42900" y="1600200"/>
            <a:ext cx="86487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The Way Forward: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IPs will be established at Zonal level so as to bring all actors together in a regular basis for creating common goals to design, implement and communicate integrated system R4D intervention and facilitating scaling in the zone and even beyond as deemed necessary .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 Back stopping research in scaling,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R4D activities will continue,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 Capacity building (training, experience sharing, field visit)</a:t>
            </a:r>
          </a:p>
          <a:p>
            <a:pPr lvl="1">
              <a:lnSpc>
                <a:spcPct val="150000"/>
              </a:lnSpc>
            </a:pPr>
            <a:endParaRPr lang="en-US" sz="2400" dirty="0"/>
          </a:p>
          <a:p>
            <a:pPr lvl="1">
              <a:lnSpc>
                <a:spcPct val="150000"/>
              </a:lnSpc>
            </a:pPr>
            <a:endParaRPr lang="en-US" sz="2400" dirty="0"/>
          </a:p>
          <a:p>
            <a:pPr algn="ctr"/>
            <a:endParaRPr lang="en-US" sz="2000" dirty="0"/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203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51693" y="2233246"/>
            <a:ext cx="8440615" cy="1055077"/>
          </a:xfrm>
        </p:spPr>
        <p:txBody>
          <a:bodyPr/>
          <a:lstStyle/>
          <a:p>
            <a:pPr algn="ctr"/>
            <a:r>
              <a:rPr lang="en-US" sz="2585" dirty="0"/>
              <a:t>Africa RISING CGIAR partners in Ethiopia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03386" y="3939118"/>
            <a:ext cx="7684134" cy="2444097"/>
            <a:chOff x="457201" y="4077296"/>
            <a:chExt cx="8324479" cy="26477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5269506"/>
              <a:ext cx="1219199" cy="525137"/>
            </a:xfrm>
            <a:prstGeom prst="rect">
              <a:avLst/>
            </a:prstGeom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536" y="4077296"/>
              <a:ext cx="759463" cy="759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5951578"/>
              <a:ext cx="647065" cy="714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396" y="5951578"/>
              <a:ext cx="507603" cy="773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0" descr="P:\logos\c\CIP\CIP_Logo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909" y="6059906"/>
              <a:ext cx="715782" cy="63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146740"/>
              <a:ext cx="960880" cy="7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46" y="5928156"/>
              <a:ext cx="407307" cy="73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064021"/>
              <a:ext cx="900143" cy="63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4200" y="5279588"/>
              <a:ext cx="1847480" cy="515055"/>
            </a:xfrm>
            <a:prstGeom prst="rect">
              <a:avLst/>
            </a:prstGeom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268961"/>
              <a:ext cx="1400625" cy="485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1107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142461" y="1524000"/>
            <a:ext cx="8925339" cy="5334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b="1" dirty="0">
                <a:latin typeface="Gill Sans"/>
              </a:rPr>
              <a:t>Academic institutions:</a:t>
            </a:r>
          </a:p>
          <a:p>
            <a:pPr lvl="1"/>
            <a:r>
              <a:rPr lang="en-US" sz="2200" dirty="0" err="1">
                <a:latin typeface="Gill Sans"/>
              </a:rPr>
              <a:t>Wachemo</a:t>
            </a:r>
            <a:r>
              <a:rPr lang="en-US" sz="2200" dirty="0">
                <a:latin typeface="Gill Sans"/>
              </a:rPr>
              <a:t>, </a:t>
            </a:r>
            <a:r>
              <a:rPr lang="en-US" sz="2200" dirty="0" err="1">
                <a:latin typeface="Gill Sans"/>
              </a:rPr>
              <a:t>Mekelle</a:t>
            </a:r>
            <a:r>
              <a:rPr lang="en-US" sz="2200" dirty="0">
                <a:latin typeface="Gill Sans"/>
              </a:rPr>
              <a:t>, </a:t>
            </a:r>
            <a:r>
              <a:rPr lang="en-US" sz="2200" dirty="0" err="1">
                <a:latin typeface="Gill Sans"/>
              </a:rPr>
              <a:t>Madawalabu</a:t>
            </a:r>
            <a:r>
              <a:rPr lang="en-US" sz="2200" dirty="0">
                <a:latin typeface="Gill Sans"/>
              </a:rPr>
              <a:t>, </a:t>
            </a:r>
            <a:r>
              <a:rPr lang="en-US" sz="2200" dirty="0" err="1">
                <a:latin typeface="Gill Sans"/>
              </a:rPr>
              <a:t>Debre</a:t>
            </a:r>
            <a:r>
              <a:rPr lang="en-US" sz="2200" dirty="0">
                <a:latin typeface="Gill Sans"/>
              </a:rPr>
              <a:t> Berhan and </a:t>
            </a:r>
            <a:r>
              <a:rPr lang="en-US" sz="2200" dirty="0" err="1">
                <a:latin typeface="Gill Sans"/>
              </a:rPr>
              <a:t>Hawassa</a:t>
            </a:r>
            <a:r>
              <a:rPr lang="en-US" sz="2200" dirty="0">
                <a:latin typeface="Gill Sans"/>
              </a:rPr>
              <a:t> universities; </a:t>
            </a:r>
            <a:r>
              <a:rPr lang="en-US" sz="2200" dirty="0" err="1">
                <a:latin typeface="Gill Sans"/>
              </a:rPr>
              <a:t>Maichew</a:t>
            </a:r>
            <a:r>
              <a:rPr lang="en-US" sz="2200" dirty="0">
                <a:latin typeface="Gill Sans"/>
              </a:rPr>
              <a:t> Agricultural College</a:t>
            </a:r>
          </a:p>
          <a:p>
            <a:pPr>
              <a:buFont typeface="Wingdings" pitchFamily="2" charset="2"/>
              <a:buChar char="§"/>
            </a:pPr>
            <a:r>
              <a:rPr lang="en-US" sz="2200" b="1" dirty="0">
                <a:latin typeface="Gill Sans"/>
              </a:rPr>
              <a:t>Regional research organizations:</a:t>
            </a:r>
          </a:p>
          <a:p>
            <a:pPr lvl="1"/>
            <a:r>
              <a:rPr lang="en-US" sz="2200" dirty="0" err="1">
                <a:latin typeface="Gill Sans"/>
              </a:rPr>
              <a:t>Amhara</a:t>
            </a:r>
            <a:r>
              <a:rPr lang="en-US" sz="2200" dirty="0">
                <a:latin typeface="Gill Sans"/>
              </a:rPr>
              <a:t> Regional </a:t>
            </a:r>
            <a:r>
              <a:rPr lang="en-US" sz="2200" dirty="0" err="1">
                <a:latin typeface="Gill Sans"/>
              </a:rPr>
              <a:t>Agricultrural</a:t>
            </a:r>
            <a:r>
              <a:rPr lang="en-US" sz="2200" dirty="0">
                <a:latin typeface="Gill Sans"/>
              </a:rPr>
              <a:t> Research Institute, Southern Agricultural Research Institute, </a:t>
            </a:r>
            <a:r>
              <a:rPr lang="en-US" sz="2200" dirty="0" err="1">
                <a:latin typeface="Gill Sans"/>
              </a:rPr>
              <a:t>Tigray</a:t>
            </a:r>
            <a:r>
              <a:rPr lang="en-US" sz="2200" dirty="0">
                <a:latin typeface="Gill Sans"/>
              </a:rPr>
              <a:t> Agricultural Research Institute, </a:t>
            </a:r>
            <a:r>
              <a:rPr lang="en-US" sz="2200" dirty="0" err="1">
                <a:latin typeface="Gill Sans"/>
              </a:rPr>
              <a:t>Oromia</a:t>
            </a:r>
            <a:r>
              <a:rPr lang="en-US" sz="2200" dirty="0">
                <a:latin typeface="Gill Sans"/>
              </a:rPr>
              <a:t> Agricultural Research Institute</a:t>
            </a:r>
          </a:p>
          <a:p>
            <a:pPr>
              <a:buFont typeface="Wingdings" pitchFamily="2" charset="2"/>
              <a:buChar char="§"/>
            </a:pPr>
            <a:r>
              <a:rPr lang="en-US" sz="2200" b="1" dirty="0">
                <a:latin typeface="Gill Sans"/>
              </a:rPr>
              <a:t>Federal research organizations:</a:t>
            </a:r>
          </a:p>
          <a:p>
            <a:pPr lvl="1"/>
            <a:r>
              <a:rPr lang="en-US" sz="2200" dirty="0">
                <a:latin typeface="Gill Sans"/>
              </a:rPr>
              <a:t>Ethiopian Institute for Agricultural Research, Ethiopian Health and Nutrition Research Institute</a:t>
            </a:r>
          </a:p>
          <a:p>
            <a:pPr>
              <a:buFont typeface="Wingdings" pitchFamily="2" charset="2"/>
              <a:buChar char="§"/>
            </a:pPr>
            <a:r>
              <a:rPr lang="en-US" sz="2200" b="1" dirty="0">
                <a:latin typeface="Gill Sans"/>
              </a:rPr>
              <a:t>Offices of Agriculture:</a:t>
            </a:r>
          </a:p>
          <a:p>
            <a:pPr lvl="1"/>
            <a:r>
              <a:rPr lang="en-US" sz="2200" dirty="0" err="1">
                <a:latin typeface="Gill Sans"/>
              </a:rPr>
              <a:t>Endamekoni</a:t>
            </a:r>
            <a:r>
              <a:rPr lang="en-US" sz="2200" dirty="0">
                <a:latin typeface="Gill Sans"/>
              </a:rPr>
              <a:t> (</a:t>
            </a:r>
            <a:r>
              <a:rPr lang="en-US" sz="2200" dirty="0" err="1">
                <a:latin typeface="Gill Sans"/>
              </a:rPr>
              <a:t>Tigray</a:t>
            </a:r>
            <a:r>
              <a:rPr lang="en-US" sz="2200" dirty="0">
                <a:latin typeface="Gill Sans"/>
              </a:rPr>
              <a:t>), </a:t>
            </a:r>
            <a:r>
              <a:rPr lang="en-US" sz="2200" dirty="0" err="1">
                <a:latin typeface="Gill Sans"/>
              </a:rPr>
              <a:t>Basona</a:t>
            </a:r>
            <a:r>
              <a:rPr lang="en-US" sz="2200" dirty="0">
                <a:latin typeface="Gill Sans"/>
              </a:rPr>
              <a:t> </a:t>
            </a:r>
            <a:r>
              <a:rPr lang="en-US" sz="2200" dirty="0" err="1">
                <a:latin typeface="Gill Sans"/>
              </a:rPr>
              <a:t>Worena</a:t>
            </a:r>
            <a:r>
              <a:rPr lang="en-US" sz="2200" dirty="0">
                <a:latin typeface="Gill Sans"/>
              </a:rPr>
              <a:t> (</a:t>
            </a:r>
            <a:r>
              <a:rPr lang="en-US" sz="2200" dirty="0" err="1">
                <a:latin typeface="Gill Sans"/>
              </a:rPr>
              <a:t>Amhara</a:t>
            </a:r>
            <a:r>
              <a:rPr lang="en-US" sz="2200" dirty="0">
                <a:latin typeface="Gill Sans"/>
              </a:rPr>
              <a:t>), </a:t>
            </a:r>
            <a:r>
              <a:rPr lang="en-US" sz="2200" dirty="0" err="1">
                <a:latin typeface="Gill Sans"/>
              </a:rPr>
              <a:t>Lemo</a:t>
            </a:r>
            <a:r>
              <a:rPr lang="en-US" sz="2200" dirty="0">
                <a:latin typeface="Gill Sans"/>
              </a:rPr>
              <a:t> (SNNRP) and </a:t>
            </a:r>
            <a:r>
              <a:rPr lang="en-US" sz="2200" dirty="0" err="1">
                <a:latin typeface="Gill Sans"/>
              </a:rPr>
              <a:t>Sinana</a:t>
            </a:r>
            <a:r>
              <a:rPr lang="en-US" sz="2200" dirty="0">
                <a:latin typeface="Gill Sans"/>
              </a:rPr>
              <a:t> (</a:t>
            </a:r>
            <a:r>
              <a:rPr lang="en-US" sz="2200" dirty="0" err="1">
                <a:latin typeface="Gill Sans"/>
              </a:rPr>
              <a:t>Oromia</a:t>
            </a:r>
            <a:r>
              <a:rPr lang="en-US" sz="2200" dirty="0">
                <a:latin typeface="Gill Sans"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sz="2200" b="1" dirty="0">
                <a:latin typeface="Gill Sans"/>
              </a:rPr>
              <a:t>Agricultural Transformation Agency</a:t>
            </a: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461" y="990600"/>
            <a:ext cx="5029200" cy="5334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  <a:latin typeface="Gill Sans"/>
              </a:rPr>
              <a:t>Local partners</a:t>
            </a:r>
            <a:endParaRPr lang="en-US" sz="2400" dirty="0">
              <a:solidFill>
                <a:srgbClr val="0070C0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0989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270"/>
            <a:ext cx="9144000" cy="149159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52400" y="1676400"/>
            <a:ext cx="8839200" cy="4320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 Goal: 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identify production constraints, implement on-farm research that could improve HH level food security and farm income diversification through SI of crop-livestock system.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Intensification, action research, food security, income diversification and nutrition are pillars of the project.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2851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6096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Africa RISING program communication tools</a:t>
            </a:r>
            <a:r>
              <a:rPr lang="en-US" sz="2800" dirty="0"/>
              <a:t>: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533400" y="2743200"/>
            <a:ext cx="838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Gill Sans"/>
              </a:rPr>
              <a:t>Website</a:t>
            </a:r>
            <a:r>
              <a:rPr lang="en-US" sz="2400">
                <a:latin typeface="Gill Sans"/>
              </a:rPr>
              <a:t>: </a:t>
            </a:r>
            <a:r>
              <a:rPr lang="en-US" sz="2400">
                <a:latin typeface="Gill Sans"/>
                <a:hlinkClick r:id="rId2"/>
              </a:rPr>
              <a:t>africa-rising.net</a:t>
            </a:r>
            <a:endParaRPr lang="en-US" sz="2400" dirty="0">
              <a:latin typeface="Gill 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err="1">
                <a:latin typeface="Gill Sans"/>
              </a:rPr>
              <a:t>Wikispace</a:t>
            </a:r>
            <a:r>
              <a:rPr lang="en-US" sz="2400" dirty="0">
                <a:latin typeface="Gill Sans"/>
              </a:rPr>
              <a:t>: </a:t>
            </a:r>
            <a:r>
              <a:rPr lang="en-US" sz="2400" dirty="0">
                <a:latin typeface="Gill Sans"/>
                <a:hlinkClick r:id="rId3"/>
              </a:rPr>
              <a:t>africa-rising.wikispaces.com</a:t>
            </a:r>
            <a:endParaRPr lang="en-US" sz="2400" dirty="0">
              <a:latin typeface="Gill 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Gill Sans"/>
              </a:rPr>
              <a:t>Photos: </a:t>
            </a:r>
            <a:r>
              <a:rPr lang="en-US" sz="2400" dirty="0">
                <a:latin typeface="Gill Sans"/>
                <a:hlinkClick r:id="rId4"/>
              </a:rPr>
              <a:t>flickr.com/photos/</a:t>
            </a:r>
            <a:r>
              <a:rPr lang="en-US" sz="2400" dirty="0" err="1">
                <a:latin typeface="Gill Sans"/>
                <a:hlinkClick r:id="rId4"/>
              </a:rPr>
              <a:t>africa</a:t>
            </a:r>
            <a:r>
              <a:rPr lang="en-US" sz="2400" dirty="0">
                <a:latin typeface="Gill Sans"/>
                <a:hlinkClick r:id="rId4"/>
              </a:rPr>
              <a:t>-rising/sets</a:t>
            </a:r>
            <a:endParaRPr lang="en-US" sz="2400" dirty="0">
              <a:latin typeface="Gill 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Gill Sans"/>
              </a:rPr>
              <a:t>Presentations : </a:t>
            </a:r>
            <a:r>
              <a:rPr lang="en-US" sz="2400" dirty="0">
                <a:latin typeface="Gill Sans"/>
                <a:hlinkClick r:id="rId5"/>
              </a:rPr>
              <a:t>slideshare.net/</a:t>
            </a:r>
            <a:r>
              <a:rPr lang="en-US" sz="2400" dirty="0" err="1">
                <a:latin typeface="Gill Sans"/>
                <a:hlinkClick r:id="rId5"/>
              </a:rPr>
              <a:t>africa</a:t>
            </a:r>
            <a:r>
              <a:rPr lang="en-US" sz="2400" dirty="0">
                <a:latin typeface="Gill Sans"/>
                <a:hlinkClick r:id="rId5"/>
              </a:rPr>
              <a:t>-rising</a:t>
            </a:r>
            <a:endParaRPr lang="en-US" sz="2400" dirty="0">
              <a:latin typeface="Gill 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Gill Sans"/>
              </a:rPr>
              <a:t>Documents: </a:t>
            </a:r>
            <a:r>
              <a:rPr lang="en-US" sz="2400" dirty="0">
                <a:latin typeface="Gill Sans"/>
                <a:hlinkClick r:id="rId6"/>
              </a:rPr>
              <a:t>cgspace.cgiar.org/handle/10568/16498</a:t>
            </a:r>
            <a:endParaRPr lang="en-US" sz="2400" dirty="0">
              <a:latin typeface="Gill Sans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03649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976" y="2022231"/>
            <a:ext cx="7033846" cy="10550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 defTabSz="844083"/>
            <a:r>
              <a:rPr lang="en-US" sz="4246" spc="-92" dirty="0">
                <a:solidFill>
                  <a:srgbClr val="156834"/>
                </a:solidFill>
                <a:latin typeface="Gill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5686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270"/>
            <a:ext cx="9144000" cy="149159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2"/>
          <p:cNvSpPr/>
          <p:nvPr/>
        </p:nvSpPr>
        <p:spPr>
          <a:xfrm>
            <a:off x="341194" y="1388323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41194" y="1666032"/>
            <a:ext cx="8345606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 objective of this presentation: 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share a brief overview of Africa RISING program, Research approach, proven technology pre-scaling, scaling and R4D initiative in and outside the target district for our stakeholders.</a:t>
            </a:r>
          </a:p>
        </p:txBody>
      </p:sp>
    </p:spTree>
    <p:extLst>
      <p:ext uri="{BB962C8B-B14F-4D97-AF65-F5344CB8AC3E}">
        <p14:creationId xmlns:p14="http://schemas.microsoft.com/office/powerpoint/2010/main" val="3342650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193"/>
            <a:ext cx="9144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28600" y="1404007"/>
            <a:ext cx="8915400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tabLst>
                <a:tab pos="2971800" algn="ctr"/>
              </a:tabLst>
            </a:pP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and Development Methodologies: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identification through participatory approaches,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 characterizations &amp; typologies,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Participatory planning and evaluation of interventions,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 sharing amongst multiple stakeholders and via various channels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4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8382000" cy="609600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Stakeholders: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 farmers</a:t>
            </a:r>
            <a:r>
              <a:rPr lang="en-US" sz="2400" dirty="0"/>
              <a:t>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Government Extension: Regional, Zonal,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Woreda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Researchers: IARI (&gt;8), EIAR, OARI-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Sinana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Agricultural Research Center (SARC), Higher institution-MWU,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Policy Makers/decision makers: Federal, Regional, Zonal,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Woreda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Kebele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Oromia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Seed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Enterise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Bale Branch (OSE),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phase1 we had </a:t>
            </a:r>
            <a:r>
              <a:rPr lang="en-US" sz="240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Woreda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IPs and now will grow to Zonal IPs.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056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8382000" cy="609600"/>
          </a:xfrm>
        </p:spPr>
        <p:txBody>
          <a:bodyPr/>
          <a:lstStyle/>
          <a:p>
            <a:r>
              <a:rPr lang="en-US" sz="2400" dirty="0">
                <a:solidFill>
                  <a:srgbClr val="C00000"/>
                </a:solidFill>
              </a:rPr>
              <a:t>Proven technologies in phase-1: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A total of about </a:t>
            </a:r>
            <a:r>
              <a:rPr lang="en-US" sz="2400" dirty="0">
                <a:solidFill>
                  <a:srgbClr val="C00000"/>
                </a:solidFill>
              </a:rPr>
              <a:t>79 technologies tested</a:t>
            </a:r>
            <a:r>
              <a:rPr lang="en-US" sz="2400" dirty="0"/>
              <a:t>: 9 crop types of 44 varieties with management practices,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35 other trials like highland fruit, animal feed technologies, soil fertility, 2WT with irrigation facility &amp; trailer etc. </a:t>
            </a:r>
          </a:p>
          <a:p>
            <a:pPr algn="just"/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0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68481"/>
            <a:ext cx="9007522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</a:rPr>
              <a:t>Various livestock feed related technologies and  management practices, 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</a:rPr>
              <a:t> Root crops and highland fruit, 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</a:rPr>
              <a:t>Over 12 crop varieties and management practices </a:t>
            </a:r>
            <a:r>
              <a:rPr lang="en-US" sz="2400" dirty="0"/>
              <a:t>verified in 1</a:t>
            </a:r>
            <a:r>
              <a:rPr lang="en-US" sz="2400" baseline="30000" dirty="0"/>
              <a:t>st</a:t>
            </a:r>
            <a:r>
              <a:rPr lang="en-US" sz="2400" dirty="0"/>
              <a:t> phase went for wider scaling in 2</a:t>
            </a:r>
            <a:r>
              <a:rPr lang="en-US" sz="2400" baseline="30000" dirty="0"/>
              <a:t>nd</a:t>
            </a:r>
            <a:r>
              <a:rPr lang="en-US" sz="2400" dirty="0"/>
              <a:t> phase. 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Others continued and being tested (ex. 2WT)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The total beneficiaries reached </a:t>
            </a:r>
            <a:r>
              <a:rPr lang="en-US" sz="2400" dirty="0">
                <a:solidFill>
                  <a:srgbClr val="C00000"/>
                </a:solidFill>
              </a:rPr>
              <a:t>843 </a:t>
            </a:r>
            <a:r>
              <a:rPr lang="en-US" sz="2400" dirty="0"/>
              <a:t>households </a:t>
            </a:r>
            <a:r>
              <a:rPr lang="en-US" sz="2400" dirty="0">
                <a:solidFill>
                  <a:srgbClr val="C00000"/>
                </a:solidFill>
              </a:rPr>
              <a:t>with 25% female </a:t>
            </a:r>
            <a:r>
              <a:rPr lang="en-US" sz="2400" dirty="0"/>
              <a:t>participation.</a:t>
            </a:r>
          </a:p>
          <a:p>
            <a:pPr marL="4572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Total area covered was more than </a:t>
            </a:r>
            <a:r>
              <a:rPr lang="en-US" sz="2400" dirty="0">
                <a:solidFill>
                  <a:srgbClr val="C00000"/>
                </a:solidFill>
              </a:rPr>
              <a:t>40 ha.</a:t>
            </a:r>
          </a:p>
        </p:txBody>
      </p:sp>
    </p:spTree>
    <p:extLst>
      <p:ext uri="{BB962C8B-B14F-4D97-AF65-F5344CB8AC3E}">
        <p14:creationId xmlns:p14="http://schemas.microsoft.com/office/powerpoint/2010/main" val="128275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yasabu\Documents\AR templets\Africa RISING report bann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193"/>
            <a:ext cx="9144000" cy="14915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6394" y="1119634"/>
            <a:ext cx="9029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just">
              <a:lnSpc>
                <a:spcPct val="200000"/>
              </a:lnSpc>
            </a:pPr>
            <a:r>
              <a:rPr lang="en-US" dirty="0"/>
              <a:t>Table 1: Scaling up of Africa RISING validated technologies by local partners from 2015-2016.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443196"/>
              </p:ext>
            </p:extLst>
          </p:nvPr>
        </p:nvGraphicFramePr>
        <p:xfrm>
          <a:off x="381000" y="1765965"/>
          <a:ext cx="8534399" cy="5005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6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0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2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36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03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Technologies scaled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coverage (ha)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 of </a:t>
                      </a:r>
                      <a:r>
                        <a:rPr lang="en-US" sz="1600" dirty="0" err="1">
                          <a:effectLst/>
                        </a:rPr>
                        <a:t>hhs</a:t>
                      </a:r>
                      <a:r>
                        <a:rPr lang="en-US" sz="1600" dirty="0">
                          <a:effectLst/>
                        </a:rPr>
                        <a:t> addressed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Year of implementation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Implementing institutions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57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Potato-</a:t>
                      </a:r>
                      <a:r>
                        <a:rPr lang="en-US" sz="1600" dirty="0" err="1">
                          <a:effectLst/>
                        </a:rPr>
                        <a:t>gudane</a:t>
                      </a:r>
                      <a:r>
                        <a:rPr lang="en-US" sz="1600" dirty="0">
                          <a:effectLst/>
                        </a:rPr>
                        <a:t> and </a:t>
                      </a:r>
                      <a:r>
                        <a:rPr lang="en-US" sz="1600" dirty="0" err="1">
                          <a:effectLst/>
                        </a:rPr>
                        <a:t>belete</a:t>
                      </a:r>
                      <a:r>
                        <a:rPr lang="en-US" sz="1600" dirty="0">
                          <a:effectLst/>
                        </a:rPr>
                        <a:t> varieties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8.75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MWU, Bale Zone and </a:t>
                      </a:r>
                      <a:r>
                        <a:rPr lang="en-US" sz="1600" dirty="0" err="1">
                          <a:effectLst/>
                        </a:rPr>
                        <a:t>Sinana</a:t>
                      </a:r>
                      <a:r>
                        <a:rPr lang="en-US" sz="1600" dirty="0">
                          <a:effectLst/>
                        </a:rPr>
                        <a:t> district extension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6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 – 600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1500–2000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Farmers in Ilu-</a:t>
                      </a:r>
                      <a:r>
                        <a:rPr lang="en-US" sz="1600" dirty="0" err="1">
                          <a:effectLst/>
                        </a:rPr>
                        <a:t>Sanbitu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5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Apple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0.096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240 (2400 seedlings)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Madda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Walabu</a:t>
                      </a:r>
                      <a:r>
                        <a:rPr lang="en-US" sz="1600" dirty="0">
                          <a:effectLst/>
                        </a:rPr>
                        <a:t> University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5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Durem</a:t>
                      </a:r>
                      <a:r>
                        <a:rPr lang="en-US" sz="1600" dirty="0">
                          <a:effectLst/>
                        </a:rPr>
                        <a:t> wheat-</a:t>
                      </a:r>
                      <a:r>
                        <a:rPr lang="en-US" sz="1600" dirty="0" err="1">
                          <a:effectLst/>
                        </a:rPr>
                        <a:t>Utuba</a:t>
                      </a:r>
                      <a:r>
                        <a:rPr lang="en-US" sz="1600" dirty="0">
                          <a:effectLst/>
                        </a:rPr>
                        <a:t> variety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75-80 ha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Africa RISING, ICARDA, </a:t>
                      </a:r>
                      <a:r>
                        <a:rPr lang="en-US" sz="1600" dirty="0" err="1">
                          <a:effectLst/>
                        </a:rPr>
                        <a:t>Sinana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woreda</a:t>
                      </a:r>
                      <a:r>
                        <a:rPr lang="en-US" sz="1600" dirty="0">
                          <a:effectLst/>
                        </a:rPr>
                        <a:t> extension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3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Bread</a:t>
                      </a:r>
                      <a:r>
                        <a:rPr lang="en-US" sz="1600" baseline="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wheat-</a:t>
                      </a:r>
                      <a:r>
                        <a:rPr lang="en-US" sz="1600" dirty="0" err="1">
                          <a:effectLst/>
                        </a:rPr>
                        <a:t>Hidase</a:t>
                      </a:r>
                      <a:r>
                        <a:rPr lang="en-US" sz="1600" dirty="0">
                          <a:effectLst/>
                        </a:rPr>
                        <a:t> and </a:t>
                      </a:r>
                      <a:r>
                        <a:rPr lang="en-US" sz="1600" dirty="0" err="1">
                          <a:effectLst/>
                        </a:rPr>
                        <a:t>Huluka</a:t>
                      </a:r>
                      <a:r>
                        <a:rPr lang="en-US" sz="1600" dirty="0">
                          <a:effectLst/>
                        </a:rPr>
                        <a:t> varieties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12,941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42,771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GOs, NGOs, agro dealers, farmers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5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Tree Lucerne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1800 seedlings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Woreda</a:t>
                      </a:r>
                      <a:r>
                        <a:rPr lang="en-US" sz="1600" dirty="0">
                          <a:effectLst/>
                        </a:rPr>
                        <a:t> extension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574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13,573.35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44,911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388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frica RISING presentations template_Ethiopi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76235</TotalTime>
  <Words>1948</Words>
  <Application>Microsoft Office PowerPoint</Application>
  <PresentationFormat>On-screen Show (4:3)</PresentationFormat>
  <Paragraphs>499</Paragraphs>
  <Slides>31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Calibri</vt:lpstr>
      <vt:lpstr>Calibri Light</vt:lpstr>
      <vt:lpstr>Cambria</vt:lpstr>
      <vt:lpstr>Courier New</vt:lpstr>
      <vt:lpstr>Gill Sans</vt:lpstr>
      <vt:lpstr>Symbol</vt:lpstr>
      <vt:lpstr>Times New Roman</vt:lpstr>
      <vt:lpstr>Wingdings</vt:lpstr>
      <vt:lpstr>Africa RISING presentation_template</vt:lpstr>
      <vt:lpstr>1_Custom Design</vt:lpstr>
      <vt:lpstr>Africa RISING presentations template_Ethiopia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Oat-vetch pre-scaling in Sinana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Africa RISING CGIAR partners in Ethiopia</vt:lpstr>
      <vt:lpstr>Local partners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Mekonnen, Kindu (ILRI)</dc:creator>
  <cp:lastModifiedBy>Mulat, Bizuwork (ILRI)</cp:lastModifiedBy>
  <cp:revision>556</cp:revision>
  <cp:lastPrinted>2014-12-01T04:48:52Z</cp:lastPrinted>
  <dcterms:created xsi:type="dcterms:W3CDTF">2014-11-21T05:22:08Z</dcterms:created>
  <dcterms:modified xsi:type="dcterms:W3CDTF">2018-02-01T12:45:26Z</dcterms:modified>
</cp:coreProperties>
</file>