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08_84581A23.xml" ContentType="application/vnd.ms-powerpoint.comments+xml"/>
  <Override PartName="/ppt/notesSlides/notesSlide11.xml" ContentType="application/vnd.openxmlformats-officedocument.presentationml.notesSlide+xml"/>
  <Override PartName="/ppt/comments/modernComment_7FFE5E78_1541D5EB.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modernComment_7FFE5F47_D40144A6.xml" ContentType="application/vnd.ms-powerpoint.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omments/modernComment_7FFE5F0E_6C99089.xml" ContentType="application/vnd.ms-powerpoint.comment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comments/modernComment_7FFE5F39_8FD37DBB.xml" ContentType="application/vnd.ms-powerpoint.comments+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1"/>
  </p:notesMasterIdLst>
  <p:sldIdLst>
    <p:sldId id="2147376969" r:id="rId2"/>
    <p:sldId id="262" r:id="rId3"/>
    <p:sldId id="257" r:id="rId4"/>
    <p:sldId id="2147376755" r:id="rId5"/>
    <p:sldId id="2147376752" r:id="rId6"/>
    <p:sldId id="2147376901" r:id="rId7"/>
    <p:sldId id="260" r:id="rId8"/>
    <p:sldId id="2147376902" r:id="rId9"/>
    <p:sldId id="2147376759" r:id="rId10"/>
    <p:sldId id="264" r:id="rId11"/>
    <p:sldId id="2147376760" r:id="rId12"/>
    <p:sldId id="2147376773" r:id="rId13"/>
    <p:sldId id="2147376903" r:id="rId14"/>
    <p:sldId id="2147376904" r:id="rId15"/>
    <p:sldId id="2147376905" r:id="rId16"/>
    <p:sldId id="2147376906" r:id="rId17"/>
    <p:sldId id="2147376966" r:id="rId18"/>
    <p:sldId id="2147376967" r:id="rId19"/>
    <p:sldId id="2147376907" r:id="rId20"/>
    <p:sldId id="2147376908" r:id="rId21"/>
    <p:sldId id="2147376909" r:id="rId22"/>
    <p:sldId id="2147376910" r:id="rId23"/>
    <p:sldId id="2147376911" r:id="rId24"/>
    <p:sldId id="2147376912" r:id="rId25"/>
    <p:sldId id="2147376913" r:id="rId26"/>
    <p:sldId id="2147376914" r:id="rId27"/>
    <p:sldId id="2147376915" r:id="rId28"/>
    <p:sldId id="2147376916" r:id="rId29"/>
    <p:sldId id="2147376917" r:id="rId30"/>
    <p:sldId id="2147376918" r:id="rId31"/>
    <p:sldId id="2147376919" r:id="rId32"/>
    <p:sldId id="2147376920" r:id="rId33"/>
    <p:sldId id="2147376719" r:id="rId34"/>
    <p:sldId id="2147376922" r:id="rId35"/>
    <p:sldId id="2147376923" r:id="rId36"/>
    <p:sldId id="2147376924" r:id="rId37"/>
    <p:sldId id="2147376925" r:id="rId38"/>
    <p:sldId id="2147376927" r:id="rId39"/>
    <p:sldId id="2147376928" r:id="rId40"/>
    <p:sldId id="2147376929" r:id="rId41"/>
    <p:sldId id="2147376930" r:id="rId42"/>
    <p:sldId id="2147376931" r:id="rId43"/>
    <p:sldId id="2147376932" r:id="rId44"/>
    <p:sldId id="2147376805" r:id="rId45"/>
    <p:sldId id="2147376801" r:id="rId46"/>
    <p:sldId id="2147376933" r:id="rId47"/>
    <p:sldId id="2147376934" r:id="rId48"/>
    <p:sldId id="2147376935" r:id="rId49"/>
    <p:sldId id="2147376936" r:id="rId50"/>
    <p:sldId id="2147376937" r:id="rId51"/>
    <p:sldId id="2147376938" r:id="rId52"/>
    <p:sldId id="2147376939" r:id="rId53"/>
    <p:sldId id="2147376940" r:id="rId54"/>
    <p:sldId id="2147376943" r:id="rId55"/>
    <p:sldId id="2147376944" r:id="rId56"/>
    <p:sldId id="2147376945" r:id="rId57"/>
    <p:sldId id="2147376946" r:id="rId58"/>
    <p:sldId id="2147376947" r:id="rId59"/>
    <p:sldId id="2147376948" r:id="rId60"/>
    <p:sldId id="2147376802" r:id="rId61"/>
    <p:sldId id="2147376949" r:id="rId62"/>
    <p:sldId id="2147376950" r:id="rId63"/>
    <p:sldId id="2147376951" r:id="rId64"/>
    <p:sldId id="2147376952" r:id="rId65"/>
    <p:sldId id="2147376953" r:id="rId66"/>
    <p:sldId id="2147376954" r:id="rId67"/>
    <p:sldId id="2147376955" r:id="rId68"/>
    <p:sldId id="2147376957" r:id="rId69"/>
    <p:sldId id="2147376958" r:id="rId70"/>
    <p:sldId id="2147376959" r:id="rId71"/>
    <p:sldId id="2147376960" r:id="rId72"/>
    <p:sldId id="2147376813" r:id="rId73"/>
    <p:sldId id="2147376961" r:id="rId74"/>
    <p:sldId id="2147376816" r:id="rId75"/>
    <p:sldId id="2147376817" r:id="rId76"/>
    <p:sldId id="2147376964" r:id="rId77"/>
    <p:sldId id="2147376968" r:id="rId78"/>
    <p:sldId id="2147376821" r:id="rId79"/>
    <p:sldId id="2147376963" r:id="rId8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and Objectives" id="{BE412F40-B00C-5C42-B7EA-47F0DE415323}">
          <p14:sldIdLst>
            <p14:sldId id="2147376969"/>
            <p14:sldId id="262"/>
            <p14:sldId id="257"/>
            <p14:sldId id="2147376755"/>
            <p14:sldId id="2147376752"/>
            <p14:sldId id="2147376901"/>
            <p14:sldId id="260"/>
            <p14:sldId id="2147376902"/>
            <p14:sldId id="2147376759"/>
          </p14:sldIdLst>
        </p14:section>
        <p14:section name="Section 1 Key Characteristics" id="{0C4C6EFC-BB9F-CE4E-A844-55F32C45EE06}">
          <p14:sldIdLst>
            <p14:sldId id="264"/>
          </p14:sldIdLst>
        </p14:section>
        <p14:section name="Characteristic 1" id="{AD60E601-BCDD-394E-B059-05D638EC402E}">
          <p14:sldIdLst>
            <p14:sldId id="2147376760"/>
            <p14:sldId id="2147376773"/>
            <p14:sldId id="2147376903"/>
            <p14:sldId id="2147376904"/>
            <p14:sldId id="2147376905"/>
          </p14:sldIdLst>
        </p14:section>
        <p14:section name="Characteristic 2" id="{17B32C9D-D2D4-4148-BF1A-A6E0BE4C7249}">
          <p14:sldIdLst>
            <p14:sldId id="2147376906"/>
            <p14:sldId id="2147376966"/>
            <p14:sldId id="2147376967"/>
            <p14:sldId id="2147376907"/>
            <p14:sldId id="2147376908"/>
            <p14:sldId id="2147376909"/>
          </p14:sldIdLst>
        </p14:section>
        <p14:section name="Characteristic 3" id="{EFFB2D86-9DD5-C24E-8F93-49539DB25C1E}">
          <p14:sldIdLst>
            <p14:sldId id="2147376910"/>
            <p14:sldId id="2147376911"/>
            <p14:sldId id="2147376912"/>
            <p14:sldId id="2147376913"/>
            <p14:sldId id="2147376914"/>
            <p14:sldId id="2147376915"/>
            <p14:sldId id="2147376916"/>
            <p14:sldId id="2147376917"/>
            <p14:sldId id="2147376918"/>
            <p14:sldId id="2147376919"/>
          </p14:sldIdLst>
        </p14:section>
        <p14:section name="Characteristic 4" id="{1954465F-C00D-E84C-B4EC-51BDC31E293F}">
          <p14:sldIdLst>
            <p14:sldId id="2147376920"/>
            <p14:sldId id="2147376719"/>
            <p14:sldId id="2147376922"/>
            <p14:sldId id="2147376923"/>
            <p14:sldId id="2147376924"/>
            <p14:sldId id="2147376925"/>
            <p14:sldId id="2147376927"/>
            <p14:sldId id="2147376928"/>
            <p14:sldId id="2147376929"/>
            <p14:sldId id="2147376930"/>
            <p14:sldId id="2147376931"/>
            <p14:sldId id="2147376932"/>
            <p14:sldId id="2147376805"/>
            <p14:sldId id="2147376801"/>
            <p14:sldId id="2147376933"/>
            <p14:sldId id="2147376934"/>
            <p14:sldId id="2147376935"/>
          </p14:sldIdLst>
        </p14:section>
        <p14:section name="Characteristic 5" id="{F027275E-E6EE-F840-B7E9-B5E074968617}">
          <p14:sldIdLst>
            <p14:sldId id="2147376936"/>
            <p14:sldId id="2147376937"/>
            <p14:sldId id="2147376938"/>
            <p14:sldId id="2147376939"/>
            <p14:sldId id="2147376940"/>
            <p14:sldId id="2147376943"/>
          </p14:sldIdLst>
        </p14:section>
        <p14:section name="Section 2" id="{14929CB3-BF63-C046-8FC9-DC24868C5A8D}">
          <p14:sldIdLst>
            <p14:sldId id="2147376944"/>
            <p14:sldId id="2147376945"/>
            <p14:sldId id="2147376946"/>
            <p14:sldId id="2147376947"/>
            <p14:sldId id="2147376948"/>
            <p14:sldId id="2147376802"/>
            <p14:sldId id="2147376949"/>
            <p14:sldId id="2147376950"/>
            <p14:sldId id="2147376951"/>
            <p14:sldId id="2147376952"/>
          </p14:sldIdLst>
        </p14:section>
        <p14:section name="Section 3" id="{116AB2BC-905B-574A-90F6-9E0C325A6336}">
          <p14:sldIdLst>
            <p14:sldId id="2147376953"/>
            <p14:sldId id="2147376954"/>
            <p14:sldId id="2147376955"/>
            <p14:sldId id="2147376957"/>
            <p14:sldId id="2147376958"/>
            <p14:sldId id="2147376959"/>
            <p14:sldId id="2147376960"/>
          </p14:sldIdLst>
        </p14:section>
        <p14:section name="Closing" id="{1D9F8BC4-D05D-BA4D-8B2B-4BFB6D9651FE}">
          <p14:sldIdLst>
            <p14:sldId id="2147376813"/>
            <p14:sldId id="2147376961"/>
            <p14:sldId id="2147376816"/>
            <p14:sldId id="2147376817"/>
            <p14:sldId id="2147376964"/>
            <p14:sldId id="2147376968"/>
            <p14:sldId id="2147376821"/>
            <p14:sldId id="2147376963"/>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1CB135-A40E-23B1-2771-704568DC6A96}" name="Anjalee" initials="A" userId="Anjalee" providerId="None"/>
  <p188:author id="{EA277469-CD27-AA35-C7BF-EF423AE163CF}" name="Cole, Steven Michael (IITA)" initials="SC" userId="S::S.Cole@cgiar.org::233b81d9-6e69-44d9-aa56-d0bf890d7ac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287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69"/>
    <p:restoredTop sz="59150"/>
  </p:normalViewPr>
  <p:slideViewPr>
    <p:cSldViewPr snapToGrid="0">
      <p:cViewPr varScale="1">
        <p:scale>
          <a:sx n="37" d="100"/>
          <a:sy n="37" d="100"/>
        </p:scale>
        <p:origin x="148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comments/modernComment_108_84581A23.xml><?xml version="1.0" encoding="utf-8"?>
<p188:cmLst xmlns:a="http://schemas.openxmlformats.org/drawingml/2006/main" xmlns:r="http://schemas.openxmlformats.org/officeDocument/2006/relationships" xmlns:p188="http://schemas.microsoft.com/office/powerpoint/2018/8/main">
  <p188:cm id="{E58989F3-8A94-4ECB-A3E9-75A43109620C}" authorId="{EA277469-CD27-AA35-C7BF-EF423AE163CF}" created="2024-12-19T14:57:19.821">
    <pc:sldMkLst xmlns:pc="http://schemas.microsoft.com/office/powerpoint/2013/main/command">
      <pc:docMk/>
      <pc:sldMk cId="2220366371" sldId="264"/>
    </pc:sldMkLst>
    <p188:txBody>
      <a:bodyPr/>
      <a:lstStyle/>
      <a:p>
        <a:r>
          <a:rPr lang="en-US"/>
          <a:t>I added ‘(equally)’ important below in notes.  Please remove the brackets if you feel this isn’t correct.</a:t>
        </a:r>
      </a:p>
    </p188:txBody>
  </p188:cm>
</p188:cmLst>
</file>

<file path=ppt/comments/modernComment_7FFE5E78_1541D5EB.xml><?xml version="1.0" encoding="utf-8"?>
<p188:cmLst xmlns:a="http://schemas.openxmlformats.org/drawingml/2006/main" xmlns:r="http://schemas.openxmlformats.org/officeDocument/2006/relationships" xmlns:p188="http://schemas.microsoft.com/office/powerpoint/2018/8/main">
  <p188:cm id="{8C0B48BD-AF34-4B2B-A901-FE50EA79A5A0}" authorId="{EA277469-CD27-AA35-C7BF-EF423AE163CF}" created="2024-12-19T14:58:54.361">
    <pc:sldMkLst xmlns:pc="http://schemas.microsoft.com/office/powerpoint/2013/main/command">
      <pc:docMk/>
      <pc:sldMk cId="356636139" sldId="2147376760"/>
    </pc:sldMkLst>
    <p188:txBody>
      <a:bodyPr/>
      <a:lstStyle/>
      <a:p>
        <a:r>
          <a:rPr lang="en-US"/>
          <a:t>Added ‘their lived experiences’ below</a:t>
        </a:r>
      </a:p>
    </p188:txBody>
  </p188:cm>
</p188:cmLst>
</file>

<file path=ppt/comments/modernComment_7FFE5F0E_6C99089.xml><?xml version="1.0" encoding="utf-8"?>
<p188:cmLst xmlns:a="http://schemas.openxmlformats.org/drawingml/2006/main" xmlns:r="http://schemas.openxmlformats.org/officeDocument/2006/relationships" xmlns:p188="http://schemas.microsoft.com/office/powerpoint/2018/8/main">
  <p188:cm id="{CB589FA7-40B9-43FF-9E8F-871ED646F1F3}" authorId="{EA277469-CD27-AA35-C7BF-EF423AE163CF}" created="2024-12-19T15:07:55.470">
    <pc:sldMkLst xmlns:pc="http://schemas.microsoft.com/office/powerpoint/2013/main/command">
      <pc:docMk/>
      <pc:sldMk cId="113873033" sldId="2147376910"/>
    </pc:sldMkLst>
    <p188:txBody>
      <a:bodyPr/>
      <a:lstStyle/>
      <a:p>
        <a:r>
          <a:rPr lang="en-US"/>
          <a:t>Added “stresses the need to work…”</a:t>
        </a:r>
      </a:p>
    </p188:txBody>
  </p188:cm>
</p188:cmLst>
</file>

<file path=ppt/comments/modernComment_7FFE5F39_8FD37DBB.xml><?xml version="1.0" encoding="utf-8"?>
<p188:cmLst xmlns:a="http://schemas.openxmlformats.org/drawingml/2006/main" xmlns:r="http://schemas.openxmlformats.org/officeDocument/2006/relationships" xmlns:p188="http://schemas.microsoft.com/office/powerpoint/2018/8/main">
  <p188:cm id="{0BC03370-82D4-4BEC-ADFF-6A704AFA5CFF}" authorId="{EA277469-CD27-AA35-C7BF-EF423AE163CF}" created="2024-12-19T15:17:22.433">
    <pc:sldMkLst xmlns:pc="http://schemas.microsoft.com/office/powerpoint/2013/main/command">
      <pc:docMk/>
      <pc:sldMk cId="2413002171" sldId="2147376953"/>
    </pc:sldMkLst>
    <p188:txBody>
      <a:bodyPr/>
      <a:lstStyle/>
      <a:p>
        <a:r>
          <a:rPr lang="en-US"/>
          <a:t>Changed ‘inequities’ to ‘inequalities’ below</a:t>
        </a:r>
      </a:p>
    </p188:txBody>
  </p188:cm>
</p188:cmLst>
</file>

<file path=ppt/comments/modernComment_7FFE5F47_D40144A6.xml><?xml version="1.0" encoding="utf-8"?>
<p188:cmLst xmlns:a="http://schemas.openxmlformats.org/drawingml/2006/main" xmlns:r="http://schemas.openxmlformats.org/officeDocument/2006/relationships" xmlns:p188="http://schemas.microsoft.com/office/powerpoint/2018/8/main">
  <p188:cm id="{8A3B439F-8929-48D5-9F41-36A427A73BC0}" authorId="{EA277469-CD27-AA35-C7BF-EF423AE163CF}" created="2024-12-19T15:02:57.640">
    <pc:sldMkLst xmlns:pc="http://schemas.microsoft.com/office/powerpoint/2013/main/command">
      <pc:docMk/>
      <pc:sldMk cId="3556852902" sldId="2147376967"/>
    </pc:sldMkLst>
    <p188:txBody>
      <a:bodyPr/>
      <a:lstStyle/>
      <a:p>
        <a:r>
          <a:rPr lang="en-US"/>
          <a:t>Added quotes around healthy and harmful.  Do you agree?  I don’t think we need to add them in the slides and throughout, but just here to emphasize that these terms are not definitive and other terms could be used.</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63C169-1BD8-FF48-B46A-9431201F2F22}" type="datetimeFigureOut">
              <a:rPr lang="en-US" smtClean="0"/>
              <a:t>12/21/2024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73EFD-D0F6-0B4B-AA61-0E420AC85814}" type="slidenum">
              <a:rPr lang="en-US" smtClean="0"/>
              <a:t>‹#›</a:t>
            </a:fld>
            <a:endParaRPr lang="en-US"/>
          </a:p>
        </p:txBody>
      </p:sp>
    </p:spTree>
    <p:extLst>
      <p:ext uri="{BB962C8B-B14F-4D97-AF65-F5344CB8AC3E}">
        <p14:creationId xmlns:p14="http://schemas.microsoft.com/office/powerpoint/2010/main" val="1074161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30838b89d9c_0_0:notes"/>
          <p:cNvSpPr txBox="1">
            <a:spLocks noGrp="1"/>
          </p:cNvSpPr>
          <p:nvPr>
            <p:ph type="body" idx="1"/>
          </p:nvPr>
        </p:nvSpPr>
        <p:spPr>
          <a:xfrm>
            <a:off x="685801" y="4482296"/>
            <a:ext cx="5486400" cy="3667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5" name="Google Shape;45;g30838b89d9c_0_0: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8: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US" sz="1200" b="0" i="0" dirty="0">
                <a:solidFill>
                  <a:schemeClr val="tx1"/>
                </a:solidFill>
                <a:latin typeface="Montserrat" pitchFamily="2" charset="77"/>
              </a:rPr>
              <a:t>We are going to discuss 5 key characteristics of gender transformative approaches. These are relevant to program design, implementation and research. All the characteristics are (equally) important. </a:t>
            </a:r>
          </a:p>
          <a:p>
            <a:pPr marL="0" lvl="0" indent="0" algn="l" rtl="0">
              <a:spcBef>
                <a:spcPts val="0"/>
              </a:spcBef>
              <a:spcAft>
                <a:spcPts val="0"/>
              </a:spcAft>
              <a:buNone/>
            </a:pPr>
            <a:endParaRPr dirty="0"/>
          </a:p>
        </p:txBody>
      </p:sp>
      <p:sp>
        <p:nvSpPr>
          <p:cNvPr id="106" name="Google Shape;106;p18: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9381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dirty="0">
                <a:solidFill>
                  <a:schemeClr val="tx1"/>
                </a:solidFill>
                <a:latin typeface="Montserrat" pitchFamily="2" charset="77"/>
              </a:rPr>
              <a:t>Read the slide. </a:t>
            </a:r>
          </a:p>
          <a:p>
            <a:endParaRPr lang="en-US" sz="1200" b="0" i="1" dirty="0">
              <a:solidFill>
                <a:schemeClr val="tx1"/>
              </a:solidFill>
              <a:latin typeface="Montserrat" pitchFamily="2" charset="77"/>
            </a:endParaRPr>
          </a:p>
          <a:p>
            <a:r>
              <a:rPr lang="en-US" sz="1200" b="0" i="0" dirty="0">
                <a:solidFill>
                  <a:schemeClr val="tx1"/>
                </a:solidFill>
                <a:latin typeface="Montserrat" pitchFamily="2" charset="77"/>
              </a:rPr>
              <a:t>Characteristic 1 focuses on two important aspects of understanding a place, its structures and its people: through a deep understanding of context and the use of an intersectionality framework to learn about people, their lived experiences, and their needs and opportunities. </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1158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This slide describes what is meant by a deep understanding of context.  It involves</a:t>
            </a:r>
          </a:p>
          <a:p>
            <a:endParaRPr lang="en-US" b="0" dirty="0"/>
          </a:p>
          <a:p>
            <a:pPr marL="171450" indent="-171450">
              <a:buFont typeface="Arial" panose="020B0604020202020204" pitchFamily="34" charset="0"/>
              <a:buChar char="•"/>
            </a:pPr>
            <a:r>
              <a:rPr lang="en-US" b="1" dirty="0"/>
              <a:t>Examining the individual, relational, social, and structural context </a:t>
            </a:r>
            <a:r>
              <a:rPr lang="en-US" dirty="0"/>
              <a:t>to learn essential information about the social and gender differences and work on the agrifood system</a:t>
            </a:r>
          </a:p>
          <a:p>
            <a:pPr marL="171450" indent="-171450">
              <a:buFont typeface="Arial" panose="020B0604020202020204" pitchFamily="34" charset="0"/>
              <a:buChar char="•"/>
            </a:pPr>
            <a:r>
              <a:rPr lang="en-US" dirty="0"/>
              <a:t>Gaining a </a:t>
            </a:r>
            <a:r>
              <a:rPr lang="en-US" b="1" dirty="0"/>
              <a:t>deep understanding of poverty and inequality</a:t>
            </a:r>
            <a:r>
              <a:rPr lang="en-US" dirty="0"/>
              <a:t>, the underlying drivers, and unequal power relations</a:t>
            </a:r>
          </a:p>
          <a:p>
            <a:pPr marL="171450" indent="-171450">
              <a:buFont typeface="Arial" panose="020B0604020202020204" pitchFamily="34" charset="0"/>
              <a:buChar char="•"/>
            </a:pPr>
            <a:r>
              <a:rPr lang="en-US" dirty="0"/>
              <a:t>Examining </a:t>
            </a:r>
            <a:r>
              <a:rPr lang="en-US" b="1" dirty="0"/>
              <a:t>areas in which gender discrimination is pronounced</a:t>
            </a:r>
            <a:r>
              <a:rPr lang="en-US" dirty="0"/>
              <a:t>, potential opportunities for programming, and challenges to GTA</a:t>
            </a:r>
          </a:p>
          <a:p>
            <a:pPr marL="171450" indent="-171450">
              <a:buFont typeface="Arial" panose="020B0604020202020204" pitchFamily="34" charset="0"/>
              <a:buChar char="•"/>
            </a:pPr>
            <a:r>
              <a:rPr lang="en-US" b="1" dirty="0"/>
              <a:t>Learning about the broader context </a:t>
            </a:r>
            <a:r>
              <a:rPr lang="en-US" dirty="0"/>
              <a:t>including political and institutional environments and the incentives and obstacles to gender equality and women's empowerment</a:t>
            </a: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8283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9988B1-8FC5-CDE7-739C-B96415924C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6DDC8B-0E59-FAD8-F77F-9242FF0CD9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DA2C07-F86E-594D-EC70-71CDC02EE705}"/>
              </a:ext>
            </a:extLst>
          </p:cNvPr>
          <p:cNvSpPr>
            <a:spLocks noGrp="1"/>
          </p:cNvSpPr>
          <p:nvPr>
            <p:ph type="body" idx="1"/>
          </p:nvPr>
        </p:nvSpPr>
        <p:spPr/>
        <p:txBody>
          <a:bodyPr/>
          <a:lstStyle/>
          <a:p>
            <a:pPr marL="0" lvl="0" indent="0" algn="l" rtl="0">
              <a:spcBef>
                <a:spcPts val="0"/>
              </a:spcBef>
              <a:spcAft>
                <a:spcPts val="0"/>
              </a:spcAft>
              <a:buNone/>
            </a:pPr>
            <a:r>
              <a:rPr lang="en-US" sz="1200" b="0" i="0" dirty="0">
                <a:solidFill>
                  <a:schemeClr val="tx1"/>
                </a:solidFill>
                <a:latin typeface="Montserrat" pitchFamily="2" charset="77"/>
              </a:rPr>
              <a:t>Intersectionality theory comes from Black feminist thinkers and was first defined by </a:t>
            </a:r>
            <a:r>
              <a:rPr lang="en-US" sz="1200" b="0" i="0" dirty="0" err="1">
                <a:solidFill>
                  <a:schemeClr val="tx1"/>
                </a:solidFill>
                <a:latin typeface="Montserrat" pitchFamily="2" charset="77"/>
              </a:rPr>
              <a:t>Kimberle</a:t>
            </a:r>
            <a:r>
              <a:rPr lang="en-US" sz="1200" b="0" i="0" dirty="0">
                <a:solidFill>
                  <a:schemeClr val="tx1"/>
                </a:solidFill>
                <a:latin typeface="Montserrat" pitchFamily="2" charset="77"/>
              </a:rPr>
              <a:t> Crenshaw in 1989.  The definition on this slide comes from Tavenner’s (2022) article on intersectionality in gender and agriculture. </a:t>
            </a:r>
          </a:p>
          <a:p>
            <a:pPr marL="0" lvl="0" indent="0" algn="l" rtl="0">
              <a:spcBef>
                <a:spcPts val="0"/>
              </a:spcBef>
              <a:spcAft>
                <a:spcPts val="0"/>
              </a:spcAft>
              <a:buNone/>
            </a:pPr>
            <a:endParaRPr lang="en-US" sz="1200" b="0" i="0" dirty="0">
              <a:solidFill>
                <a:schemeClr val="tx1"/>
              </a:solidFill>
              <a:latin typeface="Montserrat" pitchFamily="2" charset="77"/>
            </a:endParaRPr>
          </a:p>
          <a:p>
            <a:pPr marL="0" lvl="0" indent="0" algn="l" rtl="0">
              <a:spcBef>
                <a:spcPts val="0"/>
              </a:spcBef>
              <a:spcAft>
                <a:spcPts val="0"/>
              </a:spcAft>
              <a:buNone/>
            </a:pPr>
            <a:r>
              <a:rPr lang="en-US" sz="1200" b="0" i="1" dirty="0">
                <a:solidFill>
                  <a:schemeClr val="tx1"/>
                </a:solidFill>
                <a:latin typeface="Montserrat" pitchFamily="2" charset="77"/>
              </a:rPr>
              <a:t>Read the slide. </a:t>
            </a:r>
          </a:p>
          <a:p>
            <a:pPr marL="0" lvl="0" indent="0" algn="l" rtl="0">
              <a:spcBef>
                <a:spcPts val="0"/>
              </a:spcBef>
              <a:spcAft>
                <a:spcPts val="0"/>
              </a:spcAft>
              <a:buNone/>
            </a:pPr>
            <a:r>
              <a:rPr lang="en-US" sz="1200" b="0" i="0" dirty="0">
                <a:solidFill>
                  <a:schemeClr val="tx1"/>
                </a:solidFill>
                <a:latin typeface="Montserrat" pitchFamily="2" charset="77"/>
              </a:rPr>
              <a:t>By applying intersectionality, we can learn that power dynamics are complex and are not explained by a single aspect of a person’s identity. Intersectionality is not just about gender. It asks us to examine and understand how social power relations work and how they interact with gender. </a:t>
            </a:r>
          </a:p>
          <a:p>
            <a:pPr marL="0" lvl="0" indent="0" algn="l" rtl="0">
              <a:spcBef>
                <a:spcPts val="0"/>
              </a:spcBef>
              <a:spcAft>
                <a:spcPts val="0"/>
              </a:spcAft>
              <a:buNone/>
            </a:pPr>
            <a:endParaRPr lang="en-US" sz="1200" b="0" i="0" dirty="0">
              <a:solidFill>
                <a:schemeClr val="tx1"/>
              </a:solidFill>
              <a:latin typeface="Montserrat" pitchFamily="2" charset="77"/>
            </a:endParaRPr>
          </a:p>
          <a:p>
            <a:pPr marL="0" lvl="0" indent="0" algn="l" rtl="0">
              <a:spcBef>
                <a:spcPts val="0"/>
              </a:spcBef>
              <a:spcAft>
                <a:spcPts val="0"/>
              </a:spcAft>
              <a:buNone/>
            </a:pPr>
            <a:r>
              <a:rPr lang="en-US" sz="1200" b="0" i="0" dirty="0">
                <a:solidFill>
                  <a:schemeClr val="tx1"/>
                </a:solidFill>
                <a:latin typeface="Montserrat" pitchFamily="2" charset="77"/>
              </a:rPr>
              <a:t>On this slide, we see the Intersectionality Wheel, which comes from the Tavenner paper. It shows three circles of interconnectivity.  </a:t>
            </a:r>
          </a:p>
          <a:p>
            <a:pPr marL="0" lvl="0" indent="0" algn="l" rtl="0">
              <a:spcBef>
                <a:spcPts val="0"/>
              </a:spcBef>
              <a:spcAft>
                <a:spcPts val="0"/>
              </a:spcAft>
              <a:buNone/>
            </a:pPr>
            <a:r>
              <a:rPr lang="en-US" sz="1200" b="0" i="0" dirty="0">
                <a:solidFill>
                  <a:schemeClr val="tx1"/>
                </a:solidFill>
                <a:latin typeface="Montserrat" pitchFamily="2" charset="77"/>
              </a:rPr>
              <a:t>• The inner circle describes a person’s unique circumstances. For example, here we see life stages – infancy, childhood, adolescence for example. </a:t>
            </a:r>
          </a:p>
          <a:p>
            <a:pPr marL="0" lvl="0" indent="0" algn="l" rtl="0">
              <a:spcBef>
                <a:spcPts val="0"/>
              </a:spcBef>
              <a:spcAft>
                <a:spcPts val="0"/>
              </a:spcAft>
              <a:buNone/>
            </a:pPr>
            <a:r>
              <a:rPr lang="en-US" sz="1200" b="0" i="0" dirty="0">
                <a:solidFill>
                  <a:schemeClr val="tx1"/>
                </a:solidFill>
                <a:latin typeface="Montserrat" pitchFamily="2" charset="77"/>
              </a:rPr>
              <a:t>• The second circle shows aspects of a person’s identity. For example, we see race, poverty status, gender, and sexual identities. </a:t>
            </a:r>
          </a:p>
          <a:p>
            <a:pPr marL="0" lvl="0" indent="0" algn="l" rtl="0">
              <a:spcBef>
                <a:spcPts val="0"/>
              </a:spcBef>
              <a:spcAft>
                <a:spcPts val="0"/>
              </a:spcAft>
              <a:buNone/>
            </a:pPr>
            <a:r>
              <a:rPr lang="en-US" sz="1200" b="0" i="0" dirty="0">
                <a:solidFill>
                  <a:schemeClr val="tx1"/>
                </a:solidFill>
                <a:latin typeface="Montserrat" pitchFamily="2" charset="77"/>
              </a:rPr>
              <a:t>• The third circle shows different types of discrimination, inequalities, and attitudes that impact identity. </a:t>
            </a:r>
          </a:p>
          <a:p>
            <a:pPr marL="0" lvl="0" indent="0" algn="l" rtl="0">
              <a:spcBef>
                <a:spcPts val="0"/>
              </a:spcBef>
              <a:spcAft>
                <a:spcPts val="0"/>
              </a:spcAft>
              <a:buNone/>
            </a:pPr>
            <a:endParaRPr lang="en-US" sz="1200" b="1"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1BDCEC62-2680-28DD-B730-0455226B68D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21320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6F2A02-9ABD-9646-FF83-AF84E5ACE2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FF57F1-EC30-3E69-F5C7-7F1F3C0A93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28E6D8-FEFA-2F16-1ED4-8A7D3F33629A}"/>
              </a:ext>
            </a:extLst>
          </p:cNvPr>
          <p:cNvSpPr>
            <a:spLocks noGrp="1"/>
          </p:cNvSpPr>
          <p:nvPr>
            <p:ph type="body" idx="1"/>
          </p:nvPr>
        </p:nvSpPr>
        <p:spPr/>
        <p:txBody>
          <a:bodyPr/>
          <a:lstStyle/>
          <a:p>
            <a:r>
              <a:rPr lang="en-US" sz="1200" b="0" dirty="0">
                <a:latin typeface="Montserrat" pitchFamily="2" charset="77"/>
              </a:rPr>
              <a:t>This slide describes intersectionality. </a:t>
            </a:r>
            <a:r>
              <a:rPr lang="en-US" sz="1200" b="0" i="1" dirty="0">
                <a:latin typeface="Montserrat" pitchFamily="2" charset="77"/>
              </a:rPr>
              <a:t>Read the slide. </a:t>
            </a:r>
          </a:p>
          <a:p>
            <a:endParaRPr lang="en-US" sz="1200" b="0" i="1" dirty="0">
              <a:latin typeface="Montserrat" pitchFamily="2" charset="77"/>
            </a:endParaRPr>
          </a:p>
          <a:p>
            <a:r>
              <a:rPr lang="en-US" sz="1200" b="0" i="0" dirty="0">
                <a:latin typeface="Montserrat" pitchFamily="2" charset="77"/>
              </a:rPr>
              <a:t>Intersectionality is relevant in all the places we exist – in our communities, institutions, and places of work.</a:t>
            </a:r>
          </a:p>
          <a:p>
            <a:endParaRPr lang="en-US" sz="1200" b="0" dirty="0">
              <a:latin typeface="Montserrat" pitchFamily="2" charset="77"/>
            </a:endParaRPr>
          </a:p>
          <a:p>
            <a:endParaRPr lang="en-US" sz="1200" b="0" dirty="0">
              <a:latin typeface="Montserrat" pitchFamily="2" charset="77"/>
            </a:endParaRPr>
          </a:p>
          <a:p>
            <a:endParaRPr lang="en-US" sz="1200" b="0"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D17340DA-C845-6C78-8282-01D95292A323}"/>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6520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01FD2-F423-AA81-C6B3-FA0A2DB3CF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318F42-9CFE-947E-F5B4-6A89655947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12F7DD-B00F-CA10-1E2B-24744C69A4CD}"/>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dirty="0"/>
              <a:t>Intersectionality is about complexity, seeing how systems and identities interact, and how history and the present determine how things are.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dirty="0"/>
              <a:t>So instead of looking at a specific inequality as unique to a particular institution, we see it as shaping the entire social system.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b="0"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dirty="0"/>
              <a:t>There are three ways to understand intersectionality in practice. This is shown on the slide. </a:t>
            </a:r>
            <a:r>
              <a:rPr lang="en-US" b="0" i="1" dirty="0"/>
              <a:t>Read the slide: group-centered, process-centered, and system-centered. </a:t>
            </a:r>
            <a:endParaRPr lang="en-US" b="0"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AdvOT46dcae81"/>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AdvOT46dcae81"/>
              </a:rPr>
              <a:t>While we don’t discuss it here, Tavenner’s article shares a 5-step process on how to operationalize this framework in research design.</a:t>
            </a:r>
            <a:endParaRPr lang="en-US" dirty="0"/>
          </a:p>
        </p:txBody>
      </p:sp>
      <p:sp>
        <p:nvSpPr>
          <p:cNvPr id="4" name="Slide Number Placeholder 3">
            <a:extLst>
              <a:ext uri="{FF2B5EF4-FFF2-40B4-BE49-F238E27FC236}">
                <a16:creationId xmlns:a16="http://schemas.microsoft.com/office/drawing/2014/main" id="{2078F5DA-B934-500E-1BA6-76EDA63E15ED}"/>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58599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19364-CC4F-1083-E28F-F625F03866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5C9059-250D-8C74-A4C7-06C578EC5F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45236B-25E0-812A-2E3D-D1C49182A62D}"/>
              </a:ext>
            </a:extLst>
          </p:cNvPr>
          <p:cNvSpPr>
            <a:spLocks noGrp="1"/>
          </p:cNvSpPr>
          <p:nvPr>
            <p:ph type="body" idx="1"/>
          </p:nvPr>
        </p:nvSpPr>
        <p:spPr/>
        <p:txBody>
          <a:bodyPr/>
          <a:lstStyle/>
          <a:p>
            <a:r>
              <a:rPr lang="en-US" dirty="0"/>
              <a:t>Characteristic 2 describes how programs cannot only focus on just men or just women. Or place the burden on women to fix the system that results in gender inequities. </a:t>
            </a:r>
          </a:p>
          <a:p>
            <a:endParaRPr lang="en-US" dirty="0"/>
          </a:p>
          <a:p>
            <a:endParaRPr lang="en-US" dirty="0"/>
          </a:p>
        </p:txBody>
      </p:sp>
      <p:sp>
        <p:nvSpPr>
          <p:cNvPr id="4" name="Slide Number Placeholder 3">
            <a:extLst>
              <a:ext uri="{FF2B5EF4-FFF2-40B4-BE49-F238E27FC236}">
                <a16:creationId xmlns:a16="http://schemas.microsoft.com/office/drawing/2014/main" id="{F352D6A5-4478-B408-C6CA-7F8739F59731}"/>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654305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4F40B0-D656-B79B-D24B-E5A5513F4A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6ED385-2506-B1FB-E5E5-9EDBF6E221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74DF4D-4F8B-5AC4-0A19-FF66FF29115E}"/>
              </a:ext>
            </a:extLst>
          </p:cNvPr>
          <p:cNvSpPr>
            <a:spLocks noGrp="1"/>
          </p:cNvSpPr>
          <p:nvPr>
            <p:ph type="body" idx="1"/>
          </p:nvPr>
        </p:nvSpPr>
        <p:spPr/>
        <p:txBody>
          <a:bodyPr/>
          <a:lstStyle/>
          <a:p>
            <a:r>
              <a:rPr lang="en-US" b="0" dirty="0"/>
              <a:t>Let’s start with a look at masculinity. </a:t>
            </a:r>
            <a:r>
              <a:rPr lang="en-US" b="0" i="1" dirty="0"/>
              <a:t>Read the slide. </a:t>
            </a:r>
            <a:endParaRPr lang="en-US" b="0" dirty="0"/>
          </a:p>
          <a:p>
            <a:endParaRPr lang="en-US" b="1" dirty="0"/>
          </a:p>
          <a:p>
            <a:endParaRPr lang="en-US" sz="1200" b="0" i="0" dirty="0">
              <a:solidFill>
                <a:srgbClr val="000000"/>
              </a:solidFill>
              <a:latin typeface="Montserrat" pitchFamily="2" charset="77"/>
            </a:endParaRPr>
          </a:p>
          <a:p>
            <a:endParaRPr lang="en-US" sz="1200" b="0" i="0" dirty="0">
              <a:solidFill>
                <a:srgbClr val="000000"/>
              </a:solidFill>
              <a:latin typeface="Montserrat" pitchFamily="2" charset="77"/>
            </a:endParaRPr>
          </a:p>
        </p:txBody>
      </p:sp>
      <p:sp>
        <p:nvSpPr>
          <p:cNvPr id="4" name="Slide Number Placeholder 3">
            <a:extLst>
              <a:ext uri="{FF2B5EF4-FFF2-40B4-BE49-F238E27FC236}">
                <a16:creationId xmlns:a16="http://schemas.microsoft.com/office/drawing/2014/main" id="{17F0B46D-6622-64C0-2B06-73CBACBC78A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751225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A6202-A4BC-B597-EFDF-8E50BAA98D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D3AB1C-1F73-6E21-A58C-9BAD45760C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2B341C-DBCB-5A3C-7AC1-FD0594AC5509}"/>
              </a:ext>
            </a:extLst>
          </p:cNvPr>
          <p:cNvSpPr>
            <a:spLocks noGrp="1"/>
          </p:cNvSpPr>
          <p:nvPr>
            <p:ph type="body" idx="1"/>
          </p:nvPr>
        </p:nvSpPr>
        <p:spPr/>
        <p:txBody>
          <a:bodyPr/>
          <a:lstStyle/>
          <a:p>
            <a:r>
              <a:rPr lang="en-US" sz="1200" b="0" i="0" dirty="0">
                <a:solidFill>
                  <a:srgbClr val="000000"/>
                </a:solidFill>
                <a:latin typeface="Montserrat" pitchFamily="2" charset="77"/>
              </a:rPr>
              <a:t>Masculinity is a broad term. One way to think of masculinity is in terms of “healthy” and “harmful” masculinities. </a:t>
            </a:r>
          </a:p>
          <a:p>
            <a:endParaRPr lang="en-US" sz="1200" b="0" i="0" dirty="0">
              <a:solidFill>
                <a:srgbClr val="000000"/>
              </a:solidFill>
              <a:latin typeface="Montserrat" pitchFamily="2" charset="77"/>
            </a:endParaRPr>
          </a:p>
          <a:p>
            <a:r>
              <a:rPr lang="en-US" sz="1200" b="0" i="0" dirty="0">
                <a:solidFill>
                  <a:srgbClr val="000000"/>
                </a:solidFill>
                <a:latin typeface="Montserrat" pitchFamily="2" charset="77"/>
              </a:rPr>
              <a:t>All cultures have healthy masculinities. Examples of this are shown on this slide. </a:t>
            </a:r>
            <a:r>
              <a:rPr lang="en-US" sz="1200" b="0" i="1" dirty="0">
                <a:solidFill>
                  <a:srgbClr val="000000"/>
                </a:solidFill>
                <a:latin typeface="Montserrat" pitchFamily="2" charset="77"/>
              </a:rPr>
              <a:t>Read a few of the bullets. </a:t>
            </a:r>
            <a:endParaRPr lang="en-US" sz="1200" b="0" i="0" dirty="0">
              <a:solidFill>
                <a:srgbClr val="000000"/>
              </a:solidFill>
              <a:latin typeface="Montserrat" pitchFamily="2" charset="77"/>
            </a:endParaRPr>
          </a:p>
          <a:p>
            <a:endParaRPr lang="en-US" sz="1200" b="0" i="0" dirty="0">
              <a:solidFill>
                <a:srgbClr val="000000"/>
              </a:solidFill>
              <a:latin typeface="Montserrat" pitchFamily="2" charset="77"/>
            </a:endParaRPr>
          </a:p>
        </p:txBody>
      </p:sp>
      <p:sp>
        <p:nvSpPr>
          <p:cNvPr id="4" name="Slide Number Placeholder 3">
            <a:extLst>
              <a:ext uri="{FF2B5EF4-FFF2-40B4-BE49-F238E27FC236}">
                <a16:creationId xmlns:a16="http://schemas.microsoft.com/office/drawing/2014/main" id="{5FB18144-412B-4A93-9198-841A2C43AEB9}"/>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6805910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E5F650-F65B-EBA3-3035-C30AF2F044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7794AF-F1F1-A172-3B0D-4C4F1AA9FE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06E21C-616A-6667-325A-FF8EB4868444}"/>
              </a:ext>
            </a:extLst>
          </p:cNvPr>
          <p:cNvSpPr>
            <a:spLocks noGrp="1"/>
          </p:cNvSpPr>
          <p:nvPr>
            <p:ph type="body" idx="1"/>
          </p:nvPr>
        </p:nvSpPr>
        <p:spPr/>
        <p:txBody>
          <a:bodyPr/>
          <a:lstStyle/>
          <a:p>
            <a:r>
              <a:rPr lang="en-US" sz="1200" b="0" i="0" dirty="0">
                <a:solidFill>
                  <a:srgbClr val="000000"/>
                </a:solidFill>
                <a:latin typeface="Montserrat" pitchFamily="2" charset="77"/>
              </a:rPr>
              <a:t>Some aspects of masculinity are included under harmful masculinities. These encourage and enforce a limited understanding of what it is to be a boy or a man– “that involves taking risks, being strong, not seeking help, feeling entitled, and exerting power and dominance over women”</a:t>
            </a:r>
          </a:p>
          <a:p>
            <a:endParaRPr lang="en-US" sz="1200" b="0" i="0" dirty="0">
              <a:solidFill>
                <a:srgbClr val="000000"/>
              </a:solidFill>
              <a:latin typeface="Montserrat" pitchFamily="2" charset="77"/>
            </a:endParaRPr>
          </a:p>
          <a:p>
            <a:r>
              <a:rPr lang="en-US" sz="1200" b="0" i="1" dirty="0">
                <a:solidFill>
                  <a:srgbClr val="000000"/>
                </a:solidFill>
                <a:latin typeface="Montserrat" pitchFamily="2" charset="77"/>
              </a:rPr>
              <a:t>Read the slide. </a:t>
            </a:r>
          </a:p>
          <a:p>
            <a:endParaRPr lang="en-US" sz="1200" b="0" i="0" dirty="0">
              <a:solidFill>
                <a:srgbClr val="000000"/>
              </a:solidFill>
              <a:latin typeface="Montserrat" pitchFamily="2" charset="77"/>
            </a:endParaRPr>
          </a:p>
          <a:p>
            <a:r>
              <a:rPr lang="en-US" sz="1200" b="0" i="0" dirty="0">
                <a:solidFill>
                  <a:srgbClr val="000000"/>
                </a:solidFill>
                <a:latin typeface="Montserrat" pitchFamily="2" charset="77"/>
              </a:rPr>
              <a:t>Men experience the harmful consequences of gender inequality. It is evident in the health outcomes of boys and men and in the health of women and girls. Gender transformative approaches seek to broaden the understanding of masculinity and how it can be expressed in ways that promote health and well being. </a:t>
            </a:r>
          </a:p>
          <a:p>
            <a:endParaRPr lang="en-US" sz="1200" b="0" i="0" dirty="0">
              <a:solidFill>
                <a:srgbClr val="000000"/>
              </a:solidFill>
              <a:latin typeface="Montserrat" pitchFamily="2" charset="77"/>
            </a:endParaRPr>
          </a:p>
        </p:txBody>
      </p:sp>
      <p:sp>
        <p:nvSpPr>
          <p:cNvPr id="4" name="Slide Number Placeholder 3">
            <a:extLst>
              <a:ext uri="{FF2B5EF4-FFF2-40B4-BE49-F238E27FC236}">
                <a16:creationId xmlns:a16="http://schemas.microsoft.com/office/drawing/2014/main" id="{3CB774E1-44F2-C847-CB5B-CF40EFBC30E6}"/>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50402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6: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4" name="Google Shape;94;p16: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0963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E4C747-1EC0-CF9D-C5AF-D49D3FEAF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F48ACE-47E9-5EC3-2B8D-00447ABB17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5CE621-2E11-85C1-AE50-B13E5E155738}"/>
              </a:ext>
            </a:extLst>
          </p:cNvPr>
          <p:cNvSpPr>
            <a:spLocks noGrp="1"/>
          </p:cNvSpPr>
          <p:nvPr>
            <p:ph type="body" idx="1"/>
          </p:nvPr>
        </p:nvSpPr>
        <p:spPr/>
        <p:txBody>
          <a:bodyPr/>
          <a:lstStyle/>
          <a:p>
            <a:r>
              <a:rPr lang="en-US" i="0" dirty="0"/>
              <a:t>Programs that engage men and boys may do the following: </a:t>
            </a:r>
            <a:r>
              <a:rPr lang="en-US" i="1" dirty="0"/>
              <a:t>Read the slide. </a:t>
            </a:r>
            <a:endParaRPr lang="en-US" i="0" dirty="0"/>
          </a:p>
        </p:txBody>
      </p:sp>
      <p:sp>
        <p:nvSpPr>
          <p:cNvPr id="4" name="Slide Number Placeholder 3">
            <a:extLst>
              <a:ext uri="{FF2B5EF4-FFF2-40B4-BE49-F238E27FC236}">
                <a16:creationId xmlns:a16="http://schemas.microsoft.com/office/drawing/2014/main" id="{FFA0CC03-CEBD-75DF-150C-A2987D6D253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786552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4F47A0-9006-DA6D-C8B6-B8AC1A8239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E2DA3-0151-8C12-856B-C5DFF2DA6F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2C9BF3-BC37-4AA3-9AF4-49270D2798B2}"/>
              </a:ext>
            </a:extLst>
          </p:cNvPr>
          <p:cNvSpPr>
            <a:spLocks noGrp="1"/>
          </p:cNvSpPr>
          <p:nvPr>
            <p:ph type="body" idx="1"/>
          </p:nvPr>
        </p:nvSpPr>
        <p:spPr/>
        <p:txBody>
          <a:bodyPr/>
          <a:lstStyle/>
          <a:p>
            <a:pPr marL="0" indent="0">
              <a:buFont typeface="Arial" panose="020B0604020202020204" pitchFamily="34" charset="0"/>
              <a:buNone/>
            </a:pPr>
            <a:r>
              <a:rPr lang="en-US" sz="1200" dirty="0">
                <a:solidFill>
                  <a:schemeClr val="tx1"/>
                </a:solidFill>
                <a:latin typeface="Montserrat" pitchFamily="2" charset="77"/>
              </a:rPr>
              <a:t>Men and boys may be engaged in different ways in programming: as participants, as supporters, and as allies and champions. </a:t>
            </a:r>
          </a:p>
          <a:p>
            <a:pPr marL="171450" indent="-171450">
              <a:buFont typeface="Arial" panose="020B0604020202020204" pitchFamily="34" charset="0"/>
              <a:buChar char="•"/>
            </a:pPr>
            <a:endParaRPr lang="en-US" sz="1200" dirty="0">
              <a:solidFill>
                <a:schemeClr val="tx1"/>
              </a:solidFill>
              <a:latin typeface="Montserrat" pitchFamily="2" charset="77"/>
            </a:endParaRPr>
          </a:p>
          <a:p>
            <a:pPr marL="171450" indent="-171450">
              <a:buFont typeface="Arial" panose="020B0604020202020204" pitchFamily="34" charset="0"/>
              <a:buChar char="•"/>
            </a:pPr>
            <a:r>
              <a:rPr lang="en-US" sz="1200" dirty="0">
                <a:solidFill>
                  <a:schemeClr val="tx1"/>
                </a:solidFill>
                <a:latin typeface="Montserrat" pitchFamily="2" charset="77"/>
              </a:rPr>
              <a:t>As participants in a program, this is often the first time that men and boys have been involved in considering power relations on this or any issue. Their involvement may be limited in time or format.</a:t>
            </a:r>
          </a:p>
          <a:p>
            <a:pPr marL="171450" indent="-171450">
              <a:buFont typeface="Arial" panose="020B0604020202020204" pitchFamily="34" charset="0"/>
              <a:buChar char="•"/>
            </a:pPr>
            <a:endParaRPr lang="en-US" sz="1200" dirty="0">
              <a:solidFill>
                <a:schemeClr val="tx1"/>
              </a:solidFill>
              <a:latin typeface="Montserrat" pitchFamily="2" charset="77"/>
            </a:endParaRPr>
          </a:p>
          <a:p>
            <a:pPr marL="171450" indent="-171450">
              <a:buFont typeface="Arial" panose="020B0604020202020204" pitchFamily="34" charset="0"/>
              <a:buChar char="•"/>
            </a:pPr>
            <a:r>
              <a:rPr lang="en-US" sz="1200" dirty="0">
                <a:solidFill>
                  <a:schemeClr val="tx1"/>
                </a:solidFill>
                <a:latin typeface="Montserrat" pitchFamily="2" charset="77"/>
              </a:rPr>
              <a:t>Supporters may informally take actions to challenge discriminatory norms and structures and speak out to encourage gender equality within their circle of influence.</a:t>
            </a:r>
          </a:p>
          <a:p>
            <a:pPr marL="171450" indent="-171450">
              <a:buFont typeface="Arial" panose="020B0604020202020204" pitchFamily="34" charset="0"/>
              <a:buChar char="•"/>
            </a:pPr>
            <a:endParaRPr lang="en-US" sz="1200" dirty="0">
              <a:solidFill>
                <a:schemeClr val="tx1"/>
              </a:solidFill>
              <a:latin typeface="Montserrat" pitchFamily="2" charset="77"/>
            </a:endParaRPr>
          </a:p>
          <a:p>
            <a:pPr marL="171450" indent="-171450">
              <a:buFont typeface="Arial" panose="020B0604020202020204" pitchFamily="34" charset="0"/>
              <a:buChar char="•"/>
            </a:pPr>
            <a:r>
              <a:rPr lang="en-US" sz="1200" dirty="0">
                <a:solidFill>
                  <a:schemeClr val="tx1"/>
                </a:solidFill>
                <a:latin typeface="Montserrat" pitchFamily="2" charset="77"/>
              </a:rPr>
              <a:t>Allies and champions take intentional action to ensure women and girls have the same opportunities, access to services, and rights. Men hold themselves accountable for their actions and those of other men. These programs may work in partnership with feminist movements.</a:t>
            </a:r>
          </a:p>
          <a:p>
            <a:endParaRPr lang="en-US" dirty="0"/>
          </a:p>
        </p:txBody>
      </p:sp>
      <p:sp>
        <p:nvSpPr>
          <p:cNvPr id="4" name="Slide Number Placeholder 3">
            <a:extLst>
              <a:ext uri="{FF2B5EF4-FFF2-40B4-BE49-F238E27FC236}">
                <a16:creationId xmlns:a16="http://schemas.microsoft.com/office/drawing/2014/main" id="{119C704E-3CE7-2A61-C6F2-F093D22D8CF3}"/>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40471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F2F5EF-59EA-1BBD-3A89-EB79AB3864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6246E1-4705-7E93-F953-27D17DD910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B945E3-CD23-1123-77BD-2CB5880158E3}"/>
              </a:ext>
            </a:extLst>
          </p:cNvPr>
          <p:cNvSpPr>
            <a:spLocks noGrp="1"/>
          </p:cNvSpPr>
          <p:nvPr>
            <p:ph type="body" idx="1"/>
          </p:nvPr>
        </p:nvSpPr>
        <p:spPr/>
        <p:txBody>
          <a:bodyPr/>
          <a:lstStyle/>
          <a:p>
            <a:r>
              <a:rPr lang="en-US" dirty="0"/>
              <a:t>Characteristic three stresses the need to work across multiple levels of the socio-ecological model. </a:t>
            </a:r>
          </a:p>
        </p:txBody>
      </p:sp>
      <p:sp>
        <p:nvSpPr>
          <p:cNvPr id="4" name="Slide Number Placeholder 3">
            <a:extLst>
              <a:ext uri="{FF2B5EF4-FFF2-40B4-BE49-F238E27FC236}">
                <a16:creationId xmlns:a16="http://schemas.microsoft.com/office/drawing/2014/main" id="{3DCB540B-6922-8791-F380-5659E76FA978}"/>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642896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F79640-7577-715D-7B32-F805082D45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0D570F-F779-3287-3E61-2AC45CCCF9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DB2D77-8EEF-9096-57EA-68B6A42A3368}"/>
              </a:ext>
            </a:extLst>
          </p:cNvPr>
          <p:cNvSpPr>
            <a:spLocks noGrp="1"/>
          </p:cNvSpPr>
          <p:nvPr>
            <p:ph type="body" idx="1"/>
          </p:nvPr>
        </p:nvSpPr>
        <p:spPr/>
        <p:txBody>
          <a:bodyPr/>
          <a:lstStyle/>
          <a:p>
            <a:r>
              <a:rPr lang="en-US" sz="1200" b="0" i="0" dirty="0">
                <a:solidFill>
                  <a:schemeClr val="tx1"/>
                </a:solidFill>
                <a:latin typeface="Montserrat" pitchFamily="2" charset="77"/>
              </a:rPr>
              <a:t>The socio-ecological model was developed by Bronfenbrenner in the late 1970’s. We know that behavior is influenced by many factors. The socio-ecological model helps us understand how different levels influence behavior and illustrates how different levels of programs can work to influence change. </a:t>
            </a:r>
          </a:p>
          <a:p>
            <a:endParaRPr lang="en-US" sz="1200" b="0" i="0" dirty="0">
              <a:solidFill>
                <a:schemeClr val="tx1"/>
              </a:solidFill>
              <a:latin typeface="Montserrat" pitchFamily="2" charset="77"/>
            </a:endParaRPr>
          </a:p>
          <a:p>
            <a:r>
              <a:rPr lang="en-US" sz="1200" b="0" i="0" dirty="0">
                <a:solidFill>
                  <a:schemeClr val="tx1"/>
                </a:solidFill>
                <a:latin typeface="Montserrat" pitchFamily="2" charset="77"/>
              </a:rPr>
              <a:t>It also makes clear that work needs to take place at many levels to support change. </a:t>
            </a:r>
          </a:p>
          <a:p>
            <a:endParaRPr lang="en-US" sz="1200" b="0" i="0" dirty="0">
              <a:solidFill>
                <a:schemeClr val="tx1"/>
              </a:solidFill>
              <a:latin typeface="Montserrat" pitchFamily="2" charset="77"/>
            </a:endParaRPr>
          </a:p>
          <a:p>
            <a:r>
              <a:rPr lang="en-US" sz="1200" b="0" i="1" dirty="0">
                <a:solidFill>
                  <a:schemeClr val="tx1"/>
                </a:solidFill>
                <a:latin typeface="Montserrat" pitchFamily="2" charset="77"/>
              </a:rPr>
              <a:t>Read the names of the different levels.</a:t>
            </a:r>
            <a:endParaRPr lang="en-US" dirty="0"/>
          </a:p>
        </p:txBody>
      </p:sp>
      <p:sp>
        <p:nvSpPr>
          <p:cNvPr id="4" name="Slide Number Placeholder 3">
            <a:extLst>
              <a:ext uri="{FF2B5EF4-FFF2-40B4-BE49-F238E27FC236}">
                <a16:creationId xmlns:a16="http://schemas.microsoft.com/office/drawing/2014/main" id="{C0A1AEF2-31DD-7112-AC0C-86D851DE89B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477185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AE0EEF-45EB-7587-ACE8-29FA0965DE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2E152C-E70D-2DF7-4A73-679C47CCD2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7CF28D-459C-5C34-0EB0-F374A12AAFF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latin typeface="Montserrat" pitchFamily="2" charset="77"/>
              </a:rPr>
              <a:t>Read the slide</a:t>
            </a:r>
          </a:p>
          <a:p>
            <a:endParaRPr lang="en-US" dirty="0"/>
          </a:p>
        </p:txBody>
      </p:sp>
      <p:sp>
        <p:nvSpPr>
          <p:cNvPr id="4" name="Slide Number Placeholder 3">
            <a:extLst>
              <a:ext uri="{FF2B5EF4-FFF2-40B4-BE49-F238E27FC236}">
                <a16:creationId xmlns:a16="http://schemas.microsoft.com/office/drawing/2014/main" id="{7AE12C26-5728-57E2-E288-AFBBBE0EC3A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63917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E1BCA-7639-A866-C28A-5AC8485CE6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9DDD92-C5E2-EF4E-8B22-6BF559688E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16DBC5-E34C-72E4-E1A2-11F42013D54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latin typeface="Montserrat" pitchFamily="2" charset="77"/>
              </a:rPr>
              <a:t>Read the slide</a:t>
            </a:r>
          </a:p>
          <a:p>
            <a:endParaRPr lang="en-US" dirty="0"/>
          </a:p>
          <a:p>
            <a:endParaRPr lang="en-US" dirty="0"/>
          </a:p>
        </p:txBody>
      </p:sp>
      <p:sp>
        <p:nvSpPr>
          <p:cNvPr id="4" name="Slide Number Placeholder 3">
            <a:extLst>
              <a:ext uri="{FF2B5EF4-FFF2-40B4-BE49-F238E27FC236}">
                <a16:creationId xmlns:a16="http://schemas.microsoft.com/office/drawing/2014/main" id="{36F0E8F7-FEC2-463C-70AB-968E86CC72C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02417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C583D-50DF-E356-42E3-28114FC910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142CBA-B26E-F441-B667-9D318E8062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BCC6FB-A122-FEC6-76D0-27C4A755D2F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latin typeface="Montserrat" pitchFamily="2" charset="77"/>
              </a:rPr>
              <a:t>Read the slide</a:t>
            </a:r>
          </a:p>
          <a:p>
            <a:endParaRPr lang="en-US" dirty="0"/>
          </a:p>
          <a:p>
            <a:endParaRPr lang="en-US" dirty="0"/>
          </a:p>
        </p:txBody>
      </p:sp>
      <p:sp>
        <p:nvSpPr>
          <p:cNvPr id="4" name="Slide Number Placeholder 3">
            <a:extLst>
              <a:ext uri="{FF2B5EF4-FFF2-40B4-BE49-F238E27FC236}">
                <a16:creationId xmlns:a16="http://schemas.microsoft.com/office/drawing/2014/main" id="{38491063-555C-DAC4-546B-7044AA35383A}"/>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46147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39F73-DEA0-E5D0-3FE2-554FC439D7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412BE6-081C-F97A-D831-B1753458B9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A271CB-112F-7DA1-A1A0-337561602B1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latin typeface="Montserrat" pitchFamily="2" charset="77"/>
              </a:rPr>
              <a:t>Read the slide</a:t>
            </a:r>
          </a:p>
          <a:p>
            <a:endParaRPr lang="en-US" dirty="0"/>
          </a:p>
          <a:p>
            <a:endParaRPr lang="en-US" dirty="0"/>
          </a:p>
        </p:txBody>
      </p:sp>
      <p:sp>
        <p:nvSpPr>
          <p:cNvPr id="4" name="Slide Number Placeholder 3">
            <a:extLst>
              <a:ext uri="{FF2B5EF4-FFF2-40B4-BE49-F238E27FC236}">
                <a16:creationId xmlns:a16="http://schemas.microsoft.com/office/drawing/2014/main" id="{F2E54CBA-8499-0306-AE92-AEC38FF9C5C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575510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FF607-5E31-FFC0-7384-2D73512CE7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97A0B5-FC68-563B-1B3E-D80E3387EC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21323B-91F6-D1A9-CE00-9D825285111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latin typeface="Montserrat" pitchFamily="2" charset="77"/>
              </a:rPr>
              <a:t>Read the slide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65C21934-961F-48FD-16F0-AC0077B27BCE}"/>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464162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C0C100-F378-0A4E-6C9C-D2F9A7F4E1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0CB5A4-D270-7644-23B2-DDF4C17528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585563-5D5E-CF32-A9AA-F97F9776239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Another aspect of gender transformative programming, in addition to working across the different levels of the socio-ecological framework, is for organizations working in this area to internalize and practice gender equality principles in their organizations.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effectLst/>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Read the slide. </a:t>
            </a:r>
          </a:p>
          <a:p>
            <a:endParaRPr lang="en-US" dirty="0"/>
          </a:p>
        </p:txBody>
      </p:sp>
      <p:sp>
        <p:nvSpPr>
          <p:cNvPr id="4" name="Slide Number Placeholder 3">
            <a:extLst>
              <a:ext uri="{FF2B5EF4-FFF2-40B4-BE49-F238E27FC236}">
                <a16:creationId xmlns:a16="http://schemas.microsoft.com/office/drawing/2014/main" id="{EF17E2D8-B128-187B-F57F-1E7ABCAAFD5E}"/>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14872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3:notes"/>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dirty="0"/>
              <a:t>Remind the participants of the course learning objectives. </a:t>
            </a:r>
            <a:endParaRPr i="1" dirty="0"/>
          </a:p>
        </p:txBody>
      </p:sp>
      <p:sp>
        <p:nvSpPr>
          <p:cNvPr id="51" name="Google Shape;51;p3: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9B54F-C5F2-37C9-1F9A-302F815A8D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57EF72-EE72-BEA0-4714-13037E4AA5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95FC9C-D539-62D1-B2EC-E0E5873586C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This type of organizational work can involve… </a:t>
            </a:r>
            <a:r>
              <a:rPr lang="en-US" sz="1200" b="0" i="1" dirty="0">
                <a:solidFill>
                  <a:schemeClr val="tx1"/>
                </a:solidFill>
                <a:effectLst/>
                <a:latin typeface="Montserrat" pitchFamily="2" charset="77"/>
              </a:rPr>
              <a:t>Read the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1" dirty="0">
              <a:solidFill>
                <a:schemeClr val="tx1"/>
              </a:solidFill>
              <a:effectLst/>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The image on this slide is a toolkit for an assessment of organizational gender policies and practices. </a:t>
            </a:r>
          </a:p>
          <a:p>
            <a:endParaRPr lang="en-US" dirty="0"/>
          </a:p>
        </p:txBody>
      </p:sp>
      <p:sp>
        <p:nvSpPr>
          <p:cNvPr id="4" name="Slide Number Placeholder 3">
            <a:extLst>
              <a:ext uri="{FF2B5EF4-FFF2-40B4-BE49-F238E27FC236}">
                <a16:creationId xmlns:a16="http://schemas.microsoft.com/office/drawing/2014/main" id="{5520FB61-1DD7-9DB3-F83E-7B4DFD9DAE2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93254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A0751-1377-314F-DC90-40426A8D94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3CFD4C-D91D-79C1-D135-4FA6BDDC6E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2D37A2-C82D-701D-116A-F3902CEACF62}"/>
              </a:ext>
            </a:extLst>
          </p:cNvPr>
          <p:cNvSpPr>
            <a:spLocks noGrp="1"/>
          </p:cNvSpPr>
          <p:nvPr>
            <p:ph type="body" idx="1"/>
          </p:nvPr>
        </p:nvSpPr>
        <p:spPr/>
        <p:txBody>
          <a:bodyPr/>
          <a:lstStyle/>
          <a:p>
            <a:pPr marL="171450" lvl="0" indent="-171450" algn="l" rtl="0">
              <a:spcBef>
                <a:spcPts val="0"/>
              </a:spcBef>
              <a:spcAft>
                <a:spcPts val="0"/>
              </a:spcAft>
              <a:buFont typeface="Arial" panose="020B0604020202020204" pitchFamily="34" charset="0"/>
              <a:buChar char="•"/>
            </a:pPr>
            <a:r>
              <a:rPr lang="en-US" sz="1200" dirty="0">
                <a:solidFill>
                  <a:schemeClr val="tx1"/>
                </a:solidFill>
                <a:latin typeface="Montserrat" pitchFamily="2" charset="77"/>
              </a:rPr>
              <a:t>This figure places the socio-ecological model in the context of gender transformative approaches. </a:t>
            </a:r>
          </a:p>
          <a:p>
            <a:pPr marL="171450" lvl="0" indent="-171450" algn="l" rtl="0">
              <a:spcBef>
                <a:spcPts val="0"/>
              </a:spcBef>
              <a:spcAft>
                <a:spcPts val="0"/>
              </a:spcAft>
              <a:buFont typeface="Arial" panose="020B0604020202020204" pitchFamily="34" charset="0"/>
              <a:buChar char="•"/>
            </a:pPr>
            <a:r>
              <a:rPr lang="en-US" sz="1200" dirty="0">
                <a:solidFill>
                  <a:schemeClr val="tx1"/>
                </a:solidFill>
                <a:latin typeface="Montserrat" pitchFamily="2" charset="77"/>
              </a:rPr>
              <a:t>Here we see the individual level on the left. It is nested in these other levels. </a:t>
            </a:r>
          </a:p>
          <a:p>
            <a:pPr marL="171450" lvl="0" indent="-171450" algn="l" rtl="0">
              <a:spcBef>
                <a:spcPts val="0"/>
              </a:spcBef>
              <a:spcAft>
                <a:spcPts val="0"/>
              </a:spcAft>
              <a:buFont typeface="Arial" panose="020B0604020202020204" pitchFamily="34" charset="0"/>
              <a:buChar char="•"/>
            </a:pPr>
            <a:r>
              <a:rPr lang="en-US" sz="1200" dirty="0">
                <a:solidFill>
                  <a:schemeClr val="tx1"/>
                </a:solidFill>
                <a:latin typeface="Montserrat" pitchFamily="2" charset="77"/>
              </a:rPr>
              <a:t>Formative research, consultations with the community, and reviews of existing data show opportunities at different levels that a program can support through gender transformative approaches. And it can identify barriers that need to be addressed to realize change. </a:t>
            </a:r>
          </a:p>
          <a:p>
            <a:pPr marL="171450" lvl="0" indent="-171450" algn="l" rtl="0">
              <a:spcBef>
                <a:spcPts val="0"/>
              </a:spcBef>
              <a:spcAft>
                <a:spcPts val="0"/>
              </a:spcAft>
              <a:buFont typeface="Arial" panose="020B0604020202020204" pitchFamily="34" charset="0"/>
              <a:buChar char="•"/>
            </a:pPr>
            <a:r>
              <a:rPr lang="en-US" sz="1200" dirty="0">
                <a:solidFill>
                  <a:schemeClr val="tx1"/>
                </a:solidFill>
                <a:latin typeface="Montserrat" pitchFamily="2" charset="77"/>
              </a:rPr>
              <a:t>The top line of the image shows influencers. There are influencers of norms at each level of the socio ecological model. They are distinct at each level. </a:t>
            </a:r>
            <a:r>
              <a:rPr lang="en-US" sz="1200" i="1" dirty="0">
                <a:solidFill>
                  <a:schemeClr val="tx1"/>
                </a:solidFill>
                <a:latin typeface="Montserrat" pitchFamily="2" charset="77"/>
              </a:rPr>
              <a:t>Read some examples. </a:t>
            </a:r>
          </a:p>
          <a:p>
            <a:pPr marL="171450" lvl="0" indent="-171450" algn="l" rtl="0">
              <a:spcBef>
                <a:spcPts val="0"/>
              </a:spcBef>
              <a:spcAft>
                <a:spcPts val="0"/>
              </a:spcAft>
              <a:buFont typeface="Arial" panose="020B0604020202020204" pitchFamily="34" charset="0"/>
              <a:buChar char="•"/>
            </a:pPr>
            <a:r>
              <a:rPr lang="en-US" sz="1200" i="0" dirty="0">
                <a:solidFill>
                  <a:schemeClr val="tx1"/>
                </a:solidFill>
                <a:latin typeface="Montserrat" pitchFamily="2" charset="77"/>
              </a:rPr>
              <a:t>The line at the bottom describes potential gender transformative interventions. These are not comprehensive, but they are illustrative of possible interventions. </a:t>
            </a:r>
            <a:r>
              <a:rPr lang="en-US" sz="1200" i="1" dirty="0">
                <a:solidFill>
                  <a:schemeClr val="tx1"/>
                </a:solidFill>
                <a:latin typeface="Montserrat" pitchFamily="2" charset="77"/>
              </a:rPr>
              <a:t>Read some examples. </a:t>
            </a:r>
            <a:endParaRPr lang="en-US" sz="1200" i="0" dirty="0">
              <a:solidFill>
                <a:schemeClr val="tx1"/>
              </a:solidFill>
              <a:latin typeface="Montserrat" pitchFamily="2" charset="77"/>
            </a:endParaRPr>
          </a:p>
          <a:p>
            <a:pPr marL="171450" lvl="0" indent="-171450" algn="l" rtl="0">
              <a:spcBef>
                <a:spcPts val="0"/>
              </a:spcBef>
              <a:spcAft>
                <a:spcPts val="0"/>
              </a:spcAft>
              <a:buFont typeface="Arial" panose="020B0604020202020204" pitchFamily="34" charset="0"/>
              <a:buChar char="•"/>
            </a:pPr>
            <a:endParaRPr lang="en-US" sz="120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B8BEF8E3-CA9F-9B00-A3CC-9A7E59C67E0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677340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A1A78E-3B41-709F-99A6-A2C735D9F6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00ED41-FA78-EA2E-1FDD-E45292FCD4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BA886C-6313-159E-8211-29552CF3EA74}"/>
              </a:ext>
            </a:extLst>
          </p:cNvPr>
          <p:cNvSpPr>
            <a:spLocks noGrp="1"/>
          </p:cNvSpPr>
          <p:nvPr>
            <p:ph type="body" idx="1"/>
          </p:nvPr>
        </p:nvSpPr>
        <p:spPr/>
        <p:txBody>
          <a:bodyPr/>
          <a:lstStyle/>
          <a:p>
            <a:r>
              <a:rPr lang="en-US" i="1" dirty="0"/>
              <a:t>Read the slide. </a:t>
            </a:r>
          </a:p>
        </p:txBody>
      </p:sp>
      <p:sp>
        <p:nvSpPr>
          <p:cNvPr id="4" name="Slide Number Placeholder 3">
            <a:extLst>
              <a:ext uri="{FF2B5EF4-FFF2-40B4-BE49-F238E27FC236}">
                <a16:creationId xmlns:a16="http://schemas.microsoft.com/office/drawing/2014/main" id="{38ED0D60-D6A8-25E1-80CD-171ED2FC7063}"/>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637558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start with power.</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254498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BC0480-FE50-C4C0-7AC9-18E770BE76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15ABFB-656C-6448-A20E-8A6355D60B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86C659-03A2-CBA2-8433-3CD736E50204}"/>
              </a:ext>
            </a:extLst>
          </p:cNvPr>
          <p:cNvSpPr>
            <a:spLocks noGrp="1"/>
          </p:cNvSpPr>
          <p:nvPr>
            <p:ph type="body" idx="1"/>
          </p:nvPr>
        </p:nvSpPr>
        <p:spPr/>
        <p:txBody>
          <a:bodyPr/>
          <a:lstStyle/>
          <a:p>
            <a:r>
              <a:rPr lang="en-US" sz="1200" i="1" dirty="0">
                <a:solidFill>
                  <a:schemeClr val="tx1"/>
                </a:solidFill>
                <a:latin typeface="Montserrat" pitchFamily="2" charset="77"/>
              </a:rPr>
              <a:t>Read the slide, starting with the part in dark pink and then the bullets. </a:t>
            </a:r>
          </a:p>
          <a:p>
            <a:endParaRPr lang="en-US" sz="1200" i="1" dirty="0">
              <a:solidFill>
                <a:schemeClr val="tx1"/>
              </a:solidFill>
              <a:latin typeface="Montserrat" pitchFamily="2" charset="77"/>
            </a:endParaRPr>
          </a:p>
          <a:p>
            <a:r>
              <a:rPr lang="en-US" sz="1200" i="0" dirty="0">
                <a:solidFill>
                  <a:schemeClr val="tx1"/>
                </a:solidFill>
                <a:latin typeface="Montserrat" pitchFamily="2" charset="77"/>
              </a:rPr>
              <a:t>• Visible power occurs in public and private spaces. </a:t>
            </a:r>
            <a:r>
              <a:rPr lang="en-US" sz="1200" b="0" dirty="0">
                <a:solidFill>
                  <a:schemeClr val="tx1"/>
                </a:solidFill>
                <a:latin typeface="Montserrat" pitchFamily="2" charset="77"/>
              </a:rPr>
              <a:t>”It is the capacity to control people’s choices, access to resources, voice in decision making and frame rules that regulate societies and govern countries.”</a:t>
            </a:r>
            <a:r>
              <a:rPr lang="en-US" sz="1200" i="0" dirty="0">
                <a:solidFill>
                  <a:schemeClr val="tx1"/>
                </a:solidFill>
                <a:latin typeface="Montserrat" pitchFamily="2" charset="77"/>
              </a:rPr>
              <a:t> </a:t>
            </a:r>
          </a:p>
          <a:p>
            <a:r>
              <a:rPr lang="en-US" sz="1200" i="0" dirty="0">
                <a:solidFill>
                  <a:schemeClr val="tx1"/>
                </a:solidFill>
                <a:latin typeface="Montserrat" pitchFamily="2" charset="77"/>
              </a:rPr>
              <a:t>• Hidden power is about who influences decisions or sets agendas behind the scenes. It is the voices who are heard or consulted on a particular issue. </a:t>
            </a:r>
          </a:p>
          <a:p>
            <a:r>
              <a:rPr lang="en-US" sz="1200" i="0" dirty="0">
                <a:solidFill>
                  <a:schemeClr val="tx1"/>
                </a:solidFill>
                <a:latin typeface="Montserrat" pitchFamily="2" charset="77"/>
              </a:rPr>
              <a:t>• Invisible power is the most difficult to challenge or confront because we have to see it to know it and respond to it. It shapes how people think and feel about themselves, creates attitudes and biases, and influences our desires and needs. </a:t>
            </a:r>
          </a:p>
          <a:p>
            <a:endParaRPr lang="en-US" sz="120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D29673FD-0463-702A-160E-1DE03E53D175}"/>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587294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18E1B-2AAC-2E7C-5036-181760CDC0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9FA633-CBA6-AE45-E7BA-EAAF46C253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848E06-5D0E-D112-86C8-C93A0F2DAFD3}"/>
              </a:ext>
            </a:extLst>
          </p:cNvPr>
          <p:cNvSpPr>
            <a:spLocks noGrp="1"/>
          </p:cNvSpPr>
          <p:nvPr>
            <p:ph type="body" idx="1"/>
          </p:nvPr>
        </p:nvSpPr>
        <p:spPr/>
        <p:txBody>
          <a:bodyPr/>
          <a:lstStyle/>
          <a:p>
            <a:r>
              <a:rPr lang="en-US" sz="1200" b="0" i="0" dirty="0">
                <a:solidFill>
                  <a:schemeClr val="tx1"/>
                </a:solidFill>
                <a:latin typeface="Montserrat" pitchFamily="2" charset="77"/>
              </a:rPr>
              <a:t>Power operates in different places and ways. </a:t>
            </a:r>
            <a:r>
              <a:rPr lang="en-US" sz="1200" b="0" i="1" dirty="0">
                <a:solidFill>
                  <a:schemeClr val="tx1"/>
                </a:solidFill>
                <a:latin typeface="Montserrat" pitchFamily="2" charset="77"/>
              </a:rPr>
              <a:t>Read the slide. </a:t>
            </a:r>
          </a:p>
          <a:p>
            <a:endParaRPr lang="en-US" sz="1200" b="0" i="1" dirty="0">
              <a:solidFill>
                <a:schemeClr val="tx1"/>
              </a:solidFill>
              <a:latin typeface="Montserrat" pitchFamily="2" charset="77"/>
            </a:endParaRPr>
          </a:p>
          <a:p>
            <a:r>
              <a:rPr lang="en-US" sz="1200" b="0" i="1" dirty="0">
                <a:solidFill>
                  <a:schemeClr val="tx1"/>
                </a:solidFill>
                <a:latin typeface="Montserrat" pitchFamily="2" charset="77"/>
              </a:rPr>
              <a:t>• Power between social groups are the social power structures that allocate power, privilege, and rights to some and deny it to others. </a:t>
            </a:r>
          </a:p>
          <a:p>
            <a:r>
              <a:rPr lang="en-US" sz="1200" b="0" i="1" dirty="0">
                <a:solidFill>
                  <a:schemeClr val="tx1"/>
                </a:solidFill>
                <a:latin typeface="Montserrat" pitchFamily="2" charset="77"/>
              </a:rPr>
              <a:t>• Power within – is the power we all have, whether we recognize it or not. It can’t be taken away, even if we don’t know we have it. </a:t>
            </a:r>
            <a:endParaRPr lang="en-US" sz="1200" b="0" i="0" dirty="0">
              <a:solidFill>
                <a:schemeClr val="tx1"/>
              </a:solidFill>
              <a:latin typeface="Montserrat" pitchFamily="2" charset="77"/>
            </a:endParaRPr>
          </a:p>
          <a:p>
            <a:endParaRPr lang="en-US" sz="1200" b="0" i="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C73EB5B9-117F-9494-EB3D-7F8C8082BAA1}"/>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676157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D659F-34A1-D6D2-1F0B-43728A0EB7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6C9820-8741-2F07-9139-58F352077E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C9CB67-EEAC-55B9-0CBA-F82007503960}"/>
              </a:ext>
            </a:extLst>
          </p:cNvPr>
          <p:cNvSpPr>
            <a:spLocks noGrp="1"/>
          </p:cNvSpPr>
          <p:nvPr>
            <p:ph type="body" idx="1"/>
          </p:nvPr>
        </p:nvSpPr>
        <p:spPr/>
        <p:txBody>
          <a:bodyPr/>
          <a:lstStyle/>
          <a:p>
            <a:r>
              <a:rPr lang="en-US" sz="1200" b="0" i="0" dirty="0">
                <a:latin typeface="Montserrat" pitchFamily="2" charset="77"/>
              </a:rPr>
              <a:t>We can think of four expressions of power. </a:t>
            </a:r>
            <a:r>
              <a:rPr lang="en-US" sz="1200" b="0" i="1" dirty="0">
                <a:latin typeface="Montserrat" pitchFamily="2" charset="77"/>
              </a:rPr>
              <a:t>Read the slide. </a:t>
            </a:r>
          </a:p>
          <a:p>
            <a:endParaRPr lang="en-US" sz="1200" b="0" i="1" dirty="0">
              <a:latin typeface="Montserrat" pitchFamily="2" charset="77"/>
            </a:endParaRPr>
          </a:p>
          <a:p>
            <a:r>
              <a:rPr lang="en-US" sz="1200" b="0" i="1" dirty="0">
                <a:latin typeface="Montserrat" pitchFamily="2" charset="77"/>
              </a:rPr>
              <a:t>Ask participants to share examples of the different expressions of power.</a:t>
            </a:r>
          </a:p>
          <a:p>
            <a:endParaRPr lang="en-US" sz="1200" b="0" i="1" dirty="0">
              <a:latin typeface="Montserrat" pitchFamily="2" charset="77"/>
            </a:endParaRPr>
          </a:p>
          <a:p>
            <a:r>
              <a:rPr lang="en-US" sz="1200" b="0" i="1" dirty="0">
                <a:latin typeface="Montserrat" pitchFamily="2" charset="77"/>
              </a:rPr>
              <a:t>Power with is the most potent expression of power and has been used to end injustices. It can also be used to keep people oppressed. </a:t>
            </a:r>
          </a:p>
          <a:p>
            <a:endParaRPr lang="en-US" sz="1200" b="0" i="1"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D010DE53-B5C7-A053-9152-7C339938E9DF}"/>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565597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EC8A4-82F9-10DE-2F39-35C68A8AA7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CC6896-3CB4-414C-E843-3653EE0445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B456D2-9A3C-56AF-134E-16741481B991}"/>
              </a:ext>
            </a:extLst>
          </p:cNvPr>
          <p:cNvSpPr>
            <a:spLocks noGrp="1"/>
          </p:cNvSpPr>
          <p:nvPr>
            <p:ph type="body" idx="1"/>
          </p:nvPr>
        </p:nvSpPr>
        <p:spPr/>
        <p:txBody>
          <a:bodyPr/>
          <a:lstStyle/>
          <a:p>
            <a:pPr marL="0" indent="0">
              <a:buFont typeface="Arial" panose="020B0604020202020204" pitchFamily="34" charset="0"/>
              <a:buNone/>
            </a:pPr>
            <a:r>
              <a:rPr lang="en-US" sz="1200" b="0" i="0" dirty="0">
                <a:solidFill>
                  <a:schemeClr val="tx1"/>
                </a:solidFill>
                <a:latin typeface="Montserrat" pitchFamily="2" charset="77"/>
              </a:rPr>
              <a:t>Power structures sustain themselves. Clever, effective, and evolving mechanisms are put in place to protect and sustain power structures. </a:t>
            </a:r>
          </a:p>
          <a:p>
            <a:pPr marL="0" indent="0">
              <a:buFont typeface="Arial" panose="020B0604020202020204" pitchFamily="34" charset="0"/>
              <a:buNone/>
            </a:pPr>
            <a:endParaRPr lang="en-US" sz="1200" b="0" i="0" dirty="0">
              <a:solidFill>
                <a:schemeClr val="tx1"/>
              </a:solidFill>
              <a:latin typeface="Montserrat" pitchFamily="2" charset="77"/>
            </a:endParaRPr>
          </a:p>
          <a:p>
            <a:pPr marL="0" indent="0">
              <a:buFont typeface="Arial" panose="020B0604020202020204" pitchFamily="34" charset="0"/>
              <a:buNone/>
            </a:pPr>
            <a:r>
              <a:rPr lang="en-US" sz="1200" b="0" i="0" dirty="0">
                <a:solidFill>
                  <a:schemeClr val="tx1"/>
                </a:solidFill>
                <a:latin typeface="Montserrat" pitchFamily="2" charset="77"/>
              </a:rPr>
              <a:t>• In the image, we see gender and social power structures in the center. Different types of resources interact with these power structures, meaning they are distributed differently. </a:t>
            </a:r>
          </a:p>
          <a:p>
            <a:pPr marL="0" indent="0">
              <a:buFont typeface="Arial" panose="020B0604020202020204" pitchFamily="34" charset="0"/>
              <a:buNone/>
            </a:pPr>
            <a:r>
              <a:rPr lang="en-US" sz="1200" b="0" i="0" dirty="0">
                <a:solidFill>
                  <a:schemeClr val="tx1"/>
                </a:solidFill>
                <a:latin typeface="Montserrat" pitchFamily="2" charset="77"/>
              </a:rPr>
              <a:t>• The three red boxes include social norms or rules, ideologies that justify inequality, and institutions. These are factors that justify, enforce and reproduce gender and social power structures. </a:t>
            </a:r>
          </a:p>
          <a:p>
            <a:pPr marL="0" indent="0">
              <a:buFont typeface="Arial" panose="020B0604020202020204" pitchFamily="34" charset="0"/>
              <a:buNone/>
            </a:pPr>
            <a:endParaRPr lang="en-US" sz="1200" b="0" i="0" dirty="0">
              <a:solidFill>
                <a:schemeClr val="tx1"/>
              </a:solidFill>
              <a:latin typeface="Montserrat" pitchFamily="2" charset="77"/>
            </a:endParaRPr>
          </a:p>
          <a:p>
            <a:pPr marL="0" indent="0">
              <a:buFont typeface="Arial" panose="020B0604020202020204" pitchFamily="34" charset="0"/>
              <a:buNone/>
            </a:pPr>
            <a:r>
              <a:rPr lang="en-US" sz="1200" b="0" i="1" dirty="0">
                <a:solidFill>
                  <a:schemeClr val="tx1"/>
                </a:solidFill>
                <a:latin typeface="Montserrat" pitchFamily="2" charset="77"/>
              </a:rPr>
              <a:t>Ideologies include patriarchy, racism, colonialism, etc. They are a set of ideas that justify power structures no matter how inequitable or unjust they are. People learn ideologies and can be taught to accept and live within them and they can be untaught ideologies. </a:t>
            </a:r>
          </a:p>
          <a:p>
            <a:pPr marL="0" indent="0">
              <a:buFont typeface="Arial" panose="020B0604020202020204" pitchFamily="34" charset="0"/>
              <a:buNone/>
            </a:pPr>
            <a:endParaRPr lang="en-US" sz="1200" b="0" i="1" dirty="0">
              <a:solidFill>
                <a:schemeClr val="tx1"/>
              </a:solidFill>
              <a:latin typeface="Montserrat" pitchFamily="2" charset="77"/>
            </a:endParaRPr>
          </a:p>
          <a:p>
            <a:pPr marL="0" indent="0">
              <a:buFont typeface="Arial" panose="020B0604020202020204" pitchFamily="34" charset="0"/>
              <a:buNone/>
            </a:pPr>
            <a:endParaRPr lang="en-US" sz="1200" b="0" i="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0A9A65A0-1EB8-6B9E-FE8F-4144E002F352}"/>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265828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6B143-DB3B-60C6-CF6E-59674AE68D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3F5590-5F54-F896-7E11-22966A0EB3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6EE881-3465-034C-0BE0-649F9436763C}"/>
              </a:ext>
            </a:extLst>
          </p:cNvPr>
          <p:cNvSpPr>
            <a:spLocks noGrp="1"/>
          </p:cNvSpPr>
          <p:nvPr>
            <p:ph type="body" idx="1"/>
          </p:nvPr>
        </p:nvSpPr>
        <p:spPr/>
        <p:txBody>
          <a:bodyPr/>
          <a:lstStyle/>
          <a:p>
            <a:r>
              <a:rPr lang="en-US" dirty="0"/>
              <a:t>Now we’ll talk about social and gender norms. </a:t>
            </a:r>
          </a:p>
        </p:txBody>
      </p:sp>
      <p:sp>
        <p:nvSpPr>
          <p:cNvPr id="4" name="Slide Number Placeholder 3">
            <a:extLst>
              <a:ext uri="{FF2B5EF4-FFF2-40B4-BE49-F238E27FC236}">
                <a16:creationId xmlns:a16="http://schemas.microsoft.com/office/drawing/2014/main" id="{4DFD52E4-9C0F-E525-1E2D-006A2D355758}"/>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79573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BE268-23FD-C9A0-C5E4-88B277F86A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050DBD-51E4-58BA-D53B-C59EF7E025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9FD215-D23D-2C9B-7D2B-3C5440DAEF9F}"/>
              </a:ext>
            </a:extLst>
          </p:cNvPr>
          <p:cNvSpPr>
            <a:spLocks noGrp="1"/>
          </p:cNvSpPr>
          <p:nvPr>
            <p:ph type="body" idx="1"/>
          </p:nvPr>
        </p:nvSpPr>
        <p:spPr/>
        <p:txBody>
          <a:bodyPr/>
          <a:lstStyle/>
          <a:p>
            <a:r>
              <a:rPr lang="en-US" i="1" dirty="0"/>
              <a:t>Read the slide. </a:t>
            </a:r>
          </a:p>
        </p:txBody>
      </p:sp>
      <p:sp>
        <p:nvSpPr>
          <p:cNvPr id="4" name="Slide Number Placeholder 3">
            <a:extLst>
              <a:ext uri="{FF2B5EF4-FFF2-40B4-BE49-F238E27FC236}">
                <a16:creationId xmlns:a16="http://schemas.microsoft.com/office/drawing/2014/main" id="{FE8C917B-E68B-4E66-40B9-BD31875B85D2}"/>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74078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FC09D014-BDAB-537F-48AE-A10603E5FACC}"/>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8A98A3AB-1B3B-F656-699D-3F9991F70369}"/>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dirty="0"/>
              <a:t>Let the participants know where we are in the course. </a:t>
            </a:r>
            <a:endParaRPr i="1" dirty="0"/>
          </a:p>
        </p:txBody>
      </p:sp>
      <p:sp>
        <p:nvSpPr>
          <p:cNvPr id="51" name="Google Shape;51;p3:notes">
            <a:extLst>
              <a:ext uri="{FF2B5EF4-FFF2-40B4-BE49-F238E27FC236}">
                <a16:creationId xmlns:a16="http://schemas.microsoft.com/office/drawing/2014/main" id="{18A55321-67E3-6DDA-4E8C-34B8411C1B3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553695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924DEB-FE89-C196-7D27-076D9AFEE0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3D79DD-AF6B-969D-F305-DB3923C10B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E535E7-2FCE-7274-01D0-78A64986BBD1}"/>
              </a:ext>
            </a:extLst>
          </p:cNvPr>
          <p:cNvSpPr>
            <a:spLocks noGrp="1"/>
          </p:cNvSpPr>
          <p:nvPr>
            <p:ph type="body" idx="1"/>
          </p:nvPr>
        </p:nvSpPr>
        <p:spPr/>
        <p:txBody>
          <a:bodyPr/>
          <a:lstStyle/>
          <a:p>
            <a:r>
              <a:rPr lang="en-US" i="1" dirty="0"/>
              <a:t>Read the slide</a:t>
            </a:r>
          </a:p>
        </p:txBody>
      </p:sp>
      <p:sp>
        <p:nvSpPr>
          <p:cNvPr id="4" name="Slide Number Placeholder 3">
            <a:extLst>
              <a:ext uri="{FF2B5EF4-FFF2-40B4-BE49-F238E27FC236}">
                <a16:creationId xmlns:a16="http://schemas.microsoft.com/office/drawing/2014/main" id="{205CFDAD-FC0A-03FE-3A05-D288493A9848}"/>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73073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03C58-1DAF-49AE-8D60-7A6CE2394D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223DF7-C340-B82E-24A6-16B4AFAA34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28E4AA-A01D-1401-5E9C-E5859EC6E830}"/>
              </a:ext>
            </a:extLst>
          </p:cNvPr>
          <p:cNvSpPr>
            <a:spLocks noGrp="1"/>
          </p:cNvSpPr>
          <p:nvPr>
            <p:ph type="body" idx="1"/>
          </p:nvPr>
        </p:nvSpPr>
        <p:spPr/>
        <p:txBody>
          <a:bodyPr/>
          <a:lstStyle/>
          <a:p>
            <a:r>
              <a:rPr lang="en-US" i="1" dirty="0"/>
              <a:t>Read the slide</a:t>
            </a:r>
          </a:p>
        </p:txBody>
      </p:sp>
      <p:sp>
        <p:nvSpPr>
          <p:cNvPr id="4" name="Slide Number Placeholder 3">
            <a:extLst>
              <a:ext uri="{FF2B5EF4-FFF2-40B4-BE49-F238E27FC236}">
                <a16:creationId xmlns:a16="http://schemas.microsoft.com/office/drawing/2014/main" id="{9E48A3E1-3212-E952-B3EA-674F8F1019B5}"/>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131305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56B842-85F1-C1B2-F012-A70D10C79A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185727-ABEA-DB6B-22EE-102608C9B8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AF8090-506E-79EE-5C8E-8FC742A97E17}"/>
              </a:ext>
            </a:extLst>
          </p:cNvPr>
          <p:cNvSpPr>
            <a:spLocks noGrp="1"/>
          </p:cNvSpPr>
          <p:nvPr>
            <p:ph type="body" idx="1"/>
          </p:nvPr>
        </p:nvSpPr>
        <p:spPr/>
        <p:txBody>
          <a:bodyPr/>
          <a:lstStyle/>
          <a:p>
            <a:r>
              <a:rPr lang="en-US" i="1" dirty="0"/>
              <a:t>Read the slide</a:t>
            </a:r>
          </a:p>
        </p:txBody>
      </p:sp>
      <p:sp>
        <p:nvSpPr>
          <p:cNvPr id="4" name="Slide Number Placeholder 3">
            <a:extLst>
              <a:ext uri="{FF2B5EF4-FFF2-40B4-BE49-F238E27FC236}">
                <a16:creationId xmlns:a16="http://schemas.microsoft.com/office/drawing/2014/main" id="{774BC4A0-8F27-37D5-317E-0BE7005E680B}"/>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315330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A5ADAC-9C42-1E96-3358-425942ABA9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439DB2-C1B3-2E2C-8FEF-C3518FC464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42FB35-C271-084F-D311-F6A4B77C80FD}"/>
              </a:ext>
            </a:extLst>
          </p:cNvPr>
          <p:cNvSpPr>
            <a:spLocks noGrp="1"/>
          </p:cNvSpPr>
          <p:nvPr>
            <p:ph type="body" idx="1"/>
          </p:nvPr>
        </p:nvSpPr>
        <p:spPr/>
        <p:txBody>
          <a:bodyPr/>
          <a:lstStyle/>
          <a:p>
            <a:r>
              <a:rPr lang="en-US" dirty="0"/>
              <a:t>What is the difference between a norm and an attitude or belief? </a:t>
            </a:r>
          </a:p>
          <a:p>
            <a:endParaRPr lang="en-US" dirty="0"/>
          </a:p>
          <a:p>
            <a:r>
              <a:rPr lang="en-US" dirty="0"/>
              <a:t>•  We can think of attitudes and beliefs as personal, individual, and internally motivated. They are influenced by social factors, but they are held internally.</a:t>
            </a:r>
          </a:p>
          <a:p>
            <a:r>
              <a:rPr lang="en-US" dirty="0"/>
              <a:t>• Social norms are social or interdependent. They are collective and extrinsically motivated. </a:t>
            </a:r>
          </a:p>
          <a:p>
            <a:endParaRPr lang="en-US" dirty="0"/>
          </a:p>
          <a:p>
            <a:r>
              <a:rPr lang="en-US" dirty="0"/>
              <a:t>Attitudes and beliefs can conflict with social norms. They don’t always, but they can. </a:t>
            </a:r>
          </a:p>
        </p:txBody>
      </p:sp>
      <p:sp>
        <p:nvSpPr>
          <p:cNvPr id="4" name="Slide Number Placeholder 3">
            <a:extLst>
              <a:ext uri="{FF2B5EF4-FFF2-40B4-BE49-F238E27FC236}">
                <a16:creationId xmlns:a16="http://schemas.microsoft.com/office/drawing/2014/main" id="{8F3CF2AD-A9A5-90A9-B6D0-9474C80167CF}"/>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405172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EAC5E-10DC-8C49-5646-086A354A50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3A6945-ADA3-2F6A-774B-46905E276A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B8C17F-D748-E3D8-23F7-6B08CB4C2708}"/>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dirty="0"/>
              <a:t>There are different ways to understand social norms. One way is to divide them into descriptive and injunctive norms. </a:t>
            </a:r>
            <a:r>
              <a:rPr lang="en-US" i="1" dirty="0"/>
              <a:t>Read the definitions of each. </a:t>
            </a:r>
            <a:endParaRPr lang="en-US" dirty="0"/>
          </a:p>
        </p:txBody>
      </p:sp>
      <p:sp>
        <p:nvSpPr>
          <p:cNvPr id="4" name="Slide Number Placeholder 3">
            <a:extLst>
              <a:ext uri="{FF2B5EF4-FFF2-40B4-BE49-F238E27FC236}">
                <a16:creationId xmlns:a16="http://schemas.microsoft.com/office/drawing/2014/main" id="{310DCCEF-E4E7-B769-7326-4EC1B922CF8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956368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28947-FBC8-0530-B4ED-31794A6AD7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E72DF4-2038-78DD-62A9-B651983D9D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89FE5D-BC2D-5A77-EF88-8C11FC33A856}"/>
              </a:ext>
            </a:extLst>
          </p:cNvPr>
          <p:cNvSpPr>
            <a:spLocks noGrp="1"/>
          </p:cNvSpPr>
          <p:nvPr>
            <p:ph type="body" idx="1"/>
          </p:nvPr>
        </p:nvSpPr>
        <p:spPr/>
        <p:txBody>
          <a:bodyPr/>
          <a:lstStyle/>
          <a:p>
            <a:r>
              <a:rPr lang="en-US" sz="1200" dirty="0">
                <a:solidFill>
                  <a:schemeClr val="tx1"/>
                </a:solidFill>
                <a:latin typeface="Montserrat" pitchFamily="2" charset="77"/>
              </a:rPr>
              <a:t>Here are a few examples of descriptive and injunctive norms and attitudes. </a:t>
            </a:r>
          </a:p>
          <a:p>
            <a:endParaRPr lang="en-US" sz="1200" dirty="0">
              <a:solidFill>
                <a:schemeClr val="tx1"/>
              </a:solidFill>
              <a:latin typeface="Montserrat" pitchFamily="2" charset="77"/>
            </a:endParaRPr>
          </a:p>
          <a:p>
            <a:r>
              <a:rPr lang="en-US" sz="1200" i="1" dirty="0">
                <a:solidFill>
                  <a:schemeClr val="tx1"/>
                </a:solidFill>
                <a:latin typeface="Montserrat" pitchFamily="2" charset="77"/>
              </a:rPr>
              <a:t>Read each example. </a:t>
            </a:r>
          </a:p>
          <a:p>
            <a:endParaRPr lang="en-US" sz="1200" dirty="0">
              <a:solidFill>
                <a:schemeClr val="tx1"/>
              </a:solidFill>
              <a:latin typeface="Montserrat" pitchFamily="2" charset="77"/>
            </a:endParaRPr>
          </a:p>
          <a:p>
            <a:r>
              <a:rPr lang="en-US" sz="1200" dirty="0">
                <a:solidFill>
                  <a:schemeClr val="tx1"/>
                </a:solidFill>
                <a:latin typeface="Montserrat" pitchFamily="2" charset="77"/>
              </a:rPr>
              <a:t>In these examples, the person's attitude is different from the social norm. If they follow their preference, they will go against the norm and if they follow the norm, they go against their preference. </a:t>
            </a:r>
          </a:p>
          <a:p>
            <a:endParaRPr lang="en-US" sz="1200" dirty="0">
              <a:solidFill>
                <a:schemeClr val="tx1"/>
              </a:solidFill>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Ask the group why people may choose to follow a norm if it goes against their attitudes.</a:t>
            </a:r>
          </a:p>
        </p:txBody>
      </p:sp>
      <p:sp>
        <p:nvSpPr>
          <p:cNvPr id="4" name="Slide Number Placeholder 3">
            <a:extLst>
              <a:ext uri="{FF2B5EF4-FFF2-40B4-BE49-F238E27FC236}">
                <a16:creationId xmlns:a16="http://schemas.microsoft.com/office/drawing/2014/main" id="{ECE2E5F2-01C3-8D71-2655-3A4A1362CBA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290795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8F9E2-7747-2968-726A-ABC0374EF3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D7D019-2BA0-FEDD-00D9-177E960065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092B68-1FE6-EF10-1ACE-EEEE5EE9AD79}"/>
              </a:ext>
            </a:extLst>
          </p:cNvPr>
          <p:cNvSpPr>
            <a:spLocks noGrp="1"/>
          </p:cNvSpPr>
          <p:nvPr>
            <p:ph type="body" idx="1"/>
          </p:nvPr>
        </p:nvSpPr>
        <p:spPr/>
        <p:txBody>
          <a:bodyPr/>
          <a:lstStyle/>
          <a:p>
            <a:r>
              <a:rPr lang="en-US" dirty="0"/>
              <a:t>There are different reasons a person may comply with norms even when they disagree with them. </a:t>
            </a:r>
            <a:endParaRPr lang="en-US" i="1" dirty="0"/>
          </a:p>
          <a:p>
            <a:endParaRPr lang="en-US" i="1" dirty="0"/>
          </a:p>
          <a:p>
            <a:r>
              <a:rPr lang="en-US" i="1" dirty="0"/>
              <a:t>• </a:t>
            </a:r>
            <a:r>
              <a:rPr lang="en-US" i="0" dirty="0"/>
              <a:t>Norms are often hidden and unexamined. Some people may follow norms without realizing they are following a norm, or they may not be able to explain why they follow it. ”it’s just how things are”</a:t>
            </a:r>
          </a:p>
          <a:p>
            <a:r>
              <a:rPr lang="en-US" i="0" dirty="0"/>
              <a:t>• Others may follow a norm because they want to conform to a social identity. They might be because others do it, or it’s what people like me do or are expected to do. It can be a way to stay within one’s community, rather than face repercussions like judgment or exclusion. </a:t>
            </a:r>
          </a:p>
          <a:p>
            <a:r>
              <a:rPr lang="en-US" i="0" dirty="0"/>
              <a:t>• Norms are reinforced by reference groups. People may follow norms because of the advice or pressure they receive from their reference group. People may follow norms because they have insufficient power to resist. They may want to act differently but recognize that the consequences of acting differently are not manageable given their power in relation to others. </a:t>
            </a:r>
            <a:endParaRPr lang="en-US" dirty="0"/>
          </a:p>
        </p:txBody>
      </p:sp>
      <p:sp>
        <p:nvSpPr>
          <p:cNvPr id="4" name="Slide Number Placeholder 3">
            <a:extLst>
              <a:ext uri="{FF2B5EF4-FFF2-40B4-BE49-F238E27FC236}">
                <a16:creationId xmlns:a16="http://schemas.microsoft.com/office/drawing/2014/main" id="{07F7F7A5-48C5-E44B-9FE2-5B4EB5CFB485}"/>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799381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06A45F-DFB2-3C92-84D7-E1611605E3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AB26B8-CA5E-49D1-A8C4-5DFC46B42A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9B1D9F-C51A-7785-B953-430D4533AFD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E294FCF-6513-4C5E-0681-9CFB2CCC5121}"/>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474527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27B233-4801-EB21-E845-0AD0F4E36F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72254D-1E42-97D6-55A9-B7B365A28D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DD65A9-E83A-A7FF-8296-8AF2AC30149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Read the slide. </a:t>
            </a:r>
          </a:p>
          <a:p>
            <a:endParaRPr lang="en-US" sz="1200" b="0" i="0" dirty="0">
              <a:solidFill>
                <a:schemeClr val="tx1"/>
              </a:solidFill>
              <a:latin typeface="Montserrat" pitchFamily="2" charset="77"/>
            </a:endParaRPr>
          </a:p>
          <a:p>
            <a:r>
              <a:rPr lang="en-US" sz="1200" b="0" i="0" dirty="0">
                <a:solidFill>
                  <a:schemeClr val="tx1"/>
                </a:solidFill>
                <a:latin typeface="Montserrat" pitchFamily="2" charset="77"/>
              </a:rPr>
              <a:t>• They create the environment in which individuals make choices and enact behaviors. </a:t>
            </a:r>
          </a:p>
          <a:p>
            <a:r>
              <a:rPr lang="en-US" sz="1200" b="0" i="0" dirty="0">
                <a:solidFill>
                  <a:schemeClr val="tx1"/>
                </a:solidFill>
                <a:latin typeface="Montserrat" pitchFamily="2" charset="77"/>
              </a:rPr>
              <a:t>• They are the social, economic, and political contexts that shape individual and community outcomes.</a:t>
            </a:r>
          </a:p>
          <a:p>
            <a:r>
              <a:rPr lang="en-US" sz="1200" b="0" i="0" dirty="0">
                <a:solidFill>
                  <a:schemeClr val="tx1"/>
                </a:solidFill>
                <a:latin typeface="Montserrat" pitchFamily="2" charset="77"/>
              </a:rPr>
              <a:t>• They include the systems and structures in a society, such as socioeconomic status, education, neighborhood conditions, policy, etc.</a:t>
            </a:r>
          </a:p>
          <a:p>
            <a:r>
              <a:rPr lang="en-US" sz="1200" b="0" i="0" dirty="0">
                <a:solidFill>
                  <a:schemeClr val="tx1"/>
                </a:solidFill>
                <a:latin typeface="Montserrat" pitchFamily="2" charset="77"/>
              </a:rPr>
              <a:t>• And they impact the access to resources and opportunities, leading to inequities across population groups.</a:t>
            </a:r>
          </a:p>
          <a:p>
            <a:endParaRPr lang="en-US" dirty="0"/>
          </a:p>
        </p:txBody>
      </p:sp>
      <p:sp>
        <p:nvSpPr>
          <p:cNvPr id="4" name="Slide Number Placeholder 3">
            <a:extLst>
              <a:ext uri="{FF2B5EF4-FFF2-40B4-BE49-F238E27FC236}">
                <a16:creationId xmlns:a16="http://schemas.microsoft.com/office/drawing/2014/main" id="{5874751A-CB48-5720-8DE9-FB777239C63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806055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4AA5F-9DC4-842A-4F10-E8296144DE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44C5C4-A157-D3CE-1B81-68967197F8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A9DAFB-2DA5-C497-02E4-8A50004378A0}"/>
              </a:ext>
            </a:extLst>
          </p:cNvPr>
          <p:cNvSpPr>
            <a:spLocks noGrp="1"/>
          </p:cNvSpPr>
          <p:nvPr>
            <p:ph type="body" idx="1"/>
          </p:nvPr>
        </p:nvSpPr>
        <p:spPr/>
        <p:txBody>
          <a:bodyPr/>
          <a:lstStyle/>
          <a:p>
            <a:r>
              <a:rPr lang="en-US" i="1" dirty="0"/>
              <a:t>Read the slide</a:t>
            </a:r>
          </a:p>
        </p:txBody>
      </p:sp>
      <p:sp>
        <p:nvSpPr>
          <p:cNvPr id="4" name="Slide Number Placeholder 3">
            <a:extLst>
              <a:ext uri="{FF2B5EF4-FFF2-40B4-BE49-F238E27FC236}">
                <a16:creationId xmlns:a16="http://schemas.microsoft.com/office/drawing/2014/main" id="{BAD5AE96-3AD5-B2C7-7CCE-24B535427679}"/>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73775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DD196-5E67-3B6B-D110-0E3D40541A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07D5C1-D619-1891-95BD-3413CCA03F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0BEE7B-226D-E342-4B15-CC4CCB847F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Ask people to share in chat (if virtual) and/or verbally one thing they learned in module 1. This is a way to help remind the group of the different topics we covered.</a:t>
            </a:r>
          </a:p>
        </p:txBody>
      </p:sp>
      <p:sp>
        <p:nvSpPr>
          <p:cNvPr id="4" name="Slide Number Placeholder 3">
            <a:extLst>
              <a:ext uri="{FF2B5EF4-FFF2-40B4-BE49-F238E27FC236}">
                <a16:creationId xmlns:a16="http://schemas.microsoft.com/office/drawing/2014/main" id="{7DC3D4D0-5DBB-C4C0-0CED-4F99A10BF84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307962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CA2DA-F3F1-33DC-3562-352C9AE083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2CB758-DA68-05B1-F32F-CA09025E9E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D07C6D-F821-D219-F6F5-A37770396EA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latin typeface="Montserrat" pitchFamily="2" charset="77"/>
              </a:rPr>
              <a:t>Read the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latin typeface="Montserrat" pitchFamily="2" charset="77"/>
              </a:rPr>
              <a:t>Critical reflection is an opportunity for people of different backgrounds and identities to examine their own beliefs, attitudes, values and norms. Unpacking these and how they relate to research and program design is important. Through reflection and discussion, people may identify new behaviors or norms that better align with their values.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393A627F-6ED1-7B2A-BEA8-1946492BC768}"/>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09291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B45F6-38AC-2FA3-9D6F-F74530AD18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9DCE89-10CC-7791-6C0F-73E4C3218A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B4D174-BBBE-EF79-86FF-823B8A752C71}"/>
              </a:ext>
            </a:extLst>
          </p:cNvPr>
          <p:cNvSpPr>
            <a:spLocks noGrp="1"/>
          </p:cNvSpPr>
          <p:nvPr>
            <p:ph type="body" idx="1"/>
          </p:nvPr>
        </p:nvSpPr>
        <p:spPr/>
        <p:txBody>
          <a:bodyPr/>
          <a:lstStyle/>
          <a:p>
            <a:r>
              <a:rPr lang="en-US" i="1" dirty="0"/>
              <a:t>Read the slide. </a:t>
            </a:r>
          </a:p>
        </p:txBody>
      </p:sp>
      <p:sp>
        <p:nvSpPr>
          <p:cNvPr id="4" name="Slide Number Placeholder 3">
            <a:extLst>
              <a:ext uri="{FF2B5EF4-FFF2-40B4-BE49-F238E27FC236}">
                <a16:creationId xmlns:a16="http://schemas.microsoft.com/office/drawing/2014/main" id="{F7CBD20F-97F0-10D5-D25D-89E8562F0683}"/>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3108863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EA38C7-9C74-2D91-2D7F-133F636872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8F289B-109C-87E3-71AA-C1C96676E6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D963D7-5281-1C1E-6BEF-9E7C0A46E383}"/>
              </a:ext>
            </a:extLst>
          </p:cNvPr>
          <p:cNvSpPr>
            <a:spLocks noGrp="1"/>
          </p:cNvSpPr>
          <p:nvPr>
            <p:ph type="body" idx="1"/>
          </p:nvPr>
        </p:nvSpPr>
        <p:spPr/>
        <p:txBody>
          <a:bodyPr/>
          <a:lstStyle/>
          <a:p>
            <a:r>
              <a:rPr lang="en-US" i="1" dirty="0"/>
              <a:t>Read the slide</a:t>
            </a:r>
          </a:p>
        </p:txBody>
      </p:sp>
      <p:sp>
        <p:nvSpPr>
          <p:cNvPr id="4" name="Slide Number Placeholder 3">
            <a:extLst>
              <a:ext uri="{FF2B5EF4-FFF2-40B4-BE49-F238E27FC236}">
                <a16:creationId xmlns:a16="http://schemas.microsoft.com/office/drawing/2014/main" id="{A2A4F14B-5203-5C55-555E-F9F2FA3B83E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4609347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F53C7F-7B30-9C25-DCD2-9EF4A4B80D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1AB258-99FF-A0A5-759B-3D8E6ABEDB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2E0E6B-78C9-7DD8-C764-B39039E15F9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latin typeface="Montserrat" pitchFamily="2" charset="77"/>
              </a:rPr>
              <a:t>Pause for any questions or reflections on the characteristics before advancing to case study.</a:t>
            </a:r>
          </a:p>
          <a:p>
            <a:endParaRPr lang="en-US" dirty="0"/>
          </a:p>
        </p:txBody>
      </p:sp>
      <p:sp>
        <p:nvSpPr>
          <p:cNvPr id="4" name="Slide Number Placeholder 3">
            <a:extLst>
              <a:ext uri="{FF2B5EF4-FFF2-40B4-BE49-F238E27FC236}">
                <a16:creationId xmlns:a16="http://schemas.microsoft.com/office/drawing/2014/main" id="{31B6D6EE-6F60-E0EF-E4F3-EAB076D51208}"/>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7447299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4385FF-3CDF-02D8-629B-C5900849D7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939B93-DCED-77D5-66C2-D0F13313D0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26CA29-A6CE-28B9-432D-ED8E6DE8BE7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latin typeface="Montserrat" pitchFamily="2" charset="77"/>
              </a:rPr>
              <a:t>The characteristics we discussed are not an exhaustive list. There may be others that are important. Can you think of other characteristics that should be considered important when describing gender transformative approaches?</a:t>
            </a:r>
          </a:p>
          <a:p>
            <a:endParaRPr lang="en-US" dirty="0"/>
          </a:p>
        </p:txBody>
      </p:sp>
      <p:sp>
        <p:nvSpPr>
          <p:cNvPr id="4" name="Slide Number Placeholder 3">
            <a:extLst>
              <a:ext uri="{FF2B5EF4-FFF2-40B4-BE49-F238E27FC236}">
                <a16:creationId xmlns:a16="http://schemas.microsoft.com/office/drawing/2014/main" id="{A4ACF5BF-AC3F-FAC8-2EDA-9246AB758DB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9596452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A29A68FF-CCBA-9E98-0EB9-3B1709AA9736}"/>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71344BC2-EE62-782F-72C5-961EBFD90ACC}"/>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We will discuss two case studies that exemplify key characteristics of gender transformative approaches.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0" lvl="0" indent="0" algn="l" rtl="0">
              <a:spcBef>
                <a:spcPts val="0"/>
              </a:spcBef>
              <a:spcAft>
                <a:spcPts val="0"/>
              </a:spcAft>
              <a:buNone/>
            </a:pPr>
            <a:endParaRPr dirty="0"/>
          </a:p>
        </p:txBody>
      </p:sp>
      <p:sp>
        <p:nvSpPr>
          <p:cNvPr id="106" name="Google Shape;106;p18:notes">
            <a:extLst>
              <a:ext uri="{FF2B5EF4-FFF2-40B4-BE49-F238E27FC236}">
                <a16:creationId xmlns:a16="http://schemas.microsoft.com/office/drawing/2014/main" id="{F82C249C-7C47-F18E-A87C-51B00E6B97E7}"/>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558982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Read the slide. </a:t>
            </a:r>
          </a:p>
        </p:txBody>
      </p:sp>
      <p:sp>
        <p:nvSpPr>
          <p:cNvPr id="4" name="Slide Number Placeholder 3"/>
          <p:cNvSpPr>
            <a:spLocks noGrp="1"/>
          </p:cNvSpPr>
          <p:nvPr>
            <p:ph type="sldNum" sz="quarter" idx="5"/>
          </p:nvPr>
        </p:nvSpPr>
        <p:spPr/>
        <p:txBody>
          <a:bodyPr/>
          <a:lstStyle/>
          <a:p>
            <a:fld id="{F6973EFD-D0F6-0B4B-AA61-0E420AC85814}" type="slidenum">
              <a:rPr lang="en-US" smtClean="0"/>
              <a:t>56</a:t>
            </a:fld>
            <a:endParaRPr lang="en-US"/>
          </a:p>
        </p:txBody>
      </p:sp>
    </p:spTree>
    <p:extLst>
      <p:ext uri="{BB962C8B-B14F-4D97-AF65-F5344CB8AC3E}">
        <p14:creationId xmlns:p14="http://schemas.microsoft.com/office/powerpoint/2010/main" val="425251034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D56A4-4FEB-6074-C9A0-F377475AFE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F802A-DAB4-A90B-B50A-63BF3DD8B3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968809-CDC3-F1F2-8646-AA577CE62DB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Homestead-based fish harvesting is an important source of nutrients in rural communities in Bangladesh.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These fish are an important source of nutrients in rural communities. Fishery is considered a men’s job and women are criticized if they engage in this activity. Women do not engage in this activity because they are reluctant to get wet when using the pond.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effectLst/>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The project sought to introduce technological innovations to improve fish productivity of the household. They integrated gender in the technical training.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effectLst/>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Read the aim. </a:t>
            </a:r>
          </a:p>
          <a:p>
            <a:endParaRPr lang="en-US" dirty="0"/>
          </a:p>
        </p:txBody>
      </p:sp>
      <p:sp>
        <p:nvSpPr>
          <p:cNvPr id="4" name="Slide Number Placeholder 3">
            <a:extLst>
              <a:ext uri="{FF2B5EF4-FFF2-40B4-BE49-F238E27FC236}">
                <a16:creationId xmlns:a16="http://schemas.microsoft.com/office/drawing/2014/main" id="{5CA4F6AB-BD3F-49D6-1996-C42AFB84CFD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260869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D71AE-F451-4DC0-14DA-F2F793C25C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95EB02-4BDD-260E-BBC8-9CCA49A554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E50D33-CA86-E535-9807-6AFE0390F41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Montserrat" pitchFamily="2" charset="77"/>
              </a:rPr>
              <a:t>The program design describes the four characteristics of gender transformative approaches shown here. They may have included the first characteristic too but we did not see it in the case study description.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Montserrat" pitchFamily="2" charset="77"/>
              </a:rPr>
              <a:t>• The program works at the household and community level. It involves working with spouses and community members in critical reflection and on power dynamics. These reflections are designed to engage with household inequities and gender discrimination that prevent women from taking on new technologies, like homestead-based fish harvesting.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Montserrat" pitchFamily="2" charset="77"/>
              </a:rPr>
              <a:t>• They also worked with women on gender training to build their self-confidence, negotiate skills, and develop their assertiveness.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E4C17B2B-8D2B-134B-48B7-3859702B31D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6658959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C38BCA-8C63-E5A8-B4A0-8E9D2B3AFC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A7077C-177A-62E1-BD84-465480566D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4E2825-2206-A5F0-E80A-B9D603C9037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Read the slide to share how the program employed critical reflection. </a:t>
            </a:r>
          </a:p>
        </p:txBody>
      </p:sp>
      <p:sp>
        <p:nvSpPr>
          <p:cNvPr id="4" name="Slide Number Placeholder 3">
            <a:extLst>
              <a:ext uri="{FF2B5EF4-FFF2-40B4-BE49-F238E27FC236}">
                <a16:creationId xmlns:a16="http://schemas.microsoft.com/office/drawing/2014/main" id="{BEF88783-DB28-72DB-04C9-F917C343EE6F}"/>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010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BF1406-EBC0-EA2D-36D2-2549C791B1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FDB6F3-12B5-D27D-D6BD-0504A1D9C1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2EAC37-2BC3-F5D1-EC7A-6B2FE3F12CA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Read the slide. Ask people to share in chat or verbally. Address any questions before advancing. You can ask participants to help answer questions.</a:t>
            </a:r>
            <a:endParaRPr lang="en-US" dirty="0"/>
          </a:p>
        </p:txBody>
      </p:sp>
      <p:sp>
        <p:nvSpPr>
          <p:cNvPr id="4" name="Slide Number Placeholder 3">
            <a:extLst>
              <a:ext uri="{FF2B5EF4-FFF2-40B4-BE49-F238E27FC236}">
                <a16:creationId xmlns:a16="http://schemas.microsoft.com/office/drawing/2014/main" id="{9FABDD81-B5F7-F502-D223-098523F4C2D1}"/>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1853812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8C18D1-EAD2-A1AA-A337-98AB9024E0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1686DC-6435-AA5E-4E58-6488F23DAF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D5C300-B1E0-DD7A-167D-893F5D4402A4}"/>
              </a:ext>
            </a:extLst>
          </p:cNvPr>
          <p:cNvSpPr>
            <a:spLocks noGrp="1"/>
          </p:cNvSpPr>
          <p:nvPr>
            <p:ph type="body" idx="1"/>
          </p:nvPr>
        </p:nvSpPr>
        <p:spPr/>
        <p:txBody>
          <a:bodyPr/>
          <a:lstStyle/>
          <a:p>
            <a:r>
              <a:rPr lang="en-US" dirty="0"/>
              <a:t>So how well did this work? The program evaluation measured change in gender equity and resilience. </a:t>
            </a:r>
            <a:r>
              <a:rPr lang="en-US" i="1" dirty="0"/>
              <a:t>Read the slide. </a:t>
            </a:r>
            <a:endParaRPr lang="en-US" dirty="0"/>
          </a:p>
        </p:txBody>
      </p:sp>
      <p:sp>
        <p:nvSpPr>
          <p:cNvPr id="4" name="Slide Number Placeholder 3">
            <a:extLst>
              <a:ext uri="{FF2B5EF4-FFF2-40B4-BE49-F238E27FC236}">
                <a16:creationId xmlns:a16="http://schemas.microsoft.com/office/drawing/2014/main" id="{721837CF-CF4C-78B8-89B7-4BEE1852F14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8232836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second case study that used gender transformative approaches are the Dimitra Clubs, implemented by FAO and ongoing since 2008. </a:t>
            </a:r>
          </a:p>
        </p:txBody>
      </p:sp>
      <p:sp>
        <p:nvSpPr>
          <p:cNvPr id="4" name="Slide Number Placeholder 3"/>
          <p:cNvSpPr>
            <a:spLocks noGrp="1"/>
          </p:cNvSpPr>
          <p:nvPr>
            <p:ph type="sldNum" sz="quarter" idx="5"/>
          </p:nvPr>
        </p:nvSpPr>
        <p:spPr/>
        <p:txBody>
          <a:bodyPr/>
          <a:lstStyle/>
          <a:p>
            <a:fld id="{F6973EFD-D0F6-0B4B-AA61-0E420AC85814}" type="slidenum">
              <a:rPr lang="en-US" smtClean="0"/>
              <a:t>61</a:t>
            </a:fld>
            <a:endParaRPr lang="en-US"/>
          </a:p>
        </p:txBody>
      </p:sp>
    </p:spTree>
    <p:extLst>
      <p:ext uri="{BB962C8B-B14F-4D97-AF65-F5344CB8AC3E}">
        <p14:creationId xmlns:p14="http://schemas.microsoft.com/office/powerpoint/2010/main" val="36107764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FDD1D-0EFA-47ED-1F7A-2E775487BA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BE4E93-8ECE-DAC6-F37A-DAE1148F6F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CA5ED0-53BC-51B6-2A02-9CAA6BA09BBE}"/>
              </a:ext>
            </a:extLst>
          </p:cNvPr>
          <p:cNvSpPr>
            <a:spLocks noGrp="1"/>
          </p:cNvSpPr>
          <p:nvPr>
            <p:ph type="body" idx="1"/>
          </p:nvPr>
        </p:nvSpPr>
        <p:spPr/>
        <p:txBody>
          <a:bodyPr/>
          <a:lstStyle/>
          <a:p>
            <a:r>
              <a:rPr lang="en-US" sz="1200" b="0" i="1" dirty="0">
                <a:solidFill>
                  <a:schemeClr val="tx1"/>
                </a:solidFill>
                <a:latin typeface="Montserrat" pitchFamily="2" charset="77"/>
              </a:rPr>
              <a:t>Read the slide. </a:t>
            </a:r>
          </a:p>
          <a:p>
            <a:endParaRPr lang="en-US" sz="1200" b="0" i="1" dirty="0">
              <a:solidFill>
                <a:schemeClr val="tx1"/>
              </a:solidFill>
              <a:latin typeface="Montserrat" pitchFamily="2" charset="77"/>
            </a:endParaRPr>
          </a:p>
          <a:p>
            <a:r>
              <a:rPr lang="en-US" sz="1200" b="0" i="0" dirty="0">
                <a:solidFill>
                  <a:schemeClr val="tx1"/>
                </a:solidFill>
                <a:latin typeface="Montserrat" pitchFamily="2" charset="77"/>
              </a:rPr>
              <a:t>• Dimitra clubs are informal groups of rural men and women who decide to work together voluntarily to identify their common problems and solve them using local resources. </a:t>
            </a:r>
          </a:p>
          <a:p>
            <a:r>
              <a:rPr lang="en-US" sz="1200" b="0" i="0" dirty="0">
                <a:solidFill>
                  <a:schemeClr val="tx1"/>
                </a:solidFill>
                <a:effectLst/>
                <a:latin typeface="Montserrat" pitchFamily="2" charset="77"/>
              </a:rPr>
              <a:t>• The approach is dynamic and based on community mobilization and engagement, communication, dialogue, and collective action. </a:t>
            </a:r>
          </a:p>
          <a:p>
            <a:r>
              <a:rPr lang="en-US" sz="1200" b="0" i="0" dirty="0">
                <a:solidFill>
                  <a:schemeClr val="tx1"/>
                </a:solidFill>
                <a:effectLst/>
                <a:latin typeface="Montserrat" pitchFamily="2" charset="77"/>
              </a:rPr>
              <a:t>• It focuses on developing social capital and promoting human development to ensure no one is left behind. In this process, rural women and men are the main drivers of their development. </a:t>
            </a:r>
          </a:p>
          <a:p>
            <a:endParaRPr lang="en-US" dirty="0"/>
          </a:p>
        </p:txBody>
      </p:sp>
      <p:sp>
        <p:nvSpPr>
          <p:cNvPr id="4" name="Slide Number Placeholder 3">
            <a:extLst>
              <a:ext uri="{FF2B5EF4-FFF2-40B4-BE49-F238E27FC236}">
                <a16:creationId xmlns:a16="http://schemas.microsoft.com/office/drawing/2014/main" id="{39E415FA-0327-92AF-BC35-95BEBFEB380A}"/>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2828108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7798A-E56A-9BC8-23D5-38F598A0F5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4D1F41-8964-CAE9-2427-C3AEB0BEF5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7EF7CD-0078-1B1C-66F4-CF81CEF8818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Dimitra clubs include the 5 characteristics described.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effectLst/>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The clubs work across levels. Change at the community level is thought to strongly influence gender dynamics in the household and organizational levels.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effectLst/>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The process involves: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 sensitization and group formation. In this phase, members learn about the clubs. Each group decides its governance, ways of functioning, themes to focus on, and strategies to adopt and implement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 Training and coaching of club leaders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 Life of clubs – members engage in discussion, prioritize problems, and take action. They involve member-led discussions where members highlight the consequences of discrimination, identify local opportunities that can be implemented by the community to collectively challenge discriminatory norms and behaviors, and legitimize positive norms.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 They receive regular support over 18 months.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 Clubs come together to learn and reflect after one year.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effectLst/>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009199F1-4D53-F029-D31B-929A66E78A7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279024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7C8C2-E371-8D17-20F1-1FA1BB7CC3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245ABB-840F-0D7D-B540-34FD3CCCBF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CD6375-5E52-C0E1-3261-C3B48C32C75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Read the slide to share the impact of the clubs on gender transformative change.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effectLst/>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0E997DEA-D40B-5DB0-77A4-90003CBCEA9A}"/>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077866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65789C85-93CC-0CB9-16AC-2F8A4412F310}"/>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D9E46125-189B-7922-0760-B723E989505E}"/>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i="0" dirty="0"/>
              <a:t>Gender transformative approaches are important to transforming the underlying structures and systems that result in gender inequality. Still, working on inequalities comes with ethical considerations to help planning and monitoring to prevent, mitigate and respond to harm. </a:t>
            </a:r>
            <a:endParaRPr i="0" dirty="0"/>
          </a:p>
        </p:txBody>
      </p:sp>
      <p:sp>
        <p:nvSpPr>
          <p:cNvPr id="106" name="Google Shape;106;p18:notes">
            <a:extLst>
              <a:ext uri="{FF2B5EF4-FFF2-40B4-BE49-F238E27FC236}">
                <a16:creationId xmlns:a16="http://schemas.microsoft.com/office/drawing/2014/main" id="{8BA601DA-FBF4-543F-57F9-5F58A61E0682}"/>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5295815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6D0C8-2C69-8FC7-8EB0-579616429A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153EDA-02E3-4BD3-5A31-4F7C467F54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400389-E1AB-6CC6-3331-5DA566E0C41E}"/>
              </a:ext>
            </a:extLst>
          </p:cNvPr>
          <p:cNvSpPr>
            <a:spLocks noGrp="1"/>
          </p:cNvSpPr>
          <p:nvPr>
            <p:ph type="body" idx="1"/>
          </p:nvPr>
        </p:nvSpPr>
        <p:spPr/>
        <p:txBody>
          <a:bodyPr/>
          <a:lstStyle/>
          <a:p>
            <a:r>
              <a:rPr lang="en-US" i="0" dirty="0"/>
              <a:t>Social change is not linear. While we talk about programs as if they are linear, change often moves in starts and stops. </a:t>
            </a:r>
          </a:p>
          <a:p>
            <a:endParaRPr lang="en-US" i="0" dirty="0"/>
          </a:p>
          <a:p>
            <a:r>
              <a:rPr lang="en-US" i="1" dirty="0"/>
              <a:t>Read the slide. </a:t>
            </a:r>
          </a:p>
        </p:txBody>
      </p:sp>
      <p:sp>
        <p:nvSpPr>
          <p:cNvPr id="4" name="Slide Number Placeholder 3">
            <a:extLst>
              <a:ext uri="{FF2B5EF4-FFF2-40B4-BE49-F238E27FC236}">
                <a16:creationId xmlns:a16="http://schemas.microsoft.com/office/drawing/2014/main" id="{08CE0ACA-74F0-E08D-8025-C4A7EF3404C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1935716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5CFFC-8B28-E3DA-90B4-1D55BD2EBF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27C46A-F15A-DBA4-997E-401CA7F937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05E1E2-FA0A-973A-D5CA-619B7FE82F7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latin typeface="Montserrat" pitchFamily="2" charset="77"/>
              </a:rPr>
              <a:t>Backlash is also called resistance or pushback. </a:t>
            </a:r>
            <a:r>
              <a:rPr lang="en-US" sz="1200" b="0" i="1" dirty="0">
                <a:latin typeface="Montserrat" pitchFamily="2" charset="77"/>
              </a:rPr>
              <a:t>Read the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1" dirty="0">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latin typeface="Montserrat" pitchFamily="2" charset="77"/>
              </a:rPr>
              <a:t>Backlash can be a response to efforts to transform gender and power inequities. </a:t>
            </a:r>
          </a:p>
          <a:p>
            <a:endParaRPr lang="en-US" dirty="0"/>
          </a:p>
        </p:txBody>
      </p:sp>
      <p:sp>
        <p:nvSpPr>
          <p:cNvPr id="4" name="Slide Number Placeholder 3">
            <a:extLst>
              <a:ext uri="{FF2B5EF4-FFF2-40B4-BE49-F238E27FC236}">
                <a16:creationId xmlns:a16="http://schemas.microsoft.com/office/drawing/2014/main" id="{752FD3D9-B2BA-6BF2-605E-482747ECCBB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9155500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3BAF1-2124-7148-675E-92055E1A10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8FC616-80CF-617E-81FA-08A8E9BC57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A32BEA-7EB8-55C3-164B-B7E2CE9B088D}"/>
              </a:ext>
            </a:extLst>
          </p:cNvPr>
          <p:cNvSpPr>
            <a:spLocks noGrp="1"/>
          </p:cNvSpPr>
          <p:nvPr>
            <p:ph type="body" idx="1"/>
          </p:nvPr>
        </p:nvSpPr>
        <p:spPr/>
        <p:txBody>
          <a:bodyPr/>
          <a:lstStyle/>
          <a:p>
            <a:r>
              <a:rPr lang="en-US" sz="1200" b="0" i="1" dirty="0">
                <a:solidFill>
                  <a:schemeClr val="tx1"/>
                </a:solidFill>
                <a:latin typeface="Montserrat" pitchFamily="2" charset="77"/>
              </a:rPr>
              <a:t>Read the slide. </a:t>
            </a:r>
          </a:p>
          <a:p>
            <a:endParaRPr lang="en-US" sz="1200" b="0" i="0" dirty="0">
              <a:solidFill>
                <a:schemeClr val="tx1"/>
              </a:solidFill>
              <a:latin typeface="Montserrat" pitchFamily="2" charset="77"/>
            </a:endParaRPr>
          </a:p>
          <a:p>
            <a:endParaRPr lang="en-US" sz="1200" b="0" i="0" dirty="0">
              <a:solidFill>
                <a:schemeClr val="tx1"/>
              </a:solidFill>
              <a:latin typeface="Montserrat" pitchFamily="2" charset="77"/>
            </a:endParaRPr>
          </a:p>
        </p:txBody>
      </p:sp>
      <p:sp>
        <p:nvSpPr>
          <p:cNvPr id="4" name="Slide Number Placeholder 3">
            <a:extLst>
              <a:ext uri="{FF2B5EF4-FFF2-40B4-BE49-F238E27FC236}">
                <a16:creationId xmlns:a16="http://schemas.microsoft.com/office/drawing/2014/main" id="{440134A7-95FD-CD55-F168-1A649E73CC6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3521003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9E2ED-2EDD-DF60-465E-0AF2DC88D6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CF57A8-5B54-D121-B8A0-376DD693DA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79CB30-9663-526B-BAB8-2E46C929EECB}"/>
              </a:ext>
            </a:extLst>
          </p:cNvPr>
          <p:cNvSpPr>
            <a:spLocks noGrp="1"/>
          </p:cNvSpPr>
          <p:nvPr>
            <p:ph type="body" idx="1"/>
          </p:nvPr>
        </p:nvSpPr>
        <p:spPr/>
        <p:txBody>
          <a:bodyPr/>
          <a:lstStyle/>
          <a:p>
            <a:r>
              <a:rPr lang="en-US" sz="1200" dirty="0">
                <a:solidFill>
                  <a:schemeClr val="tx1"/>
                </a:solidFill>
                <a:latin typeface="Montserrat" pitchFamily="2" charset="77"/>
              </a:rPr>
              <a:t>There are many possible examples of unintended consequences. The ones on this slide come from programming to prevent violence against women. They can show up in gender transformative programming. </a:t>
            </a:r>
          </a:p>
          <a:p>
            <a:endParaRPr lang="en-US" sz="1200" dirty="0">
              <a:solidFill>
                <a:schemeClr val="tx1"/>
              </a:solidFill>
              <a:latin typeface="Montserrat" pitchFamily="2" charset="77"/>
            </a:endParaRPr>
          </a:p>
          <a:p>
            <a:r>
              <a:rPr lang="en-US" sz="1200" i="1" dirty="0">
                <a:solidFill>
                  <a:schemeClr val="tx1"/>
                </a:solidFill>
                <a:latin typeface="Montserrat" pitchFamily="2" charset="77"/>
              </a:rPr>
              <a:t>Ask participants if they can think of other examples of unintended consequences. </a:t>
            </a:r>
          </a:p>
          <a:p>
            <a:endParaRPr lang="en-US" sz="1200" dirty="0">
              <a:solidFill>
                <a:schemeClr val="tx1"/>
              </a:solidFill>
              <a:latin typeface="Montserrat" pitchFamily="2" charset="77"/>
            </a:endParaRPr>
          </a:p>
          <a:p>
            <a:r>
              <a:rPr lang="en-US" sz="1200" i="1" dirty="0">
                <a:solidFill>
                  <a:schemeClr val="tx1"/>
                </a:solidFill>
                <a:latin typeface="Montserrat" pitchFamily="2" charset="77"/>
              </a:rPr>
              <a:t>As needed, share examples from the list below.</a:t>
            </a:r>
          </a:p>
          <a:p>
            <a:r>
              <a:rPr lang="en-US" sz="1200" i="1" dirty="0">
                <a:solidFill>
                  <a:schemeClr val="tx1"/>
                </a:solidFill>
                <a:latin typeface="Montserrat" pitchFamily="2" charset="77"/>
              </a:rPr>
              <a:t>• </a:t>
            </a:r>
            <a:r>
              <a:rPr lang="en-US" sz="1200" b="1" i="1" dirty="0">
                <a:solidFill>
                  <a:schemeClr val="tx1"/>
                </a:solidFill>
                <a:latin typeface="Montserrat" pitchFamily="2" charset="77"/>
              </a:rPr>
              <a:t>Resistance and backlash from men – </a:t>
            </a:r>
            <a:r>
              <a:rPr lang="en-US" sz="1200" b="0" i="1" dirty="0">
                <a:solidFill>
                  <a:schemeClr val="tx1"/>
                </a:solidFill>
                <a:latin typeface="Montserrat" pitchFamily="2" charset="77"/>
              </a:rPr>
              <a:t>some men may verbally resist programming, distract from the issue at hand, use more violence or controlling behaviors in an effort to regain power they fear losing. </a:t>
            </a:r>
            <a:endParaRPr lang="en-US" sz="1200" b="1" i="1" dirty="0">
              <a:solidFill>
                <a:schemeClr val="tx1"/>
              </a:solidFill>
              <a:latin typeface="Montserrat" pitchFamily="2" charset="77"/>
            </a:endParaRPr>
          </a:p>
          <a:p>
            <a:r>
              <a:rPr lang="en-US" sz="1200" i="1" dirty="0">
                <a:solidFill>
                  <a:schemeClr val="tx1"/>
                </a:solidFill>
                <a:latin typeface="Montserrat" pitchFamily="2" charset="77"/>
              </a:rPr>
              <a:t>• </a:t>
            </a:r>
            <a:r>
              <a:rPr lang="en-US" sz="1200" b="1" i="1" dirty="0">
                <a:solidFill>
                  <a:schemeClr val="tx1"/>
                </a:solidFill>
                <a:latin typeface="Montserrat" pitchFamily="2" charset="77"/>
              </a:rPr>
              <a:t>Subversion and co-option – </a:t>
            </a:r>
            <a:r>
              <a:rPr lang="en-US" sz="1200" b="0" i="1" dirty="0">
                <a:solidFill>
                  <a:schemeClr val="tx1"/>
                </a:solidFill>
                <a:latin typeface="Montserrat" pitchFamily="2" charset="77"/>
              </a:rPr>
              <a:t>may take phrases used in the program and reframe them to harm women or co-opt resources (such as loans given to women)</a:t>
            </a:r>
            <a:endParaRPr lang="en-US" sz="1200" b="1" i="1" dirty="0">
              <a:solidFill>
                <a:schemeClr val="tx1"/>
              </a:solidFill>
              <a:latin typeface="Montserrat" pitchFamily="2" charset="77"/>
            </a:endParaRPr>
          </a:p>
          <a:p>
            <a:r>
              <a:rPr lang="en-US" sz="1200" i="1" dirty="0">
                <a:solidFill>
                  <a:schemeClr val="tx1"/>
                </a:solidFill>
                <a:latin typeface="Montserrat" pitchFamily="2" charset="77"/>
              </a:rPr>
              <a:t>• </a:t>
            </a:r>
            <a:r>
              <a:rPr lang="en-US" sz="1200" b="1" i="1" dirty="0">
                <a:solidFill>
                  <a:schemeClr val="tx1"/>
                </a:solidFill>
                <a:latin typeface="Montserrat" pitchFamily="2" charset="77"/>
              </a:rPr>
              <a:t>Shifting, not reducing violence – </a:t>
            </a:r>
            <a:r>
              <a:rPr lang="en-US" sz="1200" b="0" i="1" dirty="0">
                <a:solidFill>
                  <a:schemeClr val="tx1"/>
                </a:solidFill>
                <a:latin typeface="Montserrat" pitchFamily="2" charset="77"/>
              </a:rPr>
              <a:t>one form of violence decreases and another increases, for example violence in private spaces increases, could be more insidious and less perceptible</a:t>
            </a:r>
            <a:endParaRPr lang="en-US" sz="1200" b="1" i="1" dirty="0">
              <a:solidFill>
                <a:schemeClr val="tx1"/>
              </a:solidFill>
              <a:latin typeface="Montserrat" pitchFamily="2" charset="77"/>
            </a:endParaRPr>
          </a:p>
          <a:p>
            <a:r>
              <a:rPr lang="en-US" sz="1200" i="1" dirty="0">
                <a:solidFill>
                  <a:schemeClr val="tx1"/>
                </a:solidFill>
                <a:latin typeface="Montserrat" pitchFamily="2" charset="77"/>
              </a:rPr>
              <a:t>• </a:t>
            </a:r>
            <a:r>
              <a:rPr lang="en-US" sz="1200" b="1" i="1" dirty="0">
                <a:solidFill>
                  <a:schemeClr val="tx1"/>
                </a:solidFill>
                <a:latin typeface="Montserrat" pitchFamily="2" charset="77"/>
              </a:rPr>
              <a:t>Aggravating tensions, exclusion and marginalization – </a:t>
            </a:r>
            <a:r>
              <a:rPr lang="en-US" sz="1200" b="0" i="1" dirty="0">
                <a:solidFill>
                  <a:schemeClr val="tx1"/>
                </a:solidFill>
                <a:latin typeface="Montserrat" pitchFamily="2" charset="77"/>
              </a:rPr>
              <a:t>excluding members of marginalized groups can further exacerbate their marginalization. </a:t>
            </a:r>
            <a:endParaRPr lang="en-US" sz="1200" b="1" i="1" dirty="0">
              <a:solidFill>
                <a:schemeClr val="tx1"/>
              </a:solidFill>
              <a:latin typeface="Montserrat" pitchFamily="2" charset="77"/>
            </a:endParaRPr>
          </a:p>
          <a:p>
            <a:r>
              <a:rPr lang="en-US" sz="1200" b="1" i="1" dirty="0">
                <a:solidFill>
                  <a:schemeClr val="tx1"/>
                </a:solidFill>
                <a:latin typeface="Montserrat" pitchFamily="2" charset="77"/>
              </a:rPr>
              <a:t>• Increasing burden of labor on women – </a:t>
            </a:r>
            <a:r>
              <a:rPr lang="en-US" sz="1200" b="0" i="1" dirty="0">
                <a:solidFill>
                  <a:schemeClr val="tx1"/>
                </a:solidFill>
                <a:latin typeface="Montserrat" pitchFamily="2" charset="77"/>
              </a:rPr>
              <a:t>women work more and generate income and are expected to do the same amount of domestic and care work. Men may even reduce their economic contribution </a:t>
            </a:r>
            <a:endParaRPr lang="en-US" sz="1200" b="1" i="1" dirty="0">
              <a:solidFill>
                <a:schemeClr val="tx1"/>
              </a:solidFill>
              <a:latin typeface="Montserrat" pitchFamily="2" charset="77"/>
            </a:endParaRPr>
          </a:p>
          <a:p>
            <a:r>
              <a:rPr lang="en-US" sz="1200" b="1" i="1" dirty="0">
                <a:solidFill>
                  <a:schemeClr val="tx1"/>
                </a:solidFill>
                <a:latin typeface="Montserrat" pitchFamily="2" charset="77"/>
              </a:rPr>
              <a:t>• Creating unmet demand for support services – </a:t>
            </a:r>
            <a:r>
              <a:rPr lang="en-US" sz="1200" b="0" i="1" dirty="0">
                <a:solidFill>
                  <a:schemeClr val="tx1"/>
                </a:solidFill>
                <a:latin typeface="Montserrat" pitchFamily="2" charset="77"/>
              </a:rPr>
              <a:t>attitude and norm shift is successful but services are not available to support increased demand</a:t>
            </a:r>
            <a:endParaRPr lang="en-US" sz="1200" b="1" i="1" dirty="0">
              <a:solidFill>
                <a:schemeClr val="tx1"/>
              </a:solidFill>
              <a:latin typeface="Montserrat" pitchFamily="2" charset="77"/>
            </a:endParaRPr>
          </a:p>
          <a:p>
            <a:r>
              <a:rPr lang="en-US" sz="1200" b="1" i="1" dirty="0">
                <a:solidFill>
                  <a:schemeClr val="tx1"/>
                </a:solidFill>
                <a:latin typeface="Montserrat" pitchFamily="2" charset="77"/>
              </a:rPr>
              <a:t>• The pace of change may be too rapid – </a:t>
            </a:r>
            <a:r>
              <a:rPr lang="en-US" sz="1200" b="0" i="1" dirty="0">
                <a:solidFill>
                  <a:schemeClr val="tx1"/>
                </a:solidFill>
                <a:latin typeface="Montserrat" pitchFamily="2" charset="77"/>
              </a:rPr>
              <a:t>acting too rapidly can provoke tension and backlash from those in the community not ready to change – unintentionally sabotaging what is an incremental change process </a:t>
            </a:r>
            <a:endParaRPr lang="en-US" sz="1200" b="1" i="1" dirty="0">
              <a:solidFill>
                <a:schemeClr val="tx1"/>
              </a:solidFill>
              <a:latin typeface="Montserrat" pitchFamily="2" charset="77"/>
            </a:endParaRPr>
          </a:p>
          <a:p>
            <a:r>
              <a:rPr lang="en-US" sz="1200" i="1" dirty="0">
                <a:solidFill>
                  <a:schemeClr val="tx1"/>
                </a:solidFill>
                <a:latin typeface="Montserrat" pitchFamily="2" charset="77"/>
              </a:rPr>
              <a:t>• </a:t>
            </a:r>
            <a:r>
              <a:rPr lang="en-US" sz="1200" b="1" i="1" dirty="0">
                <a:solidFill>
                  <a:schemeClr val="tx1"/>
                </a:solidFill>
                <a:latin typeface="Montserrat" pitchFamily="2" charset="77"/>
              </a:rPr>
              <a:t>Improved relationship dynamics can have positive effects – </a:t>
            </a:r>
            <a:r>
              <a:rPr lang="en-US" sz="1200" b="0" i="1" dirty="0">
                <a:solidFill>
                  <a:schemeClr val="tx1"/>
                </a:solidFill>
                <a:latin typeface="Montserrat" pitchFamily="2" charset="77"/>
              </a:rPr>
              <a:t>a positive outcome, programs who seek to reduce violence and promote positive conflict resolution may see changes in communication and relationship dynamics that have spillover effects in the family &amp; with children</a:t>
            </a:r>
            <a:endParaRPr lang="en-US" sz="1200" b="1" i="1"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B24D4887-1B2E-366B-12BA-9D384632678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3250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14: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14:notes"/>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i="1" dirty="0"/>
              <a:t>Read the slide – this is the beginning of Module 2. </a:t>
            </a:r>
            <a:endParaRPr i="1" dirty="0"/>
          </a:p>
        </p:txBody>
      </p:sp>
      <p:sp>
        <p:nvSpPr>
          <p:cNvPr id="82" name="Google Shape;82;p14:notes"/>
          <p:cNvSpPr txBox="1">
            <a:spLocks noGrp="1"/>
          </p:cNvSpPr>
          <p:nvPr>
            <p:ph type="sldNum" idx="12"/>
          </p:nvPr>
        </p:nvSpPr>
        <p:spPr>
          <a:xfrm>
            <a:off x="3884613" y="8846555"/>
            <a:ext cx="2971800" cy="46731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dirty="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15839-1FFF-2D81-7357-F5CFAD2BD4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83D55C-EE65-FD14-2C65-8406C6C1C6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BB7D2A-8B80-CDC5-8F27-3AA9CCF87177}"/>
              </a:ext>
            </a:extLst>
          </p:cNvPr>
          <p:cNvSpPr>
            <a:spLocks noGrp="1"/>
          </p:cNvSpPr>
          <p:nvPr>
            <p:ph type="body" idx="1"/>
          </p:nvPr>
        </p:nvSpPr>
        <p:spPr/>
        <p:txBody>
          <a:bodyPr/>
          <a:lstStyle/>
          <a:p>
            <a:r>
              <a:rPr lang="en-US" sz="1200" b="0" i="0" dirty="0">
                <a:latin typeface="Montserrat" pitchFamily="2" charset="77"/>
              </a:rPr>
              <a:t>Programs have learned how to assess, prevent, mitigate, monitor and respond to backlash. </a:t>
            </a:r>
          </a:p>
          <a:p>
            <a:endParaRPr lang="en-US" sz="1200" b="0" i="0" dirty="0">
              <a:latin typeface="Montserrat" pitchFamily="2" charset="77"/>
            </a:endParaRPr>
          </a:p>
          <a:p>
            <a:r>
              <a:rPr lang="en-US" sz="1200" b="0" i="0" dirty="0">
                <a:latin typeface="Montserrat" pitchFamily="2" charset="77"/>
              </a:rPr>
              <a:t>• Learning from other programs shows that thinking ahead – to assess potential harm and plan how to mitigate it – can ensure that programs are taking an active role in prevention and response. Doing this in partnership with those most at risk and with staff working most closely in the community is important. </a:t>
            </a:r>
          </a:p>
          <a:p>
            <a:r>
              <a:rPr lang="en-US" sz="1200" b="0" i="0" dirty="0">
                <a:latin typeface="Montserrat" pitchFamily="2" charset="77"/>
              </a:rPr>
              <a:t>• Letting people speak even when their views are controversial can help people feel heard. This isn’t to let them dominate a conversation or drive the future direction of programming, but to create space to be heard. When managed, this can allow people to be open to new ideas. </a:t>
            </a:r>
          </a:p>
          <a:p>
            <a:r>
              <a:rPr lang="en-US" sz="1200" b="0" i="0" dirty="0">
                <a:latin typeface="Montserrat" pitchFamily="2" charset="77"/>
              </a:rPr>
              <a:t>• Ensuring that messages are framed in ways that are contextually relevant, acceptable, and persuasive can help ensure that people are more open to messages. </a:t>
            </a:r>
          </a:p>
          <a:p>
            <a:r>
              <a:rPr lang="en-US" sz="1200" b="0" i="0" dirty="0">
                <a:latin typeface="Montserrat" pitchFamily="2" charset="77"/>
              </a:rPr>
              <a:t>• Sharing examples of how cultures change over time can be helpful. Sometimes groups can think that cultures stay stable, but they do change. Role modelling new behaviors and practices can inspire others to change. </a:t>
            </a:r>
          </a:p>
          <a:p>
            <a:r>
              <a:rPr lang="en-US" sz="1200" b="0" i="0" dirty="0">
                <a:latin typeface="Montserrat" pitchFamily="2" charset="77"/>
              </a:rPr>
              <a:t>• Ensuring that staff and participants are supported in their efforts is important. </a:t>
            </a:r>
          </a:p>
          <a:p>
            <a:endParaRPr lang="en-US" sz="1200" b="0" i="0" dirty="0">
              <a:latin typeface="Montserrat" pitchFamily="2" charset="77"/>
            </a:endParaRPr>
          </a:p>
          <a:p>
            <a:endParaRPr lang="en-US" sz="1200" b="0" i="0"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585F566A-69BF-3349-E519-764B474B32A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4285788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09E98B-C27A-8287-6CB5-64FB5A4ACB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220D28-1AD9-59E7-DA9E-7AE0551B54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DB3C4E-E149-C8E8-9924-EFC51D88159E}"/>
              </a:ext>
            </a:extLst>
          </p:cNvPr>
          <p:cNvSpPr>
            <a:spLocks noGrp="1"/>
          </p:cNvSpPr>
          <p:nvPr>
            <p:ph type="body" idx="1"/>
          </p:nvPr>
        </p:nvSpPr>
        <p:spPr/>
        <p:txBody>
          <a:bodyPr/>
          <a:lstStyle/>
          <a:p>
            <a:r>
              <a:rPr lang="en-US" sz="1200" b="0" i="0" dirty="0">
                <a:latin typeface="Montserrat" pitchFamily="2" charset="77"/>
              </a:rPr>
              <a:t>The Step-by-Step guide, shown here, from FAO shares guidance on safeguarding in projects. </a:t>
            </a:r>
            <a:r>
              <a:rPr lang="en-US" sz="1200" b="0" i="1" dirty="0">
                <a:latin typeface="Montserrat" pitchFamily="2" charset="77"/>
              </a:rPr>
              <a:t>Read the slide. </a:t>
            </a:r>
            <a:r>
              <a:rPr lang="en-US" sz="1200" b="0" i="0" dirty="0">
                <a:latin typeface="Montserrat" pitchFamily="2" charset="77"/>
              </a:rPr>
              <a:t> </a:t>
            </a:r>
          </a:p>
          <a:p>
            <a:endParaRPr lang="en-US" sz="1200" b="0" i="0"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9498B0FF-8EF5-5975-9B88-8F21FE68C049}"/>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727988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F7A7EF2D-57F6-2936-9642-7E30BE202018}"/>
            </a:ext>
          </a:extLst>
        </p:cNvPr>
        <p:cNvGrpSpPr/>
        <p:nvPr/>
      </p:nvGrpSpPr>
      <p:grpSpPr>
        <a:xfrm>
          <a:off x="0" y="0"/>
          <a:ext cx="0" cy="0"/>
          <a:chOff x="0" y="0"/>
          <a:chExt cx="0" cy="0"/>
        </a:xfrm>
      </p:grpSpPr>
      <p:sp>
        <p:nvSpPr>
          <p:cNvPr id="93" name="Google Shape;93;p16:notes">
            <a:extLst>
              <a:ext uri="{FF2B5EF4-FFF2-40B4-BE49-F238E27FC236}">
                <a16:creationId xmlns:a16="http://schemas.microsoft.com/office/drawing/2014/main" id="{6DDD8F99-77E2-94FC-CE6D-550E46C85382}"/>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4" name="Google Shape;94;p16:notes">
            <a:extLst>
              <a:ext uri="{FF2B5EF4-FFF2-40B4-BE49-F238E27FC236}">
                <a16:creationId xmlns:a16="http://schemas.microsoft.com/office/drawing/2014/main" id="{A139B609-39D1-CD42-BCA0-96DF706C14E8}"/>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5336623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1324C-24F5-7FA7-03A8-C0FA81328B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EE9B3-2F83-332F-4E55-A7403858D7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FD7AA9-D20F-0613-25E7-61205CF577C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solidFill>
                  <a:schemeClr val="tx1"/>
                </a:solidFill>
                <a:latin typeface="Montserrat" pitchFamily="2" charset="77"/>
              </a:rPr>
              <a:t>We are at the end of module 2. Before closing, ask participants to share in chat or verbally one new thing they learned today.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1" dirty="0">
              <a:solidFill>
                <a:schemeClr val="tx1"/>
              </a:solidFill>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solidFill>
                  <a:schemeClr val="tx1"/>
                </a:solidFill>
                <a:latin typeface="Montserrat" pitchFamily="2" charset="77"/>
              </a:rPr>
              <a:t>Then ask participants to share what they are still curious about. </a:t>
            </a:r>
          </a:p>
          <a:p>
            <a:endParaRPr lang="en-US" dirty="0"/>
          </a:p>
        </p:txBody>
      </p:sp>
      <p:sp>
        <p:nvSpPr>
          <p:cNvPr id="4" name="Slide Number Placeholder 3">
            <a:extLst>
              <a:ext uri="{FF2B5EF4-FFF2-40B4-BE49-F238E27FC236}">
                <a16:creationId xmlns:a16="http://schemas.microsoft.com/office/drawing/2014/main" id="{86526391-918A-0AB2-48D7-EF609C67AFE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73</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7909078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BD749-3AB3-7CA8-00B4-977A80739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3B2C59-4D59-D946-9790-DC7F5D565F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B930A2-599F-C6DC-F6A4-107839BA029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691F34B-1786-FE98-FF9B-F7D7437C953A}"/>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0123617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1851489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8ECA3F-FBCA-9580-0A93-D892B49E7B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CC72EF-40FB-AA98-0431-3451094E5A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E65C00-3356-9025-9351-38781F81574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B07FB1D-C4F4-A7B8-BDD1-18362836EDFE}"/>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4619114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0BFEC7-9CE5-F1FF-4FE8-AFB3B2567A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6DE71B-F146-877B-528F-1F88B91773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D3795F-EC14-34AA-367D-79752F2E7A9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E130640-9EE4-6EA3-E998-793707EB603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1501851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02C9B-4DDA-1C3A-767D-9CCD5D4D9C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8AEB6C-43A6-BB7F-46C1-4A11448E3B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226078-5B43-FE47-7ABA-4C3CC74177F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98ED28D-6D69-39B3-833C-56FA3CD77ABB}"/>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7732963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EA02D3-110C-C1B3-1794-39C0DBCA19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E551AF-78F1-7CC5-3589-E0208619C3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BB8AE5-899C-BB35-DEC6-7091B68BB04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1C62E90-6D9F-ADF6-4D98-CA999A529DFF}"/>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21649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D4AA6AF5-8841-C75C-64A3-F347B7684C8A}"/>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25ED748E-D81D-F1A9-9C31-8310AA5DA74E}"/>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dirty="0"/>
              <a:t>Read the slide. </a:t>
            </a:r>
            <a:endParaRPr i="1" dirty="0"/>
          </a:p>
        </p:txBody>
      </p:sp>
      <p:sp>
        <p:nvSpPr>
          <p:cNvPr id="51" name="Google Shape;51;p3:notes">
            <a:extLst>
              <a:ext uri="{FF2B5EF4-FFF2-40B4-BE49-F238E27FC236}">
                <a16:creationId xmlns:a16="http://schemas.microsoft.com/office/drawing/2014/main" id="{CB6C2481-9D8A-CB78-A073-B93773DA43E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37369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61A0D55A-BD73-89DD-C706-18121971322F}"/>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90231BD6-5B2D-7E2A-CD71-10B2BA9FA7D0}"/>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US" i="1" dirty="0"/>
              <a:t>Read the slide. </a:t>
            </a:r>
          </a:p>
          <a:p>
            <a:pPr marL="0" lvl="0" indent="0" algn="l" rtl="0">
              <a:lnSpc>
                <a:spcPct val="100000"/>
              </a:lnSpc>
              <a:spcBef>
                <a:spcPts val="0"/>
              </a:spcBef>
              <a:spcAft>
                <a:spcPts val="0"/>
              </a:spcAft>
              <a:buSzPts val="1400"/>
              <a:buNone/>
            </a:pPr>
            <a:endParaRPr dirty="0"/>
          </a:p>
        </p:txBody>
      </p:sp>
      <p:sp>
        <p:nvSpPr>
          <p:cNvPr id="51" name="Google Shape;51;p3:notes">
            <a:extLst>
              <a:ext uri="{FF2B5EF4-FFF2-40B4-BE49-F238E27FC236}">
                <a16:creationId xmlns:a16="http://schemas.microsoft.com/office/drawing/2014/main" id="{C149A9ED-0DB6-D996-33B4-34C22A2BE06B}"/>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7196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779A-8AEB-7D09-0CEA-B4CF523EE5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CB2D74F-D576-DD0A-EB93-036321AA19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22D01F-ECF9-C870-808E-E15679C148A0}"/>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5D140278-F7B9-C4C6-CC1D-3B69988377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CD8306-0C38-B321-B1BB-2B3BCBE8A446}"/>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815870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81547-A698-7069-6812-8543142F29B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7FF1069-70A0-3830-B2B6-977B1AB17FC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4A0011-02EA-791B-A538-DCFEAEB1780D}"/>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1F992D91-0795-EEC9-0674-0BDB24C815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D8DF64-0B32-76C2-444B-90601878212D}"/>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169261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F1C419-FC86-CCA8-E7C1-E3C62D2463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FC66BD-B1FC-3D7C-5C4C-D0960102FD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E2ACC0-28A3-C613-FFC5-739C196D4B45}"/>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92DEFD27-E4BF-CF10-4697-54652EDA74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52B2E5-008D-DD17-BECD-A49061154FB1}"/>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715477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64" y="-4780"/>
            <a:ext cx="12171000" cy="684770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pic>
        <p:nvPicPr>
          <p:cNvPr id="2" name="Picture 1" descr="A close-up of a sign&#10;&#10;Description automatically generated">
            <a:extLst>
              <a:ext uri="{FF2B5EF4-FFF2-40B4-BE49-F238E27FC236}">
                <a16:creationId xmlns:a16="http://schemas.microsoft.com/office/drawing/2014/main" id="{86D6D6BD-F92A-159F-862C-98BE4A16DDD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extLst>
      <p:ext uri="{BB962C8B-B14F-4D97-AF65-F5344CB8AC3E}">
        <p14:creationId xmlns:p14="http://schemas.microsoft.com/office/powerpoint/2010/main" val="1747066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Custom Layout" preserve="1" userDrawn="1">
  <p:cSld name="2_Custom Layout">
    <p:spTree>
      <p:nvGrpSpPr>
        <p:cNvPr id="1" name="Shape 22"/>
        <p:cNvGrpSpPr/>
        <p:nvPr/>
      </p:nvGrpSpPr>
      <p:grpSpPr>
        <a:xfrm>
          <a:off x="0" y="0"/>
          <a:ext cx="0" cy="0"/>
          <a:chOff x="0" y="0"/>
          <a:chExt cx="0" cy="0"/>
        </a:xfrm>
      </p:grpSpPr>
      <p:pic>
        <p:nvPicPr>
          <p:cNvPr id="23" name="Google Shape;23;p11"/>
          <p:cNvPicPr preferRelativeResize="0"/>
          <p:nvPr userDrawn="1"/>
        </p:nvPicPr>
        <p:blipFill rotWithShape="1">
          <a:blip r:embed="rId2">
            <a:alphaModFix/>
          </a:blip>
          <a:srcRect/>
          <a:stretch/>
        </p:blipFill>
        <p:spPr>
          <a:xfrm>
            <a:off x="-8164" y="-4780"/>
            <a:ext cx="12171000" cy="6847709"/>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D78B5795-E226-CCC4-AE69-6BDEA3F8CE3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
        <p:nvSpPr>
          <p:cNvPr id="4" name="Rounded Rectangle">
            <a:extLst>
              <a:ext uri="{FF2B5EF4-FFF2-40B4-BE49-F238E27FC236}">
                <a16:creationId xmlns:a16="http://schemas.microsoft.com/office/drawing/2014/main" id="{EDCE1FDF-73C5-596F-9B33-F9ABF92D61B5}"/>
              </a:ext>
            </a:extLst>
          </p:cNvPr>
          <p:cNvSpPr/>
          <p:nvPr userDrawn="1"/>
        </p:nvSpPr>
        <p:spPr>
          <a:xfrm>
            <a:off x="-25400" y="1662161"/>
            <a:ext cx="12242800" cy="4320539"/>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3728053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Content 4" preserve="1" userDrawn="1">
  <p:cSld name="1_Content 4">
    <p:spTree>
      <p:nvGrpSpPr>
        <p:cNvPr id="1" name="Shape 27"/>
        <p:cNvGrpSpPr/>
        <p:nvPr/>
      </p:nvGrpSpPr>
      <p:grpSpPr>
        <a:xfrm>
          <a:off x="0" y="0"/>
          <a:ext cx="0" cy="0"/>
          <a:chOff x="0" y="0"/>
          <a:chExt cx="0" cy="0"/>
        </a:xfrm>
      </p:grpSpPr>
      <p:sp>
        <p:nvSpPr>
          <p:cNvPr id="3" name="Rounded Rectangle">
            <a:extLst>
              <a:ext uri="{FF2B5EF4-FFF2-40B4-BE49-F238E27FC236}">
                <a16:creationId xmlns:a16="http://schemas.microsoft.com/office/drawing/2014/main" id="{E9A94ACB-67FF-72F3-FC79-87D5EAD1B8DB}"/>
              </a:ext>
            </a:extLst>
          </p:cNvPr>
          <p:cNvSpPr/>
          <p:nvPr userDrawn="1"/>
        </p:nvSpPr>
        <p:spPr>
          <a:xfrm>
            <a:off x="0" y="1624604"/>
            <a:ext cx="12192000" cy="3603980"/>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
        <p:nvSpPr>
          <p:cNvPr id="5" name="Rounded Rectangle">
            <a:extLst>
              <a:ext uri="{FF2B5EF4-FFF2-40B4-BE49-F238E27FC236}">
                <a16:creationId xmlns:a16="http://schemas.microsoft.com/office/drawing/2014/main" id="{6FD69817-C03E-CBB4-0E22-7303FD317728}"/>
              </a:ext>
            </a:extLst>
          </p:cNvPr>
          <p:cNvSpPr/>
          <p:nvPr userDrawn="1"/>
        </p:nvSpPr>
        <p:spPr>
          <a:xfrm>
            <a:off x="606393" y="0"/>
            <a:ext cx="4312118" cy="6862812"/>
          </a:xfrm>
          <a:prstGeom prst="roundRect">
            <a:avLst>
              <a:gd name="adj" fmla="val 0"/>
            </a:avLst>
          </a:prstGeom>
          <a:solidFill>
            <a:schemeClr val="bg1"/>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4" name="Rounded Rectangle">
            <a:extLst>
              <a:ext uri="{FF2B5EF4-FFF2-40B4-BE49-F238E27FC236}">
                <a16:creationId xmlns:a16="http://schemas.microsoft.com/office/drawing/2014/main" id="{56D8949F-2948-8FAC-F0EA-3B976BE51282}"/>
              </a:ext>
            </a:extLst>
          </p:cNvPr>
          <p:cNvSpPr/>
          <p:nvPr userDrawn="1"/>
        </p:nvSpPr>
        <p:spPr>
          <a:xfrm>
            <a:off x="606393" y="0"/>
            <a:ext cx="4312118" cy="6862812"/>
          </a:xfrm>
          <a:prstGeom prst="roundRect">
            <a:avLst>
              <a:gd name="adj" fmla="val 0"/>
            </a:avLst>
          </a:prstGeom>
          <a:solidFill>
            <a:srgbClr val="A2287E">
              <a:alpha val="26000"/>
            </a:srgbClr>
          </a:solidFill>
          <a:ln w="12700" cap="flat">
            <a:noFill/>
            <a:miter lim="400000"/>
          </a:ln>
          <a:effectLst>
            <a:outerShdw blurRad="304800" sx="104000" sy="104000" algn="ctr" rotWithShape="0">
              <a:prstClr val="black">
                <a:alpha val="26000"/>
              </a:prstClr>
            </a:outerShdw>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30385504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Content 4" preserve="1" userDrawn="1">
  <p:cSld name="1_Content 4">
    <p:spTree>
      <p:nvGrpSpPr>
        <p:cNvPr id="1" name="Shape 27"/>
        <p:cNvGrpSpPr/>
        <p:nvPr/>
      </p:nvGrpSpPr>
      <p:grpSpPr>
        <a:xfrm>
          <a:off x="0" y="0"/>
          <a:ext cx="0" cy="0"/>
          <a:chOff x="0" y="0"/>
          <a:chExt cx="0" cy="0"/>
        </a:xfrm>
      </p:grpSpPr>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Tree>
    <p:extLst>
      <p:ext uri="{BB962C8B-B14F-4D97-AF65-F5344CB8AC3E}">
        <p14:creationId xmlns:p14="http://schemas.microsoft.com/office/powerpoint/2010/main" val="34305983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23" y="-1414"/>
            <a:ext cx="12173780" cy="6848417"/>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pic>
        <p:nvPicPr>
          <p:cNvPr id="2" name="Picture 1" descr="A close-up of a sign&#10;&#10;Description automatically generated">
            <a:extLst>
              <a:ext uri="{FF2B5EF4-FFF2-40B4-BE49-F238E27FC236}">
                <a16:creationId xmlns:a16="http://schemas.microsoft.com/office/drawing/2014/main" id="{78E12432-6418-E141-0645-66B7FB72580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extLst>
      <p:ext uri="{BB962C8B-B14F-4D97-AF65-F5344CB8AC3E}">
        <p14:creationId xmlns:p14="http://schemas.microsoft.com/office/powerpoint/2010/main" val="36540463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3_Custom Layout">
  <p:cSld name="4_Custom Layout">
    <p:spTree>
      <p:nvGrpSpPr>
        <p:cNvPr id="1" name="Shape 33"/>
        <p:cNvGrpSpPr/>
        <p:nvPr/>
      </p:nvGrpSpPr>
      <p:grpSpPr>
        <a:xfrm>
          <a:off x="0" y="0"/>
          <a:ext cx="0" cy="0"/>
          <a:chOff x="0" y="0"/>
          <a:chExt cx="0" cy="0"/>
        </a:xfrm>
      </p:grpSpPr>
      <p:pic>
        <p:nvPicPr>
          <p:cNvPr id="34" name="Google Shape;34;p13"/>
          <p:cNvPicPr preferRelativeResize="0"/>
          <p:nvPr/>
        </p:nvPicPr>
        <p:blipFill rotWithShape="1">
          <a:blip r:embed="rId2">
            <a:alphaModFix/>
          </a:blip>
          <a:srcRect/>
          <a:stretch/>
        </p:blipFill>
        <p:spPr>
          <a:xfrm>
            <a:off x="2336" y="19311"/>
            <a:ext cx="12170999" cy="6846853"/>
          </a:xfrm>
          <a:prstGeom prst="rect">
            <a:avLst/>
          </a:prstGeom>
          <a:noFill/>
          <a:ln>
            <a:noFill/>
          </a:ln>
        </p:spPr>
      </p:pic>
      <p:sp>
        <p:nvSpPr>
          <p:cNvPr id="35" name="Google Shape;35;p13"/>
          <p:cNvSpPr txBox="1">
            <a:spLocks noGrp="1"/>
          </p:cNvSpPr>
          <p:nvPr>
            <p:ph type="title"/>
          </p:nvPr>
        </p:nvSpPr>
        <p:spPr>
          <a:xfrm>
            <a:off x="6096000" y="1914261"/>
            <a:ext cx="6085500" cy="1666393"/>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7F7F7F"/>
              </a:buClr>
              <a:buSzPts val="3600"/>
              <a:buFont typeface="Montserrat ExtraBold"/>
              <a:buNone/>
              <a:defRPr sz="3600" b="0">
                <a:solidFill>
                  <a:srgbClr val="7F7F7F"/>
                </a:solidFill>
                <a:latin typeface="Montserrat ExtraBold"/>
                <a:ea typeface="Montserrat ExtraBold"/>
                <a:cs typeface="Montserrat ExtraBold"/>
                <a:sym typeface="Montserrat ExtraBol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2" name="Picture 1" descr="A close-up of a sign&#10;&#10;Description automatically generated">
            <a:extLst>
              <a:ext uri="{FF2B5EF4-FFF2-40B4-BE49-F238E27FC236}">
                <a16:creationId xmlns:a16="http://schemas.microsoft.com/office/drawing/2014/main" id="{25B133F3-98FA-180B-8DC5-E175599AF0A3}"/>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5863298"/>
            <a:ext cx="1982217" cy="643577"/>
          </a:xfrm>
          <a:prstGeom prst="rect">
            <a:avLst/>
          </a:prstGeom>
        </p:spPr>
      </p:pic>
    </p:spTree>
    <p:extLst>
      <p:ext uri="{BB962C8B-B14F-4D97-AF65-F5344CB8AC3E}">
        <p14:creationId xmlns:p14="http://schemas.microsoft.com/office/powerpoint/2010/main" val="3302953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C9FAF-A930-CC20-8432-1F635AF5CF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BECE1A7-CD94-77A7-7EC5-231D97CC50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669B98-635F-E65E-CC33-819048899DC2}"/>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0002E51D-5304-B01A-33A5-58122BA562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41CC34-9BB8-81EE-25FC-BAFC9F93E4B7}"/>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3830701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5AF6B-5EB1-77AF-58B3-742D590091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6315C48-9B2A-6209-6E23-8EFC5F9504B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DFBF49-B175-F2B7-443B-CA2D0361F945}"/>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EA5526E9-CE28-8642-1919-93FE9E89D5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7A8012-6C6F-637C-2F4D-276E1C0D9DD2}"/>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1514214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4F0A9-20D1-5FDD-BD18-4A3DC6305B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9E5F7D-842D-1B68-3E5B-DFA42E3AE1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C86257-D1B3-E74A-8C46-CFFBE848C86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60718E-FD58-B173-7E8A-866479167A56}"/>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6" name="Footer Placeholder 5">
            <a:extLst>
              <a:ext uri="{FF2B5EF4-FFF2-40B4-BE49-F238E27FC236}">
                <a16:creationId xmlns:a16="http://schemas.microsoft.com/office/drawing/2014/main" id="{132A4C39-06C6-C6F4-3CF2-F748697642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FA2A43-18AB-F32A-B88F-FFB324BC7127}"/>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085441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D83DE-9A78-72C7-A99C-4508CC6FF4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9E8988E-8E78-907A-4EA3-A8D815ECF6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8E9071-FF95-29C9-DCF3-F14B47F3D7D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85E41C-2EB1-364C-2B44-BD14031A5C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5F050B-76D2-4C09-3D21-C846FC1D0A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DC6BA-8390-A6A7-4E11-D9013F9D6432}"/>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8" name="Footer Placeholder 7">
            <a:extLst>
              <a:ext uri="{FF2B5EF4-FFF2-40B4-BE49-F238E27FC236}">
                <a16:creationId xmlns:a16="http://schemas.microsoft.com/office/drawing/2014/main" id="{BD33E2B0-E929-1525-CC95-AEC6B94982E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CACE8BB-81AB-6F47-142F-FC53A8D9FCFA}"/>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3043029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1CA3C-767D-CFCA-327E-A321DA7920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F07607-123B-067A-1603-920099233233}"/>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4" name="Footer Placeholder 3">
            <a:extLst>
              <a:ext uri="{FF2B5EF4-FFF2-40B4-BE49-F238E27FC236}">
                <a16:creationId xmlns:a16="http://schemas.microsoft.com/office/drawing/2014/main" id="{608859B5-5DAA-8339-AAE6-38BA2F89A7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B47B081-279F-451A-FE57-511D2B1DD574}"/>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630982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A5E278-2E0A-9471-3A11-CF6C593488F3}"/>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3" name="Footer Placeholder 2">
            <a:extLst>
              <a:ext uri="{FF2B5EF4-FFF2-40B4-BE49-F238E27FC236}">
                <a16:creationId xmlns:a16="http://schemas.microsoft.com/office/drawing/2014/main" id="{349A4555-769D-5FC9-FC0E-B70274B764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3E7A9D-53D2-5726-936B-CE9B20A99095}"/>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420112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9927E-0043-494F-A731-E695F7A74A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F2F436-6C4E-57D2-F3E8-8717980DF3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050714-5410-D446-5532-ACBA6489A9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5D4C35-7CF2-533D-F35E-1D3322A349DC}"/>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6" name="Footer Placeholder 5">
            <a:extLst>
              <a:ext uri="{FF2B5EF4-FFF2-40B4-BE49-F238E27FC236}">
                <a16:creationId xmlns:a16="http://schemas.microsoft.com/office/drawing/2014/main" id="{C7E1A3BF-31A5-CBCB-2739-C0CF983A8B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08D6ED-F642-0C04-6672-463B8A6DA401}"/>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7082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D4B86-9F9A-25CE-682A-443894F36A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FBE7BC-E6E7-F4E7-D259-72E0DA9AEE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C87B52-C258-570B-D31A-DFC0D20D04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6643DA-DD6B-BE2A-D419-BA3F8566BE58}"/>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6" name="Footer Placeholder 5">
            <a:extLst>
              <a:ext uri="{FF2B5EF4-FFF2-40B4-BE49-F238E27FC236}">
                <a16:creationId xmlns:a16="http://schemas.microsoft.com/office/drawing/2014/main" id="{B674BA4B-5AC8-2393-353E-07D37F8C65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9450C0-0E31-ACE0-4E0E-471F35F24426}"/>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4218862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18AC63-160A-27AB-3A1B-C3776F83A0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7491AC9-49CD-73EB-C5FB-36B93B9FA1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B61223-9B32-DB56-7140-8E0E8958E6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6535AF81-0650-6E0C-4B44-574D0ADAD7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7652CE6-9ED6-9DEF-1975-A6F8E95EB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13DCEC8-EDEB-A342-B5FE-BAD07215F857}" type="slidenum">
              <a:rPr lang="en-US" smtClean="0"/>
              <a:t>‹#›</a:t>
            </a:fld>
            <a:endParaRPr lang="en-US"/>
          </a:p>
        </p:txBody>
      </p:sp>
    </p:spTree>
    <p:extLst>
      <p:ext uri="{BB962C8B-B14F-4D97-AF65-F5344CB8AC3E}">
        <p14:creationId xmlns:p14="http://schemas.microsoft.com/office/powerpoint/2010/main" val="777450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4" r:id="rId13"/>
    <p:sldLayoutId id="2147483665" r:id="rId14"/>
    <p:sldLayoutId id="2147483666" r:id="rId15"/>
    <p:sldLayoutId id="2147483663" r:id="rId16"/>
    <p:sldLayoutId id="2147483667"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08_84581A23.xml"/><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microsoft.com/office/2018/10/relationships/comments" Target="../comments/modernComment_7FFE5E78_1541D5EB.xml"/><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ogle.com/imgres?q=involve%20men%20and%20women%20in%20programs%20illustration&amp;imgurl=https%3A%2F%2Fd2osdnqd2igqfx.cloudfront.net%2FAcuCustom%2FSitename%2FDAM%2F234%2FiStock-1263651658_Converted.jpg&amp;imgrefurl=https%3A%2F%2Fwww.ttgmedia.com%2Ffeatures%2Fthe-importance-of-male-allyship-in-travel-29269&amp;docid=pPCtOPJp0ecrRM&amp;tbnid=OpE1kMJraBekfM&amp;vet=12ahUKEwiPz-vn44GKAxVZQfEDHXHGB2UQM3oECGoQAA..i&amp;w=810&amp;h=540&amp;hcb=2&amp;ved=2ahUKEwiPz-vn44GKAxVZQfEDHXHGB2UQM3oECGoQAA#imgrc=OpE1kMJraBekfM&amp;imgdii=o8WpZFFIs_bpHM" TargetMode="External"/><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microsoft.com/office/2018/10/relationships/comments" Target="../comments/modernComment_7FFE5F47_D40144A6.xml"/><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microsoft.com/office/2018/10/relationships/comments" Target="../comments/modernComment_7FFE5F0E_6C99089.xml"/><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hyperlink" Target="https://www.dreamstime.com/illustration/norms-social.html" TargetMode="External"/><Relationship Id="rId2" Type="http://schemas.openxmlformats.org/officeDocument/2006/relationships/notesSlide" Target="../notesSlides/notesSlide42.xml"/><Relationship Id="rId1" Type="http://schemas.openxmlformats.org/officeDocument/2006/relationships/slideLayout" Target="../slideLayouts/slideLayout13.xml"/><Relationship Id="rId4" Type="http://schemas.openxmlformats.org/officeDocument/2006/relationships/image" Target="../media/image27.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hyperlink" Target="http://swscmedia.com/2013/03/critical-reflection-a-celebration-and-challenge-by-jenny-simpson-part-of-swscmedia-wswday-series/" TargetMode="External"/><Relationship Id="rId2" Type="http://schemas.openxmlformats.org/officeDocument/2006/relationships/notesSlide" Target="../notesSlides/notesSlide49.xml"/><Relationship Id="rId1" Type="http://schemas.openxmlformats.org/officeDocument/2006/relationships/slideLayout" Target="../slideLayouts/slideLayout14.xml"/><Relationship Id="rId4" Type="http://schemas.openxmlformats.org/officeDocument/2006/relationships/image" Target="../media/image30.jp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0.xml"/><Relationship Id="rId1" Type="http://schemas.openxmlformats.org/officeDocument/2006/relationships/slideLayout" Target="../slideLayouts/slideLayout13.xml"/><Relationship Id="rId4" Type="http://schemas.openxmlformats.org/officeDocument/2006/relationships/hyperlink" Target="https://edurad.eu/lessons/unit-1-introducing-critical-reflection/"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1.xml"/><Relationship Id="rId1" Type="http://schemas.openxmlformats.org/officeDocument/2006/relationships/slideLayout" Target="../slideLayouts/slideLayout13.xml"/><Relationship Id="rId4" Type="http://schemas.openxmlformats.org/officeDocument/2006/relationships/hyperlink" Target="https://www.simplypsychology.org/what-so-what-now-what.html"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2.xml"/><Relationship Id="rId1" Type="http://schemas.openxmlformats.org/officeDocument/2006/relationships/slideLayout" Target="../slideLayouts/slideLayout13.xml"/><Relationship Id="rId4" Type="http://schemas.openxmlformats.org/officeDocument/2006/relationships/hyperlink" Target="https://www.researchgate.net/figure/terative-learning-cycles-Adapted-from-Kolb-1984-and-King-2000_fig4_341914180"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microsoft.com/office/2018/10/relationships/comments" Target="../comments/modernComment_7FFE5F39_8FD37DBB.xml"/><Relationship Id="rId2" Type="http://schemas.openxmlformats.org/officeDocument/2006/relationships/notesSlide" Target="../notesSlides/notesSlide65.xm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66.xml"/><Relationship Id="rId1" Type="http://schemas.openxmlformats.org/officeDocument/2006/relationships/slideLayout" Target="../slideLayouts/slideLayout13.xml"/><Relationship Id="rId4" Type="http://schemas.openxmlformats.org/officeDocument/2006/relationships/hyperlink" Target="https://climateaccess.org/blog/social-change-not-linear/" TargetMode="Externa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hyperlink" Target="https://www.google.com/url?sa=t&amp;source=web&amp;rct=j&amp;opi=89978449&amp;url=https://commons.wikimedia.org/wiki/File:Unintended_consequences.jpg&amp;ved=2ahUKEwj02qDDmYKKAxXRT0EAHdWoASUQh-wKegQIFxAD&amp;usg=AOvVaw0yZdxjKa-Lf-h7yFb39Drc" TargetMode="External"/><Relationship Id="rId2" Type="http://schemas.openxmlformats.org/officeDocument/2006/relationships/notesSlide" Target="../notesSlides/notesSlide69.xml"/><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3" Type="http://schemas.openxmlformats.org/officeDocument/2006/relationships/hyperlink" Target="https://www.google.com/url?sa=t&amp;source=web&amp;rct=j&amp;opi=89978449&amp;url=https://www.istockphoto.com/illustrations/lessons-learned&amp;ved=2ahUKEwjf9byDmoKKAxVuSUEAHa2xMVMQh-wKegQIdhAD&amp;usg=AOvVaw2ykZ3eM0HheJZcgmXdbigA" TargetMode="External"/><Relationship Id="rId2" Type="http://schemas.openxmlformats.org/officeDocument/2006/relationships/notesSlide" Target="../notesSlides/notesSlide70.xml"/><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7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3.xml"/><Relationship Id="rId1" Type="http://schemas.openxmlformats.org/officeDocument/2006/relationships/slideLayout" Target="../slideLayouts/slideLayout12.xml"/><Relationship Id="rId4" Type="http://schemas.openxmlformats.org/officeDocument/2006/relationships/image" Target="../media/image41.png"/></Relationships>
</file>

<file path=ppt/slides/_rels/slide74.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hyperlink" Target="https://www.oxfam.ca/wp-content/uploads/2013/10/Ox-Gender-Framework_final-web_1.pdf" TargetMode="External"/><Relationship Id="rId18" Type="http://schemas.openxmlformats.org/officeDocument/2006/relationships/image" Target="../media/image48.png"/><Relationship Id="rId3" Type="http://schemas.openxmlformats.org/officeDocument/2006/relationships/image" Target="../media/image42.png"/><Relationship Id="rId7" Type="http://schemas.openxmlformats.org/officeDocument/2006/relationships/image" Target="../media/image44.png"/><Relationship Id="rId12" Type="http://schemas.openxmlformats.org/officeDocument/2006/relationships/hyperlink" Target="https://www.unwomen.org/sites/default/files/2022-01/Intersectionality-resource-guide-and-toolkit-en.pdf" TargetMode="External"/><Relationship Id="rId17" Type="http://schemas.openxmlformats.org/officeDocument/2006/relationships/hyperlink" Target="https://www.powercube.net/" TargetMode="External"/><Relationship Id="rId2" Type="http://schemas.openxmlformats.org/officeDocument/2006/relationships/notesSlide" Target="../notesSlides/notesSlide74.xml"/><Relationship Id="rId16" Type="http://schemas.openxmlformats.org/officeDocument/2006/relationships/image" Target="../media/image47.png"/><Relationship Id="rId1" Type="http://schemas.openxmlformats.org/officeDocument/2006/relationships/slideLayout" Target="../slideLayouts/slideLayout13.xml"/><Relationship Id="rId6" Type="http://schemas.openxmlformats.org/officeDocument/2006/relationships/image" Target="../media/image43.png"/><Relationship Id="rId11" Type="http://schemas.openxmlformats.org/officeDocument/2006/relationships/hyperlink" Target="https://openknowledge.fao.org/items/04a7b78f-53dc-4b0d-834a-2181b241246d" TargetMode="External"/><Relationship Id="rId5" Type="http://schemas.openxmlformats.org/officeDocument/2006/relationships/image" Target="../media/image13.png"/><Relationship Id="rId15" Type="http://schemas.openxmlformats.org/officeDocument/2006/relationships/hyperlink" Target="https://prevention-collaborative.org/wp-content/uploads/2021/08/Prevention_Collaborative_2018_Adaptive_Programming.pdf" TargetMode="External"/><Relationship Id="rId10" Type="http://schemas.openxmlformats.org/officeDocument/2006/relationships/hyperlink" Target="https://www.tandfonline.com/doi/full/10.1080/09718524.2022.2140383" TargetMode="External"/><Relationship Id="rId4" Type="http://schemas.openxmlformats.org/officeDocument/2006/relationships/hyperlink" Target="https://www.tandfonline.com/doi/abs/10.1177/0971852415596863" TargetMode="External"/><Relationship Id="rId9" Type="http://schemas.openxmlformats.org/officeDocument/2006/relationships/image" Target="../media/image46.png"/><Relationship Id="rId14" Type="http://schemas.openxmlformats.org/officeDocument/2006/relationships/hyperlink" Target="https://repository.cimmyt.org/handle/10883/20934" TargetMode="Externa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3" Type="http://schemas.openxmlformats.org/officeDocument/2006/relationships/hyperlink" Target="https://www.care.org/resources/engaging-men-boys-for-gender-equality-guidance-note/" TargetMode="External"/><Relationship Id="rId2" Type="http://schemas.openxmlformats.org/officeDocument/2006/relationships/notesSlide" Target="../notesSlides/notesSlide77.xml"/><Relationship Id="rId1" Type="http://schemas.openxmlformats.org/officeDocument/2006/relationships/slideLayout" Target="../slideLayouts/slideLayout13.xml"/><Relationship Id="rId5" Type="http://schemas.openxmlformats.org/officeDocument/2006/relationships/hyperlink" Target="https://doi.org/10.4060/cd2629en" TargetMode="External"/><Relationship Id="rId4" Type="http://schemas.openxmlformats.org/officeDocument/2006/relationships/hyperlink" Target="https://doi.org/10.4060/cc7940en"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https://www.irh.org/social-norms-training-curriculum/" TargetMode="External"/><Relationship Id="rId2" Type="http://schemas.openxmlformats.org/officeDocument/2006/relationships/notesSlide" Target="../notesSlides/notesSlide78.xml"/><Relationship Id="rId1" Type="http://schemas.openxmlformats.org/officeDocument/2006/relationships/slideLayout" Target="../slideLayouts/slideLayout13.xml"/><Relationship Id="rId5" Type="http://schemas.openxmlformats.org/officeDocument/2006/relationships/hyperlink" Target="https://sbccimplementationkits.org/gender/sbcc-gender-models-and-frameworks/" TargetMode="External"/><Relationship Id="rId4" Type="http://schemas.openxmlformats.org/officeDocument/2006/relationships/hyperlink" Target="https://www.wecf.org/wp-content/uploads/2024/04/EN_OGAP-Toolkit_WECF_2024.pdf" TargetMode="External"/></Relationships>
</file>

<file path=ppt/slides/_rels/slide79.xml.rels><?xml version="1.0" encoding="UTF-8" standalone="yes"?>
<Relationships xmlns="http://schemas.openxmlformats.org/package/2006/relationships"><Relationship Id="rId3" Type="http://schemas.openxmlformats.org/officeDocument/2006/relationships/hyperlink" Target="https://www.igwg.org/2023/12/addressing-community-backlash-to-male-engagement-in-sexual-and-reproductive-health-and-gender-based-violence-interventions/" TargetMode="External"/><Relationship Id="rId7" Type="http://schemas.openxmlformats.org/officeDocument/2006/relationships/hyperlink" Target="https://www.who.int/news/item/26-09-2019-engaging-men-addressing-harmful-masculinities-to-improve-sexual-and-reproductive-health-and-rights" TargetMode="External"/><Relationship Id="rId2" Type="http://schemas.openxmlformats.org/officeDocument/2006/relationships/notesSlide" Target="../notesSlides/notesSlide79.xml"/><Relationship Id="rId1" Type="http://schemas.openxmlformats.org/officeDocument/2006/relationships/slideLayout" Target="../slideLayouts/slideLayout13.xml"/><Relationship Id="rId6" Type="http://schemas.openxmlformats.org/officeDocument/2006/relationships/hyperlink" Target="https://thecompassforsbc.org/trending-topics/gender-and-intersectionality" TargetMode="External"/><Relationship Id="rId5" Type="http://schemas.openxmlformats.org/officeDocument/2006/relationships/hyperlink" Target="https://prevention-collaborative.org/wp-content/uploads/2024/07/Synthesis-Review-7-resistance-and-backlash_v2_compressed.pdf" TargetMode="External"/><Relationship Id="rId4" Type="http://schemas.openxmlformats.org/officeDocument/2006/relationships/hyperlink" Target="https://www.unwomen.org/en/digital-library/publications/2022/01/intersectionality-resource-guide-and-toolkit"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g30838b89d9c_0_0"/>
          <p:cNvSpPr txBox="1">
            <a:spLocks noGrp="1"/>
          </p:cNvSpPr>
          <p:nvPr>
            <p:ph type="title"/>
          </p:nvPr>
        </p:nvSpPr>
        <p:spPr>
          <a:xfrm>
            <a:off x="6343847" y="510135"/>
            <a:ext cx="5552978" cy="3124125"/>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000000"/>
              </a:buClr>
              <a:buSzPts val="4400"/>
              <a:buFont typeface="Arial"/>
              <a:buNone/>
            </a:pP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Gender Transformative Approaches </a:t>
            </a:r>
            <a:b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b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in agrifood systems</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sp>
        <p:nvSpPr>
          <p:cNvPr id="4" name="Google Shape;47;g30838b89d9c_0_0">
            <a:extLst>
              <a:ext uri="{FF2B5EF4-FFF2-40B4-BE49-F238E27FC236}">
                <a16:creationId xmlns:a16="http://schemas.microsoft.com/office/drawing/2014/main" id="{9D059ED0-9FA5-7A90-9ECA-E969858E27CC}"/>
              </a:ext>
            </a:extLst>
          </p:cNvPr>
          <p:cNvSpPr txBox="1">
            <a:spLocks/>
          </p:cNvSpPr>
          <p:nvPr/>
        </p:nvSpPr>
        <p:spPr>
          <a:xfrm>
            <a:off x="6405872" y="3929369"/>
            <a:ext cx="5279652"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400" kern="1200" cap="all" dirty="0">
                <a:solidFill>
                  <a:schemeClr val="tx1"/>
                </a:solidFill>
                <a:latin typeface="Montserrat Light" pitchFamily="2" charset="77"/>
                <a:ea typeface="+mn-ea"/>
                <a:cs typeface="+mn-cs"/>
                <a:sym typeface="Arial"/>
              </a:rPr>
              <a:t>A course in four modules</a:t>
            </a:r>
          </a:p>
          <a:p>
            <a:pPr algn="l">
              <a:buClr>
                <a:srgbClr val="000000"/>
              </a:buClr>
              <a:buSzPts val="4400"/>
              <a:buFont typeface="Arial"/>
              <a:buNone/>
            </a:pPr>
            <a:r>
              <a:rPr lang="en-US" sz="2400" kern="1200" cap="all" dirty="0">
                <a:solidFill>
                  <a:schemeClr val="tx1"/>
                </a:solidFill>
                <a:latin typeface="Montserrat Light" pitchFamily="2" charset="77"/>
                <a:ea typeface="+mn-ea"/>
                <a:cs typeface="+mn-cs"/>
                <a:sym typeface="Arial"/>
              </a:rPr>
              <a:t>Version 1 (2024)</a:t>
            </a:r>
            <a:endParaRPr lang="en-US" sz="2400" kern="1200" cap="all" dirty="0">
              <a:solidFill>
                <a:schemeClr val="tx1"/>
              </a:solidFill>
              <a:latin typeface="Montserrat Light" pitchFamily="2" charset="77"/>
              <a:ea typeface="+mn-ea"/>
              <a:cs typeface="+mn-cs"/>
            </a:endParaRPr>
          </a:p>
        </p:txBody>
      </p:sp>
      <p:cxnSp>
        <p:nvCxnSpPr>
          <p:cNvPr id="5" name="Straight Connector 12">
            <a:extLst>
              <a:ext uri="{FF2B5EF4-FFF2-40B4-BE49-F238E27FC236}">
                <a16:creationId xmlns:a16="http://schemas.microsoft.com/office/drawing/2014/main" id="{2E9A4A28-9521-F511-E2C8-DAB37EF51DD3}"/>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sp>
        <p:nvSpPr>
          <p:cNvPr id="2" name="Google Shape;47;g30838b89d9c_0_0">
            <a:extLst>
              <a:ext uri="{FF2B5EF4-FFF2-40B4-BE49-F238E27FC236}">
                <a16:creationId xmlns:a16="http://schemas.microsoft.com/office/drawing/2014/main" id="{8AF85EA5-E86B-CBF9-816E-48BAE8CC2041}"/>
              </a:ext>
            </a:extLst>
          </p:cNvPr>
          <p:cNvSpPr txBox="1">
            <a:spLocks/>
          </p:cNvSpPr>
          <p:nvPr/>
        </p:nvSpPr>
        <p:spPr>
          <a:xfrm>
            <a:off x="6426548" y="4870664"/>
            <a:ext cx="5279652"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1800" dirty="0">
                <a:solidFill>
                  <a:schemeClr val="tx1"/>
                </a:solidFill>
                <a:effectLst/>
                <a:latin typeface="Montserrat" panose="00000500000000000000" pitchFamily="2" charset="0"/>
                <a:ea typeface="Aptos" panose="020B0004020202020204" pitchFamily="34" charset="0"/>
                <a:cs typeface="Aptos" panose="020B0004020202020204" pitchFamily="34" charset="0"/>
              </a:rPr>
              <a:t>Anjalee Kohli, Elizabeth Costenbader, and Steven Cole </a:t>
            </a:r>
            <a:endParaRPr lang="en-US" sz="2400" kern="1200" cap="all" dirty="0">
              <a:solidFill>
                <a:schemeClr val="tx1"/>
              </a:solidFill>
              <a:latin typeface="Montserrat" panose="00000500000000000000" pitchFamily="2" charset="0"/>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6385197" y="588585"/>
            <a:ext cx="5279652" cy="2975606"/>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Key Characteristics </a:t>
            </a:r>
            <a:b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b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of gender transformative approaches</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1039D47C-749B-D0BF-E215-E61DFE5830A7}"/>
              </a:ext>
            </a:extLst>
          </p:cNvPr>
          <p:cNvGrpSpPr/>
          <p:nvPr/>
        </p:nvGrpSpPr>
        <p:grpSpPr>
          <a:xfrm>
            <a:off x="6385197" y="3645249"/>
            <a:ext cx="5279652" cy="675393"/>
            <a:chOff x="6385197" y="3645249"/>
            <a:chExt cx="5279652" cy="675393"/>
          </a:xfrm>
        </p:grpSpPr>
        <p:sp>
          <p:nvSpPr>
            <p:cNvPr id="2" name="Google Shape;47;g30838b89d9c_0_0">
              <a:extLst>
                <a:ext uri="{FF2B5EF4-FFF2-40B4-BE49-F238E27FC236}">
                  <a16:creationId xmlns:a16="http://schemas.microsoft.com/office/drawing/2014/main" id="{35CC4B1A-A799-CAC3-9DB3-2D38DBA09316}"/>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Section 1</a:t>
              </a:r>
              <a:endParaRPr lang="en-US" sz="2800" kern="1200" cap="all" dirty="0">
                <a:solidFill>
                  <a:schemeClr val="tx1"/>
                </a:solidFill>
                <a:latin typeface="Montserrat Light" pitchFamily="2" charset="77"/>
                <a:ea typeface="+mn-ea"/>
                <a:cs typeface="+mn-cs"/>
              </a:endParaRPr>
            </a:p>
          </p:txBody>
        </p:sp>
        <p:cxnSp>
          <p:nvCxnSpPr>
            <p:cNvPr id="3" name="Straight Connector 12">
              <a:extLst>
                <a:ext uri="{FF2B5EF4-FFF2-40B4-BE49-F238E27FC236}">
                  <a16:creationId xmlns:a16="http://schemas.microsoft.com/office/drawing/2014/main" id="{3C9FD768-715C-E695-C80E-0E715040E481}"/>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220366371"/>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8629815-D385-E80C-9EEB-6B6D0E770814}"/>
              </a:ext>
            </a:extLst>
          </p:cNvPr>
          <p:cNvGrpSpPr/>
          <p:nvPr/>
        </p:nvGrpSpPr>
        <p:grpSpPr>
          <a:xfrm>
            <a:off x="717318" y="2092732"/>
            <a:ext cx="3996197" cy="2672536"/>
            <a:chOff x="717318" y="1935249"/>
            <a:chExt cx="3996197" cy="2672536"/>
          </a:xfrm>
        </p:grpSpPr>
        <p:sp>
          <p:nvSpPr>
            <p:cNvPr id="6" name="Title 1">
              <a:extLst>
                <a:ext uri="{FF2B5EF4-FFF2-40B4-BE49-F238E27FC236}">
                  <a16:creationId xmlns:a16="http://schemas.microsoft.com/office/drawing/2014/main" id="{7FB47E5B-F4DC-203B-0062-7633D17C3DA3}"/>
                </a:ext>
              </a:extLst>
            </p:cNvPr>
            <p:cNvSpPr txBox="1">
              <a:spLocks/>
            </p:cNvSpPr>
            <p:nvPr/>
          </p:nvSpPr>
          <p:spPr>
            <a:xfrm>
              <a:off x="717319" y="1935249"/>
              <a:ext cx="3996196" cy="10668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kern="1200" cap="all" spc="-100" dirty="0">
                  <a:solidFill>
                    <a:schemeClr val="tx1"/>
                  </a:solidFill>
                  <a:latin typeface="Montserrat" pitchFamily="2" charset="77"/>
                  <a:ea typeface="+mj-ea"/>
                  <a:cs typeface="Calibri" charset="0"/>
                </a:rPr>
                <a:t>Characteristic </a:t>
              </a:r>
              <a:r>
                <a:rPr lang="en-US" sz="3400" kern="1200" cap="all" dirty="0">
                  <a:solidFill>
                    <a:schemeClr val="tx1"/>
                  </a:solidFill>
                  <a:latin typeface="Montserrat" pitchFamily="2" charset="77"/>
                  <a:ea typeface="+mj-ea"/>
                  <a:cs typeface="Calibri" charset="0"/>
                </a:rPr>
                <a:t>One</a:t>
              </a:r>
            </a:p>
          </p:txBody>
        </p:sp>
        <p:sp>
          <p:nvSpPr>
            <p:cNvPr id="7" name="Text Placeholder 2">
              <a:extLst>
                <a:ext uri="{FF2B5EF4-FFF2-40B4-BE49-F238E27FC236}">
                  <a16:creationId xmlns:a16="http://schemas.microsoft.com/office/drawing/2014/main" id="{44A3A915-D9BD-E47A-B246-783DB685AE2E}"/>
                </a:ext>
              </a:extLst>
            </p:cNvPr>
            <p:cNvSpPr txBox="1">
              <a:spLocks/>
            </p:cNvSpPr>
            <p:nvPr/>
          </p:nvSpPr>
          <p:spPr>
            <a:xfrm>
              <a:off x="717318" y="3104118"/>
              <a:ext cx="3996197" cy="150366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kern="1200" dirty="0">
                  <a:solidFill>
                    <a:schemeClr val="tx1"/>
                  </a:solidFill>
                  <a:latin typeface="Montserrat" pitchFamily="2" charset="77"/>
                  <a:ea typeface="+mn-ea"/>
                  <a:cs typeface="+mn-cs"/>
                </a:rPr>
                <a:t>Prioritize a deep understanding of people in their context and the way social inequalities intersect to affect choices, opportunities and outcomes</a:t>
              </a:r>
            </a:p>
          </p:txBody>
        </p:sp>
      </p:grpSp>
      <p:sp>
        <p:nvSpPr>
          <p:cNvPr id="2" name="TextBox 1">
            <a:extLst>
              <a:ext uri="{FF2B5EF4-FFF2-40B4-BE49-F238E27FC236}">
                <a16:creationId xmlns:a16="http://schemas.microsoft.com/office/drawing/2014/main" id="{60F6A3BE-4272-259D-8589-4C94C7177472}"/>
              </a:ext>
            </a:extLst>
          </p:cNvPr>
          <p:cNvSpPr txBox="1"/>
          <p:nvPr/>
        </p:nvSpPr>
        <p:spPr>
          <a:xfrm>
            <a:off x="6444344" y="5331773"/>
            <a:ext cx="5376698" cy="646331"/>
          </a:xfrm>
          <a:prstGeom prst="rect">
            <a:avLst/>
          </a:prstGeom>
          <a:noFill/>
        </p:spPr>
        <p:txBody>
          <a:bodyPr wrap="square" rtlCol="0">
            <a:spAutoFit/>
          </a:bodyPr>
          <a:lstStyle/>
          <a:p>
            <a:pPr algn="r"/>
            <a:r>
              <a:rPr lang="en-US" sz="1200" dirty="0">
                <a:solidFill>
                  <a:schemeClr val="tx1"/>
                </a:solidFill>
                <a:latin typeface="Montserrat" pitchFamily="2" charset="77"/>
              </a:rPr>
              <a:t>Image source: https://</a:t>
            </a:r>
            <a:r>
              <a:rPr lang="en-US" sz="1200" dirty="0" err="1">
                <a:solidFill>
                  <a:schemeClr val="tx1"/>
                </a:solidFill>
                <a:latin typeface="Montserrat" pitchFamily="2" charset="77"/>
              </a:rPr>
              <a:t>content.tattooprojects.com</a:t>
            </a:r>
            <a:r>
              <a:rPr lang="en-US" sz="1200" dirty="0">
                <a:solidFill>
                  <a:schemeClr val="tx1"/>
                </a:solidFill>
                <a:latin typeface="Montserrat" pitchFamily="2" charset="77"/>
              </a:rPr>
              <a:t>/blog/placeholder</a:t>
            </a:r>
          </a:p>
          <a:p>
            <a:pPr algn="r"/>
            <a:endParaRPr lang="en-US" sz="1200" dirty="0">
              <a:solidFill>
                <a:schemeClr val="tx1"/>
              </a:solidFill>
              <a:latin typeface="Montserrat" pitchFamily="2" charset="77"/>
            </a:endParaRPr>
          </a:p>
          <a:p>
            <a:pPr algn="r"/>
            <a:r>
              <a:rPr lang="en-US" sz="1200" dirty="0">
                <a:solidFill>
                  <a:schemeClr val="tx1"/>
                </a:solidFill>
                <a:latin typeface="Montserrat" pitchFamily="2" charset="77"/>
              </a:rPr>
              <a:t>Source: Kantor 2015</a:t>
            </a:r>
          </a:p>
        </p:txBody>
      </p:sp>
      <p:pic>
        <p:nvPicPr>
          <p:cNvPr id="4" name="Picture 3">
            <a:extLst>
              <a:ext uri="{FF2B5EF4-FFF2-40B4-BE49-F238E27FC236}">
                <a16:creationId xmlns:a16="http://schemas.microsoft.com/office/drawing/2014/main" id="{83A9BA49-A6A3-5682-7AD7-DB8061F82FF6}"/>
              </a:ext>
            </a:extLst>
          </p:cNvPr>
          <p:cNvPicPr>
            <a:picLocks noChangeAspect="1"/>
          </p:cNvPicPr>
          <p:nvPr/>
        </p:nvPicPr>
        <p:blipFill>
          <a:blip r:embed="rId4"/>
          <a:stretch>
            <a:fillRect/>
          </a:stretch>
        </p:blipFill>
        <p:spPr>
          <a:xfrm>
            <a:off x="5378771" y="1652495"/>
            <a:ext cx="6352935" cy="3553009"/>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356636139"/>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F8E884E-B2BB-57D3-3BB9-6C0E4E619E25}"/>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A deep understanding of context</a:t>
            </a:r>
          </a:p>
        </p:txBody>
      </p:sp>
      <p:pic>
        <p:nvPicPr>
          <p:cNvPr id="8" name="Picture 7">
            <a:extLst>
              <a:ext uri="{FF2B5EF4-FFF2-40B4-BE49-F238E27FC236}">
                <a16:creationId xmlns:a16="http://schemas.microsoft.com/office/drawing/2014/main" id="{E1DE2C33-ED70-341E-57B8-44A0393E4592}"/>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25409" y="1656214"/>
            <a:ext cx="4370337" cy="4321504"/>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9" name="Content Placeholder 2">
            <a:extLst>
              <a:ext uri="{FF2B5EF4-FFF2-40B4-BE49-F238E27FC236}">
                <a16:creationId xmlns:a16="http://schemas.microsoft.com/office/drawing/2014/main" id="{80079960-6165-540F-A90F-A30DBC038C66}"/>
              </a:ext>
            </a:extLst>
          </p:cNvPr>
          <p:cNvSpPr txBox="1">
            <a:spLocks/>
          </p:cNvSpPr>
          <p:nvPr/>
        </p:nvSpPr>
        <p:spPr>
          <a:xfrm>
            <a:off x="5601728" y="2246246"/>
            <a:ext cx="5870320" cy="3191301"/>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Examine the individual, relational, social and structural context.</a:t>
            </a:r>
          </a:p>
          <a:p>
            <a:endParaRPr lang="en-US" dirty="0"/>
          </a:p>
          <a:p>
            <a:r>
              <a:rPr lang="en-US" dirty="0"/>
              <a:t>Gain a deep understanding of poverty and inequality.</a:t>
            </a:r>
          </a:p>
          <a:p>
            <a:endParaRPr lang="en-US" dirty="0"/>
          </a:p>
          <a:p>
            <a:r>
              <a:rPr lang="en-US" dirty="0"/>
              <a:t>Examine areas in which gender discrimination is pronounced.</a:t>
            </a:r>
          </a:p>
          <a:p>
            <a:endParaRPr lang="en-US" dirty="0"/>
          </a:p>
          <a:p>
            <a:r>
              <a:rPr lang="en-US" dirty="0"/>
              <a:t>Learn about the broader context.</a:t>
            </a:r>
          </a:p>
        </p:txBody>
      </p:sp>
      <p:sp>
        <p:nvSpPr>
          <p:cNvPr id="11" name="TextBox 10">
            <a:extLst>
              <a:ext uri="{FF2B5EF4-FFF2-40B4-BE49-F238E27FC236}">
                <a16:creationId xmlns:a16="http://schemas.microsoft.com/office/drawing/2014/main" id="{87253BCA-44F4-5895-CB0F-0BE99757DBD1}"/>
              </a:ext>
            </a:extLst>
          </p:cNvPr>
          <p:cNvSpPr txBox="1"/>
          <p:nvPr/>
        </p:nvSpPr>
        <p:spPr>
          <a:xfrm>
            <a:off x="8893628" y="5638146"/>
            <a:ext cx="2910517"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Sources: Kantor 2015; FAO 2024</a:t>
            </a:r>
          </a:p>
        </p:txBody>
      </p:sp>
      <p:sp>
        <p:nvSpPr>
          <p:cNvPr id="2" name="TextBox 1">
            <a:extLst>
              <a:ext uri="{FF2B5EF4-FFF2-40B4-BE49-F238E27FC236}">
                <a16:creationId xmlns:a16="http://schemas.microsoft.com/office/drawing/2014/main" id="{37449498-20B1-3031-5FEA-9F86E951F216}"/>
              </a:ext>
            </a:extLst>
          </p:cNvPr>
          <p:cNvSpPr txBox="1"/>
          <p:nvPr/>
        </p:nvSpPr>
        <p:spPr>
          <a:xfrm>
            <a:off x="512920" y="6032148"/>
            <a:ext cx="4603363" cy="461665"/>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pPr algn="l"/>
            <a:r>
              <a:rPr lang="en-US" dirty="0"/>
              <a:t>Image source: https://www.dreamstime.com/illustration/ explorer-safari-kids-</a:t>
            </a:r>
            <a:r>
              <a:rPr lang="en-US" dirty="0" err="1"/>
              <a:t>cartoon.html</a:t>
            </a:r>
            <a:endParaRPr lang="en-US" dirty="0"/>
          </a:p>
        </p:txBody>
      </p:sp>
    </p:spTree>
    <p:extLst>
      <p:ext uri="{BB962C8B-B14F-4D97-AF65-F5344CB8AC3E}">
        <p14:creationId xmlns:p14="http://schemas.microsoft.com/office/powerpoint/2010/main" val="3906678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0A918F-5C7A-4533-005F-7417D8E7135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CB993D07-36FD-DC19-0298-8ABFD554335B}"/>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Intersectionality</a:t>
            </a:r>
          </a:p>
        </p:txBody>
      </p:sp>
      <p:pic>
        <p:nvPicPr>
          <p:cNvPr id="5" name="Picture 4" descr="A diagram of different ages&#10;&#10;Description automatically generated">
            <a:extLst>
              <a:ext uri="{FF2B5EF4-FFF2-40B4-BE49-F238E27FC236}">
                <a16:creationId xmlns:a16="http://schemas.microsoft.com/office/drawing/2014/main" id="{B25E7A0F-9537-3B72-8E90-01FB39314D27}"/>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25409" y="1636664"/>
            <a:ext cx="4366673" cy="4340268"/>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6" name="Google Shape;68;p3">
            <a:extLst>
              <a:ext uri="{FF2B5EF4-FFF2-40B4-BE49-F238E27FC236}">
                <a16:creationId xmlns:a16="http://schemas.microsoft.com/office/drawing/2014/main" id="{EE638E70-9D56-299E-EE3C-D61B15E692B9}"/>
              </a:ext>
            </a:extLst>
          </p:cNvPr>
          <p:cNvSpPr txBox="1">
            <a:spLocks/>
          </p:cNvSpPr>
          <p:nvPr/>
        </p:nvSpPr>
        <p:spPr>
          <a:xfrm>
            <a:off x="5511779" y="2296615"/>
            <a:ext cx="6154703" cy="3083426"/>
          </a:xfrm>
          <a:prstGeom prst="rect">
            <a:avLst/>
          </a:prstGeom>
          <a:effectLst>
            <a:outerShdw blurRad="419100" algn="ctr" rotWithShape="0">
              <a:prstClr val="black">
                <a:alpha val="40000"/>
              </a:prstClr>
            </a:outerShdw>
          </a:effectLst>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indent="0">
              <a:buNone/>
            </a:pPr>
            <a:r>
              <a:rPr lang="en-US" dirty="0"/>
              <a:t>“…intersectionality offers the potential to analytically </a:t>
            </a:r>
            <a:r>
              <a:rPr lang="en-US" b="1" dirty="0">
                <a:solidFill>
                  <a:srgbClr val="A2287E"/>
                </a:solidFill>
              </a:rPr>
              <a:t>leverage the lens of social power relations (such as gender, age, ethnicity, race, and class) in ways that highlight how different systems of discrimination and advantage interact</a:t>
            </a:r>
            <a:r>
              <a:rPr lang="en-US" dirty="0"/>
              <a:t>.</a:t>
            </a:r>
            <a:r>
              <a:rPr lang="en-US" b="1" dirty="0">
                <a:solidFill>
                  <a:srgbClr val="A2287E"/>
                </a:solidFill>
              </a:rPr>
              <a:t> </a:t>
            </a:r>
            <a:r>
              <a:rPr lang="en-US" dirty="0"/>
              <a:t>These social power relations are co-constructed together in ways that shape the experiences of different people living at the various intersections of identity and relative levels of power within society.” </a:t>
            </a:r>
          </a:p>
          <a:p>
            <a:pPr marL="0" indent="0">
              <a:buNone/>
            </a:pPr>
            <a:r>
              <a:rPr lang="en-US" sz="1400" dirty="0"/>
              <a:t>										                 — Tavenner 2022</a:t>
            </a:r>
          </a:p>
        </p:txBody>
      </p:sp>
      <p:sp>
        <p:nvSpPr>
          <p:cNvPr id="13" name="TextBox 12">
            <a:extLst>
              <a:ext uri="{FF2B5EF4-FFF2-40B4-BE49-F238E27FC236}">
                <a16:creationId xmlns:a16="http://schemas.microsoft.com/office/drawing/2014/main" id="{ED48EFD6-D186-C613-5720-FA6458441308}"/>
              </a:ext>
            </a:extLst>
          </p:cNvPr>
          <p:cNvSpPr txBox="1"/>
          <p:nvPr/>
        </p:nvSpPr>
        <p:spPr>
          <a:xfrm>
            <a:off x="7115840" y="5600002"/>
            <a:ext cx="4572000" cy="276999"/>
          </a:xfrm>
          <a:prstGeom prst="rect">
            <a:avLst/>
          </a:prstGeom>
          <a:noFill/>
        </p:spPr>
        <p:txBody>
          <a:bodyPr wrap="square" rtlCol="0">
            <a:spAutoFit/>
          </a:bodyPr>
          <a:lstStyle/>
          <a:p>
            <a:pPr algn="r"/>
            <a:r>
              <a:rPr lang="en-US" sz="1200" dirty="0">
                <a:latin typeface="Montserrat" pitchFamily="2" charset="77"/>
              </a:rPr>
              <a:t>Sources: Crenshaw 1989; Tavenner 2022; </a:t>
            </a:r>
            <a:r>
              <a:rPr lang="en-US" sz="1200" dirty="0" err="1">
                <a:latin typeface="Montserrat" pitchFamily="2" charset="77"/>
              </a:rPr>
              <a:t>UNWomen</a:t>
            </a:r>
            <a:r>
              <a:rPr lang="en-US" sz="1200" dirty="0">
                <a:latin typeface="Montserrat" pitchFamily="2" charset="77"/>
              </a:rPr>
              <a:t> 2021</a:t>
            </a:r>
          </a:p>
        </p:txBody>
      </p:sp>
      <p:sp>
        <p:nvSpPr>
          <p:cNvPr id="2" name="TextBox 1">
            <a:extLst>
              <a:ext uri="{FF2B5EF4-FFF2-40B4-BE49-F238E27FC236}">
                <a16:creationId xmlns:a16="http://schemas.microsoft.com/office/drawing/2014/main" id="{C5D09657-D58A-1E4F-6328-8D0FC0137CEE}"/>
              </a:ext>
            </a:extLst>
          </p:cNvPr>
          <p:cNvSpPr txBox="1"/>
          <p:nvPr/>
        </p:nvSpPr>
        <p:spPr>
          <a:xfrm>
            <a:off x="2506278" y="6009590"/>
            <a:ext cx="2554726" cy="276999"/>
          </a:xfrm>
          <a:prstGeom prst="rect">
            <a:avLst/>
          </a:prstGeom>
          <a:noFill/>
        </p:spPr>
        <p:txBody>
          <a:bodyPr wrap="square" rtlCol="0">
            <a:spAutoFit/>
          </a:bodyPr>
          <a:lstStyle/>
          <a:p>
            <a:pPr algn="r"/>
            <a:r>
              <a:rPr lang="en-US" sz="1200" dirty="0">
                <a:latin typeface="Montserrat" pitchFamily="2" charset="77"/>
              </a:rPr>
              <a:t>Image source: Tavenner 2022</a:t>
            </a:r>
          </a:p>
        </p:txBody>
      </p:sp>
    </p:spTree>
    <p:extLst>
      <p:ext uri="{BB962C8B-B14F-4D97-AF65-F5344CB8AC3E}">
        <p14:creationId xmlns:p14="http://schemas.microsoft.com/office/powerpoint/2010/main" val="4242312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4DEB3-B0A6-C0ED-A32E-707CEA3E0979}"/>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C748E8E2-774E-FE2C-DFDD-B57074190815}"/>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Intersectionality</a:t>
            </a:r>
          </a:p>
        </p:txBody>
      </p:sp>
      <p:sp>
        <p:nvSpPr>
          <p:cNvPr id="4" name="TextBox 3">
            <a:extLst>
              <a:ext uri="{FF2B5EF4-FFF2-40B4-BE49-F238E27FC236}">
                <a16:creationId xmlns:a16="http://schemas.microsoft.com/office/drawing/2014/main" id="{3454D5B8-3B24-EFB8-34EF-FBCCD3D0A371}"/>
              </a:ext>
            </a:extLst>
          </p:cNvPr>
          <p:cNvSpPr txBox="1"/>
          <p:nvPr/>
        </p:nvSpPr>
        <p:spPr>
          <a:xfrm>
            <a:off x="6926316" y="6065227"/>
            <a:ext cx="2732689" cy="276999"/>
          </a:xfrm>
          <a:prstGeom prst="rect">
            <a:avLst/>
          </a:prstGeom>
          <a:noFill/>
        </p:spPr>
        <p:txBody>
          <a:bodyPr wrap="square" rtlCol="0">
            <a:spAutoFit/>
          </a:bodyPr>
          <a:lstStyle>
            <a:defPPr>
              <a:defRPr lang="en-US"/>
            </a:defPPr>
            <a:lvl1pPr algn="r">
              <a:defRPr sz="1200">
                <a:latin typeface="Montserrat" pitchFamily="2" charset="77"/>
              </a:defRPr>
            </a:lvl1pPr>
          </a:lstStyle>
          <a:p>
            <a:r>
              <a:rPr lang="en-US" dirty="0"/>
              <a:t>Sources: Tavenner 2022; Wilkins</a:t>
            </a:r>
          </a:p>
        </p:txBody>
      </p:sp>
      <p:grpSp>
        <p:nvGrpSpPr>
          <p:cNvPr id="20" name="Group 19">
            <a:extLst>
              <a:ext uri="{FF2B5EF4-FFF2-40B4-BE49-F238E27FC236}">
                <a16:creationId xmlns:a16="http://schemas.microsoft.com/office/drawing/2014/main" id="{63850316-6099-7664-0EAA-2823E27B0FBB}"/>
              </a:ext>
            </a:extLst>
          </p:cNvPr>
          <p:cNvGrpSpPr/>
          <p:nvPr/>
        </p:nvGrpSpPr>
        <p:grpSpPr>
          <a:xfrm>
            <a:off x="334990" y="1893094"/>
            <a:ext cx="5139838" cy="1154905"/>
            <a:chOff x="600008" y="1830032"/>
            <a:chExt cx="5459206" cy="1154905"/>
          </a:xfrm>
        </p:grpSpPr>
        <p:sp>
          <p:nvSpPr>
            <p:cNvPr id="7" name="Rounded Rectangle 6">
              <a:extLst>
                <a:ext uri="{FF2B5EF4-FFF2-40B4-BE49-F238E27FC236}">
                  <a16:creationId xmlns:a16="http://schemas.microsoft.com/office/drawing/2014/main" id="{96E9D28D-5252-5258-5641-301CC1F1B111}"/>
                </a:ext>
              </a:extLst>
            </p:cNvPr>
            <p:cNvSpPr/>
            <p:nvPr/>
          </p:nvSpPr>
          <p:spPr>
            <a:xfrm>
              <a:off x="600008" y="1830032"/>
              <a:ext cx="5459206" cy="115490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8" name="Text Placeholder 3">
              <a:extLst>
                <a:ext uri="{FF2B5EF4-FFF2-40B4-BE49-F238E27FC236}">
                  <a16:creationId xmlns:a16="http://schemas.microsoft.com/office/drawing/2014/main" id="{F141488A-27CC-7684-FB89-854AD874F9BA}"/>
                </a:ext>
              </a:extLst>
            </p:cNvPr>
            <p:cNvSpPr txBox="1">
              <a:spLocks/>
            </p:cNvSpPr>
            <p:nvPr/>
          </p:nvSpPr>
          <p:spPr>
            <a:xfrm>
              <a:off x="733554" y="2084445"/>
              <a:ext cx="5227307" cy="64954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People face multiple and intersecting forms of marginalization.</a:t>
              </a:r>
            </a:p>
          </p:txBody>
        </p:sp>
      </p:grpSp>
      <p:grpSp>
        <p:nvGrpSpPr>
          <p:cNvPr id="21" name="Group 20">
            <a:extLst>
              <a:ext uri="{FF2B5EF4-FFF2-40B4-BE49-F238E27FC236}">
                <a16:creationId xmlns:a16="http://schemas.microsoft.com/office/drawing/2014/main" id="{2788CB64-DE56-0419-DB56-56842015231C}"/>
              </a:ext>
            </a:extLst>
          </p:cNvPr>
          <p:cNvGrpSpPr/>
          <p:nvPr/>
        </p:nvGrpSpPr>
        <p:grpSpPr>
          <a:xfrm>
            <a:off x="334990" y="3217431"/>
            <a:ext cx="5139838" cy="1154905"/>
            <a:chOff x="600008" y="3154369"/>
            <a:chExt cx="5459206" cy="1154905"/>
          </a:xfrm>
        </p:grpSpPr>
        <p:sp>
          <p:nvSpPr>
            <p:cNvPr id="10" name="Rounded Rectangle 9">
              <a:extLst>
                <a:ext uri="{FF2B5EF4-FFF2-40B4-BE49-F238E27FC236}">
                  <a16:creationId xmlns:a16="http://schemas.microsoft.com/office/drawing/2014/main" id="{191C1671-0CB5-EBF5-E6C3-E7374199B03F}"/>
                </a:ext>
              </a:extLst>
            </p:cNvPr>
            <p:cNvSpPr/>
            <p:nvPr/>
          </p:nvSpPr>
          <p:spPr>
            <a:xfrm>
              <a:off x="600008" y="3154369"/>
              <a:ext cx="5459206" cy="115490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5" name="Text Placeholder 3">
              <a:extLst>
                <a:ext uri="{FF2B5EF4-FFF2-40B4-BE49-F238E27FC236}">
                  <a16:creationId xmlns:a16="http://schemas.microsoft.com/office/drawing/2014/main" id="{E6461D90-8F0B-D429-6BAD-4A3EC3C449AA}"/>
                </a:ext>
              </a:extLst>
            </p:cNvPr>
            <p:cNvSpPr txBox="1">
              <a:spLocks/>
            </p:cNvSpPr>
            <p:nvPr/>
          </p:nvSpPr>
          <p:spPr>
            <a:xfrm>
              <a:off x="733554" y="3407051"/>
              <a:ext cx="5057645" cy="64954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Different oppressions and power dynamics interact.</a:t>
              </a:r>
            </a:p>
          </p:txBody>
        </p:sp>
      </p:grpSp>
      <p:grpSp>
        <p:nvGrpSpPr>
          <p:cNvPr id="23" name="Group 22">
            <a:extLst>
              <a:ext uri="{FF2B5EF4-FFF2-40B4-BE49-F238E27FC236}">
                <a16:creationId xmlns:a16="http://schemas.microsoft.com/office/drawing/2014/main" id="{7AE976E8-239D-CF9A-AE6A-740D510036BA}"/>
              </a:ext>
            </a:extLst>
          </p:cNvPr>
          <p:cNvGrpSpPr/>
          <p:nvPr/>
        </p:nvGrpSpPr>
        <p:grpSpPr>
          <a:xfrm>
            <a:off x="5711693" y="1904669"/>
            <a:ext cx="6071336" cy="1154905"/>
            <a:chOff x="6312380" y="1830032"/>
            <a:chExt cx="5459206" cy="1154905"/>
          </a:xfrm>
        </p:grpSpPr>
        <p:sp>
          <p:nvSpPr>
            <p:cNvPr id="9" name="Rounded Rectangle 8">
              <a:extLst>
                <a:ext uri="{FF2B5EF4-FFF2-40B4-BE49-F238E27FC236}">
                  <a16:creationId xmlns:a16="http://schemas.microsoft.com/office/drawing/2014/main" id="{D0688F41-4D50-4B36-1903-C6B16BB4FD2D}"/>
                </a:ext>
              </a:extLst>
            </p:cNvPr>
            <p:cNvSpPr/>
            <p:nvPr/>
          </p:nvSpPr>
          <p:spPr>
            <a:xfrm>
              <a:off x="6312380" y="1830032"/>
              <a:ext cx="5459206" cy="115490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6" name="Text Placeholder 3">
              <a:extLst>
                <a:ext uri="{FF2B5EF4-FFF2-40B4-BE49-F238E27FC236}">
                  <a16:creationId xmlns:a16="http://schemas.microsoft.com/office/drawing/2014/main" id="{29497262-6F36-4CEC-7B4A-3BCDFB220F06}"/>
                </a:ext>
              </a:extLst>
            </p:cNvPr>
            <p:cNvSpPr txBox="1">
              <a:spLocks/>
            </p:cNvSpPr>
            <p:nvPr/>
          </p:nvSpPr>
          <p:spPr>
            <a:xfrm>
              <a:off x="6435416" y="2084445"/>
              <a:ext cx="5156575" cy="64954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Adopt a more systems-oriented and complexity-aware lens.</a:t>
              </a:r>
            </a:p>
          </p:txBody>
        </p:sp>
      </p:grpSp>
      <p:grpSp>
        <p:nvGrpSpPr>
          <p:cNvPr id="24" name="Group 23">
            <a:extLst>
              <a:ext uri="{FF2B5EF4-FFF2-40B4-BE49-F238E27FC236}">
                <a16:creationId xmlns:a16="http://schemas.microsoft.com/office/drawing/2014/main" id="{C32F3D99-2E0F-C26A-5AAB-D4230EBD4CB0}"/>
              </a:ext>
            </a:extLst>
          </p:cNvPr>
          <p:cNvGrpSpPr/>
          <p:nvPr/>
        </p:nvGrpSpPr>
        <p:grpSpPr>
          <a:xfrm>
            <a:off x="5711693" y="3229006"/>
            <a:ext cx="6071336" cy="1154905"/>
            <a:chOff x="6312380" y="3154369"/>
            <a:chExt cx="5459206" cy="1154905"/>
          </a:xfrm>
        </p:grpSpPr>
        <p:sp>
          <p:nvSpPr>
            <p:cNvPr id="11" name="Rounded Rectangle 10">
              <a:extLst>
                <a:ext uri="{FF2B5EF4-FFF2-40B4-BE49-F238E27FC236}">
                  <a16:creationId xmlns:a16="http://schemas.microsoft.com/office/drawing/2014/main" id="{18670594-F728-D77F-1355-B188F3EF7B99}"/>
                </a:ext>
              </a:extLst>
            </p:cNvPr>
            <p:cNvSpPr/>
            <p:nvPr/>
          </p:nvSpPr>
          <p:spPr>
            <a:xfrm>
              <a:off x="6312380" y="3154369"/>
              <a:ext cx="5459206" cy="115490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Text Placeholder 3">
              <a:extLst>
                <a:ext uri="{FF2B5EF4-FFF2-40B4-BE49-F238E27FC236}">
                  <a16:creationId xmlns:a16="http://schemas.microsoft.com/office/drawing/2014/main" id="{17C1F048-2353-434D-289A-0CAF27F645F8}"/>
                </a:ext>
              </a:extLst>
            </p:cNvPr>
            <p:cNvSpPr txBox="1">
              <a:spLocks/>
            </p:cNvSpPr>
            <p:nvPr/>
          </p:nvSpPr>
          <p:spPr>
            <a:xfrm>
              <a:off x="6435416" y="3254389"/>
              <a:ext cx="5212262" cy="95486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Learn about who may be excluded or affected by development and research activities, and develop strategies to address this.</a:t>
              </a:r>
            </a:p>
          </p:txBody>
        </p:sp>
      </p:grpSp>
      <p:grpSp>
        <p:nvGrpSpPr>
          <p:cNvPr id="25" name="Group 24">
            <a:extLst>
              <a:ext uri="{FF2B5EF4-FFF2-40B4-BE49-F238E27FC236}">
                <a16:creationId xmlns:a16="http://schemas.microsoft.com/office/drawing/2014/main" id="{7882C717-BD44-19A3-FE32-9F4F470698C6}"/>
              </a:ext>
            </a:extLst>
          </p:cNvPr>
          <p:cNvGrpSpPr/>
          <p:nvPr/>
        </p:nvGrpSpPr>
        <p:grpSpPr>
          <a:xfrm>
            <a:off x="5711693" y="4553343"/>
            <a:ext cx="6071336" cy="1154905"/>
            <a:chOff x="6312380" y="4531516"/>
            <a:chExt cx="5459206" cy="1154905"/>
          </a:xfrm>
        </p:grpSpPr>
        <p:sp>
          <p:nvSpPr>
            <p:cNvPr id="14" name="Rounded Rectangle 13">
              <a:extLst>
                <a:ext uri="{FF2B5EF4-FFF2-40B4-BE49-F238E27FC236}">
                  <a16:creationId xmlns:a16="http://schemas.microsoft.com/office/drawing/2014/main" id="{B6A96F04-24B6-3BED-857B-4B85A9C24EB6}"/>
                </a:ext>
              </a:extLst>
            </p:cNvPr>
            <p:cNvSpPr/>
            <p:nvPr/>
          </p:nvSpPr>
          <p:spPr>
            <a:xfrm>
              <a:off x="6312380" y="4531516"/>
              <a:ext cx="5459206" cy="115490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8" name="Text Placeholder 3">
              <a:extLst>
                <a:ext uri="{FF2B5EF4-FFF2-40B4-BE49-F238E27FC236}">
                  <a16:creationId xmlns:a16="http://schemas.microsoft.com/office/drawing/2014/main" id="{53C57733-0940-CE8B-9217-9EE860C2B38D}"/>
                </a:ext>
              </a:extLst>
            </p:cNvPr>
            <p:cNvSpPr txBox="1">
              <a:spLocks/>
            </p:cNvSpPr>
            <p:nvPr/>
          </p:nvSpPr>
          <p:spPr>
            <a:xfrm>
              <a:off x="6435417" y="4784198"/>
              <a:ext cx="5156574" cy="64954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The researcher/team should engage with their own assumptions and positionality.</a:t>
              </a:r>
            </a:p>
          </p:txBody>
        </p:sp>
      </p:grpSp>
      <p:grpSp>
        <p:nvGrpSpPr>
          <p:cNvPr id="22" name="Group 21">
            <a:extLst>
              <a:ext uri="{FF2B5EF4-FFF2-40B4-BE49-F238E27FC236}">
                <a16:creationId xmlns:a16="http://schemas.microsoft.com/office/drawing/2014/main" id="{F0C5C6BD-470F-B0F2-4380-F489214BA7BE}"/>
              </a:ext>
            </a:extLst>
          </p:cNvPr>
          <p:cNvGrpSpPr/>
          <p:nvPr/>
        </p:nvGrpSpPr>
        <p:grpSpPr>
          <a:xfrm>
            <a:off x="334990" y="4541768"/>
            <a:ext cx="5139838" cy="1154905"/>
            <a:chOff x="600008" y="4531516"/>
            <a:chExt cx="5459206" cy="1154905"/>
          </a:xfrm>
        </p:grpSpPr>
        <p:sp>
          <p:nvSpPr>
            <p:cNvPr id="12" name="Rounded Rectangle 11">
              <a:extLst>
                <a:ext uri="{FF2B5EF4-FFF2-40B4-BE49-F238E27FC236}">
                  <a16:creationId xmlns:a16="http://schemas.microsoft.com/office/drawing/2014/main" id="{77B28150-DC8B-BB49-B43E-32C9F3B28CEA}"/>
                </a:ext>
              </a:extLst>
            </p:cNvPr>
            <p:cNvSpPr/>
            <p:nvPr/>
          </p:nvSpPr>
          <p:spPr>
            <a:xfrm>
              <a:off x="600008" y="4531516"/>
              <a:ext cx="5459206" cy="115490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9" name="Text Placeholder 3">
              <a:extLst>
                <a:ext uri="{FF2B5EF4-FFF2-40B4-BE49-F238E27FC236}">
                  <a16:creationId xmlns:a16="http://schemas.microsoft.com/office/drawing/2014/main" id="{236D7590-E08D-1A67-ED35-CBC1E592403A}"/>
                </a:ext>
              </a:extLst>
            </p:cNvPr>
            <p:cNvSpPr txBox="1">
              <a:spLocks/>
            </p:cNvSpPr>
            <p:nvPr/>
          </p:nvSpPr>
          <p:spPr>
            <a:xfrm>
              <a:off x="733555" y="4883409"/>
              <a:ext cx="4934606" cy="36625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Oppressions are not additive.</a:t>
              </a:r>
            </a:p>
          </p:txBody>
        </p:sp>
      </p:grpSp>
    </p:spTree>
    <p:extLst>
      <p:ext uri="{BB962C8B-B14F-4D97-AF65-F5344CB8AC3E}">
        <p14:creationId xmlns:p14="http://schemas.microsoft.com/office/powerpoint/2010/main" val="250117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63F32-6E97-13C0-D84D-E92AC7A356F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2819580D-9620-93DC-73B5-9D2BE97E2F70}"/>
              </a:ext>
            </a:extLst>
          </p:cNvPr>
          <p:cNvSpPr txBox="1">
            <a:spLocks/>
          </p:cNvSpPr>
          <p:nvPr/>
        </p:nvSpPr>
        <p:spPr>
          <a:xfrm>
            <a:off x="600009" y="315892"/>
            <a:ext cx="9208133" cy="95410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Intersectionality and social embeddedness in agrifood systems</a:t>
            </a:r>
          </a:p>
        </p:txBody>
      </p:sp>
      <p:sp>
        <p:nvSpPr>
          <p:cNvPr id="4" name="TextBox 3">
            <a:extLst>
              <a:ext uri="{FF2B5EF4-FFF2-40B4-BE49-F238E27FC236}">
                <a16:creationId xmlns:a16="http://schemas.microsoft.com/office/drawing/2014/main" id="{31E4B2C3-A1C1-70AD-98A5-F6F433E332C4}"/>
              </a:ext>
            </a:extLst>
          </p:cNvPr>
          <p:cNvSpPr txBox="1"/>
          <p:nvPr/>
        </p:nvSpPr>
        <p:spPr>
          <a:xfrm>
            <a:off x="4776871" y="5614118"/>
            <a:ext cx="3225757" cy="276999"/>
          </a:xfrm>
          <a:prstGeom prst="rect">
            <a:avLst/>
          </a:prstGeom>
          <a:noFill/>
        </p:spPr>
        <p:txBody>
          <a:bodyPr wrap="square" rtlCol="0">
            <a:spAutoFit/>
          </a:bodyPr>
          <a:lstStyle>
            <a:defPPr>
              <a:defRPr lang="en-US"/>
            </a:defPPr>
            <a:lvl1pPr algn="r">
              <a:defRPr sz="1200">
                <a:latin typeface="Montserrat" pitchFamily="2" charset="77"/>
              </a:defRPr>
            </a:lvl1pPr>
          </a:lstStyle>
          <a:p>
            <a:r>
              <a:rPr lang="en-US" dirty="0"/>
              <a:t>Sources: Choo 2010; Tavenner 2022 </a:t>
            </a:r>
          </a:p>
        </p:txBody>
      </p:sp>
      <p:sp>
        <p:nvSpPr>
          <p:cNvPr id="2" name="Text Placeholder 2">
            <a:extLst>
              <a:ext uri="{FF2B5EF4-FFF2-40B4-BE49-F238E27FC236}">
                <a16:creationId xmlns:a16="http://schemas.microsoft.com/office/drawing/2014/main" id="{F99B9FCE-05EB-11D1-1D1B-AB84FAA8AD87}"/>
              </a:ext>
            </a:extLst>
          </p:cNvPr>
          <p:cNvSpPr txBox="1">
            <a:spLocks/>
          </p:cNvSpPr>
          <p:nvPr/>
        </p:nvSpPr>
        <p:spPr>
          <a:xfrm>
            <a:off x="600009" y="2070210"/>
            <a:ext cx="7623370" cy="3446767"/>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525" indent="0">
              <a:lnSpc>
                <a:spcPct val="120000"/>
              </a:lnSpc>
              <a:spcBef>
                <a:spcPts val="0"/>
              </a:spcBef>
              <a:buClr>
                <a:srgbClr val="A2287E"/>
              </a:buClr>
              <a:buNone/>
            </a:pPr>
            <a:r>
              <a:rPr lang="en-US" sz="1900" dirty="0">
                <a:latin typeface="Montserrat" pitchFamily="2" charset="77"/>
              </a:rPr>
              <a:t>Applying intersectionality in a meaningful and rigorous way in agrifood systems practice and research:</a:t>
            </a:r>
          </a:p>
          <a:p>
            <a:pPr marL="9525" indent="0">
              <a:lnSpc>
                <a:spcPct val="120000"/>
              </a:lnSpc>
              <a:spcBef>
                <a:spcPts val="0"/>
              </a:spcBef>
              <a:buClr>
                <a:srgbClr val="A2287E"/>
              </a:buClr>
              <a:buNone/>
            </a:pPr>
            <a:endParaRPr lang="en-US" sz="1900" dirty="0">
              <a:latin typeface="Montserrat" pitchFamily="2" charset="77"/>
            </a:endParaRPr>
          </a:p>
          <a:p>
            <a:pPr marL="352425" indent="-342900">
              <a:lnSpc>
                <a:spcPct val="120000"/>
              </a:lnSpc>
              <a:spcBef>
                <a:spcPts val="0"/>
              </a:spcBef>
              <a:buClr>
                <a:srgbClr val="A2287E"/>
              </a:buClr>
            </a:pPr>
            <a:r>
              <a:rPr lang="en-US" sz="1900" b="1" dirty="0">
                <a:solidFill>
                  <a:srgbClr val="A2287E"/>
                </a:solidFill>
                <a:latin typeface="Montserrat" pitchFamily="2" charset="77"/>
              </a:rPr>
              <a:t>Group-centered: </a:t>
            </a:r>
            <a:r>
              <a:rPr lang="en-US" sz="1900" dirty="0">
                <a:latin typeface="Montserrat" pitchFamily="2" charset="77"/>
              </a:rPr>
              <a:t>“placing multiple marginalized groups and their perspectives at the center” </a:t>
            </a:r>
          </a:p>
          <a:p>
            <a:pPr marL="352425" indent="-342900">
              <a:lnSpc>
                <a:spcPct val="120000"/>
              </a:lnSpc>
              <a:spcBef>
                <a:spcPts val="0"/>
              </a:spcBef>
              <a:buClr>
                <a:srgbClr val="A2287E"/>
              </a:buClr>
            </a:pPr>
            <a:endParaRPr lang="en-US" sz="1900" b="1" dirty="0">
              <a:latin typeface="Montserrat" pitchFamily="2" charset="77"/>
            </a:endParaRPr>
          </a:p>
          <a:p>
            <a:pPr marL="352425" indent="-342900">
              <a:lnSpc>
                <a:spcPct val="120000"/>
              </a:lnSpc>
              <a:spcBef>
                <a:spcPts val="0"/>
              </a:spcBef>
              <a:buClr>
                <a:srgbClr val="A2287E"/>
              </a:buClr>
            </a:pPr>
            <a:r>
              <a:rPr lang="en-US" sz="1900" b="1" dirty="0">
                <a:solidFill>
                  <a:srgbClr val="A2287E"/>
                </a:solidFill>
                <a:latin typeface="Montserrat" pitchFamily="2" charset="77"/>
              </a:rPr>
              <a:t>Process-centered:</a:t>
            </a:r>
            <a:r>
              <a:rPr lang="en-US" sz="1900" b="1" dirty="0">
                <a:latin typeface="Montserrat" pitchFamily="2" charset="77"/>
              </a:rPr>
              <a:t> </a:t>
            </a:r>
            <a:r>
              <a:rPr lang="en-US" sz="1900" dirty="0">
                <a:latin typeface="Montserrat" pitchFamily="2" charset="77"/>
              </a:rPr>
              <a:t>“intersectionality as a process, highlights power as relational, seeing the interactions among variables as multiplying oppressions”</a:t>
            </a:r>
            <a:endParaRPr lang="en-US" sz="1900" b="1" dirty="0">
              <a:latin typeface="Montserrat" pitchFamily="2" charset="77"/>
            </a:endParaRPr>
          </a:p>
          <a:p>
            <a:pPr marL="352425" indent="-342900">
              <a:lnSpc>
                <a:spcPct val="120000"/>
              </a:lnSpc>
              <a:spcBef>
                <a:spcPts val="0"/>
              </a:spcBef>
              <a:buClr>
                <a:srgbClr val="A2287E"/>
              </a:buClr>
            </a:pPr>
            <a:endParaRPr lang="en-US" sz="1900" b="1" dirty="0">
              <a:latin typeface="Montserrat" pitchFamily="2" charset="77"/>
            </a:endParaRPr>
          </a:p>
          <a:p>
            <a:pPr marL="352425" indent="-342900">
              <a:lnSpc>
                <a:spcPct val="120000"/>
              </a:lnSpc>
              <a:spcBef>
                <a:spcPts val="0"/>
              </a:spcBef>
              <a:buClr>
                <a:srgbClr val="A2287E"/>
              </a:buClr>
            </a:pPr>
            <a:r>
              <a:rPr lang="en-US" sz="1900" b="1" dirty="0">
                <a:solidFill>
                  <a:srgbClr val="A2287E"/>
                </a:solidFill>
                <a:latin typeface="Montserrat" pitchFamily="2" charset="77"/>
              </a:rPr>
              <a:t>System-centered: </a:t>
            </a:r>
            <a:r>
              <a:rPr lang="en-US" sz="1900" dirty="0">
                <a:latin typeface="Montserrat" pitchFamily="2" charset="77"/>
              </a:rPr>
              <a:t>“intersectionality as shaping the entire social system”</a:t>
            </a:r>
          </a:p>
        </p:txBody>
      </p:sp>
      <p:pic>
        <p:nvPicPr>
          <p:cNvPr id="5" name="Picture 4">
            <a:extLst>
              <a:ext uri="{FF2B5EF4-FFF2-40B4-BE49-F238E27FC236}">
                <a16:creationId xmlns:a16="http://schemas.microsoft.com/office/drawing/2014/main" id="{72CF58A7-2167-6758-AA3F-FC68CB8852CA}"/>
              </a:ext>
            </a:extLst>
          </p:cNvPr>
          <p:cNvPicPr>
            <a:picLocks noChangeAspect="1"/>
          </p:cNvPicPr>
          <p:nvPr/>
        </p:nvPicPr>
        <p:blipFill>
          <a:blip r:embed="rId3"/>
          <a:stretch>
            <a:fillRect/>
          </a:stretch>
        </p:blipFill>
        <p:spPr>
          <a:xfrm>
            <a:off x="8716447" y="1648003"/>
            <a:ext cx="2732689" cy="4337480"/>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2455312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9B551-82D8-F8AD-426F-C18A24CEE58F}"/>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80F9B4C4-09C0-7DB3-6D43-82613A22F0E7}"/>
              </a:ext>
            </a:extLst>
          </p:cNvPr>
          <p:cNvGrpSpPr/>
          <p:nvPr/>
        </p:nvGrpSpPr>
        <p:grpSpPr>
          <a:xfrm>
            <a:off x="717318" y="2092732"/>
            <a:ext cx="3996197" cy="2672536"/>
            <a:chOff x="717318" y="1935249"/>
            <a:chExt cx="3996197" cy="2672536"/>
          </a:xfrm>
        </p:grpSpPr>
        <p:sp>
          <p:nvSpPr>
            <p:cNvPr id="6" name="Title 1">
              <a:extLst>
                <a:ext uri="{FF2B5EF4-FFF2-40B4-BE49-F238E27FC236}">
                  <a16:creationId xmlns:a16="http://schemas.microsoft.com/office/drawing/2014/main" id="{EB6B9257-50A3-3FC1-3114-A5464B8CE428}"/>
                </a:ext>
              </a:extLst>
            </p:cNvPr>
            <p:cNvSpPr txBox="1">
              <a:spLocks/>
            </p:cNvSpPr>
            <p:nvPr/>
          </p:nvSpPr>
          <p:spPr>
            <a:xfrm>
              <a:off x="717319" y="1935249"/>
              <a:ext cx="3996196" cy="10668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kern="1200" cap="all" spc="-100" dirty="0">
                  <a:solidFill>
                    <a:schemeClr val="tx1"/>
                  </a:solidFill>
                  <a:latin typeface="Montserrat" pitchFamily="2" charset="77"/>
                  <a:ea typeface="+mj-ea"/>
                  <a:cs typeface="Calibri" charset="0"/>
                </a:rPr>
                <a:t>Characteristic </a:t>
              </a:r>
              <a:r>
                <a:rPr lang="en-US" sz="3400" cap="all" spc="-100" dirty="0">
                  <a:solidFill>
                    <a:schemeClr val="tx1"/>
                  </a:solidFill>
                  <a:latin typeface="Montserrat" pitchFamily="2" charset="77"/>
                  <a:ea typeface="+mj-ea"/>
                  <a:cs typeface="Calibri" charset="0"/>
                </a:rPr>
                <a:t>TWO</a:t>
              </a:r>
              <a:endParaRPr lang="en-US" sz="3400" kern="1200" cap="all" dirty="0">
                <a:solidFill>
                  <a:schemeClr val="tx1"/>
                </a:solidFill>
                <a:latin typeface="Montserrat" pitchFamily="2" charset="77"/>
                <a:ea typeface="+mj-ea"/>
                <a:cs typeface="Calibri" charset="0"/>
              </a:endParaRPr>
            </a:p>
          </p:txBody>
        </p:sp>
        <p:sp>
          <p:nvSpPr>
            <p:cNvPr id="7" name="Text Placeholder 2">
              <a:extLst>
                <a:ext uri="{FF2B5EF4-FFF2-40B4-BE49-F238E27FC236}">
                  <a16:creationId xmlns:a16="http://schemas.microsoft.com/office/drawing/2014/main" id="{B1AC6E77-9EE8-6821-60ED-1CE0B12B1FDF}"/>
                </a:ext>
              </a:extLst>
            </p:cNvPr>
            <p:cNvSpPr txBox="1">
              <a:spLocks/>
            </p:cNvSpPr>
            <p:nvPr/>
          </p:nvSpPr>
          <p:spPr>
            <a:xfrm>
              <a:off x="717318" y="3104118"/>
              <a:ext cx="3996197" cy="150366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kern="1200" dirty="0">
                  <a:solidFill>
                    <a:schemeClr val="tx1"/>
                  </a:solidFill>
                  <a:latin typeface="Montserrat" pitchFamily="2" charset="77"/>
                  <a:ea typeface="+mn-ea"/>
                  <a:cs typeface="+mn-cs"/>
                </a:rPr>
                <a:t>Engage with both men and women</a:t>
              </a:r>
            </a:p>
          </p:txBody>
        </p:sp>
      </p:grpSp>
      <p:sp>
        <p:nvSpPr>
          <p:cNvPr id="13" name="TextBox 12">
            <a:extLst>
              <a:ext uri="{FF2B5EF4-FFF2-40B4-BE49-F238E27FC236}">
                <a16:creationId xmlns:a16="http://schemas.microsoft.com/office/drawing/2014/main" id="{B3EA8AA4-F9ED-F8D3-1CE7-5AEDE106C001}"/>
              </a:ext>
            </a:extLst>
          </p:cNvPr>
          <p:cNvSpPr txBox="1"/>
          <p:nvPr/>
        </p:nvSpPr>
        <p:spPr>
          <a:xfrm>
            <a:off x="6759813" y="5333010"/>
            <a:ext cx="4811487" cy="646331"/>
          </a:xfrm>
          <a:prstGeom prst="rect">
            <a:avLst/>
          </a:prstGeom>
          <a:noFill/>
        </p:spPr>
        <p:txBody>
          <a:bodyPr wrap="square" rtlCol="0">
            <a:spAutoFit/>
          </a:bodyPr>
          <a:lstStyle/>
          <a:p>
            <a:pPr algn="r"/>
            <a:r>
              <a:rPr lang="en-US" sz="1200" dirty="0">
                <a:solidFill>
                  <a:srgbClr val="000000"/>
                </a:solidFill>
                <a:latin typeface="Montserrat" pitchFamily="2" charset="77"/>
              </a:rPr>
              <a:t>Image source: </a:t>
            </a:r>
            <a:r>
              <a:rPr lang="en-US" sz="1200" dirty="0">
                <a:solidFill>
                  <a:srgbClr val="A2287E"/>
                </a:solidFill>
                <a:latin typeface="Montserrat" pitchFamily="2" charset="77"/>
                <a:hlinkClick r:id="rId3">
                  <a:extLst>
                    <a:ext uri="{A12FA001-AC4F-418D-AE19-62706E023703}">
                      <ahyp:hlinkClr xmlns:ahyp="http://schemas.microsoft.com/office/drawing/2018/hyperlinkcolor" val="tx"/>
                    </a:ext>
                  </a:extLst>
                </a:hlinkClick>
              </a:rPr>
              <a:t>Shutterstock Gender Balance</a:t>
            </a:r>
            <a:endParaRPr lang="en-US" sz="1200" dirty="0">
              <a:solidFill>
                <a:srgbClr val="A2287E"/>
              </a:solidFill>
              <a:latin typeface="Montserrat" pitchFamily="2" charset="77"/>
            </a:endParaRPr>
          </a:p>
          <a:p>
            <a:pPr algn="r"/>
            <a:endParaRPr lang="en-US" sz="1200" dirty="0">
              <a:solidFill>
                <a:srgbClr val="A2287E"/>
              </a:solidFill>
              <a:latin typeface="Montserrat" pitchFamily="2" charset="77"/>
            </a:endParaRPr>
          </a:p>
          <a:p>
            <a:pPr algn="r"/>
            <a:r>
              <a:rPr lang="en-US" sz="1200" dirty="0">
                <a:solidFill>
                  <a:srgbClr val="000000"/>
                </a:solidFill>
                <a:latin typeface="Montserrat" pitchFamily="2" charset="77"/>
              </a:rPr>
              <a:t>Source: Kantor 2015</a:t>
            </a:r>
          </a:p>
        </p:txBody>
      </p:sp>
      <p:pic>
        <p:nvPicPr>
          <p:cNvPr id="4" name="Picture 3" descr="A person and person holding puzzle pieces on a scale&#10;&#10;Description automatically generated">
            <a:extLst>
              <a:ext uri="{FF2B5EF4-FFF2-40B4-BE49-F238E27FC236}">
                <a16:creationId xmlns:a16="http://schemas.microsoft.com/office/drawing/2014/main" id="{757B98AD-5599-D2B1-35F3-1FAD5D0A3388}"/>
              </a:ext>
            </a:extLst>
          </p:cNvPr>
          <p:cNvPicPr>
            <a:picLocks noChangeAspect="1"/>
          </p:cNvPicPr>
          <p:nvPr/>
        </p:nvPicPr>
        <p:blipFill>
          <a:blip r:embed="rId4"/>
          <a:srcRect b="47266"/>
          <a:stretch/>
        </p:blipFill>
        <p:spPr>
          <a:xfrm>
            <a:off x="5488131" y="956546"/>
            <a:ext cx="5881039" cy="4375227"/>
          </a:xfrm>
          <a:prstGeom prst="rect">
            <a:avLst/>
          </a:prstGeom>
          <a:noFill/>
          <a:ln w="3175">
            <a:no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3960336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261E15-A63A-643E-85AF-3AE47C509973}"/>
            </a:ext>
          </a:extLst>
        </p:cNvPr>
        <p:cNvGrpSpPr/>
        <p:nvPr/>
      </p:nvGrpSpPr>
      <p:grpSpPr>
        <a:xfrm>
          <a:off x="0" y="0"/>
          <a:ext cx="0" cy="0"/>
          <a:chOff x="0" y="0"/>
          <a:chExt cx="0" cy="0"/>
        </a:xfrm>
      </p:grpSpPr>
      <p:sp>
        <p:nvSpPr>
          <p:cNvPr id="20" name="Rounded Rectangle 19">
            <a:extLst>
              <a:ext uri="{FF2B5EF4-FFF2-40B4-BE49-F238E27FC236}">
                <a16:creationId xmlns:a16="http://schemas.microsoft.com/office/drawing/2014/main" id="{6E85090E-6448-22F8-37AB-D97B17CCB893}"/>
              </a:ext>
            </a:extLst>
          </p:cNvPr>
          <p:cNvSpPr/>
          <p:nvPr/>
        </p:nvSpPr>
        <p:spPr>
          <a:xfrm>
            <a:off x="730250" y="1904808"/>
            <a:ext cx="10731500" cy="3657600"/>
          </a:xfrm>
          <a:prstGeom prst="roundRect">
            <a:avLst>
              <a:gd name="adj" fmla="val 6518"/>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3" name="Title 1">
            <a:extLst>
              <a:ext uri="{FF2B5EF4-FFF2-40B4-BE49-F238E27FC236}">
                <a16:creationId xmlns:a16="http://schemas.microsoft.com/office/drawing/2014/main" id="{811432A0-59DB-83CF-9594-2CFDF09E152C}"/>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Masculinity</a:t>
            </a:r>
          </a:p>
        </p:txBody>
      </p:sp>
      <p:sp>
        <p:nvSpPr>
          <p:cNvPr id="4" name="TextBox 3">
            <a:extLst>
              <a:ext uri="{FF2B5EF4-FFF2-40B4-BE49-F238E27FC236}">
                <a16:creationId xmlns:a16="http://schemas.microsoft.com/office/drawing/2014/main" id="{6E77998C-CD1B-1DF8-46EA-F36FFDCE2CAC}"/>
              </a:ext>
            </a:extLst>
          </p:cNvPr>
          <p:cNvSpPr txBox="1"/>
          <p:nvPr/>
        </p:nvSpPr>
        <p:spPr>
          <a:xfrm>
            <a:off x="5763408" y="6071741"/>
            <a:ext cx="3725915" cy="461665"/>
          </a:xfrm>
          <a:prstGeom prst="rect">
            <a:avLst/>
          </a:prstGeom>
          <a:noFill/>
        </p:spPr>
        <p:txBody>
          <a:bodyPr wrap="square" rtlCol="0">
            <a:spAutoFit/>
          </a:bodyPr>
          <a:lstStyle>
            <a:defPPr>
              <a:defRPr lang="en-US"/>
            </a:defPPr>
            <a:lvl1pPr algn="r">
              <a:defRPr sz="1200">
                <a:latin typeface="Montserrat" pitchFamily="2" charset="77"/>
              </a:defRPr>
            </a:lvl1pPr>
          </a:lstStyle>
          <a:p>
            <a:r>
              <a:rPr kumimoji="0" lang="en-US" u="none" strike="noStrike" kern="1200" cap="none" spc="0" normalizeH="0" baseline="0" noProof="0" dirty="0">
                <a:ln>
                  <a:noFill/>
                </a:ln>
                <a:solidFill>
                  <a:prstClr val="black"/>
                </a:solidFill>
                <a:effectLst/>
                <a:uLnTx/>
                <a:uFillTx/>
              </a:rPr>
              <a:t>Source: </a:t>
            </a:r>
            <a:r>
              <a:rPr lang="en-US" dirty="0" err="1"/>
              <a:t>Equimundo</a:t>
            </a:r>
            <a:r>
              <a:rPr lang="en-US" dirty="0"/>
              <a:t> 2023</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ontserrat" pitchFamily="2" charset="77"/>
              <a:ea typeface="+mn-ea"/>
              <a:cs typeface="+mn-cs"/>
            </a:endParaRPr>
          </a:p>
        </p:txBody>
      </p:sp>
      <p:sp>
        <p:nvSpPr>
          <p:cNvPr id="12" name="Content Placeholder 2">
            <a:extLst>
              <a:ext uri="{FF2B5EF4-FFF2-40B4-BE49-F238E27FC236}">
                <a16:creationId xmlns:a16="http://schemas.microsoft.com/office/drawing/2014/main" id="{CCF5359B-71EF-A411-F8B7-6665B44A5841}"/>
              </a:ext>
            </a:extLst>
          </p:cNvPr>
          <p:cNvSpPr txBox="1">
            <a:spLocks/>
          </p:cNvSpPr>
          <p:nvPr/>
        </p:nvSpPr>
        <p:spPr>
          <a:xfrm>
            <a:off x="3520206" y="2244656"/>
            <a:ext cx="7389093" cy="3178052"/>
          </a:xfrm>
          <a:prstGeom prst="rect">
            <a:avLst/>
          </a:prstGeom>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dirty="0"/>
              <a:t>The “quality and characteristics describing what it means to be manly” (</a:t>
            </a:r>
            <a:r>
              <a:rPr lang="en-US" dirty="0" err="1"/>
              <a:t>Equimundo</a:t>
            </a:r>
            <a:r>
              <a:rPr lang="en-US" dirty="0"/>
              <a:t> 2023)</a:t>
            </a:r>
          </a:p>
          <a:p>
            <a:pPr marL="0" indent="0">
              <a:buNone/>
            </a:pPr>
            <a:endParaRPr lang="en-US" dirty="0"/>
          </a:p>
          <a:p>
            <a:r>
              <a:rPr lang="en-US" b="1" dirty="0">
                <a:solidFill>
                  <a:srgbClr val="A2287E"/>
                </a:solidFill>
              </a:rPr>
              <a:t>Context and culture-dependent: </a:t>
            </a:r>
            <a:r>
              <a:rPr lang="en-US" dirty="0"/>
              <a:t>there is no one version of masculinity at any point in time</a:t>
            </a:r>
          </a:p>
          <a:p>
            <a:endParaRPr lang="en-US" dirty="0"/>
          </a:p>
          <a:p>
            <a:r>
              <a:rPr lang="en-US" b="1" dirty="0">
                <a:solidFill>
                  <a:srgbClr val="A2287E"/>
                </a:solidFill>
              </a:rPr>
              <a:t>Influenced and reinforced </a:t>
            </a:r>
            <a:r>
              <a:rPr lang="en-US" dirty="0"/>
              <a:t>by local, national, and global representations of manhood </a:t>
            </a:r>
          </a:p>
          <a:p>
            <a:pPr marL="0" indent="0">
              <a:buNone/>
            </a:pPr>
            <a:endParaRPr lang="en-US" dirty="0"/>
          </a:p>
          <a:p>
            <a:r>
              <a:rPr lang="en-US" dirty="0"/>
              <a:t>A person can exhibit aspects of healthy masculinity and harmful masculinity</a:t>
            </a:r>
          </a:p>
        </p:txBody>
      </p:sp>
      <p:sp>
        <p:nvSpPr>
          <p:cNvPr id="14" name="Title 1">
            <a:extLst>
              <a:ext uri="{FF2B5EF4-FFF2-40B4-BE49-F238E27FC236}">
                <a16:creationId xmlns:a16="http://schemas.microsoft.com/office/drawing/2014/main" id="{A1FA432F-04DD-7DDB-9CF4-66894B14C11B}"/>
              </a:ext>
            </a:extLst>
          </p:cNvPr>
          <p:cNvSpPr txBox="1">
            <a:spLocks/>
          </p:cNvSpPr>
          <p:nvPr/>
        </p:nvSpPr>
        <p:spPr>
          <a:xfrm>
            <a:off x="1095483" y="2384356"/>
            <a:ext cx="2208649" cy="18064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ontserrat" pitchFamily="2" charset="77"/>
                <a:cs typeface="Arial"/>
                <a:sym typeface="Arial"/>
              </a:rPr>
              <a:t>Definition:</a:t>
            </a:r>
            <a:br>
              <a:rPr lang="en-US" sz="2400" b="1" dirty="0">
                <a:latin typeface="Montserrat" pitchFamily="2" charset="77"/>
                <a:cs typeface="Arial"/>
                <a:sym typeface="Arial"/>
              </a:rPr>
            </a:br>
            <a:br>
              <a:rPr lang="en-US" sz="2400" b="1" dirty="0">
                <a:latin typeface="Montserrat" pitchFamily="2" charset="77"/>
                <a:cs typeface="Arial"/>
                <a:sym typeface="Arial"/>
              </a:rPr>
            </a:br>
            <a:r>
              <a:rPr lang="en-US" sz="2400" b="1" dirty="0">
                <a:solidFill>
                  <a:srgbClr val="A2287E"/>
                </a:solidFill>
                <a:latin typeface="Montserrat" pitchFamily="2" charset="77"/>
                <a:cs typeface="Arial"/>
                <a:sym typeface="Arial"/>
              </a:rPr>
              <a:t>Masculinity</a:t>
            </a:r>
          </a:p>
        </p:txBody>
      </p:sp>
    </p:spTree>
    <p:extLst>
      <p:ext uri="{BB962C8B-B14F-4D97-AF65-F5344CB8AC3E}">
        <p14:creationId xmlns:p14="http://schemas.microsoft.com/office/powerpoint/2010/main" val="3492937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232074-1BB2-0370-0A83-E12F6E34029F}"/>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1F99A34-7EC2-B5ED-DCC7-AF9085C8B42F}"/>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HEALTHY Masculinity</a:t>
            </a:r>
          </a:p>
        </p:txBody>
      </p:sp>
      <p:sp>
        <p:nvSpPr>
          <p:cNvPr id="4" name="TextBox 3">
            <a:extLst>
              <a:ext uri="{FF2B5EF4-FFF2-40B4-BE49-F238E27FC236}">
                <a16:creationId xmlns:a16="http://schemas.microsoft.com/office/drawing/2014/main" id="{336DF075-2494-5571-BF8E-6656C18BE424}"/>
              </a:ext>
            </a:extLst>
          </p:cNvPr>
          <p:cNvSpPr txBox="1"/>
          <p:nvPr/>
        </p:nvSpPr>
        <p:spPr>
          <a:xfrm>
            <a:off x="5896895" y="6071741"/>
            <a:ext cx="3725915" cy="461665"/>
          </a:xfrm>
          <a:prstGeom prst="rect">
            <a:avLst/>
          </a:prstGeom>
          <a:noFill/>
        </p:spPr>
        <p:txBody>
          <a:bodyPr wrap="square" rtlCol="0">
            <a:spAutoFit/>
          </a:bodyPr>
          <a:lstStyle>
            <a:defPPr>
              <a:defRPr lang="en-US"/>
            </a:defPPr>
            <a:lvl1pPr algn="r">
              <a:defRPr sz="1200">
                <a:latin typeface="Montserrat" pitchFamily="2" charset="77"/>
              </a:defRPr>
            </a:lvl1pPr>
          </a:lstStyle>
          <a:p>
            <a:r>
              <a:rPr kumimoji="0" lang="en-US" u="none" strike="noStrike" kern="1200" cap="none" spc="0" normalizeH="0" baseline="0" noProof="0" dirty="0">
                <a:ln>
                  <a:noFill/>
                </a:ln>
                <a:solidFill>
                  <a:prstClr val="black"/>
                </a:solidFill>
                <a:effectLst/>
                <a:uLnTx/>
                <a:uFillTx/>
              </a:rPr>
              <a:t>Source: </a:t>
            </a:r>
            <a:r>
              <a:rPr lang="en-US" dirty="0" err="1"/>
              <a:t>Equimundo</a:t>
            </a:r>
            <a:r>
              <a:rPr lang="en-US" dirty="0"/>
              <a:t> 2023</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ontserrat" pitchFamily="2" charset="77"/>
              <a:ea typeface="+mn-ea"/>
              <a:cs typeface="+mn-cs"/>
            </a:endParaRPr>
          </a:p>
        </p:txBody>
      </p:sp>
      <p:sp>
        <p:nvSpPr>
          <p:cNvPr id="11" name="Content Placeholder 2">
            <a:extLst>
              <a:ext uri="{FF2B5EF4-FFF2-40B4-BE49-F238E27FC236}">
                <a16:creationId xmlns:a16="http://schemas.microsoft.com/office/drawing/2014/main" id="{A82CE78F-C146-D37E-A0AE-0C680AB0A23E}"/>
              </a:ext>
            </a:extLst>
          </p:cNvPr>
          <p:cNvSpPr txBox="1">
            <a:spLocks/>
          </p:cNvSpPr>
          <p:nvPr/>
        </p:nvSpPr>
        <p:spPr>
          <a:xfrm>
            <a:off x="427731" y="1762263"/>
            <a:ext cx="10938328" cy="4208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dirty="0">
                <a:latin typeface="Montserrat" pitchFamily="2" charset="77"/>
              </a:rPr>
              <a:t>All cultures have healthy masculinities. </a:t>
            </a:r>
          </a:p>
          <a:p>
            <a:pPr marL="0" indent="0">
              <a:lnSpc>
                <a:spcPct val="100000"/>
              </a:lnSpc>
              <a:spcBef>
                <a:spcPts val="0"/>
              </a:spcBef>
              <a:buNone/>
            </a:pPr>
            <a:endParaRPr lang="en-US" sz="1800" dirty="0">
              <a:latin typeface="Montserrat" pitchFamily="2" charset="77"/>
            </a:endParaRPr>
          </a:p>
          <a:p>
            <a:pPr marL="0" indent="0">
              <a:lnSpc>
                <a:spcPct val="100000"/>
              </a:lnSpc>
              <a:spcBef>
                <a:spcPts val="0"/>
              </a:spcBef>
              <a:buNone/>
            </a:pPr>
            <a:r>
              <a:rPr lang="en-US" sz="1800" dirty="0">
                <a:latin typeface="Montserrat" pitchFamily="2" charset="77"/>
              </a:rPr>
              <a:t>Includes ways of being boys or men that include:</a:t>
            </a:r>
          </a:p>
          <a:p>
            <a:pPr>
              <a:lnSpc>
                <a:spcPct val="100000"/>
              </a:lnSpc>
              <a:spcBef>
                <a:spcPts val="0"/>
              </a:spcBef>
              <a:buClr>
                <a:srgbClr val="A2287E"/>
              </a:buClr>
            </a:pPr>
            <a:r>
              <a:rPr lang="en-US" sz="1800" dirty="0">
                <a:latin typeface="Montserrat" pitchFamily="2" charset="77"/>
              </a:rPr>
              <a:t>Expressions of a wide range of emotions;</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Being vulnerable and being comfortable to be that way;</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Asking for help;</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Feeling comfortable in caregiving and nurturing roles;</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Sharing care work and domestic labor;</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Developing open, kind, and honest communication skills;</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Promoting and advocating for gender equality and encouraging the same of other men;</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Bravery is also a positive characteristic – for any gender – along with those listed above.</a:t>
            </a:r>
          </a:p>
        </p:txBody>
      </p:sp>
    </p:spTree>
    <p:extLst>
      <p:ext uri="{BB962C8B-B14F-4D97-AF65-F5344CB8AC3E}">
        <p14:creationId xmlns:p14="http://schemas.microsoft.com/office/powerpoint/2010/main" val="3556852902"/>
      </p:ext>
    </p:extLst>
  </p:cSld>
  <p:clrMapOvr>
    <a:masterClrMapping/>
  </p:clrMapOvr>
  <p:extLst>
    <p:ext uri="{6950BFC3-D8DA-4A85-94F7-54DA5524770B}">
      <p188:commentRel xmlns:p188="http://schemas.microsoft.com/office/powerpoint/2018/8/main" r:id="rId3"/>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C0771-AD07-2F05-17BC-92AEFB9B7FAA}"/>
            </a:ext>
          </a:extLst>
        </p:cNvPr>
        <p:cNvGrpSpPr/>
        <p:nvPr/>
      </p:nvGrpSpPr>
      <p:grpSpPr>
        <a:xfrm>
          <a:off x="0" y="0"/>
          <a:ext cx="0" cy="0"/>
          <a:chOff x="0" y="0"/>
          <a:chExt cx="0" cy="0"/>
        </a:xfrm>
      </p:grpSpPr>
      <p:grpSp>
        <p:nvGrpSpPr>
          <p:cNvPr id="30" name="Group 29">
            <a:extLst>
              <a:ext uri="{FF2B5EF4-FFF2-40B4-BE49-F238E27FC236}">
                <a16:creationId xmlns:a16="http://schemas.microsoft.com/office/drawing/2014/main" id="{1A64A732-DA50-7785-3D04-32074E8DA9E1}"/>
              </a:ext>
            </a:extLst>
          </p:cNvPr>
          <p:cNvGrpSpPr/>
          <p:nvPr/>
        </p:nvGrpSpPr>
        <p:grpSpPr>
          <a:xfrm>
            <a:off x="179107" y="1722441"/>
            <a:ext cx="11832532" cy="4176524"/>
            <a:chOff x="179107" y="1760149"/>
            <a:chExt cx="11832532" cy="4176524"/>
          </a:xfrm>
        </p:grpSpPr>
        <p:grpSp>
          <p:nvGrpSpPr>
            <p:cNvPr id="5" name="Group 4">
              <a:extLst>
                <a:ext uri="{FF2B5EF4-FFF2-40B4-BE49-F238E27FC236}">
                  <a16:creationId xmlns:a16="http://schemas.microsoft.com/office/drawing/2014/main" id="{24D49BC7-9ABF-CA8E-0E58-433595278B77}"/>
                </a:ext>
              </a:extLst>
            </p:cNvPr>
            <p:cNvGrpSpPr/>
            <p:nvPr/>
          </p:nvGrpSpPr>
          <p:grpSpPr>
            <a:xfrm>
              <a:off x="179107" y="1760149"/>
              <a:ext cx="11832532" cy="1331843"/>
              <a:chOff x="169680" y="1760149"/>
              <a:chExt cx="11832532" cy="1331843"/>
            </a:xfrm>
          </p:grpSpPr>
          <p:sp>
            <p:nvSpPr>
              <p:cNvPr id="7" name="Rounded Rectangle 6">
                <a:extLst>
                  <a:ext uri="{FF2B5EF4-FFF2-40B4-BE49-F238E27FC236}">
                    <a16:creationId xmlns:a16="http://schemas.microsoft.com/office/drawing/2014/main" id="{C8DB4C48-8016-E7A2-DF68-51F4337E3531}"/>
                  </a:ext>
                </a:extLst>
              </p:cNvPr>
              <p:cNvSpPr/>
              <p:nvPr/>
            </p:nvSpPr>
            <p:spPr>
              <a:xfrm>
                <a:off x="169680" y="1760149"/>
                <a:ext cx="5844941" cy="13318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 name="Rounded Rectangle 1">
                <a:extLst>
                  <a:ext uri="{FF2B5EF4-FFF2-40B4-BE49-F238E27FC236}">
                    <a16:creationId xmlns:a16="http://schemas.microsoft.com/office/drawing/2014/main" id="{6CA0135E-A893-3952-3E16-CE2A4C21C415}"/>
                  </a:ext>
                </a:extLst>
              </p:cNvPr>
              <p:cNvSpPr/>
              <p:nvPr/>
            </p:nvSpPr>
            <p:spPr>
              <a:xfrm>
                <a:off x="6157271" y="1760149"/>
                <a:ext cx="5844941" cy="13318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grpSp>
          <p:nvGrpSpPr>
            <p:cNvPr id="6" name="Group 5">
              <a:extLst>
                <a:ext uri="{FF2B5EF4-FFF2-40B4-BE49-F238E27FC236}">
                  <a16:creationId xmlns:a16="http://schemas.microsoft.com/office/drawing/2014/main" id="{2258CC91-5377-2A44-91E5-91E28771A1FA}"/>
                </a:ext>
              </a:extLst>
            </p:cNvPr>
            <p:cNvGrpSpPr/>
            <p:nvPr/>
          </p:nvGrpSpPr>
          <p:grpSpPr>
            <a:xfrm>
              <a:off x="179107" y="3186764"/>
              <a:ext cx="11832532" cy="1331843"/>
              <a:chOff x="169680" y="1760149"/>
              <a:chExt cx="11832532" cy="1331843"/>
            </a:xfrm>
          </p:grpSpPr>
          <p:sp>
            <p:nvSpPr>
              <p:cNvPr id="13" name="Rounded Rectangle 12">
                <a:extLst>
                  <a:ext uri="{FF2B5EF4-FFF2-40B4-BE49-F238E27FC236}">
                    <a16:creationId xmlns:a16="http://schemas.microsoft.com/office/drawing/2014/main" id="{36972A74-D0DB-7F58-937D-D247D11ACAC7}"/>
                  </a:ext>
                </a:extLst>
              </p:cNvPr>
              <p:cNvSpPr/>
              <p:nvPr/>
            </p:nvSpPr>
            <p:spPr>
              <a:xfrm>
                <a:off x="169680" y="1760149"/>
                <a:ext cx="5844941" cy="1331843"/>
              </a:xfrm>
              <a:prstGeom prst="roundRect">
                <a:avLst>
                  <a:gd name="adj" fmla="val 3629"/>
                </a:avLst>
              </a:prstGeom>
              <a:solidFill>
                <a:srgbClr val="A2287E">
                  <a:alpha val="10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6" name="Rounded Rectangle 25">
                <a:extLst>
                  <a:ext uri="{FF2B5EF4-FFF2-40B4-BE49-F238E27FC236}">
                    <a16:creationId xmlns:a16="http://schemas.microsoft.com/office/drawing/2014/main" id="{AFBADAD1-EB94-3F1C-FF55-07FAD1B1E196}"/>
                  </a:ext>
                </a:extLst>
              </p:cNvPr>
              <p:cNvSpPr/>
              <p:nvPr/>
            </p:nvSpPr>
            <p:spPr>
              <a:xfrm>
                <a:off x="6157271" y="1760149"/>
                <a:ext cx="5844941" cy="1331843"/>
              </a:xfrm>
              <a:prstGeom prst="roundRect">
                <a:avLst>
                  <a:gd name="adj" fmla="val 3629"/>
                </a:avLst>
              </a:prstGeom>
              <a:solidFill>
                <a:srgbClr val="A2287E">
                  <a:alpha val="10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grpSp>
          <p:nvGrpSpPr>
            <p:cNvPr id="27" name="Group 26">
              <a:extLst>
                <a:ext uri="{FF2B5EF4-FFF2-40B4-BE49-F238E27FC236}">
                  <a16:creationId xmlns:a16="http://schemas.microsoft.com/office/drawing/2014/main" id="{0E1217B6-3E00-1BCA-BE02-071FBD575E6C}"/>
                </a:ext>
              </a:extLst>
            </p:cNvPr>
            <p:cNvGrpSpPr/>
            <p:nvPr/>
          </p:nvGrpSpPr>
          <p:grpSpPr>
            <a:xfrm>
              <a:off x="179107" y="4604830"/>
              <a:ext cx="11832532" cy="1331843"/>
              <a:chOff x="169680" y="1760149"/>
              <a:chExt cx="11832532" cy="1331843"/>
            </a:xfrm>
          </p:grpSpPr>
          <p:sp>
            <p:nvSpPr>
              <p:cNvPr id="28" name="Rounded Rectangle 27">
                <a:extLst>
                  <a:ext uri="{FF2B5EF4-FFF2-40B4-BE49-F238E27FC236}">
                    <a16:creationId xmlns:a16="http://schemas.microsoft.com/office/drawing/2014/main" id="{188CB28D-72B7-C349-C3F3-E9D5606A3AFE}"/>
                  </a:ext>
                </a:extLst>
              </p:cNvPr>
              <p:cNvSpPr/>
              <p:nvPr/>
            </p:nvSpPr>
            <p:spPr>
              <a:xfrm>
                <a:off x="169680" y="1760149"/>
                <a:ext cx="5844941" cy="13318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9" name="Rounded Rectangle 28">
                <a:extLst>
                  <a:ext uri="{FF2B5EF4-FFF2-40B4-BE49-F238E27FC236}">
                    <a16:creationId xmlns:a16="http://schemas.microsoft.com/office/drawing/2014/main" id="{D6ACBBE5-C6D8-D8F2-D49B-9338A28756BB}"/>
                  </a:ext>
                </a:extLst>
              </p:cNvPr>
              <p:cNvSpPr/>
              <p:nvPr/>
            </p:nvSpPr>
            <p:spPr>
              <a:xfrm>
                <a:off x="6157271" y="1760149"/>
                <a:ext cx="5844941" cy="13318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grpSp>
      <p:sp>
        <p:nvSpPr>
          <p:cNvPr id="3" name="Title 1">
            <a:extLst>
              <a:ext uri="{FF2B5EF4-FFF2-40B4-BE49-F238E27FC236}">
                <a16:creationId xmlns:a16="http://schemas.microsoft.com/office/drawing/2014/main" id="{A47C0244-EE21-D188-129D-13BEC3093781}"/>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Harmful Masculinities</a:t>
            </a:r>
          </a:p>
        </p:txBody>
      </p:sp>
      <p:sp>
        <p:nvSpPr>
          <p:cNvPr id="4" name="TextBox 3">
            <a:extLst>
              <a:ext uri="{FF2B5EF4-FFF2-40B4-BE49-F238E27FC236}">
                <a16:creationId xmlns:a16="http://schemas.microsoft.com/office/drawing/2014/main" id="{0CC28AD9-A45E-38BB-B41A-E934DCCD3C35}"/>
              </a:ext>
            </a:extLst>
          </p:cNvPr>
          <p:cNvSpPr txBox="1"/>
          <p:nvPr/>
        </p:nvSpPr>
        <p:spPr>
          <a:xfrm>
            <a:off x="5763408" y="6071741"/>
            <a:ext cx="3725915" cy="276999"/>
          </a:xfrm>
          <a:prstGeom prst="rect">
            <a:avLst/>
          </a:prstGeom>
          <a:noFill/>
        </p:spPr>
        <p:txBody>
          <a:bodyPr wrap="square" rtlCol="0">
            <a:spAutoFit/>
          </a:bodyPr>
          <a:lstStyle>
            <a:defPPr>
              <a:defRPr lang="en-US"/>
            </a:defPPr>
            <a:lvl1pPr algn="r">
              <a:defRPr sz="1200">
                <a:latin typeface="Montserrat" pitchFamily="2" charset="77"/>
              </a:defRPr>
            </a:lvl1pPr>
          </a:lstStyle>
          <a:p>
            <a:r>
              <a:rPr lang="en-US" dirty="0"/>
              <a:t>Sources: Heilman 2019; WHO 2019</a:t>
            </a:r>
          </a:p>
        </p:txBody>
      </p:sp>
      <p:sp>
        <p:nvSpPr>
          <p:cNvPr id="8" name="Text Placeholder 3">
            <a:extLst>
              <a:ext uri="{FF2B5EF4-FFF2-40B4-BE49-F238E27FC236}">
                <a16:creationId xmlns:a16="http://schemas.microsoft.com/office/drawing/2014/main" id="{60F93EE5-74BB-0B66-C55F-B4B5E910413B}"/>
              </a:ext>
            </a:extLst>
          </p:cNvPr>
          <p:cNvSpPr txBox="1">
            <a:spLocks/>
          </p:cNvSpPr>
          <p:nvPr/>
        </p:nvSpPr>
        <p:spPr>
          <a:xfrm>
            <a:off x="252311" y="1854088"/>
            <a:ext cx="5511098" cy="1066921"/>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lnSpc>
                <a:spcPct val="90000"/>
              </a:lnSpc>
              <a:buClr>
                <a:srgbClr val="A2287E"/>
              </a:buClr>
              <a:buFont typeface="Arial" panose="020B0604020202020204" pitchFamily="34" charset="0"/>
              <a:buChar char="•"/>
            </a:pPr>
            <a:r>
              <a:rPr lang="en-US" sz="1700" b="1" dirty="0">
                <a:solidFill>
                  <a:schemeClr val="tx1"/>
                </a:solidFill>
                <a:latin typeface="Montserrat" pitchFamily="2" charset="77"/>
              </a:rPr>
              <a:t>Boys and men are socialized </a:t>
            </a:r>
            <a:r>
              <a:rPr lang="en-US" sz="1700" dirty="0">
                <a:solidFill>
                  <a:schemeClr val="tx1"/>
                </a:solidFill>
                <a:latin typeface="Montserrat" pitchFamily="2" charset="77"/>
              </a:rPr>
              <a:t>or raised in ways that are harmful—to themselves, other boys and men, girls and women, and their families and communities.</a:t>
            </a:r>
          </a:p>
        </p:txBody>
      </p:sp>
      <p:sp>
        <p:nvSpPr>
          <p:cNvPr id="15" name="Text Placeholder 3">
            <a:extLst>
              <a:ext uri="{FF2B5EF4-FFF2-40B4-BE49-F238E27FC236}">
                <a16:creationId xmlns:a16="http://schemas.microsoft.com/office/drawing/2014/main" id="{21EACCE8-F98B-D408-0611-632CB0FA4920}"/>
              </a:ext>
            </a:extLst>
          </p:cNvPr>
          <p:cNvSpPr txBox="1">
            <a:spLocks/>
          </p:cNvSpPr>
          <p:nvPr/>
        </p:nvSpPr>
        <p:spPr>
          <a:xfrm>
            <a:off x="252310" y="3310601"/>
            <a:ext cx="5582882" cy="1069528"/>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9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sz="1700" b="1" dirty="0"/>
              <a:t>Boys and men are taught and pressured </a:t>
            </a:r>
            <a:r>
              <a:rPr lang="en-US" sz="1700" dirty="0"/>
              <a:t>to behave in certain ways such as being dominant, not asking for help: “be a real man”, “toughen up”.</a:t>
            </a:r>
          </a:p>
        </p:txBody>
      </p:sp>
      <p:sp>
        <p:nvSpPr>
          <p:cNvPr id="16" name="Text Placeholder 3">
            <a:extLst>
              <a:ext uri="{FF2B5EF4-FFF2-40B4-BE49-F238E27FC236}">
                <a16:creationId xmlns:a16="http://schemas.microsoft.com/office/drawing/2014/main" id="{953AF93A-1B6E-8F10-43F6-8EBEEC997F6C}"/>
              </a:ext>
            </a:extLst>
          </p:cNvPr>
          <p:cNvSpPr txBox="1">
            <a:spLocks/>
          </p:cNvSpPr>
          <p:nvPr/>
        </p:nvSpPr>
        <p:spPr>
          <a:xfrm>
            <a:off x="6236667" y="3288224"/>
            <a:ext cx="5607683" cy="1077392"/>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9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sz="1700" spc="-60" dirty="0"/>
              <a:t>Expression of this type of masculinity is </a:t>
            </a:r>
            <a:r>
              <a:rPr lang="en-US" sz="1700" b="1" spc="-60" dirty="0"/>
              <a:t>associated with perpetration and experience of violence and other harmful behaviors </a:t>
            </a:r>
            <a:r>
              <a:rPr lang="en-US" sz="1700" spc="-60" dirty="0"/>
              <a:t>(and therefore sometimes called harmful masculinity).</a:t>
            </a:r>
          </a:p>
        </p:txBody>
      </p:sp>
      <p:sp>
        <p:nvSpPr>
          <p:cNvPr id="17" name="Text Placeholder 3">
            <a:extLst>
              <a:ext uri="{FF2B5EF4-FFF2-40B4-BE49-F238E27FC236}">
                <a16:creationId xmlns:a16="http://schemas.microsoft.com/office/drawing/2014/main" id="{B2AAEB46-8FC3-A529-297A-4E18F7EF583C}"/>
              </a:ext>
            </a:extLst>
          </p:cNvPr>
          <p:cNvSpPr txBox="1">
            <a:spLocks/>
          </p:cNvSpPr>
          <p:nvPr/>
        </p:nvSpPr>
        <p:spPr>
          <a:xfrm>
            <a:off x="6294723" y="1944336"/>
            <a:ext cx="5418306" cy="954864"/>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9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sz="1700" b="1" dirty="0"/>
              <a:t>Sanctions and pressures </a:t>
            </a:r>
            <a:r>
              <a:rPr lang="en-US" sz="1700" dirty="0"/>
              <a:t>make it difficult for boys and men to act in other ways, though it is possible.</a:t>
            </a:r>
          </a:p>
        </p:txBody>
      </p:sp>
      <p:sp>
        <p:nvSpPr>
          <p:cNvPr id="18" name="Text Placeholder 3">
            <a:extLst>
              <a:ext uri="{FF2B5EF4-FFF2-40B4-BE49-F238E27FC236}">
                <a16:creationId xmlns:a16="http://schemas.microsoft.com/office/drawing/2014/main" id="{668A88B5-1000-12EC-9539-05F9FA204B6D}"/>
              </a:ext>
            </a:extLst>
          </p:cNvPr>
          <p:cNvSpPr txBox="1">
            <a:spLocks/>
          </p:cNvSpPr>
          <p:nvPr/>
        </p:nvSpPr>
        <p:spPr>
          <a:xfrm>
            <a:off x="6294723" y="4874734"/>
            <a:ext cx="5549627" cy="578830"/>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9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sz="1700" dirty="0"/>
              <a:t>Harmful masculinity is associated with </a:t>
            </a:r>
            <a:r>
              <a:rPr lang="en-US" sz="1700" b="1" dirty="0"/>
              <a:t>poor health outcomes</a:t>
            </a:r>
            <a:r>
              <a:rPr lang="en-US" sz="1700" dirty="0"/>
              <a:t> for men and women.</a:t>
            </a:r>
          </a:p>
        </p:txBody>
      </p:sp>
      <p:sp>
        <p:nvSpPr>
          <p:cNvPr id="19" name="Text Placeholder 3">
            <a:extLst>
              <a:ext uri="{FF2B5EF4-FFF2-40B4-BE49-F238E27FC236}">
                <a16:creationId xmlns:a16="http://schemas.microsoft.com/office/drawing/2014/main" id="{B962980E-50B8-852C-22B8-9EB4186D04D6}"/>
              </a:ext>
            </a:extLst>
          </p:cNvPr>
          <p:cNvSpPr txBox="1">
            <a:spLocks/>
          </p:cNvSpPr>
          <p:nvPr/>
        </p:nvSpPr>
        <p:spPr>
          <a:xfrm>
            <a:off x="260042" y="4817829"/>
            <a:ext cx="5565723" cy="855462"/>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9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sz="1700" dirty="0"/>
              <a:t>They </a:t>
            </a:r>
            <a:r>
              <a:rPr lang="en-US" sz="1700" b="1" dirty="0"/>
              <a:t>learn these expectations </a:t>
            </a:r>
            <a:r>
              <a:rPr lang="en-US" sz="1700" dirty="0"/>
              <a:t>with their families and friends, in relationships and institutions, and through media, etc.</a:t>
            </a:r>
          </a:p>
        </p:txBody>
      </p:sp>
    </p:spTree>
    <p:extLst>
      <p:ext uri="{BB962C8B-B14F-4D97-AF65-F5344CB8AC3E}">
        <p14:creationId xmlns:p14="http://schemas.microsoft.com/office/powerpoint/2010/main" val="872406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6"/>
          <p:cNvSpPr txBox="1">
            <a:spLocks noGrp="1"/>
          </p:cNvSpPr>
          <p:nvPr>
            <p:ph type="title"/>
          </p:nvPr>
        </p:nvSpPr>
        <p:spPr>
          <a:xfrm>
            <a:off x="6730584" y="2411664"/>
            <a:ext cx="4311664" cy="101733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54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Welcome</a:t>
            </a:r>
          </a:p>
        </p:txBody>
      </p:sp>
    </p:spTree>
    <p:extLst>
      <p:ext uri="{BB962C8B-B14F-4D97-AF65-F5344CB8AC3E}">
        <p14:creationId xmlns:p14="http://schemas.microsoft.com/office/powerpoint/2010/main" val="1516944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77946-E811-ED6C-272A-ADBD1E2354C7}"/>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BE0E277F-A65D-127B-1545-9F4D702CD337}"/>
              </a:ext>
            </a:extLst>
          </p:cNvPr>
          <p:cNvPicPr>
            <a:picLocks noChangeAspect="1"/>
          </p:cNvPicPr>
          <p:nvPr/>
        </p:nvPicPr>
        <p:blipFill>
          <a:blip r:embed="rId3"/>
          <a:stretch>
            <a:fillRect/>
          </a:stretch>
        </p:blipFill>
        <p:spPr>
          <a:xfrm>
            <a:off x="8716448" y="1648004"/>
            <a:ext cx="3070438" cy="4337480"/>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3" name="Title 1">
            <a:extLst>
              <a:ext uri="{FF2B5EF4-FFF2-40B4-BE49-F238E27FC236}">
                <a16:creationId xmlns:a16="http://schemas.microsoft.com/office/drawing/2014/main" id="{E875D941-0A98-45AE-A752-1C6D985D60D0}"/>
              </a:ext>
            </a:extLst>
          </p:cNvPr>
          <p:cNvSpPr txBox="1">
            <a:spLocks/>
          </p:cNvSpPr>
          <p:nvPr/>
        </p:nvSpPr>
        <p:spPr>
          <a:xfrm>
            <a:off x="600009" y="324089"/>
            <a:ext cx="8810691"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Engaging men and boys for gender equality</a:t>
            </a:r>
          </a:p>
        </p:txBody>
      </p:sp>
      <p:sp>
        <p:nvSpPr>
          <p:cNvPr id="4" name="TextBox 3">
            <a:extLst>
              <a:ext uri="{FF2B5EF4-FFF2-40B4-BE49-F238E27FC236}">
                <a16:creationId xmlns:a16="http://schemas.microsoft.com/office/drawing/2014/main" id="{6E728D7F-64F4-E7EB-16A7-722FF82CF558}"/>
              </a:ext>
            </a:extLst>
          </p:cNvPr>
          <p:cNvSpPr txBox="1"/>
          <p:nvPr/>
        </p:nvSpPr>
        <p:spPr>
          <a:xfrm>
            <a:off x="4483121" y="5628973"/>
            <a:ext cx="3225757" cy="276999"/>
          </a:xfrm>
          <a:prstGeom prst="rect">
            <a:avLst/>
          </a:prstGeom>
          <a:noFill/>
        </p:spPr>
        <p:txBody>
          <a:bodyPr wrap="square" rtlCol="0">
            <a:spAutoFit/>
          </a:bodyPr>
          <a:lstStyle>
            <a:defPPr>
              <a:defRPr lang="en-US"/>
            </a:defPPr>
            <a:lvl1pPr algn="r">
              <a:defRPr sz="1200">
                <a:latin typeface="Montserrat" pitchFamily="2" charset="77"/>
              </a:defRPr>
            </a:lvl1pPr>
          </a:lstStyle>
          <a:p>
            <a:r>
              <a:rPr lang="en-US" dirty="0"/>
              <a:t>Source: CARE 2021</a:t>
            </a:r>
          </a:p>
        </p:txBody>
      </p:sp>
      <p:sp>
        <p:nvSpPr>
          <p:cNvPr id="7" name="Content Placeholder 2">
            <a:extLst>
              <a:ext uri="{FF2B5EF4-FFF2-40B4-BE49-F238E27FC236}">
                <a16:creationId xmlns:a16="http://schemas.microsoft.com/office/drawing/2014/main" id="{64263B1E-D874-0C4C-01BC-1CCC8C37DD05}"/>
              </a:ext>
            </a:extLst>
          </p:cNvPr>
          <p:cNvSpPr txBox="1">
            <a:spLocks/>
          </p:cNvSpPr>
          <p:nvPr/>
        </p:nvSpPr>
        <p:spPr>
          <a:xfrm>
            <a:off x="600009" y="2057718"/>
            <a:ext cx="7364548" cy="35180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lang="en-US" sz="1800" dirty="0">
                <a:latin typeface="Montserrat" pitchFamily="2" charset="77"/>
              </a:rPr>
              <a:t>Shift beliefs, behaviors and practices at the household and community levels.</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Encourage men to abandon harmful stereotypes and embrace respectful healthy relationships.</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Men can be allies or obstacles for gender equality. And they experience their own vulnerabilities due to their identities. </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Reflect on power dynamics, gender relationships and gendered expectations, and take action.</a:t>
            </a:r>
          </a:p>
        </p:txBody>
      </p:sp>
    </p:spTree>
    <p:extLst>
      <p:ext uri="{BB962C8B-B14F-4D97-AF65-F5344CB8AC3E}">
        <p14:creationId xmlns:p14="http://schemas.microsoft.com/office/powerpoint/2010/main" val="1144687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1E34D9-5D61-68C2-2C55-1953670043D9}"/>
            </a:ext>
          </a:extLst>
        </p:cNvPr>
        <p:cNvGrpSpPr/>
        <p:nvPr/>
      </p:nvGrpSpPr>
      <p:grpSpPr>
        <a:xfrm>
          <a:off x="0" y="0"/>
          <a:ext cx="0" cy="0"/>
          <a:chOff x="0" y="0"/>
          <a:chExt cx="0" cy="0"/>
        </a:xfrm>
      </p:grpSpPr>
      <p:grpSp>
        <p:nvGrpSpPr>
          <p:cNvPr id="29" name="Group 28">
            <a:extLst>
              <a:ext uri="{FF2B5EF4-FFF2-40B4-BE49-F238E27FC236}">
                <a16:creationId xmlns:a16="http://schemas.microsoft.com/office/drawing/2014/main" id="{2EF1179E-88F8-5095-363D-9F489BDB1233}"/>
              </a:ext>
            </a:extLst>
          </p:cNvPr>
          <p:cNvGrpSpPr/>
          <p:nvPr/>
        </p:nvGrpSpPr>
        <p:grpSpPr>
          <a:xfrm>
            <a:off x="196536" y="1926227"/>
            <a:ext cx="11745917" cy="3749380"/>
            <a:chOff x="244266" y="1932528"/>
            <a:chExt cx="11745917" cy="3749380"/>
          </a:xfrm>
        </p:grpSpPr>
        <p:sp>
          <p:nvSpPr>
            <p:cNvPr id="5" name="Rounded Rectangle 4">
              <a:extLst>
                <a:ext uri="{FF2B5EF4-FFF2-40B4-BE49-F238E27FC236}">
                  <a16:creationId xmlns:a16="http://schemas.microsoft.com/office/drawing/2014/main" id="{06EE79A2-94C0-8712-3A7E-0A87C1EC0209}"/>
                </a:ext>
              </a:extLst>
            </p:cNvPr>
            <p:cNvSpPr/>
            <p:nvPr/>
          </p:nvSpPr>
          <p:spPr>
            <a:xfrm>
              <a:off x="244266" y="1932528"/>
              <a:ext cx="3768491" cy="3744573"/>
            </a:xfrm>
            <a:prstGeom prst="roundRect">
              <a:avLst>
                <a:gd name="adj" fmla="val 2596"/>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2" name="Rounded Rectangle 11">
              <a:extLst>
                <a:ext uri="{FF2B5EF4-FFF2-40B4-BE49-F238E27FC236}">
                  <a16:creationId xmlns:a16="http://schemas.microsoft.com/office/drawing/2014/main" id="{784C941B-4EED-B02F-3704-ED4316B0F116}"/>
                </a:ext>
              </a:extLst>
            </p:cNvPr>
            <p:cNvSpPr/>
            <p:nvPr/>
          </p:nvSpPr>
          <p:spPr>
            <a:xfrm>
              <a:off x="4222127" y="1932528"/>
              <a:ext cx="3768491" cy="3744573"/>
            </a:xfrm>
            <a:prstGeom prst="roundRect">
              <a:avLst>
                <a:gd name="adj" fmla="val 2596"/>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3" name="Rounded Rectangle 12">
              <a:extLst>
                <a:ext uri="{FF2B5EF4-FFF2-40B4-BE49-F238E27FC236}">
                  <a16:creationId xmlns:a16="http://schemas.microsoft.com/office/drawing/2014/main" id="{16F990C3-7C7D-7AAF-B9E8-544EA3A59324}"/>
                </a:ext>
              </a:extLst>
            </p:cNvPr>
            <p:cNvSpPr/>
            <p:nvPr/>
          </p:nvSpPr>
          <p:spPr>
            <a:xfrm>
              <a:off x="8221692" y="1937335"/>
              <a:ext cx="3768491" cy="3744573"/>
            </a:xfrm>
            <a:prstGeom prst="roundRect">
              <a:avLst>
                <a:gd name="adj" fmla="val 2596"/>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grpSp>
      <p:sp>
        <p:nvSpPr>
          <p:cNvPr id="3" name="Title 1">
            <a:extLst>
              <a:ext uri="{FF2B5EF4-FFF2-40B4-BE49-F238E27FC236}">
                <a16:creationId xmlns:a16="http://schemas.microsoft.com/office/drawing/2014/main" id="{9C6F6D71-F3AB-B2A4-2172-5BA60687CAF2}"/>
              </a:ext>
            </a:extLst>
          </p:cNvPr>
          <p:cNvSpPr txBox="1">
            <a:spLocks/>
          </p:cNvSpPr>
          <p:nvPr/>
        </p:nvSpPr>
        <p:spPr>
          <a:xfrm>
            <a:off x="600009" y="324089"/>
            <a:ext cx="8755089"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Engaging men and boys for gender equality</a:t>
            </a:r>
          </a:p>
        </p:txBody>
      </p:sp>
      <p:sp>
        <p:nvSpPr>
          <p:cNvPr id="4" name="TextBox 3">
            <a:extLst>
              <a:ext uri="{FF2B5EF4-FFF2-40B4-BE49-F238E27FC236}">
                <a16:creationId xmlns:a16="http://schemas.microsoft.com/office/drawing/2014/main" id="{828A84D5-0B1C-3178-9541-69E83DF131CB}"/>
              </a:ext>
            </a:extLst>
          </p:cNvPr>
          <p:cNvSpPr txBox="1"/>
          <p:nvPr/>
        </p:nvSpPr>
        <p:spPr>
          <a:xfrm>
            <a:off x="7680960" y="6072780"/>
            <a:ext cx="1838401" cy="276999"/>
          </a:xfrm>
          <a:prstGeom prst="rect">
            <a:avLst/>
          </a:prstGeom>
          <a:noFill/>
        </p:spPr>
        <p:txBody>
          <a:bodyPr wrap="square" rtlCol="0">
            <a:spAutoFit/>
          </a:bodyPr>
          <a:lstStyle>
            <a:defPPr>
              <a:defRPr lang="en-US"/>
            </a:defPPr>
            <a:lvl1pPr algn="r">
              <a:defRPr sz="1200">
                <a:latin typeface="Montserrat" pitchFamily="2" charset="77"/>
              </a:defRPr>
            </a:lvl1pPr>
          </a:lstStyle>
          <a:p>
            <a:r>
              <a:rPr lang="en-US" dirty="0"/>
              <a:t>Source: CARE 2021</a:t>
            </a:r>
          </a:p>
        </p:txBody>
      </p:sp>
      <p:pic>
        <p:nvPicPr>
          <p:cNvPr id="16" name="Picture 15" descr="A group of people with purple silhouettes&#10;&#10;Description automatically generated">
            <a:extLst>
              <a:ext uri="{FF2B5EF4-FFF2-40B4-BE49-F238E27FC236}">
                <a16:creationId xmlns:a16="http://schemas.microsoft.com/office/drawing/2014/main" id="{ABC6CE64-19C9-EDB0-4015-5895211022AE}"/>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04368" y="2207131"/>
            <a:ext cx="1125271" cy="858145"/>
          </a:xfrm>
          <a:prstGeom prst="rect">
            <a:avLst/>
          </a:prstGeom>
          <a:effectLst>
            <a:outerShdw blurRad="304800" sx="104000" sy="104000" algn="ctr" rotWithShape="0">
              <a:prstClr val="black">
                <a:alpha val="26000"/>
              </a:prstClr>
            </a:outerShdw>
          </a:effectLst>
        </p:spPr>
      </p:pic>
      <p:pic>
        <p:nvPicPr>
          <p:cNvPr id="17" name="Picture 16" descr="A group of people with purple silhouettes&#10;&#10;Description automatically generated">
            <a:extLst>
              <a:ext uri="{FF2B5EF4-FFF2-40B4-BE49-F238E27FC236}">
                <a16:creationId xmlns:a16="http://schemas.microsoft.com/office/drawing/2014/main" id="{46D2F3A0-56CA-0B0A-7FEE-EEB0E91B2256}"/>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9355098" y="2186620"/>
            <a:ext cx="1157386" cy="903999"/>
          </a:xfrm>
          <a:prstGeom prst="rect">
            <a:avLst/>
          </a:prstGeom>
          <a:effectLst>
            <a:outerShdw blurRad="304800" sx="104000" sy="104000" algn="ctr" rotWithShape="0">
              <a:prstClr val="black">
                <a:alpha val="26000"/>
              </a:prstClr>
            </a:outerShdw>
          </a:effectLst>
        </p:spPr>
      </p:pic>
      <p:pic>
        <p:nvPicPr>
          <p:cNvPr id="18" name="Picture 17" descr="A group of people with purple silhouettes&#10;&#10;Description automatically generated">
            <a:extLst>
              <a:ext uri="{FF2B5EF4-FFF2-40B4-BE49-F238E27FC236}">
                <a16:creationId xmlns:a16="http://schemas.microsoft.com/office/drawing/2014/main" id="{2F25DE0A-7E9E-16EC-DC85-DC5B0DDC1D11}"/>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5512480" y="2198290"/>
            <a:ext cx="903044" cy="858145"/>
          </a:xfrm>
          <a:prstGeom prst="rect">
            <a:avLst/>
          </a:prstGeom>
          <a:effectLst>
            <a:outerShdw blurRad="304800" sx="104000" sy="104000" algn="ctr" rotWithShape="0">
              <a:prstClr val="black">
                <a:alpha val="26000"/>
              </a:prstClr>
            </a:outerShdw>
          </a:effectLst>
        </p:spPr>
      </p:pic>
      <p:sp>
        <p:nvSpPr>
          <p:cNvPr id="20" name="Content Placeholder 2">
            <a:extLst>
              <a:ext uri="{FF2B5EF4-FFF2-40B4-BE49-F238E27FC236}">
                <a16:creationId xmlns:a16="http://schemas.microsoft.com/office/drawing/2014/main" id="{6C8B53B4-B50F-283C-B985-B6E9848914DA}"/>
              </a:ext>
            </a:extLst>
          </p:cNvPr>
          <p:cNvSpPr txBox="1">
            <a:spLocks/>
          </p:cNvSpPr>
          <p:nvPr/>
        </p:nvSpPr>
        <p:spPr>
          <a:xfrm>
            <a:off x="346770" y="3901837"/>
            <a:ext cx="3426578" cy="12283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A2287E"/>
                </a:solidFill>
                <a:latin typeface="Montserrat" pitchFamily="2" charset="77"/>
              </a:rPr>
              <a:t>Participants</a:t>
            </a:r>
            <a:r>
              <a:rPr lang="en-US" sz="1800" dirty="0">
                <a:latin typeface="Montserrat" pitchFamily="2" charset="77"/>
              </a:rPr>
              <a:t> within a broader program considering power relations related to a specific issue.</a:t>
            </a:r>
          </a:p>
        </p:txBody>
      </p:sp>
      <p:sp>
        <p:nvSpPr>
          <p:cNvPr id="21" name="Content Placeholder 2">
            <a:extLst>
              <a:ext uri="{FF2B5EF4-FFF2-40B4-BE49-F238E27FC236}">
                <a16:creationId xmlns:a16="http://schemas.microsoft.com/office/drawing/2014/main" id="{3D2E9A62-1C12-32AD-6E5B-7DE25050AF22}"/>
              </a:ext>
            </a:extLst>
          </p:cNvPr>
          <p:cNvSpPr txBox="1">
            <a:spLocks/>
          </p:cNvSpPr>
          <p:nvPr/>
        </p:nvSpPr>
        <p:spPr>
          <a:xfrm>
            <a:off x="4300220" y="4142343"/>
            <a:ext cx="3266605" cy="1232246"/>
          </a:xfrm>
          <a:prstGeom prst="rect">
            <a:avLst/>
          </a:prstGeom>
        </p:spPr>
        <p:txBody>
          <a:bodyPr/>
          <a:lstStyle>
            <a:defPPr>
              <a:defRPr lang="en-US"/>
            </a:defPPr>
            <a:lvl1pPr indent="0">
              <a:lnSpc>
                <a:spcPct val="100000"/>
              </a:lnSpc>
              <a:spcBef>
                <a:spcPts val="0"/>
              </a:spcBef>
              <a:buFont typeface="Arial" panose="020B0604020202020204" pitchFamily="34" charset="0"/>
              <a:buNone/>
              <a:defRPr>
                <a:latin typeface="Montserrat" pitchFamily="2" charset="77"/>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b="1" dirty="0">
                <a:solidFill>
                  <a:srgbClr val="A2287E"/>
                </a:solidFill>
              </a:rPr>
              <a:t>Supporters</a:t>
            </a:r>
            <a:r>
              <a:rPr lang="en-US" dirty="0"/>
              <a:t> of gender equality, proactively take action for equitable power dynamics. </a:t>
            </a:r>
          </a:p>
        </p:txBody>
      </p:sp>
      <p:sp>
        <p:nvSpPr>
          <p:cNvPr id="22" name="Content Placeholder 2">
            <a:extLst>
              <a:ext uri="{FF2B5EF4-FFF2-40B4-BE49-F238E27FC236}">
                <a16:creationId xmlns:a16="http://schemas.microsoft.com/office/drawing/2014/main" id="{5BA02645-31E2-3EFF-4587-D9AAF57E195F}"/>
              </a:ext>
            </a:extLst>
          </p:cNvPr>
          <p:cNvSpPr txBox="1">
            <a:spLocks/>
          </p:cNvSpPr>
          <p:nvPr/>
        </p:nvSpPr>
        <p:spPr>
          <a:xfrm>
            <a:off x="8309185" y="4149755"/>
            <a:ext cx="3455926" cy="1123234"/>
          </a:xfrm>
          <a:prstGeom prst="rect">
            <a:avLst/>
          </a:prstGeom>
        </p:spPr>
        <p:txBody>
          <a:bodyPr/>
          <a:lstStyle>
            <a:defPPr>
              <a:defRPr lang="en-US"/>
            </a:defPPr>
            <a:lvl1pPr indent="0">
              <a:lnSpc>
                <a:spcPct val="100000"/>
              </a:lnSpc>
              <a:spcBef>
                <a:spcPts val="0"/>
              </a:spcBef>
              <a:buFont typeface="Arial" panose="020B0604020202020204" pitchFamily="34" charset="0"/>
              <a:buNone/>
              <a:defRPr>
                <a:latin typeface="Montserrat" pitchFamily="2" charset="77"/>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b="1" dirty="0">
                <a:solidFill>
                  <a:srgbClr val="A2287E"/>
                </a:solidFill>
              </a:rPr>
              <a:t>Allies and champions </a:t>
            </a:r>
            <a:r>
              <a:rPr lang="en-US" dirty="0"/>
              <a:t>within communities and workplaces, proactively act and speak out. </a:t>
            </a:r>
          </a:p>
        </p:txBody>
      </p:sp>
      <p:sp>
        <p:nvSpPr>
          <p:cNvPr id="24" name="Content Placeholder 2">
            <a:extLst>
              <a:ext uri="{FF2B5EF4-FFF2-40B4-BE49-F238E27FC236}">
                <a16:creationId xmlns:a16="http://schemas.microsoft.com/office/drawing/2014/main" id="{C9F0050F-CE11-BE07-8AFA-11EC322EA51B}"/>
              </a:ext>
            </a:extLst>
          </p:cNvPr>
          <p:cNvSpPr txBox="1">
            <a:spLocks/>
          </p:cNvSpPr>
          <p:nvPr/>
        </p:nvSpPr>
        <p:spPr>
          <a:xfrm>
            <a:off x="346770" y="3160077"/>
            <a:ext cx="2986471" cy="6253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latin typeface="Montserrat" pitchFamily="2" charset="77"/>
              </a:rPr>
              <a:t>Participants within program activities</a:t>
            </a:r>
          </a:p>
        </p:txBody>
      </p:sp>
      <p:sp>
        <p:nvSpPr>
          <p:cNvPr id="25" name="Content Placeholder 2">
            <a:extLst>
              <a:ext uri="{FF2B5EF4-FFF2-40B4-BE49-F238E27FC236}">
                <a16:creationId xmlns:a16="http://schemas.microsoft.com/office/drawing/2014/main" id="{B45EE7D7-1192-FD3C-BA5D-12E130F0E5D7}"/>
              </a:ext>
            </a:extLst>
          </p:cNvPr>
          <p:cNvSpPr txBox="1">
            <a:spLocks/>
          </p:cNvSpPr>
          <p:nvPr/>
        </p:nvSpPr>
        <p:spPr>
          <a:xfrm>
            <a:off x="4306077" y="3151579"/>
            <a:ext cx="3612425" cy="9226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spc="-60" dirty="0">
                <a:latin typeface="Montserrat" pitchFamily="2" charset="77"/>
              </a:rPr>
              <a:t>Supporters of gender </a:t>
            </a:r>
          </a:p>
          <a:p>
            <a:pPr marL="0" indent="0">
              <a:lnSpc>
                <a:spcPct val="100000"/>
              </a:lnSpc>
              <a:spcBef>
                <a:spcPts val="0"/>
              </a:spcBef>
              <a:buNone/>
            </a:pPr>
            <a:r>
              <a:rPr lang="en-US" sz="1800" b="1" spc="-60" dirty="0">
                <a:latin typeface="Montserrat" pitchFamily="2" charset="77"/>
              </a:rPr>
              <a:t>equality within families, communities and workplaces</a:t>
            </a:r>
          </a:p>
        </p:txBody>
      </p:sp>
      <p:sp>
        <p:nvSpPr>
          <p:cNvPr id="26" name="Content Placeholder 2">
            <a:extLst>
              <a:ext uri="{FF2B5EF4-FFF2-40B4-BE49-F238E27FC236}">
                <a16:creationId xmlns:a16="http://schemas.microsoft.com/office/drawing/2014/main" id="{1F6E85D3-3CC7-D86F-FFF7-83822D284A52}"/>
              </a:ext>
            </a:extLst>
          </p:cNvPr>
          <p:cNvSpPr txBox="1">
            <a:spLocks/>
          </p:cNvSpPr>
          <p:nvPr/>
        </p:nvSpPr>
        <p:spPr>
          <a:xfrm>
            <a:off x="8299025" y="3160394"/>
            <a:ext cx="3546205" cy="952181"/>
          </a:xfrm>
          <a:prstGeom prst="rect">
            <a:avLst/>
          </a:prstGeom>
        </p:spPr>
        <p:txBody>
          <a:bodyPr/>
          <a:lstStyle>
            <a:defPPr>
              <a:defRPr lang="en-US"/>
            </a:defPPr>
            <a:lvl1pPr indent="0">
              <a:lnSpc>
                <a:spcPct val="100000"/>
              </a:lnSpc>
              <a:spcBef>
                <a:spcPts val="0"/>
              </a:spcBef>
              <a:buFont typeface="Arial" panose="020B0604020202020204" pitchFamily="34" charset="0"/>
              <a:buNone/>
              <a:defRPr b="1" spc="-60">
                <a:latin typeface="Montserrat" pitchFamily="2" charset="77"/>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Allies and champions of gender equality within communities and workplaces</a:t>
            </a:r>
          </a:p>
        </p:txBody>
      </p:sp>
    </p:spTree>
    <p:extLst>
      <p:ext uri="{BB962C8B-B14F-4D97-AF65-F5344CB8AC3E}">
        <p14:creationId xmlns:p14="http://schemas.microsoft.com/office/powerpoint/2010/main" val="32238761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E4D01-E4B5-3EA1-DECC-7747D6EDC3DC}"/>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C40F88A7-9D4E-DD37-73E5-B9409354B97A}"/>
              </a:ext>
            </a:extLst>
          </p:cNvPr>
          <p:cNvGrpSpPr/>
          <p:nvPr/>
        </p:nvGrpSpPr>
        <p:grpSpPr>
          <a:xfrm>
            <a:off x="717318" y="2092732"/>
            <a:ext cx="3996197" cy="2672536"/>
            <a:chOff x="717318" y="1935249"/>
            <a:chExt cx="3996197" cy="2672536"/>
          </a:xfrm>
        </p:grpSpPr>
        <p:sp>
          <p:nvSpPr>
            <p:cNvPr id="6" name="Title 1">
              <a:extLst>
                <a:ext uri="{FF2B5EF4-FFF2-40B4-BE49-F238E27FC236}">
                  <a16:creationId xmlns:a16="http://schemas.microsoft.com/office/drawing/2014/main" id="{EBC8975C-64E7-F160-B117-6672D7F23F20}"/>
                </a:ext>
              </a:extLst>
            </p:cNvPr>
            <p:cNvSpPr txBox="1">
              <a:spLocks/>
            </p:cNvSpPr>
            <p:nvPr/>
          </p:nvSpPr>
          <p:spPr>
            <a:xfrm>
              <a:off x="717319" y="1935249"/>
              <a:ext cx="3996196" cy="10668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kern="1200" cap="all" spc="-100" dirty="0">
                  <a:solidFill>
                    <a:schemeClr val="tx1"/>
                  </a:solidFill>
                  <a:latin typeface="Montserrat" pitchFamily="2" charset="77"/>
                  <a:ea typeface="+mj-ea"/>
                  <a:cs typeface="Calibri" charset="0"/>
                </a:rPr>
                <a:t>Characteristic </a:t>
              </a:r>
              <a:r>
                <a:rPr lang="en-US" sz="3400" cap="all" spc="-100" dirty="0">
                  <a:solidFill>
                    <a:schemeClr val="tx1"/>
                  </a:solidFill>
                  <a:latin typeface="Montserrat" pitchFamily="2" charset="77"/>
                  <a:ea typeface="+mj-ea"/>
                  <a:cs typeface="Calibri" charset="0"/>
                </a:rPr>
                <a:t>THREE</a:t>
              </a:r>
              <a:endParaRPr lang="en-US" sz="3400" kern="1200" cap="all" dirty="0">
                <a:solidFill>
                  <a:schemeClr val="tx1"/>
                </a:solidFill>
                <a:latin typeface="Montserrat" pitchFamily="2" charset="77"/>
                <a:ea typeface="+mj-ea"/>
                <a:cs typeface="Calibri" charset="0"/>
              </a:endParaRPr>
            </a:p>
          </p:txBody>
        </p:sp>
        <p:sp>
          <p:nvSpPr>
            <p:cNvPr id="7" name="Text Placeholder 2">
              <a:extLst>
                <a:ext uri="{FF2B5EF4-FFF2-40B4-BE49-F238E27FC236}">
                  <a16:creationId xmlns:a16="http://schemas.microsoft.com/office/drawing/2014/main" id="{37ADCAD5-0E55-0838-5DC7-7953B00480B2}"/>
                </a:ext>
              </a:extLst>
            </p:cNvPr>
            <p:cNvSpPr txBox="1">
              <a:spLocks/>
            </p:cNvSpPr>
            <p:nvPr/>
          </p:nvSpPr>
          <p:spPr>
            <a:xfrm>
              <a:off x="717318" y="3104118"/>
              <a:ext cx="3996197" cy="150366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t>Work across multiple levels of the socio-ecological model</a:t>
              </a:r>
            </a:p>
          </p:txBody>
        </p:sp>
      </p:grpSp>
      <p:sp>
        <p:nvSpPr>
          <p:cNvPr id="13" name="TextBox 12">
            <a:extLst>
              <a:ext uri="{FF2B5EF4-FFF2-40B4-BE49-F238E27FC236}">
                <a16:creationId xmlns:a16="http://schemas.microsoft.com/office/drawing/2014/main" id="{4CAAFE49-D620-3C14-EB7D-54807407F89C}"/>
              </a:ext>
            </a:extLst>
          </p:cNvPr>
          <p:cNvSpPr txBox="1"/>
          <p:nvPr/>
        </p:nvSpPr>
        <p:spPr>
          <a:xfrm>
            <a:off x="6657278" y="5339563"/>
            <a:ext cx="5382855" cy="646331"/>
          </a:xfrm>
          <a:prstGeom prst="rect">
            <a:avLst/>
          </a:prstGeom>
          <a:noFill/>
        </p:spPr>
        <p:txBody>
          <a:bodyPr wrap="square" rtlCol="0">
            <a:spAutoFit/>
          </a:bodyPr>
          <a:lstStyle/>
          <a:p>
            <a:pPr algn="r"/>
            <a:r>
              <a:rPr lang="en-US" sz="1200" dirty="0">
                <a:latin typeface="Montserrat" pitchFamily="2" charset="77"/>
              </a:rPr>
              <a:t>Image source: SBCC and Gender: Models and Frameworks</a:t>
            </a:r>
          </a:p>
          <a:p>
            <a:pPr algn="r"/>
            <a:endParaRPr lang="en-US" sz="1200" dirty="0">
              <a:latin typeface="Montserrat" pitchFamily="2" charset="77"/>
            </a:endParaRPr>
          </a:p>
          <a:p>
            <a:pPr algn="r"/>
            <a:r>
              <a:rPr lang="en-US" sz="1200" dirty="0">
                <a:latin typeface="Montserrat" pitchFamily="2" charset="77"/>
              </a:rPr>
              <a:t>Source: Kantor 2015</a:t>
            </a:r>
          </a:p>
        </p:txBody>
      </p:sp>
      <p:pic>
        <p:nvPicPr>
          <p:cNvPr id="4" name="Picture 3" descr="A group of people in a circle&#10;&#10;Description automatically generated">
            <a:extLst>
              <a:ext uri="{FF2B5EF4-FFF2-40B4-BE49-F238E27FC236}">
                <a16:creationId xmlns:a16="http://schemas.microsoft.com/office/drawing/2014/main" id="{61B0FA84-E918-47DC-62A9-ACCB02DDC4C4}"/>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5741814" y="671368"/>
            <a:ext cx="4840693" cy="4718245"/>
          </a:xfrm>
          <a:prstGeom prst="rect">
            <a:avLst/>
          </a:prstGeom>
          <a:noFill/>
          <a:ln w="3175">
            <a:no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113873033"/>
      </p:ext>
    </p:extLst>
  </p:cSld>
  <p:clrMapOvr>
    <a:masterClrMapping/>
  </p:clrMapOvr>
  <p:extLst>
    <p:ext uri="{6950BFC3-D8DA-4A85-94F7-54DA5524770B}">
      <p188:commentRel xmlns:p188="http://schemas.microsoft.com/office/powerpoint/2018/8/main" r:id="rId3"/>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EB4FB4-CD61-8F6C-B7FB-B835337A5AA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87D41EB5-034D-720A-C03C-B8DC3CDC3C90}"/>
              </a:ext>
            </a:extLst>
          </p:cNvPr>
          <p:cNvSpPr txBox="1">
            <a:spLocks/>
          </p:cNvSpPr>
          <p:nvPr/>
        </p:nvSpPr>
        <p:spPr>
          <a:xfrm>
            <a:off x="600009" y="324089"/>
            <a:ext cx="9208133" cy="79351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Socio-Ecological Model</a:t>
            </a:r>
          </a:p>
        </p:txBody>
      </p:sp>
      <p:pic>
        <p:nvPicPr>
          <p:cNvPr id="2" name="Picture 1">
            <a:extLst>
              <a:ext uri="{FF2B5EF4-FFF2-40B4-BE49-F238E27FC236}">
                <a16:creationId xmlns:a16="http://schemas.microsoft.com/office/drawing/2014/main" id="{F8389449-4C85-D51E-C456-81989EB685C8}"/>
              </a:ext>
            </a:extLst>
          </p:cNvPr>
          <p:cNvPicPr>
            <a:picLocks noChangeAspect="1"/>
          </p:cNvPicPr>
          <p:nvPr/>
        </p:nvPicPr>
        <p:blipFill>
          <a:blip r:embed="rId3"/>
          <a:stretch>
            <a:fillRect/>
          </a:stretch>
        </p:blipFill>
        <p:spPr>
          <a:xfrm>
            <a:off x="600009" y="1404349"/>
            <a:ext cx="7980590" cy="5129561"/>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5" name="TextBox 4">
            <a:extLst>
              <a:ext uri="{FF2B5EF4-FFF2-40B4-BE49-F238E27FC236}">
                <a16:creationId xmlns:a16="http://schemas.microsoft.com/office/drawing/2014/main" id="{BE2E6FDE-599D-03BD-872B-DD6F55DB3DE1}"/>
              </a:ext>
            </a:extLst>
          </p:cNvPr>
          <p:cNvSpPr txBox="1"/>
          <p:nvPr/>
        </p:nvSpPr>
        <p:spPr>
          <a:xfrm>
            <a:off x="8745761" y="5400890"/>
            <a:ext cx="2985322" cy="461665"/>
          </a:xfrm>
          <a:prstGeom prst="rect">
            <a:avLst/>
          </a:prstGeom>
          <a:noFill/>
        </p:spPr>
        <p:txBody>
          <a:bodyPr wrap="square" rtlCol="0">
            <a:spAutoFit/>
          </a:bodyPr>
          <a:lstStyle/>
          <a:p>
            <a:r>
              <a:rPr lang="en-US" sz="1200" dirty="0">
                <a:latin typeface="Montserrat" pitchFamily="2" charset="77"/>
              </a:rPr>
              <a:t>Source: SBCC and Gender: Models and Frameworks</a:t>
            </a:r>
          </a:p>
        </p:txBody>
      </p:sp>
    </p:spTree>
    <p:extLst>
      <p:ext uri="{BB962C8B-B14F-4D97-AF65-F5344CB8AC3E}">
        <p14:creationId xmlns:p14="http://schemas.microsoft.com/office/powerpoint/2010/main" val="19219118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45911-4F1C-1278-5B2E-B3B44530FC96}"/>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34B14EB2-5F53-C13F-B684-7C1178987CFC}"/>
              </a:ext>
            </a:extLst>
          </p:cNvPr>
          <p:cNvSpPr txBox="1">
            <a:spLocks/>
          </p:cNvSpPr>
          <p:nvPr/>
        </p:nvSpPr>
        <p:spPr>
          <a:xfrm>
            <a:off x="600009" y="324089"/>
            <a:ext cx="9208133"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Individual Level</a:t>
            </a:r>
          </a:p>
        </p:txBody>
      </p:sp>
      <p:grpSp>
        <p:nvGrpSpPr>
          <p:cNvPr id="23" name="Group 22">
            <a:extLst>
              <a:ext uri="{FF2B5EF4-FFF2-40B4-BE49-F238E27FC236}">
                <a16:creationId xmlns:a16="http://schemas.microsoft.com/office/drawing/2014/main" id="{BBAD7D88-CF29-4583-0810-EA7A4E097BF4}"/>
              </a:ext>
            </a:extLst>
          </p:cNvPr>
          <p:cNvGrpSpPr/>
          <p:nvPr/>
        </p:nvGrpSpPr>
        <p:grpSpPr>
          <a:xfrm>
            <a:off x="842077" y="2764518"/>
            <a:ext cx="10507846" cy="1790445"/>
            <a:chOff x="682485" y="2764518"/>
            <a:chExt cx="10507846" cy="1790445"/>
          </a:xfrm>
        </p:grpSpPr>
        <p:grpSp>
          <p:nvGrpSpPr>
            <p:cNvPr id="14" name="Group 13">
              <a:extLst>
                <a:ext uri="{FF2B5EF4-FFF2-40B4-BE49-F238E27FC236}">
                  <a16:creationId xmlns:a16="http://schemas.microsoft.com/office/drawing/2014/main" id="{833E6BF5-A421-E2B2-4EE8-D5D734B9428E}"/>
                </a:ext>
              </a:extLst>
            </p:cNvPr>
            <p:cNvGrpSpPr/>
            <p:nvPr/>
          </p:nvGrpSpPr>
          <p:grpSpPr>
            <a:xfrm>
              <a:off x="682485" y="2764520"/>
              <a:ext cx="3053174" cy="1790443"/>
              <a:chOff x="682485" y="2764520"/>
              <a:chExt cx="3053174" cy="1790443"/>
            </a:xfrm>
          </p:grpSpPr>
          <p:sp>
            <p:nvSpPr>
              <p:cNvPr id="6" name="Rounded Rectangle 5">
                <a:extLst>
                  <a:ext uri="{FF2B5EF4-FFF2-40B4-BE49-F238E27FC236}">
                    <a16:creationId xmlns:a16="http://schemas.microsoft.com/office/drawing/2014/main" id="{376AF2FA-DD45-E31E-EAD3-50B93C274719}"/>
                  </a:ext>
                </a:extLst>
              </p:cNvPr>
              <p:cNvSpPr/>
              <p:nvPr/>
            </p:nvSpPr>
            <p:spPr>
              <a:xfrm>
                <a:off x="682485" y="2764520"/>
                <a:ext cx="305317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Text Placeholder 3">
                <a:extLst>
                  <a:ext uri="{FF2B5EF4-FFF2-40B4-BE49-F238E27FC236}">
                    <a16:creationId xmlns:a16="http://schemas.microsoft.com/office/drawing/2014/main" id="{28DA705D-5EEE-D146-9B3D-F489986CE9E9}"/>
                  </a:ext>
                </a:extLst>
              </p:cNvPr>
              <p:cNvSpPr txBox="1">
                <a:spLocks/>
              </p:cNvSpPr>
              <p:nvPr/>
            </p:nvSpPr>
            <p:spPr>
              <a:xfrm>
                <a:off x="872761" y="3210298"/>
                <a:ext cx="2449598"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Clubs or groups to empower individuals</a:t>
                </a:r>
              </a:p>
            </p:txBody>
          </p:sp>
        </p:grpSp>
        <p:grpSp>
          <p:nvGrpSpPr>
            <p:cNvPr id="19" name="Group 18">
              <a:extLst>
                <a:ext uri="{FF2B5EF4-FFF2-40B4-BE49-F238E27FC236}">
                  <a16:creationId xmlns:a16="http://schemas.microsoft.com/office/drawing/2014/main" id="{FE21CA58-B746-CD25-F71A-EDB5C9DE5B79}"/>
                </a:ext>
              </a:extLst>
            </p:cNvPr>
            <p:cNvGrpSpPr/>
            <p:nvPr/>
          </p:nvGrpSpPr>
          <p:grpSpPr>
            <a:xfrm>
              <a:off x="8137157" y="2764518"/>
              <a:ext cx="3053174" cy="1790443"/>
              <a:chOff x="8137157" y="2764518"/>
              <a:chExt cx="3053174" cy="1790443"/>
            </a:xfrm>
          </p:grpSpPr>
          <p:sp>
            <p:nvSpPr>
              <p:cNvPr id="8" name="Rounded Rectangle 7">
                <a:extLst>
                  <a:ext uri="{FF2B5EF4-FFF2-40B4-BE49-F238E27FC236}">
                    <a16:creationId xmlns:a16="http://schemas.microsoft.com/office/drawing/2014/main" id="{8B109D5D-D7C3-63AA-AB8A-E734F9A2BB36}"/>
                  </a:ext>
                </a:extLst>
              </p:cNvPr>
              <p:cNvSpPr/>
              <p:nvPr/>
            </p:nvSpPr>
            <p:spPr>
              <a:xfrm>
                <a:off x="8137157" y="2764518"/>
                <a:ext cx="305317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Text Placeholder 3">
                <a:extLst>
                  <a:ext uri="{FF2B5EF4-FFF2-40B4-BE49-F238E27FC236}">
                    <a16:creationId xmlns:a16="http://schemas.microsoft.com/office/drawing/2014/main" id="{D60DACA1-8B47-88FC-D19D-45150773011F}"/>
                  </a:ext>
                </a:extLst>
              </p:cNvPr>
              <p:cNvSpPr txBox="1">
                <a:spLocks/>
              </p:cNvSpPr>
              <p:nvPr/>
            </p:nvSpPr>
            <p:spPr>
              <a:xfrm>
                <a:off x="8463724" y="3210298"/>
                <a:ext cx="2400040" cy="79299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Life skills training</a:t>
                </a:r>
              </a:p>
            </p:txBody>
          </p:sp>
        </p:grpSp>
        <p:grpSp>
          <p:nvGrpSpPr>
            <p:cNvPr id="15" name="Group 14">
              <a:extLst>
                <a:ext uri="{FF2B5EF4-FFF2-40B4-BE49-F238E27FC236}">
                  <a16:creationId xmlns:a16="http://schemas.microsoft.com/office/drawing/2014/main" id="{C5F03B87-FF86-D078-A49B-3AFAAEBFCBDD}"/>
                </a:ext>
              </a:extLst>
            </p:cNvPr>
            <p:cNvGrpSpPr/>
            <p:nvPr/>
          </p:nvGrpSpPr>
          <p:grpSpPr>
            <a:xfrm>
              <a:off x="4409821" y="2764518"/>
              <a:ext cx="3053174" cy="1790443"/>
              <a:chOff x="4409821" y="2764519"/>
              <a:chExt cx="3053174" cy="1790443"/>
            </a:xfrm>
          </p:grpSpPr>
          <p:sp>
            <p:nvSpPr>
              <p:cNvPr id="7" name="Rounded Rectangle 6">
                <a:extLst>
                  <a:ext uri="{FF2B5EF4-FFF2-40B4-BE49-F238E27FC236}">
                    <a16:creationId xmlns:a16="http://schemas.microsoft.com/office/drawing/2014/main" id="{BEB1B4CF-3D66-109D-9A6C-878BBB17FDF8}"/>
                  </a:ext>
                </a:extLst>
              </p:cNvPr>
              <p:cNvSpPr/>
              <p:nvPr/>
            </p:nvSpPr>
            <p:spPr>
              <a:xfrm>
                <a:off x="4409821" y="2764519"/>
                <a:ext cx="305317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Text Placeholder 3">
                <a:extLst>
                  <a:ext uri="{FF2B5EF4-FFF2-40B4-BE49-F238E27FC236}">
                    <a16:creationId xmlns:a16="http://schemas.microsoft.com/office/drawing/2014/main" id="{615FB659-5909-4788-528F-93B54389DF40}"/>
                  </a:ext>
                </a:extLst>
              </p:cNvPr>
              <p:cNvSpPr txBox="1">
                <a:spLocks/>
              </p:cNvSpPr>
              <p:nvPr/>
            </p:nvSpPr>
            <p:spPr>
              <a:xfrm>
                <a:off x="4711609" y="3210298"/>
                <a:ext cx="2449598"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Individual counseling </a:t>
                </a:r>
              </a:p>
            </p:txBody>
          </p:sp>
        </p:grpSp>
      </p:grpSp>
      <p:sp>
        <p:nvSpPr>
          <p:cNvPr id="4" name="TextBox 3">
            <a:extLst>
              <a:ext uri="{FF2B5EF4-FFF2-40B4-BE49-F238E27FC236}">
                <a16:creationId xmlns:a16="http://schemas.microsoft.com/office/drawing/2014/main" id="{786B7481-04B0-18FA-A286-D323A4E3A2E0}"/>
              </a:ext>
            </a:extLst>
          </p:cNvPr>
          <p:cNvSpPr txBox="1"/>
          <p:nvPr/>
        </p:nvSpPr>
        <p:spPr>
          <a:xfrm>
            <a:off x="842077" y="2172297"/>
            <a:ext cx="6572250" cy="369332"/>
          </a:xfrm>
          <a:prstGeom prst="rect">
            <a:avLst/>
          </a:prstGeom>
          <a:noFill/>
        </p:spPr>
        <p:txBody>
          <a:bodyPr wrap="square">
            <a:spAutoFit/>
          </a:bodyPr>
          <a:lstStyle/>
          <a:p>
            <a:r>
              <a:rPr lang="en-MY" dirty="0">
                <a:effectLst/>
                <a:latin typeface="Montserrat" pitchFamily="2" charset="77"/>
              </a:rPr>
              <a:t>Possible entry points for supporting change:</a:t>
            </a:r>
          </a:p>
        </p:txBody>
      </p:sp>
    </p:spTree>
    <p:extLst>
      <p:ext uri="{BB962C8B-B14F-4D97-AF65-F5344CB8AC3E}">
        <p14:creationId xmlns:p14="http://schemas.microsoft.com/office/powerpoint/2010/main" val="752869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ADF77-BCBD-614F-9589-06C5FB917F43}"/>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07666529-4E9D-4E26-3DA7-6BE5630351A6}"/>
              </a:ext>
            </a:extLst>
          </p:cNvPr>
          <p:cNvSpPr txBox="1">
            <a:spLocks/>
          </p:cNvSpPr>
          <p:nvPr/>
        </p:nvSpPr>
        <p:spPr>
          <a:xfrm>
            <a:off x="600009" y="324089"/>
            <a:ext cx="9208133"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Family and Peer Networks</a:t>
            </a:r>
          </a:p>
        </p:txBody>
      </p:sp>
      <p:grpSp>
        <p:nvGrpSpPr>
          <p:cNvPr id="28" name="Group 27">
            <a:extLst>
              <a:ext uri="{FF2B5EF4-FFF2-40B4-BE49-F238E27FC236}">
                <a16:creationId xmlns:a16="http://schemas.microsoft.com/office/drawing/2014/main" id="{8E9880FE-12E8-F03A-69DC-33704CD2D0EA}"/>
              </a:ext>
            </a:extLst>
          </p:cNvPr>
          <p:cNvGrpSpPr/>
          <p:nvPr/>
        </p:nvGrpSpPr>
        <p:grpSpPr>
          <a:xfrm>
            <a:off x="410738" y="2764518"/>
            <a:ext cx="11370523" cy="1790444"/>
            <a:chOff x="445200" y="2753367"/>
            <a:chExt cx="11370523" cy="1790444"/>
          </a:xfrm>
        </p:grpSpPr>
        <p:grpSp>
          <p:nvGrpSpPr>
            <p:cNvPr id="24" name="Group 23">
              <a:extLst>
                <a:ext uri="{FF2B5EF4-FFF2-40B4-BE49-F238E27FC236}">
                  <a16:creationId xmlns:a16="http://schemas.microsoft.com/office/drawing/2014/main" id="{8A4E5CFA-B687-DC36-CCFA-7CDC9F9A0DA0}"/>
                </a:ext>
              </a:extLst>
            </p:cNvPr>
            <p:cNvGrpSpPr/>
            <p:nvPr/>
          </p:nvGrpSpPr>
          <p:grpSpPr>
            <a:xfrm>
              <a:off x="445200" y="2753367"/>
              <a:ext cx="2583364" cy="1790443"/>
              <a:chOff x="891248" y="2753369"/>
              <a:chExt cx="2583364" cy="1790443"/>
            </a:xfrm>
          </p:grpSpPr>
          <p:sp>
            <p:nvSpPr>
              <p:cNvPr id="6" name="Rounded Rectangle 5">
                <a:extLst>
                  <a:ext uri="{FF2B5EF4-FFF2-40B4-BE49-F238E27FC236}">
                    <a16:creationId xmlns:a16="http://schemas.microsoft.com/office/drawing/2014/main" id="{9EED14E0-8149-B096-BE5A-CDBE496BDFE0}"/>
                  </a:ext>
                </a:extLst>
              </p:cNvPr>
              <p:cNvSpPr/>
              <p:nvPr/>
            </p:nvSpPr>
            <p:spPr>
              <a:xfrm>
                <a:off x="891248" y="2753369"/>
                <a:ext cx="258336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Text Placeholder 3">
                <a:extLst>
                  <a:ext uri="{FF2B5EF4-FFF2-40B4-BE49-F238E27FC236}">
                    <a16:creationId xmlns:a16="http://schemas.microsoft.com/office/drawing/2014/main" id="{32761C1C-CEA9-C3D7-56E9-7464297E4E17}"/>
                  </a:ext>
                </a:extLst>
              </p:cNvPr>
              <p:cNvSpPr txBox="1">
                <a:spLocks/>
              </p:cNvSpPr>
              <p:nvPr/>
            </p:nvSpPr>
            <p:spPr>
              <a:xfrm>
                <a:off x="981834" y="3187995"/>
                <a:ext cx="2252020"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Parenting programs</a:t>
                </a:r>
              </a:p>
            </p:txBody>
          </p:sp>
        </p:grpSp>
        <p:grpSp>
          <p:nvGrpSpPr>
            <p:cNvPr id="25" name="Group 24">
              <a:extLst>
                <a:ext uri="{FF2B5EF4-FFF2-40B4-BE49-F238E27FC236}">
                  <a16:creationId xmlns:a16="http://schemas.microsoft.com/office/drawing/2014/main" id="{B58D1223-AEA2-FDC3-A392-33E4F037C16C}"/>
                </a:ext>
              </a:extLst>
            </p:cNvPr>
            <p:cNvGrpSpPr/>
            <p:nvPr/>
          </p:nvGrpSpPr>
          <p:grpSpPr>
            <a:xfrm>
              <a:off x="3374253" y="2753367"/>
              <a:ext cx="2583364" cy="1790443"/>
              <a:chOff x="3597277" y="2753369"/>
              <a:chExt cx="2583364" cy="1790443"/>
            </a:xfrm>
          </p:grpSpPr>
          <p:sp>
            <p:nvSpPr>
              <p:cNvPr id="5" name="Rounded Rectangle 4">
                <a:extLst>
                  <a:ext uri="{FF2B5EF4-FFF2-40B4-BE49-F238E27FC236}">
                    <a16:creationId xmlns:a16="http://schemas.microsoft.com/office/drawing/2014/main" id="{766741D1-114F-7DCF-23E6-79FEFA9B786F}"/>
                  </a:ext>
                </a:extLst>
              </p:cNvPr>
              <p:cNvSpPr/>
              <p:nvPr/>
            </p:nvSpPr>
            <p:spPr>
              <a:xfrm>
                <a:off x="3597277" y="2753369"/>
                <a:ext cx="258336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2" name="Text Placeholder 3">
                <a:extLst>
                  <a:ext uri="{FF2B5EF4-FFF2-40B4-BE49-F238E27FC236}">
                    <a16:creationId xmlns:a16="http://schemas.microsoft.com/office/drawing/2014/main" id="{9D72E89A-E028-4363-08F1-084E113F9A4F}"/>
                  </a:ext>
                </a:extLst>
              </p:cNvPr>
              <p:cNvSpPr txBox="1">
                <a:spLocks/>
              </p:cNvSpPr>
              <p:nvPr/>
            </p:nvSpPr>
            <p:spPr>
              <a:xfrm>
                <a:off x="3698341" y="3187995"/>
                <a:ext cx="2256409"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Economic/ livelihood programs</a:t>
                </a:r>
              </a:p>
            </p:txBody>
          </p:sp>
        </p:grpSp>
        <p:grpSp>
          <p:nvGrpSpPr>
            <p:cNvPr id="26" name="Group 25">
              <a:extLst>
                <a:ext uri="{FF2B5EF4-FFF2-40B4-BE49-F238E27FC236}">
                  <a16:creationId xmlns:a16="http://schemas.microsoft.com/office/drawing/2014/main" id="{CE695AE9-0551-95A0-AA30-A29A80C63D09}"/>
                </a:ext>
              </a:extLst>
            </p:cNvPr>
            <p:cNvGrpSpPr/>
            <p:nvPr/>
          </p:nvGrpSpPr>
          <p:grpSpPr>
            <a:xfrm>
              <a:off x="6303306" y="2753368"/>
              <a:ext cx="2583364" cy="1790443"/>
              <a:chOff x="6303306" y="2753368"/>
              <a:chExt cx="2583364" cy="1790443"/>
            </a:xfrm>
          </p:grpSpPr>
          <p:sp>
            <p:nvSpPr>
              <p:cNvPr id="16" name="Rounded Rectangle 15">
                <a:extLst>
                  <a:ext uri="{FF2B5EF4-FFF2-40B4-BE49-F238E27FC236}">
                    <a16:creationId xmlns:a16="http://schemas.microsoft.com/office/drawing/2014/main" id="{F4FF7EC8-70CB-F6B3-73E4-8914FCEFA012}"/>
                  </a:ext>
                </a:extLst>
              </p:cNvPr>
              <p:cNvSpPr/>
              <p:nvPr/>
            </p:nvSpPr>
            <p:spPr>
              <a:xfrm>
                <a:off x="6303306" y="2753368"/>
                <a:ext cx="258336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Text Placeholder 3">
                <a:extLst>
                  <a:ext uri="{FF2B5EF4-FFF2-40B4-BE49-F238E27FC236}">
                    <a16:creationId xmlns:a16="http://schemas.microsoft.com/office/drawing/2014/main" id="{C9CD15AD-AB66-CF6C-1CE3-52467AF449B1}"/>
                  </a:ext>
                </a:extLst>
              </p:cNvPr>
              <p:cNvSpPr txBox="1">
                <a:spLocks/>
              </p:cNvSpPr>
              <p:nvPr/>
            </p:nvSpPr>
            <p:spPr>
              <a:xfrm>
                <a:off x="6404370" y="3187995"/>
                <a:ext cx="2315883"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Group dialogue</a:t>
                </a:r>
              </a:p>
            </p:txBody>
          </p:sp>
        </p:grpSp>
        <p:grpSp>
          <p:nvGrpSpPr>
            <p:cNvPr id="27" name="Group 26">
              <a:extLst>
                <a:ext uri="{FF2B5EF4-FFF2-40B4-BE49-F238E27FC236}">
                  <a16:creationId xmlns:a16="http://schemas.microsoft.com/office/drawing/2014/main" id="{9DCDEADD-BA50-1CFD-992F-D3EB385FFB5F}"/>
                </a:ext>
              </a:extLst>
            </p:cNvPr>
            <p:cNvGrpSpPr/>
            <p:nvPr/>
          </p:nvGrpSpPr>
          <p:grpSpPr>
            <a:xfrm>
              <a:off x="9232359" y="2753367"/>
              <a:ext cx="2583364" cy="1790443"/>
              <a:chOff x="9009335" y="2753368"/>
              <a:chExt cx="2583364" cy="1790443"/>
            </a:xfrm>
          </p:grpSpPr>
          <p:sp>
            <p:nvSpPr>
              <p:cNvPr id="20" name="Rounded Rectangle 19">
                <a:extLst>
                  <a:ext uri="{FF2B5EF4-FFF2-40B4-BE49-F238E27FC236}">
                    <a16:creationId xmlns:a16="http://schemas.microsoft.com/office/drawing/2014/main" id="{680CA506-F555-DEB0-3889-D9DE0CEA5909}"/>
                  </a:ext>
                </a:extLst>
              </p:cNvPr>
              <p:cNvSpPr/>
              <p:nvPr/>
            </p:nvSpPr>
            <p:spPr>
              <a:xfrm>
                <a:off x="9009335" y="2753368"/>
                <a:ext cx="258336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1" name="Text Placeholder 3">
                <a:extLst>
                  <a:ext uri="{FF2B5EF4-FFF2-40B4-BE49-F238E27FC236}">
                    <a16:creationId xmlns:a16="http://schemas.microsoft.com/office/drawing/2014/main" id="{D8F99E58-D07E-0926-B2CE-50DB595B4CB3}"/>
                  </a:ext>
                </a:extLst>
              </p:cNvPr>
              <p:cNvSpPr txBox="1">
                <a:spLocks/>
              </p:cNvSpPr>
              <p:nvPr/>
            </p:nvSpPr>
            <p:spPr>
              <a:xfrm>
                <a:off x="9110400" y="3187995"/>
                <a:ext cx="2482299"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Communication skill building</a:t>
                </a:r>
              </a:p>
            </p:txBody>
          </p:sp>
        </p:grpSp>
      </p:grpSp>
      <p:sp>
        <p:nvSpPr>
          <p:cNvPr id="2" name="TextBox 1">
            <a:extLst>
              <a:ext uri="{FF2B5EF4-FFF2-40B4-BE49-F238E27FC236}">
                <a16:creationId xmlns:a16="http://schemas.microsoft.com/office/drawing/2014/main" id="{1678D523-FDB6-B40F-57A1-C8B1AC30283F}"/>
              </a:ext>
            </a:extLst>
          </p:cNvPr>
          <p:cNvSpPr txBox="1"/>
          <p:nvPr/>
        </p:nvSpPr>
        <p:spPr>
          <a:xfrm>
            <a:off x="308677" y="2177873"/>
            <a:ext cx="6572250" cy="369332"/>
          </a:xfrm>
          <a:prstGeom prst="rect">
            <a:avLst/>
          </a:prstGeom>
          <a:noFill/>
        </p:spPr>
        <p:txBody>
          <a:bodyPr wrap="square">
            <a:spAutoFit/>
          </a:bodyPr>
          <a:lstStyle/>
          <a:p>
            <a:r>
              <a:rPr lang="en-MY" dirty="0">
                <a:effectLst/>
                <a:latin typeface="Montserrat" pitchFamily="2" charset="77"/>
              </a:rPr>
              <a:t>Possible entry points for supporting change:</a:t>
            </a:r>
          </a:p>
        </p:txBody>
      </p:sp>
    </p:spTree>
    <p:extLst>
      <p:ext uri="{BB962C8B-B14F-4D97-AF65-F5344CB8AC3E}">
        <p14:creationId xmlns:p14="http://schemas.microsoft.com/office/powerpoint/2010/main" val="1019964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F6B98A-7CB3-BACE-2ECE-4B7B4F1AE348}"/>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06C654C5-9EC2-CD21-4FD5-690EE32F9440}"/>
              </a:ext>
            </a:extLst>
          </p:cNvPr>
          <p:cNvSpPr txBox="1">
            <a:spLocks/>
          </p:cNvSpPr>
          <p:nvPr/>
        </p:nvSpPr>
        <p:spPr>
          <a:xfrm>
            <a:off x="600009" y="324089"/>
            <a:ext cx="9208133"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Community Level</a:t>
            </a:r>
          </a:p>
        </p:txBody>
      </p:sp>
      <p:sp>
        <p:nvSpPr>
          <p:cNvPr id="6" name="Rounded Rectangle 5">
            <a:extLst>
              <a:ext uri="{FF2B5EF4-FFF2-40B4-BE49-F238E27FC236}">
                <a16:creationId xmlns:a16="http://schemas.microsoft.com/office/drawing/2014/main" id="{F8C64AC5-4233-F06D-242A-6678A887FDB2}"/>
              </a:ext>
            </a:extLst>
          </p:cNvPr>
          <p:cNvSpPr/>
          <p:nvPr/>
        </p:nvSpPr>
        <p:spPr>
          <a:xfrm>
            <a:off x="419101" y="2329621"/>
            <a:ext cx="11172890" cy="1099379"/>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Text Placeholder 3">
            <a:extLst>
              <a:ext uri="{FF2B5EF4-FFF2-40B4-BE49-F238E27FC236}">
                <a16:creationId xmlns:a16="http://schemas.microsoft.com/office/drawing/2014/main" id="{9B2E9B3C-B92A-B9AC-8FB5-5C835A8E59C6}"/>
              </a:ext>
            </a:extLst>
          </p:cNvPr>
          <p:cNvSpPr txBox="1">
            <a:spLocks/>
          </p:cNvSpPr>
          <p:nvPr/>
        </p:nvSpPr>
        <p:spPr>
          <a:xfrm>
            <a:off x="600009" y="2538570"/>
            <a:ext cx="10796238" cy="68148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Facilitated group dialogue sessions organized by sub-groups (e.g., men’s group, women’s group) or inter-group dialogue (e.g., intergenerational groups, community dialogue)</a:t>
            </a:r>
          </a:p>
        </p:txBody>
      </p:sp>
      <p:grpSp>
        <p:nvGrpSpPr>
          <p:cNvPr id="19" name="Group 18">
            <a:extLst>
              <a:ext uri="{FF2B5EF4-FFF2-40B4-BE49-F238E27FC236}">
                <a16:creationId xmlns:a16="http://schemas.microsoft.com/office/drawing/2014/main" id="{A247ADB3-1E6F-667F-EA44-3E3AA954982F}"/>
              </a:ext>
            </a:extLst>
          </p:cNvPr>
          <p:cNvGrpSpPr/>
          <p:nvPr/>
        </p:nvGrpSpPr>
        <p:grpSpPr>
          <a:xfrm>
            <a:off x="419101" y="4843492"/>
            <a:ext cx="11172890" cy="873970"/>
            <a:chOff x="419101" y="3707948"/>
            <a:chExt cx="11172890" cy="873970"/>
          </a:xfrm>
        </p:grpSpPr>
        <p:sp>
          <p:nvSpPr>
            <p:cNvPr id="7" name="Rounded Rectangle 6">
              <a:extLst>
                <a:ext uri="{FF2B5EF4-FFF2-40B4-BE49-F238E27FC236}">
                  <a16:creationId xmlns:a16="http://schemas.microsoft.com/office/drawing/2014/main" id="{D642273E-70A2-DB2C-B510-351ECDE8D8A1}"/>
                </a:ext>
              </a:extLst>
            </p:cNvPr>
            <p:cNvSpPr/>
            <p:nvPr/>
          </p:nvSpPr>
          <p:spPr>
            <a:xfrm>
              <a:off x="419101" y="3707948"/>
              <a:ext cx="5424137"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8" name="Rounded Rectangle 7">
              <a:extLst>
                <a:ext uri="{FF2B5EF4-FFF2-40B4-BE49-F238E27FC236}">
                  <a16:creationId xmlns:a16="http://schemas.microsoft.com/office/drawing/2014/main" id="{73BC1D80-DC47-6346-EEB6-322783D23B1F}"/>
                </a:ext>
              </a:extLst>
            </p:cNvPr>
            <p:cNvSpPr/>
            <p:nvPr/>
          </p:nvSpPr>
          <p:spPr>
            <a:xfrm>
              <a:off x="6167854" y="3707948"/>
              <a:ext cx="5424137"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grpSp>
        <p:nvGrpSpPr>
          <p:cNvPr id="22" name="Group 21">
            <a:extLst>
              <a:ext uri="{FF2B5EF4-FFF2-40B4-BE49-F238E27FC236}">
                <a16:creationId xmlns:a16="http://schemas.microsoft.com/office/drawing/2014/main" id="{59DB71C5-2370-A566-19F1-103F600A7EAD}"/>
              </a:ext>
            </a:extLst>
          </p:cNvPr>
          <p:cNvGrpSpPr/>
          <p:nvPr/>
        </p:nvGrpSpPr>
        <p:grpSpPr>
          <a:xfrm>
            <a:off x="419102" y="3699261"/>
            <a:ext cx="11172889" cy="873970"/>
            <a:chOff x="419102" y="4860867"/>
            <a:chExt cx="11172889" cy="873970"/>
          </a:xfrm>
        </p:grpSpPr>
        <p:sp>
          <p:nvSpPr>
            <p:cNvPr id="11" name="Rounded Rectangle 10">
              <a:extLst>
                <a:ext uri="{FF2B5EF4-FFF2-40B4-BE49-F238E27FC236}">
                  <a16:creationId xmlns:a16="http://schemas.microsoft.com/office/drawing/2014/main" id="{4C1575E2-4B86-FDF3-8603-95FA257F4590}"/>
                </a:ext>
              </a:extLst>
            </p:cNvPr>
            <p:cNvSpPr/>
            <p:nvPr/>
          </p:nvSpPr>
          <p:spPr>
            <a:xfrm>
              <a:off x="419102" y="4860867"/>
              <a:ext cx="3472674"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3" name="Rounded Rectangle 12">
              <a:extLst>
                <a:ext uri="{FF2B5EF4-FFF2-40B4-BE49-F238E27FC236}">
                  <a16:creationId xmlns:a16="http://schemas.microsoft.com/office/drawing/2014/main" id="{7CA36D70-7890-6AF8-8E20-286BD5EEFF8D}"/>
                </a:ext>
              </a:extLst>
            </p:cNvPr>
            <p:cNvSpPr/>
            <p:nvPr/>
          </p:nvSpPr>
          <p:spPr>
            <a:xfrm>
              <a:off x="4269209" y="4860867"/>
              <a:ext cx="3472674"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4" name="Rounded Rectangle 13">
              <a:extLst>
                <a:ext uri="{FF2B5EF4-FFF2-40B4-BE49-F238E27FC236}">
                  <a16:creationId xmlns:a16="http://schemas.microsoft.com/office/drawing/2014/main" id="{30FD6DA5-D730-360E-3971-B365DA5D62A6}"/>
                </a:ext>
              </a:extLst>
            </p:cNvPr>
            <p:cNvSpPr/>
            <p:nvPr/>
          </p:nvSpPr>
          <p:spPr>
            <a:xfrm>
              <a:off x="8119317" y="4860867"/>
              <a:ext cx="3472674"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18" name="Content Placeholder 2">
            <a:extLst>
              <a:ext uri="{FF2B5EF4-FFF2-40B4-BE49-F238E27FC236}">
                <a16:creationId xmlns:a16="http://schemas.microsoft.com/office/drawing/2014/main" id="{2674FCB0-AC69-D18D-98F8-87CDF9007A78}"/>
              </a:ext>
            </a:extLst>
          </p:cNvPr>
          <p:cNvSpPr txBox="1">
            <a:spLocks/>
          </p:cNvSpPr>
          <p:nvPr/>
        </p:nvSpPr>
        <p:spPr>
          <a:xfrm>
            <a:off x="645623" y="3931721"/>
            <a:ext cx="2504226" cy="409049"/>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Role modeling</a:t>
            </a:r>
          </a:p>
        </p:txBody>
      </p:sp>
      <p:sp>
        <p:nvSpPr>
          <p:cNvPr id="23" name="Content Placeholder 2">
            <a:extLst>
              <a:ext uri="{FF2B5EF4-FFF2-40B4-BE49-F238E27FC236}">
                <a16:creationId xmlns:a16="http://schemas.microsoft.com/office/drawing/2014/main" id="{1B62B3F4-1D0B-7079-90B4-F72187C5976B}"/>
              </a:ext>
            </a:extLst>
          </p:cNvPr>
          <p:cNvSpPr txBox="1">
            <a:spLocks/>
          </p:cNvSpPr>
          <p:nvPr/>
        </p:nvSpPr>
        <p:spPr>
          <a:xfrm>
            <a:off x="4505672" y="3931721"/>
            <a:ext cx="2504226" cy="409049"/>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Safe spaces</a:t>
            </a:r>
          </a:p>
        </p:txBody>
      </p:sp>
      <p:sp>
        <p:nvSpPr>
          <p:cNvPr id="29" name="Content Placeholder 2">
            <a:extLst>
              <a:ext uri="{FF2B5EF4-FFF2-40B4-BE49-F238E27FC236}">
                <a16:creationId xmlns:a16="http://schemas.microsoft.com/office/drawing/2014/main" id="{D29A6CCC-B256-A730-0CCA-CBA411E91E10}"/>
              </a:ext>
            </a:extLst>
          </p:cNvPr>
          <p:cNvSpPr txBox="1">
            <a:spLocks/>
          </p:cNvSpPr>
          <p:nvPr/>
        </p:nvSpPr>
        <p:spPr>
          <a:xfrm>
            <a:off x="8390640" y="3931721"/>
            <a:ext cx="2504226" cy="409049"/>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Drama</a:t>
            </a:r>
          </a:p>
        </p:txBody>
      </p:sp>
      <p:sp>
        <p:nvSpPr>
          <p:cNvPr id="30" name="Content Placeholder 2">
            <a:extLst>
              <a:ext uri="{FF2B5EF4-FFF2-40B4-BE49-F238E27FC236}">
                <a16:creationId xmlns:a16="http://schemas.microsoft.com/office/drawing/2014/main" id="{74CE1A6E-29E4-9577-B747-76136FE79232}"/>
              </a:ext>
            </a:extLst>
          </p:cNvPr>
          <p:cNvSpPr txBox="1">
            <a:spLocks/>
          </p:cNvSpPr>
          <p:nvPr/>
        </p:nvSpPr>
        <p:spPr>
          <a:xfrm>
            <a:off x="645623" y="5075952"/>
            <a:ext cx="4974592" cy="409049"/>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Community campaigns</a:t>
            </a:r>
          </a:p>
        </p:txBody>
      </p:sp>
      <p:sp>
        <p:nvSpPr>
          <p:cNvPr id="31" name="Content Placeholder 2">
            <a:extLst>
              <a:ext uri="{FF2B5EF4-FFF2-40B4-BE49-F238E27FC236}">
                <a16:creationId xmlns:a16="http://schemas.microsoft.com/office/drawing/2014/main" id="{CC19B12D-48F7-7158-29DF-F122F3B1F1E3}"/>
              </a:ext>
            </a:extLst>
          </p:cNvPr>
          <p:cNvSpPr txBox="1">
            <a:spLocks/>
          </p:cNvSpPr>
          <p:nvPr/>
        </p:nvSpPr>
        <p:spPr>
          <a:xfrm>
            <a:off x="6421655" y="5075952"/>
            <a:ext cx="4974592" cy="409049"/>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Community mobilization</a:t>
            </a:r>
          </a:p>
        </p:txBody>
      </p:sp>
      <p:sp>
        <p:nvSpPr>
          <p:cNvPr id="2" name="TextBox 1">
            <a:extLst>
              <a:ext uri="{FF2B5EF4-FFF2-40B4-BE49-F238E27FC236}">
                <a16:creationId xmlns:a16="http://schemas.microsoft.com/office/drawing/2014/main" id="{4A1D8D14-0D2B-2F38-8DA8-7A2B21CED12B}"/>
              </a:ext>
            </a:extLst>
          </p:cNvPr>
          <p:cNvSpPr txBox="1"/>
          <p:nvPr/>
        </p:nvSpPr>
        <p:spPr>
          <a:xfrm>
            <a:off x="419101" y="1855815"/>
            <a:ext cx="6572250" cy="369332"/>
          </a:xfrm>
          <a:prstGeom prst="rect">
            <a:avLst/>
          </a:prstGeom>
          <a:noFill/>
        </p:spPr>
        <p:txBody>
          <a:bodyPr wrap="square">
            <a:spAutoFit/>
          </a:bodyPr>
          <a:lstStyle/>
          <a:p>
            <a:r>
              <a:rPr lang="en-MY" dirty="0">
                <a:effectLst/>
                <a:latin typeface="Montserrat" pitchFamily="2" charset="77"/>
              </a:rPr>
              <a:t>Possible entry points for supporting change:</a:t>
            </a:r>
          </a:p>
        </p:txBody>
      </p:sp>
    </p:spTree>
    <p:extLst>
      <p:ext uri="{BB962C8B-B14F-4D97-AF65-F5344CB8AC3E}">
        <p14:creationId xmlns:p14="http://schemas.microsoft.com/office/powerpoint/2010/main" val="2367995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A10A3-C9A3-C54C-57C4-7C741EAAAF43}"/>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34267D6-D871-040B-918C-614BE0C11166}"/>
              </a:ext>
            </a:extLst>
          </p:cNvPr>
          <p:cNvSpPr txBox="1">
            <a:spLocks/>
          </p:cNvSpPr>
          <p:nvPr/>
        </p:nvSpPr>
        <p:spPr>
          <a:xfrm>
            <a:off x="600009" y="324089"/>
            <a:ext cx="9208133"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Service Delivery</a:t>
            </a:r>
          </a:p>
        </p:txBody>
      </p:sp>
      <p:grpSp>
        <p:nvGrpSpPr>
          <p:cNvPr id="23" name="Group 22">
            <a:extLst>
              <a:ext uri="{FF2B5EF4-FFF2-40B4-BE49-F238E27FC236}">
                <a16:creationId xmlns:a16="http://schemas.microsoft.com/office/drawing/2014/main" id="{A602B776-99A7-F300-117C-7F83BE880246}"/>
              </a:ext>
            </a:extLst>
          </p:cNvPr>
          <p:cNvGrpSpPr/>
          <p:nvPr/>
        </p:nvGrpSpPr>
        <p:grpSpPr>
          <a:xfrm>
            <a:off x="842077" y="2764518"/>
            <a:ext cx="10507846" cy="1790445"/>
            <a:chOff x="682485" y="2764518"/>
            <a:chExt cx="10507846" cy="1790445"/>
          </a:xfrm>
        </p:grpSpPr>
        <p:grpSp>
          <p:nvGrpSpPr>
            <p:cNvPr id="14" name="Group 13">
              <a:extLst>
                <a:ext uri="{FF2B5EF4-FFF2-40B4-BE49-F238E27FC236}">
                  <a16:creationId xmlns:a16="http://schemas.microsoft.com/office/drawing/2014/main" id="{E07D964D-53EA-D4DC-ED02-F0FBA02C1D44}"/>
                </a:ext>
              </a:extLst>
            </p:cNvPr>
            <p:cNvGrpSpPr/>
            <p:nvPr/>
          </p:nvGrpSpPr>
          <p:grpSpPr>
            <a:xfrm>
              <a:off x="682485" y="2764520"/>
              <a:ext cx="3053174" cy="1790443"/>
              <a:chOff x="682485" y="2764520"/>
              <a:chExt cx="3053174" cy="1790443"/>
            </a:xfrm>
          </p:grpSpPr>
          <p:sp>
            <p:nvSpPr>
              <p:cNvPr id="6" name="Rounded Rectangle 5">
                <a:extLst>
                  <a:ext uri="{FF2B5EF4-FFF2-40B4-BE49-F238E27FC236}">
                    <a16:creationId xmlns:a16="http://schemas.microsoft.com/office/drawing/2014/main" id="{643AA3FE-9457-139C-CB3E-41E0BB2D275F}"/>
                  </a:ext>
                </a:extLst>
              </p:cNvPr>
              <p:cNvSpPr/>
              <p:nvPr/>
            </p:nvSpPr>
            <p:spPr>
              <a:xfrm>
                <a:off x="682485" y="2764520"/>
                <a:ext cx="305317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Text Placeholder 3">
                <a:extLst>
                  <a:ext uri="{FF2B5EF4-FFF2-40B4-BE49-F238E27FC236}">
                    <a16:creationId xmlns:a16="http://schemas.microsoft.com/office/drawing/2014/main" id="{D900A803-EE75-7A49-0E3B-7A1625E28192}"/>
                  </a:ext>
                </a:extLst>
              </p:cNvPr>
              <p:cNvSpPr txBox="1">
                <a:spLocks/>
              </p:cNvSpPr>
              <p:nvPr/>
            </p:nvSpPr>
            <p:spPr>
              <a:xfrm>
                <a:off x="872761" y="3210298"/>
                <a:ext cx="2449598"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Staff training</a:t>
                </a:r>
              </a:p>
            </p:txBody>
          </p:sp>
        </p:grpSp>
        <p:grpSp>
          <p:nvGrpSpPr>
            <p:cNvPr id="19" name="Group 18">
              <a:extLst>
                <a:ext uri="{FF2B5EF4-FFF2-40B4-BE49-F238E27FC236}">
                  <a16:creationId xmlns:a16="http://schemas.microsoft.com/office/drawing/2014/main" id="{18913A1D-F744-BA7F-FC0C-7531F2A7F3A8}"/>
                </a:ext>
              </a:extLst>
            </p:cNvPr>
            <p:cNvGrpSpPr/>
            <p:nvPr/>
          </p:nvGrpSpPr>
          <p:grpSpPr>
            <a:xfrm>
              <a:off x="8137157" y="2764518"/>
              <a:ext cx="3053174" cy="1790443"/>
              <a:chOff x="8137157" y="2764518"/>
              <a:chExt cx="3053174" cy="1790443"/>
            </a:xfrm>
          </p:grpSpPr>
          <p:sp>
            <p:nvSpPr>
              <p:cNvPr id="8" name="Rounded Rectangle 7">
                <a:extLst>
                  <a:ext uri="{FF2B5EF4-FFF2-40B4-BE49-F238E27FC236}">
                    <a16:creationId xmlns:a16="http://schemas.microsoft.com/office/drawing/2014/main" id="{666365CC-C471-6E30-4798-7322B140FB40}"/>
                  </a:ext>
                </a:extLst>
              </p:cNvPr>
              <p:cNvSpPr/>
              <p:nvPr/>
            </p:nvSpPr>
            <p:spPr>
              <a:xfrm>
                <a:off x="8137157" y="2764518"/>
                <a:ext cx="305317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Text Placeholder 3">
                <a:extLst>
                  <a:ext uri="{FF2B5EF4-FFF2-40B4-BE49-F238E27FC236}">
                    <a16:creationId xmlns:a16="http://schemas.microsoft.com/office/drawing/2014/main" id="{0BA58F86-92A4-549F-9113-C8225FA1B96B}"/>
                  </a:ext>
                </a:extLst>
              </p:cNvPr>
              <p:cNvSpPr txBox="1">
                <a:spLocks/>
              </p:cNvSpPr>
              <p:nvPr/>
            </p:nvSpPr>
            <p:spPr>
              <a:xfrm>
                <a:off x="8463724" y="3210297"/>
                <a:ext cx="2400040" cy="1094071"/>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Improving accessibility for specific groups </a:t>
                </a:r>
              </a:p>
            </p:txBody>
          </p:sp>
        </p:grpSp>
        <p:grpSp>
          <p:nvGrpSpPr>
            <p:cNvPr id="15" name="Group 14">
              <a:extLst>
                <a:ext uri="{FF2B5EF4-FFF2-40B4-BE49-F238E27FC236}">
                  <a16:creationId xmlns:a16="http://schemas.microsoft.com/office/drawing/2014/main" id="{865AB89F-8977-A02E-CC72-187D4AF1B2FD}"/>
                </a:ext>
              </a:extLst>
            </p:cNvPr>
            <p:cNvGrpSpPr/>
            <p:nvPr/>
          </p:nvGrpSpPr>
          <p:grpSpPr>
            <a:xfrm>
              <a:off x="4409821" y="2764518"/>
              <a:ext cx="3053174" cy="1790443"/>
              <a:chOff x="4409821" y="2764519"/>
              <a:chExt cx="3053174" cy="1790443"/>
            </a:xfrm>
          </p:grpSpPr>
          <p:sp>
            <p:nvSpPr>
              <p:cNvPr id="7" name="Rounded Rectangle 6">
                <a:extLst>
                  <a:ext uri="{FF2B5EF4-FFF2-40B4-BE49-F238E27FC236}">
                    <a16:creationId xmlns:a16="http://schemas.microsoft.com/office/drawing/2014/main" id="{9415EB51-199A-EACD-9993-B34892817C42}"/>
                  </a:ext>
                </a:extLst>
              </p:cNvPr>
              <p:cNvSpPr/>
              <p:nvPr/>
            </p:nvSpPr>
            <p:spPr>
              <a:xfrm>
                <a:off x="4409821" y="2764519"/>
                <a:ext cx="3053174" cy="179044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Text Placeholder 3">
                <a:extLst>
                  <a:ext uri="{FF2B5EF4-FFF2-40B4-BE49-F238E27FC236}">
                    <a16:creationId xmlns:a16="http://schemas.microsoft.com/office/drawing/2014/main" id="{1F3CAB4C-0FC6-8A73-F50E-B08C2FBB2AEF}"/>
                  </a:ext>
                </a:extLst>
              </p:cNvPr>
              <p:cNvSpPr txBox="1">
                <a:spLocks/>
              </p:cNvSpPr>
              <p:nvPr/>
            </p:nvSpPr>
            <p:spPr>
              <a:xfrm>
                <a:off x="4711609" y="3210298"/>
                <a:ext cx="2449598"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Quality improvement</a:t>
                </a:r>
              </a:p>
            </p:txBody>
          </p:sp>
        </p:grpSp>
      </p:grpSp>
      <p:sp>
        <p:nvSpPr>
          <p:cNvPr id="2" name="TextBox 1">
            <a:extLst>
              <a:ext uri="{FF2B5EF4-FFF2-40B4-BE49-F238E27FC236}">
                <a16:creationId xmlns:a16="http://schemas.microsoft.com/office/drawing/2014/main" id="{CFBEBE7A-AD2B-F0F8-2131-6B1B3E7B36A1}"/>
              </a:ext>
            </a:extLst>
          </p:cNvPr>
          <p:cNvSpPr txBox="1"/>
          <p:nvPr/>
        </p:nvSpPr>
        <p:spPr>
          <a:xfrm>
            <a:off x="842077" y="2172297"/>
            <a:ext cx="6572250" cy="369332"/>
          </a:xfrm>
          <a:prstGeom prst="rect">
            <a:avLst/>
          </a:prstGeom>
          <a:noFill/>
        </p:spPr>
        <p:txBody>
          <a:bodyPr wrap="square">
            <a:spAutoFit/>
          </a:bodyPr>
          <a:lstStyle/>
          <a:p>
            <a:r>
              <a:rPr lang="en-MY" dirty="0">
                <a:effectLst/>
                <a:latin typeface="Montserrat" pitchFamily="2" charset="77"/>
              </a:rPr>
              <a:t>Possible entry points for supporting change:</a:t>
            </a:r>
          </a:p>
        </p:txBody>
      </p:sp>
    </p:spTree>
    <p:extLst>
      <p:ext uri="{BB962C8B-B14F-4D97-AF65-F5344CB8AC3E}">
        <p14:creationId xmlns:p14="http://schemas.microsoft.com/office/powerpoint/2010/main" val="1600981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ED5A66-DA7F-041A-5B05-01C19B480C6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D34BE48-83D3-E8F8-FA3A-921B7336C1EE}"/>
              </a:ext>
            </a:extLst>
          </p:cNvPr>
          <p:cNvSpPr txBox="1">
            <a:spLocks/>
          </p:cNvSpPr>
          <p:nvPr/>
        </p:nvSpPr>
        <p:spPr>
          <a:xfrm>
            <a:off x="600009" y="324089"/>
            <a:ext cx="9208133"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Enabling Environment</a:t>
            </a:r>
          </a:p>
        </p:txBody>
      </p:sp>
      <p:grpSp>
        <p:nvGrpSpPr>
          <p:cNvPr id="23" name="Group 22">
            <a:extLst>
              <a:ext uri="{FF2B5EF4-FFF2-40B4-BE49-F238E27FC236}">
                <a16:creationId xmlns:a16="http://schemas.microsoft.com/office/drawing/2014/main" id="{2204CFCF-B607-58D4-45BE-58A70E29EFD4}"/>
              </a:ext>
            </a:extLst>
          </p:cNvPr>
          <p:cNvGrpSpPr/>
          <p:nvPr/>
        </p:nvGrpSpPr>
        <p:grpSpPr>
          <a:xfrm>
            <a:off x="842077" y="2273300"/>
            <a:ext cx="10507846" cy="1650070"/>
            <a:chOff x="682485" y="2904893"/>
            <a:chExt cx="10507846" cy="1650070"/>
          </a:xfrm>
        </p:grpSpPr>
        <p:grpSp>
          <p:nvGrpSpPr>
            <p:cNvPr id="14" name="Group 13">
              <a:extLst>
                <a:ext uri="{FF2B5EF4-FFF2-40B4-BE49-F238E27FC236}">
                  <a16:creationId xmlns:a16="http://schemas.microsoft.com/office/drawing/2014/main" id="{EA0A2A96-5C0A-59A9-C365-C93FCD9F630D}"/>
                </a:ext>
              </a:extLst>
            </p:cNvPr>
            <p:cNvGrpSpPr/>
            <p:nvPr/>
          </p:nvGrpSpPr>
          <p:grpSpPr>
            <a:xfrm>
              <a:off x="682485" y="2904895"/>
              <a:ext cx="3053174" cy="1650068"/>
              <a:chOff x="682485" y="2904895"/>
              <a:chExt cx="3053174" cy="1650068"/>
            </a:xfrm>
          </p:grpSpPr>
          <p:sp>
            <p:nvSpPr>
              <p:cNvPr id="6" name="Rounded Rectangle 5">
                <a:extLst>
                  <a:ext uri="{FF2B5EF4-FFF2-40B4-BE49-F238E27FC236}">
                    <a16:creationId xmlns:a16="http://schemas.microsoft.com/office/drawing/2014/main" id="{6916C589-9D7E-55DB-8AD8-9ACE3A3A5B65}"/>
                  </a:ext>
                </a:extLst>
              </p:cNvPr>
              <p:cNvSpPr/>
              <p:nvPr/>
            </p:nvSpPr>
            <p:spPr>
              <a:xfrm>
                <a:off x="682485" y="2904895"/>
                <a:ext cx="3053174" cy="165006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Text Placeholder 3">
                <a:extLst>
                  <a:ext uri="{FF2B5EF4-FFF2-40B4-BE49-F238E27FC236}">
                    <a16:creationId xmlns:a16="http://schemas.microsoft.com/office/drawing/2014/main" id="{0D06427D-8D11-F6F8-672F-CFD4B1704276}"/>
                  </a:ext>
                </a:extLst>
              </p:cNvPr>
              <p:cNvSpPr txBox="1">
                <a:spLocks/>
              </p:cNvSpPr>
              <p:nvPr/>
            </p:nvSpPr>
            <p:spPr>
              <a:xfrm>
                <a:off x="872761" y="3395477"/>
                <a:ext cx="2449598"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Social media campaigns</a:t>
                </a:r>
              </a:p>
            </p:txBody>
          </p:sp>
        </p:grpSp>
        <p:grpSp>
          <p:nvGrpSpPr>
            <p:cNvPr id="19" name="Group 18">
              <a:extLst>
                <a:ext uri="{FF2B5EF4-FFF2-40B4-BE49-F238E27FC236}">
                  <a16:creationId xmlns:a16="http://schemas.microsoft.com/office/drawing/2014/main" id="{82170800-0CD2-50B6-E0D3-FA2168DDD81A}"/>
                </a:ext>
              </a:extLst>
            </p:cNvPr>
            <p:cNvGrpSpPr/>
            <p:nvPr/>
          </p:nvGrpSpPr>
          <p:grpSpPr>
            <a:xfrm>
              <a:off x="8137157" y="2904893"/>
              <a:ext cx="3053174" cy="1650068"/>
              <a:chOff x="8137157" y="2904893"/>
              <a:chExt cx="3053174" cy="1650068"/>
            </a:xfrm>
          </p:grpSpPr>
          <p:sp>
            <p:nvSpPr>
              <p:cNvPr id="8" name="Rounded Rectangle 7">
                <a:extLst>
                  <a:ext uri="{FF2B5EF4-FFF2-40B4-BE49-F238E27FC236}">
                    <a16:creationId xmlns:a16="http://schemas.microsoft.com/office/drawing/2014/main" id="{05F7B14D-4211-F323-C840-AB4911E988A5}"/>
                  </a:ext>
                </a:extLst>
              </p:cNvPr>
              <p:cNvSpPr/>
              <p:nvPr/>
            </p:nvSpPr>
            <p:spPr>
              <a:xfrm>
                <a:off x="8137157" y="2904893"/>
                <a:ext cx="3053174" cy="165006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Text Placeholder 3">
                <a:extLst>
                  <a:ext uri="{FF2B5EF4-FFF2-40B4-BE49-F238E27FC236}">
                    <a16:creationId xmlns:a16="http://schemas.microsoft.com/office/drawing/2014/main" id="{98AA877C-3C57-3BAA-5042-F09209DC6D92}"/>
                  </a:ext>
                </a:extLst>
              </p:cNvPr>
              <p:cNvSpPr txBox="1">
                <a:spLocks/>
              </p:cNvSpPr>
              <p:nvPr/>
            </p:nvSpPr>
            <p:spPr>
              <a:xfrm>
                <a:off x="8463724" y="3129273"/>
                <a:ext cx="2400040" cy="120219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Engaging opinion, government and local leaders</a:t>
                </a:r>
              </a:p>
            </p:txBody>
          </p:sp>
        </p:grpSp>
        <p:grpSp>
          <p:nvGrpSpPr>
            <p:cNvPr id="15" name="Group 14">
              <a:extLst>
                <a:ext uri="{FF2B5EF4-FFF2-40B4-BE49-F238E27FC236}">
                  <a16:creationId xmlns:a16="http://schemas.microsoft.com/office/drawing/2014/main" id="{422DE5F2-08F4-A7B0-FB8E-E4EC111C300A}"/>
                </a:ext>
              </a:extLst>
            </p:cNvPr>
            <p:cNvGrpSpPr/>
            <p:nvPr/>
          </p:nvGrpSpPr>
          <p:grpSpPr>
            <a:xfrm>
              <a:off x="4409821" y="2904893"/>
              <a:ext cx="3053174" cy="1650068"/>
              <a:chOff x="4409821" y="2904894"/>
              <a:chExt cx="3053174" cy="1650068"/>
            </a:xfrm>
          </p:grpSpPr>
          <p:sp>
            <p:nvSpPr>
              <p:cNvPr id="7" name="Rounded Rectangle 6">
                <a:extLst>
                  <a:ext uri="{FF2B5EF4-FFF2-40B4-BE49-F238E27FC236}">
                    <a16:creationId xmlns:a16="http://schemas.microsoft.com/office/drawing/2014/main" id="{280E8C66-2CA8-A4D3-16E4-107938B82A5A}"/>
                  </a:ext>
                </a:extLst>
              </p:cNvPr>
              <p:cNvSpPr/>
              <p:nvPr/>
            </p:nvSpPr>
            <p:spPr>
              <a:xfrm>
                <a:off x="4409821" y="2904894"/>
                <a:ext cx="3053174" cy="165006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Text Placeholder 3">
                <a:extLst>
                  <a:ext uri="{FF2B5EF4-FFF2-40B4-BE49-F238E27FC236}">
                    <a16:creationId xmlns:a16="http://schemas.microsoft.com/office/drawing/2014/main" id="{3D4FC337-5C73-A015-8D70-28D9ACECD1B7}"/>
                  </a:ext>
                </a:extLst>
              </p:cNvPr>
              <p:cNvSpPr txBox="1">
                <a:spLocks/>
              </p:cNvSpPr>
              <p:nvPr/>
            </p:nvSpPr>
            <p:spPr>
              <a:xfrm>
                <a:off x="4711609" y="3395478"/>
                <a:ext cx="2449598"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Policy and law</a:t>
                </a:r>
              </a:p>
            </p:txBody>
          </p:sp>
        </p:grpSp>
      </p:grpSp>
      <p:grpSp>
        <p:nvGrpSpPr>
          <p:cNvPr id="2" name="Group 1">
            <a:extLst>
              <a:ext uri="{FF2B5EF4-FFF2-40B4-BE49-F238E27FC236}">
                <a16:creationId xmlns:a16="http://schemas.microsoft.com/office/drawing/2014/main" id="{923D874E-0CAA-5C36-CFB8-4EF9CF271E41}"/>
              </a:ext>
            </a:extLst>
          </p:cNvPr>
          <p:cNvGrpSpPr/>
          <p:nvPr/>
        </p:nvGrpSpPr>
        <p:grpSpPr>
          <a:xfrm>
            <a:off x="842077" y="4064637"/>
            <a:ext cx="10507846" cy="1648802"/>
            <a:chOff x="682485" y="2764518"/>
            <a:chExt cx="10507846" cy="1600598"/>
          </a:xfrm>
        </p:grpSpPr>
        <p:grpSp>
          <p:nvGrpSpPr>
            <p:cNvPr id="4" name="Group 3">
              <a:extLst>
                <a:ext uri="{FF2B5EF4-FFF2-40B4-BE49-F238E27FC236}">
                  <a16:creationId xmlns:a16="http://schemas.microsoft.com/office/drawing/2014/main" id="{8AEDBEBB-7E97-8078-A397-D6D889C4BA0F}"/>
                </a:ext>
              </a:extLst>
            </p:cNvPr>
            <p:cNvGrpSpPr/>
            <p:nvPr/>
          </p:nvGrpSpPr>
          <p:grpSpPr>
            <a:xfrm>
              <a:off x="682485" y="2764520"/>
              <a:ext cx="3053174" cy="1600596"/>
              <a:chOff x="682485" y="2764520"/>
              <a:chExt cx="3053174" cy="1600596"/>
            </a:xfrm>
          </p:grpSpPr>
          <p:sp>
            <p:nvSpPr>
              <p:cNvPr id="20" name="Rounded Rectangle 19">
                <a:extLst>
                  <a:ext uri="{FF2B5EF4-FFF2-40B4-BE49-F238E27FC236}">
                    <a16:creationId xmlns:a16="http://schemas.microsoft.com/office/drawing/2014/main" id="{6025E6B0-88E5-99FA-4EC0-91D25613783E}"/>
                  </a:ext>
                </a:extLst>
              </p:cNvPr>
              <p:cNvSpPr/>
              <p:nvPr/>
            </p:nvSpPr>
            <p:spPr>
              <a:xfrm>
                <a:off x="682485" y="2764520"/>
                <a:ext cx="3053174" cy="1600596"/>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1" name="Text Placeholder 3">
                <a:extLst>
                  <a:ext uri="{FF2B5EF4-FFF2-40B4-BE49-F238E27FC236}">
                    <a16:creationId xmlns:a16="http://schemas.microsoft.com/office/drawing/2014/main" id="{3046F9C7-8D2B-EA5E-FFE6-657AF42AA505}"/>
                  </a:ext>
                </a:extLst>
              </p:cNvPr>
              <p:cNvSpPr txBox="1">
                <a:spLocks/>
              </p:cNvSpPr>
              <p:nvPr/>
            </p:nvSpPr>
            <p:spPr>
              <a:xfrm>
                <a:off x="872761" y="3253184"/>
                <a:ext cx="2449598"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Staff training and policies</a:t>
                </a:r>
              </a:p>
            </p:txBody>
          </p:sp>
        </p:grpSp>
        <p:grpSp>
          <p:nvGrpSpPr>
            <p:cNvPr id="5" name="Group 4">
              <a:extLst>
                <a:ext uri="{FF2B5EF4-FFF2-40B4-BE49-F238E27FC236}">
                  <a16:creationId xmlns:a16="http://schemas.microsoft.com/office/drawing/2014/main" id="{E2317EBB-5F2E-2EB4-CA4A-9B661B2AFEAD}"/>
                </a:ext>
              </a:extLst>
            </p:cNvPr>
            <p:cNvGrpSpPr/>
            <p:nvPr/>
          </p:nvGrpSpPr>
          <p:grpSpPr>
            <a:xfrm>
              <a:off x="8137157" y="2764518"/>
              <a:ext cx="3053174" cy="1600596"/>
              <a:chOff x="8137157" y="2764518"/>
              <a:chExt cx="3053174" cy="1600596"/>
            </a:xfrm>
          </p:grpSpPr>
          <p:sp>
            <p:nvSpPr>
              <p:cNvPr id="17" name="Rounded Rectangle 16">
                <a:extLst>
                  <a:ext uri="{FF2B5EF4-FFF2-40B4-BE49-F238E27FC236}">
                    <a16:creationId xmlns:a16="http://schemas.microsoft.com/office/drawing/2014/main" id="{DE72E591-599D-9B81-A946-378178E6D223}"/>
                  </a:ext>
                </a:extLst>
              </p:cNvPr>
              <p:cNvSpPr/>
              <p:nvPr/>
            </p:nvSpPr>
            <p:spPr>
              <a:xfrm>
                <a:off x="8137157" y="2764518"/>
                <a:ext cx="3053174" cy="1600596"/>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8" name="Text Placeholder 3">
                <a:extLst>
                  <a:ext uri="{FF2B5EF4-FFF2-40B4-BE49-F238E27FC236}">
                    <a16:creationId xmlns:a16="http://schemas.microsoft.com/office/drawing/2014/main" id="{C3423158-1D2B-232E-216C-28D5BD9397CA}"/>
                  </a:ext>
                </a:extLst>
              </p:cNvPr>
              <p:cNvSpPr txBox="1">
                <a:spLocks/>
              </p:cNvSpPr>
              <p:nvPr/>
            </p:nvSpPr>
            <p:spPr>
              <a:xfrm>
                <a:off x="8448530" y="3290470"/>
                <a:ext cx="2400040" cy="79299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Media advocacy</a:t>
                </a:r>
              </a:p>
            </p:txBody>
          </p:sp>
        </p:grpSp>
        <p:grpSp>
          <p:nvGrpSpPr>
            <p:cNvPr id="12" name="Group 11">
              <a:extLst>
                <a:ext uri="{FF2B5EF4-FFF2-40B4-BE49-F238E27FC236}">
                  <a16:creationId xmlns:a16="http://schemas.microsoft.com/office/drawing/2014/main" id="{2CD0E13A-4FA9-5A0A-1B4B-4D9155ABE38A}"/>
                </a:ext>
              </a:extLst>
            </p:cNvPr>
            <p:cNvGrpSpPr/>
            <p:nvPr/>
          </p:nvGrpSpPr>
          <p:grpSpPr>
            <a:xfrm>
              <a:off x="4409821" y="2764518"/>
              <a:ext cx="3053174" cy="1600596"/>
              <a:chOff x="4409821" y="2764519"/>
              <a:chExt cx="3053174" cy="1600596"/>
            </a:xfrm>
          </p:grpSpPr>
          <p:sp>
            <p:nvSpPr>
              <p:cNvPr id="13" name="Rounded Rectangle 12">
                <a:extLst>
                  <a:ext uri="{FF2B5EF4-FFF2-40B4-BE49-F238E27FC236}">
                    <a16:creationId xmlns:a16="http://schemas.microsoft.com/office/drawing/2014/main" id="{02851651-AF8F-7DED-7386-D13C4E7F6D17}"/>
                  </a:ext>
                </a:extLst>
              </p:cNvPr>
              <p:cNvSpPr/>
              <p:nvPr/>
            </p:nvSpPr>
            <p:spPr>
              <a:xfrm>
                <a:off x="4409821" y="2764519"/>
                <a:ext cx="3053174" cy="1600596"/>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6" name="Text Placeholder 3">
                <a:extLst>
                  <a:ext uri="{FF2B5EF4-FFF2-40B4-BE49-F238E27FC236}">
                    <a16:creationId xmlns:a16="http://schemas.microsoft.com/office/drawing/2014/main" id="{4BE3741E-D0D7-2DB1-C04E-7F8FE15F9575}"/>
                  </a:ext>
                </a:extLst>
              </p:cNvPr>
              <p:cNvSpPr txBox="1">
                <a:spLocks/>
              </p:cNvSpPr>
              <p:nvPr/>
            </p:nvSpPr>
            <p:spPr>
              <a:xfrm>
                <a:off x="4698909" y="2936469"/>
                <a:ext cx="2544360" cy="124461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Media (radio, television, social media, etc) programming</a:t>
                </a:r>
              </a:p>
            </p:txBody>
          </p:sp>
        </p:grpSp>
      </p:grpSp>
      <p:sp>
        <p:nvSpPr>
          <p:cNvPr id="22" name="TextBox 21">
            <a:extLst>
              <a:ext uri="{FF2B5EF4-FFF2-40B4-BE49-F238E27FC236}">
                <a16:creationId xmlns:a16="http://schemas.microsoft.com/office/drawing/2014/main" id="{372DE3C9-047B-0AC7-DF87-7701C34FB7EA}"/>
              </a:ext>
            </a:extLst>
          </p:cNvPr>
          <p:cNvSpPr txBox="1"/>
          <p:nvPr/>
        </p:nvSpPr>
        <p:spPr>
          <a:xfrm>
            <a:off x="748549" y="1815404"/>
            <a:ext cx="6572250" cy="369332"/>
          </a:xfrm>
          <a:prstGeom prst="rect">
            <a:avLst/>
          </a:prstGeom>
          <a:noFill/>
        </p:spPr>
        <p:txBody>
          <a:bodyPr wrap="square">
            <a:spAutoFit/>
          </a:bodyPr>
          <a:lstStyle/>
          <a:p>
            <a:r>
              <a:rPr lang="en-MY" dirty="0">
                <a:effectLst/>
                <a:latin typeface="Montserrat" pitchFamily="2" charset="77"/>
              </a:rPr>
              <a:t>Possible entry points for supporting change:</a:t>
            </a:r>
          </a:p>
        </p:txBody>
      </p:sp>
    </p:spTree>
    <p:extLst>
      <p:ext uri="{BB962C8B-B14F-4D97-AF65-F5344CB8AC3E}">
        <p14:creationId xmlns:p14="http://schemas.microsoft.com/office/powerpoint/2010/main" val="34875324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365E9C-D1FF-3E4F-CDB9-5880EA3C10A6}"/>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4898928A-8AFB-C83F-CFD1-1D3BEE195C3E}"/>
              </a:ext>
            </a:extLst>
          </p:cNvPr>
          <p:cNvSpPr/>
          <p:nvPr/>
        </p:nvSpPr>
        <p:spPr>
          <a:xfrm>
            <a:off x="600008" y="3717889"/>
            <a:ext cx="10791891" cy="79854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Rounded Rectangle 9">
            <a:extLst>
              <a:ext uri="{FF2B5EF4-FFF2-40B4-BE49-F238E27FC236}">
                <a16:creationId xmlns:a16="http://schemas.microsoft.com/office/drawing/2014/main" id="{73708257-439B-BF87-7625-882B530B8BDA}"/>
              </a:ext>
            </a:extLst>
          </p:cNvPr>
          <p:cNvSpPr/>
          <p:nvPr/>
        </p:nvSpPr>
        <p:spPr>
          <a:xfrm>
            <a:off x="600007" y="4744695"/>
            <a:ext cx="10791891" cy="79854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 name="Title 1">
            <a:extLst>
              <a:ext uri="{FF2B5EF4-FFF2-40B4-BE49-F238E27FC236}">
                <a16:creationId xmlns:a16="http://schemas.microsoft.com/office/drawing/2014/main" id="{9BFF0C7D-BE40-38F9-103B-F730C949C564}"/>
              </a:ext>
            </a:extLst>
          </p:cNvPr>
          <p:cNvSpPr txBox="1">
            <a:spLocks/>
          </p:cNvSpPr>
          <p:nvPr/>
        </p:nvSpPr>
        <p:spPr>
          <a:xfrm>
            <a:off x="600009" y="301787"/>
            <a:ext cx="9179611" cy="13151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Internalize and practice gender equality principles in organizations</a:t>
            </a:r>
          </a:p>
        </p:txBody>
      </p:sp>
      <p:sp>
        <p:nvSpPr>
          <p:cNvPr id="6" name="Rounded Rectangle 5">
            <a:extLst>
              <a:ext uri="{FF2B5EF4-FFF2-40B4-BE49-F238E27FC236}">
                <a16:creationId xmlns:a16="http://schemas.microsoft.com/office/drawing/2014/main" id="{39D3E073-721C-3E45-9939-3C38BD80B278}"/>
              </a:ext>
            </a:extLst>
          </p:cNvPr>
          <p:cNvSpPr/>
          <p:nvPr/>
        </p:nvSpPr>
        <p:spPr>
          <a:xfrm>
            <a:off x="600009" y="2174488"/>
            <a:ext cx="10791891" cy="131514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Text Placeholder 3">
            <a:extLst>
              <a:ext uri="{FF2B5EF4-FFF2-40B4-BE49-F238E27FC236}">
                <a16:creationId xmlns:a16="http://schemas.microsoft.com/office/drawing/2014/main" id="{D214715E-EEB2-BC66-5D4B-1B48108F0FB5}"/>
              </a:ext>
            </a:extLst>
          </p:cNvPr>
          <p:cNvSpPr txBox="1">
            <a:spLocks/>
          </p:cNvSpPr>
          <p:nvPr/>
        </p:nvSpPr>
        <p:spPr>
          <a:xfrm>
            <a:off x="800100" y="2384758"/>
            <a:ext cx="10458448" cy="96220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At the organizational level, facilitating agencies—including staff, partners, institutions—should take time to self-reflect, understand and embrace gender transformative approach principles in their work and organizational culture.</a:t>
            </a:r>
          </a:p>
        </p:txBody>
      </p:sp>
      <p:sp>
        <p:nvSpPr>
          <p:cNvPr id="12" name="TextBox 11">
            <a:extLst>
              <a:ext uri="{FF2B5EF4-FFF2-40B4-BE49-F238E27FC236}">
                <a16:creationId xmlns:a16="http://schemas.microsoft.com/office/drawing/2014/main" id="{9925A7F5-BBDB-9704-E544-F5D6E9BE20EE}"/>
              </a:ext>
            </a:extLst>
          </p:cNvPr>
          <p:cNvSpPr txBox="1"/>
          <p:nvPr/>
        </p:nvSpPr>
        <p:spPr>
          <a:xfrm>
            <a:off x="800100" y="3932495"/>
            <a:ext cx="4326673" cy="369332"/>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Walk the talk on gender equality.</a:t>
            </a:r>
          </a:p>
        </p:txBody>
      </p:sp>
      <p:sp>
        <p:nvSpPr>
          <p:cNvPr id="13" name="TextBox 12">
            <a:extLst>
              <a:ext uri="{FF2B5EF4-FFF2-40B4-BE49-F238E27FC236}">
                <a16:creationId xmlns:a16="http://schemas.microsoft.com/office/drawing/2014/main" id="{4D31FEB2-255E-2E8D-9C64-7584E523E2C9}"/>
              </a:ext>
            </a:extLst>
          </p:cNvPr>
          <p:cNvSpPr txBox="1"/>
          <p:nvPr/>
        </p:nvSpPr>
        <p:spPr>
          <a:xfrm>
            <a:off x="800100" y="4972738"/>
            <a:ext cx="7405650" cy="475185"/>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Identify, understand and reconcile biases.</a:t>
            </a:r>
          </a:p>
        </p:txBody>
      </p:sp>
      <p:sp>
        <p:nvSpPr>
          <p:cNvPr id="16" name="TextBox 15">
            <a:extLst>
              <a:ext uri="{FF2B5EF4-FFF2-40B4-BE49-F238E27FC236}">
                <a16:creationId xmlns:a16="http://schemas.microsoft.com/office/drawing/2014/main" id="{E8C5F00F-ACC0-6F2F-3502-79255555FDEC}"/>
              </a:ext>
            </a:extLst>
          </p:cNvPr>
          <p:cNvSpPr txBox="1"/>
          <p:nvPr/>
        </p:nvSpPr>
        <p:spPr>
          <a:xfrm>
            <a:off x="8684077" y="5597316"/>
            <a:ext cx="2574471" cy="276999"/>
          </a:xfrm>
          <a:prstGeom prst="rect">
            <a:avLst/>
          </a:prstGeom>
          <a:noFill/>
        </p:spPr>
        <p:txBody>
          <a:bodyPr wrap="square" rtlCol="0">
            <a:spAutoFit/>
          </a:bodyPr>
          <a:lstStyle/>
          <a:p>
            <a:pPr algn="r"/>
            <a:r>
              <a:rPr lang="en-US" sz="1200" dirty="0">
                <a:latin typeface="Montserrat" pitchFamily="2" charset="77"/>
              </a:rPr>
              <a:t>Source: Lau 2021</a:t>
            </a:r>
          </a:p>
        </p:txBody>
      </p:sp>
    </p:spTree>
    <p:extLst>
      <p:ext uri="{BB962C8B-B14F-4D97-AF65-F5344CB8AC3E}">
        <p14:creationId xmlns:p14="http://schemas.microsoft.com/office/powerpoint/2010/main" val="4107764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2" name="Title 1">
            <a:extLst>
              <a:ext uri="{FF2B5EF4-FFF2-40B4-BE49-F238E27FC236}">
                <a16:creationId xmlns:a16="http://schemas.microsoft.com/office/drawing/2014/main" id="{11023B78-1B39-79ED-DE25-9CDB9756003E}"/>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COURSE Learning Objectives</a:t>
            </a:r>
          </a:p>
        </p:txBody>
      </p:sp>
      <p:grpSp>
        <p:nvGrpSpPr>
          <p:cNvPr id="30" name="Group 29">
            <a:extLst>
              <a:ext uri="{FF2B5EF4-FFF2-40B4-BE49-F238E27FC236}">
                <a16:creationId xmlns:a16="http://schemas.microsoft.com/office/drawing/2014/main" id="{1A02BDBC-F4F2-C7B0-8EB7-2758B882A918}"/>
              </a:ext>
            </a:extLst>
          </p:cNvPr>
          <p:cNvGrpSpPr/>
          <p:nvPr/>
        </p:nvGrpSpPr>
        <p:grpSpPr>
          <a:xfrm>
            <a:off x="761007" y="1821342"/>
            <a:ext cx="2230921" cy="3564698"/>
            <a:chOff x="484914" y="1598317"/>
            <a:chExt cx="2230921" cy="3564698"/>
          </a:xfrm>
        </p:grpSpPr>
        <p:sp>
          <p:nvSpPr>
            <p:cNvPr id="7" name="Rounded Rectangle 6">
              <a:extLst>
                <a:ext uri="{FF2B5EF4-FFF2-40B4-BE49-F238E27FC236}">
                  <a16:creationId xmlns:a16="http://schemas.microsoft.com/office/drawing/2014/main" id="{601DF0EE-4640-CDC0-906C-1B37B15DFEE7}"/>
                </a:ext>
              </a:extLst>
            </p:cNvPr>
            <p:cNvSpPr/>
            <p:nvPr/>
          </p:nvSpPr>
          <p:spPr>
            <a:xfrm>
              <a:off x="484914" y="1598317"/>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8" name="Rectangle 7">
              <a:extLst>
                <a:ext uri="{FF2B5EF4-FFF2-40B4-BE49-F238E27FC236}">
                  <a16:creationId xmlns:a16="http://schemas.microsoft.com/office/drawing/2014/main" id="{DE877FDC-E517-C847-991F-C851CD1CFC7E}"/>
                </a:ext>
              </a:extLst>
            </p:cNvPr>
            <p:cNvSpPr/>
            <p:nvPr/>
          </p:nvSpPr>
          <p:spPr>
            <a:xfrm>
              <a:off x="484914" y="1851086"/>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17" name="Rounded Rectangle 16">
            <a:extLst>
              <a:ext uri="{FF2B5EF4-FFF2-40B4-BE49-F238E27FC236}">
                <a16:creationId xmlns:a16="http://schemas.microsoft.com/office/drawing/2014/main" id="{2BBEEDB1-4074-7275-1BF9-C2D9914C6BC5}"/>
              </a:ext>
            </a:extLst>
          </p:cNvPr>
          <p:cNvSpPr/>
          <p:nvPr/>
        </p:nvSpPr>
        <p:spPr>
          <a:xfrm>
            <a:off x="3612670"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8" name="Rounded Rectangle 17">
            <a:extLst>
              <a:ext uri="{FF2B5EF4-FFF2-40B4-BE49-F238E27FC236}">
                <a16:creationId xmlns:a16="http://schemas.microsoft.com/office/drawing/2014/main" id="{AD7B21A7-83C7-D02D-D172-6E9A3347392B}"/>
              </a:ext>
            </a:extLst>
          </p:cNvPr>
          <p:cNvSpPr/>
          <p:nvPr/>
        </p:nvSpPr>
        <p:spPr>
          <a:xfrm>
            <a:off x="6434606"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9" name="Rounded Rectangle 18">
            <a:extLst>
              <a:ext uri="{FF2B5EF4-FFF2-40B4-BE49-F238E27FC236}">
                <a16:creationId xmlns:a16="http://schemas.microsoft.com/office/drawing/2014/main" id="{FCAA642C-366E-B97C-B991-01C7F4494CB2}"/>
              </a:ext>
            </a:extLst>
          </p:cNvPr>
          <p:cNvSpPr/>
          <p:nvPr/>
        </p:nvSpPr>
        <p:spPr>
          <a:xfrm>
            <a:off x="9256542"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0" name="Rectangle 19">
            <a:extLst>
              <a:ext uri="{FF2B5EF4-FFF2-40B4-BE49-F238E27FC236}">
                <a16:creationId xmlns:a16="http://schemas.microsoft.com/office/drawing/2014/main" id="{B3FA149D-B63A-B8B2-F5A2-5074624D7FC3}"/>
              </a:ext>
            </a:extLst>
          </p:cNvPr>
          <p:cNvSpPr/>
          <p:nvPr/>
        </p:nvSpPr>
        <p:spPr>
          <a:xfrm>
            <a:off x="3612670"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1" name="Rectangle 20">
            <a:extLst>
              <a:ext uri="{FF2B5EF4-FFF2-40B4-BE49-F238E27FC236}">
                <a16:creationId xmlns:a16="http://schemas.microsoft.com/office/drawing/2014/main" id="{DA8D2117-38B5-C6E7-47A1-ABB932950282}"/>
              </a:ext>
            </a:extLst>
          </p:cNvPr>
          <p:cNvSpPr/>
          <p:nvPr/>
        </p:nvSpPr>
        <p:spPr>
          <a:xfrm>
            <a:off x="6434606"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2" name="Rectangle 21">
            <a:extLst>
              <a:ext uri="{FF2B5EF4-FFF2-40B4-BE49-F238E27FC236}">
                <a16:creationId xmlns:a16="http://schemas.microsoft.com/office/drawing/2014/main" id="{9912C934-7B01-4335-2CB4-9BDC2E43E234}"/>
              </a:ext>
            </a:extLst>
          </p:cNvPr>
          <p:cNvSpPr/>
          <p:nvPr/>
        </p:nvSpPr>
        <p:spPr>
          <a:xfrm>
            <a:off x="9256542"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3" name="Text Placeholder 2">
            <a:extLst>
              <a:ext uri="{FF2B5EF4-FFF2-40B4-BE49-F238E27FC236}">
                <a16:creationId xmlns:a16="http://schemas.microsoft.com/office/drawing/2014/main" id="{A7C6ABD8-C87F-ACFE-7E0A-81A4EDFCED93}"/>
              </a:ext>
            </a:extLst>
          </p:cNvPr>
          <p:cNvSpPr txBox="1">
            <a:spLocks/>
          </p:cNvSpPr>
          <p:nvPr/>
        </p:nvSpPr>
        <p:spPr>
          <a:xfrm>
            <a:off x="761007" y="2066097"/>
            <a:ext cx="2002318"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Objective 1</a:t>
            </a:r>
          </a:p>
        </p:txBody>
      </p:sp>
      <p:sp>
        <p:nvSpPr>
          <p:cNvPr id="24" name="Text Placeholder 2">
            <a:extLst>
              <a:ext uri="{FF2B5EF4-FFF2-40B4-BE49-F238E27FC236}">
                <a16:creationId xmlns:a16="http://schemas.microsoft.com/office/drawing/2014/main" id="{85A4199B-32C5-41D1-846A-C1B7422822E5}"/>
              </a:ext>
            </a:extLst>
          </p:cNvPr>
          <p:cNvSpPr txBox="1">
            <a:spLocks/>
          </p:cNvSpPr>
          <p:nvPr/>
        </p:nvSpPr>
        <p:spPr>
          <a:xfrm>
            <a:off x="3612670"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Objective 2</a:t>
            </a:r>
          </a:p>
        </p:txBody>
      </p:sp>
      <p:sp>
        <p:nvSpPr>
          <p:cNvPr id="25" name="Text Placeholder 2">
            <a:extLst>
              <a:ext uri="{FF2B5EF4-FFF2-40B4-BE49-F238E27FC236}">
                <a16:creationId xmlns:a16="http://schemas.microsoft.com/office/drawing/2014/main" id="{D70C5942-0D8C-DBC6-A5A3-4E3E8635E871}"/>
              </a:ext>
            </a:extLst>
          </p:cNvPr>
          <p:cNvSpPr txBox="1">
            <a:spLocks/>
          </p:cNvSpPr>
          <p:nvPr/>
        </p:nvSpPr>
        <p:spPr>
          <a:xfrm>
            <a:off x="6434606"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Objective 3</a:t>
            </a:r>
          </a:p>
        </p:txBody>
      </p:sp>
      <p:sp>
        <p:nvSpPr>
          <p:cNvPr id="26" name="Text Placeholder 2">
            <a:extLst>
              <a:ext uri="{FF2B5EF4-FFF2-40B4-BE49-F238E27FC236}">
                <a16:creationId xmlns:a16="http://schemas.microsoft.com/office/drawing/2014/main" id="{0A3002C1-692C-6E97-EA13-C9DCDE82C5A5}"/>
              </a:ext>
            </a:extLst>
          </p:cNvPr>
          <p:cNvSpPr txBox="1">
            <a:spLocks/>
          </p:cNvSpPr>
          <p:nvPr/>
        </p:nvSpPr>
        <p:spPr>
          <a:xfrm>
            <a:off x="9256542"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Objective 4</a:t>
            </a:r>
          </a:p>
        </p:txBody>
      </p:sp>
      <p:sp>
        <p:nvSpPr>
          <p:cNvPr id="27" name="Google Shape;54;p3">
            <a:extLst>
              <a:ext uri="{FF2B5EF4-FFF2-40B4-BE49-F238E27FC236}">
                <a16:creationId xmlns:a16="http://schemas.microsoft.com/office/drawing/2014/main" id="{52D77855-3273-8F1D-C6EF-02F5A8EACEE0}"/>
              </a:ext>
            </a:extLst>
          </p:cNvPr>
          <p:cNvSpPr txBox="1">
            <a:spLocks/>
          </p:cNvSpPr>
          <p:nvPr/>
        </p:nvSpPr>
        <p:spPr>
          <a:xfrm>
            <a:off x="909912" y="2971524"/>
            <a:ext cx="1933109" cy="220316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pPr>
            <a:r>
              <a:rPr lang="en-US" sz="1800" kern="1200" dirty="0">
                <a:solidFill>
                  <a:schemeClr val="tx1"/>
                </a:solidFill>
                <a:latin typeface="Montserrat" pitchFamily="2" charset="77"/>
                <a:ea typeface="+mj-ea"/>
                <a:cs typeface="Calibri" charset="0"/>
                <a:sym typeface="Arial"/>
              </a:rPr>
              <a:t>Understand the value of using gender transformative approaches in agrifood systems</a:t>
            </a:r>
            <a:endParaRPr lang="en-US" sz="1800" kern="1200" dirty="0">
              <a:solidFill>
                <a:schemeClr val="tx1"/>
              </a:solidFill>
              <a:latin typeface="Montserrat" pitchFamily="2" charset="77"/>
              <a:ea typeface="+mj-ea"/>
              <a:cs typeface="Calibri" charset="0"/>
            </a:endParaRPr>
          </a:p>
        </p:txBody>
      </p:sp>
      <p:sp>
        <p:nvSpPr>
          <p:cNvPr id="28" name="Google Shape;54;p3">
            <a:extLst>
              <a:ext uri="{FF2B5EF4-FFF2-40B4-BE49-F238E27FC236}">
                <a16:creationId xmlns:a16="http://schemas.microsoft.com/office/drawing/2014/main" id="{5EA38480-3F8C-1EB6-D73E-F67F91F07029}"/>
              </a:ext>
            </a:extLst>
          </p:cNvPr>
          <p:cNvSpPr txBox="1">
            <a:spLocks/>
          </p:cNvSpPr>
          <p:nvPr/>
        </p:nvSpPr>
        <p:spPr>
          <a:xfrm>
            <a:off x="3774702" y="3029578"/>
            <a:ext cx="1951288" cy="2087056"/>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pPr>
            <a:r>
              <a:rPr lang="en-US" sz="1800" kern="1200" dirty="0">
                <a:solidFill>
                  <a:schemeClr val="tx1"/>
                </a:solidFill>
                <a:latin typeface="Montserrat" pitchFamily="2" charset="77"/>
                <a:ea typeface="+mj-ea"/>
                <a:cs typeface="Calibri" charset="0"/>
                <a:sym typeface="Arial"/>
              </a:rPr>
              <a:t>Understand concepts important to gender transformative approaches</a:t>
            </a:r>
          </a:p>
        </p:txBody>
      </p:sp>
      <p:sp>
        <p:nvSpPr>
          <p:cNvPr id="29" name="Google Shape;54;p3">
            <a:extLst>
              <a:ext uri="{FF2B5EF4-FFF2-40B4-BE49-F238E27FC236}">
                <a16:creationId xmlns:a16="http://schemas.microsoft.com/office/drawing/2014/main" id="{2ABBADD4-DEE9-2D21-2619-B93A2332BE64}"/>
              </a:ext>
            </a:extLst>
          </p:cNvPr>
          <p:cNvSpPr txBox="1">
            <a:spLocks/>
          </p:cNvSpPr>
          <p:nvPr/>
        </p:nvSpPr>
        <p:spPr>
          <a:xfrm>
            <a:off x="6607653" y="3029578"/>
            <a:ext cx="2024421" cy="152012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pPr>
            <a:r>
              <a:rPr lang="en-US" sz="1800" kern="1200" dirty="0">
                <a:solidFill>
                  <a:schemeClr val="tx1"/>
                </a:solidFill>
                <a:latin typeface="Montserrat" pitchFamily="2" charset="77"/>
                <a:ea typeface="+mj-ea"/>
                <a:cs typeface="Calibri" charset="0"/>
                <a:sym typeface="Arial"/>
              </a:rPr>
              <a:t>Understand how gender transformative approaches are operationalized </a:t>
            </a:r>
          </a:p>
          <a:p>
            <a:pPr marL="0" indent="0">
              <a:lnSpc>
                <a:spcPct val="100000"/>
              </a:lnSpc>
              <a:spcBef>
                <a:spcPts val="0"/>
              </a:spcBef>
            </a:pPr>
            <a:endParaRPr lang="en-US" sz="1800" kern="1200" dirty="0">
              <a:solidFill>
                <a:schemeClr val="tx1"/>
              </a:solidFill>
              <a:latin typeface="Montserrat" pitchFamily="2" charset="77"/>
              <a:ea typeface="+mj-ea"/>
              <a:cs typeface="Calibri" charset="0"/>
              <a:sym typeface="Arial"/>
            </a:endParaRPr>
          </a:p>
        </p:txBody>
      </p:sp>
      <p:sp>
        <p:nvSpPr>
          <p:cNvPr id="54" name="Google Shape;54;p3"/>
          <p:cNvSpPr txBox="1">
            <a:spLocks noGrp="1"/>
          </p:cNvSpPr>
          <p:nvPr>
            <p:ph type="body" idx="1"/>
          </p:nvPr>
        </p:nvSpPr>
        <p:spPr>
          <a:xfrm>
            <a:off x="9443425" y="3029578"/>
            <a:ext cx="1915286" cy="16539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7F7F7F"/>
              </a:buClr>
              <a:buSzPts val="2400"/>
              <a:buNone/>
            </a:pPr>
            <a:r>
              <a:rPr lang="en-US" sz="1800" kern="1200" dirty="0">
                <a:solidFill>
                  <a:schemeClr val="tx1"/>
                </a:solidFill>
                <a:latin typeface="Montserrat" pitchFamily="2" charset="77"/>
                <a:ea typeface="+mj-ea"/>
                <a:cs typeface="Calibri" charset="0"/>
                <a:sym typeface="Arial"/>
              </a:rPr>
              <a:t>Understand how to measure gender transformative change</a:t>
            </a:r>
            <a:endParaRPr sz="1800" kern="1200" dirty="0">
              <a:solidFill>
                <a:schemeClr val="tx1"/>
              </a:solidFill>
              <a:latin typeface="Montserrat" pitchFamily="2" charset="77"/>
              <a:ea typeface="+mj-ea"/>
              <a:cs typeface="Calibri"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59453-5124-F71E-6F4F-33095B95B49A}"/>
            </a:ext>
          </a:extLst>
        </p:cNvPr>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D8D08C5-19A0-3E93-5982-21EFDDB010A4}"/>
              </a:ext>
            </a:extLst>
          </p:cNvPr>
          <p:cNvSpPr txBox="1">
            <a:spLocks/>
          </p:cNvSpPr>
          <p:nvPr/>
        </p:nvSpPr>
        <p:spPr>
          <a:xfrm>
            <a:off x="4386246" y="2237711"/>
            <a:ext cx="7255627" cy="3191301"/>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Conduct organizational self-assessments and team reflection meetings.</a:t>
            </a:r>
          </a:p>
          <a:p>
            <a:endParaRPr lang="en-US" dirty="0"/>
          </a:p>
          <a:p>
            <a:r>
              <a:rPr lang="en-US" dirty="0"/>
              <a:t>Develop and implement an organizational gender action plan.</a:t>
            </a:r>
          </a:p>
          <a:p>
            <a:endParaRPr lang="en-US" dirty="0"/>
          </a:p>
          <a:p>
            <a:r>
              <a:rPr lang="en-US" dirty="0"/>
              <a:t>Increase congruence between organizational culture and values and those they seek to implement.</a:t>
            </a:r>
          </a:p>
          <a:p>
            <a:endParaRPr lang="en-US" dirty="0"/>
          </a:p>
          <a:p>
            <a:r>
              <a:rPr lang="en-US" dirty="0"/>
              <a:t>Increase congruence between organizational and personal values.</a:t>
            </a:r>
          </a:p>
          <a:p>
            <a:endParaRPr lang="en-US" dirty="0"/>
          </a:p>
        </p:txBody>
      </p:sp>
      <p:sp>
        <p:nvSpPr>
          <p:cNvPr id="11" name="TextBox 10">
            <a:extLst>
              <a:ext uri="{FF2B5EF4-FFF2-40B4-BE49-F238E27FC236}">
                <a16:creationId xmlns:a16="http://schemas.microsoft.com/office/drawing/2014/main" id="{AA6B4FEA-CACF-EA80-86B5-8F5F41677084}"/>
              </a:ext>
            </a:extLst>
          </p:cNvPr>
          <p:cNvSpPr txBox="1"/>
          <p:nvPr/>
        </p:nvSpPr>
        <p:spPr>
          <a:xfrm>
            <a:off x="8428505" y="5565062"/>
            <a:ext cx="3192124"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Sources: Cavill 2020; Kennedy 2022</a:t>
            </a:r>
          </a:p>
        </p:txBody>
      </p:sp>
      <p:sp>
        <p:nvSpPr>
          <p:cNvPr id="2" name="Title 1">
            <a:extLst>
              <a:ext uri="{FF2B5EF4-FFF2-40B4-BE49-F238E27FC236}">
                <a16:creationId xmlns:a16="http://schemas.microsoft.com/office/drawing/2014/main" id="{AC49F4BE-6CF8-AED5-1E2D-EFE1209B2F7A}"/>
              </a:ext>
            </a:extLst>
          </p:cNvPr>
          <p:cNvSpPr txBox="1">
            <a:spLocks/>
          </p:cNvSpPr>
          <p:nvPr/>
        </p:nvSpPr>
        <p:spPr>
          <a:xfrm>
            <a:off x="600009" y="301787"/>
            <a:ext cx="9179611" cy="13151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Internalize and practice gender equality principles in organizations</a:t>
            </a:r>
          </a:p>
        </p:txBody>
      </p:sp>
      <p:pic>
        <p:nvPicPr>
          <p:cNvPr id="4" name="Picture 3">
            <a:extLst>
              <a:ext uri="{FF2B5EF4-FFF2-40B4-BE49-F238E27FC236}">
                <a16:creationId xmlns:a16="http://schemas.microsoft.com/office/drawing/2014/main" id="{18F5A7CB-3DE3-0E29-5E26-1AC5F7002CA1}"/>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719952" y="1678519"/>
            <a:ext cx="3043545" cy="4309686"/>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15673536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A9550-BB3C-8143-F497-0228105CFC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353D43-1654-ACE3-DC7C-737DD4BC4FB6}"/>
              </a:ext>
            </a:extLst>
          </p:cNvPr>
          <p:cNvSpPr txBox="1">
            <a:spLocks/>
          </p:cNvSpPr>
          <p:nvPr/>
        </p:nvSpPr>
        <p:spPr>
          <a:xfrm>
            <a:off x="600009" y="335240"/>
            <a:ext cx="9179611" cy="71415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Works across multiple levels</a:t>
            </a:r>
          </a:p>
        </p:txBody>
      </p:sp>
      <p:pic>
        <p:nvPicPr>
          <p:cNvPr id="3" name="Picture 2" descr="A diagram of a diagram&#10;&#10;Description automatically generated">
            <a:extLst>
              <a:ext uri="{FF2B5EF4-FFF2-40B4-BE49-F238E27FC236}">
                <a16:creationId xmlns:a16="http://schemas.microsoft.com/office/drawing/2014/main" id="{E3EE90D6-314D-8E0D-F910-3C96477B1CAC}"/>
              </a:ext>
            </a:extLst>
          </p:cNvPr>
          <p:cNvPicPr>
            <a:picLocks noChangeAspect="1"/>
          </p:cNvPicPr>
          <p:nvPr/>
        </p:nvPicPr>
        <p:blipFill>
          <a:blip r:embed="rId3"/>
          <a:stretch>
            <a:fillRect/>
          </a:stretch>
        </p:blipFill>
        <p:spPr>
          <a:xfrm>
            <a:off x="394384" y="1173010"/>
            <a:ext cx="11403232" cy="4815194"/>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6" name="TextBox 5">
            <a:extLst>
              <a:ext uri="{FF2B5EF4-FFF2-40B4-BE49-F238E27FC236}">
                <a16:creationId xmlns:a16="http://schemas.microsoft.com/office/drawing/2014/main" id="{5AB55615-E19A-C175-704A-DC068478DFF1}"/>
              </a:ext>
            </a:extLst>
          </p:cNvPr>
          <p:cNvSpPr txBox="1"/>
          <p:nvPr/>
        </p:nvSpPr>
        <p:spPr>
          <a:xfrm>
            <a:off x="7030577" y="6138460"/>
            <a:ext cx="2574471"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Seymour 2024</a:t>
            </a:r>
          </a:p>
        </p:txBody>
      </p:sp>
    </p:spTree>
    <p:extLst>
      <p:ext uri="{BB962C8B-B14F-4D97-AF65-F5344CB8AC3E}">
        <p14:creationId xmlns:p14="http://schemas.microsoft.com/office/powerpoint/2010/main" val="40950933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0503C-CC42-3454-F785-12018F33CA92}"/>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92AFFFF4-5969-A185-5DF1-995E33C09B18}"/>
              </a:ext>
            </a:extLst>
          </p:cNvPr>
          <p:cNvGrpSpPr/>
          <p:nvPr/>
        </p:nvGrpSpPr>
        <p:grpSpPr>
          <a:xfrm>
            <a:off x="717318" y="2092732"/>
            <a:ext cx="3996197" cy="2672536"/>
            <a:chOff x="717318" y="1935249"/>
            <a:chExt cx="3996197" cy="2672536"/>
          </a:xfrm>
        </p:grpSpPr>
        <p:sp>
          <p:nvSpPr>
            <p:cNvPr id="6" name="Title 1">
              <a:extLst>
                <a:ext uri="{FF2B5EF4-FFF2-40B4-BE49-F238E27FC236}">
                  <a16:creationId xmlns:a16="http://schemas.microsoft.com/office/drawing/2014/main" id="{233E69E4-21F7-22E7-327D-128D46E7BDE9}"/>
                </a:ext>
              </a:extLst>
            </p:cNvPr>
            <p:cNvSpPr txBox="1">
              <a:spLocks/>
            </p:cNvSpPr>
            <p:nvPr/>
          </p:nvSpPr>
          <p:spPr>
            <a:xfrm>
              <a:off x="717319" y="1935249"/>
              <a:ext cx="3996196" cy="10668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kern="1200" cap="all" spc="-100" dirty="0">
                  <a:solidFill>
                    <a:schemeClr val="tx1"/>
                  </a:solidFill>
                  <a:latin typeface="Montserrat" pitchFamily="2" charset="77"/>
                  <a:ea typeface="+mj-ea"/>
                  <a:cs typeface="Calibri" charset="0"/>
                </a:rPr>
                <a:t>Characteristic </a:t>
              </a:r>
              <a:r>
                <a:rPr lang="en-US" sz="3400" cap="all" spc="-100" dirty="0">
                  <a:solidFill>
                    <a:schemeClr val="tx1"/>
                  </a:solidFill>
                  <a:latin typeface="Montserrat" pitchFamily="2" charset="77"/>
                  <a:ea typeface="+mj-ea"/>
                  <a:cs typeface="Calibri" charset="0"/>
                </a:rPr>
                <a:t>FOUR</a:t>
              </a:r>
              <a:endParaRPr lang="en-US" sz="3400" kern="1200" cap="all" dirty="0">
                <a:solidFill>
                  <a:schemeClr val="tx1"/>
                </a:solidFill>
                <a:latin typeface="Montserrat" pitchFamily="2" charset="77"/>
                <a:ea typeface="+mj-ea"/>
                <a:cs typeface="Calibri" charset="0"/>
              </a:endParaRPr>
            </a:p>
          </p:txBody>
        </p:sp>
        <p:sp>
          <p:nvSpPr>
            <p:cNvPr id="7" name="Text Placeholder 2">
              <a:extLst>
                <a:ext uri="{FF2B5EF4-FFF2-40B4-BE49-F238E27FC236}">
                  <a16:creationId xmlns:a16="http://schemas.microsoft.com/office/drawing/2014/main" id="{9D8AE939-DA21-8C91-AE15-B19B27C700B0}"/>
                </a:ext>
              </a:extLst>
            </p:cNvPr>
            <p:cNvSpPr txBox="1">
              <a:spLocks/>
            </p:cNvSpPr>
            <p:nvPr/>
          </p:nvSpPr>
          <p:spPr>
            <a:xfrm>
              <a:off x="717318" y="3104118"/>
              <a:ext cx="3642809" cy="150366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kern="1200" dirty="0">
                  <a:solidFill>
                    <a:schemeClr val="tx1"/>
                  </a:solidFill>
                  <a:latin typeface="Montserrat" pitchFamily="2" charset="77"/>
                  <a:ea typeface="+mn-ea"/>
                  <a:cs typeface="+mn-cs"/>
                </a:rPr>
                <a:t>Address unequal power relations, and challenge oppressive norms, behaviors and structures </a:t>
              </a:r>
            </a:p>
          </p:txBody>
        </p:sp>
      </p:grpSp>
      <p:sp>
        <p:nvSpPr>
          <p:cNvPr id="13" name="TextBox 12">
            <a:extLst>
              <a:ext uri="{FF2B5EF4-FFF2-40B4-BE49-F238E27FC236}">
                <a16:creationId xmlns:a16="http://schemas.microsoft.com/office/drawing/2014/main" id="{71042E88-DD5D-1939-A804-4BCB1F0937D3}"/>
              </a:ext>
            </a:extLst>
          </p:cNvPr>
          <p:cNvSpPr txBox="1"/>
          <p:nvPr/>
        </p:nvSpPr>
        <p:spPr>
          <a:xfrm>
            <a:off x="9378176" y="5325470"/>
            <a:ext cx="2208599" cy="646331"/>
          </a:xfrm>
          <a:prstGeom prst="rect">
            <a:avLst/>
          </a:prstGeom>
          <a:noFill/>
        </p:spPr>
        <p:txBody>
          <a:bodyPr wrap="square" rtlCol="0">
            <a:spAutoFit/>
          </a:bodyPr>
          <a:lstStyle/>
          <a:p>
            <a:pPr algn="r"/>
            <a:r>
              <a:rPr lang="en-US" sz="1200" dirty="0">
                <a:solidFill>
                  <a:srgbClr val="000000"/>
                </a:solidFill>
                <a:latin typeface="Montserrat" pitchFamily="2" charset="77"/>
              </a:rPr>
              <a:t>Illustration: Jene Rigaud</a:t>
            </a:r>
          </a:p>
          <a:p>
            <a:pPr algn="r"/>
            <a:endParaRPr lang="en-US" sz="1200" dirty="0">
              <a:solidFill>
                <a:srgbClr val="000000"/>
              </a:solidFill>
              <a:latin typeface="Montserrat" pitchFamily="2" charset="77"/>
            </a:endParaRPr>
          </a:p>
          <a:p>
            <a:pPr algn="r"/>
            <a:r>
              <a:rPr lang="en-US" sz="1200" dirty="0">
                <a:solidFill>
                  <a:srgbClr val="000000"/>
                </a:solidFill>
                <a:latin typeface="Montserrat" pitchFamily="2" charset="77"/>
              </a:rPr>
              <a:t>Source: Kantor 2015</a:t>
            </a:r>
          </a:p>
        </p:txBody>
      </p:sp>
      <p:pic>
        <p:nvPicPr>
          <p:cNvPr id="2" name="Picture 1">
            <a:extLst>
              <a:ext uri="{FF2B5EF4-FFF2-40B4-BE49-F238E27FC236}">
                <a16:creationId xmlns:a16="http://schemas.microsoft.com/office/drawing/2014/main" id="{454D2063-F8F5-578F-AB83-9F04509D3B85}"/>
              </a:ext>
            </a:extLst>
          </p:cNvPr>
          <p:cNvPicPr>
            <a:picLocks noChangeAspect="1"/>
          </p:cNvPicPr>
          <p:nvPr/>
        </p:nvPicPr>
        <p:blipFill>
          <a:blip r:embed="rId3"/>
          <a:stretch>
            <a:fillRect/>
          </a:stretch>
        </p:blipFill>
        <p:spPr>
          <a:xfrm>
            <a:off x="5483595" y="1641284"/>
            <a:ext cx="6103180" cy="3575432"/>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34548089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raphic 3">
            <a:extLst>
              <a:ext uri="{FF2B5EF4-FFF2-40B4-BE49-F238E27FC236}">
                <a16:creationId xmlns:a16="http://schemas.microsoft.com/office/drawing/2014/main" id="{B6DD2371-F12E-9EC1-2E7F-267D21E492C8}"/>
              </a:ext>
            </a:extLst>
          </p:cNvPr>
          <p:cNvSpPr/>
          <p:nvPr/>
        </p:nvSpPr>
        <p:spPr>
          <a:xfrm>
            <a:off x="-13447" y="2515149"/>
            <a:ext cx="12192000" cy="2080726"/>
          </a:xfrm>
          <a:prstGeom prst="roundRect">
            <a:avLst>
              <a:gd name="adj" fmla="val 0"/>
            </a:avLst>
          </a:prstGeom>
          <a:solidFill>
            <a:srgbClr val="A2287E">
              <a:alpha val="16000"/>
            </a:srgbClr>
          </a:solidFill>
          <a:ln w="3175">
            <a:solidFill>
              <a:srgbClr val="A2287E">
                <a:alpha val="6000"/>
              </a:srgbClr>
            </a:solidFill>
          </a:ln>
          <a:effectLst>
            <a:outerShdw blurRad="304800" sx="104000" sy="104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3773B0C6-616D-594D-95E1-1BB3F4188600}"/>
              </a:ext>
            </a:extLst>
          </p:cNvPr>
          <p:cNvSpPr txBox="1">
            <a:spLocks/>
          </p:cNvSpPr>
          <p:nvPr/>
        </p:nvSpPr>
        <p:spPr>
          <a:xfrm>
            <a:off x="1236027" y="3203426"/>
            <a:ext cx="9679601" cy="70417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algn="ctr"/>
            <a:r>
              <a:rPr lang="en-US" sz="3400" b="1" dirty="0">
                <a:solidFill>
                  <a:schemeClr val="tx1"/>
                </a:solidFill>
              </a:rPr>
              <a:t>Power</a:t>
            </a:r>
          </a:p>
        </p:txBody>
      </p:sp>
    </p:spTree>
    <p:extLst>
      <p:ext uri="{BB962C8B-B14F-4D97-AF65-F5344CB8AC3E}">
        <p14:creationId xmlns:p14="http://schemas.microsoft.com/office/powerpoint/2010/main" val="211922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88A2AB-C61B-3FA8-2FC7-DC59F7A663B3}"/>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C21DE23C-C7CB-4558-5A02-A2B3036C51C9}"/>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What is power?</a:t>
            </a:r>
          </a:p>
        </p:txBody>
      </p:sp>
      <p:sp>
        <p:nvSpPr>
          <p:cNvPr id="9" name="Content Placeholder 2">
            <a:extLst>
              <a:ext uri="{FF2B5EF4-FFF2-40B4-BE49-F238E27FC236}">
                <a16:creationId xmlns:a16="http://schemas.microsoft.com/office/drawing/2014/main" id="{6DE582E2-09D9-6C22-896A-BEABD6504A09}"/>
              </a:ext>
            </a:extLst>
          </p:cNvPr>
          <p:cNvSpPr txBox="1">
            <a:spLocks/>
          </p:cNvSpPr>
          <p:nvPr/>
        </p:nvSpPr>
        <p:spPr>
          <a:xfrm>
            <a:off x="600008" y="1766444"/>
            <a:ext cx="6854891" cy="2861314"/>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Power is about control and capacities (opportunities, rights, privileges).</a:t>
            </a:r>
          </a:p>
          <a:p>
            <a:endParaRPr lang="en-US" dirty="0"/>
          </a:p>
          <a:p>
            <a:r>
              <a:rPr lang="en-US" dirty="0"/>
              <a:t>Power exists and operates across the levels of the socio-ecological framework.</a:t>
            </a:r>
          </a:p>
          <a:p>
            <a:endParaRPr lang="en-US" dirty="0"/>
          </a:p>
          <a:p>
            <a:r>
              <a:rPr lang="en-US" dirty="0"/>
              <a:t>Institutions and spaces of decision-making power can be in conflict or counteract one another.</a:t>
            </a:r>
          </a:p>
          <a:p>
            <a:endParaRPr lang="en-US" dirty="0"/>
          </a:p>
          <a:p>
            <a:r>
              <a:rPr lang="en-US" dirty="0"/>
              <a:t>Power is visible, invisible and hidden.</a:t>
            </a:r>
          </a:p>
        </p:txBody>
      </p:sp>
      <p:pic>
        <p:nvPicPr>
          <p:cNvPr id="2" name="Picture 1">
            <a:extLst>
              <a:ext uri="{FF2B5EF4-FFF2-40B4-BE49-F238E27FC236}">
                <a16:creationId xmlns:a16="http://schemas.microsoft.com/office/drawing/2014/main" id="{AF339212-1B19-2079-DDEA-D3DFE995CD64}"/>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7940003" y="1640807"/>
            <a:ext cx="3736278" cy="3803093"/>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4" name="Rounded Rectangle 3">
            <a:extLst>
              <a:ext uri="{FF2B5EF4-FFF2-40B4-BE49-F238E27FC236}">
                <a16:creationId xmlns:a16="http://schemas.microsoft.com/office/drawing/2014/main" id="{62380B03-C28F-CC45-EE0B-1B6CD90F4DC0}"/>
              </a:ext>
            </a:extLst>
          </p:cNvPr>
          <p:cNvSpPr/>
          <p:nvPr/>
        </p:nvSpPr>
        <p:spPr>
          <a:xfrm>
            <a:off x="228601" y="4766656"/>
            <a:ext cx="7226298" cy="1054281"/>
          </a:xfrm>
          <a:prstGeom prst="roundRect">
            <a:avLst>
              <a:gd name="adj" fmla="val 3629"/>
            </a:avLst>
          </a:prstGeom>
          <a:solidFill>
            <a:srgbClr val="A2287E">
              <a:alpha val="26000"/>
            </a:srgbClr>
          </a:solidFill>
          <a:ln w="3175">
            <a:solidFill>
              <a:srgbClr val="A2287E">
                <a:alpha val="6000"/>
              </a:srgbClr>
            </a:solidFill>
          </a:ln>
          <a:effectLst>
            <a:outerShdw blurRad="304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highlight>
                <a:srgbClr val="A2287E"/>
              </a:highlight>
              <a:latin typeface="+mn-lt"/>
            </a:endParaRPr>
          </a:p>
        </p:txBody>
      </p:sp>
      <p:sp>
        <p:nvSpPr>
          <p:cNvPr id="5" name="Content Placeholder 2">
            <a:extLst>
              <a:ext uri="{FF2B5EF4-FFF2-40B4-BE49-F238E27FC236}">
                <a16:creationId xmlns:a16="http://schemas.microsoft.com/office/drawing/2014/main" id="{401D40EE-BB24-BC71-0C20-A0ED719A3C76}"/>
              </a:ext>
            </a:extLst>
          </p:cNvPr>
          <p:cNvSpPr txBox="1">
            <a:spLocks/>
          </p:cNvSpPr>
          <p:nvPr/>
        </p:nvSpPr>
        <p:spPr>
          <a:xfrm>
            <a:off x="357129" y="4922768"/>
            <a:ext cx="7004565" cy="797195"/>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0" indent="0">
              <a:lnSpc>
                <a:spcPct val="90000"/>
              </a:lnSpc>
              <a:buNone/>
            </a:pPr>
            <a:r>
              <a:rPr lang="en-US" b="1" dirty="0">
                <a:solidFill>
                  <a:srgbClr val="A2287E"/>
                </a:solidFill>
              </a:rPr>
              <a:t>POWER</a:t>
            </a:r>
            <a:r>
              <a:rPr lang="en-US" dirty="0"/>
              <a:t> is the capacity of individuals or groups to decide or influence who does what, who gets what, who sets the agenda, who decides what.</a:t>
            </a:r>
          </a:p>
        </p:txBody>
      </p:sp>
      <p:sp>
        <p:nvSpPr>
          <p:cNvPr id="6" name="TextBox 5">
            <a:extLst>
              <a:ext uri="{FF2B5EF4-FFF2-40B4-BE49-F238E27FC236}">
                <a16:creationId xmlns:a16="http://schemas.microsoft.com/office/drawing/2014/main" id="{35401F61-592B-C56E-A9D2-E53DEE3CCA34}"/>
              </a:ext>
            </a:extLst>
          </p:cNvPr>
          <p:cNvSpPr txBox="1"/>
          <p:nvPr/>
        </p:nvSpPr>
        <p:spPr>
          <a:xfrm>
            <a:off x="1592138" y="6078649"/>
            <a:ext cx="5862761"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Batliwala for CREA</a:t>
            </a:r>
          </a:p>
        </p:txBody>
      </p:sp>
      <p:sp>
        <p:nvSpPr>
          <p:cNvPr id="7" name="TextBox 6">
            <a:extLst>
              <a:ext uri="{FF2B5EF4-FFF2-40B4-BE49-F238E27FC236}">
                <a16:creationId xmlns:a16="http://schemas.microsoft.com/office/drawing/2014/main" id="{F5C514D9-98AE-4DC5-6155-A21536770278}"/>
              </a:ext>
            </a:extLst>
          </p:cNvPr>
          <p:cNvSpPr txBox="1"/>
          <p:nvPr/>
        </p:nvSpPr>
        <p:spPr>
          <a:xfrm>
            <a:off x="7861725" y="5489130"/>
            <a:ext cx="3973146" cy="461665"/>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pPr algn="l"/>
            <a:r>
              <a:rPr lang="en-US" dirty="0"/>
              <a:t>Image source: Batliwala for CREA, with thanks to Rao and Kelleher 2002</a:t>
            </a:r>
          </a:p>
        </p:txBody>
      </p:sp>
    </p:spTree>
    <p:extLst>
      <p:ext uri="{BB962C8B-B14F-4D97-AF65-F5344CB8AC3E}">
        <p14:creationId xmlns:p14="http://schemas.microsoft.com/office/powerpoint/2010/main" val="20998350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CEED2-49FF-2824-E099-96FAEA10B5CC}"/>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115FEAE-6CE2-3148-55F8-088CF98DE4BC}"/>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How power operates</a:t>
            </a:r>
          </a:p>
        </p:txBody>
      </p:sp>
      <p:sp>
        <p:nvSpPr>
          <p:cNvPr id="6" name="TextBox 5">
            <a:extLst>
              <a:ext uri="{FF2B5EF4-FFF2-40B4-BE49-F238E27FC236}">
                <a16:creationId xmlns:a16="http://schemas.microsoft.com/office/drawing/2014/main" id="{1035BCE7-28BF-0DB1-6A47-DA48C576DFF6}"/>
              </a:ext>
            </a:extLst>
          </p:cNvPr>
          <p:cNvSpPr txBox="1"/>
          <p:nvPr/>
        </p:nvSpPr>
        <p:spPr>
          <a:xfrm>
            <a:off x="9631583" y="5535452"/>
            <a:ext cx="2301433"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Batliwala for CREA</a:t>
            </a:r>
          </a:p>
        </p:txBody>
      </p:sp>
      <p:grpSp>
        <p:nvGrpSpPr>
          <p:cNvPr id="30" name="Group 29">
            <a:extLst>
              <a:ext uri="{FF2B5EF4-FFF2-40B4-BE49-F238E27FC236}">
                <a16:creationId xmlns:a16="http://schemas.microsoft.com/office/drawing/2014/main" id="{B40DABF0-AB78-2270-4543-F30CE9FBD74A}"/>
              </a:ext>
            </a:extLst>
          </p:cNvPr>
          <p:cNvGrpSpPr/>
          <p:nvPr/>
        </p:nvGrpSpPr>
        <p:grpSpPr>
          <a:xfrm>
            <a:off x="285928" y="2083983"/>
            <a:ext cx="11594744" cy="3300817"/>
            <a:chOff x="298628" y="1969683"/>
            <a:chExt cx="11594744" cy="3300817"/>
          </a:xfrm>
        </p:grpSpPr>
        <p:grpSp>
          <p:nvGrpSpPr>
            <p:cNvPr id="19" name="Group 18">
              <a:extLst>
                <a:ext uri="{FF2B5EF4-FFF2-40B4-BE49-F238E27FC236}">
                  <a16:creationId xmlns:a16="http://schemas.microsoft.com/office/drawing/2014/main" id="{88C3AB2E-880F-29DB-01C5-FEEAA5BC7F05}"/>
                </a:ext>
              </a:extLst>
            </p:cNvPr>
            <p:cNvGrpSpPr/>
            <p:nvPr/>
          </p:nvGrpSpPr>
          <p:grpSpPr>
            <a:xfrm>
              <a:off x="298628" y="1969683"/>
              <a:ext cx="11594744" cy="3300817"/>
              <a:chOff x="600009" y="2014288"/>
              <a:chExt cx="11594744" cy="3300817"/>
            </a:xfrm>
          </p:grpSpPr>
          <p:sp>
            <p:nvSpPr>
              <p:cNvPr id="7" name="Rounded Rectangle 6">
                <a:extLst>
                  <a:ext uri="{FF2B5EF4-FFF2-40B4-BE49-F238E27FC236}">
                    <a16:creationId xmlns:a16="http://schemas.microsoft.com/office/drawing/2014/main" id="{B0DCA1CD-043A-8C24-8761-D05FF4C82756}"/>
                  </a:ext>
                </a:extLst>
              </p:cNvPr>
              <p:cNvSpPr/>
              <p:nvPr/>
            </p:nvSpPr>
            <p:spPr>
              <a:xfrm>
                <a:off x="600009" y="2014288"/>
                <a:ext cx="2689601" cy="3300817"/>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6" name="Rounded Rectangle 15">
                <a:extLst>
                  <a:ext uri="{FF2B5EF4-FFF2-40B4-BE49-F238E27FC236}">
                    <a16:creationId xmlns:a16="http://schemas.microsoft.com/office/drawing/2014/main" id="{2AB0D184-D323-738B-6773-CF478C417763}"/>
                  </a:ext>
                </a:extLst>
              </p:cNvPr>
              <p:cNvSpPr/>
              <p:nvPr/>
            </p:nvSpPr>
            <p:spPr>
              <a:xfrm>
                <a:off x="3568390" y="2014288"/>
                <a:ext cx="2689601" cy="3300817"/>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Rounded Rectangle 16">
                <a:extLst>
                  <a:ext uri="{FF2B5EF4-FFF2-40B4-BE49-F238E27FC236}">
                    <a16:creationId xmlns:a16="http://schemas.microsoft.com/office/drawing/2014/main" id="{43213C5A-16A1-0E58-7203-5648145E9AD4}"/>
                  </a:ext>
                </a:extLst>
              </p:cNvPr>
              <p:cNvSpPr/>
              <p:nvPr/>
            </p:nvSpPr>
            <p:spPr>
              <a:xfrm>
                <a:off x="6536771" y="2014288"/>
                <a:ext cx="2689601" cy="3300817"/>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8" name="Rounded Rectangle 17">
                <a:extLst>
                  <a:ext uri="{FF2B5EF4-FFF2-40B4-BE49-F238E27FC236}">
                    <a16:creationId xmlns:a16="http://schemas.microsoft.com/office/drawing/2014/main" id="{11EA7EC6-4598-69A4-5353-A4FC292AE03F}"/>
                  </a:ext>
                </a:extLst>
              </p:cNvPr>
              <p:cNvSpPr/>
              <p:nvPr/>
            </p:nvSpPr>
            <p:spPr>
              <a:xfrm>
                <a:off x="9505152" y="2014288"/>
                <a:ext cx="2689601" cy="3300817"/>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24" name="Rectangle 23">
              <a:extLst>
                <a:ext uri="{FF2B5EF4-FFF2-40B4-BE49-F238E27FC236}">
                  <a16:creationId xmlns:a16="http://schemas.microsoft.com/office/drawing/2014/main" id="{4F95E308-EB31-3F28-4850-B84DEC08EC6B}"/>
                </a:ext>
              </a:extLst>
            </p:cNvPr>
            <p:cNvSpPr/>
            <p:nvPr/>
          </p:nvSpPr>
          <p:spPr>
            <a:xfrm>
              <a:off x="298628" y="2279135"/>
              <a:ext cx="2488879" cy="10004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Text Placeholder 3">
              <a:extLst>
                <a:ext uri="{FF2B5EF4-FFF2-40B4-BE49-F238E27FC236}">
                  <a16:creationId xmlns:a16="http://schemas.microsoft.com/office/drawing/2014/main" id="{E7011686-DB12-E89E-77D2-134A4D64F797}"/>
                </a:ext>
              </a:extLst>
            </p:cNvPr>
            <p:cNvSpPr txBox="1">
              <a:spLocks/>
            </p:cNvSpPr>
            <p:nvPr/>
          </p:nvSpPr>
          <p:spPr>
            <a:xfrm>
              <a:off x="422578" y="2466257"/>
              <a:ext cx="1875216" cy="62616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Between individuals </a:t>
              </a:r>
            </a:p>
          </p:txBody>
        </p:sp>
        <p:sp>
          <p:nvSpPr>
            <p:cNvPr id="12" name="Text Placeholder 3">
              <a:extLst>
                <a:ext uri="{FF2B5EF4-FFF2-40B4-BE49-F238E27FC236}">
                  <a16:creationId xmlns:a16="http://schemas.microsoft.com/office/drawing/2014/main" id="{A8682429-C09F-AE6A-F90F-C78AE35E8703}"/>
                </a:ext>
              </a:extLst>
            </p:cNvPr>
            <p:cNvSpPr txBox="1">
              <a:spLocks/>
            </p:cNvSpPr>
            <p:nvPr/>
          </p:nvSpPr>
          <p:spPr>
            <a:xfrm>
              <a:off x="464521" y="3512799"/>
              <a:ext cx="2215180" cy="146560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solidFill>
                    <a:schemeClr val="tx1"/>
                  </a:solidFill>
                  <a:latin typeface="Montserrat" pitchFamily="2" charset="77"/>
                </a:rPr>
                <a:t>Power often shows up as violence, discrimination and control.</a:t>
              </a:r>
            </a:p>
            <a:p>
              <a:pPr>
                <a:buClr>
                  <a:srgbClr val="A2287E"/>
                </a:buClr>
              </a:pPr>
              <a:endParaRPr lang="en-US" sz="1800" dirty="0">
                <a:solidFill>
                  <a:schemeClr val="tx1"/>
                </a:solidFill>
                <a:latin typeface="Montserrat" pitchFamily="2" charset="77"/>
              </a:endParaRPr>
            </a:p>
          </p:txBody>
        </p:sp>
        <p:sp>
          <p:nvSpPr>
            <p:cNvPr id="20" name="Rectangle 19">
              <a:extLst>
                <a:ext uri="{FF2B5EF4-FFF2-40B4-BE49-F238E27FC236}">
                  <a16:creationId xmlns:a16="http://schemas.microsoft.com/office/drawing/2014/main" id="{FADCA0B2-D3AC-F494-9116-342A45708CB6}"/>
                </a:ext>
              </a:extLst>
            </p:cNvPr>
            <p:cNvSpPr/>
            <p:nvPr/>
          </p:nvSpPr>
          <p:spPr>
            <a:xfrm>
              <a:off x="6235390" y="2279138"/>
              <a:ext cx="2488879" cy="10004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1" name="Text Placeholder 3">
              <a:extLst>
                <a:ext uri="{FF2B5EF4-FFF2-40B4-BE49-F238E27FC236}">
                  <a16:creationId xmlns:a16="http://schemas.microsoft.com/office/drawing/2014/main" id="{AD27F4B5-1A88-02B5-3A30-F2A934654335}"/>
                </a:ext>
              </a:extLst>
            </p:cNvPr>
            <p:cNvSpPr txBox="1">
              <a:spLocks/>
            </p:cNvSpPr>
            <p:nvPr/>
          </p:nvSpPr>
          <p:spPr>
            <a:xfrm>
              <a:off x="6336704" y="2377534"/>
              <a:ext cx="2362450" cy="8563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A2287E"/>
                </a:buClr>
              </a:pPr>
              <a:r>
                <a:rPr lang="en-US" sz="1800" b="1" dirty="0">
                  <a:solidFill>
                    <a:schemeClr val="tx1"/>
                  </a:solidFill>
                  <a:latin typeface="Montserrat" pitchFamily="2" charset="77"/>
                </a:rPr>
                <a:t>Between political and economic formations</a:t>
              </a:r>
            </a:p>
          </p:txBody>
        </p:sp>
        <p:sp>
          <p:nvSpPr>
            <p:cNvPr id="22" name="Rectangle 21">
              <a:extLst>
                <a:ext uri="{FF2B5EF4-FFF2-40B4-BE49-F238E27FC236}">
                  <a16:creationId xmlns:a16="http://schemas.microsoft.com/office/drawing/2014/main" id="{62459A6A-5E7F-388A-DC93-768B53FA69A3}"/>
                </a:ext>
              </a:extLst>
            </p:cNvPr>
            <p:cNvSpPr/>
            <p:nvPr/>
          </p:nvSpPr>
          <p:spPr>
            <a:xfrm>
              <a:off x="9203771" y="2279137"/>
              <a:ext cx="2488879" cy="10004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3" name="Rectangle 22">
              <a:extLst>
                <a:ext uri="{FF2B5EF4-FFF2-40B4-BE49-F238E27FC236}">
                  <a16:creationId xmlns:a16="http://schemas.microsoft.com/office/drawing/2014/main" id="{7C6790C7-197C-71AE-2075-5319C947383B}"/>
                </a:ext>
              </a:extLst>
            </p:cNvPr>
            <p:cNvSpPr/>
            <p:nvPr/>
          </p:nvSpPr>
          <p:spPr>
            <a:xfrm>
              <a:off x="3267009" y="2279136"/>
              <a:ext cx="2485963" cy="10004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5" name="Text Placeholder 3">
              <a:extLst>
                <a:ext uri="{FF2B5EF4-FFF2-40B4-BE49-F238E27FC236}">
                  <a16:creationId xmlns:a16="http://schemas.microsoft.com/office/drawing/2014/main" id="{6B862688-247C-4481-5CA5-F620A9A6E50D}"/>
                </a:ext>
              </a:extLst>
            </p:cNvPr>
            <p:cNvSpPr txBox="1">
              <a:spLocks/>
            </p:cNvSpPr>
            <p:nvPr/>
          </p:nvSpPr>
          <p:spPr>
            <a:xfrm>
              <a:off x="3454173" y="2466257"/>
              <a:ext cx="1875216" cy="62616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Between social groups</a:t>
              </a:r>
            </a:p>
          </p:txBody>
        </p:sp>
        <p:sp>
          <p:nvSpPr>
            <p:cNvPr id="26" name="Text Placeholder 3">
              <a:extLst>
                <a:ext uri="{FF2B5EF4-FFF2-40B4-BE49-F238E27FC236}">
                  <a16:creationId xmlns:a16="http://schemas.microsoft.com/office/drawing/2014/main" id="{16096B9E-575A-2C1A-BDDF-3D1F11FD2A78}"/>
                </a:ext>
              </a:extLst>
            </p:cNvPr>
            <p:cNvSpPr txBox="1">
              <a:spLocks/>
            </p:cNvSpPr>
            <p:nvPr/>
          </p:nvSpPr>
          <p:spPr>
            <a:xfrm>
              <a:off x="9372373" y="2466257"/>
              <a:ext cx="1397227" cy="62616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Within the self</a:t>
              </a:r>
            </a:p>
          </p:txBody>
        </p:sp>
        <p:sp>
          <p:nvSpPr>
            <p:cNvPr id="27" name="Text Placeholder 3">
              <a:extLst>
                <a:ext uri="{FF2B5EF4-FFF2-40B4-BE49-F238E27FC236}">
                  <a16:creationId xmlns:a16="http://schemas.microsoft.com/office/drawing/2014/main" id="{4A4D4104-53CB-2CCD-FDB5-27FA3A8B0C0A}"/>
                </a:ext>
              </a:extLst>
            </p:cNvPr>
            <p:cNvSpPr txBox="1">
              <a:spLocks/>
            </p:cNvSpPr>
            <p:nvPr/>
          </p:nvSpPr>
          <p:spPr>
            <a:xfrm>
              <a:off x="3454173" y="3512799"/>
              <a:ext cx="2215180" cy="146560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solidFill>
                    <a:schemeClr val="tx1"/>
                  </a:solidFill>
                  <a:latin typeface="Montserrat" pitchFamily="2" charset="77"/>
                </a:rPr>
                <a:t>Power creates and enforces social hierarchies. </a:t>
              </a:r>
            </a:p>
          </p:txBody>
        </p:sp>
        <p:sp>
          <p:nvSpPr>
            <p:cNvPr id="28" name="Text Placeholder 3">
              <a:extLst>
                <a:ext uri="{FF2B5EF4-FFF2-40B4-BE49-F238E27FC236}">
                  <a16:creationId xmlns:a16="http://schemas.microsoft.com/office/drawing/2014/main" id="{474873CE-A118-626D-1B39-CF1031153FBD}"/>
                </a:ext>
              </a:extLst>
            </p:cNvPr>
            <p:cNvSpPr txBox="1">
              <a:spLocks/>
            </p:cNvSpPr>
            <p:nvPr/>
          </p:nvSpPr>
          <p:spPr>
            <a:xfrm>
              <a:off x="6423039" y="3505200"/>
              <a:ext cx="2215180" cy="146560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solidFill>
                    <a:schemeClr val="tx1"/>
                  </a:solidFill>
                  <a:latin typeface="Montserrat" pitchFamily="2" charset="77"/>
                </a:rPr>
                <a:t>Power works within and between countries or institutions.</a:t>
              </a:r>
            </a:p>
          </p:txBody>
        </p:sp>
        <p:sp>
          <p:nvSpPr>
            <p:cNvPr id="29" name="Text Placeholder 3">
              <a:extLst>
                <a:ext uri="{FF2B5EF4-FFF2-40B4-BE49-F238E27FC236}">
                  <a16:creationId xmlns:a16="http://schemas.microsoft.com/office/drawing/2014/main" id="{48E0D395-884C-92B9-04DD-D942365ECE3D}"/>
                </a:ext>
              </a:extLst>
            </p:cNvPr>
            <p:cNvSpPr txBox="1">
              <a:spLocks/>
            </p:cNvSpPr>
            <p:nvPr/>
          </p:nvSpPr>
          <p:spPr>
            <a:xfrm>
              <a:off x="9410473" y="3505200"/>
              <a:ext cx="2215180" cy="146560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solidFill>
                    <a:schemeClr val="tx1"/>
                  </a:solidFill>
                  <a:latin typeface="Montserrat" pitchFamily="2" charset="77"/>
                </a:rPr>
                <a:t>Individuals (and groups) organize, act and confront those more powerful.</a:t>
              </a:r>
            </a:p>
          </p:txBody>
        </p:sp>
      </p:grpSp>
    </p:spTree>
    <p:extLst>
      <p:ext uri="{BB962C8B-B14F-4D97-AF65-F5344CB8AC3E}">
        <p14:creationId xmlns:p14="http://schemas.microsoft.com/office/powerpoint/2010/main" val="32167033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B09A6-3AD6-3865-CFF0-22B4B910530A}"/>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8233ED6F-1C62-8C4F-DA89-EC4FCC8C0683}"/>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Expressions of power</a:t>
            </a:r>
          </a:p>
        </p:txBody>
      </p:sp>
      <p:sp>
        <p:nvSpPr>
          <p:cNvPr id="6" name="TextBox 5">
            <a:extLst>
              <a:ext uri="{FF2B5EF4-FFF2-40B4-BE49-F238E27FC236}">
                <a16:creationId xmlns:a16="http://schemas.microsoft.com/office/drawing/2014/main" id="{50334C11-39D3-44D6-E821-4BE1A504ABD6}"/>
              </a:ext>
            </a:extLst>
          </p:cNvPr>
          <p:cNvSpPr txBox="1"/>
          <p:nvPr/>
        </p:nvSpPr>
        <p:spPr>
          <a:xfrm>
            <a:off x="4457701" y="5620128"/>
            <a:ext cx="2252385"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Batliwala for CREA</a:t>
            </a:r>
          </a:p>
        </p:txBody>
      </p:sp>
      <p:sp>
        <p:nvSpPr>
          <p:cNvPr id="2" name="Content Placeholder 2">
            <a:extLst>
              <a:ext uri="{FF2B5EF4-FFF2-40B4-BE49-F238E27FC236}">
                <a16:creationId xmlns:a16="http://schemas.microsoft.com/office/drawing/2014/main" id="{3B0F51F1-EA4C-533A-D65D-3233B31A8BD3}"/>
              </a:ext>
            </a:extLst>
          </p:cNvPr>
          <p:cNvSpPr txBox="1">
            <a:spLocks/>
          </p:cNvSpPr>
          <p:nvPr/>
        </p:nvSpPr>
        <p:spPr>
          <a:xfrm>
            <a:off x="600009" y="2017247"/>
            <a:ext cx="6524691" cy="3602881"/>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b="1" dirty="0">
                <a:solidFill>
                  <a:srgbClr val="A2287E"/>
                </a:solidFill>
              </a:rPr>
              <a:t>Power over </a:t>
            </a:r>
            <a:r>
              <a:rPr lang="en-US" dirty="0"/>
              <a:t>is who decides what. It is expressed in indirect and direct control over others.</a:t>
            </a:r>
          </a:p>
          <a:p>
            <a:endParaRPr lang="en-US" dirty="0"/>
          </a:p>
          <a:p>
            <a:r>
              <a:rPr lang="en-US" b="1" dirty="0">
                <a:solidFill>
                  <a:srgbClr val="A2287E"/>
                </a:solidFill>
              </a:rPr>
              <a:t>Power to </a:t>
            </a:r>
            <a:r>
              <a:rPr lang="en-US" dirty="0"/>
              <a:t>is the capacity to act for ourselves and others.</a:t>
            </a:r>
          </a:p>
          <a:p>
            <a:pPr marL="0" indent="0">
              <a:buNone/>
            </a:pPr>
            <a:endParaRPr lang="en-US" dirty="0"/>
          </a:p>
          <a:p>
            <a:r>
              <a:rPr lang="en-US" b="1" dirty="0">
                <a:solidFill>
                  <a:srgbClr val="A2287E"/>
                </a:solidFill>
              </a:rPr>
              <a:t>Power within </a:t>
            </a:r>
            <a:r>
              <a:rPr lang="en-US" dirty="0"/>
              <a:t>is the self as a source of power. Though hard to explain, it’s impossible for someone to take away.</a:t>
            </a:r>
          </a:p>
          <a:p>
            <a:endParaRPr lang="en-US" dirty="0"/>
          </a:p>
          <a:p>
            <a:r>
              <a:rPr lang="en-US" b="1" dirty="0">
                <a:solidFill>
                  <a:srgbClr val="A2287E"/>
                </a:solidFill>
              </a:rPr>
              <a:t>Power with </a:t>
            </a:r>
            <a:r>
              <a:rPr lang="en-US" dirty="0"/>
              <a:t>is collective power to confront and challenge injustice.</a:t>
            </a:r>
          </a:p>
          <a:p>
            <a:endParaRPr lang="en-US" dirty="0"/>
          </a:p>
        </p:txBody>
      </p:sp>
      <p:pic>
        <p:nvPicPr>
          <p:cNvPr id="5" name="Picture 4">
            <a:extLst>
              <a:ext uri="{FF2B5EF4-FFF2-40B4-BE49-F238E27FC236}">
                <a16:creationId xmlns:a16="http://schemas.microsoft.com/office/drawing/2014/main" id="{D94C79F3-69D9-9D10-7D12-FC608C775E0A}"/>
              </a:ext>
            </a:extLst>
          </p:cNvPr>
          <p:cNvPicPr>
            <a:picLocks noChangeAspect="1"/>
          </p:cNvPicPr>
          <p:nvPr/>
        </p:nvPicPr>
        <p:blipFill>
          <a:blip r:embed="rId3"/>
          <a:srcRect b="12136"/>
          <a:stretch/>
        </p:blipFill>
        <p:spPr>
          <a:xfrm>
            <a:off x="7776311" y="1731900"/>
            <a:ext cx="3915611" cy="3847265"/>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4" name="TextBox 3">
            <a:extLst>
              <a:ext uri="{FF2B5EF4-FFF2-40B4-BE49-F238E27FC236}">
                <a16:creationId xmlns:a16="http://schemas.microsoft.com/office/drawing/2014/main" id="{55C90353-3B69-882B-846F-50F311A79DE1}"/>
              </a:ext>
            </a:extLst>
          </p:cNvPr>
          <p:cNvSpPr txBox="1"/>
          <p:nvPr/>
        </p:nvSpPr>
        <p:spPr>
          <a:xfrm>
            <a:off x="7884606" y="5620127"/>
            <a:ext cx="3847072"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Image source: Batliwala for CREA</a:t>
            </a:r>
          </a:p>
        </p:txBody>
      </p:sp>
    </p:spTree>
    <p:extLst>
      <p:ext uri="{BB962C8B-B14F-4D97-AF65-F5344CB8AC3E}">
        <p14:creationId xmlns:p14="http://schemas.microsoft.com/office/powerpoint/2010/main" val="26432149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EB2F4-E689-C1FE-E2EF-1C62EA917008}"/>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68E77D67-C113-D802-A3A4-037E5C1FFF2A}"/>
              </a:ext>
            </a:extLst>
          </p:cNvPr>
          <p:cNvSpPr txBox="1">
            <a:spLocks/>
          </p:cNvSpPr>
          <p:nvPr/>
        </p:nvSpPr>
        <p:spPr>
          <a:xfrm>
            <a:off x="600009" y="317500"/>
            <a:ext cx="9208133" cy="9779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Power structures sustain themselves</a:t>
            </a:r>
          </a:p>
        </p:txBody>
      </p:sp>
      <p:sp>
        <p:nvSpPr>
          <p:cNvPr id="9" name="Content Placeholder 2">
            <a:extLst>
              <a:ext uri="{FF2B5EF4-FFF2-40B4-BE49-F238E27FC236}">
                <a16:creationId xmlns:a16="http://schemas.microsoft.com/office/drawing/2014/main" id="{E976921D-419A-AF67-95FC-B21B3B0AF277}"/>
              </a:ext>
            </a:extLst>
          </p:cNvPr>
          <p:cNvSpPr txBox="1">
            <a:spLocks/>
          </p:cNvSpPr>
          <p:nvPr/>
        </p:nvSpPr>
        <p:spPr>
          <a:xfrm>
            <a:off x="6404948" y="3029702"/>
            <a:ext cx="5153078" cy="977900"/>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0" indent="0">
              <a:buNone/>
            </a:pPr>
            <a:r>
              <a:rPr lang="en-US" dirty="0"/>
              <a:t>Clever, effective and evolving mechanisms are put in place to protect and sustain power structures.</a:t>
            </a:r>
          </a:p>
        </p:txBody>
      </p:sp>
      <p:pic>
        <p:nvPicPr>
          <p:cNvPr id="2" name="Picture 1">
            <a:extLst>
              <a:ext uri="{FF2B5EF4-FFF2-40B4-BE49-F238E27FC236}">
                <a16:creationId xmlns:a16="http://schemas.microsoft.com/office/drawing/2014/main" id="{DC65CE86-203A-9231-9B98-FF3EA5A7201C}"/>
              </a:ext>
            </a:extLst>
          </p:cNvPr>
          <p:cNvPicPr>
            <a:picLocks noChangeAspect="1"/>
          </p:cNvPicPr>
          <p:nvPr/>
        </p:nvPicPr>
        <p:blipFill>
          <a:blip r:embed="rId3"/>
          <a:stretch>
            <a:fillRect/>
          </a:stretch>
        </p:blipFill>
        <p:spPr>
          <a:xfrm>
            <a:off x="656451" y="1474705"/>
            <a:ext cx="4881740" cy="4820077"/>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4" name="TextBox 3">
            <a:extLst>
              <a:ext uri="{FF2B5EF4-FFF2-40B4-BE49-F238E27FC236}">
                <a16:creationId xmlns:a16="http://schemas.microsoft.com/office/drawing/2014/main" id="{A7A54387-B58E-CA05-18D7-A905A9E575D3}"/>
              </a:ext>
            </a:extLst>
          </p:cNvPr>
          <p:cNvSpPr txBox="1"/>
          <p:nvPr/>
        </p:nvSpPr>
        <p:spPr>
          <a:xfrm>
            <a:off x="7761754" y="5552604"/>
            <a:ext cx="3847072"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Batliwala for CREA</a:t>
            </a:r>
          </a:p>
        </p:txBody>
      </p:sp>
      <p:sp>
        <p:nvSpPr>
          <p:cNvPr id="5" name="TextBox 4">
            <a:extLst>
              <a:ext uri="{FF2B5EF4-FFF2-40B4-BE49-F238E27FC236}">
                <a16:creationId xmlns:a16="http://schemas.microsoft.com/office/drawing/2014/main" id="{6A4FADAF-C45B-EEEB-4446-AF24FC97D6FA}"/>
              </a:ext>
            </a:extLst>
          </p:cNvPr>
          <p:cNvSpPr txBox="1"/>
          <p:nvPr/>
        </p:nvSpPr>
        <p:spPr>
          <a:xfrm>
            <a:off x="1818154" y="6402000"/>
            <a:ext cx="3847072"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Image source: Batliwala for CREA</a:t>
            </a:r>
          </a:p>
        </p:txBody>
      </p:sp>
    </p:spTree>
    <p:extLst>
      <p:ext uri="{BB962C8B-B14F-4D97-AF65-F5344CB8AC3E}">
        <p14:creationId xmlns:p14="http://schemas.microsoft.com/office/powerpoint/2010/main" val="10464389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899E91-CC5B-7F23-DBF7-9A121C8E0EAC}"/>
            </a:ext>
          </a:extLst>
        </p:cNvPr>
        <p:cNvGrpSpPr/>
        <p:nvPr/>
      </p:nvGrpSpPr>
      <p:grpSpPr>
        <a:xfrm>
          <a:off x="0" y="0"/>
          <a:ext cx="0" cy="0"/>
          <a:chOff x="0" y="0"/>
          <a:chExt cx="0" cy="0"/>
        </a:xfrm>
      </p:grpSpPr>
      <p:sp>
        <p:nvSpPr>
          <p:cNvPr id="5" name="Graphic 3">
            <a:extLst>
              <a:ext uri="{FF2B5EF4-FFF2-40B4-BE49-F238E27FC236}">
                <a16:creationId xmlns:a16="http://schemas.microsoft.com/office/drawing/2014/main" id="{D8B89E46-4E9C-AD8F-BFE3-FA8ACBA23530}"/>
              </a:ext>
            </a:extLst>
          </p:cNvPr>
          <p:cNvSpPr/>
          <p:nvPr/>
        </p:nvSpPr>
        <p:spPr>
          <a:xfrm>
            <a:off x="-13447" y="2515149"/>
            <a:ext cx="12192000" cy="2080726"/>
          </a:xfrm>
          <a:prstGeom prst="roundRect">
            <a:avLst>
              <a:gd name="adj" fmla="val 0"/>
            </a:avLst>
          </a:prstGeom>
          <a:solidFill>
            <a:srgbClr val="A2287E">
              <a:alpha val="16000"/>
            </a:srgbClr>
          </a:solidFill>
          <a:ln w="3175">
            <a:solidFill>
              <a:srgbClr val="A2287E">
                <a:alpha val="6000"/>
              </a:srgbClr>
            </a:solidFill>
          </a:ln>
          <a:effectLst>
            <a:outerShdw blurRad="304800" sx="104000" sy="104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A982B6D9-517E-454E-8584-868C2E1CE85B}"/>
              </a:ext>
            </a:extLst>
          </p:cNvPr>
          <p:cNvSpPr txBox="1">
            <a:spLocks/>
          </p:cNvSpPr>
          <p:nvPr/>
        </p:nvSpPr>
        <p:spPr>
          <a:xfrm>
            <a:off x="1236027" y="3203426"/>
            <a:ext cx="9679601" cy="70417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algn="ctr"/>
            <a:r>
              <a:rPr lang="en-US" sz="3400" b="1" dirty="0">
                <a:solidFill>
                  <a:schemeClr val="tx1"/>
                </a:solidFill>
              </a:rPr>
              <a:t>Social and gender norms</a:t>
            </a:r>
          </a:p>
        </p:txBody>
      </p:sp>
    </p:spTree>
    <p:extLst>
      <p:ext uri="{BB962C8B-B14F-4D97-AF65-F5344CB8AC3E}">
        <p14:creationId xmlns:p14="http://schemas.microsoft.com/office/powerpoint/2010/main" val="8857455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7D0F2-B233-EAC6-2DFC-A5D46DF1ABDD}"/>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85A564C-C4BF-9D88-58A6-0686C6CAB833}"/>
              </a:ext>
            </a:extLst>
          </p:cNvPr>
          <p:cNvSpPr txBox="1">
            <a:spLocks/>
          </p:cNvSpPr>
          <p:nvPr/>
        </p:nvSpPr>
        <p:spPr>
          <a:xfrm>
            <a:off x="600009" y="317500"/>
            <a:ext cx="9208133" cy="71089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Social norms</a:t>
            </a:r>
          </a:p>
        </p:txBody>
      </p:sp>
      <p:sp>
        <p:nvSpPr>
          <p:cNvPr id="4" name="TextBox 3">
            <a:extLst>
              <a:ext uri="{FF2B5EF4-FFF2-40B4-BE49-F238E27FC236}">
                <a16:creationId xmlns:a16="http://schemas.microsoft.com/office/drawing/2014/main" id="{89F3D405-6994-2BF5-A8D8-D2C9F30EDB68}"/>
              </a:ext>
            </a:extLst>
          </p:cNvPr>
          <p:cNvSpPr txBox="1"/>
          <p:nvPr/>
        </p:nvSpPr>
        <p:spPr>
          <a:xfrm>
            <a:off x="7875028" y="5603404"/>
            <a:ext cx="3847072"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Align, ODI</a:t>
            </a:r>
          </a:p>
        </p:txBody>
      </p:sp>
      <p:sp>
        <p:nvSpPr>
          <p:cNvPr id="6" name="Text Placeholder 3">
            <a:extLst>
              <a:ext uri="{FF2B5EF4-FFF2-40B4-BE49-F238E27FC236}">
                <a16:creationId xmlns:a16="http://schemas.microsoft.com/office/drawing/2014/main" id="{A7B95A40-75B0-6E9E-9A60-6A977440B0D3}"/>
              </a:ext>
            </a:extLst>
          </p:cNvPr>
          <p:cNvSpPr txBox="1">
            <a:spLocks/>
          </p:cNvSpPr>
          <p:nvPr/>
        </p:nvSpPr>
        <p:spPr>
          <a:xfrm>
            <a:off x="509562" y="1803400"/>
            <a:ext cx="11212538" cy="3505200"/>
          </a:xfrm>
          <a:prstGeom prst="rect">
            <a:avLst/>
          </a:prstGeom>
          <a:effectLst>
            <a:outerShdw blurRad="419100" algn="ctr" rotWithShape="0">
              <a:prstClr val="black">
                <a:alpha val="40000"/>
              </a:prstClr>
            </a:outerShdw>
          </a:effectLst>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r>
              <a:rPr lang="en-US" sz="2400" dirty="0">
                <a:solidFill>
                  <a:schemeClr val="tx1"/>
                </a:solidFill>
                <a:latin typeface="Montserrat" pitchFamily="2" charset="77"/>
                <a:ea typeface="+mn-ea"/>
                <a:cs typeface="+mn-cs"/>
              </a:rPr>
              <a:t>Social norms are the often implicit, informal rules that most people accept and abide by. They are influenced by belief systems, perceptions of what others expect and do, and sometimes by perceived rewards and sanctions.</a:t>
            </a:r>
          </a:p>
          <a:p>
            <a:pPr>
              <a:buClr>
                <a:srgbClr val="A2287E"/>
              </a:buClr>
            </a:pPr>
            <a:endParaRPr lang="en-US" sz="2400" dirty="0">
              <a:solidFill>
                <a:schemeClr val="tx1"/>
              </a:solidFill>
              <a:latin typeface="Montserrat" pitchFamily="2" charset="77"/>
              <a:ea typeface="+mn-ea"/>
              <a:cs typeface="+mn-cs"/>
            </a:endParaRPr>
          </a:p>
          <a:p>
            <a:pPr>
              <a:buClr>
                <a:srgbClr val="A2287E"/>
              </a:buClr>
            </a:pPr>
            <a:r>
              <a:rPr lang="en-US" sz="2400" dirty="0">
                <a:solidFill>
                  <a:schemeClr val="tx1"/>
                </a:solidFill>
                <a:latin typeface="Montserrat" pitchFamily="2" charset="77"/>
                <a:ea typeface="+mn-ea"/>
                <a:cs typeface="+mn-cs"/>
              </a:rPr>
              <a:t>Norms are embedded in formal and informal institutions and produced and reproduced through social interaction. </a:t>
            </a:r>
          </a:p>
          <a:p>
            <a:pPr>
              <a:buClr>
                <a:srgbClr val="A2287E"/>
              </a:buClr>
            </a:pPr>
            <a:endParaRPr lang="en-US" sz="1800" dirty="0">
              <a:solidFill>
                <a:schemeClr val="tx1"/>
              </a:solidFill>
              <a:latin typeface="Montserrat" pitchFamily="2" charset="77"/>
            </a:endParaRPr>
          </a:p>
          <a:p>
            <a:pPr algn="r">
              <a:buClr>
                <a:srgbClr val="A2287E"/>
              </a:buClr>
            </a:pPr>
            <a:r>
              <a:rPr lang="en-US" sz="1800" dirty="0">
                <a:solidFill>
                  <a:schemeClr val="tx1"/>
                </a:solidFill>
                <a:latin typeface="Montserrat" pitchFamily="2" charset="77"/>
              </a:rPr>
              <a:t>— ALIGN, ODI</a:t>
            </a:r>
          </a:p>
          <a:p>
            <a:pPr>
              <a:buClr>
                <a:srgbClr val="A2287E"/>
              </a:buClr>
            </a:pPr>
            <a:endParaRPr lang="en-US" sz="1800" dirty="0">
              <a:solidFill>
                <a:schemeClr val="tx1"/>
              </a:solidFill>
              <a:latin typeface="Montserrat" pitchFamily="2" charset="77"/>
            </a:endParaRPr>
          </a:p>
        </p:txBody>
      </p:sp>
    </p:spTree>
    <p:extLst>
      <p:ext uri="{BB962C8B-B14F-4D97-AF65-F5344CB8AC3E}">
        <p14:creationId xmlns:p14="http://schemas.microsoft.com/office/powerpoint/2010/main" val="3398146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2C13A621-D98D-9644-E303-C221C63070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114616-EA76-A288-3D94-B6DEF8F6DE0E}"/>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rtl="0">
              <a:lnSpc>
                <a:spcPct val="90000"/>
              </a:lnSpc>
              <a:spcBef>
                <a:spcPts val="0"/>
              </a:spcBef>
              <a:spcAft>
                <a:spcPts val="0"/>
              </a:spcAft>
              <a:buClr>
                <a:srgbClr val="000000"/>
              </a:buClr>
              <a:buSzPts val="4800"/>
              <a:buFont typeface="Arial"/>
              <a:buNone/>
            </a:pPr>
            <a:r>
              <a:rPr lang="en-US" b="1" kern="1200" cap="all" dirty="0">
                <a:solidFill>
                  <a:schemeClr val="tx1"/>
                </a:solidFill>
                <a:latin typeface="Montserrat" pitchFamily="2" charset="77"/>
                <a:ea typeface="+mj-ea"/>
                <a:cs typeface="Calibri" charset="0"/>
                <a:sym typeface="Gill Sans"/>
              </a:rPr>
              <a:t>Our Roadmap </a:t>
            </a:r>
          </a:p>
        </p:txBody>
      </p:sp>
      <p:grpSp>
        <p:nvGrpSpPr>
          <p:cNvPr id="5" name="Group 4">
            <a:extLst>
              <a:ext uri="{FF2B5EF4-FFF2-40B4-BE49-F238E27FC236}">
                <a16:creationId xmlns:a16="http://schemas.microsoft.com/office/drawing/2014/main" id="{754A9540-24F4-6ED8-1C9E-23388DCF4C4C}"/>
              </a:ext>
            </a:extLst>
          </p:cNvPr>
          <p:cNvGrpSpPr/>
          <p:nvPr/>
        </p:nvGrpSpPr>
        <p:grpSpPr>
          <a:xfrm>
            <a:off x="777527" y="1558516"/>
            <a:ext cx="8858870" cy="4455546"/>
            <a:chOff x="558866" y="1777177"/>
            <a:chExt cx="8858870" cy="4455546"/>
          </a:xfrm>
        </p:grpSpPr>
        <p:sp>
          <p:nvSpPr>
            <p:cNvPr id="6" name="Freeform: Shape 19">
              <a:extLst>
                <a:ext uri="{FF2B5EF4-FFF2-40B4-BE49-F238E27FC236}">
                  <a16:creationId xmlns:a16="http://schemas.microsoft.com/office/drawing/2014/main" id="{1E5C71A1-7F20-461D-BE48-AF7E6BAD6283}"/>
                </a:ext>
              </a:extLst>
            </p:cNvPr>
            <p:cNvSpPr/>
            <p:nvPr/>
          </p:nvSpPr>
          <p:spPr>
            <a:xfrm>
              <a:off x="558866"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26000"/>
              </a:srgbClr>
            </a:solidFill>
            <a:ln w="0" cap="flat">
              <a:noFill/>
              <a:prstDash val="solid"/>
              <a:miter/>
            </a:ln>
            <a:effectLst>
              <a:outerShdw blurRad="431800" sx="104000" sy="104000" algn="ctr" rotWithShape="0">
                <a:prstClr val="black">
                  <a:alpha val="26000"/>
                </a:prstClr>
              </a:outerShdw>
            </a:effectLst>
          </p:spPr>
          <p:txBody>
            <a:bodyPr rtlCol="0" anchor="ctr"/>
            <a:lstStyle/>
            <a:p>
              <a:pPr>
                <a:buClrTx/>
              </a:pPr>
              <a:endParaRPr lang="en-US" sz="1800" kern="1200" dirty="0">
                <a:solidFill>
                  <a:prstClr val="black"/>
                </a:solidFill>
                <a:latin typeface="Aptos" panose="02110004020202020204"/>
                <a:ea typeface="+mn-ea"/>
                <a:cs typeface="+mn-cs"/>
              </a:endParaRPr>
            </a:p>
          </p:txBody>
        </p:sp>
        <p:sp>
          <p:nvSpPr>
            <p:cNvPr id="9" name="Freeform: Shape 20">
              <a:extLst>
                <a:ext uri="{FF2B5EF4-FFF2-40B4-BE49-F238E27FC236}">
                  <a16:creationId xmlns:a16="http://schemas.microsoft.com/office/drawing/2014/main" id="{64F6C731-44E4-3668-32DB-79D95DEA93E0}"/>
                </a:ext>
              </a:extLst>
            </p:cNvPr>
            <p:cNvSpPr/>
            <p:nvPr/>
          </p:nvSpPr>
          <p:spPr>
            <a:xfrm>
              <a:off x="558866"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TextBox 9">
              <a:extLst>
                <a:ext uri="{FF2B5EF4-FFF2-40B4-BE49-F238E27FC236}">
                  <a16:creationId xmlns:a16="http://schemas.microsoft.com/office/drawing/2014/main" id="{9395C39C-CD15-ADBF-17A6-646D35AE4CA5}"/>
                </a:ext>
              </a:extLst>
            </p:cNvPr>
            <p:cNvSpPr txBox="1"/>
            <p:nvPr/>
          </p:nvSpPr>
          <p:spPr>
            <a:xfrm>
              <a:off x="1886998" y="3042769"/>
              <a:ext cx="503490" cy="461665"/>
            </a:xfrm>
            <a:prstGeom prst="rect">
              <a:avLst/>
            </a:prstGeom>
            <a:noFill/>
          </p:spPr>
          <p:txBody>
            <a:bodyPr wrap="square" rtlCol="0">
              <a:spAutoFit/>
            </a:bodyPr>
            <a:lstStyle>
              <a:defPPr marR="0" lvl="0" algn="l" rtl="0">
                <a:lnSpc>
                  <a:spcPct val="100000"/>
                </a:lnSpc>
                <a:spcBef>
                  <a:spcPts val="0"/>
                </a:spcBef>
                <a:spcAft>
                  <a:spcPts val="0"/>
                </a:spcAft>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r>
                <a:rPr lang="en-US" sz="2400" dirty="0"/>
                <a:t>1</a:t>
              </a:r>
            </a:p>
          </p:txBody>
        </p:sp>
        <p:sp>
          <p:nvSpPr>
            <p:cNvPr id="11" name="Freeform: Shape 4121">
              <a:extLst>
                <a:ext uri="{FF2B5EF4-FFF2-40B4-BE49-F238E27FC236}">
                  <a16:creationId xmlns:a16="http://schemas.microsoft.com/office/drawing/2014/main" id="{23D27AB4-FD71-D793-F920-3CC0EA97D72F}"/>
                </a:ext>
              </a:extLst>
            </p:cNvPr>
            <p:cNvSpPr/>
            <p:nvPr/>
          </p:nvSpPr>
          <p:spPr>
            <a:xfrm>
              <a:off x="2865705"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46000"/>
              </a:srgbClr>
            </a:solidFill>
            <a:ln w="0" cap="flat">
              <a:noFill/>
              <a:prstDash val="solid"/>
              <a:miter/>
            </a:ln>
            <a:effectLst>
              <a:outerShdw blurRad="431800" sx="104000" sy="104000" algn="ctr" rotWithShape="0">
                <a:prstClr val="black">
                  <a:alpha val="26000"/>
                </a:prstClr>
              </a:outerShdw>
            </a:effectLst>
          </p:spPr>
          <p:txBody>
            <a:bodyPr rtlCol="0" anchor="ctr"/>
            <a:lstStyle/>
            <a:p>
              <a:pPr>
                <a:buClrTx/>
              </a:pPr>
              <a:endParaRPr lang="en-US" sz="1800" kern="1200" dirty="0">
                <a:solidFill>
                  <a:prstClr val="black"/>
                </a:solidFill>
                <a:latin typeface="Aptos" panose="02110004020202020204"/>
                <a:ea typeface="+mn-ea"/>
                <a:cs typeface="+mn-cs"/>
              </a:endParaRPr>
            </a:p>
          </p:txBody>
        </p:sp>
        <p:sp>
          <p:nvSpPr>
            <p:cNvPr id="12" name="Freeform: Shape 4123">
              <a:extLst>
                <a:ext uri="{FF2B5EF4-FFF2-40B4-BE49-F238E27FC236}">
                  <a16:creationId xmlns:a16="http://schemas.microsoft.com/office/drawing/2014/main" id="{31D2AAF1-A8E9-A15A-394D-D5B264663FAF}"/>
                </a:ext>
              </a:extLst>
            </p:cNvPr>
            <p:cNvSpPr/>
            <p:nvPr/>
          </p:nvSpPr>
          <p:spPr>
            <a:xfrm>
              <a:off x="2865705"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3" name="TextBox 12">
              <a:extLst>
                <a:ext uri="{FF2B5EF4-FFF2-40B4-BE49-F238E27FC236}">
                  <a16:creationId xmlns:a16="http://schemas.microsoft.com/office/drawing/2014/main" id="{4F46FE02-4014-C0B7-B25E-BED15F62E0B0}"/>
                </a:ext>
              </a:extLst>
            </p:cNvPr>
            <p:cNvSpPr txBox="1"/>
            <p:nvPr/>
          </p:nvSpPr>
          <p:spPr>
            <a:xfrm>
              <a:off x="4106251" y="3042769"/>
              <a:ext cx="591076" cy="461665"/>
            </a:xfrm>
            <a:prstGeom prst="rect">
              <a:avLst/>
            </a:prstGeom>
            <a:noFill/>
          </p:spPr>
          <p:txBody>
            <a:bodyPr wrap="square" rtlCol="0">
              <a:spAutoFit/>
            </a:bodyPr>
            <a:lstStyle>
              <a:defPPr marR="0" lvl="0" algn="l" rtl="0">
                <a:lnSpc>
                  <a:spcPct val="100000"/>
                </a:lnSpc>
                <a:spcBef>
                  <a:spcPts val="0"/>
                </a:spcBef>
                <a:spcAft>
                  <a:spcPts val="0"/>
                </a:spcAft>
                <a:defRPr/>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r>
                <a:rPr lang="en-US" sz="2400" dirty="0"/>
                <a:t>2</a:t>
              </a:r>
            </a:p>
          </p:txBody>
        </p:sp>
        <p:sp>
          <p:nvSpPr>
            <p:cNvPr id="14" name="Freeform: Shape 4147">
              <a:extLst>
                <a:ext uri="{FF2B5EF4-FFF2-40B4-BE49-F238E27FC236}">
                  <a16:creationId xmlns:a16="http://schemas.microsoft.com/office/drawing/2014/main" id="{C733CBD1-92F2-E06B-EB17-87DFA6BB4395}"/>
                </a:ext>
              </a:extLst>
            </p:cNvPr>
            <p:cNvSpPr/>
            <p:nvPr/>
          </p:nvSpPr>
          <p:spPr>
            <a:xfrm>
              <a:off x="5172544"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66000"/>
              </a:srgbClr>
            </a:solidFill>
            <a:ln w="0" cap="flat">
              <a:noFill/>
              <a:prstDash val="solid"/>
              <a:miter/>
            </a:ln>
            <a:effectLst>
              <a:outerShdw blurRad="431800" sx="104000" sy="104000" algn="ctr" rotWithShape="0">
                <a:prstClr val="black">
                  <a:alpha val="26000"/>
                </a:prstClr>
              </a:outerShdw>
            </a:effectLst>
          </p:spPr>
          <p:txBody>
            <a:bodyPr rtlCol="0" anchor="ctr"/>
            <a:lstStyle/>
            <a:p>
              <a:pPr>
                <a:buClrTx/>
              </a:pPr>
              <a:endParaRPr lang="en-US" sz="1800" kern="1200" dirty="0">
                <a:solidFill>
                  <a:prstClr val="black"/>
                </a:solidFill>
                <a:latin typeface="Aptos" panose="02110004020202020204"/>
                <a:ea typeface="+mn-ea"/>
                <a:cs typeface="+mn-cs"/>
              </a:endParaRPr>
            </a:p>
          </p:txBody>
        </p:sp>
        <p:sp>
          <p:nvSpPr>
            <p:cNvPr id="15" name="Freeform: Shape 4149">
              <a:extLst>
                <a:ext uri="{FF2B5EF4-FFF2-40B4-BE49-F238E27FC236}">
                  <a16:creationId xmlns:a16="http://schemas.microsoft.com/office/drawing/2014/main" id="{D7F42AD6-02E8-E8E7-CAAD-B978C5D8F470}"/>
                </a:ext>
              </a:extLst>
            </p:cNvPr>
            <p:cNvSpPr/>
            <p:nvPr/>
          </p:nvSpPr>
          <p:spPr>
            <a:xfrm>
              <a:off x="5172544"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42F6AA3B-165F-57D4-7754-55F5AA002EA9}"/>
                </a:ext>
              </a:extLst>
            </p:cNvPr>
            <p:cNvSpPr txBox="1"/>
            <p:nvPr/>
          </p:nvSpPr>
          <p:spPr>
            <a:xfrm>
              <a:off x="6283121" y="3042769"/>
              <a:ext cx="721045" cy="461665"/>
            </a:xfrm>
            <a:prstGeom prst="rect">
              <a:avLst/>
            </a:prstGeom>
            <a:noFill/>
          </p:spPr>
          <p:txBody>
            <a:bodyPr wrap="square" rtlCol="0">
              <a:spAutoFit/>
            </a:bodyPr>
            <a:lstStyle>
              <a:defPPr marR="0" lvl="0" algn="l" rtl="0">
                <a:lnSpc>
                  <a:spcPct val="100000"/>
                </a:lnSpc>
                <a:spcBef>
                  <a:spcPts val="0"/>
                </a:spcBef>
                <a:spcAft>
                  <a:spcPts val="0"/>
                </a:spcAft>
                <a:defRPr/>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r>
                <a:rPr lang="en-US" sz="2400" dirty="0"/>
                <a:t> 3</a:t>
              </a:r>
            </a:p>
          </p:txBody>
        </p:sp>
        <p:sp>
          <p:nvSpPr>
            <p:cNvPr id="31" name="Freeform: Shape 4199">
              <a:extLst>
                <a:ext uri="{FF2B5EF4-FFF2-40B4-BE49-F238E27FC236}">
                  <a16:creationId xmlns:a16="http://schemas.microsoft.com/office/drawing/2014/main" id="{4BCCCCB2-81CE-A534-FB6A-590C53F0D10C}"/>
                </a:ext>
              </a:extLst>
            </p:cNvPr>
            <p:cNvSpPr/>
            <p:nvPr/>
          </p:nvSpPr>
          <p:spPr>
            <a:xfrm>
              <a:off x="7479383"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8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2" name="Freeform: Shape 4201">
              <a:extLst>
                <a:ext uri="{FF2B5EF4-FFF2-40B4-BE49-F238E27FC236}">
                  <a16:creationId xmlns:a16="http://schemas.microsoft.com/office/drawing/2014/main" id="{791F1FC1-E9CE-9D7F-1CBC-9B12EB27636D}"/>
                </a:ext>
              </a:extLst>
            </p:cNvPr>
            <p:cNvSpPr/>
            <p:nvPr/>
          </p:nvSpPr>
          <p:spPr>
            <a:xfrm>
              <a:off x="7479383"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3" name="TextBox 32">
              <a:extLst>
                <a:ext uri="{FF2B5EF4-FFF2-40B4-BE49-F238E27FC236}">
                  <a16:creationId xmlns:a16="http://schemas.microsoft.com/office/drawing/2014/main" id="{3DEE3EAD-93EB-3B14-2D07-EC379DEF529A}"/>
                </a:ext>
              </a:extLst>
            </p:cNvPr>
            <p:cNvSpPr txBox="1"/>
            <p:nvPr/>
          </p:nvSpPr>
          <p:spPr>
            <a:xfrm>
              <a:off x="8674723" y="3042769"/>
              <a:ext cx="636282"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schemeClr val="tx1"/>
                  </a:solidFill>
                  <a:effectLst/>
                  <a:uLnTx/>
                  <a:uFillTx/>
                  <a:latin typeface="Montserrat" pitchFamily="2" charset="77"/>
                  <a:ea typeface="+mn-ea"/>
                  <a:cs typeface="+mn-cs"/>
                </a:rPr>
                <a:t>4</a:t>
              </a:r>
            </a:p>
          </p:txBody>
        </p:sp>
        <p:cxnSp>
          <p:nvCxnSpPr>
            <p:cNvPr id="34" name="Straight Connector 33">
              <a:extLst>
                <a:ext uri="{FF2B5EF4-FFF2-40B4-BE49-F238E27FC236}">
                  <a16:creationId xmlns:a16="http://schemas.microsoft.com/office/drawing/2014/main" id="{9928883B-5D0D-8224-BAE6-408362886D66}"/>
                </a:ext>
              </a:extLst>
            </p:cNvPr>
            <p:cNvCxnSpPr>
              <a:cxnSpLocks/>
              <a:endCxn id="6" idx="10"/>
            </p:cNvCxnSpPr>
            <p:nvPr/>
          </p:nvCxnSpPr>
          <p:spPr>
            <a:xfrm>
              <a:off x="558866"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5B5EAF7E-C024-C58B-30DB-1D48903A0B82}"/>
                </a:ext>
              </a:extLst>
            </p:cNvPr>
            <p:cNvCxnSpPr>
              <a:cxnSpLocks/>
              <a:endCxn id="11" idx="10"/>
            </p:cNvCxnSpPr>
            <p:nvPr/>
          </p:nvCxnSpPr>
          <p:spPr>
            <a:xfrm>
              <a:off x="2865705"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107C03CB-3EBC-BF8E-0560-93D70A5387B2}"/>
                </a:ext>
              </a:extLst>
            </p:cNvPr>
            <p:cNvCxnSpPr>
              <a:cxnSpLocks/>
              <a:endCxn id="14" idx="10"/>
            </p:cNvCxnSpPr>
            <p:nvPr/>
          </p:nvCxnSpPr>
          <p:spPr>
            <a:xfrm>
              <a:off x="5172544"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E75EE50D-E487-D4C6-6A58-F5A715A63F97}"/>
                </a:ext>
              </a:extLst>
            </p:cNvPr>
            <p:cNvCxnSpPr>
              <a:cxnSpLocks/>
              <a:endCxn id="31" idx="10"/>
            </p:cNvCxnSpPr>
            <p:nvPr/>
          </p:nvCxnSpPr>
          <p:spPr>
            <a:xfrm>
              <a:off x="7479383"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087D1A84-EC69-048F-FB4E-F28CA07ABFDC}"/>
                </a:ext>
              </a:extLst>
            </p:cNvPr>
            <p:cNvCxnSpPr>
              <a:cxnSpLocks/>
              <a:stCxn id="6" idx="3"/>
            </p:cNvCxnSpPr>
            <p:nvPr/>
          </p:nvCxnSpPr>
          <p:spPr>
            <a:xfrm>
              <a:off x="558866"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94973ED4-EF28-11C8-6C29-5FBABD0DD87C}"/>
                </a:ext>
              </a:extLst>
            </p:cNvPr>
            <p:cNvCxnSpPr>
              <a:cxnSpLocks/>
              <a:stCxn id="11" idx="3"/>
            </p:cNvCxnSpPr>
            <p:nvPr/>
          </p:nvCxnSpPr>
          <p:spPr>
            <a:xfrm>
              <a:off x="2865705"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40A3EA8B-1B35-4F7B-9330-6AE6F8444CA8}"/>
                </a:ext>
              </a:extLst>
            </p:cNvPr>
            <p:cNvCxnSpPr>
              <a:cxnSpLocks/>
              <a:stCxn id="14" idx="3"/>
            </p:cNvCxnSpPr>
            <p:nvPr/>
          </p:nvCxnSpPr>
          <p:spPr>
            <a:xfrm>
              <a:off x="5172544"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B25BB0CC-6450-F999-820F-B3C1EACE5D37}"/>
                </a:ext>
              </a:extLst>
            </p:cNvPr>
            <p:cNvCxnSpPr>
              <a:cxnSpLocks/>
              <a:stCxn id="31" idx="3"/>
            </p:cNvCxnSpPr>
            <p:nvPr/>
          </p:nvCxnSpPr>
          <p:spPr>
            <a:xfrm>
              <a:off x="7479383"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grpSp>
      <p:pic>
        <p:nvPicPr>
          <p:cNvPr id="47" name="Picture 46" descr="A purple pin and bar graph&#10;&#10;Description automatically generated">
            <a:extLst>
              <a:ext uri="{FF2B5EF4-FFF2-40B4-BE49-F238E27FC236}">
                <a16:creationId xmlns:a16="http://schemas.microsoft.com/office/drawing/2014/main" id="{40E3DC09-960C-BE2D-354B-7B0153B0EA16}"/>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4471345" y="1477585"/>
            <a:ext cx="721323" cy="891530"/>
          </a:xfrm>
          <a:prstGeom prst="rect">
            <a:avLst/>
          </a:prstGeom>
          <a:effectLst>
            <a:outerShdw blurRad="558800" sx="104000" sy="104000" algn="ctr" rotWithShape="0">
              <a:prstClr val="black">
                <a:alpha val="26000"/>
              </a:prstClr>
            </a:outerShdw>
          </a:effectLst>
        </p:spPr>
      </p:pic>
      <p:sp>
        <p:nvSpPr>
          <p:cNvPr id="49" name="TextBox 48">
            <a:extLst>
              <a:ext uri="{FF2B5EF4-FFF2-40B4-BE49-F238E27FC236}">
                <a16:creationId xmlns:a16="http://schemas.microsoft.com/office/drawing/2014/main" id="{62161A22-A791-88F8-365C-81160B786A9D}"/>
              </a:ext>
            </a:extLst>
          </p:cNvPr>
          <p:cNvSpPr txBox="1"/>
          <p:nvPr/>
        </p:nvSpPr>
        <p:spPr>
          <a:xfrm>
            <a:off x="3197561" y="2348295"/>
            <a:ext cx="2042093" cy="369332"/>
          </a:xfrm>
          <a:prstGeom prst="rect">
            <a:avLst/>
          </a:prstGeom>
          <a:noFill/>
        </p:spPr>
        <p:txBody>
          <a:bodyPr wrap="square">
            <a:spAutoFit/>
          </a:bodyPr>
          <a:lstStyle/>
          <a:p>
            <a:pPr marL="0" marR="0" lvl="0" indent="0" algn="l" rtl="0">
              <a:lnSpc>
                <a:spcPct val="100000"/>
              </a:lnSpc>
              <a:spcBef>
                <a:spcPts val="0"/>
              </a:spcBef>
              <a:spcAft>
                <a:spcPts val="0"/>
              </a:spcAft>
              <a:buClr>
                <a:srgbClr val="000000"/>
              </a:buClr>
              <a:buSzPts val="1600"/>
              <a:buFont typeface="Arial"/>
              <a:buNone/>
            </a:pPr>
            <a:r>
              <a:rPr lang="en-US" sz="1800" b="1" kern="1200" dirty="0">
                <a:solidFill>
                  <a:schemeClr val="tx1"/>
                </a:solidFill>
                <a:latin typeface="Montserrat SemiBold" pitchFamily="2" charset="77"/>
                <a:ea typeface="+mj-ea"/>
                <a:cs typeface="Calibri" charset="0"/>
                <a:sym typeface="Gill Sans"/>
              </a:rPr>
              <a:t>We are here!</a:t>
            </a:r>
            <a:endParaRPr lang="en-US" sz="1800" b="1" kern="1200" dirty="0">
              <a:solidFill>
                <a:schemeClr val="tx1"/>
              </a:solidFill>
              <a:latin typeface="Montserrat SemiBold" pitchFamily="2" charset="77"/>
              <a:ea typeface="+mj-ea"/>
              <a:cs typeface="Calibri" charset="0"/>
            </a:endParaRPr>
          </a:p>
        </p:txBody>
      </p:sp>
      <p:sp>
        <p:nvSpPr>
          <p:cNvPr id="50" name="TextBox 49">
            <a:extLst>
              <a:ext uri="{FF2B5EF4-FFF2-40B4-BE49-F238E27FC236}">
                <a16:creationId xmlns:a16="http://schemas.microsoft.com/office/drawing/2014/main" id="{B66D6202-38BF-C4E7-82AB-758C2AB51B25}"/>
              </a:ext>
            </a:extLst>
          </p:cNvPr>
          <p:cNvSpPr txBox="1"/>
          <p:nvPr/>
        </p:nvSpPr>
        <p:spPr>
          <a:xfrm>
            <a:off x="7882287" y="3859599"/>
            <a:ext cx="1900576" cy="1200329"/>
          </a:xfrm>
          <a:prstGeom prst="rect">
            <a:avLst/>
          </a:prstGeom>
          <a:noFill/>
        </p:spPr>
        <p:txBody>
          <a:bodyPr wrap="square" rtlCol="0">
            <a:spAutoFit/>
          </a:bodyPr>
          <a:lstStyle/>
          <a:p>
            <a:r>
              <a:rPr lang="en-US" sz="1800" kern="1200" dirty="0">
                <a:solidFill>
                  <a:schemeClr val="tx1"/>
                </a:solidFill>
                <a:latin typeface="Montserrat" pitchFamily="2" charset="77"/>
                <a:ea typeface="+mj-ea"/>
                <a:cs typeface="Calibri" charset="0"/>
              </a:rPr>
              <a:t>Measuring gender transformative change</a:t>
            </a:r>
          </a:p>
        </p:txBody>
      </p:sp>
      <p:sp>
        <p:nvSpPr>
          <p:cNvPr id="51" name="TextBox 50">
            <a:extLst>
              <a:ext uri="{FF2B5EF4-FFF2-40B4-BE49-F238E27FC236}">
                <a16:creationId xmlns:a16="http://schemas.microsoft.com/office/drawing/2014/main" id="{C7D509BB-4C60-EDFD-DD51-62D04ECBF66A}"/>
              </a:ext>
            </a:extLst>
          </p:cNvPr>
          <p:cNvSpPr txBox="1"/>
          <p:nvPr/>
        </p:nvSpPr>
        <p:spPr>
          <a:xfrm>
            <a:off x="5480858" y="3849661"/>
            <a:ext cx="2122593" cy="1200329"/>
          </a:xfrm>
          <a:prstGeom prst="rect">
            <a:avLst/>
          </a:prstGeom>
          <a:noFill/>
        </p:spPr>
        <p:txBody>
          <a:bodyPr wrap="square" rtlCol="0">
            <a:spAutoFit/>
          </a:bodyPr>
          <a:lstStyle/>
          <a:p>
            <a:r>
              <a:rPr lang="en-US" sz="1800" kern="1200" dirty="0">
                <a:solidFill>
                  <a:schemeClr val="tx1"/>
                </a:solidFill>
                <a:latin typeface="Montserrat" pitchFamily="2" charset="77"/>
                <a:ea typeface="+mj-ea"/>
                <a:cs typeface="Calibri" charset="0"/>
              </a:rPr>
              <a:t>Operationalizing gender transformative approaches</a:t>
            </a:r>
          </a:p>
        </p:txBody>
      </p:sp>
      <p:sp>
        <p:nvSpPr>
          <p:cNvPr id="52" name="TextBox 51">
            <a:extLst>
              <a:ext uri="{FF2B5EF4-FFF2-40B4-BE49-F238E27FC236}">
                <a16:creationId xmlns:a16="http://schemas.microsoft.com/office/drawing/2014/main" id="{54BB5B68-0D87-2E12-4631-B0FAFACA6988}"/>
              </a:ext>
            </a:extLst>
          </p:cNvPr>
          <p:cNvSpPr txBox="1"/>
          <p:nvPr/>
        </p:nvSpPr>
        <p:spPr>
          <a:xfrm>
            <a:off x="3268615" y="3837562"/>
            <a:ext cx="1938347" cy="1477328"/>
          </a:xfrm>
          <a:prstGeom prst="rect">
            <a:avLst/>
          </a:prstGeom>
          <a:noFill/>
        </p:spPr>
        <p:txBody>
          <a:bodyPr wrap="square" rtlCol="0">
            <a:spAutoFit/>
          </a:bodyPr>
          <a:lstStyle/>
          <a:p>
            <a:r>
              <a:rPr lang="en-US" dirty="0">
                <a:latin typeface="Montserrat" pitchFamily="2" charset="77"/>
                <a:ea typeface="+mj-ea"/>
                <a:cs typeface="Calibri" charset="0"/>
              </a:rPr>
              <a:t>C</a:t>
            </a:r>
            <a:r>
              <a:rPr lang="en-US" sz="1800" kern="1200" dirty="0">
                <a:solidFill>
                  <a:schemeClr val="tx1"/>
                </a:solidFill>
                <a:latin typeface="Montserrat" pitchFamily="2" charset="77"/>
                <a:ea typeface="+mj-ea"/>
                <a:cs typeface="Calibri" charset="0"/>
              </a:rPr>
              <a:t>haracteristics important to gender transformative approaches</a:t>
            </a:r>
          </a:p>
        </p:txBody>
      </p:sp>
      <p:sp>
        <p:nvSpPr>
          <p:cNvPr id="53" name="TextBox 52">
            <a:extLst>
              <a:ext uri="{FF2B5EF4-FFF2-40B4-BE49-F238E27FC236}">
                <a16:creationId xmlns:a16="http://schemas.microsoft.com/office/drawing/2014/main" id="{BEE071C7-5A58-FBBD-4E8D-D1EFABFECA4F}"/>
              </a:ext>
            </a:extLst>
          </p:cNvPr>
          <p:cNvSpPr txBox="1"/>
          <p:nvPr/>
        </p:nvSpPr>
        <p:spPr>
          <a:xfrm>
            <a:off x="972983" y="3841013"/>
            <a:ext cx="1915927" cy="1477328"/>
          </a:xfrm>
          <a:prstGeom prst="rect">
            <a:avLst/>
          </a:prstGeom>
          <a:noFill/>
        </p:spPr>
        <p:txBody>
          <a:bodyPr wrap="square" rtlCol="0">
            <a:spAutoFit/>
          </a:bodyPr>
          <a:lstStyle/>
          <a:p>
            <a:r>
              <a:rPr lang="en-US" sz="1800" kern="1200" dirty="0">
                <a:solidFill>
                  <a:schemeClr val="tx1"/>
                </a:solidFill>
                <a:latin typeface="Montserrat" pitchFamily="2" charset="77"/>
                <a:ea typeface="+mj-ea"/>
                <a:cs typeface="Calibri" charset="0"/>
                <a:sym typeface="Montserrat"/>
              </a:rPr>
              <a:t>Gender transformative approaches </a:t>
            </a:r>
          </a:p>
          <a:p>
            <a:r>
              <a:rPr lang="en-US" sz="1800" kern="1200" dirty="0">
                <a:solidFill>
                  <a:schemeClr val="tx1"/>
                </a:solidFill>
                <a:latin typeface="Montserrat" pitchFamily="2" charset="77"/>
                <a:ea typeface="+mj-ea"/>
                <a:cs typeface="Calibri" charset="0"/>
                <a:sym typeface="Montserrat"/>
              </a:rPr>
              <a:t>in agrifood systems</a:t>
            </a:r>
          </a:p>
        </p:txBody>
      </p:sp>
    </p:spTree>
    <p:extLst>
      <p:ext uri="{BB962C8B-B14F-4D97-AF65-F5344CB8AC3E}">
        <p14:creationId xmlns:p14="http://schemas.microsoft.com/office/powerpoint/2010/main" val="6322421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7C8E7-ED0D-B074-94FF-4311D38DC039}"/>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58CB13EC-650E-AB1C-89A6-958BB8F06793}"/>
              </a:ext>
            </a:extLst>
          </p:cNvPr>
          <p:cNvSpPr txBox="1">
            <a:spLocks/>
          </p:cNvSpPr>
          <p:nvPr/>
        </p:nvSpPr>
        <p:spPr>
          <a:xfrm>
            <a:off x="600009" y="317500"/>
            <a:ext cx="9208133" cy="71089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Social norms</a:t>
            </a:r>
          </a:p>
        </p:txBody>
      </p:sp>
      <p:sp>
        <p:nvSpPr>
          <p:cNvPr id="4" name="TextBox 3">
            <a:extLst>
              <a:ext uri="{FF2B5EF4-FFF2-40B4-BE49-F238E27FC236}">
                <a16:creationId xmlns:a16="http://schemas.microsoft.com/office/drawing/2014/main" id="{237CEB9D-D749-3C2B-583C-270B77EAA2E2}"/>
              </a:ext>
            </a:extLst>
          </p:cNvPr>
          <p:cNvSpPr txBox="1"/>
          <p:nvPr/>
        </p:nvSpPr>
        <p:spPr>
          <a:xfrm>
            <a:off x="7535237" y="5534155"/>
            <a:ext cx="3847072"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Passages Curriculum</a:t>
            </a:r>
          </a:p>
        </p:txBody>
      </p:sp>
      <p:sp>
        <p:nvSpPr>
          <p:cNvPr id="2" name="Rounded Rectangle 1">
            <a:extLst>
              <a:ext uri="{FF2B5EF4-FFF2-40B4-BE49-F238E27FC236}">
                <a16:creationId xmlns:a16="http://schemas.microsoft.com/office/drawing/2014/main" id="{1374BF1A-1424-C95F-82E1-4BDB6AACAF8D}"/>
              </a:ext>
            </a:extLst>
          </p:cNvPr>
          <p:cNvSpPr/>
          <p:nvPr/>
        </p:nvSpPr>
        <p:spPr>
          <a:xfrm>
            <a:off x="650809" y="2208274"/>
            <a:ext cx="10731500" cy="2844800"/>
          </a:xfrm>
          <a:prstGeom prst="roundRect">
            <a:avLst>
              <a:gd name="adj" fmla="val 6518"/>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5" name="Content Placeholder 2">
            <a:extLst>
              <a:ext uri="{FF2B5EF4-FFF2-40B4-BE49-F238E27FC236}">
                <a16:creationId xmlns:a16="http://schemas.microsoft.com/office/drawing/2014/main" id="{B937EAB1-1E38-3CD1-70E7-2D583FD6E251}"/>
              </a:ext>
            </a:extLst>
          </p:cNvPr>
          <p:cNvSpPr txBox="1">
            <a:spLocks/>
          </p:cNvSpPr>
          <p:nvPr/>
        </p:nvSpPr>
        <p:spPr>
          <a:xfrm>
            <a:off x="3507507" y="2727448"/>
            <a:ext cx="7123194" cy="1806452"/>
          </a:xfrm>
          <a:prstGeom prst="rect">
            <a:avLst/>
          </a:prstGeom>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dirty="0"/>
              <a:t>What people in a group believe is typical and appropriate behavior.</a:t>
            </a:r>
          </a:p>
          <a:p>
            <a:endParaRPr lang="en-US" dirty="0"/>
          </a:p>
          <a:p>
            <a:r>
              <a:rPr lang="en-US" dirty="0"/>
              <a:t>Different from individual attitudes or beliefs—not what I believe, rather what I think that others believe.</a:t>
            </a:r>
          </a:p>
          <a:p>
            <a:endParaRPr lang="en-US" dirty="0"/>
          </a:p>
        </p:txBody>
      </p:sp>
      <p:sp>
        <p:nvSpPr>
          <p:cNvPr id="7" name="Title 1">
            <a:extLst>
              <a:ext uri="{FF2B5EF4-FFF2-40B4-BE49-F238E27FC236}">
                <a16:creationId xmlns:a16="http://schemas.microsoft.com/office/drawing/2014/main" id="{B55902AE-4F16-2B43-7800-69FE6B40BA92}"/>
              </a:ext>
            </a:extLst>
          </p:cNvPr>
          <p:cNvSpPr txBox="1">
            <a:spLocks/>
          </p:cNvSpPr>
          <p:nvPr/>
        </p:nvSpPr>
        <p:spPr>
          <a:xfrm>
            <a:off x="1118751" y="2716274"/>
            <a:ext cx="2009715" cy="18064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ontserrat" pitchFamily="2" charset="77"/>
                <a:cs typeface="Arial"/>
                <a:sym typeface="Arial"/>
              </a:rPr>
              <a:t>Definition:</a:t>
            </a:r>
            <a:br>
              <a:rPr lang="en-US" sz="2400" b="1" dirty="0">
                <a:latin typeface="Montserrat" pitchFamily="2" charset="77"/>
                <a:cs typeface="Arial"/>
                <a:sym typeface="Arial"/>
              </a:rPr>
            </a:br>
            <a:br>
              <a:rPr lang="en-US" sz="2400" b="1" dirty="0">
                <a:latin typeface="Montserrat" pitchFamily="2" charset="77"/>
                <a:cs typeface="Arial"/>
                <a:sym typeface="Arial"/>
              </a:rPr>
            </a:br>
            <a:r>
              <a:rPr lang="en-US" sz="2400" b="1" dirty="0">
                <a:solidFill>
                  <a:srgbClr val="A2287E"/>
                </a:solidFill>
                <a:latin typeface="Montserrat" pitchFamily="2" charset="77"/>
                <a:cs typeface="Arial"/>
                <a:sym typeface="Arial"/>
              </a:rPr>
              <a:t>Social </a:t>
            </a:r>
            <a:br>
              <a:rPr lang="en-US" sz="2400" b="1" dirty="0">
                <a:solidFill>
                  <a:srgbClr val="A2287E"/>
                </a:solidFill>
                <a:latin typeface="Montserrat" pitchFamily="2" charset="77"/>
                <a:cs typeface="Arial"/>
                <a:sym typeface="Arial"/>
              </a:rPr>
            </a:br>
            <a:r>
              <a:rPr lang="en-US" sz="2400" b="1" dirty="0">
                <a:solidFill>
                  <a:srgbClr val="A2287E"/>
                </a:solidFill>
                <a:latin typeface="Montserrat" pitchFamily="2" charset="77"/>
                <a:cs typeface="Arial"/>
                <a:sym typeface="Arial"/>
              </a:rPr>
              <a:t>norms </a:t>
            </a:r>
            <a:br>
              <a:rPr lang="en-US" sz="2400" b="1" dirty="0">
                <a:solidFill>
                  <a:srgbClr val="A2287E"/>
                </a:solidFill>
                <a:latin typeface="Montserrat" pitchFamily="2" charset="77"/>
                <a:cs typeface="Arial"/>
                <a:sym typeface="Arial"/>
              </a:rPr>
            </a:br>
            <a:r>
              <a:rPr lang="en-US" sz="2400" b="1" dirty="0">
                <a:solidFill>
                  <a:srgbClr val="A2287E"/>
                </a:solidFill>
                <a:latin typeface="Montserrat" pitchFamily="2" charset="77"/>
                <a:cs typeface="Arial"/>
                <a:sym typeface="Arial"/>
              </a:rPr>
              <a:t>are</a:t>
            </a:r>
          </a:p>
        </p:txBody>
      </p:sp>
    </p:spTree>
    <p:extLst>
      <p:ext uri="{BB962C8B-B14F-4D97-AF65-F5344CB8AC3E}">
        <p14:creationId xmlns:p14="http://schemas.microsoft.com/office/powerpoint/2010/main" val="8185728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00E28-828A-B007-B2FB-63B5AEB52C33}"/>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D07877D6-F967-22E0-E9A2-8A85F40276D9}"/>
              </a:ext>
            </a:extLst>
          </p:cNvPr>
          <p:cNvSpPr txBox="1">
            <a:spLocks/>
          </p:cNvSpPr>
          <p:nvPr/>
        </p:nvSpPr>
        <p:spPr>
          <a:xfrm>
            <a:off x="600009" y="317500"/>
            <a:ext cx="9208133" cy="71089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norms</a:t>
            </a:r>
          </a:p>
        </p:txBody>
      </p:sp>
      <p:sp>
        <p:nvSpPr>
          <p:cNvPr id="4" name="TextBox 3">
            <a:extLst>
              <a:ext uri="{FF2B5EF4-FFF2-40B4-BE49-F238E27FC236}">
                <a16:creationId xmlns:a16="http://schemas.microsoft.com/office/drawing/2014/main" id="{C6B54B31-FC91-5655-7F7D-0C4B4A859AD8}"/>
              </a:ext>
            </a:extLst>
          </p:cNvPr>
          <p:cNvSpPr txBox="1"/>
          <p:nvPr/>
        </p:nvSpPr>
        <p:spPr>
          <a:xfrm>
            <a:off x="7535237" y="5534155"/>
            <a:ext cx="3847072"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Passages Curriculum</a:t>
            </a:r>
          </a:p>
        </p:txBody>
      </p:sp>
      <p:sp>
        <p:nvSpPr>
          <p:cNvPr id="2" name="Rounded Rectangle 1">
            <a:extLst>
              <a:ext uri="{FF2B5EF4-FFF2-40B4-BE49-F238E27FC236}">
                <a16:creationId xmlns:a16="http://schemas.microsoft.com/office/drawing/2014/main" id="{2CE4C37D-B76A-BF78-3A59-3B7D43117F03}"/>
              </a:ext>
            </a:extLst>
          </p:cNvPr>
          <p:cNvSpPr/>
          <p:nvPr/>
        </p:nvSpPr>
        <p:spPr>
          <a:xfrm>
            <a:off x="650809" y="2208274"/>
            <a:ext cx="10731500" cy="2844800"/>
          </a:xfrm>
          <a:prstGeom prst="roundRect">
            <a:avLst>
              <a:gd name="adj" fmla="val 6518"/>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5" name="Content Placeholder 2">
            <a:extLst>
              <a:ext uri="{FF2B5EF4-FFF2-40B4-BE49-F238E27FC236}">
                <a16:creationId xmlns:a16="http://schemas.microsoft.com/office/drawing/2014/main" id="{8D584632-376A-F3B4-6FC5-FF4D9A744937}"/>
              </a:ext>
            </a:extLst>
          </p:cNvPr>
          <p:cNvSpPr txBox="1">
            <a:spLocks/>
          </p:cNvSpPr>
          <p:nvPr/>
        </p:nvSpPr>
        <p:spPr>
          <a:xfrm>
            <a:off x="3507507" y="2727448"/>
            <a:ext cx="7123194" cy="1806452"/>
          </a:xfrm>
          <a:prstGeom prst="rect">
            <a:avLst/>
          </a:prstGeom>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dirty="0"/>
              <a:t>A type of social norm.</a:t>
            </a:r>
          </a:p>
          <a:p>
            <a:endParaRPr lang="en-US" dirty="0"/>
          </a:p>
          <a:p>
            <a:r>
              <a:rPr lang="en-US" dirty="0"/>
              <a:t>The expectations and perceived rules for how one should behave based on one’s biological sex and social perceptions of gender.</a:t>
            </a:r>
          </a:p>
        </p:txBody>
      </p:sp>
      <p:sp>
        <p:nvSpPr>
          <p:cNvPr id="7" name="Title 1">
            <a:extLst>
              <a:ext uri="{FF2B5EF4-FFF2-40B4-BE49-F238E27FC236}">
                <a16:creationId xmlns:a16="http://schemas.microsoft.com/office/drawing/2014/main" id="{95ED8513-0247-7283-95C9-596102E59895}"/>
              </a:ext>
            </a:extLst>
          </p:cNvPr>
          <p:cNvSpPr txBox="1">
            <a:spLocks/>
          </p:cNvSpPr>
          <p:nvPr/>
        </p:nvSpPr>
        <p:spPr>
          <a:xfrm>
            <a:off x="1118751" y="2716274"/>
            <a:ext cx="2009715" cy="18064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ontserrat" pitchFamily="2" charset="77"/>
                <a:cs typeface="Arial"/>
                <a:sym typeface="Arial"/>
              </a:rPr>
              <a:t>Definition:</a:t>
            </a:r>
            <a:br>
              <a:rPr lang="en-US" sz="2400" b="1" dirty="0">
                <a:latin typeface="Montserrat" pitchFamily="2" charset="77"/>
                <a:cs typeface="Arial"/>
                <a:sym typeface="Arial"/>
              </a:rPr>
            </a:br>
            <a:br>
              <a:rPr lang="en-US" sz="2400" b="1" dirty="0">
                <a:latin typeface="Montserrat" pitchFamily="2" charset="77"/>
                <a:cs typeface="Arial"/>
                <a:sym typeface="Arial"/>
              </a:rPr>
            </a:br>
            <a:r>
              <a:rPr lang="en-US" sz="2400" b="1" dirty="0">
                <a:solidFill>
                  <a:srgbClr val="A2287E"/>
                </a:solidFill>
                <a:latin typeface="Montserrat" pitchFamily="2" charset="77"/>
                <a:cs typeface="Arial"/>
                <a:sym typeface="Arial"/>
              </a:rPr>
              <a:t>Gender</a:t>
            </a:r>
            <a:br>
              <a:rPr lang="en-US" sz="2400" b="1" dirty="0">
                <a:solidFill>
                  <a:srgbClr val="A2287E"/>
                </a:solidFill>
                <a:latin typeface="Montserrat" pitchFamily="2" charset="77"/>
                <a:cs typeface="Arial"/>
                <a:sym typeface="Arial"/>
              </a:rPr>
            </a:br>
            <a:r>
              <a:rPr lang="en-US" sz="2400" b="1" dirty="0">
                <a:solidFill>
                  <a:srgbClr val="A2287E"/>
                </a:solidFill>
                <a:latin typeface="Montserrat" pitchFamily="2" charset="77"/>
                <a:cs typeface="Arial"/>
                <a:sym typeface="Arial"/>
              </a:rPr>
              <a:t>norms </a:t>
            </a:r>
            <a:br>
              <a:rPr lang="en-US" sz="2400" b="1" dirty="0">
                <a:solidFill>
                  <a:srgbClr val="A2287E"/>
                </a:solidFill>
                <a:latin typeface="Montserrat" pitchFamily="2" charset="77"/>
                <a:cs typeface="Arial"/>
                <a:sym typeface="Arial"/>
              </a:rPr>
            </a:br>
            <a:r>
              <a:rPr lang="en-US" sz="2400" b="1" dirty="0">
                <a:solidFill>
                  <a:srgbClr val="A2287E"/>
                </a:solidFill>
                <a:latin typeface="Montserrat" pitchFamily="2" charset="77"/>
                <a:cs typeface="Arial"/>
                <a:sym typeface="Arial"/>
              </a:rPr>
              <a:t>are</a:t>
            </a:r>
          </a:p>
        </p:txBody>
      </p:sp>
    </p:spTree>
    <p:extLst>
      <p:ext uri="{BB962C8B-B14F-4D97-AF65-F5344CB8AC3E}">
        <p14:creationId xmlns:p14="http://schemas.microsoft.com/office/powerpoint/2010/main" val="11661015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2A5AD-53C9-ECE6-2620-367D711775DD}"/>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B6A246DC-446C-DEC0-B545-BF8CA43F24F5}"/>
              </a:ext>
            </a:extLst>
          </p:cNvPr>
          <p:cNvSpPr txBox="1">
            <a:spLocks/>
          </p:cNvSpPr>
          <p:nvPr/>
        </p:nvSpPr>
        <p:spPr>
          <a:xfrm>
            <a:off x="600009" y="317500"/>
            <a:ext cx="9208133" cy="71089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REFERENCE GROUPS</a:t>
            </a:r>
          </a:p>
        </p:txBody>
      </p:sp>
      <p:sp>
        <p:nvSpPr>
          <p:cNvPr id="4" name="TextBox 3">
            <a:extLst>
              <a:ext uri="{FF2B5EF4-FFF2-40B4-BE49-F238E27FC236}">
                <a16:creationId xmlns:a16="http://schemas.microsoft.com/office/drawing/2014/main" id="{02FA9EC6-F6B9-B05D-9583-6FD9EA73E020}"/>
              </a:ext>
            </a:extLst>
          </p:cNvPr>
          <p:cNvSpPr txBox="1"/>
          <p:nvPr/>
        </p:nvSpPr>
        <p:spPr>
          <a:xfrm>
            <a:off x="8559800" y="5141067"/>
            <a:ext cx="2822509"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Image source: </a:t>
            </a:r>
            <a:r>
              <a:rPr lang="en-US" dirty="0">
                <a:solidFill>
                  <a:srgbClr val="A2287E"/>
                </a:solidFill>
                <a:hlinkClick r:id="rId3">
                  <a:extLst>
                    <a:ext uri="{A12FA001-AC4F-418D-AE19-62706E023703}">
                      <ahyp:hlinkClr xmlns:ahyp="http://schemas.microsoft.com/office/drawing/2018/hyperlinkcolor" val="tx"/>
                    </a:ext>
                  </a:extLst>
                </a:hlinkClick>
              </a:rPr>
              <a:t>Dreamstime.com</a:t>
            </a:r>
            <a:endParaRPr lang="en-US" dirty="0">
              <a:solidFill>
                <a:srgbClr val="A2287E"/>
              </a:solidFill>
            </a:endParaRPr>
          </a:p>
        </p:txBody>
      </p:sp>
      <p:sp>
        <p:nvSpPr>
          <p:cNvPr id="2" name="Rounded Rectangle 1">
            <a:extLst>
              <a:ext uri="{FF2B5EF4-FFF2-40B4-BE49-F238E27FC236}">
                <a16:creationId xmlns:a16="http://schemas.microsoft.com/office/drawing/2014/main" id="{2137F63F-4441-D9E2-F6BA-1EDABB57294B}"/>
              </a:ext>
            </a:extLst>
          </p:cNvPr>
          <p:cNvSpPr/>
          <p:nvPr/>
        </p:nvSpPr>
        <p:spPr>
          <a:xfrm>
            <a:off x="650809" y="2208274"/>
            <a:ext cx="10731500" cy="2844800"/>
          </a:xfrm>
          <a:prstGeom prst="roundRect">
            <a:avLst>
              <a:gd name="adj" fmla="val 6518"/>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5" name="Content Placeholder 2">
            <a:extLst>
              <a:ext uri="{FF2B5EF4-FFF2-40B4-BE49-F238E27FC236}">
                <a16:creationId xmlns:a16="http://schemas.microsoft.com/office/drawing/2014/main" id="{19F699E3-F8A8-DDB6-8A7F-4063F29B4DBF}"/>
              </a:ext>
            </a:extLst>
          </p:cNvPr>
          <p:cNvSpPr txBox="1">
            <a:spLocks/>
          </p:cNvSpPr>
          <p:nvPr/>
        </p:nvSpPr>
        <p:spPr>
          <a:xfrm>
            <a:off x="3507507" y="2727448"/>
            <a:ext cx="5407893" cy="1806452"/>
          </a:xfrm>
          <a:prstGeom prst="rect">
            <a:avLst/>
          </a:prstGeom>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dirty="0"/>
              <a:t>A group of people whose behavior and beliefs shape one’s own behaviors and beliefs. </a:t>
            </a:r>
          </a:p>
          <a:p>
            <a:endParaRPr lang="en-US" dirty="0"/>
          </a:p>
          <a:p>
            <a:r>
              <a:rPr lang="en-US" dirty="0"/>
              <a:t>Those who pass on and enforce social norms.</a:t>
            </a:r>
          </a:p>
        </p:txBody>
      </p:sp>
      <p:sp>
        <p:nvSpPr>
          <p:cNvPr id="7" name="Title 1">
            <a:extLst>
              <a:ext uri="{FF2B5EF4-FFF2-40B4-BE49-F238E27FC236}">
                <a16:creationId xmlns:a16="http://schemas.microsoft.com/office/drawing/2014/main" id="{2FE91450-0F37-3D57-4291-FD59862DF2A6}"/>
              </a:ext>
            </a:extLst>
          </p:cNvPr>
          <p:cNvSpPr txBox="1">
            <a:spLocks/>
          </p:cNvSpPr>
          <p:nvPr/>
        </p:nvSpPr>
        <p:spPr>
          <a:xfrm>
            <a:off x="1118751" y="2716274"/>
            <a:ext cx="2009715" cy="18064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ontserrat" pitchFamily="2" charset="77"/>
                <a:cs typeface="Arial"/>
                <a:sym typeface="Arial"/>
              </a:rPr>
              <a:t>Definition:</a:t>
            </a:r>
            <a:br>
              <a:rPr lang="en-US" sz="2400" b="1" dirty="0">
                <a:latin typeface="Montserrat" pitchFamily="2" charset="77"/>
                <a:cs typeface="Arial"/>
                <a:sym typeface="Arial"/>
              </a:rPr>
            </a:br>
            <a:br>
              <a:rPr lang="en-US" sz="2400" b="1" dirty="0">
                <a:latin typeface="Montserrat" pitchFamily="2" charset="77"/>
                <a:cs typeface="Arial"/>
                <a:sym typeface="Arial"/>
              </a:rPr>
            </a:br>
            <a:r>
              <a:rPr lang="en-US" sz="2400" b="1" dirty="0">
                <a:solidFill>
                  <a:srgbClr val="A2287E"/>
                </a:solidFill>
                <a:latin typeface="Montserrat" pitchFamily="2" charset="77"/>
                <a:cs typeface="Arial"/>
                <a:sym typeface="Arial"/>
              </a:rPr>
              <a:t>Reference groups   </a:t>
            </a:r>
            <a:br>
              <a:rPr lang="en-US" sz="2400" b="1" dirty="0">
                <a:solidFill>
                  <a:srgbClr val="A2287E"/>
                </a:solidFill>
                <a:latin typeface="Montserrat" pitchFamily="2" charset="77"/>
                <a:cs typeface="Arial"/>
                <a:sym typeface="Arial"/>
              </a:rPr>
            </a:br>
            <a:r>
              <a:rPr lang="en-US" sz="2400" b="1" dirty="0">
                <a:solidFill>
                  <a:srgbClr val="A2287E"/>
                </a:solidFill>
                <a:latin typeface="Montserrat" pitchFamily="2" charset="77"/>
                <a:cs typeface="Arial"/>
                <a:sym typeface="Arial"/>
              </a:rPr>
              <a:t>are</a:t>
            </a:r>
          </a:p>
        </p:txBody>
      </p:sp>
      <p:pic>
        <p:nvPicPr>
          <p:cNvPr id="6" name="Picture 5" descr="A black and white image of people in gear wheels&#10;&#10;Description automatically generated">
            <a:extLst>
              <a:ext uri="{FF2B5EF4-FFF2-40B4-BE49-F238E27FC236}">
                <a16:creationId xmlns:a16="http://schemas.microsoft.com/office/drawing/2014/main" id="{8D8956BF-CC58-F72C-15C9-C4B04AC04BBA}"/>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8344506" y="2208274"/>
            <a:ext cx="3037803" cy="2858808"/>
          </a:xfrm>
          <a:prstGeom prst="rect">
            <a:avLst/>
          </a:prstGeom>
          <a:effectLst>
            <a:outerShdw blurRad="431800" sx="104000" sy="104000" algn="ctr" rotWithShape="0">
              <a:prstClr val="black">
                <a:alpha val="36000"/>
              </a:prstClr>
            </a:outerShdw>
          </a:effectLst>
        </p:spPr>
      </p:pic>
      <p:sp>
        <p:nvSpPr>
          <p:cNvPr id="8" name="TextBox 7">
            <a:extLst>
              <a:ext uri="{FF2B5EF4-FFF2-40B4-BE49-F238E27FC236}">
                <a16:creationId xmlns:a16="http://schemas.microsoft.com/office/drawing/2014/main" id="{8FCE5AC4-9916-7D1E-EE92-B799F0DC700E}"/>
              </a:ext>
            </a:extLst>
          </p:cNvPr>
          <p:cNvSpPr txBox="1"/>
          <p:nvPr/>
        </p:nvSpPr>
        <p:spPr>
          <a:xfrm>
            <a:off x="8559800" y="5586256"/>
            <a:ext cx="2822509"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Passages Curriculum</a:t>
            </a:r>
          </a:p>
        </p:txBody>
      </p:sp>
    </p:spTree>
    <p:extLst>
      <p:ext uri="{BB962C8B-B14F-4D97-AF65-F5344CB8AC3E}">
        <p14:creationId xmlns:p14="http://schemas.microsoft.com/office/powerpoint/2010/main" val="18377063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55720C-0EBC-FD5E-0F8F-69D3C586CDB1}"/>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67A35A34-E3B5-1AE8-4D00-6C372D50FAC6}"/>
              </a:ext>
            </a:extLst>
          </p:cNvPr>
          <p:cNvSpPr txBox="1">
            <a:spLocks/>
          </p:cNvSpPr>
          <p:nvPr/>
        </p:nvSpPr>
        <p:spPr>
          <a:xfrm>
            <a:off x="600010" y="352665"/>
            <a:ext cx="9701278"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What is the difference between </a:t>
            </a:r>
          </a:p>
          <a:p>
            <a:r>
              <a:rPr lang="en-US" kern="1200" cap="all" dirty="0">
                <a:solidFill>
                  <a:schemeClr val="tx1"/>
                </a:solidFill>
                <a:latin typeface="Montserrat" pitchFamily="2" charset="77"/>
                <a:ea typeface="+mj-ea"/>
                <a:cs typeface="Calibri" charset="0"/>
              </a:rPr>
              <a:t>a norm and an attitude or belief?</a:t>
            </a:r>
          </a:p>
        </p:txBody>
      </p:sp>
      <p:sp>
        <p:nvSpPr>
          <p:cNvPr id="6" name="Rounded Rectangle 5">
            <a:extLst>
              <a:ext uri="{FF2B5EF4-FFF2-40B4-BE49-F238E27FC236}">
                <a16:creationId xmlns:a16="http://schemas.microsoft.com/office/drawing/2014/main" id="{DD033FFF-B934-0013-87AA-9EE37A194C2F}"/>
              </a:ext>
            </a:extLst>
          </p:cNvPr>
          <p:cNvSpPr/>
          <p:nvPr/>
        </p:nvSpPr>
        <p:spPr>
          <a:xfrm>
            <a:off x="600029" y="2304910"/>
            <a:ext cx="10841116" cy="1559754"/>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Text Placeholder 3">
            <a:extLst>
              <a:ext uri="{FF2B5EF4-FFF2-40B4-BE49-F238E27FC236}">
                <a16:creationId xmlns:a16="http://schemas.microsoft.com/office/drawing/2014/main" id="{A46019B8-377F-646D-CCE2-0BBEFA68D2A3}"/>
              </a:ext>
            </a:extLst>
          </p:cNvPr>
          <p:cNvSpPr txBox="1">
            <a:spLocks/>
          </p:cNvSpPr>
          <p:nvPr/>
        </p:nvSpPr>
        <p:spPr>
          <a:xfrm>
            <a:off x="750855" y="2588217"/>
            <a:ext cx="10539426" cy="10437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Attitudes and beliefs are personal and are individual and internally motivated.</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Social norms are social or interdependent and are collective and extrinsically motivated.</a:t>
            </a:r>
          </a:p>
        </p:txBody>
      </p:sp>
      <p:sp>
        <p:nvSpPr>
          <p:cNvPr id="10" name="Text Placeholder 3">
            <a:extLst>
              <a:ext uri="{FF2B5EF4-FFF2-40B4-BE49-F238E27FC236}">
                <a16:creationId xmlns:a16="http://schemas.microsoft.com/office/drawing/2014/main" id="{0ACE258E-FC7C-8901-A5DA-D388ED1F60F0}"/>
              </a:ext>
            </a:extLst>
          </p:cNvPr>
          <p:cNvSpPr txBox="1">
            <a:spLocks/>
          </p:cNvSpPr>
          <p:nvPr/>
        </p:nvSpPr>
        <p:spPr>
          <a:xfrm>
            <a:off x="750855" y="4318414"/>
            <a:ext cx="8355045" cy="49421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solidFill>
                  <a:schemeClr val="tx1"/>
                </a:solidFill>
                <a:latin typeface="Montserrat" pitchFamily="2" charset="77"/>
              </a:rPr>
              <a:t>Attitudes and beliefs can conflict with social norms (but not always). </a:t>
            </a:r>
          </a:p>
        </p:txBody>
      </p:sp>
      <p:sp>
        <p:nvSpPr>
          <p:cNvPr id="2" name="TextBox 1">
            <a:extLst>
              <a:ext uri="{FF2B5EF4-FFF2-40B4-BE49-F238E27FC236}">
                <a16:creationId xmlns:a16="http://schemas.microsoft.com/office/drawing/2014/main" id="{6B2D56E1-5B75-D816-D953-478771B3FAE6}"/>
              </a:ext>
            </a:extLst>
          </p:cNvPr>
          <p:cNvSpPr txBox="1"/>
          <p:nvPr/>
        </p:nvSpPr>
        <p:spPr>
          <a:xfrm>
            <a:off x="7594073" y="5505580"/>
            <a:ext cx="3847072"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Passages Curriculum</a:t>
            </a:r>
          </a:p>
        </p:txBody>
      </p:sp>
    </p:spTree>
    <p:extLst>
      <p:ext uri="{BB962C8B-B14F-4D97-AF65-F5344CB8AC3E}">
        <p14:creationId xmlns:p14="http://schemas.microsoft.com/office/powerpoint/2010/main" val="7121196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843BC-95C5-B21A-C929-AD0E5B3E1D3B}"/>
            </a:ext>
          </a:extLst>
        </p:cNvPr>
        <p:cNvGrpSpPr/>
        <p:nvPr/>
      </p:nvGrpSpPr>
      <p:grpSpPr>
        <a:xfrm>
          <a:off x="0" y="0"/>
          <a:ext cx="0" cy="0"/>
          <a:chOff x="0" y="0"/>
          <a:chExt cx="0" cy="0"/>
        </a:xfrm>
      </p:grpSpPr>
      <p:grpSp>
        <p:nvGrpSpPr>
          <p:cNvPr id="16" name="Group 15">
            <a:extLst>
              <a:ext uri="{FF2B5EF4-FFF2-40B4-BE49-F238E27FC236}">
                <a16:creationId xmlns:a16="http://schemas.microsoft.com/office/drawing/2014/main" id="{FCEFF903-90B9-0345-84EB-070206F79C8F}"/>
              </a:ext>
            </a:extLst>
          </p:cNvPr>
          <p:cNvGrpSpPr/>
          <p:nvPr/>
        </p:nvGrpSpPr>
        <p:grpSpPr>
          <a:xfrm>
            <a:off x="682484" y="1989820"/>
            <a:ext cx="10350200" cy="3325130"/>
            <a:chOff x="682484" y="1989820"/>
            <a:chExt cx="10350200" cy="3325130"/>
          </a:xfrm>
        </p:grpSpPr>
        <p:sp>
          <p:nvSpPr>
            <p:cNvPr id="5" name="Rounded Rectangle 4">
              <a:extLst>
                <a:ext uri="{FF2B5EF4-FFF2-40B4-BE49-F238E27FC236}">
                  <a16:creationId xmlns:a16="http://schemas.microsoft.com/office/drawing/2014/main" id="{21B375C8-D175-91D2-BB80-B9B6DD6F463F}"/>
                </a:ext>
              </a:extLst>
            </p:cNvPr>
            <p:cNvSpPr/>
            <p:nvPr/>
          </p:nvSpPr>
          <p:spPr>
            <a:xfrm>
              <a:off x="682484" y="1989820"/>
              <a:ext cx="4818203" cy="332513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5" name="Rounded Rectangle 14">
              <a:extLst>
                <a:ext uri="{FF2B5EF4-FFF2-40B4-BE49-F238E27FC236}">
                  <a16:creationId xmlns:a16="http://schemas.microsoft.com/office/drawing/2014/main" id="{BF637D61-171F-5B57-64FA-C29D57D22751}"/>
                </a:ext>
              </a:extLst>
            </p:cNvPr>
            <p:cNvSpPr/>
            <p:nvPr/>
          </p:nvSpPr>
          <p:spPr>
            <a:xfrm>
              <a:off x="6214481" y="1989820"/>
              <a:ext cx="4818203" cy="332513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2" name="Title 1">
            <a:extLst>
              <a:ext uri="{FF2B5EF4-FFF2-40B4-BE49-F238E27FC236}">
                <a16:creationId xmlns:a16="http://schemas.microsoft.com/office/drawing/2014/main" id="{D4DE438F-AA09-3AB9-B3AC-A6BDAE627C83}"/>
              </a:ext>
            </a:extLst>
          </p:cNvPr>
          <p:cNvSpPr txBox="1">
            <a:spLocks/>
          </p:cNvSpPr>
          <p:nvPr/>
        </p:nvSpPr>
        <p:spPr>
          <a:xfrm>
            <a:off x="600009" y="296626"/>
            <a:ext cx="8570117" cy="76283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Types of Social Norms</a:t>
            </a:r>
          </a:p>
        </p:txBody>
      </p:sp>
      <p:sp>
        <p:nvSpPr>
          <p:cNvPr id="4" name="Text Placeholder 3">
            <a:extLst>
              <a:ext uri="{FF2B5EF4-FFF2-40B4-BE49-F238E27FC236}">
                <a16:creationId xmlns:a16="http://schemas.microsoft.com/office/drawing/2014/main" id="{04219112-C591-4779-CA38-863F13B20407}"/>
              </a:ext>
            </a:extLst>
          </p:cNvPr>
          <p:cNvSpPr txBox="1">
            <a:spLocks/>
          </p:cNvSpPr>
          <p:nvPr/>
        </p:nvSpPr>
        <p:spPr>
          <a:xfrm>
            <a:off x="982647" y="2241240"/>
            <a:ext cx="1803822" cy="18021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2" indent="-223837">
              <a:buClr>
                <a:srgbClr val="A2287E"/>
              </a:buClr>
            </a:pPr>
            <a:r>
              <a:rPr lang="en-US" sz="1800" b="1" dirty="0">
                <a:solidFill>
                  <a:srgbClr val="A2287E"/>
                </a:solidFill>
                <a:latin typeface="Montserrat" pitchFamily="2" charset="77"/>
              </a:rPr>
              <a:t>Descriptive norms</a:t>
            </a:r>
          </a:p>
          <a:p>
            <a:pPr marL="0" lvl="2" indent="-223837">
              <a:buClr>
                <a:srgbClr val="A2287E"/>
              </a:buClr>
            </a:pPr>
            <a:endParaRPr lang="en-US" sz="1800" dirty="0">
              <a:solidFill>
                <a:schemeClr val="tx1"/>
              </a:solidFill>
              <a:latin typeface="Montserrat" pitchFamily="2" charset="77"/>
            </a:endParaRPr>
          </a:p>
          <a:p>
            <a:pPr marL="0" lvl="2" indent="-223837">
              <a:buClr>
                <a:srgbClr val="A2287E"/>
              </a:buClr>
            </a:pPr>
            <a:r>
              <a:rPr lang="en-US" sz="1800" dirty="0">
                <a:solidFill>
                  <a:schemeClr val="tx1"/>
                </a:solidFill>
                <a:latin typeface="Montserrat" pitchFamily="2" charset="77"/>
              </a:rPr>
              <a:t>Perceptions of what others do.</a:t>
            </a:r>
          </a:p>
          <a:p>
            <a:pPr marL="233363" lvl="3">
              <a:buClr>
                <a:srgbClr val="A2287E"/>
              </a:buCl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p:txBody>
      </p:sp>
      <p:sp>
        <p:nvSpPr>
          <p:cNvPr id="3" name="TextBox 2">
            <a:extLst>
              <a:ext uri="{FF2B5EF4-FFF2-40B4-BE49-F238E27FC236}">
                <a16:creationId xmlns:a16="http://schemas.microsoft.com/office/drawing/2014/main" id="{9330BEA1-41DC-55A0-8CEE-A6CB850EF37B}"/>
              </a:ext>
            </a:extLst>
          </p:cNvPr>
          <p:cNvSpPr txBox="1"/>
          <p:nvPr/>
        </p:nvSpPr>
        <p:spPr>
          <a:xfrm>
            <a:off x="7271287" y="5477186"/>
            <a:ext cx="3847072" cy="461665"/>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Image source: Canva</a:t>
            </a:r>
          </a:p>
          <a:p>
            <a:r>
              <a:rPr lang="en-US" dirty="0"/>
              <a:t>Source: Passages Curriculum</a:t>
            </a:r>
          </a:p>
        </p:txBody>
      </p:sp>
      <p:pic>
        <p:nvPicPr>
          <p:cNvPr id="9" name="Picture 8" descr="A couple of people throwing garbage into a trash can&#10;&#10;Description automatically generated">
            <a:extLst>
              <a:ext uri="{FF2B5EF4-FFF2-40B4-BE49-F238E27FC236}">
                <a16:creationId xmlns:a16="http://schemas.microsoft.com/office/drawing/2014/main" id="{EE70C3C9-9CE4-3820-AC1B-BA9F66E3FC94}"/>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2276414" y="2621109"/>
            <a:ext cx="3701106" cy="3220801"/>
          </a:xfrm>
          <a:prstGeom prst="rect">
            <a:avLst/>
          </a:prstGeom>
          <a:effectLst>
            <a:outerShdw blurRad="431800" sx="104000" sy="104000" algn="ctr" rotWithShape="0">
              <a:prstClr val="black">
                <a:alpha val="26000"/>
              </a:prstClr>
            </a:outerShdw>
          </a:effectLst>
        </p:spPr>
      </p:pic>
      <p:pic>
        <p:nvPicPr>
          <p:cNvPr id="11" name="Picture 10" descr="A couple of people throwing garbage into a trash can&#10;&#10;Description automatically generated">
            <a:extLst>
              <a:ext uri="{FF2B5EF4-FFF2-40B4-BE49-F238E27FC236}">
                <a16:creationId xmlns:a16="http://schemas.microsoft.com/office/drawing/2014/main" id="{4F7464AF-089D-A629-1193-ADCAA5CE14AA}"/>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8077811" y="2737611"/>
            <a:ext cx="3675550" cy="2828759"/>
          </a:xfrm>
          <a:prstGeom prst="rect">
            <a:avLst/>
          </a:prstGeom>
          <a:effectLst>
            <a:outerShdw blurRad="431800" sx="104000" sy="104000" algn="ctr" rotWithShape="0">
              <a:prstClr val="black">
                <a:alpha val="26000"/>
              </a:prstClr>
            </a:outerShdw>
          </a:effectLst>
        </p:spPr>
      </p:pic>
      <p:sp>
        <p:nvSpPr>
          <p:cNvPr id="17" name="Text Placeholder 3">
            <a:extLst>
              <a:ext uri="{FF2B5EF4-FFF2-40B4-BE49-F238E27FC236}">
                <a16:creationId xmlns:a16="http://schemas.microsoft.com/office/drawing/2014/main" id="{7D6AE651-D708-A09F-3635-C75D789516D4}"/>
              </a:ext>
            </a:extLst>
          </p:cNvPr>
          <p:cNvSpPr txBox="1">
            <a:spLocks/>
          </p:cNvSpPr>
          <p:nvPr/>
        </p:nvSpPr>
        <p:spPr>
          <a:xfrm>
            <a:off x="6508625" y="2241240"/>
            <a:ext cx="1803822" cy="235933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2" indent="-223837">
              <a:buClr>
                <a:srgbClr val="A2287E"/>
              </a:buClr>
            </a:pPr>
            <a:r>
              <a:rPr lang="en-US" sz="1800" b="1" dirty="0">
                <a:solidFill>
                  <a:srgbClr val="A2287E"/>
                </a:solidFill>
                <a:latin typeface="Montserrat" pitchFamily="2" charset="77"/>
              </a:rPr>
              <a:t>Injunctive norms</a:t>
            </a:r>
          </a:p>
          <a:p>
            <a:pPr marL="0" lvl="2" indent="-223837">
              <a:buClr>
                <a:srgbClr val="A2287E"/>
              </a:buClr>
            </a:pPr>
            <a:endParaRPr lang="en-US" sz="1800" dirty="0">
              <a:solidFill>
                <a:schemeClr val="tx1"/>
              </a:solidFill>
              <a:latin typeface="Montserrat" pitchFamily="2" charset="77"/>
            </a:endParaRPr>
          </a:p>
          <a:p>
            <a:pPr marL="0" lvl="2" indent="-223837">
              <a:buClr>
                <a:srgbClr val="A2287E"/>
              </a:buClr>
            </a:pPr>
            <a:r>
              <a:rPr lang="en-US" sz="1800" dirty="0">
                <a:solidFill>
                  <a:schemeClr val="tx1"/>
                </a:solidFill>
                <a:latin typeface="Montserrat" pitchFamily="2" charset="77"/>
              </a:rPr>
              <a:t>Perceptions of what others expect me to do.</a:t>
            </a:r>
          </a:p>
          <a:p>
            <a:pPr marL="0" lvl="2" indent="-223837">
              <a:buClr>
                <a:srgbClr val="A2287E"/>
              </a:buClr>
            </a:pPr>
            <a:endParaRPr lang="en-US" sz="1800" dirty="0">
              <a:solidFill>
                <a:schemeClr val="tx1"/>
              </a:solidFill>
              <a:latin typeface="Montserrat" pitchFamily="2" charset="77"/>
            </a:endParaRPr>
          </a:p>
          <a:p>
            <a:pPr marL="233363" lvl="3">
              <a:buClr>
                <a:srgbClr val="A2287E"/>
              </a:buCl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p:txBody>
      </p:sp>
    </p:spTree>
    <p:extLst>
      <p:ext uri="{BB962C8B-B14F-4D97-AF65-F5344CB8AC3E}">
        <p14:creationId xmlns:p14="http://schemas.microsoft.com/office/powerpoint/2010/main" val="17873673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477F3-EA19-8778-6486-3CE28679A6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8B7B84-1BE1-8BC2-1B10-5112D30FFA6F}"/>
              </a:ext>
            </a:extLst>
          </p:cNvPr>
          <p:cNvSpPr txBox="1">
            <a:spLocks/>
          </p:cNvSpPr>
          <p:nvPr/>
        </p:nvSpPr>
        <p:spPr>
          <a:xfrm>
            <a:off x="600010" y="259883"/>
            <a:ext cx="8751696" cy="9190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Norms are different from attitudes</a:t>
            </a:r>
          </a:p>
        </p:txBody>
      </p:sp>
      <p:sp>
        <p:nvSpPr>
          <p:cNvPr id="12" name="Rounded Rectangle 11">
            <a:extLst>
              <a:ext uri="{FF2B5EF4-FFF2-40B4-BE49-F238E27FC236}">
                <a16:creationId xmlns:a16="http://schemas.microsoft.com/office/drawing/2014/main" id="{6A7FB4DE-DBEC-7E5A-A85E-915012104452}"/>
              </a:ext>
            </a:extLst>
          </p:cNvPr>
          <p:cNvSpPr/>
          <p:nvPr/>
        </p:nvSpPr>
        <p:spPr>
          <a:xfrm>
            <a:off x="576260" y="2083633"/>
            <a:ext cx="5149932" cy="3414389"/>
          </a:xfrm>
          <a:prstGeom prst="roundRect">
            <a:avLst>
              <a:gd name="adj" fmla="val 4389"/>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7" name="TextBox 6">
            <a:extLst>
              <a:ext uri="{FF2B5EF4-FFF2-40B4-BE49-F238E27FC236}">
                <a16:creationId xmlns:a16="http://schemas.microsoft.com/office/drawing/2014/main" id="{0CD24D36-80F3-3E1E-D705-9CB6C2701366}"/>
              </a:ext>
            </a:extLst>
          </p:cNvPr>
          <p:cNvSpPr txBox="1"/>
          <p:nvPr/>
        </p:nvSpPr>
        <p:spPr>
          <a:xfrm>
            <a:off x="992878" y="2359666"/>
            <a:ext cx="4303518" cy="2308324"/>
          </a:xfrm>
          <a:prstGeom prst="rect">
            <a:avLst/>
          </a:prstGeom>
          <a:noFill/>
        </p:spPr>
        <p:txBody>
          <a:bodyPr wrap="square">
            <a:spAutoFit/>
          </a:bodyPr>
          <a:lstStyle/>
          <a:p>
            <a:r>
              <a:rPr lang="en-US" sz="1800" b="1" dirty="0">
                <a:solidFill>
                  <a:srgbClr val="A2287E"/>
                </a:solidFill>
                <a:latin typeface="Montserrat" pitchFamily="2" charset="77"/>
              </a:rPr>
              <a:t>Example 1: </a:t>
            </a:r>
          </a:p>
          <a:p>
            <a:endParaRPr lang="en-US" b="1" dirty="0">
              <a:solidFill>
                <a:srgbClr val="A2287E"/>
              </a:solidFill>
              <a:latin typeface="Montserrat" pitchFamily="2" charset="77"/>
            </a:endParaRPr>
          </a:p>
          <a:p>
            <a:r>
              <a:rPr lang="en-US" sz="1800" dirty="0">
                <a:solidFill>
                  <a:schemeClr val="tx1"/>
                </a:solidFill>
                <a:latin typeface="Montserrat" pitchFamily="2" charset="77"/>
              </a:rPr>
              <a:t>I want to be a truck driver (attitude) but there are no women truck drivers where I live (descriptive norm) and I think others would make fun of me (injunctive norm) if I were a truck driver.</a:t>
            </a:r>
          </a:p>
        </p:txBody>
      </p:sp>
      <p:sp>
        <p:nvSpPr>
          <p:cNvPr id="4" name="Rounded Rectangle 3">
            <a:extLst>
              <a:ext uri="{FF2B5EF4-FFF2-40B4-BE49-F238E27FC236}">
                <a16:creationId xmlns:a16="http://schemas.microsoft.com/office/drawing/2014/main" id="{CB3B9C28-BEE9-90A8-623B-0FD79D855B21}"/>
              </a:ext>
            </a:extLst>
          </p:cNvPr>
          <p:cNvSpPr/>
          <p:nvPr/>
        </p:nvSpPr>
        <p:spPr>
          <a:xfrm>
            <a:off x="6345384" y="2083633"/>
            <a:ext cx="5149932" cy="3414389"/>
          </a:xfrm>
          <a:prstGeom prst="roundRect">
            <a:avLst>
              <a:gd name="adj" fmla="val 4389"/>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5" name="TextBox 4">
            <a:extLst>
              <a:ext uri="{FF2B5EF4-FFF2-40B4-BE49-F238E27FC236}">
                <a16:creationId xmlns:a16="http://schemas.microsoft.com/office/drawing/2014/main" id="{08018C9D-9004-4910-A05B-E95012C161DD}"/>
              </a:ext>
            </a:extLst>
          </p:cNvPr>
          <p:cNvSpPr txBox="1"/>
          <p:nvPr/>
        </p:nvSpPr>
        <p:spPr>
          <a:xfrm>
            <a:off x="6705240" y="2359666"/>
            <a:ext cx="4430219" cy="2862322"/>
          </a:xfrm>
          <a:prstGeom prst="rect">
            <a:avLst/>
          </a:prstGeom>
          <a:noFill/>
        </p:spPr>
        <p:txBody>
          <a:bodyPr wrap="square">
            <a:spAutoFit/>
          </a:bodyPr>
          <a:lstStyle/>
          <a:p>
            <a:r>
              <a:rPr lang="en-US" sz="1800" b="1" dirty="0">
                <a:solidFill>
                  <a:srgbClr val="A2287E"/>
                </a:solidFill>
                <a:latin typeface="Montserrat" pitchFamily="2" charset="77"/>
              </a:rPr>
              <a:t>Example 2: </a:t>
            </a:r>
          </a:p>
          <a:p>
            <a:endParaRPr lang="en-US" b="1" dirty="0">
              <a:solidFill>
                <a:srgbClr val="A2287E"/>
              </a:solidFill>
              <a:latin typeface="Montserrat" pitchFamily="2" charset="77"/>
            </a:endParaRPr>
          </a:p>
          <a:p>
            <a:r>
              <a:rPr lang="en-US" sz="1800" dirty="0">
                <a:solidFill>
                  <a:schemeClr val="tx1"/>
                </a:solidFill>
                <a:latin typeface="Montserrat" pitchFamily="2" charset="77"/>
              </a:rPr>
              <a:t>I would like to go to university (attitude), but I don’t know of any women in my community who have gone to university (descriptive norm) and it is not considered appropriate in my community (injunctive norms) for girls to leave the house alone much less go to university alone</a:t>
            </a:r>
            <a:r>
              <a:rPr lang="en-US" dirty="0">
                <a:latin typeface="Montserrat" pitchFamily="2" charset="77"/>
              </a:rPr>
              <a:t>.</a:t>
            </a:r>
            <a:endParaRPr lang="en-US" sz="1800" dirty="0">
              <a:solidFill>
                <a:schemeClr val="tx1"/>
              </a:solidFill>
              <a:latin typeface="Montserrat" pitchFamily="2" charset="77"/>
            </a:endParaRPr>
          </a:p>
        </p:txBody>
      </p:sp>
    </p:spTree>
    <p:extLst>
      <p:ext uri="{BB962C8B-B14F-4D97-AF65-F5344CB8AC3E}">
        <p14:creationId xmlns:p14="http://schemas.microsoft.com/office/powerpoint/2010/main" val="4348652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B5A633-61B6-41A8-52F9-2A90B57D3D69}"/>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6915F30F-1DD6-859C-ABAE-F75EAD8C045E}"/>
              </a:ext>
            </a:extLst>
          </p:cNvPr>
          <p:cNvSpPr txBox="1">
            <a:spLocks/>
          </p:cNvSpPr>
          <p:nvPr/>
        </p:nvSpPr>
        <p:spPr>
          <a:xfrm>
            <a:off x="600009" y="324089"/>
            <a:ext cx="9208133"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Why do people comply with norms even if they disagree?</a:t>
            </a:r>
          </a:p>
        </p:txBody>
      </p:sp>
      <p:grpSp>
        <p:nvGrpSpPr>
          <p:cNvPr id="28" name="Group 27">
            <a:extLst>
              <a:ext uri="{FF2B5EF4-FFF2-40B4-BE49-F238E27FC236}">
                <a16:creationId xmlns:a16="http://schemas.microsoft.com/office/drawing/2014/main" id="{BD1D2C3B-6FD5-A716-EDB7-78672C256021}"/>
              </a:ext>
            </a:extLst>
          </p:cNvPr>
          <p:cNvGrpSpPr/>
          <p:nvPr/>
        </p:nvGrpSpPr>
        <p:grpSpPr>
          <a:xfrm>
            <a:off x="410738" y="2764518"/>
            <a:ext cx="11370523" cy="1926236"/>
            <a:chOff x="445200" y="2753367"/>
            <a:chExt cx="11370523" cy="1926236"/>
          </a:xfrm>
        </p:grpSpPr>
        <p:grpSp>
          <p:nvGrpSpPr>
            <p:cNvPr id="24" name="Group 23">
              <a:extLst>
                <a:ext uri="{FF2B5EF4-FFF2-40B4-BE49-F238E27FC236}">
                  <a16:creationId xmlns:a16="http://schemas.microsoft.com/office/drawing/2014/main" id="{C711A6BB-A69F-D950-E4BD-F543960775F7}"/>
                </a:ext>
              </a:extLst>
            </p:cNvPr>
            <p:cNvGrpSpPr/>
            <p:nvPr/>
          </p:nvGrpSpPr>
          <p:grpSpPr>
            <a:xfrm>
              <a:off x="445200" y="2753367"/>
              <a:ext cx="2583364" cy="1926235"/>
              <a:chOff x="891248" y="2753369"/>
              <a:chExt cx="2583364" cy="1926235"/>
            </a:xfrm>
          </p:grpSpPr>
          <p:sp>
            <p:nvSpPr>
              <p:cNvPr id="6" name="Rounded Rectangle 5">
                <a:extLst>
                  <a:ext uri="{FF2B5EF4-FFF2-40B4-BE49-F238E27FC236}">
                    <a16:creationId xmlns:a16="http://schemas.microsoft.com/office/drawing/2014/main" id="{F55A8A87-CD0E-83C2-856B-553FA177ED4C}"/>
                  </a:ext>
                </a:extLst>
              </p:cNvPr>
              <p:cNvSpPr/>
              <p:nvPr/>
            </p:nvSpPr>
            <p:spPr>
              <a:xfrm>
                <a:off x="891248" y="2753369"/>
                <a:ext cx="2583364" cy="192623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Text Placeholder 3">
                <a:extLst>
                  <a:ext uri="{FF2B5EF4-FFF2-40B4-BE49-F238E27FC236}">
                    <a16:creationId xmlns:a16="http://schemas.microsoft.com/office/drawing/2014/main" id="{822FD5B2-3CD9-BDB9-97F5-9714DECDB631}"/>
                  </a:ext>
                </a:extLst>
              </p:cNvPr>
              <p:cNvSpPr txBox="1">
                <a:spLocks/>
              </p:cNvSpPr>
              <p:nvPr/>
            </p:nvSpPr>
            <p:spPr>
              <a:xfrm>
                <a:off x="984802" y="3088425"/>
                <a:ext cx="2396255"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Norms are often hidden and unexamined.</a:t>
                </a:r>
              </a:p>
            </p:txBody>
          </p:sp>
        </p:grpSp>
        <p:grpSp>
          <p:nvGrpSpPr>
            <p:cNvPr id="25" name="Group 24">
              <a:extLst>
                <a:ext uri="{FF2B5EF4-FFF2-40B4-BE49-F238E27FC236}">
                  <a16:creationId xmlns:a16="http://schemas.microsoft.com/office/drawing/2014/main" id="{F7065BA2-7A36-B9ED-48F3-56939FD1EE4E}"/>
                </a:ext>
              </a:extLst>
            </p:cNvPr>
            <p:cNvGrpSpPr/>
            <p:nvPr/>
          </p:nvGrpSpPr>
          <p:grpSpPr>
            <a:xfrm>
              <a:off x="3374253" y="2753367"/>
              <a:ext cx="2583364" cy="1926235"/>
              <a:chOff x="3597277" y="2753369"/>
              <a:chExt cx="2583364" cy="1926235"/>
            </a:xfrm>
          </p:grpSpPr>
          <p:sp>
            <p:nvSpPr>
              <p:cNvPr id="5" name="Rounded Rectangle 4">
                <a:extLst>
                  <a:ext uri="{FF2B5EF4-FFF2-40B4-BE49-F238E27FC236}">
                    <a16:creationId xmlns:a16="http://schemas.microsoft.com/office/drawing/2014/main" id="{84067AE8-5D3C-97D9-A013-2C82F1AE3CD9}"/>
                  </a:ext>
                </a:extLst>
              </p:cNvPr>
              <p:cNvSpPr/>
              <p:nvPr/>
            </p:nvSpPr>
            <p:spPr>
              <a:xfrm>
                <a:off x="3597277" y="2753369"/>
                <a:ext cx="2583364" cy="192623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2" name="Text Placeholder 3">
                <a:extLst>
                  <a:ext uri="{FF2B5EF4-FFF2-40B4-BE49-F238E27FC236}">
                    <a16:creationId xmlns:a16="http://schemas.microsoft.com/office/drawing/2014/main" id="{6AC67003-184F-47D9-37AB-3B10C2DBCDD6}"/>
                  </a:ext>
                </a:extLst>
              </p:cNvPr>
              <p:cNvSpPr txBox="1">
                <a:spLocks/>
              </p:cNvSpPr>
              <p:nvPr/>
            </p:nvSpPr>
            <p:spPr>
              <a:xfrm>
                <a:off x="3699189" y="3088425"/>
                <a:ext cx="2331330" cy="149100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There is a desire to conform to their sense of social identity. </a:t>
                </a:r>
              </a:p>
            </p:txBody>
          </p:sp>
        </p:grpSp>
        <p:grpSp>
          <p:nvGrpSpPr>
            <p:cNvPr id="26" name="Group 25">
              <a:extLst>
                <a:ext uri="{FF2B5EF4-FFF2-40B4-BE49-F238E27FC236}">
                  <a16:creationId xmlns:a16="http://schemas.microsoft.com/office/drawing/2014/main" id="{37DCFB33-7F00-D375-7963-17932270BE9A}"/>
                </a:ext>
              </a:extLst>
            </p:cNvPr>
            <p:cNvGrpSpPr/>
            <p:nvPr/>
          </p:nvGrpSpPr>
          <p:grpSpPr>
            <a:xfrm>
              <a:off x="6303306" y="2753368"/>
              <a:ext cx="2583364" cy="1926235"/>
              <a:chOff x="6303306" y="2753368"/>
              <a:chExt cx="2583364" cy="1926235"/>
            </a:xfrm>
          </p:grpSpPr>
          <p:sp>
            <p:nvSpPr>
              <p:cNvPr id="16" name="Rounded Rectangle 15">
                <a:extLst>
                  <a:ext uri="{FF2B5EF4-FFF2-40B4-BE49-F238E27FC236}">
                    <a16:creationId xmlns:a16="http://schemas.microsoft.com/office/drawing/2014/main" id="{E63F9F87-B872-9C06-79E8-6109E8F34717}"/>
                  </a:ext>
                </a:extLst>
              </p:cNvPr>
              <p:cNvSpPr/>
              <p:nvPr/>
            </p:nvSpPr>
            <p:spPr>
              <a:xfrm>
                <a:off x="6303306" y="2753368"/>
                <a:ext cx="2583364" cy="192623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Text Placeholder 3">
                <a:extLst>
                  <a:ext uri="{FF2B5EF4-FFF2-40B4-BE49-F238E27FC236}">
                    <a16:creationId xmlns:a16="http://schemas.microsoft.com/office/drawing/2014/main" id="{1B8E037C-5F81-6EE2-BC94-F38B252EC96A}"/>
                  </a:ext>
                </a:extLst>
              </p:cNvPr>
              <p:cNvSpPr txBox="1">
                <a:spLocks/>
              </p:cNvSpPr>
              <p:nvPr/>
            </p:nvSpPr>
            <p:spPr>
              <a:xfrm>
                <a:off x="6404370" y="3090553"/>
                <a:ext cx="2482300"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Norms are enforced by the reference group. </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p:txBody>
          </p:sp>
        </p:grpSp>
        <p:grpSp>
          <p:nvGrpSpPr>
            <p:cNvPr id="27" name="Group 26">
              <a:extLst>
                <a:ext uri="{FF2B5EF4-FFF2-40B4-BE49-F238E27FC236}">
                  <a16:creationId xmlns:a16="http://schemas.microsoft.com/office/drawing/2014/main" id="{C4A46F06-1EDC-1835-25B7-CD6F4EB46230}"/>
                </a:ext>
              </a:extLst>
            </p:cNvPr>
            <p:cNvGrpSpPr/>
            <p:nvPr/>
          </p:nvGrpSpPr>
          <p:grpSpPr>
            <a:xfrm>
              <a:off x="9232359" y="2753367"/>
              <a:ext cx="2583364" cy="1926235"/>
              <a:chOff x="9009335" y="2753368"/>
              <a:chExt cx="2583364" cy="1926235"/>
            </a:xfrm>
          </p:grpSpPr>
          <p:sp>
            <p:nvSpPr>
              <p:cNvPr id="20" name="Rounded Rectangle 19">
                <a:extLst>
                  <a:ext uri="{FF2B5EF4-FFF2-40B4-BE49-F238E27FC236}">
                    <a16:creationId xmlns:a16="http://schemas.microsoft.com/office/drawing/2014/main" id="{A34AC575-5645-A071-0DF5-8A28E8416014}"/>
                  </a:ext>
                </a:extLst>
              </p:cNvPr>
              <p:cNvSpPr/>
              <p:nvPr/>
            </p:nvSpPr>
            <p:spPr>
              <a:xfrm>
                <a:off x="9009335" y="2753368"/>
                <a:ext cx="2583364" cy="192623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1" name="Text Placeholder 3">
                <a:extLst>
                  <a:ext uri="{FF2B5EF4-FFF2-40B4-BE49-F238E27FC236}">
                    <a16:creationId xmlns:a16="http://schemas.microsoft.com/office/drawing/2014/main" id="{D37A4F37-6BD6-3EBC-6451-A4794B707E6F}"/>
                  </a:ext>
                </a:extLst>
              </p:cNvPr>
              <p:cNvSpPr txBox="1">
                <a:spLocks/>
              </p:cNvSpPr>
              <p:nvPr/>
            </p:nvSpPr>
            <p:spPr>
              <a:xfrm>
                <a:off x="9110400" y="3088424"/>
                <a:ext cx="2482299" cy="10940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People have insufficient power to resist.</a:t>
                </a:r>
              </a:p>
            </p:txBody>
          </p:sp>
        </p:grpSp>
      </p:grpSp>
      <p:sp>
        <p:nvSpPr>
          <p:cNvPr id="2" name="TextBox 1">
            <a:extLst>
              <a:ext uri="{FF2B5EF4-FFF2-40B4-BE49-F238E27FC236}">
                <a16:creationId xmlns:a16="http://schemas.microsoft.com/office/drawing/2014/main" id="{87C34ADB-C227-4856-0DAB-BC95A3FE5234}"/>
              </a:ext>
            </a:extLst>
          </p:cNvPr>
          <p:cNvSpPr txBox="1"/>
          <p:nvPr/>
        </p:nvSpPr>
        <p:spPr>
          <a:xfrm>
            <a:off x="7934189" y="5612458"/>
            <a:ext cx="3847072"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Passages Curriculum</a:t>
            </a:r>
          </a:p>
        </p:txBody>
      </p:sp>
    </p:spTree>
    <p:extLst>
      <p:ext uri="{BB962C8B-B14F-4D97-AF65-F5344CB8AC3E}">
        <p14:creationId xmlns:p14="http://schemas.microsoft.com/office/powerpoint/2010/main" val="35063866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FA391-0F20-14CC-B401-52CF86EE242F}"/>
            </a:ext>
          </a:extLst>
        </p:cNvPr>
        <p:cNvGrpSpPr/>
        <p:nvPr/>
      </p:nvGrpSpPr>
      <p:grpSpPr>
        <a:xfrm>
          <a:off x="0" y="0"/>
          <a:ext cx="0" cy="0"/>
          <a:chOff x="0" y="0"/>
          <a:chExt cx="0" cy="0"/>
        </a:xfrm>
      </p:grpSpPr>
      <p:sp>
        <p:nvSpPr>
          <p:cNvPr id="5" name="Graphic 3">
            <a:extLst>
              <a:ext uri="{FF2B5EF4-FFF2-40B4-BE49-F238E27FC236}">
                <a16:creationId xmlns:a16="http://schemas.microsoft.com/office/drawing/2014/main" id="{12758802-3559-BCD6-6670-FBA658D3CDBA}"/>
              </a:ext>
            </a:extLst>
          </p:cNvPr>
          <p:cNvSpPr/>
          <p:nvPr/>
        </p:nvSpPr>
        <p:spPr>
          <a:xfrm>
            <a:off x="-13447" y="2515149"/>
            <a:ext cx="12192000" cy="2080726"/>
          </a:xfrm>
          <a:prstGeom prst="roundRect">
            <a:avLst>
              <a:gd name="adj" fmla="val 0"/>
            </a:avLst>
          </a:prstGeom>
          <a:solidFill>
            <a:srgbClr val="A2287E">
              <a:alpha val="16000"/>
            </a:srgbClr>
          </a:solidFill>
          <a:ln w="3175">
            <a:solidFill>
              <a:srgbClr val="A2287E">
                <a:alpha val="6000"/>
              </a:srgbClr>
            </a:solidFill>
          </a:ln>
          <a:effectLst>
            <a:outerShdw blurRad="304800" sx="104000" sy="104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514DEE82-6C64-FDED-8169-E59529759A01}"/>
              </a:ext>
            </a:extLst>
          </p:cNvPr>
          <p:cNvSpPr txBox="1">
            <a:spLocks/>
          </p:cNvSpPr>
          <p:nvPr/>
        </p:nvSpPr>
        <p:spPr>
          <a:xfrm>
            <a:off x="1236027" y="3203426"/>
            <a:ext cx="9679601" cy="70417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algn="ctr"/>
            <a:r>
              <a:rPr lang="en-US" sz="3400" b="1" dirty="0">
                <a:solidFill>
                  <a:schemeClr val="tx1"/>
                </a:solidFill>
              </a:rPr>
              <a:t>Structures</a:t>
            </a:r>
          </a:p>
        </p:txBody>
      </p:sp>
    </p:spTree>
    <p:extLst>
      <p:ext uri="{BB962C8B-B14F-4D97-AF65-F5344CB8AC3E}">
        <p14:creationId xmlns:p14="http://schemas.microsoft.com/office/powerpoint/2010/main" val="38920691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54F07-FA76-B663-7D85-196ACFC6737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0066B551-8323-E897-C39C-0F4DD5372EB1}"/>
              </a:ext>
            </a:extLst>
          </p:cNvPr>
          <p:cNvSpPr txBox="1">
            <a:spLocks/>
          </p:cNvSpPr>
          <p:nvPr/>
        </p:nvSpPr>
        <p:spPr>
          <a:xfrm>
            <a:off x="600009" y="317500"/>
            <a:ext cx="9208133" cy="71089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Structural Determinants</a:t>
            </a:r>
          </a:p>
        </p:txBody>
      </p:sp>
      <p:sp>
        <p:nvSpPr>
          <p:cNvPr id="4" name="TextBox 3">
            <a:extLst>
              <a:ext uri="{FF2B5EF4-FFF2-40B4-BE49-F238E27FC236}">
                <a16:creationId xmlns:a16="http://schemas.microsoft.com/office/drawing/2014/main" id="{B3B7383F-F333-B0FA-CA59-529FD8FBC98F}"/>
              </a:ext>
            </a:extLst>
          </p:cNvPr>
          <p:cNvSpPr txBox="1"/>
          <p:nvPr/>
        </p:nvSpPr>
        <p:spPr>
          <a:xfrm>
            <a:off x="7565114" y="5603404"/>
            <a:ext cx="3847072" cy="276999"/>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r>
              <a:rPr lang="en-US" dirty="0"/>
              <a:t>Source: FAO 2023b</a:t>
            </a:r>
          </a:p>
        </p:txBody>
      </p:sp>
      <p:sp>
        <p:nvSpPr>
          <p:cNvPr id="6" name="Text Placeholder 3">
            <a:extLst>
              <a:ext uri="{FF2B5EF4-FFF2-40B4-BE49-F238E27FC236}">
                <a16:creationId xmlns:a16="http://schemas.microsoft.com/office/drawing/2014/main" id="{6D1AA0F3-2CE4-041E-C106-6B4F74A13087}"/>
              </a:ext>
            </a:extLst>
          </p:cNvPr>
          <p:cNvSpPr txBox="1">
            <a:spLocks/>
          </p:cNvSpPr>
          <p:nvPr/>
        </p:nvSpPr>
        <p:spPr>
          <a:xfrm>
            <a:off x="623759" y="2163527"/>
            <a:ext cx="10717175" cy="2958605"/>
          </a:xfrm>
          <a:prstGeom prst="rect">
            <a:avLst/>
          </a:prstGeom>
          <a:effectLst>
            <a:outerShdw blurRad="419100" algn="ctr" rotWithShape="0">
              <a:prstClr val="black">
                <a:alpha val="40000"/>
              </a:prstClr>
            </a:outerShdw>
          </a:effectLst>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r>
              <a:rPr lang="en-US" sz="2400" dirty="0">
                <a:solidFill>
                  <a:schemeClr val="tx1"/>
                </a:solidFill>
                <a:latin typeface="Montserrat" pitchFamily="2" charset="77"/>
                <a:ea typeface="+mn-ea"/>
                <a:cs typeface="+mn-cs"/>
              </a:rPr>
              <a:t>Social structures form the complex and stable framework of society that influences all individuals or groups through the relationship between institutions (e.g. economy, politics, religion) and social practices (e.g. behaviors, norms and values), or the ways social institutions are related and interact in a given society.</a:t>
            </a:r>
          </a:p>
          <a:p>
            <a:pPr>
              <a:buClr>
                <a:srgbClr val="A2287E"/>
              </a:buClr>
            </a:pPr>
            <a:r>
              <a:rPr lang="en-US" sz="2400" dirty="0">
                <a:solidFill>
                  <a:schemeClr val="tx1"/>
                </a:solidFill>
                <a:latin typeface="Montserrat" pitchFamily="2" charset="77"/>
                <a:ea typeface="+mn-ea"/>
                <a:cs typeface="+mn-cs"/>
              </a:rPr>
              <a:t> </a:t>
            </a:r>
            <a:endParaRPr lang="en-US" sz="1800" dirty="0">
              <a:solidFill>
                <a:schemeClr val="tx1"/>
              </a:solidFill>
              <a:latin typeface="Montserrat" pitchFamily="2" charset="77"/>
            </a:endParaRPr>
          </a:p>
          <a:p>
            <a:pPr algn="r">
              <a:buClr>
                <a:srgbClr val="A2287E"/>
              </a:buClr>
            </a:pPr>
            <a:r>
              <a:rPr lang="en-US" sz="1800" dirty="0">
                <a:solidFill>
                  <a:schemeClr val="tx1"/>
                </a:solidFill>
                <a:latin typeface="Montserrat" pitchFamily="2" charset="77"/>
              </a:rPr>
              <a:t>— Bell 2015; FAO 2023b</a:t>
            </a:r>
          </a:p>
          <a:p>
            <a:pPr>
              <a:buClr>
                <a:srgbClr val="A2287E"/>
              </a:buClr>
            </a:pPr>
            <a:endParaRPr lang="en-US" sz="1800" dirty="0">
              <a:solidFill>
                <a:schemeClr val="tx1"/>
              </a:solidFill>
              <a:latin typeface="Montserrat" pitchFamily="2" charset="77"/>
            </a:endParaRPr>
          </a:p>
        </p:txBody>
      </p:sp>
    </p:spTree>
    <p:extLst>
      <p:ext uri="{BB962C8B-B14F-4D97-AF65-F5344CB8AC3E}">
        <p14:creationId xmlns:p14="http://schemas.microsoft.com/office/powerpoint/2010/main" val="471464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89190A-69C5-9194-5278-48CBF7DA520A}"/>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DEF1763C-9819-544F-AF8A-ECA7F8495292}"/>
              </a:ext>
            </a:extLst>
          </p:cNvPr>
          <p:cNvGrpSpPr/>
          <p:nvPr/>
        </p:nvGrpSpPr>
        <p:grpSpPr>
          <a:xfrm>
            <a:off x="717318" y="2092732"/>
            <a:ext cx="3996197" cy="2672536"/>
            <a:chOff x="717318" y="1935249"/>
            <a:chExt cx="3996197" cy="2672536"/>
          </a:xfrm>
        </p:grpSpPr>
        <p:sp>
          <p:nvSpPr>
            <p:cNvPr id="6" name="Title 1">
              <a:extLst>
                <a:ext uri="{FF2B5EF4-FFF2-40B4-BE49-F238E27FC236}">
                  <a16:creationId xmlns:a16="http://schemas.microsoft.com/office/drawing/2014/main" id="{540B0FE6-6654-8E98-087D-CE311FF7B165}"/>
                </a:ext>
              </a:extLst>
            </p:cNvPr>
            <p:cNvSpPr txBox="1">
              <a:spLocks/>
            </p:cNvSpPr>
            <p:nvPr/>
          </p:nvSpPr>
          <p:spPr>
            <a:xfrm>
              <a:off x="717319" y="1935249"/>
              <a:ext cx="3996196" cy="10668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kern="1200" cap="all" spc="-100" dirty="0">
                  <a:solidFill>
                    <a:schemeClr val="tx1"/>
                  </a:solidFill>
                  <a:latin typeface="Montserrat" pitchFamily="2" charset="77"/>
                  <a:ea typeface="+mj-ea"/>
                  <a:cs typeface="Calibri" charset="0"/>
                </a:rPr>
                <a:t>Characteristic F</a:t>
              </a:r>
              <a:r>
                <a:rPr lang="en-US" sz="3400" cap="all" spc="-100" dirty="0">
                  <a:solidFill>
                    <a:schemeClr val="tx1"/>
                  </a:solidFill>
                  <a:latin typeface="Montserrat" pitchFamily="2" charset="77"/>
                  <a:ea typeface="+mj-ea"/>
                  <a:cs typeface="Calibri" charset="0"/>
                </a:rPr>
                <a:t>IVE</a:t>
              </a:r>
              <a:endParaRPr lang="en-US" sz="3400" kern="1200" cap="all" dirty="0">
                <a:solidFill>
                  <a:schemeClr val="tx1"/>
                </a:solidFill>
                <a:latin typeface="Montserrat" pitchFamily="2" charset="77"/>
                <a:ea typeface="+mj-ea"/>
                <a:cs typeface="Calibri" charset="0"/>
              </a:endParaRPr>
            </a:p>
          </p:txBody>
        </p:sp>
        <p:sp>
          <p:nvSpPr>
            <p:cNvPr id="7" name="Text Placeholder 2">
              <a:extLst>
                <a:ext uri="{FF2B5EF4-FFF2-40B4-BE49-F238E27FC236}">
                  <a16:creationId xmlns:a16="http://schemas.microsoft.com/office/drawing/2014/main" id="{4ADE9BCD-A567-655A-212B-B5E04A7A26FE}"/>
                </a:ext>
              </a:extLst>
            </p:cNvPr>
            <p:cNvSpPr txBox="1">
              <a:spLocks/>
            </p:cNvSpPr>
            <p:nvPr/>
          </p:nvSpPr>
          <p:spPr>
            <a:xfrm>
              <a:off x="717318" y="3104118"/>
              <a:ext cx="3996196" cy="150366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kern="1200" dirty="0">
                  <a:solidFill>
                    <a:schemeClr val="tx1"/>
                  </a:solidFill>
                  <a:latin typeface="Montserrat" pitchFamily="2" charset="77"/>
                  <a:ea typeface="+mn-ea"/>
                  <a:cs typeface="+mn-cs"/>
                </a:rPr>
                <a:t>Foster iterative cycles of critical reflection and action, and build a critical consciousness</a:t>
              </a:r>
            </a:p>
          </p:txBody>
        </p:sp>
      </p:grpSp>
      <p:sp>
        <p:nvSpPr>
          <p:cNvPr id="4" name="TextBox 3">
            <a:extLst>
              <a:ext uri="{FF2B5EF4-FFF2-40B4-BE49-F238E27FC236}">
                <a16:creationId xmlns:a16="http://schemas.microsoft.com/office/drawing/2014/main" id="{AF6A0A49-6C16-EAD6-C902-3C0E60B6B054}"/>
              </a:ext>
            </a:extLst>
          </p:cNvPr>
          <p:cNvSpPr txBox="1"/>
          <p:nvPr/>
        </p:nvSpPr>
        <p:spPr>
          <a:xfrm>
            <a:off x="8031678" y="5204748"/>
            <a:ext cx="3477209" cy="646331"/>
          </a:xfrm>
          <a:prstGeom prst="rect">
            <a:avLst/>
          </a:prstGeom>
          <a:noFill/>
        </p:spPr>
        <p:txBody>
          <a:bodyPr wrap="square" rtlCol="0">
            <a:spAutoFit/>
          </a:bodyPr>
          <a:lstStyle/>
          <a:p>
            <a:pPr algn="r"/>
            <a:r>
              <a:rPr lang="en-US" sz="1200" dirty="0">
                <a:solidFill>
                  <a:schemeClr val="tx1">
                    <a:lumMod val="65000"/>
                    <a:lumOff val="35000"/>
                  </a:schemeClr>
                </a:solidFill>
                <a:latin typeface="Montserrat" pitchFamily="2" charset="77"/>
              </a:rPr>
              <a:t>Image source: </a:t>
            </a:r>
            <a:r>
              <a:rPr lang="en-US" sz="1200" dirty="0">
                <a:solidFill>
                  <a:schemeClr val="tx1">
                    <a:lumMod val="65000"/>
                    <a:lumOff val="35000"/>
                  </a:schemeClr>
                </a:solidFill>
                <a:latin typeface="Montserrat" pitchFamily="2" charset="77"/>
                <a:hlinkClick r:id="rId3"/>
              </a:rPr>
              <a:t>swscmedia.com</a:t>
            </a:r>
            <a:endParaRPr lang="en-US" sz="1200" dirty="0">
              <a:solidFill>
                <a:schemeClr val="tx1">
                  <a:lumMod val="65000"/>
                  <a:lumOff val="35000"/>
                </a:schemeClr>
              </a:solidFill>
              <a:latin typeface="Montserrat" pitchFamily="2" charset="77"/>
            </a:endParaRPr>
          </a:p>
          <a:p>
            <a:pPr algn="r"/>
            <a:endParaRPr lang="en-US" sz="1200" dirty="0">
              <a:solidFill>
                <a:schemeClr val="tx1">
                  <a:lumMod val="65000"/>
                  <a:lumOff val="35000"/>
                </a:schemeClr>
              </a:solidFill>
              <a:latin typeface="Montserrat" pitchFamily="2" charset="77"/>
            </a:endParaRPr>
          </a:p>
          <a:p>
            <a:pPr algn="r"/>
            <a:r>
              <a:rPr lang="en-US" sz="1200" dirty="0">
                <a:solidFill>
                  <a:schemeClr val="tx1">
                    <a:lumMod val="65000"/>
                    <a:lumOff val="35000"/>
                  </a:schemeClr>
                </a:solidFill>
                <a:latin typeface="Montserrat" pitchFamily="2" charset="77"/>
              </a:rPr>
              <a:t>Source: Kantor 2015</a:t>
            </a:r>
          </a:p>
        </p:txBody>
      </p:sp>
      <p:pic>
        <p:nvPicPr>
          <p:cNvPr id="8" name="Picture 7" descr="A close-up of a person's head&#10;&#10;Description automatically generated">
            <a:extLst>
              <a:ext uri="{FF2B5EF4-FFF2-40B4-BE49-F238E27FC236}">
                <a16:creationId xmlns:a16="http://schemas.microsoft.com/office/drawing/2014/main" id="{E8142C46-30CA-6370-0042-507F229ABE8C}"/>
              </a:ext>
            </a:extLst>
          </p:cNvPr>
          <p:cNvPicPr>
            <a:picLocks noChangeAspect="1"/>
          </p:cNvPicPr>
          <p:nvPr/>
        </p:nvPicPr>
        <p:blipFill>
          <a:blip r:embed="rId4"/>
          <a:stretch>
            <a:fillRect/>
          </a:stretch>
        </p:blipFill>
        <p:spPr>
          <a:xfrm>
            <a:off x="5658889" y="1616620"/>
            <a:ext cx="5815791" cy="3588128"/>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1183360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5DD2E-FAB3-13FE-3007-42DAAA66F02A}"/>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DED8DA2F-E99A-92D0-D294-15666B7A93FC}"/>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7B1F0CA6-BF90-B392-1FFE-BBD2FDFED7E8}"/>
              </a:ext>
            </a:extLst>
          </p:cNvPr>
          <p:cNvSpPr>
            <a:spLocks noGrp="1"/>
          </p:cNvSpPr>
          <p:nvPr>
            <p:ph type="body" idx="1"/>
          </p:nvPr>
        </p:nvSpPr>
        <p:spPr>
          <a:xfrm>
            <a:off x="4076450" y="2758848"/>
            <a:ext cx="6882605" cy="1340304"/>
          </a:xfrm>
          <a:noFill/>
          <a:ln>
            <a:noFill/>
          </a:ln>
        </p:spPr>
        <p:txBody>
          <a:bodyPr spcFirstLastPara="1" wrap="square" lIns="91425" tIns="45700" rIns="91425" bIns="45700" anchor="t" anchorCtr="0">
            <a:normAutofit/>
          </a:bodyPr>
          <a:lstStyle/>
          <a:p>
            <a:pPr marL="14288" indent="0"/>
            <a:r>
              <a:rPr lang="en-US" kern="1200" dirty="0">
                <a:solidFill>
                  <a:schemeClr val="tx1"/>
                </a:solidFill>
                <a:latin typeface="Montserrat" pitchFamily="2" charset="77"/>
                <a:ea typeface="+mj-ea"/>
                <a:cs typeface="Calibri" charset="0"/>
                <a:sym typeface="Arial"/>
              </a:rPr>
              <a:t>In chat:</a:t>
            </a:r>
          </a:p>
          <a:p>
            <a:pPr marL="14288" indent="0"/>
            <a:r>
              <a:rPr lang="en-US" sz="1200" b="1" kern="1200" dirty="0">
                <a:solidFill>
                  <a:schemeClr val="tx1"/>
                </a:solidFill>
                <a:latin typeface="Montserrat SemiBold" pitchFamily="2" charset="77"/>
                <a:ea typeface="+mj-ea"/>
                <a:cs typeface="Calibri" charset="0"/>
                <a:sym typeface="Arial"/>
              </a:rPr>
              <a:t> </a:t>
            </a:r>
          </a:p>
          <a:p>
            <a:pPr marL="14288" indent="0"/>
            <a:r>
              <a:rPr lang="en-US" b="1" kern="1200" dirty="0">
                <a:solidFill>
                  <a:schemeClr val="tx1"/>
                </a:solidFill>
                <a:latin typeface="Montserrat SemiBold" pitchFamily="2" charset="77"/>
                <a:ea typeface="+mj-ea"/>
                <a:cs typeface="Calibri" charset="0"/>
                <a:sym typeface="Arial"/>
              </a:rPr>
              <a:t>Share one thing you learned in Module 1</a:t>
            </a:r>
          </a:p>
        </p:txBody>
      </p:sp>
      <p:sp>
        <p:nvSpPr>
          <p:cNvPr id="10" name="Title 1">
            <a:extLst>
              <a:ext uri="{FF2B5EF4-FFF2-40B4-BE49-F238E27FC236}">
                <a16:creationId xmlns:a16="http://schemas.microsoft.com/office/drawing/2014/main" id="{D9242E9D-C267-D7B8-868B-7F305C58C97C}"/>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RECAP</a:t>
            </a:r>
          </a:p>
        </p:txBody>
      </p:sp>
      <p:pic>
        <p:nvPicPr>
          <p:cNvPr id="2" name="Picture 1" descr="A group of people with a smile and a chat&#10;&#10;Description automatically generated with medium confidence">
            <a:extLst>
              <a:ext uri="{FF2B5EF4-FFF2-40B4-BE49-F238E27FC236}">
                <a16:creationId xmlns:a16="http://schemas.microsoft.com/office/drawing/2014/main" id="{CD1AA93B-4FB3-6CF1-05B2-069F5D7B3FC6}"/>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10284" y="2579556"/>
            <a:ext cx="2475914" cy="2169942"/>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6766640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29907-F971-271C-B47A-2811930B6451}"/>
            </a:ext>
          </a:extLst>
        </p:cNvPr>
        <p:cNvGrpSpPr/>
        <p:nvPr/>
      </p:nvGrpSpPr>
      <p:grpSpPr>
        <a:xfrm>
          <a:off x="0" y="0"/>
          <a:ext cx="0" cy="0"/>
          <a:chOff x="0" y="0"/>
          <a:chExt cx="0" cy="0"/>
        </a:xfrm>
      </p:grpSpPr>
      <p:pic>
        <p:nvPicPr>
          <p:cNvPr id="4" name="Picture 3" descr="A close-up of words&#10;&#10;Description automatically generated">
            <a:extLst>
              <a:ext uri="{FF2B5EF4-FFF2-40B4-BE49-F238E27FC236}">
                <a16:creationId xmlns:a16="http://schemas.microsoft.com/office/drawing/2014/main" id="{B53C4409-0634-FA42-45D1-2FB763B665F5}"/>
              </a:ext>
            </a:extLst>
          </p:cNvPr>
          <p:cNvPicPr>
            <a:picLocks noChangeAspect="1"/>
          </p:cNvPicPr>
          <p:nvPr/>
        </p:nvPicPr>
        <p:blipFill>
          <a:blip r:embed="rId3"/>
          <a:stretch>
            <a:fillRect/>
          </a:stretch>
        </p:blipFill>
        <p:spPr>
          <a:xfrm>
            <a:off x="701609" y="1912553"/>
            <a:ext cx="5130431" cy="3588644"/>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3" name="Title 1">
            <a:extLst>
              <a:ext uri="{FF2B5EF4-FFF2-40B4-BE49-F238E27FC236}">
                <a16:creationId xmlns:a16="http://schemas.microsoft.com/office/drawing/2014/main" id="{F7089F8D-FECA-3933-4F0F-1538EB44C4E9}"/>
              </a:ext>
            </a:extLst>
          </p:cNvPr>
          <p:cNvSpPr txBox="1">
            <a:spLocks/>
          </p:cNvSpPr>
          <p:nvPr/>
        </p:nvSpPr>
        <p:spPr>
          <a:xfrm>
            <a:off x="434909" y="273132"/>
            <a:ext cx="9420291" cy="108367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Gender transformative approaches involve critical reflection</a:t>
            </a:r>
          </a:p>
        </p:txBody>
      </p:sp>
      <p:sp>
        <p:nvSpPr>
          <p:cNvPr id="9" name="Content Placeholder 2">
            <a:extLst>
              <a:ext uri="{FF2B5EF4-FFF2-40B4-BE49-F238E27FC236}">
                <a16:creationId xmlns:a16="http://schemas.microsoft.com/office/drawing/2014/main" id="{4B809D07-0982-00B4-ADAD-E17205C4DAF0}"/>
              </a:ext>
            </a:extLst>
          </p:cNvPr>
          <p:cNvSpPr txBox="1">
            <a:spLocks/>
          </p:cNvSpPr>
          <p:nvPr/>
        </p:nvSpPr>
        <p:spPr>
          <a:xfrm>
            <a:off x="6178591" y="2256501"/>
            <a:ext cx="5521237" cy="2900747"/>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These are iterative cycles of reflection, where learning in one session builds in the next. People may be in mixed or single groups depending on the purpose and structure.</a:t>
            </a:r>
          </a:p>
          <a:p>
            <a:endParaRPr lang="en-US" dirty="0"/>
          </a:p>
          <a:p>
            <a:r>
              <a:rPr lang="en-US" dirty="0"/>
              <a:t>Critical reflection is important for institutions, organizations, and research and program design and implementation teams in addition to work with participants.</a:t>
            </a:r>
          </a:p>
          <a:p>
            <a:endParaRPr lang="en-US" dirty="0"/>
          </a:p>
        </p:txBody>
      </p:sp>
      <p:sp>
        <p:nvSpPr>
          <p:cNvPr id="5" name="TextBox 4">
            <a:extLst>
              <a:ext uri="{FF2B5EF4-FFF2-40B4-BE49-F238E27FC236}">
                <a16:creationId xmlns:a16="http://schemas.microsoft.com/office/drawing/2014/main" id="{F1745738-6111-CC92-1B94-95B3F5B2759B}"/>
              </a:ext>
            </a:extLst>
          </p:cNvPr>
          <p:cNvSpPr txBox="1"/>
          <p:nvPr/>
        </p:nvSpPr>
        <p:spPr>
          <a:xfrm>
            <a:off x="8401456" y="5581981"/>
            <a:ext cx="3298372" cy="276999"/>
          </a:xfrm>
          <a:prstGeom prst="rect">
            <a:avLst/>
          </a:prstGeom>
          <a:noFill/>
        </p:spPr>
        <p:txBody>
          <a:bodyPr wrap="square" rtlCol="0">
            <a:spAutoFit/>
          </a:bodyPr>
          <a:lstStyle/>
          <a:p>
            <a:pPr algn="r"/>
            <a:r>
              <a:rPr lang="en-US" sz="1200" dirty="0">
                <a:latin typeface="Montserrat" pitchFamily="2" charset="77"/>
              </a:rPr>
              <a:t>Sources: Lau 2021; FAO 2024</a:t>
            </a:r>
            <a:endParaRPr lang="en-US" sz="1200" dirty="0">
              <a:solidFill>
                <a:srgbClr val="A2287E"/>
              </a:solidFill>
              <a:latin typeface="Montserrat" pitchFamily="2" charset="77"/>
            </a:endParaRPr>
          </a:p>
        </p:txBody>
      </p:sp>
      <p:sp>
        <p:nvSpPr>
          <p:cNvPr id="2" name="TextBox 1">
            <a:extLst>
              <a:ext uri="{FF2B5EF4-FFF2-40B4-BE49-F238E27FC236}">
                <a16:creationId xmlns:a16="http://schemas.microsoft.com/office/drawing/2014/main" id="{579F8C8F-CBF5-D9B2-BD7E-93061C956B18}"/>
              </a:ext>
            </a:extLst>
          </p:cNvPr>
          <p:cNvSpPr txBox="1"/>
          <p:nvPr/>
        </p:nvSpPr>
        <p:spPr>
          <a:xfrm>
            <a:off x="2559068" y="5581981"/>
            <a:ext cx="3298372" cy="276999"/>
          </a:xfrm>
          <a:prstGeom prst="rect">
            <a:avLst/>
          </a:prstGeom>
          <a:noFill/>
        </p:spPr>
        <p:txBody>
          <a:bodyPr wrap="square" rtlCol="0">
            <a:spAutoFit/>
          </a:bodyPr>
          <a:lstStyle/>
          <a:p>
            <a:pPr algn="r"/>
            <a:r>
              <a:rPr lang="en-US" sz="1200" dirty="0">
                <a:latin typeface="Montserrat" pitchFamily="2" charset="77"/>
              </a:rPr>
              <a:t>Image source: </a:t>
            </a:r>
            <a:r>
              <a:rPr lang="en-US" sz="1200" dirty="0">
                <a:solidFill>
                  <a:srgbClr val="A2287E"/>
                </a:solidFill>
                <a:latin typeface="Montserrat" pitchFamily="2" charset="77"/>
                <a:hlinkClick r:id="rId4">
                  <a:extLst>
                    <a:ext uri="{A12FA001-AC4F-418D-AE19-62706E023703}">
                      <ahyp:hlinkClr xmlns:ahyp="http://schemas.microsoft.com/office/drawing/2018/hyperlinkcolor" val="tx"/>
                    </a:ext>
                  </a:extLst>
                </a:hlinkClick>
              </a:rPr>
              <a:t>Edurad.eu</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8462038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4F1DE-91E0-15BF-F613-0522B092F79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4DAAD823-88B2-EAD7-398A-82B7947957AA}"/>
              </a:ext>
            </a:extLst>
          </p:cNvPr>
          <p:cNvSpPr txBox="1">
            <a:spLocks/>
          </p:cNvSpPr>
          <p:nvPr/>
        </p:nvSpPr>
        <p:spPr>
          <a:xfrm>
            <a:off x="447609" y="322619"/>
            <a:ext cx="9394891" cy="9761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Gender transformative approaches involve critical reflection</a:t>
            </a:r>
          </a:p>
        </p:txBody>
      </p:sp>
      <p:sp>
        <p:nvSpPr>
          <p:cNvPr id="9" name="Content Placeholder 2">
            <a:extLst>
              <a:ext uri="{FF2B5EF4-FFF2-40B4-BE49-F238E27FC236}">
                <a16:creationId xmlns:a16="http://schemas.microsoft.com/office/drawing/2014/main" id="{7757C834-951F-5F3A-4538-788F9414137C}"/>
              </a:ext>
            </a:extLst>
          </p:cNvPr>
          <p:cNvSpPr txBox="1">
            <a:spLocks/>
          </p:cNvSpPr>
          <p:nvPr/>
        </p:nvSpPr>
        <p:spPr>
          <a:xfrm>
            <a:off x="5341434" y="2007585"/>
            <a:ext cx="6515187" cy="3717816"/>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Conduct reflective discussions to help create critical consciousness through social dialogue and learning.</a:t>
            </a:r>
          </a:p>
          <a:p>
            <a:endParaRPr lang="en-US" dirty="0"/>
          </a:p>
          <a:p>
            <a:r>
              <a:rPr lang="en-US" dirty="0"/>
              <a:t>Enhance awareness of norms, dynamics and their influence on own and others lives.</a:t>
            </a:r>
          </a:p>
          <a:p>
            <a:endParaRPr lang="en-US" dirty="0"/>
          </a:p>
          <a:p>
            <a:r>
              <a:rPr lang="en-US" dirty="0"/>
              <a:t>Reflect on values, behaviors and where there are alignment and opportunities for change.</a:t>
            </a:r>
          </a:p>
          <a:p>
            <a:endParaRPr lang="en-US" dirty="0"/>
          </a:p>
          <a:p>
            <a:r>
              <a:rPr lang="en-US" dirty="0"/>
              <a:t>Strategize together to support change. </a:t>
            </a:r>
          </a:p>
          <a:p>
            <a:endParaRPr lang="en-US" dirty="0"/>
          </a:p>
          <a:p>
            <a:r>
              <a:rPr lang="en-US" dirty="0"/>
              <a:t>Challenge unequal power relations and dynamics across spheres of influence.</a:t>
            </a:r>
          </a:p>
          <a:p>
            <a:endParaRPr lang="en-US" dirty="0"/>
          </a:p>
        </p:txBody>
      </p:sp>
      <p:pic>
        <p:nvPicPr>
          <p:cNvPr id="6" name="Picture 5" descr="A screenshot of a cell phone&#10;&#10;Description automatically generated">
            <a:extLst>
              <a:ext uri="{FF2B5EF4-FFF2-40B4-BE49-F238E27FC236}">
                <a16:creationId xmlns:a16="http://schemas.microsoft.com/office/drawing/2014/main" id="{C471BB0B-8708-DA80-0871-E2AFD7F6B039}"/>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335380" y="1591293"/>
            <a:ext cx="4641872" cy="4113066"/>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7" name="TextBox 6">
            <a:extLst>
              <a:ext uri="{FF2B5EF4-FFF2-40B4-BE49-F238E27FC236}">
                <a16:creationId xmlns:a16="http://schemas.microsoft.com/office/drawing/2014/main" id="{171C01AC-FC59-C2B8-9E0C-27723B737219}"/>
              </a:ext>
            </a:extLst>
          </p:cNvPr>
          <p:cNvSpPr txBox="1"/>
          <p:nvPr/>
        </p:nvSpPr>
        <p:spPr>
          <a:xfrm>
            <a:off x="8547364" y="5656548"/>
            <a:ext cx="3309257" cy="276999"/>
          </a:xfrm>
          <a:prstGeom prst="rect">
            <a:avLst/>
          </a:prstGeom>
          <a:noFill/>
        </p:spPr>
        <p:txBody>
          <a:bodyPr wrap="square" rtlCol="0">
            <a:spAutoFit/>
          </a:bodyPr>
          <a:lstStyle/>
          <a:p>
            <a:pPr algn="r"/>
            <a:r>
              <a:rPr lang="en-US" sz="1200" dirty="0">
                <a:latin typeface="Montserrat" pitchFamily="2" charset="77"/>
              </a:rPr>
              <a:t>Sources: Lau 2021; FAO 2024</a:t>
            </a:r>
          </a:p>
        </p:txBody>
      </p:sp>
      <p:sp>
        <p:nvSpPr>
          <p:cNvPr id="2" name="TextBox 1">
            <a:extLst>
              <a:ext uri="{FF2B5EF4-FFF2-40B4-BE49-F238E27FC236}">
                <a16:creationId xmlns:a16="http://schemas.microsoft.com/office/drawing/2014/main" id="{5F4CC062-7643-31D5-93AE-51081269F6EB}"/>
              </a:ext>
            </a:extLst>
          </p:cNvPr>
          <p:cNvSpPr txBox="1"/>
          <p:nvPr/>
        </p:nvSpPr>
        <p:spPr>
          <a:xfrm>
            <a:off x="1416203" y="5652825"/>
            <a:ext cx="3309257" cy="276999"/>
          </a:xfrm>
          <a:prstGeom prst="rect">
            <a:avLst/>
          </a:prstGeom>
          <a:noFill/>
        </p:spPr>
        <p:txBody>
          <a:bodyPr wrap="square" rtlCol="0">
            <a:spAutoFit/>
          </a:bodyPr>
          <a:lstStyle/>
          <a:p>
            <a:pPr algn="r"/>
            <a:r>
              <a:rPr lang="en-US" sz="1200" dirty="0">
                <a:latin typeface="Montserrat" pitchFamily="2" charset="77"/>
              </a:rPr>
              <a:t>Image source: </a:t>
            </a:r>
            <a:r>
              <a:rPr lang="en-US" sz="1200" dirty="0">
                <a:solidFill>
                  <a:srgbClr val="A2287E"/>
                </a:solidFill>
                <a:latin typeface="Montserrat" pitchFamily="2" charset="77"/>
                <a:hlinkClick r:id="rId4">
                  <a:extLst>
                    <a:ext uri="{A12FA001-AC4F-418D-AE19-62706E023703}">
                      <ahyp:hlinkClr xmlns:ahyp="http://schemas.microsoft.com/office/drawing/2018/hyperlinkcolor" val="tx"/>
                    </a:ext>
                  </a:extLst>
                </a:hlinkClick>
              </a:rPr>
              <a:t>McLeod 2024 </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42132285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584DF-4F9F-C090-46EA-3A9D2C0F207C}"/>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B78076D1-949C-1E53-B339-5CC41059313E}"/>
              </a:ext>
            </a:extLst>
          </p:cNvPr>
          <p:cNvSpPr txBox="1">
            <a:spLocks/>
          </p:cNvSpPr>
          <p:nvPr/>
        </p:nvSpPr>
        <p:spPr>
          <a:xfrm>
            <a:off x="422209" y="312301"/>
            <a:ext cx="9483791" cy="9761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transformative approaches are iterative</a:t>
            </a:r>
          </a:p>
        </p:txBody>
      </p:sp>
      <p:sp>
        <p:nvSpPr>
          <p:cNvPr id="9" name="Content Placeholder 2">
            <a:extLst>
              <a:ext uri="{FF2B5EF4-FFF2-40B4-BE49-F238E27FC236}">
                <a16:creationId xmlns:a16="http://schemas.microsoft.com/office/drawing/2014/main" id="{6B203A5B-81B3-7F30-4764-4BC52F664AF8}"/>
              </a:ext>
            </a:extLst>
          </p:cNvPr>
          <p:cNvSpPr txBox="1">
            <a:spLocks/>
          </p:cNvSpPr>
          <p:nvPr/>
        </p:nvSpPr>
        <p:spPr>
          <a:xfrm>
            <a:off x="6712022" y="2484441"/>
            <a:ext cx="4748215" cy="2359746"/>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Gender considerations and learnings in one stage inform the next phase of the project and evaluation cycle.</a:t>
            </a:r>
          </a:p>
          <a:p>
            <a:endParaRPr lang="en-US" dirty="0"/>
          </a:p>
          <a:p>
            <a:r>
              <a:rPr lang="en-US" dirty="0"/>
              <a:t>Embedding learning throughout while remaining nimble allows programs to adjust and respond to changes as they happen.</a:t>
            </a:r>
          </a:p>
        </p:txBody>
      </p:sp>
      <p:pic>
        <p:nvPicPr>
          <p:cNvPr id="4" name="Picture 3" descr="A diagram of cycle of life&#10;&#10;Description automatically generated">
            <a:extLst>
              <a:ext uri="{FF2B5EF4-FFF2-40B4-BE49-F238E27FC236}">
                <a16:creationId xmlns:a16="http://schemas.microsoft.com/office/drawing/2014/main" id="{C49C92D5-A2B5-D929-45F4-60F27980D6EA}"/>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00009" y="1918428"/>
            <a:ext cx="5529685" cy="3491772"/>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5" name="TextBox 4">
            <a:extLst>
              <a:ext uri="{FF2B5EF4-FFF2-40B4-BE49-F238E27FC236}">
                <a16:creationId xmlns:a16="http://schemas.microsoft.com/office/drawing/2014/main" id="{A8E52C76-171D-3AFA-1C9B-683ABE807CBB}"/>
              </a:ext>
            </a:extLst>
          </p:cNvPr>
          <p:cNvSpPr txBox="1"/>
          <p:nvPr/>
        </p:nvSpPr>
        <p:spPr>
          <a:xfrm>
            <a:off x="9086129" y="5575801"/>
            <a:ext cx="2517977" cy="276999"/>
          </a:xfrm>
          <a:prstGeom prst="rect">
            <a:avLst/>
          </a:prstGeom>
          <a:noFill/>
        </p:spPr>
        <p:txBody>
          <a:bodyPr wrap="square" rtlCol="0">
            <a:spAutoFit/>
          </a:bodyPr>
          <a:lstStyle/>
          <a:p>
            <a:pPr algn="r"/>
            <a:r>
              <a:rPr lang="en-US" sz="1200" dirty="0">
                <a:latin typeface="Montserrat" pitchFamily="2" charset="77"/>
              </a:rPr>
              <a:t>Source: Lau 2021</a:t>
            </a:r>
          </a:p>
        </p:txBody>
      </p:sp>
      <p:sp>
        <p:nvSpPr>
          <p:cNvPr id="2" name="TextBox 1">
            <a:extLst>
              <a:ext uri="{FF2B5EF4-FFF2-40B4-BE49-F238E27FC236}">
                <a16:creationId xmlns:a16="http://schemas.microsoft.com/office/drawing/2014/main" id="{2CA23EF0-B22A-C15B-AF8E-3B9F1D8E6285}"/>
              </a:ext>
            </a:extLst>
          </p:cNvPr>
          <p:cNvSpPr txBox="1"/>
          <p:nvPr/>
        </p:nvSpPr>
        <p:spPr>
          <a:xfrm>
            <a:off x="3637117" y="5575802"/>
            <a:ext cx="2517977" cy="276999"/>
          </a:xfrm>
          <a:prstGeom prst="rect">
            <a:avLst/>
          </a:prstGeom>
          <a:noFill/>
        </p:spPr>
        <p:txBody>
          <a:bodyPr wrap="square" rtlCol="0">
            <a:spAutoFit/>
          </a:bodyPr>
          <a:lstStyle/>
          <a:p>
            <a:pPr algn="r"/>
            <a:r>
              <a:rPr lang="en-US" sz="1200" dirty="0">
                <a:latin typeface="Montserrat" pitchFamily="2" charset="77"/>
              </a:rPr>
              <a:t>Image source: </a:t>
            </a:r>
            <a:r>
              <a:rPr lang="en-US" sz="1200" dirty="0">
                <a:solidFill>
                  <a:srgbClr val="A2287E"/>
                </a:solidFill>
                <a:latin typeface="Montserrat" pitchFamily="2" charset="77"/>
                <a:hlinkClick r:id="rId4">
                  <a:extLst>
                    <a:ext uri="{A12FA001-AC4F-418D-AE19-62706E023703}">
                      <ahyp:hlinkClr xmlns:ahyp="http://schemas.microsoft.com/office/drawing/2018/hyperlinkcolor" val="tx"/>
                    </a:ext>
                  </a:extLst>
                </a:hlinkClick>
              </a:rPr>
              <a:t>Powell 2016</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13204830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DAC0F-1621-43BD-9CBE-B07B860804A9}"/>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C032614-2085-67D9-B881-1D7CE7631464}"/>
              </a:ext>
            </a:extLst>
          </p:cNvPr>
          <p:cNvSpPr txBox="1">
            <a:spLocks/>
          </p:cNvSpPr>
          <p:nvPr/>
        </p:nvSpPr>
        <p:spPr>
          <a:xfrm>
            <a:off x="460310" y="240372"/>
            <a:ext cx="9382190" cy="102962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Summary: Key Characteristics of gender transformative approaches</a:t>
            </a:r>
          </a:p>
        </p:txBody>
      </p:sp>
      <p:grpSp>
        <p:nvGrpSpPr>
          <p:cNvPr id="31" name="Group 30">
            <a:extLst>
              <a:ext uri="{FF2B5EF4-FFF2-40B4-BE49-F238E27FC236}">
                <a16:creationId xmlns:a16="http://schemas.microsoft.com/office/drawing/2014/main" id="{CC4E062B-0361-52ED-6D97-834A09815B5B}"/>
              </a:ext>
            </a:extLst>
          </p:cNvPr>
          <p:cNvGrpSpPr/>
          <p:nvPr/>
        </p:nvGrpSpPr>
        <p:grpSpPr>
          <a:xfrm>
            <a:off x="600013" y="1720984"/>
            <a:ext cx="10930348" cy="754589"/>
            <a:chOff x="600013" y="1910552"/>
            <a:chExt cx="10930348" cy="754589"/>
          </a:xfrm>
        </p:grpSpPr>
        <p:sp>
          <p:nvSpPr>
            <p:cNvPr id="2" name="Rounded Rectangle 1">
              <a:extLst>
                <a:ext uri="{FF2B5EF4-FFF2-40B4-BE49-F238E27FC236}">
                  <a16:creationId xmlns:a16="http://schemas.microsoft.com/office/drawing/2014/main" id="{DC165427-7831-6ADF-A7F4-B6467356F34A}"/>
                </a:ext>
              </a:extLst>
            </p:cNvPr>
            <p:cNvSpPr/>
            <p:nvPr/>
          </p:nvSpPr>
          <p:spPr>
            <a:xfrm>
              <a:off x="600013" y="1910552"/>
              <a:ext cx="10930348" cy="754589"/>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6" name="Google Shape;54;p3">
              <a:extLst>
                <a:ext uri="{FF2B5EF4-FFF2-40B4-BE49-F238E27FC236}">
                  <a16:creationId xmlns:a16="http://schemas.microsoft.com/office/drawing/2014/main" id="{911F9B16-0107-2914-2895-625446F93334}"/>
                </a:ext>
              </a:extLst>
            </p:cNvPr>
            <p:cNvSpPr txBox="1">
              <a:spLocks/>
            </p:cNvSpPr>
            <p:nvPr/>
          </p:nvSpPr>
          <p:spPr>
            <a:xfrm>
              <a:off x="3440443" y="2075856"/>
              <a:ext cx="7930248"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84000"/>
                </a:lnSpc>
                <a:spcBef>
                  <a:spcPts val="0"/>
                </a:spcBef>
                <a:buClr>
                  <a:srgbClr val="000000"/>
                </a:buClr>
                <a:buSzPts val="2400"/>
                <a:buFont typeface="Arial"/>
                <a:buNone/>
              </a:pPr>
              <a:r>
                <a:rPr lang="en-US" sz="1700" kern="1200" dirty="0">
                  <a:solidFill>
                    <a:schemeClr val="tx1"/>
                  </a:solidFill>
                  <a:latin typeface="Montserrat" pitchFamily="2" charset="77"/>
                  <a:ea typeface="+mj-ea"/>
                  <a:cs typeface="Calibri" charset="0"/>
                  <a:sym typeface="Arial"/>
                </a:rPr>
                <a:t>Prioritize a deep understanding of people in their context and the way social inequalities intersect to affect choices and outcomes.</a:t>
              </a:r>
            </a:p>
          </p:txBody>
        </p:sp>
        <p:sp>
          <p:nvSpPr>
            <p:cNvPr id="18" name="Text Placeholder 2">
              <a:extLst>
                <a:ext uri="{FF2B5EF4-FFF2-40B4-BE49-F238E27FC236}">
                  <a16:creationId xmlns:a16="http://schemas.microsoft.com/office/drawing/2014/main" id="{01FC616A-F19D-7A61-2F77-E37A2B083EDF}"/>
                </a:ext>
              </a:extLst>
            </p:cNvPr>
            <p:cNvSpPr txBox="1">
              <a:spLocks/>
            </p:cNvSpPr>
            <p:nvPr/>
          </p:nvSpPr>
          <p:spPr>
            <a:xfrm>
              <a:off x="661639" y="2099027"/>
              <a:ext cx="2683727" cy="39053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nSpc>
                  <a:spcPct val="100000"/>
                </a:lnSpc>
                <a:spcBef>
                  <a:spcPts val="0"/>
                </a:spcBef>
              </a:pPr>
              <a:r>
                <a:rPr lang="en-US" sz="1700" b="1" kern="1200" dirty="0">
                  <a:solidFill>
                    <a:srgbClr val="A2287E"/>
                  </a:solidFill>
                  <a:latin typeface="Montserrat SemiBold" pitchFamily="2" charset="77"/>
                  <a:ea typeface="+mj-ea"/>
                  <a:cs typeface="Calibri" charset="0"/>
                </a:rPr>
                <a:t>Characteristic One</a:t>
              </a:r>
            </a:p>
          </p:txBody>
        </p:sp>
      </p:grpSp>
      <p:grpSp>
        <p:nvGrpSpPr>
          <p:cNvPr id="32" name="Group 31">
            <a:extLst>
              <a:ext uri="{FF2B5EF4-FFF2-40B4-BE49-F238E27FC236}">
                <a16:creationId xmlns:a16="http://schemas.microsoft.com/office/drawing/2014/main" id="{361D2991-D0B5-4CB3-9837-080394756F5D}"/>
              </a:ext>
            </a:extLst>
          </p:cNvPr>
          <p:cNvGrpSpPr/>
          <p:nvPr/>
        </p:nvGrpSpPr>
        <p:grpSpPr>
          <a:xfrm>
            <a:off x="600013" y="2583573"/>
            <a:ext cx="10930348" cy="754589"/>
            <a:chOff x="600013" y="1910552"/>
            <a:chExt cx="10930348" cy="754589"/>
          </a:xfrm>
        </p:grpSpPr>
        <p:sp>
          <p:nvSpPr>
            <p:cNvPr id="33" name="Rounded Rectangle 32">
              <a:extLst>
                <a:ext uri="{FF2B5EF4-FFF2-40B4-BE49-F238E27FC236}">
                  <a16:creationId xmlns:a16="http://schemas.microsoft.com/office/drawing/2014/main" id="{519A7DF2-6F4D-BDCC-B5B6-7BAFE2E7CD50}"/>
                </a:ext>
              </a:extLst>
            </p:cNvPr>
            <p:cNvSpPr/>
            <p:nvPr/>
          </p:nvSpPr>
          <p:spPr>
            <a:xfrm>
              <a:off x="600013" y="1910552"/>
              <a:ext cx="10930348" cy="754589"/>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4" name="Google Shape;54;p3">
              <a:extLst>
                <a:ext uri="{FF2B5EF4-FFF2-40B4-BE49-F238E27FC236}">
                  <a16:creationId xmlns:a16="http://schemas.microsoft.com/office/drawing/2014/main" id="{4B07D858-9E42-A61F-D6F3-CA15128AE0A2}"/>
                </a:ext>
              </a:extLst>
            </p:cNvPr>
            <p:cNvSpPr txBox="1">
              <a:spLocks/>
            </p:cNvSpPr>
            <p:nvPr/>
          </p:nvSpPr>
          <p:spPr>
            <a:xfrm>
              <a:off x="3440443" y="2063156"/>
              <a:ext cx="7930248"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84000"/>
                </a:lnSpc>
                <a:spcBef>
                  <a:spcPts val="0"/>
                </a:spcBef>
                <a:buClr>
                  <a:srgbClr val="000000"/>
                </a:buClr>
                <a:buSzPts val="2400"/>
                <a:buFont typeface="Arial"/>
                <a:buNone/>
              </a:pPr>
              <a:r>
                <a:rPr lang="en-US" sz="1700" kern="1200" dirty="0">
                  <a:solidFill>
                    <a:schemeClr val="tx1"/>
                  </a:solidFill>
                  <a:latin typeface="Montserrat" pitchFamily="2" charset="77"/>
                  <a:ea typeface="+mj-ea"/>
                  <a:cs typeface="Calibri" charset="0"/>
                  <a:sym typeface="Arial"/>
                </a:rPr>
                <a:t>Engage with both men and women.</a:t>
              </a:r>
            </a:p>
          </p:txBody>
        </p:sp>
        <p:sp>
          <p:nvSpPr>
            <p:cNvPr id="36" name="Text Placeholder 2">
              <a:extLst>
                <a:ext uri="{FF2B5EF4-FFF2-40B4-BE49-F238E27FC236}">
                  <a16:creationId xmlns:a16="http://schemas.microsoft.com/office/drawing/2014/main" id="{3E99C955-6060-37E2-3080-0E3ABA552032}"/>
                </a:ext>
              </a:extLst>
            </p:cNvPr>
            <p:cNvSpPr txBox="1">
              <a:spLocks/>
            </p:cNvSpPr>
            <p:nvPr/>
          </p:nvSpPr>
          <p:spPr>
            <a:xfrm>
              <a:off x="661639" y="2099027"/>
              <a:ext cx="2683727" cy="39053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nSpc>
                  <a:spcPct val="100000"/>
                </a:lnSpc>
                <a:spcBef>
                  <a:spcPts val="0"/>
                </a:spcBef>
              </a:pPr>
              <a:r>
                <a:rPr lang="en-US" sz="1700" b="1" kern="1200" dirty="0">
                  <a:solidFill>
                    <a:srgbClr val="A2287E"/>
                  </a:solidFill>
                  <a:latin typeface="Montserrat SemiBold" pitchFamily="2" charset="77"/>
                  <a:ea typeface="+mj-ea"/>
                  <a:cs typeface="Calibri" charset="0"/>
                </a:rPr>
                <a:t>Characteristic Two</a:t>
              </a:r>
            </a:p>
          </p:txBody>
        </p:sp>
      </p:grpSp>
      <p:grpSp>
        <p:nvGrpSpPr>
          <p:cNvPr id="37" name="Group 36">
            <a:extLst>
              <a:ext uri="{FF2B5EF4-FFF2-40B4-BE49-F238E27FC236}">
                <a16:creationId xmlns:a16="http://schemas.microsoft.com/office/drawing/2014/main" id="{CCB0894E-D6DD-8E21-F6EE-B8461B85DD47}"/>
              </a:ext>
            </a:extLst>
          </p:cNvPr>
          <p:cNvGrpSpPr/>
          <p:nvPr/>
        </p:nvGrpSpPr>
        <p:grpSpPr>
          <a:xfrm>
            <a:off x="600013" y="3446161"/>
            <a:ext cx="10930348" cy="754589"/>
            <a:chOff x="600013" y="1910552"/>
            <a:chExt cx="10930348" cy="754589"/>
          </a:xfrm>
        </p:grpSpPr>
        <p:sp>
          <p:nvSpPr>
            <p:cNvPr id="38" name="Rounded Rectangle 37">
              <a:extLst>
                <a:ext uri="{FF2B5EF4-FFF2-40B4-BE49-F238E27FC236}">
                  <a16:creationId xmlns:a16="http://schemas.microsoft.com/office/drawing/2014/main" id="{DE9E26FC-EB1B-E87B-1BEF-1E664A5A379D}"/>
                </a:ext>
              </a:extLst>
            </p:cNvPr>
            <p:cNvSpPr/>
            <p:nvPr/>
          </p:nvSpPr>
          <p:spPr>
            <a:xfrm>
              <a:off x="600013" y="1910552"/>
              <a:ext cx="10930348" cy="754589"/>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9" name="Google Shape;54;p3">
              <a:extLst>
                <a:ext uri="{FF2B5EF4-FFF2-40B4-BE49-F238E27FC236}">
                  <a16:creationId xmlns:a16="http://schemas.microsoft.com/office/drawing/2014/main" id="{D545F0EE-3420-4388-2057-80247708F5D4}"/>
                </a:ext>
              </a:extLst>
            </p:cNvPr>
            <p:cNvSpPr txBox="1">
              <a:spLocks/>
            </p:cNvSpPr>
            <p:nvPr/>
          </p:nvSpPr>
          <p:spPr>
            <a:xfrm>
              <a:off x="3440443" y="2063156"/>
              <a:ext cx="7930248"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84000"/>
                </a:lnSpc>
                <a:spcBef>
                  <a:spcPts val="0"/>
                </a:spcBef>
                <a:buClr>
                  <a:srgbClr val="000000"/>
                </a:buClr>
                <a:buSzPts val="2400"/>
                <a:buFont typeface="Arial"/>
                <a:buNone/>
              </a:pPr>
              <a:r>
                <a:rPr lang="en-US" sz="1700" kern="1200" dirty="0">
                  <a:solidFill>
                    <a:schemeClr val="tx1"/>
                  </a:solidFill>
                  <a:latin typeface="Montserrat" pitchFamily="2" charset="77"/>
                  <a:ea typeface="+mj-ea"/>
                  <a:cs typeface="Calibri" charset="0"/>
                  <a:sym typeface="Arial"/>
                </a:rPr>
                <a:t>Work across multiple levels of the socio-ecological model. </a:t>
              </a:r>
            </a:p>
          </p:txBody>
        </p:sp>
        <p:sp>
          <p:nvSpPr>
            <p:cNvPr id="41" name="Text Placeholder 2">
              <a:extLst>
                <a:ext uri="{FF2B5EF4-FFF2-40B4-BE49-F238E27FC236}">
                  <a16:creationId xmlns:a16="http://schemas.microsoft.com/office/drawing/2014/main" id="{15ED5CB1-CB9A-EA6D-9962-0315456C15AA}"/>
                </a:ext>
              </a:extLst>
            </p:cNvPr>
            <p:cNvSpPr txBox="1">
              <a:spLocks/>
            </p:cNvSpPr>
            <p:nvPr/>
          </p:nvSpPr>
          <p:spPr>
            <a:xfrm>
              <a:off x="661639" y="2099027"/>
              <a:ext cx="2683727" cy="39053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nSpc>
                  <a:spcPct val="100000"/>
                </a:lnSpc>
                <a:spcBef>
                  <a:spcPts val="0"/>
                </a:spcBef>
              </a:pPr>
              <a:r>
                <a:rPr lang="en-US" sz="1700" b="1" kern="1200" dirty="0">
                  <a:solidFill>
                    <a:srgbClr val="A2287E"/>
                  </a:solidFill>
                  <a:latin typeface="Montserrat SemiBold" pitchFamily="2" charset="77"/>
                  <a:ea typeface="+mj-ea"/>
                  <a:cs typeface="Calibri" charset="0"/>
                </a:rPr>
                <a:t>Characteristic Three</a:t>
              </a:r>
            </a:p>
          </p:txBody>
        </p:sp>
      </p:grpSp>
      <p:grpSp>
        <p:nvGrpSpPr>
          <p:cNvPr id="42" name="Group 41">
            <a:extLst>
              <a:ext uri="{FF2B5EF4-FFF2-40B4-BE49-F238E27FC236}">
                <a16:creationId xmlns:a16="http://schemas.microsoft.com/office/drawing/2014/main" id="{DDD1203A-C177-3C98-4F2C-55313C7785E3}"/>
              </a:ext>
            </a:extLst>
          </p:cNvPr>
          <p:cNvGrpSpPr/>
          <p:nvPr/>
        </p:nvGrpSpPr>
        <p:grpSpPr>
          <a:xfrm>
            <a:off x="600013" y="4308748"/>
            <a:ext cx="10930348" cy="754589"/>
            <a:chOff x="600013" y="1910552"/>
            <a:chExt cx="10930348" cy="754589"/>
          </a:xfrm>
        </p:grpSpPr>
        <p:sp>
          <p:nvSpPr>
            <p:cNvPr id="43" name="Rounded Rectangle 42">
              <a:extLst>
                <a:ext uri="{FF2B5EF4-FFF2-40B4-BE49-F238E27FC236}">
                  <a16:creationId xmlns:a16="http://schemas.microsoft.com/office/drawing/2014/main" id="{419C3F25-A4C9-A5DA-CBDD-AB8BE514D0DC}"/>
                </a:ext>
              </a:extLst>
            </p:cNvPr>
            <p:cNvSpPr/>
            <p:nvPr/>
          </p:nvSpPr>
          <p:spPr>
            <a:xfrm>
              <a:off x="600013" y="1910552"/>
              <a:ext cx="10930348" cy="754589"/>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4" name="Google Shape;54;p3">
              <a:extLst>
                <a:ext uri="{FF2B5EF4-FFF2-40B4-BE49-F238E27FC236}">
                  <a16:creationId xmlns:a16="http://schemas.microsoft.com/office/drawing/2014/main" id="{D92FDD68-DF6C-35A0-340E-D54D00A1AEF4}"/>
                </a:ext>
              </a:extLst>
            </p:cNvPr>
            <p:cNvSpPr txBox="1">
              <a:spLocks/>
            </p:cNvSpPr>
            <p:nvPr/>
          </p:nvSpPr>
          <p:spPr>
            <a:xfrm>
              <a:off x="3440443" y="2063156"/>
              <a:ext cx="7930248"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84000"/>
                </a:lnSpc>
                <a:spcBef>
                  <a:spcPts val="0"/>
                </a:spcBef>
                <a:buClr>
                  <a:srgbClr val="000000"/>
                </a:buClr>
                <a:buSzPts val="2400"/>
                <a:buFont typeface="Arial"/>
                <a:buNone/>
              </a:pPr>
              <a:r>
                <a:rPr lang="en-US" sz="1700" kern="1200" dirty="0">
                  <a:solidFill>
                    <a:schemeClr val="tx1"/>
                  </a:solidFill>
                  <a:latin typeface="Montserrat" pitchFamily="2" charset="77"/>
                  <a:ea typeface="+mj-ea"/>
                  <a:cs typeface="Calibri" charset="0"/>
                  <a:sym typeface="Arial"/>
                </a:rPr>
                <a:t>Address unequal power relations, and challenge oppressive norms, behaviors and structures.</a:t>
              </a:r>
            </a:p>
          </p:txBody>
        </p:sp>
        <p:sp>
          <p:nvSpPr>
            <p:cNvPr id="46" name="Text Placeholder 2">
              <a:extLst>
                <a:ext uri="{FF2B5EF4-FFF2-40B4-BE49-F238E27FC236}">
                  <a16:creationId xmlns:a16="http://schemas.microsoft.com/office/drawing/2014/main" id="{7554C728-AF20-C498-CB7B-F9211DB24483}"/>
                </a:ext>
              </a:extLst>
            </p:cNvPr>
            <p:cNvSpPr txBox="1">
              <a:spLocks/>
            </p:cNvSpPr>
            <p:nvPr/>
          </p:nvSpPr>
          <p:spPr>
            <a:xfrm>
              <a:off x="661639" y="2099027"/>
              <a:ext cx="2683727" cy="39053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nSpc>
                  <a:spcPct val="100000"/>
                </a:lnSpc>
                <a:spcBef>
                  <a:spcPts val="0"/>
                </a:spcBef>
              </a:pPr>
              <a:r>
                <a:rPr lang="en-US" sz="1700" b="1" kern="1200" dirty="0">
                  <a:solidFill>
                    <a:srgbClr val="A2287E"/>
                  </a:solidFill>
                  <a:latin typeface="Montserrat SemiBold" pitchFamily="2" charset="77"/>
                  <a:ea typeface="+mj-ea"/>
                  <a:cs typeface="Calibri" charset="0"/>
                </a:rPr>
                <a:t>Characteristic</a:t>
              </a:r>
              <a:r>
                <a:rPr lang="en-US" sz="1800" b="1" kern="1200" dirty="0">
                  <a:solidFill>
                    <a:srgbClr val="A2287E"/>
                  </a:solidFill>
                  <a:latin typeface="Montserrat SemiBold" pitchFamily="2" charset="77"/>
                  <a:ea typeface="+mj-ea"/>
                  <a:cs typeface="Calibri" charset="0"/>
                </a:rPr>
                <a:t> Four</a:t>
              </a:r>
            </a:p>
          </p:txBody>
        </p:sp>
      </p:grpSp>
      <p:grpSp>
        <p:nvGrpSpPr>
          <p:cNvPr id="47" name="Group 46">
            <a:extLst>
              <a:ext uri="{FF2B5EF4-FFF2-40B4-BE49-F238E27FC236}">
                <a16:creationId xmlns:a16="http://schemas.microsoft.com/office/drawing/2014/main" id="{458CE997-181B-6A09-EE01-84511105CF0B}"/>
              </a:ext>
            </a:extLst>
          </p:cNvPr>
          <p:cNvGrpSpPr/>
          <p:nvPr/>
        </p:nvGrpSpPr>
        <p:grpSpPr>
          <a:xfrm>
            <a:off x="600013" y="5171334"/>
            <a:ext cx="10930348" cy="754589"/>
            <a:chOff x="600013" y="1910552"/>
            <a:chExt cx="10930348" cy="754589"/>
          </a:xfrm>
        </p:grpSpPr>
        <p:sp>
          <p:nvSpPr>
            <p:cNvPr id="48" name="Rounded Rectangle 47">
              <a:extLst>
                <a:ext uri="{FF2B5EF4-FFF2-40B4-BE49-F238E27FC236}">
                  <a16:creationId xmlns:a16="http://schemas.microsoft.com/office/drawing/2014/main" id="{ACEDDD88-9EC1-FE09-D923-4894B93B440B}"/>
                </a:ext>
              </a:extLst>
            </p:cNvPr>
            <p:cNvSpPr/>
            <p:nvPr/>
          </p:nvSpPr>
          <p:spPr>
            <a:xfrm>
              <a:off x="600013" y="1910552"/>
              <a:ext cx="10930348" cy="754589"/>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9" name="Google Shape;54;p3">
              <a:extLst>
                <a:ext uri="{FF2B5EF4-FFF2-40B4-BE49-F238E27FC236}">
                  <a16:creationId xmlns:a16="http://schemas.microsoft.com/office/drawing/2014/main" id="{BE9231CF-E879-91E1-C53B-058082051D5A}"/>
                </a:ext>
              </a:extLst>
            </p:cNvPr>
            <p:cNvSpPr txBox="1">
              <a:spLocks/>
            </p:cNvSpPr>
            <p:nvPr/>
          </p:nvSpPr>
          <p:spPr>
            <a:xfrm>
              <a:off x="3440443" y="2063156"/>
              <a:ext cx="7930248"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84000"/>
                </a:lnSpc>
                <a:spcBef>
                  <a:spcPts val="0"/>
                </a:spcBef>
                <a:buClr>
                  <a:srgbClr val="000000"/>
                </a:buClr>
                <a:buSzPts val="2400"/>
                <a:buFont typeface="Arial"/>
                <a:buNone/>
              </a:pPr>
              <a:r>
                <a:rPr lang="en-US" sz="1700" kern="1200" dirty="0">
                  <a:solidFill>
                    <a:schemeClr val="tx1"/>
                  </a:solidFill>
                  <a:latin typeface="Montserrat" pitchFamily="2" charset="77"/>
                  <a:ea typeface="+mj-ea"/>
                  <a:cs typeface="Calibri" charset="0"/>
                  <a:sym typeface="Arial"/>
                </a:rPr>
                <a:t>Foster iterative cycles of critical reflection and action, and build a critical consciousness.</a:t>
              </a:r>
            </a:p>
          </p:txBody>
        </p:sp>
        <p:sp>
          <p:nvSpPr>
            <p:cNvPr id="51" name="Text Placeholder 2">
              <a:extLst>
                <a:ext uri="{FF2B5EF4-FFF2-40B4-BE49-F238E27FC236}">
                  <a16:creationId xmlns:a16="http://schemas.microsoft.com/office/drawing/2014/main" id="{BB678CB2-65BC-F0B5-5223-38B4FDC947AA}"/>
                </a:ext>
              </a:extLst>
            </p:cNvPr>
            <p:cNvSpPr txBox="1">
              <a:spLocks/>
            </p:cNvSpPr>
            <p:nvPr/>
          </p:nvSpPr>
          <p:spPr>
            <a:xfrm>
              <a:off x="661639" y="2099027"/>
              <a:ext cx="2683727" cy="39053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nSpc>
                  <a:spcPct val="100000"/>
                </a:lnSpc>
                <a:spcBef>
                  <a:spcPts val="0"/>
                </a:spcBef>
              </a:pPr>
              <a:r>
                <a:rPr lang="en-US" sz="1700" b="1" kern="1200" dirty="0">
                  <a:solidFill>
                    <a:srgbClr val="A2287E"/>
                  </a:solidFill>
                  <a:latin typeface="Montserrat SemiBold" pitchFamily="2" charset="77"/>
                  <a:ea typeface="+mj-ea"/>
                  <a:cs typeface="Calibri" charset="0"/>
                </a:rPr>
                <a:t>Characteristic</a:t>
              </a:r>
              <a:r>
                <a:rPr lang="en-US" sz="1800" b="1" kern="1200" dirty="0">
                  <a:solidFill>
                    <a:srgbClr val="A2287E"/>
                  </a:solidFill>
                  <a:latin typeface="Montserrat SemiBold" pitchFamily="2" charset="77"/>
                  <a:ea typeface="+mj-ea"/>
                  <a:cs typeface="Calibri" charset="0"/>
                </a:rPr>
                <a:t> Five</a:t>
              </a:r>
            </a:p>
          </p:txBody>
        </p:sp>
      </p:grpSp>
    </p:spTree>
    <p:extLst>
      <p:ext uri="{BB962C8B-B14F-4D97-AF65-F5344CB8AC3E}">
        <p14:creationId xmlns:p14="http://schemas.microsoft.com/office/powerpoint/2010/main" val="40586061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A5E081-FCDC-3742-BE7E-1BDF8B88EB38}"/>
            </a:ext>
          </a:extLst>
        </p:cNvPr>
        <p:cNvGrpSpPr/>
        <p:nvPr/>
      </p:nvGrpSpPr>
      <p:grpSpPr>
        <a:xfrm>
          <a:off x="0" y="0"/>
          <a:ext cx="0" cy="0"/>
          <a:chOff x="0" y="0"/>
          <a:chExt cx="0" cy="0"/>
        </a:xfrm>
      </p:grpSpPr>
      <p:sp>
        <p:nvSpPr>
          <p:cNvPr id="5" name="Graphic 3">
            <a:extLst>
              <a:ext uri="{FF2B5EF4-FFF2-40B4-BE49-F238E27FC236}">
                <a16:creationId xmlns:a16="http://schemas.microsoft.com/office/drawing/2014/main" id="{A29F2A18-FE10-8262-7A38-27CAD1C1AD15}"/>
              </a:ext>
            </a:extLst>
          </p:cNvPr>
          <p:cNvSpPr/>
          <p:nvPr/>
        </p:nvSpPr>
        <p:spPr>
          <a:xfrm>
            <a:off x="-13447" y="2515149"/>
            <a:ext cx="12192000" cy="2080726"/>
          </a:xfrm>
          <a:prstGeom prst="roundRect">
            <a:avLst>
              <a:gd name="adj" fmla="val 0"/>
            </a:avLst>
          </a:prstGeom>
          <a:solidFill>
            <a:srgbClr val="A2287E">
              <a:alpha val="16000"/>
            </a:srgbClr>
          </a:solidFill>
          <a:ln w="3175">
            <a:solidFill>
              <a:srgbClr val="A2287E">
                <a:alpha val="6000"/>
              </a:srgbClr>
            </a:solidFill>
          </a:ln>
          <a:effectLst>
            <a:outerShdw blurRad="304800" sx="104000" sy="104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0689B22C-9C95-BDE2-0AE8-0DBBA2B363CC}"/>
              </a:ext>
            </a:extLst>
          </p:cNvPr>
          <p:cNvSpPr txBox="1">
            <a:spLocks/>
          </p:cNvSpPr>
          <p:nvPr/>
        </p:nvSpPr>
        <p:spPr>
          <a:xfrm>
            <a:off x="600010" y="3092629"/>
            <a:ext cx="11131073" cy="92576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 indent="0"/>
            <a:r>
              <a:rPr lang="en-US" b="1" dirty="0">
                <a:solidFill>
                  <a:schemeClr val="tx1"/>
                </a:solidFill>
              </a:rPr>
              <a:t>Can you think of other characteristics that should be considered important when describing gender transformative approaches?</a:t>
            </a:r>
          </a:p>
        </p:txBody>
      </p:sp>
      <p:sp>
        <p:nvSpPr>
          <p:cNvPr id="2" name="Title 1">
            <a:extLst>
              <a:ext uri="{FF2B5EF4-FFF2-40B4-BE49-F238E27FC236}">
                <a16:creationId xmlns:a16="http://schemas.microsoft.com/office/drawing/2014/main" id="{C856E00F-8732-D8ED-B7DD-BC04BCE63E01}"/>
              </a:ext>
            </a:extLst>
          </p:cNvPr>
          <p:cNvSpPr txBox="1">
            <a:spLocks/>
          </p:cNvSpPr>
          <p:nvPr/>
        </p:nvSpPr>
        <p:spPr>
          <a:xfrm>
            <a:off x="600010" y="379142"/>
            <a:ext cx="8663576" cy="64676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Food for thought</a:t>
            </a:r>
          </a:p>
        </p:txBody>
      </p:sp>
    </p:spTree>
    <p:extLst>
      <p:ext uri="{BB962C8B-B14F-4D97-AF65-F5344CB8AC3E}">
        <p14:creationId xmlns:p14="http://schemas.microsoft.com/office/powerpoint/2010/main" val="15799559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CABBD88D-2940-45FA-10FC-607A4AA67AD6}"/>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BB26EF0E-8A8E-F48A-F9C5-478907F0411D}"/>
              </a:ext>
            </a:extLst>
          </p:cNvPr>
          <p:cNvSpPr txBox="1">
            <a:spLocks noGrp="1"/>
          </p:cNvSpPr>
          <p:nvPr>
            <p:ph type="title"/>
          </p:nvPr>
        </p:nvSpPr>
        <p:spPr>
          <a:xfrm>
            <a:off x="6329441" y="423749"/>
            <a:ext cx="5557759" cy="3474979"/>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8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Case studies that exemplify the key characteristics of gender transformative approaches</a:t>
            </a:r>
            <a:endParaRPr sz="4000" b="1" kern="1200" cap="all" spc="-8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4D68DF17-DB9E-43A3-379F-6734BE83EEED}"/>
              </a:ext>
            </a:extLst>
          </p:cNvPr>
          <p:cNvGrpSpPr/>
          <p:nvPr/>
        </p:nvGrpSpPr>
        <p:grpSpPr>
          <a:xfrm>
            <a:off x="6329442" y="3935182"/>
            <a:ext cx="5279652" cy="675393"/>
            <a:chOff x="6385197" y="3645249"/>
            <a:chExt cx="5279652" cy="675393"/>
          </a:xfrm>
        </p:grpSpPr>
        <p:sp>
          <p:nvSpPr>
            <p:cNvPr id="2" name="Google Shape;47;g30838b89d9c_0_0">
              <a:extLst>
                <a:ext uri="{FF2B5EF4-FFF2-40B4-BE49-F238E27FC236}">
                  <a16:creationId xmlns:a16="http://schemas.microsoft.com/office/drawing/2014/main" id="{DFD0F45A-C740-A463-3B44-4A7AAB7312A6}"/>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Section 2</a:t>
              </a:r>
              <a:endParaRPr lang="en-US" sz="2800" kern="1200" cap="all" dirty="0">
                <a:solidFill>
                  <a:schemeClr val="tx1"/>
                </a:solidFill>
                <a:latin typeface="Montserrat Light" pitchFamily="2" charset="77"/>
                <a:ea typeface="+mn-ea"/>
                <a:cs typeface="+mn-cs"/>
              </a:endParaRPr>
            </a:p>
          </p:txBody>
        </p:sp>
        <p:cxnSp>
          <p:nvCxnSpPr>
            <p:cNvPr id="3" name="Straight Connector 12">
              <a:extLst>
                <a:ext uri="{FF2B5EF4-FFF2-40B4-BE49-F238E27FC236}">
                  <a16:creationId xmlns:a16="http://schemas.microsoft.com/office/drawing/2014/main" id="{38E0BA6C-EB65-76F0-3D73-1A728678458E}"/>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33513753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08;p18">
            <a:extLst>
              <a:ext uri="{FF2B5EF4-FFF2-40B4-BE49-F238E27FC236}">
                <a16:creationId xmlns:a16="http://schemas.microsoft.com/office/drawing/2014/main" id="{DAA87D1A-AC1C-9607-FBEC-8304FE1A4349}"/>
              </a:ext>
            </a:extLst>
          </p:cNvPr>
          <p:cNvSpPr txBox="1">
            <a:spLocks/>
          </p:cNvSpPr>
          <p:nvPr/>
        </p:nvSpPr>
        <p:spPr>
          <a:xfrm>
            <a:off x="4801726" y="501806"/>
            <a:ext cx="5546606" cy="4054844"/>
          </a:xfrm>
          <a:prstGeom prst="rect">
            <a:avLst/>
          </a:prstGeom>
          <a:noFill/>
          <a:ln>
            <a:noFill/>
          </a:ln>
        </p:spPr>
        <p:txBody>
          <a:bodyPr spcFirstLastPara="1" vert="horz" wrap="square" lIns="91425" tIns="45700" rIns="91425" bIns="45700" rtlCol="0" anchor="b" anchorCtr="0">
            <a:noAutofit/>
          </a:bodyPr>
          <a:lstStyle>
            <a:lvl1pPr algn="l" defTabSz="914400" rtl="0" eaLnBrk="1" latinLnBrk="0" hangingPunct="1">
              <a:lnSpc>
                <a:spcPct val="90000"/>
              </a:lnSpc>
              <a:spcBef>
                <a:spcPct val="0"/>
              </a:spcBef>
              <a:buNone/>
              <a:defRPr sz="4400" b="1" i="0" kern="1200">
                <a:solidFill>
                  <a:schemeClr val="tx1"/>
                </a:solidFill>
                <a:latin typeface="Montserrat" pitchFamily="2" charset="77"/>
                <a:ea typeface="Montserrat" pitchFamily="2" charset="77"/>
                <a:cs typeface="Calibri" charset="0"/>
              </a:defRPr>
            </a:lvl1pPr>
          </a:lstStyle>
          <a:p>
            <a:pPr>
              <a:spcBef>
                <a:spcPts val="0"/>
              </a:spcBef>
              <a:buClr>
                <a:srgbClr val="7F7F7F"/>
              </a:buClr>
              <a:buSzPts val="3600"/>
              <a:buFont typeface="Montserrat ExtraBold"/>
              <a:buNone/>
            </a:pPr>
            <a:r>
              <a:rPr lang="en-US" sz="4000" cap="all" spc="-80" dirty="0">
                <a:effectLst>
                  <a:outerShdw blurRad="615741" sx="102000" sy="102000" algn="ctr" rotWithShape="0">
                    <a:prstClr val="black">
                      <a:alpha val="16806"/>
                    </a:prstClr>
                  </a:outerShdw>
                </a:effectLst>
                <a:ea typeface="+mj-ea"/>
              </a:rPr>
              <a:t>Homestead-based fish harvesting technology combined with </a:t>
            </a:r>
          </a:p>
          <a:p>
            <a:pPr>
              <a:spcBef>
                <a:spcPts val="0"/>
              </a:spcBef>
              <a:buClr>
                <a:srgbClr val="7F7F7F"/>
              </a:buClr>
              <a:buSzPts val="3600"/>
              <a:buFont typeface="Montserrat ExtraBold"/>
              <a:buNone/>
            </a:pPr>
            <a:r>
              <a:rPr lang="en-US" sz="4000" cap="all" spc="-80" dirty="0">
                <a:effectLst>
                  <a:outerShdw blurRad="615741" sx="102000" sy="102000" algn="ctr" rotWithShape="0">
                    <a:prstClr val="black">
                      <a:alpha val="16806"/>
                    </a:prstClr>
                  </a:outerShdw>
                </a:effectLst>
                <a:ea typeface="+mj-ea"/>
              </a:rPr>
              <a:t>a gender transformative approach</a:t>
            </a:r>
          </a:p>
        </p:txBody>
      </p:sp>
      <p:sp>
        <p:nvSpPr>
          <p:cNvPr id="6" name="Google Shape;47;g30838b89d9c_0_0">
            <a:extLst>
              <a:ext uri="{FF2B5EF4-FFF2-40B4-BE49-F238E27FC236}">
                <a16:creationId xmlns:a16="http://schemas.microsoft.com/office/drawing/2014/main" id="{D269F0AD-2511-A292-2F8B-9BD94E20A849}"/>
              </a:ext>
            </a:extLst>
          </p:cNvPr>
          <p:cNvSpPr txBox="1">
            <a:spLocks/>
          </p:cNvSpPr>
          <p:nvPr/>
        </p:nvSpPr>
        <p:spPr>
          <a:xfrm>
            <a:off x="4801726" y="4632561"/>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Case study</a:t>
            </a:r>
            <a:endParaRPr lang="en-US" sz="2800" kern="1200" cap="all" dirty="0">
              <a:solidFill>
                <a:schemeClr val="tx1"/>
              </a:solidFill>
              <a:latin typeface="Montserrat Light" pitchFamily="2" charset="77"/>
              <a:ea typeface="+mn-ea"/>
              <a:cs typeface="+mn-cs"/>
            </a:endParaRPr>
          </a:p>
        </p:txBody>
      </p:sp>
      <p:sp>
        <p:nvSpPr>
          <p:cNvPr id="8" name="TextBox 7">
            <a:extLst>
              <a:ext uri="{FF2B5EF4-FFF2-40B4-BE49-F238E27FC236}">
                <a16:creationId xmlns:a16="http://schemas.microsoft.com/office/drawing/2014/main" id="{4458217B-8DB4-1E9D-EAE2-CE88C56CE92A}"/>
              </a:ext>
            </a:extLst>
          </p:cNvPr>
          <p:cNvSpPr txBox="1"/>
          <p:nvPr/>
        </p:nvSpPr>
        <p:spPr>
          <a:xfrm>
            <a:off x="8486078" y="5596499"/>
            <a:ext cx="1862254" cy="276999"/>
          </a:xfrm>
          <a:prstGeom prst="rect">
            <a:avLst/>
          </a:prstGeom>
          <a:noFill/>
        </p:spPr>
        <p:txBody>
          <a:bodyPr wrap="square" rtlCol="0">
            <a:spAutoFit/>
          </a:bodyPr>
          <a:lstStyle/>
          <a:p>
            <a:pPr algn="r"/>
            <a:r>
              <a:rPr lang="en-US" sz="1200" dirty="0">
                <a:latin typeface="Montserrat" pitchFamily="2" charset="77"/>
              </a:rPr>
              <a:t>Source: Lau 2021</a:t>
            </a:r>
          </a:p>
        </p:txBody>
      </p:sp>
    </p:spTree>
    <p:extLst>
      <p:ext uri="{BB962C8B-B14F-4D97-AF65-F5344CB8AC3E}">
        <p14:creationId xmlns:p14="http://schemas.microsoft.com/office/powerpoint/2010/main" val="33988325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3CB86-7555-8C8A-D796-0D48FD9576CA}"/>
            </a:ext>
          </a:extLst>
        </p:cNvPr>
        <p:cNvGrpSpPr/>
        <p:nvPr/>
      </p:nvGrpSpPr>
      <p:grpSpPr>
        <a:xfrm>
          <a:off x="0" y="0"/>
          <a:ext cx="0" cy="0"/>
          <a:chOff x="0" y="0"/>
          <a:chExt cx="0" cy="0"/>
        </a:xfrm>
      </p:grpSpPr>
      <p:sp>
        <p:nvSpPr>
          <p:cNvPr id="7" name="Rounded Rectangle 6">
            <a:extLst>
              <a:ext uri="{FF2B5EF4-FFF2-40B4-BE49-F238E27FC236}">
                <a16:creationId xmlns:a16="http://schemas.microsoft.com/office/drawing/2014/main" id="{EAEACF1D-9575-FE15-0BC1-A06A75B0D0B6}"/>
              </a:ext>
            </a:extLst>
          </p:cNvPr>
          <p:cNvSpPr/>
          <p:nvPr/>
        </p:nvSpPr>
        <p:spPr>
          <a:xfrm>
            <a:off x="274770" y="1669724"/>
            <a:ext cx="7129639" cy="4858075"/>
          </a:xfrm>
          <a:prstGeom prst="roundRect">
            <a:avLst>
              <a:gd name="adj" fmla="val 0"/>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 name="Title 1">
            <a:extLst>
              <a:ext uri="{FF2B5EF4-FFF2-40B4-BE49-F238E27FC236}">
                <a16:creationId xmlns:a16="http://schemas.microsoft.com/office/drawing/2014/main" id="{C00463C1-4C34-4414-1900-DB33025D4F2A}"/>
              </a:ext>
            </a:extLst>
          </p:cNvPr>
          <p:cNvSpPr txBox="1">
            <a:spLocks/>
          </p:cNvSpPr>
          <p:nvPr/>
        </p:nvSpPr>
        <p:spPr>
          <a:xfrm>
            <a:off x="362885" y="223344"/>
            <a:ext cx="9659113" cy="125519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Homestead-based fish harvesting technology combined with a gender transformative approach</a:t>
            </a:r>
          </a:p>
        </p:txBody>
      </p:sp>
      <p:grpSp>
        <p:nvGrpSpPr>
          <p:cNvPr id="14" name="Group 13">
            <a:extLst>
              <a:ext uri="{FF2B5EF4-FFF2-40B4-BE49-F238E27FC236}">
                <a16:creationId xmlns:a16="http://schemas.microsoft.com/office/drawing/2014/main" id="{2F9BB4E2-072D-D3ED-223E-2CD0E330D235}"/>
              </a:ext>
            </a:extLst>
          </p:cNvPr>
          <p:cNvGrpSpPr/>
          <p:nvPr/>
        </p:nvGrpSpPr>
        <p:grpSpPr>
          <a:xfrm>
            <a:off x="279104" y="1666636"/>
            <a:ext cx="3493665" cy="378447"/>
            <a:chOff x="274771" y="1929987"/>
            <a:chExt cx="3092272" cy="378447"/>
          </a:xfrm>
        </p:grpSpPr>
        <p:sp>
          <p:nvSpPr>
            <p:cNvPr id="9" name="Rectangle 8">
              <a:extLst>
                <a:ext uri="{FF2B5EF4-FFF2-40B4-BE49-F238E27FC236}">
                  <a16:creationId xmlns:a16="http://schemas.microsoft.com/office/drawing/2014/main" id="{9EF676BA-A9A5-9DC3-24F0-CCD625EA5425}"/>
                </a:ext>
              </a:extLst>
            </p:cNvPr>
            <p:cNvSpPr/>
            <p:nvPr/>
          </p:nvSpPr>
          <p:spPr>
            <a:xfrm>
              <a:off x="274771" y="1929987"/>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Text Placeholder 3">
              <a:extLst>
                <a:ext uri="{FF2B5EF4-FFF2-40B4-BE49-F238E27FC236}">
                  <a16:creationId xmlns:a16="http://schemas.microsoft.com/office/drawing/2014/main" id="{A248705C-BD0B-FF1F-DA56-46F273A1D596}"/>
                </a:ext>
              </a:extLst>
            </p:cNvPr>
            <p:cNvSpPr txBox="1">
              <a:spLocks/>
            </p:cNvSpPr>
            <p:nvPr/>
          </p:nvSpPr>
          <p:spPr>
            <a:xfrm>
              <a:off x="352834" y="1941391"/>
              <a:ext cx="2479576"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b="1" dirty="0">
                  <a:solidFill>
                    <a:schemeClr val="tx1"/>
                  </a:solidFill>
                  <a:latin typeface="Montserrat" pitchFamily="2" charset="77"/>
                </a:rPr>
                <a:t>PROJECT</a:t>
              </a:r>
            </a:p>
          </p:txBody>
        </p:sp>
      </p:grpSp>
      <p:sp>
        <p:nvSpPr>
          <p:cNvPr id="12" name="Text Placeholder 3">
            <a:extLst>
              <a:ext uri="{FF2B5EF4-FFF2-40B4-BE49-F238E27FC236}">
                <a16:creationId xmlns:a16="http://schemas.microsoft.com/office/drawing/2014/main" id="{2E32C597-BEE5-22F0-5F53-EBEDF5B61979}"/>
              </a:ext>
            </a:extLst>
          </p:cNvPr>
          <p:cNvSpPr txBox="1">
            <a:spLocks/>
          </p:cNvSpPr>
          <p:nvPr/>
        </p:nvSpPr>
        <p:spPr>
          <a:xfrm>
            <a:off x="352833" y="2068195"/>
            <a:ext cx="6672435" cy="64686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dirty="0">
                <a:solidFill>
                  <a:schemeClr val="tx1"/>
                </a:solidFill>
                <a:latin typeface="Montserrat" pitchFamily="2" charset="77"/>
              </a:rPr>
              <a:t>Homestead-based harvesting technology + GTA/ Aquaculture for Income and Nutrition (AIN)</a:t>
            </a:r>
          </a:p>
          <a:p>
            <a:pPr>
              <a:buClr>
                <a:srgbClr val="A2287E"/>
              </a:buClr>
            </a:pPr>
            <a:endParaRPr lang="en-US" sz="1800" dirty="0">
              <a:solidFill>
                <a:schemeClr val="tx1"/>
              </a:solidFill>
              <a:latin typeface="Montserrat" pitchFamily="2" charset="77"/>
            </a:endParaRPr>
          </a:p>
        </p:txBody>
      </p:sp>
      <p:sp>
        <p:nvSpPr>
          <p:cNvPr id="2" name="TextBox 1">
            <a:extLst>
              <a:ext uri="{FF2B5EF4-FFF2-40B4-BE49-F238E27FC236}">
                <a16:creationId xmlns:a16="http://schemas.microsoft.com/office/drawing/2014/main" id="{2CE6A21C-E118-E71E-AD4F-CB724256ECEC}"/>
              </a:ext>
            </a:extLst>
          </p:cNvPr>
          <p:cNvSpPr txBox="1"/>
          <p:nvPr/>
        </p:nvSpPr>
        <p:spPr>
          <a:xfrm>
            <a:off x="10018418" y="5610452"/>
            <a:ext cx="1862254" cy="276999"/>
          </a:xfrm>
          <a:prstGeom prst="rect">
            <a:avLst/>
          </a:prstGeom>
          <a:noFill/>
        </p:spPr>
        <p:txBody>
          <a:bodyPr wrap="square" rtlCol="0">
            <a:spAutoFit/>
          </a:bodyPr>
          <a:lstStyle/>
          <a:p>
            <a:pPr algn="r"/>
            <a:r>
              <a:rPr lang="en-US" sz="1200" dirty="0">
                <a:latin typeface="Montserrat" pitchFamily="2" charset="77"/>
              </a:rPr>
              <a:t>Source: Lau 2021</a:t>
            </a:r>
          </a:p>
        </p:txBody>
      </p:sp>
      <p:grpSp>
        <p:nvGrpSpPr>
          <p:cNvPr id="10" name="Group 9">
            <a:extLst>
              <a:ext uri="{FF2B5EF4-FFF2-40B4-BE49-F238E27FC236}">
                <a16:creationId xmlns:a16="http://schemas.microsoft.com/office/drawing/2014/main" id="{B30E4B38-950F-0049-EFCA-7B86A3005919}"/>
              </a:ext>
            </a:extLst>
          </p:cNvPr>
          <p:cNvGrpSpPr/>
          <p:nvPr/>
        </p:nvGrpSpPr>
        <p:grpSpPr>
          <a:xfrm>
            <a:off x="275327" y="4549323"/>
            <a:ext cx="3505633" cy="378447"/>
            <a:chOff x="275335" y="3268741"/>
            <a:chExt cx="3102865" cy="378447"/>
          </a:xfrm>
        </p:grpSpPr>
        <p:sp>
          <p:nvSpPr>
            <p:cNvPr id="5" name="Rectangle 4">
              <a:extLst>
                <a:ext uri="{FF2B5EF4-FFF2-40B4-BE49-F238E27FC236}">
                  <a16:creationId xmlns:a16="http://schemas.microsoft.com/office/drawing/2014/main" id="{C1DAEEAC-2116-72BB-C8CD-48A2DA17A7DC}"/>
                </a:ext>
              </a:extLst>
            </p:cNvPr>
            <p:cNvSpPr/>
            <p:nvPr/>
          </p:nvSpPr>
          <p:spPr>
            <a:xfrm>
              <a:off x="275335" y="3268741"/>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8" name="Text Placeholder 3">
              <a:extLst>
                <a:ext uri="{FF2B5EF4-FFF2-40B4-BE49-F238E27FC236}">
                  <a16:creationId xmlns:a16="http://schemas.microsoft.com/office/drawing/2014/main" id="{5DC59BC8-B6A9-BBC4-152E-D1B56618578F}"/>
                </a:ext>
              </a:extLst>
            </p:cNvPr>
            <p:cNvSpPr txBox="1">
              <a:spLocks/>
            </p:cNvSpPr>
            <p:nvPr/>
          </p:nvSpPr>
          <p:spPr>
            <a:xfrm>
              <a:off x="352833" y="3285675"/>
              <a:ext cx="3025367"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b="1" dirty="0">
                  <a:solidFill>
                    <a:schemeClr val="tx1"/>
                  </a:solidFill>
                  <a:latin typeface="Montserrat" pitchFamily="2" charset="77"/>
                </a:rPr>
                <a:t>FOCUS AND LOCATION</a:t>
              </a:r>
            </a:p>
          </p:txBody>
        </p:sp>
      </p:grpSp>
      <p:grpSp>
        <p:nvGrpSpPr>
          <p:cNvPr id="15" name="Group 14">
            <a:extLst>
              <a:ext uri="{FF2B5EF4-FFF2-40B4-BE49-F238E27FC236}">
                <a16:creationId xmlns:a16="http://schemas.microsoft.com/office/drawing/2014/main" id="{F8C9A5F7-6A46-647D-8825-425391CAD8A2}"/>
              </a:ext>
            </a:extLst>
          </p:cNvPr>
          <p:cNvGrpSpPr/>
          <p:nvPr/>
        </p:nvGrpSpPr>
        <p:grpSpPr>
          <a:xfrm>
            <a:off x="279102" y="2681898"/>
            <a:ext cx="3493665" cy="378447"/>
            <a:chOff x="274771" y="1929987"/>
            <a:chExt cx="3092272" cy="378447"/>
          </a:xfrm>
        </p:grpSpPr>
        <p:sp>
          <p:nvSpPr>
            <p:cNvPr id="31" name="Rectangle 30">
              <a:extLst>
                <a:ext uri="{FF2B5EF4-FFF2-40B4-BE49-F238E27FC236}">
                  <a16:creationId xmlns:a16="http://schemas.microsoft.com/office/drawing/2014/main" id="{01238BA4-D5B0-6FAC-7665-9716B49AD376}"/>
                </a:ext>
              </a:extLst>
            </p:cNvPr>
            <p:cNvSpPr/>
            <p:nvPr/>
          </p:nvSpPr>
          <p:spPr>
            <a:xfrm>
              <a:off x="274771" y="1929987"/>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2" name="Text Placeholder 3">
              <a:extLst>
                <a:ext uri="{FF2B5EF4-FFF2-40B4-BE49-F238E27FC236}">
                  <a16:creationId xmlns:a16="http://schemas.microsoft.com/office/drawing/2014/main" id="{52BF96F9-AA60-C3E9-4F87-D551A7CB7060}"/>
                </a:ext>
              </a:extLst>
            </p:cNvPr>
            <p:cNvSpPr txBox="1">
              <a:spLocks/>
            </p:cNvSpPr>
            <p:nvPr/>
          </p:nvSpPr>
          <p:spPr>
            <a:xfrm>
              <a:off x="352834" y="1941391"/>
              <a:ext cx="2479576"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b="1" dirty="0">
                  <a:solidFill>
                    <a:schemeClr val="tx1"/>
                  </a:solidFill>
                  <a:latin typeface="Montserrat" pitchFamily="2" charset="77"/>
                </a:rPr>
                <a:t>AIM</a:t>
              </a:r>
            </a:p>
          </p:txBody>
        </p:sp>
      </p:grpSp>
      <p:sp>
        <p:nvSpPr>
          <p:cNvPr id="33" name="Text Placeholder 3">
            <a:extLst>
              <a:ext uri="{FF2B5EF4-FFF2-40B4-BE49-F238E27FC236}">
                <a16:creationId xmlns:a16="http://schemas.microsoft.com/office/drawing/2014/main" id="{E439780C-4B77-B418-F629-4C6811B59EC0}"/>
              </a:ext>
            </a:extLst>
          </p:cNvPr>
          <p:cNvSpPr txBox="1">
            <a:spLocks/>
          </p:cNvSpPr>
          <p:nvPr/>
        </p:nvSpPr>
        <p:spPr>
          <a:xfrm>
            <a:off x="352832" y="3091399"/>
            <a:ext cx="6783948" cy="64686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dirty="0">
                <a:solidFill>
                  <a:schemeClr val="tx1"/>
                </a:solidFill>
                <a:latin typeface="Montserrat" pitchFamily="2" charset="77"/>
              </a:rPr>
              <a:t>Improve fish productivity of household ponds, food nutrition and security, and gender equity.</a:t>
            </a:r>
          </a:p>
          <a:p>
            <a:pPr>
              <a:buClr>
                <a:srgbClr val="A2287E"/>
              </a:buClr>
            </a:pPr>
            <a:endParaRPr lang="en-US" sz="1800" dirty="0">
              <a:solidFill>
                <a:schemeClr val="tx1"/>
              </a:solidFill>
              <a:latin typeface="Montserrat" pitchFamily="2" charset="77"/>
            </a:endParaRPr>
          </a:p>
        </p:txBody>
      </p:sp>
      <p:grpSp>
        <p:nvGrpSpPr>
          <p:cNvPr id="34" name="Group 33">
            <a:extLst>
              <a:ext uri="{FF2B5EF4-FFF2-40B4-BE49-F238E27FC236}">
                <a16:creationId xmlns:a16="http://schemas.microsoft.com/office/drawing/2014/main" id="{E553D573-157B-D010-1FB0-56AC98692F57}"/>
              </a:ext>
            </a:extLst>
          </p:cNvPr>
          <p:cNvGrpSpPr/>
          <p:nvPr/>
        </p:nvGrpSpPr>
        <p:grpSpPr>
          <a:xfrm>
            <a:off x="279110" y="3720915"/>
            <a:ext cx="3493665" cy="378447"/>
            <a:chOff x="274771" y="1929987"/>
            <a:chExt cx="3092272" cy="378447"/>
          </a:xfrm>
        </p:grpSpPr>
        <p:sp>
          <p:nvSpPr>
            <p:cNvPr id="35" name="Rectangle 34">
              <a:extLst>
                <a:ext uri="{FF2B5EF4-FFF2-40B4-BE49-F238E27FC236}">
                  <a16:creationId xmlns:a16="http://schemas.microsoft.com/office/drawing/2014/main" id="{DF16710F-B8BC-1CCF-0822-DB95E7993819}"/>
                </a:ext>
              </a:extLst>
            </p:cNvPr>
            <p:cNvSpPr/>
            <p:nvPr/>
          </p:nvSpPr>
          <p:spPr>
            <a:xfrm>
              <a:off x="274771" y="1929987"/>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6" name="Text Placeholder 3">
              <a:extLst>
                <a:ext uri="{FF2B5EF4-FFF2-40B4-BE49-F238E27FC236}">
                  <a16:creationId xmlns:a16="http://schemas.microsoft.com/office/drawing/2014/main" id="{A1800C50-D594-57D1-51F4-3EA6A0391F98}"/>
                </a:ext>
              </a:extLst>
            </p:cNvPr>
            <p:cNvSpPr txBox="1">
              <a:spLocks/>
            </p:cNvSpPr>
            <p:nvPr/>
          </p:nvSpPr>
          <p:spPr>
            <a:xfrm>
              <a:off x="352834" y="1941391"/>
              <a:ext cx="2479576"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b="1" dirty="0">
                  <a:solidFill>
                    <a:schemeClr val="tx1"/>
                  </a:solidFill>
                  <a:latin typeface="Montserrat" pitchFamily="2" charset="77"/>
                </a:rPr>
                <a:t>ORGANISATIONS</a:t>
              </a:r>
            </a:p>
          </p:txBody>
        </p:sp>
      </p:grpSp>
      <p:sp>
        <p:nvSpPr>
          <p:cNvPr id="37" name="Text Placeholder 3">
            <a:extLst>
              <a:ext uri="{FF2B5EF4-FFF2-40B4-BE49-F238E27FC236}">
                <a16:creationId xmlns:a16="http://schemas.microsoft.com/office/drawing/2014/main" id="{8FD39E1E-8D24-6826-D4EF-E8095862E37B}"/>
              </a:ext>
            </a:extLst>
          </p:cNvPr>
          <p:cNvSpPr txBox="1">
            <a:spLocks/>
          </p:cNvSpPr>
          <p:nvPr/>
        </p:nvSpPr>
        <p:spPr>
          <a:xfrm>
            <a:off x="341674" y="4152872"/>
            <a:ext cx="6783948"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dirty="0">
                <a:solidFill>
                  <a:schemeClr val="tx1"/>
                </a:solidFill>
                <a:latin typeface="Montserrat" pitchFamily="2" charset="77"/>
              </a:rPr>
              <a:t>WorldFish, USAID (Funding organization)</a:t>
            </a:r>
          </a:p>
          <a:p>
            <a:pPr>
              <a:buClr>
                <a:srgbClr val="A2287E"/>
              </a:buClr>
            </a:pPr>
            <a:endParaRPr lang="en-US" sz="1800" dirty="0">
              <a:solidFill>
                <a:schemeClr val="tx1"/>
              </a:solidFill>
              <a:latin typeface="Montserrat" pitchFamily="2" charset="77"/>
            </a:endParaRPr>
          </a:p>
        </p:txBody>
      </p:sp>
      <p:sp>
        <p:nvSpPr>
          <p:cNvPr id="38" name="Text Placeholder 3">
            <a:extLst>
              <a:ext uri="{FF2B5EF4-FFF2-40B4-BE49-F238E27FC236}">
                <a16:creationId xmlns:a16="http://schemas.microsoft.com/office/drawing/2014/main" id="{AA7A6F26-3078-83FF-7CD5-87254F4C2B35}"/>
              </a:ext>
            </a:extLst>
          </p:cNvPr>
          <p:cNvSpPr txBox="1">
            <a:spLocks/>
          </p:cNvSpPr>
          <p:nvPr/>
        </p:nvSpPr>
        <p:spPr>
          <a:xfrm>
            <a:off x="341674" y="4982829"/>
            <a:ext cx="6783948" cy="64686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dirty="0">
                <a:solidFill>
                  <a:schemeClr val="tx1"/>
                </a:solidFill>
                <a:latin typeface="Montserrat" pitchFamily="2" charset="77"/>
              </a:rPr>
              <a:t>Management of household ponds systems, Southern Bangladesh, 10,000 households trained over the duration</a:t>
            </a:r>
          </a:p>
          <a:p>
            <a:pPr>
              <a:buClr>
                <a:srgbClr val="A2287E"/>
              </a:buClr>
            </a:pPr>
            <a:endParaRPr lang="en-US" sz="1800" dirty="0">
              <a:solidFill>
                <a:schemeClr val="tx1"/>
              </a:solidFill>
              <a:latin typeface="Montserrat" pitchFamily="2" charset="77"/>
            </a:endParaRPr>
          </a:p>
        </p:txBody>
      </p:sp>
      <p:grpSp>
        <p:nvGrpSpPr>
          <p:cNvPr id="39" name="Group 38">
            <a:extLst>
              <a:ext uri="{FF2B5EF4-FFF2-40B4-BE49-F238E27FC236}">
                <a16:creationId xmlns:a16="http://schemas.microsoft.com/office/drawing/2014/main" id="{8DAC883F-CE01-93DB-EB8B-C5433D99E88C}"/>
              </a:ext>
            </a:extLst>
          </p:cNvPr>
          <p:cNvGrpSpPr/>
          <p:nvPr/>
        </p:nvGrpSpPr>
        <p:grpSpPr>
          <a:xfrm>
            <a:off x="277373" y="5602057"/>
            <a:ext cx="3493665" cy="378447"/>
            <a:chOff x="274771" y="1929987"/>
            <a:chExt cx="3092272" cy="378447"/>
          </a:xfrm>
        </p:grpSpPr>
        <p:sp>
          <p:nvSpPr>
            <p:cNvPr id="40" name="Rectangle 39">
              <a:extLst>
                <a:ext uri="{FF2B5EF4-FFF2-40B4-BE49-F238E27FC236}">
                  <a16:creationId xmlns:a16="http://schemas.microsoft.com/office/drawing/2014/main" id="{F9EF6758-86E0-8BCA-5AFF-0EDEED3E0F04}"/>
                </a:ext>
              </a:extLst>
            </p:cNvPr>
            <p:cNvSpPr/>
            <p:nvPr/>
          </p:nvSpPr>
          <p:spPr>
            <a:xfrm>
              <a:off x="274771" y="1929987"/>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1" name="Text Placeholder 3">
              <a:extLst>
                <a:ext uri="{FF2B5EF4-FFF2-40B4-BE49-F238E27FC236}">
                  <a16:creationId xmlns:a16="http://schemas.microsoft.com/office/drawing/2014/main" id="{DD59B538-BDE4-C5A5-4F6C-386BA317ED24}"/>
                </a:ext>
              </a:extLst>
            </p:cNvPr>
            <p:cNvSpPr txBox="1">
              <a:spLocks/>
            </p:cNvSpPr>
            <p:nvPr/>
          </p:nvSpPr>
          <p:spPr>
            <a:xfrm>
              <a:off x="352834" y="1941391"/>
              <a:ext cx="2479576"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b="1" dirty="0">
                  <a:solidFill>
                    <a:schemeClr val="tx1"/>
                  </a:solidFill>
                  <a:latin typeface="Montserrat" pitchFamily="2" charset="77"/>
                </a:rPr>
                <a:t>DATE</a:t>
              </a:r>
            </a:p>
          </p:txBody>
        </p:sp>
      </p:grpSp>
      <p:sp>
        <p:nvSpPr>
          <p:cNvPr id="42" name="Text Placeholder 3">
            <a:extLst>
              <a:ext uri="{FF2B5EF4-FFF2-40B4-BE49-F238E27FC236}">
                <a16:creationId xmlns:a16="http://schemas.microsoft.com/office/drawing/2014/main" id="{4EDF478D-E48E-D242-27A9-488627EC835B}"/>
              </a:ext>
            </a:extLst>
          </p:cNvPr>
          <p:cNvSpPr txBox="1">
            <a:spLocks/>
          </p:cNvSpPr>
          <p:nvPr/>
        </p:nvSpPr>
        <p:spPr>
          <a:xfrm>
            <a:off x="352832" y="6041552"/>
            <a:ext cx="6783948"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600" dirty="0">
                <a:solidFill>
                  <a:schemeClr val="tx1"/>
                </a:solidFill>
                <a:latin typeface="Montserrat" pitchFamily="2" charset="77"/>
              </a:rPr>
              <a:t>2011-2016</a:t>
            </a:r>
          </a:p>
          <a:p>
            <a:pPr>
              <a:buClr>
                <a:srgbClr val="A2287E"/>
              </a:buClr>
            </a:pPr>
            <a:endParaRPr lang="en-US" sz="1800" dirty="0">
              <a:solidFill>
                <a:schemeClr val="tx1"/>
              </a:solidFill>
              <a:latin typeface="Montserrat" pitchFamily="2" charset="77"/>
            </a:endParaRPr>
          </a:p>
        </p:txBody>
      </p:sp>
      <p:sp>
        <p:nvSpPr>
          <p:cNvPr id="43" name="TextBox 42">
            <a:extLst>
              <a:ext uri="{FF2B5EF4-FFF2-40B4-BE49-F238E27FC236}">
                <a16:creationId xmlns:a16="http://schemas.microsoft.com/office/drawing/2014/main" id="{62C48CE1-4811-4495-211E-1AC1832BF1B2}"/>
              </a:ext>
            </a:extLst>
          </p:cNvPr>
          <p:cNvSpPr txBox="1"/>
          <p:nvPr/>
        </p:nvSpPr>
        <p:spPr>
          <a:xfrm>
            <a:off x="7974622" y="2830618"/>
            <a:ext cx="3771900" cy="1754326"/>
          </a:xfrm>
          <a:prstGeom prst="rect">
            <a:avLst/>
          </a:prstGeom>
          <a:noFill/>
        </p:spPr>
        <p:txBody>
          <a:bodyPr wrap="square" rtlCol="0">
            <a:spAutoFit/>
          </a:bodyPr>
          <a:lstStyle/>
          <a:p>
            <a:r>
              <a:rPr lang="en-US" dirty="0">
                <a:latin typeface="Montserrat" pitchFamily="2" charset="77"/>
              </a:rPr>
              <a:t>In Bangladesh, homestead-based polyculture fish production is an important source of nutrients in rural communities, yet women do not engage in the activity.</a:t>
            </a:r>
          </a:p>
        </p:txBody>
      </p:sp>
    </p:spTree>
    <p:extLst>
      <p:ext uri="{BB962C8B-B14F-4D97-AF65-F5344CB8AC3E}">
        <p14:creationId xmlns:p14="http://schemas.microsoft.com/office/powerpoint/2010/main" val="8636912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8FA6D6-D623-5222-52FF-3ACC7620A47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B8B8AC6-E7DA-D8F9-E987-27DBA2A36038}"/>
              </a:ext>
            </a:extLst>
          </p:cNvPr>
          <p:cNvSpPr txBox="1"/>
          <p:nvPr/>
        </p:nvSpPr>
        <p:spPr>
          <a:xfrm>
            <a:off x="10018418" y="5610452"/>
            <a:ext cx="1862254" cy="276999"/>
          </a:xfrm>
          <a:prstGeom prst="rect">
            <a:avLst/>
          </a:prstGeom>
          <a:noFill/>
        </p:spPr>
        <p:txBody>
          <a:bodyPr wrap="square" rtlCol="0">
            <a:spAutoFit/>
          </a:bodyPr>
          <a:lstStyle/>
          <a:p>
            <a:pPr algn="r"/>
            <a:r>
              <a:rPr lang="en-US" sz="1200" dirty="0">
                <a:latin typeface="Montserrat" pitchFamily="2" charset="77"/>
              </a:rPr>
              <a:t>Source: Lau 2021</a:t>
            </a:r>
          </a:p>
        </p:txBody>
      </p:sp>
      <p:sp>
        <p:nvSpPr>
          <p:cNvPr id="4" name="TextBox 3">
            <a:extLst>
              <a:ext uri="{FF2B5EF4-FFF2-40B4-BE49-F238E27FC236}">
                <a16:creationId xmlns:a16="http://schemas.microsoft.com/office/drawing/2014/main" id="{E9028DBA-B698-2140-32DC-2417A7D3C1F5}"/>
              </a:ext>
            </a:extLst>
          </p:cNvPr>
          <p:cNvSpPr txBox="1"/>
          <p:nvPr/>
        </p:nvSpPr>
        <p:spPr>
          <a:xfrm>
            <a:off x="451820" y="1917133"/>
            <a:ext cx="11428851" cy="3693319"/>
          </a:xfrm>
          <a:prstGeom prst="rect">
            <a:avLst/>
          </a:prstGeom>
          <a:noFill/>
        </p:spPr>
        <p:txBody>
          <a:bodyPr wrap="square" rtlCol="0">
            <a:spAutoFit/>
          </a:bodyPr>
          <a:lstStyle/>
          <a:p>
            <a:r>
              <a:rPr lang="en-US" dirty="0">
                <a:latin typeface="Montserrat" pitchFamily="2" charset="77"/>
              </a:rPr>
              <a:t>Characteristics of gender transformative approaches included in the project:</a:t>
            </a:r>
          </a:p>
          <a:p>
            <a:endParaRPr lang="en-US" dirty="0">
              <a:latin typeface="Montserrat" pitchFamily="2" charset="77"/>
            </a:endParaRPr>
          </a:p>
          <a:p>
            <a:r>
              <a:rPr lang="en-US" b="1" dirty="0">
                <a:solidFill>
                  <a:srgbClr val="A2287E"/>
                </a:solidFill>
                <a:latin typeface="Montserrat" pitchFamily="2" charset="77"/>
              </a:rPr>
              <a:t>Characteristic 2. </a:t>
            </a:r>
            <a:r>
              <a:rPr lang="en-US" dirty="0">
                <a:latin typeface="Montserrat" pitchFamily="2" charset="77"/>
              </a:rPr>
              <a:t>Engage with </a:t>
            </a:r>
            <a:r>
              <a:rPr lang="en-US" dirty="0">
                <a:solidFill>
                  <a:schemeClr val="tx2"/>
                </a:solidFill>
                <a:latin typeface="Montserrat" pitchFamily="2" charset="77"/>
              </a:rPr>
              <a:t>both men and women.</a:t>
            </a:r>
          </a:p>
          <a:p>
            <a:endParaRPr lang="en-US" dirty="0">
              <a:solidFill>
                <a:schemeClr val="tx2"/>
              </a:solidFill>
              <a:latin typeface="Montserrat" pitchFamily="2" charset="77"/>
            </a:endParaRPr>
          </a:p>
          <a:p>
            <a:r>
              <a:rPr lang="en-US" b="1" dirty="0">
                <a:solidFill>
                  <a:srgbClr val="A2287E"/>
                </a:solidFill>
                <a:latin typeface="Montserrat" pitchFamily="2" charset="77"/>
              </a:rPr>
              <a:t>Characteristic 3. </a:t>
            </a:r>
            <a:r>
              <a:rPr lang="en-US" dirty="0">
                <a:latin typeface="Montserrat" pitchFamily="2" charset="77"/>
              </a:rPr>
              <a:t>Work across multiple levels of the socio-ecological model [household, community].</a:t>
            </a:r>
          </a:p>
          <a:p>
            <a:endParaRPr lang="en-US" dirty="0">
              <a:solidFill>
                <a:schemeClr val="tx2"/>
              </a:solidFill>
              <a:latin typeface="Montserrat" pitchFamily="2" charset="77"/>
            </a:endParaRPr>
          </a:p>
          <a:p>
            <a:r>
              <a:rPr lang="en-US" b="1" dirty="0">
                <a:solidFill>
                  <a:srgbClr val="A2287E"/>
                </a:solidFill>
                <a:latin typeface="Montserrat" pitchFamily="2" charset="77"/>
              </a:rPr>
              <a:t>Characteristic 4. </a:t>
            </a:r>
            <a:r>
              <a:rPr lang="en-US" dirty="0">
                <a:latin typeface="Montserrat" pitchFamily="2" charset="77"/>
              </a:rPr>
              <a:t>Foster iterative cycles of critical reflection and action, and build a critical consciousness.</a:t>
            </a:r>
          </a:p>
          <a:p>
            <a:endParaRPr lang="en-US" dirty="0">
              <a:solidFill>
                <a:schemeClr val="tx2"/>
              </a:solidFill>
              <a:latin typeface="Montserrat" pitchFamily="2" charset="77"/>
            </a:endParaRPr>
          </a:p>
          <a:p>
            <a:r>
              <a:rPr lang="en-US" b="1" dirty="0">
                <a:solidFill>
                  <a:srgbClr val="A2287E"/>
                </a:solidFill>
                <a:latin typeface="Montserrat" pitchFamily="2" charset="77"/>
              </a:rPr>
              <a:t>Characteristic 5. </a:t>
            </a:r>
            <a:r>
              <a:rPr lang="en-US" dirty="0">
                <a:latin typeface="Montserrat" pitchFamily="2" charset="77"/>
              </a:rPr>
              <a:t>Address unequal power relations, and challenge oppressive norms, behaviors and structures. </a:t>
            </a:r>
            <a:endParaRPr lang="en-US" dirty="0">
              <a:solidFill>
                <a:schemeClr val="tx2"/>
              </a:solidFill>
              <a:latin typeface="Montserrat" pitchFamily="2" charset="77"/>
            </a:endParaRPr>
          </a:p>
          <a:p>
            <a:endParaRPr lang="en-US" dirty="0"/>
          </a:p>
        </p:txBody>
      </p:sp>
      <p:sp>
        <p:nvSpPr>
          <p:cNvPr id="5" name="Title 1">
            <a:extLst>
              <a:ext uri="{FF2B5EF4-FFF2-40B4-BE49-F238E27FC236}">
                <a16:creationId xmlns:a16="http://schemas.microsoft.com/office/drawing/2014/main" id="{368A81E3-A90E-DED7-0B05-98CB0D1F88DC}"/>
              </a:ext>
            </a:extLst>
          </p:cNvPr>
          <p:cNvSpPr txBox="1">
            <a:spLocks/>
          </p:cNvSpPr>
          <p:nvPr/>
        </p:nvSpPr>
        <p:spPr>
          <a:xfrm>
            <a:off x="362885" y="236044"/>
            <a:ext cx="9659113" cy="125519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Homestead-based fish harvesting technology combined with a gender transformative approach</a:t>
            </a:r>
          </a:p>
        </p:txBody>
      </p:sp>
    </p:spTree>
    <p:extLst>
      <p:ext uri="{BB962C8B-B14F-4D97-AF65-F5344CB8AC3E}">
        <p14:creationId xmlns:p14="http://schemas.microsoft.com/office/powerpoint/2010/main" val="38477855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5A7A3-797F-D659-4D4D-C72C4847A766}"/>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A97EB3B-112C-0D26-7F75-0B37651C162F}"/>
              </a:ext>
            </a:extLst>
          </p:cNvPr>
          <p:cNvSpPr txBox="1">
            <a:spLocks/>
          </p:cNvSpPr>
          <p:nvPr/>
        </p:nvSpPr>
        <p:spPr>
          <a:xfrm>
            <a:off x="451821" y="377524"/>
            <a:ext cx="8973533" cy="93252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How did they employ critical reflection?</a:t>
            </a:r>
          </a:p>
        </p:txBody>
      </p:sp>
      <p:sp>
        <p:nvSpPr>
          <p:cNvPr id="2" name="TextBox 1">
            <a:extLst>
              <a:ext uri="{FF2B5EF4-FFF2-40B4-BE49-F238E27FC236}">
                <a16:creationId xmlns:a16="http://schemas.microsoft.com/office/drawing/2014/main" id="{442CB7FF-A874-D60F-1F32-1AFE9DF3FB0B}"/>
              </a:ext>
            </a:extLst>
          </p:cNvPr>
          <p:cNvSpPr txBox="1"/>
          <p:nvPr/>
        </p:nvSpPr>
        <p:spPr>
          <a:xfrm>
            <a:off x="10075807" y="5610452"/>
            <a:ext cx="1862254" cy="276999"/>
          </a:xfrm>
          <a:prstGeom prst="rect">
            <a:avLst/>
          </a:prstGeom>
          <a:noFill/>
        </p:spPr>
        <p:txBody>
          <a:bodyPr wrap="square" rtlCol="0">
            <a:spAutoFit/>
          </a:bodyPr>
          <a:lstStyle/>
          <a:p>
            <a:pPr algn="r"/>
            <a:r>
              <a:rPr lang="en-US" sz="1200" dirty="0">
                <a:latin typeface="Montserrat" pitchFamily="2" charset="77"/>
              </a:rPr>
              <a:t>Source: Lau 2021</a:t>
            </a:r>
          </a:p>
        </p:txBody>
      </p:sp>
      <p:grpSp>
        <p:nvGrpSpPr>
          <p:cNvPr id="30" name="Group 29">
            <a:extLst>
              <a:ext uri="{FF2B5EF4-FFF2-40B4-BE49-F238E27FC236}">
                <a16:creationId xmlns:a16="http://schemas.microsoft.com/office/drawing/2014/main" id="{D411AB6D-957C-A32B-8CE6-546D7E840E80}"/>
              </a:ext>
            </a:extLst>
          </p:cNvPr>
          <p:cNvGrpSpPr/>
          <p:nvPr/>
        </p:nvGrpSpPr>
        <p:grpSpPr>
          <a:xfrm>
            <a:off x="249597" y="2295020"/>
            <a:ext cx="2790791" cy="2681425"/>
            <a:chOff x="135298" y="2286228"/>
            <a:chExt cx="2790791" cy="2681425"/>
          </a:xfrm>
        </p:grpSpPr>
        <p:sp>
          <p:nvSpPr>
            <p:cNvPr id="16" name="Rounded Rectangle 15">
              <a:extLst>
                <a:ext uri="{FF2B5EF4-FFF2-40B4-BE49-F238E27FC236}">
                  <a16:creationId xmlns:a16="http://schemas.microsoft.com/office/drawing/2014/main" id="{F798AF57-5A17-D9E4-044E-0CB9ABE65154}"/>
                </a:ext>
              </a:extLst>
            </p:cNvPr>
            <p:cNvSpPr/>
            <p:nvPr/>
          </p:nvSpPr>
          <p:spPr>
            <a:xfrm>
              <a:off x="135298" y="2286228"/>
              <a:ext cx="2790791" cy="268142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Text Placeholder 3">
              <a:extLst>
                <a:ext uri="{FF2B5EF4-FFF2-40B4-BE49-F238E27FC236}">
                  <a16:creationId xmlns:a16="http://schemas.microsoft.com/office/drawing/2014/main" id="{14804688-D906-C275-8E84-651DA21E0D09}"/>
                </a:ext>
              </a:extLst>
            </p:cNvPr>
            <p:cNvSpPr txBox="1">
              <a:spLocks/>
            </p:cNvSpPr>
            <p:nvPr/>
          </p:nvSpPr>
          <p:spPr>
            <a:xfrm>
              <a:off x="154216" y="2615823"/>
              <a:ext cx="2655116" cy="2109431"/>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Engaged women and men in critical reflection of gender norms at the household and community levels </a:t>
              </a:r>
            </a:p>
          </p:txBody>
        </p:sp>
      </p:grpSp>
      <p:grpSp>
        <p:nvGrpSpPr>
          <p:cNvPr id="27" name="Group 26">
            <a:extLst>
              <a:ext uri="{FF2B5EF4-FFF2-40B4-BE49-F238E27FC236}">
                <a16:creationId xmlns:a16="http://schemas.microsoft.com/office/drawing/2014/main" id="{E0F9B90B-8C5F-6509-AC8C-B82F1C5F9231}"/>
              </a:ext>
            </a:extLst>
          </p:cNvPr>
          <p:cNvGrpSpPr/>
          <p:nvPr/>
        </p:nvGrpSpPr>
        <p:grpSpPr>
          <a:xfrm>
            <a:off x="3215488" y="2295018"/>
            <a:ext cx="2790791" cy="2681425"/>
            <a:chOff x="3109981" y="2286228"/>
            <a:chExt cx="2790791" cy="2681425"/>
          </a:xfrm>
        </p:grpSpPr>
        <p:sp>
          <p:nvSpPr>
            <p:cNvPr id="19" name="Rounded Rectangle 18">
              <a:extLst>
                <a:ext uri="{FF2B5EF4-FFF2-40B4-BE49-F238E27FC236}">
                  <a16:creationId xmlns:a16="http://schemas.microsoft.com/office/drawing/2014/main" id="{DC123352-FC9D-C5C9-506C-248BF32242A1}"/>
                </a:ext>
              </a:extLst>
            </p:cNvPr>
            <p:cNvSpPr/>
            <p:nvPr/>
          </p:nvSpPr>
          <p:spPr>
            <a:xfrm>
              <a:off x="3109981" y="2286228"/>
              <a:ext cx="2790791" cy="268142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0" name="Text Placeholder 3">
              <a:extLst>
                <a:ext uri="{FF2B5EF4-FFF2-40B4-BE49-F238E27FC236}">
                  <a16:creationId xmlns:a16="http://schemas.microsoft.com/office/drawing/2014/main" id="{B1833B41-5ED8-D951-3538-76387118B44A}"/>
                </a:ext>
              </a:extLst>
            </p:cNvPr>
            <p:cNvSpPr txBox="1">
              <a:spLocks/>
            </p:cNvSpPr>
            <p:nvPr/>
          </p:nvSpPr>
          <p:spPr>
            <a:xfrm>
              <a:off x="3128899" y="2615823"/>
              <a:ext cx="2655116" cy="202628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Discussed gender dynamics (power, food distribution) to challenge intrahousehold inequalities and discrimination</a:t>
              </a:r>
            </a:p>
          </p:txBody>
        </p:sp>
      </p:grpSp>
      <p:grpSp>
        <p:nvGrpSpPr>
          <p:cNvPr id="28" name="Group 27">
            <a:extLst>
              <a:ext uri="{FF2B5EF4-FFF2-40B4-BE49-F238E27FC236}">
                <a16:creationId xmlns:a16="http://schemas.microsoft.com/office/drawing/2014/main" id="{3C08A384-3AFB-DF05-CFF9-EF55EEC70DDE}"/>
              </a:ext>
            </a:extLst>
          </p:cNvPr>
          <p:cNvGrpSpPr/>
          <p:nvPr/>
        </p:nvGrpSpPr>
        <p:grpSpPr>
          <a:xfrm>
            <a:off x="6181379" y="2295018"/>
            <a:ext cx="2790791" cy="2681425"/>
            <a:chOff x="6076820" y="2286227"/>
            <a:chExt cx="2790791" cy="2681425"/>
          </a:xfrm>
        </p:grpSpPr>
        <p:sp>
          <p:nvSpPr>
            <p:cNvPr id="22" name="Rounded Rectangle 21">
              <a:extLst>
                <a:ext uri="{FF2B5EF4-FFF2-40B4-BE49-F238E27FC236}">
                  <a16:creationId xmlns:a16="http://schemas.microsoft.com/office/drawing/2014/main" id="{27939944-0D8E-03AF-3295-3A7A44427F07}"/>
                </a:ext>
              </a:extLst>
            </p:cNvPr>
            <p:cNvSpPr/>
            <p:nvPr/>
          </p:nvSpPr>
          <p:spPr>
            <a:xfrm>
              <a:off x="6076820" y="2286227"/>
              <a:ext cx="2790791" cy="268142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3" name="Text Placeholder 3">
              <a:extLst>
                <a:ext uri="{FF2B5EF4-FFF2-40B4-BE49-F238E27FC236}">
                  <a16:creationId xmlns:a16="http://schemas.microsoft.com/office/drawing/2014/main" id="{C49740A5-B703-340B-D3A0-A3F90037D8B7}"/>
                </a:ext>
              </a:extLst>
            </p:cNvPr>
            <p:cNvSpPr txBox="1">
              <a:spLocks/>
            </p:cNvSpPr>
            <p:nvPr/>
          </p:nvSpPr>
          <p:spPr>
            <a:xfrm>
              <a:off x="6095738" y="2615822"/>
              <a:ext cx="2655116" cy="176702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Created a safe space for engagement and reduced fears of backlash</a:t>
              </a:r>
            </a:p>
          </p:txBody>
        </p:sp>
      </p:grpSp>
      <p:grpSp>
        <p:nvGrpSpPr>
          <p:cNvPr id="29" name="Group 28">
            <a:extLst>
              <a:ext uri="{FF2B5EF4-FFF2-40B4-BE49-F238E27FC236}">
                <a16:creationId xmlns:a16="http://schemas.microsoft.com/office/drawing/2014/main" id="{28DB34E5-F70C-966E-A2BA-FA5A4D65E74F}"/>
              </a:ext>
            </a:extLst>
          </p:cNvPr>
          <p:cNvGrpSpPr/>
          <p:nvPr/>
        </p:nvGrpSpPr>
        <p:grpSpPr>
          <a:xfrm>
            <a:off x="9147270" y="2295018"/>
            <a:ext cx="2790791" cy="2681425"/>
            <a:chOff x="9052451" y="2286226"/>
            <a:chExt cx="2790791" cy="2681425"/>
          </a:xfrm>
        </p:grpSpPr>
        <p:sp>
          <p:nvSpPr>
            <p:cNvPr id="25" name="Rounded Rectangle 24">
              <a:extLst>
                <a:ext uri="{FF2B5EF4-FFF2-40B4-BE49-F238E27FC236}">
                  <a16:creationId xmlns:a16="http://schemas.microsoft.com/office/drawing/2014/main" id="{CBE93AE0-19F6-469C-1578-5D0BE3C32319}"/>
                </a:ext>
              </a:extLst>
            </p:cNvPr>
            <p:cNvSpPr/>
            <p:nvPr/>
          </p:nvSpPr>
          <p:spPr>
            <a:xfrm>
              <a:off x="9052451" y="2286226"/>
              <a:ext cx="2790791" cy="268142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6" name="Text Placeholder 3">
              <a:extLst>
                <a:ext uri="{FF2B5EF4-FFF2-40B4-BE49-F238E27FC236}">
                  <a16:creationId xmlns:a16="http://schemas.microsoft.com/office/drawing/2014/main" id="{69AA66DD-4A72-5292-E7AB-7A6596EE21D6}"/>
                </a:ext>
              </a:extLst>
            </p:cNvPr>
            <p:cNvSpPr txBox="1">
              <a:spLocks/>
            </p:cNvSpPr>
            <p:nvPr/>
          </p:nvSpPr>
          <p:spPr>
            <a:xfrm>
              <a:off x="9071369" y="2615821"/>
              <a:ext cx="2655116" cy="176702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Built women’s agency</a:t>
              </a:r>
            </a:p>
          </p:txBody>
        </p:sp>
      </p:grpSp>
    </p:spTree>
    <p:extLst>
      <p:ext uri="{BB962C8B-B14F-4D97-AF65-F5344CB8AC3E}">
        <p14:creationId xmlns:p14="http://schemas.microsoft.com/office/powerpoint/2010/main" val="3637842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D0ECF-882D-5B44-E480-EEAFB6DB506D}"/>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82168A07-F4FE-42E9-319F-FFA35E71C614}"/>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6BBF5BD5-9705-9000-51B1-77E9C6A91AC7}"/>
              </a:ext>
            </a:extLst>
          </p:cNvPr>
          <p:cNvSpPr>
            <a:spLocks noGrp="1"/>
          </p:cNvSpPr>
          <p:nvPr>
            <p:ph type="body" idx="1"/>
          </p:nvPr>
        </p:nvSpPr>
        <p:spPr>
          <a:xfrm>
            <a:off x="4076450" y="2772215"/>
            <a:ext cx="6882605" cy="1665873"/>
          </a:xfrm>
          <a:noFill/>
          <a:ln>
            <a:noFill/>
          </a:ln>
        </p:spPr>
        <p:txBody>
          <a:bodyPr spcFirstLastPara="1" wrap="square" lIns="91425" tIns="45700" rIns="91425" bIns="45700" anchor="t" anchorCtr="0">
            <a:normAutofit/>
          </a:bodyPr>
          <a:lstStyle/>
          <a:p>
            <a:pPr marL="14288" indent="0"/>
            <a:r>
              <a:rPr lang="en-US" kern="1200" dirty="0">
                <a:solidFill>
                  <a:schemeClr val="tx1"/>
                </a:solidFill>
                <a:latin typeface="Montserrat" pitchFamily="2" charset="77"/>
                <a:ea typeface="+mj-ea"/>
                <a:cs typeface="Calibri" charset="0"/>
                <a:sym typeface="Arial"/>
              </a:rPr>
              <a:t>In chat:</a:t>
            </a:r>
          </a:p>
          <a:p>
            <a:pPr marL="14288" indent="0"/>
            <a:r>
              <a:rPr lang="en-US" sz="1200" b="1" kern="1200" dirty="0">
                <a:solidFill>
                  <a:schemeClr val="tx1"/>
                </a:solidFill>
                <a:latin typeface="Montserrat SemiBold" pitchFamily="2" charset="77"/>
                <a:ea typeface="+mj-ea"/>
                <a:cs typeface="Calibri" charset="0"/>
                <a:sym typeface="Arial"/>
              </a:rPr>
              <a:t> </a:t>
            </a:r>
          </a:p>
          <a:p>
            <a:pPr marL="14288" indent="0"/>
            <a:r>
              <a:rPr lang="en-US" b="1" kern="1200" dirty="0">
                <a:solidFill>
                  <a:schemeClr val="tx1"/>
                </a:solidFill>
                <a:latin typeface="Montserrat SemiBold" pitchFamily="2" charset="77"/>
                <a:ea typeface="+mj-ea"/>
                <a:cs typeface="Calibri" charset="0"/>
                <a:sym typeface="Arial"/>
              </a:rPr>
              <a:t>Are there any lingering questions or comments before we dive into Module 2?</a:t>
            </a:r>
          </a:p>
        </p:txBody>
      </p:sp>
      <p:sp>
        <p:nvSpPr>
          <p:cNvPr id="10" name="Title 1">
            <a:extLst>
              <a:ext uri="{FF2B5EF4-FFF2-40B4-BE49-F238E27FC236}">
                <a16:creationId xmlns:a16="http://schemas.microsoft.com/office/drawing/2014/main" id="{88962254-71DA-4E50-C935-3967083E4D18}"/>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RECAP</a:t>
            </a:r>
          </a:p>
        </p:txBody>
      </p:sp>
      <p:pic>
        <p:nvPicPr>
          <p:cNvPr id="2" name="Picture 1" descr="A group of people with a smile and a chat&#10;&#10;Description automatically generated with medium confidence">
            <a:extLst>
              <a:ext uri="{FF2B5EF4-FFF2-40B4-BE49-F238E27FC236}">
                <a16:creationId xmlns:a16="http://schemas.microsoft.com/office/drawing/2014/main" id="{143413AB-4AFF-CF3A-8FE5-6AB5749D9815}"/>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10284" y="2579556"/>
            <a:ext cx="2475914" cy="2169942"/>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15516198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B9390-D529-4D8A-A365-12D3E23FD8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D4C43E-6E06-A165-0147-0610BF1A7D01}"/>
              </a:ext>
            </a:extLst>
          </p:cNvPr>
          <p:cNvSpPr txBox="1">
            <a:spLocks/>
          </p:cNvSpPr>
          <p:nvPr/>
        </p:nvSpPr>
        <p:spPr>
          <a:xfrm>
            <a:off x="600009" y="296626"/>
            <a:ext cx="9083637" cy="68691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What changed as a result?</a:t>
            </a:r>
          </a:p>
        </p:txBody>
      </p:sp>
      <p:grpSp>
        <p:nvGrpSpPr>
          <p:cNvPr id="10" name="Group 9">
            <a:extLst>
              <a:ext uri="{FF2B5EF4-FFF2-40B4-BE49-F238E27FC236}">
                <a16:creationId xmlns:a16="http://schemas.microsoft.com/office/drawing/2014/main" id="{DE4C1194-F46D-C411-65FD-CB3130A831EA}"/>
              </a:ext>
            </a:extLst>
          </p:cNvPr>
          <p:cNvGrpSpPr/>
          <p:nvPr/>
        </p:nvGrpSpPr>
        <p:grpSpPr>
          <a:xfrm>
            <a:off x="588858" y="2197480"/>
            <a:ext cx="6068420" cy="3739434"/>
            <a:chOff x="600009" y="2036899"/>
            <a:chExt cx="6068420" cy="3739434"/>
          </a:xfrm>
        </p:grpSpPr>
        <p:grpSp>
          <p:nvGrpSpPr>
            <p:cNvPr id="9" name="Group 8">
              <a:extLst>
                <a:ext uri="{FF2B5EF4-FFF2-40B4-BE49-F238E27FC236}">
                  <a16:creationId xmlns:a16="http://schemas.microsoft.com/office/drawing/2014/main" id="{A27FB94E-9504-F340-12E2-DF0498C4B2EA}"/>
                </a:ext>
              </a:extLst>
            </p:cNvPr>
            <p:cNvGrpSpPr/>
            <p:nvPr/>
          </p:nvGrpSpPr>
          <p:grpSpPr>
            <a:xfrm>
              <a:off x="600009" y="2036899"/>
              <a:ext cx="6068420" cy="3739434"/>
              <a:chOff x="600009" y="2036899"/>
              <a:chExt cx="6068420" cy="3739434"/>
            </a:xfrm>
          </p:grpSpPr>
          <p:sp>
            <p:nvSpPr>
              <p:cNvPr id="5" name="Rounded Rectangle 4">
                <a:extLst>
                  <a:ext uri="{FF2B5EF4-FFF2-40B4-BE49-F238E27FC236}">
                    <a16:creationId xmlns:a16="http://schemas.microsoft.com/office/drawing/2014/main" id="{B259CFA7-D877-A6DA-34BF-FB0680A45306}"/>
                  </a:ext>
                </a:extLst>
              </p:cNvPr>
              <p:cNvSpPr/>
              <p:nvPr/>
            </p:nvSpPr>
            <p:spPr>
              <a:xfrm>
                <a:off x="600009" y="2036899"/>
                <a:ext cx="6068420" cy="3739434"/>
              </a:xfrm>
              <a:prstGeom prst="roundRect">
                <a:avLst>
                  <a:gd name="adj" fmla="val 0"/>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15" name="Group 14">
                <a:extLst>
                  <a:ext uri="{FF2B5EF4-FFF2-40B4-BE49-F238E27FC236}">
                    <a16:creationId xmlns:a16="http://schemas.microsoft.com/office/drawing/2014/main" id="{A9C00980-97A9-FE11-5471-2E5F8D518360}"/>
                  </a:ext>
                </a:extLst>
              </p:cNvPr>
              <p:cNvGrpSpPr/>
              <p:nvPr/>
            </p:nvGrpSpPr>
            <p:grpSpPr>
              <a:xfrm>
                <a:off x="600223" y="2038181"/>
                <a:ext cx="2613044" cy="452911"/>
                <a:chOff x="622525" y="3140393"/>
                <a:chExt cx="2613044" cy="452911"/>
              </a:xfrm>
            </p:grpSpPr>
            <p:sp>
              <p:nvSpPr>
                <p:cNvPr id="13" name="Rectangle 12">
                  <a:extLst>
                    <a:ext uri="{FF2B5EF4-FFF2-40B4-BE49-F238E27FC236}">
                      <a16:creationId xmlns:a16="http://schemas.microsoft.com/office/drawing/2014/main" id="{A9D4B1BD-D8F9-1FC0-A4D0-D00734104E5B}"/>
                    </a:ext>
                  </a:extLst>
                </p:cNvPr>
                <p:cNvSpPr/>
                <p:nvPr/>
              </p:nvSpPr>
              <p:spPr>
                <a:xfrm>
                  <a:off x="622525" y="3140393"/>
                  <a:ext cx="2613044" cy="4529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4" name="Text Placeholder 3">
                  <a:extLst>
                    <a:ext uri="{FF2B5EF4-FFF2-40B4-BE49-F238E27FC236}">
                      <a16:creationId xmlns:a16="http://schemas.microsoft.com/office/drawing/2014/main" id="{8FA2BCA5-2A10-8A39-8D55-C27BE01A2651}"/>
                    </a:ext>
                  </a:extLst>
                </p:cNvPr>
                <p:cNvSpPr txBox="1">
                  <a:spLocks/>
                </p:cNvSpPr>
                <p:nvPr/>
              </p:nvSpPr>
              <p:spPr>
                <a:xfrm>
                  <a:off x="765769" y="3188272"/>
                  <a:ext cx="2323118" cy="3544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2000" b="1" dirty="0">
                      <a:solidFill>
                        <a:schemeClr val="tx1"/>
                      </a:solidFill>
                      <a:latin typeface="Montserrat" pitchFamily="2" charset="77"/>
                    </a:rPr>
                    <a:t>Gender equity</a:t>
                  </a:r>
                </a:p>
              </p:txBody>
            </p:sp>
          </p:grpSp>
        </p:grpSp>
        <p:sp>
          <p:nvSpPr>
            <p:cNvPr id="4" name="Text Placeholder 3">
              <a:extLst>
                <a:ext uri="{FF2B5EF4-FFF2-40B4-BE49-F238E27FC236}">
                  <a16:creationId xmlns:a16="http://schemas.microsoft.com/office/drawing/2014/main" id="{1F8B20F5-1D44-0B8F-4DDF-AE6A46FA92EE}"/>
                </a:ext>
              </a:extLst>
            </p:cNvPr>
            <p:cNvSpPr txBox="1">
              <a:spLocks/>
            </p:cNvSpPr>
            <p:nvPr/>
          </p:nvSpPr>
          <p:spPr>
            <a:xfrm>
              <a:off x="764715" y="2541112"/>
              <a:ext cx="5647236" cy="315197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rgbClr val="A2287E"/>
                  </a:solidFill>
                  <a:latin typeface="Montserrat" pitchFamily="2" charset="77"/>
                </a:rPr>
                <a:t>Women’s self-confidence, decision-making</a:t>
              </a:r>
              <a:r>
                <a:rPr lang="en-US" sz="1800" dirty="0">
                  <a:solidFill>
                    <a:schemeClr val="tx1"/>
                  </a:solidFill>
                  <a:latin typeface="Montserrat" pitchFamily="2" charset="77"/>
                </a:rPr>
                <a:t>, pond </a:t>
              </a:r>
              <a:r>
                <a:rPr lang="en-US" sz="1800" b="1" dirty="0">
                  <a:solidFill>
                    <a:srgbClr val="A2287E"/>
                  </a:solidFill>
                  <a:latin typeface="Montserrat" pitchFamily="2" charset="77"/>
                </a:rPr>
                <a:t>management understanding </a:t>
              </a:r>
              <a:r>
                <a:rPr lang="en-US" sz="1800" dirty="0">
                  <a:solidFill>
                    <a:schemeClr val="tx1"/>
                  </a:solidFill>
                  <a:latin typeface="Montserrat" pitchFamily="2" charset="77"/>
                </a:rPr>
                <a:t>increased.</a:t>
              </a:r>
            </a:p>
            <a:p>
              <a:pPr>
                <a:buClr>
                  <a:srgbClr val="A2287E"/>
                </a:buClr>
              </a:pPr>
              <a:endParaRPr lang="en-US" sz="1800" dirty="0">
                <a:solidFill>
                  <a:schemeClr val="tx1"/>
                </a:solidFill>
                <a:latin typeface="Montserrat" pitchFamily="2" charset="77"/>
              </a:endParaRPr>
            </a:p>
            <a:p>
              <a:pPr>
                <a:buClr>
                  <a:srgbClr val="A2287E"/>
                </a:buClr>
              </a:pPr>
              <a:r>
                <a:rPr lang="en-US" sz="1800" b="1" dirty="0">
                  <a:solidFill>
                    <a:srgbClr val="A2287E"/>
                  </a:solidFill>
                  <a:latin typeface="Montserrat" pitchFamily="2" charset="77"/>
                </a:rPr>
                <a:t>Women’s respect </a:t>
              </a:r>
              <a:r>
                <a:rPr lang="en-US" sz="1800" dirty="0">
                  <a:solidFill>
                    <a:schemeClr val="tx1"/>
                  </a:solidFill>
                  <a:latin typeface="Montserrat" pitchFamily="2" charset="77"/>
                </a:rPr>
                <a:t>from household and community members increased.</a:t>
              </a:r>
            </a:p>
            <a:p>
              <a:pPr>
                <a:buClr>
                  <a:srgbClr val="A2287E"/>
                </a:buClr>
              </a:pPr>
              <a:endParaRPr lang="en-US" sz="1800" dirty="0">
                <a:solidFill>
                  <a:schemeClr val="tx1"/>
                </a:solidFill>
                <a:latin typeface="Montserrat" pitchFamily="2" charset="77"/>
              </a:endParaRPr>
            </a:p>
            <a:p>
              <a:pPr>
                <a:buClr>
                  <a:srgbClr val="A2287E"/>
                </a:buClr>
              </a:pPr>
              <a:r>
                <a:rPr lang="en-US" sz="1800" b="1" dirty="0">
                  <a:solidFill>
                    <a:srgbClr val="A2287E"/>
                  </a:solidFill>
                  <a:latin typeface="Montserrat" pitchFamily="2" charset="77"/>
                </a:rPr>
                <a:t>Household barriers </a:t>
              </a:r>
              <a:r>
                <a:rPr lang="en-US" sz="1800" dirty="0">
                  <a:solidFill>
                    <a:schemeClr val="tx1"/>
                  </a:solidFill>
                  <a:latin typeface="Montserrat" pitchFamily="2" charset="77"/>
                </a:rPr>
                <a:t>for women’s participation decreased.</a:t>
              </a:r>
            </a:p>
            <a:p>
              <a:pPr>
                <a:buClr>
                  <a:srgbClr val="A2287E"/>
                </a:buClr>
              </a:pPr>
              <a:endParaRPr lang="en-US" sz="1800" dirty="0">
                <a:solidFill>
                  <a:schemeClr val="tx1"/>
                </a:solidFill>
                <a:latin typeface="Montserrat" pitchFamily="2" charset="77"/>
              </a:endParaRPr>
            </a:p>
            <a:p>
              <a:pPr>
                <a:buClr>
                  <a:srgbClr val="A2287E"/>
                </a:buClr>
              </a:pPr>
              <a:r>
                <a:rPr lang="en-US" sz="1800" b="1" dirty="0">
                  <a:solidFill>
                    <a:srgbClr val="A2287E"/>
                  </a:solidFill>
                  <a:latin typeface="Montserrat" pitchFamily="2" charset="77"/>
                </a:rPr>
                <a:t>Gender behavior and attitude </a:t>
              </a:r>
              <a:r>
                <a:rPr lang="en-US" sz="1800" dirty="0">
                  <a:solidFill>
                    <a:schemeClr val="tx1"/>
                  </a:solidFill>
                  <a:latin typeface="Montserrat" pitchFamily="2" charset="77"/>
                </a:rPr>
                <a:t>increased (e.g., recognition of wife’s sacrifices and opinions).</a:t>
              </a:r>
            </a:p>
          </p:txBody>
        </p:sp>
      </p:grpSp>
      <p:sp>
        <p:nvSpPr>
          <p:cNvPr id="8" name="Text Placeholder 2">
            <a:extLst>
              <a:ext uri="{FF2B5EF4-FFF2-40B4-BE49-F238E27FC236}">
                <a16:creationId xmlns:a16="http://schemas.microsoft.com/office/drawing/2014/main" id="{8C0244E8-D3CE-73D8-6B6D-F13F90DE30CB}"/>
              </a:ext>
            </a:extLst>
          </p:cNvPr>
          <p:cNvSpPr txBox="1">
            <a:spLocks/>
          </p:cNvSpPr>
          <p:nvPr/>
        </p:nvSpPr>
        <p:spPr>
          <a:xfrm>
            <a:off x="533103" y="1727181"/>
            <a:ext cx="2399668" cy="354321"/>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b="1" dirty="0">
                <a:solidFill>
                  <a:schemeClr val="tx1"/>
                </a:solidFill>
                <a:latin typeface="Montserrat" pitchFamily="2" charset="77"/>
              </a:rPr>
              <a:t>Outcomes</a:t>
            </a:r>
            <a:endParaRPr lang="en-US" sz="2000" dirty="0">
              <a:solidFill>
                <a:schemeClr val="tx1"/>
              </a:solidFill>
              <a:latin typeface="Montserrat" pitchFamily="2" charset="77"/>
            </a:endParaRPr>
          </a:p>
        </p:txBody>
      </p:sp>
      <p:sp>
        <p:nvSpPr>
          <p:cNvPr id="3" name="TextBox 2">
            <a:extLst>
              <a:ext uri="{FF2B5EF4-FFF2-40B4-BE49-F238E27FC236}">
                <a16:creationId xmlns:a16="http://schemas.microsoft.com/office/drawing/2014/main" id="{C1BB42A4-C682-2BF2-E85E-6F1AB18C7E3D}"/>
              </a:ext>
            </a:extLst>
          </p:cNvPr>
          <p:cNvSpPr txBox="1"/>
          <p:nvPr/>
        </p:nvSpPr>
        <p:spPr>
          <a:xfrm>
            <a:off x="7449015" y="5498615"/>
            <a:ext cx="4178128" cy="276999"/>
          </a:xfrm>
          <a:prstGeom prst="rect">
            <a:avLst/>
          </a:prstGeom>
          <a:noFill/>
        </p:spPr>
        <p:txBody>
          <a:bodyPr wrap="square" rtlCol="0">
            <a:spAutoFit/>
          </a:bodyPr>
          <a:lstStyle/>
          <a:p>
            <a:pPr algn="r"/>
            <a:r>
              <a:rPr lang="en-US" sz="1200" dirty="0">
                <a:latin typeface="Montserrat" pitchFamily="2" charset="77"/>
              </a:rPr>
              <a:t>Sources: Lau 2021; Douthwaite 2015; Castine 2017</a:t>
            </a:r>
          </a:p>
        </p:txBody>
      </p:sp>
      <p:grpSp>
        <p:nvGrpSpPr>
          <p:cNvPr id="12" name="Group 11">
            <a:extLst>
              <a:ext uri="{FF2B5EF4-FFF2-40B4-BE49-F238E27FC236}">
                <a16:creationId xmlns:a16="http://schemas.microsoft.com/office/drawing/2014/main" id="{A0386A85-580B-8EA3-50A4-8CB45F2C350A}"/>
              </a:ext>
            </a:extLst>
          </p:cNvPr>
          <p:cNvGrpSpPr/>
          <p:nvPr/>
        </p:nvGrpSpPr>
        <p:grpSpPr>
          <a:xfrm>
            <a:off x="6985939" y="2197480"/>
            <a:ext cx="4551802" cy="2743520"/>
            <a:chOff x="600009" y="2036899"/>
            <a:chExt cx="4551802" cy="2743520"/>
          </a:xfrm>
        </p:grpSpPr>
        <p:grpSp>
          <p:nvGrpSpPr>
            <p:cNvPr id="16" name="Group 15">
              <a:extLst>
                <a:ext uri="{FF2B5EF4-FFF2-40B4-BE49-F238E27FC236}">
                  <a16:creationId xmlns:a16="http://schemas.microsoft.com/office/drawing/2014/main" id="{CD0917F9-93D8-7B6A-80C2-22B4B5A17E80}"/>
                </a:ext>
              </a:extLst>
            </p:cNvPr>
            <p:cNvGrpSpPr/>
            <p:nvPr/>
          </p:nvGrpSpPr>
          <p:grpSpPr>
            <a:xfrm>
              <a:off x="600009" y="2036899"/>
              <a:ext cx="4551802" cy="2743520"/>
              <a:chOff x="600009" y="2036899"/>
              <a:chExt cx="4551802" cy="2743520"/>
            </a:xfrm>
          </p:grpSpPr>
          <p:sp>
            <p:nvSpPr>
              <p:cNvPr id="18" name="Rounded Rectangle 17">
                <a:extLst>
                  <a:ext uri="{FF2B5EF4-FFF2-40B4-BE49-F238E27FC236}">
                    <a16:creationId xmlns:a16="http://schemas.microsoft.com/office/drawing/2014/main" id="{D3F89F95-37E3-6091-9CDF-1B77546D9607}"/>
                  </a:ext>
                </a:extLst>
              </p:cNvPr>
              <p:cNvSpPr/>
              <p:nvPr/>
            </p:nvSpPr>
            <p:spPr>
              <a:xfrm>
                <a:off x="600009" y="2036899"/>
                <a:ext cx="4551802" cy="2743520"/>
              </a:xfrm>
              <a:prstGeom prst="roundRect">
                <a:avLst>
                  <a:gd name="adj" fmla="val 0"/>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19" name="Group 18">
                <a:extLst>
                  <a:ext uri="{FF2B5EF4-FFF2-40B4-BE49-F238E27FC236}">
                    <a16:creationId xmlns:a16="http://schemas.microsoft.com/office/drawing/2014/main" id="{D38E6FE5-6F70-7216-4D7A-48C082EE9A65}"/>
                  </a:ext>
                </a:extLst>
              </p:cNvPr>
              <p:cNvGrpSpPr/>
              <p:nvPr/>
            </p:nvGrpSpPr>
            <p:grpSpPr>
              <a:xfrm>
                <a:off x="600223" y="2038181"/>
                <a:ext cx="2613044" cy="452911"/>
                <a:chOff x="622525" y="3140393"/>
                <a:chExt cx="2613044" cy="452911"/>
              </a:xfrm>
            </p:grpSpPr>
            <p:sp>
              <p:nvSpPr>
                <p:cNvPr id="25" name="Rectangle 24">
                  <a:extLst>
                    <a:ext uri="{FF2B5EF4-FFF2-40B4-BE49-F238E27FC236}">
                      <a16:creationId xmlns:a16="http://schemas.microsoft.com/office/drawing/2014/main" id="{AA5DC9A7-7FBE-8303-F3FD-BDB7721638D8}"/>
                    </a:ext>
                  </a:extLst>
                </p:cNvPr>
                <p:cNvSpPr/>
                <p:nvPr/>
              </p:nvSpPr>
              <p:spPr>
                <a:xfrm>
                  <a:off x="622525" y="3140393"/>
                  <a:ext cx="2613044" cy="4529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6" name="Text Placeholder 3">
                  <a:extLst>
                    <a:ext uri="{FF2B5EF4-FFF2-40B4-BE49-F238E27FC236}">
                      <a16:creationId xmlns:a16="http://schemas.microsoft.com/office/drawing/2014/main" id="{0FD2B5BC-99EB-43F2-0584-5CE4004EB11F}"/>
                    </a:ext>
                  </a:extLst>
                </p:cNvPr>
                <p:cNvSpPr txBox="1">
                  <a:spLocks/>
                </p:cNvSpPr>
                <p:nvPr/>
              </p:nvSpPr>
              <p:spPr>
                <a:xfrm>
                  <a:off x="765769" y="3188272"/>
                  <a:ext cx="2040200" cy="3544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2000" b="1" dirty="0">
                      <a:solidFill>
                        <a:schemeClr val="tx1"/>
                      </a:solidFill>
                      <a:latin typeface="Montserrat" pitchFamily="2" charset="77"/>
                    </a:rPr>
                    <a:t>Resilience</a:t>
                  </a:r>
                </a:p>
              </p:txBody>
            </p:sp>
          </p:grpSp>
        </p:grpSp>
        <p:sp>
          <p:nvSpPr>
            <p:cNvPr id="17" name="Text Placeholder 3">
              <a:extLst>
                <a:ext uri="{FF2B5EF4-FFF2-40B4-BE49-F238E27FC236}">
                  <a16:creationId xmlns:a16="http://schemas.microsoft.com/office/drawing/2014/main" id="{63AF6D2A-F54A-3CE1-0C10-65C9FFB933C2}"/>
                </a:ext>
              </a:extLst>
            </p:cNvPr>
            <p:cNvSpPr txBox="1">
              <a:spLocks/>
            </p:cNvSpPr>
            <p:nvPr/>
          </p:nvSpPr>
          <p:spPr>
            <a:xfrm>
              <a:off x="764715" y="2541112"/>
              <a:ext cx="4190144" cy="204872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solidFill>
                    <a:schemeClr val="tx1"/>
                  </a:solidFill>
                  <a:latin typeface="Montserrat" pitchFamily="2" charset="77"/>
                </a:rPr>
                <a:t>Access to nutritious fish increased.</a:t>
              </a:r>
            </a:p>
            <a:p>
              <a:pPr>
                <a:buClr>
                  <a:srgbClr val="A2287E"/>
                </a:buClr>
              </a:pPr>
              <a:endParaRPr lang="en-US" sz="1800" dirty="0">
                <a:solidFill>
                  <a:schemeClr val="tx1"/>
                </a:solidFill>
                <a:latin typeface="Montserrat" pitchFamily="2" charset="77"/>
              </a:endParaRPr>
            </a:p>
            <a:p>
              <a:pPr>
                <a:buClr>
                  <a:srgbClr val="A2287E"/>
                </a:buClr>
              </a:pPr>
              <a:r>
                <a:rPr lang="en-US" sz="1800" dirty="0">
                  <a:solidFill>
                    <a:schemeClr val="tx1"/>
                  </a:solidFill>
                  <a:latin typeface="Montserrat" pitchFamily="2" charset="77"/>
                </a:rPr>
                <a:t>Household income increased.</a:t>
              </a:r>
            </a:p>
            <a:p>
              <a:pPr>
                <a:buClr>
                  <a:srgbClr val="A2287E"/>
                </a:buClr>
              </a:pPr>
              <a:endParaRPr lang="en-US" sz="1800" dirty="0">
                <a:solidFill>
                  <a:schemeClr val="tx1"/>
                </a:solidFill>
                <a:latin typeface="Montserrat" pitchFamily="2" charset="77"/>
              </a:endParaRPr>
            </a:p>
            <a:p>
              <a:pPr>
                <a:buClr>
                  <a:srgbClr val="A2287E"/>
                </a:buClr>
              </a:pPr>
              <a:r>
                <a:rPr lang="en-US" sz="1800" dirty="0">
                  <a:solidFill>
                    <a:schemeClr val="tx1"/>
                  </a:solidFill>
                  <a:latin typeface="Montserrat" pitchFamily="2" charset="77"/>
                </a:rPr>
                <a:t>Other community members were encouraged to look for pond management support and advice.</a:t>
              </a:r>
            </a:p>
            <a:p>
              <a:pPr>
                <a:buClr>
                  <a:srgbClr val="A2287E"/>
                </a:buClr>
              </a:pPr>
              <a:endParaRPr lang="en-US" sz="1800" dirty="0">
                <a:solidFill>
                  <a:schemeClr val="tx1"/>
                </a:solidFill>
                <a:latin typeface="Montserrat" pitchFamily="2" charset="77"/>
              </a:endParaRPr>
            </a:p>
          </p:txBody>
        </p:sp>
      </p:grpSp>
    </p:spTree>
    <p:extLst>
      <p:ext uri="{BB962C8B-B14F-4D97-AF65-F5344CB8AC3E}">
        <p14:creationId xmlns:p14="http://schemas.microsoft.com/office/powerpoint/2010/main" val="3592257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C8F3E-2F0E-60FC-E8D5-416F12E0A0AE}"/>
            </a:ext>
          </a:extLst>
        </p:cNvPr>
        <p:cNvGrpSpPr/>
        <p:nvPr/>
      </p:nvGrpSpPr>
      <p:grpSpPr>
        <a:xfrm>
          <a:off x="0" y="0"/>
          <a:ext cx="0" cy="0"/>
          <a:chOff x="0" y="0"/>
          <a:chExt cx="0" cy="0"/>
        </a:xfrm>
      </p:grpSpPr>
      <p:sp>
        <p:nvSpPr>
          <p:cNvPr id="4" name="Google Shape;108;p18">
            <a:extLst>
              <a:ext uri="{FF2B5EF4-FFF2-40B4-BE49-F238E27FC236}">
                <a16:creationId xmlns:a16="http://schemas.microsoft.com/office/drawing/2014/main" id="{073A4715-994C-D4F8-2678-AFAA2C0B1785}"/>
              </a:ext>
            </a:extLst>
          </p:cNvPr>
          <p:cNvSpPr txBox="1">
            <a:spLocks/>
          </p:cNvSpPr>
          <p:nvPr/>
        </p:nvSpPr>
        <p:spPr>
          <a:xfrm>
            <a:off x="6196354" y="3813716"/>
            <a:ext cx="4585945" cy="742933"/>
          </a:xfrm>
          <a:prstGeom prst="rect">
            <a:avLst/>
          </a:prstGeom>
          <a:noFill/>
          <a:ln>
            <a:noFill/>
          </a:ln>
        </p:spPr>
        <p:txBody>
          <a:bodyPr spcFirstLastPara="1" vert="horz" wrap="square" lIns="91425" tIns="45700" rIns="91425" bIns="45700" rtlCol="0" anchor="b" anchorCtr="0">
            <a:noAutofit/>
          </a:bodyPr>
          <a:lstStyle>
            <a:lvl1pPr algn="l" defTabSz="914400" rtl="0" eaLnBrk="1" latinLnBrk="0" hangingPunct="1">
              <a:lnSpc>
                <a:spcPct val="90000"/>
              </a:lnSpc>
              <a:spcBef>
                <a:spcPct val="0"/>
              </a:spcBef>
              <a:buNone/>
              <a:defRPr sz="4400" b="1" i="0" kern="1200">
                <a:solidFill>
                  <a:schemeClr val="tx1"/>
                </a:solidFill>
                <a:latin typeface="Montserrat" pitchFamily="2" charset="77"/>
                <a:ea typeface="Montserrat" pitchFamily="2" charset="77"/>
                <a:cs typeface="Calibri" charset="0"/>
              </a:defRPr>
            </a:lvl1pPr>
          </a:lstStyle>
          <a:p>
            <a:pPr>
              <a:spcBef>
                <a:spcPts val="0"/>
              </a:spcBef>
              <a:buClr>
                <a:srgbClr val="7F7F7F"/>
              </a:buClr>
              <a:buSzPts val="3600"/>
              <a:buFont typeface="Montserrat ExtraBold"/>
              <a:buNone/>
            </a:pPr>
            <a:r>
              <a:rPr lang="en-US" sz="4000" cap="all" spc="-80" dirty="0" err="1">
                <a:effectLst>
                  <a:outerShdw blurRad="615741" sx="102000" sy="102000" algn="ctr" rotWithShape="0">
                    <a:prstClr val="black">
                      <a:alpha val="16806"/>
                    </a:prstClr>
                  </a:outerShdw>
                </a:effectLst>
                <a:ea typeface="+mj-ea"/>
              </a:rPr>
              <a:t>DImitra</a:t>
            </a:r>
            <a:r>
              <a:rPr lang="en-US" sz="4000" cap="all" spc="-80" dirty="0">
                <a:effectLst>
                  <a:outerShdw blurRad="615741" sx="102000" sy="102000" algn="ctr" rotWithShape="0">
                    <a:prstClr val="black">
                      <a:alpha val="16806"/>
                    </a:prstClr>
                  </a:outerShdw>
                </a:effectLst>
                <a:ea typeface="+mj-ea"/>
              </a:rPr>
              <a:t> Clubs</a:t>
            </a:r>
          </a:p>
        </p:txBody>
      </p:sp>
      <p:sp>
        <p:nvSpPr>
          <p:cNvPr id="6" name="Google Shape;47;g30838b89d9c_0_0">
            <a:extLst>
              <a:ext uri="{FF2B5EF4-FFF2-40B4-BE49-F238E27FC236}">
                <a16:creationId xmlns:a16="http://schemas.microsoft.com/office/drawing/2014/main" id="{380E7099-BEA8-ED99-594A-2E5D11D419C8}"/>
              </a:ext>
            </a:extLst>
          </p:cNvPr>
          <p:cNvSpPr txBox="1">
            <a:spLocks/>
          </p:cNvSpPr>
          <p:nvPr/>
        </p:nvSpPr>
        <p:spPr>
          <a:xfrm>
            <a:off x="6196356" y="4608318"/>
            <a:ext cx="4252332" cy="943577"/>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pPr>
            <a:r>
              <a:rPr lang="en-US" sz="2800" kern="1200" cap="all" dirty="0">
                <a:solidFill>
                  <a:schemeClr val="tx1"/>
                </a:solidFill>
                <a:latin typeface="Montserrat Light" pitchFamily="2" charset="77"/>
                <a:ea typeface="+mn-ea"/>
                <a:cs typeface="+mn-cs"/>
                <a:sym typeface="Arial"/>
              </a:rPr>
              <a:t>FAO</a:t>
            </a:r>
            <a:endParaRPr lang="en-US" sz="2800" cap="all" dirty="0">
              <a:solidFill>
                <a:schemeClr val="tx1"/>
              </a:solidFill>
              <a:latin typeface="Montserrat Light" pitchFamily="2" charset="77"/>
              <a:ea typeface="+mn-ea"/>
              <a:cs typeface="+mn-cs"/>
              <a:sym typeface="Arial"/>
            </a:endParaRPr>
          </a:p>
          <a:p>
            <a:pPr algn="l">
              <a:buClr>
                <a:srgbClr val="000000"/>
              </a:buClr>
              <a:buSzPts val="4400"/>
            </a:pPr>
            <a:r>
              <a:rPr lang="en-US" sz="2800" cap="all" dirty="0">
                <a:solidFill>
                  <a:schemeClr val="tx1"/>
                </a:solidFill>
                <a:latin typeface="Montserrat Light" pitchFamily="2" charset="77"/>
                <a:ea typeface="+mn-ea"/>
                <a:cs typeface="+mn-cs"/>
                <a:sym typeface="Arial"/>
              </a:rPr>
              <a:t>2008</a:t>
            </a:r>
            <a:r>
              <a:rPr lang="en-US" sz="2800" cap="all" dirty="0">
                <a:solidFill>
                  <a:schemeClr val="tx1"/>
                </a:solidFill>
                <a:latin typeface="Montserrat Light" pitchFamily="2" charset="77"/>
                <a:ea typeface="+mn-ea"/>
                <a:cs typeface="+mn-cs"/>
              </a:rPr>
              <a:t>-</a:t>
            </a:r>
            <a:r>
              <a:rPr lang="en-US" sz="2800" cap="all" dirty="0">
                <a:solidFill>
                  <a:schemeClr val="tx1"/>
                </a:solidFill>
                <a:latin typeface="Montserrat Light" pitchFamily="2" charset="77"/>
                <a:ea typeface="+mn-ea"/>
                <a:cs typeface="+mn-cs"/>
                <a:sym typeface="Arial"/>
              </a:rPr>
              <a:t>ongoing</a:t>
            </a:r>
          </a:p>
        </p:txBody>
      </p:sp>
      <p:sp>
        <p:nvSpPr>
          <p:cNvPr id="8" name="TextBox 7">
            <a:extLst>
              <a:ext uri="{FF2B5EF4-FFF2-40B4-BE49-F238E27FC236}">
                <a16:creationId xmlns:a16="http://schemas.microsoft.com/office/drawing/2014/main" id="{13232032-D4C1-E0CB-D9A1-609A500F658A}"/>
              </a:ext>
            </a:extLst>
          </p:cNvPr>
          <p:cNvSpPr txBox="1"/>
          <p:nvPr/>
        </p:nvSpPr>
        <p:spPr>
          <a:xfrm>
            <a:off x="8486078" y="5641103"/>
            <a:ext cx="1862254" cy="276999"/>
          </a:xfrm>
          <a:prstGeom prst="rect">
            <a:avLst/>
          </a:prstGeom>
          <a:noFill/>
        </p:spPr>
        <p:txBody>
          <a:bodyPr wrap="square" rtlCol="0">
            <a:spAutoFit/>
          </a:bodyPr>
          <a:lstStyle/>
          <a:p>
            <a:pPr algn="r"/>
            <a:r>
              <a:rPr lang="en-US" sz="1200" dirty="0">
                <a:latin typeface="Montserrat" pitchFamily="2" charset="77"/>
              </a:rPr>
              <a:t>Source: FAO 2020</a:t>
            </a:r>
          </a:p>
        </p:txBody>
      </p:sp>
    </p:spTree>
    <p:extLst>
      <p:ext uri="{BB962C8B-B14F-4D97-AF65-F5344CB8AC3E}">
        <p14:creationId xmlns:p14="http://schemas.microsoft.com/office/powerpoint/2010/main" val="392688351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61F9B-0519-EE67-6760-9DD7F0A19C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136401-5FA0-AE8D-CC01-920AF5FE6D41}"/>
              </a:ext>
            </a:extLst>
          </p:cNvPr>
          <p:cNvSpPr txBox="1">
            <a:spLocks/>
          </p:cNvSpPr>
          <p:nvPr/>
        </p:nvSpPr>
        <p:spPr>
          <a:xfrm>
            <a:off x="533103" y="307777"/>
            <a:ext cx="9083637" cy="68691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err="1">
                <a:solidFill>
                  <a:schemeClr val="tx1"/>
                </a:solidFill>
                <a:latin typeface="Montserrat" pitchFamily="2" charset="77"/>
                <a:ea typeface="+mj-ea"/>
                <a:cs typeface="Calibri" charset="0"/>
              </a:rPr>
              <a:t>DImitra</a:t>
            </a:r>
            <a:r>
              <a:rPr lang="en-US" kern="1200" cap="all" dirty="0">
                <a:solidFill>
                  <a:schemeClr val="tx1"/>
                </a:solidFill>
                <a:latin typeface="Montserrat" pitchFamily="2" charset="77"/>
                <a:ea typeface="+mj-ea"/>
                <a:cs typeface="Calibri" charset="0"/>
              </a:rPr>
              <a:t> Clubs: Program Overview</a:t>
            </a:r>
          </a:p>
        </p:txBody>
      </p:sp>
      <p:grpSp>
        <p:nvGrpSpPr>
          <p:cNvPr id="10" name="Group 9">
            <a:extLst>
              <a:ext uri="{FF2B5EF4-FFF2-40B4-BE49-F238E27FC236}">
                <a16:creationId xmlns:a16="http://schemas.microsoft.com/office/drawing/2014/main" id="{0E704662-42BE-A454-1FEA-0E91896D20BC}"/>
              </a:ext>
            </a:extLst>
          </p:cNvPr>
          <p:cNvGrpSpPr/>
          <p:nvPr/>
        </p:nvGrpSpPr>
        <p:grpSpPr>
          <a:xfrm>
            <a:off x="506810" y="2051486"/>
            <a:ext cx="11192245" cy="3349859"/>
            <a:chOff x="517961" y="1890905"/>
            <a:chExt cx="11192245" cy="3349859"/>
          </a:xfrm>
        </p:grpSpPr>
        <p:sp>
          <p:nvSpPr>
            <p:cNvPr id="5" name="Rounded Rectangle 4">
              <a:extLst>
                <a:ext uri="{FF2B5EF4-FFF2-40B4-BE49-F238E27FC236}">
                  <a16:creationId xmlns:a16="http://schemas.microsoft.com/office/drawing/2014/main" id="{A98CB63D-C3DF-9631-6FDD-B8E3CE193111}"/>
                </a:ext>
              </a:extLst>
            </p:cNvPr>
            <p:cNvSpPr/>
            <p:nvPr/>
          </p:nvSpPr>
          <p:spPr>
            <a:xfrm>
              <a:off x="517961" y="1890905"/>
              <a:ext cx="11192245" cy="3349859"/>
            </a:xfrm>
            <a:prstGeom prst="roundRect">
              <a:avLst>
                <a:gd name="adj" fmla="val 178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 name="Text Placeholder 3">
              <a:extLst>
                <a:ext uri="{FF2B5EF4-FFF2-40B4-BE49-F238E27FC236}">
                  <a16:creationId xmlns:a16="http://schemas.microsoft.com/office/drawing/2014/main" id="{84B34B5E-EDB9-CF96-FBC8-EE68B25E42C5}"/>
                </a:ext>
              </a:extLst>
            </p:cNvPr>
            <p:cNvSpPr txBox="1">
              <a:spLocks/>
            </p:cNvSpPr>
            <p:nvPr/>
          </p:nvSpPr>
          <p:spPr>
            <a:xfrm>
              <a:off x="768933" y="2162690"/>
              <a:ext cx="10676435" cy="298471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825625" indent="-1825625">
                <a:buClr>
                  <a:srgbClr val="A2287E"/>
                </a:buClr>
              </a:pPr>
              <a:r>
                <a:rPr lang="en-US" sz="1800" b="1" dirty="0">
                  <a:solidFill>
                    <a:srgbClr val="A2287E"/>
                  </a:solidFill>
                  <a:latin typeface="Montserrat" pitchFamily="2" charset="77"/>
                </a:rPr>
                <a:t>Purpose	</a:t>
              </a:r>
              <a:r>
                <a:rPr lang="en-US" sz="1800" dirty="0">
                  <a:solidFill>
                    <a:schemeClr val="tx1"/>
                  </a:solidFill>
                  <a:latin typeface="Montserrat" pitchFamily="2" charset="77"/>
                </a:rPr>
                <a:t>The program has a community-driven approach that facilitates socio-		economic empowerment, women’s leadership and self-help.</a:t>
              </a:r>
            </a:p>
            <a:p>
              <a:pPr>
                <a:buClr>
                  <a:srgbClr val="A2287E"/>
                </a:buClr>
              </a:pPr>
              <a:endParaRPr lang="en-US" sz="1800" dirty="0">
                <a:solidFill>
                  <a:schemeClr val="tx1"/>
                </a:solidFill>
                <a:latin typeface="Montserrat" pitchFamily="2" charset="77"/>
              </a:endParaRPr>
            </a:p>
            <a:p>
              <a:pPr marL="1825625" indent="-1825625">
                <a:buClr>
                  <a:srgbClr val="A2287E"/>
                </a:buClr>
              </a:pPr>
              <a:r>
                <a:rPr lang="en-US" sz="1800" b="1" dirty="0">
                  <a:solidFill>
                    <a:srgbClr val="A2287E"/>
                  </a:solidFill>
                  <a:latin typeface="Montserrat" pitchFamily="2" charset="77"/>
                </a:rPr>
                <a:t>Sectors</a:t>
              </a:r>
              <a:r>
                <a:rPr lang="en-US" sz="1800" dirty="0">
                  <a:solidFill>
                    <a:schemeClr val="tx1"/>
                  </a:solidFill>
                  <a:latin typeface="Montserrat" pitchFamily="2" charset="77"/>
                </a:rPr>
                <a:t>		Clubs are embedded in a range of development issues (nutrition, resilience, climate change, gender equality, peace-building, social protection).</a:t>
              </a:r>
            </a:p>
            <a:p>
              <a:pPr>
                <a:buClr>
                  <a:srgbClr val="A2287E"/>
                </a:buClr>
              </a:pPr>
              <a:endParaRPr lang="en-US" sz="1800" dirty="0">
                <a:solidFill>
                  <a:schemeClr val="tx1"/>
                </a:solidFill>
                <a:latin typeface="Montserrat" pitchFamily="2" charset="77"/>
              </a:endParaRPr>
            </a:p>
            <a:p>
              <a:pPr>
                <a:buClr>
                  <a:srgbClr val="A2287E"/>
                </a:buClr>
              </a:pPr>
              <a:r>
                <a:rPr lang="en-US" sz="1800" b="1" dirty="0">
                  <a:solidFill>
                    <a:srgbClr val="A2287E"/>
                  </a:solidFill>
                  <a:latin typeface="Montserrat" pitchFamily="2" charset="77"/>
                </a:rPr>
                <a:t>Population</a:t>
              </a:r>
              <a:r>
                <a:rPr lang="en-US" sz="1800" dirty="0">
                  <a:solidFill>
                    <a:schemeClr val="tx1"/>
                  </a:solidFill>
                  <a:latin typeface="Montserrat" pitchFamily="2" charset="77"/>
                </a:rPr>
                <a:t>	All community members are invited to join.</a:t>
              </a:r>
            </a:p>
            <a:p>
              <a:pPr>
                <a:buClr>
                  <a:srgbClr val="A2287E"/>
                </a:buClr>
              </a:pPr>
              <a:endParaRPr lang="en-US" sz="1800" dirty="0">
                <a:solidFill>
                  <a:schemeClr val="tx1"/>
                </a:solidFill>
                <a:latin typeface="Montserrat" pitchFamily="2" charset="77"/>
              </a:endParaRPr>
            </a:p>
            <a:p>
              <a:pPr marL="1825625" indent="-1825625">
                <a:buClr>
                  <a:srgbClr val="A2287E"/>
                </a:buClr>
              </a:pPr>
              <a:r>
                <a:rPr lang="en-US" sz="1800" b="1" dirty="0">
                  <a:solidFill>
                    <a:srgbClr val="A2287E"/>
                  </a:solidFill>
                  <a:latin typeface="Montserrat" pitchFamily="2" charset="77"/>
                </a:rPr>
                <a:t>Countries</a:t>
              </a:r>
              <a:r>
                <a:rPr lang="en-US" sz="1800" dirty="0">
                  <a:solidFill>
                    <a:schemeClr val="tx1"/>
                  </a:solidFill>
                  <a:latin typeface="Montserrat" pitchFamily="2" charset="77"/>
                </a:rPr>
                <a:t>	Burkina Faso, Burundi, Chad, CAR, DRC, Ghana, 	Madagascar, Mali, Niger and Senegal.</a:t>
              </a:r>
            </a:p>
            <a:p>
              <a:pPr>
                <a:buClr>
                  <a:srgbClr val="A2287E"/>
                </a:buClr>
              </a:pPr>
              <a:endParaRPr lang="en-US" sz="1800" dirty="0">
                <a:solidFill>
                  <a:schemeClr val="tx1"/>
                </a:solidFill>
                <a:latin typeface="Montserrat" pitchFamily="2" charset="77"/>
              </a:endParaRPr>
            </a:p>
          </p:txBody>
        </p:sp>
      </p:grpSp>
      <p:sp>
        <p:nvSpPr>
          <p:cNvPr id="3" name="TextBox 2">
            <a:extLst>
              <a:ext uri="{FF2B5EF4-FFF2-40B4-BE49-F238E27FC236}">
                <a16:creationId xmlns:a16="http://schemas.microsoft.com/office/drawing/2014/main" id="{E73436D0-DBF1-EB62-4721-EFAD6E65A59C}"/>
              </a:ext>
            </a:extLst>
          </p:cNvPr>
          <p:cNvSpPr txBox="1"/>
          <p:nvPr/>
        </p:nvSpPr>
        <p:spPr>
          <a:xfrm>
            <a:off x="7571676" y="5543219"/>
            <a:ext cx="4178128" cy="276999"/>
          </a:xfrm>
          <a:prstGeom prst="rect">
            <a:avLst/>
          </a:prstGeom>
          <a:noFill/>
        </p:spPr>
        <p:txBody>
          <a:bodyPr wrap="square" rtlCol="0">
            <a:spAutoFit/>
          </a:bodyPr>
          <a:lstStyle/>
          <a:p>
            <a:pPr algn="r"/>
            <a:r>
              <a:rPr lang="en-US" sz="1200" dirty="0">
                <a:latin typeface="Montserrat" pitchFamily="2" charset="77"/>
              </a:rPr>
              <a:t>Source: FAO 2020</a:t>
            </a:r>
          </a:p>
        </p:txBody>
      </p:sp>
    </p:spTree>
    <p:extLst>
      <p:ext uri="{BB962C8B-B14F-4D97-AF65-F5344CB8AC3E}">
        <p14:creationId xmlns:p14="http://schemas.microsoft.com/office/powerpoint/2010/main" val="39771700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61040-6CEF-F261-6D03-CDCE51574A1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6C6DB61-A1F4-3D87-CEF8-BCD2D973DE26}"/>
              </a:ext>
            </a:extLst>
          </p:cNvPr>
          <p:cNvSpPr txBox="1"/>
          <p:nvPr/>
        </p:nvSpPr>
        <p:spPr>
          <a:xfrm>
            <a:off x="7639792" y="6142596"/>
            <a:ext cx="1862254" cy="276999"/>
          </a:xfrm>
          <a:prstGeom prst="rect">
            <a:avLst/>
          </a:prstGeom>
          <a:noFill/>
        </p:spPr>
        <p:txBody>
          <a:bodyPr wrap="square" rtlCol="0">
            <a:spAutoFit/>
          </a:bodyPr>
          <a:lstStyle/>
          <a:p>
            <a:pPr algn="r"/>
            <a:r>
              <a:rPr lang="en-US" sz="1200" dirty="0">
                <a:latin typeface="Montserrat" pitchFamily="2" charset="77"/>
              </a:rPr>
              <a:t>Source: FAO 2020</a:t>
            </a:r>
          </a:p>
        </p:txBody>
      </p:sp>
      <p:sp>
        <p:nvSpPr>
          <p:cNvPr id="6" name="Title 1">
            <a:extLst>
              <a:ext uri="{FF2B5EF4-FFF2-40B4-BE49-F238E27FC236}">
                <a16:creationId xmlns:a16="http://schemas.microsoft.com/office/drawing/2014/main" id="{C6551B6B-B13C-EFB6-4A18-53426A8D6DAE}"/>
              </a:ext>
            </a:extLst>
          </p:cNvPr>
          <p:cNvSpPr txBox="1">
            <a:spLocks/>
          </p:cNvSpPr>
          <p:nvPr/>
        </p:nvSpPr>
        <p:spPr>
          <a:xfrm>
            <a:off x="418409" y="320477"/>
            <a:ext cx="9083637" cy="68691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err="1">
                <a:solidFill>
                  <a:schemeClr val="tx1"/>
                </a:solidFill>
                <a:latin typeface="Montserrat" pitchFamily="2" charset="77"/>
                <a:ea typeface="+mj-ea"/>
                <a:cs typeface="Calibri" charset="0"/>
              </a:rPr>
              <a:t>DImitra</a:t>
            </a:r>
            <a:r>
              <a:rPr lang="en-US" kern="1200" cap="all" dirty="0">
                <a:solidFill>
                  <a:schemeClr val="tx1"/>
                </a:solidFill>
                <a:latin typeface="Montserrat" pitchFamily="2" charset="77"/>
                <a:ea typeface="+mj-ea"/>
                <a:cs typeface="Calibri" charset="0"/>
              </a:rPr>
              <a:t> Clubs</a:t>
            </a:r>
          </a:p>
        </p:txBody>
      </p:sp>
      <p:sp>
        <p:nvSpPr>
          <p:cNvPr id="7" name="TextBox 6">
            <a:extLst>
              <a:ext uri="{FF2B5EF4-FFF2-40B4-BE49-F238E27FC236}">
                <a16:creationId xmlns:a16="http://schemas.microsoft.com/office/drawing/2014/main" id="{96889C6D-51DC-F5D2-82D1-3503F2F92FC2}"/>
              </a:ext>
            </a:extLst>
          </p:cNvPr>
          <p:cNvSpPr txBox="1"/>
          <p:nvPr/>
        </p:nvSpPr>
        <p:spPr>
          <a:xfrm>
            <a:off x="227909" y="1852318"/>
            <a:ext cx="8952394" cy="3970318"/>
          </a:xfrm>
          <a:prstGeom prst="rect">
            <a:avLst/>
          </a:prstGeom>
          <a:noFill/>
        </p:spPr>
        <p:txBody>
          <a:bodyPr wrap="square">
            <a:spAutoFit/>
          </a:bodyPr>
          <a:lstStyle/>
          <a:p>
            <a:r>
              <a:rPr lang="en-US" dirty="0">
                <a:latin typeface="Montserrat" pitchFamily="2" charset="77"/>
              </a:rPr>
              <a:t>Characteristics of gender transformative approaches included in the project:</a:t>
            </a:r>
          </a:p>
          <a:p>
            <a:endParaRPr lang="en-US" b="1" dirty="0">
              <a:solidFill>
                <a:srgbClr val="A2287E"/>
              </a:solidFill>
              <a:latin typeface="Montserrat" pitchFamily="2" charset="77"/>
            </a:endParaRPr>
          </a:p>
          <a:p>
            <a:r>
              <a:rPr lang="en-US" b="1" dirty="0">
                <a:solidFill>
                  <a:srgbClr val="A2287E"/>
                </a:solidFill>
                <a:latin typeface="Montserrat" pitchFamily="2" charset="77"/>
              </a:rPr>
              <a:t>Characteristic 1. </a:t>
            </a:r>
            <a:r>
              <a:rPr lang="en-US" dirty="0">
                <a:latin typeface="Montserrat" pitchFamily="2" charset="77"/>
              </a:rPr>
              <a:t>Prioritize a deep understanding of people in their context and the way social inequalities intersect to affect choices and outcomes.</a:t>
            </a:r>
          </a:p>
          <a:p>
            <a:endParaRPr lang="en-US" dirty="0">
              <a:latin typeface="Montserrat" pitchFamily="2" charset="77"/>
            </a:endParaRPr>
          </a:p>
          <a:p>
            <a:r>
              <a:rPr lang="en-US" b="1" dirty="0">
                <a:solidFill>
                  <a:srgbClr val="A2287E"/>
                </a:solidFill>
                <a:latin typeface="Montserrat" pitchFamily="2" charset="77"/>
              </a:rPr>
              <a:t>Characteristic 2. </a:t>
            </a:r>
            <a:r>
              <a:rPr lang="en-US" dirty="0">
                <a:latin typeface="Montserrat" pitchFamily="2" charset="77"/>
              </a:rPr>
              <a:t>Engage with </a:t>
            </a:r>
            <a:r>
              <a:rPr lang="en-US" dirty="0">
                <a:solidFill>
                  <a:schemeClr val="tx2"/>
                </a:solidFill>
                <a:latin typeface="Montserrat" pitchFamily="2" charset="77"/>
              </a:rPr>
              <a:t>both men and women.</a:t>
            </a:r>
          </a:p>
          <a:p>
            <a:endParaRPr lang="en-US" dirty="0">
              <a:solidFill>
                <a:schemeClr val="tx2"/>
              </a:solidFill>
              <a:latin typeface="Montserrat" pitchFamily="2" charset="77"/>
            </a:endParaRPr>
          </a:p>
          <a:p>
            <a:r>
              <a:rPr lang="en-US" b="1" dirty="0">
                <a:solidFill>
                  <a:srgbClr val="A2287E"/>
                </a:solidFill>
                <a:latin typeface="Montserrat" pitchFamily="2" charset="77"/>
              </a:rPr>
              <a:t>Characteristic 3. </a:t>
            </a:r>
            <a:r>
              <a:rPr lang="en-US" dirty="0">
                <a:latin typeface="Montserrat" pitchFamily="2" charset="77"/>
              </a:rPr>
              <a:t>Work across multiple levels of the socio-ecological model. </a:t>
            </a:r>
          </a:p>
          <a:p>
            <a:endParaRPr lang="en-US" dirty="0">
              <a:solidFill>
                <a:schemeClr val="tx2"/>
              </a:solidFill>
              <a:latin typeface="Montserrat" pitchFamily="2" charset="77"/>
            </a:endParaRPr>
          </a:p>
          <a:p>
            <a:r>
              <a:rPr lang="en-US" b="1" dirty="0">
                <a:solidFill>
                  <a:srgbClr val="A2287E"/>
                </a:solidFill>
                <a:latin typeface="Montserrat" pitchFamily="2" charset="77"/>
              </a:rPr>
              <a:t>Characteristic 4</a:t>
            </a:r>
            <a:r>
              <a:rPr lang="en-US" dirty="0">
                <a:latin typeface="Montserrat" pitchFamily="2" charset="77"/>
              </a:rPr>
              <a:t>. Foster iterative cycles of critical reflection and action, and build a critical consciousness.</a:t>
            </a:r>
          </a:p>
          <a:p>
            <a:endParaRPr lang="en-US" dirty="0">
              <a:solidFill>
                <a:schemeClr val="tx2"/>
              </a:solidFill>
              <a:latin typeface="Montserrat" pitchFamily="2" charset="77"/>
            </a:endParaRPr>
          </a:p>
          <a:p>
            <a:r>
              <a:rPr lang="en-US" b="1" dirty="0">
                <a:solidFill>
                  <a:srgbClr val="A2287E"/>
                </a:solidFill>
                <a:latin typeface="Montserrat" pitchFamily="2" charset="77"/>
              </a:rPr>
              <a:t>Characteristic 5. </a:t>
            </a:r>
            <a:r>
              <a:rPr lang="en-US" dirty="0">
                <a:latin typeface="Montserrat" pitchFamily="2" charset="77"/>
              </a:rPr>
              <a:t>Address unequal power relations, and challenge oppressive norms, behaviors and structures. </a:t>
            </a:r>
          </a:p>
        </p:txBody>
      </p:sp>
      <p:pic>
        <p:nvPicPr>
          <p:cNvPr id="8" name="Picture 7">
            <a:extLst>
              <a:ext uri="{FF2B5EF4-FFF2-40B4-BE49-F238E27FC236}">
                <a16:creationId xmlns:a16="http://schemas.microsoft.com/office/drawing/2014/main" id="{B8ADA278-7FC0-BA16-11A9-EA5694C17750}"/>
              </a:ext>
            </a:extLst>
          </p:cNvPr>
          <p:cNvPicPr>
            <a:picLocks noChangeAspect="1"/>
          </p:cNvPicPr>
          <p:nvPr/>
        </p:nvPicPr>
        <p:blipFill>
          <a:blip r:embed="rId3" cstate="hqprint">
            <a:extLst>
              <a:ext uri="{28A0092B-C50C-407E-A947-70E740481C1C}">
                <a14:useLocalDpi xmlns:a14="http://schemas.microsoft.com/office/drawing/2010/main"/>
              </a:ext>
            </a:extLst>
          </a:blip>
          <a:srcRect r="19935"/>
          <a:stretch/>
        </p:blipFill>
        <p:spPr>
          <a:xfrm>
            <a:off x="9310387" y="2109258"/>
            <a:ext cx="2755304" cy="3456437"/>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183360539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FCEC4-5B5A-A77B-4CA8-562CD292584C}"/>
            </a:ext>
          </a:extLst>
        </p:cNvPr>
        <p:cNvGrpSpPr/>
        <p:nvPr/>
      </p:nvGrpSpPr>
      <p:grpSpPr>
        <a:xfrm>
          <a:off x="0" y="0"/>
          <a:ext cx="0" cy="0"/>
          <a:chOff x="0" y="0"/>
          <a:chExt cx="0" cy="0"/>
        </a:xfrm>
      </p:grpSpPr>
      <p:grpSp>
        <p:nvGrpSpPr>
          <p:cNvPr id="18" name="Group 17">
            <a:extLst>
              <a:ext uri="{FF2B5EF4-FFF2-40B4-BE49-F238E27FC236}">
                <a16:creationId xmlns:a16="http://schemas.microsoft.com/office/drawing/2014/main" id="{2A5407C2-D643-64B5-6575-9748AB8041AA}"/>
              </a:ext>
            </a:extLst>
          </p:cNvPr>
          <p:cNvGrpSpPr/>
          <p:nvPr/>
        </p:nvGrpSpPr>
        <p:grpSpPr>
          <a:xfrm>
            <a:off x="432516" y="2627415"/>
            <a:ext cx="11318055" cy="1333377"/>
            <a:chOff x="634400" y="2909456"/>
            <a:chExt cx="10563760" cy="1300764"/>
          </a:xfrm>
        </p:grpSpPr>
        <p:sp>
          <p:nvSpPr>
            <p:cNvPr id="3" name="Rounded Rectangle 2">
              <a:extLst>
                <a:ext uri="{FF2B5EF4-FFF2-40B4-BE49-F238E27FC236}">
                  <a16:creationId xmlns:a16="http://schemas.microsoft.com/office/drawing/2014/main" id="{E1E9F66E-C210-FEE6-17FA-745D65AA42A0}"/>
                </a:ext>
              </a:extLst>
            </p:cNvPr>
            <p:cNvSpPr/>
            <p:nvPr/>
          </p:nvSpPr>
          <p:spPr>
            <a:xfrm>
              <a:off x="634400" y="2909456"/>
              <a:ext cx="3236956" cy="12954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6" name="Rounded Rectangle 15">
              <a:extLst>
                <a:ext uri="{FF2B5EF4-FFF2-40B4-BE49-F238E27FC236}">
                  <a16:creationId xmlns:a16="http://schemas.microsoft.com/office/drawing/2014/main" id="{34F8F805-F89B-7266-C102-DE1A3F962F1B}"/>
                </a:ext>
              </a:extLst>
            </p:cNvPr>
            <p:cNvSpPr/>
            <p:nvPr/>
          </p:nvSpPr>
          <p:spPr>
            <a:xfrm>
              <a:off x="4297802" y="2914820"/>
              <a:ext cx="3236956" cy="12954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Rounded Rectangle 16">
              <a:extLst>
                <a:ext uri="{FF2B5EF4-FFF2-40B4-BE49-F238E27FC236}">
                  <a16:creationId xmlns:a16="http://schemas.microsoft.com/office/drawing/2014/main" id="{45027088-F681-E0A4-36F2-D1840428E98C}"/>
                </a:ext>
              </a:extLst>
            </p:cNvPr>
            <p:cNvSpPr/>
            <p:nvPr/>
          </p:nvSpPr>
          <p:spPr>
            <a:xfrm>
              <a:off x="7961204" y="2914820"/>
              <a:ext cx="3236956" cy="12954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2" name="TextBox 1">
            <a:extLst>
              <a:ext uri="{FF2B5EF4-FFF2-40B4-BE49-F238E27FC236}">
                <a16:creationId xmlns:a16="http://schemas.microsoft.com/office/drawing/2014/main" id="{4F95AD6B-8C0D-4546-E2D3-205B51E36BA4}"/>
              </a:ext>
            </a:extLst>
          </p:cNvPr>
          <p:cNvSpPr txBox="1"/>
          <p:nvPr/>
        </p:nvSpPr>
        <p:spPr>
          <a:xfrm>
            <a:off x="7639792" y="6142596"/>
            <a:ext cx="1862254" cy="276999"/>
          </a:xfrm>
          <a:prstGeom prst="rect">
            <a:avLst/>
          </a:prstGeom>
          <a:noFill/>
        </p:spPr>
        <p:txBody>
          <a:bodyPr wrap="square" rtlCol="0">
            <a:spAutoFit/>
          </a:bodyPr>
          <a:lstStyle/>
          <a:p>
            <a:pPr algn="r"/>
            <a:r>
              <a:rPr lang="en-US" sz="1200" dirty="0">
                <a:latin typeface="Montserrat" pitchFamily="2" charset="77"/>
              </a:rPr>
              <a:t>Source: FAO 2020</a:t>
            </a:r>
          </a:p>
        </p:txBody>
      </p:sp>
      <p:sp>
        <p:nvSpPr>
          <p:cNvPr id="6" name="Title 1">
            <a:extLst>
              <a:ext uri="{FF2B5EF4-FFF2-40B4-BE49-F238E27FC236}">
                <a16:creationId xmlns:a16="http://schemas.microsoft.com/office/drawing/2014/main" id="{1D111780-D1F3-4754-44B9-63882AD8C10B}"/>
              </a:ext>
            </a:extLst>
          </p:cNvPr>
          <p:cNvSpPr txBox="1">
            <a:spLocks/>
          </p:cNvSpPr>
          <p:nvPr/>
        </p:nvSpPr>
        <p:spPr>
          <a:xfrm>
            <a:off x="432516" y="357700"/>
            <a:ext cx="9083637" cy="88781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err="1">
                <a:solidFill>
                  <a:schemeClr val="tx1"/>
                </a:solidFill>
                <a:latin typeface="Montserrat" pitchFamily="2" charset="77"/>
                <a:ea typeface="+mj-ea"/>
                <a:cs typeface="Calibri" charset="0"/>
              </a:rPr>
              <a:t>DImitra</a:t>
            </a:r>
            <a:r>
              <a:rPr lang="en-US" kern="1200" cap="all" dirty="0">
                <a:solidFill>
                  <a:schemeClr val="tx1"/>
                </a:solidFill>
                <a:latin typeface="Montserrat" pitchFamily="2" charset="77"/>
                <a:ea typeface="+mj-ea"/>
                <a:cs typeface="Calibri" charset="0"/>
              </a:rPr>
              <a:t> Clubs have an impact on gender transformative change</a:t>
            </a:r>
          </a:p>
        </p:txBody>
      </p:sp>
      <p:sp>
        <p:nvSpPr>
          <p:cNvPr id="7" name="TextBox 6">
            <a:extLst>
              <a:ext uri="{FF2B5EF4-FFF2-40B4-BE49-F238E27FC236}">
                <a16:creationId xmlns:a16="http://schemas.microsoft.com/office/drawing/2014/main" id="{E909C55F-3BD9-7A7F-9240-E6F81F889689}"/>
              </a:ext>
            </a:extLst>
          </p:cNvPr>
          <p:cNvSpPr txBox="1"/>
          <p:nvPr/>
        </p:nvSpPr>
        <p:spPr>
          <a:xfrm>
            <a:off x="242802" y="1821654"/>
            <a:ext cx="11658896" cy="646331"/>
          </a:xfrm>
          <a:prstGeom prst="rect">
            <a:avLst/>
          </a:prstGeom>
          <a:noFill/>
        </p:spPr>
        <p:txBody>
          <a:bodyPr wrap="square">
            <a:spAutoFit/>
          </a:bodyPr>
          <a:lstStyle/>
          <a:p>
            <a:r>
              <a:rPr lang="en-US" dirty="0">
                <a:latin typeface="Montserrat" pitchFamily="2" charset="77"/>
              </a:rPr>
              <a:t>Dmitra Clubs trigger social transformations that gradually lead to changes in behaviors and norms that prevent women from progressing on an equal basis as men. These changes include:</a:t>
            </a:r>
          </a:p>
        </p:txBody>
      </p:sp>
      <p:sp>
        <p:nvSpPr>
          <p:cNvPr id="5" name="TextBox 4">
            <a:extLst>
              <a:ext uri="{FF2B5EF4-FFF2-40B4-BE49-F238E27FC236}">
                <a16:creationId xmlns:a16="http://schemas.microsoft.com/office/drawing/2014/main" id="{66483D56-AD86-3727-A2CC-0AF475CD9BDC}"/>
              </a:ext>
            </a:extLst>
          </p:cNvPr>
          <p:cNvSpPr txBox="1"/>
          <p:nvPr/>
        </p:nvSpPr>
        <p:spPr>
          <a:xfrm>
            <a:off x="577683" y="2824547"/>
            <a:ext cx="3160940" cy="923330"/>
          </a:xfrm>
          <a:prstGeom prst="rect">
            <a:avLst/>
          </a:prstGeom>
          <a:noFill/>
        </p:spPr>
        <p:txBody>
          <a:bodyPr wrap="square">
            <a:spAutoFit/>
          </a:bodyPr>
          <a:lstStyle>
            <a:defPPr>
              <a:defRPr lang="en-US"/>
            </a:defPPr>
            <a:lvl1pPr>
              <a:defRPr>
                <a:latin typeface="Montserrat" pitchFamily="2" charset="77"/>
              </a:defRPr>
            </a:lvl1pPr>
          </a:lstStyle>
          <a:p>
            <a:pPr marL="285750" indent="-285750">
              <a:buClr>
                <a:srgbClr val="A2287E"/>
              </a:buClr>
              <a:buFont typeface="Arial" panose="020B0604020202020204" pitchFamily="34" charset="0"/>
              <a:buChar char="•"/>
            </a:pPr>
            <a:r>
              <a:rPr lang="en-US" dirty="0"/>
              <a:t>Boosting the self-esteem and leadership of rural women</a:t>
            </a:r>
          </a:p>
        </p:txBody>
      </p:sp>
      <p:sp>
        <p:nvSpPr>
          <p:cNvPr id="13" name="TextBox 12">
            <a:extLst>
              <a:ext uri="{FF2B5EF4-FFF2-40B4-BE49-F238E27FC236}">
                <a16:creationId xmlns:a16="http://schemas.microsoft.com/office/drawing/2014/main" id="{BCB9A12D-5FD9-06DF-92CB-1D89C8413D1E}"/>
              </a:ext>
            </a:extLst>
          </p:cNvPr>
          <p:cNvSpPr txBox="1"/>
          <p:nvPr/>
        </p:nvSpPr>
        <p:spPr>
          <a:xfrm>
            <a:off x="4494802" y="2824547"/>
            <a:ext cx="3098484" cy="923330"/>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r>
              <a:rPr lang="en-US" dirty="0"/>
              <a:t>More equitable power relations between men and women</a:t>
            </a:r>
          </a:p>
        </p:txBody>
      </p:sp>
      <p:sp>
        <p:nvSpPr>
          <p:cNvPr id="15" name="TextBox 14">
            <a:extLst>
              <a:ext uri="{FF2B5EF4-FFF2-40B4-BE49-F238E27FC236}">
                <a16:creationId xmlns:a16="http://schemas.microsoft.com/office/drawing/2014/main" id="{99263C46-53C9-3B83-06DE-87DB0951DD3B}"/>
              </a:ext>
            </a:extLst>
          </p:cNvPr>
          <p:cNvSpPr txBox="1"/>
          <p:nvPr/>
        </p:nvSpPr>
        <p:spPr>
          <a:xfrm>
            <a:off x="8356037" y="2818408"/>
            <a:ext cx="3348234" cy="923330"/>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r>
              <a:rPr lang="en-US" dirty="0"/>
              <a:t>Improved quality of life for rural households and smallholder farmers</a:t>
            </a:r>
          </a:p>
        </p:txBody>
      </p:sp>
      <p:grpSp>
        <p:nvGrpSpPr>
          <p:cNvPr id="25" name="Group 24">
            <a:extLst>
              <a:ext uri="{FF2B5EF4-FFF2-40B4-BE49-F238E27FC236}">
                <a16:creationId xmlns:a16="http://schemas.microsoft.com/office/drawing/2014/main" id="{7793EBB3-64E2-4618-E292-670026D3E56E}"/>
              </a:ext>
            </a:extLst>
          </p:cNvPr>
          <p:cNvGrpSpPr/>
          <p:nvPr/>
        </p:nvGrpSpPr>
        <p:grpSpPr>
          <a:xfrm>
            <a:off x="432517" y="4219128"/>
            <a:ext cx="11318054" cy="1540407"/>
            <a:chOff x="432517" y="4314128"/>
            <a:chExt cx="11318054" cy="1540407"/>
          </a:xfrm>
        </p:grpSpPr>
        <p:sp>
          <p:nvSpPr>
            <p:cNvPr id="24" name="Rounded Rectangle 23">
              <a:extLst>
                <a:ext uri="{FF2B5EF4-FFF2-40B4-BE49-F238E27FC236}">
                  <a16:creationId xmlns:a16="http://schemas.microsoft.com/office/drawing/2014/main" id="{3A2C40A6-BEAC-325B-8555-82352CE8EF61}"/>
                </a:ext>
              </a:extLst>
            </p:cNvPr>
            <p:cNvSpPr/>
            <p:nvPr/>
          </p:nvSpPr>
          <p:spPr>
            <a:xfrm>
              <a:off x="6335423" y="4314128"/>
              <a:ext cx="5415148" cy="1539766"/>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9" name="Rounded Rectangle 18">
              <a:extLst>
                <a:ext uri="{FF2B5EF4-FFF2-40B4-BE49-F238E27FC236}">
                  <a16:creationId xmlns:a16="http://schemas.microsoft.com/office/drawing/2014/main" id="{3E9286E5-1267-C934-178D-66C8F518F548}"/>
                </a:ext>
              </a:extLst>
            </p:cNvPr>
            <p:cNvSpPr/>
            <p:nvPr/>
          </p:nvSpPr>
          <p:spPr>
            <a:xfrm>
              <a:off x="432517" y="4314769"/>
              <a:ext cx="5415148" cy="1539766"/>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1" name="TextBox 20">
              <a:extLst>
                <a:ext uri="{FF2B5EF4-FFF2-40B4-BE49-F238E27FC236}">
                  <a16:creationId xmlns:a16="http://schemas.microsoft.com/office/drawing/2014/main" id="{F0ADF09E-2988-FEA0-B3B0-76D7B5BE49DC}"/>
                </a:ext>
              </a:extLst>
            </p:cNvPr>
            <p:cNvSpPr txBox="1"/>
            <p:nvPr/>
          </p:nvSpPr>
          <p:spPr>
            <a:xfrm>
              <a:off x="577683" y="4493178"/>
              <a:ext cx="4849340" cy="1200329"/>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r>
                <a:rPr lang="en-US" dirty="0"/>
                <a:t>Reduced harmful practices and increased access of rural women to decision-making processes at the local level</a:t>
              </a:r>
            </a:p>
          </p:txBody>
        </p:sp>
        <p:sp>
          <p:nvSpPr>
            <p:cNvPr id="23" name="TextBox 22">
              <a:extLst>
                <a:ext uri="{FF2B5EF4-FFF2-40B4-BE49-F238E27FC236}">
                  <a16:creationId xmlns:a16="http://schemas.microsoft.com/office/drawing/2014/main" id="{7FA0FAAC-2302-8BCC-DBE0-65E05B496138}"/>
                </a:ext>
              </a:extLst>
            </p:cNvPr>
            <p:cNvSpPr txBox="1"/>
            <p:nvPr/>
          </p:nvSpPr>
          <p:spPr>
            <a:xfrm>
              <a:off x="6551388" y="4493178"/>
              <a:ext cx="4718295" cy="923330"/>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r>
                <a:rPr lang="en-US" dirty="0"/>
                <a:t>Adoption of gender transformative approaches in policies, strategies and programs</a:t>
              </a:r>
            </a:p>
          </p:txBody>
        </p:sp>
      </p:grpSp>
    </p:spTree>
    <p:extLst>
      <p:ext uri="{BB962C8B-B14F-4D97-AF65-F5344CB8AC3E}">
        <p14:creationId xmlns:p14="http://schemas.microsoft.com/office/powerpoint/2010/main" val="20664783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F466E041-944A-D2F6-38A7-DB7B3EC2146A}"/>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8308095C-2B0B-3EE6-26DB-F1887505DC4F}"/>
              </a:ext>
            </a:extLst>
          </p:cNvPr>
          <p:cNvSpPr txBox="1">
            <a:spLocks noGrp="1"/>
          </p:cNvSpPr>
          <p:nvPr>
            <p:ph type="title"/>
          </p:nvPr>
        </p:nvSpPr>
        <p:spPr>
          <a:xfrm>
            <a:off x="6329441" y="546111"/>
            <a:ext cx="5238301" cy="353041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8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Ethical considerations when using gender transformative approaches</a:t>
            </a:r>
            <a:endParaRPr sz="4000" b="1" kern="1200" cap="all" spc="-8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22B18330-BFE5-28E1-C1F1-258F28C1767D}"/>
              </a:ext>
            </a:extLst>
          </p:cNvPr>
          <p:cNvGrpSpPr/>
          <p:nvPr/>
        </p:nvGrpSpPr>
        <p:grpSpPr>
          <a:xfrm>
            <a:off x="6329442" y="4112982"/>
            <a:ext cx="5279652" cy="675393"/>
            <a:chOff x="6385197" y="3645249"/>
            <a:chExt cx="5279652" cy="675393"/>
          </a:xfrm>
        </p:grpSpPr>
        <p:sp>
          <p:nvSpPr>
            <p:cNvPr id="2" name="Google Shape;47;g30838b89d9c_0_0">
              <a:extLst>
                <a:ext uri="{FF2B5EF4-FFF2-40B4-BE49-F238E27FC236}">
                  <a16:creationId xmlns:a16="http://schemas.microsoft.com/office/drawing/2014/main" id="{0BD96643-7F94-3219-01CE-C314D609B53F}"/>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Section </a:t>
              </a:r>
              <a:r>
                <a:rPr lang="en-US" sz="2800" cap="all" dirty="0">
                  <a:solidFill>
                    <a:schemeClr val="tx1"/>
                  </a:solidFill>
                  <a:latin typeface="Montserrat Light" pitchFamily="2" charset="77"/>
                  <a:ea typeface="+mn-ea"/>
                  <a:cs typeface="+mn-cs"/>
                  <a:sym typeface="Arial"/>
                </a:rPr>
                <a:t>3</a:t>
              </a:r>
              <a:endParaRPr lang="en-US" sz="2800" kern="1200" cap="all" dirty="0">
                <a:solidFill>
                  <a:schemeClr val="tx1"/>
                </a:solidFill>
                <a:latin typeface="Montserrat Light" pitchFamily="2" charset="77"/>
                <a:ea typeface="+mn-ea"/>
                <a:cs typeface="+mn-cs"/>
              </a:endParaRPr>
            </a:p>
          </p:txBody>
        </p:sp>
        <p:cxnSp>
          <p:nvCxnSpPr>
            <p:cNvPr id="3" name="Straight Connector 12">
              <a:extLst>
                <a:ext uri="{FF2B5EF4-FFF2-40B4-BE49-F238E27FC236}">
                  <a16:creationId xmlns:a16="http://schemas.microsoft.com/office/drawing/2014/main" id="{815C8212-C6E1-FF87-B323-A622F1342274}"/>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413002171"/>
      </p:ext>
    </p:extLst>
  </p:cSld>
  <p:clrMapOvr>
    <a:masterClrMapping/>
  </p:clrMapOvr>
  <p:extLst>
    <p:ext uri="{6950BFC3-D8DA-4A85-94F7-54DA5524770B}">
      <p188:commentRel xmlns:p188="http://schemas.microsoft.com/office/powerpoint/2018/8/main" r:id="rId3"/>
    </p:ext>
  </p:extLs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02A58C-C5FB-C844-9B69-B5C303173D0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453554AC-25B8-5E25-1797-86CA5435EBE7}"/>
              </a:ext>
            </a:extLst>
          </p:cNvPr>
          <p:cNvSpPr txBox="1">
            <a:spLocks/>
          </p:cNvSpPr>
          <p:nvPr/>
        </p:nvSpPr>
        <p:spPr>
          <a:xfrm>
            <a:off x="600009" y="273133"/>
            <a:ext cx="9208133" cy="762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Social change is not linear</a:t>
            </a:r>
          </a:p>
        </p:txBody>
      </p:sp>
      <p:sp>
        <p:nvSpPr>
          <p:cNvPr id="9" name="Content Placeholder 2">
            <a:extLst>
              <a:ext uri="{FF2B5EF4-FFF2-40B4-BE49-F238E27FC236}">
                <a16:creationId xmlns:a16="http://schemas.microsoft.com/office/drawing/2014/main" id="{35A07F8C-A719-4A2D-755E-8D14DB1A697D}"/>
              </a:ext>
            </a:extLst>
          </p:cNvPr>
          <p:cNvSpPr txBox="1">
            <a:spLocks/>
          </p:cNvSpPr>
          <p:nvPr/>
        </p:nvSpPr>
        <p:spPr>
          <a:xfrm>
            <a:off x="600009" y="2061223"/>
            <a:ext cx="4853340" cy="3509041"/>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r>
              <a:rPr lang="en-US" dirty="0"/>
              <a:t>Programming can produce intended and unintended consequences.</a:t>
            </a:r>
          </a:p>
          <a:p>
            <a:endParaRPr lang="en-US" dirty="0"/>
          </a:p>
          <a:p>
            <a:r>
              <a:rPr lang="en-US" dirty="0"/>
              <a:t>Unintended consequences can be positive or negative.</a:t>
            </a:r>
          </a:p>
          <a:p>
            <a:endParaRPr lang="en-US" dirty="0"/>
          </a:p>
          <a:p>
            <a:r>
              <a:rPr lang="en-US" dirty="0"/>
              <a:t>Understanding, planning for and responding to negative unintended consequences is important for efforts to do no harm and to maximize benefits for women, families and communities.</a:t>
            </a:r>
          </a:p>
        </p:txBody>
      </p:sp>
      <p:pic>
        <p:nvPicPr>
          <p:cNvPr id="6" name="Picture 5" descr="A comparison of a line and a line&#10;&#10;Description automatically generated with medium confidence">
            <a:extLst>
              <a:ext uri="{FF2B5EF4-FFF2-40B4-BE49-F238E27FC236}">
                <a16:creationId xmlns:a16="http://schemas.microsoft.com/office/drawing/2014/main" id="{2639EECB-185E-9DAF-F872-91257B7815A8}"/>
              </a:ext>
            </a:extLst>
          </p:cNvPr>
          <p:cNvPicPr>
            <a:picLocks noChangeAspect="1"/>
          </p:cNvPicPr>
          <p:nvPr/>
        </p:nvPicPr>
        <p:blipFill>
          <a:blip r:embed="rId3"/>
          <a:stretch>
            <a:fillRect/>
          </a:stretch>
        </p:blipFill>
        <p:spPr>
          <a:xfrm>
            <a:off x="6435309" y="1706107"/>
            <a:ext cx="5301308" cy="3890661"/>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7" name="TextBox 6">
            <a:extLst>
              <a:ext uri="{FF2B5EF4-FFF2-40B4-BE49-F238E27FC236}">
                <a16:creationId xmlns:a16="http://schemas.microsoft.com/office/drawing/2014/main" id="{FB9E8810-7C78-8158-222B-C627C6E1DC40}"/>
              </a:ext>
            </a:extLst>
          </p:cNvPr>
          <p:cNvSpPr txBox="1"/>
          <p:nvPr/>
        </p:nvSpPr>
        <p:spPr>
          <a:xfrm>
            <a:off x="8242659" y="5671929"/>
            <a:ext cx="3598442" cy="276999"/>
          </a:xfrm>
          <a:prstGeom prst="rect">
            <a:avLst/>
          </a:prstGeom>
          <a:noFill/>
        </p:spPr>
        <p:txBody>
          <a:bodyPr wrap="square" rtlCol="0">
            <a:spAutoFit/>
          </a:bodyPr>
          <a:lstStyle/>
          <a:p>
            <a:pPr algn="r"/>
            <a:r>
              <a:rPr lang="en-US" sz="1200" dirty="0">
                <a:latin typeface="Montserrat" pitchFamily="2" charset="77"/>
              </a:rPr>
              <a:t>Image source: </a:t>
            </a:r>
            <a:r>
              <a:rPr lang="en-US" sz="1200" dirty="0">
                <a:solidFill>
                  <a:srgbClr val="A2287E"/>
                </a:solidFill>
                <a:latin typeface="Montserrat" pitchFamily="2" charset="77"/>
                <a:hlinkClick r:id="rId4">
                  <a:extLst>
                    <a:ext uri="{A12FA001-AC4F-418D-AE19-62706E023703}">
                      <ahyp:hlinkClr xmlns:ahyp="http://schemas.microsoft.com/office/drawing/2018/hyperlinkcolor" val="tx"/>
                    </a:ext>
                  </a:extLst>
                </a:hlinkClick>
              </a:rPr>
              <a:t>ClimateAccess.org</a:t>
            </a:r>
            <a:endParaRPr lang="en-US" sz="1200" dirty="0">
              <a:solidFill>
                <a:srgbClr val="A2287E"/>
              </a:solidFill>
              <a:latin typeface="Montserrat" pitchFamily="2" charset="77"/>
            </a:endParaRPr>
          </a:p>
        </p:txBody>
      </p:sp>
      <p:sp>
        <p:nvSpPr>
          <p:cNvPr id="2" name="TextBox 1">
            <a:extLst>
              <a:ext uri="{FF2B5EF4-FFF2-40B4-BE49-F238E27FC236}">
                <a16:creationId xmlns:a16="http://schemas.microsoft.com/office/drawing/2014/main" id="{CB079ECA-AF4A-B7DE-9FC7-57C72DD2287B}"/>
              </a:ext>
            </a:extLst>
          </p:cNvPr>
          <p:cNvSpPr txBox="1"/>
          <p:nvPr/>
        </p:nvSpPr>
        <p:spPr>
          <a:xfrm>
            <a:off x="1998573" y="5671930"/>
            <a:ext cx="3598442" cy="276999"/>
          </a:xfrm>
          <a:prstGeom prst="rect">
            <a:avLst/>
          </a:prstGeom>
          <a:noFill/>
        </p:spPr>
        <p:txBody>
          <a:bodyPr wrap="square" rtlCol="0">
            <a:spAutoFit/>
          </a:bodyPr>
          <a:lstStyle/>
          <a:p>
            <a:pPr algn="r"/>
            <a:r>
              <a:rPr lang="en-US" sz="1200" dirty="0">
                <a:latin typeface="Montserrat" pitchFamily="2" charset="77"/>
              </a:rPr>
              <a:t>Source: Prevention Collaborative 2018</a:t>
            </a:r>
          </a:p>
        </p:txBody>
      </p:sp>
    </p:spTree>
    <p:extLst>
      <p:ext uri="{BB962C8B-B14F-4D97-AF65-F5344CB8AC3E}">
        <p14:creationId xmlns:p14="http://schemas.microsoft.com/office/powerpoint/2010/main" val="26112954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6CEDD-0D7A-B953-6428-7DD0F674CFD0}"/>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C83FA024-2728-9CFA-9C40-6AFE2C3C4AAF}"/>
              </a:ext>
            </a:extLst>
          </p:cNvPr>
          <p:cNvSpPr txBox="1">
            <a:spLocks/>
          </p:cNvSpPr>
          <p:nvPr/>
        </p:nvSpPr>
        <p:spPr>
          <a:xfrm>
            <a:off x="600009" y="317500"/>
            <a:ext cx="9208133" cy="71089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Backlash: A definition</a:t>
            </a:r>
          </a:p>
        </p:txBody>
      </p:sp>
      <p:sp>
        <p:nvSpPr>
          <p:cNvPr id="2" name="Rounded Rectangle 1">
            <a:extLst>
              <a:ext uri="{FF2B5EF4-FFF2-40B4-BE49-F238E27FC236}">
                <a16:creationId xmlns:a16="http://schemas.microsoft.com/office/drawing/2014/main" id="{782F1793-2A92-9D13-318D-FFC1FDA73EBB}"/>
              </a:ext>
            </a:extLst>
          </p:cNvPr>
          <p:cNvSpPr/>
          <p:nvPr/>
        </p:nvSpPr>
        <p:spPr>
          <a:xfrm>
            <a:off x="650809" y="2208274"/>
            <a:ext cx="10731500" cy="2844800"/>
          </a:xfrm>
          <a:prstGeom prst="roundRect">
            <a:avLst>
              <a:gd name="adj" fmla="val 6518"/>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5" name="Content Placeholder 2">
            <a:extLst>
              <a:ext uri="{FF2B5EF4-FFF2-40B4-BE49-F238E27FC236}">
                <a16:creationId xmlns:a16="http://schemas.microsoft.com/office/drawing/2014/main" id="{5C41742C-EF8B-2571-969E-A8F647676406}"/>
              </a:ext>
            </a:extLst>
          </p:cNvPr>
          <p:cNvSpPr txBox="1">
            <a:spLocks/>
          </p:cNvSpPr>
          <p:nvPr/>
        </p:nvSpPr>
        <p:spPr>
          <a:xfrm>
            <a:off x="3596408" y="2578563"/>
            <a:ext cx="7123194" cy="2104221"/>
          </a:xfrm>
          <a:prstGeom prst="rect">
            <a:avLst/>
          </a:prstGeom>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dirty="0"/>
              <a:t>Backlash is the ”active resistance, opposition, or pushback against program efforts to build gender equality” (Flood 2021).</a:t>
            </a:r>
          </a:p>
          <a:p>
            <a:pPr marL="0" indent="0">
              <a:buNone/>
            </a:pPr>
            <a:endParaRPr lang="en-US" dirty="0"/>
          </a:p>
          <a:p>
            <a:r>
              <a:rPr lang="en-US" dirty="0"/>
              <a:t>“A common response by dominant groups who feel threatened by challenges to their privilege and power by disadvantaged groups” (Sithole 2023).</a:t>
            </a:r>
          </a:p>
        </p:txBody>
      </p:sp>
      <p:sp>
        <p:nvSpPr>
          <p:cNvPr id="7" name="Title 1">
            <a:extLst>
              <a:ext uri="{FF2B5EF4-FFF2-40B4-BE49-F238E27FC236}">
                <a16:creationId xmlns:a16="http://schemas.microsoft.com/office/drawing/2014/main" id="{0F598DB2-02C1-04D9-4AB0-8134D84BC8A5}"/>
              </a:ext>
            </a:extLst>
          </p:cNvPr>
          <p:cNvSpPr txBox="1">
            <a:spLocks/>
          </p:cNvSpPr>
          <p:nvPr/>
        </p:nvSpPr>
        <p:spPr>
          <a:xfrm>
            <a:off x="1118751" y="2716274"/>
            <a:ext cx="2009715" cy="18064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ontserrat" pitchFamily="2" charset="77"/>
                <a:cs typeface="Arial"/>
                <a:sym typeface="Arial"/>
              </a:rPr>
              <a:t>Definition:</a:t>
            </a:r>
            <a:br>
              <a:rPr lang="en-US" sz="2400" b="1" dirty="0">
                <a:latin typeface="Montserrat" pitchFamily="2" charset="77"/>
                <a:cs typeface="Arial"/>
                <a:sym typeface="Arial"/>
              </a:rPr>
            </a:br>
            <a:br>
              <a:rPr lang="en-US" sz="2400" b="1" dirty="0">
                <a:latin typeface="Montserrat" pitchFamily="2" charset="77"/>
                <a:cs typeface="Arial"/>
                <a:sym typeface="Arial"/>
              </a:rPr>
            </a:br>
            <a:r>
              <a:rPr lang="en-US" sz="2400" b="1" dirty="0">
                <a:solidFill>
                  <a:srgbClr val="A2287E"/>
                </a:solidFill>
                <a:latin typeface="Montserrat" pitchFamily="2" charset="77"/>
                <a:cs typeface="Arial"/>
                <a:sym typeface="Arial"/>
              </a:rPr>
              <a:t>Backlash</a:t>
            </a:r>
          </a:p>
        </p:txBody>
      </p:sp>
      <p:sp>
        <p:nvSpPr>
          <p:cNvPr id="6" name="TextBox 5">
            <a:extLst>
              <a:ext uri="{FF2B5EF4-FFF2-40B4-BE49-F238E27FC236}">
                <a16:creationId xmlns:a16="http://schemas.microsoft.com/office/drawing/2014/main" id="{21B8E227-423A-FEAD-F403-FE3B7512EEAD}"/>
              </a:ext>
            </a:extLst>
          </p:cNvPr>
          <p:cNvSpPr txBox="1"/>
          <p:nvPr/>
        </p:nvSpPr>
        <p:spPr>
          <a:xfrm>
            <a:off x="7743833" y="5580978"/>
            <a:ext cx="3716333" cy="276999"/>
          </a:xfrm>
          <a:prstGeom prst="rect">
            <a:avLst/>
          </a:prstGeom>
          <a:noFill/>
        </p:spPr>
        <p:txBody>
          <a:bodyPr wrap="square" rtlCol="0">
            <a:spAutoFit/>
          </a:bodyPr>
          <a:lstStyle/>
          <a:p>
            <a:pPr algn="r"/>
            <a:r>
              <a:rPr lang="en-US" sz="1200" dirty="0">
                <a:latin typeface="Montserrat" pitchFamily="2" charset="77"/>
              </a:rPr>
              <a:t>Sources: Flood 2021; Sithole 2023</a:t>
            </a:r>
          </a:p>
        </p:txBody>
      </p:sp>
    </p:spTree>
    <p:extLst>
      <p:ext uri="{BB962C8B-B14F-4D97-AF65-F5344CB8AC3E}">
        <p14:creationId xmlns:p14="http://schemas.microsoft.com/office/powerpoint/2010/main" val="13757536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01BD7-4690-A1A4-5F32-1AB62543B65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A0EC33CA-4D05-636C-8DCB-A7BE4A563EBF}"/>
              </a:ext>
            </a:extLst>
          </p:cNvPr>
          <p:cNvSpPr txBox="1">
            <a:spLocks/>
          </p:cNvSpPr>
          <p:nvPr/>
        </p:nvSpPr>
        <p:spPr>
          <a:xfrm>
            <a:off x="600009" y="273133"/>
            <a:ext cx="9208133" cy="762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Backlash: Types and Sources</a:t>
            </a:r>
          </a:p>
        </p:txBody>
      </p:sp>
      <p:sp>
        <p:nvSpPr>
          <p:cNvPr id="5" name="Content Placeholder 3">
            <a:extLst>
              <a:ext uri="{FF2B5EF4-FFF2-40B4-BE49-F238E27FC236}">
                <a16:creationId xmlns:a16="http://schemas.microsoft.com/office/drawing/2014/main" id="{C2E9F9ED-AEA4-7EA6-B50C-4B219906500C}"/>
              </a:ext>
            </a:extLst>
          </p:cNvPr>
          <p:cNvSpPr txBox="1">
            <a:spLocks/>
          </p:cNvSpPr>
          <p:nvPr/>
        </p:nvSpPr>
        <p:spPr>
          <a:xfrm>
            <a:off x="496102" y="1771929"/>
            <a:ext cx="7123898" cy="387993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A2287E"/>
              </a:buClr>
            </a:pPr>
            <a:r>
              <a:rPr lang="en-US" sz="1800" dirty="0">
                <a:latin typeface="Montserrat" pitchFamily="2" charset="77"/>
              </a:rPr>
              <a:t>There are many forms of backlash:</a:t>
            </a:r>
          </a:p>
          <a:p>
            <a:pPr lvl="1">
              <a:buClr>
                <a:srgbClr val="A2287E"/>
              </a:buClr>
              <a:buFont typeface="Courier New" panose="02070309020205020404" pitchFamily="49" charset="0"/>
              <a:buChar char="o"/>
            </a:pPr>
            <a:r>
              <a:rPr lang="en-US" sz="1800" dirty="0">
                <a:latin typeface="Montserrat" pitchFamily="2" charset="77"/>
              </a:rPr>
              <a:t>verbal response, abuse, or ridicule</a:t>
            </a:r>
          </a:p>
          <a:p>
            <a:pPr lvl="1">
              <a:buClr>
                <a:srgbClr val="A2287E"/>
              </a:buClr>
              <a:buFont typeface="Courier New" panose="02070309020205020404" pitchFamily="49" charset="0"/>
              <a:buChar char="o"/>
            </a:pPr>
            <a:r>
              <a:rPr lang="en-US" sz="1800" dirty="0">
                <a:latin typeface="Montserrat" pitchFamily="2" charset="77"/>
              </a:rPr>
              <a:t>denial of resources, services</a:t>
            </a:r>
          </a:p>
          <a:p>
            <a:pPr lvl="1">
              <a:buClr>
                <a:srgbClr val="A2287E"/>
              </a:buClr>
              <a:buFont typeface="Courier New" panose="02070309020205020404" pitchFamily="49" charset="0"/>
              <a:buChar char="o"/>
            </a:pPr>
            <a:r>
              <a:rPr lang="en-US" sz="1800" dirty="0">
                <a:latin typeface="Montserrat" pitchFamily="2" charset="77"/>
              </a:rPr>
              <a:t>co-option of programming</a:t>
            </a:r>
          </a:p>
          <a:p>
            <a:pPr lvl="1">
              <a:buClr>
                <a:srgbClr val="A2287E"/>
              </a:buClr>
              <a:buFont typeface="Courier New" panose="02070309020205020404" pitchFamily="49" charset="0"/>
              <a:buChar char="o"/>
            </a:pPr>
            <a:r>
              <a:rPr lang="en-US" sz="1800" dirty="0">
                <a:latin typeface="Montserrat" pitchFamily="2" charset="77"/>
              </a:rPr>
              <a:t>threats of violence</a:t>
            </a:r>
          </a:p>
          <a:p>
            <a:pPr lvl="1">
              <a:buClr>
                <a:srgbClr val="A2287E"/>
              </a:buClr>
              <a:buFont typeface="Courier New" panose="02070309020205020404" pitchFamily="49" charset="0"/>
              <a:buChar char="o"/>
            </a:pPr>
            <a:r>
              <a:rPr lang="en-US" sz="1800" dirty="0">
                <a:latin typeface="Montserrat" pitchFamily="2" charset="77"/>
              </a:rPr>
              <a:t>violence</a:t>
            </a:r>
          </a:p>
          <a:p>
            <a:pPr>
              <a:buClr>
                <a:srgbClr val="A2287E"/>
              </a:buClr>
            </a:pPr>
            <a:endParaRPr lang="en-US" sz="900" dirty="0">
              <a:latin typeface="Montserrat" pitchFamily="2" charset="77"/>
            </a:endParaRPr>
          </a:p>
          <a:p>
            <a:pPr>
              <a:buClr>
                <a:srgbClr val="A2287E"/>
              </a:buClr>
            </a:pPr>
            <a:r>
              <a:rPr lang="en-US" sz="1800" dirty="0">
                <a:latin typeface="Montserrat" pitchFamily="2" charset="77"/>
              </a:rPr>
              <a:t>Sources of backlash are many including media, community members, leaders, family members, peers, etc.</a:t>
            </a:r>
          </a:p>
          <a:p>
            <a:pPr>
              <a:buClr>
                <a:srgbClr val="A2287E"/>
              </a:buClr>
            </a:pPr>
            <a:endParaRPr lang="en-US" sz="900" dirty="0">
              <a:latin typeface="Montserrat" pitchFamily="2" charset="77"/>
            </a:endParaRPr>
          </a:p>
          <a:p>
            <a:pPr>
              <a:buClr>
                <a:srgbClr val="A2287E"/>
              </a:buClr>
            </a:pPr>
            <a:r>
              <a:rPr lang="en-US" sz="1800" dirty="0">
                <a:latin typeface="Montserrat" pitchFamily="2" charset="77"/>
              </a:rPr>
              <a:t>It includes actions against participants, members of a vulnerable group, staff and organizations.</a:t>
            </a:r>
          </a:p>
        </p:txBody>
      </p:sp>
      <p:sp>
        <p:nvSpPr>
          <p:cNvPr id="8" name="TextBox 7">
            <a:extLst>
              <a:ext uri="{FF2B5EF4-FFF2-40B4-BE49-F238E27FC236}">
                <a16:creationId xmlns:a16="http://schemas.microsoft.com/office/drawing/2014/main" id="{E6B37D16-D058-FDB8-2EB7-395213F837AB}"/>
              </a:ext>
            </a:extLst>
          </p:cNvPr>
          <p:cNvSpPr txBox="1"/>
          <p:nvPr/>
        </p:nvSpPr>
        <p:spPr>
          <a:xfrm>
            <a:off x="9534972" y="5645044"/>
            <a:ext cx="2064679" cy="276999"/>
          </a:xfrm>
          <a:prstGeom prst="rect">
            <a:avLst/>
          </a:prstGeom>
          <a:noFill/>
        </p:spPr>
        <p:txBody>
          <a:bodyPr wrap="square" rtlCol="0">
            <a:spAutoFit/>
          </a:bodyPr>
          <a:lstStyle/>
          <a:p>
            <a:pPr algn="r"/>
            <a:r>
              <a:rPr lang="en-US" sz="1200" dirty="0">
                <a:latin typeface="Montserrat" pitchFamily="2" charset="77"/>
              </a:rPr>
              <a:t>Image source: Canva</a:t>
            </a:r>
          </a:p>
        </p:txBody>
      </p:sp>
      <p:pic>
        <p:nvPicPr>
          <p:cNvPr id="6" name="Picture 5" descr="A group of people with a red circle and a red circle with a red circle and a red circle with a white line on it&#10;&#10;Description automatically generated">
            <a:extLst>
              <a:ext uri="{FF2B5EF4-FFF2-40B4-BE49-F238E27FC236}">
                <a16:creationId xmlns:a16="http://schemas.microsoft.com/office/drawing/2014/main" id="{64260E27-75C5-740C-9DA6-EF646E5764AE}"/>
              </a:ext>
            </a:extLst>
          </p:cNvPr>
          <p:cNvPicPr>
            <a:picLocks noChangeAspect="1"/>
          </p:cNvPicPr>
          <p:nvPr/>
        </p:nvPicPr>
        <p:blipFill>
          <a:blip r:embed="rId3"/>
          <a:srcRect b="32035"/>
          <a:stretch/>
        </p:blipFill>
        <p:spPr>
          <a:xfrm>
            <a:off x="7525479" y="1709339"/>
            <a:ext cx="4177078" cy="4005111"/>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2" name="TextBox 1">
            <a:extLst>
              <a:ext uri="{FF2B5EF4-FFF2-40B4-BE49-F238E27FC236}">
                <a16:creationId xmlns:a16="http://schemas.microsoft.com/office/drawing/2014/main" id="{48888689-6293-A952-1A73-C4B3A314FE3C}"/>
              </a:ext>
            </a:extLst>
          </p:cNvPr>
          <p:cNvSpPr txBox="1"/>
          <p:nvPr/>
        </p:nvSpPr>
        <p:spPr>
          <a:xfrm>
            <a:off x="5204075" y="5651861"/>
            <a:ext cx="2064679" cy="276999"/>
          </a:xfrm>
          <a:prstGeom prst="rect">
            <a:avLst/>
          </a:prstGeom>
          <a:noFill/>
        </p:spPr>
        <p:txBody>
          <a:bodyPr wrap="square" rtlCol="0">
            <a:spAutoFit/>
          </a:bodyPr>
          <a:lstStyle/>
          <a:p>
            <a:pPr algn="r"/>
            <a:r>
              <a:rPr lang="en-US" sz="1200" dirty="0">
                <a:latin typeface="Montserrat" pitchFamily="2" charset="77"/>
              </a:rPr>
              <a:t>Source: Sithole 2023</a:t>
            </a:r>
          </a:p>
        </p:txBody>
      </p:sp>
    </p:spTree>
    <p:extLst>
      <p:ext uri="{BB962C8B-B14F-4D97-AF65-F5344CB8AC3E}">
        <p14:creationId xmlns:p14="http://schemas.microsoft.com/office/powerpoint/2010/main" val="337323525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C93FC-82F7-9226-F2FC-DB816F32433F}"/>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CB529AAC-7078-762A-6C4A-BD11DA1D4008}"/>
              </a:ext>
            </a:extLst>
          </p:cNvPr>
          <p:cNvSpPr txBox="1">
            <a:spLocks/>
          </p:cNvSpPr>
          <p:nvPr/>
        </p:nvSpPr>
        <p:spPr>
          <a:xfrm>
            <a:off x="600009" y="295879"/>
            <a:ext cx="9208133" cy="92541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Examples of unintended consequences </a:t>
            </a:r>
          </a:p>
        </p:txBody>
      </p:sp>
      <p:sp>
        <p:nvSpPr>
          <p:cNvPr id="5" name="Content Placeholder 3">
            <a:extLst>
              <a:ext uri="{FF2B5EF4-FFF2-40B4-BE49-F238E27FC236}">
                <a16:creationId xmlns:a16="http://schemas.microsoft.com/office/drawing/2014/main" id="{DFDC183B-BB39-6607-35DD-5ECE238A22B5}"/>
              </a:ext>
            </a:extLst>
          </p:cNvPr>
          <p:cNvSpPr txBox="1">
            <a:spLocks/>
          </p:cNvSpPr>
          <p:nvPr/>
        </p:nvSpPr>
        <p:spPr>
          <a:xfrm>
            <a:off x="600009" y="1992444"/>
            <a:ext cx="5756724" cy="363284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A2287E"/>
              </a:buClr>
            </a:pPr>
            <a:endParaRPr lang="en-US" sz="900" dirty="0">
              <a:latin typeface="Montserrat" pitchFamily="2" charset="77"/>
            </a:endParaRPr>
          </a:p>
          <a:p>
            <a:pPr>
              <a:spcBef>
                <a:spcPts val="0"/>
              </a:spcBef>
              <a:buClr>
                <a:srgbClr val="A2287E"/>
              </a:buClr>
            </a:pPr>
            <a:r>
              <a:rPr lang="en-US" sz="1800" dirty="0">
                <a:latin typeface="Montserrat" pitchFamily="2" charset="77"/>
              </a:rPr>
              <a:t>Resistance and backlash from men</a:t>
            </a:r>
          </a:p>
          <a:p>
            <a:pPr marL="0" indent="0">
              <a:spcBef>
                <a:spcPts val="0"/>
              </a:spcBef>
              <a:buClr>
                <a:srgbClr val="A2287E"/>
              </a:buClr>
              <a:buNone/>
            </a:pPr>
            <a:endParaRPr lang="en-US" sz="900" dirty="0">
              <a:latin typeface="Montserrat" pitchFamily="2" charset="77"/>
            </a:endParaRPr>
          </a:p>
          <a:p>
            <a:pPr>
              <a:spcBef>
                <a:spcPts val="0"/>
              </a:spcBef>
              <a:buClr>
                <a:srgbClr val="A2287E"/>
              </a:buClr>
            </a:pPr>
            <a:r>
              <a:rPr lang="en-US" sz="1800" dirty="0">
                <a:latin typeface="Montserrat" pitchFamily="2" charset="77"/>
              </a:rPr>
              <a:t>Subversion and co-option</a:t>
            </a:r>
          </a:p>
          <a:p>
            <a:pPr>
              <a:spcBef>
                <a:spcPts val="0"/>
              </a:spcBef>
              <a:buClr>
                <a:srgbClr val="A2287E"/>
              </a:buClr>
            </a:pPr>
            <a:endParaRPr lang="en-US" sz="900" dirty="0">
              <a:latin typeface="Montserrat" pitchFamily="2" charset="77"/>
            </a:endParaRPr>
          </a:p>
          <a:p>
            <a:pPr>
              <a:spcBef>
                <a:spcPts val="0"/>
              </a:spcBef>
              <a:buClr>
                <a:srgbClr val="A2287E"/>
              </a:buClr>
            </a:pPr>
            <a:r>
              <a:rPr lang="en-US" sz="1800" dirty="0">
                <a:latin typeface="Montserrat" pitchFamily="2" charset="77"/>
              </a:rPr>
              <a:t>Shifting, not reducing, violence</a:t>
            </a:r>
          </a:p>
          <a:p>
            <a:pPr>
              <a:spcBef>
                <a:spcPts val="0"/>
              </a:spcBef>
              <a:buClr>
                <a:srgbClr val="A2287E"/>
              </a:buClr>
            </a:pPr>
            <a:endParaRPr lang="en-US" sz="900" dirty="0">
              <a:latin typeface="Montserrat" pitchFamily="2" charset="77"/>
            </a:endParaRPr>
          </a:p>
          <a:p>
            <a:pPr>
              <a:spcBef>
                <a:spcPts val="0"/>
              </a:spcBef>
              <a:buClr>
                <a:srgbClr val="A2287E"/>
              </a:buClr>
            </a:pPr>
            <a:r>
              <a:rPr lang="en-US" sz="1800" dirty="0">
                <a:latin typeface="Montserrat" pitchFamily="2" charset="77"/>
              </a:rPr>
              <a:t>Aggravating tensions, exclusion and marginalization</a:t>
            </a:r>
          </a:p>
          <a:p>
            <a:pPr>
              <a:spcBef>
                <a:spcPts val="0"/>
              </a:spcBef>
              <a:buClr>
                <a:srgbClr val="A2287E"/>
              </a:buClr>
            </a:pPr>
            <a:endParaRPr lang="en-US" sz="900" dirty="0">
              <a:latin typeface="Montserrat" pitchFamily="2" charset="77"/>
            </a:endParaRPr>
          </a:p>
          <a:p>
            <a:pPr>
              <a:spcBef>
                <a:spcPts val="0"/>
              </a:spcBef>
              <a:buClr>
                <a:srgbClr val="A2287E"/>
              </a:buClr>
            </a:pPr>
            <a:r>
              <a:rPr lang="en-US" sz="1800" dirty="0">
                <a:latin typeface="Montserrat" pitchFamily="2" charset="77"/>
              </a:rPr>
              <a:t>Increasing burden of labor on women</a:t>
            </a:r>
          </a:p>
          <a:p>
            <a:pPr>
              <a:spcBef>
                <a:spcPts val="0"/>
              </a:spcBef>
              <a:buClr>
                <a:srgbClr val="A2287E"/>
              </a:buClr>
            </a:pPr>
            <a:endParaRPr lang="en-US" sz="900" dirty="0">
              <a:latin typeface="Montserrat" pitchFamily="2" charset="77"/>
            </a:endParaRPr>
          </a:p>
          <a:p>
            <a:pPr>
              <a:spcBef>
                <a:spcPts val="0"/>
              </a:spcBef>
              <a:buClr>
                <a:srgbClr val="A2287E"/>
              </a:buClr>
            </a:pPr>
            <a:r>
              <a:rPr lang="en-US" sz="1800" dirty="0">
                <a:latin typeface="Montserrat" pitchFamily="2" charset="77"/>
              </a:rPr>
              <a:t>Creating unmet demand for support services</a:t>
            </a:r>
          </a:p>
          <a:p>
            <a:pPr>
              <a:spcBef>
                <a:spcPts val="0"/>
              </a:spcBef>
              <a:buClr>
                <a:srgbClr val="A2287E"/>
              </a:buClr>
            </a:pPr>
            <a:endParaRPr lang="en-US" sz="900" dirty="0">
              <a:latin typeface="Montserrat" pitchFamily="2" charset="77"/>
            </a:endParaRPr>
          </a:p>
          <a:p>
            <a:pPr>
              <a:spcBef>
                <a:spcPts val="0"/>
              </a:spcBef>
              <a:buClr>
                <a:srgbClr val="A2287E"/>
              </a:buClr>
            </a:pPr>
            <a:r>
              <a:rPr lang="en-US" sz="1800" dirty="0">
                <a:latin typeface="Montserrat" pitchFamily="2" charset="77"/>
              </a:rPr>
              <a:t>Positive effects from improved relationship dynamics</a:t>
            </a:r>
          </a:p>
        </p:txBody>
      </p:sp>
      <p:sp>
        <p:nvSpPr>
          <p:cNvPr id="7" name="TextBox 6">
            <a:extLst>
              <a:ext uri="{FF2B5EF4-FFF2-40B4-BE49-F238E27FC236}">
                <a16:creationId xmlns:a16="http://schemas.microsoft.com/office/drawing/2014/main" id="{441CC0B0-648E-FBEC-B274-7240D149D914}"/>
              </a:ext>
            </a:extLst>
          </p:cNvPr>
          <p:cNvSpPr txBox="1"/>
          <p:nvPr/>
        </p:nvSpPr>
        <p:spPr>
          <a:xfrm>
            <a:off x="8524789" y="5595236"/>
            <a:ext cx="3344684" cy="276999"/>
          </a:xfrm>
          <a:prstGeom prst="rect">
            <a:avLst/>
          </a:prstGeom>
          <a:noFill/>
        </p:spPr>
        <p:txBody>
          <a:bodyPr wrap="square" rtlCol="0">
            <a:spAutoFit/>
          </a:bodyPr>
          <a:lstStyle/>
          <a:p>
            <a:pPr algn="r"/>
            <a:r>
              <a:rPr lang="en-US" sz="1200" dirty="0">
                <a:latin typeface="Montserrat" pitchFamily="2" charset="77"/>
              </a:rPr>
              <a:t>Image source: </a:t>
            </a:r>
            <a:r>
              <a:rPr lang="en-US" sz="1200" dirty="0">
                <a:solidFill>
                  <a:srgbClr val="A2287E"/>
                </a:solidFill>
                <a:latin typeface="Montserrat" pitchFamily="2" charset="77"/>
                <a:hlinkClick r:id="rId3">
                  <a:extLst>
                    <a:ext uri="{A12FA001-AC4F-418D-AE19-62706E023703}">
                      <ahyp:hlinkClr xmlns:ahyp="http://schemas.microsoft.com/office/drawing/2018/hyperlinkcolor" val="tx"/>
                    </a:ext>
                  </a:extLst>
                </a:hlinkClick>
              </a:rPr>
              <a:t>Wikimedia Commons</a:t>
            </a:r>
            <a:endParaRPr lang="en-US" sz="1200" dirty="0">
              <a:solidFill>
                <a:srgbClr val="A2287E"/>
              </a:solidFill>
              <a:latin typeface="Montserrat" pitchFamily="2" charset="77"/>
            </a:endParaRPr>
          </a:p>
        </p:txBody>
      </p:sp>
      <p:pic>
        <p:nvPicPr>
          <p:cNvPr id="4" name="Picture 3" descr="A black background with a black and white image of people&#10;&#10;Description automatically generated">
            <a:extLst>
              <a:ext uri="{FF2B5EF4-FFF2-40B4-BE49-F238E27FC236}">
                <a16:creationId xmlns:a16="http://schemas.microsoft.com/office/drawing/2014/main" id="{0837E7E7-6CE6-E677-1A10-9CEAF5B2474A}"/>
              </a:ext>
            </a:extLst>
          </p:cNvPr>
          <p:cNvPicPr>
            <a:picLocks noChangeAspect="1"/>
          </p:cNvPicPr>
          <p:nvPr/>
        </p:nvPicPr>
        <p:blipFill>
          <a:blip r:embed="rId4"/>
          <a:srcRect b="57420"/>
          <a:stretch/>
        </p:blipFill>
        <p:spPr>
          <a:xfrm>
            <a:off x="5748212" y="1493595"/>
            <a:ext cx="6443788" cy="3870809"/>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2" name="TextBox 1">
            <a:extLst>
              <a:ext uri="{FF2B5EF4-FFF2-40B4-BE49-F238E27FC236}">
                <a16:creationId xmlns:a16="http://schemas.microsoft.com/office/drawing/2014/main" id="{578AB7F2-5ECD-0BCC-FB8C-3B1F1709972F}"/>
              </a:ext>
            </a:extLst>
          </p:cNvPr>
          <p:cNvSpPr txBox="1"/>
          <p:nvPr/>
        </p:nvSpPr>
        <p:spPr>
          <a:xfrm>
            <a:off x="2751316" y="5589073"/>
            <a:ext cx="3344684" cy="276999"/>
          </a:xfrm>
          <a:prstGeom prst="rect">
            <a:avLst/>
          </a:prstGeom>
          <a:noFill/>
        </p:spPr>
        <p:txBody>
          <a:bodyPr wrap="square" rtlCol="0">
            <a:spAutoFit/>
          </a:bodyPr>
          <a:lstStyle/>
          <a:p>
            <a:pPr algn="r"/>
            <a:r>
              <a:rPr lang="en-US" sz="1200" dirty="0">
                <a:latin typeface="Montserrat" pitchFamily="2" charset="77"/>
              </a:rPr>
              <a:t>Source: Prevention Collaborative 2018</a:t>
            </a:r>
          </a:p>
        </p:txBody>
      </p:sp>
    </p:spTree>
    <p:extLst>
      <p:ext uri="{BB962C8B-B14F-4D97-AF65-F5344CB8AC3E}">
        <p14:creationId xmlns:p14="http://schemas.microsoft.com/office/powerpoint/2010/main" val="748485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6237470" y="370120"/>
            <a:ext cx="5181644" cy="3462708"/>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dk1"/>
              </a:buClr>
              <a:buSzPts val="4400"/>
              <a:buFont typeface="Montserrat"/>
              <a:buNone/>
            </a:pPr>
            <a:r>
              <a:rPr lang="en-US" sz="4000" b="1" kern="1200"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characteristics important to gender transformative approaches</a:t>
            </a:r>
            <a:endParaRPr sz="4000" b="1" kern="1200"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sp>
        <p:nvSpPr>
          <p:cNvPr id="2" name="Google Shape;47;g30838b89d9c_0_0">
            <a:extLst>
              <a:ext uri="{FF2B5EF4-FFF2-40B4-BE49-F238E27FC236}">
                <a16:creationId xmlns:a16="http://schemas.microsoft.com/office/drawing/2014/main" id="{D67E2708-1242-B6B8-829B-6939A218B3C6}"/>
              </a:ext>
            </a:extLst>
          </p:cNvPr>
          <p:cNvSpPr txBox="1">
            <a:spLocks/>
          </p:cNvSpPr>
          <p:nvPr/>
        </p:nvSpPr>
        <p:spPr>
          <a:xfrm>
            <a:off x="6268116" y="3908319"/>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Module 2</a:t>
            </a:r>
            <a:endParaRPr lang="en-US" sz="2800" kern="1200" cap="all" dirty="0">
              <a:solidFill>
                <a:schemeClr val="tx1"/>
              </a:solidFill>
              <a:latin typeface="Montserrat Light" pitchFamily="2" charset="77"/>
              <a:ea typeface="+mn-ea"/>
              <a:cs typeface="+mn-cs"/>
            </a:endParaRPr>
          </a:p>
        </p:txBody>
      </p:sp>
      <p:cxnSp>
        <p:nvCxnSpPr>
          <p:cNvPr id="3" name="Straight Connector 12">
            <a:extLst>
              <a:ext uri="{FF2B5EF4-FFF2-40B4-BE49-F238E27FC236}">
                <a16:creationId xmlns:a16="http://schemas.microsoft.com/office/drawing/2014/main" id="{4B473699-78E9-1D2C-9F8F-AA910AE4B345}"/>
              </a:ext>
            </a:extLst>
          </p:cNvPr>
          <p:cNvCxnSpPr>
            <a:cxnSpLocks/>
          </p:cNvCxnSpPr>
          <p:nvPr/>
        </p:nvCxnSpPr>
        <p:spPr>
          <a:xfrm>
            <a:off x="6320673" y="3852077"/>
            <a:ext cx="509844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C7D3F-EB13-2033-5C29-457CF0ADE31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B0ECE767-1C59-1C88-372E-F1EC1227C918}"/>
              </a:ext>
            </a:extLst>
          </p:cNvPr>
          <p:cNvSpPr txBox="1">
            <a:spLocks/>
          </p:cNvSpPr>
          <p:nvPr/>
        </p:nvSpPr>
        <p:spPr>
          <a:xfrm>
            <a:off x="600009" y="273133"/>
            <a:ext cx="9208133" cy="762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Lessons Learned</a:t>
            </a:r>
          </a:p>
        </p:txBody>
      </p:sp>
      <p:sp>
        <p:nvSpPr>
          <p:cNvPr id="5" name="Content Placeholder 3">
            <a:extLst>
              <a:ext uri="{FF2B5EF4-FFF2-40B4-BE49-F238E27FC236}">
                <a16:creationId xmlns:a16="http://schemas.microsoft.com/office/drawing/2014/main" id="{2FD502B7-7656-81CA-61A0-9E1629C41831}"/>
              </a:ext>
            </a:extLst>
          </p:cNvPr>
          <p:cNvSpPr txBox="1">
            <a:spLocks/>
          </p:cNvSpPr>
          <p:nvPr/>
        </p:nvSpPr>
        <p:spPr>
          <a:xfrm>
            <a:off x="600009" y="1823388"/>
            <a:ext cx="6263499" cy="387993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lang="en-US" sz="1800" dirty="0">
                <a:latin typeface="Montserrat" pitchFamily="2" charset="77"/>
              </a:rPr>
              <a:t>Assess, mitigate, monitor and respond</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Let people speak</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Proactively engage those leading the backlash</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Incorporate creative activities</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Use framing strategies</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Share examples</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Support staff and early adopters</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Step back, regroup, strategize</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Backlash can be a sign of progress</a:t>
            </a:r>
          </a:p>
          <a:p>
            <a:pPr>
              <a:buClr>
                <a:srgbClr val="A2287E"/>
              </a:buClr>
            </a:pPr>
            <a:endParaRPr lang="en-US" sz="1800" dirty="0">
              <a:latin typeface="Montserrat" pitchFamily="2" charset="77"/>
            </a:endParaRPr>
          </a:p>
        </p:txBody>
      </p:sp>
      <p:sp>
        <p:nvSpPr>
          <p:cNvPr id="7" name="TextBox 6">
            <a:extLst>
              <a:ext uri="{FF2B5EF4-FFF2-40B4-BE49-F238E27FC236}">
                <a16:creationId xmlns:a16="http://schemas.microsoft.com/office/drawing/2014/main" id="{0E0772A2-BBFF-2B9E-9051-C094087901AD}"/>
              </a:ext>
            </a:extLst>
          </p:cNvPr>
          <p:cNvSpPr txBox="1"/>
          <p:nvPr/>
        </p:nvSpPr>
        <p:spPr>
          <a:xfrm>
            <a:off x="6752863" y="5637060"/>
            <a:ext cx="5074392" cy="276999"/>
          </a:xfrm>
          <a:prstGeom prst="rect">
            <a:avLst/>
          </a:prstGeom>
          <a:noFill/>
        </p:spPr>
        <p:txBody>
          <a:bodyPr wrap="square" rtlCol="0">
            <a:spAutoFit/>
          </a:bodyPr>
          <a:lstStyle/>
          <a:p>
            <a:pPr algn="r"/>
            <a:r>
              <a:rPr lang="en-US" sz="1200" dirty="0">
                <a:latin typeface="Montserrat" pitchFamily="2" charset="77"/>
              </a:rPr>
              <a:t>Image source: </a:t>
            </a:r>
            <a:r>
              <a:rPr lang="en-US" sz="1200" dirty="0">
                <a:solidFill>
                  <a:srgbClr val="A2287E"/>
                </a:solidFill>
                <a:latin typeface="Montserrat" pitchFamily="2" charset="77"/>
                <a:hlinkClick r:id="rId3">
                  <a:extLst>
                    <a:ext uri="{A12FA001-AC4F-418D-AE19-62706E023703}">
                      <ahyp:hlinkClr xmlns:ahyp="http://schemas.microsoft.com/office/drawing/2018/hyperlinkcolor" val="tx"/>
                    </a:ext>
                  </a:extLst>
                </a:hlinkClick>
              </a:rPr>
              <a:t>iStock</a:t>
            </a:r>
            <a:endParaRPr lang="en-US" sz="1200" dirty="0">
              <a:solidFill>
                <a:srgbClr val="A2287E"/>
              </a:solidFill>
              <a:latin typeface="Montserrat" pitchFamily="2" charset="77"/>
            </a:endParaRPr>
          </a:p>
        </p:txBody>
      </p:sp>
      <p:pic>
        <p:nvPicPr>
          <p:cNvPr id="4" name="Picture 3" descr="A group of people sitting on books&#10;&#10;Description automatically generated">
            <a:extLst>
              <a:ext uri="{FF2B5EF4-FFF2-40B4-BE49-F238E27FC236}">
                <a16:creationId xmlns:a16="http://schemas.microsoft.com/office/drawing/2014/main" id="{060FEFF3-70F6-0824-34FF-5C553AB905B5}"/>
              </a:ext>
            </a:extLst>
          </p:cNvPr>
          <p:cNvPicPr>
            <a:picLocks noChangeAspect="1"/>
          </p:cNvPicPr>
          <p:nvPr/>
        </p:nvPicPr>
        <p:blipFill>
          <a:blip r:embed="rId4"/>
          <a:srcRect b="51562"/>
          <a:stretch/>
        </p:blipFill>
        <p:spPr>
          <a:xfrm>
            <a:off x="6622454" y="1757128"/>
            <a:ext cx="5677822" cy="3879932"/>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2" name="TextBox 1">
            <a:extLst>
              <a:ext uri="{FF2B5EF4-FFF2-40B4-BE49-F238E27FC236}">
                <a16:creationId xmlns:a16="http://schemas.microsoft.com/office/drawing/2014/main" id="{EA2B34B9-00CE-FFB2-875E-2E42BF3CC595}"/>
              </a:ext>
            </a:extLst>
          </p:cNvPr>
          <p:cNvSpPr txBox="1"/>
          <p:nvPr/>
        </p:nvSpPr>
        <p:spPr>
          <a:xfrm>
            <a:off x="1482858" y="5631080"/>
            <a:ext cx="5074392" cy="276999"/>
          </a:xfrm>
          <a:prstGeom prst="rect">
            <a:avLst/>
          </a:prstGeom>
          <a:noFill/>
        </p:spPr>
        <p:txBody>
          <a:bodyPr wrap="square" rtlCol="0">
            <a:spAutoFit/>
          </a:bodyPr>
          <a:lstStyle/>
          <a:p>
            <a:pPr algn="r"/>
            <a:r>
              <a:rPr lang="en-US" sz="1200" dirty="0">
                <a:latin typeface="Montserrat" pitchFamily="2" charset="77"/>
              </a:rPr>
              <a:t>Sources: Sithole 2023; Viswanathan 2021</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320457876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D7CCC9-BCDB-9F57-1950-E267278770CA}"/>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C29554CB-473F-6DBF-0307-27A4F32EDEF8}"/>
              </a:ext>
            </a:extLst>
          </p:cNvPr>
          <p:cNvSpPr txBox="1">
            <a:spLocks/>
          </p:cNvSpPr>
          <p:nvPr/>
        </p:nvSpPr>
        <p:spPr>
          <a:xfrm>
            <a:off x="600009" y="273133"/>
            <a:ext cx="9208133" cy="762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Safeguarding in Projects</a:t>
            </a:r>
          </a:p>
        </p:txBody>
      </p:sp>
      <p:pic>
        <p:nvPicPr>
          <p:cNvPr id="2" name="Picture 1">
            <a:extLst>
              <a:ext uri="{FF2B5EF4-FFF2-40B4-BE49-F238E27FC236}">
                <a16:creationId xmlns:a16="http://schemas.microsoft.com/office/drawing/2014/main" id="{DD092514-0728-967C-5207-516CCE3EDA55}"/>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8763513" y="1675285"/>
            <a:ext cx="3062161" cy="4271939"/>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4" name="Text Placeholder 2">
            <a:extLst>
              <a:ext uri="{FF2B5EF4-FFF2-40B4-BE49-F238E27FC236}">
                <a16:creationId xmlns:a16="http://schemas.microsoft.com/office/drawing/2014/main" id="{74F85A2C-6251-BD99-F935-F11DFC7579A2}"/>
              </a:ext>
            </a:extLst>
          </p:cNvPr>
          <p:cNvSpPr txBox="1">
            <a:spLocks/>
          </p:cNvSpPr>
          <p:nvPr/>
        </p:nvSpPr>
        <p:spPr>
          <a:xfrm>
            <a:off x="600009" y="1987386"/>
            <a:ext cx="6924511" cy="348057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Clr>
                <a:srgbClr val="A2287E"/>
              </a:buClr>
              <a:buNone/>
            </a:pPr>
            <a:r>
              <a:rPr lang="en-US" sz="1800" dirty="0">
                <a:latin typeface="Montserrat" pitchFamily="2" charset="77"/>
              </a:rPr>
              <a:t>Of particular interest to agrifood systems are gender equality and prevention of gender-based violence. </a:t>
            </a:r>
          </a:p>
          <a:p>
            <a:pPr marL="0" indent="0">
              <a:lnSpc>
                <a:spcPct val="100000"/>
              </a:lnSpc>
              <a:spcBef>
                <a:spcPts val="0"/>
              </a:spcBef>
              <a:buClr>
                <a:srgbClr val="A2287E"/>
              </a:buClr>
              <a:buNone/>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Protect, reduce or eliminate potential adverse impacts to all persons.</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Identify and assess the social and gender risks associated with the project.</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Assess and anticipate the possible response, consequences and impacts on women, girls and vulnerable groups.</a:t>
            </a:r>
          </a:p>
        </p:txBody>
      </p:sp>
      <p:sp>
        <p:nvSpPr>
          <p:cNvPr id="5" name="TextBox 4">
            <a:extLst>
              <a:ext uri="{FF2B5EF4-FFF2-40B4-BE49-F238E27FC236}">
                <a16:creationId xmlns:a16="http://schemas.microsoft.com/office/drawing/2014/main" id="{9066EAEF-FB09-B864-F407-152857E91FD0}"/>
              </a:ext>
            </a:extLst>
          </p:cNvPr>
          <p:cNvSpPr txBox="1"/>
          <p:nvPr/>
        </p:nvSpPr>
        <p:spPr>
          <a:xfrm>
            <a:off x="5317511" y="5670226"/>
            <a:ext cx="1901536" cy="276999"/>
          </a:xfrm>
          <a:prstGeom prst="rect">
            <a:avLst/>
          </a:prstGeom>
          <a:noFill/>
        </p:spPr>
        <p:txBody>
          <a:bodyPr wrap="square" rtlCol="0">
            <a:spAutoFit/>
          </a:bodyPr>
          <a:lstStyle/>
          <a:p>
            <a:pPr algn="r"/>
            <a:r>
              <a:rPr lang="en-US" sz="1200" dirty="0">
                <a:latin typeface="Montserrat" pitchFamily="2" charset="77"/>
              </a:rPr>
              <a:t>Source: FAO 2024</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29530334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5FC0BE5F-8960-F138-9371-8626B81E4D8E}"/>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799B1289-A889-0E10-8CC9-B1D236DA5A3A}"/>
              </a:ext>
            </a:extLst>
          </p:cNvPr>
          <p:cNvSpPr txBox="1">
            <a:spLocks noGrp="1"/>
          </p:cNvSpPr>
          <p:nvPr>
            <p:ph type="title"/>
          </p:nvPr>
        </p:nvSpPr>
        <p:spPr>
          <a:xfrm>
            <a:off x="6730584" y="2411664"/>
            <a:ext cx="4311664" cy="101733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54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Closing</a:t>
            </a:r>
          </a:p>
        </p:txBody>
      </p:sp>
    </p:spTree>
    <p:extLst>
      <p:ext uri="{BB962C8B-B14F-4D97-AF65-F5344CB8AC3E}">
        <p14:creationId xmlns:p14="http://schemas.microsoft.com/office/powerpoint/2010/main" val="1078090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F1255-45C9-5D07-4952-5B17EED26BC4}"/>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5429651F-A624-86B8-CE6C-58A32A67DBA8}"/>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ts val="1800"/>
              </a:lnSpc>
              <a:spcBef>
                <a:spcPts val="0"/>
              </a:spcBef>
              <a:spcAft>
                <a:spcPts val="0"/>
              </a:spcAft>
              <a:buClr>
                <a:srgbClr val="000000"/>
              </a:buClr>
              <a:buSzTx/>
              <a:buFont typeface="Arial"/>
              <a:buNone/>
              <a:tabLst/>
              <a:defRPr/>
            </a:pPr>
            <a:endParaRPr kumimoji="0" lang="en-US" sz="1100" b="0" i="0" u="none" strike="noStrike" kern="0" cap="none" spc="0" normalizeH="0" baseline="0" noProof="0" dirty="0">
              <a:ln>
                <a:noFill/>
              </a:ln>
              <a:solidFill>
                <a:srgbClr val="E7E6E6">
                  <a:lumMod val="75000"/>
                  <a:lumOff val="25000"/>
                </a:srgbClr>
              </a:solidFill>
              <a:effectLst/>
              <a:uLnTx/>
              <a:uFillTx/>
              <a:latin typeface="Century Gothic" panose="020B0502020202020204" pitchFamily="34" charset="0"/>
              <a:ea typeface="+mn-ea"/>
              <a:cs typeface="+mn-cs"/>
              <a:sym typeface="Arial"/>
            </a:endParaRPr>
          </a:p>
        </p:txBody>
      </p:sp>
      <p:sp>
        <p:nvSpPr>
          <p:cNvPr id="2" name="Title 1">
            <a:extLst>
              <a:ext uri="{FF2B5EF4-FFF2-40B4-BE49-F238E27FC236}">
                <a16:creationId xmlns:a16="http://schemas.microsoft.com/office/drawing/2014/main" id="{2294E9D4-0F74-8F7E-B1E5-3CEAA825573E}"/>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TakeAways</a:t>
            </a:r>
          </a:p>
        </p:txBody>
      </p:sp>
      <p:sp>
        <p:nvSpPr>
          <p:cNvPr id="5" name="Text Placeholder 2">
            <a:extLst>
              <a:ext uri="{FF2B5EF4-FFF2-40B4-BE49-F238E27FC236}">
                <a16:creationId xmlns:a16="http://schemas.microsoft.com/office/drawing/2014/main" id="{6FA4358B-B934-F67B-F1AE-4604B03AC19A}"/>
              </a:ext>
            </a:extLst>
          </p:cNvPr>
          <p:cNvSpPr txBox="1">
            <a:spLocks/>
          </p:cNvSpPr>
          <p:nvPr/>
        </p:nvSpPr>
        <p:spPr>
          <a:xfrm>
            <a:off x="3152181" y="2585078"/>
            <a:ext cx="7418936" cy="70417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l"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Montserrat"/>
              </a:rPr>
              <a:t>What is one new thing you learned today?</a:t>
            </a:r>
          </a:p>
        </p:txBody>
      </p:sp>
      <p:sp>
        <p:nvSpPr>
          <p:cNvPr id="11" name="Text Placeholder 2">
            <a:extLst>
              <a:ext uri="{FF2B5EF4-FFF2-40B4-BE49-F238E27FC236}">
                <a16:creationId xmlns:a16="http://schemas.microsoft.com/office/drawing/2014/main" id="{F4718AEB-C64D-C2DC-8FEB-3070C950F8A2}"/>
              </a:ext>
            </a:extLst>
          </p:cNvPr>
          <p:cNvSpPr txBox="1">
            <a:spLocks/>
          </p:cNvSpPr>
          <p:nvPr/>
        </p:nvSpPr>
        <p:spPr>
          <a:xfrm>
            <a:off x="3152181" y="3930976"/>
            <a:ext cx="7418936" cy="78416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RPr/>
            </a:defPPr>
            <a:lvl1pPr marL="14288" indent="0">
              <a:lnSpc>
                <a:spcPct val="90000"/>
              </a:lnSpc>
              <a:spcBef>
                <a:spcPts val="1000"/>
              </a:spcBef>
              <a:buClr>
                <a:srgbClr val="7F7F7F"/>
              </a:buClr>
              <a:buSzPts val="2400"/>
              <a:buNone/>
              <a:defRPr sz="2400" b="1" kern="1200">
                <a:solidFill>
                  <a:schemeClr val="bg1">
                    <a:lumMod val="50000"/>
                  </a:schemeClr>
                </a:solidFill>
                <a:latin typeface="Montserrat SemiBold" pitchFamily="2" charset="77"/>
                <a:ea typeface="+mj-ea"/>
                <a:cs typeface="Calibri" charset="0"/>
              </a:defRPr>
            </a:lvl1pPr>
            <a:lvl2pPr marL="914400" indent="-350519">
              <a:lnSpc>
                <a:spcPct val="90000"/>
              </a:lnSpc>
              <a:spcBef>
                <a:spcPts val="500"/>
              </a:spcBef>
              <a:buClr>
                <a:schemeClr val="dk1"/>
              </a:buClr>
              <a:buSzPts val="1920"/>
              <a:buChar char="•"/>
              <a:defRPr sz="2400">
                <a:solidFill>
                  <a:srgbClr val="7F7F7F"/>
                </a:solidFill>
                <a:latin typeface="Montserrat"/>
                <a:ea typeface="Montserrat"/>
                <a:cs typeface="Montserrat"/>
              </a:defRPr>
            </a:lvl2pPr>
            <a:lvl3pPr marL="1371600" indent="-355600">
              <a:lnSpc>
                <a:spcPct val="90000"/>
              </a:lnSpc>
              <a:spcBef>
                <a:spcPts val="500"/>
              </a:spcBef>
              <a:buClr>
                <a:schemeClr val="dk1"/>
              </a:buClr>
              <a:buSzPts val="2000"/>
              <a:buChar char="-"/>
              <a:defRPr sz="2000">
                <a:solidFill>
                  <a:srgbClr val="7F7F7F"/>
                </a:solidFill>
                <a:latin typeface="Montserrat"/>
                <a:ea typeface="Montserrat"/>
                <a:cs typeface="Montserrat"/>
              </a:defRPr>
            </a:lvl3pPr>
            <a:lvl4pPr marL="1828800" indent="-297180">
              <a:lnSpc>
                <a:spcPct val="90000"/>
              </a:lnSpc>
              <a:spcBef>
                <a:spcPts val="500"/>
              </a:spcBef>
              <a:buClr>
                <a:schemeClr val="dk1"/>
              </a:buClr>
              <a:buSzPts val="1080"/>
              <a:buChar char="-"/>
              <a:defRPr sz="1800">
                <a:solidFill>
                  <a:srgbClr val="7F7F7F"/>
                </a:solidFill>
                <a:latin typeface="Montserrat"/>
                <a:ea typeface="Montserrat"/>
                <a:cs typeface="Montserrat"/>
              </a:defRPr>
            </a:lvl4pPr>
            <a:lvl5pPr marL="2286000" indent="-342900">
              <a:lnSpc>
                <a:spcPct val="90000"/>
              </a:lnSpc>
              <a:spcBef>
                <a:spcPts val="500"/>
              </a:spcBef>
              <a:buClr>
                <a:srgbClr val="595959"/>
              </a:buClr>
              <a:buSzPts val="1800"/>
              <a:buChar char="•"/>
              <a:defRPr sz="1800">
                <a:solidFill>
                  <a:srgbClr val="595959"/>
                </a:solidFill>
                <a:latin typeface="Calibri"/>
                <a:ea typeface="Calibri"/>
                <a:cs typeface="Calibri"/>
              </a:defRPr>
            </a:lvl5pPr>
            <a:lvl6pPr marL="2743200" indent="-342900">
              <a:lnSpc>
                <a:spcPct val="90000"/>
              </a:lnSpc>
              <a:spcBef>
                <a:spcPts val="500"/>
              </a:spcBef>
              <a:buClr>
                <a:schemeClr val="dk1"/>
              </a:buClr>
              <a:buSzPts val="1800"/>
              <a:buChar char="•"/>
              <a:defRPr sz="1800">
                <a:solidFill>
                  <a:schemeClr val="dk1"/>
                </a:solidFill>
                <a:latin typeface="Calibri"/>
                <a:ea typeface="Calibri"/>
                <a:cs typeface="Calibri"/>
              </a:defRPr>
            </a:lvl6pPr>
            <a:lvl7pPr marL="3200400" indent="-342900">
              <a:lnSpc>
                <a:spcPct val="90000"/>
              </a:lnSpc>
              <a:spcBef>
                <a:spcPts val="500"/>
              </a:spcBef>
              <a:buClr>
                <a:schemeClr val="dk1"/>
              </a:buClr>
              <a:buSzPts val="1800"/>
              <a:buChar char="•"/>
              <a:defRPr sz="1800">
                <a:solidFill>
                  <a:schemeClr val="dk1"/>
                </a:solidFill>
                <a:latin typeface="Calibri"/>
                <a:ea typeface="Calibri"/>
                <a:cs typeface="Calibri"/>
              </a:defRPr>
            </a:lvl7pPr>
            <a:lvl8pPr marL="3657600" indent="-342900">
              <a:lnSpc>
                <a:spcPct val="90000"/>
              </a:lnSpc>
              <a:spcBef>
                <a:spcPts val="500"/>
              </a:spcBef>
              <a:buClr>
                <a:schemeClr val="dk1"/>
              </a:buClr>
              <a:buSzPts val="1800"/>
              <a:buChar char="•"/>
              <a:defRPr sz="1800">
                <a:solidFill>
                  <a:schemeClr val="dk1"/>
                </a:solidFill>
                <a:latin typeface="Calibri"/>
                <a:ea typeface="Calibri"/>
                <a:cs typeface="Calibri"/>
              </a:defRPr>
            </a:lvl8pPr>
            <a:lvl9pPr marL="4114800" indent="-342900">
              <a:lnSpc>
                <a:spcPct val="90000"/>
              </a:lnSpc>
              <a:spcBef>
                <a:spcPts val="500"/>
              </a:spcBef>
              <a:buClr>
                <a:schemeClr val="dk1"/>
              </a:buClr>
              <a:buSzPts val="1800"/>
              <a:buChar char="•"/>
              <a:defRPr sz="1800">
                <a:solidFill>
                  <a:schemeClr val="dk1"/>
                </a:solidFill>
                <a:latin typeface="Calibri"/>
                <a:ea typeface="Calibri"/>
                <a:cs typeface="Calibri"/>
              </a:defRPr>
            </a:lvl9pPr>
          </a:lstStyle>
          <a:p>
            <a:pPr marL="14288" marR="0" lvl="0" indent="0" algn="l"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4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Arial"/>
              </a:rPr>
              <a:t>What are you still curious about?</a:t>
            </a:r>
          </a:p>
        </p:txBody>
      </p:sp>
      <p:pic>
        <p:nvPicPr>
          <p:cNvPr id="6" name="Picture 5" descr="A purple light bulb and a person and person&#10;&#10;Description automatically generated">
            <a:extLst>
              <a:ext uri="{FF2B5EF4-FFF2-40B4-BE49-F238E27FC236}">
                <a16:creationId xmlns:a16="http://schemas.microsoft.com/office/drawing/2014/main" id="{DCCAB879-3517-3362-FBAE-CA43FA941ADF}"/>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544026" y="2209252"/>
            <a:ext cx="1263230" cy="1219748"/>
          </a:xfrm>
          <a:prstGeom prst="rect">
            <a:avLst/>
          </a:prstGeom>
          <a:effectLst>
            <a:outerShdw blurRad="558800" sx="104000" sy="104000" algn="ctr" rotWithShape="0">
              <a:prstClr val="black">
                <a:alpha val="26000"/>
              </a:prstClr>
            </a:outerShdw>
          </a:effectLst>
        </p:spPr>
      </p:pic>
      <p:pic>
        <p:nvPicPr>
          <p:cNvPr id="7" name="Picture 6" descr="A purple light bulb and a person and person&#10;&#10;Description automatically generated">
            <a:extLst>
              <a:ext uri="{FF2B5EF4-FFF2-40B4-BE49-F238E27FC236}">
                <a16:creationId xmlns:a16="http://schemas.microsoft.com/office/drawing/2014/main" id="{EBE8A3E7-6E75-014F-0B0C-3B29808B8DB1}"/>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1559308" y="3522411"/>
            <a:ext cx="1222688" cy="1457214"/>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276380958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EF639F-46BB-3E03-22F9-E50975CD87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F49D34-343D-41A7-17BD-A9019CB0A5C1}"/>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FURTHER READING</a:t>
            </a:r>
          </a:p>
        </p:txBody>
      </p:sp>
      <p:sp>
        <p:nvSpPr>
          <p:cNvPr id="14" name="Rounded Rectangle 13">
            <a:extLst>
              <a:ext uri="{FF2B5EF4-FFF2-40B4-BE49-F238E27FC236}">
                <a16:creationId xmlns:a16="http://schemas.microsoft.com/office/drawing/2014/main" id="{39C6BFC5-FAE9-3E1E-395C-B86BD338D8C5}"/>
              </a:ext>
            </a:extLst>
          </p:cNvPr>
          <p:cNvSpPr/>
          <p:nvPr/>
        </p:nvSpPr>
        <p:spPr>
          <a:xfrm>
            <a:off x="200966" y="1838170"/>
            <a:ext cx="1592348"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pic>
        <p:nvPicPr>
          <p:cNvPr id="9" name="Content Placeholder 3">
            <a:extLst>
              <a:ext uri="{FF2B5EF4-FFF2-40B4-BE49-F238E27FC236}">
                <a16:creationId xmlns:a16="http://schemas.microsoft.com/office/drawing/2014/main" id="{1796C597-8CBD-1973-4697-6298083FEE1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84021" y="1986770"/>
            <a:ext cx="1423594" cy="2291402"/>
          </a:xfrm>
          <a:prstGeom prst="rect">
            <a:avLst/>
          </a:prstGeom>
          <a:ln w="1270">
            <a:solidFill>
              <a:schemeClr val="bg1"/>
            </a:solidFill>
          </a:ln>
          <a:effectLst>
            <a:outerShdw blurRad="431800" sx="104000" sy="104000" algn="ctr" rotWithShape="0">
              <a:prstClr val="black">
                <a:alpha val="26000"/>
              </a:prstClr>
            </a:outerShdw>
          </a:effectLst>
        </p:spPr>
      </p:pic>
      <p:sp>
        <p:nvSpPr>
          <p:cNvPr id="13" name="TextBox 12">
            <a:extLst>
              <a:ext uri="{FF2B5EF4-FFF2-40B4-BE49-F238E27FC236}">
                <a16:creationId xmlns:a16="http://schemas.microsoft.com/office/drawing/2014/main" id="{A1460068-0CC2-C3FA-47F4-38B69956ECCD}"/>
              </a:ext>
            </a:extLst>
          </p:cNvPr>
          <p:cNvSpPr txBox="1"/>
          <p:nvPr/>
        </p:nvSpPr>
        <p:spPr>
          <a:xfrm>
            <a:off x="200966" y="4432030"/>
            <a:ext cx="1592348" cy="430887"/>
          </a:xfrm>
          <a:prstGeom prst="rect">
            <a:avLst/>
          </a:prstGeom>
          <a:noFill/>
        </p:spPr>
        <p:txBody>
          <a:bodyPr wrap="square" rtlCol="0">
            <a:spAutoFit/>
          </a:bodyPr>
          <a:lstStyle/>
          <a:p>
            <a:r>
              <a:rPr lang="en-US" sz="1100" dirty="0">
                <a:solidFill>
                  <a:srgbClr val="A2287E"/>
                </a:solidFill>
                <a:latin typeface="Montserrat" pitchFamily="2" charset="77"/>
                <a:hlinkClick r:id="rId4">
                  <a:extLst>
                    <a:ext uri="{A12FA001-AC4F-418D-AE19-62706E023703}">
                      <ahyp:hlinkClr xmlns:ahyp="http://schemas.microsoft.com/office/drawing/2018/hyperlinkcolor" val="tx"/>
                    </a:ext>
                  </a:extLst>
                </a:hlinkClick>
              </a:rPr>
              <a:t>Learn more about principles of GTA</a:t>
            </a:r>
            <a:endParaRPr lang="en-US" sz="1100" dirty="0">
              <a:solidFill>
                <a:srgbClr val="A2287E"/>
              </a:solidFill>
              <a:latin typeface="Montserrat" pitchFamily="2" charset="77"/>
            </a:endParaRPr>
          </a:p>
        </p:txBody>
      </p:sp>
      <p:sp>
        <p:nvSpPr>
          <p:cNvPr id="18" name="Rounded Rectangle 17">
            <a:extLst>
              <a:ext uri="{FF2B5EF4-FFF2-40B4-BE49-F238E27FC236}">
                <a16:creationId xmlns:a16="http://schemas.microsoft.com/office/drawing/2014/main" id="{71FABD2D-39F4-F80F-36C4-C312BE799BD3}"/>
              </a:ext>
            </a:extLst>
          </p:cNvPr>
          <p:cNvSpPr/>
          <p:nvPr/>
        </p:nvSpPr>
        <p:spPr>
          <a:xfrm>
            <a:off x="1892252" y="1838166"/>
            <a:ext cx="1592348"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9" name="Rounded Rectangle 18">
            <a:extLst>
              <a:ext uri="{FF2B5EF4-FFF2-40B4-BE49-F238E27FC236}">
                <a16:creationId xmlns:a16="http://schemas.microsoft.com/office/drawing/2014/main" id="{8D6F26AB-BF63-1CF1-1454-97CC547C5492}"/>
              </a:ext>
            </a:extLst>
          </p:cNvPr>
          <p:cNvSpPr/>
          <p:nvPr/>
        </p:nvSpPr>
        <p:spPr>
          <a:xfrm>
            <a:off x="3583538" y="1838166"/>
            <a:ext cx="1592348"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0" name="Rounded Rectangle 19">
            <a:extLst>
              <a:ext uri="{FF2B5EF4-FFF2-40B4-BE49-F238E27FC236}">
                <a16:creationId xmlns:a16="http://schemas.microsoft.com/office/drawing/2014/main" id="{3FEC7A72-61D8-C39C-B4D1-22707CA1AC97}"/>
              </a:ext>
            </a:extLst>
          </p:cNvPr>
          <p:cNvSpPr/>
          <p:nvPr/>
        </p:nvSpPr>
        <p:spPr>
          <a:xfrm>
            <a:off x="5274824" y="1838166"/>
            <a:ext cx="1592348"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1" name="Rounded Rectangle 20">
            <a:extLst>
              <a:ext uri="{FF2B5EF4-FFF2-40B4-BE49-F238E27FC236}">
                <a16:creationId xmlns:a16="http://schemas.microsoft.com/office/drawing/2014/main" id="{73B353F8-8E20-5ABA-7376-5EFC28FF53E6}"/>
              </a:ext>
            </a:extLst>
          </p:cNvPr>
          <p:cNvSpPr/>
          <p:nvPr/>
        </p:nvSpPr>
        <p:spPr>
          <a:xfrm>
            <a:off x="6966110" y="1838167"/>
            <a:ext cx="1592348" cy="2588630"/>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2" name="Rounded Rectangle 21">
            <a:extLst>
              <a:ext uri="{FF2B5EF4-FFF2-40B4-BE49-F238E27FC236}">
                <a16:creationId xmlns:a16="http://schemas.microsoft.com/office/drawing/2014/main" id="{0B50FFDE-5E10-F2D9-5913-8DA69D5330F8}"/>
              </a:ext>
            </a:extLst>
          </p:cNvPr>
          <p:cNvSpPr/>
          <p:nvPr/>
        </p:nvSpPr>
        <p:spPr>
          <a:xfrm>
            <a:off x="8657396" y="1838166"/>
            <a:ext cx="1592348"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3" name="Rounded Rectangle 22">
            <a:extLst>
              <a:ext uri="{FF2B5EF4-FFF2-40B4-BE49-F238E27FC236}">
                <a16:creationId xmlns:a16="http://schemas.microsoft.com/office/drawing/2014/main" id="{FB61DD73-54AE-5242-EC5B-8BC5C5951577}"/>
              </a:ext>
            </a:extLst>
          </p:cNvPr>
          <p:cNvSpPr/>
          <p:nvPr/>
        </p:nvSpPr>
        <p:spPr>
          <a:xfrm>
            <a:off x="10348682" y="1838166"/>
            <a:ext cx="1592348"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pic>
        <p:nvPicPr>
          <p:cNvPr id="24" name="Picture 23">
            <a:extLst>
              <a:ext uri="{FF2B5EF4-FFF2-40B4-BE49-F238E27FC236}">
                <a16:creationId xmlns:a16="http://schemas.microsoft.com/office/drawing/2014/main" id="{C71CF839-0405-397C-B62A-36ACBCF58D21}"/>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971394" y="1986770"/>
            <a:ext cx="1443623" cy="2291402"/>
          </a:xfrm>
          <a:prstGeom prst="rect">
            <a:avLst/>
          </a:prstGeom>
          <a:ln w="1270">
            <a:solidFill>
              <a:schemeClr val="bg1"/>
            </a:solidFill>
          </a:ln>
          <a:effectLst>
            <a:outerShdw blurRad="431800" sx="104000" sy="104000" algn="ctr" rotWithShape="0">
              <a:prstClr val="black">
                <a:alpha val="26000"/>
              </a:prstClr>
            </a:outerShdw>
          </a:effectLst>
        </p:spPr>
      </p:pic>
      <p:pic>
        <p:nvPicPr>
          <p:cNvPr id="25" name="Picture 24">
            <a:extLst>
              <a:ext uri="{FF2B5EF4-FFF2-40B4-BE49-F238E27FC236}">
                <a16:creationId xmlns:a16="http://schemas.microsoft.com/office/drawing/2014/main" id="{A326FDDF-5AC9-D54A-6E80-345C381672C9}"/>
              </a:ext>
            </a:extLst>
          </p:cNvPr>
          <p:cNvPicPr>
            <a:picLocks noChangeAspect="1"/>
          </p:cNvPicPr>
          <p:nvPr/>
        </p:nvPicPr>
        <p:blipFill>
          <a:blip r:embed="rId6"/>
          <a:stretch>
            <a:fillRect/>
          </a:stretch>
        </p:blipFill>
        <p:spPr>
          <a:xfrm>
            <a:off x="3647095" y="1986770"/>
            <a:ext cx="1453667" cy="2067437"/>
          </a:xfrm>
          <a:prstGeom prst="rect">
            <a:avLst/>
          </a:prstGeom>
          <a:ln w="1270">
            <a:solidFill>
              <a:schemeClr val="bg1"/>
            </a:solidFill>
          </a:ln>
          <a:effectLst>
            <a:outerShdw blurRad="431800" sx="104000" sy="104000" algn="ctr" rotWithShape="0">
              <a:prstClr val="black">
                <a:alpha val="26000"/>
              </a:prstClr>
            </a:outerShdw>
          </a:effectLst>
        </p:spPr>
      </p:pic>
      <p:pic>
        <p:nvPicPr>
          <p:cNvPr id="27" name="Picture 26">
            <a:extLst>
              <a:ext uri="{FF2B5EF4-FFF2-40B4-BE49-F238E27FC236}">
                <a16:creationId xmlns:a16="http://schemas.microsoft.com/office/drawing/2014/main" id="{C6D28F71-5A74-F313-24D6-109118468193}"/>
              </a:ext>
            </a:extLst>
          </p:cNvPr>
          <p:cNvPicPr>
            <a:picLocks noChangeAspect="1"/>
          </p:cNvPicPr>
          <p:nvPr/>
        </p:nvPicPr>
        <p:blipFill>
          <a:blip r:embed="rId7" cstate="hqprint">
            <a:extLst>
              <a:ext uri="{28A0092B-C50C-407E-A947-70E740481C1C}">
                <a14:useLocalDpi xmlns:a14="http://schemas.microsoft.com/office/drawing/2010/main"/>
              </a:ext>
            </a:extLst>
          </a:blip>
          <a:srcRect/>
          <a:stretch/>
        </p:blipFill>
        <p:spPr>
          <a:xfrm>
            <a:off x="7057175" y="1986770"/>
            <a:ext cx="1419137" cy="1703329"/>
          </a:xfrm>
          <a:prstGeom prst="rect">
            <a:avLst/>
          </a:prstGeom>
          <a:ln w="1270">
            <a:solidFill>
              <a:schemeClr val="bg1"/>
            </a:solidFill>
          </a:ln>
          <a:effectLst>
            <a:outerShdw blurRad="431800" sx="104000" sy="104000" algn="ctr" rotWithShape="0">
              <a:prstClr val="black">
                <a:alpha val="26000"/>
              </a:prstClr>
            </a:outerShdw>
          </a:effectLst>
        </p:spPr>
      </p:pic>
      <p:pic>
        <p:nvPicPr>
          <p:cNvPr id="28" name="Picture 27">
            <a:extLst>
              <a:ext uri="{FF2B5EF4-FFF2-40B4-BE49-F238E27FC236}">
                <a16:creationId xmlns:a16="http://schemas.microsoft.com/office/drawing/2014/main" id="{E86913E4-2FAE-20DE-8C6E-924E3C868050}"/>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8743345" y="1986770"/>
            <a:ext cx="1439112" cy="1891167"/>
          </a:xfrm>
          <a:prstGeom prst="rect">
            <a:avLst/>
          </a:prstGeom>
          <a:ln w="1270">
            <a:solidFill>
              <a:schemeClr val="bg1"/>
            </a:solidFill>
          </a:ln>
          <a:effectLst>
            <a:outerShdw blurRad="431800" sx="104000" sy="104000" algn="ctr" rotWithShape="0">
              <a:prstClr val="black">
                <a:alpha val="26000"/>
              </a:prstClr>
            </a:outerShdw>
          </a:effectLst>
        </p:spPr>
      </p:pic>
      <p:pic>
        <p:nvPicPr>
          <p:cNvPr id="29" name="Picture 28">
            <a:extLst>
              <a:ext uri="{FF2B5EF4-FFF2-40B4-BE49-F238E27FC236}">
                <a16:creationId xmlns:a16="http://schemas.microsoft.com/office/drawing/2014/main" id="{83815A35-1208-AA3C-31DC-AF4675388D78}"/>
              </a:ext>
            </a:extLst>
          </p:cNvPr>
          <p:cNvPicPr>
            <a:picLocks noChangeAspect="1"/>
          </p:cNvPicPr>
          <p:nvPr/>
        </p:nvPicPr>
        <p:blipFill>
          <a:blip r:embed="rId9" cstate="hqprint">
            <a:extLst>
              <a:ext uri="{28A0092B-C50C-407E-A947-70E740481C1C}">
                <a14:useLocalDpi xmlns:a14="http://schemas.microsoft.com/office/drawing/2010/main"/>
              </a:ext>
            </a:extLst>
          </a:blip>
          <a:srcRect r="-1"/>
          <a:stretch/>
        </p:blipFill>
        <p:spPr>
          <a:xfrm>
            <a:off x="10416660" y="1986769"/>
            <a:ext cx="1456375" cy="2036591"/>
          </a:xfrm>
          <a:prstGeom prst="rect">
            <a:avLst/>
          </a:prstGeom>
          <a:ln w="1270">
            <a:solidFill>
              <a:schemeClr val="bg1"/>
            </a:solidFill>
          </a:ln>
          <a:effectLst>
            <a:outerShdw blurRad="431800" sx="104000" sy="104000" algn="ctr" rotWithShape="0">
              <a:prstClr val="black">
                <a:alpha val="26000"/>
              </a:prstClr>
            </a:outerShdw>
          </a:effectLst>
        </p:spPr>
      </p:pic>
      <p:sp>
        <p:nvSpPr>
          <p:cNvPr id="30" name="TextBox 29">
            <a:extLst>
              <a:ext uri="{FF2B5EF4-FFF2-40B4-BE49-F238E27FC236}">
                <a16:creationId xmlns:a16="http://schemas.microsoft.com/office/drawing/2014/main" id="{02CDB61D-5915-8523-D67E-40AAAD94823A}"/>
              </a:ext>
            </a:extLst>
          </p:cNvPr>
          <p:cNvSpPr txBox="1"/>
          <p:nvPr/>
        </p:nvSpPr>
        <p:spPr>
          <a:xfrm>
            <a:off x="1941221" y="4426796"/>
            <a:ext cx="1526034" cy="769441"/>
          </a:xfrm>
          <a:prstGeom prst="rect">
            <a:avLst/>
          </a:prstGeom>
          <a:noFill/>
        </p:spPr>
        <p:txBody>
          <a:bodyPr wrap="square" rtlCol="0">
            <a:spAutoFit/>
          </a:bodyPr>
          <a:lstStyle/>
          <a:p>
            <a:r>
              <a:rPr lang="en-US" sz="1100" dirty="0">
                <a:solidFill>
                  <a:srgbClr val="A2287E"/>
                </a:solidFill>
                <a:latin typeface="Montserrat" pitchFamily="2" charset="77"/>
                <a:hlinkClick r:id="rId10">
                  <a:extLst>
                    <a:ext uri="{A12FA001-AC4F-418D-AE19-62706E023703}">
                      <ahyp:hlinkClr xmlns:ahyp="http://schemas.microsoft.com/office/drawing/2018/hyperlinkcolor" val="tx"/>
                    </a:ext>
                  </a:extLst>
                </a:hlinkClick>
              </a:rPr>
              <a:t>Learn more about intersectionality in gender and agriculture</a:t>
            </a:r>
            <a:endParaRPr lang="en-US" sz="1100" dirty="0">
              <a:solidFill>
                <a:srgbClr val="A2287E"/>
              </a:solidFill>
              <a:latin typeface="Montserrat" pitchFamily="2" charset="77"/>
            </a:endParaRPr>
          </a:p>
        </p:txBody>
      </p:sp>
      <p:sp>
        <p:nvSpPr>
          <p:cNvPr id="31" name="TextBox 30">
            <a:extLst>
              <a:ext uri="{FF2B5EF4-FFF2-40B4-BE49-F238E27FC236}">
                <a16:creationId xmlns:a16="http://schemas.microsoft.com/office/drawing/2014/main" id="{50DE51D0-8848-3C94-DE62-9D995F4CA452}"/>
              </a:ext>
            </a:extLst>
          </p:cNvPr>
          <p:cNvSpPr txBox="1"/>
          <p:nvPr/>
        </p:nvSpPr>
        <p:spPr>
          <a:xfrm>
            <a:off x="3630415" y="4156223"/>
            <a:ext cx="1470348" cy="1615827"/>
          </a:xfrm>
          <a:prstGeom prst="rect">
            <a:avLst/>
          </a:prstGeom>
          <a:noFill/>
        </p:spPr>
        <p:txBody>
          <a:bodyPr wrap="square">
            <a:spAutoFit/>
          </a:bodyPr>
          <a:lstStyle/>
          <a:p>
            <a:r>
              <a:rPr lang="en-US" sz="1100" dirty="0">
                <a:solidFill>
                  <a:srgbClr val="A2287E"/>
                </a:solidFill>
                <a:latin typeface="Montserrat" pitchFamily="2" charset="77"/>
                <a:hlinkClick r:id="rId11">
                  <a:extLst>
                    <a:ext uri="{A12FA001-AC4F-418D-AE19-62706E023703}">
                      <ahyp:hlinkClr xmlns:ahyp="http://schemas.microsoft.com/office/drawing/2018/hyperlinkcolor" val="tx"/>
                    </a:ext>
                  </a:extLst>
                </a:hlinkClick>
              </a:rPr>
              <a:t>Practical guide for the incorporation of the intersectionality approach in sustainable rural development programs and projects</a:t>
            </a:r>
            <a:endParaRPr lang="en-US" sz="1100" dirty="0">
              <a:solidFill>
                <a:srgbClr val="A2287E"/>
              </a:solidFill>
              <a:latin typeface="Montserrat" pitchFamily="2" charset="77"/>
            </a:endParaRPr>
          </a:p>
        </p:txBody>
      </p:sp>
      <p:sp>
        <p:nvSpPr>
          <p:cNvPr id="32" name="TextBox 31">
            <a:extLst>
              <a:ext uri="{FF2B5EF4-FFF2-40B4-BE49-F238E27FC236}">
                <a16:creationId xmlns:a16="http://schemas.microsoft.com/office/drawing/2014/main" id="{33F7BE1A-8D06-798D-5A1D-19112815BB51}"/>
              </a:ext>
            </a:extLst>
          </p:cNvPr>
          <p:cNvSpPr txBox="1"/>
          <p:nvPr/>
        </p:nvSpPr>
        <p:spPr>
          <a:xfrm>
            <a:off x="5348099" y="4194723"/>
            <a:ext cx="1456973" cy="600164"/>
          </a:xfrm>
          <a:prstGeom prst="rect">
            <a:avLst/>
          </a:prstGeom>
          <a:noFill/>
        </p:spPr>
        <p:txBody>
          <a:bodyPr wrap="square">
            <a:spAutoFit/>
          </a:bodyPr>
          <a:lstStyle/>
          <a:p>
            <a:r>
              <a:rPr lang="en-US" sz="1100" dirty="0">
                <a:solidFill>
                  <a:srgbClr val="A2287E"/>
                </a:solidFill>
                <a:latin typeface="Montserrat" pitchFamily="2" charset="77"/>
                <a:hlinkClick r:id="rId12">
                  <a:extLst>
                    <a:ext uri="{A12FA001-AC4F-418D-AE19-62706E023703}">
                      <ahyp:hlinkClr xmlns:ahyp="http://schemas.microsoft.com/office/drawing/2018/hyperlinkcolor" val="tx"/>
                    </a:ext>
                  </a:extLst>
                </a:hlinkClick>
              </a:rPr>
              <a:t>Intersectionality Resource Guide and Toolkit</a:t>
            </a:r>
            <a:endParaRPr lang="en-US" sz="1100" dirty="0">
              <a:solidFill>
                <a:srgbClr val="A2287E"/>
              </a:solidFill>
              <a:latin typeface="Montserrat" pitchFamily="2" charset="77"/>
            </a:endParaRPr>
          </a:p>
        </p:txBody>
      </p:sp>
      <p:sp>
        <p:nvSpPr>
          <p:cNvPr id="33" name="TextBox 32">
            <a:extLst>
              <a:ext uri="{FF2B5EF4-FFF2-40B4-BE49-F238E27FC236}">
                <a16:creationId xmlns:a16="http://schemas.microsoft.com/office/drawing/2014/main" id="{5BD4E26D-7968-5F19-0792-551E8612E124}"/>
              </a:ext>
            </a:extLst>
          </p:cNvPr>
          <p:cNvSpPr txBox="1"/>
          <p:nvPr/>
        </p:nvSpPr>
        <p:spPr>
          <a:xfrm>
            <a:off x="8667022" y="3986284"/>
            <a:ext cx="1515730" cy="600164"/>
          </a:xfrm>
          <a:prstGeom prst="rect">
            <a:avLst/>
          </a:prstGeom>
          <a:noFill/>
        </p:spPr>
        <p:txBody>
          <a:bodyPr wrap="square">
            <a:spAutoFit/>
          </a:bodyPr>
          <a:lstStyle/>
          <a:p>
            <a:r>
              <a:rPr lang="en-US" sz="1100" dirty="0">
                <a:solidFill>
                  <a:srgbClr val="A2287E"/>
                </a:solidFill>
                <a:latin typeface="Montserrat" pitchFamily="2" charset="77"/>
                <a:hlinkClick r:id="rId13">
                  <a:extLst>
                    <a:ext uri="{A12FA001-AC4F-418D-AE19-62706E023703}">
                      <ahyp:hlinkClr xmlns:ahyp="http://schemas.microsoft.com/office/drawing/2018/hyperlinkcolor" val="tx"/>
                    </a:ext>
                  </a:extLst>
                </a:hlinkClick>
              </a:rPr>
              <a:t>The power of gender-just organizations</a:t>
            </a:r>
            <a:endParaRPr lang="en-US" sz="1100" dirty="0">
              <a:solidFill>
                <a:srgbClr val="A2287E"/>
              </a:solidFill>
              <a:latin typeface="Montserrat" pitchFamily="2" charset="77"/>
            </a:endParaRPr>
          </a:p>
        </p:txBody>
      </p:sp>
      <p:sp>
        <p:nvSpPr>
          <p:cNvPr id="34" name="TextBox 33">
            <a:extLst>
              <a:ext uri="{FF2B5EF4-FFF2-40B4-BE49-F238E27FC236}">
                <a16:creationId xmlns:a16="http://schemas.microsoft.com/office/drawing/2014/main" id="{09ED0173-DD01-4325-7CDC-4912DCCCA1F2}"/>
              </a:ext>
            </a:extLst>
          </p:cNvPr>
          <p:cNvSpPr txBox="1"/>
          <p:nvPr/>
        </p:nvSpPr>
        <p:spPr>
          <a:xfrm>
            <a:off x="6980147" y="3797811"/>
            <a:ext cx="1701590" cy="600164"/>
          </a:xfrm>
          <a:prstGeom prst="rect">
            <a:avLst/>
          </a:prstGeom>
          <a:noFill/>
        </p:spPr>
        <p:txBody>
          <a:bodyPr wrap="square">
            <a:spAutoFit/>
          </a:bodyPr>
          <a:lstStyle/>
          <a:p>
            <a:r>
              <a:rPr lang="en-US" sz="1100" u="sng" dirty="0">
                <a:solidFill>
                  <a:srgbClr val="A2287E"/>
                </a:solidFill>
                <a:effectLst/>
                <a:latin typeface="Montserrat" pitchFamily="2" charset="77"/>
                <a:ea typeface="Calibri" panose="020F0502020204030204" pitchFamily="34" charset="0"/>
                <a:cs typeface="Times New Roman" panose="02020603050405020304" pitchFamily="18" charset="0"/>
                <a:hlinkClick r:id="rId14">
                  <a:extLst>
                    <a:ext uri="{A12FA001-AC4F-418D-AE19-62706E023703}">
                      <ahyp:hlinkClr xmlns:ahyp="http://schemas.microsoft.com/office/drawing/2018/hyperlinkcolor" val="tx"/>
                    </a:ext>
                  </a:extLst>
                </a:hlinkClick>
              </a:rPr>
              <a:t>Engaging men in gender equitable practices</a:t>
            </a:r>
            <a:endParaRPr lang="en-US" sz="1100" dirty="0">
              <a:solidFill>
                <a:srgbClr val="A2287E"/>
              </a:solidFill>
              <a:latin typeface="Montserrat" pitchFamily="2" charset="77"/>
            </a:endParaRPr>
          </a:p>
        </p:txBody>
      </p:sp>
      <p:sp>
        <p:nvSpPr>
          <p:cNvPr id="35" name="TextBox 34">
            <a:extLst>
              <a:ext uri="{FF2B5EF4-FFF2-40B4-BE49-F238E27FC236}">
                <a16:creationId xmlns:a16="http://schemas.microsoft.com/office/drawing/2014/main" id="{CF6198F2-1077-E294-40AF-1D4AF9369CDB}"/>
              </a:ext>
            </a:extLst>
          </p:cNvPr>
          <p:cNvSpPr txBox="1"/>
          <p:nvPr/>
        </p:nvSpPr>
        <p:spPr>
          <a:xfrm>
            <a:off x="10398905" y="4107580"/>
            <a:ext cx="1509074" cy="938719"/>
          </a:xfrm>
          <a:prstGeom prst="rect">
            <a:avLst/>
          </a:prstGeom>
          <a:noFill/>
        </p:spPr>
        <p:txBody>
          <a:bodyPr wrap="square" rtlCol="0">
            <a:spAutoFit/>
          </a:bodyPr>
          <a:lstStyle/>
          <a:p>
            <a:r>
              <a:rPr lang="en-US" sz="1100" dirty="0">
                <a:solidFill>
                  <a:srgbClr val="A2287E"/>
                </a:solidFill>
                <a:latin typeface="Montserrat" pitchFamily="2" charset="77"/>
                <a:hlinkClick r:id="rId15">
                  <a:extLst>
                    <a:ext uri="{A12FA001-AC4F-418D-AE19-62706E023703}">
                      <ahyp:hlinkClr xmlns:ahyp="http://schemas.microsoft.com/office/drawing/2018/hyperlinkcolor" val="tx"/>
                    </a:ext>
                  </a:extLst>
                </a:hlinkClick>
              </a:rPr>
              <a:t>Adaptive Programming: Addressing Unintended Consequences</a:t>
            </a:r>
            <a:endParaRPr lang="en-US" sz="1100" dirty="0">
              <a:solidFill>
                <a:srgbClr val="A2287E"/>
              </a:solidFill>
              <a:latin typeface="Montserrat" pitchFamily="2" charset="77"/>
            </a:endParaRPr>
          </a:p>
        </p:txBody>
      </p:sp>
      <p:sp>
        <p:nvSpPr>
          <p:cNvPr id="36" name="Rounded Rectangle 35">
            <a:extLst>
              <a:ext uri="{FF2B5EF4-FFF2-40B4-BE49-F238E27FC236}">
                <a16:creationId xmlns:a16="http://schemas.microsoft.com/office/drawing/2014/main" id="{2299872F-D164-F561-09C3-939384DBA19C}"/>
              </a:ext>
            </a:extLst>
          </p:cNvPr>
          <p:cNvSpPr/>
          <p:nvPr/>
        </p:nvSpPr>
        <p:spPr>
          <a:xfrm>
            <a:off x="6960495" y="4505687"/>
            <a:ext cx="1592347" cy="1358715"/>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pic>
        <p:nvPicPr>
          <p:cNvPr id="38" name="Picture 37" descr="A screenshot of a website&#10;&#10;Description automatically generated">
            <a:extLst>
              <a:ext uri="{FF2B5EF4-FFF2-40B4-BE49-F238E27FC236}">
                <a16:creationId xmlns:a16="http://schemas.microsoft.com/office/drawing/2014/main" id="{0E7122E7-010C-CEBA-6CAB-863CC41DA689}"/>
              </a:ext>
            </a:extLst>
          </p:cNvPr>
          <p:cNvPicPr>
            <a:picLocks noChangeAspect="1"/>
          </p:cNvPicPr>
          <p:nvPr/>
        </p:nvPicPr>
        <p:blipFill>
          <a:blip r:embed="rId16" cstate="hqprint">
            <a:extLst>
              <a:ext uri="{28A0092B-C50C-407E-A947-70E740481C1C}">
                <a14:useLocalDpi xmlns:a14="http://schemas.microsoft.com/office/drawing/2010/main"/>
              </a:ext>
            </a:extLst>
          </a:blip>
          <a:srcRect t="-3"/>
          <a:stretch/>
        </p:blipFill>
        <p:spPr>
          <a:xfrm>
            <a:off x="7024116" y="4575639"/>
            <a:ext cx="1472589" cy="983913"/>
          </a:xfrm>
          <a:prstGeom prst="rect">
            <a:avLst/>
          </a:prstGeom>
          <a:ln w="1270">
            <a:solidFill>
              <a:schemeClr val="bg1"/>
            </a:solidFill>
          </a:ln>
          <a:effectLst>
            <a:outerShdw blurRad="431800" sx="104000" sy="104000" algn="ctr" rotWithShape="0">
              <a:prstClr val="black">
                <a:alpha val="26000"/>
              </a:prstClr>
            </a:outerShdw>
          </a:effectLst>
        </p:spPr>
      </p:pic>
      <p:sp>
        <p:nvSpPr>
          <p:cNvPr id="39" name="TextBox 38">
            <a:extLst>
              <a:ext uri="{FF2B5EF4-FFF2-40B4-BE49-F238E27FC236}">
                <a16:creationId xmlns:a16="http://schemas.microsoft.com/office/drawing/2014/main" id="{5C1540BA-2A19-0639-DF2F-F6BA3BC230C2}"/>
              </a:ext>
            </a:extLst>
          </p:cNvPr>
          <p:cNvSpPr txBox="1"/>
          <p:nvPr/>
        </p:nvSpPr>
        <p:spPr>
          <a:xfrm>
            <a:off x="6960494" y="5567456"/>
            <a:ext cx="1592346" cy="261610"/>
          </a:xfrm>
          <a:prstGeom prst="rect">
            <a:avLst/>
          </a:prstGeom>
          <a:noFill/>
        </p:spPr>
        <p:txBody>
          <a:bodyPr wrap="square">
            <a:spAutoFit/>
          </a:bodyPr>
          <a:lstStyle/>
          <a:p>
            <a:pPr algn="ctr"/>
            <a:r>
              <a:rPr lang="en-US" sz="1100" dirty="0">
                <a:solidFill>
                  <a:srgbClr val="A2287E"/>
                </a:solidFill>
                <a:latin typeface="Montserrat" pitchFamily="2" charset="77"/>
                <a:hlinkClick r:id="rId17">
                  <a:extLst>
                    <a:ext uri="{A12FA001-AC4F-418D-AE19-62706E023703}">
                      <ahyp:hlinkClr xmlns:ahyp="http://schemas.microsoft.com/office/drawing/2018/hyperlinkcolor" val="tx"/>
                    </a:ext>
                  </a:extLst>
                </a:hlinkClick>
              </a:rPr>
              <a:t>Powercube</a:t>
            </a:r>
            <a:endParaRPr lang="en-US" sz="1100" dirty="0">
              <a:solidFill>
                <a:srgbClr val="A2287E"/>
              </a:solidFill>
              <a:latin typeface="Montserrat" pitchFamily="2" charset="77"/>
            </a:endParaRPr>
          </a:p>
        </p:txBody>
      </p:sp>
      <p:pic>
        <p:nvPicPr>
          <p:cNvPr id="40" name="Picture 39">
            <a:extLst>
              <a:ext uri="{FF2B5EF4-FFF2-40B4-BE49-F238E27FC236}">
                <a16:creationId xmlns:a16="http://schemas.microsoft.com/office/drawing/2014/main" id="{78C5C508-B01B-0BC1-4F5A-2B6D498BE12C}"/>
              </a:ext>
            </a:extLst>
          </p:cNvPr>
          <p:cNvPicPr>
            <a:picLocks noChangeAspect="1"/>
          </p:cNvPicPr>
          <p:nvPr/>
        </p:nvPicPr>
        <p:blipFill>
          <a:blip r:embed="rId18" cstate="hqprint">
            <a:extLst>
              <a:ext uri="{28A0092B-C50C-407E-A947-70E740481C1C}">
                <a14:useLocalDpi xmlns:a14="http://schemas.microsoft.com/office/drawing/2010/main"/>
              </a:ext>
            </a:extLst>
          </a:blip>
          <a:srcRect l="1812" t="1112" r="1650" b="1523"/>
          <a:stretch/>
        </p:blipFill>
        <p:spPr>
          <a:xfrm>
            <a:off x="5326103" y="1990040"/>
            <a:ext cx="1489789" cy="2132112"/>
          </a:xfrm>
          <a:prstGeom prst="rect">
            <a:avLst/>
          </a:prstGeom>
          <a:ln w="1270">
            <a:solidFill>
              <a:schemeClr val="bg1"/>
            </a:solidFill>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340078931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A63DC-552D-7275-2B51-877706398655}"/>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Glossary</a:t>
            </a:r>
          </a:p>
        </p:txBody>
      </p:sp>
      <p:sp>
        <p:nvSpPr>
          <p:cNvPr id="4" name="Content Placeholder 2">
            <a:extLst>
              <a:ext uri="{FF2B5EF4-FFF2-40B4-BE49-F238E27FC236}">
                <a16:creationId xmlns:a16="http://schemas.microsoft.com/office/drawing/2014/main" id="{7D9E11CF-6D86-9B5C-10E2-040CF479B654}"/>
              </a:ext>
            </a:extLst>
          </p:cNvPr>
          <p:cNvSpPr txBox="1">
            <a:spLocks/>
          </p:cNvSpPr>
          <p:nvPr/>
        </p:nvSpPr>
        <p:spPr>
          <a:xfrm>
            <a:off x="372535" y="1849670"/>
            <a:ext cx="11398917" cy="39832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300" b="1" dirty="0">
                <a:solidFill>
                  <a:srgbClr val="A2287E"/>
                </a:solidFill>
                <a:latin typeface="Montserrat" pitchFamily="2" charset="77"/>
              </a:rPr>
              <a:t>Gender equality </a:t>
            </a:r>
            <a:r>
              <a:rPr lang="en-US" sz="1300" dirty="0">
                <a:latin typeface="Montserrat" pitchFamily="2" charset="77"/>
              </a:rPr>
              <a:t>Gender equality is the concept that women and men, and girls and boys have equal conditions, treatment and opportunities for realizing their full potential, human rights and dignity, and for contributing to (and benefitting from) economic, social, cultural and political development. Gender equality is, therefore, the equal valuing by society of the similarities and the differences of men and women, and the roles they play. It is based on women and men being full partners in the home, community and society. Equality does not mean that women and men will become the same but that women’s and men’s rights, responsibilities and opportunities will not depend on whether they are born male or female. Gender equality implies that the interests, needs and priorities of both women and men and girls and boys are taken into consideration, recognizing the diversity of different groups and that all human beings are free to develop their personal abilities and make choices without the limitations set by stereotypes and prejudices about gender roles. Gender equality is a matter of human rights and is considered a precondition for, and indicator of, sustainable people-centered development. (UNICEF 2017).</a:t>
            </a:r>
          </a:p>
          <a:p>
            <a:pPr marL="0" indent="0">
              <a:spcBef>
                <a:spcPts val="0"/>
              </a:spcBef>
              <a:buNone/>
            </a:pPr>
            <a:endParaRPr lang="en-US" sz="1300" dirty="0">
              <a:latin typeface="Montserrat" pitchFamily="2" charset="77"/>
            </a:endParaRPr>
          </a:p>
          <a:p>
            <a:pPr marL="0" indent="0">
              <a:spcBef>
                <a:spcPts val="0"/>
              </a:spcBef>
              <a:buNone/>
            </a:pPr>
            <a:r>
              <a:rPr lang="en-US" sz="1300" b="1" dirty="0">
                <a:solidFill>
                  <a:srgbClr val="A2287E"/>
                </a:solidFill>
                <a:latin typeface="Montserrat" pitchFamily="2" charset="77"/>
              </a:rPr>
              <a:t>Gender equity </a:t>
            </a:r>
            <a:r>
              <a:rPr lang="en-US" sz="1300" dirty="0">
                <a:latin typeface="Montserrat" pitchFamily="2" charset="77"/>
              </a:rPr>
              <a:t>Gender equity is the process of being fair to men and women, and boys and girls, and importantly the equality of outcomes and results. Gender equity may involve the use of temporary special measures to compensate for historical or systemic bias or discrimination. It refers to differential treatment that is fair and positively addresses a bias or disadvantage that is due to gender roles or norms or differences between the sexes. Equity ensures that women and men and girls and boys have an equal chance, not only at the starting point, but also when reaching the finish line. It is about the fair and just treatment of both sexes that takes into account the different needs of the men and women, cultural barriers and (past) discrimination of the specific group (UNICEF 2017).</a:t>
            </a:r>
          </a:p>
          <a:p>
            <a:pPr marL="0" indent="0">
              <a:spcBef>
                <a:spcPts val="0"/>
              </a:spcBef>
              <a:buNone/>
            </a:pPr>
            <a:endParaRPr lang="en-US" sz="1300" dirty="0">
              <a:latin typeface="Montserrat" pitchFamily="2" charset="77"/>
            </a:endParaRPr>
          </a:p>
          <a:p>
            <a:pPr marL="0" indent="0">
              <a:spcBef>
                <a:spcPts val="0"/>
              </a:spcBef>
              <a:buNone/>
            </a:pPr>
            <a:r>
              <a:rPr lang="en-US" sz="1300" b="1" dirty="0">
                <a:solidFill>
                  <a:srgbClr val="A2287E"/>
                </a:solidFill>
                <a:latin typeface="Montserrat" pitchFamily="2" charset="77"/>
              </a:rPr>
              <a:t>Gender norms </a:t>
            </a:r>
            <a:r>
              <a:rPr lang="en-US" sz="1300" dirty="0">
                <a:latin typeface="Montserrat" pitchFamily="2" charset="77"/>
              </a:rPr>
              <a:t>A subset of social norms, gender norms are informal rules and shared social expectations that determine and assign socially acceptable roles, behaviors, responsibilities and expectations to male and female identities. By influencing expectations for masculine and feminine behavior that is considered socially acceptable and appropriate, gender norms directly affect individuals’ choices, freedoms and capabilities (FAO 2021). </a:t>
            </a:r>
          </a:p>
        </p:txBody>
      </p:sp>
    </p:spTree>
    <p:extLst>
      <p:ext uri="{BB962C8B-B14F-4D97-AF65-F5344CB8AC3E}">
        <p14:creationId xmlns:p14="http://schemas.microsoft.com/office/powerpoint/2010/main" val="52269924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D66D7-DAA2-EC9B-44A5-F26C6D97E5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8B9366-FE6A-EF2A-E8EE-74D227459FA4}"/>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Glossary</a:t>
            </a:r>
          </a:p>
        </p:txBody>
      </p:sp>
      <p:sp>
        <p:nvSpPr>
          <p:cNvPr id="4" name="Content Placeholder 2">
            <a:extLst>
              <a:ext uri="{FF2B5EF4-FFF2-40B4-BE49-F238E27FC236}">
                <a16:creationId xmlns:a16="http://schemas.microsoft.com/office/drawing/2014/main" id="{A164EDCB-2D93-FC53-1C14-FEB71865A58C}"/>
              </a:ext>
            </a:extLst>
          </p:cNvPr>
          <p:cNvSpPr txBox="1">
            <a:spLocks/>
          </p:cNvSpPr>
          <p:nvPr/>
        </p:nvSpPr>
        <p:spPr>
          <a:xfrm>
            <a:off x="469766" y="2013419"/>
            <a:ext cx="11252467" cy="369448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300" b="1" dirty="0">
                <a:solidFill>
                  <a:srgbClr val="A2287E"/>
                </a:solidFill>
                <a:latin typeface="Montserrat" pitchFamily="2" charset="77"/>
              </a:rPr>
              <a:t>Gender stereotypes </a:t>
            </a:r>
            <a:r>
              <a:rPr lang="en-US" sz="1300" dirty="0">
                <a:latin typeface="Montserrat" pitchFamily="2" charset="77"/>
              </a:rPr>
              <a:t>Gender stereotypes are widely held, generalized assumptions whereby women and men are assigned attributes, characteristics and roles. Descriptive stereotypes refer to beliefs about specific characteristics that a person possesses based on their gender. Prescriptive stereotypes are beliefs about specific characteristics that a person should possess based on their gender (Stewart, 2013). Stereotypes about women are the result of deeply engrained attitudes, values, norms and prejudices against women. They are used to justify and maintain the historical power relations by which men dominate women (EIGE 2016).</a:t>
            </a:r>
          </a:p>
          <a:p>
            <a:pPr marL="0" indent="0">
              <a:spcBef>
                <a:spcPts val="0"/>
              </a:spcBef>
              <a:buNone/>
            </a:pPr>
            <a:endParaRPr lang="en-US" sz="1300" dirty="0">
              <a:latin typeface="Montserrat" pitchFamily="2" charset="77"/>
            </a:endParaRPr>
          </a:p>
          <a:p>
            <a:pPr marL="0" indent="0">
              <a:spcBef>
                <a:spcPts val="0"/>
              </a:spcBef>
              <a:buNone/>
            </a:pPr>
            <a:r>
              <a:rPr lang="en-US" sz="1300" b="1" dirty="0">
                <a:solidFill>
                  <a:srgbClr val="A2287E"/>
                </a:solidFill>
                <a:effectLst/>
                <a:latin typeface="Montserrat" pitchFamily="2" charset="77"/>
              </a:rPr>
              <a:t>Intersectionality </a:t>
            </a:r>
            <a:r>
              <a:rPr lang="en-US" sz="1300" dirty="0">
                <a:effectLst/>
                <a:latin typeface="Montserrat" pitchFamily="2" charset="77"/>
              </a:rPr>
              <a:t>Intersectionality refers to how different social identities, such as gender, socioeconomic status, age, ethnicity, geographical location, marital status and physical abilities, intersect to shape experiences of discrimination and oppression. </a:t>
            </a:r>
          </a:p>
          <a:p>
            <a:pPr marL="0" indent="0">
              <a:spcBef>
                <a:spcPts val="0"/>
              </a:spcBef>
              <a:buNone/>
            </a:pPr>
            <a:endParaRPr lang="en-US" sz="1300" dirty="0">
              <a:effectLst/>
              <a:latin typeface="Montserrat" pitchFamily="2" charset="77"/>
            </a:endParaRPr>
          </a:p>
          <a:p>
            <a:pPr marL="0" indent="0">
              <a:spcBef>
                <a:spcPts val="0"/>
              </a:spcBef>
              <a:buNone/>
            </a:pPr>
            <a:r>
              <a:rPr lang="en-US" sz="1300" b="1" dirty="0">
                <a:solidFill>
                  <a:srgbClr val="A2287E"/>
                </a:solidFill>
                <a:effectLst/>
                <a:latin typeface="Montserrat" pitchFamily="2" charset="77"/>
              </a:rPr>
              <a:t>Masculinities/femininities </a:t>
            </a:r>
            <a:r>
              <a:rPr lang="en-US" sz="1300" dirty="0">
                <a:effectLst/>
                <a:latin typeface="Montserrat" pitchFamily="2" charset="77"/>
              </a:rPr>
              <a:t>These are dynamic socio-cultural categories used in everyday language that refer to certain behaviors and practices recognized within a culture as being “feminine” or “masculine,” regardless of which biological sex expresses them. These concepts are learned and do not describe sexual orientation or biological essence. They change with culture, religion, class, over time and with individuals and other factors. The values placed on femininities and masculinities vary with culture also. Any person may engage in forms of femininity and masculinity. As an example, a man can engage in what are often stereotyped as “feminine” activities, such as caring for a sick parent or staying home to raise children. (UNICEF 2017).</a:t>
            </a:r>
          </a:p>
          <a:p>
            <a:pPr marL="0" indent="0">
              <a:spcBef>
                <a:spcPts val="0"/>
              </a:spcBef>
              <a:buNone/>
            </a:pPr>
            <a:endParaRPr lang="en-US" sz="1300" dirty="0">
              <a:latin typeface="Montserrat" pitchFamily="2" charset="77"/>
            </a:endParaRPr>
          </a:p>
          <a:p>
            <a:pPr marL="0" indent="0">
              <a:spcBef>
                <a:spcPts val="0"/>
              </a:spcBef>
              <a:buNone/>
            </a:pPr>
            <a:r>
              <a:rPr lang="en-US" sz="1300" b="1" dirty="0">
                <a:solidFill>
                  <a:srgbClr val="A2287E"/>
                </a:solidFill>
                <a:effectLst/>
                <a:latin typeface="Montserrat" pitchFamily="2" charset="77"/>
              </a:rPr>
              <a:t>Patriarchy </a:t>
            </a:r>
            <a:r>
              <a:rPr lang="en-US" sz="1300" dirty="0">
                <a:effectLst/>
                <a:latin typeface="Montserrat" pitchFamily="2" charset="77"/>
              </a:rPr>
              <a:t>Patriarchy is a social system of masculine domination over women (EIGE 2016).</a:t>
            </a:r>
          </a:p>
          <a:p>
            <a:pPr marL="0" indent="0">
              <a:spcBef>
                <a:spcPts val="0"/>
              </a:spcBef>
              <a:buNone/>
            </a:pPr>
            <a:endParaRPr lang="en-US" sz="1300" dirty="0">
              <a:latin typeface="Montserrat" pitchFamily="2" charset="77"/>
            </a:endParaRPr>
          </a:p>
          <a:p>
            <a:pPr marL="0" indent="0">
              <a:spcBef>
                <a:spcPts val="0"/>
              </a:spcBef>
              <a:buNone/>
            </a:pPr>
            <a:r>
              <a:rPr lang="en-US" sz="1300" b="1" dirty="0">
                <a:solidFill>
                  <a:srgbClr val="A2287E"/>
                </a:solidFill>
                <a:effectLst/>
                <a:latin typeface="Montserrat" pitchFamily="2" charset="77"/>
              </a:rPr>
              <a:t>Sanctions </a:t>
            </a:r>
            <a:r>
              <a:rPr lang="en-US" sz="1300" dirty="0">
                <a:effectLst/>
                <a:latin typeface="Montserrat" pitchFamily="2" charset="77"/>
              </a:rPr>
              <a:t>Sanctions indicate social approval (positive sanctions) or disapproval (negative sanctions) for one’s actions (Nguyen 2020).</a:t>
            </a:r>
          </a:p>
          <a:p>
            <a:pPr marL="0" indent="0">
              <a:buNone/>
            </a:pPr>
            <a:endParaRPr lang="en-US" sz="1300" dirty="0"/>
          </a:p>
        </p:txBody>
      </p:sp>
    </p:spTree>
    <p:extLst>
      <p:ext uri="{BB962C8B-B14F-4D97-AF65-F5344CB8AC3E}">
        <p14:creationId xmlns:p14="http://schemas.microsoft.com/office/powerpoint/2010/main" val="348322990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5A6DB-3F5D-F32B-9E68-BCFA74FC23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FBE633-497A-2B69-E7C2-D22E4D9388DF}"/>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References</a:t>
            </a:r>
          </a:p>
        </p:txBody>
      </p:sp>
      <p:sp>
        <p:nvSpPr>
          <p:cNvPr id="4" name="Content Placeholder 2">
            <a:extLst>
              <a:ext uri="{FF2B5EF4-FFF2-40B4-BE49-F238E27FC236}">
                <a16:creationId xmlns:a16="http://schemas.microsoft.com/office/drawing/2014/main" id="{8CFA9045-E3A1-E218-E8D7-412A9A99D361}"/>
              </a:ext>
            </a:extLst>
          </p:cNvPr>
          <p:cNvSpPr txBox="1">
            <a:spLocks/>
          </p:cNvSpPr>
          <p:nvPr/>
        </p:nvSpPr>
        <p:spPr>
          <a:xfrm>
            <a:off x="600009" y="1769753"/>
            <a:ext cx="11056185" cy="392305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400" dirty="0">
                <a:latin typeface="Montserrat" pitchFamily="2" charset="77"/>
              </a:rPr>
              <a:t>CARE. (2021). </a:t>
            </a:r>
            <a:r>
              <a:rPr lang="en-US" sz="1400" i="1" dirty="0">
                <a:latin typeface="Montserrat" pitchFamily="2" charset="77"/>
              </a:rPr>
              <a:t>Engaging men and boys for gender equality: A guidance note</a:t>
            </a:r>
            <a:r>
              <a:rPr lang="en-US" sz="1400" dirty="0">
                <a:latin typeface="Montserrat" pitchFamily="2" charset="77"/>
              </a:rPr>
              <a:t>. </a:t>
            </a:r>
            <a:r>
              <a:rPr lang="en-US" sz="1400" dirty="0">
                <a:latin typeface="Montserrat" pitchFamily="2" charset="77"/>
                <a:hlinkClick r:id="rId3"/>
              </a:rPr>
              <a:t>https://www.care.org/resources/engaging-men-boys-for-gender-equality-guidance-note/</a:t>
            </a:r>
            <a:endParaRPr lang="en-US" sz="1400" dirty="0">
              <a:latin typeface="Montserrat" pitchFamily="2" charset="77"/>
            </a:endParaRPr>
          </a:p>
          <a:p>
            <a:pPr>
              <a:spcBef>
                <a:spcPts val="0"/>
              </a:spcBef>
            </a:pPr>
            <a:r>
              <a:rPr lang="en-US" sz="1400" dirty="0">
                <a:latin typeface="Montserrat" pitchFamily="2" charset="77"/>
              </a:rPr>
              <a:t>Cavill, S., Francis, N., Grant, M., et al. (2020). A call to action: Organizational, professional, and personal change for gender transformative WASH programming. </a:t>
            </a:r>
            <a:r>
              <a:rPr lang="en-US" sz="1400" i="1" dirty="0">
                <a:latin typeface="Montserrat" pitchFamily="2" charset="77"/>
              </a:rPr>
              <a:t>Waterlines, 39</a:t>
            </a:r>
            <a:r>
              <a:rPr lang="en-US" sz="1400" dirty="0">
                <a:latin typeface="Montserrat" pitchFamily="2" charset="77"/>
              </a:rPr>
              <a:t>(2&amp;3).</a:t>
            </a:r>
          </a:p>
          <a:p>
            <a:pPr>
              <a:spcBef>
                <a:spcPts val="0"/>
              </a:spcBef>
            </a:pPr>
            <a:r>
              <a:rPr lang="en-US" sz="1400" dirty="0">
                <a:latin typeface="Montserrat" pitchFamily="2" charset="77"/>
              </a:rPr>
              <a:t>Choo, H. Y., &amp; Ferree, M. M. (2010). Practicing intersectionality in sociological research: A critical analysis of inclusions, interactions, and institutions in the study of inequalities. </a:t>
            </a:r>
            <a:r>
              <a:rPr lang="en-US" sz="1400" i="1" dirty="0">
                <a:latin typeface="Montserrat" pitchFamily="2" charset="77"/>
              </a:rPr>
              <a:t>Sociological Theory, 28</a:t>
            </a:r>
            <a:r>
              <a:rPr lang="en-US" sz="1400" dirty="0">
                <a:latin typeface="Montserrat" pitchFamily="2" charset="77"/>
              </a:rPr>
              <a:t>(2), 129–149. </a:t>
            </a:r>
          </a:p>
          <a:p>
            <a:pPr>
              <a:spcBef>
                <a:spcPts val="0"/>
              </a:spcBef>
            </a:pPr>
            <a:r>
              <a:rPr lang="en-US" sz="1400" dirty="0" err="1">
                <a:latin typeface="Montserrat" pitchFamily="2" charset="77"/>
              </a:rPr>
              <a:t>Batliwala</a:t>
            </a:r>
            <a:r>
              <a:rPr lang="en-US" sz="1400" dirty="0">
                <a:latin typeface="Montserrat" pitchFamily="2" charset="77"/>
              </a:rPr>
              <a:t>, S. (n.d.). </a:t>
            </a:r>
            <a:r>
              <a:rPr lang="en-US" sz="1400" i="1" dirty="0">
                <a:latin typeface="Montserrat" pitchFamily="2" charset="77"/>
              </a:rPr>
              <a:t>Understanding social power and power structures</a:t>
            </a:r>
            <a:r>
              <a:rPr lang="en-US" sz="1400" dirty="0">
                <a:latin typeface="Montserrat" pitchFamily="2" charset="77"/>
              </a:rPr>
              <a:t>. Primer 1 in CREA’s Feminist Leadership for Social Transformation Series. CREA.</a:t>
            </a:r>
          </a:p>
          <a:p>
            <a:pPr>
              <a:spcBef>
                <a:spcPts val="0"/>
              </a:spcBef>
            </a:pPr>
            <a:r>
              <a:rPr lang="en-US" sz="1400" dirty="0">
                <a:latin typeface="Montserrat" pitchFamily="2" charset="77"/>
              </a:rPr>
              <a:t>Food and Agriculture Organization (FAO), International Fund for Agricultural Development (IFAD), &amp; World Food </a:t>
            </a:r>
            <a:r>
              <a:rPr lang="en-US" sz="1400" dirty="0" err="1">
                <a:latin typeface="Montserrat" pitchFamily="2" charset="77"/>
              </a:rPr>
              <a:t>Programme</a:t>
            </a:r>
            <a:r>
              <a:rPr lang="en-US" sz="1400" dirty="0">
                <a:latin typeface="Montserrat" pitchFamily="2" charset="77"/>
              </a:rPr>
              <a:t> (WFP). (2020). </a:t>
            </a:r>
            <a:r>
              <a:rPr lang="en-US" sz="1400" i="1" dirty="0">
                <a:latin typeface="Montserrat" pitchFamily="2" charset="77"/>
              </a:rPr>
              <a:t>Gender transformative approaches for food security, improved nutrition, and sustainable agriculture – A compendium of fifteen good practices</a:t>
            </a:r>
            <a:r>
              <a:rPr lang="en-US" sz="1400" dirty="0">
                <a:latin typeface="Montserrat" pitchFamily="2" charset="77"/>
              </a:rPr>
              <a:t>. FAO. </a:t>
            </a:r>
          </a:p>
          <a:p>
            <a:pPr>
              <a:lnSpc>
                <a:spcPct val="100000"/>
              </a:lnSpc>
              <a:spcBef>
                <a:spcPts val="0"/>
              </a:spcBef>
              <a:buClr>
                <a:srgbClr val="A2287E"/>
              </a:buClr>
            </a:pPr>
            <a:r>
              <a:rPr lang="en-US" sz="1400" dirty="0">
                <a:latin typeface="Montserrat" pitchFamily="2" charset="77"/>
              </a:rPr>
              <a:t>Food and Agriculture Organization (FAO), International Fund for Agricultural Development (IFAD), World Food </a:t>
            </a:r>
            <a:r>
              <a:rPr lang="en-US" sz="1400" dirty="0" err="1">
                <a:latin typeface="Montserrat" pitchFamily="2" charset="77"/>
              </a:rPr>
              <a:t>Programme</a:t>
            </a:r>
            <a:r>
              <a:rPr lang="en-US" sz="1400" dirty="0">
                <a:latin typeface="Montserrat" pitchFamily="2" charset="77"/>
              </a:rPr>
              <a:t> (WFP), &amp; CGIAR Gender Impact Platform. (2023). </a:t>
            </a:r>
            <a:r>
              <a:rPr lang="en-US" sz="1400" i="1" dirty="0">
                <a:latin typeface="Montserrat" pitchFamily="2" charset="77"/>
              </a:rPr>
              <a:t>Guidelines for measuring gender transformative change in the context of food security, nutrition, and sustainable agriculture</a:t>
            </a:r>
            <a:r>
              <a:rPr lang="en-US" sz="1400" dirty="0">
                <a:latin typeface="Montserrat" pitchFamily="2" charset="77"/>
              </a:rPr>
              <a:t>. FAO, IFAD, WFP, &amp; CGIAR. </a:t>
            </a:r>
            <a:r>
              <a:rPr lang="en-US" sz="1400" dirty="0">
                <a:latin typeface="Montserrat" pitchFamily="2" charset="77"/>
                <a:hlinkClick r:id="rId4"/>
              </a:rPr>
              <a:t>https://doi.org/10.4060/cc7940en </a:t>
            </a:r>
            <a:endParaRPr lang="en-US" sz="1400" dirty="0">
              <a:latin typeface="Montserrat" pitchFamily="2" charset="77"/>
            </a:endParaRPr>
          </a:p>
          <a:p>
            <a:pPr>
              <a:spcBef>
                <a:spcPts val="0"/>
              </a:spcBef>
            </a:pPr>
            <a:r>
              <a:rPr lang="en-US" sz="1400" dirty="0">
                <a:latin typeface="Montserrat" pitchFamily="2" charset="77"/>
              </a:rPr>
              <a:t>Food and Agriculture Organization (FAO), International Fund for Agricultural Development (IFAD), &amp; World Food </a:t>
            </a:r>
            <a:r>
              <a:rPr lang="en-US" sz="1400" dirty="0" err="1">
                <a:latin typeface="Montserrat" pitchFamily="2" charset="77"/>
              </a:rPr>
              <a:t>Programme</a:t>
            </a:r>
            <a:r>
              <a:rPr lang="en-US" sz="1400" dirty="0">
                <a:latin typeface="Montserrat" pitchFamily="2" charset="77"/>
              </a:rPr>
              <a:t> (WFP). (2024). </a:t>
            </a:r>
            <a:r>
              <a:rPr lang="en-US" sz="1400" i="1" dirty="0">
                <a:latin typeface="Montserrat" pitchFamily="2" charset="77"/>
              </a:rPr>
              <a:t>Step-by-step guide to integrating a gender transformative approach throughout the project cycle</a:t>
            </a:r>
            <a:r>
              <a:rPr lang="en-US" sz="1400" dirty="0">
                <a:latin typeface="Montserrat" pitchFamily="2" charset="77"/>
              </a:rPr>
              <a:t>. FAO. </a:t>
            </a:r>
            <a:r>
              <a:rPr lang="en-US" sz="1400" dirty="0">
                <a:latin typeface="Montserrat" pitchFamily="2" charset="77"/>
                <a:hlinkClick r:id="rId5"/>
              </a:rPr>
              <a:t>https://doi.org/10.4060/cd2629en</a:t>
            </a:r>
            <a:endParaRPr lang="en-US" sz="1400" dirty="0">
              <a:latin typeface="Montserrat" pitchFamily="2" charset="77"/>
            </a:endParaRPr>
          </a:p>
          <a:p>
            <a:pPr>
              <a:lnSpc>
                <a:spcPct val="100000"/>
              </a:lnSpc>
              <a:spcBef>
                <a:spcPts val="0"/>
              </a:spcBef>
              <a:buClr>
                <a:srgbClr val="A2287E"/>
              </a:buClr>
            </a:pPr>
            <a:r>
              <a:rPr lang="en-US" sz="1400" dirty="0">
                <a:latin typeface="Montserrat" pitchFamily="2" charset="77"/>
              </a:rPr>
              <a:t>Flood, M., </a:t>
            </a:r>
            <a:r>
              <a:rPr lang="en-US" sz="1400" dirty="0" err="1">
                <a:latin typeface="Montserrat" pitchFamily="2" charset="77"/>
              </a:rPr>
              <a:t>Dragiewicz</a:t>
            </a:r>
            <a:r>
              <a:rPr lang="en-US" sz="1400" dirty="0">
                <a:latin typeface="Montserrat" pitchFamily="2" charset="77"/>
              </a:rPr>
              <a:t>, M., &amp; Pease, B. (2020). Resistance and backlash to gender equity. </a:t>
            </a:r>
            <a:r>
              <a:rPr lang="en-US" sz="1400" i="1" dirty="0">
                <a:latin typeface="Montserrat" pitchFamily="2" charset="77"/>
              </a:rPr>
              <a:t>Australian Journal of Social Issues, 56</a:t>
            </a:r>
            <a:r>
              <a:rPr lang="en-US" sz="1400" dirty="0">
                <a:latin typeface="Montserrat" pitchFamily="2" charset="77"/>
              </a:rPr>
              <a:t>(3), 393–408.</a:t>
            </a:r>
          </a:p>
        </p:txBody>
      </p:sp>
    </p:spTree>
    <p:extLst>
      <p:ext uri="{BB962C8B-B14F-4D97-AF65-F5344CB8AC3E}">
        <p14:creationId xmlns:p14="http://schemas.microsoft.com/office/powerpoint/2010/main" val="147920931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19035-7826-52D6-3E83-3612246164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6A90A5-7B6D-4876-EDF1-36F95934E448}"/>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References</a:t>
            </a:r>
          </a:p>
        </p:txBody>
      </p:sp>
      <p:sp>
        <p:nvSpPr>
          <p:cNvPr id="4" name="Content Placeholder 2">
            <a:extLst>
              <a:ext uri="{FF2B5EF4-FFF2-40B4-BE49-F238E27FC236}">
                <a16:creationId xmlns:a16="http://schemas.microsoft.com/office/drawing/2014/main" id="{61649B4A-AF34-1823-B5CD-771AFC88062F}"/>
              </a:ext>
            </a:extLst>
          </p:cNvPr>
          <p:cNvSpPr txBox="1">
            <a:spLocks/>
          </p:cNvSpPr>
          <p:nvPr/>
        </p:nvSpPr>
        <p:spPr>
          <a:xfrm>
            <a:off x="600009" y="1825053"/>
            <a:ext cx="11125145" cy="398080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400" dirty="0">
                <a:latin typeface="Montserrat" pitchFamily="2" charset="77"/>
              </a:rPr>
              <a:t>Harper, C., Marcus, R., George, R., D’Angelo, S., &amp; Samman, E. (2020). </a:t>
            </a:r>
            <a:r>
              <a:rPr lang="en-US" sz="1400" i="1" dirty="0">
                <a:latin typeface="Montserrat" pitchFamily="2" charset="77"/>
              </a:rPr>
              <a:t>Gender, power and progress: How norms change</a:t>
            </a:r>
            <a:r>
              <a:rPr lang="en-US" sz="1400" dirty="0">
                <a:latin typeface="Montserrat" pitchFamily="2" charset="77"/>
              </a:rPr>
              <a:t>. ALIGN/ODI. https://</a:t>
            </a:r>
            <a:r>
              <a:rPr lang="en-US" sz="1400" dirty="0" err="1">
                <a:latin typeface="Montserrat" pitchFamily="2" charset="77"/>
              </a:rPr>
              <a:t>www.alignplatform.org</a:t>
            </a:r>
            <a:r>
              <a:rPr lang="en-US" sz="1400" dirty="0">
                <a:latin typeface="Montserrat" pitchFamily="2" charset="77"/>
              </a:rPr>
              <a:t>/gender-power-progress</a:t>
            </a:r>
          </a:p>
          <a:p>
            <a:pPr>
              <a:spcBef>
                <a:spcPts val="0"/>
              </a:spcBef>
            </a:pPr>
            <a:r>
              <a:rPr lang="en-US" sz="1400" dirty="0">
                <a:latin typeface="Montserrat" pitchFamily="2" charset="77"/>
              </a:rPr>
              <a:t>Heilman, B., Guerrero-López, C. M., </a:t>
            </a:r>
            <a:r>
              <a:rPr lang="en-US" sz="1400" dirty="0" err="1">
                <a:latin typeface="Montserrat" pitchFamily="2" charset="77"/>
              </a:rPr>
              <a:t>Ragonese</a:t>
            </a:r>
            <a:r>
              <a:rPr lang="en-US" sz="1400" dirty="0">
                <a:latin typeface="Montserrat" pitchFamily="2" charset="77"/>
              </a:rPr>
              <a:t>, C., </a:t>
            </a:r>
            <a:r>
              <a:rPr lang="en-US" sz="1400" dirty="0" err="1">
                <a:latin typeface="Montserrat" pitchFamily="2" charset="77"/>
              </a:rPr>
              <a:t>Kelberg</a:t>
            </a:r>
            <a:r>
              <a:rPr lang="en-US" sz="1400" dirty="0">
                <a:latin typeface="Montserrat" pitchFamily="2" charset="77"/>
              </a:rPr>
              <a:t>, M., &amp; Barker, G. (2019). </a:t>
            </a:r>
            <a:r>
              <a:rPr lang="en-US" sz="1400" i="1" dirty="0">
                <a:latin typeface="Montserrat" pitchFamily="2" charset="77"/>
              </a:rPr>
              <a:t>The cost of the man box: A study on the economic impacts of harmful masculine stereotypes in the United States</a:t>
            </a:r>
            <a:r>
              <a:rPr lang="en-US" sz="1400" dirty="0">
                <a:latin typeface="Montserrat" pitchFamily="2" charset="77"/>
              </a:rPr>
              <a:t>. </a:t>
            </a:r>
            <a:r>
              <a:rPr lang="en-US" sz="1400" dirty="0" err="1">
                <a:latin typeface="Montserrat" pitchFamily="2" charset="77"/>
              </a:rPr>
              <a:t>Promundo</a:t>
            </a:r>
            <a:r>
              <a:rPr lang="en-US" sz="1400" dirty="0">
                <a:latin typeface="Montserrat" pitchFamily="2" charset="77"/>
              </a:rPr>
              <a:t>-US &amp; Unilever.</a:t>
            </a:r>
          </a:p>
          <a:p>
            <a:pPr>
              <a:spcBef>
                <a:spcPts val="0"/>
              </a:spcBef>
            </a:pPr>
            <a:r>
              <a:rPr lang="en-US" sz="1400" dirty="0">
                <a:latin typeface="Montserrat" pitchFamily="2" charset="77"/>
              </a:rPr>
              <a:t>Institute for Reproductive Health (IRH). (2022). </a:t>
            </a:r>
            <a:r>
              <a:rPr lang="en-US" sz="1400" i="1" dirty="0">
                <a:latin typeface="Montserrat" pitchFamily="2" charset="77"/>
              </a:rPr>
              <a:t>Passages social norms training curriculum</a:t>
            </a:r>
            <a:r>
              <a:rPr lang="en-US" sz="1400" dirty="0">
                <a:latin typeface="Montserrat" pitchFamily="2" charset="77"/>
              </a:rPr>
              <a:t>. </a:t>
            </a:r>
            <a:r>
              <a:rPr lang="en-US" sz="1400" dirty="0">
                <a:latin typeface="Montserrat" pitchFamily="2" charset="77"/>
                <a:hlinkClick r:id="rId3"/>
              </a:rPr>
              <a:t>https://www.irh.org/social-norms-training-curriculum/</a:t>
            </a:r>
            <a:endParaRPr lang="en-US" sz="1400" dirty="0">
              <a:latin typeface="Montserrat" pitchFamily="2" charset="77"/>
            </a:endParaRPr>
          </a:p>
          <a:p>
            <a:pPr>
              <a:spcBef>
                <a:spcPts val="0"/>
              </a:spcBef>
            </a:pPr>
            <a:r>
              <a:rPr lang="en-US" sz="1400" dirty="0">
                <a:latin typeface="Montserrat" pitchFamily="2" charset="77"/>
              </a:rPr>
              <a:t>Faas, S., Makhija, S., Bryan, E., Go, A., &amp; </a:t>
            </a:r>
            <a:r>
              <a:rPr lang="en-US" sz="1400" dirty="0" err="1">
                <a:latin typeface="Montserrat" pitchFamily="2" charset="77"/>
              </a:rPr>
              <a:t>Malapit</a:t>
            </a:r>
            <a:r>
              <a:rPr lang="en-US" sz="1400" dirty="0">
                <a:latin typeface="Montserrat" pitchFamily="2" charset="77"/>
              </a:rPr>
              <a:t>, H. (2022). </a:t>
            </a:r>
            <a:r>
              <a:rPr lang="en-US" sz="1400" i="1" dirty="0">
                <a:latin typeface="Montserrat" pitchFamily="2" charset="77"/>
              </a:rPr>
              <a:t>Considering gender in research: An ethics and standards toolkit</a:t>
            </a:r>
            <a:r>
              <a:rPr lang="en-US" sz="1400" dirty="0">
                <a:latin typeface="Montserrat" pitchFamily="2" charset="77"/>
              </a:rPr>
              <a:t>. CGIAR Gender Impact Platform.</a:t>
            </a:r>
          </a:p>
          <a:p>
            <a:pPr>
              <a:spcBef>
                <a:spcPts val="0"/>
              </a:spcBef>
            </a:pPr>
            <a:r>
              <a:rPr lang="en-US" sz="1400" dirty="0">
                <a:latin typeface="Montserrat" pitchFamily="2" charset="77"/>
              </a:rPr>
              <a:t>Kantor, P., Morgan, M., &amp; Choudhury, A. (2015). Amplifying outcomes by addressing inequality: The role of gender-transformative approaches in agricultural research for development. </a:t>
            </a:r>
            <a:r>
              <a:rPr lang="en-US" sz="1400" i="1" dirty="0">
                <a:latin typeface="Montserrat" pitchFamily="2" charset="77"/>
              </a:rPr>
              <a:t>Gender, Technology and Development, 19</a:t>
            </a:r>
            <a:r>
              <a:rPr lang="en-US" sz="1400" dirty="0">
                <a:latin typeface="Montserrat" pitchFamily="2" charset="77"/>
              </a:rPr>
              <a:t>(3), 292–319.</a:t>
            </a:r>
          </a:p>
          <a:p>
            <a:pPr>
              <a:spcBef>
                <a:spcPts val="0"/>
              </a:spcBef>
            </a:pPr>
            <a:r>
              <a:rPr lang="en-US" sz="1400" dirty="0">
                <a:latin typeface="Montserrat" pitchFamily="2" charset="77"/>
              </a:rPr>
              <a:t>Kennedy, A., </a:t>
            </a:r>
            <a:r>
              <a:rPr lang="en-US" sz="1400" dirty="0" err="1">
                <a:latin typeface="Montserrat" pitchFamily="2" charset="77"/>
              </a:rPr>
              <a:t>Ledanois</a:t>
            </a:r>
            <a:r>
              <a:rPr lang="en-US" sz="1400" dirty="0">
                <a:latin typeface="Montserrat" pitchFamily="2" charset="77"/>
              </a:rPr>
              <a:t>, A., Sequeira, J., et al. (2022). </a:t>
            </a:r>
            <a:r>
              <a:rPr lang="en-US" sz="1400" i="1" dirty="0">
                <a:latin typeface="Montserrat" pitchFamily="2" charset="77"/>
              </a:rPr>
              <a:t>Towards a gender-transformative organization: Toolkit for an assessment of organizational gender policies and practices</a:t>
            </a:r>
            <a:r>
              <a:rPr lang="en-US" sz="1400" dirty="0">
                <a:latin typeface="Montserrat" pitchFamily="2" charset="77"/>
              </a:rPr>
              <a:t>. WECF. </a:t>
            </a:r>
            <a:r>
              <a:rPr lang="en-US" sz="1400" dirty="0">
                <a:latin typeface="Montserrat" pitchFamily="2" charset="77"/>
                <a:hlinkClick r:id="rId4"/>
              </a:rPr>
              <a:t>https://www.wecf.org/wp-content/uploads/2024/04/EN_OGAP-Toolkit_WECF_2024.pdf</a:t>
            </a:r>
            <a:endParaRPr lang="en-US" sz="1400" dirty="0">
              <a:latin typeface="Montserrat" pitchFamily="2" charset="77"/>
            </a:endParaRPr>
          </a:p>
          <a:p>
            <a:pPr>
              <a:spcBef>
                <a:spcPts val="0"/>
              </a:spcBef>
            </a:pPr>
            <a:r>
              <a:rPr lang="en-US" sz="1400" dirty="0">
                <a:latin typeface="Montserrat" pitchFamily="2" charset="77"/>
              </a:rPr>
              <a:t>Social and Behavior Change Communication (SBCC) Implementation Kits. (n.d.). </a:t>
            </a:r>
            <a:r>
              <a:rPr lang="en-US" sz="1400" i="1" dirty="0">
                <a:latin typeface="Montserrat" pitchFamily="2" charset="77"/>
              </a:rPr>
              <a:t>SBCC and gender: Models and frameworks</a:t>
            </a:r>
            <a:r>
              <a:rPr lang="en-US" sz="1400" dirty="0">
                <a:latin typeface="Montserrat" pitchFamily="2" charset="77"/>
              </a:rPr>
              <a:t>. </a:t>
            </a:r>
            <a:r>
              <a:rPr lang="en-US" sz="1400" dirty="0">
                <a:latin typeface="Montserrat" pitchFamily="2" charset="77"/>
                <a:hlinkClick r:id="rId5"/>
              </a:rPr>
              <a:t>https://sbccimplementationkits.org/gender/sbcc-gender-models-and-frameworks/</a:t>
            </a:r>
            <a:endParaRPr lang="en-US" sz="1400" dirty="0">
              <a:latin typeface="Montserrat" pitchFamily="2" charset="77"/>
            </a:endParaRPr>
          </a:p>
          <a:p>
            <a:pPr>
              <a:lnSpc>
                <a:spcPct val="97000"/>
              </a:lnSpc>
              <a:spcBef>
                <a:spcPts val="0"/>
              </a:spcBef>
              <a:buClr>
                <a:srgbClr val="A2287E"/>
              </a:buClr>
            </a:pPr>
            <a:r>
              <a:rPr lang="en-US" sz="1400" dirty="0">
                <a:latin typeface="Montserrat" pitchFamily="2" charset="77"/>
              </a:rPr>
              <a:t>Seymour, G., Cole, S., </a:t>
            </a:r>
            <a:r>
              <a:rPr lang="en-US" sz="1400" dirty="0" err="1">
                <a:latin typeface="Montserrat" pitchFamily="2" charset="77"/>
              </a:rPr>
              <a:t>Costenbader</a:t>
            </a:r>
            <a:r>
              <a:rPr lang="en-US" sz="1400" dirty="0">
                <a:latin typeface="Montserrat" pitchFamily="2" charset="77"/>
              </a:rPr>
              <a:t>, E., </a:t>
            </a:r>
            <a:r>
              <a:rPr lang="en-US" sz="1400" dirty="0" err="1">
                <a:latin typeface="Montserrat" pitchFamily="2" charset="77"/>
              </a:rPr>
              <a:t>Mwakanyamale</a:t>
            </a:r>
            <a:r>
              <a:rPr lang="en-US" sz="1400" dirty="0">
                <a:latin typeface="Montserrat" pitchFamily="2" charset="77"/>
              </a:rPr>
              <a:t>, D., Adeyeye, O., </a:t>
            </a:r>
            <a:r>
              <a:rPr lang="en-US" sz="1400" dirty="0" err="1">
                <a:latin typeface="Montserrat" pitchFamily="2" charset="77"/>
              </a:rPr>
              <a:t>Feleke</a:t>
            </a:r>
            <a:r>
              <a:rPr lang="en-US" sz="1400" dirty="0">
                <a:latin typeface="Montserrat" pitchFamily="2" charset="77"/>
              </a:rPr>
              <a:t>, S., Ferguson, N., &amp; Heckert, J. (2024). </a:t>
            </a:r>
            <a:r>
              <a:rPr lang="en-US" sz="1400" i="1" dirty="0">
                <a:latin typeface="Montserrat" pitchFamily="2" charset="77"/>
              </a:rPr>
              <a:t>A guide to developing quantitative tools for measuring gender norms in agrifood systems</a:t>
            </a:r>
            <a:r>
              <a:rPr lang="en-US" sz="1400" dirty="0">
                <a:latin typeface="Montserrat" pitchFamily="2" charset="77"/>
              </a:rPr>
              <a:t> (IFPRI Discussion Paper 02279). International Food Policy Research Institute (IFPRI).</a:t>
            </a:r>
            <a:endParaRPr lang="en-US" sz="800" dirty="0"/>
          </a:p>
        </p:txBody>
      </p:sp>
    </p:spTree>
    <p:extLst>
      <p:ext uri="{BB962C8B-B14F-4D97-AF65-F5344CB8AC3E}">
        <p14:creationId xmlns:p14="http://schemas.microsoft.com/office/powerpoint/2010/main" val="248823311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129B2-2964-9CDC-0B36-4F4AF65480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06AD52-2857-EA2F-9840-B07F6C61E006}"/>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References</a:t>
            </a:r>
          </a:p>
        </p:txBody>
      </p:sp>
      <p:sp>
        <p:nvSpPr>
          <p:cNvPr id="3" name="Content Placeholder 2">
            <a:extLst>
              <a:ext uri="{FF2B5EF4-FFF2-40B4-BE49-F238E27FC236}">
                <a16:creationId xmlns:a16="http://schemas.microsoft.com/office/drawing/2014/main" id="{2DF22F55-36F1-BA97-5842-707DD0B5805B}"/>
              </a:ext>
            </a:extLst>
          </p:cNvPr>
          <p:cNvSpPr txBox="1">
            <a:spLocks/>
          </p:cNvSpPr>
          <p:nvPr/>
        </p:nvSpPr>
        <p:spPr>
          <a:xfrm>
            <a:off x="600009" y="1832852"/>
            <a:ext cx="11036934" cy="387493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lang="en-US" sz="1400" dirty="0">
                <a:latin typeface="Montserrat" pitchFamily="2" charset="77"/>
              </a:rPr>
              <a:t>Sithole, T., &amp; </a:t>
            </a:r>
            <a:r>
              <a:rPr lang="en-US" sz="1400" dirty="0" err="1">
                <a:latin typeface="Montserrat" pitchFamily="2" charset="77"/>
              </a:rPr>
              <a:t>Udeme</a:t>
            </a:r>
            <a:r>
              <a:rPr lang="en-US" sz="1400" dirty="0">
                <a:latin typeface="Montserrat" pitchFamily="2" charset="77"/>
              </a:rPr>
              <a:t>, E. (2023). IGWG members take the mic series: Addressing community backlash to male engagement in sexual and reproductive health and gender-based violence interventions. </a:t>
            </a:r>
            <a:r>
              <a:rPr lang="en-US" sz="1400" i="1" dirty="0">
                <a:latin typeface="Montserrat" pitchFamily="2" charset="77"/>
              </a:rPr>
              <a:t>IGWG Blog</a:t>
            </a:r>
            <a:r>
              <a:rPr lang="en-US" sz="1400" dirty="0">
                <a:latin typeface="Montserrat" pitchFamily="2" charset="77"/>
              </a:rPr>
              <a:t>. </a:t>
            </a:r>
            <a:r>
              <a:rPr lang="en-US" sz="1400" dirty="0">
                <a:latin typeface="Montserrat" pitchFamily="2" charset="77"/>
                <a:hlinkClick r:id="rId3"/>
              </a:rPr>
              <a:t>https://www.igwg.org/2023/12/addressing-community-backlash-to-male-engagement-in-sexual-and-reproductive-health-and-gender-based-violence-interventions/</a:t>
            </a:r>
            <a:endParaRPr lang="en-US" sz="1400" dirty="0">
              <a:latin typeface="Montserrat" pitchFamily="2" charset="77"/>
            </a:endParaRPr>
          </a:p>
          <a:p>
            <a:pPr>
              <a:lnSpc>
                <a:spcPct val="100000"/>
              </a:lnSpc>
              <a:spcBef>
                <a:spcPts val="0"/>
              </a:spcBef>
              <a:buClr>
                <a:srgbClr val="A2287E"/>
              </a:buClr>
            </a:pPr>
            <a:r>
              <a:rPr lang="en-US" sz="1400" dirty="0">
                <a:latin typeface="Montserrat" pitchFamily="2" charset="77"/>
              </a:rPr>
              <a:t>Tavenner, K., Crane, T. A., Bullock, R., &amp; </a:t>
            </a:r>
            <a:r>
              <a:rPr lang="en-US" sz="1400" dirty="0" err="1">
                <a:latin typeface="Montserrat" pitchFamily="2" charset="77"/>
              </a:rPr>
              <a:t>Galiè</a:t>
            </a:r>
            <a:r>
              <a:rPr lang="en-US" sz="1400" dirty="0">
                <a:latin typeface="Montserrat" pitchFamily="2" charset="77"/>
              </a:rPr>
              <a:t>, A. (2022). Intersectionality in gender and agriculture: Toward an applied research design. </a:t>
            </a:r>
            <a:r>
              <a:rPr lang="en-US" sz="1400" i="1" dirty="0">
                <a:latin typeface="Montserrat" pitchFamily="2" charset="77"/>
              </a:rPr>
              <a:t>Gender, Technology and Development, 26</a:t>
            </a:r>
            <a:r>
              <a:rPr lang="en-US" sz="1400" dirty="0">
                <a:latin typeface="Montserrat" pitchFamily="2" charset="77"/>
              </a:rPr>
              <a:t>(3), 385–403. </a:t>
            </a:r>
          </a:p>
          <a:p>
            <a:pPr>
              <a:lnSpc>
                <a:spcPct val="100000"/>
              </a:lnSpc>
              <a:spcBef>
                <a:spcPts val="0"/>
              </a:spcBef>
              <a:buClr>
                <a:srgbClr val="A2287E"/>
              </a:buClr>
            </a:pPr>
            <a:r>
              <a:rPr lang="en-US" sz="1400" dirty="0">
                <a:latin typeface="Montserrat" pitchFamily="2" charset="77"/>
              </a:rPr>
              <a:t>UNICEF. (2017). </a:t>
            </a:r>
            <a:r>
              <a:rPr lang="en-US" sz="1400" i="1" dirty="0">
                <a:latin typeface="Montserrat" pitchFamily="2" charset="77"/>
              </a:rPr>
              <a:t>Glossary of terms and concepts</a:t>
            </a:r>
            <a:r>
              <a:rPr lang="en-US" sz="1400" dirty="0">
                <a:latin typeface="Montserrat" pitchFamily="2" charset="77"/>
              </a:rPr>
              <a:t>. UNICEF Regional Office for South Asia.</a:t>
            </a:r>
          </a:p>
          <a:p>
            <a:pPr>
              <a:lnSpc>
                <a:spcPct val="100000"/>
              </a:lnSpc>
              <a:spcBef>
                <a:spcPts val="0"/>
              </a:spcBef>
              <a:buClr>
                <a:srgbClr val="A2287E"/>
              </a:buClr>
            </a:pPr>
            <a:r>
              <a:rPr lang="en-US" sz="1400" dirty="0">
                <a:latin typeface="Montserrat" pitchFamily="2" charset="77"/>
              </a:rPr>
              <a:t>UN Women. (2021). </a:t>
            </a:r>
            <a:r>
              <a:rPr lang="en-US" sz="1400" i="1" dirty="0">
                <a:latin typeface="Montserrat" pitchFamily="2" charset="77"/>
              </a:rPr>
              <a:t>Intersectionality resource guide and toolkit: An intersectional approach to leave no one behind</a:t>
            </a:r>
            <a:r>
              <a:rPr lang="en-US" sz="1400" dirty="0">
                <a:latin typeface="Montserrat" pitchFamily="2" charset="77"/>
              </a:rPr>
              <a:t>. UN Women Headquarters Office. </a:t>
            </a:r>
            <a:r>
              <a:rPr lang="en-US" sz="1400" dirty="0">
                <a:latin typeface="Montserrat" pitchFamily="2" charset="77"/>
                <a:hlinkClick r:id="rId4"/>
              </a:rPr>
              <a:t>https://www.unwomen.org/en/digital-library/publications/2022/01/intersectionality-resource-guide-and-toolkit</a:t>
            </a:r>
            <a:endParaRPr lang="en-US" sz="1400" dirty="0">
              <a:latin typeface="Montserrat" pitchFamily="2" charset="77"/>
            </a:endParaRPr>
          </a:p>
          <a:p>
            <a:pPr>
              <a:lnSpc>
                <a:spcPct val="100000"/>
              </a:lnSpc>
              <a:spcBef>
                <a:spcPts val="0"/>
              </a:spcBef>
              <a:buClr>
                <a:srgbClr val="A2287E"/>
              </a:buClr>
            </a:pPr>
            <a:r>
              <a:rPr lang="en-US" sz="1400" dirty="0">
                <a:latin typeface="Montserrat" pitchFamily="2" charset="77"/>
              </a:rPr>
              <a:t>Viswanathan, R. (2021). </a:t>
            </a:r>
            <a:r>
              <a:rPr lang="en-US" sz="1400" i="1" dirty="0">
                <a:latin typeface="Montserrat" pitchFamily="2" charset="77"/>
              </a:rPr>
              <a:t>Learning from practice: Resistance and backlash to preventing violence against women and girls</a:t>
            </a:r>
            <a:r>
              <a:rPr lang="en-US" sz="1400" dirty="0">
                <a:latin typeface="Montserrat" pitchFamily="2" charset="77"/>
              </a:rPr>
              <a:t>. United Nations Trust Fund to End Violence against Women. </a:t>
            </a:r>
            <a:r>
              <a:rPr lang="en-US" sz="1400" dirty="0">
                <a:latin typeface="Montserrat" pitchFamily="2" charset="77"/>
                <a:hlinkClick r:id="rId5"/>
              </a:rPr>
              <a:t>https://prevention-collaborative.org/wp-content/uploads/2024/07/Synthesis-Review-7-resistance-and-backlash_v2_compressed.pdf</a:t>
            </a:r>
            <a:endParaRPr lang="en-US" sz="1400" dirty="0">
              <a:latin typeface="Montserrat" pitchFamily="2" charset="77"/>
            </a:endParaRPr>
          </a:p>
          <a:p>
            <a:pPr>
              <a:lnSpc>
                <a:spcPct val="100000"/>
              </a:lnSpc>
              <a:spcBef>
                <a:spcPts val="0"/>
              </a:spcBef>
              <a:buClr>
                <a:srgbClr val="A2287E"/>
              </a:buClr>
            </a:pPr>
            <a:r>
              <a:rPr lang="en-US" sz="1400" dirty="0">
                <a:latin typeface="Montserrat" pitchFamily="2" charset="77"/>
              </a:rPr>
              <a:t>Wilkins, D., Brown, J., &amp; </a:t>
            </a:r>
            <a:r>
              <a:rPr lang="en-US" sz="1400" dirty="0" err="1">
                <a:latin typeface="Montserrat" pitchFamily="2" charset="77"/>
              </a:rPr>
              <a:t>Akagwu</a:t>
            </a:r>
            <a:r>
              <a:rPr lang="en-US" sz="1400" dirty="0">
                <a:latin typeface="Montserrat" pitchFamily="2" charset="77"/>
              </a:rPr>
              <a:t>, O. (n.d.). </a:t>
            </a:r>
            <a:r>
              <a:rPr lang="en-US" sz="1400" i="1" dirty="0">
                <a:latin typeface="Montserrat" pitchFamily="2" charset="77"/>
              </a:rPr>
              <a:t>Compass for SBC: Gender and intersectionality</a:t>
            </a:r>
            <a:r>
              <a:rPr lang="en-US" sz="1400" dirty="0">
                <a:latin typeface="Montserrat" pitchFamily="2" charset="77"/>
              </a:rPr>
              <a:t>. </a:t>
            </a:r>
            <a:r>
              <a:rPr lang="en-US" sz="1400" dirty="0">
                <a:latin typeface="Montserrat" pitchFamily="2" charset="77"/>
                <a:hlinkClick r:id="rId6"/>
              </a:rPr>
              <a:t>https://thecompassforsbc.org/trending-topics/gender-and-intersectionality</a:t>
            </a:r>
            <a:endParaRPr lang="en-US" sz="1400" dirty="0">
              <a:latin typeface="Montserrat" pitchFamily="2" charset="77"/>
            </a:endParaRPr>
          </a:p>
          <a:p>
            <a:pPr>
              <a:lnSpc>
                <a:spcPct val="100000"/>
              </a:lnSpc>
              <a:spcBef>
                <a:spcPts val="0"/>
              </a:spcBef>
              <a:buClr>
                <a:srgbClr val="A2287E"/>
              </a:buClr>
            </a:pPr>
            <a:r>
              <a:rPr lang="en-US" sz="1400" dirty="0">
                <a:latin typeface="Montserrat" pitchFamily="2" charset="77"/>
              </a:rPr>
              <a:t>World Health Organization (WHO). (2019). </a:t>
            </a:r>
            <a:r>
              <a:rPr lang="en-US" sz="1400" i="1" dirty="0">
                <a:latin typeface="Montserrat" pitchFamily="2" charset="77"/>
              </a:rPr>
              <a:t>Engaging men, addressing harmful masculinities to improve sexual and reproductive health and rights</a:t>
            </a:r>
            <a:r>
              <a:rPr lang="en-US" sz="1400" dirty="0">
                <a:latin typeface="Montserrat" pitchFamily="2" charset="77"/>
              </a:rPr>
              <a:t>. </a:t>
            </a:r>
            <a:r>
              <a:rPr lang="en-US" sz="1400" dirty="0">
                <a:latin typeface="Montserrat" pitchFamily="2" charset="77"/>
                <a:hlinkClick r:id="rId7"/>
              </a:rPr>
              <a:t>https://www.who.int/news/item/26-09-2019-engaging-men-addressing-harmful-masculinities-to-improve-sexual-and-reproductive-health-and-rights</a:t>
            </a:r>
            <a:endParaRPr lang="en-US" sz="1400" dirty="0">
              <a:latin typeface="Montserrat" pitchFamily="2" charset="77"/>
            </a:endParaRPr>
          </a:p>
          <a:p>
            <a:pPr marL="0" indent="0">
              <a:buNone/>
            </a:pPr>
            <a:endParaRPr lang="en-US" sz="800" dirty="0"/>
          </a:p>
        </p:txBody>
      </p:sp>
    </p:spTree>
    <p:extLst>
      <p:ext uri="{BB962C8B-B14F-4D97-AF65-F5344CB8AC3E}">
        <p14:creationId xmlns:p14="http://schemas.microsoft.com/office/powerpoint/2010/main" val="1254176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EF535F3E-0B3F-C2D3-7FB8-7E19688466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FCB7E7-DD30-7853-B71B-AF8730489AB7}"/>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Learning Objectives</a:t>
            </a:r>
          </a:p>
        </p:txBody>
      </p:sp>
      <p:sp>
        <p:nvSpPr>
          <p:cNvPr id="7" name="Rounded Rectangle 6">
            <a:extLst>
              <a:ext uri="{FF2B5EF4-FFF2-40B4-BE49-F238E27FC236}">
                <a16:creationId xmlns:a16="http://schemas.microsoft.com/office/drawing/2014/main" id="{4F90AFB5-D06A-5A17-E8D9-077BF471E191}"/>
              </a:ext>
            </a:extLst>
          </p:cNvPr>
          <p:cNvSpPr/>
          <p:nvPr/>
        </p:nvSpPr>
        <p:spPr>
          <a:xfrm>
            <a:off x="600012" y="1821342"/>
            <a:ext cx="10691767" cy="1007583"/>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8" name="Rectangle 7">
            <a:extLst>
              <a:ext uri="{FF2B5EF4-FFF2-40B4-BE49-F238E27FC236}">
                <a16:creationId xmlns:a16="http://schemas.microsoft.com/office/drawing/2014/main" id="{ED0C7876-D7C6-6596-EFC7-089514E5474C}"/>
              </a:ext>
            </a:extLst>
          </p:cNvPr>
          <p:cNvSpPr/>
          <p:nvPr/>
        </p:nvSpPr>
        <p:spPr>
          <a:xfrm>
            <a:off x="900223" y="1821342"/>
            <a:ext cx="486584" cy="1007583"/>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3" name="Text Placeholder 2">
            <a:extLst>
              <a:ext uri="{FF2B5EF4-FFF2-40B4-BE49-F238E27FC236}">
                <a16:creationId xmlns:a16="http://schemas.microsoft.com/office/drawing/2014/main" id="{A89E4EE1-DF04-1BD7-674E-EE8712E87E6C}"/>
              </a:ext>
            </a:extLst>
          </p:cNvPr>
          <p:cNvSpPr txBox="1">
            <a:spLocks/>
          </p:cNvSpPr>
          <p:nvPr/>
        </p:nvSpPr>
        <p:spPr>
          <a:xfrm>
            <a:off x="943087" y="2009791"/>
            <a:ext cx="443720"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1</a:t>
            </a:r>
          </a:p>
        </p:txBody>
      </p:sp>
      <p:sp>
        <p:nvSpPr>
          <p:cNvPr id="27" name="Google Shape;54;p3">
            <a:extLst>
              <a:ext uri="{FF2B5EF4-FFF2-40B4-BE49-F238E27FC236}">
                <a16:creationId xmlns:a16="http://schemas.microsoft.com/office/drawing/2014/main" id="{095A546D-D308-3E32-BE7F-820F32A33191}"/>
              </a:ext>
            </a:extLst>
          </p:cNvPr>
          <p:cNvSpPr txBox="1">
            <a:spLocks/>
          </p:cNvSpPr>
          <p:nvPr/>
        </p:nvSpPr>
        <p:spPr>
          <a:xfrm>
            <a:off x="1687018" y="2125046"/>
            <a:ext cx="9118175"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100000"/>
              </a:lnSpc>
              <a:spcBef>
                <a:spcPts val="0"/>
              </a:spcBef>
              <a:buClr>
                <a:srgbClr val="000000"/>
              </a:buClr>
              <a:buSzPts val="2400"/>
              <a:buFont typeface="Arial"/>
              <a:buNone/>
            </a:pPr>
            <a:r>
              <a:rPr lang="en-US" sz="1800" kern="1200" dirty="0">
                <a:solidFill>
                  <a:schemeClr val="tx1"/>
                </a:solidFill>
                <a:latin typeface="Montserrat" pitchFamily="2" charset="77"/>
                <a:ea typeface="+mj-ea"/>
                <a:cs typeface="Calibri" charset="0"/>
              </a:rPr>
              <a:t>Describe the key characteristics of gender transformative approaches</a:t>
            </a:r>
            <a:endParaRPr lang="en-US" sz="1800" kern="1200" dirty="0">
              <a:solidFill>
                <a:schemeClr val="tx1"/>
              </a:solidFill>
              <a:latin typeface="Montserrat" pitchFamily="2" charset="77"/>
              <a:ea typeface="+mj-ea"/>
              <a:cs typeface="Calibri" charset="0"/>
              <a:sym typeface="Arial"/>
            </a:endParaRPr>
          </a:p>
        </p:txBody>
      </p:sp>
      <p:sp>
        <p:nvSpPr>
          <p:cNvPr id="9" name="Rounded Rectangle 8">
            <a:extLst>
              <a:ext uri="{FF2B5EF4-FFF2-40B4-BE49-F238E27FC236}">
                <a16:creationId xmlns:a16="http://schemas.microsoft.com/office/drawing/2014/main" id="{ACA3F387-8E2A-621D-8C86-E74D9F44B427}"/>
              </a:ext>
            </a:extLst>
          </p:cNvPr>
          <p:cNvSpPr/>
          <p:nvPr/>
        </p:nvSpPr>
        <p:spPr>
          <a:xfrm>
            <a:off x="600010" y="3147452"/>
            <a:ext cx="10691767" cy="1007583"/>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Rectangle 9">
            <a:extLst>
              <a:ext uri="{FF2B5EF4-FFF2-40B4-BE49-F238E27FC236}">
                <a16:creationId xmlns:a16="http://schemas.microsoft.com/office/drawing/2014/main" id="{F9282D92-531A-BC0B-7BE8-C337AD6CE37F}"/>
              </a:ext>
            </a:extLst>
          </p:cNvPr>
          <p:cNvSpPr/>
          <p:nvPr/>
        </p:nvSpPr>
        <p:spPr>
          <a:xfrm>
            <a:off x="900221" y="3147452"/>
            <a:ext cx="486584" cy="1007583"/>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Text Placeholder 2">
            <a:extLst>
              <a:ext uri="{FF2B5EF4-FFF2-40B4-BE49-F238E27FC236}">
                <a16:creationId xmlns:a16="http://schemas.microsoft.com/office/drawing/2014/main" id="{D60664EC-41D6-C4F9-9081-8C5D7F48916B}"/>
              </a:ext>
            </a:extLst>
          </p:cNvPr>
          <p:cNvSpPr txBox="1">
            <a:spLocks/>
          </p:cNvSpPr>
          <p:nvPr/>
        </p:nvSpPr>
        <p:spPr>
          <a:xfrm>
            <a:off x="919021" y="3335901"/>
            <a:ext cx="443722"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2</a:t>
            </a:r>
          </a:p>
        </p:txBody>
      </p:sp>
      <p:sp>
        <p:nvSpPr>
          <p:cNvPr id="12" name="Google Shape;54;p3">
            <a:extLst>
              <a:ext uri="{FF2B5EF4-FFF2-40B4-BE49-F238E27FC236}">
                <a16:creationId xmlns:a16="http://schemas.microsoft.com/office/drawing/2014/main" id="{70D040AE-990C-B457-95E8-7BF438B32DB1}"/>
              </a:ext>
            </a:extLst>
          </p:cNvPr>
          <p:cNvSpPr txBox="1">
            <a:spLocks/>
          </p:cNvSpPr>
          <p:nvPr/>
        </p:nvSpPr>
        <p:spPr>
          <a:xfrm>
            <a:off x="1687016" y="3436868"/>
            <a:ext cx="9285783"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gn="l" rtl="0">
              <a:lnSpc>
                <a:spcPct val="100000"/>
              </a:lnSpc>
              <a:spcBef>
                <a:spcPts val="0"/>
              </a:spcBef>
              <a:spcAft>
                <a:spcPts val="0"/>
              </a:spcAft>
              <a:buClr>
                <a:srgbClr val="7F7F7F"/>
              </a:buClr>
              <a:buSzPts val="2400"/>
              <a:buNone/>
            </a:pPr>
            <a:r>
              <a:rPr lang="en-US" sz="1800" kern="1200" dirty="0">
                <a:solidFill>
                  <a:schemeClr val="tx1"/>
                </a:solidFill>
                <a:latin typeface="Montserrat" pitchFamily="2" charset="77"/>
                <a:ea typeface="+mj-ea"/>
                <a:cs typeface="Calibri" charset="0"/>
              </a:rPr>
              <a:t>Discuss ethical considerations when using gender transformative approaches</a:t>
            </a:r>
          </a:p>
        </p:txBody>
      </p:sp>
    </p:spTree>
    <p:extLst>
      <p:ext uri="{BB962C8B-B14F-4D97-AF65-F5344CB8AC3E}">
        <p14:creationId xmlns:p14="http://schemas.microsoft.com/office/powerpoint/2010/main" val="1809542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C7794FC8-8215-B7D2-04DB-757E04BAB2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DFFE29-6B7C-AEA8-8C57-11AC3B5CC15B}"/>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Structure of Today’s Session</a:t>
            </a:r>
          </a:p>
        </p:txBody>
      </p:sp>
      <p:sp>
        <p:nvSpPr>
          <p:cNvPr id="7" name="Rounded Rectangle 6">
            <a:extLst>
              <a:ext uri="{FF2B5EF4-FFF2-40B4-BE49-F238E27FC236}">
                <a16:creationId xmlns:a16="http://schemas.microsoft.com/office/drawing/2014/main" id="{6B079027-DBE7-D6EE-6DA6-E8911DC5FD52}"/>
              </a:ext>
            </a:extLst>
          </p:cNvPr>
          <p:cNvSpPr/>
          <p:nvPr/>
        </p:nvSpPr>
        <p:spPr>
          <a:xfrm>
            <a:off x="600013" y="1821342"/>
            <a:ext cx="9133538" cy="985753"/>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7" name="Google Shape;54;p3">
            <a:extLst>
              <a:ext uri="{FF2B5EF4-FFF2-40B4-BE49-F238E27FC236}">
                <a16:creationId xmlns:a16="http://schemas.microsoft.com/office/drawing/2014/main" id="{E3F4980E-684C-58D8-8EF7-09F85280C08B}"/>
              </a:ext>
            </a:extLst>
          </p:cNvPr>
          <p:cNvSpPr txBox="1">
            <a:spLocks/>
          </p:cNvSpPr>
          <p:nvPr/>
        </p:nvSpPr>
        <p:spPr>
          <a:xfrm>
            <a:off x="1455822" y="2111428"/>
            <a:ext cx="8663862"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100000"/>
              </a:lnSpc>
              <a:spcBef>
                <a:spcPts val="0"/>
              </a:spcBef>
              <a:buClr>
                <a:srgbClr val="000000"/>
              </a:buClr>
              <a:buSzPts val="2400"/>
              <a:buFont typeface="Arial"/>
              <a:buNone/>
            </a:pPr>
            <a:r>
              <a:rPr lang="en-US" sz="1800" kern="1200" dirty="0">
                <a:solidFill>
                  <a:schemeClr val="tx1"/>
                </a:solidFill>
                <a:latin typeface="Montserrat" pitchFamily="2" charset="77"/>
                <a:ea typeface="+mj-ea"/>
                <a:cs typeface="Calibri" charset="0"/>
                <a:sym typeface="Arial"/>
              </a:rPr>
              <a:t>Key characteristics of gender transformative approaches</a:t>
            </a:r>
          </a:p>
        </p:txBody>
      </p:sp>
      <p:sp>
        <p:nvSpPr>
          <p:cNvPr id="6" name="Rounded Rectangle 5">
            <a:extLst>
              <a:ext uri="{FF2B5EF4-FFF2-40B4-BE49-F238E27FC236}">
                <a16:creationId xmlns:a16="http://schemas.microsoft.com/office/drawing/2014/main" id="{A533E128-428B-6084-3FFC-C049CEAEA114}"/>
              </a:ext>
            </a:extLst>
          </p:cNvPr>
          <p:cNvSpPr/>
          <p:nvPr/>
        </p:nvSpPr>
        <p:spPr>
          <a:xfrm>
            <a:off x="600010" y="3098628"/>
            <a:ext cx="9133538" cy="985753"/>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8" name="Google Shape;54;p3">
            <a:extLst>
              <a:ext uri="{FF2B5EF4-FFF2-40B4-BE49-F238E27FC236}">
                <a16:creationId xmlns:a16="http://schemas.microsoft.com/office/drawing/2014/main" id="{6278F3C8-AD42-452D-C5B4-EA9C7F79EF70}"/>
              </a:ext>
            </a:extLst>
          </p:cNvPr>
          <p:cNvSpPr txBox="1">
            <a:spLocks/>
          </p:cNvSpPr>
          <p:nvPr/>
        </p:nvSpPr>
        <p:spPr>
          <a:xfrm>
            <a:off x="1455822" y="3377445"/>
            <a:ext cx="7712241"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100000"/>
              </a:lnSpc>
              <a:spcBef>
                <a:spcPts val="0"/>
              </a:spcBef>
              <a:buClr>
                <a:srgbClr val="000000"/>
              </a:buClr>
              <a:buSzPts val="2400"/>
              <a:buFont typeface="Arial"/>
              <a:buNone/>
            </a:pPr>
            <a:r>
              <a:rPr lang="en-US" sz="1800" dirty="0">
                <a:solidFill>
                  <a:schemeClr val="tx1"/>
                </a:solidFill>
                <a:latin typeface="Montserrat" pitchFamily="2" charset="77"/>
              </a:rPr>
              <a:t>Case studies that exemplify the key characteristics of gender transformative approaches</a:t>
            </a:r>
            <a:endParaRPr lang="en-US" sz="1800" kern="1200" dirty="0">
              <a:solidFill>
                <a:schemeClr val="tx1"/>
              </a:solidFill>
              <a:latin typeface="Montserrat" pitchFamily="2" charset="77"/>
              <a:ea typeface="+mj-ea"/>
              <a:cs typeface="Calibri" charset="0"/>
              <a:sym typeface="Arial"/>
            </a:endParaRPr>
          </a:p>
        </p:txBody>
      </p:sp>
      <p:sp>
        <p:nvSpPr>
          <p:cNvPr id="20" name="Rounded Rectangle 19">
            <a:extLst>
              <a:ext uri="{FF2B5EF4-FFF2-40B4-BE49-F238E27FC236}">
                <a16:creationId xmlns:a16="http://schemas.microsoft.com/office/drawing/2014/main" id="{932D232A-071D-8EDE-1510-EE119E88A720}"/>
              </a:ext>
            </a:extLst>
          </p:cNvPr>
          <p:cNvSpPr/>
          <p:nvPr/>
        </p:nvSpPr>
        <p:spPr>
          <a:xfrm>
            <a:off x="600010" y="4375514"/>
            <a:ext cx="9133538" cy="985753"/>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4" name="Google Shape;54;p3">
            <a:extLst>
              <a:ext uri="{FF2B5EF4-FFF2-40B4-BE49-F238E27FC236}">
                <a16:creationId xmlns:a16="http://schemas.microsoft.com/office/drawing/2014/main" id="{3766D621-8F13-556A-E453-EB39552378E5}"/>
              </a:ext>
            </a:extLst>
          </p:cNvPr>
          <p:cNvSpPr txBox="1">
            <a:spLocks/>
          </p:cNvSpPr>
          <p:nvPr/>
        </p:nvSpPr>
        <p:spPr>
          <a:xfrm>
            <a:off x="1455822" y="4662923"/>
            <a:ext cx="9419006"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Clr>
                <a:srgbClr val="7F7F7F"/>
              </a:buClr>
              <a:buSzPts val="3600"/>
              <a:buNone/>
            </a:pPr>
            <a:r>
              <a:rPr lang="en-US" sz="1800" dirty="0">
                <a:solidFill>
                  <a:schemeClr val="tx1"/>
                </a:solidFill>
                <a:latin typeface="Montserrat" pitchFamily="2" charset="77"/>
              </a:rPr>
              <a:t>Ethical considerations when using gender transformative approaches</a:t>
            </a:r>
          </a:p>
        </p:txBody>
      </p:sp>
      <p:grpSp>
        <p:nvGrpSpPr>
          <p:cNvPr id="3" name="Group 2">
            <a:extLst>
              <a:ext uri="{FF2B5EF4-FFF2-40B4-BE49-F238E27FC236}">
                <a16:creationId xmlns:a16="http://schemas.microsoft.com/office/drawing/2014/main" id="{5886527E-7C61-A181-E77D-63F718751E78}"/>
              </a:ext>
            </a:extLst>
          </p:cNvPr>
          <p:cNvGrpSpPr/>
          <p:nvPr/>
        </p:nvGrpSpPr>
        <p:grpSpPr>
          <a:xfrm>
            <a:off x="854760" y="1821341"/>
            <a:ext cx="462409" cy="985753"/>
            <a:chOff x="854760" y="1821341"/>
            <a:chExt cx="462409" cy="985753"/>
          </a:xfrm>
        </p:grpSpPr>
        <p:sp>
          <p:nvSpPr>
            <p:cNvPr id="8" name="Rectangle 7">
              <a:extLst>
                <a:ext uri="{FF2B5EF4-FFF2-40B4-BE49-F238E27FC236}">
                  <a16:creationId xmlns:a16="http://schemas.microsoft.com/office/drawing/2014/main" id="{36BFD8CE-0C53-A909-AEBF-5A85036F5D28}"/>
                </a:ext>
              </a:extLst>
            </p:cNvPr>
            <p:cNvSpPr/>
            <p:nvPr/>
          </p:nvSpPr>
          <p:spPr>
            <a:xfrm>
              <a:off x="854760" y="1821341"/>
              <a:ext cx="462409" cy="985753"/>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3" name="Text Placeholder 2">
              <a:extLst>
                <a:ext uri="{FF2B5EF4-FFF2-40B4-BE49-F238E27FC236}">
                  <a16:creationId xmlns:a16="http://schemas.microsoft.com/office/drawing/2014/main" id="{D4551E78-F187-940D-8AA3-F00BF3F2F787}"/>
                </a:ext>
              </a:extLst>
            </p:cNvPr>
            <p:cNvSpPr txBox="1">
              <a:spLocks/>
            </p:cNvSpPr>
            <p:nvPr/>
          </p:nvSpPr>
          <p:spPr>
            <a:xfrm>
              <a:off x="895056" y="2076093"/>
              <a:ext cx="38601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1</a:t>
              </a:r>
            </a:p>
          </p:txBody>
        </p:sp>
      </p:grpSp>
      <p:grpSp>
        <p:nvGrpSpPr>
          <p:cNvPr id="4" name="Group 3">
            <a:extLst>
              <a:ext uri="{FF2B5EF4-FFF2-40B4-BE49-F238E27FC236}">
                <a16:creationId xmlns:a16="http://schemas.microsoft.com/office/drawing/2014/main" id="{5D89969D-DECC-E0DA-1441-2972E14C4ABD}"/>
              </a:ext>
            </a:extLst>
          </p:cNvPr>
          <p:cNvGrpSpPr/>
          <p:nvPr/>
        </p:nvGrpSpPr>
        <p:grpSpPr>
          <a:xfrm>
            <a:off x="854760" y="3098628"/>
            <a:ext cx="462409" cy="985752"/>
            <a:chOff x="846401" y="3098628"/>
            <a:chExt cx="462409" cy="985752"/>
          </a:xfrm>
        </p:grpSpPr>
        <p:sp>
          <p:nvSpPr>
            <p:cNvPr id="13" name="Rectangle 12">
              <a:extLst>
                <a:ext uri="{FF2B5EF4-FFF2-40B4-BE49-F238E27FC236}">
                  <a16:creationId xmlns:a16="http://schemas.microsoft.com/office/drawing/2014/main" id="{5566CEDA-69A8-4442-C0F2-42656469F123}"/>
                </a:ext>
              </a:extLst>
            </p:cNvPr>
            <p:cNvSpPr/>
            <p:nvPr/>
          </p:nvSpPr>
          <p:spPr>
            <a:xfrm>
              <a:off x="854759" y="3098628"/>
              <a:ext cx="454051" cy="985752"/>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Text Placeholder 2">
              <a:extLst>
                <a:ext uri="{FF2B5EF4-FFF2-40B4-BE49-F238E27FC236}">
                  <a16:creationId xmlns:a16="http://schemas.microsoft.com/office/drawing/2014/main" id="{61C86B94-C17C-CF4F-1675-B62EFE841C0A}"/>
                </a:ext>
              </a:extLst>
            </p:cNvPr>
            <p:cNvSpPr txBox="1">
              <a:spLocks/>
            </p:cNvSpPr>
            <p:nvPr/>
          </p:nvSpPr>
          <p:spPr>
            <a:xfrm>
              <a:off x="846401" y="3370009"/>
              <a:ext cx="426314"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2</a:t>
              </a:r>
            </a:p>
          </p:txBody>
        </p:sp>
      </p:grpSp>
      <p:grpSp>
        <p:nvGrpSpPr>
          <p:cNvPr id="5" name="Group 4">
            <a:extLst>
              <a:ext uri="{FF2B5EF4-FFF2-40B4-BE49-F238E27FC236}">
                <a16:creationId xmlns:a16="http://schemas.microsoft.com/office/drawing/2014/main" id="{B1BA2B01-6D2A-BE18-A527-FD1FA4956F37}"/>
              </a:ext>
            </a:extLst>
          </p:cNvPr>
          <p:cNvGrpSpPr/>
          <p:nvPr/>
        </p:nvGrpSpPr>
        <p:grpSpPr>
          <a:xfrm>
            <a:off x="854760" y="4375513"/>
            <a:ext cx="462410" cy="985753"/>
            <a:chOff x="854757" y="3389761"/>
            <a:chExt cx="462410" cy="985753"/>
          </a:xfrm>
        </p:grpSpPr>
        <p:sp>
          <p:nvSpPr>
            <p:cNvPr id="21" name="Rectangle 20">
              <a:extLst>
                <a:ext uri="{FF2B5EF4-FFF2-40B4-BE49-F238E27FC236}">
                  <a16:creationId xmlns:a16="http://schemas.microsoft.com/office/drawing/2014/main" id="{E930E2A4-FFB7-1A20-09DB-91DD2FBCD2AB}"/>
                </a:ext>
              </a:extLst>
            </p:cNvPr>
            <p:cNvSpPr/>
            <p:nvPr/>
          </p:nvSpPr>
          <p:spPr>
            <a:xfrm>
              <a:off x="854757" y="3389761"/>
              <a:ext cx="462410" cy="985753"/>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2" name="Text Placeholder 2">
              <a:extLst>
                <a:ext uri="{FF2B5EF4-FFF2-40B4-BE49-F238E27FC236}">
                  <a16:creationId xmlns:a16="http://schemas.microsoft.com/office/drawing/2014/main" id="{946A31A5-60A8-8B54-F511-71F17938DA78}"/>
                </a:ext>
              </a:extLst>
            </p:cNvPr>
            <p:cNvSpPr txBox="1">
              <a:spLocks/>
            </p:cNvSpPr>
            <p:nvPr/>
          </p:nvSpPr>
          <p:spPr>
            <a:xfrm>
              <a:off x="886613" y="3592133"/>
              <a:ext cx="392964" cy="49287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3</a:t>
              </a:r>
            </a:p>
          </p:txBody>
        </p:sp>
      </p:grpSp>
    </p:spTree>
    <p:extLst>
      <p:ext uri="{BB962C8B-B14F-4D97-AF65-F5344CB8AC3E}">
        <p14:creationId xmlns:p14="http://schemas.microsoft.com/office/powerpoint/2010/main" val="16204464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7467</TotalTime>
  <Words>8842</Words>
  <Application>Microsoft Office PowerPoint</Application>
  <PresentationFormat>Widescreen</PresentationFormat>
  <Paragraphs>841</Paragraphs>
  <Slides>79</Slides>
  <Notes>79</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79</vt:i4>
      </vt:variant>
    </vt:vector>
  </HeadingPairs>
  <TitlesOfParts>
    <vt:vector size="94" baseType="lpstr">
      <vt:lpstr>.AppleSystemUIFont</vt:lpstr>
      <vt:lpstr>AdvOT46dcae81</vt:lpstr>
      <vt:lpstr>Aptos</vt:lpstr>
      <vt:lpstr>Aptos Display</vt:lpstr>
      <vt:lpstr>Arial</vt:lpstr>
      <vt:lpstr>Avenir Medium</vt:lpstr>
      <vt:lpstr>Calibri</vt:lpstr>
      <vt:lpstr>Century Gothic</vt:lpstr>
      <vt:lpstr>Courier New</vt:lpstr>
      <vt:lpstr>Montserrat</vt:lpstr>
      <vt:lpstr>Montserrat ExtraBold</vt:lpstr>
      <vt:lpstr>Montserrat Light</vt:lpstr>
      <vt:lpstr>Montserrat SemiBold</vt:lpstr>
      <vt:lpstr>PT Sans</vt:lpstr>
      <vt:lpstr>Office Theme</vt:lpstr>
      <vt:lpstr>Gender Transformative Approaches  in agrifood systems</vt:lpstr>
      <vt:lpstr>Welcome</vt:lpstr>
      <vt:lpstr>PowerPoint Presentation</vt:lpstr>
      <vt:lpstr>PowerPoint Presentation</vt:lpstr>
      <vt:lpstr>RECAP</vt:lpstr>
      <vt:lpstr>RECAP</vt:lpstr>
      <vt:lpstr>characteristics important to gender transformative approaches</vt:lpstr>
      <vt:lpstr>PowerPoint Presentation</vt:lpstr>
      <vt:lpstr>PowerPoint Presentation</vt:lpstr>
      <vt:lpstr>Key Characteristics  of gender transformative approaches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Case studies that exemplify the key characteristics of gender transformative approaches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Ethical considerations when using gender transformative approaches</vt:lpstr>
      <vt:lpstr>PowerPoint Presentation</vt:lpstr>
      <vt:lpstr>PowerPoint Presentation</vt:lpstr>
      <vt:lpstr>PowerPoint Presentation</vt:lpstr>
      <vt:lpstr>PowerPoint Presentation</vt:lpstr>
      <vt:lpstr>PowerPoint Presentation</vt:lpstr>
      <vt:lpstr>PowerPoint Presentation</vt:lpstr>
      <vt:lpstr>Closing</vt:lpstr>
      <vt:lpstr>TakeAways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Anjalee</dc:creator>
  <cp:lastModifiedBy>Ayinla, Bosede (IITA)</cp:lastModifiedBy>
  <cp:revision>56</cp:revision>
  <dcterms:created xsi:type="dcterms:W3CDTF">2024-11-29T17:52:03Z</dcterms:created>
  <dcterms:modified xsi:type="dcterms:W3CDTF">2024-12-21T13:17:44Z</dcterms:modified>
</cp:coreProperties>
</file>