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2" r:id="rId2"/>
  </p:sldMasterIdLst>
  <p:notesMasterIdLst>
    <p:notesMasterId r:id="rId18"/>
  </p:notesMasterIdLst>
  <p:handoutMasterIdLst>
    <p:handoutMasterId r:id="rId19"/>
  </p:handoutMasterIdLst>
  <p:sldIdLst>
    <p:sldId id="257" r:id="rId3"/>
    <p:sldId id="462" r:id="rId4"/>
    <p:sldId id="354" r:id="rId5"/>
    <p:sldId id="258" r:id="rId6"/>
    <p:sldId id="463" r:id="rId7"/>
    <p:sldId id="259" r:id="rId8"/>
    <p:sldId id="464" r:id="rId9"/>
    <p:sldId id="465" r:id="rId10"/>
    <p:sldId id="415" r:id="rId11"/>
    <p:sldId id="411" r:id="rId12"/>
    <p:sldId id="468" r:id="rId13"/>
    <p:sldId id="470" r:id="rId14"/>
    <p:sldId id="424" r:id="rId15"/>
    <p:sldId id="469" r:id="rId16"/>
    <p:sldId id="471" r:id="rId17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7F52"/>
    <a:srgbClr val="0E9B96"/>
    <a:srgbClr val="474176"/>
    <a:srgbClr val="984C88"/>
    <a:srgbClr val="D8552D"/>
    <a:srgbClr val="D9572D"/>
    <a:srgbClr val="D65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24" autoAdjust="0"/>
    <p:restoredTop sz="94654"/>
  </p:normalViewPr>
  <p:slideViewPr>
    <p:cSldViewPr snapToGrid="0">
      <p:cViewPr varScale="1">
        <p:scale>
          <a:sx n="59" d="100"/>
          <a:sy n="59" d="100"/>
        </p:scale>
        <p:origin x="65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6" d="100"/>
          <a:sy n="116" d="100"/>
        </p:scale>
        <p:origin x="2440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1AAAE08-6E3D-9648-A29A-614C952109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73C480-80BE-D24F-A8DC-1DCD14F181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FCEB36-2F7F-F247-8B63-82540C828B86}" type="datetimeFigureOut">
              <a:rPr lang="en-US" smtClean="0"/>
              <a:t>11/7/2020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A3628D-43A2-C64E-9E2F-0C05F411DD9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2E11D7-6723-C94B-9C65-611B18BA587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86BB94-CACD-3E44-8F73-99FCDEA6D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1184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24E89F-2DD4-4C8C-9875-07DA490C158A}" type="datetimeFigureOut">
              <a:rPr lang="en-US" smtClean="0"/>
              <a:t>11/7/2020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0839D9-E4C1-43F6-8CCD-5BA80513E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050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E24628-6C64-4D07-A363-87B385BEEF2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62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6880" y="4483360"/>
            <a:ext cx="6146875" cy="366820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2D4AC2-6B63-41BF-BC1C-28C269A879D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9597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256320" y="4473893"/>
            <a:ext cx="6536141" cy="45513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E24628-6C64-4D07-A363-87B385BEEF2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5711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E24628-6C64-4D07-A363-87B385BEEF2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8120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E24628-6C64-4D07-A363-87B385BEEF2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03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8200" y="2220914"/>
            <a:ext cx="103632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 b="0" i="0">
                <a:solidFill>
                  <a:srgbClr val="467F5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700589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79673F4C-B7EB-4EF2-B00F-2698C8C66994}" type="datetimeFigureOut">
              <a:rPr lang="en-US" smtClean="0"/>
              <a:t>11/7/2020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9B995-E6B2-4973-91C9-F4F835961D9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DBEDBDB-8F52-AF45-97E7-E5E14359D7E7}"/>
              </a:ext>
            </a:extLst>
          </p:cNvPr>
          <p:cNvSpPr/>
          <p:nvPr userDrawn="1"/>
        </p:nvSpPr>
        <p:spPr>
          <a:xfrm>
            <a:off x="8437880" y="337132"/>
            <a:ext cx="3755262" cy="134025"/>
          </a:xfrm>
          <a:prstGeom prst="rect">
            <a:avLst/>
          </a:prstGeom>
          <a:solidFill>
            <a:srgbClr val="467F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EF01CCA-6EB3-754F-B5D2-2B77CF733B2E}"/>
              </a:ext>
            </a:extLst>
          </p:cNvPr>
          <p:cNvSpPr/>
          <p:nvPr userDrawn="1"/>
        </p:nvSpPr>
        <p:spPr>
          <a:xfrm>
            <a:off x="0" y="337132"/>
            <a:ext cx="3581400" cy="134025"/>
          </a:xfrm>
          <a:prstGeom prst="rect">
            <a:avLst/>
          </a:prstGeom>
          <a:solidFill>
            <a:srgbClr val="467F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65F5672-730D-094F-9411-A7FC3F7F91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045" y="328546"/>
            <a:ext cx="6160058" cy="135362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16E22EB-1041-B34D-9CA9-5E3F1E2F56E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9822" y="6178921"/>
            <a:ext cx="3192498" cy="70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026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32B502-98E9-8A43-B474-2BF0432EB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879A696-5774-B444-A778-4DDD003E4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2BAD2-57DD-0F4F-9834-C56A9F87E8BC}" type="datetimeFigureOut">
              <a:rPr lang="fr-FR" smtClean="0"/>
              <a:t>07/11/2020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F5C37A2-3D09-6241-A983-62613AEA9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7FBACE-FDED-DB47-834A-A9D8A1A9B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5989-69F6-8B46-B80B-1D860D83F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281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BB3DF41-3C37-E84C-A8E3-798F5A4B4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2BAD2-57DD-0F4F-9834-C56A9F87E8BC}" type="datetimeFigureOut">
              <a:rPr lang="fr-FR" smtClean="0"/>
              <a:t>07/11/2020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083F709-83F2-804A-B940-1B94A59FC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A583BB8-A0B4-BE42-A60F-4B5272AE2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5989-69F6-8B46-B80B-1D860D83F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0132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2E6220-0712-704B-A954-88566FBA6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7172EA-2960-A143-B42A-B458177BD3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5E3D4D6-1C90-544A-B194-A92BFDAB96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2CCC62C-6D9C-B940-BBA0-9B258F653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2BAD2-57DD-0F4F-9834-C56A9F87E8BC}" type="datetimeFigureOut">
              <a:rPr lang="fr-FR" smtClean="0"/>
              <a:t>07/11/2020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F7C4C3A-4BE5-FD46-A762-6A10A77DD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6C2F4A2-472F-4D4C-97A4-4637DD3C2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5989-69F6-8B46-B80B-1D860D83F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46162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9C69C5-C5AA-634C-89E9-D5BC4C59F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8B31741-50E2-864E-A80C-BF30A34A2D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1ED7512-39C6-0541-A19A-FFA75093CD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7E050E5-9730-7F48-8D8B-ABCF6534B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2BAD2-57DD-0F4F-9834-C56A9F87E8BC}" type="datetimeFigureOut">
              <a:rPr lang="fr-FR" smtClean="0"/>
              <a:t>07/11/2020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E020A73-D138-0643-AFF1-8E20F9840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A81AF3E-99EF-7444-8F01-1BB5BD2FC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5989-69F6-8B46-B80B-1D860D83F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9841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99AB61-5DF0-ED4C-BC65-D3F94FC4F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D7CAD67-A248-7241-B8BD-054A61F38E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BC04FBA-C7FF-9F45-89EE-937AE2A6C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2BAD2-57DD-0F4F-9834-C56A9F87E8BC}" type="datetimeFigureOut">
              <a:rPr lang="fr-FR" smtClean="0"/>
              <a:t>07/11/2020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A61CF7-1488-3C4B-A8A8-180980205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E52BF9F-8E0B-694F-B226-F2BACCA25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5989-69F6-8B46-B80B-1D860D83F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9502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AB3DE1F-C0FE-AB41-A5C3-1E06EA73CF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FCDC17-68D9-DC44-B115-D3921DB332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A67130-62FE-C747-AD26-9925B1F66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2BAD2-57DD-0F4F-9834-C56A9F87E8BC}" type="datetimeFigureOut">
              <a:rPr lang="fr-FR" smtClean="0"/>
              <a:t>07/11/2020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833C965-6BEB-F441-894F-C0E18B926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BB473C1-0095-394D-907B-B1F6707B8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5989-69F6-8B46-B80B-1D860D83F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7375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689" y="1913920"/>
            <a:ext cx="11331222" cy="422652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B0E8169E-6F9A-DA48-919E-B7F5CB51C6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022" y="0"/>
            <a:ext cx="3476978" cy="764037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A200C4CD-1B35-F54A-8226-329F67BB2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689" y="365129"/>
            <a:ext cx="11331222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6417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932" y="230147"/>
            <a:ext cx="10955867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7933" y="1825625"/>
            <a:ext cx="5621867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961E218-B601-2149-B06C-0585FFEB8D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022" y="0"/>
            <a:ext cx="3476978" cy="764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7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82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ACD124-44D8-A84A-A365-461EC63592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F63DDA3-A357-A34D-9422-D618C3140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8EBD9A1-8D64-1843-86C8-85BA89644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2BAD2-57DD-0F4F-9834-C56A9F87E8BC}" type="datetimeFigureOut">
              <a:rPr lang="fr-FR" smtClean="0"/>
              <a:t>07/11/2020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B86473-F1FE-2945-94DD-71C80E67F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6B60D60-B0B9-424E-BC3D-071A0BDCE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5989-69F6-8B46-B80B-1D860D83F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9799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C21250-A02F-D64E-B1A0-E5CBA89B6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6819F49-3A2C-584B-AED8-1A5FCB4593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AADB54F-E29D-0F49-B0DB-2A4F0E60F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2BAD2-57DD-0F4F-9834-C56A9F87E8BC}" type="datetimeFigureOut">
              <a:rPr lang="fr-FR" smtClean="0"/>
              <a:t>07/11/2020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170E32-4675-9748-BBCF-03C017CDA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213AB6E-3271-B74C-B613-723DEE83B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5989-69F6-8B46-B80B-1D860D83F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1588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E2E075-64AF-3B43-804A-FA6195E1D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6A33FA1-338B-5B43-BE72-8A347257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DD6508C-3597-B44E-904B-E2804888C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2BAD2-57DD-0F4F-9834-C56A9F87E8BC}" type="datetimeFigureOut">
              <a:rPr lang="fr-FR" smtClean="0"/>
              <a:t>07/11/2020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A3F407-22E8-A64A-9BC7-3D8E1A0D3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2B2B85-B6AB-8041-AAA0-B3662D393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5989-69F6-8B46-B80B-1D860D83F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3286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F7859D-56E8-1448-917B-90A5E23F5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5F9D19D-4055-B146-8CEA-B3388779FB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4176ADF-532A-034A-B986-06F968EE6D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900EF6D-1378-B04B-BB99-D6473820A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2BAD2-57DD-0F4F-9834-C56A9F87E8BC}" type="datetimeFigureOut">
              <a:rPr lang="fr-FR" smtClean="0"/>
              <a:t>07/11/2020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B30C2E2-77BB-4844-B7DE-69FBFA29E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08E4532-0648-9847-96DE-FA81099D8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5989-69F6-8B46-B80B-1D860D83F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7123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554D61-368E-7C44-8487-186C151B1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F11E6B5-C1A0-F947-A0D0-A33AF9A90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9AA7A12-4B2D-B541-8823-C2A6E4A8C0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7DDFCEA-3503-DB47-931E-3AC810EF4C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D04F2F6-B18C-0045-816F-770F7C815A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C327A9C-2425-334B-91C9-C1A0505D0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2BAD2-57DD-0F4F-9834-C56A9F87E8BC}" type="datetimeFigureOut">
              <a:rPr lang="fr-FR" smtClean="0"/>
              <a:t>07/11/2020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05DC1A8-7DED-AA43-9FF4-CBCCF6C25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1F07A8D-DFBB-6546-B17C-533C3DD0D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5989-69F6-8B46-B80B-1D860D83F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1756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9B995-E6B2-4973-91C9-F4F835961D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8AA6C1A5-DCD3-5A46-9AF5-BB2277A9E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9E7E59-2FE2-9444-BA37-18D5A77860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5BA4F-3809-D44B-887C-ACB9B04A8269}" type="datetimeFigureOut">
              <a:rPr lang="en-US" smtClean="0"/>
              <a:t>11/7/2020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A9D0A9-6CF3-4B4B-A5E1-C3D4B974AD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473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8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rgbClr val="467F5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rgbClr val="0070C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984C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47417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3FD9B1B-338A-A448-9203-D83A8B2A2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05653F-1D88-AC4C-8018-39C915B783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E1C5C03-3106-DA43-9745-AF3A3E2B29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2BAD2-57DD-0F4F-9834-C56A9F87E8BC}" type="datetimeFigureOut">
              <a:rPr lang="fr-FR" smtClean="0"/>
              <a:t>07/11/2020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6BD289-722F-854B-B776-E73DB6A9D9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5E33725-7160-034B-8D71-56B4F425BA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B5989-69F6-8B46-B80B-1D860D83F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2151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13" Type="http://schemas.openxmlformats.org/officeDocument/2006/relationships/image" Target="../media/image38.pn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microsoft.com/office/2007/relationships/hdphoto" Target="../media/hdphoto1.wdp"/><Relationship Id="rId9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EE9BA-BC55-4A48-89F1-70AB678F47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220914"/>
            <a:ext cx="10363200" cy="926047"/>
          </a:xfrm>
        </p:spPr>
        <p:txBody>
          <a:bodyPr>
            <a:noAutofit/>
          </a:bodyPr>
          <a:lstStyle/>
          <a:p>
            <a:r>
              <a:rPr lang="en-US" sz="4400" dirty="0"/>
              <a:t>Why Food Safety Matters to Africa</a:t>
            </a:r>
            <a:r>
              <a:rPr lang="en-US" sz="3600" dirty="0"/>
              <a:t>: </a:t>
            </a:r>
            <a:br>
              <a:rPr lang="en-US" sz="3600" dirty="0"/>
            </a:br>
            <a:r>
              <a:rPr lang="en-US" sz="2800" dirty="0"/>
              <a:t>Making the Case for Policy Action</a:t>
            </a:r>
            <a:endParaRPr lang="en-US" sz="2800" dirty="0">
              <a:solidFill>
                <a:srgbClr val="467F5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51EEF-BD12-5849-803C-B6A3CB41EA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7800" y="3572431"/>
            <a:ext cx="9144000" cy="2388982"/>
          </a:xfrm>
        </p:spPr>
        <p:txBody>
          <a:bodyPr>
            <a:normAutofit/>
          </a:bodyPr>
          <a:lstStyle/>
          <a:p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Steven Jaffee, Spencer Henson, Delia Grace, 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Mateo Ambrosio, and Franck Berthe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67FAEA-16C4-43E0-AE49-BEF5784F12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7206" y="3285569"/>
            <a:ext cx="1787387" cy="1055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809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5B344-8E5D-411B-B7B0-3E50B5AD9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800" y="732609"/>
            <a:ext cx="11861799" cy="923330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What is ‘business as usual’ in many African countries?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2DFB3EF-4233-41C1-8248-5B828DE3B4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40396" y="3107472"/>
            <a:ext cx="2960632" cy="2685341"/>
          </a:xfrm>
          <a:prstGeom prst="rect">
            <a:avLst/>
          </a:prstGeom>
        </p:spPr>
      </p:pic>
      <p:pic>
        <p:nvPicPr>
          <p:cNvPr id="5" name="Content Placeholder 9">
            <a:extLst>
              <a:ext uri="{FF2B5EF4-FFF2-40B4-BE49-F238E27FC236}">
                <a16:creationId xmlns:a16="http://schemas.microsoft.com/office/drawing/2014/main" id="{C4BE3327-B56C-4EF9-99C8-C0CD324575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8769" y="3107472"/>
            <a:ext cx="2525485" cy="26853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68DEE00-B4E3-4874-AF9E-2C3EE16719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1993" y="3135087"/>
            <a:ext cx="2823708" cy="268534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D72DD6-CE5F-4494-AE23-02AD614BD061}"/>
              </a:ext>
            </a:extLst>
          </p:cNvPr>
          <p:cNvSpPr txBox="1"/>
          <p:nvPr/>
        </p:nvSpPr>
        <p:spPr>
          <a:xfrm>
            <a:off x="1485900" y="1920040"/>
            <a:ext cx="321769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sz="2000" dirty="0">
                <a:solidFill>
                  <a:srgbClr val="FF0000"/>
                </a:solidFill>
                <a:latin typeface="Calibri" panose="020F0502020204030204"/>
              </a:rPr>
              <a:t>Investments and Institutions</a:t>
            </a: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: </a:t>
            </a:r>
          </a:p>
          <a:p>
            <a:pPr algn="ctr" defTabSz="457200"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Fragmented and Uncoordinated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943750-5A78-4C95-ADB8-03AC049DE01F}"/>
              </a:ext>
            </a:extLst>
          </p:cNvPr>
          <p:cNvSpPr txBox="1"/>
          <p:nvPr/>
        </p:nvSpPr>
        <p:spPr>
          <a:xfrm>
            <a:off x="4833258" y="1974558"/>
            <a:ext cx="25254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sz="2000" dirty="0">
                <a:solidFill>
                  <a:srgbClr val="FF0000"/>
                </a:solidFill>
                <a:latin typeface="Calibri" panose="020F0502020204030204"/>
              </a:rPr>
              <a:t>Timing</a:t>
            </a: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: </a:t>
            </a:r>
          </a:p>
          <a:p>
            <a:pPr algn="ctr" defTabSz="457200"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Reactive Rather Than Preventive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2F970F-67A8-493D-BAF4-56ED09C2A6A6}"/>
              </a:ext>
            </a:extLst>
          </p:cNvPr>
          <p:cNvSpPr txBox="1"/>
          <p:nvPr/>
        </p:nvSpPr>
        <p:spPr>
          <a:xfrm>
            <a:off x="7766787" y="1920041"/>
            <a:ext cx="261412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sz="2000" dirty="0">
                <a:solidFill>
                  <a:srgbClr val="FF0000"/>
                </a:solidFill>
                <a:latin typeface="Calibri" panose="020F0502020204030204"/>
              </a:rPr>
              <a:t>Regulatory Delivery</a:t>
            </a: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: Emphasis on Detecting Non-compliance, Not Leveraging Private Action</a:t>
            </a:r>
          </a:p>
        </p:txBody>
      </p:sp>
    </p:spTree>
    <p:extLst>
      <p:ext uri="{BB962C8B-B14F-4D97-AF65-F5344CB8AC3E}">
        <p14:creationId xmlns:p14="http://schemas.microsoft.com/office/powerpoint/2010/main" val="1168680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FCB0D55-C288-4CF9-9AB2-E8B10A2B8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" y="682629"/>
            <a:ext cx="120015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Capacity (and underinvestment) matters, a lot: </a:t>
            </a:r>
            <a:br>
              <a:rPr lang="en-US" dirty="0"/>
            </a:br>
            <a:r>
              <a:rPr lang="en-US" sz="3600" dirty="0"/>
              <a:t>FBD from animal products differs greatly among African countries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5F2829-2A62-4DF6-AF69-8FD49AE39F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750" y="2197100"/>
            <a:ext cx="9309100" cy="442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1771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C32EE62-6EBE-4C5D-9C7B-C95B9C6BC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689" y="1913920"/>
            <a:ext cx="8078611" cy="4226529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 significant share of Africa’s food safety </a:t>
            </a:r>
            <a:r>
              <a:rPr lang="en-US" u="sng" dirty="0">
                <a:solidFill>
                  <a:schemeClr val="tx1"/>
                </a:solidFill>
              </a:rPr>
              <a:t>problems and associated costs are avoidable</a:t>
            </a:r>
            <a:r>
              <a:rPr lang="en-US" dirty="0">
                <a:solidFill>
                  <a:schemeClr val="tx1"/>
                </a:solidFill>
              </a:rPr>
              <a:t> if a concerted set of preventive measures are put in place </a:t>
            </a:r>
            <a:r>
              <a:rPr lang="en-US" sz="2400" dirty="0">
                <a:solidFill>
                  <a:schemeClr val="tx1"/>
                </a:solidFill>
              </a:rPr>
              <a:t>(from farm to fork and at the overall food system governance level)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Yet, there are </a:t>
            </a:r>
            <a:r>
              <a:rPr lang="en-US" u="sng" dirty="0">
                <a:solidFill>
                  <a:schemeClr val="tx1"/>
                </a:solidFill>
              </a:rPr>
              <a:t>no simple solutions or quick fixes </a:t>
            </a:r>
            <a:r>
              <a:rPr lang="en-US" dirty="0">
                <a:solidFill>
                  <a:schemeClr val="tx1"/>
                </a:solidFill>
              </a:rPr>
              <a:t>to the myriad of food safety challenges faced in Africa; this is a long-term collective agenda </a:t>
            </a:r>
            <a:r>
              <a:rPr lang="en-US" sz="2400" dirty="0">
                <a:solidFill>
                  <a:schemeClr val="tx1"/>
                </a:solidFill>
              </a:rPr>
              <a:t>(at sub-national, national, regional and international levels)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72CBAA-7CC8-4E24-A0E7-E570479B7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Looking forward…</a:t>
            </a:r>
          </a:p>
        </p:txBody>
      </p:sp>
      <p:pic>
        <p:nvPicPr>
          <p:cNvPr id="3074" name="Picture 2" descr="Looking Forward to 2020: A Message From Our Leaders – SwipeRx">
            <a:extLst>
              <a:ext uri="{FF2B5EF4-FFF2-40B4-BE49-F238E27FC236}">
                <a16:creationId xmlns:a16="http://schemas.microsoft.com/office/drawing/2014/main" id="{E44C5742-38D1-4F38-851C-D935648BEC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4111" y="2590800"/>
            <a:ext cx="2724150" cy="264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4581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A1BCB-B5E9-460C-9891-16E2D2728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" y="696296"/>
            <a:ext cx="11811000" cy="1169582"/>
          </a:xfrm>
        </p:spPr>
        <p:txBody>
          <a:bodyPr>
            <a:noAutofit/>
          </a:bodyPr>
          <a:lstStyle/>
          <a:p>
            <a:pPr algn="ctr"/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To mainstream food safety in the development agenda we need to think holistically about what constitutes “investment in safer food” </a:t>
            </a:r>
            <a:br>
              <a:rPr lang="en-US" sz="28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and better measure impacts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638DE7-B24B-432F-9F09-22D446C3D8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contrast="-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729" y="4206872"/>
            <a:ext cx="1063488" cy="1318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49AA983-B1E6-4BF4-B530-3396CBE18D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0934" y="3992672"/>
            <a:ext cx="1288763" cy="15934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36EFC4B-5DBC-45BF-8BF5-F0EA8472DE4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229" t="4799" r="5154" b="21274"/>
          <a:stretch/>
        </p:blipFill>
        <p:spPr>
          <a:xfrm>
            <a:off x="1816591" y="2414911"/>
            <a:ext cx="1537767" cy="1297478"/>
          </a:xfrm>
          <a:prstGeom prst="rect">
            <a:avLst/>
          </a:prstGeom>
        </p:spPr>
      </p:pic>
      <p:pic>
        <p:nvPicPr>
          <p:cNvPr id="10" name="Graphic 9" descr="Store">
            <a:extLst>
              <a:ext uri="{FF2B5EF4-FFF2-40B4-BE49-F238E27FC236}">
                <a16:creationId xmlns:a16="http://schemas.microsoft.com/office/drawing/2014/main" id="{76237180-E866-4BD9-A4E2-C225B02FC85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110098" y="4373595"/>
            <a:ext cx="1643729" cy="1399221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33C6DF64-7D1F-43C4-BB9C-7E67DFF3B4F2}"/>
              </a:ext>
            </a:extLst>
          </p:cNvPr>
          <p:cNvGrpSpPr/>
          <p:nvPr/>
        </p:nvGrpSpPr>
        <p:grpSpPr>
          <a:xfrm>
            <a:off x="8570669" y="2606286"/>
            <a:ext cx="1604378" cy="1175441"/>
            <a:chOff x="3433944" y="3862129"/>
            <a:chExt cx="1364273" cy="91898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1B4532D-011F-4B01-9DDF-A63435B45F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18701" r="21195" b="12755"/>
            <a:stretch/>
          </p:blipFill>
          <p:spPr>
            <a:xfrm>
              <a:off x="4168273" y="3866710"/>
              <a:ext cx="629944" cy="9144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5EB474C-5D4A-4F53-96E8-CE62FC5831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19620" r="19207" b="13080"/>
            <a:stretch/>
          </p:blipFill>
          <p:spPr>
            <a:xfrm>
              <a:off x="3433944" y="3862129"/>
              <a:ext cx="643539" cy="914400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8BA4402D-F4B3-4CE0-B2DD-B417BAEDF91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731665" y="4373595"/>
            <a:ext cx="1282389" cy="128238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ABAF641-D1DD-49D2-AF8E-56A554B6F7C5}"/>
              </a:ext>
            </a:extLst>
          </p:cNvPr>
          <p:cNvSpPr txBox="1"/>
          <p:nvPr/>
        </p:nvSpPr>
        <p:spPr>
          <a:xfrm>
            <a:off x="1775689" y="5584607"/>
            <a:ext cx="1619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Knowledge &amp; Innovation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20B495-15E2-4FBA-87C3-817E896B486B}"/>
              </a:ext>
            </a:extLst>
          </p:cNvPr>
          <p:cNvSpPr txBox="1"/>
          <p:nvPr/>
        </p:nvSpPr>
        <p:spPr>
          <a:xfrm>
            <a:off x="4051645" y="5584607"/>
            <a:ext cx="1427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Clean Water &amp; Sanitation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28B696D-6356-4E32-AED9-1F87BC94A14E}"/>
              </a:ext>
            </a:extLst>
          </p:cNvPr>
          <p:cNvSpPr txBox="1"/>
          <p:nvPr/>
        </p:nvSpPr>
        <p:spPr>
          <a:xfrm>
            <a:off x="5737158" y="5584607"/>
            <a:ext cx="23896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Market &amp; Logistical Infrastructure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68C90C5-5F9D-45F6-B265-702F48B6B6B3}"/>
              </a:ext>
            </a:extLst>
          </p:cNvPr>
          <p:cNvSpPr txBox="1"/>
          <p:nvPr/>
        </p:nvSpPr>
        <p:spPr>
          <a:xfrm>
            <a:off x="8486245" y="1880555"/>
            <a:ext cx="1773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Application of </a:t>
            </a:r>
          </a:p>
          <a:p>
            <a:pPr algn="ctr" defTabSz="457200"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GAP, GAHP, GMP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768D130-E0E6-4CFF-9747-922F1355C66B}"/>
              </a:ext>
            </a:extLst>
          </p:cNvPr>
          <p:cNvSpPr txBox="1"/>
          <p:nvPr/>
        </p:nvSpPr>
        <p:spPr>
          <a:xfrm>
            <a:off x="1569269" y="1880555"/>
            <a:ext cx="2032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Food Control System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1EF694-5F8D-4A6E-B704-815242AFF90F}"/>
              </a:ext>
            </a:extLst>
          </p:cNvPr>
          <p:cNvSpPr txBox="1"/>
          <p:nvPr/>
        </p:nvSpPr>
        <p:spPr>
          <a:xfrm>
            <a:off x="8178055" y="5584607"/>
            <a:ext cx="23896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Consumer Education &amp; Engagement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D2AC9F-E2E9-47AE-B9EF-6D5C8D45CAC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16777" y="2457746"/>
            <a:ext cx="1830368" cy="130740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4B68E5B-5A5E-46B9-9DA9-882A810CADA0}"/>
              </a:ext>
            </a:extLst>
          </p:cNvPr>
          <p:cNvSpPr txBox="1"/>
          <p:nvPr/>
        </p:nvSpPr>
        <p:spPr>
          <a:xfrm>
            <a:off x="5713795" y="1880555"/>
            <a:ext cx="2436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Food Trade </a:t>
            </a:r>
          </a:p>
          <a:p>
            <a:pPr algn="ctr" defTabSz="457200"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Facilitation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98ED66E-8BEC-40FF-B2FC-E5911C2E952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62394" y="2688156"/>
            <a:ext cx="1005840" cy="10058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3BF574C-BB8D-4B70-9B88-9812E8C03762}"/>
              </a:ext>
            </a:extLst>
          </p:cNvPr>
          <p:cNvSpPr txBox="1"/>
          <p:nvPr/>
        </p:nvSpPr>
        <p:spPr>
          <a:xfrm>
            <a:off x="4093474" y="1880555"/>
            <a:ext cx="1343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Quality Assurance</a:t>
            </a:r>
          </a:p>
        </p:txBody>
      </p:sp>
    </p:spTree>
    <p:extLst>
      <p:ext uri="{BB962C8B-B14F-4D97-AF65-F5344CB8AC3E}">
        <p14:creationId xmlns:p14="http://schemas.microsoft.com/office/powerpoint/2010/main" val="657617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D2947-9BCA-4551-BFD6-712D525F4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700" y="286605"/>
            <a:ext cx="10807700" cy="1450757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And combine generic strategies with varied priorities for countries at different stages of </a:t>
            </a:r>
            <a:r>
              <a:rPr lang="en-US" sz="2800" dirty="0" err="1"/>
              <a:t>agro</a:t>
            </a:r>
            <a:r>
              <a:rPr lang="en-US" sz="2800" dirty="0"/>
              <a:t>-food system transformation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694F35-1F6B-4316-834E-1EFE140D83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Generic Areas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246B0B-3F0C-4C51-9352-59555DF3966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Paradigm shift toward shared responsibility model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Approaches to invest more (smartly) in food safety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Emphasis on leveraging private investment and initiative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Regulatory delivery to focus on enabling compliance more than punishing non-compliance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86D76B-8B58-4101-85B9-BFB5BBCEBE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Different priorities between countries at Traditional, Transitional and Modernizing Stages*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E7010E-4FC2-4FD6-83F1-CBD00CD7520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Policy, strategy and regulations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Risk assessment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Risk management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Information, education, and communication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EA9B4E-AC1A-47A3-9E8A-2CE82C569F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5476" y="5563043"/>
            <a:ext cx="1446352" cy="11893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F0A79D2-0CD3-41EA-84BE-3E930744A9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2724" y="5459289"/>
            <a:ext cx="1316300" cy="11994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EE223A-3C88-4C56-8FC9-43CC7B613A1C}"/>
              </a:ext>
            </a:extLst>
          </p:cNvPr>
          <p:cNvSpPr txBox="1"/>
          <p:nvPr/>
        </p:nvSpPr>
        <p:spPr>
          <a:xfrm>
            <a:off x="6600555" y="5370644"/>
            <a:ext cx="41724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*Also see The Safe Food Imperative (2019)</a:t>
            </a:r>
          </a:p>
          <a:p>
            <a:r>
              <a:rPr lang="en-US" dirty="0"/>
              <a:t>https://openknowledge.worldbank.org</a:t>
            </a:r>
          </a:p>
        </p:txBody>
      </p:sp>
    </p:spTree>
    <p:extLst>
      <p:ext uri="{BB962C8B-B14F-4D97-AF65-F5344CB8AC3E}">
        <p14:creationId xmlns:p14="http://schemas.microsoft.com/office/powerpoint/2010/main" val="41351232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2FE0-7578-41B6-9507-6CD7300D59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967990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2DA05-0869-477B-A2F2-6D1456CA3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960" y="286605"/>
            <a:ext cx="7543800" cy="1181469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Main Messages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AD5C15-739B-4A5D-B28E-764A8CD61CC3}"/>
              </a:ext>
            </a:extLst>
          </p:cNvPr>
          <p:cNvSpPr txBox="1"/>
          <p:nvPr/>
        </p:nvSpPr>
        <p:spPr>
          <a:xfrm>
            <a:off x="459408" y="1318022"/>
            <a:ext cx="9573591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buClr>
                <a:srgbClr val="E48312"/>
              </a:buClr>
              <a:buFont typeface="Wingdings" panose="05000000000000000000" pitchFamily="2" charset="2"/>
              <a:buChar char="Ø"/>
              <a:defRPr/>
            </a:pPr>
            <a:r>
              <a:rPr lang="en-US" sz="2000" b="1" dirty="0">
                <a:solidFill>
                  <a:srgbClr val="000000"/>
                </a:solidFill>
                <a:latin typeface="Calibri" panose="020F0502020204030204"/>
              </a:rPr>
              <a:t>Rapid urbanization and dietary change in Africa provide major commercial opportunities yet also major societal challenges. </a:t>
            </a:r>
            <a:r>
              <a:rPr lang="en-US" sz="2000" dirty="0">
                <a:solidFill>
                  <a:srgbClr val="000000"/>
                </a:solidFill>
                <a:latin typeface="Calibri" panose="020F0502020204030204"/>
              </a:rPr>
              <a:t>Perhaps the greatest challenge in the upcoming decade will pertain to mitigating widespread and emerging food safety risks.</a:t>
            </a:r>
          </a:p>
          <a:p>
            <a:pPr defTabSz="457200">
              <a:buClr>
                <a:srgbClr val="E48312"/>
              </a:buClr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/>
              </a:rPr>
              <a:t> </a:t>
            </a:r>
          </a:p>
          <a:p>
            <a:pPr marL="285750" indent="-285750" defTabSz="457200">
              <a:buClr>
                <a:srgbClr val="E48312"/>
              </a:buClr>
              <a:buFont typeface="Wingdings" panose="05000000000000000000" pitchFamily="2" charset="2"/>
              <a:buChar char="Ø"/>
              <a:defRPr/>
            </a:pPr>
            <a:r>
              <a:rPr lang="en-US" sz="2000" b="1" dirty="0">
                <a:solidFill>
                  <a:srgbClr val="000000"/>
                </a:solidFill>
                <a:latin typeface="Calibri" panose="020F0502020204030204"/>
              </a:rPr>
              <a:t>Food safety has been on Africa’s development agenda almost solely as a trade and market access issue. </a:t>
            </a:r>
            <a:r>
              <a:rPr lang="en-US" sz="2000" dirty="0">
                <a:solidFill>
                  <a:srgbClr val="000000"/>
                </a:solidFill>
                <a:latin typeface="Calibri" panose="020F0502020204030204"/>
              </a:rPr>
              <a:t>Domestic food safety has featured a data void, policy gap, and systematic underinvestment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/>
              </a:rPr>
              <a:t>. </a:t>
            </a:r>
          </a:p>
          <a:p>
            <a:pPr defTabSz="457200">
              <a:buClr>
                <a:srgbClr val="E48312"/>
              </a:buClr>
              <a:defRPr/>
            </a:pPr>
            <a:endParaRPr lang="en-US" sz="2000" b="1" dirty="0">
              <a:solidFill>
                <a:srgbClr val="000000"/>
              </a:solidFill>
              <a:latin typeface="Calibri" panose="020F0502020204030204"/>
            </a:endParaRPr>
          </a:p>
          <a:p>
            <a:pPr marL="285750" indent="-285750" defTabSz="457200">
              <a:buClr>
                <a:srgbClr val="E48312"/>
              </a:buClr>
              <a:buFont typeface="Wingdings" panose="05000000000000000000" pitchFamily="2" charset="2"/>
              <a:buChar char="Ø"/>
              <a:defRPr/>
            </a:pPr>
            <a:r>
              <a:rPr lang="en-US" sz="2000" b="1" dirty="0">
                <a:solidFill>
                  <a:srgbClr val="000000"/>
                </a:solidFill>
                <a:latin typeface="Calibri" panose="020F0502020204030204"/>
              </a:rPr>
              <a:t>Unsafe food is already yielding high public health and economic costs in Africa and these will grow enormously in the coming years </a:t>
            </a:r>
            <a:r>
              <a:rPr lang="en-US" sz="2000" dirty="0">
                <a:solidFill>
                  <a:srgbClr val="000000"/>
                </a:solidFill>
                <a:latin typeface="Calibri" panose="020F0502020204030204"/>
              </a:rPr>
              <a:t>in a ‘business as usual’ scenario (of reactive, uncoordinated measures)</a:t>
            </a:r>
          </a:p>
          <a:p>
            <a:pPr defTabSz="457200">
              <a:buClr>
                <a:srgbClr val="E48312"/>
              </a:buClr>
              <a:defRPr/>
            </a:pPr>
            <a:endParaRPr lang="en-US" sz="2000" dirty="0">
              <a:solidFill>
                <a:srgbClr val="000000"/>
              </a:solidFill>
              <a:latin typeface="Calibri" panose="020F0502020204030204"/>
            </a:endParaRPr>
          </a:p>
          <a:p>
            <a:pPr marL="285750" indent="-285750" defTabSz="457200">
              <a:buClr>
                <a:srgbClr val="E48312"/>
              </a:buClr>
              <a:buFont typeface="Wingdings" panose="05000000000000000000" pitchFamily="2" charset="2"/>
              <a:buChar char="Ø"/>
              <a:defRPr/>
            </a:pPr>
            <a:r>
              <a:rPr lang="en-US" sz="2000" b="1" dirty="0">
                <a:solidFill>
                  <a:srgbClr val="000000"/>
                </a:solidFill>
                <a:latin typeface="Calibri" panose="020F0502020204030204"/>
              </a:rPr>
              <a:t>Yet, many of these costs are avoidable. </a:t>
            </a:r>
            <a:r>
              <a:rPr lang="en-US" sz="2000" dirty="0">
                <a:solidFill>
                  <a:srgbClr val="000000"/>
                </a:solidFill>
                <a:latin typeface="Calibri" panose="020F0502020204030204"/>
              </a:rPr>
              <a:t>Through preventative public policy measures, smarter investment and a paradigm shift in food safety governance and stakeholder engagement - calibrated to all levels of economic development. </a:t>
            </a:r>
          </a:p>
          <a:p>
            <a:pPr marL="285750" indent="-285750" defTabSz="457200">
              <a:buClr>
                <a:srgbClr val="E48312"/>
              </a:buClr>
              <a:buFont typeface="Wingdings" panose="05000000000000000000" pitchFamily="2" charset="2"/>
              <a:buChar char="Ø"/>
              <a:defRPr/>
            </a:pPr>
            <a:endParaRPr lang="en-US" dirty="0">
              <a:solidFill>
                <a:srgbClr val="000000"/>
              </a:solidFill>
              <a:latin typeface="Calibri" panose="020F0502020204030204"/>
            </a:endParaRPr>
          </a:p>
          <a:p>
            <a:pPr marL="285750" indent="-285750" defTabSz="457200">
              <a:buClr>
                <a:srgbClr val="E48312"/>
              </a:buClr>
              <a:buFont typeface="Wingdings" panose="05000000000000000000" pitchFamily="2" charset="2"/>
              <a:buChar char="Ø"/>
              <a:defRPr/>
            </a:pPr>
            <a:endParaRPr lang="en-US" dirty="0">
              <a:solidFill>
                <a:srgbClr val="000000"/>
              </a:solidFill>
              <a:latin typeface="Calibri" panose="020F0502020204030204"/>
            </a:endParaRPr>
          </a:p>
          <a:p>
            <a:pPr defTabSz="457200">
              <a:defRPr/>
            </a:pPr>
            <a:endParaRPr lang="en-US" dirty="0">
              <a:solidFill>
                <a:srgbClr val="000000"/>
              </a:solidFill>
              <a:latin typeface="Calibri" panose="020F0502020204030204"/>
            </a:endParaRPr>
          </a:p>
        </p:txBody>
      </p:sp>
      <p:pic>
        <p:nvPicPr>
          <p:cNvPr id="1028" name="Picture 4" descr="How to See Links, Attachments, and Photos From a Messages Conversation -  MacRumors">
            <a:extLst>
              <a:ext uri="{FF2B5EF4-FFF2-40B4-BE49-F238E27FC236}">
                <a16:creationId xmlns:a16="http://schemas.microsoft.com/office/drawing/2014/main" id="{679D63E2-C9BC-495B-AB8D-F397DE0678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2999" y="2357437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283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8982" y="1922278"/>
            <a:ext cx="3670946" cy="55221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dirty="0"/>
              <a:t>Traditional Image of Food Safety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1450" y="1872456"/>
            <a:ext cx="6110146" cy="55221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dirty="0"/>
              <a:t>Food Safety critical to ACHIEVING the SDGs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77696" y="2474490"/>
            <a:ext cx="4713179" cy="2133345"/>
          </a:xfrm>
        </p:spPr>
        <p:txBody>
          <a:bodyPr>
            <a:normAutofit fontScale="85000" lnSpcReduction="20000"/>
          </a:bodyPr>
          <a:lstStyle/>
          <a:p>
            <a:pPr marL="348854" indent="-348854"/>
            <a:r>
              <a:rPr lang="en-US" dirty="0"/>
              <a:t>Food safety is foundational to:</a:t>
            </a:r>
          </a:p>
          <a:p>
            <a:pPr marL="150876" lvl="1" indent="0">
              <a:buNone/>
            </a:pPr>
            <a:endParaRPr lang="en-US" dirty="0"/>
          </a:p>
          <a:p>
            <a:pPr marL="150876" lvl="1" indent="0">
              <a:buNone/>
            </a:pPr>
            <a:endParaRPr lang="en-US" dirty="0"/>
          </a:p>
          <a:p>
            <a:pPr marL="150876" lvl="1" indent="0">
              <a:buNone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marL="348854" indent="-348854"/>
            <a:r>
              <a:rPr lang="en-US" dirty="0"/>
              <a:t>Food safety is integral to:</a:t>
            </a:r>
          </a:p>
          <a:p>
            <a:pPr marL="150876" lvl="1" indent="0">
              <a:buNone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1FAAB8-6259-4634-8BDD-A55644F3CD9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986" y="2835388"/>
            <a:ext cx="1028700" cy="10287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C24C7C0-24F4-4227-8D0E-75A545F01A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6249" y="2835388"/>
            <a:ext cx="1028700" cy="10287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F7D285E-14C6-4922-A079-6D023F4F0A0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2786" y="2828100"/>
            <a:ext cx="1028700" cy="10287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AFAA9C1-0119-4980-97B4-8C26515719F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3633" y="4465357"/>
            <a:ext cx="1028700" cy="10287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E8FD82C-1611-4B84-85D1-5D74DF89171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834" y="4465357"/>
            <a:ext cx="1028700" cy="10287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476F7E3-B2C1-4179-A3D7-10A38B2A1FF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1504" y="4486549"/>
            <a:ext cx="1028700" cy="10287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BB9AB95-DB2D-4D7A-ACD4-7A4B4232B72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2767" y="4498069"/>
            <a:ext cx="1028700" cy="1028700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36CCAE0-C2B1-4621-8CDF-CC56B44504F2}"/>
              </a:ext>
            </a:extLst>
          </p:cNvPr>
          <p:cNvCxnSpPr>
            <a:cxnSpLocks/>
          </p:cNvCxnSpPr>
          <p:nvPr/>
        </p:nvCxnSpPr>
        <p:spPr>
          <a:xfrm>
            <a:off x="5515131" y="2241790"/>
            <a:ext cx="0" cy="32393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4E0E1A02-D986-4FE3-B088-AAB28B8F0121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9000" t="45246" r="63606" b="23716"/>
          <a:stretch/>
        </p:blipFill>
        <p:spPr>
          <a:xfrm>
            <a:off x="1097280" y="2633819"/>
            <a:ext cx="3414351" cy="289295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FB6758-BFA3-4A48-870F-745233525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>
              <a:defRPr/>
            </a:pPr>
            <a:fld id="{6D22F896-40B5-4ADD-8801-0D06FADFA095}" type="slidenum">
              <a:rPr lang="en-US" sz="1050">
                <a:solidFill>
                  <a:srgbClr val="FFFFFF"/>
                </a:solidFill>
                <a:latin typeface="Calibri" panose="020F0502020204030204"/>
              </a:rPr>
              <a:pPr defTabSz="457200">
                <a:defRPr/>
              </a:pPr>
              <a:t>3</a:t>
            </a:fld>
            <a:endParaRPr lang="en-US" sz="1050" dirty="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B9B2CB76-FE1E-48B0-9A3C-F48B63848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Food safety is a mainstream </a:t>
            </a:r>
            <a:br>
              <a:rPr lang="en-US" dirty="0"/>
            </a:br>
            <a:r>
              <a:rPr lang="en-US" dirty="0"/>
              <a:t>economic development issue for Africa</a:t>
            </a:r>
          </a:p>
        </p:txBody>
      </p:sp>
    </p:spTree>
    <p:extLst>
      <p:ext uri="{BB962C8B-B14F-4D97-AF65-F5344CB8AC3E}">
        <p14:creationId xmlns:p14="http://schemas.microsoft.com/office/powerpoint/2010/main" val="1874980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10164-664F-774B-B2C2-6320BEF3D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1711" y="643428"/>
            <a:ext cx="10515600" cy="1325563"/>
          </a:xfrm>
        </p:spPr>
        <p:txBody>
          <a:bodyPr>
            <a:normAutofit/>
          </a:bodyPr>
          <a:lstStyle/>
          <a:p>
            <a:r>
              <a:rPr lang="en-US" sz="27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When food safety has been on Africa’s development agenda it has largely been in relation to trade and market access</a:t>
            </a:r>
            <a:endParaRPr lang="en-US" sz="27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0B96E-BAD3-954E-9CD2-62BC6E3733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6BAF62-3D27-452B-9234-F393A26CBC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744" y="2024062"/>
            <a:ext cx="10834511" cy="457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377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F6193-81E4-474A-907A-52B7BECDF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970755"/>
            <a:ext cx="10955867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467F52"/>
                </a:solidFill>
              </a:rPr>
              <a:t>There is a strong </a:t>
            </a:r>
            <a:r>
              <a:rPr lang="en-US" u="sng" dirty="0">
                <a:solidFill>
                  <a:srgbClr val="467F52"/>
                </a:solidFill>
              </a:rPr>
              <a:t>public health imperative </a:t>
            </a:r>
            <a:r>
              <a:rPr lang="en-US" dirty="0">
                <a:solidFill>
                  <a:srgbClr val="467F52"/>
                </a:solidFill>
              </a:rPr>
              <a:t>for domestic food safety action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DBB202-6069-9643-93FE-E4189D41F4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7932" y="2276515"/>
            <a:ext cx="9571567" cy="4351338"/>
          </a:xfrm>
        </p:spPr>
        <p:txBody>
          <a:bodyPr>
            <a:normAutofit/>
          </a:bodyPr>
          <a:lstStyle/>
          <a:p>
            <a:r>
              <a:rPr lang="en-US" sz="24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Burden</a:t>
            </a:r>
          </a:p>
          <a:p>
            <a:pPr lvl="1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Much of SSA: highest proportional burden of foodborne disease (FBD) in the world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(i.e. DALYs per 100,000 people)</a:t>
            </a:r>
          </a:p>
          <a:p>
            <a:pPr lvl="1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Most vulnerable: young, old, malnourished, poor, pregnant and immunocompromised. </a:t>
            </a:r>
          </a:p>
          <a:p>
            <a:pPr lvl="1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2018 (est.) for Africa: 135 million cases of foodborne illness and 180,000 deaths (of which children &lt;5:  60+ million cases and 60,000 + deaths)</a:t>
            </a:r>
          </a:p>
          <a:p>
            <a:r>
              <a:rPr lang="en-US" sz="24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Sources</a:t>
            </a:r>
          </a:p>
          <a:p>
            <a:pPr lvl="1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African populations exposed to a broad range of food safety hazards</a:t>
            </a:r>
          </a:p>
          <a:p>
            <a:pPr lvl="1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Most FBD is associated with microbial pathogens (e.g. salmonella; E.coli, </a:t>
            </a:r>
            <a:r>
              <a:rPr 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etc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); next in prominence are heavy metals; chronic exposure to aflatoxins</a:t>
            </a:r>
          </a:p>
          <a:p>
            <a:pPr lvl="1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Animal-sourced foods; fruits &amp; vegetables; cereals</a:t>
            </a:r>
          </a:p>
          <a:p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 descr="2020 Candidates Views on Medicare For All: A Voter's Guide - POLITICO">
            <a:extLst>
              <a:ext uri="{FF2B5EF4-FFF2-40B4-BE49-F238E27FC236}">
                <a16:creationId xmlns:a16="http://schemas.microsoft.com/office/drawing/2014/main" id="{2ED62D40-311C-4BD2-BA26-AC0B0BD95C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0438" y="308133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290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F6193-81E4-474A-907A-52B7BECDF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4837"/>
            <a:ext cx="10955867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467F52"/>
                </a:solidFill>
              </a:rPr>
              <a:t>There is a strong </a:t>
            </a:r>
            <a:r>
              <a:rPr lang="en-US" u="sng" dirty="0">
                <a:solidFill>
                  <a:srgbClr val="467F52"/>
                </a:solidFill>
              </a:rPr>
              <a:t>commercial imperative </a:t>
            </a:r>
            <a:br>
              <a:rPr lang="en-US" dirty="0">
                <a:solidFill>
                  <a:srgbClr val="467F52"/>
                </a:solidFill>
              </a:rPr>
            </a:br>
            <a:r>
              <a:rPr lang="en-US" dirty="0">
                <a:solidFill>
                  <a:srgbClr val="467F52"/>
                </a:solidFill>
              </a:rPr>
              <a:t>for domestic food safety action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4697E8-7920-4B5C-9BBE-482FA10D31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1" y="1930400"/>
            <a:ext cx="9842499" cy="4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597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F6193-81E4-474A-907A-52B7BECDF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763547"/>
            <a:ext cx="10955867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467F52"/>
                </a:solidFill>
              </a:rPr>
              <a:t>The economic costs of unsafe food take many forms with both short- and long-term dimensions</a:t>
            </a:r>
            <a:endParaRPr lang="en-US" sz="36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76918DF-9A09-45A7-B952-D64F60B420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49" y="2089110"/>
            <a:ext cx="9334499" cy="4346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5125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F6193-81E4-474A-907A-52B7BECDF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932" y="681037"/>
            <a:ext cx="11489268" cy="874673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rgbClr val="467F52"/>
                </a:solidFill>
              </a:rPr>
              <a:t>Productivity losses due to unsafe food cost Africa some $20 billion/year This is 40 to 50 times the trade-related costs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DBB202-6069-9643-93FE-E4189D41F4D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4FA92A-706A-B54E-AF71-A6D37FC50AE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D2E96E-B023-4927-BD5E-27E916CC65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338" y="1735178"/>
            <a:ext cx="6023862" cy="48418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C26B4F-2532-4329-ABC9-1AFE3B5702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1739899"/>
            <a:ext cx="5715000" cy="4216401"/>
          </a:xfrm>
          <a:prstGeom prst="rect">
            <a:avLst/>
          </a:prstGeom>
        </p:spPr>
      </p:pic>
      <p:sp>
        <p:nvSpPr>
          <p:cNvPr id="9" name="Arrow: Left 8">
            <a:extLst>
              <a:ext uri="{FF2B5EF4-FFF2-40B4-BE49-F238E27FC236}">
                <a16:creationId xmlns:a16="http://schemas.microsoft.com/office/drawing/2014/main" id="{1D5A63AC-1E31-4ABC-A430-0D19CF634BCF}"/>
              </a:ext>
            </a:extLst>
          </p:cNvPr>
          <p:cNvSpPr/>
          <p:nvPr/>
        </p:nvSpPr>
        <p:spPr>
          <a:xfrm>
            <a:off x="7874000" y="2997200"/>
            <a:ext cx="609600" cy="431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Left 9">
            <a:extLst>
              <a:ext uri="{FF2B5EF4-FFF2-40B4-BE49-F238E27FC236}">
                <a16:creationId xmlns:a16="http://schemas.microsoft.com/office/drawing/2014/main" id="{27D6FFA1-A8C6-435E-83D0-20191D1E3106}"/>
              </a:ext>
            </a:extLst>
          </p:cNvPr>
          <p:cNvSpPr/>
          <p:nvPr/>
        </p:nvSpPr>
        <p:spPr>
          <a:xfrm>
            <a:off x="10121900" y="2336800"/>
            <a:ext cx="5842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85F4B5-0345-4178-AAE0-CF631F99184A}"/>
              </a:ext>
            </a:extLst>
          </p:cNvPr>
          <p:cNvSpPr txBox="1"/>
          <p:nvPr/>
        </p:nvSpPr>
        <p:spPr>
          <a:xfrm>
            <a:off x="6578601" y="6072189"/>
            <a:ext cx="530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For some SSA countries these costs are proportionally amongst the highest in the world</a:t>
            </a:r>
          </a:p>
        </p:txBody>
      </p:sp>
    </p:spTree>
    <p:extLst>
      <p:ext uri="{BB962C8B-B14F-4D97-AF65-F5344CB8AC3E}">
        <p14:creationId xmlns:p14="http://schemas.microsoft.com/office/powerpoint/2010/main" val="2693434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A1510-7778-466B-81C5-9B51426A3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0544" y="934655"/>
            <a:ext cx="8913569" cy="1146425"/>
          </a:xfrm>
        </p:spPr>
        <p:txBody>
          <a:bodyPr>
            <a:noAutofit/>
          </a:bodyPr>
          <a:lstStyle/>
          <a:p>
            <a:pPr algn="ctr"/>
            <a:r>
              <a:rPr lang="en-US" sz="2400" dirty="0"/>
              <a:t>For many African countries, the economic costs of unsafe food will rise in the coming years in a ‘business as usual’ scenario:</a:t>
            </a:r>
            <a:br>
              <a:rPr lang="en-US" sz="2400" dirty="0"/>
            </a:br>
            <a:r>
              <a:rPr lang="en-US" sz="3200" dirty="0"/>
              <a:t>The FOOD SAFETY LIFECYCLE</a:t>
            </a:r>
            <a:br>
              <a:rPr lang="en-US" sz="3200" dirty="0"/>
            </a:br>
            <a:endParaRPr lang="en-US" sz="3200" dirty="0"/>
          </a:p>
        </p:txBody>
      </p:sp>
      <p:grpSp>
        <p:nvGrpSpPr>
          <p:cNvPr id="4" name="Agrupar 1">
            <a:extLst>
              <a:ext uri="{FF2B5EF4-FFF2-40B4-BE49-F238E27FC236}">
                <a16:creationId xmlns:a16="http://schemas.microsoft.com/office/drawing/2014/main" id="{94922AAA-422A-4A22-BE77-BAABC2C4B161}"/>
              </a:ext>
            </a:extLst>
          </p:cNvPr>
          <p:cNvGrpSpPr/>
          <p:nvPr/>
        </p:nvGrpSpPr>
        <p:grpSpPr>
          <a:xfrm>
            <a:off x="2088765" y="1896776"/>
            <a:ext cx="8502689" cy="3954724"/>
            <a:chOff x="177201" y="0"/>
            <a:chExt cx="7994161" cy="5206257"/>
          </a:xfrm>
        </p:grpSpPr>
        <p:sp>
          <p:nvSpPr>
            <p:cNvPr id="5" name="CuadroTexto 2">
              <a:extLst>
                <a:ext uri="{FF2B5EF4-FFF2-40B4-BE49-F238E27FC236}">
                  <a16:creationId xmlns:a16="http://schemas.microsoft.com/office/drawing/2014/main" id="{89702FA0-F45A-4C61-9DAC-DB087744F611}"/>
                </a:ext>
              </a:extLst>
            </p:cNvPr>
            <p:cNvSpPr txBox="1"/>
            <p:nvPr/>
          </p:nvSpPr>
          <p:spPr>
            <a:xfrm>
              <a:off x="1186710" y="21880"/>
              <a:ext cx="897526" cy="364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sz="1200" kern="0">
                  <a:solidFill>
                    <a:sysClr val="windowText" lastClr="000000"/>
                  </a:solidFill>
                  <a:latin typeface="Helvetica"/>
                  <a:cs typeface="Helvetica"/>
                </a:rPr>
                <a:t>Traditional</a:t>
              </a:r>
            </a:p>
          </p:txBody>
        </p:sp>
        <p:sp>
          <p:nvSpPr>
            <p:cNvPr id="6" name="CuadroTexto 3">
              <a:extLst>
                <a:ext uri="{FF2B5EF4-FFF2-40B4-BE49-F238E27FC236}">
                  <a16:creationId xmlns:a16="http://schemas.microsoft.com/office/drawing/2014/main" id="{A2A289C0-5B79-4DA1-8BA3-983F676F96B4}"/>
                </a:ext>
              </a:extLst>
            </p:cNvPr>
            <p:cNvSpPr txBox="1"/>
            <p:nvPr/>
          </p:nvSpPr>
          <p:spPr>
            <a:xfrm>
              <a:off x="3022774" y="0"/>
              <a:ext cx="1060056" cy="364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sz="1200" kern="0" dirty="0">
                  <a:solidFill>
                    <a:sysClr val="windowText" lastClr="000000"/>
                  </a:solidFill>
                  <a:latin typeface="Helvetica"/>
                  <a:cs typeface="Helvetica"/>
                </a:rPr>
                <a:t>Transitioning</a:t>
              </a:r>
            </a:p>
          </p:txBody>
        </p:sp>
        <p:sp>
          <p:nvSpPr>
            <p:cNvPr id="7" name="CuadroTexto 4">
              <a:extLst>
                <a:ext uri="{FF2B5EF4-FFF2-40B4-BE49-F238E27FC236}">
                  <a16:creationId xmlns:a16="http://schemas.microsoft.com/office/drawing/2014/main" id="{C3D1DD3D-AB9E-4258-89B4-CAE937402503}"/>
                </a:ext>
              </a:extLst>
            </p:cNvPr>
            <p:cNvSpPr txBox="1"/>
            <p:nvPr/>
          </p:nvSpPr>
          <p:spPr>
            <a:xfrm>
              <a:off x="4859118" y="5820"/>
              <a:ext cx="1022936" cy="364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sz="1200" kern="0">
                  <a:solidFill>
                    <a:sysClr val="windowText" lastClr="000000"/>
                  </a:solidFill>
                  <a:latin typeface="Helvetica"/>
                  <a:cs typeface="Helvetica"/>
                </a:rPr>
                <a:t>Modernizing</a:t>
              </a:r>
            </a:p>
          </p:txBody>
        </p:sp>
        <p:sp>
          <p:nvSpPr>
            <p:cNvPr id="8" name="CuadroTexto 5">
              <a:extLst>
                <a:ext uri="{FF2B5EF4-FFF2-40B4-BE49-F238E27FC236}">
                  <a16:creationId xmlns:a16="http://schemas.microsoft.com/office/drawing/2014/main" id="{0D0627B6-7650-4236-86FB-C5AF034A90DD}"/>
                </a:ext>
              </a:extLst>
            </p:cNvPr>
            <p:cNvSpPr txBox="1"/>
            <p:nvPr/>
          </p:nvSpPr>
          <p:spPr>
            <a:xfrm>
              <a:off x="6731326" y="5820"/>
              <a:ext cx="1065616" cy="364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sz="1200" kern="0">
                  <a:solidFill>
                    <a:sysClr val="windowText" lastClr="000000"/>
                  </a:solidFill>
                  <a:latin typeface="Helvetica"/>
                  <a:cs typeface="Helvetica"/>
                </a:rPr>
                <a:t>Post-Modern</a:t>
              </a:r>
            </a:p>
          </p:txBody>
        </p:sp>
        <p:grpSp>
          <p:nvGrpSpPr>
            <p:cNvPr id="9" name="Agrupar 6">
              <a:extLst>
                <a:ext uri="{FF2B5EF4-FFF2-40B4-BE49-F238E27FC236}">
                  <a16:creationId xmlns:a16="http://schemas.microsoft.com/office/drawing/2014/main" id="{604A41B8-933D-435B-8268-949E800A7BC0}"/>
                </a:ext>
              </a:extLst>
            </p:cNvPr>
            <p:cNvGrpSpPr/>
            <p:nvPr/>
          </p:nvGrpSpPr>
          <p:grpSpPr>
            <a:xfrm>
              <a:off x="682136" y="399439"/>
              <a:ext cx="7461294" cy="4270821"/>
              <a:chOff x="682136" y="399439"/>
              <a:chExt cx="7461294" cy="4270821"/>
            </a:xfrm>
          </p:grpSpPr>
          <p:cxnSp>
            <p:nvCxnSpPr>
              <p:cNvPr id="23" name="Conector recto 20">
                <a:extLst>
                  <a:ext uri="{FF2B5EF4-FFF2-40B4-BE49-F238E27FC236}">
                    <a16:creationId xmlns:a16="http://schemas.microsoft.com/office/drawing/2014/main" id="{35F52C5E-FD1E-4887-ACD5-B9C56605879B}"/>
                  </a:ext>
                </a:extLst>
              </p:cNvPr>
              <p:cNvCxnSpPr/>
              <p:nvPr/>
            </p:nvCxnSpPr>
            <p:spPr>
              <a:xfrm flipV="1">
                <a:off x="686431" y="4656297"/>
                <a:ext cx="7456999" cy="13963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24" name="Conector recto 21">
                <a:extLst>
                  <a:ext uri="{FF2B5EF4-FFF2-40B4-BE49-F238E27FC236}">
                    <a16:creationId xmlns:a16="http://schemas.microsoft.com/office/drawing/2014/main" id="{7822ED57-11B5-4EFD-BE88-CC5B94AE62EB}"/>
                  </a:ext>
                </a:extLst>
              </p:cNvPr>
              <p:cNvCxnSpPr/>
              <p:nvPr/>
            </p:nvCxnSpPr>
            <p:spPr>
              <a:xfrm flipV="1">
                <a:off x="682136" y="399439"/>
                <a:ext cx="0" cy="427082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</p:grpSp>
        <p:cxnSp>
          <p:nvCxnSpPr>
            <p:cNvPr id="10" name="Conector recto 7">
              <a:extLst>
                <a:ext uri="{FF2B5EF4-FFF2-40B4-BE49-F238E27FC236}">
                  <a16:creationId xmlns:a16="http://schemas.microsoft.com/office/drawing/2014/main" id="{59503E7C-2C7F-4582-8933-A690531C37D5}"/>
                </a:ext>
              </a:extLst>
            </p:cNvPr>
            <p:cNvCxnSpPr/>
            <p:nvPr/>
          </p:nvCxnSpPr>
          <p:spPr>
            <a:xfrm>
              <a:off x="2613159" y="537938"/>
              <a:ext cx="0" cy="413232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1" name="Conector recto 8">
              <a:extLst>
                <a:ext uri="{FF2B5EF4-FFF2-40B4-BE49-F238E27FC236}">
                  <a16:creationId xmlns:a16="http://schemas.microsoft.com/office/drawing/2014/main" id="{6D6A8E76-A8F8-4AF2-A104-647CB31AD60E}"/>
                </a:ext>
              </a:extLst>
            </p:cNvPr>
            <p:cNvCxnSpPr/>
            <p:nvPr/>
          </p:nvCxnSpPr>
          <p:spPr>
            <a:xfrm>
              <a:off x="4472529" y="546184"/>
              <a:ext cx="0" cy="413232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2" name="Conector recto 9">
              <a:extLst>
                <a:ext uri="{FF2B5EF4-FFF2-40B4-BE49-F238E27FC236}">
                  <a16:creationId xmlns:a16="http://schemas.microsoft.com/office/drawing/2014/main" id="{8C96108A-52D5-4196-9EBE-CDD117997D60}"/>
                </a:ext>
              </a:extLst>
            </p:cNvPr>
            <p:cNvCxnSpPr/>
            <p:nvPr/>
          </p:nvCxnSpPr>
          <p:spPr>
            <a:xfrm>
              <a:off x="6331899" y="529691"/>
              <a:ext cx="0" cy="413232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sp>
          <p:nvSpPr>
            <p:cNvPr id="13" name="CuadroTexto 10">
              <a:extLst>
                <a:ext uri="{FF2B5EF4-FFF2-40B4-BE49-F238E27FC236}">
                  <a16:creationId xmlns:a16="http://schemas.microsoft.com/office/drawing/2014/main" id="{EB22388F-3F4C-43E0-A387-C0C77C194C33}"/>
                </a:ext>
              </a:extLst>
            </p:cNvPr>
            <p:cNvSpPr txBox="1"/>
            <p:nvPr/>
          </p:nvSpPr>
          <p:spPr>
            <a:xfrm>
              <a:off x="3274942" y="4801079"/>
              <a:ext cx="2573691" cy="405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sz="1400" b="1" kern="0">
                  <a:solidFill>
                    <a:sysClr val="windowText" lastClr="000000"/>
                  </a:solidFill>
                  <a:latin typeface="Calibri" panose="020F0502020204030204"/>
                </a:rPr>
                <a:t>Level of Economic Development</a:t>
              </a:r>
            </a:p>
          </p:txBody>
        </p:sp>
        <p:sp>
          <p:nvSpPr>
            <p:cNvPr id="14" name="CuadroTexto 11">
              <a:extLst>
                <a:ext uri="{FF2B5EF4-FFF2-40B4-BE49-F238E27FC236}">
                  <a16:creationId xmlns:a16="http://schemas.microsoft.com/office/drawing/2014/main" id="{738F2845-5849-41AC-BBE5-7200B01CC7F5}"/>
                </a:ext>
              </a:extLst>
            </p:cNvPr>
            <p:cNvSpPr txBox="1"/>
            <p:nvPr/>
          </p:nvSpPr>
          <p:spPr>
            <a:xfrm rot="16200000">
              <a:off x="-1328021" y="1932356"/>
              <a:ext cx="3299813" cy="289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alibri" panose="020F0502020204030204"/>
                </a:rPr>
                <a:t>Food Safety Economic Burden</a:t>
              </a:r>
            </a:p>
          </p:txBody>
        </p:sp>
        <p:cxnSp>
          <p:nvCxnSpPr>
            <p:cNvPr id="15" name="Conector recto de flecha 12">
              <a:extLst>
                <a:ext uri="{FF2B5EF4-FFF2-40B4-BE49-F238E27FC236}">
                  <a16:creationId xmlns:a16="http://schemas.microsoft.com/office/drawing/2014/main" id="{314BFDC7-8D9A-4AD5-B6D3-C95001CA0ABC}"/>
                </a:ext>
              </a:extLst>
            </p:cNvPr>
            <p:cNvCxnSpPr/>
            <p:nvPr/>
          </p:nvCxnSpPr>
          <p:spPr>
            <a:xfrm>
              <a:off x="787073" y="427135"/>
              <a:ext cx="1656184" cy="0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ash"/>
              <a:headEnd type="arrow"/>
              <a:tailEnd type="arrow"/>
            </a:ln>
            <a:effectLst/>
          </p:spPr>
        </p:cxnSp>
        <p:cxnSp>
          <p:nvCxnSpPr>
            <p:cNvPr id="16" name="Conector recto de flecha 13">
              <a:extLst>
                <a:ext uri="{FF2B5EF4-FFF2-40B4-BE49-F238E27FC236}">
                  <a16:creationId xmlns:a16="http://schemas.microsoft.com/office/drawing/2014/main" id="{065EACE1-303E-4D28-9FC4-70AEE10DB2C2}"/>
                </a:ext>
              </a:extLst>
            </p:cNvPr>
            <p:cNvCxnSpPr/>
            <p:nvPr/>
          </p:nvCxnSpPr>
          <p:spPr>
            <a:xfrm>
              <a:off x="2698878" y="427135"/>
              <a:ext cx="1656184" cy="0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ash"/>
              <a:headEnd type="arrow"/>
              <a:tailEnd type="arrow"/>
            </a:ln>
            <a:effectLst/>
          </p:spPr>
        </p:cxnSp>
        <p:cxnSp>
          <p:nvCxnSpPr>
            <p:cNvPr id="17" name="Conector recto de flecha 14">
              <a:extLst>
                <a:ext uri="{FF2B5EF4-FFF2-40B4-BE49-F238E27FC236}">
                  <a16:creationId xmlns:a16="http://schemas.microsoft.com/office/drawing/2014/main" id="{059F5E91-D462-4D5B-89ED-4E440AB55C37}"/>
                </a:ext>
              </a:extLst>
            </p:cNvPr>
            <p:cNvCxnSpPr/>
            <p:nvPr/>
          </p:nvCxnSpPr>
          <p:spPr>
            <a:xfrm>
              <a:off x="4571086" y="427135"/>
              <a:ext cx="1656184" cy="0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ash"/>
              <a:headEnd type="arrow"/>
              <a:tailEnd type="arrow"/>
            </a:ln>
            <a:effectLst/>
          </p:spPr>
        </p:cxnSp>
        <p:cxnSp>
          <p:nvCxnSpPr>
            <p:cNvPr id="18" name="Conector recto de flecha 15">
              <a:extLst>
                <a:ext uri="{FF2B5EF4-FFF2-40B4-BE49-F238E27FC236}">
                  <a16:creationId xmlns:a16="http://schemas.microsoft.com/office/drawing/2014/main" id="{AA01879F-20EF-492F-8944-981ABC8F0386}"/>
                </a:ext>
              </a:extLst>
            </p:cNvPr>
            <p:cNvCxnSpPr/>
            <p:nvPr/>
          </p:nvCxnSpPr>
          <p:spPr>
            <a:xfrm>
              <a:off x="6443294" y="427135"/>
              <a:ext cx="1656184" cy="0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ash"/>
              <a:headEnd type="arrow"/>
              <a:tailEnd type="arrow"/>
            </a:ln>
            <a:effectLst/>
          </p:spPr>
        </p:cxnSp>
        <p:pic>
          <p:nvPicPr>
            <p:cNvPr id="19" name="Imagen 16">
              <a:extLst>
                <a:ext uri="{FF2B5EF4-FFF2-40B4-BE49-F238E27FC236}">
                  <a16:creationId xmlns:a16="http://schemas.microsoft.com/office/drawing/2014/main" id="{AA032983-0320-4978-A416-B20A5FC2BF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5657"/>
            <a:stretch/>
          </p:blipFill>
          <p:spPr>
            <a:xfrm>
              <a:off x="6372077" y="631773"/>
              <a:ext cx="1799285" cy="397465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0" name="Imagen 17">
              <a:extLst>
                <a:ext uri="{FF2B5EF4-FFF2-40B4-BE49-F238E27FC236}">
                  <a16:creationId xmlns:a16="http://schemas.microsoft.com/office/drawing/2014/main" id="{1BAE7C55-FB73-4314-A9D4-549F1589E6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0940" r="24991"/>
            <a:stretch/>
          </p:blipFill>
          <p:spPr>
            <a:xfrm>
              <a:off x="4512707" y="631773"/>
              <a:ext cx="1779014" cy="3962262"/>
            </a:xfrm>
            <a:prstGeom prst="rect">
              <a:avLst/>
            </a:prstGeom>
          </p:spPr>
        </p:pic>
        <p:pic>
          <p:nvPicPr>
            <p:cNvPr id="21" name="Imagen 18">
              <a:extLst>
                <a:ext uri="{FF2B5EF4-FFF2-40B4-BE49-F238E27FC236}">
                  <a16:creationId xmlns:a16="http://schemas.microsoft.com/office/drawing/2014/main" id="{473FF2AF-39AD-4E38-B0DB-092015CE8F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5136" r="50795"/>
            <a:stretch/>
          </p:blipFill>
          <p:spPr>
            <a:xfrm>
              <a:off x="2653337" y="631773"/>
              <a:ext cx="1779014" cy="3971301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</p:pic>
        <p:pic>
          <p:nvPicPr>
            <p:cNvPr id="22" name="Imagen 19">
              <a:extLst>
                <a:ext uri="{FF2B5EF4-FFF2-40B4-BE49-F238E27FC236}">
                  <a16:creationId xmlns:a16="http://schemas.microsoft.com/office/drawing/2014/main" id="{1F289E0E-507A-4F42-BA29-099675673D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75742"/>
            <a:stretch/>
          </p:blipFill>
          <p:spPr>
            <a:xfrm>
              <a:off x="779963" y="631773"/>
              <a:ext cx="1793018" cy="3989876"/>
            </a:xfrm>
            <a:prstGeom prst="rect">
              <a:avLst/>
            </a:prstGeom>
          </p:spPr>
        </p:pic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D59242A1-D9D0-498D-8B78-2E25340C85AE}"/>
              </a:ext>
            </a:extLst>
          </p:cNvPr>
          <p:cNvSpPr txBox="1"/>
          <p:nvPr/>
        </p:nvSpPr>
        <p:spPr>
          <a:xfrm rot="19800566">
            <a:off x="4911692" y="2491853"/>
            <a:ext cx="37359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1600" dirty="0">
                <a:solidFill>
                  <a:srgbClr val="000000"/>
                </a:solidFill>
                <a:latin typeface="Calibri" panose="020F0502020204030204"/>
              </a:rPr>
              <a:t>Avoidable costs and losses?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E7BCBF9-177F-43B9-8AF5-1B4AB6FD2E8B}"/>
              </a:ext>
            </a:extLst>
          </p:cNvPr>
          <p:cNvSpPr/>
          <p:nvPr/>
        </p:nvSpPr>
        <p:spPr>
          <a:xfrm>
            <a:off x="2138946" y="5909223"/>
            <a:ext cx="84023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en-US" sz="1600" dirty="0">
                <a:solidFill>
                  <a:srgbClr val="CCDDEA">
                    <a:lumMod val="50000"/>
                  </a:srgbClr>
                </a:solidFill>
                <a:latin typeface="Calibri" panose="020F0502020204030204"/>
              </a:rPr>
              <a:t>Reflects the relationship or gap between food safety needs and actual capabilities and incentives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C325B62-ED7A-445C-AE7E-9CFA11D77692}"/>
              </a:ext>
            </a:extLst>
          </p:cNvPr>
          <p:cNvSpPr/>
          <p:nvPr/>
        </p:nvSpPr>
        <p:spPr>
          <a:xfrm>
            <a:off x="3067092" y="4198067"/>
            <a:ext cx="13318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>
                <a:solidFill>
                  <a:srgbClr val="000000"/>
                </a:solidFill>
              </a:rPr>
              <a:t>Low diet diversity</a:t>
            </a:r>
          </a:p>
          <a:p>
            <a:pPr lvl="0"/>
            <a:r>
              <a:rPr lang="en-US" sz="1200" dirty="0">
                <a:solidFill>
                  <a:srgbClr val="000000"/>
                </a:solidFill>
              </a:rPr>
              <a:t>Weak incentives</a:t>
            </a:r>
          </a:p>
          <a:p>
            <a:pPr lvl="0"/>
            <a:r>
              <a:rPr lang="en-US" sz="1200" dirty="0">
                <a:solidFill>
                  <a:srgbClr val="000000"/>
                </a:solidFill>
              </a:rPr>
              <a:t>Weak capacity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4F4CB42-0D46-4AFC-8C40-EC96DFB44916}"/>
              </a:ext>
            </a:extLst>
          </p:cNvPr>
          <p:cNvSpPr/>
          <p:nvPr/>
        </p:nvSpPr>
        <p:spPr>
          <a:xfrm>
            <a:off x="4805343" y="4033584"/>
            <a:ext cx="17194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>
                <a:solidFill>
                  <a:srgbClr val="000000"/>
                </a:solidFill>
              </a:rPr>
              <a:t>Rapid dietary diversity</a:t>
            </a:r>
          </a:p>
          <a:p>
            <a:pPr lvl="0"/>
            <a:r>
              <a:rPr lang="en-US" sz="1200" dirty="0">
                <a:solidFill>
                  <a:srgbClr val="000000"/>
                </a:solidFill>
              </a:rPr>
              <a:t>Changing risks</a:t>
            </a:r>
          </a:p>
          <a:p>
            <a:pPr lvl="0"/>
            <a:r>
              <a:rPr lang="en-US" sz="1200" dirty="0">
                <a:solidFill>
                  <a:srgbClr val="000000"/>
                </a:solidFill>
              </a:rPr>
              <a:t>Lagging capacity and</a:t>
            </a:r>
          </a:p>
          <a:p>
            <a:pPr lvl="0"/>
            <a:r>
              <a:rPr lang="en-US" sz="1200" dirty="0">
                <a:solidFill>
                  <a:srgbClr val="000000"/>
                </a:solidFill>
              </a:rPr>
              <a:t>incentives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0B56582-B688-4025-8B20-DEF2FF87E322}"/>
              </a:ext>
            </a:extLst>
          </p:cNvPr>
          <p:cNvSpPr/>
          <p:nvPr/>
        </p:nvSpPr>
        <p:spPr>
          <a:xfrm>
            <a:off x="6782991" y="4027944"/>
            <a:ext cx="17194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>
                <a:solidFill>
                  <a:srgbClr val="000000"/>
                </a:solidFill>
              </a:rPr>
              <a:t>Formal sector responds</a:t>
            </a:r>
          </a:p>
          <a:p>
            <a:pPr lvl="0"/>
            <a:r>
              <a:rPr lang="en-US" sz="1200" dirty="0">
                <a:solidFill>
                  <a:srgbClr val="000000"/>
                </a:solidFill>
              </a:rPr>
              <a:t>to consumer demands</a:t>
            </a:r>
          </a:p>
          <a:p>
            <a:pPr lvl="0"/>
            <a:r>
              <a:rPr lang="en-US" sz="1200" dirty="0">
                <a:solidFill>
                  <a:srgbClr val="000000"/>
                </a:solidFill>
              </a:rPr>
              <a:t>Growing public capacity</a:t>
            </a:r>
          </a:p>
          <a:p>
            <a:pPr lvl="0"/>
            <a:r>
              <a:rPr lang="en-US" sz="1200" dirty="0">
                <a:solidFill>
                  <a:srgbClr val="000000"/>
                </a:solidFill>
              </a:rPr>
              <a:t>Stronger incentives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B32BFA0-13D3-4CB2-A5A6-4F71E766EB25}"/>
              </a:ext>
            </a:extLst>
          </p:cNvPr>
          <p:cNvSpPr/>
          <p:nvPr/>
        </p:nvSpPr>
        <p:spPr>
          <a:xfrm>
            <a:off x="9099516" y="4062995"/>
            <a:ext cx="19070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>
                <a:solidFill>
                  <a:srgbClr val="000000"/>
                </a:solidFill>
              </a:rPr>
              <a:t>Mature demand</a:t>
            </a:r>
          </a:p>
          <a:p>
            <a:pPr lvl="0"/>
            <a:r>
              <a:rPr lang="en-US" sz="1200" dirty="0">
                <a:solidFill>
                  <a:srgbClr val="000000"/>
                </a:solidFill>
              </a:rPr>
              <a:t>Risks well-managed</a:t>
            </a:r>
          </a:p>
          <a:p>
            <a:pPr lvl="0"/>
            <a:r>
              <a:rPr lang="en-US" sz="1200" dirty="0">
                <a:solidFill>
                  <a:srgbClr val="000000"/>
                </a:solidFill>
              </a:rPr>
              <a:t>Periodic failures lead </a:t>
            </a:r>
          </a:p>
          <a:p>
            <a:pPr lvl="0"/>
            <a:r>
              <a:rPr lang="en-US" sz="1200" dirty="0">
                <a:solidFill>
                  <a:srgbClr val="000000"/>
                </a:solidFill>
              </a:rPr>
              <a:t>to rapid response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8EEB931-2DAB-4F1D-AF73-7E97BA8D50C1}"/>
              </a:ext>
            </a:extLst>
          </p:cNvPr>
          <p:cNvSpPr txBox="1"/>
          <p:nvPr/>
        </p:nvSpPr>
        <p:spPr>
          <a:xfrm>
            <a:off x="3263016" y="2499429"/>
            <a:ext cx="1934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Many African countries are here</a:t>
            </a: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DD5248CA-8F45-4A80-9B14-6D15593420C8}"/>
              </a:ext>
            </a:extLst>
          </p:cNvPr>
          <p:cNvSpPr/>
          <p:nvPr/>
        </p:nvSpPr>
        <p:spPr>
          <a:xfrm>
            <a:off x="3805149" y="3284191"/>
            <a:ext cx="296855" cy="4490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9DD074F1-E9B2-4EB0-BD6B-7599FA59DB44}"/>
              </a:ext>
            </a:extLst>
          </p:cNvPr>
          <p:cNvSpPr/>
          <p:nvPr/>
        </p:nvSpPr>
        <p:spPr>
          <a:xfrm>
            <a:off x="4307276" y="3213864"/>
            <a:ext cx="439569" cy="2708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36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834</Words>
  <Application>Microsoft Office PowerPoint</Application>
  <PresentationFormat>Widescreen</PresentationFormat>
  <Paragraphs>106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Helvetica</vt:lpstr>
      <vt:lpstr>Wingdings</vt:lpstr>
      <vt:lpstr>Office Theme</vt:lpstr>
      <vt:lpstr>Conception personnalisée</vt:lpstr>
      <vt:lpstr>Why Food Safety Matters to Africa:  Making the Case for Policy Action</vt:lpstr>
      <vt:lpstr>Main Messages</vt:lpstr>
      <vt:lpstr>Food safety is a mainstream  economic development issue for Africa</vt:lpstr>
      <vt:lpstr>When food safety has been on Africa’s development agenda it has largely been in relation to trade and market access</vt:lpstr>
      <vt:lpstr>There is a strong public health imperative for domestic food safety action</vt:lpstr>
      <vt:lpstr>There is a strong commercial imperative  for domestic food safety action</vt:lpstr>
      <vt:lpstr>The economic costs of unsafe food take many forms with both short- and long-term dimensions</vt:lpstr>
      <vt:lpstr>Productivity losses due to unsafe food cost Africa some $20 billion/year This is 40 to 50 times the trade-related costs</vt:lpstr>
      <vt:lpstr>For many African countries, the economic costs of unsafe food will rise in the coming years in a ‘business as usual’ scenario: The FOOD SAFETY LIFECYCLE </vt:lpstr>
      <vt:lpstr>What is ‘business as usual’ in many African countries?</vt:lpstr>
      <vt:lpstr>Capacity (and underinvestment) matters, a lot:  FBD from animal products differs greatly among African countries</vt:lpstr>
      <vt:lpstr>Looking forward…</vt:lpstr>
      <vt:lpstr>To mainstream food safety in the development agenda we need to think holistically about what constitutes “investment in safer food”  and better measure impacts</vt:lpstr>
      <vt:lpstr>And combine generic strategies with varied priorities for countries at different stages of agro-food system transformation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2020-11-07T07:02:48Z</dcterms:created>
  <dcterms:modified xsi:type="dcterms:W3CDTF">2020-11-07T07:02:50Z</dcterms:modified>
</cp:coreProperties>
</file>