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8"/>
  </p:notesMasterIdLst>
  <p:handoutMasterIdLst>
    <p:handoutMasterId r:id="rId49"/>
  </p:handoutMasterIdLst>
  <p:sldIdLst>
    <p:sldId id="289" r:id="rId5"/>
    <p:sldId id="366" r:id="rId6"/>
    <p:sldId id="367" r:id="rId7"/>
    <p:sldId id="371" r:id="rId8"/>
    <p:sldId id="372" r:id="rId9"/>
    <p:sldId id="373" r:id="rId10"/>
    <p:sldId id="412" r:id="rId11"/>
    <p:sldId id="369" r:id="rId12"/>
    <p:sldId id="370" r:id="rId13"/>
    <p:sldId id="411" r:id="rId14"/>
    <p:sldId id="430" r:id="rId15"/>
    <p:sldId id="432" r:id="rId16"/>
    <p:sldId id="431" r:id="rId17"/>
    <p:sldId id="429" r:id="rId18"/>
    <p:sldId id="414" r:id="rId19"/>
    <p:sldId id="417" r:id="rId20"/>
    <p:sldId id="458" r:id="rId21"/>
    <p:sldId id="460" r:id="rId22"/>
    <p:sldId id="442" r:id="rId23"/>
    <p:sldId id="450" r:id="rId24"/>
    <p:sldId id="451" r:id="rId25"/>
    <p:sldId id="448" r:id="rId26"/>
    <p:sldId id="449" r:id="rId27"/>
    <p:sldId id="454" r:id="rId28"/>
    <p:sldId id="455" r:id="rId29"/>
    <p:sldId id="456" r:id="rId30"/>
    <p:sldId id="461" r:id="rId31"/>
    <p:sldId id="462" r:id="rId32"/>
    <p:sldId id="463" r:id="rId33"/>
    <p:sldId id="464" r:id="rId34"/>
    <p:sldId id="465" r:id="rId35"/>
    <p:sldId id="466" r:id="rId36"/>
    <p:sldId id="467" r:id="rId37"/>
    <p:sldId id="468" r:id="rId38"/>
    <p:sldId id="469" r:id="rId39"/>
    <p:sldId id="470" r:id="rId40"/>
    <p:sldId id="471" r:id="rId41"/>
    <p:sldId id="472" r:id="rId42"/>
    <p:sldId id="374" r:id="rId43"/>
    <p:sldId id="457" r:id="rId44"/>
    <p:sldId id="452" r:id="rId45"/>
    <p:sldId id="453" r:id="rId46"/>
    <p:sldId id="413" r:id="rId47"/>
  </p:sldIdLst>
  <p:sldSz cx="9144000" cy="6858000" type="screen4x3"/>
  <p:notesSz cx="6669088" cy="99266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920">
          <p15:clr>
            <a:srgbClr val="A4A3A4"/>
          </p15:clr>
        </p15:guide>
        <p15:guide id="2" pos="5424">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49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1B4E9E-F8ED-4713-9ED6-280376878684}" v="10" dt="2023-01-13T05:10:46.7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304" autoAdjust="0"/>
  </p:normalViewPr>
  <p:slideViewPr>
    <p:cSldViewPr>
      <p:cViewPr varScale="1">
        <p:scale>
          <a:sx n="89" d="100"/>
          <a:sy n="89" d="100"/>
        </p:scale>
        <p:origin x="1188" y="48"/>
      </p:cViewPr>
      <p:guideLst>
        <p:guide orient="horz" pos="1920"/>
        <p:guide pos="54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p:cViewPr varScale="1">
        <p:scale>
          <a:sx n="141" d="100"/>
          <a:sy n="141" d="100"/>
        </p:scale>
        <p:origin x="-7176" y="-120"/>
      </p:cViewPr>
      <p:guideLst>
        <p:guide orient="horz" pos="3126"/>
        <p:guide pos="210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signoli, Cristiano (WorldFish)" userId="S::c.rossignoli@cgiar.org::d071853c-1100-4d7a-9548-7a456215a023" providerId="AD" clId="Web-{971B4E9E-F8ED-4713-9ED6-280376878684}"/>
    <pc:docChg chg="modSld">
      <pc:chgData name="Rossignoli, Cristiano (WorldFish)" userId="S::c.rossignoli@cgiar.org::d071853c-1100-4d7a-9548-7a456215a023" providerId="AD" clId="Web-{971B4E9E-F8ED-4713-9ED6-280376878684}" dt="2023-01-13T05:10:44.462" v="3" actId="20577"/>
      <pc:docMkLst>
        <pc:docMk/>
      </pc:docMkLst>
      <pc:sldChg chg="modSp">
        <pc:chgData name="Rossignoli, Cristiano (WorldFish)" userId="S::c.rossignoli@cgiar.org::d071853c-1100-4d7a-9548-7a456215a023" providerId="AD" clId="Web-{971B4E9E-F8ED-4713-9ED6-280376878684}" dt="2023-01-13T05:10:44.462" v="3" actId="20577"/>
        <pc:sldMkLst>
          <pc:docMk/>
          <pc:sldMk cId="0" sldId="289"/>
        </pc:sldMkLst>
        <pc:spChg chg="mod">
          <ac:chgData name="Rossignoli, Cristiano (WorldFish)" userId="S::c.rossignoli@cgiar.org::d071853c-1100-4d7a-9548-7a456215a023" providerId="AD" clId="Web-{971B4E9E-F8ED-4713-9ED6-280376878684}" dt="2023-01-13T05:10:44.462" v="3" actId="20577"/>
          <ac:spMkLst>
            <pc:docMk/>
            <pc:sldMk cId="0" sldId="289"/>
            <ac:spMk id="20482" creationId="{B11B44C5-39C3-0FC9-11CA-874B7C5DE0E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A60F05E-4341-52E2-9CB9-C5DB199D39E6}"/>
              </a:ext>
            </a:extLst>
          </p:cNvPr>
          <p:cNvSpPr>
            <a:spLocks noGrp="1"/>
          </p:cNvSpPr>
          <p:nvPr>
            <p:ph type="hdr" sz="quarter"/>
          </p:nvPr>
        </p:nvSpPr>
        <p:spPr>
          <a:xfrm>
            <a:off x="0" y="0"/>
            <a:ext cx="2889250" cy="496888"/>
          </a:xfrm>
          <a:prstGeom prst="rect">
            <a:avLst/>
          </a:prstGeom>
        </p:spPr>
        <p:txBody>
          <a:bodyPr vert="horz" lIns="91440" tIns="45720" rIns="91440" bIns="45720" rtlCol="0"/>
          <a:lstStyle>
            <a:lvl1pPr algn="l" eaLnBrk="1" hangingPunct="1">
              <a:defRPr sz="1200">
                <a:latin typeface="Arial" pitchFamily="34" charset="0"/>
                <a:ea typeface="+mn-ea"/>
                <a:cs typeface="Arial" pitchFamily="34" charset="0"/>
              </a:defRPr>
            </a:lvl1pPr>
          </a:lstStyle>
          <a:p>
            <a:pPr>
              <a:defRPr/>
            </a:pPr>
            <a:endParaRPr lang="en-US"/>
          </a:p>
        </p:txBody>
      </p:sp>
      <p:sp>
        <p:nvSpPr>
          <p:cNvPr id="3" name="Date Placeholder 2">
            <a:extLst>
              <a:ext uri="{FF2B5EF4-FFF2-40B4-BE49-F238E27FC236}">
                <a16:creationId xmlns:a16="http://schemas.microsoft.com/office/drawing/2014/main" id="{D6610ED5-1578-3FE6-35C8-C7F2D941EB91}"/>
              </a:ext>
            </a:extLst>
          </p:cNvPr>
          <p:cNvSpPr>
            <a:spLocks noGrp="1"/>
          </p:cNvSpPr>
          <p:nvPr>
            <p:ph type="dt" sz="quarter" idx="1"/>
          </p:nvPr>
        </p:nvSpPr>
        <p:spPr>
          <a:xfrm>
            <a:off x="3778250" y="0"/>
            <a:ext cx="2889250" cy="4968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ea typeface="ＭＳ Ｐゴシック" panose="020B0600070205080204" pitchFamily="34" charset="-128"/>
                <a:cs typeface="Arial" panose="020B0604020202020204" pitchFamily="34" charset="0"/>
              </a:defRPr>
            </a:lvl1pPr>
          </a:lstStyle>
          <a:p>
            <a:pPr>
              <a:defRPr/>
            </a:pPr>
            <a:fld id="{E8C86F5F-1003-4AF5-827C-F0F63848A991}" type="datetime1">
              <a:rPr lang="en-US" altLang="en-US"/>
              <a:pPr>
                <a:defRPr/>
              </a:pPr>
              <a:t>1/12/2023</a:t>
            </a:fld>
            <a:endParaRPr lang="en-US" altLang="en-US"/>
          </a:p>
        </p:txBody>
      </p:sp>
      <p:sp>
        <p:nvSpPr>
          <p:cNvPr id="4" name="Footer Placeholder 3">
            <a:extLst>
              <a:ext uri="{FF2B5EF4-FFF2-40B4-BE49-F238E27FC236}">
                <a16:creationId xmlns:a16="http://schemas.microsoft.com/office/drawing/2014/main" id="{43E6B3E6-2EA5-8EAC-4FF0-6DFEB6493410}"/>
              </a:ext>
            </a:extLst>
          </p:cNvPr>
          <p:cNvSpPr>
            <a:spLocks noGrp="1"/>
          </p:cNvSpPr>
          <p:nvPr>
            <p:ph type="ftr" sz="quarter" idx="2"/>
          </p:nvPr>
        </p:nvSpPr>
        <p:spPr>
          <a:xfrm>
            <a:off x="0" y="9428163"/>
            <a:ext cx="2889250" cy="496887"/>
          </a:xfrm>
          <a:prstGeom prst="rect">
            <a:avLst/>
          </a:prstGeom>
        </p:spPr>
        <p:txBody>
          <a:bodyPr vert="horz" lIns="91440" tIns="45720" rIns="91440" bIns="45720" rtlCol="0" anchor="b"/>
          <a:lstStyle>
            <a:lvl1pPr algn="l" eaLnBrk="1" hangingPunct="1">
              <a:defRPr sz="1200">
                <a:latin typeface="Arial" pitchFamily="34" charset="0"/>
                <a:ea typeface="+mn-ea"/>
                <a:cs typeface="Arial" pitchFamily="34" charset="0"/>
              </a:defRPr>
            </a:lvl1pPr>
          </a:lstStyle>
          <a:p>
            <a:pPr>
              <a:defRPr/>
            </a:pPr>
            <a:endParaRPr lang="en-US"/>
          </a:p>
        </p:txBody>
      </p:sp>
      <p:sp>
        <p:nvSpPr>
          <p:cNvPr id="5" name="Slide Number Placeholder 4">
            <a:extLst>
              <a:ext uri="{FF2B5EF4-FFF2-40B4-BE49-F238E27FC236}">
                <a16:creationId xmlns:a16="http://schemas.microsoft.com/office/drawing/2014/main" id="{3ABE54F1-CC91-FAD9-21CE-453DC04BA629}"/>
              </a:ext>
            </a:extLst>
          </p:cNvPr>
          <p:cNvSpPr>
            <a:spLocks noGrp="1"/>
          </p:cNvSpPr>
          <p:nvPr>
            <p:ph type="sldNum" sz="quarter" idx="3"/>
          </p:nvPr>
        </p:nvSpPr>
        <p:spPr>
          <a:xfrm>
            <a:off x="3778250" y="9428163"/>
            <a:ext cx="2889250"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anose="020B0604020202020204" pitchFamily="34" charset="0"/>
              </a:defRPr>
            </a:lvl1pPr>
          </a:lstStyle>
          <a:p>
            <a:fld id="{59534CA2-D356-488B-B2B9-F291CBCD0782}"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3ED5C8-DB6D-CBD5-9F59-BE2EB140680D}"/>
              </a:ext>
            </a:extLst>
          </p:cNvPr>
          <p:cNvSpPr>
            <a:spLocks noGrp="1"/>
          </p:cNvSpPr>
          <p:nvPr>
            <p:ph type="hdr" sz="quarter"/>
          </p:nvPr>
        </p:nvSpPr>
        <p:spPr>
          <a:xfrm>
            <a:off x="0" y="0"/>
            <a:ext cx="2889250" cy="496888"/>
          </a:xfrm>
          <a:prstGeom prst="rect">
            <a:avLst/>
          </a:prstGeom>
        </p:spPr>
        <p:txBody>
          <a:bodyPr vert="horz" lIns="91440" tIns="45720" rIns="91440" bIns="45720" rtlCol="0"/>
          <a:lstStyle>
            <a:lvl1pPr algn="l" eaLnBrk="1" hangingPunct="1">
              <a:defRPr sz="1200">
                <a:latin typeface="Arial" pitchFamily="34" charset="0"/>
                <a:ea typeface="+mn-ea"/>
                <a:cs typeface="Arial" pitchFamily="34" charset="0"/>
              </a:defRPr>
            </a:lvl1pPr>
          </a:lstStyle>
          <a:p>
            <a:pPr>
              <a:defRPr/>
            </a:pPr>
            <a:endParaRPr lang="en-MY"/>
          </a:p>
        </p:txBody>
      </p:sp>
      <p:sp>
        <p:nvSpPr>
          <p:cNvPr id="3" name="Date Placeholder 2">
            <a:extLst>
              <a:ext uri="{FF2B5EF4-FFF2-40B4-BE49-F238E27FC236}">
                <a16:creationId xmlns:a16="http://schemas.microsoft.com/office/drawing/2014/main" id="{4A98D4BF-83B5-491F-8178-26A92AECAFFC}"/>
              </a:ext>
            </a:extLst>
          </p:cNvPr>
          <p:cNvSpPr>
            <a:spLocks noGrp="1"/>
          </p:cNvSpPr>
          <p:nvPr>
            <p:ph type="dt" idx="1"/>
          </p:nvPr>
        </p:nvSpPr>
        <p:spPr>
          <a:xfrm>
            <a:off x="3778250" y="0"/>
            <a:ext cx="2889250" cy="4968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ea typeface="ＭＳ Ｐゴシック" panose="020B0600070205080204" pitchFamily="34" charset="-128"/>
                <a:cs typeface="Arial" panose="020B0604020202020204" pitchFamily="34" charset="0"/>
              </a:defRPr>
            </a:lvl1pPr>
          </a:lstStyle>
          <a:p>
            <a:pPr>
              <a:defRPr/>
            </a:pPr>
            <a:fld id="{7D61582D-A69A-4F30-B4AD-F4AEE86940DA}" type="datetime1">
              <a:rPr lang="en-US" altLang="en-US"/>
              <a:pPr>
                <a:defRPr/>
              </a:pPr>
              <a:t>1/12/2023</a:t>
            </a:fld>
            <a:endParaRPr lang="en-GB" altLang="en-US"/>
          </a:p>
        </p:txBody>
      </p:sp>
      <p:sp>
        <p:nvSpPr>
          <p:cNvPr id="4" name="Slide Image Placeholder 3">
            <a:extLst>
              <a:ext uri="{FF2B5EF4-FFF2-40B4-BE49-F238E27FC236}">
                <a16:creationId xmlns:a16="http://schemas.microsoft.com/office/drawing/2014/main" id="{5C7431CD-4010-45F2-A4A6-66674E2E7D89}"/>
              </a:ext>
            </a:extLst>
          </p:cNvPr>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en-MY" noProof="0"/>
          </a:p>
        </p:txBody>
      </p:sp>
      <p:sp>
        <p:nvSpPr>
          <p:cNvPr id="5" name="Notes Placeholder 4">
            <a:extLst>
              <a:ext uri="{FF2B5EF4-FFF2-40B4-BE49-F238E27FC236}">
                <a16:creationId xmlns:a16="http://schemas.microsoft.com/office/drawing/2014/main" id="{30C930C0-FA3A-8085-DD80-782E6969C0A6}"/>
              </a:ext>
            </a:extLst>
          </p:cNvPr>
          <p:cNvSpPr>
            <a:spLocks noGrp="1"/>
          </p:cNvSpPr>
          <p:nvPr>
            <p:ph type="body" sz="quarter" idx="3"/>
          </p:nvPr>
        </p:nvSpPr>
        <p:spPr>
          <a:xfrm>
            <a:off x="666750" y="4714875"/>
            <a:ext cx="5335588" cy="4467225"/>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45CAA89E-2C2A-96A4-64CB-01916C9000F0}"/>
              </a:ext>
            </a:extLst>
          </p:cNvPr>
          <p:cNvSpPr>
            <a:spLocks noGrp="1"/>
          </p:cNvSpPr>
          <p:nvPr>
            <p:ph type="ftr" sz="quarter" idx="4"/>
          </p:nvPr>
        </p:nvSpPr>
        <p:spPr>
          <a:xfrm>
            <a:off x="0" y="9428163"/>
            <a:ext cx="2889250" cy="496887"/>
          </a:xfrm>
          <a:prstGeom prst="rect">
            <a:avLst/>
          </a:prstGeom>
        </p:spPr>
        <p:txBody>
          <a:bodyPr vert="horz" lIns="91440" tIns="45720" rIns="91440" bIns="45720" rtlCol="0" anchor="b"/>
          <a:lstStyle>
            <a:lvl1pPr algn="l" eaLnBrk="1" hangingPunct="1">
              <a:defRPr sz="1200">
                <a:latin typeface="Arial" pitchFamily="34" charset="0"/>
                <a:ea typeface="+mn-ea"/>
                <a:cs typeface="Arial" pitchFamily="34" charset="0"/>
              </a:defRPr>
            </a:lvl1pPr>
          </a:lstStyle>
          <a:p>
            <a:pPr>
              <a:defRPr/>
            </a:pPr>
            <a:endParaRPr lang="en-MY"/>
          </a:p>
        </p:txBody>
      </p:sp>
      <p:sp>
        <p:nvSpPr>
          <p:cNvPr id="7" name="Slide Number Placeholder 6">
            <a:extLst>
              <a:ext uri="{FF2B5EF4-FFF2-40B4-BE49-F238E27FC236}">
                <a16:creationId xmlns:a16="http://schemas.microsoft.com/office/drawing/2014/main" id="{EA203DCE-4FFE-DB62-FF11-80C6D32123E9}"/>
              </a:ext>
            </a:extLst>
          </p:cNvPr>
          <p:cNvSpPr>
            <a:spLocks noGrp="1"/>
          </p:cNvSpPr>
          <p:nvPr>
            <p:ph type="sldNum" sz="quarter" idx="5"/>
          </p:nvPr>
        </p:nvSpPr>
        <p:spPr>
          <a:xfrm>
            <a:off x="3778250" y="9428163"/>
            <a:ext cx="2889250"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anose="020B0604020202020204" pitchFamily="34" charset="0"/>
              </a:defRPr>
            </a:lvl1pPr>
          </a:lstStyle>
          <a:p>
            <a:fld id="{76264EFB-B992-487E-839A-D8B09BA4B1B0}"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CAF5F4C0-F690-5EB6-E60A-1D239622F2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8D7B6843-4858-1A81-98E7-EB07024133B4}"/>
              </a:ext>
            </a:extLst>
          </p:cNvPr>
          <p:cNvSpPr>
            <a:spLocks noGrp="1"/>
          </p:cNvSpPr>
          <p:nvPr>
            <p:ph type="body" idx="1"/>
          </p:nvPr>
        </p:nvSpPr>
        <p:spPr/>
        <p:txBody>
          <a:bodyPr/>
          <a:lstStyle/>
          <a:p>
            <a:pPr marL="342900" indent="-342900">
              <a:buFont typeface="Arial" panose="020B0604020202020204" pitchFamily="34" charset="0"/>
              <a:buChar char="•"/>
              <a:defRPr/>
            </a:pPr>
            <a:r>
              <a:rPr lang="en-US" dirty="0">
                <a:ea typeface="ＭＳ Ｐゴシック" charset="-128"/>
              </a:rPr>
              <a:t>The focus has moved from being about how to keep the family accounts into the wide-ranging subject of today.</a:t>
            </a:r>
          </a:p>
          <a:p>
            <a:pPr>
              <a:defRPr/>
            </a:pPr>
            <a:endParaRPr lang="en-US" dirty="0">
              <a:ea typeface="ＭＳ Ｐゴシック" charset="-128"/>
            </a:endParaRPr>
          </a:p>
          <a:p>
            <a:pPr marL="342900" indent="-342900">
              <a:buFont typeface="Arial" panose="020B0604020202020204" pitchFamily="34" charset="0"/>
              <a:buChar char="•"/>
              <a:defRPr/>
            </a:pPr>
            <a:r>
              <a:rPr lang="en-US" dirty="0">
                <a:ea typeface="ＭＳ Ｐゴシック" charset="-128"/>
              </a:rPr>
              <a:t>Economics has grown in scope, very slowly up to the 19th century, but at an accelerating rate ever since. </a:t>
            </a:r>
          </a:p>
          <a:p>
            <a:pPr>
              <a:defRPr/>
            </a:pPr>
            <a:endParaRPr lang="en-MY" dirty="0">
              <a:ea typeface="ＭＳ Ｐゴシック" charset="-128"/>
            </a:endParaRPr>
          </a:p>
        </p:txBody>
      </p:sp>
      <p:sp>
        <p:nvSpPr>
          <p:cNvPr id="22532" name="Slide Number Placeholder 3">
            <a:extLst>
              <a:ext uri="{FF2B5EF4-FFF2-40B4-BE49-F238E27FC236}">
                <a16:creationId xmlns:a16="http://schemas.microsoft.com/office/drawing/2014/main" id="{9E95EF78-1A80-E373-F987-BE8591068C9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D83D313-FF78-478D-A360-8AB1259EBB73}" type="slidenum">
              <a:rPr lang="en-GB" altLang="en-US"/>
              <a:pPr/>
              <a:t>2</a:t>
            </a:fld>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AF1760EF-2918-85F6-0981-6F066FC790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B168C3D5-D1C1-C863-28B2-D490A82FFE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Immediate or short term satisfaction can lead to missing the long-term benefits. For Example Immediate spending on cheap stuff instead of long-term savings will lead to lower economic prosperity.</a:t>
            </a:r>
            <a:endParaRPr lang="en-MY" altLang="en-US"/>
          </a:p>
        </p:txBody>
      </p:sp>
      <p:sp>
        <p:nvSpPr>
          <p:cNvPr id="70660" name="Slide Number Placeholder 3">
            <a:extLst>
              <a:ext uri="{FF2B5EF4-FFF2-40B4-BE49-F238E27FC236}">
                <a16:creationId xmlns:a16="http://schemas.microsoft.com/office/drawing/2014/main" id="{88EFE17C-010B-D41F-3127-BA18FB192B1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6FF4408-B6B7-4118-896B-A6C8898E48B5}" type="slidenum">
              <a:rPr lang="en-GB" altLang="en-US"/>
              <a:pPr/>
              <a:t>41</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17ABE7D0-B6C6-5106-0F31-0B61D6EB46A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1B02399A-D605-D9A1-2547-EB8CFC60B3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MY" altLang="en-US"/>
          </a:p>
        </p:txBody>
      </p:sp>
      <p:sp>
        <p:nvSpPr>
          <p:cNvPr id="27652" name="Slide Number Placeholder 3">
            <a:extLst>
              <a:ext uri="{FF2B5EF4-FFF2-40B4-BE49-F238E27FC236}">
                <a16:creationId xmlns:a16="http://schemas.microsoft.com/office/drawing/2014/main" id="{0B821862-3435-B67E-9C5D-078F07DE6F6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FC209B1-D13E-4BE2-B14A-FC239086BD99}" type="slidenum">
              <a:rPr lang="en-GB" altLang="en-US"/>
              <a:pPr/>
              <a:t>6</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D23BB559-BF94-B2D8-D2F6-92B92EFEE4E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2A536632-8C1E-54A3-2AA9-C5B0C15CA42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solidFill>
                  <a:srgbClr val="FF3300"/>
                </a:solidFill>
              </a:rPr>
              <a:t>What makes something scarce?</a:t>
            </a:r>
          </a:p>
          <a:p>
            <a:endParaRPr lang="en-MY" altLang="en-US"/>
          </a:p>
        </p:txBody>
      </p:sp>
      <p:sp>
        <p:nvSpPr>
          <p:cNvPr id="30724" name="Slide Number Placeholder 3">
            <a:extLst>
              <a:ext uri="{FF2B5EF4-FFF2-40B4-BE49-F238E27FC236}">
                <a16:creationId xmlns:a16="http://schemas.microsoft.com/office/drawing/2014/main" id="{57178001-8145-25BF-A11A-5D543467E2F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AF2E9FC-AB5E-4FED-BB04-5E5449E26066}" type="slidenum">
              <a:rPr lang="en-GB" altLang="en-US"/>
              <a:pPr/>
              <a:t>8</a:t>
            </a:fld>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061FD80A-89D7-1C65-5503-C660199033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8D23549B-090C-41D3-5ACD-BCA590E8E7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Land: Land resources are those things that are "gifts of nature". The soil in which we grow food, wood, minerals such as copper and tin and resources such as oil, goal, gas and uranium are scarce</a:t>
            </a:r>
            <a:endParaRPr lang="en-US" altLang="en-US" sz="1800"/>
          </a:p>
          <a:p>
            <a:r>
              <a:rPr lang="en-US" altLang="en-US"/>
              <a:t>Labor: Labor refers to the human resources used in the production of goods and services. Labor is the human work, both physical and intellectual, that contributes to the production of goods and services</a:t>
            </a:r>
            <a:endParaRPr lang="en-US" altLang="en-US" sz="1800"/>
          </a:p>
          <a:p>
            <a:r>
              <a:rPr lang="en-US" altLang="en-US"/>
              <a:t>Capital: Capital refers to the </a:t>
            </a:r>
            <a:r>
              <a:rPr lang="en-US" altLang="en-US" i="1"/>
              <a:t>tools and technologies</a:t>
            </a:r>
            <a:r>
              <a:rPr lang="en-US" altLang="en-US"/>
              <a:t> that are used to produce the goods and services we desire. Since more and better tools enhance the production of all types of goods and services, from cars to computers to education to haircuts, yet the amount of capital in the world is limited, </a:t>
            </a:r>
            <a:r>
              <a:rPr lang="en-US" altLang="en-US" i="1"/>
              <a:t>capital</a:t>
            </a:r>
            <a:r>
              <a:rPr lang="en-US" altLang="en-US"/>
              <a:t> is a scarce resource</a:t>
            </a:r>
          </a:p>
          <a:p>
            <a:r>
              <a:rPr lang="en-US" altLang="en-US"/>
              <a:t>Entrepreneurship: This refers to the innovation and creativity applied in the production of goods and services. The physical scarcity of land, labor and capital does not apply to human ingenuity, which itself is a resource that goes into the production of out economic output. </a:t>
            </a:r>
          </a:p>
          <a:p>
            <a:endParaRPr lang="en-MY" altLang="en-US"/>
          </a:p>
        </p:txBody>
      </p:sp>
      <p:sp>
        <p:nvSpPr>
          <p:cNvPr id="38916" name="Slide Number Placeholder 3">
            <a:extLst>
              <a:ext uri="{FF2B5EF4-FFF2-40B4-BE49-F238E27FC236}">
                <a16:creationId xmlns:a16="http://schemas.microsoft.com/office/drawing/2014/main" id="{D7EE010B-B0AA-2A71-3EF4-207DCFCD0B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AD30BA5-2330-4645-86F9-108002586B5D}" type="slidenum">
              <a:rPr lang="en-GB" altLang="en-US"/>
              <a:pPr/>
              <a:t>15</a:t>
            </a:fld>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720AB153-1D14-DF01-1C61-5EA0DCD0F03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4F66EBF6-A536-8E1A-3E83-1ED53B3A0E33}"/>
              </a:ext>
            </a:extLst>
          </p:cNvPr>
          <p:cNvSpPr>
            <a:spLocks noGrp="1"/>
          </p:cNvSpPr>
          <p:nvPr>
            <p:ph type="body" idx="1"/>
          </p:nvPr>
        </p:nvSpPr>
        <p:spPr/>
        <p:txBody>
          <a:bodyPr>
            <a:normAutofit fontScale="85000" lnSpcReduction="20000"/>
          </a:bodyPr>
          <a:lstStyle/>
          <a:p>
            <a:pPr eaLnBrk="1" fontAlgn="auto" hangingPunct="1">
              <a:defRPr/>
            </a:pPr>
            <a:r>
              <a:rPr lang="en-US" b="1" dirty="0">
                <a:ea typeface="ＭＳ Ｐゴシック" charset="-128"/>
              </a:rPr>
              <a:t>For Land: Rent</a:t>
            </a:r>
            <a:endParaRPr lang="en-MY" dirty="0">
              <a:ea typeface="ＭＳ Ｐゴシック" charset="-128"/>
            </a:endParaRPr>
          </a:p>
          <a:p>
            <a:pPr eaLnBrk="1" fontAlgn="ctr" hangingPunct="1">
              <a:defRPr/>
            </a:pPr>
            <a:r>
              <a:rPr lang="en-US" dirty="0">
                <a:ea typeface="ＭＳ Ｐゴシック" charset="-128"/>
              </a:rPr>
              <a:t>Firms pay households </a:t>
            </a:r>
            <a:r>
              <a:rPr lang="en-US" b="1" dirty="0">
                <a:ea typeface="ＭＳ Ｐゴシック" charset="-128"/>
              </a:rPr>
              <a:t>RENT</a:t>
            </a:r>
            <a:r>
              <a:rPr lang="en-US" dirty="0">
                <a:ea typeface="ＭＳ Ｐゴシック" charset="-128"/>
              </a:rPr>
              <a:t>. Landowners have the option to use their land for their own use or to rent it to firms for their use. If the landowner uses his land for his own use, the opportunity cost of doing so is the rent she could have earned by providing it to a firm.</a:t>
            </a:r>
            <a:endParaRPr lang="en-MY" dirty="0">
              <a:ea typeface="ＭＳ Ｐゴシック" charset="-128"/>
            </a:endParaRPr>
          </a:p>
          <a:p>
            <a:pPr eaLnBrk="1" fontAlgn="auto" hangingPunct="1">
              <a:defRPr/>
            </a:pPr>
            <a:r>
              <a:rPr lang="en-US" b="1" dirty="0">
                <a:ea typeface="ＭＳ Ｐゴシック" charset="-128"/>
              </a:rPr>
              <a:t>For Labor: Wages</a:t>
            </a:r>
            <a:endParaRPr lang="en-MY" dirty="0">
              <a:ea typeface="ＭＳ Ｐゴシック" charset="-128"/>
            </a:endParaRPr>
          </a:p>
          <a:p>
            <a:pPr eaLnBrk="1" fontAlgn="ctr" hangingPunct="1">
              <a:defRPr/>
            </a:pPr>
            <a:r>
              <a:rPr lang="en-US" dirty="0">
                <a:ea typeface="ＭＳ Ｐゴシック" charset="-128"/>
              </a:rPr>
              <a:t>Firms pay households </a:t>
            </a:r>
            <a:r>
              <a:rPr lang="en-US" b="1" dirty="0">
                <a:ea typeface="ＭＳ Ｐゴシック" charset="-128"/>
              </a:rPr>
              <a:t>WAGES</a:t>
            </a:r>
            <a:r>
              <a:rPr lang="en-US" dirty="0">
                <a:ea typeface="ＭＳ Ｐゴシック" charset="-128"/>
              </a:rPr>
              <a:t>. To employ workers, firms must pay workers money wages. If a worker is self employed, the opportunity cost of self-employment is the wages he could have earned working for another firm.</a:t>
            </a:r>
            <a:endParaRPr lang="en-MY" dirty="0">
              <a:ea typeface="ＭＳ Ｐゴシック" charset="-128"/>
            </a:endParaRPr>
          </a:p>
          <a:p>
            <a:pPr eaLnBrk="1" fontAlgn="ctr" hangingPunct="1">
              <a:defRPr/>
            </a:pPr>
            <a:r>
              <a:rPr lang="en-US" b="1" dirty="0">
                <a:ea typeface="ＭＳ Ｐゴシック" charset="-128"/>
              </a:rPr>
              <a:t>For Capital: Interest</a:t>
            </a:r>
            <a:endParaRPr lang="en-MY" dirty="0">
              <a:ea typeface="ＭＳ Ｐゴシック" charset="-128"/>
            </a:endParaRPr>
          </a:p>
          <a:p>
            <a:pPr eaLnBrk="1" fontAlgn="ctr" hangingPunct="1">
              <a:defRPr/>
            </a:pPr>
            <a:r>
              <a:rPr lang="en-US" dirty="0">
                <a:ea typeface="ＭＳ Ｐゴシック" charset="-128"/>
              </a:rPr>
              <a:t>Firms pay households </a:t>
            </a:r>
            <a:r>
              <a:rPr lang="en-US" b="1" dirty="0">
                <a:ea typeface="ＭＳ Ｐゴシック" charset="-128"/>
              </a:rPr>
              <a:t>INTEREST</a:t>
            </a:r>
            <a:r>
              <a:rPr lang="en-US" dirty="0">
                <a:ea typeface="ＭＳ Ｐゴシック" charset="-128"/>
              </a:rPr>
              <a:t>. Most firms will take out loans to acquire capital equipment. The money they borrow comes mostly from households' savings. Households put their money in banks because they earn interest on it. Banks pay interest on loans, which becomes the payment to households. If a household chooses to spend its extra income rather than save it, the opportunity cost of doing so is the interest it could earn in a bank.</a:t>
            </a:r>
            <a:endParaRPr lang="en-MY" dirty="0">
              <a:ea typeface="ＭＳ Ｐゴシック" charset="-128"/>
            </a:endParaRPr>
          </a:p>
          <a:p>
            <a:pPr eaLnBrk="1" fontAlgn="ctr" hangingPunct="1">
              <a:defRPr/>
            </a:pPr>
            <a:r>
              <a:rPr lang="en-US" b="1" dirty="0">
                <a:ea typeface="ＭＳ Ｐゴシック" charset="-128"/>
              </a:rPr>
              <a:t>Entrepreneurship: Profits</a:t>
            </a:r>
            <a:endParaRPr lang="en-MY" dirty="0">
              <a:ea typeface="ＭＳ Ｐゴシック" charset="-128"/>
            </a:endParaRPr>
          </a:p>
          <a:p>
            <a:pPr eaLnBrk="1" fontAlgn="ctr" hangingPunct="1">
              <a:defRPr/>
            </a:pPr>
            <a:r>
              <a:rPr lang="en-US" dirty="0">
                <a:ea typeface="ＭＳ Ｐゴシック" charset="-128"/>
              </a:rPr>
              <a:t>Households earn </a:t>
            </a:r>
            <a:r>
              <a:rPr lang="en-US" b="1" dirty="0">
                <a:ea typeface="ＭＳ Ｐゴシック" charset="-128"/>
              </a:rPr>
              <a:t>PROFIT</a:t>
            </a:r>
            <a:r>
              <a:rPr lang="en-US" dirty="0">
                <a:ea typeface="ＭＳ Ｐゴシック" charset="-128"/>
              </a:rPr>
              <a:t> for their entrepreneurial skills. An entrepreneur who takes a risk by putting his creative skills to the test in the market expects to earn a normal profit for his efforts.</a:t>
            </a:r>
            <a:endParaRPr lang="en-MY" dirty="0">
              <a:ea typeface="ＭＳ Ｐゴシック" charset="-128"/>
            </a:endParaRPr>
          </a:p>
          <a:p>
            <a:pPr>
              <a:defRPr/>
            </a:pPr>
            <a:endParaRPr lang="en-US" dirty="0">
              <a:ea typeface="ＭＳ Ｐゴシック" charset="-128"/>
            </a:endParaRPr>
          </a:p>
          <a:p>
            <a:pPr>
              <a:defRPr/>
            </a:pPr>
            <a:endParaRPr lang="en-MY" dirty="0">
              <a:ea typeface="ＭＳ Ｐゴシック" charset="-128"/>
            </a:endParaRPr>
          </a:p>
        </p:txBody>
      </p:sp>
      <p:sp>
        <p:nvSpPr>
          <p:cNvPr id="40964" name="Slide Number Placeholder 3">
            <a:extLst>
              <a:ext uri="{FF2B5EF4-FFF2-40B4-BE49-F238E27FC236}">
                <a16:creationId xmlns:a16="http://schemas.microsoft.com/office/drawing/2014/main" id="{B1715322-C5AF-641E-6DB3-E2EEA042BB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32D7336-D98D-4AC3-99AD-1C7F869CD9A1}" type="slidenum">
              <a:rPr lang="en-GB" altLang="en-US"/>
              <a:pPr/>
              <a:t>16</a:t>
            </a:fld>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2FCA5230-B23E-DB7B-A9EF-10759948A5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a:extLst>
              <a:ext uri="{FF2B5EF4-FFF2-40B4-BE49-F238E27FC236}">
                <a16:creationId xmlns:a16="http://schemas.microsoft.com/office/drawing/2014/main" id="{42ED613D-6AB0-39DC-001B-FEB8336309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PPF shows the maximum output of the economy. If the economy devotes all of its resources to the production of Tilapia it is able to produce 800 (+ zero carp)—Production Possibility A Alternatively, if the economy chooses Production Possibility C it is able to produce 200 carp and 400 tilapia</a:t>
            </a:r>
            <a:endParaRPr lang="en-MY" altLang="en-US"/>
          </a:p>
        </p:txBody>
      </p:sp>
      <p:sp>
        <p:nvSpPr>
          <p:cNvPr id="54276" name="Slide Number Placeholder 3">
            <a:extLst>
              <a:ext uri="{FF2B5EF4-FFF2-40B4-BE49-F238E27FC236}">
                <a16:creationId xmlns:a16="http://schemas.microsoft.com/office/drawing/2014/main" id="{D3E2FF35-18A4-925F-45C3-13EAD74DDC8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98329EC-1FAC-476E-A4BE-68BD457C603E}" type="slidenum">
              <a:rPr lang="en-GB" altLang="en-US"/>
              <a:pPr/>
              <a:t>28</a:t>
            </a:fld>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BBAF787F-1A6A-4E78-71DA-81C037FF96F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7A320D5C-B924-1A38-0ED0-D235687D7491}"/>
              </a:ext>
            </a:extLst>
          </p:cNvPr>
          <p:cNvSpPr>
            <a:spLocks noGrp="1"/>
          </p:cNvSpPr>
          <p:nvPr>
            <p:ph type="body" idx="1"/>
          </p:nvPr>
        </p:nvSpPr>
        <p:spPr/>
        <p:txBody>
          <a:bodyPr/>
          <a:lstStyle/>
          <a:p>
            <a:pPr marL="285750" indent="-285750">
              <a:buFont typeface="Arial" pitchFamily="34" charset="0"/>
              <a:buChar char="•"/>
              <a:defRPr/>
            </a:pPr>
            <a:r>
              <a:rPr lang="en-US" dirty="0">
                <a:ea typeface="ＭＳ Ｐゴシック" charset="-128"/>
              </a:rPr>
              <a:t>A point ON the PPC is attainable only if a nation achieves full-employment of its productive resources</a:t>
            </a:r>
          </a:p>
          <a:p>
            <a:pPr marL="285750" indent="-285750">
              <a:buFont typeface="Arial" pitchFamily="34" charset="0"/>
              <a:buChar char="•"/>
              <a:defRPr/>
            </a:pPr>
            <a:r>
              <a:rPr lang="en-US" dirty="0">
                <a:ea typeface="ＭＳ Ｐゴシック" charset="-128"/>
              </a:rPr>
              <a:t>The nation's resources are fixed in quantity</a:t>
            </a:r>
          </a:p>
          <a:p>
            <a:pPr marL="285750" indent="-285750">
              <a:buFont typeface="Arial" pitchFamily="34" charset="0"/>
              <a:buChar char="•"/>
              <a:defRPr/>
            </a:pPr>
            <a:r>
              <a:rPr lang="en-US" dirty="0">
                <a:ea typeface="ＭＳ Ｐゴシック" charset="-128"/>
              </a:rPr>
              <a:t>The economy is closed, i.e. does not trade with other countries</a:t>
            </a:r>
          </a:p>
          <a:p>
            <a:pPr marL="285750" indent="-285750">
              <a:buFont typeface="Arial" pitchFamily="34" charset="0"/>
              <a:buChar char="•"/>
              <a:defRPr/>
            </a:pPr>
            <a:r>
              <a:rPr lang="en-US" dirty="0">
                <a:ea typeface="ＭＳ Ｐゴシック" charset="-128"/>
              </a:rPr>
              <a:t>Represents only one country's economy</a:t>
            </a:r>
          </a:p>
          <a:p>
            <a:pPr marL="285750" indent="-285750">
              <a:buFont typeface="Arial" pitchFamily="34" charset="0"/>
              <a:buChar char="•"/>
              <a:defRPr/>
            </a:pPr>
            <a:endParaRPr lang="en-US" dirty="0">
              <a:ea typeface="ＭＳ Ｐゴシック" charset="-128"/>
            </a:endParaRPr>
          </a:p>
          <a:p>
            <a:pPr>
              <a:defRPr/>
            </a:pPr>
            <a:r>
              <a:rPr lang="en-US" sz="1400" b="1" dirty="0">
                <a:ea typeface="ＭＳ Ｐゴシック" charset="-128"/>
                <a:cs typeface="Calibri" pitchFamily="34" charset="0"/>
              </a:rPr>
              <a:t>Observations about points on or within the PPC</a:t>
            </a:r>
          </a:p>
          <a:p>
            <a:pPr marL="285750" indent="-285750">
              <a:buFont typeface="Arial" pitchFamily="34" charset="0"/>
              <a:buChar char="•"/>
              <a:defRPr/>
            </a:pPr>
            <a:r>
              <a:rPr lang="en-US" dirty="0">
                <a:ea typeface="ＭＳ Ｐゴシック" charset="-128"/>
                <a:cs typeface="Calibri" pitchFamily="34" charset="0"/>
              </a:rPr>
              <a:t>Points ON the PPC are attainable, and desirable, since a country producing on the line is achieving full employment and efficiency</a:t>
            </a:r>
          </a:p>
          <a:p>
            <a:pPr marL="285750" indent="-285750">
              <a:buFont typeface="Arial" pitchFamily="34" charset="0"/>
              <a:buChar char="•"/>
              <a:defRPr/>
            </a:pPr>
            <a:r>
              <a:rPr lang="en-US" dirty="0">
                <a:ea typeface="ＭＳ Ｐゴシック" charset="-128"/>
                <a:cs typeface="Calibri" pitchFamily="34" charset="0"/>
              </a:rPr>
              <a:t>Points inside the PPC (such as E) are attainable but undesirable, because a nation producing here has unemployment and is inefficient</a:t>
            </a:r>
          </a:p>
          <a:p>
            <a:pPr marL="285750" indent="-285750">
              <a:buFont typeface="Arial" pitchFamily="34" charset="0"/>
              <a:buChar char="•"/>
              <a:defRPr/>
            </a:pPr>
            <a:r>
              <a:rPr lang="en-US" dirty="0">
                <a:ea typeface="ＭＳ Ｐゴシック" charset="-128"/>
                <a:cs typeface="Calibri" pitchFamily="34" charset="0"/>
              </a:rPr>
              <a:t>Points outside the PPC (such as F) are unattainable because they are beyond what is presently possible given the country’s scarce resources. But such points are desirable because they mean more output and consumption of both goods.</a:t>
            </a:r>
          </a:p>
          <a:p>
            <a:pPr marL="285750" indent="-285750">
              <a:buFont typeface="Arial" pitchFamily="34" charset="0"/>
              <a:buChar char="•"/>
              <a:defRPr/>
            </a:pPr>
            <a:endParaRPr lang="en-MY" dirty="0">
              <a:ea typeface="ＭＳ Ｐゴシック" charset="-128"/>
            </a:endParaRPr>
          </a:p>
        </p:txBody>
      </p:sp>
      <p:sp>
        <p:nvSpPr>
          <p:cNvPr id="59396" name="Slide Number Placeholder 3">
            <a:extLst>
              <a:ext uri="{FF2B5EF4-FFF2-40B4-BE49-F238E27FC236}">
                <a16:creationId xmlns:a16="http://schemas.microsoft.com/office/drawing/2014/main" id="{77DD1AB2-D09C-061D-EF62-5375AE9CE07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629746C-1CB5-4FE4-8699-B2E38824AA64}" type="slidenum">
              <a:rPr lang="en-GB" altLang="en-US"/>
              <a:pPr/>
              <a:t>32</a:t>
            </a:fld>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2E8AFA38-4768-8582-AF4C-5B9B39DF1B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a:extLst>
              <a:ext uri="{FF2B5EF4-FFF2-40B4-BE49-F238E27FC236}">
                <a16:creationId xmlns:a16="http://schemas.microsoft.com/office/drawing/2014/main" id="{35F8D1D5-4269-D505-FA35-A0DA77BBC2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1000"/>
              <a:t>Two of the key areas of study in economics are those of growth and development. Sometimes these concepts are thought of as the same, but they are not.</a:t>
            </a:r>
          </a:p>
          <a:p>
            <a:endParaRPr lang="en-MY" altLang="en-US"/>
          </a:p>
        </p:txBody>
      </p:sp>
      <p:sp>
        <p:nvSpPr>
          <p:cNvPr id="63492" name="Slide Number Placeholder 3">
            <a:extLst>
              <a:ext uri="{FF2B5EF4-FFF2-40B4-BE49-F238E27FC236}">
                <a16:creationId xmlns:a16="http://schemas.microsoft.com/office/drawing/2014/main" id="{A35312D0-5073-241B-E928-64A981BE235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E3F5B56-C7E0-4313-B2F2-EAF6A71D6B7D}" type="slidenum">
              <a:rPr lang="en-GB" altLang="en-US"/>
              <a:pPr/>
              <a:t>35</a:t>
            </a:fld>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69064E91-F950-EA38-1047-DC34C90FAA3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a:extLst>
              <a:ext uri="{FF2B5EF4-FFF2-40B4-BE49-F238E27FC236}">
                <a16:creationId xmlns:a16="http://schemas.microsoft.com/office/drawing/2014/main" id="{B5885D76-6A13-CE42-0ADB-3D8A6EC92A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MY" altLang="en-US"/>
          </a:p>
        </p:txBody>
      </p:sp>
      <p:sp>
        <p:nvSpPr>
          <p:cNvPr id="66564" name="Slide Number Placeholder 3">
            <a:extLst>
              <a:ext uri="{FF2B5EF4-FFF2-40B4-BE49-F238E27FC236}">
                <a16:creationId xmlns:a16="http://schemas.microsoft.com/office/drawing/2014/main" id="{6EECA093-9457-6B66-EEEE-34C07AFBD1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D88617F-B8E5-456E-B704-7CCF310BE8C0}" type="slidenum">
              <a:rPr lang="en-GB" altLang="en-US"/>
              <a:pPr/>
              <a:t>37</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575FDFE0-4AD6-8E9A-672C-271360032B63}"/>
              </a:ext>
            </a:extLst>
          </p:cNvPr>
          <p:cNvPicPr>
            <a:picLocks noChangeAspect="1"/>
          </p:cNvPicPr>
          <p:nvPr userDrawn="1"/>
        </p:nvPicPr>
        <p:blipFill>
          <a:blip r:embed="rId2">
            <a:extLst>
              <a:ext uri="{28A0092B-C50C-407E-A947-70E740481C1C}">
                <a14:useLocalDpi xmlns:a14="http://schemas.microsoft.com/office/drawing/2010/main" val="0"/>
              </a:ext>
            </a:extLst>
          </a:blip>
          <a:srcRect t="23964" b="9354"/>
          <a:stretch>
            <a:fillRect/>
          </a:stretch>
        </p:blipFill>
        <p:spPr bwMode="auto">
          <a:xfrm>
            <a:off x="0" y="0"/>
            <a:ext cx="9144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66C14B61-EE1C-DCCA-D0C8-FD517F3502D9}"/>
              </a:ext>
            </a:extLst>
          </p:cNvPr>
          <p:cNvSpPr/>
          <p:nvPr userDrawn="1"/>
        </p:nvSpPr>
        <p:spPr>
          <a:xfrm>
            <a:off x="0" y="3994150"/>
            <a:ext cx="9144000" cy="2879725"/>
          </a:xfrm>
          <a:prstGeom prst="rect">
            <a:avLst/>
          </a:prstGeom>
          <a:solidFill>
            <a:srgbClr val="1A4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4" name="Rectangle 3">
            <a:extLst>
              <a:ext uri="{FF2B5EF4-FFF2-40B4-BE49-F238E27FC236}">
                <a16:creationId xmlns:a16="http://schemas.microsoft.com/office/drawing/2014/main" id="{F5D8BBC1-CBE2-ED07-F739-7AE88250CDC3}"/>
              </a:ext>
            </a:extLst>
          </p:cNvPr>
          <p:cNvSpPr/>
          <p:nvPr userDrawn="1"/>
        </p:nvSpPr>
        <p:spPr>
          <a:xfrm>
            <a:off x="5795963" y="3994150"/>
            <a:ext cx="2879725" cy="286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9" descr="new logo worldfish.png">
            <a:extLst>
              <a:ext uri="{FF2B5EF4-FFF2-40B4-BE49-F238E27FC236}">
                <a16:creationId xmlns:a16="http://schemas.microsoft.com/office/drawing/2014/main" id="{E7C258E8-F0D2-C3C3-4501-B7D660CA0C4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0788" y="5157788"/>
            <a:ext cx="198120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467544" y="4290665"/>
            <a:ext cx="4678288" cy="1470025"/>
          </a:xfrm>
          <a:prstGeom prst="rect">
            <a:avLst/>
          </a:prstGeom>
        </p:spPr>
        <p:txBody>
          <a:bodyPr anchor="t"/>
          <a:lstStyle>
            <a:lvl1pPr>
              <a:defRPr b="0">
                <a:solidFill>
                  <a:schemeClr val="bg1"/>
                </a:solidFill>
                <a:latin typeface="+mj-lt"/>
              </a:defRPr>
            </a:lvl1pPr>
          </a:lstStyle>
          <a:p>
            <a:r>
              <a:rPr lang="en-US" dirty="0"/>
              <a:t>Click to edit Master title style</a:t>
            </a:r>
            <a:endParaRPr lang="en-GB" dirty="0"/>
          </a:p>
        </p:txBody>
      </p:sp>
      <p:sp>
        <p:nvSpPr>
          <p:cNvPr id="8" name="Subtitle 2"/>
          <p:cNvSpPr>
            <a:spLocks noGrp="1"/>
          </p:cNvSpPr>
          <p:nvPr>
            <p:ph type="subTitle" idx="1"/>
          </p:nvPr>
        </p:nvSpPr>
        <p:spPr>
          <a:xfrm>
            <a:off x="467544" y="6165304"/>
            <a:ext cx="4680520" cy="478904"/>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2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2956785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2" name="Picture 9" descr="new logo worldfish.png">
            <a:extLst>
              <a:ext uri="{FF2B5EF4-FFF2-40B4-BE49-F238E27FC236}">
                <a16:creationId xmlns:a16="http://schemas.microsoft.com/office/drawing/2014/main" id="{DFDB0B63-0CA5-AE71-6AF5-A66ADADA32C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9850" y="6164263"/>
            <a:ext cx="9509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457200" y="3645024"/>
            <a:ext cx="8229600" cy="1143000"/>
          </a:xfrm>
          <a:prstGeom prst="rect">
            <a:avLst/>
          </a:prstGeom>
        </p:spPr>
        <p:txBody>
          <a:bodyPr vert="horz"/>
          <a:lstStyle/>
          <a:p>
            <a:r>
              <a:rPr lang="en-US" dirty="0"/>
              <a:t>Click to edit Master title style</a:t>
            </a:r>
          </a:p>
        </p:txBody>
      </p:sp>
      <p:sp>
        <p:nvSpPr>
          <p:cNvPr id="8" name="Content Placeholder 2"/>
          <p:cNvSpPr>
            <a:spLocks noGrp="1"/>
          </p:cNvSpPr>
          <p:nvPr>
            <p:ph idx="11"/>
          </p:nvPr>
        </p:nvSpPr>
        <p:spPr>
          <a:xfrm>
            <a:off x="457200" y="4974163"/>
            <a:ext cx="8229600" cy="1152000"/>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268503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2" name="Picture 9" descr="new logo worldfish.png">
            <a:extLst>
              <a:ext uri="{FF2B5EF4-FFF2-40B4-BE49-F238E27FC236}">
                <a16:creationId xmlns:a16="http://schemas.microsoft.com/office/drawing/2014/main" id="{FB84633B-30F9-28BC-AA16-5995C951A4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9850" y="6164263"/>
            <a:ext cx="9509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a:extLst>
              <a:ext uri="{FF2B5EF4-FFF2-40B4-BE49-F238E27FC236}">
                <a16:creationId xmlns:a16="http://schemas.microsoft.com/office/drawing/2014/main" id="{F6EDAC58-8609-6ED2-AD10-595E7264C294}"/>
              </a:ext>
            </a:extLst>
          </p:cNvPr>
          <p:cNvCxnSpPr/>
          <p:nvPr userDrawn="1"/>
        </p:nvCxnSpPr>
        <p:spPr>
          <a:xfrm flipH="1">
            <a:off x="0" y="1349375"/>
            <a:ext cx="9144000" cy="0"/>
          </a:xfrm>
          <a:prstGeom prst="line">
            <a:avLst/>
          </a:prstGeom>
          <a:ln w="12700">
            <a:solidFill>
              <a:srgbClr val="1A4985"/>
            </a:solidFill>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410518" y="186804"/>
            <a:ext cx="8244000" cy="1143000"/>
          </a:xfrm>
          <a:prstGeom prst="rect">
            <a:avLst/>
          </a:prstGeom>
        </p:spPr>
        <p:txBody>
          <a:bodyPr/>
          <a:lstStyle>
            <a:lvl1pPr>
              <a:defRPr b="1" i="0" baseline="0">
                <a:solidFill>
                  <a:schemeClr val="tx1"/>
                </a:solidFill>
              </a:defRPr>
            </a:lvl1pPr>
          </a:lstStyle>
          <a:p>
            <a:r>
              <a:rPr lang="en-US" dirty="0"/>
              <a:t>Click to edit Master title style</a:t>
            </a:r>
            <a:endParaRPr lang="en-GB" dirty="0"/>
          </a:p>
        </p:txBody>
      </p:sp>
      <p:sp>
        <p:nvSpPr>
          <p:cNvPr id="5" name="Content Placeholder 2"/>
          <p:cNvSpPr>
            <a:spLocks noGrp="1"/>
          </p:cNvSpPr>
          <p:nvPr>
            <p:ph idx="1"/>
          </p:nvPr>
        </p:nvSpPr>
        <p:spPr>
          <a:xfrm>
            <a:off x="410518" y="1600200"/>
            <a:ext cx="3945458" cy="4525963"/>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dirty="0"/>
              <a:t>Click to edit Master text styles</a:t>
            </a:r>
          </a:p>
          <a:p>
            <a:pPr lvl="1"/>
            <a:r>
              <a:rPr lang="en-US" dirty="0"/>
              <a:t>Second level</a:t>
            </a:r>
          </a:p>
        </p:txBody>
      </p:sp>
      <p:sp>
        <p:nvSpPr>
          <p:cNvPr id="6" name="Content Placeholder 2"/>
          <p:cNvSpPr>
            <a:spLocks noGrp="1"/>
          </p:cNvSpPr>
          <p:nvPr>
            <p:ph idx="10"/>
          </p:nvPr>
        </p:nvSpPr>
        <p:spPr>
          <a:xfrm>
            <a:off x="4709060" y="1600200"/>
            <a:ext cx="3945458" cy="4525963"/>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0167357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letely blank slide">
    <p:spTree>
      <p:nvGrpSpPr>
        <p:cNvPr id="1" name=""/>
        <p:cNvGrpSpPr/>
        <p:nvPr/>
      </p:nvGrpSpPr>
      <p:grpSpPr>
        <a:xfrm>
          <a:off x="0" y="0"/>
          <a:ext cx="0" cy="0"/>
          <a:chOff x="0" y="0"/>
          <a:chExt cx="0" cy="0"/>
        </a:xfrm>
      </p:grpSpPr>
      <p:pic>
        <p:nvPicPr>
          <p:cNvPr id="2" name="Picture 9" descr="new logo worldfish.png">
            <a:extLst>
              <a:ext uri="{FF2B5EF4-FFF2-40B4-BE49-F238E27FC236}">
                <a16:creationId xmlns:a16="http://schemas.microsoft.com/office/drawing/2014/main" id="{BAD5B80A-4F0F-E2E5-856C-EDC35BB4465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9850" y="6164263"/>
            <a:ext cx="9509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a:extLst>
              <a:ext uri="{FF2B5EF4-FFF2-40B4-BE49-F238E27FC236}">
                <a16:creationId xmlns:a16="http://schemas.microsoft.com/office/drawing/2014/main" id="{C885F57E-400D-3E61-2A74-B6DF055D07C2}"/>
              </a:ext>
            </a:extLst>
          </p:cNvPr>
          <p:cNvCxnSpPr/>
          <p:nvPr userDrawn="1"/>
        </p:nvCxnSpPr>
        <p:spPr>
          <a:xfrm flipH="1">
            <a:off x="0" y="1349375"/>
            <a:ext cx="9144000" cy="0"/>
          </a:xfrm>
          <a:prstGeom prst="line">
            <a:avLst/>
          </a:prstGeom>
          <a:ln w="12700">
            <a:solidFill>
              <a:srgbClr val="1A4985"/>
            </a:solidFill>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410518" y="186804"/>
            <a:ext cx="8244000" cy="1143000"/>
          </a:xfrm>
          <a:prstGeom prst="rect">
            <a:avLst/>
          </a:prstGeom>
        </p:spPr>
        <p:txBody>
          <a:bodyPr/>
          <a:lstStyle>
            <a:lvl1pPr>
              <a:defRPr b="1" i="0" baseline="0">
                <a:solidFill>
                  <a:schemeClr val="tx1"/>
                </a:solidFill>
              </a:defRPr>
            </a:lvl1pPr>
          </a:lstStyle>
          <a:p>
            <a:r>
              <a:rPr lang="en-US" dirty="0"/>
              <a:t>Click to edit Master title style</a:t>
            </a:r>
            <a:endParaRPr lang="en-GB" dirty="0"/>
          </a:p>
        </p:txBody>
      </p:sp>
      <p:sp>
        <p:nvSpPr>
          <p:cNvPr id="7" name="Content Placeholder 2"/>
          <p:cNvSpPr>
            <a:spLocks noGrp="1"/>
          </p:cNvSpPr>
          <p:nvPr>
            <p:ph idx="11"/>
          </p:nvPr>
        </p:nvSpPr>
        <p:spPr>
          <a:xfrm>
            <a:off x="4709060" y="1600201"/>
            <a:ext cx="3945458" cy="892696"/>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dirty="0"/>
              <a:t>Click to edit Master text styles</a:t>
            </a:r>
          </a:p>
          <a:p>
            <a:pPr lvl="1"/>
            <a:r>
              <a:rPr lang="en-US" dirty="0"/>
              <a:t>Second level</a:t>
            </a:r>
          </a:p>
        </p:txBody>
      </p:sp>
      <p:sp>
        <p:nvSpPr>
          <p:cNvPr id="8" name="Content Placeholder 2"/>
          <p:cNvSpPr>
            <a:spLocks noGrp="1"/>
          </p:cNvSpPr>
          <p:nvPr>
            <p:ph idx="10"/>
          </p:nvPr>
        </p:nvSpPr>
        <p:spPr>
          <a:xfrm>
            <a:off x="410518" y="2713187"/>
            <a:ext cx="3945458" cy="3412976"/>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dirty="0"/>
              <a:t>Click to edit Master text styles</a:t>
            </a:r>
          </a:p>
          <a:p>
            <a:pPr lvl="1"/>
            <a:r>
              <a:rPr lang="en-US" dirty="0"/>
              <a:t>Second level</a:t>
            </a:r>
          </a:p>
        </p:txBody>
      </p:sp>
      <p:sp>
        <p:nvSpPr>
          <p:cNvPr id="9" name="Content Placeholder 2"/>
          <p:cNvSpPr>
            <a:spLocks noGrp="1"/>
          </p:cNvSpPr>
          <p:nvPr>
            <p:ph idx="12"/>
          </p:nvPr>
        </p:nvSpPr>
        <p:spPr>
          <a:xfrm>
            <a:off x="4709060" y="2713187"/>
            <a:ext cx="3945458" cy="3412976"/>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dirty="0"/>
              <a:t>Click to edit Master text styles</a:t>
            </a:r>
          </a:p>
          <a:p>
            <a:pPr lvl="1"/>
            <a:r>
              <a:rPr lang="en-US" dirty="0"/>
              <a:t>Second level</a:t>
            </a:r>
          </a:p>
        </p:txBody>
      </p:sp>
      <p:sp>
        <p:nvSpPr>
          <p:cNvPr id="10" name="Content Placeholder 2"/>
          <p:cNvSpPr>
            <a:spLocks noGrp="1"/>
          </p:cNvSpPr>
          <p:nvPr>
            <p:ph idx="13"/>
          </p:nvPr>
        </p:nvSpPr>
        <p:spPr>
          <a:xfrm>
            <a:off x="410518" y="1600201"/>
            <a:ext cx="3945458" cy="892696"/>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5800933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2" name="Picture 9" descr="new logo worldfish.png">
            <a:extLst>
              <a:ext uri="{FF2B5EF4-FFF2-40B4-BE49-F238E27FC236}">
                <a16:creationId xmlns:a16="http://schemas.microsoft.com/office/drawing/2014/main" id="{8C8435FD-7C4C-E45D-B3AC-900B5730836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9850" y="6164263"/>
            <a:ext cx="9509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p:cNvSpPr>
            <a:spLocks noGrp="1"/>
          </p:cNvSpPr>
          <p:nvPr>
            <p:ph idx="1"/>
          </p:nvPr>
        </p:nvSpPr>
        <p:spPr>
          <a:xfrm>
            <a:off x="410518" y="1600200"/>
            <a:ext cx="2865338" cy="4525963"/>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a:t>Click to edit Master text styles</a:t>
            </a:r>
          </a:p>
        </p:txBody>
      </p:sp>
      <p:sp>
        <p:nvSpPr>
          <p:cNvPr id="6" name="Content Placeholder 2"/>
          <p:cNvSpPr>
            <a:spLocks noGrp="1"/>
          </p:cNvSpPr>
          <p:nvPr>
            <p:ph idx="10"/>
          </p:nvPr>
        </p:nvSpPr>
        <p:spPr>
          <a:xfrm>
            <a:off x="3563888" y="188640"/>
            <a:ext cx="5090630" cy="5937523"/>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a:t>Click to edit Master text styles</a:t>
            </a:r>
          </a:p>
        </p:txBody>
      </p:sp>
      <p:sp>
        <p:nvSpPr>
          <p:cNvPr id="9" name="Content Placeholder 2"/>
          <p:cNvSpPr>
            <a:spLocks noGrp="1"/>
          </p:cNvSpPr>
          <p:nvPr>
            <p:ph idx="11"/>
          </p:nvPr>
        </p:nvSpPr>
        <p:spPr>
          <a:xfrm>
            <a:off x="410518" y="188641"/>
            <a:ext cx="2865338" cy="1296144"/>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a:t>Click to edit Master text styles</a:t>
            </a:r>
          </a:p>
        </p:txBody>
      </p:sp>
    </p:spTree>
    <p:extLst>
      <p:ext uri="{BB962C8B-B14F-4D97-AF65-F5344CB8AC3E}">
        <p14:creationId xmlns:p14="http://schemas.microsoft.com/office/powerpoint/2010/main" val="319953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2" name="Picture 9" descr="new logo worldfish.png">
            <a:extLst>
              <a:ext uri="{FF2B5EF4-FFF2-40B4-BE49-F238E27FC236}">
                <a16:creationId xmlns:a16="http://schemas.microsoft.com/office/drawing/2014/main" id="{AF694BDE-AD40-D56F-E8BB-5A17EFB3A32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9850" y="6164263"/>
            <a:ext cx="9509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2"/>
          <p:cNvSpPr>
            <a:spLocks noGrp="1"/>
          </p:cNvSpPr>
          <p:nvPr>
            <p:ph idx="10"/>
          </p:nvPr>
        </p:nvSpPr>
        <p:spPr>
          <a:xfrm>
            <a:off x="410518" y="188640"/>
            <a:ext cx="8244000" cy="3960440"/>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a:t>Click to edit Master text styles</a:t>
            </a:r>
          </a:p>
        </p:txBody>
      </p:sp>
      <p:sp>
        <p:nvSpPr>
          <p:cNvPr id="6" name="Title 1"/>
          <p:cNvSpPr>
            <a:spLocks noGrp="1"/>
          </p:cNvSpPr>
          <p:nvPr>
            <p:ph type="title"/>
          </p:nvPr>
        </p:nvSpPr>
        <p:spPr>
          <a:xfrm>
            <a:off x="410518" y="4301480"/>
            <a:ext cx="8244000" cy="720080"/>
          </a:xfrm>
          <a:prstGeom prst="rect">
            <a:avLst/>
          </a:prstGeom>
        </p:spPr>
        <p:txBody>
          <a:bodyPr/>
          <a:lstStyle>
            <a:lvl1pPr>
              <a:defRPr sz="2500" b="1" i="0" baseline="0">
                <a:solidFill>
                  <a:schemeClr val="tx1"/>
                </a:solidFill>
              </a:defRPr>
            </a:lvl1pPr>
          </a:lstStyle>
          <a:p>
            <a:r>
              <a:rPr lang="en-US" dirty="0"/>
              <a:t>Click to edit Master title style</a:t>
            </a:r>
            <a:endParaRPr lang="en-GB" dirty="0"/>
          </a:p>
        </p:txBody>
      </p:sp>
      <p:sp>
        <p:nvSpPr>
          <p:cNvPr id="10" name="Content Placeholder 2"/>
          <p:cNvSpPr>
            <a:spLocks noGrp="1"/>
          </p:cNvSpPr>
          <p:nvPr>
            <p:ph idx="11"/>
          </p:nvPr>
        </p:nvSpPr>
        <p:spPr>
          <a:xfrm>
            <a:off x="410518" y="5165576"/>
            <a:ext cx="8244000" cy="711696"/>
          </a:xfrm>
          <a:prstGeom prst="rect">
            <a:avLst/>
          </a:prstGeom>
        </p:spPr>
        <p:txBody>
          <a:bodyPr/>
          <a:lstStyle>
            <a:lvl1pPr marL="0" indent="0">
              <a:buNone/>
              <a:defRPr sz="1800" b="0" i="0" baseline="0">
                <a:solidFill>
                  <a:schemeClr val="tx1"/>
                </a:solidFill>
                <a:latin typeface="Arial" pitchFamily="34" charset="0"/>
              </a:defRPr>
            </a:lvl1pPr>
            <a:lvl2pPr marL="457200" indent="0">
              <a:buNone/>
              <a:defRPr sz="1800"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a:t>Click to edit Master text styles</a:t>
            </a:r>
          </a:p>
        </p:txBody>
      </p:sp>
    </p:spTree>
    <p:extLst>
      <p:ext uri="{BB962C8B-B14F-4D97-AF65-F5344CB8AC3E}">
        <p14:creationId xmlns:p14="http://schemas.microsoft.com/office/powerpoint/2010/main" val="34740112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2" name="Picture 9" descr="new logo worldfish.png">
            <a:extLst>
              <a:ext uri="{FF2B5EF4-FFF2-40B4-BE49-F238E27FC236}">
                <a16:creationId xmlns:a16="http://schemas.microsoft.com/office/drawing/2014/main" id="{6DD2570A-5A51-4D95-5050-F27035A5ACE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9850" y="6164263"/>
            <a:ext cx="9509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2"/>
          <p:cNvSpPr>
            <a:spLocks noGrp="1"/>
          </p:cNvSpPr>
          <p:nvPr>
            <p:ph idx="1"/>
          </p:nvPr>
        </p:nvSpPr>
        <p:spPr>
          <a:xfrm>
            <a:off x="410518" y="188640"/>
            <a:ext cx="8229600" cy="5940000"/>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330696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E8648-E320-34DB-6034-7AB4AB13905F}"/>
              </a:ext>
            </a:extLst>
          </p:cNvPr>
          <p:cNvSpPr txBox="1">
            <a:spLocks/>
          </p:cNvSpPr>
          <p:nvPr userDrawn="1"/>
        </p:nvSpPr>
        <p:spPr bwMode="auto">
          <a:xfrm>
            <a:off x="1692275" y="2565400"/>
            <a:ext cx="5832475" cy="647700"/>
          </a:xfrm>
          <a:prstGeom prst="rect">
            <a:avLst/>
          </a:prstGeom>
          <a:noFill/>
          <a:extLst>
            <a:ext uri="{909E8E84-426E-40dd-AFC4-6F175D3DCCD1}"/>
            <a:ext uri="{91240B29-F687-4f45-9708-019B960494DF}"/>
          </a:extLst>
        </p:spPr>
        <p:txBody>
          <a:bodyPr/>
          <a:lstStyle>
            <a:lvl1pPr algn="l" rtl="0" eaLnBrk="0" fontAlgn="base" hangingPunct="0">
              <a:spcBef>
                <a:spcPct val="0"/>
              </a:spcBef>
              <a:spcAft>
                <a:spcPct val="0"/>
              </a:spcAft>
              <a:defRPr sz="3200" kern="1200">
                <a:solidFill>
                  <a:schemeClr val="tx1"/>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tx1"/>
                </a:solidFill>
                <a:latin typeface="Arial" pitchFamily="34" charset="0"/>
                <a:ea typeface="ＭＳ Ｐゴシック" charset="-128"/>
                <a:cs typeface="ＭＳ Ｐゴシック" charset="-128"/>
              </a:defRPr>
            </a:lvl2pPr>
            <a:lvl3pPr algn="l" rtl="0" eaLnBrk="0" fontAlgn="base" hangingPunct="0">
              <a:spcBef>
                <a:spcPct val="0"/>
              </a:spcBef>
              <a:spcAft>
                <a:spcPct val="0"/>
              </a:spcAft>
              <a:defRPr sz="3200">
                <a:solidFill>
                  <a:schemeClr val="tx1"/>
                </a:solidFill>
                <a:latin typeface="Arial" pitchFamily="34" charset="0"/>
                <a:ea typeface="ＭＳ Ｐゴシック" charset="-128"/>
                <a:cs typeface="ＭＳ Ｐゴシック" charset="-128"/>
              </a:defRPr>
            </a:lvl3pPr>
            <a:lvl4pPr algn="l" rtl="0" eaLnBrk="0" fontAlgn="base" hangingPunct="0">
              <a:spcBef>
                <a:spcPct val="0"/>
              </a:spcBef>
              <a:spcAft>
                <a:spcPct val="0"/>
              </a:spcAft>
              <a:defRPr sz="3200">
                <a:solidFill>
                  <a:schemeClr val="tx1"/>
                </a:solidFill>
                <a:latin typeface="Arial" pitchFamily="34" charset="0"/>
                <a:ea typeface="ＭＳ Ｐゴシック" charset="-128"/>
                <a:cs typeface="ＭＳ Ｐゴシック" charset="-128"/>
              </a:defRPr>
            </a:lvl4pPr>
            <a:lvl5pPr algn="l" rtl="0" eaLnBrk="0" fontAlgn="base" hangingPunct="0">
              <a:spcBef>
                <a:spcPct val="0"/>
              </a:spcBef>
              <a:spcAft>
                <a:spcPct val="0"/>
              </a:spcAft>
              <a:defRPr sz="3200">
                <a:solidFill>
                  <a:schemeClr val="tx1"/>
                </a:solidFill>
                <a:latin typeface="Arial" pitchFamily="34" charset="0"/>
                <a:ea typeface="ＭＳ Ｐゴシック" charset="-128"/>
                <a:cs typeface="ＭＳ Ｐゴシック" charset="-128"/>
              </a:defRPr>
            </a:lvl5pPr>
            <a:lvl6pPr marL="457200" algn="l" rtl="0" fontAlgn="base">
              <a:spcBef>
                <a:spcPct val="0"/>
              </a:spcBef>
              <a:spcAft>
                <a:spcPct val="0"/>
              </a:spcAft>
              <a:defRPr sz="3200">
                <a:solidFill>
                  <a:schemeClr val="tx1"/>
                </a:solidFill>
                <a:latin typeface="Arial" pitchFamily="34" charset="0"/>
              </a:defRPr>
            </a:lvl6pPr>
            <a:lvl7pPr marL="914400" algn="l" rtl="0" fontAlgn="base">
              <a:spcBef>
                <a:spcPct val="0"/>
              </a:spcBef>
              <a:spcAft>
                <a:spcPct val="0"/>
              </a:spcAft>
              <a:defRPr sz="3200">
                <a:solidFill>
                  <a:schemeClr val="tx1"/>
                </a:solidFill>
                <a:latin typeface="Arial" pitchFamily="34" charset="0"/>
              </a:defRPr>
            </a:lvl7pPr>
            <a:lvl8pPr marL="1371600" algn="l" rtl="0" fontAlgn="base">
              <a:spcBef>
                <a:spcPct val="0"/>
              </a:spcBef>
              <a:spcAft>
                <a:spcPct val="0"/>
              </a:spcAft>
              <a:defRPr sz="3200">
                <a:solidFill>
                  <a:schemeClr val="tx1"/>
                </a:solidFill>
                <a:latin typeface="Arial" pitchFamily="34" charset="0"/>
              </a:defRPr>
            </a:lvl8pPr>
            <a:lvl9pPr marL="1828800" algn="l" rtl="0" fontAlgn="base">
              <a:spcBef>
                <a:spcPct val="0"/>
              </a:spcBef>
              <a:spcAft>
                <a:spcPct val="0"/>
              </a:spcAft>
              <a:defRPr sz="3200">
                <a:solidFill>
                  <a:schemeClr val="tx1"/>
                </a:solidFill>
                <a:latin typeface="Arial" pitchFamily="34" charset="0"/>
              </a:defRPr>
            </a:lvl9pPr>
          </a:lstStyle>
          <a:p>
            <a:pPr algn="ctr">
              <a:defRPr/>
            </a:pPr>
            <a:r>
              <a:rPr lang="en-US" b="1" dirty="0">
                <a:solidFill>
                  <a:schemeClr val="tx2"/>
                </a:solidFill>
                <a:ea typeface="ＭＳ Ｐゴシック" charset="0"/>
                <a:cs typeface="ＭＳ Ｐゴシック" charset="0"/>
              </a:rPr>
              <a:t>Thank You</a:t>
            </a:r>
          </a:p>
        </p:txBody>
      </p:sp>
      <p:pic>
        <p:nvPicPr>
          <p:cNvPr id="3" name="Picture 9" descr="new logo worldfish.png">
            <a:extLst>
              <a:ext uri="{FF2B5EF4-FFF2-40B4-BE49-F238E27FC236}">
                <a16:creationId xmlns:a16="http://schemas.microsoft.com/office/drawing/2014/main" id="{6BEFEA67-F21C-1983-F1BD-159EE9C4B90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17913" y="3394075"/>
            <a:ext cx="19812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00171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EBA2306-C52B-074F-1558-0B49AFAF836C}"/>
              </a:ext>
            </a:extLst>
          </p:cNvPr>
          <p:cNvSpPr>
            <a:spLocks noGrp="1" noChangeArrowheads="1"/>
          </p:cNvSpPr>
          <p:nvPr>
            <p:ph type="dt" sz="half" idx="10"/>
          </p:nvPr>
        </p:nvSpPr>
        <p:spPr>
          <a:xfrm>
            <a:off x="0" y="0"/>
            <a:ext cx="0" cy="0"/>
          </a:xfrm>
        </p:spPr>
        <p:txBody>
          <a:bodyPr/>
          <a:lstStyle>
            <a:lvl1pPr>
              <a:defRPr>
                <a:ea typeface="ＭＳ Ｐゴシック" panose="020B0600070205080204" pitchFamily="34" charset="-128"/>
              </a:defRPr>
            </a:lvl1pPr>
          </a:lstStyle>
          <a:p>
            <a:pPr>
              <a:defRPr/>
            </a:pPr>
            <a:endParaRPr lang="en-US"/>
          </a:p>
        </p:txBody>
      </p:sp>
      <p:sp>
        <p:nvSpPr>
          <p:cNvPr id="3" name="Rectangle 5">
            <a:extLst>
              <a:ext uri="{FF2B5EF4-FFF2-40B4-BE49-F238E27FC236}">
                <a16:creationId xmlns:a16="http://schemas.microsoft.com/office/drawing/2014/main" id="{A636D842-A49D-7436-5900-DCB1BB033951}"/>
              </a:ext>
            </a:extLst>
          </p:cNvPr>
          <p:cNvSpPr>
            <a:spLocks noGrp="1" noChangeArrowheads="1"/>
          </p:cNvSpPr>
          <p:nvPr>
            <p:ph type="ftr" sz="quarter" idx="11"/>
          </p:nvPr>
        </p:nvSpPr>
        <p:spPr>
          <a:xfrm>
            <a:off x="0" y="0"/>
            <a:ext cx="0" cy="0"/>
          </a:xfrm>
        </p:spPr>
        <p:txBody>
          <a:bodyPr/>
          <a:lstStyle>
            <a:lvl1pPr>
              <a:defRPr>
                <a:ea typeface="ＭＳ Ｐゴシック" panose="020B0600070205080204" pitchFamily="34" charset="-128"/>
              </a:defRPr>
            </a:lvl1pPr>
          </a:lstStyle>
          <a:p>
            <a:pPr>
              <a:defRPr/>
            </a:pPr>
            <a:endParaRPr lang="en-US"/>
          </a:p>
        </p:txBody>
      </p:sp>
      <p:sp>
        <p:nvSpPr>
          <p:cNvPr id="4" name="Rectangle 6">
            <a:extLst>
              <a:ext uri="{FF2B5EF4-FFF2-40B4-BE49-F238E27FC236}">
                <a16:creationId xmlns:a16="http://schemas.microsoft.com/office/drawing/2014/main" id="{E3A5CFBF-5373-121D-EE8A-8C52D62D966D}"/>
              </a:ext>
            </a:extLst>
          </p:cNvPr>
          <p:cNvSpPr>
            <a:spLocks noGrp="1" noChangeArrowheads="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fld id="{839EAD77-8500-4491-AC26-99D5433EC978}" type="slidenum">
              <a:rPr lang="en-US" altLang="en-US"/>
              <a:pPr/>
              <a:t>‹#›</a:t>
            </a:fld>
            <a:endParaRPr lang="en-US" altLang="en-US"/>
          </a:p>
        </p:txBody>
      </p:sp>
    </p:spTree>
    <p:extLst>
      <p:ext uri="{BB962C8B-B14F-4D97-AF65-F5344CB8AC3E}">
        <p14:creationId xmlns:p14="http://schemas.microsoft.com/office/powerpoint/2010/main" val="1961443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D780D2-5984-E030-C38E-3FE7940D3D38}"/>
              </a:ext>
            </a:extLst>
          </p:cNvPr>
          <p:cNvPicPr>
            <a:picLocks noChangeAspect="1"/>
          </p:cNvPicPr>
          <p:nvPr userDrawn="1"/>
        </p:nvPicPr>
        <p:blipFill>
          <a:blip r:embed="rId2">
            <a:extLst>
              <a:ext uri="{28A0092B-C50C-407E-A947-70E740481C1C}">
                <a14:useLocalDpi xmlns:a14="http://schemas.microsoft.com/office/drawing/2010/main" val="0"/>
              </a:ext>
            </a:extLst>
          </a:blip>
          <a:srcRect t="18573" b="15038"/>
          <a:stretch>
            <a:fillRect/>
          </a:stretch>
        </p:blipFill>
        <p:spPr bwMode="auto">
          <a:xfrm>
            <a:off x="0" y="-26988"/>
            <a:ext cx="9144000" cy="404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23189EBB-DC58-C789-23D6-9429E2D9FD27}"/>
              </a:ext>
            </a:extLst>
          </p:cNvPr>
          <p:cNvSpPr/>
          <p:nvPr userDrawn="1"/>
        </p:nvSpPr>
        <p:spPr>
          <a:xfrm>
            <a:off x="0" y="3994150"/>
            <a:ext cx="9144000" cy="2879725"/>
          </a:xfrm>
          <a:prstGeom prst="rect">
            <a:avLst/>
          </a:prstGeom>
          <a:solidFill>
            <a:srgbClr val="1A4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4" name="Rectangle 3">
            <a:extLst>
              <a:ext uri="{FF2B5EF4-FFF2-40B4-BE49-F238E27FC236}">
                <a16:creationId xmlns:a16="http://schemas.microsoft.com/office/drawing/2014/main" id="{AFBACD67-89FB-8541-CF97-39C1A24EA69F}"/>
              </a:ext>
            </a:extLst>
          </p:cNvPr>
          <p:cNvSpPr/>
          <p:nvPr userDrawn="1"/>
        </p:nvSpPr>
        <p:spPr>
          <a:xfrm>
            <a:off x="5795963" y="3994150"/>
            <a:ext cx="2879725" cy="286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9" descr="new logo worldfish.png">
            <a:extLst>
              <a:ext uri="{FF2B5EF4-FFF2-40B4-BE49-F238E27FC236}">
                <a16:creationId xmlns:a16="http://schemas.microsoft.com/office/drawing/2014/main" id="{0AF01BFB-2B4A-95D8-BD7C-EEA6D0EFBC6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0788" y="5157788"/>
            <a:ext cx="198120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ctrTitle"/>
          </p:nvPr>
        </p:nvSpPr>
        <p:spPr>
          <a:xfrm>
            <a:off x="467544" y="4290665"/>
            <a:ext cx="4678288" cy="1470025"/>
          </a:xfrm>
          <a:prstGeom prst="rect">
            <a:avLst/>
          </a:prstGeom>
        </p:spPr>
        <p:txBody>
          <a:bodyPr anchor="t"/>
          <a:lstStyle>
            <a:lvl1pPr>
              <a:defRPr b="0">
                <a:solidFill>
                  <a:schemeClr val="bg1"/>
                </a:solidFill>
                <a:latin typeface="+mj-lt"/>
              </a:defRPr>
            </a:lvl1pPr>
          </a:lstStyle>
          <a:p>
            <a:r>
              <a:rPr lang="en-US" dirty="0"/>
              <a:t>Click to edit Master title style</a:t>
            </a:r>
            <a:endParaRPr lang="en-GB" dirty="0"/>
          </a:p>
        </p:txBody>
      </p:sp>
      <p:sp>
        <p:nvSpPr>
          <p:cNvPr id="11" name="Subtitle 2"/>
          <p:cNvSpPr>
            <a:spLocks noGrp="1"/>
          </p:cNvSpPr>
          <p:nvPr>
            <p:ph type="subTitle" idx="1"/>
          </p:nvPr>
        </p:nvSpPr>
        <p:spPr>
          <a:xfrm>
            <a:off x="467544" y="6165304"/>
            <a:ext cx="4680520" cy="478904"/>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2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476454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CA56F0-61F7-A5A2-6AFA-F48EA4DC5CA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10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A0B27E4E-0D66-76C5-D452-61FB07217C69}"/>
              </a:ext>
            </a:extLst>
          </p:cNvPr>
          <p:cNvSpPr/>
          <p:nvPr userDrawn="1"/>
        </p:nvSpPr>
        <p:spPr>
          <a:xfrm>
            <a:off x="0" y="3994150"/>
            <a:ext cx="9144000" cy="2879725"/>
          </a:xfrm>
          <a:prstGeom prst="rect">
            <a:avLst/>
          </a:prstGeom>
          <a:solidFill>
            <a:srgbClr val="1A4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4" name="Rectangle 3">
            <a:extLst>
              <a:ext uri="{FF2B5EF4-FFF2-40B4-BE49-F238E27FC236}">
                <a16:creationId xmlns:a16="http://schemas.microsoft.com/office/drawing/2014/main" id="{591FCADC-30D7-F0BF-9ABD-B203A823C7A3}"/>
              </a:ext>
            </a:extLst>
          </p:cNvPr>
          <p:cNvSpPr/>
          <p:nvPr userDrawn="1"/>
        </p:nvSpPr>
        <p:spPr>
          <a:xfrm>
            <a:off x="5795963" y="3994150"/>
            <a:ext cx="2879725" cy="286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9" descr="new logo worldfish.png">
            <a:extLst>
              <a:ext uri="{FF2B5EF4-FFF2-40B4-BE49-F238E27FC236}">
                <a16:creationId xmlns:a16="http://schemas.microsoft.com/office/drawing/2014/main" id="{14A71EF7-6E45-5638-66B6-78E601778BDE}"/>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0788" y="5157788"/>
            <a:ext cx="198120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ctrTitle"/>
          </p:nvPr>
        </p:nvSpPr>
        <p:spPr>
          <a:xfrm>
            <a:off x="467544" y="4290665"/>
            <a:ext cx="4678288" cy="1470025"/>
          </a:xfrm>
          <a:prstGeom prst="rect">
            <a:avLst/>
          </a:prstGeom>
        </p:spPr>
        <p:txBody>
          <a:bodyPr anchor="t"/>
          <a:lstStyle>
            <a:lvl1pPr>
              <a:defRPr b="0">
                <a:solidFill>
                  <a:schemeClr val="bg1"/>
                </a:solidFill>
                <a:latin typeface="+mj-lt"/>
              </a:defRPr>
            </a:lvl1pPr>
          </a:lstStyle>
          <a:p>
            <a:r>
              <a:rPr lang="en-US" dirty="0"/>
              <a:t>Click to edit Master title style</a:t>
            </a:r>
            <a:endParaRPr lang="en-GB" dirty="0"/>
          </a:p>
        </p:txBody>
      </p:sp>
      <p:sp>
        <p:nvSpPr>
          <p:cNvPr id="7" name="Subtitle 2"/>
          <p:cNvSpPr>
            <a:spLocks noGrp="1"/>
          </p:cNvSpPr>
          <p:nvPr>
            <p:ph type="subTitle" idx="1"/>
          </p:nvPr>
        </p:nvSpPr>
        <p:spPr>
          <a:xfrm>
            <a:off x="467544" y="6165304"/>
            <a:ext cx="4680520" cy="478904"/>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2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1082793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9354AE86-C005-20E1-96B6-55CF5A3C2D97}"/>
              </a:ext>
            </a:extLst>
          </p:cNvPr>
          <p:cNvPicPr>
            <a:picLocks noChangeAspect="1"/>
          </p:cNvPicPr>
          <p:nvPr userDrawn="1"/>
        </p:nvPicPr>
        <p:blipFill>
          <a:blip r:embed="rId2">
            <a:extLst>
              <a:ext uri="{28A0092B-C50C-407E-A947-70E740481C1C}">
                <a14:useLocalDpi xmlns:a14="http://schemas.microsoft.com/office/drawing/2010/main" val="0"/>
              </a:ext>
            </a:extLst>
          </a:blip>
          <a:srcRect t="3745" b="29883"/>
          <a:stretch>
            <a:fillRect/>
          </a:stretch>
        </p:blipFill>
        <p:spPr bwMode="auto">
          <a:xfrm>
            <a:off x="0" y="0"/>
            <a:ext cx="9144000"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5AF9AB9-41D9-4EFC-6E7B-85B0A3CBF040}"/>
              </a:ext>
            </a:extLst>
          </p:cNvPr>
          <p:cNvSpPr/>
          <p:nvPr userDrawn="1"/>
        </p:nvSpPr>
        <p:spPr>
          <a:xfrm>
            <a:off x="0" y="3994150"/>
            <a:ext cx="9144000" cy="2879725"/>
          </a:xfrm>
          <a:prstGeom prst="rect">
            <a:avLst/>
          </a:prstGeom>
          <a:solidFill>
            <a:srgbClr val="1A4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4" name="Rectangle 3">
            <a:extLst>
              <a:ext uri="{FF2B5EF4-FFF2-40B4-BE49-F238E27FC236}">
                <a16:creationId xmlns:a16="http://schemas.microsoft.com/office/drawing/2014/main" id="{75458AE0-D193-5229-302C-6376BB9E0A79}"/>
              </a:ext>
            </a:extLst>
          </p:cNvPr>
          <p:cNvSpPr/>
          <p:nvPr userDrawn="1"/>
        </p:nvSpPr>
        <p:spPr>
          <a:xfrm>
            <a:off x="5795963" y="3994150"/>
            <a:ext cx="2879725" cy="286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9" descr="new logo worldfish.png">
            <a:extLst>
              <a:ext uri="{FF2B5EF4-FFF2-40B4-BE49-F238E27FC236}">
                <a16:creationId xmlns:a16="http://schemas.microsoft.com/office/drawing/2014/main" id="{8068A334-12EA-CE95-662B-CE1A3ACECD4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0788" y="5157788"/>
            <a:ext cx="198120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ctrTitle"/>
          </p:nvPr>
        </p:nvSpPr>
        <p:spPr>
          <a:xfrm>
            <a:off x="467544" y="4290665"/>
            <a:ext cx="4678288" cy="1470025"/>
          </a:xfrm>
          <a:prstGeom prst="rect">
            <a:avLst/>
          </a:prstGeom>
        </p:spPr>
        <p:txBody>
          <a:bodyPr anchor="t"/>
          <a:lstStyle>
            <a:lvl1pPr>
              <a:defRPr b="0">
                <a:solidFill>
                  <a:schemeClr val="bg1"/>
                </a:solidFill>
                <a:latin typeface="+mj-lt"/>
              </a:defRPr>
            </a:lvl1pPr>
          </a:lstStyle>
          <a:p>
            <a:r>
              <a:rPr lang="en-US" dirty="0"/>
              <a:t>Click to edit Master title style</a:t>
            </a:r>
            <a:endParaRPr lang="en-GB" dirty="0"/>
          </a:p>
        </p:txBody>
      </p:sp>
      <p:sp>
        <p:nvSpPr>
          <p:cNvPr id="11" name="Subtitle 2"/>
          <p:cNvSpPr>
            <a:spLocks noGrp="1"/>
          </p:cNvSpPr>
          <p:nvPr>
            <p:ph type="subTitle" idx="1"/>
          </p:nvPr>
        </p:nvSpPr>
        <p:spPr>
          <a:xfrm>
            <a:off x="467544" y="6165304"/>
            <a:ext cx="4680520" cy="478904"/>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2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2030335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3434E99-50C3-6704-4389-4740BB1B8302}"/>
              </a:ext>
            </a:extLst>
          </p:cNvPr>
          <p:cNvPicPr>
            <a:picLocks noChangeAspect="1"/>
          </p:cNvPicPr>
          <p:nvPr userDrawn="1"/>
        </p:nvPicPr>
        <p:blipFill>
          <a:blip r:embed="rId2">
            <a:extLst>
              <a:ext uri="{28A0092B-C50C-407E-A947-70E740481C1C}">
                <a14:useLocalDpi xmlns:a14="http://schemas.microsoft.com/office/drawing/2010/main" val="0"/>
              </a:ext>
            </a:extLst>
          </a:blip>
          <a:srcRect t="24538" b="12621"/>
          <a:stretch>
            <a:fillRect/>
          </a:stretch>
        </p:blipFill>
        <p:spPr bwMode="auto">
          <a:xfrm>
            <a:off x="0" y="-26988"/>
            <a:ext cx="91440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48812165-5BC1-0291-8607-17CEACEC3CAF}"/>
              </a:ext>
            </a:extLst>
          </p:cNvPr>
          <p:cNvSpPr/>
          <p:nvPr userDrawn="1"/>
        </p:nvSpPr>
        <p:spPr>
          <a:xfrm>
            <a:off x="0" y="3994150"/>
            <a:ext cx="9144000" cy="2879725"/>
          </a:xfrm>
          <a:prstGeom prst="rect">
            <a:avLst/>
          </a:prstGeom>
          <a:solidFill>
            <a:srgbClr val="1A4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4" name="Rectangle 3">
            <a:extLst>
              <a:ext uri="{FF2B5EF4-FFF2-40B4-BE49-F238E27FC236}">
                <a16:creationId xmlns:a16="http://schemas.microsoft.com/office/drawing/2014/main" id="{5064D96F-5077-FEFA-484F-C3417A800440}"/>
              </a:ext>
            </a:extLst>
          </p:cNvPr>
          <p:cNvSpPr/>
          <p:nvPr userDrawn="1"/>
        </p:nvSpPr>
        <p:spPr>
          <a:xfrm>
            <a:off x="5795963" y="3994150"/>
            <a:ext cx="2879725" cy="286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9" descr="new logo worldfish.png">
            <a:extLst>
              <a:ext uri="{FF2B5EF4-FFF2-40B4-BE49-F238E27FC236}">
                <a16:creationId xmlns:a16="http://schemas.microsoft.com/office/drawing/2014/main" id="{900C47E4-0C55-13C8-8422-9B6DCFB7E8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0788" y="5157788"/>
            <a:ext cx="198120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ctrTitle"/>
          </p:nvPr>
        </p:nvSpPr>
        <p:spPr>
          <a:xfrm>
            <a:off x="467544" y="4290665"/>
            <a:ext cx="4678288" cy="1470025"/>
          </a:xfrm>
          <a:prstGeom prst="rect">
            <a:avLst/>
          </a:prstGeom>
        </p:spPr>
        <p:txBody>
          <a:bodyPr anchor="t"/>
          <a:lstStyle>
            <a:lvl1pPr>
              <a:defRPr b="0">
                <a:solidFill>
                  <a:schemeClr val="bg1"/>
                </a:solidFill>
                <a:latin typeface="+mj-lt"/>
              </a:defRPr>
            </a:lvl1pPr>
          </a:lstStyle>
          <a:p>
            <a:r>
              <a:rPr lang="en-US" dirty="0"/>
              <a:t>Click to edit Master title style</a:t>
            </a:r>
            <a:endParaRPr lang="en-GB" dirty="0"/>
          </a:p>
        </p:txBody>
      </p:sp>
      <p:sp>
        <p:nvSpPr>
          <p:cNvPr id="11" name="Subtitle 2"/>
          <p:cNvSpPr>
            <a:spLocks noGrp="1"/>
          </p:cNvSpPr>
          <p:nvPr>
            <p:ph type="subTitle" idx="1"/>
          </p:nvPr>
        </p:nvSpPr>
        <p:spPr>
          <a:xfrm>
            <a:off x="467544" y="6165304"/>
            <a:ext cx="4680520" cy="478904"/>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2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3551186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00FE60-814B-0907-E174-F76641B6D795}"/>
              </a:ext>
            </a:extLst>
          </p:cNvPr>
          <p:cNvPicPr>
            <a:picLocks noChangeAspect="1"/>
          </p:cNvPicPr>
          <p:nvPr userDrawn="1"/>
        </p:nvPicPr>
        <p:blipFill>
          <a:blip r:embed="rId2">
            <a:extLst>
              <a:ext uri="{28A0092B-C50C-407E-A947-70E740481C1C}">
                <a14:useLocalDpi xmlns:a14="http://schemas.microsoft.com/office/drawing/2010/main" val="0"/>
              </a:ext>
            </a:extLst>
          </a:blip>
          <a:srcRect t="14169" b="19147"/>
          <a:stretch>
            <a:fillRect/>
          </a:stretch>
        </p:blipFill>
        <p:spPr bwMode="auto">
          <a:xfrm>
            <a:off x="0" y="0"/>
            <a:ext cx="9144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2184F2D4-7469-DA39-385C-C3905794D9B2}"/>
              </a:ext>
            </a:extLst>
          </p:cNvPr>
          <p:cNvSpPr/>
          <p:nvPr userDrawn="1"/>
        </p:nvSpPr>
        <p:spPr>
          <a:xfrm>
            <a:off x="0" y="3994150"/>
            <a:ext cx="9144000" cy="2879725"/>
          </a:xfrm>
          <a:prstGeom prst="rect">
            <a:avLst/>
          </a:prstGeom>
          <a:solidFill>
            <a:srgbClr val="1A4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4" name="Rectangle 3">
            <a:extLst>
              <a:ext uri="{FF2B5EF4-FFF2-40B4-BE49-F238E27FC236}">
                <a16:creationId xmlns:a16="http://schemas.microsoft.com/office/drawing/2014/main" id="{12646117-08D8-03E2-E7EC-D6A3759F5DA3}"/>
              </a:ext>
            </a:extLst>
          </p:cNvPr>
          <p:cNvSpPr/>
          <p:nvPr userDrawn="1"/>
        </p:nvSpPr>
        <p:spPr>
          <a:xfrm>
            <a:off x="5795963" y="3994150"/>
            <a:ext cx="2879725" cy="286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9" descr="new logo worldfish.png">
            <a:extLst>
              <a:ext uri="{FF2B5EF4-FFF2-40B4-BE49-F238E27FC236}">
                <a16:creationId xmlns:a16="http://schemas.microsoft.com/office/drawing/2014/main" id="{CCF362C8-4FB6-57D3-0184-676550BAF90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0788" y="5157788"/>
            <a:ext cx="198120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ctrTitle"/>
          </p:nvPr>
        </p:nvSpPr>
        <p:spPr>
          <a:xfrm>
            <a:off x="467544" y="4290665"/>
            <a:ext cx="4678288" cy="1470025"/>
          </a:xfrm>
          <a:prstGeom prst="rect">
            <a:avLst/>
          </a:prstGeom>
        </p:spPr>
        <p:txBody>
          <a:bodyPr anchor="t"/>
          <a:lstStyle>
            <a:lvl1pPr>
              <a:defRPr b="0">
                <a:solidFill>
                  <a:schemeClr val="bg1"/>
                </a:solidFill>
                <a:latin typeface="+mj-lt"/>
              </a:defRPr>
            </a:lvl1pPr>
          </a:lstStyle>
          <a:p>
            <a:r>
              <a:rPr lang="en-US" dirty="0"/>
              <a:t>Click to edit Master title style</a:t>
            </a:r>
            <a:endParaRPr lang="en-GB" dirty="0"/>
          </a:p>
        </p:txBody>
      </p:sp>
      <p:sp>
        <p:nvSpPr>
          <p:cNvPr id="11" name="Subtitle 2"/>
          <p:cNvSpPr>
            <a:spLocks noGrp="1"/>
          </p:cNvSpPr>
          <p:nvPr>
            <p:ph type="subTitle" idx="1"/>
          </p:nvPr>
        </p:nvSpPr>
        <p:spPr>
          <a:xfrm>
            <a:off x="467544" y="6165304"/>
            <a:ext cx="4680520" cy="478904"/>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2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1255023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A554D5C-B391-FC9D-CA97-22E003140C33}"/>
              </a:ext>
            </a:extLst>
          </p:cNvPr>
          <p:cNvPicPr>
            <a:picLocks noChangeAspect="1"/>
          </p:cNvPicPr>
          <p:nvPr userDrawn="1"/>
        </p:nvPicPr>
        <p:blipFill>
          <a:blip r:embed="rId2">
            <a:extLst>
              <a:ext uri="{28A0092B-C50C-407E-A947-70E740481C1C}">
                <a14:useLocalDpi xmlns:a14="http://schemas.microsoft.com/office/drawing/2010/main" val="0"/>
              </a:ext>
            </a:extLst>
          </a:blip>
          <a:srcRect t="18333" b="22778"/>
          <a:stretch>
            <a:fillRect/>
          </a:stretch>
        </p:blipFill>
        <p:spPr bwMode="auto">
          <a:xfrm>
            <a:off x="0" y="0"/>
            <a:ext cx="91440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5CDC5D43-EAAE-650F-48D8-85FB3BF6F6FD}"/>
              </a:ext>
            </a:extLst>
          </p:cNvPr>
          <p:cNvSpPr/>
          <p:nvPr userDrawn="1"/>
        </p:nvSpPr>
        <p:spPr>
          <a:xfrm>
            <a:off x="0" y="3994150"/>
            <a:ext cx="9144000" cy="2879725"/>
          </a:xfrm>
          <a:prstGeom prst="rect">
            <a:avLst/>
          </a:prstGeom>
          <a:solidFill>
            <a:srgbClr val="1A4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4" name="Rectangle 3">
            <a:extLst>
              <a:ext uri="{FF2B5EF4-FFF2-40B4-BE49-F238E27FC236}">
                <a16:creationId xmlns:a16="http://schemas.microsoft.com/office/drawing/2014/main" id="{6994F87B-E82E-5A5C-D06E-E455058D554E}"/>
              </a:ext>
            </a:extLst>
          </p:cNvPr>
          <p:cNvSpPr/>
          <p:nvPr userDrawn="1"/>
        </p:nvSpPr>
        <p:spPr>
          <a:xfrm>
            <a:off x="5795963" y="3994150"/>
            <a:ext cx="2879725" cy="286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9" descr="new logo worldfish.png">
            <a:extLst>
              <a:ext uri="{FF2B5EF4-FFF2-40B4-BE49-F238E27FC236}">
                <a16:creationId xmlns:a16="http://schemas.microsoft.com/office/drawing/2014/main" id="{52B8590E-1B48-335F-6182-C95C4F6D569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0788" y="5157788"/>
            <a:ext cx="198120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467544" y="4290665"/>
            <a:ext cx="4678288" cy="1470025"/>
          </a:xfrm>
          <a:prstGeom prst="rect">
            <a:avLst/>
          </a:prstGeom>
        </p:spPr>
        <p:txBody>
          <a:bodyPr anchor="t"/>
          <a:lstStyle>
            <a:lvl1pPr>
              <a:defRPr b="0">
                <a:solidFill>
                  <a:schemeClr val="bg1"/>
                </a:solidFill>
                <a:latin typeface="+mj-lt"/>
              </a:defRPr>
            </a:lvl1pPr>
          </a:lstStyle>
          <a:p>
            <a:r>
              <a:rPr lang="en-US" dirty="0"/>
              <a:t>Click to edit Master title style</a:t>
            </a:r>
            <a:endParaRPr lang="en-GB" dirty="0"/>
          </a:p>
        </p:txBody>
      </p:sp>
      <p:sp>
        <p:nvSpPr>
          <p:cNvPr id="8" name="Subtitle 2"/>
          <p:cNvSpPr>
            <a:spLocks noGrp="1"/>
          </p:cNvSpPr>
          <p:nvPr>
            <p:ph type="subTitle" idx="1"/>
          </p:nvPr>
        </p:nvSpPr>
        <p:spPr>
          <a:xfrm>
            <a:off x="467544" y="6165304"/>
            <a:ext cx="4680520" cy="478904"/>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2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94259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FDFACB4-92CE-E586-95CB-EF219F47BB80}"/>
              </a:ext>
            </a:extLst>
          </p:cNvPr>
          <p:cNvPicPr>
            <a:picLocks noChangeAspect="1"/>
          </p:cNvPicPr>
          <p:nvPr userDrawn="1"/>
        </p:nvPicPr>
        <p:blipFill>
          <a:blip r:embed="rId2">
            <a:extLst>
              <a:ext uri="{28A0092B-C50C-407E-A947-70E740481C1C}">
                <a14:useLocalDpi xmlns:a14="http://schemas.microsoft.com/office/drawing/2010/main" val="0"/>
              </a:ext>
            </a:extLst>
          </a:blip>
          <a:srcRect t="13133" b="20370"/>
          <a:stretch>
            <a:fillRect/>
          </a:stretch>
        </p:blipFill>
        <p:spPr bwMode="auto">
          <a:xfrm>
            <a:off x="0" y="0"/>
            <a:ext cx="9144000"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3471804B-B218-3F5B-4A0D-DAF949150656}"/>
              </a:ext>
            </a:extLst>
          </p:cNvPr>
          <p:cNvSpPr/>
          <p:nvPr userDrawn="1"/>
        </p:nvSpPr>
        <p:spPr>
          <a:xfrm>
            <a:off x="0" y="3994150"/>
            <a:ext cx="9144000" cy="2879725"/>
          </a:xfrm>
          <a:prstGeom prst="rect">
            <a:avLst/>
          </a:prstGeom>
          <a:solidFill>
            <a:srgbClr val="1A4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4" name="Rectangle 3">
            <a:extLst>
              <a:ext uri="{FF2B5EF4-FFF2-40B4-BE49-F238E27FC236}">
                <a16:creationId xmlns:a16="http://schemas.microsoft.com/office/drawing/2014/main" id="{E4CAD464-E3EB-E306-D466-6D792F8DA193}"/>
              </a:ext>
            </a:extLst>
          </p:cNvPr>
          <p:cNvSpPr/>
          <p:nvPr userDrawn="1"/>
        </p:nvSpPr>
        <p:spPr>
          <a:xfrm>
            <a:off x="5795963" y="3994150"/>
            <a:ext cx="2879725" cy="286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9" descr="new logo worldfish.png">
            <a:extLst>
              <a:ext uri="{FF2B5EF4-FFF2-40B4-BE49-F238E27FC236}">
                <a16:creationId xmlns:a16="http://schemas.microsoft.com/office/drawing/2014/main" id="{E2584407-1389-396F-6C58-9FC3F951777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0788" y="5157788"/>
            <a:ext cx="198120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467544" y="4290665"/>
            <a:ext cx="4678288" cy="1470025"/>
          </a:xfrm>
          <a:prstGeom prst="rect">
            <a:avLst/>
          </a:prstGeom>
        </p:spPr>
        <p:txBody>
          <a:bodyPr anchor="t"/>
          <a:lstStyle>
            <a:lvl1pPr>
              <a:defRPr b="0">
                <a:solidFill>
                  <a:schemeClr val="bg1"/>
                </a:solidFill>
                <a:latin typeface="+mj-lt"/>
              </a:defRPr>
            </a:lvl1pPr>
          </a:lstStyle>
          <a:p>
            <a:r>
              <a:rPr lang="en-US" dirty="0"/>
              <a:t>Click to edit Master title style</a:t>
            </a:r>
            <a:endParaRPr lang="en-GB" dirty="0"/>
          </a:p>
        </p:txBody>
      </p:sp>
      <p:sp>
        <p:nvSpPr>
          <p:cNvPr id="8" name="Subtitle 2"/>
          <p:cNvSpPr>
            <a:spLocks noGrp="1"/>
          </p:cNvSpPr>
          <p:nvPr>
            <p:ph type="subTitle" idx="1"/>
          </p:nvPr>
        </p:nvSpPr>
        <p:spPr>
          <a:xfrm>
            <a:off x="467544" y="6165304"/>
            <a:ext cx="4680520" cy="478904"/>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2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1267331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Normal slide">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963E232F-CAA7-EA42-9E1F-27FE1ADF89B6}"/>
              </a:ext>
            </a:extLst>
          </p:cNvPr>
          <p:cNvCxnSpPr/>
          <p:nvPr userDrawn="1"/>
        </p:nvCxnSpPr>
        <p:spPr>
          <a:xfrm flipH="1">
            <a:off x="0" y="1349375"/>
            <a:ext cx="9144000" cy="0"/>
          </a:xfrm>
          <a:prstGeom prst="line">
            <a:avLst/>
          </a:prstGeom>
          <a:ln w="12700">
            <a:solidFill>
              <a:srgbClr val="1A4985"/>
            </a:solidFill>
          </a:ln>
        </p:spPr>
        <p:style>
          <a:lnRef idx="1">
            <a:schemeClr val="accent1"/>
          </a:lnRef>
          <a:fillRef idx="0">
            <a:schemeClr val="accent1"/>
          </a:fillRef>
          <a:effectRef idx="0">
            <a:schemeClr val="accent1"/>
          </a:effectRef>
          <a:fontRef idx="minor">
            <a:schemeClr val="tx1"/>
          </a:fontRef>
        </p:style>
      </p:cxnSp>
      <p:pic>
        <p:nvPicPr>
          <p:cNvPr id="5" name="Picture 9" descr="new logo worldfish.png">
            <a:extLst>
              <a:ext uri="{FF2B5EF4-FFF2-40B4-BE49-F238E27FC236}">
                <a16:creationId xmlns:a16="http://schemas.microsoft.com/office/drawing/2014/main" id="{53F4EAF1-9146-761A-DEDC-5287DECB1E5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9850" y="6164263"/>
            <a:ext cx="9509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10518" y="186804"/>
            <a:ext cx="8229600" cy="1143000"/>
          </a:xfrm>
          <a:prstGeom prst="rect">
            <a:avLst/>
          </a:prstGeom>
        </p:spPr>
        <p:txBody>
          <a:bodyPr/>
          <a:lstStyle>
            <a:lvl1pPr>
              <a:defRPr b="1" i="0" baseline="0">
                <a:solidFill>
                  <a:schemeClr val="tx1"/>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10518" y="1600200"/>
            <a:ext cx="8229600" cy="4525963"/>
          </a:xfrm>
          <a:prstGeom prst="rect">
            <a:avLst/>
          </a:prstGeom>
        </p:spPr>
        <p:txBody>
          <a:bodyPr/>
          <a:lstStyle>
            <a:lvl1pPr marL="0" indent="0">
              <a:buNone/>
              <a:defRPr b="0" i="0" baseline="0">
                <a:solidFill>
                  <a:schemeClr val="tx1"/>
                </a:solidFill>
                <a:latin typeface="Arial" pitchFamily="34" charset="0"/>
              </a:defRPr>
            </a:lvl1pPr>
            <a:lvl2pPr marL="457200" indent="0">
              <a:buNone/>
              <a:defRPr b="0" i="0" baseline="0">
                <a:solidFill>
                  <a:schemeClr val="tx1"/>
                </a:solidFill>
                <a:latin typeface="Arial" pitchFamily="34" charset="0"/>
              </a:defRPr>
            </a:lvl2pPr>
            <a:lvl3pPr marL="914400" indent="0">
              <a:buSzPct val="60000"/>
              <a:buFont typeface="Wingdings" pitchFamily="2" charset="2"/>
              <a:buNone/>
              <a:defRPr b="0" i="0" baseline="0">
                <a:solidFill>
                  <a:schemeClr val="tx1"/>
                </a:solidFill>
                <a:latin typeface="Arial" pitchFamily="34" charset="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643771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517" r:id="rId1"/>
    <p:sldLayoutId id="2147484518" r:id="rId2"/>
    <p:sldLayoutId id="2147484519" r:id="rId3"/>
    <p:sldLayoutId id="2147484520" r:id="rId4"/>
    <p:sldLayoutId id="2147484521" r:id="rId5"/>
    <p:sldLayoutId id="2147484522" r:id="rId6"/>
    <p:sldLayoutId id="2147484523" r:id="rId7"/>
    <p:sldLayoutId id="2147484524" r:id="rId8"/>
    <p:sldLayoutId id="2147484525" r:id="rId9"/>
    <p:sldLayoutId id="2147484526" r:id="rId10"/>
    <p:sldLayoutId id="2147484527" r:id="rId11"/>
    <p:sldLayoutId id="2147484528" r:id="rId12"/>
    <p:sldLayoutId id="2147484529" r:id="rId13"/>
    <p:sldLayoutId id="2147484530" r:id="rId14"/>
    <p:sldLayoutId id="2147484531" r:id="rId15"/>
    <p:sldLayoutId id="2147484532" r:id="rId16"/>
    <p:sldLayoutId id="2147484533" r:id="rId17"/>
  </p:sldLayoutIdLst>
  <p:hf hdr="0" ftr="0" dt="0"/>
  <p:txStyles>
    <p:titleStyle>
      <a:lvl1pPr algn="l" rtl="0" eaLnBrk="0" fontAlgn="base" hangingPunct="0">
        <a:spcBef>
          <a:spcPct val="0"/>
        </a:spcBef>
        <a:spcAft>
          <a:spcPct val="0"/>
        </a:spcAft>
        <a:defRPr sz="3200" kern="1200">
          <a:solidFill>
            <a:schemeClr val="tx1"/>
          </a:solidFill>
          <a:latin typeface="+mj-lt"/>
          <a:ea typeface="MS PGothic" panose="020B0600070205080204" pitchFamily="34" charset="-128"/>
          <a:cs typeface="ＭＳ Ｐゴシック" charset="-128"/>
        </a:defRPr>
      </a:lvl1pPr>
      <a:lvl2pPr algn="l" rtl="0" eaLnBrk="0" fontAlgn="base" hangingPunct="0">
        <a:spcBef>
          <a:spcPct val="0"/>
        </a:spcBef>
        <a:spcAft>
          <a:spcPct val="0"/>
        </a:spcAft>
        <a:defRPr sz="3200">
          <a:solidFill>
            <a:schemeClr val="tx1"/>
          </a:solidFill>
          <a:latin typeface="Arial" pitchFamily="34" charset="0"/>
          <a:ea typeface="MS PGothic" panose="020B0600070205080204" pitchFamily="34" charset="-128"/>
          <a:cs typeface="ＭＳ Ｐゴシック" charset="-128"/>
        </a:defRPr>
      </a:lvl2pPr>
      <a:lvl3pPr algn="l" rtl="0" eaLnBrk="0" fontAlgn="base" hangingPunct="0">
        <a:spcBef>
          <a:spcPct val="0"/>
        </a:spcBef>
        <a:spcAft>
          <a:spcPct val="0"/>
        </a:spcAft>
        <a:defRPr sz="3200">
          <a:solidFill>
            <a:schemeClr val="tx1"/>
          </a:solidFill>
          <a:latin typeface="Arial" pitchFamily="34" charset="0"/>
          <a:ea typeface="MS PGothic" panose="020B0600070205080204" pitchFamily="34" charset="-128"/>
          <a:cs typeface="ＭＳ Ｐゴシック" charset="-128"/>
        </a:defRPr>
      </a:lvl3pPr>
      <a:lvl4pPr algn="l" rtl="0" eaLnBrk="0" fontAlgn="base" hangingPunct="0">
        <a:spcBef>
          <a:spcPct val="0"/>
        </a:spcBef>
        <a:spcAft>
          <a:spcPct val="0"/>
        </a:spcAft>
        <a:defRPr sz="3200">
          <a:solidFill>
            <a:schemeClr val="tx1"/>
          </a:solidFill>
          <a:latin typeface="Arial" pitchFamily="34" charset="0"/>
          <a:ea typeface="MS PGothic" panose="020B0600070205080204" pitchFamily="34" charset="-128"/>
          <a:cs typeface="ＭＳ Ｐゴシック" charset="-128"/>
        </a:defRPr>
      </a:lvl4pPr>
      <a:lvl5pPr algn="l" rtl="0" eaLnBrk="0" fontAlgn="base" hangingPunct="0">
        <a:spcBef>
          <a:spcPct val="0"/>
        </a:spcBef>
        <a:spcAft>
          <a:spcPct val="0"/>
        </a:spcAft>
        <a:defRPr sz="3200">
          <a:solidFill>
            <a:schemeClr val="tx1"/>
          </a:solidFill>
          <a:latin typeface="Arial" pitchFamily="34" charset="0"/>
          <a:ea typeface="MS PGothic" panose="020B0600070205080204" pitchFamily="34" charset="-128"/>
          <a:cs typeface="ＭＳ Ｐゴシック" charset="-128"/>
        </a:defRPr>
      </a:lvl5pPr>
      <a:lvl6pPr marL="457200" algn="l" rtl="0" fontAlgn="base">
        <a:spcBef>
          <a:spcPct val="0"/>
        </a:spcBef>
        <a:spcAft>
          <a:spcPct val="0"/>
        </a:spcAft>
        <a:defRPr sz="3200">
          <a:solidFill>
            <a:schemeClr val="tx1"/>
          </a:solidFill>
          <a:latin typeface="Arial" pitchFamily="34" charset="0"/>
        </a:defRPr>
      </a:lvl6pPr>
      <a:lvl7pPr marL="914400" algn="l" rtl="0" fontAlgn="base">
        <a:spcBef>
          <a:spcPct val="0"/>
        </a:spcBef>
        <a:spcAft>
          <a:spcPct val="0"/>
        </a:spcAft>
        <a:defRPr sz="3200">
          <a:solidFill>
            <a:schemeClr val="tx1"/>
          </a:solidFill>
          <a:latin typeface="Arial" pitchFamily="34" charset="0"/>
        </a:defRPr>
      </a:lvl7pPr>
      <a:lvl8pPr marL="1371600" algn="l" rtl="0" fontAlgn="base">
        <a:spcBef>
          <a:spcPct val="0"/>
        </a:spcBef>
        <a:spcAft>
          <a:spcPct val="0"/>
        </a:spcAft>
        <a:defRPr sz="3200">
          <a:solidFill>
            <a:schemeClr val="tx1"/>
          </a:solidFill>
          <a:latin typeface="Arial" pitchFamily="34" charset="0"/>
        </a:defRPr>
      </a:lvl8pPr>
      <a:lvl9pPr marL="1828800" algn="l" rtl="0" fontAlgn="base">
        <a:spcBef>
          <a:spcPct val="0"/>
        </a:spcBef>
        <a:spcAft>
          <a:spcPct val="0"/>
        </a:spcAft>
        <a:defRPr sz="32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200" kern="1200">
          <a:solidFill>
            <a:schemeClr val="tx1"/>
          </a:solidFill>
          <a:latin typeface="+mn-lt"/>
          <a:ea typeface="MS PGothic" panose="020B0600070205080204" pitchFamily="34" charset="-128"/>
          <a:cs typeface="ＭＳ Ｐゴシック" charset="-128"/>
        </a:defRPr>
      </a:lvl1pPr>
      <a:lvl2pPr marL="742950" indent="-285750" algn="l" rtl="0" eaLnBrk="0" fontAlgn="base" hangingPunct="0">
        <a:spcBef>
          <a:spcPct val="20000"/>
        </a:spcBef>
        <a:spcAft>
          <a:spcPct val="0"/>
        </a:spcAft>
        <a:buFont typeface="Arial" panose="020B0604020202020204" pitchFamily="34" charset="0"/>
        <a:buChar char="–"/>
        <a:defRPr sz="22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2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yriad Pro" pitchFamily="34" charset="0"/>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yriad Pro" pitchFamily="34" charset="0"/>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Image_9" TargetMode="External"/><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Image_10" TargetMode="External"/><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Image_5"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Image_7" TargetMode="External"/><Relationship Id="rId2" Type="http://schemas.openxmlformats.org/officeDocument/2006/relationships/image" Target="../media/image33.png"/><Relationship Id="rId1" Type="http://schemas.openxmlformats.org/officeDocument/2006/relationships/slideLayout" Target="../slideLayouts/slideLayout9.xml"/><Relationship Id="rId5" Type="http://schemas.openxmlformats.org/officeDocument/2006/relationships/image" Target="Image_5" TargetMode="External"/><Relationship Id="rId4" Type="http://schemas.openxmlformats.org/officeDocument/2006/relationships/image" Target="../media/image32.png"/></Relationships>
</file>

<file path=ppt/slides/_rels/slide34.xml.rels><?xml version="1.0" encoding="UTF-8" standalone="yes"?>
<Relationships xmlns="http://schemas.openxmlformats.org/package/2006/relationships"><Relationship Id="rId3" Type="http://schemas.openxmlformats.org/officeDocument/2006/relationships/image" Target="Image_7" TargetMode="External"/><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hyperlink" Target="http://www.slideshare.net/HUKKAM/ch01-ppt-7484908" TargetMode="External"/><Relationship Id="rId2" Type="http://schemas.openxmlformats.org/officeDocument/2006/relationships/hyperlink" Target="http://www.slideshare.net/dienshMBA/dmydocspatricelourdescollegepowerpointsecon1thecircularflowofeconomicactivity-090331025031phpapp01" TargetMode="External"/><Relationship Id="rId1" Type="http://schemas.openxmlformats.org/officeDocument/2006/relationships/slideLayout" Target="../slideLayouts/slideLayout9.xml"/><Relationship Id="rId6" Type="http://schemas.openxmlformats.org/officeDocument/2006/relationships/hyperlink" Target="http://welkerswikinomics.com/blog/" TargetMode="External"/><Relationship Id="rId5" Type="http://schemas.openxmlformats.org/officeDocument/2006/relationships/hyperlink" Target="https://www.slideshare.net/mikergo/introduction-to-economics-15041809" TargetMode="External"/><Relationship Id="rId4" Type="http://schemas.openxmlformats.org/officeDocument/2006/relationships/hyperlink" Target="http://www.slideshare.net/FairywithBraces/fiscal-and-monetary-policy"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8" Type="http://schemas.openxmlformats.org/officeDocument/2006/relationships/hyperlink" Target="http://welkerswikinomics.com/blog/category/exchange-rates/" TargetMode="External"/><Relationship Id="rId13" Type="http://schemas.openxmlformats.org/officeDocument/2006/relationships/hyperlink" Target="http://welkerswikinomics.com/blog/category/market-failure/" TargetMode="External"/><Relationship Id="rId18" Type="http://schemas.openxmlformats.org/officeDocument/2006/relationships/hyperlink" Target="http://welkerswikinomics.com/blog/category/game-theory/" TargetMode="External"/><Relationship Id="rId26" Type="http://schemas.openxmlformats.org/officeDocument/2006/relationships/hyperlink" Target="http://welkerswikinomics.com/blog/category/profit-maximization/" TargetMode="External"/><Relationship Id="rId3" Type="http://schemas.openxmlformats.org/officeDocument/2006/relationships/hyperlink" Target="http://welkerswikinomics.com/blog/category/scarcity/" TargetMode="External"/><Relationship Id="rId21" Type="http://schemas.openxmlformats.org/officeDocument/2006/relationships/hyperlink" Target="http://welkerswikinomics.com/blog/category/recession/" TargetMode="External"/><Relationship Id="rId7" Type="http://schemas.openxmlformats.org/officeDocument/2006/relationships/hyperlink" Target="http://welkerswikinomics.com/blog/glossary/marginal-analysis/" TargetMode="External"/><Relationship Id="rId12" Type="http://schemas.openxmlformats.org/officeDocument/2006/relationships/hyperlink" Target="http://welkerswikinomics.com/blog/category/taxes/" TargetMode="External"/><Relationship Id="rId17" Type="http://schemas.openxmlformats.org/officeDocument/2006/relationships/hyperlink" Target="http://welkerswikinomics.com/blog/category/perfect-competition/" TargetMode="External"/><Relationship Id="rId25" Type="http://schemas.openxmlformats.org/officeDocument/2006/relationships/hyperlink" Target="http://welkerswikinomics.com/blog/glossary/utility-maximization-rule/" TargetMode="External"/><Relationship Id="rId2" Type="http://schemas.openxmlformats.org/officeDocument/2006/relationships/hyperlink" Target="http://welkerswikinomics.com/blog/" TargetMode="External"/><Relationship Id="rId16" Type="http://schemas.openxmlformats.org/officeDocument/2006/relationships/hyperlink" Target="http://welkerswikinomics.com/blog/category/environment/" TargetMode="External"/><Relationship Id="rId20" Type="http://schemas.openxmlformats.org/officeDocument/2006/relationships/hyperlink" Target="http://welkerswikinomics.com/blog/category/income-distribution/" TargetMode="External"/><Relationship Id="rId1" Type="http://schemas.openxmlformats.org/officeDocument/2006/relationships/slideLayout" Target="../slideLayouts/slideLayout9.xml"/><Relationship Id="rId6" Type="http://schemas.openxmlformats.org/officeDocument/2006/relationships/hyperlink" Target="http://welkerswikinomics.com/blog/category/opportunity-cost/" TargetMode="External"/><Relationship Id="rId11" Type="http://schemas.openxmlformats.org/officeDocument/2006/relationships/hyperlink" Target="http://welkerswikinomics.com/blog/category/price-theory/" TargetMode="External"/><Relationship Id="rId24" Type="http://schemas.openxmlformats.org/officeDocument/2006/relationships/hyperlink" Target="http://welkerswikinomics.com/blog/category/product-markets/" TargetMode="External"/><Relationship Id="rId5" Type="http://schemas.openxmlformats.org/officeDocument/2006/relationships/hyperlink" Target="http://welkerswikinomics.com/blog/category/trade-offs/" TargetMode="External"/><Relationship Id="rId15" Type="http://schemas.openxmlformats.org/officeDocument/2006/relationships/hyperlink" Target="http://welkerswikinomics.com/blog/category/financial-markets/" TargetMode="External"/><Relationship Id="rId23" Type="http://schemas.openxmlformats.org/officeDocument/2006/relationships/hyperlink" Target="http://welkerswikinomics.com/blog/category/free-trade/" TargetMode="External"/><Relationship Id="rId10" Type="http://schemas.openxmlformats.org/officeDocument/2006/relationships/hyperlink" Target="http://welkerswikinomics.com/blog/category/utility-maximization/" TargetMode="External"/><Relationship Id="rId19" Type="http://schemas.openxmlformats.org/officeDocument/2006/relationships/hyperlink" Target="http://welkerswikinomics.com/blog/category/price-discrimination/" TargetMode="External"/><Relationship Id="rId4" Type="http://schemas.openxmlformats.org/officeDocument/2006/relationships/hyperlink" Target="http://welkerswikinomics.com/blog/category/factors-of-production/" TargetMode="External"/><Relationship Id="rId9" Type="http://schemas.openxmlformats.org/officeDocument/2006/relationships/hyperlink" Target="http://welkerswikinomics.com/blog/category/costbenefit-analysis/" TargetMode="External"/><Relationship Id="rId14" Type="http://schemas.openxmlformats.org/officeDocument/2006/relationships/hyperlink" Target="http://welkerswikinomics.com/blog/category/public-goods/" TargetMode="External"/><Relationship Id="rId22" Type="http://schemas.openxmlformats.org/officeDocument/2006/relationships/hyperlink" Target="http://welkerswikinomics.com/blog/category/supplydemand/"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a:extLst>
              <a:ext uri="{FF2B5EF4-FFF2-40B4-BE49-F238E27FC236}">
                <a16:creationId xmlns:a16="http://schemas.microsoft.com/office/drawing/2014/main" id="{B11B44C5-39C3-0FC9-11CA-874B7C5DE0EA}"/>
              </a:ext>
            </a:extLst>
          </p:cNvPr>
          <p:cNvSpPr>
            <a:spLocks noChangeArrowheads="1"/>
          </p:cNvSpPr>
          <p:nvPr/>
        </p:nvSpPr>
        <p:spPr bwMode="auto">
          <a:xfrm>
            <a:off x="3744913" y="6319838"/>
            <a:ext cx="4572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a:r>
              <a:rPr lang="en-US" altLang="en-US" sz="1200" dirty="0">
                <a:latin typeface="Arial"/>
                <a:ea typeface="MS PGothic"/>
                <a:cs typeface="Arial"/>
              </a:rPr>
              <a:t>June 2022</a:t>
            </a:r>
            <a:endParaRPr lang="en-US" altLang="en-US" sz="1200" dirty="0"/>
          </a:p>
        </p:txBody>
      </p:sp>
      <p:sp>
        <p:nvSpPr>
          <p:cNvPr id="20483" name="Title 1">
            <a:extLst>
              <a:ext uri="{FF2B5EF4-FFF2-40B4-BE49-F238E27FC236}">
                <a16:creationId xmlns:a16="http://schemas.microsoft.com/office/drawing/2014/main" id="{978FDC80-6C35-4F2A-4BC2-F2CA47BD5D12}"/>
              </a:ext>
            </a:extLst>
          </p:cNvPr>
          <p:cNvSpPr>
            <a:spLocks noGrp="1"/>
          </p:cNvSpPr>
          <p:nvPr>
            <p:ph type="ctrTitle"/>
          </p:nvPr>
        </p:nvSpPr>
        <p:spPr bwMode="auto">
          <a:xfrm>
            <a:off x="468313" y="4291013"/>
            <a:ext cx="5111750" cy="1470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en-US" altLang="en-US"/>
              <a:t>Introduction to Economics</a:t>
            </a:r>
          </a:p>
        </p:txBody>
      </p:sp>
      <p:sp>
        <p:nvSpPr>
          <p:cNvPr id="3" name="Subtitle 2">
            <a:extLst>
              <a:ext uri="{FF2B5EF4-FFF2-40B4-BE49-F238E27FC236}">
                <a16:creationId xmlns:a16="http://schemas.microsoft.com/office/drawing/2014/main" id="{9F02260C-3AC7-4F82-F877-12FDC758C61D}"/>
              </a:ext>
            </a:extLst>
          </p:cNvPr>
          <p:cNvSpPr>
            <a:spLocks noGrp="1"/>
          </p:cNvSpPr>
          <p:nvPr>
            <p:ph type="subTitle" idx="1"/>
          </p:nvPr>
        </p:nvSpPr>
        <p:spPr>
          <a:xfrm>
            <a:off x="468313" y="6165850"/>
            <a:ext cx="4679950" cy="477838"/>
          </a:xfrm>
        </p:spPr>
        <p:txBody>
          <a:bodyPr/>
          <a:lstStyle/>
          <a:p>
            <a:pPr>
              <a:buFont typeface="Arial" charset="0"/>
              <a:buNone/>
              <a:defRPr/>
            </a:pPr>
            <a:r>
              <a:rPr lang="en-US" dirty="0">
                <a:ea typeface="ＭＳ Ｐゴシック" charset="-128"/>
              </a:rPr>
              <a:t>Cristiano Rossignoli, PhD, MSc, MEL and Impact Assessment Research Leader at WorldFish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A7CDAD24-3F95-620A-8D62-A63DAEA33F54}"/>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a:t>Free Goods and Economics Goods</a:t>
            </a:r>
            <a:endParaRPr lang="en-MY" altLang="en-US" sz="3600"/>
          </a:p>
        </p:txBody>
      </p:sp>
      <p:sp>
        <p:nvSpPr>
          <p:cNvPr id="3" name="Content Placeholder 2">
            <a:extLst>
              <a:ext uri="{FF2B5EF4-FFF2-40B4-BE49-F238E27FC236}">
                <a16:creationId xmlns:a16="http://schemas.microsoft.com/office/drawing/2014/main" id="{CB35ECFA-1BF7-2960-A228-28C9C036D1D9}"/>
              </a:ext>
            </a:extLst>
          </p:cNvPr>
          <p:cNvSpPr>
            <a:spLocks noGrp="1"/>
          </p:cNvSpPr>
          <p:nvPr>
            <p:ph idx="1"/>
          </p:nvPr>
        </p:nvSpPr>
        <p:spPr>
          <a:xfrm>
            <a:off x="411163" y="1600200"/>
            <a:ext cx="8229600" cy="4525963"/>
          </a:xfrm>
        </p:spPr>
        <p:txBody>
          <a:bodyPr/>
          <a:lstStyle/>
          <a:p>
            <a:pPr>
              <a:defRPr/>
            </a:pPr>
            <a:r>
              <a:rPr lang="en-US" dirty="0">
                <a:ea typeface="ＭＳ Ｐゴシック" charset="-128"/>
              </a:rPr>
              <a:t>Goods in Economics are those things we like to consume. They are called “goods” because consuming them makes us feel good!</a:t>
            </a:r>
          </a:p>
          <a:p>
            <a:pPr marL="342900" indent="-342900">
              <a:buFont typeface="Arial" panose="020B0604020202020204" pitchFamily="34" charset="0"/>
              <a:buChar char="•"/>
              <a:defRPr/>
            </a:pPr>
            <a:r>
              <a:rPr lang="en-US" dirty="0">
                <a:ea typeface="ＭＳ Ｐゴシック" charset="-128"/>
              </a:rPr>
              <a:t>Free goods are those things that we desire but that are not limited </a:t>
            </a:r>
          </a:p>
          <a:p>
            <a:pPr marL="342900" indent="-342900">
              <a:buFont typeface="Arial" panose="020B0604020202020204" pitchFamily="34" charset="0"/>
              <a:buChar char="•"/>
              <a:defRPr/>
            </a:pPr>
            <a:r>
              <a:rPr lang="en-US" dirty="0">
                <a:ea typeface="ＭＳ Ｐゴシック" charset="-128"/>
              </a:rPr>
              <a:t>Economic goods are those that we desire but that ARE limited</a:t>
            </a:r>
          </a:p>
          <a:p>
            <a:pPr>
              <a:defRPr/>
            </a:pPr>
            <a:endParaRPr lang="en-MY" dirty="0">
              <a:ea typeface="ＭＳ Ｐゴシック" charset="-128"/>
            </a:endParaRPr>
          </a:p>
        </p:txBody>
      </p:sp>
      <p:pic>
        <p:nvPicPr>
          <p:cNvPr id="32772" name="Picture 3">
            <a:extLst>
              <a:ext uri="{FF2B5EF4-FFF2-40B4-BE49-F238E27FC236}">
                <a16:creationId xmlns:a16="http://schemas.microsoft.com/office/drawing/2014/main" id="{2F71F253-05D2-2C86-BB15-E3116DF2C7A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50" y="4149725"/>
            <a:ext cx="91440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85B7435-7400-F3AD-02AD-6F7BB1982FF3}"/>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a:t>Microeconomics</a:t>
            </a:r>
            <a:endParaRPr lang="en-MY" altLang="en-US" sz="3600"/>
          </a:p>
        </p:txBody>
      </p:sp>
      <p:sp>
        <p:nvSpPr>
          <p:cNvPr id="3" name="Content Placeholder 2">
            <a:extLst>
              <a:ext uri="{FF2B5EF4-FFF2-40B4-BE49-F238E27FC236}">
                <a16:creationId xmlns:a16="http://schemas.microsoft.com/office/drawing/2014/main" id="{C3E09C09-6EAE-A74E-C264-CCF88DB36129}"/>
              </a:ext>
            </a:extLst>
          </p:cNvPr>
          <p:cNvSpPr>
            <a:spLocks noGrp="1"/>
          </p:cNvSpPr>
          <p:nvPr>
            <p:ph idx="1"/>
          </p:nvPr>
        </p:nvSpPr>
        <p:spPr>
          <a:xfrm>
            <a:off x="411163" y="1852613"/>
            <a:ext cx="8229600" cy="4525962"/>
          </a:xfrm>
        </p:spPr>
        <p:txBody>
          <a:bodyPr/>
          <a:lstStyle/>
          <a:p>
            <a:pPr>
              <a:defRPr/>
            </a:pPr>
            <a:r>
              <a:rPr lang="en-US" sz="2400" dirty="0">
                <a:solidFill>
                  <a:srgbClr val="000000"/>
                </a:solidFill>
                <a:ea typeface="ＭＳ Ｐゴシック" charset="-128"/>
                <a:cs typeface="Arial" panose="020B0604020202020204" pitchFamily="34" charset="0"/>
              </a:rPr>
              <a:t>Studies the behaviors of INDIVIDUALS within an economy: Consumers and producers in particular markets. </a:t>
            </a:r>
          </a:p>
          <a:p>
            <a:pPr>
              <a:defRPr/>
            </a:pPr>
            <a:endParaRPr lang="en-US" sz="2400" dirty="0">
              <a:solidFill>
                <a:srgbClr val="000000"/>
              </a:solidFill>
              <a:ea typeface="ＭＳ Ｐゴシック" charset="-128"/>
              <a:cs typeface="Arial" panose="020B0604020202020204" pitchFamily="34" charset="0"/>
            </a:endParaRPr>
          </a:p>
          <a:p>
            <a:pPr>
              <a:defRPr/>
            </a:pPr>
            <a:r>
              <a:rPr lang="en-US" sz="2400" dirty="0">
                <a:solidFill>
                  <a:srgbClr val="000000"/>
                </a:solidFill>
                <a:ea typeface="ＭＳ Ｐゴシック" charset="-128"/>
                <a:cs typeface="Arial" panose="020B0604020202020204" pitchFamily="34" charset="0"/>
              </a:rPr>
              <a:t>Examples of microeconomic topics:</a:t>
            </a:r>
            <a:endParaRPr lang="en-US" sz="2400" b="1" dirty="0">
              <a:solidFill>
                <a:srgbClr val="000000"/>
              </a:solidFill>
              <a:ea typeface="ＭＳ Ｐゴシック" charset="-128"/>
              <a:cs typeface="Arial" panose="020B0604020202020204" pitchFamily="34" charset="0"/>
            </a:endParaRPr>
          </a:p>
          <a:p>
            <a:pPr marL="285750" indent="-285750">
              <a:buFont typeface="Arial" panose="020B0604020202020204" pitchFamily="34" charset="0"/>
              <a:buChar char="•"/>
              <a:defRPr/>
            </a:pPr>
            <a:r>
              <a:rPr lang="en-US" sz="2400" dirty="0">
                <a:solidFill>
                  <a:schemeClr val="tx1">
                    <a:lumMod val="75000"/>
                    <a:lumOff val="25000"/>
                  </a:schemeClr>
                </a:solidFill>
                <a:ea typeface="ＭＳ Ｐゴシック" charset="-128"/>
                <a:cs typeface="Arial" panose="020B0604020202020204" pitchFamily="34" charset="0"/>
              </a:rPr>
              <a:t>The fish market in Scotland,</a:t>
            </a:r>
          </a:p>
          <a:p>
            <a:pPr marL="285750" indent="-285750">
              <a:buFont typeface="Arial" panose="020B0604020202020204" pitchFamily="34" charset="0"/>
              <a:buChar char="•"/>
              <a:defRPr/>
            </a:pPr>
            <a:r>
              <a:rPr lang="en-US" sz="2400" dirty="0">
                <a:solidFill>
                  <a:schemeClr val="tx1">
                    <a:lumMod val="75000"/>
                    <a:lumOff val="25000"/>
                  </a:schemeClr>
                </a:solidFill>
                <a:ea typeface="ＭＳ Ｐゴシック" charset="-128"/>
                <a:cs typeface="Arial" panose="020B0604020202020204" pitchFamily="34" charset="0"/>
              </a:rPr>
              <a:t>the market for fish in </a:t>
            </a:r>
            <a:r>
              <a:rPr lang="en-US" sz="2400" dirty="0" err="1">
                <a:solidFill>
                  <a:schemeClr val="tx1">
                    <a:lumMod val="75000"/>
                    <a:lumOff val="25000"/>
                  </a:schemeClr>
                </a:solidFill>
                <a:ea typeface="ＭＳ Ｐゴシック" charset="-128"/>
                <a:cs typeface="Arial" panose="020B0604020202020204" pitchFamily="34" charset="0"/>
              </a:rPr>
              <a:t>Stirling</a:t>
            </a:r>
            <a:r>
              <a:rPr lang="en-US" sz="2400" dirty="0">
                <a:solidFill>
                  <a:schemeClr val="tx1">
                    <a:lumMod val="75000"/>
                    <a:lumOff val="25000"/>
                  </a:schemeClr>
                </a:solidFill>
                <a:ea typeface="ＭＳ Ｐゴシック" charset="-128"/>
                <a:cs typeface="Arial" panose="020B0604020202020204" pitchFamily="34" charset="0"/>
              </a:rPr>
              <a:t>, </a:t>
            </a:r>
          </a:p>
          <a:p>
            <a:pPr marL="285750" indent="-285750">
              <a:buFont typeface="Arial" panose="020B0604020202020204" pitchFamily="34" charset="0"/>
              <a:buChar char="•"/>
              <a:defRPr/>
            </a:pPr>
            <a:r>
              <a:rPr lang="en-US" sz="2400" dirty="0">
                <a:solidFill>
                  <a:schemeClr val="tx1">
                    <a:lumMod val="75000"/>
                    <a:lumOff val="25000"/>
                  </a:schemeClr>
                </a:solidFill>
                <a:ea typeface="ＭＳ Ｐゴシック" charset="-128"/>
                <a:cs typeface="Arial" panose="020B0604020202020204" pitchFamily="34" charset="0"/>
              </a:rPr>
              <a:t>the market for airline tickets between the US and Europe, </a:t>
            </a:r>
          </a:p>
          <a:p>
            <a:pPr marL="285750" indent="-285750">
              <a:buFont typeface="Arial" panose="020B0604020202020204" pitchFamily="34" charset="0"/>
              <a:buChar char="•"/>
              <a:defRPr/>
            </a:pPr>
            <a:r>
              <a:rPr lang="en-US" sz="2400" dirty="0">
                <a:solidFill>
                  <a:schemeClr val="tx1">
                    <a:lumMod val="75000"/>
                    <a:lumOff val="25000"/>
                  </a:schemeClr>
                </a:solidFill>
                <a:ea typeface="ＭＳ Ｐゴシック" charset="-128"/>
                <a:cs typeface="Arial" panose="020B0604020202020204" pitchFamily="34" charset="0"/>
              </a:rPr>
              <a:t>the market for vacations to Italy, </a:t>
            </a:r>
          </a:p>
          <a:p>
            <a:pPr marL="285750" indent="-285750">
              <a:buFont typeface="Arial" panose="020B0604020202020204" pitchFamily="34" charset="0"/>
              <a:buChar char="•"/>
              <a:defRPr/>
            </a:pPr>
            <a:r>
              <a:rPr lang="en-US" sz="2400" dirty="0">
                <a:solidFill>
                  <a:schemeClr val="tx1">
                    <a:lumMod val="75000"/>
                    <a:lumOff val="25000"/>
                  </a:schemeClr>
                </a:solidFill>
                <a:ea typeface="ＭＳ Ｐゴシック" charset="-128"/>
                <a:cs typeface="Arial" panose="020B0604020202020204" pitchFamily="34" charset="0"/>
              </a:rPr>
              <a:t>the market for international aquaculture experts.</a:t>
            </a:r>
          </a:p>
          <a:p>
            <a:pPr marL="285750" indent="-285750">
              <a:buFont typeface="Arial" panose="020B0604020202020204" pitchFamily="34" charset="0"/>
              <a:buChar char="•"/>
              <a:defRPr/>
            </a:pPr>
            <a:endParaRPr lang="en-US" sz="2400" dirty="0">
              <a:solidFill>
                <a:schemeClr val="tx1">
                  <a:lumMod val="75000"/>
                  <a:lumOff val="25000"/>
                </a:schemeClr>
              </a:solidFill>
              <a:ea typeface="ＭＳ Ｐゴシック" charset="-128"/>
              <a:cs typeface="Arial" panose="020B0604020202020204" pitchFamily="34" charset="0"/>
            </a:endParaRPr>
          </a:p>
        </p:txBody>
      </p:sp>
      <p:pic>
        <p:nvPicPr>
          <p:cNvPr id="33796" name="Picture 3">
            <a:extLst>
              <a:ext uri="{FF2B5EF4-FFF2-40B4-BE49-F238E27FC236}">
                <a16:creationId xmlns:a16="http://schemas.microsoft.com/office/drawing/2014/main" id="{8AA50181-C0D9-9BF7-280A-C474E4544D8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05575" y="0"/>
            <a:ext cx="2638425"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08BA9C80-9B5C-B677-C87B-FF4D3049266E}"/>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Macroeconomics</a:t>
            </a:r>
            <a:endParaRPr lang="en-MY" altLang="en-US"/>
          </a:p>
        </p:txBody>
      </p:sp>
      <p:sp>
        <p:nvSpPr>
          <p:cNvPr id="3" name="Content Placeholder 2">
            <a:extLst>
              <a:ext uri="{FF2B5EF4-FFF2-40B4-BE49-F238E27FC236}">
                <a16:creationId xmlns:a16="http://schemas.microsoft.com/office/drawing/2014/main" id="{FDE09A9F-C17C-89D0-C36A-A54A6A700163}"/>
              </a:ext>
            </a:extLst>
          </p:cNvPr>
          <p:cNvSpPr>
            <a:spLocks noGrp="1"/>
          </p:cNvSpPr>
          <p:nvPr>
            <p:ph idx="1"/>
          </p:nvPr>
        </p:nvSpPr>
        <p:spPr>
          <a:xfrm>
            <a:off x="411163" y="1600200"/>
            <a:ext cx="8229600" cy="4525963"/>
          </a:xfrm>
        </p:spPr>
        <p:txBody>
          <a:bodyPr/>
          <a:lstStyle/>
          <a:p>
            <a:pPr>
              <a:defRPr/>
            </a:pPr>
            <a:r>
              <a:rPr lang="en-US" sz="2400" dirty="0">
                <a:ea typeface="ＭＳ Ｐゴシック" charset="-128"/>
                <a:cs typeface="Arial" panose="020B0604020202020204" pitchFamily="34" charset="0"/>
              </a:rPr>
              <a:t>Studies</a:t>
            </a:r>
            <a:r>
              <a:rPr lang="en-US" sz="2000" dirty="0">
                <a:ea typeface="ＭＳ Ｐゴシック" charset="-128"/>
                <a:cs typeface="Arial" panose="020B0604020202020204" pitchFamily="34" charset="0"/>
              </a:rPr>
              <a:t> the total effect on a nation's people of all the economic activity </a:t>
            </a:r>
            <a:r>
              <a:rPr lang="en-US" sz="2400" dirty="0">
                <a:ea typeface="ＭＳ Ｐゴシック" charset="-128"/>
                <a:cs typeface="Arial" panose="020B0604020202020204" pitchFamily="34" charset="0"/>
              </a:rPr>
              <a:t>within</a:t>
            </a:r>
            <a:r>
              <a:rPr lang="en-US" sz="2000" dirty="0">
                <a:ea typeface="ＭＳ Ｐゴシック" charset="-128"/>
                <a:cs typeface="Arial" panose="020B0604020202020204" pitchFamily="34" charset="0"/>
              </a:rPr>
              <a:t> that nation. </a:t>
            </a:r>
          </a:p>
          <a:p>
            <a:pPr>
              <a:defRPr/>
            </a:pPr>
            <a:endParaRPr lang="en-US" sz="2000" dirty="0">
              <a:ea typeface="ＭＳ Ｐゴシック" charset="-128"/>
              <a:cs typeface="Arial" panose="020B0604020202020204" pitchFamily="34" charset="0"/>
            </a:endParaRPr>
          </a:p>
          <a:p>
            <a:pPr>
              <a:defRPr/>
            </a:pPr>
            <a:r>
              <a:rPr lang="en-US" sz="2000" dirty="0">
                <a:ea typeface="ＭＳ Ｐゴシック" charset="-128"/>
                <a:cs typeface="Arial" panose="020B0604020202020204" pitchFamily="34" charset="0"/>
              </a:rPr>
              <a:t>The four main concerns of macroeconomics are: </a:t>
            </a:r>
          </a:p>
          <a:p>
            <a:pPr marL="342900" indent="-342900">
              <a:buFont typeface="+mj-lt"/>
              <a:buAutoNum type="arabicPeriod"/>
              <a:defRPr/>
            </a:pPr>
            <a:r>
              <a:rPr lang="en-US" sz="2000" dirty="0">
                <a:ea typeface="ＭＳ Ｐゴシック" charset="-128"/>
                <a:cs typeface="Arial" panose="020B0604020202020204" pitchFamily="34" charset="0"/>
              </a:rPr>
              <a:t>total output of a nation, </a:t>
            </a:r>
          </a:p>
          <a:p>
            <a:pPr marL="342900" indent="-342900">
              <a:buFont typeface="+mj-lt"/>
              <a:buAutoNum type="arabicPeriod"/>
              <a:defRPr/>
            </a:pPr>
            <a:r>
              <a:rPr lang="en-US" sz="2000" dirty="0">
                <a:ea typeface="ＭＳ Ｐゴシック" charset="-128"/>
                <a:cs typeface="Arial" panose="020B0604020202020204" pitchFamily="34" charset="0"/>
              </a:rPr>
              <a:t>the average price level of a nation,</a:t>
            </a:r>
          </a:p>
          <a:p>
            <a:pPr marL="342900" indent="-342900">
              <a:buFont typeface="+mj-lt"/>
              <a:buAutoNum type="arabicPeriod"/>
              <a:defRPr/>
            </a:pPr>
            <a:r>
              <a:rPr lang="en-US" sz="2000" dirty="0">
                <a:ea typeface="ＭＳ Ｐゴシック" charset="-128"/>
                <a:cs typeface="Arial" panose="020B0604020202020204" pitchFamily="34" charset="0"/>
              </a:rPr>
              <a:t>the level of employment (or unemployment) in the nation and </a:t>
            </a:r>
          </a:p>
          <a:p>
            <a:pPr marL="342900" indent="-342900">
              <a:buFont typeface="+mj-lt"/>
              <a:buAutoNum type="arabicPeriod"/>
              <a:defRPr/>
            </a:pPr>
            <a:r>
              <a:rPr lang="en-US" sz="2000" dirty="0">
                <a:ea typeface="ＭＳ Ｐゴシック" charset="-128"/>
                <a:cs typeface="Arial" panose="020B0604020202020204" pitchFamily="34" charset="0"/>
              </a:rPr>
              <a:t>distribution of income in the nation</a:t>
            </a:r>
            <a:r>
              <a:rPr lang="en-US" sz="2000" b="1" dirty="0">
                <a:ea typeface="ＭＳ Ｐゴシック" charset="-128"/>
                <a:cs typeface="Arial" panose="020B0604020202020204" pitchFamily="34" charset="0"/>
              </a:rPr>
              <a:t> </a:t>
            </a:r>
          </a:p>
          <a:p>
            <a:pPr>
              <a:defRPr/>
            </a:pPr>
            <a:endParaRPr lang="en-US" sz="2000" b="1" dirty="0">
              <a:ea typeface="ＭＳ Ｐゴシック" charset="-128"/>
              <a:cs typeface="Arial" panose="020B0604020202020204" pitchFamily="34" charset="0"/>
            </a:endParaRPr>
          </a:p>
          <a:p>
            <a:pPr>
              <a:defRPr/>
            </a:pPr>
            <a:r>
              <a:rPr lang="en-US" sz="2000" b="1" dirty="0">
                <a:ea typeface="ＭＳ Ｐゴシック" charset="-128"/>
                <a:cs typeface="Arial" panose="020B0604020202020204" pitchFamily="34" charset="0"/>
              </a:rPr>
              <a:t>Examples of macroeconomic topics: </a:t>
            </a:r>
          </a:p>
          <a:p>
            <a:pPr marL="285750" indent="-285750">
              <a:buFont typeface="Arial" panose="020B0604020202020204" pitchFamily="34" charset="0"/>
              <a:buChar char="•"/>
              <a:defRPr/>
            </a:pPr>
            <a:r>
              <a:rPr lang="en-US" sz="2000" dirty="0">
                <a:ea typeface="ＭＳ Ｐゴシック" charset="-128"/>
                <a:cs typeface="Arial" panose="020B0604020202020204" pitchFamily="34" charset="0"/>
              </a:rPr>
              <a:t>Unemployment in Canada, inflation in Zimbabwe, economic growth in China, the gap between the rich and the poor in the United States</a:t>
            </a:r>
          </a:p>
          <a:p>
            <a:pPr>
              <a:defRPr/>
            </a:pPr>
            <a:endParaRPr lang="en-MY" dirty="0">
              <a:ea typeface="ＭＳ Ｐゴシック" charset="-128"/>
              <a:cs typeface="Arial" panose="020B0604020202020204" pitchFamily="34" charset="0"/>
            </a:endParaRPr>
          </a:p>
        </p:txBody>
      </p:sp>
      <p:pic>
        <p:nvPicPr>
          <p:cNvPr id="34820" name="Picture 6">
            <a:extLst>
              <a:ext uri="{FF2B5EF4-FFF2-40B4-BE49-F238E27FC236}">
                <a16:creationId xmlns:a16="http://schemas.microsoft.com/office/drawing/2014/main" id="{A371A916-69C0-F698-3DEA-6EB09E61ED7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24575" y="1588"/>
            <a:ext cx="3019425"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A55BD54-C8FC-BAED-F00C-74ED9F07BFF7}"/>
              </a:ext>
            </a:extLst>
          </p:cNvPr>
          <p:cNvGraphicFramePr>
            <a:graphicFrameLocks noGrp="1"/>
          </p:cNvGraphicFramePr>
          <p:nvPr/>
        </p:nvGraphicFramePr>
        <p:xfrm>
          <a:off x="6350" y="1557338"/>
          <a:ext cx="9144000" cy="4656969"/>
        </p:xfrm>
        <a:graphic>
          <a:graphicData uri="http://schemas.openxmlformats.org/drawingml/2006/table">
            <a:tbl>
              <a:tblPr firstRow="1" bandRow="1">
                <a:tableStyleId>{BC89EF96-8CEA-46FF-86C4-4CE0E7609802}</a:tableStyleId>
              </a:tblPr>
              <a:tblGrid>
                <a:gridCol w="4572000">
                  <a:extLst>
                    <a:ext uri="{9D8B030D-6E8A-4147-A177-3AD203B41FA5}">
                      <a16:colId xmlns:a16="http://schemas.microsoft.com/office/drawing/2014/main" val="454320015"/>
                    </a:ext>
                  </a:extLst>
                </a:gridCol>
                <a:gridCol w="4572000">
                  <a:extLst>
                    <a:ext uri="{9D8B030D-6E8A-4147-A177-3AD203B41FA5}">
                      <a16:colId xmlns:a16="http://schemas.microsoft.com/office/drawing/2014/main" val="993578198"/>
                    </a:ext>
                  </a:extLst>
                </a:gridCol>
              </a:tblGrid>
              <a:tr h="46598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a:solidFill>
                            <a:srgbClr val="0000CC"/>
                          </a:solidFill>
                          <a:effectLst/>
                          <a:latin typeface="Arial" panose="020B0604020202020204" pitchFamily="34" charset="0"/>
                          <a:cs typeface="Arial" panose="020B0604020202020204" pitchFamily="34" charset="0"/>
                        </a:rPr>
                        <a:t>Microeconomics</a:t>
                      </a:r>
                      <a:r>
                        <a:rPr lang="en-US" sz="2400" b="1" baseline="0" dirty="0">
                          <a:solidFill>
                            <a:srgbClr val="0000CC"/>
                          </a:solidFill>
                          <a:effectLst/>
                          <a:latin typeface="Arial" panose="020B0604020202020204" pitchFamily="34" charset="0"/>
                          <a:cs typeface="Arial" panose="020B0604020202020204" pitchFamily="34" charset="0"/>
                        </a:rPr>
                        <a:t> examines</a:t>
                      </a:r>
                      <a:endParaRPr lang="en-US" sz="2400" b="1" dirty="0">
                        <a:effectLst/>
                        <a:latin typeface="Arial" panose="020B0604020202020204" pitchFamily="34" charset="0"/>
                        <a:cs typeface="Arial" panose="020B0604020202020204" pitchFamily="34" charset="0"/>
                      </a:endParaRPr>
                    </a:p>
                  </a:txBody>
                  <a:tcPr marT="38092" marB="38092">
                    <a:lnL w="12700" cmpd="sng">
                      <a:noFill/>
                    </a:lnL>
                    <a:lnR w="12700" cmpd="sng">
                      <a:noFill/>
                    </a:lnR>
                    <a:lnT w="12700" cmpd="sng">
                      <a:noFill/>
                    </a:lnT>
                    <a:lnB w="25400" cmpd="sng">
                      <a:noFill/>
                    </a:lnB>
                    <a:lnTlToBr w="12700" cmpd="sng">
                      <a:noFill/>
                      <a:prstDash val="solid"/>
                    </a:lnTlToBr>
                    <a:lnBlToTr w="12700" cmpd="sng">
                      <a:noFill/>
                      <a:prstDash val="solid"/>
                    </a:lnBlToTr>
                  </a:tcPr>
                </a:tc>
                <a:tc>
                  <a:txBody>
                    <a:bodyPr/>
                    <a:lstStyle/>
                    <a:p>
                      <a:pPr algn="ctr"/>
                      <a:r>
                        <a:rPr lang="en-US" sz="2400" b="1" dirty="0">
                          <a:solidFill>
                            <a:srgbClr val="0000CC"/>
                          </a:solidFill>
                          <a:effectLst/>
                          <a:latin typeface="Arial" panose="020B0604020202020204" pitchFamily="34" charset="0"/>
                          <a:cs typeface="Arial" panose="020B0604020202020204" pitchFamily="34" charset="0"/>
                        </a:rPr>
                        <a:t>Macroeconomics examines</a:t>
                      </a:r>
                      <a:endParaRPr lang="en-US" sz="2400" b="1" dirty="0">
                        <a:effectLst/>
                        <a:latin typeface="Arial" panose="020B0604020202020204" pitchFamily="34" charset="0"/>
                        <a:cs typeface="Arial" panose="020B0604020202020204" pitchFamily="34" charset="0"/>
                      </a:endParaRPr>
                    </a:p>
                  </a:txBody>
                  <a:tcPr marT="38092" marB="38092">
                    <a:lnL w="12700" cmpd="sng">
                      <a:noFill/>
                    </a:lnL>
                    <a:lnR w="12700" cmpd="sng">
                      <a:noFill/>
                    </a:lnR>
                    <a:lnT w="12700" cmpd="sng">
                      <a:noFill/>
                    </a:lnT>
                    <a:lnB w="25400" cmpd="sng">
                      <a:noFill/>
                    </a:lnB>
                    <a:lnTlToBr w="12700" cmpd="sng">
                      <a:noFill/>
                      <a:prstDash val="solid"/>
                    </a:lnTlToBr>
                    <a:lnBlToTr w="12700" cmpd="sng">
                      <a:noFill/>
                      <a:prstDash val="solid"/>
                    </a:lnBlToTr>
                  </a:tcPr>
                </a:tc>
                <a:extLst>
                  <a:ext uri="{0D108BD9-81ED-4DB2-BD59-A6C34878D82A}">
                    <a16:rowId xmlns:a16="http://schemas.microsoft.com/office/drawing/2014/main" val="418358421"/>
                  </a:ext>
                </a:extLst>
              </a:tr>
              <a:tr h="4190152">
                <a:tc>
                  <a:txBody>
                    <a:bodyPr/>
                    <a:lstStyle/>
                    <a:p>
                      <a:pPr marL="285750" indent="-285750">
                        <a:buFont typeface="Arial" pitchFamily="34" charset="0"/>
                        <a:buChar char="•"/>
                      </a:pPr>
                      <a:r>
                        <a:rPr lang="en-US" sz="1800" dirty="0">
                          <a:latin typeface="Arial" panose="020B0604020202020204" pitchFamily="34" charset="0"/>
                          <a:cs typeface="Arial" panose="020B0604020202020204" pitchFamily="34" charset="0"/>
                        </a:rPr>
                        <a:t>Individual markets</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the behavior of firms (companies) and consumers</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the allocation of land, labor and capital resources</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Supply and demand</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The efficiency of markets</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Product markets</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Supply and Demand</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Profit maximization</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Utility maximization</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Competition</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Resource markets</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Market failure</a:t>
                      </a:r>
                    </a:p>
                    <a:p>
                      <a:pPr marL="0" indent="0">
                        <a:buFont typeface="Arial" pitchFamily="34" charset="0"/>
                        <a:buNone/>
                      </a:pPr>
                      <a:endParaRPr lang="en-US" sz="1800" dirty="0">
                        <a:solidFill>
                          <a:schemeClr val="tx1"/>
                        </a:solidFill>
                        <a:latin typeface="Arial" panose="020B0604020202020204" pitchFamily="34" charset="0"/>
                        <a:cs typeface="Arial" panose="020B0604020202020204" pitchFamily="34" charset="0"/>
                      </a:endParaRPr>
                    </a:p>
                  </a:txBody>
                  <a:tcPr marT="38092" marB="38092">
                    <a:lnL w="12700" cmpd="sng">
                      <a:noFill/>
                    </a:lnL>
                    <a:lnR w="12700" cmpd="sng">
                      <a:noFill/>
                    </a:lnR>
                    <a:lnT w="25400" cmpd="sng">
                      <a:noFill/>
                    </a:lnT>
                    <a:lnB w="12700" cmpd="sng">
                      <a:noFill/>
                    </a:lnB>
                    <a:lnTlToBr w="12700" cmpd="sng">
                      <a:noFill/>
                      <a:prstDash val="solid"/>
                    </a:lnTlToBr>
                    <a:lnBlToTr w="12700" cmpd="sng">
                      <a:noFill/>
                      <a:prstDash val="solid"/>
                    </a:lnBlToTr>
                    <a:solidFill>
                      <a:schemeClr val="tx2">
                        <a:lumMod val="20000"/>
                        <a:lumOff val="80000"/>
                        <a:alpha val="20000"/>
                      </a:schemeClr>
                    </a:solidFill>
                  </a:tcPr>
                </a:tc>
                <a:tc>
                  <a:txBody>
                    <a:bodyPr/>
                    <a:lstStyle/>
                    <a:p>
                      <a:pPr marL="285750" indent="-285750">
                        <a:buFont typeface="Arial" pitchFamily="34" charset="0"/>
                        <a:buChar char="•"/>
                      </a:pPr>
                      <a:r>
                        <a:rPr lang="en-US" sz="1800" dirty="0">
                          <a:latin typeface="Arial" panose="020B0604020202020204" pitchFamily="34" charset="0"/>
                          <a:cs typeface="Arial" panose="020B0604020202020204" pitchFamily="34" charset="0"/>
                        </a:rPr>
                        <a:t>National markets</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Total output and income of nations</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Total supply and demand</a:t>
                      </a:r>
                      <a:r>
                        <a:rPr lang="en-US" sz="1800" baseline="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of the     nation</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Taxes and government spending</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Interest rates and central banks</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Unemployment and inflation</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Income distribution</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Economics growth and development</a:t>
                      </a:r>
                    </a:p>
                    <a:p>
                      <a:pPr marL="285750" indent="-285750">
                        <a:buFont typeface="Arial" pitchFamily="34" charset="0"/>
                        <a:buChar char="•"/>
                      </a:pPr>
                      <a:r>
                        <a:rPr lang="en-US" sz="1800" dirty="0">
                          <a:latin typeface="Arial" panose="020B0604020202020204" pitchFamily="34" charset="0"/>
                          <a:cs typeface="Arial" panose="020B0604020202020204" pitchFamily="34" charset="0"/>
                        </a:rPr>
                        <a:t>International trade</a:t>
                      </a:r>
                    </a:p>
                    <a:p>
                      <a:pPr marL="0" indent="0">
                        <a:buFont typeface="Arial" pitchFamily="34" charset="0"/>
                        <a:buNone/>
                      </a:pPr>
                      <a:endParaRPr lang="en-US" sz="1800" dirty="0">
                        <a:solidFill>
                          <a:schemeClr val="tx1"/>
                        </a:solidFill>
                        <a:latin typeface="Arial" panose="020B0604020202020204" pitchFamily="34" charset="0"/>
                        <a:cs typeface="Arial" panose="020B0604020202020204" pitchFamily="34" charset="0"/>
                      </a:endParaRPr>
                    </a:p>
                  </a:txBody>
                  <a:tcPr marT="38092" marB="38092">
                    <a:lnL w="12700" cmpd="sng">
                      <a:noFill/>
                    </a:lnL>
                    <a:lnR w="12700" cmpd="sng">
                      <a:noFill/>
                    </a:lnR>
                    <a:lnT w="25400" cmpd="sng">
                      <a:noFill/>
                    </a:lnT>
                    <a:lnB w="12700" cmpd="sng">
                      <a:noFill/>
                    </a:lnB>
                    <a:lnTlToBr w="12700" cmpd="sng">
                      <a:noFill/>
                      <a:prstDash val="solid"/>
                    </a:lnTlToBr>
                    <a:lnBlToTr w="12700" cmpd="sng">
                      <a:noFill/>
                      <a:prstDash val="solid"/>
                    </a:lnBlToTr>
                    <a:solidFill>
                      <a:schemeClr val="tx2">
                        <a:lumMod val="20000"/>
                        <a:lumOff val="80000"/>
                        <a:alpha val="20000"/>
                      </a:schemeClr>
                    </a:solidFill>
                  </a:tcPr>
                </a:tc>
                <a:extLst>
                  <a:ext uri="{0D108BD9-81ED-4DB2-BD59-A6C34878D82A}">
                    <a16:rowId xmlns:a16="http://schemas.microsoft.com/office/drawing/2014/main" val="1774514156"/>
                  </a:ext>
                </a:extLst>
              </a:tr>
            </a:tbl>
          </a:graphicData>
        </a:graphic>
      </p:graphicFrame>
      <p:sp>
        <p:nvSpPr>
          <p:cNvPr id="35847" name="Title 1">
            <a:extLst>
              <a:ext uri="{FF2B5EF4-FFF2-40B4-BE49-F238E27FC236}">
                <a16:creationId xmlns:a16="http://schemas.microsoft.com/office/drawing/2014/main" id="{2D9E1B36-712B-990B-E563-437A2E546E66}"/>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Micro vs Macro</a:t>
            </a:r>
            <a:endParaRPr lang="en-MY"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D1DDD1CF-000E-DFD6-AF43-6103F5D3BCD6}"/>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MY" altLang="en-US" sz="4000"/>
              <a:t>Fundamental Concepts</a:t>
            </a:r>
          </a:p>
        </p:txBody>
      </p:sp>
      <p:graphicFrame>
        <p:nvGraphicFramePr>
          <p:cNvPr id="7" name="Table 6">
            <a:extLst>
              <a:ext uri="{FF2B5EF4-FFF2-40B4-BE49-F238E27FC236}">
                <a16:creationId xmlns:a16="http://schemas.microsoft.com/office/drawing/2014/main" id="{53C0E52C-93A8-CB5B-9768-AD41EC8E902A}"/>
              </a:ext>
            </a:extLst>
          </p:cNvPr>
          <p:cNvGraphicFramePr>
            <a:graphicFrameLocks noGrp="1"/>
          </p:cNvGraphicFramePr>
          <p:nvPr/>
        </p:nvGraphicFramePr>
        <p:xfrm>
          <a:off x="30163" y="2060575"/>
          <a:ext cx="8991600" cy="3352800"/>
        </p:xfrm>
        <a:graphic>
          <a:graphicData uri="http://schemas.openxmlformats.org/drawingml/2006/table">
            <a:tbl>
              <a:tblPr firstRow="1" bandRow="1">
                <a:tableStyleId>{5FD0F851-EC5A-4D38-B0AD-8093EC10F338}</a:tableStyleId>
              </a:tblPr>
              <a:tblGrid>
                <a:gridCol w="1524000">
                  <a:extLst>
                    <a:ext uri="{9D8B030D-6E8A-4147-A177-3AD203B41FA5}">
                      <a16:colId xmlns:a16="http://schemas.microsoft.com/office/drawing/2014/main" val="2394172605"/>
                    </a:ext>
                  </a:extLst>
                </a:gridCol>
                <a:gridCol w="7467600">
                  <a:extLst>
                    <a:ext uri="{9D8B030D-6E8A-4147-A177-3AD203B41FA5}">
                      <a16:colId xmlns:a16="http://schemas.microsoft.com/office/drawing/2014/main" val="3718200257"/>
                    </a:ext>
                  </a:extLst>
                </a:gridCol>
              </a:tblGrid>
              <a:tr h="563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2">
                              <a:lumMod val="50000"/>
                            </a:schemeClr>
                          </a:solidFill>
                          <a:latin typeface="Calibri" pitchFamily="34" charset="0"/>
                          <a:cs typeface="Calibri" pitchFamily="34" charset="0"/>
                        </a:rPr>
                        <a:t>Scarcity:</a:t>
                      </a:r>
                    </a:p>
                  </a:txBody>
                  <a:tcPr marT="38100" marB="38100" anchor="ctr"/>
                </a:tc>
                <a:tc>
                  <a:txBody>
                    <a:bodyPr/>
                    <a:lstStyle/>
                    <a:p>
                      <a:pPr algn="ctr"/>
                      <a:r>
                        <a:rPr lang="en-US" sz="1800" b="0" dirty="0">
                          <a:latin typeface="Calibri" pitchFamily="34" charset="0"/>
                          <a:cs typeface="Calibri" pitchFamily="34" charset="0"/>
                        </a:rPr>
                        <a:t>Economics is about the allocation of scarce resources among society’s various needs and wants.</a:t>
                      </a:r>
                    </a:p>
                  </a:txBody>
                  <a:tcPr marT="38100" marB="38100" anchor="ctr"/>
                </a:tc>
                <a:extLst>
                  <a:ext uri="{0D108BD9-81ED-4DB2-BD59-A6C34878D82A}">
                    <a16:rowId xmlns:a16="http://schemas.microsoft.com/office/drawing/2014/main" val="2681259133"/>
                  </a:ext>
                </a:extLst>
              </a:tr>
              <a:tr h="563880">
                <a:tc>
                  <a:txBody>
                    <a:bodyPr/>
                    <a:lstStyle/>
                    <a:p>
                      <a:pPr algn="ctr"/>
                      <a:r>
                        <a:rPr lang="en-US" sz="2000" b="1" dirty="0">
                          <a:solidFill>
                            <a:schemeClr val="tx2">
                              <a:lumMod val="50000"/>
                            </a:schemeClr>
                          </a:solidFill>
                          <a:latin typeface="Calibri" pitchFamily="34" charset="0"/>
                          <a:cs typeface="Calibri" pitchFamily="34" charset="0"/>
                        </a:rPr>
                        <a:t>Resources</a:t>
                      </a:r>
                      <a:r>
                        <a:rPr lang="en-US" sz="1600" b="1" dirty="0">
                          <a:solidFill>
                            <a:schemeClr val="tx2">
                              <a:lumMod val="50000"/>
                            </a:schemeClr>
                          </a:solidFill>
                          <a:latin typeface="Calibri" pitchFamily="34" charset="0"/>
                          <a:cs typeface="Calibri" pitchFamily="34" charset="0"/>
                        </a:rPr>
                        <a:t>: </a:t>
                      </a: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a:latin typeface="Calibri" pitchFamily="34" charset="0"/>
                          <a:cs typeface="Calibri" pitchFamily="34" charset="0"/>
                        </a:rPr>
                        <a:t>Economics is about the allocation of resources among society’s various needs and wants. </a:t>
                      </a:r>
                    </a:p>
                  </a:txBody>
                  <a:tcPr marT="38100" marB="38100" anchor="ctr"/>
                </a:tc>
                <a:extLst>
                  <a:ext uri="{0D108BD9-81ED-4DB2-BD59-A6C34878D82A}">
                    <a16:rowId xmlns:a16="http://schemas.microsoft.com/office/drawing/2014/main" val="4289872950"/>
                  </a:ext>
                </a:extLst>
              </a:tr>
              <a:tr h="1051560">
                <a:tc>
                  <a:txBody>
                    <a:bodyPr/>
                    <a:lstStyle/>
                    <a:p>
                      <a:pPr algn="ctr"/>
                      <a:r>
                        <a:rPr lang="en-US" sz="2000" b="1" dirty="0">
                          <a:solidFill>
                            <a:schemeClr val="tx2">
                              <a:lumMod val="50000"/>
                            </a:schemeClr>
                          </a:solidFill>
                          <a:latin typeface="Calibri" pitchFamily="34" charset="0"/>
                          <a:cs typeface="Calibri" pitchFamily="34" charset="0"/>
                        </a:rPr>
                        <a:t>Tradeoffs</a:t>
                      </a:r>
                      <a:r>
                        <a:rPr lang="en-US" sz="1600" b="1" dirty="0">
                          <a:solidFill>
                            <a:schemeClr val="tx2">
                              <a:lumMod val="50000"/>
                            </a:schemeClr>
                          </a:solidFill>
                          <a:latin typeface="Calibri" pitchFamily="34" charset="0"/>
                          <a:cs typeface="Calibri" pitchFamily="34" charset="0"/>
                        </a:rPr>
                        <a:t>: </a:t>
                      </a: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a:latin typeface="Calibri" pitchFamily="34" charset="0"/>
                          <a:cs typeface="Calibri" pitchFamily="34" charset="0"/>
                        </a:rPr>
                        <a:t>Individuals and society as whole are constantly making choices involving tradeoff between alternatives. Whether it’s what goods to consume, what goods to produce, how to produce them, and so on.</a:t>
                      </a:r>
                    </a:p>
                    <a:p>
                      <a:pPr algn="ctr"/>
                      <a:endParaRPr lang="en-US" sz="1800" b="0" dirty="0">
                        <a:latin typeface="Calibri" pitchFamily="34" charset="0"/>
                        <a:cs typeface="Calibri" pitchFamily="34" charset="0"/>
                      </a:endParaRPr>
                    </a:p>
                  </a:txBody>
                  <a:tcPr marT="38100" marB="38100" anchor="ctr"/>
                </a:tc>
                <a:extLst>
                  <a:ext uri="{0D108BD9-81ED-4DB2-BD59-A6C34878D82A}">
                    <a16:rowId xmlns:a16="http://schemas.microsoft.com/office/drawing/2014/main" val="3793619302"/>
                  </a:ext>
                </a:extLst>
              </a:tr>
              <a:tr h="838200">
                <a:tc>
                  <a:txBody>
                    <a:bodyPr/>
                    <a:lstStyle/>
                    <a:p>
                      <a:pPr algn="ctr"/>
                      <a:r>
                        <a:rPr lang="en-US" sz="2000" b="1" dirty="0">
                          <a:solidFill>
                            <a:schemeClr val="tx2">
                              <a:lumMod val="50000"/>
                            </a:schemeClr>
                          </a:solidFill>
                          <a:latin typeface="Calibri" pitchFamily="34" charset="0"/>
                          <a:cs typeface="Calibri" pitchFamily="34" charset="0"/>
                        </a:rPr>
                        <a:t>Opportunity Cost:</a:t>
                      </a:r>
                    </a:p>
                    <a:p>
                      <a:pPr algn="ctr"/>
                      <a:endParaRPr lang="en-US" sz="1600" dirty="0">
                        <a:solidFill>
                          <a:schemeClr val="tx2">
                            <a:lumMod val="50000"/>
                          </a:schemeClr>
                        </a:solidFill>
                        <a:latin typeface="Calibri" pitchFamily="34" charset="0"/>
                        <a:cs typeface="Calibri" pitchFamily="34" charset="0"/>
                      </a:endParaRPr>
                    </a:p>
                  </a:txBody>
                  <a:tcPr marT="38100" marB="38100" anchor="ctr"/>
                </a:tc>
                <a:tc>
                  <a:txBody>
                    <a:bodyPr/>
                    <a:lstStyle/>
                    <a:p>
                      <a:pPr algn="ctr"/>
                      <a:r>
                        <a:rPr lang="en-US" sz="1800" b="0" dirty="0">
                          <a:latin typeface="Calibri" pitchFamily="34" charset="0"/>
                          <a:cs typeface="Calibri" pitchFamily="34" charset="0"/>
                        </a:rPr>
                        <a:t>“The opportunity cost is the opportunity lost”. </a:t>
                      </a:r>
                    </a:p>
                    <a:p>
                      <a:pPr algn="ctr"/>
                      <a:r>
                        <a:rPr lang="en-US" sz="1800" b="0" dirty="0">
                          <a:latin typeface="Calibri" pitchFamily="34" charset="0"/>
                          <a:cs typeface="Calibri" pitchFamily="34" charset="0"/>
                        </a:rPr>
                        <a:t>In other words, every economic decision involves giving up something. </a:t>
                      </a:r>
                    </a:p>
                    <a:p>
                      <a:pPr algn="ctr"/>
                      <a:r>
                        <a:rPr lang="en-US" sz="1800" b="0" dirty="0">
                          <a:latin typeface="Calibri" pitchFamily="34" charset="0"/>
                          <a:cs typeface="Calibri" pitchFamily="34" charset="0"/>
                        </a:rPr>
                        <a:t>NOTHING IS FREE!!</a:t>
                      </a:r>
                    </a:p>
                  </a:txBody>
                  <a:tcPr marT="38100" marB="38100" anchor="ctr"/>
                </a:tc>
                <a:extLst>
                  <a:ext uri="{0D108BD9-81ED-4DB2-BD59-A6C34878D82A}">
                    <a16:rowId xmlns:a16="http://schemas.microsoft.com/office/drawing/2014/main" val="3847250160"/>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7955A2C9-0228-609B-90D3-FAEB0EA205DC}"/>
              </a:ext>
            </a:extLst>
          </p:cNvPr>
          <p:cNvSpPr>
            <a:spLocks noGrp="1" noChangeArrowheads="1"/>
          </p:cNvSpPr>
          <p:nvPr>
            <p:ph type="title"/>
          </p:nvPr>
        </p:nvSpPr>
        <p:spPr bwMode="auto">
          <a:xfrm>
            <a:off x="468313" y="333375"/>
            <a:ext cx="8229600" cy="8397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a:t>Factors of Production</a:t>
            </a:r>
          </a:p>
        </p:txBody>
      </p:sp>
      <p:sp>
        <p:nvSpPr>
          <p:cNvPr id="114691" name="Rectangle 3">
            <a:extLst>
              <a:ext uri="{FF2B5EF4-FFF2-40B4-BE49-F238E27FC236}">
                <a16:creationId xmlns:a16="http://schemas.microsoft.com/office/drawing/2014/main" id="{E1A491BF-413E-77F8-E945-C84EA32A6466}"/>
              </a:ext>
            </a:extLst>
          </p:cNvPr>
          <p:cNvSpPr>
            <a:spLocks noGrp="1" noChangeArrowheads="1"/>
          </p:cNvSpPr>
          <p:nvPr>
            <p:ph idx="1"/>
          </p:nvPr>
        </p:nvSpPr>
        <p:spPr>
          <a:xfrm>
            <a:off x="457200" y="1371600"/>
            <a:ext cx="8229600" cy="5181600"/>
          </a:xfrm>
        </p:spPr>
        <p:txBody>
          <a:bodyPr rtlCol="0">
            <a:normAutofit/>
          </a:bodyPr>
          <a:lstStyle/>
          <a:p>
            <a:pPr eaLnBrk="1" fontAlgn="auto" hangingPunct="1">
              <a:lnSpc>
                <a:spcPct val="80000"/>
              </a:lnSpc>
              <a:spcAft>
                <a:spcPts val="0"/>
              </a:spcAft>
              <a:defRPr/>
            </a:pPr>
            <a:r>
              <a:rPr lang="en-US" dirty="0">
                <a:ea typeface="+mn-ea"/>
                <a:cs typeface="Arial" panose="020B0604020202020204" pitchFamily="34" charset="0"/>
              </a:rPr>
              <a:t>Land</a:t>
            </a:r>
          </a:p>
          <a:p>
            <a:pPr eaLnBrk="1" fontAlgn="auto" hangingPunct="1">
              <a:lnSpc>
                <a:spcPct val="80000"/>
              </a:lnSpc>
              <a:spcAft>
                <a:spcPts val="0"/>
              </a:spcAft>
              <a:buFont typeface="Wingdings" charset="0"/>
              <a:buNone/>
              <a:defRPr/>
            </a:pPr>
            <a:r>
              <a:rPr lang="en-US" dirty="0">
                <a:ea typeface="+mn-ea"/>
                <a:cs typeface="Arial" panose="020B0604020202020204" pitchFamily="34" charset="0"/>
              </a:rPr>
              <a:t>		- natural resources available for production</a:t>
            </a:r>
          </a:p>
          <a:p>
            <a:pPr eaLnBrk="1" fontAlgn="auto" hangingPunct="1">
              <a:lnSpc>
                <a:spcPct val="80000"/>
              </a:lnSpc>
              <a:spcAft>
                <a:spcPts val="0"/>
              </a:spcAft>
              <a:buFont typeface="Wingdings" charset="0"/>
              <a:buNone/>
              <a:defRPr/>
            </a:pPr>
            <a:r>
              <a:rPr lang="en-US" dirty="0">
                <a:ea typeface="+mn-ea"/>
                <a:cs typeface="Arial" panose="020B0604020202020204" pitchFamily="34" charset="0"/>
              </a:rPr>
              <a:t>		- renewable resources: those that replenish</a:t>
            </a:r>
          </a:p>
          <a:p>
            <a:pPr eaLnBrk="1" fontAlgn="auto" hangingPunct="1">
              <a:lnSpc>
                <a:spcPct val="80000"/>
              </a:lnSpc>
              <a:spcAft>
                <a:spcPts val="0"/>
              </a:spcAft>
              <a:buFont typeface="Wingdings" charset="0"/>
              <a:buNone/>
              <a:defRPr/>
            </a:pPr>
            <a:r>
              <a:rPr lang="en-US" dirty="0">
                <a:ea typeface="+mn-ea"/>
                <a:cs typeface="Arial" panose="020B0604020202020204" pitchFamily="34" charset="0"/>
              </a:rPr>
              <a:t>		- non-renewable resources: cannot be replaced</a:t>
            </a:r>
          </a:p>
          <a:p>
            <a:pPr eaLnBrk="1" fontAlgn="auto" hangingPunct="1">
              <a:lnSpc>
                <a:spcPct val="80000"/>
              </a:lnSpc>
              <a:spcAft>
                <a:spcPts val="0"/>
              </a:spcAft>
              <a:defRPr/>
            </a:pPr>
            <a:r>
              <a:rPr lang="en-US" dirty="0">
                <a:ea typeface="+mn-ea"/>
                <a:cs typeface="Arial" panose="020B0604020202020204" pitchFamily="34" charset="0"/>
              </a:rPr>
              <a:t>Labor </a:t>
            </a:r>
          </a:p>
          <a:p>
            <a:pPr eaLnBrk="1" fontAlgn="auto" hangingPunct="1">
              <a:lnSpc>
                <a:spcPct val="80000"/>
              </a:lnSpc>
              <a:spcAft>
                <a:spcPts val="0"/>
              </a:spcAft>
              <a:buFont typeface="Wingdings" charset="0"/>
              <a:buNone/>
              <a:defRPr/>
            </a:pPr>
            <a:r>
              <a:rPr lang="en-US" dirty="0">
                <a:ea typeface="+mn-ea"/>
                <a:cs typeface="Arial" panose="020B0604020202020204" pitchFamily="34" charset="0"/>
              </a:rPr>
              <a:t>		- physical and mental effort of people used in 		production</a:t>
            </a:r>
          </a:p>
          <a:p>
            <a:pPr eaLnBrk="1" fontAlgn="auto" hangingPunct="1">
              <a:lnSpc>
                <a:spcPct val="80000"/>
              </a:lnSpc>
              <a:spcAft>
                <a:spcPts val="0"/>
              </a:spcAft>
              <a:defRPr/>
            </a:pPr>
            <a:r>
              <a:rPr lang="en-US" dirty="0">
                <a:ea typeface="+mn-ea"/>
                <a:cs typeface="Arial" panose="020B0604020202020204" pitchFamily="34" charset="0"/>
              </a:rPr>
              <a:t>Capital </a:t>
            </a:r>
          </a:p>
          <a:p>
            <a:pPr eaLnBrk="1" fontAlgn="auto" hangingPunct="1">
              <a:lnSpc>
                <a:spcPct val="80000"/>
              </a:lnSpc>
              <a:spcAft>
                <a:spcPts val="0"/>
              </a:spcAft>
              <a:buFont typeface="Wingdings" charset="0"/>
              <a:buNone/>
              <a:defRPr/>
            </a:pPr>
            <a:r>
              <a:rPr lang="en-US" dirty="0">
                <a:ea typeface="+mn-ea"/>
                <a:cs typeface="Arial" panose="020B0604020202020204" pitchFamily="34" charset="0"/>
              </a:rPr>
              <a:t>		- all non-natural (manufactured) resources that 		are used in the creation and production of other 		products</a:t>
            </a:r>
          </a:p>
          <a:p>
            <a:pPr eaLnBrk="1" fontAlgn="auto" hangingPunct="1">
              <a:lnSpc>
                <a:spcPct val="80000"/>
              </a:lnSpc>
              <a:spcAft>
                <a:spcPts val="0"/>
              </a:spcAft>
              <a:defRPr/>
            </a:pPr>
            <a:endParaRPr lang="en-US" dirty="0">
              <a:ea typeface="+mn-ea"/>
              <a:cs typeface="Arial" panose="020B0604020202020204" pitchFamily="34" charset="0"/>
            </a:endParaRPr>
          </a:p>
          <a:p>
            <a:pPr eaLnBrk="1" fontAlgn="auto" hangingPunct="1">
              <a:lnSpc>
                <a:spcPct val="80000"/>
              </a:lnSpc>
              <a:spcAft>
                <a:spcPts val="0"/>
              </a:spcAft>
              <a:defRPr/>
            </a:pPr>
            <a:r>
              <a:rPr lang="en-US" dirty="0">
                <a:ea typeface="+mn-ea"/>
                <a:cs typeface="Arial" panose="020B0604020202020204" pitchFamily="34" charset="0"/>
              </a:rPr>
              <a:t>Enterprise (Entrepreneurship)</a:t>
            </a:r>
          </a:p>
          <a:p>
            <a:pPr eaLnBrk="1" fontAlgn="auto" hangingPunct="1">
              <a:lnSpc>
                <a:spcPct val="80000"/>
              </a:lnSpc>
              <a:spcAft>
                <a:spcPts val="0"/>
              </a:spcAft>
              <a:buFont typeface="Wingdings" charset="0"/>
              <a:buNone/>
              <a:defRPr/>
            </a:pPr>
            <a:r>
              <a:rPr lang="en-US" dirty="0">
                <a:ea typeface="+mn-ea"/>
                <a:cs typeface="Arial" panose="020B0604020202020204" pitchFamily="34" charset="0"/>
              </a:rPr>
              <a:t>		- refers to the management, organization and 		planning of the other three factors of production</a:t>
            </a:r>
          </a:p>
          <a:p>
            <a:pPr eaLnBrk="1" fontAlgn="auto" hangingPunct="1">
              <a:lnSpc>
                <a:spcPct val="80000"/>
              </a:lnSpc>
              <a:spcAft>
                <a:spcPts val="0"/>
              </a:spcAft>
              <a:buFont typeface="Wingdings" charset="0"/>
              <a:buNone/>
              <a:defRPr/>
            </a:pPr>
            <a:endParaRPr lang="en-US" dirty="0">
              <a:ea typeface="+mn-ea"/>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anim calcmode="lin" valueType="num">
                                      <p:cBhvr additive="base">
                                        <p:cTn id="7" dur="500" fill="hold"/>
                                        <p:tgtEl>
                                          <p:spTgt spid="1146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46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14691">
                                            <p:txEl>
                                              <p:pRg st="4" end="4"/>
                                            </p:txEl>
                                          </p:spTgt>
                                        </p:tgtEl>
                                        <p:attrNameLst>
                                          <p:attrName>style.visibility</p:attrName>
                                        </p:attrNameLst>
                                      </p:cBhvr>
                                      <p:to>
                                        <p:strVal val="visible"/>
                                      </p:to>
                                    </p:set>
                                    <p:anim calcmode="lin" valueType="num">
                                      <p:cBhvr additive="base">
                                        <p:cTn id="13" dur="500" fill="hold"/>
                                        <p:tgtEl>
                                          <p:spTgt spid="114691">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46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14691">
                                            <p:txEl>
                                              <p:pRg st="6" end="6"/>
                                            </p:txEl>
                                          </p:spTgt>
                                        </p:tgtEl>
                                        <p:attrNameLst>
                                          <p:attrName>style.visibility</p:attrName>
                                        </p:attrNameLst>
                                      </p:cBhvr>
                                      <p:to>
                                        <p:strVal val="visible"/>
                                      </p:to>
                                    </p:set>
                                    <p:anim calcmode="lin" valueType="num">
                                      <p:cBhvr additive="base">
                                        <p:cTn id="19" dur="500" fill="hold"/>
                                        <p:tgtEl>
                                          <p:spTgt spid="114691">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469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14691">
                                            <p:txEl>
                                              <p:pRg st="9" end="9"/>
                                            </p:txEl>
                                          </p:spTgt>
                                        </p:tgtEl>
                                        <p:attrNameLst>
                                          <p:attrName>style.visibility</p:attrName>
                                        </p:attrNameLst>
                                      </p:cBhvr>
                                      <p:to>
                                        <p:strVal val="visible"/>
                                      </p:to>
                                    </p:set>
                                    <p:anim calcmode="lin" valueType="num">
                                      <p:cBhvr additive="base">
                                        <p:cTn id="25" dur="500" fill="hold"/>
                                        <p:tgtEl>
                                          <p:spTgt spid="114691">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4691">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nodeType="clickEffect">
                                  <p:stCondLst>
                                    <p:cond delay="0"/>
                                  </p:stCondLst>
                                  <p:childTnLst>
                                    <p:set>
                                      <p:cBhvr>
                                        <p:cTn id="30" dur="1" fill="hold">
                                          <p:stCondLst>
                                            <p:cond delay="0"/>
                                          </p:stCondLst>
                                        </p:cTn>
                                        <p:tgtEl>
                                          <p:spTgt spid="114691">
                                            <p:txEl>
                                              <p:pRg st="1" end="1"/>
                                            </p:txEl>
                                          </p:spTgt>
                                        </p:tgtEl>
                                        <p:attrNameLst>
                                          <p:attrName>style.visibility</p:attrName>
                                        </p:attrNameLst>
                                      </p:cBhvr>
                                      <p:to>
                                        <p:strVal val="visible"/>
                                      </p:to>
                                    </p:set>
                                    <p:animEffect transition="in" filter="dissolve">
                                      <p:cBhvr>
                                        <p:cTn id="31" dur="500"/>
                                        <p:tgtEl>
                                          <p:spTgt spid="114691">
                                            <p:txEl>
                                              <p:pRg st="1" end="1"/>
                                            </p:txEl>
                                          </p:spTgt>
                                        </p:tgtEl>
                                      </p:cBhvr>
                                    </p:animEffect>
                                  </p:childTnLst>
                                </p:cTn>
                              </p:par>
                              <p:par>
                                <p:cTn id="32" presetID="9" presetClass="entr" presetSubtype="0" fill="hold" nodeType="withEffect">
                                  <p:stCondLst>
                                    <p:cond delay="0"/>
                                  </p:stCondLst>
                                  <p:childTnLst>
                                    <p:set>
                                      <p:cBhvr>
                                        <p:cTn id="33" dur="1" fill="hold">
                                          <p:stCondLst>
                                            <p:cond delay="0"/>
                                          </p:stCondLst>
                                        </p:cTn>
                                        <p:tgtEl>
                                          <p:spTgt spid="114691">
                                            <p:txEl>
                                              <p:pRg st="2" end="2"/>
                                            </p:txEl>
                                          </p:spTgt>
                                        </p:tgtEl>
                                        <p:attrNameLst>
                                          <p:attrName>style.visibility</p:attrName>
                                        </p:attrNameLst>
                                      </p:cBhvr>
                                      <p:to>
                                        <p:strVal val="visible"/>
                                      </p:to>
                                    </p:set>
                                    <p:animEffect transition="in" filter="dissolve">
                                      <p:cBhvr>
                                        <p:cTn id="34" dur="500"/>
                                        <p:tgtEl>
                                          <p:spTgt spid="114691">
                                            <p:txEl>
                                              <p:pRg st="2" end="2"/>
                                            </p:txEl>
                                          </p:spTgt>
                                        </p:tgtEl>
                                      </p:cBhvr>
                                    </p:animEffect>
                                  </p:childTnLst>
                                </p:cTn>
                              </p:par>
                              <p:par>
                                <p:cTn id="35" presetID="9" presetClass="entr" presetSubtype="0" fill="hold" nodeType="withEffect">
                                  <p:stCondLst>
                                    <p:cond delay="0"/>
                                  </p:stCondLst>
                                  <p:childTnLst>
                                    <p:set>
                                      <p:cBhvr>
                                        <p:cTn id="36" dur="1" fill="hold">
                                          <p:stCondLst>
                                            <p:cond delay="0"/>
                                          </p:stCondLst>
                                        </p:cTn>
                                        <p:tgtEl>
                                          <p:spTgt spid="114691">
                                            <p:txEl>
                                              <p:pRg st="3" end="3"/>
                                            </p:txEl>
                                          </p:spTgt>
                                        </p:tgtEl>
                                        <p:attrNameLst>
                                          <p:attrName>style.visibility</p:attrName>
                                        </p:attrNameLst>
                                      </p:cBhvr>
                                      <p:to>
                                        <p:strVal val="visible"/>
                                      </p:to>
                                    </p:set>
                                    <p:animEffect transition="in" filter="dissolve">
                                      <p:cBhvr>
                                        <p:cTn id="37" dur="500"/>
                                        <p:tgtEl>
                                          <p:spTgt spid="114691">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nodeType="clickEffect">
                                  <p:stCondLst>
                                    <p:cond delay="0"/>
                                  </p:stCondLst>
                                  <p:childTnLst>
                                    <p:set>
                                      <p:cBhvr>
                                        <p:cTn id="41" dur="1" fill="hold">
                                          <p:stCondLst>
                                            <p:cond delay="0"/>
                                          </p:stCondLst>
                                        </p:cTn>
                                        <p:tgtEl>
                                          <p:spTgt spid="114691">
                                            <p:txEl>
                                              <p:pRg st="5" end="5"/>
                                            </p:txEl>
                                          </p:spTgt>
                                        </p:tgtEl>
                                        <p:attrNameLst>
                                          <p:attrName>style.visibility</p:attrName>
                                        </p:attrNameLst>
                                      </p:cBhvr>
                                      <p:to>
                                        <p:strVal val="visible"/>
                                      </p:to>
                                    </p:set>
                                    <p:animEffect transition="in" filter="dissolve">
                                      <p:cBhvr>
                                        <p:cTn id="42" dur="500"/>
                                        <p:tgtEl>
                                          <p:spTgt spid="114691">
                                            <p:txEl>
                                              <p:pRg st="5" end="5"/>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nodeType="clickEffect">
                                  <p:stCondLst>
                                    <p:cond delay="0"/>
                                  </p:stCondLst>
                                  <p:childTnLst>
                                    <p:set>
                                      <p:cBhvr>
                                        <p:cTn id="46" dur="1" fill="hold">
                                          <p:stCondLst>
                                            <p:cond delay="0"/>
                                          </p:stCondLst>
                                        </p:cTn>
                                        <p:tgtEl>
                                          <p:spTgt spid="114691">
                                            <p:txEl>
                                              <p:pRg st="7" end="7"/>
                                            </p:txEl>
                                          </p:spTgt>
                                        </p:tgtEl>
                                        <p:attrNameLst>
                                          <p:attrName>style.visibility</p:attrName>
                                        </p:attrNameLst>
                                      </p:cBhvr>
                                      <p:to>
                                        <p:strVal val="visible"/>
                                      </p:to>
                                    </p:set>
                                    <p:animEffect transition="in" filter="dissolve">
                                      <p:cBhvr>
                                        <p:cTn id="47" dur="500"/>
                                        <p:tgtEl>
                                          <p:spTgt spid="114691">
                                            <p:txEl>
                                              <p:pRg st="7" end="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nodeType="clickEffect">
                                  <p:stCondLst>
                                    <p:cond delay="0"/>
                                  </p:stCondLst>
                                  <p:childTnLst>
                                    <p:set>
                                      <p:cBhvr>
                                        <p:cTn id="51" dur="1" fill="hold">
                                          <p:stCondLst>
                                            <p:cond delay="0"/>
                                          </p:stCondLst>
                                        </p:cTn>
                                        <p:tgtEl>
                                          <p:spTgt spid="114691">
                                            <p:txEl>
                                              <p:pRg st="10" end="10"/>
                                            </p:txEl>
                                          </p:spTgt>
                                        </p:tgtEl>
                                        <p:attrNameLst>
                                          <p:attrName>style.visibility</p:attrName>
                                        </p:attrNameLst>
                                      </p:cBhvr>
                                      <p:to>
                                        <p:strVal val="visible"/>
                                      </p:to>
                                    </p:set>
                                    <p:animEffect transition="in" filter="dissolve">
                                      <p:cBhvr>
                                        <p:cTn id="52" dur="500"/>
                                        <p:tgtEl>
                                          <p:spTgt spid="11469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E4842538-B0E4-9E5B-70BF-934907E77DEE}"/>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Factors of production: payments and values</a:t>
            </a:r>
            <a:endParaRPr lang="en-MY" altLang="en-US"/>
          </a:p>
        </p:txBody>
      </p:sp>
      <p:sp>
        <p:nvSpPr>
          <p:cNvPr id="39939" name="Rectangle 2">
            <a:extLst>
              <a:ext uri="{FF2B5EF4-FFF2-40B4-BE49-F238E27FC236}">
                <a16:creationId xmlns:a16="http://schemas.microsoft.com/office/drawing/2014/main" id="{0BCCA18C-10DB-7B23-265C-6022AA0BDCC5}"/>
              </a:ext>
            </a:extLst>
          </p:cNvPr>
          <p:cNvSpPr>
            <a:spLocks noChangeArrowheads="1"/>
          </p:cNvSpPr>
          <p:nvPr/>
        </p:nvSpPr>
        <p:spPr bwMode="auto">
          <a:xfrm>
            <a:off x="2771775" y="1196975"/>
            <a:ext cx="3429000" cy="685800"/>
          </a:xfrm>
          <a:prstGeom prst="rect">
            <a:avLst/>
          </a:prstGeom>
          <a:solidFill>
            <a:srgbClr val="FFFF99"/>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0" name="Oval 3">
            <a:extLst>
              <a:ext uri="{FF2B5EF4-FFF2-40B4-BE49-F238E27FC236}">
                <a16:creationId xmlns:a16="http://schemas.microsoft.com/office/drawing/2014/main" id="{10FBAE24-8E97-EB20-2A9E-88108B5FCB58}"/>
              </a:ext>
            </a:extLst>
          </p:cNvPr>
          <p:cNvSpPr>
            <a:spLocks noChangeArrowheads="1"/>
          </p:cNvSpPr>
          <p:nvPr/>
        </p:nvSpPr>
        <p:spPr bwMode="auto">
          <a:xfrm>
            <a:off x="1095375" y="2416175"/>
            <a:ext cx="1219200" cy="1219200"/>
          </a:xfrm>
          <a:prstGeom prst="ellipse">
            <a:avLst/>
          </a:prstGeom>
          <a:solidFill>
            <a:srgbClr val="CCFFFF"/>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1" name="Oval 4">
            <a:extLst>
              <a:ext uri="{FF2B5EF4-FFF2-40B4-BE49-F238E27FC236}">
                <a16:creationId xmlns:a16="http://schemas.microsoft.com/office/drawing/2014/main" id="{9454168F-B53F-DC38-82B4-30E8275022DF}"/>
              </a:ext>
            </a:extLst>
          </p:cNvPr>
          <p:cNvSpPr>
            <a:spLocks noChangeArrowheads="1"/>
          </p:cNvSpPr>
          <p:nvPr/>
        </p:nvSpPr>
        <p:spPr bwMode="auto">
          <a:xfrm>
            <a:off x="2847975" y="2416175"/>
            <a:ext cx="1219200" cy="1219200"/>
          </a:xfrm>
          <a:prstGeom prst="ellipse">
            <a:avLst/>
          </a:prstGeom>
          <a:solidFill>
            <a:srgbClr val="CCFFCC"/>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2" name="Oval 5">
            <a:extLst>
              <a:ext uri="{FF2B5EF4-FFF2-40B4-BE49-F238E27FC236}">
                <a16:creationId xmlns:a16="http://schemas.microsoft.com/office/drawing/2014/main" id="{F971DA62-856E-441E-12BD-7542DBCB8623}"/>
              </a:ext>
            </a:extLst>
          </p:cNvPr>
          <p:cNvSpPr>
            <a:spLocks noChangeArrowheads="1"/>
          </p:cNvSpPr>
          <p:nvPr/>
        </p:nvSpPr>
        <p:spPr bwMode="auto">
          <a:xfrm>
            <a:off x="4600575" y="2416175"/>
            <a:ext cx="1219200" cy="1219200"/>
          </a:xfrm>
          <a:prstGeom prst="ellipse">
            <a:avLst/>
          </a:prstGeom>
          <a:solidFill>
            <a:srgbClr val="FFCC99"/>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3" name="Oval 6">
            <a:extLst>
              <a:ext uri="{FF2B5EF4-FFF2-40B4-BE49-F238E27FC236}">
                <a16:creationId xmlns:a16="http://schemas.microsoft.com/office/drawing/2014/main" id="{1DDADDC4-C9A4-18D2-AE56-5C992EA47AF2}"/>
              </a:ext>
            </a:extLst>
          </p:cNvPr>
          <p:cNvSpPr>
            <a:spLocks noChangeArrowheads="1"/>
          </p:cNvSpPr>
          <p:nvPr/>
        </p:nvSpPr>
        <p:spPr bwMode="auto">
          <a:xfrm>
            <a:off x="6429375" y="2416175"/>
            <a:ext cx="1219200" cy="1219200"/>
          </a:xfrm>
          <a:prstGeom prst="ellipse">
            <a:avLst/>
          </a:prstGeom>
          <a:solidFill>
            <a:srgbClr val="CC99FF"/>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4" name="Rectangle 7">
            <a:extLst>
              <a:ext uri="{FF2B5EF4-FFF2-40B4-BE49-F238E27FC236}">
                <a16:creationId xmlns:a16="http://schemas.microsoft.com/office/drawing/2014/main" id="{C06772A3-9016-4A1C-A209-1D8376947DBF}"/>
              </a:ext>
            </a:extLst>
          </p:cNvPr>
          <p:cNvSpPr>
            <a:spLocks noChangeArrowheads="1"/>
          </p:cNvSpPr>
          <p:nvPr/>
        </p:nvSpPr>
        <p:spPr bwMode="auto">
          <a:xfrm>
            <a:off x="1247775" y="4244975"/>
            <a:ext cx="990600" cy="1066800"/>
          </a:xfrm>
          <a:prstGeom prst="rect">
            <a:avLst/>
          </a:prstGeom>
          <a:solidFill>
            <a:srgbClr val="CCFFFF"/>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5" name="Rectangle 8">
            <a:extLst>
              <a:ext uri="{FF2B5EF4-FFF2-40B4-BE49-F238E27FC236}">
                <a16:creationId xmlns:a16="http://schemas.microsoft.com/office/drawing/2014/main" id="{75904E58-4958-D41F-C81E-C4603531448E}"/>
              </a:ext>
            </a:extLst>
          </p:cNvPr>
          <p:cNvSpPr>
            <a:spLocks noChangeArrowheads="1"/>
          </p:cNvSpPr>
          <p:nvPr/>
        </p:nvSpPr>
        <p:spPr bwMode="auto">
          <a:xfrm>
            <a:off x="2924175" y="4244975"/>
            <a:ext cx="990600" cy="1066800"/>
          </a:xfrm>
          <a:prstGeom prst="rect">
            <a:avLst/>
          </a:prstGeom>
          <a:solidFill>
            <a:srgbClr val="CCFFCC"/>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6" name="Rectangle 9">
            <a:extLst>
              <a:ext uri="{FF2B5EF4-FFF2-40B4-BE49-F238E27FC236}">
                <a16:creationId xmlns:a16="http://schemas.microsoft.com/office/drawing/2014/main" id="{94B12732-E2A7-257B-8604-025DF6462FF9}"/>
              </a:ext>
            </a:extLst>
          </p:cNvPr>
          <p:cNvSpPr>
            <a:spLocks noChangeArrowheads="1"/>
          </p:cNvSpPr>
          <p:nvPr/>
        </p:nvSpPr>
        <p:spPr bwMode="auto">
          <a:xfrm>
            <a:off x="4752975" y="4244975"/>
            <a:ext cx="990600" cy="1066800"/>
          </a:xfrm>
          <a:prstGeom prst="rect">
            <a:avLst/>
          </a:prstGeom>
          <a:solidFill>
            <a:srgbClr val="FFCC99"/>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7" name="Rectangle 10">
            <a:extLst>
              <a:ext uri="{FF2B5EF4-FFF2-40B4-BE49-F238E27FC236}">
                <a16:creationId xmlns:a16="http://schemas.microsoft.com/office/drawing/2014/main" id="{BE4BBFB1-32BB-24DE-C50D-469795C3F799}"/>
              </a:ext>
            </a:extLst>
          </p:cNvPr>
          <p:cNvSpPr>
            <a:spLocks noChangeArrowheads="1"/>
          </p:cNvSpPr>
          <p:nvPr/>
        </p:nvSpPr>
        <p:spPr bwMode="auto">
          <a:xfrm>
            <a:off x="6581775" y="4244975"/>
            <a:ext cx="990600" cy="1066800"/>
          </a:xfrm>
          <a:prstGeom prst="rect">
            <a:avLst/>
          </a:prstGeom>
          <a:solidFill>
            <a:srgbClr val="CC99FF"/>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8" name="Rectangle 11">
            <a:extLst>
              <a:ext uri="{FF2B5EF4-FFF2-40B4-BE49-F238E27FC236}">
                <a16:creationId xmlns:a16="http://schemas.microsoft.com/office/drawing/2014/main" id="{33683ABD-C3A0-65BD-482E-2915FEB80F7A}"/>
              </a:ext>
            </a:extLst>
          </p:cNvPr>
          <p:cNvSpPr>
            <a:spLocks noChangeArrowheads="1"/>
          </p:cNvSpPr>
          <p:nvPr/>
        </p:nvSpPr>
        <p:spPr bwMode="auto">
          <a:xfrm>
            <a:off x="3076575" y="6073775"/>
            <a:ext cx="3124200" cy="685800"/>
          </a:xfrm>
          <a:prstGeom prst="rect">
            <a:avLst/>
          </a:prstGeom>
          <a:solidFill>
            <a:srgbClr val="FFFF99"/>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2400">
              <a:latin typeface="Times New Roman" panose="02020603050405020304" pitchFamily="18" charset="0"/>
              <a:cs typeface="Times New Roman" panose="02020603050405020304" pitchFamily="18" charset="0"/>
            </a:endParaRPr>
          </a:p>
        </p:txBody>
      </p:sp>
      <p:sp>
        <p:nvSpPr>
          <p:cNvPr id="39949" name="Text Box 12">
            <a:extLst>
              <a:ext uri="{FF2B5EF4-FFF2-40B4-BE49-F238E27FC236}">
                <a16:creationId xmlns:a16="http://schemas.microsoft.com/office/drawing/2014/main" id="{0FF08782-95C5-5B81-C137-99AF5E879656}"/>
              </a:ext>
            </a:extLst>
          </p:cNvPr>
          <p:cNvSpPr txBox="1">
            <a:spLocks noChangeArrowheads="1"/>
          </p:cNvSpPr>
          <p:nvPr/>
        </p:nvSpPr>
        <p:spPr bwMode="auto">
          <a:xfrm>
            <a:off x="2847975" y="1273175"/>
            <a:ext cx="350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spcBef>
                <a:spcPct val="50000"/>
              </a:spcBef>
            </a:pPr>
            <a:r>
              <a:rPr lang="en-US" altLang="en-US" sz="2400">
                <a:solidFill>
                  <a:srgbClr val="000000"/>
                </a:solidFill>
                <a:latin typeface="Comic Sans MS" panose="030F0702030302020204" pitchFamily="66" charset="0"/>
                <a:cs typeface="Times New Roman" panose="02020603050405020304" pitchFamily="18" charset="0"/>
              </a:rPr>
              <a:t>Factors of Production</a:t>
            </a:r>
          </a:p>
        </p:txBody>
      </p:sp>
      <p:sp>
        <p:nvSpPr>
          <p:cNvPr id="39950" name="Text Box 13">
            <a:extLst>
              <a:ext uri="{FF2B5EF4-FFF2-40B4-BE49-F238E27FC236}">
                <a16:creationId xmlns:a16="http://schemas.microsoft.com/office/drawing/2014/main" id="{E201E79C-9C18-E5C4-6D54-BC12A2B47EAD}"/>
              </a:ext>
            </a:extLst>
          </p:cNvPr>
          <p:cNvSpPr txBox="1">
            <a:spLocks noChangeArrowheads="1"/>
          </p:cNvSpPr>
          <p:nvPr/>
        </p:nvSpPr>
        <p:spPr bwMode="auto">
          <a:xfrm>
            <a:off x="1247775" y="279717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spcBef>
                <a:spcPct val="50000"/>
              </a:spcBef>
            </a:pPr>
            <a:r>
              <a:rPr lang="en-US" altLang="en-US" sz="2400">
                <a:solidFill>
                  <a:srgbClr val="000000"/>
                </a:solidFill>
                <a:latin typeface="Comic Sans MS" panose="030F0702030302020204" pitchFamily="66" charset="0"/>
                <a:cs typeface="Times New Roman" panose="02020603050405020304" pitchFamily="18" charset="0"/>
              </a:rPr>
              <a:t>Land</a:t>
            </a:r>
          </a:p>
        </p:txBody>
      </p:sp>
      <p:sp>
        <p:nvSpPr>
          <p:cNvPr id="39951" name="Text Box 14">
            <a:extLst>
              <a:ext uri="{FF2B5EF4-FFF2-40B4-BE49-F238E27FC236}">
                <a16:creationId xmlns:a16="http://schemas.microsoft.com/office/drawing/2014/main" id="{C7918ECB-AC68-B579-2822-9C76DFA21ECA}"/>
              </a:ext>
            </a:extLst>
          </p:cNvPr>
          <p:cNvSpPr txBox="1">
            <a:spLocks noChangeArrowheads="1"/>
          </p:cNvSpPr>
          <p:nvPr/>
        </p:nvSpPr>
        <p:spPr bwMode="auto">
          <a:xfrm>
            <a:off x="3000375" y="2797175"/>
            <a:ext cx="106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spcBef>
                <a:spcPct val="50000"/>
              </a:spcBef>
            </a:pPr>
            <a:r>
              <a:rPr lang="en-US" altLang="en-US" sz="2400">
                <a:solidFill>
                  <a:srgbClr val="000000"/>
                </a:solidFill>
                <a:latin typeface="Comic Sans MS" panose="030F0702030302020204" pitchFamily="66" charset="0"/>
                <a:cs typeface="Times New Roman" panose="02020603050405020304" pitchFamily="18" charset="0"/>
              </a:rPr>
              <a:t>Labor</a:t>
            </a:r>
          </a:p>
        </p:txBody>
      </p:sp>
      <p:sp>
        <p:nvSpPr>
          <p:cNvPr id="39952" name="Text Box 15">
            <a:extLst>
              <a:ext uri="{FF2B5EF4-FFF2-40B4-BE49-F238E27FC236}">
                <a16:creationId xmlns:a16="http://schemas.microsoft.com/office/drawing/2014/main" id="{9AD75560-EE1C-5E1E-E2B9-8C532165F910}"/>
              </a:ext>
            </a:extLst>
          </p:cNvPr>
          <p:cNvSpPr txBox="1">
            <a:spLocks noChangeArrowheads="1"/>
          </p:cNvSpPr>
          <p:nvPr/>
        </p:nvSpPr>
        <p:spPr bwMode="auto">
          <a:xfrm>
            <a:off x="4676775" y="2797175"/>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spcBef>
                <a:spcPct val="50000"/>
              </a:spcBef>
            </a:pPr>
            <a:r>
              <a:rPr lang="en-US" altLang="en-US" sz="2400">
                <a:solidFill>
                  <a:srgbClr val="000000"/>
                </a:solidFill>
                <a:latin typeface="Comic Sans MS" panose="030F0702030302020204" pitchFamily="66" charset="0"/>
                <a:cs typeface="Times New Roman" panose="02020603050405020304" pitchFamily="18" charset="0"/>
              </a:rPr>
              <a:t>Capital</a:t>
            </a:r>
          </a:p>
        </p:txBody>
      </p:sp>
      <p:sp>
        <p:nvSpPr>
          <p:cNvPr id="39953" name="Text Box 16">
            <a:extLst>
              <a:ext uri="{FF2B5EF4-FFF2-40B4-BE49-F238E27FC236}">
                <a16:creationId xmlns:a16="http://schemas.microsoft.com/office/drawing/2014/main" id="{5A867AE2-6EF8-5832-00DC-1C4C28F03625}"/>
              </a:ext>
            </a:extLst>
          </p:cNvPr>
          <p:cNvSpPr txBox="1">
            <a:spLocks noChangeArrowheads="1"/>
          </p:cNvSpPr>
          <p:nvPr/>
        </p:nvSpPr>
        <p:spPr bwMode="auto">
          <a:xfrm>
            <a:off x="6429375" y="2797175"/>
            <a:ext cx="1219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1600">
                <a:solidFill>
                  <a:srgbClr val="000000"/>
                </a:solidFill>
                <a:latin typeface="Comic Sans MS" panose="030F0702030302020204" pitchFamily="66" charset="0"/>
                <a:cs typeface="Times New Roman" panose="02020603050405020304" pitchFamily="18" charset="0"/>
              </a:rPr>
              <a:t>Enterprise</a:t>
            </a:r>
          </a:p>
        </p:txBody>
      </p:sp>
      <p:sp>
        <p:nvSpPr>
          <p:cNvPr id="39954" name="Text Box 17">
            <a:extLst>
              <a:ext uri="{FF2B5EF4-FFF2-40B4-BE49-F238E27FC236}">
                <a16:creationId xmlns:a16="http://schemas.microsoft.com/office/drawing/2014/main" id="{F17D38EB-3FEE-E35A-B062-8B51E111AE8D}"/>
              </a:ext>
            </a:extLst>
          </p:cNvPr>
          <p:cNvSpPr txBox="1">
            <a:spLocks noChangeArrowheads="1"/>
          </p:cNvSpPr>
          <p:nvPr/>
        </p:nvSpPr>
        <p:spPr bwMode="auto">
          <a:xfrm>
            <a:off x="1247775" y="454977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400">
                <a:solidFill>
                  <a:srgbClr val="000000"/>
                </a:solidFill>
                <a:latin typeface="Comic Sans MS" panose="030F0702030302020204" pitchFamily="66" charset="0"/>
                <a:cs typeface="Times New Roman" panose="02020603050405020304" pitchFamily="18" charset="0"/>
              </a:rPr>
              <a:t>Rent</a:t>
            </a:r>
          </a:p>
        </p:txBody>
      </p:sp>
      <p:sp>
        <p:nvSpPr>
          <p:cNvPr id="39955" name="Text Box 18">
            <a:extLst>
              <a:ext uri="{FF2B5EF4-FFF2-40B4-BE49-F238E27FC236}">
                <a16:creationId xmlns:a16="http://schemas.microsoft.com/office/drawing/2014/main" id="{E608BFF7-CB19-FF99-63FC-33FBE31969F0}"/>
              </a:ext>
            </a:extLst>
          </p:cNvPr>
          <p:cNvSpPr txBox="1">
            <a:spLocks noChangeArrowheads="1"/>
          </p:cNvSpPr>
          <p:nvPr/>
        </p:nvSpPr>
        <p:spPr bwMode="auto">
          <a:xfrm>
            <a:off x="6505575" y="4549775"/>
            <a:ext cx="106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400">
                <a:solidFill>
                  <a:srgbClr val="000000"/>
                </a:solidFill>
                <a:latin typeface="Comic Sans MS" panose="030F0702030302020204" pitchFamily="66" charset="0"/>
                <a:cs typeface="Times New Roman" panose="02020603050405020304" pitchFamily="18" charset="0"/>
              </a:rPr>
              <a:t>Profit</a:t>
            </a:r>
          </a:p>
        </p:txBody>
      </p:sp>
      <p:sp>
        <p:nvSpPr>
          <p:cNvPr id="39956" name="Text Box 19">
            <a:extLst>
              <a:ext uri="{FF2B5EF4-FFF2-40B4-BE49-F238E27FC236}">
                <a16:creationId xmlns:a16="http://schemas.microsoft.com/office/drawing/2014/main" id="{B35A4A76-A5C1-2CCF-4419-1E9D3BF3624E}"/>
              </a:ext>
            </a:extLst>
          </p:cNvPr>
          <p:cNvSpPr txBox="1">
            <a:spLocks noChangeArrowheads="1"/>
          </p:cNvSpPr>
          <p:nvPr/>
        </p:nvSpPr>
        <p:spPr bwMode="auto">
          <a:xfrm>
            <a:off x="4600575" y="4549775"/>
            <a:ext cx="1295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000">
                <a:solidFill>
                  <a:srgbClr val="000000"/>
                </a:solidFill>
                <a:latin typeface="Comic Sans MS" panose="030F0702030302020204" pitchFamily="66" charset="0"/>
                <a:cs typeface="Times New Roman" panose="02020603050405020304" pitchFamily="18" charset="0"/>
              </a:rPr>
              <a:t>Interest</a:t>
            </a:r>
          </a:p>
        </p:txBody>
      </p:sp>
      <p:sp>
        <p:nvSpPr>
          <p:cNvPr id="39957" name="Text Box 20">
            <a:extLst>
              <a:ext uri="{FF2B5EF4-FFF2-40B4-BE49-F238E27FC236}">
                <a16:creationId xmlns:a16="http://schemas.microsoft.com/office/drawing/2014/main" id="{2E0E4762-5333-B247-2FAA-D135B57650A7}"/>
              </a:ext>
            </a:extLst>
          </p:cNvPr>
          <p:cNvSpPr txBox="1">
            <a:spLocks noChangeArrowheads="1"/>
          </p:cNvSpPr>
          <p:nvPr/>
        </p:nvSpPr>
        <p:spPr bwMode="auto">
          <a:xfrm>
            <a:off x="2847975" y="4549775"/>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400">
                <a:solidFill>
                  <a:srgbClr val="000000"/>
                </a:solidFill>
                <a:latin typeface="Comic Sans MS" panose="030F0702030302020204" pitchFamily="66" charset="0"/>
                <a:cs typeface="Times New Roman" panose="02020603050405020304" pitchFamily="18" charset="0"/>
              </a:rPr>
              <a:t>Wages</a:t>
            </a:r>
          </a:p>
        </p:txBody>
      </p:sp>
      <p:sp>
        <p:nvSpPr>
          <p:cNvPr id="39958" name="Text Box 21">
            <a:extLst>
              <a:ext uri="{FF2B5EF4-FFF2-40B4-BE49-F238E27FC236}">
                <a16:creationId xmlns:a16="http://schemas.microsoft.com/office/drawing/2014/main" id="{BE9CB158-F76C-13B0-4911-D2DD5BCDBA4F}"/>
              </a:ext>
            </a:extLst>
          </p:cNvPr>
          <p:cNvSpPr txBox="1">
            <a:spLocks noChangeArrowheads="1"/>
          </p:cNvSpPr>
          <p:nvPr/>
        </p:nvSpPr>
        <p:spPr bwMode="auto">
          <a:xfrm>
            <a:off x="3152775" y="6149975"/>
            <a:ext cx="3048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pPr>
            <a:r>
              <a:rPr lang="en-US" altLang="en-US" sz="2400" b="1">
                <a:solidFill>
                  <a:srgbClr val="000000"/>
                </a:solidFill>
                <a:latin typeface="Comic Sans MS" panose="030F0702030302020204" pitchFamily="66" charset="0"/>
                <a:cs typeface="Times New Roman" panose="02020603050405020304" pitchFamily="18" charset="0"/>
              </a:rPr>
              <a:t>INCOME</a:t>
            </a:r>
          </a:p>
        </p:txBody>
      </p:sp>
      <p:sp>
        <p:nvSpPr>
          <p:cNvPr id="39959" name="Line 22">
            <a:extLst>
              <a:ext uri="{FF2B5EF4-FFF2-40B4-BE49-F238E27FC236}">
                <a16:creationId xmlns:a16="http://schemas.microsoft.com/office/drawing/2014/main" id="{A2251064-4C09-9559-B51D-740D5C62ED0C}"/>
              </a:ext>
            </a:extLst>
          </p:cNvPr>
          <p:cNvSpPr>
            <a:spLocks noChangeShapeType="1"/>
          </p:cNvSpPr>
          <p:nvPr/>
        </p:nvSpPr>
        <p:spPr bwMode="auto">
          <a:xfrm flipH="1">
            <a:off x="2009775" y="1654175"/>
            <a:ext cx="6858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0" name="Line 23">
            <a:extLst>
              <a:ext uri="{FF2B5EF4-FFF2-40B4-BE49-F238E27FC236}">
                <a16:creationId xmlns:a16="http://schemas.microsoft.com/office/drawing/2014/main" id="{F28BA193-8918-75C3-62F8-4E6D478F1612}"/>
              </a:ext>
            </a:extLst>
          </p:cNvPr>
          <p:cNvSpPr>
            <a:spLocks noChangeShapeType="1"/>
          </p:cNvSpPr>
          <p:nvPr/>
        </p:nvSpPr>
        <p:spPr bwMode="auto">
          <a:xfrm>
            <a:off x="3457575" y="1958975"/>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1" name="Line 24">
            <a:extLst>
              <a:ext uri="{FF2B5EF4-FFF2-40B4-BE49-F238E27FC236}">
                <a16:creationId xmlns:a16="http://schemas.microsoft.com/office/drawing/2014/main" id="{F86799A3-F461-F626-8091-2A1EC6BBA506}"/>
              </a:ext>
            </a:extLst>
          </p:cNvPr>
          <p:cNvSpPr>
            <a:spLocks noChangeShapeType="1"/>
          </p:cNvSpPr>
          <p:nvPr/>
        </p:nvSpPr>
        <p:spPr bwMode="auto">
          <a:xfrm>
            <a:off x="5133975" y="1958975"/>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2" name="Line 25">
            <a:extLst>
              <a:ext uri="{FF2B5EF4-FFF2-40B4-BE49-F238E27FC236}">
                <a16:creationId xmlns:a16="http://schemas.microsoft.com/office/drawing/2014/main" id="{01C2579E-56ED-65D1-92D9-21D7DD950D39}"/>
              </a:ext>
            </a:extLst>
          </p:cNvPr>
          <p:cNvSpPr>
            <a:spLocks noChangeShapeType="1"/>
          </p:cNvSpPr>
          <p:nvPr/>
        </p:nvSpPr>
        <p:spPr bwMode="auto">
          <a:xfrm>
            <a:off x="6276975" y="1577975"/>
            <a:ext cx="6858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3" name="Line 26">
            <a:extLst>
              <a:ext uri="{FF2B5EF4-FFF2-40B4-BE49-F238E27FC236}">
                <a16:creationId xmlns:a16="http://schemas.microsoft.com/office/drawing/2014/main" id="{66195449-8E94-9645-4636-17BB979F1FD5}"/>
              </a:ext>
            </a:extLst>
          </p:cNvPr>
          <p:cNvSpPr>
            <a:spLocks noChangeShapeType="1"/>
          </p:cNvSpPr>
          <p:nvPr/>
        </p:nvSpPr>
        <p:spPr bwMode="auto">
          <a:xfrm>
            <a:off x="1628775" y="3711575"/>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4" name="Line 27">
            <a:extLst>
              <a:ext uri="{FF2B5EF4-FFF2-40B4-BE49-F238E27FC236}">
                <a16:creationId xmlns:a16="http://schemas.microsoft.com/office/drawing/2014/main" id="{C0004E9D-7D52-5B78-7429-2AB129D3AA8F}"/>
              </a:ext>
            </a:extLst>
          </p:cNvPr>
          <p:cNvSpPr>
            <a:spLocks noChangeShapeType="1"/>
          </p:cNvSpPr>
          <p:nvPr/>
        </p:nvSpPr>
        <p:spPr bwMode="auto">
          <a:xfrm>
            <a:off x="7038975" y="3711575"/>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5" name="Line 28">
            <a:extLst>
              <a:ext uri="{FF2B5EF4-FFF2-40B4-BE49-F238E27FC236}">
                <a16:creationId xmlns:a16="http://schemas.microsoft.com/office/drawing/2014/main" id="{1F653790-5774-DF40-CCEB-A498D4B85BA6}"/>
              </a:ext>
            </a:extLst>
          </p:cNvPr>
          <p:cNvSpPr>
            <a:spLocks noChangeShapeType="1"/>
          </p:cNvSpPr>
          <p:nvPr/>
        </p:nvSpPr>
        <p:spPr bwMode="auto">
          <a:xfrm>
            <a:off x="5286375" y="3711575"/>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6" name="Line 29">
            <a:extLst>
              <a:ext uri="{FF2B5EF4-FFF2-40B4-BE49-F238E27FC236}">
                <a16:creationId xmlns:a16="http://schemas.microsoft.com/office/drawing/2014/main" id="{F6B9B3EF-545A-D146-E02B-C8EA0D356DA9}"/>
              </a:ext>
            </a:extLst>
          </p:cNvPr>
          <p:cNvSpPr>
            <a:spLocks noChangeShapeType="1"/>
          </p:cNvSpPr>
          <p:nvPr/>
        </p:nvSpPr>
        <p:spPr bwMode="auto">
          <a:xfrm>
            <a:off x="3457575" y="3711575"/>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7" name="Line 30">
            <a:extLst>
              <a:ext uri="{FF2B5EF4-FFF2-40B4-BE49-F238E27FC236}">
                <a16:creationId xmlns:a16="http://schemas.microsoft.com/office/drawing/2014/main" id="{79369327-2EA0-5A03-50CF-F82025D917B8}"/>
              </a:ext>
            </a:extLst>
          </p:cNvPr>
          <p:cNvSpPr>
            <a:spLocks noChangeShapeType="1"/>
          </p:cNvSpPr>
          <p:nvPr/>
        </p:nvSpPr>
        <p:spPr bwMode="auto">
          <a:xfrm>
            <a:off x="1704975" y="5464175"/>
            <a:ext cx="11430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8" name="Line 31">
            <a:extLst>
              <a:ext uri="{FF2B5EF4-FFF2-40B4-BE49-F238E27FC236}">
                <a16:creationId xmlns:a16="http://schemas.microsoft.com/office/drawing/2014/main" id="{C8FF9BE9-E706-42EF-CE4A-0D0C515F63B8}"/>
              </a:ext>
            </a:extLst>
          </p:cNvPr>
          <p:cNvSpPr>
            <a:spLocks noChangeShapeType="1"/>
          </p:cNvSpPr>
          <p:nvPr/>
        </p:nvSpPr>
        <p:spPr bwMode="auto">
          <a:xfrm flipH="1">
            <a:off x="6276975" y="5464175"/>
            <a:ext cx="83820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69" name="Line 32">
            <a:extLst>
              <a:ext uri="{FF2B5EF4-FFF2-40B4-BE49-F238E27FC236}">
                <a16:creationId xmlns:a16="http://schemas.microsoft.com/office/drawing/2014/main" id="{1E8E401E-D1AD-2A80-8732-C65DAB464A5B}"/>
              </a:ext>
            </a:extLst>
          </p:cNvPr>
          <p:cNvSpPr>
            <a:spLocks noChangeShapeType="1"/>
          </p:cNvSpPr>
          <p:nvPr/>
        </p:nvSpPr>
        <p:spPr bwMode="auto">
          <a:xfrm>
            <a:off x="3457575" y="5387975"/>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
        <p:nvSpPr>
          <p:cNvPr id="39970" name="Line 33">
            <a:extLst>
              <a:ext uri="{FF2B5EF4-FFF2-40B4-BE49-F238E27FC236}">
                <a16:creationId xmlns:a16="http://schemas.microsoft.com/office/drawing/2014/main" id="{0D25DDAF-23EB-FDE3-C740-0383090F3586}"/>
              </a:ext>
            </a:extLst>
          </p:cNvPr>
          <p:cNvSpPr>
            <a:spLocks noChangeShapeType="1"/>
          </p:cNvSpPr>
          <p:nvPr/>
        </p:nvSpPr>
        <p:spPr bwMode="auto">
          <a:xfrm>
            <a:off x="5362575" y="5387975"/>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MY"/>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43">
            <a:extLst>
              <a:ext uri="{FF2B5EF4-FFF2-40B4-BE49-F238E27FC236}">
                <a16:creationId xmlns:a16="http://schemas.microsoft.com/office/drawing/2014/main" id="{0736F390-66EF-310F-87E7-15B12B481055}"/>
              </a:ext>
            </a:extLst>
          </p:cNvPr>
          <p:cNvSpPr txBox="1">
            <a:spLocks noChangeArrowheads="1"/>
          </p:cNvSpPr>
          <p:nvPr/>
        </p:nvSpPr>
        <p:spPr bwMode="auto">
          <a:xfrm>
            <a:off x="4402138" y="1400175"/>
            <a:ext cx="3378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a:r>
              <a:rPr lang="en-US" altLang="en-US" sz="1400" i="1">
                <a:latin typeface="Lucida Sans - 24"/>
              </a:rPr>
              <a:t>T</a:t>
            </a:r>
            <a:r>
              <a:rPr lang="en-US" altLang="en-US" sz="1400" i="1">
                <a:latin typeface="Lucida Sans - 18"/>
              </a:rPr>
              <a:t>he Circular Flow </a:t>
            </a:r>
          </a:p>
          <a:p>
            <a:pPr algn="ctr"/>
            <a:r>
              <a:rPr lang="en-US" altLang="en-US" sz="1400" i="1">
                <a:latin typeface="Lucida Sans - 18"/>
              </a:rPr>
              <a:t>of Resources</a:t>
            </a:r>
          </a:p>
        </p:txBody>
      </p:sp>
      <p:pic>
        <p:nvPicPr>
          <p:cNvPr id="41987" name="Picture 2" descr="Image_9">
            <a:extLst>
              <a:ext uri="{FF2B5EF4-FFF2-40B4-BE49-F238E27FC236}">
                <a16:creationId xmlns:a16="http://schemas.microsoft.com/office/drawing/2014/main" id="{F31885FB-6A91-B759-1354-5C67A89A32B5}"/>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003550" y="1862138"/>
            <a:ext cx="6002338"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Rectangle 44">
            <a:extLst>
              <a:ext uri="{FF2B5EF4-FFF2-40B4-BE49-F238E27FC236}">
                <a16:creationId xmlns:a16="http://schemas.microsoft.com/office/drawing/2014/main" id="{090B9947-1E1C-A7D7-CD2F-4F8B40ED903A}"/>
              </a:ext>
            </a:extLst>
          </p:cNvPr>
          <p:cNvSpPr/>
          <p:nvPr/>
        </p:nvSpPr>
        <p:spPr>
          <a:xfrm>
            <a:off x="17463" y="1311275"/>
            <a:ext cx="3182937" cy="4802188"/>
          </a:xfrm>
          <a:prstGeom prst="rect">
            <a:avLst/>
          </a:prstGeom>
        </p:spPr>
        <p:txBody>
          <a:bodyPr>
            <a:spAutoFit/>
          </a:bodyPr>
          <a:lstStyle/>
          <a:p>
            <a:pPr>
              <a:defRPr/>
            </a:pPr>
            <a:r>
              <a:rPr lang="en-US" dirty="0">
                <a:ea typeface="ＭＳ Ｐゴシック" panose="020B0600070205080204" pitchFamily="34" charset="-128"/>
                <a:cs typeface="Calibri" pitchFamily="34" charset="0"/>
              </a:rPr>
              <a:t>Market economies are characterized by a circular flow of money, resources, and products between households and firms in resource and product markets. Notice:</a:t>
            </a:r>
          </a:p>
          <a:p>
            <a:pPr marL="285750" indent="-285750">
              <a:buFont typeface="Arial" pitchFamily="34" charset="0"/>
              <a:buChar char="•"/>
              <a:defRPr/>
            </a:pPr>
            <a:r>
              <a:rPr lang="en-US" dirty="0">
                <a:ea typeface="ＭＳ Ｐゴシック" panose="020B0600070205080204" pitchFamily="34" charset="-128"/>
                <a:cs typeface="Calibri" pitchFamily="34" charset="0"/>
              </a:rPr>
              <a:t>Money earned by households in the resource market is spent on goods and services in the product market</a:t>
            </a:r>
          </a:p>
          <a:p>
            <a:pPr marL="285750" indent="-285750">
              <a:buFont typeface="Arial" pitchFamily="34" charset="0"/>
              <a:buChar char="•"/>
              <a:defRPr/>
            </a:pPr>
            <a:r>
              <a:rPr lang="en-US" dirty="0">
                <a:ea typeface="ＭＳ Ｐゴシック" panose="020B0600070205080204" pitchFamily="34" charset="-128"/>
                <a:cs typeface="Calibri" pitchFamily="34" charset="0"/>
              </a:rPr>
              <a:t>Money earned by firms in the product market is spent on resources from households in the resource market.  </a:t>
            </a:r>
          </a:p>
        </p:txBody>
      </p:sp>
      <p:sp>
        <p:nvSpPr>
          <p:cNvPr id="41989" name="TextBox 45">
            <a:extLst>
              <a:ext uri="{FF2B5EF4-FFF2-40B4-BE49-F238E27FC236}">
                <a16:creationId xmlns:a16="http://schemas.microsoft.com/office/drawing/2014/main" id="{BA90B1E6-5E23-90FA-7389-EE4315CAF450}"/>
              </a:ext>
            </a:extLst>
          </p:cNvPr>
          <p:cNvSpPr txBox="1">
            <a:spLocks noChangeArrowheads="1"/>
          </p:cNvSpPr>
          <p:nvPr/>
        </p:nvSpPr>
        <p:spPr bwMode="auto">
          <a:xfrm>
            <a:off x="3116263" y="5859463"/>
            <a:ext cx="5778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a:r>
              <a:rPr lang="en-US" altLang="en-US" b="1"/>
              <a:t>The incentives of Households: </a:t>
            </a:r>
            <a:r>
              <a:rPr lang="en-US" altLang="en-US" b="1" i="1"/>
              <a:t>Maximize Utility</a:t>
            </a:r>
          </a:p>
          <a:p>
            <a:pPr algn="ctr"/>
            <a:r>
              <a:rPr lang="en-US" altLang="en-US" b="1"/>
              <a:t>The incentive of Firms: </a:t>
            </a:r>
            <a:r>
              <a:rPr lang="en-US" altLang="en-US" b="1" i="1"/>
              <a:t>Maximize Profits!</a:t>
            </a:r>
            <a:endParaRPr lang="en-US" altLang="en-US" b="1"/>
          </a:p>
        </p:txBody>
      </p:sp>
      <p:sp>
        <p:nvSpPr>
          <p:cNvPr id="41990" name="Title 1">
            <a:extLst>
              <a:ext uri="{FF2B5EF4-FFF2-40B4-BE49-F238E27FC236}">
                <a16:creationId xmlns:a16="http://schemas.microsoft.com/office/drawing/2014/main" id="{BBCE62DF-691C-B780-B6A5-3F2D784354E2}"/>
              </a:ext>
            </a:extLst>
          </p:cNvPr>
          <p:cNvSpPr>
            <a:spLocks noGrp="1"/>
          </p:cNvSpPr>
          <p:nvPr>
            <p:ph type="title"/>
          </p:nvPr>
        </p:nvSpPr>
        <p:spPr bwMode="auto">
          <a:xfrm>
            <a:off x="411163" y="187325"/>
            <a:ext cx="8594725" cy="923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a:t>The Circular Flow</a:t>
            </a:r>
            <a:endParaRPr lang="en-US" altLang="en-US" sz="3600" b="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A735C35-9B66-74E8-5B29-CBF7F549A3DA}"/>
              </a:ext>
            </a:extLst>
          </p:cNvPr>
          <p:cNvSpPr txBox="1"/>
          <p:nvPr/>
        </p:nvSpPr>
        <p:spPr>
          <a:xfrm>
            <a:off x="50800" y="2495550"/>
            <a:ext cx="8940800" cy="2586038"/>
          </a:xfrm>
          <a:prstGeom prst="rect">
            <a:avLst/>
          </a:prstGeom>
          <a:noFill/>
        </p:spPr>
        <p:txBody>
          <a:bodyPr>
            <a:spAutoFit/>
          </a:bodyPr>
          <a:lstStyle/>
          <a:p>
            <a:pPr>
              <a:defRPr/>
            </a:pPr>
            <a:r>
              <a:rPr lang="en-US" b="1" dirty="0">
                <a:latin typeface="Calibri" pitchFamily="34" charset="0"/>
                <a:ea typeface="ＭＳ Ｐゴシック" panose="020B0600070205080204" pitchFamily="34" charset="-128"/>
                <a:cs typeface="Calibri" pitchFamily="34" charset="0"/>
              </a:rPr>
              <a:t>Examples of how prices allocate resources: </a:t>
            </a:r>
            <a:r>
              <a:rPr lang="en-US" dirty="0">
                <a:latin typeface="Calibri" pitchFamily="34" charset="0"/>
                <a:ea typeface="ＭＳ Ｐゴシック" panose="020B0600070205080204" pitchFamily="34" charset="-128"/>
                <a:cs typeface="Calibri" pitchFamily="34" charset="0"/>
              </a:rPr>
              <a:t>Imagine a city with two types of fishes, seabream and seabass. How would price assure that the right amount of these two fishes is cultured and marketed based on consumer demand.</a:t>
            </a:r>
          </a:p>
          <a:p>
            <a:pPr>
              <a:defRPr/>
            </a:pPr>
            <a:r>
              <a:rPr lang="en-US" dirty="0">
                <a:latin typeface="Calibri" pitchFamily="34" charset="0"/>
                <a:ea typeface="ＭＳ Ｐゴシック" panose="020B0600070205080204" pitchFamily="34" charset="-128"/>
                <a:cs typeface="Calibri" pitchFamily="34" charset="0"/>
              </a:rPr>
              <a:t>At present, </a:t>
            </a:r>
          </a:p>
          <a:p>
            <a:pPr marL="285750" indent="-285750">
              <a:buFont typeface="Arial" pitchFamily="34" charset="0"/>
              <a:buChar char="•"/>
              <a:defRPr/>
            </a:pPr>
            <a:r>
              <a:rPr lang="en-US" dirty="0">
                <a:latin typeface="Calibri" pitchFamily="34" charset="0"/>
                <a:ea typeface="ＭＳ Ｐゴシック" panose="020B0600070205080204" pitchFamily="34" charset="-128"/>
                <a:cs typeface="Calibri" pitchFamily="34" charset="0"/>
              </a:rPr>
              <a:t>The price of a seabream is $USD 2</a:t>
            </a:r>
          </a:p>
          <a:p>
            <a:pPr marL="285750" indent="-285750">
              <a:buFont typeface="Arial" pitchFamily="34" charset="0"/>
              <a:buChar char="•"/>
              <a:defRPr/>
            </a:pPr>
            <a:r>
              <a:rPr lang="en-US" dirty="0">
                <a:latin typeface="Calibri" pitchFamily="34" charset="0"/>
                <a:ea typeface="ＭＳ Ｐゴシック" panose="020B0600070205080204" pitchFamily="34" charset="-128"/>
                <a:cs typeface="Calibri" pitchFamily="34" charset="0"/>
              </a:rPr>
              <a:t>The price of a seabass is $USD 3</a:t>
            </a:r>
          </a:p>
          <a:p>
            <a:pPr>
              <a:defRPr/>
            </a:pPr>
            <a:r>
              <a:rPr lang="en-US" dirty="0">
                <a:latin typeface="Calibri" pitchFamily="34" charset="0"/>
                <a:ea typeface="ＭＳ Ｐゴシック" panose="020B0600070205080204" pitchFamily="34" charset="-128"/>
                <a:cs typeface="Calibri" pitchFamily="34" charset="0"/>
              </a:rPr>
              <a:t>Due to a report on the negative effects of seabream on the environment, consumers now demand more seabass. How will each of the two systems assure that the increased demand for seabass is met?</a:t>
            </a:r>
          </a:p>
        </p:txBody>
      </p:sp>
      <p:sp>
        <p:nvSpPr>
          <p:cNvPr id="43011" name="TextBox 2">
            <a:extLst>
              <a:ext uri="{FF2B5EF4-FFF2-40B4-BE49-F238E27FC236}">
                <a16:creationId xmlns:a16="http://schemas.microsoft.com/office/drawing/2014/main" id="{F5AA726D-64A4-4D05-532E-CA42F3B0BE22}"/>
              </a:ext>
            </a:extLst>
          </p:cNvPr>
          <p:cNvSpPr txBox="1">
            <a:spLocks noChangeArrowheads="1"/>
          </p:cNvSpPr>
          <p:nvPr/>
        </p:nvSpPr>
        <p:spPr bwMode="auto">
          <a:xfrm>
            <a:off x="0" y="1295400"/>
            <a:ext cx="8991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a:latin typeface="Calibri" panose="020F0502020204030204" pitchFamily="34" charset="0"/>
                <a:cs typeface="Calibri" panose="020F0502020204030204" pitchFamily="34" charset="0"/>
              </a:rPr>
              <a:t>Prices are how resources are allocated between competing interests in a market economy. Without tradition or command determining the allocation of resources, prices send the signals to producers and consumers regarding what should be produced, how it should be produced, and for whom. </a:t>
            </a:r>
          </a:p>
        </p:txBody>
      </p:sp>
      <p:sp>
        <p:nvSpPr>
          <p:cNvPr id="43012" name="Rectangle 11">
            <a:extLst>
              <a:ext uri="{FF2B5EF4-FFF2-40B4-BE49-F238E27FC236}">
                <a16:creationId xmlns:a16="http://schemas.microsoft.com/office/drawing/2014/main" id="{79A25536-76FB-E680-D598-44A6FA314006}"/>
              </a:ext>
            </a:extLst>
          </p:cNvPr>
          <p:cNvSpPr>
            <a:spLocks noChangeArrowheads="1"/>
          </p:cNvSpPr>
          <p:nvPr/>
        </p:nvSpPr>
        <p:spPr bwMode="auto">
          <a:xfrm>
            <a:off x="1471613" y="5157788"/>
            <a:ext cx="6048375"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b="1">
                <a:solidFill>
                  <a:srgbClr val="FF0000"/>
                </a:solidFill>
                <a:latin typeface="Calibri" panose="020F0502020204030204" pitchFamily="34" charset="0"/>
                <a:cs typeface="Calibri" panose="020F0502020204030204" pitchFamily="34" charset="0"/>
              </a:rPr>
              <a:t>Prices are signals from buyers to sellers! </a:t>
            </a:r>
          </a:p>
          <a:p>
            <a:r>
              <a:rPr lang="en-US" altLang="en-US" sz="1600">
                <a:latin typeface="Calibri" panose="020F0502020204030204" pitchFamily="34" charset="0"/>
                <a:cs typeface="Calibri" panose="020F0502020204030204" pitchFamily="34" charset="0"/>
              </a:rPr>
              <a:t>As the demand for seabass, they will become more scarce, causing the price to rise. Aquaculture firms (Sellers) will realize there are more profits in seabass and seabream farmers will switch to seabass. </a:t>
            </a:r>
            <a:endParaRPr lang="en-US" altLang="en-US" sz="1600" b="1">
              <a:latin typeface="Calibri" panose="020F0502020204030204" pitchFamily="34" charset="0"/>
              <a:cs typeface="Calibri" panose="020F0502020204030204" pitchFamily="34" charset="0"/>
            </a:endParaRPr>
          </a:p>
          <a:p>
            <a:pPr algn="ctr"/>
            <a:r>
              <a:rPr lang="en-US" altLang="en-US" sz="2000" i="1">
                <a:solidFill>
                  <a:srgbClr val="FF0000"/>
                </a:solidFill>
                <a:latin typeface="Calibri" panose="020F0502020204030204" pitchFamily="34" charset="0"/>
                <a:cs typeface="Calibri" panose="020F0502020204030204" pitchFamily="34" charset="0"/>
              </a:rPr>
              <a:t>The price mechanism led to a reallocation of resources!</a:t>
            </a:r>
          </a:p>
        </p:txBody>
      </p:sp>
      <p:sp>
        <p:nvSpPr>
          <p:cNvPr id="43013" name="Title 1">
            <a:extLst>
              <a:ext uri="{FF2B5EF4-FFF2-40B4-BE49-F238E27FC236}">
                <a16:creationId xmlns:a16="http://schemas.microsoft.com/office/drawing/2014/main" id="{2AB95350-F63E-EECA-F1BF-C3F9632E19C6}"/>
              </a:ext>
            </a:extLst>
          </p:cNvPr>
          <p:cNvSpPr>
            <a:spLocks noGrp="1"/>
          </p:cNvSpPr>
          <p:nvPr>
            <p:ph type="title"/>
          </p:nvPr>
        </p:nvSpPr>
        <p:spPr bwMode="auto">
          <a:xfrm>
            <a:off x="411163" y="187325"/>
            <a:ext cx="8408987" cy="923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a:latin typeface="Calibri" panose="020F0502020204030204" pitchFamily="34" charset="0"/>
                <a:cs typeface="Calibri" panose="020F0502020204030204" pitchFamily="34" charset="0"/>
              </a:rPr>
              <a:t>The Price Mechanism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DC4FBD38-C014-6CD9-6E3A-8FFFBAA41361}"/>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Demand and supply curves</a:t>
            </a:r>
            <a:endParaRPr lang="en-MY" altLang="en-US"/>
          </a:p>
        </p:txBody>
      </p:sp>
      <p:pic>
        <p:nvPicPr>
          <p:cNvPr id="44035" name="Content Placeholder 3">
            <a:extLst>
              <a:ext uri="{FF2B5EF4-FFF2-40B4-BE49-F238E27FC236}">
                <a16:creationId xmlns:a16="http://schemas.microsoft.com/office/drawing/2014/main" id="{65005BAB-F98F-A485-FD02-D035128E4A2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72113" y="1773238"/>
            <a:ext cx="3671887" cy="36718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a:extLst>
              <a:ext uri="{FF2B5EF4-FFF2-40B4-BE49-F238E27FC236}">
                <a16:creationId xmlns:a16="http://schemas.microsoft.com/office/drawing/2014/main" id="{57E0DB66-CDB8-B29D-D100-FCD943A0AD75}"/>
              </a:ext>
            </a:extLst>
          </p:cNvPr>
          <p:cNvSpPr>
            <a:spLocks noChangeArrowheads="1"/>
          </p:cNvSpPr>
          <p:nvPr/>
        </p:nvSpPr>
        <p:spPr bwMode="auto">
          <a:xfrm>
            <a:off x="179388" y="1412875"/>
            <a:ext cx="5292725"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nSpc>
                <a:spcPct val="90000"/>
              </a:lnSpc>
              <a:buFont typeface="Arial" panose="020B0604020202020204" pitchFamily="34" charset="0"/>
              <a:buChar char="•"/>
            </a:pPr>
            <a:r>
              <a:rPr lang="en-GB" altLang="en-US" sz="2400"/>
              <a:t>Describe the relationship between quantity of demand or supply, and price, for a specified good or product. </a:t>
            </a:r>
          </a:p>
          <a:p>
            <a:pPr>
              <a:lnSpc>
                <a:spcPct val="90000"/>
              </a:lnSpc>
              <a:buFont typeface="Arial" panose="020B0604020202020204" pitchFamily="34" charset="0"/>
              <a:buChar char="•"/>
            </a:pPr>
            <a:r>
              <a:rPr lang="en-GB" altLang="en-US" sz="2400"/>
              <a:t>The 'product' described may be a specific single class of item - eg for aquaculture, output such as a particular brand, size of frozen shrimp tails, </a:t>
            </a:r>
          </a:p>
          <a:p>
            <a:pPr>
              <a:lnSpc>
                <a:spcPct val="90000"/>
              </a:lnSpc>
              <a:buFont typeface="Arial" panose="020B0604020202020204" pitchFamily="34" charset="0"/>
              <a:buChar char="•"/>
            </a:pPr>
            <a:r>
              <a:rPr lang="en-GB" altLang="en-US" sz="2400"/>
              <a:t>Similar application for markets for inputs - land, water, seed, feeds, labour</a:t>
            </a:r>
          </a:p>
          <a:p>
            <a:pPr>
              <a:lnSpc>
                <a:spcPct val="90000"/>
              </a:lnSpc>
              <a:buFont typeface="Arial" panose="020B0604020202020204" pitchFamily="34" charset="0"/>
              <a:buChar char="•"/>
            </a:pPr>
            <a:r>
              <a:rPr lang="en-GB" altLang="en-US" sz="2400"/>
              <a:t>Demand and supply curves may relate to a specific defined market - eg a village or town, a national market, or an international one.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76132800-298A-0709-A7D8-56556C7B08A1}"/>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What is Economics?</a:t>
            </a:r>
            <a:endParaRPr lang="en-MY" altLang="en-US"/>
          </a:p>
        </p:txBody>
      </p:sp>
      <p:sp>
        <p:nvSpPr>
          <p:cNvPr id="3" name="Content Placeholder 2">
            <a:extLst>
              <a:ext uri="{FF2B5EF4-FFF2-40B4-BE49-F238E27FC236}">
                <a16:creationId xmlns:a16="http://schemas.microsoft.com/office/drawing/2014/main" id="{0151783D-D7E4-7B29-C1DD-D2548C1D6FDA}"/>
              </a:ext>
            </a:extLst>
          </p:cNvPr>
          <p:cNvSpPr>
            <a:spLocks noGrp="1"/>
          </p:cNvSpPr>
          <p:nvPr>
            <p:ph idx="1"/>
          </p:nvPr>
        </p:nvSpPr>
        <p:spPr>
          <a:xfrm>
            <a:off x="411163" y="1600200"/>
            <a:ext cx="8229600" cy="4525963"/>
          </a:xfrm>
        </p:spPr>
        <p:txBody>
          <a:bodyPr/>
          <a:lstStyle/>
          <a:p>
            <a:pPr marL="342900" indent="-342900">
              <a:buFont typeface="Arial" panose="020B0604020202020204" pitchFamily="34" charset="0"/>
              <a:buChar char="•"/>
              <a:defRPr/>
            </a:pPr>
            <a:r>
              <a:rPr lang="en-US" dirty="0">
                <a:ea typeface="ＭＳ Ｐゴシック" charset="-128"/>
              </a:rPr>
              <a:t>The English term ‘Economics’ is derived from the Greek word ‘</a:t>
            </a:r>
            <a:r>
              <a:rPr lang="en-US" dirty="0" err="1">
                <a:ea typeface="ＭＳ Ｐゴシック" charset="-128"/>
              </a:rPr>
              <a:t>Oikonomia</a:t>
            </a:r>
            <a:r>
              <a:rPr lang="en-US" dirty="0">
                <a:ea typeface="ＭＳ Ｐゴシック" charset="-128"/>
              </a:rPr>
              <a:t>’. Its meaning is ‘household management’. </a:t>
            </a:r>
          </a:p>
          <a:p>
            <a:pPr marL="342900" indent="-342900">
              <a:buFont typeface="Arial" panose="020B0604020202020204" pitchFamily="34" charset="0"/>
              <a:buChar char="•"/>
              <a:defRPr/>
            </a:pPr>
            <a:endParaRPr lang="en-US" dirty="0">
              <a:ea typeface="ＭＳ Ｐゴシック" charset="-128"/>
            </a:endParaRPr>
          </a:p>
          <a:p>
            <a:pPr marL="342900" indent="-342900">
              <a:buFont typeface="Arial" panose="020B0604020202020204" pitchFamily="34" charset="0"/>
              <a:buChar char="•"/>
              <a:defRPr/>
            </a:pPr>
            <a:r>
              <a:rPr lang="en-US" dirty="0">
                <a:ea typeface="ＭＳ Ｐゴシック" charset="-128"/>
              </a:rPr>
              <a:t>Economics is a science, and just like other sciences, it deals with a fundamental problem of nature.</a:t>
            </a:r>
          </a:p>
          <a:p>
            <a:pPr marL="342900" indent="-342900">
              <a:buFont typeface="Arial" panose="020B0604020202020204" pitchFamily="34" charset="0"/>
              <a:buChar char="•"/>
              <a:defRPr/>
            </a:pPr>
            <a:endParaRPr lang="en-US" dirty="0">
              <a:ea typeface="ＭＳ Ｐゴシック" charset="-128"/>
            </a:endParaRPr>
          </a:p>
          <a:p>
            <a:pPr marL="342900" indent="-342900">
              <a:buFont typeface="Arial" panose="020B0604020202020204" pitchFamily="34" charset="0"/>
              <a:buChar char="•"/>
              <a:defRPr/>
            </a:pPr>
            <a:r>
              <a:rPr lang="en-US" dirty="0">
                <a:ea typeface="ＭＳ Ｐゴシック" charset="-128"/>
              </a:rPr>
              <a:t>Economics is the branch of knowledge concerned with the production, consumption and transfer of wealth.</a:t>
            </a:r>
          </a:p>
          <a:p>
            <a:pPr marL="342900" indent="-342900">
              <a:buFont typeface="Arial" panose="020B0604020202020204" pitchFamily="34" charset="0"/>
              <a:buChar char="•"/>
              <a:defRPr/>
            </a:pPr>
            <a:endParaRPr lang="en-US" dirty="0">
              <a:ea typeface="ＭＳ Ｐゴシック" charset="-128"/>
            </a:endParaRPr>
          </a:p>
          <a:p>
            <a:pPr marL="342900" indent="-342900">
              <a:buFont typeface="Arial" panose="020B0604020202020204" pitchFamily="34" charset="0"/>
              <a:buChar char="•"/>
              <a:defRPr/>
            </a:pPr>
            <a:r>
              <a:rPr lang="en-US" dirty="0">
                <a:ea typeface="ＭＳ Ｐゴシック" charset="-128"/>
              </a:rPr>
              <a:t>It is the study of how scarce resources are allocated to fulfill the infinite wants of consumers.</a:t>
            </a:r>
          </a:p>
          <a:p>
            <a:pPr marL="342900" indent="-342900">
              <a:buFont typeface="Arial" panose="020B0604020202020204" pitchFamily="34" charset="0"/>
              <a:buChar char="•"/>
              <a:defRPr/>
            </a:pPr>
            <a:endParaRPr lang="en-US" dirty="0">
              <a:ea typeface="ＭＳ Ｐゴシック" charset="-128"/>
            </a:endParaRPr>
          </a:p>
          <a:p>
            <a:pPr>
              <a:defRPr/>
            </a:pPr>
            <a:endParaRPr lang="en-MY" dirty="0">
              <a:ea typeface="ＭＳ Ｐゴシック"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B63FBDD3-76EA-B13F-8810-B6EB958FCA7D}"/>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Demand curve</a:t>
            </a:r>
            <a:endParaRPr lang="en-MY" altLang="en-US"/>
          </a:p>
        </p:txBody>
      </p:sp>
      <p:sp>
        <p:nvSpPr>
          <p:cNvPr id="45059" name="Rectangle 3">
            <a:extLst>
              <a:ext uri="{FF2B5EF4-FFF2-40B4-BE49-F238E27FC236}">
                <a16:creationId xmlns:a16="http://schemas.microsoft.com/office/drawing/2014/main" id="{75D148A4-7401-3062-BA75-8116F5C342FB}"/>
              </a:ext>
            </a:extLst>
          </p:cNvPr>
          <p:cNvSpPr txBox="1">
            <a:spLocks noChangeArrowheads="1"/>
          </p:cNvSpPr>
          <p:nvPr/>
        </p:nvSpPr>
        <p:spPr bwMode="auto">
          <a:xfrm>
            <a:off x="274638" y="1544638"/>
            <a:ext cx="8185150"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a:defRPr>
                <a:solidFill>
                  <a:schemeClr val="tx1"/>
                </a:solidFill>
                <a:latin typeface="Arial" panose="020B0604020202020204" pitchFamily="34" charset="0"/>
                <a:ea typeface="MS PGothic" panose="020B0600070205080204" pitchFamily="34" charset="-128"/>
              </a:defRPr>
            </a:lvl2pPr>
            <a:lvl3pPr>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a:spcBef>
                <a:spcPct val="20000"/>
              </a:spcBef>
              <a:buFont typeface="Arial" panose="020B0604020202020204" pitchFamily="34" charset="0"/>
              <a:buNone/>
            </a:pPr>
            <a:r>
              <a:rPr lang="en-US" altLang="en-US"/>
              <a:t>The demand curve is a graphical representation of the relationship between the price of a good or service and the quantity demanded for a given period of time. In a typical representation, the price will appear on the left vertical axis, the quantity demanded on the horizontal axis. </a:t>
            </a:r>
            <a:endParaRPr lang="en-GB" altLang="en-US"/>
          </a:p>
        </p:txBody>
      </p:sp>
      <p:pic>
        <p:nvPicPr>
          <p:cNvPr id="45060" name="Picture 18">
            <a:extLst>
              <a:ext uri="{FF2B5EF4-FFF2-40B4-BE49-F238E27FC236}">
                <a16:creationId xmlns:a16="http://schemas.microsoft.com/office/drawing/2014/main" id="{C9C1C89F-CDAB-39E0-BC42-AD991A4A3EB8}"/>
              </a:ext>
            </a:extLst>
          </p:cNvPr>
          <p:cNvPicPr>
            <a:picLocks noChangeAspect="1"/>
          </p:cNvPicPr>
          <p:nvPr/>
        </p:nvPicPr>
        <p:blipFill>
          <a:blip r:embed="rId2">
            <a:extLst>
              <a:ext uri="{28A0092B-C50C-407E-A947-70E740481C1C}">
                <a14:useLocalDpi xmlns:a14="http://schemas.microsoft.com/office/drawing/2010/main" val="0"/>
              </a:ext>
            </a:extLst>
          </a:blip>
          <a:srcRect l="9712" t="12538" r="14185" b="18500"/>
          <a:stretch>
            <a:fillRect/>
          </a:stretch>
        </p:blipFill>
        <p:spPr bwMode="auto">
          <a:xfrm>
            <a:off x="4525963" y="2924175"/>
            <a:ext cx="4189412"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1" name="Rectangle 19">
            <a:extLst>
              <a:ext uri="{FF2B5EF4-FFF2-40B4-BE49-F238E27FC236}">
                <a16:creationId xmlns:a16="http://schemas.microsoft.com/office/drawing/2014/main" id="{91B8C100-35BB-0A46-6030-94CCB2518973}"/>
              </a:ext>
            </a:extLst>
          </p:cNvPr>
          <p:cNvSpPr>
            <a:spLocks noChangeArrowheads="1"/>
          </p:cNvSpPr>
          <p:nvPr/>
        </p:nvSpPr>
        <p:spPr bwMode="auto">
          <a:xfrm>
            <a:off x="179388" y="3211513"/>
            <a:ext cx="45720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MY" altLang="en-US"/>
              <a:t>The demand curve will move downward from the left to the right, which expresses the law of demand — as the price of a given commodity increases, the quantity demanded decreases, all else being equal.</a:t>
            </a:r>
          </a:p>
          <a:p>
            <a:endParaRPr lang="en-MY" altLang="en-US"/>
          </a:p>
          <a:p>
            <a:endParaRPr lang="en-MY" altLang="en-US"/>
          </a:p>
          <a:p>
            <a:r>
              <a:rPr lang="en-MY" altLang="en-US"/>
              <a:t>Note that this formulation implies that price is the independent variable, and quantity the dependent variable.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B0CE6EC6-9771-A25C-CD1B-B49EB85454F9}"/>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Supply Curve</a:t>
            </a:r>
            <a:endParaRPr lang="en-MY" altLang="en-US"/>
          </a:p>
        </p:txBody>
      </p:sp>
      <p:sp>
        <p:nvSpPr>
          <p:cNvPr id="46083" name="Content Placeholder 2">
            <a:extLst>
              <a:ext uri="{FF2B5EF4-FFF2-40B4-BE49-F238E27FC236}">
                <a16:creationId xmlns:a16="http://schemas.microsoft.com/office/drawing/2014/main" id="{6C7614CC-A0BC-1DA6-D628-87B134B5D174}"/>
              </a:ext>
            </a:extLst>
          </p:cNvPr>
          <p:cNvSpPr>
            <a:spLocks noGrp="1"/>
          </p:cNvSpPr>
          <p:nvPr>
            <p:ph idx="1"/>
          </p:nvPr>
        </p:nvSpPr>
        <p:spPr bwMode="auto">
          <a:xfrm>
            <a:off x="385763" y="1509713"/>
            <a:ext cx="8050212" cy="1612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The supply curve is a graphic representation of the correlation between the cost of a good or service and the quantity supplied for a given period. In a typical illustration, the price will appear on the left vertical axis, while the quantity supplied will appear on the horizontal axis.</a:t>
            </a:r>
          </a:p>
        </p:txBody>
      </p:sp>
      <p:pic>
        <p:nvPicPr>
          <p:cNvPr id="46084" name="Picture 3">
            <a:extLst>
              <a:ext uri="{FF2B5EF4-FFF2-40B4-BE49-F238E27FC236}">
                <a16:creationId xmlns:a16="http://schemas.microsoft.com/office/drawing/2014/main" id="{FE85B31C-764C-FF0F-74B4-25B492698447}"/>
              </a:ext>
            </a:extLst>
          </p:cNvPr>
          <p:cNvPicPr>
            <a:picLocks noChangeAspect="1"/>
          </p:cNvPicPr>
          <p:nvPr/>
        </p:nvPicPr>
        <p:blipFill>
          <a:blip r:embed="rId2">
            <a:extLst>
              <a:ext uri="{28A0092B-C50C-407E-A947-70E740481C1C}">
                <a14:useLocalDpi xmlns:a14="http://schemas.microsoft.com/office/drawing/2010/main" val="0"/>
              </a:ext>
            </a:extLst>
          </a:blip>
          <a:srcRect l="6371" t="17160" r="16734" b="11343"/>
          <a:stretch>
            <a:fillRect/>
          </a:stretch>
        </p:blipFill>
        <p:spPr bwMode="auto">
          <a:xfrm>
            <a:off x="4572000" y="3724275"/>
            <a:ext cx="3887788" cy="294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TextBox 6">
            <a:extLst>
              <a:ext uri="{FF2B5EF4-FFF2-40B4-BE49-F238E27FC236}">
                <a16:creationId xmlns:a16="http://schemas.microsoft.com/office/drawing/2014/main" id="{28AFC61D-73AC-DB36-EF1B-008E8ED0A39D}"/>
              </a:ext>
            </a:extLst>
          </p:cNvPr>
          <p:cNvSpPr txBox="1">
            <a:spLocks noChangeArrowheads="1"/>
          </p:cNvSpPr>
          <p:nvPr/>
        </p:nvSpPr>
        <p:spPr bwMode="auto">
          <a:xfrm>
            <a:off x="385763" y="3302000"/>
            <a:ext cx="34417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a:t>The supply curve will move upward from left to right, which expresses the law of supply: As the price of a given commodity increases, the quantity supplied increases (all else being equal).</a:t>
            </a:r>
          </a:p>
          <a:p>
            <a:endParaRPr lang="en-US" altLang="en-US"/>
          </a:p>
          <a:p>
            <a:endParaRPr lang="en-US" altLang="en-US"/>
          </a:p>
          <a:p>
            <a:r>
              <a:rPr lang="en-US" altLang="en-US"/>
              <a:t>Note that this formulation implies that price is the independent variable, and quantity the dependent variable.</a:t>
            </a:r>
            <a:endParaRPr lang="en-MY"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a:extLst>
              <a:ext uri="{FF2B5EF4-FFF2-40B4-BE49-F238E27FC236}">
                <a16:creationId xmlns:a16="http://schemas.microsoft.com/office/drawing/2014/main" id="{1E94EFEC-EC7B-C6E6-BEE9-3017EB4794DB}"/>
              </a:ext>
            </a:extLst>
          </p:cNvPr>
          <p:cNvSpPr>
            <a:spLocks noGrp="1" noChangeArrowheads="1"/>
          </p:cNvSpPr>
          <p:nvPr>
            <p:ph type="body" idx="1"/>
          </p:nvPr>
        </p:nvSpPr>
        <p:spPr bwMode="auto">
          <a:xfrm>
            <a:off x="684213" y="1628775"/>
            <a:ext cx="5562600" cy="3800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buFontTx/>
              <a:buNone/>
            </a:pPr>
            <a:r>
              <a:rPr lang="en-GB" altLang="en-US" sz="1800"/>
              <a:t>The market is in equilibrium when demand = supply,  and the price at which this occurs is the </a:t>
            </a:r>
            <a:r>
              <a:rPr lang="en-GB" altLang="en-US" sz="1800" i="1"/>
              <a:t>equilibrium price </a:t>
            </a:r>
            <a:r>
              <a:rPr lang="en-GB" altLang="en-US" sz="1800"/>
              <a:t>which will remain until either or both the demand and supply schedule shifts (see figure).</a:t>
            </a:r>
          </a:p>
          <a:p>
            <a:endParaRPr lang="en-US" altLang="en-US"/>
          </a:p>
        </p:txBody>
      </p:sp>
      <p:grpSp>
        <p:nvGrpSpPr>
          <p:cNvPr id="47107" name="Group 4">
            <a:extLst>
              <a:ext uri="{FF2B5EF4-FFF2-40B4-BE49-F238E27FC236}">
                <a16:creationId xmlns:a16="http://schemas.microsoft.com/office/drawing/2014/main" id="{3EC530D6-33C7-4AB9-2B74-94618166A5EB}"/>
              </a:ext>
            </a:extLst>
          </p:cNvPr>
          <p:cNvGrpSpPr>
            <a:grpSpLocks/>
          </p:cNvGrpSpPr>
          <p:nvPr/>
        </p:nvGrpSpPr>
        <p:grpSpPr bwMode="auto">
          <a:xfrm>
            <a:off x="1476375" y="3371850"/>
            <a:ext cx="3667125" cy="1984375"/>
            <a:chOff x="1728" y="7584"/>
            <a:chExt cx="3888" cy="2304"/>
          </a:xfrm>
        </p:grpSpPr>
        <p:sp>
          <p:nvSpPr>
            <p:cNvPr id="47112" name="Line 5">
              <a:extLst>
                <a:ext uri="{FF2B5EF4-FFF2-40B4-BE49-F238E27FC236}">
                  <a16:creationId xmlns:a16="http://schemas.microsoft.com/office/drawing/2014/main" id="{38FC95D4-2BF3-F23D-DD61-58DC73D136C4}"/>
                </a:ext>
              </a:extLst>
            </p:cNvPr>
            <p:cNvSpPr>
              <a:spLocks noChangeShapeType="1"/>
            </p:cNvSpPr>
            <p:nvPr/>
          </p:nvSpPr>
          <p:spPr bwMode="auto">
            <a:xfrm>
              <a:off x="1728" y="7584"/>
              <a:ext cx="0" cy="23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7113" name="Line 6">
              <a:extLst>
                <a:ext uri="{FF2B5EF4-FFF2-40B4-BE49-F238E27FC236}">
                  <a16:creationId xmlns:a16="http://schemas.microsoft.com/office/drawing/2014/main" id="{32E9B779-C17F-BD09-B005-B99F82D6ABD0}"/>
                </a:ext>
              </a:extLst>
            </p:cNvPr>
            <p:cNvSpPr>
              <a:spLocks noChangeShapeType="1"/>
            </p:cNvSpPr>
            <p:nvPr/>
          </p:nvSpPr>
          <p:spPr bwMode="auto">
            <a:xfrm>
              <a:off x="1728" y="9888"/>
              <a:ext cx="388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7114" name="Line 7">
              <a:extLst>
                <a:ext uri="{FF2B5EF4-FFF2-40B4-BE49-F238E27FC236}">
                  <a16:creationId xmlns:a16="http://schemas.microsoft.com/office/drawing/2014/main" id="{4D900C15-8D6C-63DB-E59C-48E0D01A938E}"/>
                </a:ext>
              </a:extLst>
            </p:cNvPr>
            <p:cNvSpPr>
              <a:spLocks noChangeShapeType="1"/>
            </p:cNvSpPr>
            <p:nvPr/>
          </p:nvSpPr>
          <p:spPr bwMode="auto">
            <a:xfrm>
              <a:off x="2304" y="7728"/>
              <a:ext cx="2304" cy="17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7115" name="Line 8">
              <a:extLst>
                <a:ext uri="{FF2B5EF4-FFF2-40B4-BE49-F238E27FC236}">
                  <a16:creationId xmlns:a16="http://schemas.microsoft.com/office/drawing/2014/main" id="{7F0ED003-FA07-FE48-91C0-BDE2AF61694D}"/>
                </a:ext>
              </a:extLst>
            </p:cNvPr>
            <p:cNvSpPr>
              <a:spLocks noChangeShapeType="1"/>
            </p:cNvSpPr>
            <p:nvPr/>
          </p:nvSpPr>
          <p:spPr bwMode="auto">
            <a:xfrm flipV="1">
              <a:off x="2160" y="8016"/>
              <a:ext cx="2880" cy="14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7116" name="Line 9">
              <a:extLst>
                <a:ext uri="{FF2B5EF4-FFF2-40B4-BE49-F238E27FC236}">
                  <a16:creationId xmlns:a16="http://schemas.microsoft.com/office/drawing/2014/main" id="{1EDB1B87-02A5-68C7-4407-67260D4B4EDC}"/>
                </a:ext>
              </a:extLst>
            </p:cNvPr>
            <p:cNvSpPr>
              <a:spLocks noChangeShapeType="1"/>
            </p:cNvSpPr>
            <p:nvPr/>
          </p:nvSpPr>
          <p:spPr bwMode="auto">
            <a:xfrm>
              <a:off x="3600" y="8736"/>
              <a:ext cx="0" cy="1152"/>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sp>
          <p:nvSpPr>
            <p:cNvPr id="47117" name="Line 10">
              <a:extLst>
                <a:ext uri="{FF2B5EF4-FFF2-40B4-BE49-F238E27FC236}">
                  <a16:creationId xmlns:a16="http://schemas.microsoft.com/office/drawing/2014/main" id="{755B6E23-D7BD-11B2-6316-1E582B17F86F}"/>
                </a:ext>
              </a:extLst>
            </p:cNvPr>
            <p:cNvSpPr>
              <a:spLocks noChangeShapeType="1"/>
            </p:cNvSpPr>
            <p:nvPr/>
          </p:nvSpPr>
          <p:spPr bwMode="auto">
            <a:xfrm flipH="1">
              <a:off x="1728" y="8736"/>
              <a:ext cx="1872" cy="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grpSp>
      <p:sp>
        <p:nvSpPr>
          <p:cNvPr id="15365" name="Text Box 11">
            <a:extLst>
              <a:ext uri="{FF2B5EF4-FFF2-40B4-BE49-F238E27FC236}">
                <a16:creationId xmlns:a16="http://schemas.microsoft.com/office/drawing/2014/main" id="{0019CA6E-5C00-4EC0-924C-45BFD54BF995}"/>
              </a:ext>
            </a:extLst>
          </p:cNvPr>
          <p:cNvSpPr txBox="1">
            <a:spLocks noChangeArrowheads="1"/>
          </p:cNvSpPr>
          <p:nvPr/>
        </p:nvSpPr>
        <p:spPr bwMode="auto">
          <a:xfrm>
            <a:off x="3762375" y="5600700"/>
            <a:ext cx="152558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defRPr/>
            </a:pPr>
            <a:r>
              <a:rPr lang="en-GB" altLang="en-US" sz="1050" dirty="0">
                <a:latin typeface="Times New Roman" panose="02020603050405020304" pitchFamily="18" charset="0"/>
                <a:ea typeface="ＭＳ Ｐゴシック" panose="020B0600070205080204" pitchFamily="34" charset="-128"/>
              </a:rPr>
              <a:t>Quantity per period (</a:t>
            </a:r>
            <a:r>
              <a:rPr lang="en-GB" altLang="en-US" sz="1050" dirty="0" err="1">
                <a:latin typeface="Times New Roman" panose="02020603050405020304" pitchFamily="18" charset="0"/>
                <a:ea typeface="ＭＳ Ｐゴシック" panose="020B0600070205080204" pitchFamily="34" charset="-128"/>
              </a:rPr>
              <a:t>Qx</a:t>
            </a:r>
            <a:r>
              <a:rPr lang="en-GB" altLang="en-US" sz="1050" dirty="0">
                <a:latin typeface="Times New Roman" panose="02020603050405020304" pitchFamily="18" charset="0"/>
                <a:ea typeface="ＭＳ Ｐゴシック" panose="020B0600070205080204" pitchFamily="34" charset="-128"/>
              </a:rPr>
              <a:t>)</a:t>
            </a:r>
            <a:endParaRPr lang="en-US" altLang="en-US" sz="1800" dirty="0">
              <a:latin typeface="Times New Roman" panose="02020603050405020304" pitchFamily="18" charset="0"/>
              <a:ea typeface="ＭＳ Ｐゴシック" panose="020B0600070205080204" pitchFamily="34" charset="-128"/>
            </a:endParaRPr>
          </a:p>
        </p:txBody>
      </p:sp>
      <p:sp>
        <p:nvSpPr>
          <p:cNvPr id="15366" name="Text Box 12">
            <a:extLst>
              <a:ext uri="{FF2B5EF4-FFF2-40B4-BE49-F238E27FC236}">
                <a16:creationId xmlns:a16="http://schemas.microsoft.com/office/drawing/2014/main" id="{AA2BFA65-C349-4838-AEE3-E95E2B065C3C}"/>
              </a:ext>
            </a:extLst>
          </p:cNvPr>
          <p:cNvSpPr txBox="1">
            <a:spLocks noChangeArrowheads="1"/>
          </p:cNvSpPr>
          <p:nvPr/>
        </p:nvSpPr>
        <p:spPr bwMode="auto">
          <a:xfrm>
            <a:off x="806450" y="3273425"/>
            <a:ext cx="4603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defRPr/>
            </a:pPr>
            <a:r>
              <a:rPr lang="en-US" altLang="en-US" sz="1050" dirty="0">
                <a:latin typeface="Times New Roman" panose="02020603050405020304" pitchFamily="18" charset="0"/>
                <a:ea typeface="ＭＳ Ｐゴシック" panose="020B0600070205080204" pitchFamily="34" charset="-128"/>
              </a:rPr>
              <a:t>Price</a:t>
            </a:r>
          </a:p>
          <a:p>
            <a:pPr>
              <a:spcBef>
                <a:spcPct val="0"/>
              </a:spcBef>
              <a:buFontTx/>
              <a:buNone/>
              <a:defRPr/>
            </a:pPr>
            <a:r>
              <a:rPr lang="en-US" altLang="en-US" sz="1050" dirty="0">
                <a:latin typeface="Times New Roman" panose="02020603050405020304" pitchFamily="18" charset="0"/>
                <a:ea typeface="ＭＳ Ｐゴシック" panose="020B0600070205080204" pitchFamily="34" charset="-128"/>
              </a:rPr>
              <a:t>per</a:t>
            </a:r>
          </a:p>
          <a:p>
            <a:pPr>
              <a:spcBef>
                <a:spcPct val="0"/>
              </a:spcBef>
              <a:buFontTx/>
              <a:buNone/>
              <a:defRPr/>
            </a:pPr>
            <a:r>
              <a:rPr lang="en-US" altLang="en-US" sz="1050" dirty="0">
                <a:latin typeface="Times New Roman" panose="02020603050405020304" pitchFamily="18" charset="0"/>
                <a:ea typeface="ＭＳ Ｐゴシック" panose="020B0600070205080204" pitchFamily="34" charset="-128"/>
              </a:rPr>
              <a:t>unit</a:t>
            </a:r>
          </a:p>
          <a:p>
            <a:pPr>
              <a:spcBef>
                <a:spcPct val="0"/>
              </a:spcBef>
              <a:buFontTx/>
              <a:buNone/>
              <a:defRPr/>
            </a:pPr>
            <a:r>
              <a:rPr lang="en-US" altLang="en-US" sz="1050" dirty="0">
                <a:latin typeface="Times New Roman" panose="02020603050405020304" pitchFamily="18" charset="0"/>
                <a:ea typeface="ＭＳ Ｐゴシック" panose="020B0600070205080204" pitchFamily="34" charset="-128"/>
              </a:rPr>
              <a:t>P(x)</a:t>
            </a:r>
          </a:p>
        </p:txBody>
      </p:sp>
      <p:pic>
        <p:nvPicPr>
          <p:cNvPr id="47110" name="Picture 13">
            <a:extLst>
              <a:ext uri="{FF2B5EF4-FFF2-40B4-BE49-F238E27FC236}">
                <a16:creationId xmlns:a16="http://schemas.microsoft.com/office/drawing/2014/main" id="{E06A43E1-937C-A7B3-276F-0BDE289F3B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6738" y="868363"/>
            <a:ext cx="221615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7111" name="Title 1">
            <a:extLst>
              <a:ext uri="{FF2B5EF4-FFF2-40B4-BE49-F238E27FC236}">
                <a16:creationId xmlns:a16="http://schemas.microsoft.com/office/drawing/2014/main" id="{DBF5322F-7FB0-1E59-F7E2-663B232567EF}"/>
              </a:ext>
            </a:extLst>
          </p:cNvPr>
          <p:cNvSpPr txBox="1">
            <a:spLocks/>
          </p:cNvSpPr>
          <p:nvPr/>
        </p:nvSpPr>
        <p:spPr bwMode="auto">
          <a:xfrm>
            <a:off x="411163" y="18732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sz="3200" b="1"/>
              <a:t>Price determination</a:t>
            </a:r>
            <a:endParaRPr lang="en-MY" altLang="en-US" sz="32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0" name="Group 18">
            <a:extLst>
              <a:ext uri="{FF2B5EF4-FFF2-40B4-BE49-F238E27FC236}">
                <a16:creationId xmlns:a16="http://schemas.microsoft.com/office/drawing/2014/main" id="{C4EF4A30-C9F3-7526-DB3A-357A1545BAB8}"/>
              </a:ext>
            </a:extLst>
          </p:cNvPr>
          <p:cNvGrpSpPr>
            <a:grpSpLocks/>
          </p:cNvGrpSpPr>
          <p:nvPr/>
        </p:nvGrpSpPr>
        <p:grpSpPr bwMode="auto">
          <a:xfrm>
            <a:off x="1768475" y="1209675"/>
            <a:ext cx="5160963" cy="4525963"/>
            <a:chOff x="833778" y="469262"/>
            <a:chExt cx="6881494" cy="6035286"/>
          </a:xfrm>
        </p:grpSpPr>
        <p:grpSp>
          <p:nvGrpSpPr>
            <p:cNvPr id="48131" name="Group 2">
              <a:extLst>
                <a:ext uri="{FF2B5EF4-FFF2-40B4-BE49-F238E27FC236}">
                  <a16:creationId xmlns:a16="http://schemas.microsoft.com/office/drawing/2014/main" id="{AE30CB65-7B12-68A1-3C84-4F82AEA44F23}"/>
                </a:ext>
              </a:extLst>
            </p:cNvPr>
            <p:cNvGrpSpPr>
              <a:grpSpLocks/>
            </p:cNvGrpSpPr>
            <p:nvPr/>
          </p:nvGrpSpPr>
          <p:grpSpPr bwMode="auto">
            <a:xfrm>
              <a:off x="833778" y="469262"/>
              <a:ext cx="6881494" cy="6035286"/>
              <a:chOff x="833778" y="469262"/>
              <a:chExt cx="6881494" cy="6035286"/>
            </a:xfrm>
          </p:grpSpPr>
          <p:sp>
            <p:nvSpPr>
              <p:cNvPr id="48136" name="Rectangle 3">
                <a:extLst>
                  <a:ext uri="{FF2B5EF4-FFF2-40B4-BE49-F238E27FC236}">
                    <a16:creationId xmlns:a16="http://schemas.microsoft.com/office/drawing/2014/main" id="{6FCBB049-DBBF-1140-A533-3D63B853F614}"/>
                  </a:ext>
                </a:extLst>
              </p:cNvPr>
              <p:cNvSpPr>
                <a:spLocks noChangeArrowheads="1"/>
              </p:cNvSpPr>
              <p:nvPr/>
            </p:nvSpPr>
            <p:spPr bwMode="auto">
              <a:xfrm>
                <a:off x="1428728" y="1285860"/>
                <a:ext cx="6286544" cy="428628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endParaRPr lang="en-GB" altLang="en-US">
                  <a:latin typeface="Comic Sans MS" panose="030F0702030302020204" pitchFamily="66" charset="0"/>
                </a:endParaRPr>
              </a:p>
            </p:txBody>
          </p:sp>
          <p:sp>
            <p:nvSpPr>
              <p:cNvPr id="48137" name="Freeform 4">
                <a:extLst>
                  <a:ext uri="{FF2B5EF4-FFF2-40B4-BE49-F238E27FC236}">
                    <a16:creationId xmlns:a16="http://schemas.microsoft.com/office/drawing/2014/main" id="{497547B1-031C-5B47-D09A-5D3FA9EF3D24}"/>
                  </a:ext>
                </a:extLst>
              </p:cNvPr>
              <p:cNvSpPr>
                <a:spLocks/>
              </p:cNvSpPr>
              <p:nvPr/>
            </p:nvSpPr>
            <p:spPr bwMode="auto">
              <a:xfrm rot="-3810614">
                <a:off x="1636677" y="1626271"/>
                <a:ext cx="6035286" cy="3721268"/>
              </a:xfrm>
              <a:custGeom>
                <a:avLst/>
                <a:gdLst>
                  <a:gd name="T0" fmla="*/ 0 w 6159619"/>
                  <a:gd name="T1" fmla="*/ 0 h 3561008"/>
                  <a:gd name="T2" fmla="*/ 337990 w 6159619"/>
                  <a:gd name="T3" fmla="*/ 1042788 h 3561008"/>
                  <a:gd name="T4" fmla="*/ 754111 w 6159619"/>
                  <a:gd name="T5" fmla="*/ 2135390 h 3561008"/>
                  <a:gd name="T6" fmla="*/ 1274347 w 6159619"/>
                  <a:gd name="T7" fmla="*/ 3377096 h 3561008"/>
                  <a:gd name="T8" fmla="*/ 2237374 w 6159619"/>
                  <a:gd name="T9" fmla="*/ 4818379 h 3561008"/>
                  <a:gd name="T10" fmla="*/ 3695846 w 6159619"/>
                  <a:gd name="T11" fmla="*/ 5665503 h 3561008"/>
                  <a:gd name="T12" fmla="*/ 4921967 w 6159619"/>
                  <a:gd name="T13" fmla="*/ 5500789 h 3561008"/>
                  <a:gd name="T14" fmla="*/ 0 60000 65536"/>
                  <a:gd name="T15" fmla="*/ 0 60000 65536"/>
                  <a:gd name="T16" fmla="*/ 0 60000 65536"/>
                  <a:gd name="T17" fmla="*/ 0 60000 65536"/>
                  <a:gd name="T18" fmla="*/ 0 60000 65536"/>
                  <a:gd name="T19" fmla="*/ 0 60000 65536"/>
                  <a:gd name="T20" fmla="*/ 0 60000 65536"/>
                  <a:gd name="T21" fmla="*/ 0 w 6159619"/>
                  <a:gd name="T22" fmla="*/ 0 h 3561008"/>
                  <a:gd name="T23" fmla="*/ 6159619 w 6159619"/>
                  <a:gd name="T24" fmla="*/ 3561008 h 356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9619" h="3561008">
                    <a:moveTo>
                      <a:pt x="0" y="0"/>
                    </a:moveTo>
                    <a:cubicBezTo>
                      <a:pt x="3588" y="8048"/>
                      <a:pt x="265690" y="423243"/>
                      <a:pt x="422979" y="642537"/>
                    </a:cubicBezTo>
                    <a:cubicBezTo>
                      <a:pt x="580268" y="861831"/>
                      <a:pt x="748434" y="1076044"/>
                      <a:pt x="943735" y="1315767"/>
                    </a:cubicBezTo>
                    <a:cubicBezTo>
                      <a:pt x="1139036" y="1555490"/>
                      <a:pt x="1285414" y="1805343"/>
                      <a:pt x="1594787" y="2080874"/>
                    </a:cubicBezTo>
                    <a:cubicBezTo>
                      <a:pt x="1904160" y="2356405"/>
                      <a:pt x="2294906" y="2733944"/>
                      <a:pt x="2799973" y="2968953"/>
                    </a:cubicBezTo>
                    <a:cubicBezTo>
                      <a:pt x="3305040" y="3203962"/>
                      <a:pt x="4065250" y="3420848"/>
                      <a:pt x="4625191" y="3490928"/>
                    </a:cubicBezTo>
                    <a:cubicBezTo>
                      <a:pt x="5185132" y="3561008"/>
                      <a:pt x="6008110" y="3410215"/>
                      <a:pt x="6159619" y="3389436"/>
                    </a:cubicBez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MY"/>
              </a:p>
            </p:txBody>
          </p:sp>
          <p:sp>
            <p:nvSpPr>
              <p:cNvPr id="48138" name="TextBox 5">
                <a:extLst>
                  <a:ext uri="{FF2B5EF4-FFF2-40B4-BE49-F238E27FC236}">
                    <a16:creationId xmlns:a16="http://schemas.microsoft.com/office/drawing/2014/main" id="{BAE284E4-63E1-363A-743E-015733D2C8FD}"/>
                  </a:ext>
                </a:extLst>
              </p:cNvPr>
              <p:cNvSpPr txBox="1">
                <a:spLocks noChangeArrowheads="1"/>
              </p:cNvSpPr>
              <p:nvPr/>
            </p:nvSpPr>
            <p:spPr bwMode="auto">
              <a:xfrm>
                <a:off x="4000497" y="5715017"/>
                <a:ext cx="1571636" cy="49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a:latin typeface="Comic Sans MS" panose="030F0702030302020204" pitchFamily="66" charset="0"/>
                  </a:rPr>
                  <a:t>Quantity</a:t>
                </a:r>
              </a:p>
            </p:txBody>
          </p:sp>
          <p:sp>
            <p:nvSpPr>
              <p:cNvPr id="48139" name="TextBox 6">
                <a:extLst>
                  <a:ext uri="{FF2B5EF4-FFF2-40B4-BE49-F238E27FC236}">
                    <a16:creationId xmlns:a16="http://schemas.microsoft.com/office/drawing/2014/main" id="{1BB2F233-9CC9-1BD9-AC5F-4236C96B0E73}"/>
                  </a:ext>
                </a:extLst>
              </p:cNvPr>
              <p:cNvSpPr txBox="1">
                <a:spLocks noChangeArrowheads="1"/>
              </p:cNvSpPr>
              <p:nvPr/>
            </p:nvSpPr>
            <p:spPr bwMode="auto">
              <a:xfrm rot="-5400000">
                <a:off x="-53404" y="3088224"/>
                <a:ext cx="2266817" cy="492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a:latin typeface="Comic Sans MS" panose="030F0702030302020204" pitchFamily="66" charset="0"/>
                  </a:rPr>
                  <a:t>Price per unit</a:t>
                </a:r>
              </a:p>
            </p:txBody>
          </p:sp>
          <p:sp>
            <p:nvSpPr>
              <p:cNvPr id="48140" name="TextBox 8">
                <a:extLst>
                  <a:ext uri="{FF2B5EF4-FFF2-40B4-BE49-F238E27FC236}">
                    <a16:creationId xmlns:a16="http://schemas.microsoft.com/office/drawing/2014/main" id="{0C464C30-5B84-7E59-43FE-00D02DC3D51A}"/>
                  </a:ext>
                </a:extLst>
              </p:cNvPr>
              <p:cNvSpPr txBox="1">
                <a:spLocks noChangeArrowheads="1"/>
              </p:cNvSpPr>
              <p:nvPr/>
            </p:nvSpPr>
            <p:spPr bwMode="auto">
              <a:xfrm>
                <a:off x="2285983" y="2214554"/>
                <a:ext cx="1714512" cy="49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a:latin typeface="Comic Sans MS" panose="030F0702030302020204" pitchFamily="66" charset="0"/>
                  </a:rPr>
                  <a:t>Demand</a:t>
                </a:r>
              </a:p>
            </p:txBody>
          </p:sp>
          <p:sp>
            <p:nvSpPr>
              <p:cNvPr id="48141" name="TextBox 9">
                <a:extLst>
                  <a:ext uri="{FF2B5EF4-FFF2-40B4-BE49-F238E27FC236}">
                    <a16:creationId xmlns:a16="http://schemas.microsoft.com/office/drawing/2014/main" id="{76B67B20-18BF-4C0E-A706-0FCABA274489}"/>
                  </a:ext>
                </a:extLst>
              </p:cNvPr>
              <p:cNvSpPr txBox="1">
                <a:spLocks noChangeArrowheads="1"/>
              </p:cNvSpPr>
              <p:nvPr/>
            </p:nvSpPr>
            <p:spPr bwMode="auto">
              <a:xfrm>
                <a:off x="5500694" y="2643182"/>
                <a:ext cx="1143007" cy="86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a:latin typeface="Comic Sans MS" panose="030F0702030302020204" pitchFamily="66" charset="0"/>
                  </a:rPr>
                  <a:t>Supply</a:t>
                </a:r>
              </a:p>
            </p:txBody>
          </p:sp>
          <p:sp>
            <p:nvSpPr>
              <p:cNvPr id="48142" name="TextBox 14">
                <a:extLst>
                  <a:ext uri="{FF2B5EF4-FFF2-40B4-BE49-F238E27FC236}">
                    <a16:creationId xmlns:a16="http://schemas.microsoft.com/office/drawing/2014/main" id="{3BA56A9B-4283-A4E1-0A63-ECCE8A8A0519}"/>
                  </a:ext>
                </a:extLst>
              </p:cNvPr>
              <p:cNvSpPr txBox="1">
                <a:spLocks noChangeArrowheads="1"/>
              </p:cNvSpPr>
              <p:nvPr/>
            </p:nvSpPr>
            <p:spPr bwMode="auto">
              <a:xfrm>
                <a:off x="3786182" y="3857628"/>
                <a:ext cx="1857388" cy="49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a:latin typeface="Comic Sans MS" panose="030F0702030302020204" pitchFamily="66" charset="0"/>
                  </a:rPr>
                  <a:t>Equilibrium</a:t>
                </a:r>
              </a:p>
            </p:txBody>
          </p:sp>
        </p:grpSp>
        <p:sp>
          <p:nvSpPr>
            <p:cNvPr id="48132" name="Freeform 7">
              <a:extLst>
                <a:ext uri="{FF2B5EF4-FFF2-40B4-BE49-F238E27FC236}">
                  <a16:creationId xmlns:a16="http://schemas.microsoft.com/office/drawing/2014/main" id="{6D52B715-B92E-AB7C-CA88-0AA63EBFC586}"/>
                </a:ext>
              </a:extLst>
            </p:cNvPr>
            <p:cNvSpPr>
              <a:spLocks/>
            </p:cNvSpPr>
            <p:nvPr/>
          </p:nvSpPr>
          <p:spPr bwMode="auto">
            <a:xfrm>
              <a:off x="1714480" y="1571612"/>
              <a:ext cx="5895969" cy="3795012"/>
            </a:xfrm>
            <a:custGeom>
              <a:avLst/>
              <a:gdLst>
                <a:gd name="T0" fmla="*/ 0 w 5895969"/>
                <a:gd name="T1" fmla="*/ 0 h 3382809"/>
                <a:gd name="T2" fmla="*/ 299259 w 5895969"/>
                <a:gd name="T3" fmla="*/ 3298035 h 3382809"/>
                <a:gd name="T4" fmla="*/ 1214446 w 5895969"/>
                <a:gd name="T5" fmla="*/ 7218326 h 3382809"/>
                <a:gd name="T6" fmla="*/ 2928959 w 5895969"/>
                <a:gd name="T7" fmla="*/ 10376342 h 3382809"/>
                <a:gd name="T8" fmla="*/ 4857785 w 5895969"/>
                <a:gd name="T9" fmla="*/ 11729769 h 3382809"/>
                <a:gd name="T10" fmla="*/ 5735781 w 5895969"/>
                <a:gd name="T11" fmla="*/ 11896450 h 3382809"/>
                <a:gd name="T12" fmla="*/ 5818909 w 5895969"/>
                <a:gd name="T13" fmla="*/ 11896450 h 3382809"/>
                <a:gd name="T14" fmla="*/ 0 60000 65536"/>
                <a:gd name="T15" fmla="*/ 0 60000 65536"/>
                <a:gd name="T16" fmla="*/ 0 60000 65536"/>
                <a:gd name="T17" fmla="*/ 0 60000 65536"/>
                <a:gd name="T18" fmla="*/ 0 60000 65536"/>
                <a:gd name="T19" fmla="*/ 0 60000 65536"/>
                <a:gd name="T20" fmla="*/ 0 60000 65536"/>
                <a:gd name="T21" fmla="*/ 0 w 5895969"/>
                <a:gd name="T22" fmla="*/ 0 h 3382809"/>
                <a:gd name="T23" fmla="*/ 5895969 w 5895969"/>
                <a:gd name="T24" fmla="*/ 3382809 h 33828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95969" h="3382809">
                  <a:moveTo>
                    <a:pt x="0" y="0"/>
                  </a:moveTo>
                  <a:cubicBezTo>
                    <a:pt x="49877" y="284018"/>
                    <a:pt x="96851" y="591407"/>
                    <a:pt x="299259" y="931026"/>
                  </a:cubicBezTo>
                  <a:cubicBezTo>
                    <a:pt x="501667" y="1270645"/>
                    <a:pt x="776163" y="1704684"/>
                    <a:pt x="1214446" y="2037716"/>
                  </a:cubicBezTo>
                  <a:cubicBezTo>
                    <a:pt x="1652729" y="2370748"/>
                    <a:pt x="2321735" y="2716955"/>
                    <a:pt x="2928958" y="2929217"/>
                  </a:cubicBezTo>
                  <a:cubicBezTo>
                    <a:pt x="3536181" y="3141479"/>
                    <a:pt x="4389980" y="3239767"/>
                    <a:pt x="4857784" y="3311288"/>
                  </a:cubicBezTo>
                  <a:cubicBezTo>
                    <a:pt x="5325588" y="3382809"/>
                    <a:pt x="5575595" y="3350500"/>
                    <a:pt x="5735782" y="3358342"/>
                  </a:cubicBezTo>
                  <a:cubicBezTo>
                    <a:pt x="5895969" y="3366184"/>
                    <a:pt x="5857702" y="3366654"/>
                    <a:pt x="5818909" y="3358342"/>
                  </a:cubicBez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MY"/>
            </a:p>
          </p:txBody>
        </p:sp>
        <p:cxnSp>
          <p:nvCxnSpPr>
            <p:cNvPr id="48133" name="Straight Arrow Connector 11">
              <a:extLst>
                <a:ext uri="{FF2B5EF4-FFF2-40B4-BE49-F238E27FC236}">
                  <a16:creationId xmlns:a16="http://schemas.microsoft.com/office/drawing/2014/main" id="{7C3906F6-69C8-9AB4-589F-9752CA67C880}"/>
                </a:ext>
              </a:extLst>
            </p:cNvPr>
            <p:cNvCxnSpPr>
              <a:cxnSpLocks noChangeShapeType="1"/>
              <a:stCxn id="48140" idx="2"/>
            </p:cNvCxnSpPr>
            <p:nvPr/>
          </p:nvCxnSpPr>
          <p:spPr bwMode="auto">
            <a:xfrm rot="5400000">
              <a:off x="2516817" y="2588262"/>
              <a:ext cx="538467" cy="71438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48134" name="Straight Arrow Connector 13">
              <a:extLst>
                <a:ext uri="{FF2B5EF4-FFF2-40B4-BE49-F238E27FC236}">
                  <a16:creationId xmlns:a16="http://schemas.microsoft.com/office/drawing/2014/main" id="{A7144845-BBC0-2AD3-B2C0-B64D2C6FC1D6}"/>
                </a:ext>
              </a:extLst>
            </p:cNvPr>
            <p:cNvCxnSpPr>
              <a:cxnSpLocks noChangeShapeType="1"/>
              <a:stCxn id="48141" idx="2"/>
            </p:cNvCxnSpPr>
            <p:nvPr/>
          </p:nvCxnSpPr>
          <p:spPr bwMode="auto">
            <a:xfrm rot="16200000" flipH="1">
              <a:off x="6088717" y="3088328"/>
              <a:ext cx="324153" cy="35719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48135" name="Straight Arrow Connector 17">
              <a:extLst>
                <a:ext uri="{FF2B5EF4-FFF2-40B4-BE49-F238E27FC236}">
                  <a16:creationId xmlns:a16="http://schemas.microsoft.com/office/drawing/2014/main" id="{B1034BAD-193D-6823-DD9C-F6FF4A1C27D1}"/>
                </a:ext>
              </a:extLst>
            </p:cNvPr>
            <p:cNvCxnSpPr>
              <a:cxnSpLocks noChangeShapeType="1"/>
              <a:stCxn id="48142" idx="2"/>
            </p:cNvCxnSpPr>
            <p:nvPr/>
          </p:nvCxnSpPr>
          <p:spPr bwMode="auto">
            <a:xfrm rot="5400000">
              <a:off x="4409924" y="4481369"/>
              <a:ext cx="467029" cy="142876"/>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Group 4">
            <a:extLst>
              <a:ext uri="{FF2B5EF4-FFF2-40B4-BE49-F238E27FC236}">
                <a16:creationId xmlns:a16="http://schemas.microsoft.com/office/drawing/2014/main" id="{CF5676A1-CD09-1362-3527-8172D4BFC324}"/>
              </a:ext>
            </a:extLst>
          </p:cNvPr>
          <p:cNvGrpSpPr>
            <a:grpSpLocks/>
          </p:cNvGrpSpPr>
          <p:nvPr/>
        </p:nvGrpSpPr>
        <p:grpSpPr bwMode="auto">
          <a:xfrm>
            <a:off x="966788" y="1330325"/>
            <a:ext cx="2613025" cy="1970088"/>
            <a:chOff x="1584" y="11904"/>
            <a:chExt cx="3024" cy="2592"/>
          </a:xfrm>
        </p:grpSpPr>
        <p:grpSp>
          <p:nvGrpSpPr>
            <p:cNvPr id="49169" name="Group 5">
              <a:extLst>
                <a:ext uri="{FF2B5EF4-FFF2-40B4-BE49-F238E27FC236}">
                  <a16:creationId xmlns:a16="http://schemas.microsoft.com/office/drawing/2014/main" id="{DD066D2A-86D4-2430-6696-88D9EA56B066}"/>
                </a:ext>
              </a:extLst>
            </p:cNvPr>
            <p:cNvGrpSpPr>
              <a:grpSpLocks/>
            </p:cNvGrpSpPr>
            <p:nvPr/>
          </p:nvGrpSpPr>
          <p:grpSpPr bwMode="auto">
            <a:xfrm>
              <a:off x="1584" y="11904"/>
              <a:ext cx="3024" cy="2592"/>
              <a:chOff x="1584" y="11904"/>
              <a:chExt cx="3024" cy="2592"/>
            </a:xfrm>
          </p:grpSpPr>
          <p:sp>
            <p:nvSpPr>
              <p:cNvPr id="49172" name="Line 6">
                <a:extLst>
                  <a:ext uri="{FF2B5EF4-FFF2-40B4-BE49-F238E27FC236}">
                    <a16:creationId xmlns:a16="http://schemas.microsoft.com/office/drawing/2014/main" id="{50259209-B993-758A-1995-5CF22FAB6A2F}"/>
                  </a:ext>
                </a:extLst>
              </p:cNvPr>
              <p:cNvSpPr>
                <a:spLocks noChangeShapeType="1"/>
              </p:cNvSpPr>
              <p:nvPr/>
            </p:nvSpPr>
            <p:spPr bwMode="auto">
              <a:xfrm>
                <a:off x="1584" y="11904"/>
                <a:ext cx="0" cy="25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73" name="Line 7">
                <a:extLst>
                  <a:ext uri="{FF2B5EF4-FFF2-40B4-BE49-F238E27FC236}">
                    <a16:creationId xmlns:a16="http://schemas.microsoft.com/office/drawing/2014/main" id="{433EF62B-E9B5-626F-138F-217C7B1D9D2D}"/>
                  </a:ext>
                </a:extLst>
              </p:cNvPr>
              <p:cNvSpPr>
                <a:spLocks noChangeShapeType="1"/>
              </p:cNvSpPr>
              <p:nvPr/>
            </p:nvSpPr>
            <p:spPr bwMode="auto">
              <a:xfrm>
                <a:off x="1584" y="14496"/>
                <a:ext cx="302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74" name="Line 8">
                <a:extLst>
                  <a:ext uri="{FF2B5EF4-FFF2-40B4-BE49-F238E27FC236}">
                    <a16:creationId xmlns:a16="http://schemas.microsoft.com/office/drawing/2014/main" id="{84F4A611-4657-7D34-34C3-420B067B839A}"/>
                  </a:ext>
                </a:extLst>
              </p:cNvPr>
              <p:cNvSpPr>
                <a:spLocks noChangeShapeType="1"/>
              </p:cNvSpPr>
              <p:nvPr/>
            </p:nvSpPr>
            <p:spPr bwMode="auto">
              <a:xfrm flipV="1">
                <a:off x="2016" y="12336"/>
                <a:ext cx="2160" cy="158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75" name="Line 9">
                <a:extLst>
                  <a:ext uri="{FF2B5EF4-FFF2-40B4-BE49-F238E27FC236}">
                    <a16:creationId xmlns:a16="http://schemas.microsoft.com/office/drawing/2014/main" id="{526A3DF1-02C5-4FAE-8F33-BAA448DD275E}"/>
                  </a:ext>
                </a:extLst>
              </p:cNvPr>
              <p:cNvSpPr>
                <a:spLocks noChangeShapeType="1"/>
              </p:cNvSpPr>
              <p:nvPr/>
            </p:nvSpPr>
            <p:spPr bwMode="auto">
              <a:xfrm>
                <a:off x="2448" y="12048"/>
                <a:ext cx="2160" cy="18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76" name="Line 10">
                <a:extLst>
                  <a:ext uri="{FF2B5EF4-FFF2-40B4-BE49-F238E27FC236}">
                    <a16:creationId xmlns:a16="http://schemas.microsoft.com/office/drawing/2014/main" id="{332809D4-344C-8EE1-12EB-1D64205F02EE}"/>
                  </a:ext>
                </a:extLst>
              </p:cNvPr>
              <p:cNvSpPr>
                <a:spLocks noChangeShapeType="1"/>
              </p:cNvSpPr>
              <p:nvPr/>
            </p:nvSpPr>
            <p:spPr bwMode="auto">
              <a:xfrm>
                <a:off x="1872" y="12192"/>
                <a:ext cx="2160" cy="20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77" name="Line 11">
                <a:extLst>
                  <a:ext uri="{FF2B5EF4-FFF2-40B4-BE49-F238E27FC236}">
                    <a16:creationId xmlns:a16="http://schemas.microsoft.com/office/drawing/2014/main" id="{B3620175-DF27-F80B-554A-E320B56FD3BB}"/>
                  </a:ext>
                </a:extLst>
              </p:cNvPr>
              <p:cNvSpPr>
                <a:spLocks noChangeShapeType="1"/>
              </p:cNvSpPr>
              <p:nvPr/>
            </p:nvSpPr>
            <p:spPr bwMode="auto">
              <a:xfrm>
                <a:off x="3024" y="13200"/>
                <a:ext cx="0" cy="1296"/>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sp>
            <p:nvSpPr>
              <p:cNvPr id="49178" name="Line 12">
                <a:extLst>
                  <a:ext uri="{FF2B5EF4-FFF2-40B4-BE49-F238E27FC236}">
                    <a16:creationId xmlns:a16="http://schemas.microsoft.com/office/drawing/2014/main" id="{ACBA5718-3A16-DC11-7E02-470AD88A1653}"/>
                  </a:ext>
                </a:extLst>
              </p:cNvPr>
              <p:cNvSpPr>
                <a:spLocks noChangeShapeType="1"/>
              </p:cNvSpPr>
              <p:nvPr/>
            </p:nvSpPr>
            <p:spPr bwMode="auto">
              <a:xfrm flipH="1">
                <a:off x="1584" y="13200"/>
                <a:ext cx="1440" cy="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sp>
            <p:nvSpPr>
              <p:cNvPr id="49179" name="Line 13">
                <a:extLst>
                  <a:ext uri="{FF2B5EF4-FFF2-40B4-BE49-F238E27FC236}">
                    <a16:creationId xmlns:a16="http://schemas.microsoft.com/office/drawing/2014/main" id="{CAF0ED95-11CA-0D74-FFCB-134A2BCAFD58}"/>
                  </a:ext>
                </a:extLst>
              </p:cNvPr>
              <p:cNvSpPr>
                <a:spLocks noChangeShapeType="1"/>
              </p:cNvSpPr>
              <p:nvPr/>
            </p:nvSpPr>
            <p:spPr bwMode="auto">
              <a:xfrm>
                <a:off x="3459" y="12912"/>
                <a:ext cx="0" cy="1584"/>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sp>
            <p:nvSpPr>
              <p:cNvPr id="49180" name="Line 14">
                <a:extLst>
                  <a:ext uri="{FF2B5EF4-FFF2-40B4-BE49-F238E27FC236}">
                    <a16:creationId xmlns:a16="http://schemas.microsoft.com/office/drawing/2014/main" id="{2DB93D74-A8AA-7FB5-0DE2-9632C5DD5D3F}"/>
                  </a:ext>
                </a:extLst>
              </p:cNvPr>
              <p:cNvSpPr>
                <a:spLocks noChangeShapeType="1"/>
              </p:cNvSpPr>
              <p:nvPr/>
            </p:nvSpPr>
            <p:spPr bwMode="auto">
              <a:xfrm flipH="1">
                <a:off x="1728" y="12912"/>
                <a:ext cx="1728" cy="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grpSp>
        <p:sp>
          <p:nvSpPr>
            <p:cNvPr id="49170" name="Text Box 15">
              <a:extLst>
                <a:ext uri="{FF2B5EF4-FFF2-40B4-BE49-F238E27FC236}">
                  <a16:creationId xmlns:a16="http://schemas.microsoft.com/office/drawing/2014/main" id="{33CDC048-F249-680A-DB6D-9BEC08D9537D}"/>
                </a:ext>
              </a:extLst>
            </p:cNvPr>
            <p:cNvSpPr txBox="1">
              <a:spLocks noChangeArrowheads="1"/>
            </p:cNvSpPr>
            <p:nvPr/>
          </p:nvSpPr>
          <p:spPr bwMode="auto">
            <a:xfrm>
              <a:off x="2448" y="11904"/>
              <a:ext cx="576" cy="4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sz="600"/>
                <a:t>D</a:t>
              </a:r>
              <a:r>
                <a:rPr lang="en-US" altLang="en-US" sz="600" baseline="-25000"/>
                <a:t>1</a:t>
              </a:r>
              <a:endParaRPr lang="en-US" altLang="en-US" sz="600"/>
            </a:p>
          </p:txBody>
        </p:sp>
        <p:sp>
          <p:nvSpPr>
            <p:cNvPr id="49171" name="Text Box 16">
              <a:extLst>
                <a:ext uri="{FF2B5EF4-FFF2-40B4-BE49-F238E27FC236}">
                  <a16:creationId xmlns:a16="http://schemas.microsoft.com/office/drawing/2014/main" id="{107F2372-1797-4948-C56D-3ECCBF135822}"/>
                </a:ext>
              </a:extLst>
            </p:cNvPr>
            <p:cNvSpPr txBox="1">
              <a:spLocks noChangeArrowheads="1"/>
            </p:cNvSpPr>
            <p:nvPr/>
          </p:nvSpPr>
          <p:spPr bwMode="auto">
            <a:xfrm>
              <a:off x="2016" y="12045"/>
              <a:ext cx="432" cy="4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3500" tIns="8100" rIns="13500" bIns="8100"/>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sz="600"/>
                <a:t>D</a:t>
              </a:r>
              <a:r>
                <a:rPr lang="en-US" altLang="en-US" sz="600" baseline="-25000"/>
                <a:t>2</a:t>
              </a:r>
              <a:endParaRPr lang="en-US" altLang="en-US" sz="600"/>
            </a:p>
          </p:txBody>
        </p:sp>
      </p:grpSp>
      <p:grpSp>
        <p:nvGrpSpPr>
          <p:cNvPr id="49155" name="Group 17">
            <a:extLst>
              <a:ext uri="{FF2B5EF4-FFF2-40B4-BE49-F238E27FC236}">
                <a16:creationId xmlns:a16="http://schemas.microsoft.com/office/drawing/2014/main" id="{9F015814-4AA4-A6DE-CD0D-755AA5C53F8B}"/>
              </a:ext>
            </a:extLst>
          </p:cNvPr>
          <p:cNvGrpSpPr>
            <a:grpSpLocks/>
          </p:cNvGrpSpPr>
          <p:nvPr/>
        </p:nvGrpSpPr>
        <p:grpSpPr bwMode="auto">
          <a:xfrm>
            <a:off x="4857750" y="1436688"/>
            <a:ext cx="2593975" cy="1935162"/>
            <a:chOff x="5616" y="11760"/>
            <a:chExt cx="3168" cy="2736"/>
          </a:xfrm>
        </p:grpSpPr>
        <p:sp>
          <p:nvSpPr>
            <p:cNvPr id="49160" name="Line 18">
              <a:extLst>
                <a:ext uri="{FF2B5EF4-FFF2-40B4-BE49-F238E27FC236}">
                  <a16:creationId xmlns:a16="http://schemas.microsoft.com/office/drawing/2014/main" id="{9162DD1B-A6A9-C91D-3A74-8A2D92ECBA96}"/>
                </a:ext>
              </a:extLst>
            </p:cNvPr>
            <p:cNvSpPr>
              <a:spLocks noChangeShapeType="1"/>
            </p:cNvSpPr>
            <p:nvPr/>
          </p:nvSpPr>
          <p:spPr bwMode="auto">
            <a:xfrm>
              <a:off x="5616" y="11904"/>
              <a:ext cx="0" cy="25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61" name="Line 19">
              <a:extLst>
                <a:ext uri="{FF2B5EF4-FFF2-40B4-BE49-F238E27FC236}">
                  <a16:creationId xmlns:a16="http://schemas.microsoft.com/office/drawing/2014/main" id="{15937DDD-50C1-7EAB-AA48-4AFB5A238EB7}"/>
                </a:ext>
              </a:extLst>
            </p:cNvPr>
            <p:cNvSpPr>
              <a:spLocks noChangeShapeType="1"/>
            </p:cNvSpPr>
            <p:nvPr/>
          </p:nvSpPr>
          <p:spPr bwMode="auto">
            <a:xfrm>
              <a:off x="5616" y="14496"/>
              <a:ext cx="316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62" name="Line 20">
              <a:extLst>
                <a:ext uri="{FF2B5EF4-FFF2-40B4-BE49-F238E27FC236}">
                  <a16:creationId xmlns:a16="http://schemas.microsoft.com/office/drawing/2014/main" id="{498DA416-8CA2-D572-FBB7-70A46B629D87}"/>
                </a:ext>
              </a:extLst>
            </p:cNvPr>
            <p:cNvSpPr>
              <a:spLocks noChangeShapeType="1"/>
            </p:cNvSpPr>
            <p:nvPr/>
          </p:nvSpPr>
          <p:spPr bwMode="auto">
            <a:xfrm flipV="1">
              <a:off x="5904" y="11760"/>
              <a:ext cx="2160" cy="20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63" name="Line 21">
              <a:extLst>
                <a:ext uri="{FF2B5EF4-FFF2-40B4-BE49-F238E27FC236}">
                  <a16:creationId xmlns:a16="http://schemas.microsoft.com/office/drawing/2014/main" id="{AABD3683-05C1-69D0-A238-6C7D4CCE8362}"/>
                </a:ext>
              </a:extLst>
            </p:cNvPr>
            <p:cNvSpPr>
              <a:spLocks noChangeShapeType="1"/>
            </p:cNvSpPr>
            <p:nvPr/>
          </p:nvSpPr>
          <p:spPr bwMode="auto">
            <a:xfrm flipV="1">
              <a:off x="6336" y="12048"/>
              <a:ext cx="2304" cy="21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64" name="Line 22">
              <a:extLst>
                <a:ext uri="{FF2B5EF4-FFF2-40B4-BE49-F238E27FC236}">
                  <a16:creationId xmlns:a16="http://schemas.microsoft.com/office/drawing/2014/main" id="{C78BCE81-B3D8-A60C-ED82-3D7C8DC89F39}"/>
                </a:ext>
              </a:extLst>
            </p:cNvPr>
            <p:cNvSpPr>
              <a:spLocks noChangeShapeType="1"/>
            </p:cNvSpPr>
            <p:nvPr/>
          </p:nvSpPr>
          <p:spPr bwMode="auto">
            <a:xfrm>
              <a:off x="6480" y="12192"/>
              <a:ext cx="1872" cy="18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MY"/>
            </a:p>
          </p:txBody>
        </p:sp>
        <p:sp>
          <p:nvSpPr>
            <p:cNvPr id="49165" name="Line 23">
              <a:extLst>
                <a:ext uri="{FF2B5EF4-FFF2-40B4-BE49-F238E27FC236}">
                  <a16:creationId xmlns:a16="http://schemas.microsoft.com/office/drawing/2014/main" id="{AFA65A03-40BC-9A81-1F56-4D11BC054D09}"/>
                </a:ext>
              </a:extLst>
            </p:cNvPr>
            <p:cNvSpPr>
              <a:spLocks noChangeShapeType="1"/>
            </p:cNvSpPr>
            <p:nvPr/>
          </p:nvSpPr>
          <p:spPr bwMode="auto">
            <a:xfrm>
              <a:off x="7488" y="13200"/>
              <a:ext cx="0" cy="1296"/>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sp>
          <p:nvSpPr>
            <p:cNvPr id="49166" name="Line 24">
              <a:extLst>
                <a:ext uri="{FF2B5EF4-FFF2-40B4-BE49-F238E27FC236}">
                  <a16:creationId xmlns:a16="http://schemas.microsoft.com/office/drawing/2014/main" id="{1547E822-2D4D-15FA-9A00-C7779C81DE1A}"/>
                </a:ext>
              </a:extLst>
            </p:cNvPr>
            <p:cNvSpPr>
              <a:spLocks noChangeShapeType="1"/>
            </p:cNvSpPr>
            <p:nvPr/>
          </p:nvSpPr>
          <p:spPr bwMode="auto">
            <a:xfrm flipH="1">
              <a:off x="5619" y="13200"/>
              <a:ext cx="1872" cy="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sp>
          <p:nvSpPr>
            <p:cNvPr id="49167" name="Line 25">
              <a:extLst>
                <a:ext uri="{FF2B5EF4-FFF2-40B4-BE49-F238E27FC236}">
                  <a16:creationId xmlns:a16="http://schemas.microsoft.com/office/drawing/2014/main" id="{B688BB6E-E9A2-D06B-7F9F-93026BBBCB7A}"/>
                </a:ext>
              </a:extLst>
            </p:cNvPr>
            <p:cNvSpPr>
              <a:spLocks noChangeShapeType="1"/>
            </p:cNvSpPr>
            <p:nvPr/>
          </p:nvSpPr>
          <p:spPr bwMode="auto">
            <a:xfrm>
              <a:off x="7053" y="12765"/>
              <a:ext cx="0" cy="1728"/>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sp>
          <p:nvSpPr>
            <p:cNvPr id="49168" name="Line 26">
              <a:extLst>
                <a:ext uri="{FF2B5EF4-FFF2-40B4-BE49-F238E27FC236}">
                  <a16:creationId xmlns:a16="http://schemas.microsoft.com/office/drawing/2014/main" id="{4403985B-7715-04C0-122C-E256A28D52D2}"/>
                </a:ext>
              </a:extLst>
            </p:cNvPr>
            <p:cNvSpPr>
              <a:spLocks noChangeShapeType="1"/>
            </p:cNvSpPr>
            <p:nvPr/>
          </p:nvSpPr>
          <p:spPr bwMode="auto">
            <a:xfrm flipH="1">
              <a:off x="5619" y="12765"/>
              <a:ext cx="1440" cy="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MY"/>
            </a:p>
          </p:txBody>
        </p:sp>
      </p:grpSp>
      <p:sp>
        <p:nvSpPr>
          <p:cNvPr id="19461" name="Text Box 27">
            <a:extLst>
              <a:ext uri="{FF2B5EF4-FFF2-40B4-BE49-F238E27FC236}">
                <a16:creationId xmlns:a16="http://schemas.microsoft.com/office/drawing/2014/main" id="{BC2652F5-E333-4D85-9A20-1719CA04E04F}"/>
              </a:ext>
            </a:extLst>
          </p:cNvPr>
          <p:cNvSpPr txBox="1">
            <a:spLocks noChangeArrowheads="1"/>
          </p:cNvSpPr>
          <p:nvPr/>
        </p:nvSpPr>
        <p:spPr bwMode="auto">
          <a:xfrm>
            <a:off x="2343150" y="3429000"/>
            <a:ext cx="1236663"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defRPr/>
            </a:pPr>
            <a:r>
              <a:rPr lang="en-GB" altLang="en-US" sz="1050">
                <a:latin typeface="Times New Roman" panose="02020603050405020304" pitchFamily="18" charset="0"/>
                <a:ea typeface="ＭＳ Ｐゴシック" panose="020B0600070205080204" pitchFamily="34" charset="-128"/>
              </a:rPr>
              <a:t>Quantity per period</a:t>
            </a:r>
            <a:endParaRPr lang="en-US" altLang="en-US" sz="1800">
              <a:latin typeface="Times New Roman" panose="02020603050405020304" pitchFamily="18" charset="0"/>
              <a:ea typeface="ＭＳ Ｐゴシック" panose="020B0600070205080204" pitchFamily="34" charset="-128"/>
            </a:endParaRPr>
          </a:p>
        </p:txBody>
      </p:sp>
      <p:sp>
        <p:nvSpPr>
          <p:cNvPr id="19462" name="Text Box 28">
            <a:extLst>
              <a:ext uri="{FF2B5EF4-FFF2-40B4-BE49-F238E27FC236}">
                <a16:creationId xmlns:a16="http://schemas.microsoft.com/office/drawing/2014/main" id="{CE55AC1D-2D74-47FB-9121-DF9C0271C4A6}"/>
              </a:ext>
            </a:extLst>
          </p:cNvPr>
          <p:cNvSpPr txBox="1">
            <a:spLocks noChangeArrowheads="1"/>
          </p:cNvSpPr>
          <p:nvPr/>
        </p:nvSpPr>
        <p:spPr bwMode="auto">
          <a:xfrm>
            <a:off x="5200650" y="3429000"/>
            <a:ext cx="1236663"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defRPr/>
            </a:pPr>
            <a:r>
              <a:rPr lang="en-GB" altLang="en-US" sz="1050" dirty="0">
                <a:latin typeface="Times New Roman" panose="02020603050405020304" pitchFamily="18" charset="0"/>
                <a:ea typeface="ＭＳ Ｐゴシック" panose="020B0600070205080204" pitchFamily="34" charset="-128"/>
              </a:rPr>
              <a:t>Quantity per period</a:t>
            </a:r>
            <a:endParaRPr lang="en-US" altLang="en-US" sz="1800" dirty="0">
              <a:latin typeface="Times New Roman" panose="02020603050405020304" pitchFamily="18" charset="0"/>
              <a:ea typeface="ＭＳ Ｐゴシック" panose="020B0600070205080204" pitchFamily="34" charset="-128"/>
            </a:endParaRPr>
          </a:p>
        </p:txBody>
      </p:sp>
      <p:sp>
        <p:nvSpPr>
          <p:cNvPr id="49158" name="Text Box 31">
            <a:extLst>
              <a:ext uri="{FF2B5EF4-FFF2-40B4-BE49-F238E27FC236}">
                <a16:creationId xmlns:a16="http://schemas.microsoft.com/office/drawing/2014/main" id="{5A897FAC-A5F1-2D55-AE32-72AED6FD7F3F}"/>
              </a:ext>
            </a:extLst>
          </p:cNvPr>
          <p:cNvSpPr txBox="1">
            <a:spLocks noChangeArrowheads="1"/>
          </p:cNvSpPr>
          <p:nvPr/>
        </p:nvSpPr>
        <p:spPr bwMode="auto">
          <a:xfrm>
            <a:off x="112713" y="3965575"/>
            <a:ext cx="903605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400" i="1">
                <a:latin typeface="Times New Roman" panose="02020603050405020304" pitchFamily="18" charset="0"/>
              </a:rPr>
              <a:t>a)   Shifts in demand curves		       b)  Shifts in supply curves</a:t>
            </a:r>
          </a:p>
          <a:p>
            <a:pPr algn="just"/>
            <a:endParaRPr lang="en-GB" altLang="en-US" sz="1400">
              <a:latin typeface="Comic Sans MS" panose="030F0702030302020204" pitchFamily="66" charset="0"/>
            </a:endParaRPr>
          </a:p>
          <a:p>
            <a:pPr algn="just">
              <a:buFontTx/>
              <a:buChar char="•"/>
            </a:pPr>
            <a:r>
              <a:rPr lang="en-GB" altLang="en-US" sz="1400">
                <a:latin typeface="Comic Sans MS" panose="030F0702030302020204" pitchFamily="66" charset="0"/>
              </a:rPr>
              <a:t>   causes of shifts in the supply curve are:</a:t>
            </a:r>
          </a:p>
          <a:p>
            <a:pPr algn="just"/>
            <a:r>
              <a:rPr lang="en-GB" altLang="en-US" sz="1400">
                <a:latin typeface="Comic Sans MS" panose="030F0702030302020204" pitchFamily="66" charset="0"/>
              </a:rPr>
              <a:t>    -	increased efficiency</a:t>
            </a:r>
          </a:p>
          <a:p>
            <a:pPr algn="just"/>
            <a:r>
              <a:rPr lang="en-GB" altLang="en-US" sz="1400">
                <a:latin typeface="Comic Sans MS" panose="030F0702030302020204" pitchFamily="66" charset="0"/>
              </a:rPr>
              <a:t>    -	falling labour costs</a:t>
            </a:r>
          </a:p>
          <a:p>
            <a:pPr algn="just"/>
            <a:r>
              <a:rPr lang="en-GB" altLang="en-US" sz="1400">
                <a:latin typeface="Comic Sans MS" panose="030F0702030302020204" pitchFamily="66" charset="0"/>
              </a:rPr>
              <a:t>    -	falling raw material costs</a:t>
            </a:r>
          </a:p>
          <a:p>
            <a:pPr algn="just"/>
            <a:r>
              <a:rPr lang="en-GB" altLang="en-US" sz="1400">
                <a:latin typeface="Comic Sans MS" panose="030F0702030302020204" pitchFamily="66" charset="0"/>
              </a:rPr>
              <a:t>    -	building of new production capacity with different costs</a:t>
            </a:r>
          </a:p>
          <a:p>
            <a:pPr algn="just">
              <a:buFontTx/>
              <a:buChar char="•"/>
            </a:pPr>
            <a:r>
              <a:rPr lang="en-GB" altLang="en-US" sz="1400">
                <a:latin typeface="Comic Sans MS" panose="030F0702030302020204" pitchFamily="66" charset="0"/>
              </a:rPr>
              <a:t>  if the supply increases for non‑price reasons, and demand remains the same, then prices will fall and more will be bought and sold. </a:t>
            </a:r>
          </a:p>
          <a:p>
            <a:pPr algn="just">
              <a:buFontTx/>
              <a:buChar char="•"/>
            </a:pPr>
            <a:r>
              <a:rPr lang="en-GB" altLang="en-US" sz="1400">
                <a:latin typeface="Comic Sans MS" panose="030F0702030302020204" pitchFamily="66" charset="0"/>
              </a:rPr>
              <a:t>  similarly if supply decreases, prices will rise and less will be bought and sold.  If both curves shift, the outcome will depend on the combined effect of the shifts.</a:t>
            </a:r>
          </a:p>
          <a:p>
            <a:pPr algn="just"/>
            <a:endParaRPr lang="en-US" altLang="en-US" sz="1400">
              <a:latin typeface="Comic Sans MS" panose="030F0702030302020204" pitchFamily="66" charset="0"/>
            </a:endParaRPr>
          </a:p>
        </p:txBody>
      </p:sp>
      <p:sp>
        <p:nvSpPr>
          <p:cNvPr id="49159" name="Title 1">
            <a:extLst>
              <a:ext uri="{FF2B5EF4-FFF2-40B4-BE49-F238E27FC236}">
                <a16:creationId xmlns:a16="http://schemas.microsoft.com/office/drawing/2014/main" id="{5924EDE7-1F55-823A-080B-5927E311DE9B}"/>
              </a:ext>
            </a:extLst>
          </p:cNvPr>
          <p:cNvSpPr txBox="1">
            <a:spLocks/>
          </p:cNvSpPr>
          <p:nvPr/>
        </p:nvSpPr>
        <p:spPr bwMode="auto">
          <a:xfrm>
            <a:off x="411163" y="18732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sz="3200" b="1"/>
              <a:t>Curve Shifts</a:t>
            </a:r>
            <a:endParaRPr lang="en-MY" altLang="en-US" sz="3200" b="1"/>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8" name="Group 20">
            <a:extLst>
              <a:ext uri="{FF2B5EF4-FFF2-40B4-BE49-F238E27FC236}">
                <a16:creationId xmlns:a16="http://schemas.microsoft.com/office/drawing/2014/main" id="{1A0239FC-C121-3C11-671D-DBF250D64AF7}"/>
              </a:ext>
            </a:extLst>
          </p:cNvPr>
          <p:cNvGrpSpPr>
            <a:grpSpLocks/>
          </p:cNvGrpSpPr>
          <p:nvPr/>
        </p:nvGrpSpPr>
        <p:grpSpPr bwMode="auto">
          <a:xfrm>
            <a:off x="1612900" y="1822450"/>
            <a:ext cx="5316538" cy="3797300"/>
            <a:chOff x="627521" y="1285860"/>
            <a:chExt cx="7087751" cy="5064449"/>
          </a:xfrm>
        </p:grpSpPr>
        <p:grpSp>
          <p:nvGrpSpPr>
            <p:cNvPr id="50179" name="Group 14">
              <a:extLst>
                <a:ext uri="{FF2B5EF4-FFF2-40B4-BE49-F238E27FC236}">
                  <a16:creationId xmlns:a16="http://schemas.microsoft.com/office/drawing/2014/main" id="{FA9F449A-4B55-A23B-4AEA-844928BEFFCE}"/>
                </a:ext>
              </a:extLst>
            </p:cNvPr>
            <p:cNvGrpSpPr>
              <a:grpSpLocks/>
            </p:cNvGrpSpPr>
            <p:nvPr/>
          </p:nvGrpSpPr>
          <p:grpSpPr bwMode="auto">
            <a:xfrm>
              <a:off x="627521" y="1285860"/>
              <a:ext cx="7087751" cy="5064449"/>
              <a:chOff x="627521" y="1285860"/>
              <a:chExt cx="7087751" cy="5064449"/>
            </a:xfrm>
          </p:grpSpPr>
          <p:sp>
            <p:nvSpPr>
              <p:cNvPr id="50182" name="Rectangle 1">
                <a:extLst>
                  <a:ext uri="{FF2B5EF4-FFF2-40B4-BE49-F238E27FC236}">
                    <a16:creationId xmlns:a16="http://schemas.microsoft.com/office/drawing/2014/main" id="{5021C8C1-FF46-69B3-FDE1-B1212440BE76}"/>
                  </a:ext>
                </a:extLst>
              </p:cNvPr>
              <p:cNvSpPr>
                <a:spLocks noChangeArrowheads="1"/>
              </p:cNvSpPr>
              <p:nvPr/>
            </p:nvSpPr>
            <p:spPr bwMode="auto">
              <a:xfrm>
                <a:off x="1428728" y="1285860"/>
                <a:ext cx="6286544" cy="428628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endParaRPr lang="en-GB" altLang="en-US">
                  <a:latin typeface="Comic Sans MS" panose="030F0702030302020204" pitchFamily="66" charset="0"/>
                </a:endParaRPr>
              </a:p>
            </p:txBody>
          </p:sp>
          <p:sp>
            <p:nvSpPr>
              <p:cNvPr id="50183" name="Freeform 2">
                <a:extLst>
                  <a:ext uri="{FF2B5EF4-FFF2-40B4-BE49-F238E27FC236}">
                    <a16:creationId xmlns:a16="http://schemas.microsoft.com/office/drawing/2014/main" id="{E2047A6D-EA4F-9B77-5850-1805D4CE2AF0}"/>
                  </a:ext>
                </a:extLst>
              </p:cNvPr>
              <p:cNvSpPr>
                <a:spLocks/>
              </p:cNvSpPr>
              <p:nvPr/>
            </p:nvSpPr>
            <p:spPr bwMode="auto">
              <a:xfrm>
                <a:off x="1714480" y="1571612"/>
                <a:ext cx="5895969" cy="3795012"/>
              </a:xfrm>
              <a:custGeom>
                <a:avLst/>
                <a:gdLst>
                  <a:gd name="T0" fmla="*/ 0 w 5895969"/>
                  <a:gd name="T1" fmla="*/ 0 h 3382809"/>
                  <a:gd name="T2" fmla="*/ 299259 w 5895969"/>
                  <a:gd name="T3" fmla="*/ 3298035 h 3382809"/>
                  <a:gd name="T4" fmla="*/ 1214446 w 5895969"/>
                  <a:gd name="T5" fmla="*/ 7218326 h 3382809"/>
                  <a:gd name="T6" fmla="*/ 2928959 w 5895969"/>
                  <a:gd name="T7" fmla="*/ 10376342 h 3382809"/>
                  <a:gd name="T8" fmla="*/ 4857785 w 5895969"/>
                  <a:gd name="T9" fmla="*/ 11729769 h 3382809"/>
                  <a:gd name="T10" fmla="*/ 5735781 w 5895969"/>
                  <a:gd name="T11" fmla="*/ 11896450 h 3382809"/>
                  <a:gd name="T12" fmla="*/ 5818909 w 5895969"/>
                  <a:gd name="T13" fmla="*/ 11896450 h 3382809"/>
                  <a:gd name="T14" fmla="*/ 0 60000 65536"/>
                  <a:gd name="T15" fmla="*/ 0 60000 65536"/>
                  <a:gd name="T16" fmla="*/ 0 60000 65536"/>
                  <a:gd name="T17" fmla="*/ 0 60000 65536"/>
                  <a:gd name="T18" fmla="*/ 0 60000 65536"/>
                  <a:gd name="T19" fmla="*/ 0 60000 65536"/>
                  <a:gd name="T20" fmla="*/ 0 60000 65536"/>
                  <a:gd name="T21" fmla="*/ 0 w 5895969"/>
                  <a:gd name="T22" fmla="*/ 0 h 3382809"/>
                  <a:gd name="T23" fmla="*/ 5895969 w 5895969"/>
                  <a:gd name="T24" fmla="*/ 3382809 h 33828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95969" h="3382809">
                    <a:moveTo>
                      <a:pt x="0" y="0"/>
                    </a:moveTo>
                    <a:cubicBezTo>
                      <a:pt x="49877" y="284018"/>
                      <a:pt x="96851" y="591407"/>
                      <a:pt x="299259" y="931026"/>
                    </a:cubicBezTo>
                    <a:cubicBezTo>
                      <a:pt x="501667" y="1270645"/>
                      <a:pt x="776163" y="1704684"/>
                      <a:pt x="1214446" y="2037716"/>
                    </a:cubicBezTo>
                    <a:cubicBezTo>
                      <a:pt x="1652729" y="2370748"/>
                      <a:pt x="2321735" y="2716955"/>
                      <a:pt x="2928958" y="2929217"/>
                    </a:cubicBezTo>
                    <a:cubicBezTo>
                      <a:pt x="3536181" y="3141479"/>
                      <a:pt x="4389980" y="3239767"/>
                      <a:pt x="4857784" y="3311288"/>
                    </a:cubicBezTo>
                    <a:cubicBezTo>
                      <a:pt x="5325588" y="3382809"/>
                      <a:pt x="5575595" y="3350500"/>
                      <a:pt x="5735782" y="3358342"/>
                    </a:cubicBezTo>
                    <a:cubicBezTo>
                      <a:pt x="5895969" y="3366184"/>
                      <a:pt x="5857702" y="3366654"/>
                      <a:pt x="5818909" y="3358342"/>
                    </a:cubicBez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MY"/>
              </a:p>
            </p:txBody>
          </p:sp>
          <p:sp>
            <p:nvSpPr>
              <p:cNvPr id="50184" name="TextBox 3">
                <a:extLst>
                  <a:ext uri="{FF2B5EF4-FFF2-40B4-BE49-F238E27FC236}">
                    <a16:creationId xmlns:a16="http://schemas.microsoft.com/office/drawing/2014/main" id="{68ED9E81-00E1-AA73-6E2B-A4A93AB047F9}"/>
                  </a:ext>
                </a:extLst>
              </p:cNvPr>
              <p:cNvSpPr txBox="1">
                <a:spLocks noChangeArrowheads="1"/>
              </p:cNvSpPr>
              <p:nvPr/>
            </p:nvSpPr>
            <p:spPr bwMode="auto">
              <a:xfrm>
                <a:off x="3143240" y="5857892"/>
                <a:ext cx="2857520" cy="49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a:latin typeface="Comic Sans MS" panose="030F0702030302020204" pitchFamily="66" charset="0"/>
                  </a:rPr>
                  <a:t>Demand Quantity</a:t>
                </a:r>
              </a:p>
            </p:txBody>
          </p:sp>
          <p:sp>
            <p:nvSpPr>
              <p:cNvPr id="50185" name="TextBox 4">
                <a:extLst>
                  <a:ext uri="{FF2B5EF4-FFF2-40B4-BE49-F238E27FC236}">
                    <a16:creationId xmlns:a16="http://schemas.microsoft.com/office/drawing/2014/main" id="{0C3624C3-EC39-3762-003A-2123E86267C4}"/>
                  </a:ext>
                </a:extLst>
              </p:cNvPr>
              <p:cNvSpPr txBox="1">
                <a:spLocks noChangeArrowheads="1"/>
              </p:cNvSpPr>
              <p:nvPr/>
            </p:nvSpPr>
            <p:spPr bwMode="auto">
              <a:xfrm rot="-5400000">
                <a:off x="-259664" y="2958863"/>
                <a:ext cx="2266816" cy="492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a:latin typeface="Comic Sans MS" panose="030F0702030302020204" pitchFamily="66" charset="0"/>
                  </a:rPr>
                  <a:t>Price per unit</a:t>
                </a:r>
              </a:p>
            </p:txBody>
          </p:sp>
          <p:sp>
            <p:nvSpPr>
              <p:cNvPr id="50186" name="Freeform 5">
                <a:extLst>
                  <a:ext uri="{FF2B5EF4-FFF2-40B4-BE49-F238E27FC236}">
                    <a16:creationId xmlns:a16="http://schemas.microsoft.com/office/drawing/2014/main" id="{36FB26EE-F713-169E-FE21-798D828E611F}"/>
                  </a:ext>
                </a:extLst>
              </p:cNvPr>
              <p:cNvSpPr>
                <a:spLocks/>
              </p:cNvSpPr>
              <p:nvPr/>
            </p:nvSpPr>
            <p:spPr bwMode="auto">
              <a:xfrm>
                <a:off x="2071670" y="1357298"/>
                <a:ext cx="5572165" cy="3723574"/>
              </a:xfrm>
              <a:custGeom>
                <a:avLst/>
                <a:gdLst>
                  <a:gd name="T0" fmla="*/ 0 w 5895969"/>
                  <a:gd name="T1" fmla="*/ 0 h 3382809"/>
                  <a:gd name="T2" fmla="*/ 160771 w 5895969"/>
                  <a:gd name="T3" fmla="*/ 2675903 h 3382809"/>
                  <a:gd name="T4" fmla="*/ 652431 w 5895969"/>
                  <a:gd name="T5" fmla="*/ 5856680 h 3382809"/>
                  <a:gd name="T6" fmla="*/ 1573511 w 5895969"/>
                  <a:gd name="T7" fmla="*/ 8418982 h 3382809"/>
                  <a:gd name="T8" fmla="*/ 2609725 w 5895969"/>
                  <a:gd name="T9" fmla="*/ 9517105 h 3382809"/>
                  <a:gd name="T10" fmla="*/ 3081407 w 5895969"/>
                  <a:gd name="T11" fmla="*/ 9652348 h 3382809"/>
                  <a:gd name="T12" fmla="*/ 3126063 w 5895969"/>
                  <a:gd name="T13" fmla="*/ 9652348 h 3382809"/>
                  <a:gd name="T14" fmla="*/ 0 60000 65536"/>
                  <a:gd name="T15" fmla="*/ 0 60000 65536"/>
                  <a:gd name="T16" fmla="*/ 0 60000 65536"/>
                  <a:gd name="T17" fmla="*/ 0 60000 65536"/>
                  <a:gd name="T18" fmla="*/ 0 60000 65536"/>
                  <a:gd name="T19" fmla="*/ 0 60000 65536"/>
                  <a:gd name="T20" fmla="*/ 0 60000 65536"/>
                  <a:gd name="T21" fmla="*/ 0 w 5895969"/>
                  <a:gd name="T22" fmla="*/ 0 h 3382809"/>
                  <a:gd name="T23" fmla="*/ 5895969 w 5895969"/>
                  <a:gd name="T24" fmla="*/ 3382809 h 33828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95969" h="3382809">
                    <a:moveTo>
                      <a:pt x="0" y="0"/>
                    </a:moveTo>
                    <a:cubicBezTo>
                      <a:pt x="49877" y="284018"/>
                      <a:pt x="96851" y="591407"/>
                      <a:pt x="299259" y="931026"/>
                    </a:cubicBezTo>
                    <a:cubicBezTo>
                      <a:pt x="501667" y="1270645"/>
                      <a:pt x="776163" y="1704684"/>
                      <a:pt x="1214446" y="2037716"/>
                    </a:cubicBezTo>
                    <a:cubicBezTo>
                      <a:pt x="1652729" y="2370748"/>
                      <a:pt x="2321735" y="2716955"/>
                      <a:pt x="2928958" y="2929217"/>
                    </a:cubicBezTo>
                    <a:cubicBezTo>
                      <a:pt x="3536181" y="3141479"/>
                      <a:pt x="4389980" y="3239767"/>
                      <a:pt x="4857784" y="3311288"/>
                    </a:cubicBezTo>
                    <a:cubicBezTo>
                      <a:pt x="5325588" y="3382809"/>
                      <a:pt x="5575595" y="3350500"/>
                      <a:pt x="5735782" y="3358342"/>
                    </a:cubicBezTo>
                    <a:cubicBezTo>
                      <a:pt x="5895969" y="3366184"/>
                      <a:pt x="5857702" y="3366654"/>
                      <a:pt x="5818909" y="3358342"/>
                    </a:cubicBez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MY"/>
              </a:p>
            </p:txBody>
          </p:sp>
          <p:cxnSp>
            <p:nvCxnSpPr>
              <p:cNvPr id="8" name="Straight Connector 7">
                <a:extLst>
                  <a:ext uri="{FF2B5EF4-FFF2-40B4-BE49-F238E27FC236}">
                    <a16:creationId xmlns:a16="http://schemas.microsoft.com/office/drawing/2014/main" id="{FCF4B8D1-C124-477D-B26F-D45B43B5CCFB}"/>
                  </a:ext>
                </a:extLst>
              </p:cNvPr>
              <p:cNvCxnSpPr>
                <a:stCxn id="50182" idx="1"/>
              </p:cNvCxnSpPr>
              <p:nvPr/>
            </p:nvCxnSpPr>
            <p:spPr bwMode="auto">
              <a:xfrm rot="10800000" flipH="1">
                <a:off x="1429629" y="3428512"/>
                <a:ext cx="1642309" cy="0"/>
              </a:xfrm>
              <a:prstGeom prst="line">
                <a:avLst/>
              </a:prstGeom>
              <a:solidFill>
                <a:schemeClr val="accent1"/>
              </a:solidFill>
              <a:ln w="15875" cap="flat" cmpd="sng" algn="ctr">
                <a:solidFill>
                  <a:schemeClr val="accent6"/>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39D291DD-5617-4A6F-AC65-8AC678491547}"/>
                  </a:ext>
                </a:extLst>
              </p:cNvPr>
              <p:cNvCxnSpPr/>
              <p:nvPr/>
            </p:nvCxnSpPr>
            <p:spPr bwMode="auto">
              <a:xfrm>
                <a:off x="2500516" y="3428512"/>
                <a:ext cx="0" cy="2142652"/>
              </a:xfrm>
              <a:prstGeom prst="line">
                <a:avLst/>
              </a:prstGeom>
              <a:solidFill>
                <a:schemeClr val="accent1"/>
              </a:solidFill>
              <a:ln w="15875" cap="flat" cmpd="sng" algn="ctr">
                <a:solidFill>
                  <a:schemeClr val="accent6"/>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F845EF8C-3F9D-4A69-99A3-5F34EE906BE2}"/>
                  </a:ext>
                </a:extLst>
              </p:cNvPr>
              <p:cNvCxnSpPr/>
              <p:nvPr/>
            </p:nvCxnSpPr>
            <p:spPr bwMode="auto">
              <a:xfrm rot="5400000">
                <a:off x="2000613" y="4499837"/>
                <a:ext cx="2142652" cy="0"/>
              </a:xfrm>
              <a:prstGeom prst="line">
                <a:avLst/>
              </a:prstGeom>
              <a:solidFill>
                <a:schemeClr val="accent1"/>
              </a:solidFill>
              <a:ln w="15875" cap="flat" cmpd="sng" algn="ctr">
                <a:solidFill>
                  <a:schemeClr val="accent6"/>
                </a:solidFill>
                <a:prstDash val="solid"/>
                <a:round/>
                <a:headEnd type="none" w="med" len="med"/>
                <a:tailEnd type="none" w="med" len="med"/>
              </a:ln>
              <a:effectLst/>
            </p:spPr>
          </p:cxnSp>
          <p:sp>
            <p:nvSpPr>
              <p:cNvPr id="13" name="TextBox 12">
                <a:extLst>
                  <a:ext uri="{FF2B5EF4-FFF2-40B4-BE49-F238E27FC236}">
                    <a16:creationId xmlns:a16="http://schemas.microsoft.com/office/drawing/2014/main" id="{CA5C184B-1BB9-401D-8886-C4AACD0E10F4}"/>
                  </a:ext>
                </a:extLst>
              </p:cNvPr>
              <p:cNvSpPr txBox="1"/>
              <p:nvPr/>
            </p:nvSpPr>
            <p:spPr>
              <a:xfrm>
                <a:off x="2142848" y="5643149"/>
                <a:ext cx="643379" cy="400160"/>
              </a:xfrm>
              <a:prstGeom prst="rect">
                <a:avLst/>
              </a:prstGeom>
              <a:noFill/>
            </p:spPr>
            <p:txBody>
              <a:bodyPr>
                <a:spAutoFit/>
              </a:bodyPr>
              <a:lstStyle/>
              <a:p>
                <a:pPr>
                  <a:defRPr/>
                </a:pPr>
                <a:r>
                  <a:rPr lang="en-GB" sz="1350" dirty="0">
                    <a:solidFill>
                      <a:schemeClr val="accent6"/>
                    </a:solidFill>
                    <a:ea typeface="ＭＳ Ｐゴシック" panose="020B0600070205080204" pitchFamily="34" charset="-128"/>
                  </a:rPr>
                  <a:t>Q1</a:t>
                </a:r>
              </a:p>
            </p:txBody>
          </p:sp>
          <p:sp>
            <p:nvSpPr>
              <p:cNvPr id="14" name="TextBox 13">
                <a:extLst>
                  <a:ext uri="{FF2B5EF4-FFF2-40B4-BE49-F238E27FC236}">
                    <a16:creationId xmlns:a16="http://schemas.microsoft.com/office/drawing/2014/main" id="{6AA33522-9494-4588-8D12-36B49AD2AF8F}"/>
                  </a:ext>
                </a:extLst>
              </p:cNvPr>
              <p:cNvSpPr txBox="1"/>
              <p:nvPr/>
            </p:nvSpPr>
            <p:spPr>
              <a:xfrm>
                <a:off x="2786227" y="5643149"/>
                <a:ext cx="643379" cy="400160"/>
              </a:xfrm>
              <a:prstGeom prst="rect">
                <a:avLst/>
              </a:prstGeom>
              <a:noFill/>
            </p:spPr>
            <p:txBody>
              <a:bodyPr>
                <a:spAutoFit/>
              </a:bodyPr>
              <a:lstStyle/>
              <a:p>
                <a:pPr>
                  <a:defRPr/>
                </a:pPr>
                <a:r>
                  <a:rPr lang="en-GB" sz="1350" dirty="0">
                    <a:solidFill>
                      <a:schemeClr val="accent6"/>
                    </a:solidFill>
                    <a:ea typeface="ＭＳ Ｐゴシック" panose="020B0600070205080204" pitchFamily="34" charset="-128"/>
                  </a:rPr>
                  <a:t>Q2</a:t>
                </a:r>
              </a:p>
            </p:txBody>
          </p:sp>
          <p:sp>
            <p:nvSpPr>
              <p:cNvPr id="20496" name="TextBox 17">
                <a:extLst>
                  <a:ext uri="{FF2B5EF4-FFF2-40B4-BE49-F238E27FC236}">
                    <a16:creationId xmlns:a16="http://schemas.microsoft.com/office/drawing/2014/main" id="{662401E2-3ECF-4517-ACD1-CC5D7DAFFC17}"/>
                  </a:ext>
                </a:extLst>
              </p:cNvPr>
              <p:cNvSpPr txBox="1">
                <a:spLocks noChangeArrowheads="1"/>
              </p:cNvSpPr>
              <p:nvPr/>
            </p:nvSpPr>
            <p:spPr bwMode="auto">
              <a:xfrm>
                <a:off x="2572473" y="2143345"/>
                <a:ext cx="2857110" cy="400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defRPr/>
                </a:pPr>
                <a:r>
                  <a:rPr lang="en-GB" altLang="en-US" sz="1350">
                    <a:ea typeface="ＭＳ Ｐゴシック" panose="020B0600070205080204" pitchFamily="34" charset="-128"/>
                  </a:rPr>
                  <a:t>Curve shift to right</a:t>
                </a:r>
              </a:p>
            </p:txBody>
          </p:sp>
          <p:sp>
            <p:nvSpPr>
              <p:cNvPr id="25" name="TextBox 24">
                <a:extLst>
                  <a:ext uri="{FF2B5EF4-FFF2-40B4-BE49-F238E27FC236}">
                    <a16:creationId xmlns:a16="http://schemas.microsoft.com/office/drawing/2014/main" id="{BFAE1794-F1CE-41FA-9DF7-03F4E60D291B}"/>
                  </a:ext>
                </a:extLst>
              </p:cNvPr>
              <p:cNvSpPr txBox="1"/>
              <p:nvPr/>
            </p:nvSpPr>
            <p:spPr>
              <a:xfrm>
                <a:off x="1000004" y="3286657"/>
                <a:ext cx="643379" cy="400159"/>
              </a:xfrm>
              <a:prstGeom prst="rect">
                <a:avLst/>
              </a:prstGeom>
              <a:noFill/>
            </p:spPr>
            <p:txBody>
              <a:bodyPr>
                <a:spAutoFit/>
              </a:bodyPr>
              <a:lstStyle/>
              <a:p>
                <a:pPr>
                  <a:defRPr/>
                </a:pPr>
                <a:r>
                  <a:rPr lang="en-GB" sz="1350" dirty="0">
                    <a:solidFill>
                      <a:schemeClr val="accent6"/>
                    </a:solidFill>
                    <a:ea typeface="ＭＳ Ｐゴシック" panose="020B0600070205080204" pitchFamily="34" charset="-128"/>
                  </a:rPr>
                  <a:t>P1</a:t>
                </a:r>
              </a:p>
            </p:txBody>
          </p:sp>
        </p:grpSp>
        <p:cxnSp>
          <p:nvCxnSpPr>
            <p:cNvPr id="50180" name="Straight Arrow Connector 16">
              <a:extLst>
                <a:ext uri="{FF2B5EF4-FFF2-40B4-BE49-F238E27FC236}">
                  <a16:creationId xmlns:a16="http://schemas.microsoft.com/office/drawing/2014/main" id="{4FC5BDA3-41E0-A1C2-0FF8-C4364D99793E}"/>
                </a:ext>
              </a:extLst>
            </p:cNvPr>
            <p:cNvCxnSpPr>
              <a:cxnSpLocks noChangeShapeType="1"/>
            </p:cNvCxnSpPr>
            <p:nvPr/>
          </p:nvCxnSpPr>
          <p:spPr bwMode="auto">
            <a:xfrm rot="5400000" flipH="1" flipV="1">
              <a:off x="3964777" y="4393413"/>
              <a:ext cx="214314" cy="142876"/>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50181" name="Straight Arrow Connector 18">
              <a:extLst>
                <a:ext uri="{FF2B5EF4-FFF2-40B4-BE49-F238E27FC236}">
                  <a16:creationId xmlns:a16="http://schemas.microsoft.com/office/drawing/2014/main" id="{53191FA4-F3BE-72B1-49C6-4FB8E25E6E8A}"/>
                </a:ext>
              </a:extLst>
            </p:cNvPr>
            <p:cNvCxnSpPr>
              <a:cxnSpLocks noChangeShapeType="1"/>
            </p:cNvCxnSpPr>
            <p:nvPr/>
          </p:nvCxnSpPr>
          <p:spPr bwMode="auto">
            <a:xfrm flipV="1">
              <a:off x="1928794" y="2071678"/>
              <a:ext cx="214314" cy="142876"/>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48">
            <a:extLst>
              <a:ext uri="{FF2B5EF4-FFF2-40B4-BE49-F238E27FC236}">
                <a16:creationId xmlns:a16="http://schemas.microsoft.com/office/drawing/2014/main" id="{E675F3F8-A684-02EA-7E83-EFD0E91440D0}"/>
              </a:ext>
            </a:extLst>
          </p:cNvPr>
          <p:cNvGrpSpPr>
            <a:grpSpLocks/>
          </p:cNvGrpSpPr>
          <p:nvPr/>
        </p:nvGrpSpPr>
        <p:grpSpPr bwMode="auto">
          <a:xfrm>
            <a:off x="1506538" y="1209675"/>
            <a:ext cx="5422900" cy="4525963"/>
            <a:chOff x="484646" y="469262"/>
            <a:chExt cx="7230626" cy="6035286"/>
          </a:xfrm>
        </p:grpSpPr>
        <p:grpSp>
          <p:nvGrpSpPr>
            <p:cNvPr id="51203" name="Group 1">
              <a:extLst>
                <a:ext uri="{FF2B5EF4-FFF2-40B4-BE49-F238E27FC236}">
                  <a16:creationId xmlns:a16="http://schemas.microsoft.com/office/drawing/2014/main" id="{D10A80E4-1D79-F6AC-5BD4-6482CFEB9A04}"/>
                </a:ext>
              </a:extLst>
            </p:cNvPr>
            <p:cNvGrpSpPr>
              <a:grpSpLocks/>
            </p:cNvGrpSpPr>
            <p:nvPr/>
          </p:nvGrpSpPr>
          <p:grpSpPr bwMode="auto">
            <a:xfrm>
              <a:off x="484646" y="469262"/>
              <a:ext cx="7230626" cy="6035286"/>
              <a:chOff x="484646" y="469262"/>
              <a:chExt cx="7230626" cy="6035286"/>
            </a:xfrm>
          </p:grpSpPr>
          <p:sp>
            <p:nvSpPr>
              <p:cNvPr id="51220" name="Rectangle 2">
                <a:extLst>
                  <a:ext uri="{FF2B5EF4-FFF2-40B4-BE49-F238E27FC236}">
                    <a16:creationId xmlns:a16="http://schemas.microsoft.com/office/drawing/2014/main" id="{B0BE4DBE-0FC1-0126-1A03-6AB9AA14C344}"/>
                  </a:ext>
                </a:extLst>
              </p:cNvPr>
              <p:cNvSpPr>
                <a:spLocks noChangeArrowheads="1"/>
              </p:cNvSpPr>
              <p:nvPr/>
            </p:nvSpPr>
            <p:spPr bwMode="auto">
              <a:xfrm>
                <a:off x="1428728" y="1285860"/>
                <a:ext cx="6286544" cy="428628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endParaRPr lang="en-GB" altLang="en-US">
                  <a:latin typeface="Comic Sans MS" panose="030F0702030302020204" pitchFamily="66" charset="0"/>
                </a:endParaRPr>
              </a:p>
            </p:txBody>
          </p:sp>
          <p:sp>
            <p:nvSpPr>
              <p:cNvPr id="51221" name="Freeform 3">
                <a:extLst>
                  <a:ext uri="{FF2B5EF4-FFF2-40B4-BE49-F238E27FC236}">
                    <a16:creationId xmlns:a16="http://schemas.microsoft.com/office/drawing/2014/main" id="{52F10DEE-6AA9-C5DF-9251-2E163FCC713A}"/>
                  </a:ext>
                </a:extLst>
              </p:cNvPr>
              <p:cNvSpPr>
                <a:spLocks/>
              </p:cNvSpPr>
              <p:nvPr/>
            </p:nvSpPr>
            <p:spPr bwMode="auto">
              <a:xfrm rot="-3810614">
                <a:off x="1636677" y="1626271"/>
                <a:ext cx="6035286" cy="3721268"/>
              </a:xfrm>
              <a:custGeom>
                <a:avLst/>
                <a:gdLst>
                  <a:gd name="T0" fmla="*/ 0 w 6159619"/>
                  <a:gd name="T1" fmla="*/ 0 h 3561008"/>
                  <a:gd name="T2" fmla="*/ 337990 w 6159619"/>
                  <a:gd name="T3" fmla="*/ 1042788 h 3561008"/>
                  <a:gd name="T4" fmla="*/ 754111 w 6159619"/>
                  <a:gd name="T5" fmla="*/ 2135390 h 3561008"/>
                  <a:gd name="T6" fmla="*/ 1274347 w 6159619"/>
                  <a:gd name="T7" fmla="*/ 3377096 h 3561008"/>
                  <a:gd name="T8" fmla="*/ 2237374 w 6159619"/>
                  <a:gd name="T9" fmla="*/ 4818379 h 3561008"/>
                  <a:gd name="T10" fmla="*/ 3695846 w 6159619"/>
                  <a:gd name="T11" fmla="*/ 5665503 h 3561008"/>
                  <a:gd name="T12" fmla="*/ 4921967 w 6159619"/>
                  <a:gd name="T13" fmla="*/ 5500789 h 3561008"/>
                  <a:gd name="T14" fmla="*/ 0 60000 65536"/>
                  <a:gd name="T15" fmla="*/ 0 60000 65536"/>
                  <a:gd name="T16" fmla="*/ 0 60000 65536"/>
                  <a:gd name="T17" fmla="*/ 0 60000 65536"/>
                  <a:gd name="T18" fmla="*/ 0 60000 65536"/>
                  <a:gd name="T19" fmla="*/ 0 60000 65536"/>
                  <a:gd name="T20" fmla="*/ 0 60000 65536"/>
                  <a:gd name="T21" fmla="*/ 0 w 6159619"/>
                  <a:gd name="T22" fmla="*/ 0 h 3561008"/>
                  <a:gd name="T23" fmla="*/ 6159619 w 6159619"/>
                  <a:gd name="T24" fmla="*/ 3561008 h 356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9619" h="3561008">
                    <a:moveTo>
                      <a:pt x="0" y="0"/>
                    </a:moveTo>
                    <a:cubicBezTo>
                      <a:pt x="3588" y="8048"/>
                      <a:pt x="265690" y="423243"/>
                      <a:pt x="422979" y="642537"/>
                    </a:cubicBezTo>
                    <a:cubicBezTo>
                      <a:pt x="580268" y="861831"/>
                      <a:pt x="748434" y="1076044"/>
                      <a:pt x="943735" y="1315767"/>
                    </a:cubicBezTo>
                    <a:cubicBezTo>
                      <a:pt x="1139036" y="1555490"/>
                      <a:pt x="1285414" y="1805343"/>
                      <a:pt x="1594787" y="2080874"/>
                    </a:cubicBezTo>
                    <a:cubicBezTo>
                      <a:pt x="1904160" y="2356405"/>
                      <a:pt x="2294906" y="2733944"/>
                      <a:pt x="2799973" y="2968953"/>
                    </a:cubicBezTo>
                    <a:cubicBezTo>
                      <a:pt x="3305040" y="3203962"/>
                      <a:pt x="4065250" y="3420848"/>
                      <a:pt x="4625191" y="3490928"/>
                    </a:cubicBezTo>
                    <a:cubicBezTo>
                      <a:pt x="5185132" y="3561008"/>
                      <a:pt x="6008110" y="3410215"/>
                      <a:pt x="6159619" y="3389436"/>
                    </a:cubicBez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MY"/>
              </a:p>
            </p:txBody>
          </p:sp>
          <p:sp>
            <p:nvSpPr>
              <p:cNvPr id="51222" name="TextBox 4">
                <a:extLst>
                  <a:ext uri="{FF2B5EF4-FFF2-40B4-BE49-F238E27FC236}">
                    <a16:creationId xmlns:a16="http://schemas.microsoft.com/office/drawing/2014/main" id="{B1B1AA06-959B-2F9A-218F-D5795A774BEB}"/>
                  </a:ext>
                </a:extLst>
              </p:cNvPr>
              <p:cNvSpPr txBox="1">
                <a:spLocks noChangeArrowheads="1"/>
              </p:cNvSpPr>
              <p:nvPr/>
            </p:nvSpPr>
            <p:spPr bwMode="auto">
              <a:xfrm>
                <a:off x="3286116" y="5929330"/>
                <a:ext cx="2857520" cy="49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a:latin typeface="Comic Sans MS" panose="030F0702030302020204" pitchFamily="66" charset="0"/>
                  </a:rPr>
                  <a:t>Supply Quantity</a:t>
                </a:r>
              </a:p>
            </p:txBody>
          </p:sp>
          <p:sp>
            <p:nvSpPr>
              <p:cNvPr id="51223" name="TextBox 5">
                <a:extLst>
                  <a:ext uri="{FF2B5EF4-FFF2-40B4-BE49-F238E27FC236}">
                    <a16:creationId xmlns:a16="http://schemas.microsoft.com/office/drawing/2014/main" id="{0C9E4FD3-F95A-4291-A92F-DC2B81718F5B}"/>
                  </a:ext>
                </a:extLst>
              </p:cNvPr>
              <p:cNvSpPr txBox="1">
                <a:spLocks noChangeArrowheads="1"/>
              </p:cNvSpPr>
              <p:nvPr/>
            </p:nvSpPr>
            <p:spPr bwMode="auto">
              <a:xfrm rot="-5400000">
                <a:off x="-402540" y="3030302"/>
                <a:ext cx="2266817" cy="492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a:latin typeface="Comic Sans MS" panose="030F0702030302020204" pitchFamily="66" charset="0"/>
                  </a:rPr>
                  <a:t>Price per unit</a:t>
                </a:r>
              </a:p>
            </p:txBody>
          </p:sp>
          <p:sp>
            <p:nvSpPr>
              <p:cNvPr id="51224" name="Freeform 6">
                <a:extLst>
                  <a:ext uri="{FF2B5EF4-FFF2-40B4-BE49-F238E27FC236}">
                    <a16:creationId xmlns:a16="http://schemas.microsoft.com/office/drawing/2014/main" id="{AA93F10A-79A2-BC56-C6EB-B9ABB83E4B8D}"/>
                  </a:ext>
                </a:extLst>
              </p:cNvPr>
              <p:cNvSpPr>
                <a:spLocks/>
              </p:cNvSpPr>
              <p:nvPr/>
            </p:nvSpPr>
            <p:spPr bwMode="auto">
              <a:xfrm rot="-3810614">
                <a:off x="1688354" y="1542384"/>
                <a:ext cx="5267225" cy="3201728"/>
              </a:xfrm>
              <a:custGeom>
                <a:avLst/>
                <a:gdLst>
                  <a:gd name="T0" fmla="*/ 0 w 6159619"/>
                  <a:gd name="T1" fmla="*/ 0 h 3561008"/>
                  <a:gd name="T2" fmla="*/ 75618 w 6159619"/>
                  <a:gd name="T3" fmla="*/ 199446 h 3561008"/>
                  <a:gd name="T4" fmla="*/ 168717 w 6159619"/>
                  <a:gd name="T5" fmla="*/ 408419 h 3561008"/>
                  <a:gd name="T6" fmla="*/ 285110 w 6159619"/>
                  <a:gd name="T7" fmla="*/ 645911 h 3561008"/>
                  <a:gd name="T8" fmla="*/ 500568 w 6159619"/>
                  <a:gd name="T9" fmla="*/ 921572 h 3561008"/>
                  <a:gd name="T10" fmla="*/ 826874 w 6159619"/>
                  <a:gd name="T11" fmla="*/ 1083595 h 3561008"/>
                  <a:gd name="T12" fmla="*/ 1101192 w 6159619"/>
                  <a:gd name="T13" fmla="*/ 1052091 h 3561008"/>
                  <a:gd name="T14" fmla="*/ 0 60000 65536"/>
                  <a:gd name="T15" fmla="*/ 0 60000 65536"/>
                  <a:gd name="T16" fmla="*/ 0 60000 65536"/>
                  <a:gd name="T17" fmla="*/ 0 60000 65536"/>
                  <a:gd name="T18" fmla="*/ 0 60000 65536"/>
                  <a:gd name="T19" fmla="*/ 0 60000 65536"/>
                  <a:gd name="T20" fmla="*/ 0 60000 65536"/>
                  <a:gd name="T21" fmla="*/ 0 w 6159619"/>
                  <a:gd name="T22" fmla="*/ 0 h 3561008"/>
                  <a:gd name="T23" fmla="*/ 6159619 w 6159619"/>
                  <a:gd name="T24" fmla="*/ 3561008 h 356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9619" h="3561008">
                    <a:moveTo>
                      <a:pt x="0" y="0"/>
                    </a:moveTo>
                    <a:cubicBezTo>
                      <a:pt x="3588" y="8048"/>
                      <a:pt x="265690" y="423243"/>
                      <a:pt x="422979" y="642537"/>
                    </a:cubicBezTo>
                    <a:cubicBezTo>
                      <a:pt x="580268" y="861831"/>
                      <a:pt x="748434" y="1076044"/>
                      <a:pt x="943735" y="1315767"/>
                    </a:cubicBezTo>
                    <a:cubicBezTo>
                      <a:pt x="1139036" y="1555490"/>
                      <a:pt x="1285414" y="1805343"/>
                      <a:pt x="1594787" y="2080874"/>
                    </a:cubicBezTo>
                    <a:cubicBezTo>
                      <a:pt x="1904160" y="2356405"/>
                      <a:pt x="2294906" y="2733944"/>
                      <a:pt x="2799973" y="2968953"/>
                    </a:cubicBezTo>
                    <a:cubicBezTo>
                      <a:pt x="3305040" y="3203962"/>
                      <a:pt x="4065250" y="3420848"/>
                      <a:pt x="4625191" y="3490928"/>
                    </a:cubicBezTo>
                    <a:cubicBezTo>
                      <a:pt x="5185132" y="3561008"/>
                      <a:pt x="6008110" y="3410215"/>
                      <a:pt x="6159619" y="3389436"/>
                    </a:cubicBez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MY"/>
              </a:p>
            </p:txBody>
          </p:sp>
        </p:grpSp>
        <p:grpSp>
          <p:nvGrpSpPr>
            <p:cNvPr id="51204" name="Group 47">
              <a:extLst>
                <a:ext uri="{FF2B5EF4-FFF2-40B4-BE49-F238E27FC236}">
                  <a16:creationId xmlns:a16="http://schemas.microsoft.com/office/drawing/2014/main" id="{7A485790-DDC0-0B41-EB71-F45A9C1AD4B2}"/>
                </a:ext>
              </a:extLst>
            </p:cNvPr>
            <p:cNvGrpSpPr>
              <a:grpSpLocks/>
            </p:cNvGrpSpPr>
            <p:nvPr/>
          </p:nvGrpSpPr>
          <p:grpSpPr bwMode="auto">
            <a:xfrm>
              <a:off x="1000100" y="2071678"/>
              <a:ext cx="5929354" cy="3970874"/>
              <a:chOff x="1000100" y="2071678"/>
              <a:chExt cx="5929354" cy="3970874"/>
            </a:xfrm>
          </p:grpSpPr>
          <p:sp>
            <p:nvSpPr>
              <p:cNvPr id="8" name="TextBox 7">
                <a:extLst>
                  <a:ext uri="{FF2B5EF4-FFF2-40B4-BE49-F238E27FC236}">
                    <a16:creationId xmlns:a16="http://schemas.microsoft.com/office/drawing/2014/main" id="{02828453-3E65-445A-AB03-417965CDD7C6}"/>
                  </a:ext>
                </a:extLst>
              </p:cNvPr>
              <p:cNvSpPr txBox="1"/>
              <p:nvPr/>
            </p:nvSpPr>
            <p:spPr>
              <a:xfrm>
                <a:off x="5001670" y="5642968"/>
                <a:ext cx="643475" cy="400095"/>
              </a:xfrm>
              <a:prstGeom prst="rect">
                <a:avLst/>
              </a:prstGeom>
              <a:noFill/>
            </p:spPr>
            <p:txBody>
              <a:bodyPr>
                <a:spAutoFit/>
              </a:bodyPr>
              <a:lstStyle/>
              <a:p>
                <a:pPr>
                  <a:defRPr/>
                </a:pPr>
                <a:r>
                  <a:rPr lang="en-GB" sz="1350" dirty="0">
                    <a:solidFill>
                      <a:schemeClr val="accent6"/>
                    </a:solidFill>
                    <a:ea typeface="ＭＳ Ｐゴシック" panose="020B0600070205080204" pitchFamily="34" charset="-128"/>
                  </a:rPr>
                  <a:t>Q2</a:t>
                </a:r>
              </a:p>
            </p:txBody>
          </p:sp>
          <p:sp>
            <p:nvSpPr>
              <p:cNvPr id="9" name="TextBox 8">
                <a:extLst>
                  <a:ext uri="{FF2B5EF4-FFF2-40B4-BE49-F238E27FC236}">
                    <a16:creationId xmlns:a16="http://schemas.microsoft.com/office/drawing/2014/main" id="{191AC170-4A41-4E4D-80DF-ED476FE08591}"/>
                  </a:ext>
                </a:extLst>
              </p:cNvPr>
              <p:cNvSpPr txBox="1"/>
              <p:nvPr/>
            </p:nvSpPr>
            <p:spPr>
              <a:xfrm>
                <a:off x="6216652" y="5642968"/>
                <a:ext cx="713325" cy="400095"/>
              </a:xfrm>
              <a:prstGeom prst="rect">
                <a:avLst/>
              </a:prstGeom>
              <a:noFill/>
            </p:spPr>
            <p:txBody>
              <a:bodyPr>
                <a:spAutoFit/>
              </a:bodyPr>
              <a:lstStyle/>
              <a:p>
                <a:pPr>
                  <a:defRPr/>
                </a:pPr>
                <a:r>
                  <a:rPr lang="en-GB" sz="1350" dirty="0">
                    <a:solidFill>
                      <a:schemeClr val="accent6"/>
                    </a:solidFill>
                    <a:ea typeface="ＭＳ Ｐゴシック" panose="020B0600070205080204" pitchFamily="34" charset="-128"/>
                  </a:rPr>
                  <a:t>Q3</a:t>
                </a:r>
              </a:p>
            </p:txBody>
          </p:sp>
          <p:sp>
            <p:nvSpPr>
              <p:cNvPr id="10" name="TextBox 9">
                <a:extLst>
                  <a:ext uri="{FF2B5EF4-FFF2-40B4-BE49-F238E27FC236}">
                    <a16:creationId xmlns:a16="http://schemas.microsoft.com/office/drawing/2014/main" id="{0BBA5FEA-7095-49DD-BCFE-174E91409D77}"/>
                  </a:ext>
                </a:extLst>
              </p:cNvPr>
              <p:cNvSpPr txBox="1"/>
              <p:nvPr/>
            </p:nvSpPr>
            <p:spPr>
              <a:xfrm>
                <a:off x="1001119" y="3500664"/>
                <a:ext cx="713325" cy="400095"/>
              </a:xfrm>
              <a:prstGeom prst="rect">
                <a:avLst/>
              </a:prstGeom>
              <a:noFill/>
            </p:spPr>
            <p:txBody>
              <a:bodyPr>
                <a:spAutoFit/>
              </a:bodyPr>
              <a:lstStyle/>
              <a:p>
                <a:pPr>
                  <a:defRPr/>
                </a:pPr>
                <a:r>
                  <a:rPr lang="en-GB" sz="1350" dirty="0">
                    <a:solidFill>
                      <a:schemeClr val="accent6"/>
                    </a:solidFill>
                    <a:ea typeface="ＭＳ Ｐゴシック" panose="020B0600070205080204" pitchFamily="34" charset="-128"/>
                  </a:rPr>
                  <a:t>P2</a:t>
                </a:r>
              </a:p>
            </p:txBody>
          </p:sp>
          <p:sp>
            <p:nvSpPr>
              <p:cNvPr id="11" name="TextBox 10">
                <a:extLst>
                  <a:ext uri="{FF2B5EF4-FFF2-40B4-BE49-F238E27FC236}">
                    <a16:creationId xmlns:a16="http://schemas.microsoft.com/office/drawing/2014/main" id="{B7842FEE-9575-4E06-928D-78A6FD02C04F}"/>
                  </a:ext>
                </a:extLst>
              </p:cNvPr>
              <p:cNvSpPr txBox="1"/>
              <p:nvPr/>
            </p:nvSpPr>
            <p:spPr>
              <a:xfrm>
                <a:off x="1001119" y="4286035"/>
                <a:ext cx="643475" cy="400094"/>
              </a:xfrm>
              <a:prstGeom prst="rect">
                <a:avLst/>
              </a:prstGeom>
              <a:noFill/>
            </p:spPr>
            <p:txBody>
              <a:bodyPr>
                <a:spAutoFit/>
              </a:bodyPr>
              <a:lstStyle/>
              <a:p>
                <a:pPr>
                  <a:defRPr/>
                </a:pPr>
                <a:r>
                  <a:rPr lang="en-GB" sz="1350" dirty="0">
                    <a:solidFill>
                      <a:schemeClr val="accent6"/>
                    </a:solidFill>
                    <a:ea typeface="ＭＳ Ｐゴシック" panose="020B0600070205080204" pitchFamily="34" charset="-128"/>
                  </a:rPr>
                  <a:t>P1</a:t>
                </a:r>
              </a:p>
            </p:txBody>
          </p:sp>
          <p:cxnSp>
            <p:nvCxnSpPr>
              <p:cNvPr id="14" name="Straight Connector 13">
                <a:extLst>
                  <a:ext uri="{FF2B5EF4-FFF2-40B4-BE49-F238E27FC236}">
                    <a16:creationId xmlns:a16="http://schemas.microsoft.com/office/drawing/2014/main" id="{89446531-249C-4A8E-A037-4619A57EE252}"/>
                  </a:ext>
                </a:extLst>
              </p:cNvPr>
              <p:cNvCxnSpPr/>
              <p:nvPr/>
            </p:nvCxnSpPr>
            <p:spPr bwMode="auto">
              <a:xfrm>
                <a:off x="1428691" y="3714472"/>
                <a:ext cx="4857811" cy="0"/>
              </a:xfrm>
              <a:prstGeom prst="line">
                <a:avLst/>
              </a:prstGeom>
              <a:solidFill>
                <a:schemeClr val="accent1"/>
              </a:solidFill>
              <a:ln w="15875" cap="flat" cmpd="sng" algn="ctr">
                <a:solidFill>
                  <a:schemeClr val="accent6"/>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9C3AA523-B9A3-4209-99A4-4B819C370EB4}"/>
                  </a:ext>
                </a:extLst>
              </p:cNvPr>
              <p:cNvCxnSpPr/>
              <p:nvPr/>
            </p:nvCxnSpPr>
            <p:spPr bwMode="auto">
              <a:xfrm rot="5400000">
                <a:off x="4822665" y="4107157"/>
                <a:ext cx="2927673" cy="0"/>
              </a:xfrm>
              <a:prstGeom prst="line">
                <a:avLst/>
              </a:prstGeom>
              <a:solidFill>
                <a:schemeClr val="accent1"/>
              </a:solidFill>
              <a:ln w="15875" cap="flat" cmpd="sng" algn="ctr">
                <a:solidFill>
                  <a:schemeClr val="accent6"/>
                </a:solidFill>
                <a:prstDash val="solid"/>
                <a:round/>
                <a:headEnd type="none" w="med" len="med"/>
                <a:tailEnd type="none" w="med" len="med"/>
              </a:ln>
              <a:effectLst/>
            </p:spPr>
          </p:cxnSp>
          <p:sp>
            <p:nvSpPr>
              <p:cNvPr id="21515" name="TextBox 19">
                <a:extLst>
                  <a:ext uri="{FF2B5EF4-FFF2-40B4-BE49-F238E27FC236}">
                    <a16:creationId xmlns:a16="http://schemas.microsoft.com/office/drawing/2014/main" id="{BDEA2CF7-7C78-494E-9127-C8A346DCBB9D}"/>
                  </a:ext>
                </a:extLst>
              </p:cNvPr>
              <p:cNvSpPr txBox="1">
                <a:spLocks noChangeArrowheads="1"/>
              </p:cNvSpPr>
              <p:nvPr/>
            </p:nvSpPr>
            <p:spPr bwMode="auto">
              <a:xfrm>
                <a:off x="4000473" y="2071757"/>
                <a:ext cx="2857536" cy="400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defRPr/>
                </a:pPr>
                <a:r>
                  <a:rPr lang="en-GB" altLang="en-US" sz="1350">
                    <a:ea typeface="ＭＳ Ｐゴシック" panose="020B0600070205080204" pitchFamily="34" charset="-128"/>
                  </a:rPr>
                  <a:t>Curve shift to right</a:t>
                </a:r>
              </a:p>
            </p:txBody>
          </p:sp>
          <p:cxnSp>
            <p:nvCxnSpPr>
              <p:cNvPr id="28" name="Straight Connector 27">
                <a:extLst>
                  <a:ext uri="{FF2B5EF4-FFF2-40B4-BE49-F238E27FC236}">
                    <a16:creationId xmlns:a16="http://schemas.microsoft.com/office/drawing/2014/main" id="{826C9270-979F-4DBE-A4EA-A24ED3BD3A54}"/>
                  </a:ext>
                </a:extLst>
              </p:cNvPr>
              <p:cNvCxnSpPr/>
              <p:nvPr/>
            </p:nvCxnSpPr>
            <p:spPr bwMode="auto">
              <a:xfrm>
                <a:off x="1500658" y="4501959"/>
                <a:ext cx="3786764" cy="0"/>
              </a:xfrm>
              <a:prstGeom prst="line">
                <a:avLst/>
              </a:prstGeom>
              <a:solidFill>
                <a:schemeClr val="accent1"/>
              </a:solidFill>
              <a:ln w="15875" cap="flat" cmpd="sng" algn="ctr">
                <a:solidFill>
                  <a:schemeClr val="accent6"/>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3F9FDA10-2716-4F7F-A880-EF2546B38239}"/>
                  </a:ext>
                </a:extLst>
              </p:cNvPr>
              <p:cNvCxnSpPr/>
              <p:nvPr/>
            </p:nvCxnSpPr>
            <p:spPr bwMode="auto">
              <a:xfrm rot="5400000">
                <a:off x="4359161" y="4642733"/>
                <a:ext cx="1856521" cy="0"/>
              </a:xfrm>
              <a:prstGeom prst="line">
                <a:avLst/>
              </a:prstGeom>
              <a:solidFill>
                <a:schemeClr val="accent1"/>
              </a:solidFill>
              <a:ln w="15875" cap="flat" cmpd="sng" algn="ctr">
                <a:solidFill>
                  <a:schemeClr val="accent6"/>
                </a:solidFill>
                <a:prstDash val="solid"/>
                <a:round/>
                <a:headEnd type="none" w="med" len="med"/>
                <a:tailEnd type="none" w="med" len="med"/>
              </a:ln>
              <a:effectLst/>
            </p:spPr>
          </p:cxnSp>
          <p:cxnSp>
            <p:nvCxnSpPr>
              <p:cNvPr id="51214" name="Straight Arrow Connector 32">
                <a:extLst>
                  <a:ext uri="{FF2B5EF4-FFF2-40B4-BE49-F238E27FC236}">
                    <a16:creationId xmlns:a16="http://schemas.microsoft.com/office/drawing/2014/main" id="{254FC3D3-7F07-8A7B-BF27-8B39B542E11C}"/>
                  </a:ext>
                </a:extLst>
              </p:cNvPr>
              <p:cNvCxnSpPr>
                <a:cxnSpLocks noChangeShapeType="1"/>
              </p:cNvCxnSpPr>
              <p:nvPr/>
            </p:nvCxnSpPr>
            <p:spPr bwMode="auto">
              <a:xfrm>
                <a:off x="6572264" y="2214554"/>
                <a:ext cx="357190" cy="285752"/>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51215" name="Straight Arrow Connector 33">
                <a:extLst>
                  <a:ext uri="{FF2B5EF4-FFF2-40B4-BE49-F238E27FC236}">
                    <a16:creationId xmlns:a16="http://schemas.microsoft.com/office/drawing/2014/main" id="{B7D442D0-5C1D-4BAD-F12A-61F5F1EF263A}"/>
                  </a:ext>
                </a:extLst>
              </p:cNvPr>
              <p:cNvCxnSpPr>
                <a:cxnSpLocks noChangeShapeType="1"/>
              </p:cNvCxnSpPr>
              <p:nvPr/>
            </p:nvCxnSpPr>
            <p:spPr bwMode="auto">
              <a:xfrm rot="16200000" flipH="1">
                <a:off x="3178959" y="4750603"/>
                <a:ext cx="357190" cy="142876"/>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43" name="Straight Connector 42">
                <a:extLst>
                  <a:ext uri="{FF2B5EF4-FFF2-40B4-BE49-F238E27FC236}">
                    <a16:creationId xmlns:a16="http://schemas.microsoft.com/office/drawing/2014/main" id="{F448CC40-85A4-4537-8BBE-8AF28E391473}"/>
                  </a:ext>
                </a:extLst>
              </p:cNvPr>
              <p:cNvCxnSpPr/>
              <p:nvPr/>
            </p:nvCxnSpPr>
            <p:spPr bwMode="auto">
              <a:xfrm>
                <a:off x="1428691" y="2643320"/>
                <a:ext cx="4857811" cy="0"/>
              </a:xfrm>
              <a:prstGeom prst="line">
                <a:avLst/>
              </a:prstGeom>
              <a:solidFill>
                <a:schemeClr val="accent1"/>
              </a:solidFill>
              <a:ln w="15875" cap="flat" cmpd="sng" algn="ctr">
                <a:solidFill>
                  <a:schemeClr val="accent6"/>
                </a:solidFill>
                <a:prstDash val="solid"/>
                <a:round/>
                <a:headEnd type="none" w="med" len="med"/>
                <a:tailEnd type="none" w="med" len="med"/>
              </a:ln>
              <a:effectLst/>
            </p:spPr>
          </p:cxnSp>
          <p:sp>
            <p:nvSpPr>
              <p:cNvPr id="44" name="TextBox 43">
                <a:extLst>
                  <a:ext uri="{FF2B5EF4-FFF2-40B4-BE49-F238E27FC236}">
                    <a16:creationId xmlns:a16="http://schemas.microsoft.com/office/drawing/2014/main" id="{80F09E7F-3FAF-4635-A8DC-4387C1755B7D}"/>
                  </a:ext>
                </a:extLst>
              </p:cNvPr>
              <p:cNvSpPr txBox="1"/>
              <p:nvPr/>
            </p:nvSpPr>
            <p:spPr>
              <a:xfrm>
                <a:off x="1001119" y="2499371"/>
                <a:ext cx="713325" cy="400094"/>
              </a:xfrm>
              <a:prstGeom prst="rect">
                <a:avLst/>
              </a:prstGeom>
              <a:noFill/>
            </p:spPr>
            <p:txBody>
              <a:bodyPr>
                <a:spAutoFit/>
              </a:bodyPr>
              <a:lstStyle/>
              <a:p>
                <a:pPr>
                  <a:defRPr/>
                </a:pPr>
                <a:r>
                  <a:rPr lang="en-GB" sz="1350" dirty="0">
                    <a:solidFill>
                      <a:schemeClr val="accent6"/>
                    </a:solidFill>
                    <a:ea typeface="ＭＳ Ｐゴシック" panose="020B0600070205080204" pitchFamily="34" charset="-128"/>
                  </a:rPr>
                  <a:t>P3</a:t>
                </a:r>
              </a:p>
            </p:txBody>
          </p:sp>
          <p:cxnSp>
            <p:nvCxnSpPr>
              <p:cNvPr id="45" name="Straight Connector 44">
                <a:extLst>
                  <a:ext uri="{FF2B5EF4-FFF2-40B4-BE49-F238E27FC236}">
                    <a16:creationId xmlns:a16="http://schemas.microsoft.com/office/drawing/2014/main" id="{2E151D0C-FE57-47F0-BB23-8B679E2AD435}"/>
                  </a:ext>
                </a:extLst>
              </p:cNvPr>
              <p:cNvCxnSpPr/>
              <p:nvPr/>
            </p:nvCxnSpPr>
            <p:spPr bwMode="auto">
              <a:xfrm rot="5400000">
                <a:off x="3110350" y="5036477"/>
                <a:ext cx="1069034" cy="0"/>
              </a:xfrm>
              <a:prstGeom prst="line">
                <a:avLst/>
              </a:prstGeom>
              <a:solidFill>
                <a:schemeClr val="accent1"/>
              </a:solidFill>
              <a:ln w="15875" cap="flat" cmpd="sng" algn="ctr">
                <a:solidFill>
                  <a:schemeClr val="accent6"/>
                </a:solidFill>
                <a:prstDash val="solid"/>
                <a:round/>
                <a:headEnd type="none" w="med" len="med"/>
                <a:tailEnd type="none" w="med" len="med"/>
              </a:ln>
              <a:effectLst/>
            </p:spPr>
          </p:cxnSp>
          <p:sp>
            <p:nvSpPr>
              <p:cNvPr id="47" name="TextBox 46">
                <a:extLst>
                  <a:ext uri="{FF2B5EF4-FFF2-40B4-BE49-F238E27FC236}">
                    <a16:creationId xmlns:a16="http://schemas.microsoft.com/office/drawing/2014/main" id="{216F6DB0-BA6F-4AFA-8665-094540B2BA1C}"/>
                  </a:ext>
                </a:extLst>
              </p:cNvPr>
              <p:cNvSpPr txBox="1"/>
              <p:nvPr/>
            </p:nvSpPr>
            <p:spPr>
              <a:xfrm>
                <a:off x="3359115" y="5642968"/>
                <a:ext cx="641357" cy="400095"/>
              </a:xfrm>
              <a:prstGeom prst="rect">
                <a:avLst/>
              </a:prstGeom>
              <a:noFill/>
            </p:spPr>
            <p:txBody>
              <a:bodyPr>
                <a:spAutoFit/>
              </a:bodyPr>
              <a:lstStyle/>
              <a:p>
                <a:pPr>
                  <a:defRPr/>
                </a:pPr>
                <a:r>
                  <a:rPr lang="en-GB" sz="1350" dirty="0">
                    <a:solidFill>
                      <a:schemeClr val="accent6"/>
                    </a:solidFill>
                    <a:ea typeface="ＭＳ Ｐゴシック" panose="020B0600070205080204" pitchFamily="34" charset="-128"/>
                  </a:rPr>
                  <a:t>Q1</a:t>
                </a:r>
              </a:p>
            </p:txBody>
          </p:sp>
        </p:gr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BEE5D5D0-12D4-03AB-7473-168B2CC3436E}"/>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Production Possibility Frontier (PPF) Theory</a:t>
            </a:r>
            <a:endParaRPr lang="en-MY" altLang="en-US"/>
          </a:p>
        </p:txBody>
      </p:sp>
      <p:sp>
        <p:nvSpPr>
          <p:cNvPr id="3" name="Content Placeholder 2">
            <a:extLst>
              <a:ext uri="{FF2B5EF4-FFF2-40B4-BE49-F238E27FC236}">
                <a16:creationId xmlns:a16="http://schemas.microsoft.com/office/drawing/2014/main" id="{02DFB720-F1BD-83B7-D7BF-477257762719}"/>
              </a:ext>
            </a:extLst>
          </p:cNvPr>
          <p:cNvSpPr>
            <a:spLocks noGrp="1"/>
          </p:cNvSpPr>
          <p:nvPr>
            <p:ph idx="1"/>
          </p:nvPr>
        </p:nvSpPr>
        <p:spPr>
          <a:xfrm>
            <a:off x="411163" y="1600200"/>
            <a:ext cx="8229600" cy="4525963"/>
          </a:xfrm>
        </p:spPr>
        <p:txBody>
          <a:bodyPr/>
          <a:lstStyle/>
          <a:p>
            <a:pPr>
              <a:defRPr/>
            </a:pPr>
            <a:r>
              <a:rPr lang="en-US" dirty="0">
                <a:ea typeface="ＭＳ Ｐゴシック" charset="-128"/>
              </a:rPr>
              <a:t>A simplified economic model which portrays scarcity, choice and opportunity cost </a:t>
            </a:r>
          </a:p>
          <a:p>
            <a:pPr>
              <a:defRPr/>
            </a:pPr>
            <a:endParaRPr lang="en-US" dirty="0">
              <a:ea typeface="ＭＳ Ｐゴシック" charset="-128"/>
            </a:endParaRPr>
          </a:p>
          <a:p>
            <a:pPr>
              <a:defRPr/>
            </a:pPr>
            <a:r>
              <a:rPr lang="en-US" dirty="0">
                <a:ea typeface="ＭＳ Ｐゴシック" charset="-128"/>
              </a:rPr>
              <a:t>The Static Production Possibility Frontier</a:t>
            </a:r>
          </a:p>
          <a:p>
            <a:pPr marL="457200" indent="-457200">
              <a:buFont typeface="+mj-lt"/>
              <a:buAutoNum type="arabicPeriod"/>
              <a:defRPr/>
            </a:pPr>
            <a:r>
              <a:rPr lang="en-US" dirty="0">
                <a:ea typeface="ＭＳ Ｐゴシック" charset="-128"/>
              </a:rPr>
              <a:t>Analyses the economy at a fixed point in time </a:t>
            </a:r>
          </a:p>
          <a:p>
            <a:pPr marL="457200" indent="-457200">
              <a:buFont typeface="+mj-lt"/>
              <a:buAutoNum type="arabicPeriod"/>
              <a:defRPr/>
            </a:pPr>
            <a:r>
              <a:rPr lang="en-US" dirty="0">
                <a:ea typeface="ＭＳ Ｐゴシック" charset="-128"/>
              </a:rPr>
              <a:t>Is based on the following assumptions: </a:t>
            </a:r>
          </a:p>
          <a:p>
            <a:pPr marL="914400" lvl="1" indent="-457200">
              <a:buFont typeface="Arial" panose="020B0604020202020204" pitchFamily="34" charset="0"/>
              <a:buChar char="•"/>
              <a:defRPr/>
            </a:pPr>
            <a:r>
              <a:rPr lang="en-US" dirty="0">
                <a:ea typeface="ＭＳ Ｐゴシック" charset="-128"/>
              </a:rPr>
              <a:t>There is a fixed quantity of resources </a:t>
            </a:r>
          </a:p>
          <a:p>
            <a:pPr marL="914400" lvl="1" indent="-457200">
              <a:buFont typeface="Arial" panose="020B0604020202020204" pitchFamily="34" charset="0"/>
              <a:buChar char="•"/>
              <a:defRPr/>
            </a:pPr>
            <a:r>
              <a:rPr lang="en-US" dirty="0">
                <a:ea typeface="ＭＳ Ｐゴシック" charset="-128"/>
              </a:rPr>
              <a:t>The economy only produces two products </a:t>
            </a:r>
          </a:p>
          <a:p>
            <a:pPr marL="914400" lvl="1" indent="-457200">
              <a:buFont typeface="Arial" panose="020B0604020202020204" pitchFamily="34" charset="0"/>
              <a:buChar char="•"/>
              <a:defRPr/>
            </a:pPr>
            <a:r>
              <a:rPr lang="en-US" dirty="0">
                <a:ea typeface="ＭＳ Ｐゴシック" charset="-128"/>
              </a:rPr>
              <a:t>Resources can be used interchangeably </a:t>
            </a:r>
          </a:p>
          <a:p>
            <a:pPr marL="914400" lvl="1" indent="-457200">
              <a:buFont typeface="Arial" panose="020B0604020202020204" pitchFamily="34" charset="0"/>
              <a:buChar char="•"/>
              <a:defRPr/>
            </a:pPr>
            <a:r>
              <a:rPr lang="en-US" dirty="0">
                <a:ea typeface="ＭＳ Ｐゴシック" charset="-128"/>
              </a:rPr>
              <a:t>All resources within the economy are used </a:t>
            </a:r>
          </a:p>
          <a:p>
            <a:pPr marL="914400" lvl="1" indent="-457200">
              <a:buFont typeface="Arial" panose="020B0604020202020204" pitchFamily="34" charset="0"/>
              <a:buChar char="•"/>
              <a:defRPr/>
            </a:pPr>
            <a:r>
              <a:rPr lang="en-US" dirty="0">
                <a:ea typeface="ＭＳ Ｐゴシック" charset="-128"/>
              </a:rPr>
              <a:t>Resources are used at maximum efficiency</a:t>
            </a:r>
            <a:endParaRPr lang="en-MY" dirty="0">
              <a:ea typeface="ＭＳ Ｐゴシック"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a:extLst>
              <a:ext uri="{FF2B5EF4-FFF2-40B4-BE49-F238E27FC236}">
                <a16:creationId xmlns:a16="http://schemas.microsoft.com/office/drawing/2014/main" id="{8DCF92B1-9853-16BB-096F-ACBB7C2858A9}"/>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The PPF graph - </a:t>
            </a:r>
            <a:r>
              <a:rPr lang="en-MY" altLang="en-US"/>
              <a:t>Maximum Output Levels</a:t>
            </a:r>
          </a:p>
        </p:txBody>
      </p:sp>
      <p:pic>
        <p:nvPicPr>
          <p:cNvPr id="53251" name="Picture 3">
            <a:extLst>
              <a:ext uri="{FF2B5EF4-FFF2-40B4-BE49-F238E27FC236}">
                <a16:creationId xmlns:a16="http://schemas.microsoft.com/office/drawing/2014/main" id="{0685667C-86AF-C042-4493-C9B48BA8D32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730375"/>
            <a:ext cx="6119813" cy="444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2" name="TextBox 4">
            <a:extLst>
              <a:ext uri="{FF2B5EF4-FFF2-40B4-BE49-F238E27FC236}">
                <a16:creationId xmlns:a16="http://schemas.microsoft.com/office/drawing/2014/main" id="{58A9E919-14E6-7926-161F-34AA3AF141F2}"/>
              </a:ext>
            </a:extLst>
          </p:cNvPr>
          <p:cNvSpPr txBox="1">
            <a:spLocks noChangeArrowheads="1"/>
          </p:cNvSpPr>
          <p:nvPr/>
        </p:nvSpPr>
        <p:spPr bwMode="auto">
          <a:xfrm>
            <a:off x="1187450" y="1739900"/>
            <a:ext cx="14398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a:t>Carp</a:t>
            </a:r>
            <a:endParaRPr lang="en-MY" altLang="en-US"/>
          </a:p>
        </p:txBody>
      </p:sp>
      <p:sp>
        <p:nvSpPr>
          <p:cNvPr id="53253" name="TextBox 5">
            <a:extLst>
              <a:ext uri="{FF2B5EF4-FFF2-40B4-BE49-F238E27FC236}">
                <a16:creationId xmlns:a16="http://schemas.microsoft.com/office/drawing/2014/main" id="{991BDEF1-D6C8-20F7-05EF-6DA363071F69}"/>
              </a:ext>
            </a:extLst>
          </p:cNvPr>
          <p:cNvSpPr txBox="1">
            <a:spLocks noChangeArrowheads="1"/>
          </p:cNvSpPr>
          <p:nvPr/>
        </p:nvSpPr>
        <p:spPr bwMode="auto">
          <a:xfrm>
            <a:off x="7019925" y="5808663"/>
            <a:ext cx="1439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a:t>Tilapia</a:t>
            </a:r>
            <a:endParaRPr lang="en-MY"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0F33C6C1-90B0-CA5E-4C2F-9F51D713AADC}"/>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MY" altLang="en-US"/>
              <a:t>Opportunity Costs </a:t>
            </a:r>
            <a:r>
              <a:rPr lang="en-US" altLang="en-US"/>
              <a:t>in the Production Possibilities Model</a:t>
            </a:r>
            <a:br>
              <a:rPr lang="en-US" altLang="en-US"/>
            </a:br>
            <a:endParaRPr lang="en-MY" altLang="en-US"/>
          </a:p>
        </p:txBody>
      </p:sp>
      <p:sp>
        <p:nvSpPr>
          <p:cNvPr id="55299" name="Content Placeholder 2">
            <a:extLst>
              <a:ext uri="{FF2B5EF4-FFF2-40B4-BE49-F238E27FC236}">
                <a16:creationId xmlns:a16="http://schemas.microsoft.com/office/drawing/2014/main" id="{0ECC78D7-3D7C-7F32-FF9A-6243119527A5}"/>
              </a:ext>
            </a:extLst>
          </p:cNvPr>
          <p:cNvSpPr>
            <a:spLocks noGrp="1"/>
          </p:cNvSpPr>
          <p:nvPr>
            <p:ph idx="1"/>
          </p:nvPr>
        </p:nvSpPr>
        <p:spPr bwMode="auto">
          <a:xfrm>
            <a:off x="411163" y="1600200"/>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The PPF shows that to produce more of one product means producing less of another</a:t>
            </a:r>
          </a:p>
          <a:p>
            <a:endParaRPr lang="en-US" altLang="en-US"/>
          </a:p>
          <a:p>
            <a:r>
              <a:rPr lang="en-US" altLang="en-US" b="1"/>
              <a:t>Opportunity costs </a:t>
            </a:r>
            <a:r>
              <a:rPr lang="en-US" altLang="en-US"/>
              <a:t>of production can be measured e.g. if the economy moves from point C to D (along the PPF) it will produce an extra 100 kg of carps BUT 200 kg of tilapia must be sacrificed;</a:t>
            </a:r>
          </a:p>
          <a:p>
            <a:endParaRPr lang="en-US" altLang="en-US"/>
          </a:p>
          <a:p>
            <a:r>
              <a:rPr lang="en-US" altLang="en-US"/>
              <a:t>Hence the opportunity cost is 200 kg of tilapia</a:t>
            </a:r>
            <a:endParaRPr lang="en-MY"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0D038135-D96F-0BC8-29BF-C4CB986042BC}"/>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a:t>Quick history of economic definitions</a:t>
            </a:r>
            <a:endParaRPr lang="en-MY" altLang="en-US" sz="3600"/>
          </a:p>
        </p:txBody>
      </p:sp>
      <p:sp>
        <p:nvSpPr>
          <p:cNvPr id="23555" name="Content Placeholder 2">
            <a:extLst>
              <a:ext uri="{FF2B5EF4-FFF2-40B4-BE49-F238E27FC236}">
                <a16:creationId xmlns:a16="http://schemas.microsoft.com/office/drawing/2014/main" id="{A5158038-DFCE-6C9B-3641-FF74885457B2}"/>
              </a:ext>
            </a:extLst>
          </p:cNvPr>
          <p:cNvSpPr>
            <a:spLocks noGrp="1"/>
          </p:cNvSpPr>
          <p:nvPr>
            <p:ph idx="1"/>
          </p:nvPr>
        </p:nvSpPr>
        <p:spPr bwMode="auto">
          <a:xfrm>
            <a:off x="411163" y="1600200"/>
            <a:ext cx="6464300" cy="2597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buFont typeface="Arial" panose="020B0604020202020204" pitchFamily="34" charset="0"/>
              <a:buChar char="•"/>
            </a:pPr>
            <a:r>
              <a:rPr lang="en-US" altLang="en-US" sz="2400"/>
              <a:t>Adam smith (1723 – 1790)</a:t>
            </a:r>
          </a:p>
          <a:p>
            <a:pPr marL="342900" indent="-342900">
              <a:buFont typeface="Arial" panose="020B0604020202020204" pitchFamily="34" charset="0"/>
              <a:buChar char="•"/>
            </a:pPr>
            <a:r>
              <a:rPr lang="en-US" altLang="en-US" sz="2400"/>
              <a:t>In 1776 he published “An Inquiry into Nature and Causes of Wealth of Nations” </a:t>
            </a:r>
          </a:p>
          <a:p>
            <a:pPr marL="342900" indent="-342900">
              <a:buFont typeface="Arial" panose="020B0604020202020204" pitchFamily="34" charset="0"/>
              <a:buChar char="•"/>
            </a:pPr>
            <a:r>
              <a:rPr lang="en-US" altLang="en-US" sz="2400"/>
              <a:t>He defined economics as the practical science of production and distribution of </a:t>
            </a:r>
            <a:r>
              <a:rPr lang="en-US" altLang="en-US" sz="2400" b="1" u="sng"/>
              <a:t>wealth</a:t>
            </a:r>
            <a:r>
              <a:rPr lang="en-US" altLang="en-US" sz="2400"/>
              <a:t>.</a:t>
            </a:r>
          </a:p>
          <a:p>
            <a:pPr marL="342900" indent="-342900">
              <a:buFont typeface="Arial" panose="020B0604020202020204" pitchFamily="34" charset="0"/>
              <a:buChar char="•"/>
            </a:pPr>
            <a:endParaRPr lang="en-MY" altLang="en-US" sz="2400"/>
          </a:p>
        </p:txBody>
      </p:sp>
      <p:sp>
        <p:nvSpPr>
          <p:cNvPr id="23556" name="AutoShape 2" descr="Adam Smith - Econlib">
            <a:extLst>
              <a:ext uri="{FF2B5EF4-FFF2-40B4-BE49-F238E27FC236}">
                <a16:creationId xmlns:a16="http://schemas.microsoft.com/office/drawing/2014/main" id="{B5D72602-6824-A2F7-587D-5FDA423F8C83}"/>
              </a:ext>
            </a:extLst>
          </p:cNvPr>
          <p:cNvSpPr>
            <a:spLocks noChangeAspect="1" noChangeArrowheads="1"/>
          </p:cNvSpPr>
          <p:nvPr/>
        </p:nvSpPr>
        <p:spPr bwMode="auto">
          <a:xfrm>
            <a:off x="176213" y="-1825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endParaRPr lang="en-MY" altLang="en-US"/>
          </a:p>
        </p:txBody>
      </p:sp>
      <p:pic>
        <p:nvPicPr>
          <p:cNvPr id="23557" name="Picture 7">
            <a:extLst>
              <a:ext uri="{FF2B5EF4-FFF2-40B4-BE49-F238E27FC236}">
                <a16:creationId xmlns:a16="http://schemas.microsoft.com/office/drawing/2014/main" id="{926E96F4-FDA2-0DAD-969B-6E7D0FE9439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19925" y="1577975"/>
            <a:ext cx="17526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Content Placeholder 2">
            <a:extLst>
              <a:ext uri="{FF2B5EF4-FFF2-40B4-BE49-F238E27FC236}">
                <a16:creationId xmlns:a16="http://schemas.microsoft.com/office/drawing/2014/main" id="{D890356F-EB3B-5CD5-54CE-87B786F1C47F}"/>
              </a:ext>
            </a:extLst>
          </p:cNvPr>
          <p:cNvSpPr txBox="1">
            <a:spLocks/>
          </p:cNvSpPr>
          <p:nvPr/>
        </p:nvSpPr>
        <p:spPr bwMode="auto">
          <a:xfrm>
            <a:off x="481013" y="4868863"/>
            <a:ext cx="6105525"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a:defRPr>
                <a:solidFill>
                  <a:schemeClr val="tx1"/>
                </a:solidFill>
                <a:latin typeface="Arial" panose="020B0604020202020204" pitchFamily="34" charset="0"/>
                <a:ea typeface="MS PGothic" panose="020B0600070205080204" pitchFamily="34" charset="-128"/>
              </a:defRPr>
            </a:lvl2pPr>
            <a:lvl3pPr>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spcBef>
                <a:spcPct val="20000"/>
              </a:spcBef>
              <a:buFont typeface="Arial" panose="020B0604020202020204" pitchFamily="34" charset="0"/>
              <a:buChar char="•"/>
            </a:pPr>
            <a:endParaRPr lang="en-MY" altLang="en-US" sz="2200" b="1" u="sng"/>
          </a:p>
        </p:txBody>
      </p:sp>
      <p:sp>
        <p:nvSpPr>
          <p:cNvPr id="23559" name="Rectangle 9">
            <a:extLst>
              <a:ext uri="{FF2B5EF4-FFF2-40B4-BE49-F238E27FC236}">
                <a16:creationId xmlns:a16="http://schemas.microsoft.com/office/drawing/2014/main" id="{F39EE798-B0C7-3223-960B-A431779AF85C}"/>
              </a:ext>
            </a:extLst>
          </p:cNvPr>
          <p:cNvSpPr>
            <a:spLocks noChangeArrowheads="1"/>
          </p:cNvSpPr>
          <p:nvPr/>
        </p:nvSpPr>
        <p:spPr bwMode="auto">
          <a:xfrm>
            <a:off x="481013" y="4614863"/>
            <a:ext cx="553085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buFont typeface="Arial" panose="020B0604020202020204" pitchFamily="34" charset="0"/>
              <a:buChar char="•"/>
            </a:pPr>
            <a:r>
              <a:rPr lang="en-US" altLang="en-US" sz="2400"/>
              <a:t>Alfred Marshall (1842 - 1924)</a:t>
            </a:r>
          </a:p>
          <a:p>
            <a:pPr>
              <a:buFont typeface="Arial" panose="020B0604020202020204" pitchFamily="34" charset="0"/>
              <a:buChar char="•"/>
            </a:pPr>
            <a:r>
              <a:rPr lang="en-US" altLang="en-US" sz="2400"/>
              <a:t>In 1890 he published </a:t>
            </a:r>
            <a:r>
              <a:rPr lang="en-MY" altLang="en-US" sz="2400"/>
              <a:t>“Principles of Economics” </a:t>
            </a:r>
          </a:p>
          <a:p>
            <a:pPr>
              <a:buFont typeface="Arial" panose="020B0604020202020204" pitchFamily="34" charset="0"/>
              <a:buChar char="•"/>
            </a:pPr>
            <a:r>
              <a:rPr lang="en-MY" altLang="en-US" sz="2400"/>
              <a:t>He defined Economics around the concept of </a:t>
            </a:r>
            <a:r>
              <a:rPr lang="en-MY" altLang="en-US" sz="2400" b="1" u="sng"/>
              <a:t>welfare</a:t>
            </a:r>
          </a:p>
        </p:txBody>
      </p:sp>
      <p:pic>
        <p:nvPicPr>
          <p:cNvPr id="23560" name="Picture 10">
            <a:extLst>
              <a:ext uri="{FF2B5EF4-FFF2-40B4-BE49-F238E27FC236}">
                <a16:creationId xmlns:a16="http://schemas.microsoft.com/office/drawing/2014/main" id="{02E030D9-E0ED-6A59-73AF-D189DA49D0C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96113" y="4291013"/>
            <a:ext cx="1800225"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EB0632-A020-6A2E-A72D-684E2DA7AAEB}"/>
              </a:ext>
            </a:extLst>
          </p:cNvPr>
          <p:cNvSpPr>
            <a:spLocks noGrp="1"/>
          </p:cNvSpPr>
          <p:nvPr>
            <p:ph idx="1"/>
          </p:nvPr>
        </p:nvSpPr>
        <p:spPr>
          <a:xfrm>
            <a:off x="411163" y="1330325"/>
            <a:ext cx="4881562" cy="4525963"/>
          </a:xfrm>
        </p:spPr>
        <p:txBody>
          <a:bodyPr/>
          <a:lstStyle/>
          <a:p>
            <a:pPr>
              <a:defRPr/>
            </a:pPr>
            <a:r>
              <a:rPr lang="en-US" sz="2000" b="1" dirty="0">
                <a:ea typeface="ＭＳ Ｐゴシック" charset="-128"/>
              </a:rPr>
              <a:t>Tradeoffs in the PPC</a:t>
            </a:r>
            <a:r>
              <a:rPr lang="en-US" sz="2000" dirty="0">
                <a:ea typeface="ＭＳ Ｐゴシック" charset="-128"/>
              </a:rPr>
              <a:t>: Sarah faces two tradeoff. She can either work or play with her limited amount of time. </a:t>
            </a:r>
          </a:p>
          <a:p>
            <a:pPr marL="285750" indent="-285750">
              <a:buFont typeface="Arial" panose="020B0604020202020204" pitchFamily="34" charset="0"/>
              <a:buChar char="•"/>
              <a:defRPr/>
            </a:pPr>
            <a:r>
              <a:rPr lang="en-US" sz="2000" dirty="0">
                <a:ea typeface="ＭＳ Ｐゴシック" charset="-128"/>
              </a:rPr>
              <a:t>The opportunity cost of an hour of work is an hour of play</a:t>
            </a:r>
          </a:p>
          <a:p>
            <a:pPr marL="285750" indent="-285750">
              <a:buFont typeface="Arial" panose="020B0604020202020204" pitchFamily="34" charset="0"/>
              <a:buChar char="•"/>
              <a:defRPr/>
            </a:pPr>
            <a:r>
              <a:rPr lang="en-US" sz="2000" dirty="0">
                <a:ea typeface="ＭＳ Ｐゴシック" charset="-128"/>
              </a:rPr>
              <a:t>As she goes from 3 hours of work to 7 hours of work, she gives up 4 hours of play.</a:t>
            </a:r>
          </a:p>
          <a:p>
            <a:pPr marL="285750" indent="-285750">
              <a:buFont typeface="Arial" panose="020B0604020202020204" pitchFamily="34" charset="0"/>
              <a:buChar char="•"/>
              <a:defRPr/>
            </a:pPr>
            <a:r>
              <a:rPr lang="en-US" sz="2000" dirty="0">
                <a:ea typeface="ＭＳ Ｐゴシック" charset="-128"/>
              </a:rPr>
              <a:t>She cannot spend 10 hours working AND 10 hours playing, so Sarah has to make CHOICES</a:t>
            </a:r>
          </a:p>
          <a:p>
            <a:pPr>
              <a:defRPr/>
            </a:pPr>
            <a:endParaRPr lang="en-US" sz="2000" dirty="0">
              <a:ea typeface="ＭＳ Ｐゴシック" charset="-128"/>
            </a:endParaRPr>
          </a:p>
          <a:p>
            <a:pPr algn="ctr">
              <a:defRPr/>
            </a:pPr>
            <a:r>
              <a:rPr lang="en-US" sz="2000" i="1" dirty="0">
                <a:ea typeface="ＭＳ Ｐゴシック" charset="-128"/>
              </a:rPr>
              <a:t>This basic model can be used to illustrate the economic challenges faced by individuals, firms, states, countries or the entire world…</a:t>
            </a:r>
          </a:p>
          <a:p>
            <a:pPr>
              <a:defRPr/>
            </a:pPr>
            <a:endParaRPr lang="en-MY" sz="2000" dirty="0">
              <a:ea typeface="ＭＳ Ｐゴシック" charset="-128"/>
            </a:endParaRPr>
          </a:p>
        </p:txBody>
      </p:sp>
      <p:pic>
        <p:nvPicPr>
          <p:cNvPr id="56323" name="Picture 2" descr="Image_10">
            <a:extLst>
              <a:ext uri="{FF2B5EF4-FFF2-40B4-BE49-F238E27FC236}">
                <a16:creationId xmlns:a16="http://schemas.microsoft.com/office/drawing/2014/main" id="{B94ECAEA-167A-A464-ED5F-78C068E165AD}"/>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5303838" y="1773238"/>
            <a:ext cx="3695700" cy="381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211D946E-1B45-06F3-BDEF-1B0A89ECADC4}"/>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Points Outside and Inside the Static PPF</a:t>
            </a:r>
            <a:endParaRPr lang="en-MY" altLang="en-US"/>
          </a:p>
        </p:txBody>
      </p:sp>
      <p:pic>
        <p:nvPicPr>
          <p:cNvPr id="57347" name="Picture 3">
            <a:extLst>
              <a:ext uri="{FF2B5EF4-FFF2-40B4-BE49-F238E27FC236}">
                <a16:creationId xmlns:a16="http://schemas.microsoft.com/office/drawing/2014/main" id="{722821DD-CE44-1390-E26E-9425BB51D73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30763" y="1844675"/>
            <a:ext cx="381000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8" name="Picture 4">
            <a:extLst>
              <a:ext uri="{FF2B5EF4-FFF2-40B4-BE49-F238E27FC236}">
                <a16:creationId xmlns:a16="http://schemas.microsoft.com/office/drawing/2014/main" id="{3B04FF50-28DB-9D7F-BB5D-B318F825BFB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5650" y="3822700"/>
            <a:ext cx="2249488" cy="263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Rectangle 5">
            <a:extLst>
              <a:ext uri="{FF2B5EF4-FFF2-40B4-BE49-F238E27FC236}">
                <a16:creationId xmlns:a16="http://schemas.microsoft.com/office/drawing/2014/main" id="{10188520-8624-A362-29FE-9404CF7DD499}"/>
              </a:ext>
            </a:extLst>
          </p:cNvPr>
          <p:cNvSpPr>
            <a:spLocks noChangeArrowheads="1"/>
          </p:cNvSpPr>
          <p:nvPr/>
        </p:nvSpPr>
        <p:spPr bwMode="auto">
          <a:xfrm>
            <a:off x="3163888" y="4652963"/>
            <a:ext cx="54371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a:t>At point Y, the economy is satisfying fewer needs and wants than is possible. This is due to: i) Resources not being fully employed and/or ii) Resources not being used in the most efficient way</a:t>
            </a:r>
            <a:endParaRPr lang="en-MY" altLang="en-US"/>
          </a:p>
        </p:txBody>
      </p:sp>
      <p:sp>
        <p:nvSpPr>
          <p:cNvPr id="57350" name="Rectangle 6">
            <a:extLst>
              <a:ext uri="{FF2B5EF4-FFF2-40B4-BE49-F238E27FC236}">
                <a16:creationId xmlns:a16="http://schemas.microsoft.com/office/drawing/2014/main" id="{AC3C0169-DD9A-A059-9C0E-B4C5929B7C14}"/>
              </a:ext>
            </a:extLst>
          </p:cNvPr>
          <p:cNvSpPr>
            <a:spLocks noChangeArrowheads="1"/>
          </p:cNvSpPr>
          <p:nvPr/>
        </p:nvSpPr>
        <p:spPr bwMode="auto">
          <a:xfrm>
            <a:off x="719138" y="2193925"/>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a:t>Points outside the PPF (e.g. X) are not possible using existing technology and resources </a:t>
            </a:r>
            <a:endParaRPr lang="en-MY"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Image_5">
            <a:extLst>
              <a:ext uri="{FF2B5EF4-FFF2-40B4-BE49-F238E27FC236}">
                <a16:creationId xmlns:a16="http://schemas.microsoft.com/office/drawing/2014/main" id="{BF6E9459-3302-6220-A205-D5920128D039}"/>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5148263" y="1617663"/>
            <a:ext cx="3829050"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7CC8D463-5138-EAD0-6ABD-3CF12483BB59}"/>
              </a:ext>
            </a:extLst>
          </p:cNvPr>
          <p:cNvSpPr txBox="1"/>
          <p:nvPr/>
        </p:nvSpPr>
        <p:spPr>
          <a:xfrm>
            <a:off x="23813" y="1628775"/>
            <a:ext cx="5230812" cy="4800600"/>
          </a:xfrm>
          <a:prstGeom prst="rect">
            <a:avLst/>
          </a:prstGeom>
          <a:noFill/>
        </p:spPr>
        <p:txBody>
          <a:bodyPr>
            <a:spAutoFit/>
          </a:bodyPr>
          <a:lstStyle/>
          <a:p>
            <a:pPr>
              <a:defRPr/>
            </a:pPr>
            <a:r>
              <a:rPr lang="en-US" dirty="0">
                <a:ea typeface="ＭＳ Ｐゴシック" panose="020B0600070205080204" pitchFamily="34" charset="-128"/>
              </a:rPr>
              <a:t>This model shows that Italy can produce:</a:t>
            </a:r>
          </a:p>
          <a:p>
            <a:pPr marL="285750" indent="-285750">
              <a:buFont typeface="Arial" pitchFamily="34" charset="0"/>
              <a:buChar char="•"/>
              <a:defRPr/>
            </a:pPr>
            <a:r>
              <a:rPr lang="en-US" dirty="0">
                <a:ea typeface="ＭＳ Ｐゴシック" panose="020B0600070205080204" pitchFamily="34" charset="-128"/>
              </a:rPr>
              <a:t>Either 7.5 million of pizzas, </a:t>
            </a:r>
          </a:p>
          <a:p>
            <a:pPr marL="285750" indent="-285750">
              <a:buFont typeface="Arial" pitchFamily="34" charset="0"/>
              <a:buChar char="•"/>
              <a:defRPr/>
            </a:pPr>
            <a:r>
              <a:rPr lang="en-US" dirty="0">
                <a:ea typeface="ＭＳ Ｐゴシック" panose="020B0600070205080204" pitchFamily="34" charset="-128"/>
              </a:rPr>
              <a:t>OR 750 robots for healthcare </a:t>
            </a:r>
          </a:p>
          <a:p>
            <a:pPr marL="285750" indent="-285750">
              <a:buFont typeface="Arial" pitchFamily="34" charset="0"/>
              <a:buChar char="•"/>
              <a:defRPr/>
            </a:pPr>
            <a:r>
              <a:rPr lang="en-US" dirty="0">
                <a:ea typeface="ＭＳ Ｐゴシック" panose="020B0600070205080204" pitchFamily="34" charset="-128"/>
              </a:rPr>
              <a:t>Note, however, that Italy can NOT produce 7.5 ton of pizzas AND 750 robots</a:t>
            </a:r>
          </a:p>
          <a:p>
            <a:pPr>
              <a:defRPr/>
            </a:pPr>
            <a:endParaRPr lang="en-US" dirty="0">
              <a:ea typeface="ＭＳ Ｐゴシック" panose="020B0600070205080204" pitchFamily="34" charset="-128"/>
            </a:endParaRPr>
          </a:p>
          <a:p>
            <a:pPr>
              <a:defRPr/>
            </a:pPr>
            <a:r>
              <a:rPr lang="en-US" dirty="0">
                <a:ea typeface="ＭＳ Ｐゴシック" panose="020B0600070205080204" pitchFamily="34" charset="-128"/>
              </a:rPr>
              <a:t>Italy faces a tradeoff in how to use its scarce resources of land, labor and capital. As the country moves along its PPC from point A to point D:</a:t>
            </a:r>
          </a:p>
          <a:p>
            <a:pPr marL="285750" indent="-285750">
              <a:buFont typeface="Arial" pitchFamily="34" charset="0"/>
              <a:buChar char="•"/>
              <a:defRPr/>
            </a:pPr>
            <a:r>
              <a:rPr lang="en-US" dirty="0">
                <a:ea typeface="ＭＳ Ｐゴシック" panose="020B0600070205080204" pitchFamily="34" charset="-128"/>
              </a:rPr>
              <a:t>It gives up more and more pizza to have more robots</a:t>
            </a:r>
          </a:p>
          <a:p>
            <a:pPr marL="285750" indent="-285750">
              <a:buFont typeface="Arial" pitchFamily="34" charset="0"/>
              <a:buChar char="•"/>
              <a:defRPr/>
            </a:pPr>
            <a:r>
              <a:rPr lang="en-US" dirty="0">
                <a:ea typeface="ＭＳ Ｐゴシック" panose="020B0600070205080204" pitchFamily="34" charset="-128"/>
              </a:rPr>
              <a:t>It gives up current consumption of food for production of robots, which themselves are capital goods, and therefore will assure that Italy’s economy will grow into the future.</a:t>
            </a:r>
          </a:p>
          <a:p>
            <a:pPr>
              <a:defRPr/>
            </a:pPr>
            <a:r>
              <a:rPr lang="en-US" dirty="0">
                <a:ea typeface="ＭＳ Ｐゴシック" panose="020B0600070205080204" pitchFamily="34" charset="-128"/>
              </a:rPr>
              <a:t>  </a:t>
            </a:r>
          </a:p>
        </p:txBody>
      </p:sp>
      <p:sp>
        <p:nvSpPr>
          <p:cNvPr id="58372" name="Title 1">
            <a:extLst>
              <a:ext uri="{FF2B5EF4-FFF2-40B4-BE49-F238E27FC236}">
                <a16:creationId xmlns:a16="http://schemas.microsoft.com/office/drawing/2014/main" id="{A1F4E745-E826-208A-B308-D876F6FF94C8}"/>
              </a:ext>
            </a:extLst>
          </p:cNvPr>
          <p:cNvSpPr>
            <a:spLocks noGrp="1"/>
          </p:cNvSpPr>
          <p:nvPr>
            <p:ph type="title"/>
          </p:nvPr>
        </p:nvSpPr>
        <p:spPr bwMode="auto">
          <a:xfrm>
            <a:off x="611188" y="15240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Consider the hypothetical PPC for the country of Italy</a:t>
            </a:r>
            <a:br>
              <a:rPr lang="en-US" altLang="en-US"/>
            </a:br>
            <a:br>
              <a:rPr lang="en-US" altLang="en-US"/>
            </a:br>
            <a:endParaRPr lang="en-MY"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Image_7">
            <a:extLst>
              <a:ext uri="{FF2B5EF4-FFF2-40B4-BE49-F238E27FC236}">
                <a16:creationId xmlns:a16="http://schemas.microsoft.com/office/drawing/2014/main" id="{432D7585-212D-5485-9136-EA9C494FCF6B}"/>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6445250" y="1295400"/>
            <a:ext cx="2393950" cy="237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19" name="Picture 2" descr="Image_5">
            <a:extLst>
              <a:ext uri="{FF2B5EF4-FFF2-40B4-BE49-F238E27FC236}">
                <a16:creationId xmlns:a16="http://schemas.microsoft.com/office/drawing/2014/main" id="{F8E39226-3026-2DC3-4360-A76CE3E929B0}"/>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6564313" y="3732213"/>
            <a:ext cx="2503487"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TextBox 55">
            <a:extLst>
              <a:ext uri="{FF2B5EF4-FFF2-40B4-BE49-F238E27FC236}">
                <a16:creationId xmlns:a16="http://schemas.microsoft.com/office/drawing/2014/main" id="{71D19382-3392-DFA7-6FD0-E3A443BFB312}"/>
              </a:ext>
            </a:extLst>
          </p:cNvPr>
          <p:cNvSpPr txBox="1"/>
          <p:nvPr/>
        </p:nvSpPr>
        <p:spPr>
          <a:xfrm>
            <a:off x="0" y="1295400"/>
            <a:ext cx="6176963" cy="4308475"/>
          </a:xfrm>
          <a:prstGeom prst="rect">
            <a:avLst/>
          </a:prstGeom>
          <a:noFill/>
        </p:spPr>
        <p:txBody>
          <a:bodyPr>
            <a:spAutoFit/>
          </a:bodyPr>
          <a:lstStyle/>
          <a:p>
            <a:pPr>
              <a:defRPr/>
            </a:pPr>
            <a:r>
              <a:rPr lang="en-US" sz="2000" dirty="0">
                <a:ea typeface="ＭＳ Ｐゴシック" panose="020B0600070205080204" pitchFamily="34" charset="-128"/>
              </a:rPr>
              <a:t>A PPC can be either straight (A) or bowed outwards from the origin (B).</a:t>
            </a:r>
          </a:p>
          <a:p>
            <a:pPr>
              <a:defRPr/>
            </a:pPr>
            <a:r>
              <a:rPr lang="en-US" b="1" dirty="0">
                <a:ea typeface="ＭＳ Ｐゴシック" panose="020B0600070205080204" pitchFamily="34" charset="-128"/>
              </a:rPr>
              <a:t>A straight line PPC</a:t>
            </a:r>
          </a:p>
          <a:p>
            <a:pPr marL="285750" indent="-285750">
              <a:buFont typeface="Arial" pitchFamily="34" charset="0"/>
              <a:buChar char="•"/>
              <a:defRPr/>
            </a:pPr>
            <a:r>
              <a:rPr lang="en-US" dirty="0">
                <a:ea typeface="ＭＳ Ｐゴシック" panose="020B0600070205080204" pitchFamily="34" charset="-128"/>
              </a:rPr>
              <a:t>Indicates that the two goods require similar resources to produce (like pizzas and calzones)</a:t>
            </a:r>
          </a:p>
          <a:p>
            <a:pPr marL="285750" indent="-285750">
              <a:buFont typeface="Arial" pitchFamily="34" charset="0"/>
              <a:buChar char="•"/>
              <a:defRPr/>
            </a:pPr>
            <a:r>
              <a:rPr lang="en-US" dirty="0">
                <a:ea typeface="ＭＳ Ｐゴシック" panose="020B0600070205080204" pitchFamily="34" charset="-128"/>
              </a:rPr>
              <a:t>The opportunity cost of one pizza is one calzone, so Italy always gives up the same quantity of one good no mater where it is on its PPC</a:t>
            </a:r>
          </a:p>
          <a:p>
            <a:pPr marL="285750" indent="-285750">
              <a:buFont typeface="Arial" pitchFamily="34" charset="0"/>
              <a:buChar char="•"/>
              <a:defRPr/>
            </a:pPr>
            <a:endParaRPr lang="en-US" dirty="0">
              <a:ea typeface="ＭＳ Ｐゴシック" panose="020B0600070205080204" pitchFamily="34" charset="-128"/>
            </a:endParaRPr>
          </a:p>
          <a:p>
            <a:pPr>
              <a:defRPr/>
            </a:pPr>
            <a:r>
              <a:rPr lang="en-US" b="1" dirty="0">
                <a:ea typeface="ＭＳ Ｐゴシック" panose="020B0600070205080204" pitchFamily="34" charset="-128"/>
              </a:rPr>
              <a:t>A bowed out PPC</a:t>
            </a:r>
          </a:p>
          <a:p>
            <a:pPr marL="285750" indent="-285750">
              <a:buFont typeface="Arial" pitchFamily="34" charset="0"/>
              <a:buChar char="•"/>
              <a:defRPr/>
            </a:pPr>
            <a:r>
              <a:rPr lang="en-US" dirty="0">
                <a:ea typeface="ＭＳ Ｐゴシック" panose="020B0600070205080204" pitchFamily="34" charset="-128"/>
              </a:rPr>
              <a:t>Indicates that the two goods require very different resources to produce (like pizzas and robots)</a:t>
            </a:r>
          </a:p>
          <a:p>
            <a:pPr marL="285750" indent="-285750">
              <a:buFont typeface="Arial" pitchFamily="34" charset="0"/>
              <a:buChar char="•"/>
              <a:defRPr/>
            </a:pPr>
            <a:r>
              <a:rPr lang="en-US" dirty="0">
                <a:ea typeface="ＭＳ Ｐゴシック" panose="020B0600070205080204" pitchFamily="34" charset="-128"/>
              </a:rPr>
              <a:t>As Italy increases its output of one good, the </a:t>
            </a:r>
            <a:r>
              <a:rPr lang="en-US" dirty="0" err="1">
                <a:ea typeface="ＭＳ Ｐゴシック" panose="020B0600070205080204" pitchFamily="34" charset="-128"/>
              </a:rPr>
              <a:t>oportunity</a:t>
            </a:r>
            <a:r>
              <a:rPr lang="en-US" dirty="0">
                <a:ea typeface="ＭＳ Ｐゴシック" panose="020B0600070205080204" pitchFamily="34" charset="-128"/>
              </a:rPr>
              <a:t> cost (in terms of the quantity of the other good that must be given up) increases.</a:t>
            </a:r>
          </a:p>
        </p:txBody>
      </p:sp>
      <p:sp>
        <p:nvSpPr>
          <p:cNvPr id="60421" name="Rectangle 57">
            <a:extLst>
              <a:ext uri="{FF2B5EF4-FFF2-40B4-BE49-F238E27FC236}">
                <a16:creationId xmlns:a16="http://schemas.microsoft.com/office/drawing/2014/main" id="{38E918E0-0FEE-FE9D-35D1-60B7F1528443}"/>
              </a:ext>
            </a:extLst>
          </p:cNvPr>
          <p:cNvSpPr>
            <a:spLocks noChangeArrowheads="1"/>
          </p:cNvSpPr>
          <p:nvPr/>
        </p:nvSpPr>
        <p:spPr bwMode="auto">
          <a:xfrm>
            <a:off x="5789613" y="2109788"/>
            <a:ext cx="863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sz="2800">
                <a:solidFill>
                  <a:srgbClr val="0000CC"/>
                </a:solidFill>
              </a:rPr>
              <a:t> (A) </a:t>
            </a:r>
          </a:p>
        </p:txBody>
      </p:sp>
      <p:sp>
        <p:nvSpPr>
          <p:cNvPr id="60422" name="Rectangle 60">
            <a:extLst>
              <a:ext uri="{FF2B5EF4-FFF2-40B4-BE49-F238E27FC236}">
                <a16:creationId xmlns:a16="http://schemas.microsoft.com/office/drawing/2014/main" id="{98A7F937-F135-C56E-F514-8829EE4B093F}"/>
              </a:ext>
            </a:extLst>
          </p:cNvPr>
          <p:cNvSpPr>
            <a:spLocks noChangeArrowheads="1"/>
          </p:cNvSpPr>
          <p:nvPr/>
        </p:nvSpPr>
        <p:spPr bwMode="auto">
          <a:xfrm>
            <a:off x="5965825" y="4711700"/>
            <a:ext cx="6651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sz="2800">
                <a:solidFill>
                  <a:srgbClr val="0000CC"/>
                </a:solidFill>
              </a:rPr>
              <a:t>(B)</a:t>
            </a:r>
          </a:p>
        </p:txBody>
      </p:sp>
      <p:sp>
        <p:nvSpPr>
          <p:cNvPr id="60423" name="TextBox 61">
            <a:extLst>
              <a:ext uri="{FF2B5EF4-FFF2-40B4-BE49-F238E27FC236}">
                <a16:creationId xmlns:a16="http://schemas.microsoft.com/office/drawing/2014/main" id="{B1C68012-3E01-B8A1-5800-0400AC4AA11C}"/>
              </a:ext>
            </a:extLst>
          </p:cNvPr>
          <p:cNvSpPr txBox="1">
            <a:spLocks noChangeArrowheads="1"/>
          </p:cNvSpPr>
          <p:nvPr/>
        </p:nvSpPr>
        <p:spPr bwMode="auto">
          <a:xfrm>
            <a:off x="522288" y="5554663"/>
            <a:ext cx="60420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a:r>
              <a:rPr lang="en-US" altLang="en-US" sz="2000" i="1">
                <a:solidFill>
                  <a:srgbClr val="FF0000"/>
                </a:solidFill>
              </a:rPr>
              <a:t>The Law of Increasing Opportunity Cost:</a:t>
            </a:r>
          </a:p>
          <a:p>
            <a:pPr algn="ctr"/>
            <a:r>
              <a:rPr lang="en-US" altLang="en-US" sz="2000" i="1">
                <a:solidFill>
                  <a:srgbClr val="FF0000"/>
                </a:solidFill>
              </a:rPr>
              <a:t>As the output of one good increases, the opportunity cost in terms of other goods tends to increase  </a:t>
            </a:r>
          </a:p>
        </p:txBody>
      </p:sp>
      <p:sp>
        <p:nvSpPr>
          <p:cNvPr id="60424" name="Title 1">
            <a:extLst>
              <a:ext uri="{FF2B5EF4-FFF2-40B4-BE49-F238E27FC236}">
                <a16:creationId xmlns:a16="http://schemas.microsoft.com/office/drawing/2014/main" id="{5A9ED227-84B0-869D-F9A8-883BE52EDA15}"/>
              </a:ext>
            </a:extLst>
          </p:cNvPr>
          <p:cNvSpPr>
            <a:spLocks noGrp="1"/>
          </p:cNvSpPr>
          <p:nvPr>
            <p:ph type="title"/>
          </p:nvPr>
        </p:nvSpPr>
        <p:spPr bwMode="auto">
          <a:xfrm>
            <a:off x="611188" y="15240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Straight –line versus curved PPCs</a:t>
            </a:r>
            <a:endParaRPr lang="en-MY"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a:extLst>
              <a:ext uri="{FF2B5EF4-FFF2-40B4-BE49-F238E27FC236}">
                <a16:creationId xmlns:a16="http://schemas.microsoft.com/office/drawing/2014/main" id="{2B4AC1CB-08DC-4C05-B83C-BF73E84B6BA6}"/>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Key Concepts shown by the PPC</a:t>
            </a:r>
            <a:endParaRPr lang="en-MY" altLang="en-US"/>
          </a:p>
        </p:txBody>
      </p:sp>
      <p:sp>
        <p:nvSpPr>
          <p:cNvPr id="4" name="TextBox 3">
            <a:extLst>
              <a:ext uri="{FF2B5EF4-FFF2-40B4-BE49-F238E27FC236}">
                <a16:creationId xmlns:a16="http://schemas.microsoft.com/office/drawing/2014/main" id="{B65E63C3-BF4D-047B-E167-CAEE25C55327}"/>
              </a:ext>
            </a:extLst>
          </p:cNvPr>
          <p:cNvSpPr txBox="1"/>
          <p:nvPr/>
        </p:nvSpPr>
        <p:spPr>
          <a:xfrm>
            <a:off x="0" y="1306513"/>
            <a:ext cx="8915400" cy="646112"/>
          </a:xfrm>
          <a:prstGeom prst="rect">
            <a:avLst/>
          </a:prstGeom>
          <a:noFill/>
        </p:spPr>
        <p:txBody>
          <a:bodyPr>
            <a:spAutoFit/>
          </a:bodyPr>
          <a:lstStyle/>
          <a:p>
            <a:pPr>
              <a:defRPr/>
            </a:pPr>
            <a:r>
              <a:rPr lang="en-US" dirty="0">
                <a:latin typeface="+mj-lt"/>
                <a:ea typeface="ＭＳ Ｐゴシック" panose="020B0600070205080204" pitchFamily="34" charset="-128"/>
              </a:rPr>
              <a:t>In addition to opportunity costs and tradeoffs, the PPC can be used to illustrate several other key Economic concepts, including…</a:t>
            </a:r>
          </a:p>
        </p:txBody>
      </p:sp>
      <p:pic>
        <p:nvPicPr>
          <p:cNvPr id="61444" name="Picture 2" descr="Image_7">
            <a:extLst>
              <a:ext uri="{FF2B5EF4-FFF2-40B4-BE49-F238E27FC236}">
                <a16:creationId xmlns:a16="http://schemas.microsoft.com/office/drawing/2014/main" id="{DB138272-5FE7-0716-6DA4-84383EE8389E}"/>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0" y="2514600"/>
            <a:ext cx="3767138"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77EFF66E-E0EF-4862-4E8B-0D914BCCD7AD}"/>
              </a:ext>
            </a:extLst>
          </p:cNvPr>
          <p:cNvSpPr txBox="1"/>
          <p:nvPr/>
        </p:nvSpPr>
        <p:spPr>
          <a:xfrm>
            <a:off x="3581400" y="2335213"/>
            <a:ext cx="5181600" cy="4278312"/>
          </a:xfrm>
          <a:prstGeom prst="rect">
            <a:avLst/>
          </a:prstGeom>
          <a:noFill/>
        </p:spPr>
        <p:txBody>
          <a:bodyPr>
            <a:spAutoFit/>
          </a:bodyPr>
          <a:lstStyle/>
          <a:p>
            <a:pPr marL="285750" indent="-285750">
              <a:buFont typeface="Arial" pitchFamily="34" charset="0"/>
              <a:buChar char="•"/>
              <a:defRPr/>
            </a:pPr>
            <a:r>
              <a:rPr lang="en-US" b="1" dirty="0">
                <a:solidFill>
                  <a:srgbClr val="0000CC"/>
                </a:solidFill>
                <a:latin typeface="Calibri" pitchFamily="34" charset="0"/>
                <a:ea typeface="ＭＳ Ｐゴシック" panose="020B0600070205080204" pitchFamily="34" charset="-128"/>
                <a:cs typeface="Calibri" pitchFamily="34" charset="0"/>
              </a:rPr>
              <a:t>Scarcity</a:t>
            </a:r>
            <a:r>
              <a:rPr lang="en-US" dirty="0">
                <a:solidFill>
                  <a:schemeClr val="tx1">
                    <a:lumMod val="75000"/>
                    <a:lumOff val="25000"/>
                  </a:schemeClr>
                </a:solidFill>
                <a:latin typeface="Calibri" pitchFamily="34" charset="0"/>
                <a:ea typeface="ＭＳ Ｐゴシック" panose="020B0600070205080204" pitchFamily="34" charset="-128"/>
                <a:cs typeface="Calibri" pitchFamily="34" charset="0"/>
              </a:rPr>
              <a:t>: Because of scarcity, society can only have a certain amount of output</a:t>
            </a:r>
          </a:p>
          <a:p>
            <a:pPr marL="285750" indent="-285750">
              <a:buFont typeface="Arial" pitchFamily="34" charset="0"/>
              <a:buChar char="•"/>
              <a:defRPr/>
            </a:pPr>
            <a:r>
              <a:rPr lang="en-US" b="1" dirty="0">
                <a:solidFill>
                  <a:srgbClr val="0000CC"/>
                </a:solidFill>
                <a:latin typeface="Calibri" pitchFamily="34" charset="0"/>
                <a:ea typeface="ＭＳ Ｐゴシック" panose="020B0600070205080204" pitchFamily="34" charset="-128"/>
                <a:cs typeface="Calibri" pitchFamily="34" charset="0"/>
              </a:rPr>
              <a:t>Actual output:</a:t>
            </a:r>
            <a:r>
              <a:rPr lang="en-US" dirty="0">
                <a:solidFill>
                  <a:srgbClr val="0000CC"/>
                </a:solidFill>
                <a:latin typeface="Calibri" pitchFamily="34" charset="0"/>
                <a:ea typeface="ＭＳ Ｐゴシック" panose="020B0600070205080204" pitchFamily="34" charset="-128"/>
                <a:cs typeface="Calibri" pitchFamily="34" charset="0"/>
              </a:rPr>
              <a:t> </a:t>
            </a:r>
            <a:r>
              <a:rPr lang="en-US" dirty="0">
                <a:solidFill>
                  <a:schemeClr val="tx1">
                    <a:lumMod val="75000"/>
                    <a:lumOff val="25000"/>
                  </a:schemeClr>
                </a:solidFill>
                <a:latin typeface="Calibri" pitchFamily="34" charset="0"/>
                <a:ea typeface="ＭＳ Ｐゴシック" panose="020B0600070205080204" pitchFamily="34" charset="-128"/>
                <a:cs typeface="Calibri" pitchFamily="34" charset="0"/>
              </a:rPr>
              <a:t>A country’s actual output is shown by where it is currently producing on or within its PPC</a:t>
            </a:r>
            <a:endParaRPr lang="en-US" b="1" dirty="0">
              <a:solidFill>
                <a:schemeClr val="tx1">
                  <a:lumMod val="75000"/>
                  <a:lumOff val="25000"/>
                </a:schemeClr>
              </a:solidFill>
              <a:latin typeface="Calibri" pitchFamily="34" charset="0"/>
              <a:ea typeface="ＭＳ Ｐゴシック" panose="020B0600070205080204" pitchFamily="34" charset="-128"/>
              <a:cs typeface="Calibri" pitchFamily="34" charset="0"/>
            </a:endParaRPr>
          </a:p>
          <a:p>
            <a:pPr marL="285750" indent="-285750">
              <a:buFont typeface="Arial" pitchFamily="34" charset="0"/>
              <a:buChar char="•"/>
              <a:defRPr/>
            </a:pPr>
            <a:r>
              <a:rPr lang="en-US" b="1" dirty="0">
                <a:solidFill>
                  <a:srgbClr val="0000CC"/>
                </a:solidFill>
                <a:latin typeface="Calibri" pitchFamily="34" charset="0"/>
                <a:ea typeface="ＭＳ Ｐゴシック" panose="020B0600070205080204" pitchFamily="34" charset="-128"/>
                <a:cs typeface="Calibri" pitchFamily="34" charset="0"/>
              </a:rPr>
              <a:t>Potential output: </a:t>
            </a:r>
            <a:r>
              <a:rPr lang="en-US" dirty="0">
                <a:solidFill>
                  <a:schemeClr val="tx1">
                    <a:lumMod val="75000"/>
                    <a:lumOff val="25000"/>
                  </a:schemeClr>
                </a:solidFill>
                <a:latin typeface="Calibri" pitchFamily="34" charset="0"/>
                <a:ea typeface="ＭＳ Ｐゴシック" panose="020B0600070205080204" pitchFamily="34" charset="-128"/>
                <a:cs typeface="Calibri" pitchFamily="34" charset="0"/>
              </a:rPr>
              <a:t>A point on the PPC shows the potential output of a nation at a particular time</a:t>
            </a:r>
          </a:p>
          <a:p>
            <a:pPr marL="285750" indent="-285750">
              <a:buFont typeface="Arial" pitchFamily="34" charset="0"/>
              <a:buChar char="•"/>
              <a:defRPr/>
            </a:pPr>
            <a:r>
              <a:rPr lang="en-US" b="1" dirty="0">
                <a:solidFill>
                  <a:srgbClr val="0000CC"/>
                </a:solidFill>
                <a:latin typeface="Calibri" pitchFamily="34" charset="0"/>
                <a:ea typeface="ＭＳ Ｐゴシック" panose="020B0600070205080204" pitchFamily="34" charset="-128"/>
                <a:cs typeface="Calibri" pitchFamily="34" charset="0"/>
              </a:rPr>
              <a:t>Economic growth: </a:t>
            </a:r>
            <a:r>
              <a:rPr lang="en-US" dirty="0">
                <a:solidFill>
                  <a:schemeClr val="tx1">
                    <a:lumMod val="75000"/>
                    <a:lumOff val="25000"/>
                  </a:schemeClr>
                </a:solidFill>
                <a:latin typeface="Calibri" pitchFamily="34" charset="0"/>
                <a:ea typeface="ＭＳ Ｐゴシック" panose="020B0600070205080204" pitchFamily="34" charset="-128"/>
                <a:cs typeface="Calibri" pitchFamily="34" charset="0"/>
              </a:rPr>
              <a:t>An increase in the quantity or the quality of a nation’s resources will shift its PPC out, indicating the economy has grown</a:t>
            </a:r>
          </a:p>
          <a:p>
            <a:pPr marL="285750" indent="-285750">
              <a:buFont typeface="Arial" pitchFamily="34" charset="0"/>
              <a:buChar char="•"/>
              <a:defRPr/>
            </a:pPr>
            <a:r>
              <a:rPr lang="en-US" b="1" dirty="0">
                <a:solidFill>
                  <a:srgbClr val="0000CC"/>
                </a:solidFill>
                <a:latin typeface="Calibri" pitchFamily="34" charset="0"/>
                <a:ea typeface="ＭＳ Ｐゴシック" panose="020B0600070205080204" pitchFamily="34" charset="-128"/>
                <a:cs typeface="Calibri" pitchFamily="34" charset="0"/>
              </a:rPr>
              <a:t>Economic development: </a:t>
            </a:r>
            <a:r>
              <a:rPr lang="en-US" dirty="0">
                <a:solidFill>
                  <a:schemeClr val="tx1">
                    <a:lumMod val="75000"/>
                    <a:lumOff val="25000"/>
                  </a:schemeClr>
                </a:solidFill>
                <a:latin typeface="Calibri" pitchFamily="34" charset="0"/>
                <a:ea typeface="ＭＳ Ｐゴシック" panose="020B0600070205080204" pitchFamily="34" charset="-128"/>
                <a:cs typeface="Calibri" pitchFamily="34" charset="0"/>
              </a:rPr>
              <a:t>The composition of a nation’s output will help determine whether the standards of living of its people are improving over time</a:t>
            </a:r>
            <a:endParaRPr lang="en-US" b="1" dirty="0">
              <a:solidFill>
                <a:schemeClr val="tx1">
                  <a:lumMod val="75000"/>
                  <a:lumOff val="25000"/>
                </a:schemeClr>
              </a:solidFill>
              <a:latin typeface="Calibri" pitchFamily="34" charset="0"/>
              <a:ea typeface="ＭＳ Ｐゴシック" panose="020B0600070205080204" pitchFamily="34" charset="-128"/>
              <a:cs typeface="Calibri" pitchFamily="34" charset="0"/>
            </a:endParaRPr>
          </a:p>
          <a:p>
            <a:pPr>
              <a:defRPr/>
            </a:pPr>
            <a:endParaRPr lang="en-US" sz="2000" b="1" dirty="0">
              <a:solidFill>
                <a:schemeClr val="tx1">
                  <a:lumMod val="75000"/>
                  <a:lumOff val="25000"/>
                </a:schemeClr>
              </a:solidFill>
              <a:latin typeface="Calibri" pitchFamily="34" charset="0"/>
              <a:ea typeface="ＭＳ Ｐゴシック" panose="020B0600070205080204" pitchFamily="34" charset="-128"/>
              <a:cs typeface="Calibri"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9F3DFD8-849B-4556-798D-B686BA67FFEB}"/>
              </a:ext>
            </a:extLst>
          </p:cNvPr>
          <p:cNvSpPr/>
          <p:nvPr/>
        </p:nvSpPr>
        <p:spPr>
          <a:xfrm>
            <a:off x="23813" y="1616075"/>
            <a:ext cx="6445250" cy="5078413"/>
          </a:xfrm>
          <a:prstGeom prst="rect">
            <a:avLst/>
          </a:prstGeom>
        </p:spPr>
        <p:txBody>
          <a:bodyPr>
            <a:spAutoFit/>
          </a:bodyPr>
          <a:lstStyle/>
          <a:p>
            <a:pPr>
              <a:defRPr/>
            </a:pPr>
            <a:r>
              <a:rPr lang="en-US" b="1" dirty="0">
                <a:solidFill>
                  <a:srgbClr val="0000CC"/>
                </a:solidFill>
                <a:ea typeface="ＭＳ Ｐゴシック" panose="020B0600070205080204" pitchFamily="34" charset="-128"/>
              </a:rPr>
              <a:t>Economic Growth: </a:t>
            </a:r>
            <a:r>
              <a:rPr lang="en-US" dirty="0">
                <a:ea typeface="ＭＳ Ｐゴシック" panose="020B0600070205080204" pitchFamily="34" charset="-128"/>
              </a:rPr>
              <a:t>This refers to the increase in the total output of goods and services by a nation over time. </a:t>
            </a:r>
          </a:p>
          <a:p>
            <a:pPr marL="285750" indent="-285750">
              <a:buFont typeface="Arial" pitchFamily="34" charset="0"/>
              <a:buChar char="•"/>
              <a:defRPr/>
            </a:pPr>
            <a:r>
              <a:rPr lang="en-US" dirty="0">
                <a:ea typeface="ＭＳ Ｐゴシック" panose="020B0600070205080204" pitchFamily="34" charset="-128"/>
              </a:rPr>
              <a:t>It is also sometimes defined as an increase in household income over time. </a:t>
            </a:r>
          </a:p>
          <a:p>
            <a:pPr marL="285750" indent="-285750">
              <a:buFont typeface="Arial" pitchFamily="34" charset="0"/>
              <a:buChar char="•"/>
              <a:defRPr/>
            </a:pPr>
            <a:r>
              <a:rPr lang="en-US" dirty="0">
                <a:ea typeface="ＭＳ Ｐゴシック" panose="020B0600070205080204" pitchFamily="34" charset="-128"/>
              </a:rPr>
              <a:t>It is purely a monetary measure of the increases in the material well being of a nation. </a:t>
            </a:r>
          </a:p>
          <a:p>
            <a:pPr marL="285750" indent="-285750">
              <a:buFont typeface="Arial" pitchFamily="34" charset="0"/>
              <a:buChar char="•"/>
              <a:defRPr/>
            </a:pPr>
            <a:r>
              <a:rPr lang="en-US" dirty="0">
                <a:ea typeface="ＭＳ Ｐゴシック" panose="020B0600070205080204" pitchFamily="34" charset="-128"/>
              </a:rPr>
              <a:t>On a PPC growth can be shown as an outward shift of the curve. </a:t>
            </a:r>
          </a:p>
          <a:p>
            <a:pPr>
              <a:defRPr/>
            </a:pPr>
            <a:endParaRPr lang="en-US" b="1" dirty="0">
              <a:ea typeface="ＭＳ Ｐゴシック" panose="020B0600070205080204" pitchFamily="34" charset="-128"/>
            </a:endParaRPr>
          </a:p>
          <a:p>
            <a:pPr>
              <a:defRPr/>
            </a:pPr>
            <a:r>
              <a:rPr lang="en-US" b="1" dirty="0">
                <a:solidFill>
                  <a:srgbClr val="0000CC"/>
                </a:solidFill>
                <a:ea typeface="ＭＳ Ｐゴシック" panose="020B0600070205080204" pitchFamily="34" charset="-128"/>
              </a:rPr>
              <a:t>Economic Development: </a:t>
            </a:r>
            <a:r>
              <a:rPr lang="en-US" dirty="0">
                <a:ea typeface="ＭＳ Ｐゴシック" panose="020B0600070205080204" pitchFamily="34" charset="-128"/>
              </a:rPr>
              <a:t>This refers to the improvement in peoples’ standard of living over time.</a:t>
            </a:r>
          </a:p>
          <a:p>
            <a:pPr marL="285750" indent="-285750">
              <a:buFont typeface="Arial" pitchFamily="34" charset="0"/>
              <a:buChar char="•"/>
              <a:defRPr/>
            </a:pPr>
            <a:r>
              <a:rPr lang="en-US" dirty="0">
                <a:ea typeface="ＭＳ Ｐゴシック" panose="020B0600070205080204" pitchFamily="34" charset="-128"/>
              </a:rPr>
              <a:t>Measured by improvements in health, education, equality, life expectancy and so on</a:t>
            </a:r>
          </a:p>
          <a:p>
            <a:pPr marL="285750" indent="-285750">
              <a:buFont typeface="Arial" pitchFamily="34" charset="0"/>
              <a:buChar char="•"/>
              <a:defRPr/>
            </a:pPr>
            <a:r>
              <a:rPr lang="en-US" dirty="0">
                <a:ea typeface="ＭＳ Ｐゴシック" panose="020B0600070205080204" pitchFamily="34" charset="-128"/>
              </a:rPr>
              <a:t>Incorporate income as well, but is a much broader measure than growth</a:t>
            </a:r>
          </a:p>
          <a:p>
            <a:pPr marL="285750" indent="-285750">
              <a:buFont typeface="Arial" pitchFamily="34" charset="0"/>
              <a:buChar char="•"/>
              <a:defRPr/>
            </a:pPr>
            <a:r>
              <a:rPr lang="en-US" dirty="0">
                <a:ea typeface="ＭＳ Ｐゴシック" panose="020B0600070205080204" pitchFamily="34" charset="-128"/>
              </a:rPr>
              <a:t>On a PPC development can be shown by a movement towards the production of goods that improve peoples’ lives</a:t>
            </a:r>
          </a:p>
        </p:txBody>
      </p:sp>
      <p:pic>
        <p:nvPicPr>
          <p:cNvPr id="62467" name="Picture 7">
            <a:extLst>
              <a:ext uri="{FF2B5EF4-FFF2-40B4-BE49-F238E27FC236}">
                <a16:creationId xmlns:a16="http://schemas.microsoft.com/office/drawing/2014/main" id="{444B051B-EC49-52B6-955B-73B9DFBF3EC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29350" y="2062163"/>
            <a:ext cx="2762250" cy="446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8" name="Title 1">
            <a:extLst>
              <a:ext uri="{FF2B5EF4-FFF2-40B4-BE49-F238E27FC236}">
                <a16:creationId xmlns:a16="http://schemas.microsoft.com/office/drawing/2014/main" id="{24C412D8-7DD3-10AC-486A-C984F8111DAD}"/>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Economic Growth vs. Economic Development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E5046078-24FE-0A97-9876-6644EFFD6F15}"/>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a:t>Cost and Revenue</a:t>
            </a:r>
            <a:endParaRPr lang="en-MY" altLang="en-US" sz="3600"/>
          </a:p>
        </p:txBody>
      </p:sp>
      <p:sp>
        <p:nvSpPr>
          <p:cNvPr id="64515" name="Content Placeholder 2">
            <a:extLst>
              <a:ext uri="{FF2B5EF4-FFF2-40B4-BE49-F238E27FC236}">
                <a16:creationId xmlns:a16="http://schemas.microsoft.com/office/drawing/2014/main" id="{92FA8153-BD57-8A53-FA5E-07BDA1B60A5F}"/>
              </a:ext>
            </a:extLst>
          </p:cNvPr>
          <p:cNvSpPr>
            <a:spLocks noGrp="1"/>
          </p:cNvSpPr>
          <p:nvPr>
            <p:ph idx="1"/>
          </p:nvPr>
        </p:nvSpPr>
        <p:spPr bwMode="auto">
          <a:xfrm>
            <a:off x="539750" y="1773238"/>
            <a:ext cx="5097463"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Cost – the total amount of money it takes to produce an item (to pay for ALL Factors of Production).</a:t>
            </a:r>
          </a:p>
          <a:p>
            <a:endParaRPr lang="en-US" altLang="en-US"/>
          </a:p>
          <a:p>
            <a:endParaRPr lang="en-US" altLang="en-US"/>
          </a:p>
          <a:p>
            <a:endParaRPr lang="en-US" altLang="en-US"/>
          </a:p>
          <a:p>
            <a:r>
              <a:rPr lang="en-US" altLang="en-US"/>
              <a:t>Revenues – the total amount of money a company or the government takes in.</a:t>
            </a:r>
          </a:p>
        </p:txBody>
      </p:sp>
      <p:pic>
        <p:nvPicPr>
          <p:cNvPr id="64516" name="Picture 4">
            <a:extLst>
              <a:ext uri="{FF2B5EF4-FFF2-40B4-BE49-F238E27FC236}">
                <a16:creationId xmlns:a16="http://schemas.microsoft.com/office/drawing/2014/main" id="{60483ECD-1EDF-DCA9-C746-187C8D57365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27713" y="1625600"/>
            <a:ext cx="284797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7" name="Picture 4" descr="Straightforward Formula to Increase Your Revenue by 1000% - Duesur">
            <a:extLst>
              <a:ext uri="{FF2B5EF4-FFF2-40B4-BE49-F238E27FC236}">
                <a16:creationId xmlns:a16="http://schemas.microsoft.com/office/drawing/2014/main" id="{AF6E5088-7BAC-7984-3BFF-9C62EBDE68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4063" y="3873500"/>
            <a:ext cx="29337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D1590B76-4619-EAD3-3978-61DFD0B94D91}"/>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Costs</a:t>
            </a:r>
            <a:endParaRPr lang="en-MY" altLang="en-US"/>
          </a:p>
        </p:txBody>
      </p:sp>
      <p:sp>
        <p:nvSpPr>
          <p:cNvPr id="65539" name="Content Placeholder 2">
            <a:extLst>
              <a:ext uri="{FF2B5EF4-FFF2-40B4-BE49-F238E27FC236}">
                <a16:creationId xmlns:a16="http://schemas.microsoft.com/office/drawing/2014/main" id="{4ADFA4C5-67FF-43CC-908C-876263D9803C}"/>
              </a:ext>
            </a:extLst>
          </p:cNvPr>
          <p:cNvSpPr>
            <a:spLocks noGrp="1"/>
          </p:cNvSpPr>
          <p:nvPr>
            <p:ph idx="1"/>
          </p:nvPr>
        </p:nvSpPr>
        <p:spPr bwMode="auto">
          <a:xfrm>
            <a:off x="411163" y="1352550"/>
            <a:ext cx="45212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Fixed Costs – the amount of money a business MUST pay each month or year (like rent and Capital expenses).</a:t>
            </a:r>
          </a:p>
          <a:p>
            <a:endParaRPr lang="en-US" altLang="en-US"/>
          </a:p>
          <a:p>
            <a:r>
              <a:rPr lang="en-US" altLang="en-US"/>
              <a:t>Variable Costs – the amount of money a business pays that changes over time (Labor and Raw Materials).</a:t>
            </a:r>
          </a:p>
          <a:p>
            <a:endParaRPr lang="en-US" altLang="en-US"/>
          </a:p>
          <a:p>
            <a:r>
              <a:rPr lang="en-US" altLang="en-US"/>
              <a:t>Total Costs = Fixed + Variable Costs.</a:t>
            </a:r>
          </a:p>
          <a:p>
            <a:endParaRPr lang="en-US" altLang="en-US"/>
          </a:p>
          <a:p>
            <a:r>
              <a:rPr lang="en-US" altLang="en-US"/>
              <a:t>Marginal Costs – the additional Cost of the NEXT UNIT produced. </a:t>
            </a:r>
            <a:endParaRPr lang="en-MY" altLang="en-US"/>
          </a:p>
        </p:txBody>
      </p:sp>
      <p:pic>
        <p:nvPicPr>
          <p:cNvPr id="65540" name="Picture 4">
            <a:extLst>
              <a:ext uri="{FF2B5EF4-FFF2-40B4-BE49-F238E27FC236}">
                <a16:creationId xmlns:a16="http://schemas.microsoft.com/office/drawing/2014/main" id="{3DD0E1FC-3BF2-34E3-B2CC-F0BFEA449FF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2276475"/>
            <a:ext cx="3727450"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a:extLst>
              <a:ext uri="{FF2B5EF4-FFF2-40B4-BE49-F238E27FC236}">
                <a16:creationId xmlns:a16="http://schemas.microsoft.com/office/drawing/2014/main" id="{CA7EF1BA-87ED-D607-2C45-4DE9784F9A22}"/>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Profit</a:t>
            </a:r>
            <a:endParaRPr lang="en-MY" altLang="en-US"/>
          </a:p>
        </p:txBody>
      </p:sp>
      <p:sp>
        <p:nvSpPr>
          <p:cNvPr id="67587" name="Content Placeholder 2">
            <a:extLst>
              <a:ext uri="{FF2B5EF4-FFF2-40B4-BE49-F238E27FC236}">
                <a16:creationId xmlns:a16="http://schemas.microsoft.com/office/drawing/2014/main" id="{5ED39302-409A-F27E-9E54-93387A66A93F}"/>
              </a:ext>
            </a:extLst>
          </p:cNvPr>
          <p:cNvSpPr>
            <a:spLocks noGrp="1"/>
          </p:cNvSpPr>
          <p:nvPr>
            <p:ph idx="1"/>
          </p:nvPr>
        </p:nvSpPr>
        <p:spPr bwMode="auto">
          <a:xfrm>
            <a:off x="411163" y="1600200"/>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Profit – the difference between Total Costs and Revenues. </a:t>
            </a:r>
          </a:p>
          <a:p>
            <a:endParaRPr lang="en-US" altLang="en-US"/>
          </a:p>
          <a:p>
            <a:r>
              <a:rPr lang="en-US" altLang="en-US"/>
              <a:t>Profit=Revenues-Total cost – Profit </a:t>
            </a:r>
          </a:p>
          <a:p>
            <a:endParaRPr lang="en-US" altLang="en-US"/>
          </a:p>
          <a:p>
            <a:endParaRPr lang="en-MY" altLang="en-US"/>
          </a:p>
        </p:txBody>
      </p:sp>
      <p:pic>
        <p:nvPicPr>
          <p:cNvPr id="67588" name="Picture 4">
            <a:extLst>
              <a:ext uri="{FF2B5EF4-FFF2-40B4-BE49-F238E27FC236}">
                <a16:creationId xmlns:a16="http://schemas.microsoft.com/office/drawing/2014/main" id="{7F1DF477-4A02-02A7-8F7E-72160EE36E2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5775" y="3357563"/>
            <a:ext cx="5538788"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a:extLst>
              <a:ext uri="{FF2B5EF4-FFF2-40B4-BE49-F238E27FC236}">
                <a16:creationId xmlns:a16="http://schemas.microsoft.com/office/drawing/2014/main" id="{9D788130-F802-425E-FC3B-697CA18D0BEC}"/>
              </a:ext>
            </a:extLst>
          </p:cNvPr>
          <p:cNvSpPr>
            <a:spLocks noChangeArrowheads="1"/>
          </p:cNvSpPr>
          <p:nvPr/>
        </p:nvSpPr>
        <p:spPr bwMode="auto">
          <a:xfrm>
            <a:off x="323850" y="196850"/>
            <a:ext cx="6840538" cy="3232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spcBef>
                <a:spcPct val="20000"/>
              </a:spcBef>
            </a:pPr>
            <a:r>
              <a:rPr lang="en-US" altLang="en-US" sz="2000"/>
              <a:t>Lionel Robbins (1889 – 1984) </a:t>
            </a:r>
          </a:p>
          <a:p>
            <a:pPr>
              <a:spcBef>
                <a:spcPct val="20000"/>
              </a:spcBef>
            </a:pPr>
            <a:r>
              <a:rPr lang="en-US" altLang="en-US" sz="2000"/>
              <a:t>He provided the </a:t>
            </a:r>
            <a:r>
              <a:rPr lang="en-US" altLang="en-US" sz="2000" b="1" u="sng"/>
              <a:t>Scarcity</a:t>
            </a:r>
            <a:r>
              <a:rPr lang="en-US" altLang="en-US" sz="2000"/>
              <a:t> definition of Economics.</a:t>
            </a:r>
          </a:p>
          <a:p>
            <a:pPr>
              <a:spcBef>
                <a:spcPct val="20000"/>
              </a:spcBef>
            </a:pPr>
            <a:endParaRPr lang="en-US" altLang="en-US" sz="2000"/>
          </a:p>
          <a:p>
            <a:pPr>
              <a:spcBef>
                <a:spcPct val="20000"/>
              </a:spcBef>
            </a:pPr>
            <a:r>
              <a:rPr lang="en-US" altLang="en-US" sz="2000"/>
              <a:t>In 1932 he published “An Essay on the Nature and Significance of Economic Science”.</a:t>
            </a:r>
          </a:p>
          <a:p>
            <a:pPr>
              <a:spcBef>
                <a:spcPct val="20000"/>
              </a:spcBef>
            </a:pPr>
            <a:endParaRPr lang="en-US" altLang="en-US" sz="2000"/>
          </a:p>
          <a:p>
            <a:pPr>
              <a:spcBef>
                <a:spcPct val="20000"/>
              </a:spcBef>
            </a:pPr>
            <a:r>
              <a:rPr lang="en-US" altLang="en-US" sz="2000"/>
              <a:t>Robbins thought that “economics is a science which studies human behaviour as a relationship between ends and scarce means which have alternative uses”</a:t>
            </a:r>
          </a:p>
        </p:txBody>
      </p:sp>
      <p:pic>
        <p:nvPicPr>
          <p:cNvPr id="24579" name="Picture 8">
            <a:extLst>
              <a:ext uri="{FF2B5EF4-FFF2-40B4-BE49-F238E27FC236}">
                <a16:creationId xmlns:a16="http://schemas.microsoft.com/office/drawing/2014/main" id="{77321306-60B5-0758-67D9-E6249A20C9D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64388" y="196850"/>
            <a:ext cx="1781175"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10">
            <a:extLst>
              <a:ext uri="{FF2B5EF4-FFF2-40B4-BE49-F238E27FC236}">
                <a16:creationId xmlns:a16="http://schemas.microsoft.com/office/drawing/2014/main" id="{20B032BB-D45A-2D66-877D-47E8E29D57C7}"/>
              </a:ext>
            </a:extLst>
          </p:cNvPr>
          <p:cNvSpPr>
            <a:spLocks noChangeArrowheads="1"/>
          </p:cNvSpPr>
          <p:nvPr/>
        </p:nvSpPr>
        <p:spPr bwMode="auto">
          <a:xfrm>
            <a:off x="323850" y="3860800"/>
            <a:ext cx="68580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MY" altLang="en-US" sz="2000">
                <a:cs typeface="Arial" panose="020B0604020202020204" pitchFamily="34" charset="0"/>
              </a:rPr>
              <a:t>Prof. Paul Samuelson (1915 – 2009)</a:t>
            </a:r>
          </a:p>
          <a:p>
            <a:endParaRPr lang="en-MY" altLang="en-US" sz="2000">
              <a:cs typeface="Arial" panose="020B0604020202020204" pitchFamily="34" charset="0"/>
            </a:endParaRPr>
          </a:p>
          <a:p>
            <a:r>
              <a:rPr lang="en-MY" altLang="en-US" sz="2000">
                <a:cs typeface="Arial" panose="020B0604020202020204" pitchFamily="34" charset="0"/>
              </a:rPr>
              <a:t>He defined economics as “the study of how men and society choose, with or without the use of money, to employ scarce productive resources which could have alternative uses, to produce various commodities over time, and distribute them for consumption, now and in the future among various people and groups of society” - </a:t>
            </a:r>
            <a:r>
              <a:rPr lang="en-MY" altLang="en-US" sz="2000" b="1" u="sng">
                <a:cs typeface="Arial" panose="020B0604020202020204" pitchFamily="34" charset="0"/>
              </a:rPr>
              <a:t>Growth</a:t>
            </a:r>
            <a:r>
              <a:rPr lang="en-MY" altLang="en-US" sz="2000">
                <a:cs typeface="Arial" panose="020B0604020202020204" pitchFamily="34" charset="0"/>
              </a:rPr>
              <a:t> definition.</a:t>
            </a:r>
          </a:p>
          <a:p>
            <a:endParaRPr lang="en-MY" altLang="en-US" sz="2000"/>
          </a:p>
        </p:txBody>
      </p:sp>
      <p:pic>
        <p:nvPicPr>
          <p:cNvPr id="24581" name="Picture 12">
            <a:extLst>
              <a:ext uri="{FF2B5EF4-FFF2-40B4-BE49-F238E27FC236}">
                <a16:creationId xmlns:a16="http://schemas.microsoft.com/office/drawing/2014/main" id="{7F7F50DF-1E00-26BD-17F8-19A4A53863F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81850" y="3716338"/>
            <a:ext cx="177165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77C0991D-A651-915F-BF92-9518F52BE97E}"/>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Reference</a:t>
            </a:r>
            <a:endParaRPr lang="en-MY" altLang="en-US"/>
          </a:p>
        </p:txBody>
      </p:sp>
      <p:sp>
        <p:nvSpPr>
          <p:cNvPr id="68611" name="Content Placeholder 2">
            <a:extLst>
              <a:ext uri="{FF2B5EF4-FFF2-40B4-BE49-F238E27FC236}">
                <a16:creationId xmlns:a16="http://schemas.microsoft.com/office/drawing/2014/main" id="{014985C7-5272-E616-A669-A090EB642F6E}"/>
              </a:ext>
            </a:extLst>
          </p:cNvPr>
          <p:cNvSpPr>
            <a:spLocks noGrp="1"/>
          </p:cNvSpPr>
          <p:nvPr>
            <p:ph idx="1"/>
          </p:nvPr>
        </p:nvSpPr>
        <p:spPr bwMode="auto">
          <a:xfrm>
            <a:off x="411163" y="1557338"/>
            <a:ext cx="8337550" cy="4895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buFont typeface="Arial" panose="020B0604020202020204" pitchFamily="34" charset="0"/>
              <a:buChar char="•"/>
            </a:pPr>
            <a:r>
              <a:rPr lang="en-US" altLang="en-US" sz="2000"/>
              <a:t>This presentation is a mashup of different sources. </a:t>
            </a:r>
          </a:p>
          <a:p>
            <a:pPr marL="342900" indent="-342900">
              <a:buFont typeface="Arial" panose="020B0604020202020204" pitchFamily="34" charset="0"/>
              <a:buChar char="•"/>
            </a:pPr>
            <a:r>
              <a:rPr lang="en-US" altLang="en-US" sz="2000"/>
              <a:t>Cristabol M. Pagoso, Rosemary P. Dinio, and George. A Villasis . (2011). The circular flow of economic activity </a:t>
            </a:r>
            <a:r>
              <a:rPr lang="en-US" altLang="en-US" sz="2000">
                <a:hlinkClick r:id="rId2"/>
              </a:rPr>
              <a:t>http://www.slideshare.net/dienshMBA/dmydocspatricelourdescollegepowerpointsecon1thecircularflowofeconomicactivity-090331025031phpapp01</a:t>
            </a:r>
            <a:r>
              <a:rPr lang="en-US" altLang="en-US" sz="2000"/>
              <a:t> </a:t>
            </a:r>
          </a:p>
          <a:p>
            <a:pPr marL="342900" indent="-342900">
              <a:buFont typeface="Arial" panose="020B0604020202020204" pitchFamily="34" charset="0"/>
              <a:buChar char="•"/>
            </a:pPr>
            <a:r>
              <a:rPr lang="en-US" altLang="en-US" sz="2000"/>
              <a:t>Faizan Chaudhry. (2011) Economic concepts and systems </a:t>
            </a:r>
            <a:r>
              <a:rPr lang="en-US" altLang="en-US" sz="2000">
                <a:hlinkClick r:id="rId3"/>
              </a:rPr>
              <a:t>http://www.slideshare.net/HUKKAM/ch01-ppt-7484908</a:t>
            </a:r>
            <a:r>
              <a:rPr lang="en-US" altLang="en-US" sz="2000"/>
              <a:t> </a:t>
            </a:r>
          </a:p>
          <a:p>
            <a:pPr marL="342900" indent="-342900">
              <a:buFont typeface="Arial" panose="020B0604020202020204" pitchFamily="34" charset="0"/>
              <a:buChar char="•"/>
            </a:pPr>
            <a:r>
              <a:rPr lang="en-US" altLang="en-US" sz="2000"/>
              <a:t>Van Diwata. (2013) </a:t>
            </a:r>
            <a:r>
              <a:rPr lang="en-US" altLang="en-US" sz="2000">
                <a:hlinkClick r:id="rId4"/>
              </a:rPr>
              <a:t>http://www.slideshare.net/FairywithBraces/fiscal-and-monetary-policy</a:t>
            </a:r>
            <a:endParaRPr lang="en-US" altLang="en-US" sz="2000"/>
          </a:p>
          <a:p>
            <a:pPr marL="342900" indent="-342900">
              <a:buFont typeface="Arial" panose="020B0604020202020204" pitchFamily="34" charset="0"/>
              <a:buChar char="•"/>
            </a:pPr>
            <a:r>
              <a:rPr lang="en-US" altLang="en-US" sz="2000"/>
              <a:t>Michael Noel (2012). Introduction to Economics. </a:t>
            </a:r>
            <a:r>
              <a:rPr lang="en-US" altLang="en-US" sz="2000">
                <a:hlinkClick r:id="rId5"/>
              </a:rPr>
              <a:t>https://www.slideshare.net/mikergo/introduction-to-economics-15041809</a:t>
            </a:r>
            <a:r>
              <a:rPr lang="en-US" altLang="en-US" sz="2000"/>
              <a:t> </a:t>
            </a:r>
          </a:p>
          <a:p>
            <a:pPr marL="342900" indent="-342900">
              <a:buFont typeface="Arial" panose="020B0604020202020204" pitchFamily="34" charset="0"/>
              <a:buChar char="•"/>
            </a:pPr>
            <a:r>
              <a:rPr lang="en-US" altLang="en-US" sz="2000"/>
              <a:t>John Bostock (2006) Economics</a:t>
            </a:r>
          </a:p>
          <a:p>
            <a:pPr marL="342900" indent="-342900">
              <a:buFont typeface="Arial" panose="020B0604020202020204" pitchFamily="34" charset="0"/>
              <a:buChar char="•"/>
            </a:pPr>
            <a:r>
              <a:rPr lang="en-US" altLang="en-US" sz="2000" u="sng">
                <a:solidFill>
                  <a:srgbClr val="000000"/>
                </a:solidFill>
                <a:latin typeface="Calibri" panose="020F0502020204030204" pitchFamily="34" charset="0"/>
                <a:cs typeface="Calibri" panose="020F0502020204030204" pitchFamily="34" charset="0"/>
                <a:hlinkClick r:id="rId6"/>
              </a:rPr>
              <a:t>http://welkerswikinomics.com/blog/</a:t>
            </a:r>
            <a:r>
              <a:rPr lang="en-US" altLang="en-US" sz="2000" u="sng">
                <a:solidFill>
                  <a:srgbClr val="000000"/>
                </a:solidFill>
                <a:latin typeface="Calibri" panose="020F0502020204030204" pitchFamily="34" charset="0"/>
                <a:cs typeface="Calibri" panose="020F0502020204030204" pitchFamily="34" charset="0"/>
              </a:rPr>
              <a:t> </a:t>
            </a:r>
          </a:p>
          <a:p>
            <a:pPr marL="342900" indent="-342900">
              <a:buFont typeface="Arial" panose="020B0604020202020204" pitchFamily="34" charset="0"/>
              <a:buChar char="•"/>
            </a:pPr>
            <a:endParaRPr lang="en-MY"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a:extLst>
              <a:ext uri="{FF2B5EF4-FFF2-40B4-BE49-F238E27FC236}">
                <a16:creationId xmlns:a16="http://schemas.microsoft.com/office/drawing/2014/main" id="{9DABEDA7-9F7F-5269-5B78-086E4F9B834D}"/>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Cost Benefit Analysis</a:t>
            </a:r>
            <a:endParaRPr lang="en-MY" altLang="en-US"/>
          </a:p>
        </p:txBody>
      </p:sp>
      <p:sp>
        <p:nvSpPr>
          <p:cNvPr id="69635" name="Content Placeholder 2">
            <a:extLst>
              <a:ext uri="{FF2B5EF4-FFF2-40B4-BE49-F238E27FC236}">
                <a16:creationId xmlns:a16="http://schemas.microsoft.com/office/drawing/2014/main" id="{F6F2DDAB-21FF-D324-D1BF-0EF3152B584E}"/>
              </a:ext>
            </a:extLst>
          </p:cNvPr>
          <p:cNvSpPr>
            <a:spLocks noGrp="1"/>
          </p:cNvSpPr>
          <p:nvPr>
            <p:ph idx="1"/>
          </p:nvPr>
        </p:nvSpPr>
        <p:spPr bwMode="auto">
          <a:xfrm>
            <a:off x="411163" y="1600200"/>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Cost Benefit Analysis – weighing the Marginal Costs vs. the Marginal Benefits of producing an item or making any economic decision. </a:t>
            </a:r>
          </a:p>
          <a:p>
            <a:endParaRPr lang="en-US" altLang="en-US"/>
          </a:p>
          <a:p>
            <a:r>
              <a:rPr lang="en-US" altLang="en-US"/>
              <a:t>If the Benefit is GREATER than the Cost, then business does it.</a:t>
            </a:r>
            <a:endParaRPr lang="en-MY" altLang="en-US"/>
          </a:p>
        </p:txBody>
      </p:sp>
      <p:pic>
        <p:nvPicPr>
          <p:cNvPr id="69636" name="Picture 4" descr="Marginal Benefit and Cost | Gospelnomics">
            <a:extLst>
              <a:ext uri="{FF2B5EF4-FFF2-40B4-BE49-F238E27FC236}">
                <a16:creationId xmlns:a16="http://schemas.microsoft.com/office/drawing/2014/main" id="{247A7DDA-DCF8-9A57-E2C6-4D9336958A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3284538"/>
            <a:ext cx="489585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a:extLst>
              <a:ext uri="{FF2B5EF4-FFF2-40B4-BE49-F238E27FC236}">
                <a16:creationId xmlns:a16="http://schemas.microsoft.com/office/drawing/2014/main" id="{8EDF772A-2409-4BF0-6EB3-BE7777628747}"/>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000"/>
              <a:t>Implications….and/or lessons</a:t>
            </a:r>
            <a:endParaRPr lang="en-MY" altLang="en-US" sz="4000"/>
          </a:p>
        </p:txBody>
      </p:sp>
      <p:pic>
        <p:nvPicPr>
          <p:cNvPr id="71683" name="Picture 4">
            <a:extLst>
              <a:ext uri="{FF2B5EF4-FFF2-40B4-BE49-F238E27FC236}">
                <a16:creationId xmlns:a16="http://schemas.microsoft.com/office/drawing/2014/main" id="{51850209-FDEE-5D9C-549E-A87905619A8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5763" y="2205038"/>
            <a:ext cx="8280400" cy="354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062BE092-96DC-8723-A794-7FCF3BC19387}"/>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MY" altLang="en-US" sz="3600"/>
              <a:t>Do you want to know more?</a:t>
            </a:r>
          </a:p>
        </p:txBody>
      </p:sp>
      <p:sp>
        <p:nvSpPr>
          <p:cNvPr id="72707" name="Content Placeholder 2">
            <a:extLst>
              <a:ext uri="{FF2B5EF4-FFF2-40B4-BE49-F238E27FC236}">
                <a16:creationId xmlns:a16="http://schemas.microsoft.com/office/drawing/2014/main" id="{9AAA8740-931B-632E-83E4-2832F0C66F38}"/>
              </a:ext>
            </a:extLst>
          </p:cNvPr>
          <p:cNvSpPr>
            <a:spLocks noGrp="1"/>
          </p:cNvSpPr>
          <p:nvPr>
            <p:ph idx="1"/>
          </p:nvPr>
        </p:nvSpPr>
        <p:spPr bwMode="auto">
          <a:xfrm>
            <a:off x="411163" y="1600200"/>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400" u="sng">
                <a:solidFill>
                  <a:srgbClr val="000000"/>
                </a:solidFill>
                <a:latin typeface="Calibri" panose="020F0502020204030204" pitchFamily="34" charset="0"/>
                <a:cs typeface="Calibri" panose="020F0502020204030204" pitchFamily="34" charset="0"/>
              </a:rPr>
              <a:t>Some key topics from </a:t>
            </a:r>
            <a:r>
              <a:rPr lang="en-US" altLang="en-US" sz="2400" u="sng">
                <a:solidFill>
                  <a:srgbClr val="000000"/>
                </a:solidFill>
                <a:latin typeface="Calibri" panose="020F0502020204030204" pitchFamily="34" charset="0"/>
                <a:cs typeface="Calibri" panose="020F0502020204030204" pitchFamily="34" charset="0"/>
                <a:hlinkClick r:id="rId2"/>
              </a:rPr>
              <a:t>http://welkerswikinomics.com/blog/</a:t>
            </a:r>
            <a:endParaRPr lang="en-US" altLang="en-US" sz="2400" u="sng">
              <a:solidFill>
                <a:srgbClr val="000000"/>
              </a:solidFill>
              <a:latin typeface="Calibri" panose="020F0502020204030204" pitchFamily="34" charset="0"/>
              <a:cs typeface="Calibri" panose="020F0502020204030204" pitchFamily="34" charset="0"/>
            </a:endParaRPr>
          </a:p>
          <a:p>
            <a:endParaRPr lang="en-MY" altLang="en-US" sz="2400"/>
          </a:p>
          <a:p>
            <a:pPr eaLnBrk="1" fontAlgn="t" hangingPunct="1">
              <a:spcBef>
                <a:spcPct val="0"/>
              </a:spcBef>
            </a:pPr>
            <a:r>
              <a:rPr lang="en-US" altLang="en-US" sz="2400">
                <a:solidFill>
                  <a:srgbClr val="000000"/>
                </a:solidFill>
                <a:latin typeface="Calibri" panose="020F0502020204030204" pitchFamily="34" charset="0"/>
                <a:hlinkClick r:id="rId3"/>
              </a:rPr>
              <a:t>Scarcity</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4"/>
              </a:rPr>
              <a:t>Resources</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5"/>
              </a:rPr>
              <a:t>Trade-offs</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6"/>
              </a:rPr>
              <a:t>Opportunity cost</a:t>
            </a:r>
            <a:endParaRPr lang="en-MY" altLang="en-US" sz="2400"/>
          </a:p>
          <a:p>
            <a:pPr eaLnBrk="1" fontAlgn="t" hangingPunct="1">
              <a:spcBef>
                <a:spcPct val="0"/>
              </a:spcBef>
            </a:pPr>
            <a:r>
              <a:rPr lang="en-US" altLang="en-US" sz="2400">
                <a:solidFill>
                  <a:srgbClr val="000000"/>
                </a:solidFill>
                <a:latin typeface="Calibri" panose="020F0502020204030204" pitchFamily="34" charset="0"/>
                <a:hlinkClick r:id="rId7"/>
              </a:rPr>
              <a:t>Marginal analysis</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4"/>
              </a:rPr>
              <a:t>Factors of Production</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8"/>
              </a:rPr>
              <a:t>Exchange Rates</a:t>
            </a:r>
            <a:endParaRPr lang="en-MY" altLang="en-US" sz="2400"/>
          </a:p>
          <a:p>
            <a:pPr eaLnBrk="1" fontAlgn="t" hangingPunct="1">
              <a:spcBef>
                <a:spcPct val="0"/>
              </a:spcBef>
            </a:pPr>
            <a:r>
              <a:rPr lang="en-US" altLang="en-US" sz="2400">
                <a:solidFill>
                  <a:srgbClr val="000000"/>
                </a:solidFill>
                <a:latin typeface="Calibri" panose="020F0502020204030204" pitchFamily="34" charset="0"/>
                <a:hlinkClick r:id="rId9"/>
              </a:rPr>
              <a:t>Cost/Benefit Analysis</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10"/>
              </a:rPr>
              <a:t>Utility maximization</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11"/>
              </a:rPr>
              <a:t>Price Theory</a:t>
            </a:r>
            <a:endParaRPr lang="en-MY" altLang="en-US" sz="2400"/>
          </a:p>
          <a:p>
            <a:pPr eaLnBrk="1" fontAlgn="t" hangingPunct="1">
              <a:spcBef>
                <a:spcPct val="0"/>
              </a:spcBef>
            </a:pPr>
            <a:r>
              <a:rPr lang="en-US" altLang="en-US" sz="2400">
                <a:solidFill>
                  <a:srgbClr val="000000"/>
                </a:solidFill>
                <a:latin typeface="Calibri" panose="020F0502020204030204" pitchFamily="34" charset="0"/>
                <a:hlinkClick r:id="rId12"/>
              </a:rPr>
              <a:t>Taxes</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13"/>
              </a:rPr>
              <a:t>Market failure</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14"/>
              </a:rPr>
              <a:t>Public goods</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15"/>
              </a:rPr>
              <a:t>Financial markets</a:t>
            </a:r>
            <a:endParaRPr lang="en-MY" altLang="en-US" sz="2400"/>
          </a:p>
          <a:p>
            <a:pPr eaLnBrk="1" fontAlgn="t" hangingPunct="1">
              <a:spcBef>
                <a:spcPct val="0"/>
              </a:spcBef>
            </a:pPr>
            <a:r>
              <a:rPr lang="en-US" altLang="en-US" sz="2400">
                <a:solidFill>
                  <a:srgbClr val="000000"/>
                </a:solidFill>
                <a:latin typeface="Calibri" panose="020F0502020204030204" pitchFamily="34" charset="0"/>
                <a:hlinkClick r:id="rId16"/>
              </a:rPr>
              <a:t>Environment</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17"/>
              </a:rPr>
              <a:t>Perfect competition</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18"/>
              </a:rPr>
              <a:t>Game Theory</a:t>
            </a:r>
            <a:endParaRPr lang="en-MY" altLang="en-US" sz="2400"/>
          </a:p>
          <a:p>
            <a:pPr eaLnBrk="1" fontAlgn="t" hangingPunct="1">
              <a:spcBef>
                <a:spcPct val="0"/>
              </a:spcBef>
            </a:pPr>
            <a:r>
              <a:rPr lang="en-US" altLang="en-US" sz="2400">
                <a:solidFill>
                  <a:srgbClr val="000000"/>
                </a:solidFill>
                <a:latin typeface="Calibri" panose="020F0502020204030204" pitchFamily="34" charset="0"/>
                <a:hlinkClick r:id="rId19"/>
              </a:rPr>
              <a:t>Price discrimination</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20"/>
              </a:rPr>
              <a:t>Income distribution</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21"/>
              </a:rPr>
              <a:t>Recession</a:t>
            </a:r>
            <a:endParaRPr lang="en-MY" altLang="en-US" sz="2400"/>
          </a:p>
          <a:p>
            <a:pPr eaLnBrk="1" fontAlgn="t" hangingPunct="1">
              <a:spcBef>
                <a:spcPct val="0"/>
              </a:spcBef>
            </a:pPr>
            <a:r>
              <a:rPr lang="en-US" altLang="en-US" sz="2400">
                <a:solidFill>
                  <a:srgbClr val="000000"/>
                </a:solidFill>
                <a:latin typeface="Calibri" panose="020F0502020204030204" pitchFamily="34" charset="0"/>
                <a:hlinkClick r:id="rId22"/>
              </a:rPr>
              <a:t>Supply and Demand</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23"/>
              </a:rPr>
              <a:t>Trade</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24"/>
              </a:rPr>
              <a:t>Markets</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11"/>
              </a:rPr>
              <a:t>Prices</a:t>
            </a:r>
            <a:endParaRPr lang="en-MY" altLang="en-US" sz="2400"/>
          </a:p>
          <a:p>
            <a:pPr eaLnBrk="1" fontAlgn="t" hangingPunct="1">
              <a:spcBef>
                <a:spcPct val="0"/>
              </a:spcBef>
            </a:pPr>
            <a:r>
              <a:rPr lang="en-US" altLang="en-US" sz="2400">
                <a:solidFill>
                  <a:srgbClr val="000000"/>
                </a:solidFill>
                <a:latin typeface="Calibri" panose="020F0502020204030204" pitchFamily="34" charset="0"/>
                <a:hlinkClick r:id="rId25"/>
              </a:rPr>
              <a:t>Consumer behavior</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26"/>
              </a:rPr>
              <a:t>Firm behavior</a:t>
            </a:r>
            <a:r>
              <a:rPr lang="en-US" altLang="en-US" sz="2400">
                <a:solidFill>
                  <a:srgbClr val="000000"/>
                </a:solidFill>
                <a:latin typeface="Calibri" panose="020F0502020204030204" pitchFamily="34" charset="0"/>
              </a:rPr>
              <a:t> </a:t>
            </a:r>
            <a:r>
              <a:rPr lang="en-US" altLang="en-US" sz="2400">
                <a:solidFill>
                  <a:srgbClr val="000000"/>
                </a:solidFill>
                <a:latin typeface="Calibri" panose="020F0502020204030204" pitchFamily="34" charset="0"/>
                <a:hlinkClick r:id="rId23"/>
              </a:rPr>
              <a:t>Free Trade</a:t>
            </a:r>
            <a:endParaRPr lang="en-MY" altLang="en-US" sz="2400"/>
          </a:p>
          <a:p>
            <a:endParaRPr lang="en-MY"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9A1C10D0-EF95-C751-E16C-09FC9036C8F6}"/>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Needs and wants</a:t>
            </a:r>
            <a:endParaRPr lang="en-MY" altLang="en-US"/>
          </a:p>
        </p:txBody>
      </p:sp>
      <p:sp>
        <p:nvSpPr>
          <p:cNvPr id="25603" name="Content Placeholder 2">
            <a:extLst>
              <a:ext uri="{FF2B5EF4-FFF2-40B4-BE49-F238E27FC236}">
                <a16:creationId xmlns:a16="http://schemas.microsoft.com/office/drawing/2014/main" id="{A8F30C56-5502-3D46-9F38-307CBDDFCE03}"/>
              </a:ext>
            </a:extLst>
          </p:cNvPr>
          <p:cNvSpPr>
            <a:spLocks noGrp="1"/>
          </p:cNvSpPr>
          <p:nvPr>
            <p:ph idx="1"/>
          </p:nvPr>
        </p:nvSpPr>
        <p:spPr bwMode="auto">
          <a:xfrm>
            <a:off x="411163" y="1484313"/>
            <a:ext cx="8229600" cy="4641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Economics is the social science that studies the interactions of humans in the commercial realm. </a:t>
            </a:r>
          </a:p>
          <a:p>
            <a:endParaRPr lang="en-US" altLang="en-US"/>
          </a:p>
          <a:p>
            <a:r>
              <a:rPr lang="en-US" altLang="en-US"/>
              <a:t>Economists examine the way societies allocate their scarce resources towards competing wants and needs:</a:t>
            </a:r>
          </a:p>
          <a:p>
            <a:endParaRPr lang="en-US" altLang="en-US"/>
          </a:p>
          <a:p>
            <a:r>
              <a:rPr lang="en-US" altLang="en-US" u="sng"/>
              <a:t>NEEDS</a:t>
            </a:r>
            <a:r>
              <a:rPr lang="en-US" altLang="en-US"/>
              <a:t>:  are the basic necessities that a person must have in order to survive</a:t>
            </a:r>
          </a:p>
          <a:p>
            <a:r>
              <a:rPr lang="en-US" altLang="en-US"/>
              <a:t>	e.g.  	food, water, warmth, shelter and clothing</a:t>
            </a:r>
          </a:p>
          <a:p>
            <a:endParaRPr lang="en-US" altLang="en-US"/>
          </a:p>
          <a:p>
            <a:r>
              <a:rPr lang="en-US" altLang="en-US" u="sng"/>
              <a:t>WANTS</a:t>
            </a:r>
            <a:r>
              <a:rPr lang="en-US" altLang="en-US"/>
              <a:t>:  are the desire that people have</a:t>
            </a:r>
          </a:p>
          <a:p>
            <a:r>
              <a:rPr lang="en-US" altLang="en-US"/>
              <a:t>	e.g. 	things that people would like to have, such as 		bigger homes, smart phones, etc.</a:t>
            </a:r>
            <a:endParaRPr lang="en-MY" altLang="en-US"/>
          </a:p>
          <a:p>
            <a:endParaRPr lang="en-MY" altLang="en-US"/>
          </a:p>
        </p:txBody>
      </p:sp>
      <p:pic>
        <p:nvPicPr>
          <p:cNvPr id="25604" name="Picture 4">
            <a:extLst>
              <a:ext uri="{FF2B5EF4-FFF2-40B4-BE49-F238E27FC236}">
                <a16:creationId xmlns:a16="http://schemas.microsoft.com/office/drawing/2014/main" id="{5FBF37BD-438A-695C-D912-F82829797A8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938"/>
            <a:ext cx="2411413"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67DD2E08-C137-80C6-6131-210C28BFCCC4}"/>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The Economic Problem</a:t>
            </a:r>
            <a:endParaRPr lang="en-MY" altLang="en-US"/>
          </a:p>
        </p:txBody>
      </p:sp>
      <p:sp>
        <p:nvSpPr>
          <p:cNvPr id="3" name="Content Placeholder 2">
            <a:extLst>
              <a:ext uri="{FF2B5EF4-FFF2-40B4-BE49-F238E27FC236}">
                <a16:creationId xmlns:a16="http://schemas.microsoft.com/office/drawing/2014/main" id="{7C093C1E-5C14-629B-FBFB-A24C7271A510}"/>
              </a:ext>
            </a:extLst>
          </p:cNvPr>
          <p:cNvSpPr>
            <a:spLocks noGrp="1"/>
          </p:cNvSpPr>
          <p:nvPr>
            <p:ph idx="1"/>
          </p:nvPr>
        </p:nvSpPr>
        <p:spPr>
          <a:xfrm>
            <a:off x="411163" y="1600200"/>
            <a:ext cx="4665662" cy="4525963"/>
          </a:xfrm>
        </p:spPr>
        <p:txBody>
          <a:bodyPr/>
          <a:lstStyle/>
          <a:p>
            <a:pPr marL="342900" indent="-342900" eaLnBrk="1" hangingPunct="1">
              <a:buFont typeface="Arial" panose="020B0604020202020204" pitchFamily="34" charset="0"/>
              <a:buChar char="•"/>
              <a:defRPr/>
            </a:pPr>
            <a:r>
              <a:rPr lang="en-GB" altLang="en-US" sz="3200" dirty="0">
                <a:latin typeface="Franklin Gothic Book" panose="020B0503020102020204" pitchFamily="34" charset="0"/>
                <a:ea typeface="ＭＳ Ｐゴシック" charset="-128"/>
              </a:rPr>
              <a:t>Unlimited Wants</a:t>
            </a:r>
          </a:p>
          <a:p>
            <a:pPr marL="342900" indent="-342900" eaLnBrk="1" hangingPunct="1">
              <a:buFont typeface="Arial" panose="020B0604020202020204" pitchFamily="34" charset="0"/>
              <a:buChar char="•"/>
              <a:defRPr/>
            </a:pPr>
            <a:r>
              <a:rPr lang="en-GB" altLang="en-US" sz="3200" dirty="0">
                <a:latin typeface="Franklin Gothic Book" panose="020B0503020102020204" pitchFamily="34" charset="0"/>
                <a:ea typeface="ＭＳ Ｐゴシック" charset="-128"/>
              </a:rPr>
              <a:t>Scarce Resources – Land, Labour, Capital</a:t>
            </a:r>
          </a:p>
          <a:p>
            <a:pPr marL="342900" indent="-342900" eaLnBrk="1" hangingPunct="1">
              <a:buFont typeface="Arial" panose="020B0604020202020204" pitchFamily="34" charset="0"/>
              <a:buChar char="•"/>
              <a:defRPr/>
            </a:pPr>
            <a:r>
              <a:rPr lang="en-GB" altLang="en-US" sz="3200" dirty="0">
                <a:latin typeface="Franklin Gothic Book" panose="020B0503020102020204" pitchFamily="34" charset="0"/>
                <a:ea typeface="ＭＳ Ｐゴシック" charset="-128"/>
              </a:rPr>
              <a:t>Resource Use </a:t>
            </a:r>
          </a:p>
          <a:p>
            <a:pPr marL="342900" indent="-342900" eaLnBrk="1" hangingPunct="1">
              <a:buFont typeface="Arial" panose="020B0604020202020204" pitchFamily="34" charset="0"/>
              <a:buChar char="•"/>
              <a:defRPr/>
            </a:pPr>
            <a:r>
              <a:rPr lang="en-GB" altLang="en-US" sz="3200" dirty="0">
                <a:latin typeface="Franklin Gothic Book" panose="020B0503020102020204" pitchFamily="34" charset="0"/>
                <a:ea typeface="ＭＳ Ｐゴシック" charset="-128"/>
              </a:rPr>
              <a:t>Choices</a:t>
            </a:r>
          </a:p>
          <a:p>
            <a:pPr marL="342900" indent="-342900" eaLnBrk="1" hangingPunct="1">
              <a:buFont typeface="Arial" panose="020B0604020202020204" pitchFamily="34" charset="0"/>
              <a:buChar char="•"/>
              <a:defRPr/>
            </a:pPr>
            <a:endParaRPr lang="en-GB" altLang="en-US" sz="3200" dirty="0">
              <a:latin typeface="Franklin Gothic Book" panose="020B0503020102020204" pitchFamily="34" charset="0"/>
              <a:ea typeface="ＭＳ Ｐゴシック" charset="-128"/>
            </a:endParaRPr>
          </a:p>
          <a:p>
            <a:pPr marL="342900" indent="-342900" eaLnBrk="1" hangingPunct="1">
              <a:buFont typeface="Arial" panose="020B0604020202020204" pitchFamily="34" charset="0"/>
              <a:buChar char="•"/>
              <a:defRPr/>
            </a:pPr>
            <a:endParaRPr lang="en-GB" altLang="en-US" sz="3200" dirty="0">
              <a:latin typeface="Franklin Gothic Book" panose="020B0503020102020204" pitchFamily="34" charset="0"/>
              <a:ea typeface="ＭＳ Ｐゴシック" charset="-128"/>
            </a:endParaRPr>
          </a:p>
          <a:p>
            <a:pPr>
              <a:defRPr/>
            </a:pPr>
            <a:endParaRPr lang="en-MY" dirty="0">
              <a:ea typeface="ＭＳ Ｐゴシック" charset="-128"/>
            </a:endParaRPr>
          </a:p>
        </p:txBody>
      </p:sp>
      <p:pic>
        <p:nvPicPr>
          <p:cNvPr id="26628" name="Picture 4">
            <a:extLst>
              <a:ext uri="{FF2B5EF4-FFF2-40B4-BE49-F238E27FC236}">
                <a16:creationId xmlns:a16="http://schemas.microsoft.com/office/drawing/2014/main" id="{44A80DE1-1F1C-76F8-2ED4-1D95107BFF7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1627188"/>
            <a:ext cx="4119562" cy="4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66D7EC-63CF-4E1D-EEA4-C0CC700BA484}"/>
              </a:ext>
            </a:extLst>
          </p:cNvPr>
          <p:cNvSpPr>
            <a:spLocks noGrp="1"/>
          </p:cNvSpPr>
          <p:nvPr>
            <p:ph idx="1"/>
          </p:nvPr>
        </p:nvSpPr>
        <p:spPr>
          <a:xfrm>
            <a:off x="395288" y="1363663"/>
            <a:ext cx="8229600" cy="4525962"/>
          </a:xfrm>
        </p:spPr>
        <p:txBody>
          <a:bodyPr/>
          <a:lstStyle/>
          <a:p>
            <a:pPr marL="342900" indent="-342900">
              <a:buFont typeface="Arial" panose="020B0604020202020204" pitchFamily="34" charset="0"/>
              <a:buChar char="•"/>
              <a:defRPr/>
            </a:pPr>
            <a:r>
              <a:rPr lang="en-US" dirty="0">
                <a:ea typeface="ＭＳ Ｐゴシック" charset="-128"/>
              </a:rPr>
              <a:t>What goods and services should an economy produce? – should the emphasis be on agriculture, manufacturing or services, should it be on sport and leisure or housing?</a:t>
            </a:r>
          </a:p>
          <a:p>
            <a:pPr marL="342900" indent="-342900">
              <a:buFont typeface="Arial" panose="020B0604020202020204" pitchFamily="34" charset="0"/>
              <a:buChar char="•"/>
              <a:defRPr/>
            </a:pPr>
            <a:endParaRPr lang="en-US" dirty="0">
              <a:ea typeface="ＭＳ Ｐゴシック" charset="-128"/>
            </a:endParaRPr>
          </a:p>
          <a:p>
            <a:pPr marL="342900" indent="-342900">
              <a:buFont typeface="Arial" panose="020B0604020202020204" pitchFamily="34" charset="0"/>
              <a:buChar char="•"/>
              <a:defRPr/>
            </a:pPr>
            <a:r>
              <a:rPr lang="en-US" dirty="0">
                <a:ea typeface="ＭＳ Ｐゴシック" charset="-128"/>
              </a:rPr>
              <a:t>How should goods and services be produced? – </a:t>
            </a:r>
            <a:r>
              <a:rPr lang="en-US" dirty="0" err="1">
                <a:ea typeface="ＭＳ Ｐゴシック" charset="-128"/>
              </a:rPr>
              <a:t>labour</a:t>
            </a:r>
            <a:r>
              <a:rPr lang="en-US" dirty="0">
                <a:ea typeface="ＭＳ Ｐゴシック" charset="-128"/>
              </a:rPr>
              <a:t> intensive, land intensive, capital intensive? Efficiency?</a:t>
            </a:r>
          </a:p>
          <a:p>
            <a:pPr marL="342900" indent="-342900">
              <a:buFont typeface="Arial" panose="020B0604020202020204" pitchFamily="34" charset="0"/>
              <a:buChar char="•"/>
              <a:defRPr/>
            </a:pPr>
            <a:endParaRPr lang="en-US" dirty="0">
              <a:ea typeface="ＭＳ Ｐゴシック" charset="-128"/>
            </a:endParaRPr>
          </a:p>
          <a:p>
            <a:pPr marL="342900" indent="-342900">
              <a:buFont typeface="Arial" panose="020B0604020202020204" pitchFamily="34" charset="0"/>
              <a:buChar char="•"/>
              <a:defRPr/>
            </a:pPr>
            <a:r>
              <a:rPr lang="en-US" dirty="0">
                <a:ea typeface="ＭＳ Ｐゴシック" charset="-128"/>
              </a:rPr>
              <a:t>Who should get the goods and services produced? – even distribution? more for the rich? for those who work hard?</a:t>
            </a:r>
          </a:p>
          <a:p>
            <a:pPr>
              <a:defRPr/>
            </a:pPr>
            <a:endParaRPr lang="en-MY" dirty="0">
              <a:ea typeface="ＭＳ Ｐゴシック" charset="-128"/>
            </a:endParaRPr>
          </a:p>
        </p:txBody>
      </p:sp>
      <p:pic>
        <p:nvPicPr>
          <p:cNvPr id="28675" name="Picture 4">
            <a:extLst>
              <a:ext uri="{FF2B5EF4-FFF2-40B4-BE49-F238E27FC236}">
                <a16:creationId xmlns:a16="http://schemas.microsoft.com/office/drawing/2014/main" id="{50434337-C210-CEF8-064C-A4E260719B6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4833938"/>
            <a:ext cx="2887662"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6" descr="Does Smart Growth Lead to Sustainability? - GrowSmart Maine">
            <a:extLst>
              <a:ext uri="{FF2B5EF4-FFF2-40B4-BE49-F238E27FC236}">
                <a16:creationId xmlns:a16="http://schemas.microsoft.com/office/drawing/2014/main" id="{427266E6-9F74-7256-75DF-0B3773A17D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8413" y="4818063"/>
            <a:ext cx="2574925"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7C6F4D6D-17AC-A4E6-9EC9-927C2CAF049F}"/>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a:t>Scarcity: the basic economic problem</a:t>
            </a:r>
            <a:endParaRPr lang="en-MY" altLang="en-US" sz="3600"/>
          </a:p>
        </p:txBody>
      </p:sp>
      <p:sp>
        <p:nvSpPr>
          <p:cNvPr id="5" name="Content Placeholder 4">
            <a:extLst>
              <a:ext uri="{FF2B5EF4-FFF2-40B4-BE49-F238E27FC236}">
                <a16:creationId xmlns:a16="http://schemas.microsoft.com/office/drawing/2014/main" id="{96F93D07-D756-EE6C-4992-5F299E012BE2}"/>
              </a:ext>
            </a:extLst>
          </p:cNvPr>
          <p:cNvSpPr txBox="1">
            <a:spLocks noGrp="1"/>
          </p:cNvSpPr>
          <p:nvPr>
            <p:ph idx="1"/>
          </p:nvPr>
        </p:nvSpPr>
        <p:spPr>
          <a:xfrm>
            <a:off x="411163" y="1484313"/>
            <a:ext cx="8229600" cy="4956175"/>
          </a:xfrm>
        </p:spPr>
        <p:txBody>
          <a:bodyPr wrap="square" rtlCol="0">
            <a:spAutoFit/>
          </a:bodyPr>
          <a:lstStyle/>
          <a:p>
            <a:pPr>
              <a:defRPr/>
            </a:pPr>
            <a:r>
              <a:rPr lang="en-US" sz="2000" dirty="0">
                <a:ln w="11430"/>
                <a:ea typeface="ＭＳ Ｐゴシック" charset="-128"/>
                <a:cs typeface="Arial" panose="020B0604020202020204" pitchFamily="34" charset="0"/>
              </a:rPr>
              <a:t>The problem that Economics aims to resolve is that of Scarcity.</a:t>
            </a:r>
          </a:p>
          <a:p>
            <a:pPr algn="ctr">
              <a:defRPr/>
            </a:pPr>
            <a:r>
              <a:rPr lang="en-US" sz="2000" i="1" dirty="0">
                <a:ln w="11430"/>
                <a:ea typeface="ＭＳ Ｐゴシック" charset="-128"/>
                <a:cs typeface="Arial" panose="020B0604020202020204" pitchFamily="34" charset="0"/>
              </a:rPr>
              <a:t>Scarcity arises when something is </a:t>
            </a:r>
          </a:p>
          <a:p>
            <a:pPr algn="ctr">
              <a:defRPr/>
            </a:pPr>
            <a:r>
              <a:rPr lang="en-US" sz="2000" i="1" dirty="0">
                <a:ln w="11430"/>
                <a:ea typeface="ＭＳ Ｐゴシック" charset="-128"/>
                <a:cs typeface="Arial" panose="020B0604020202020204" pitchFamily="34" charset="0"/>
              </a:rPr>
              <a:t>both limited in quantity yet desired</a:t>
            </a:r>
          </a:p>
          <a:p>
            <a:pPr>
              <a:defRPr/>
            </a:pPr>
            <a:r>
              <a:rPr lang="en-US" sz="2000" dirty="0">
                <a:ea typeface="ＭＳ Ｐゴシック" charset="-128"/>
                <a:cs typeface="Arial" panose="020B0604020202020204" pitchFamily="34" charset="0"/>
              </a:rPr>
              <a:t>Some facts about scarcity</a:t>
            </a:r>
          </a:p>
          <a:p>
            <a:pPr marL="285750" indent="-285750">
              <a:buFont typeface="Arial" panose="020B0604020202020204" pitchFamily="34" charset="0"/>
              <a:buChar char="•"/>
              <a:defRPr/>
            </a:pPr>
            <a:r>
              <a:rPr lang="en-US" sz="2000" dirty="0">
                <a:solidFill>
                  <a:srgbClr val="000000"/>
                </a:solidFill>
                <a:ea typeface="ＭＳ Ｐゴシック" charset="-128"/>
                <a:cs typeface="Arial" panose="020B0604020202020204" pitchFamily="34" charset="0"/>
              </a:rPr>
              <a:t>Not all goods are scarce, but most are</a:t>
            </a:r>
          </a:p>
          <a:p>
            <a:pPr marL="285750" indent="-285750">
              <a:buFont typeface="Arial" panose="020B0604020202020204" pitchFamily="34" charset="0"/>
              <a:buChar char="•"/>
              <a:defRPr/>
            </a:pPr>
            <a:r>
              <a:rPr lang="en-US" sz="2000" dirty="0">
                <a:solidFill>
                  <a:srgbClr val="000000"/>
                </a:solidFill>
                <a:ea typeface="ＭＳ Ｐゴシック" charset="-128"/>
                <a:cs typeface="Arial" panose="020B0604020202020204" pitchFamily="34" charset="0"/>
              </a:rPr>
              <a:t>Some goods that humans consume are infinite, such as air</a:t>
            </a:r>
          </a:p>
          <a:p>
            <a:pPr>
              <a:defRPr/>
            </a:pPr>
            <a:endParaRPr lang="en-US" sz="2000" dirty="0">
              <a:ln w="11430"/>
              <a:ea typeface="ＭＳ Ｐゴシック" charset="-128"/>
              <a:cs typeface="Arial" panose="020B0604020202020204" pitchFamily="34" charset="0"/>
            </a:endParaRPr>
          </a:p>
          <a:p>
            <a:pPr>
              <a:defRPr/>
            </a:pPr>
            <a:r>
              <a:rPr lang="en-US" sz="2000" dirty="0">
                <a:ln w="11430"/>
                <a:ea typeface="ＭＳ Ｐゴシック" charset="-128"/>
                <a:cs typeface="Arial" panose="020B0604020202020204" pitchFamily="34" charset="0"/>
              </a:rPr>
              <a:t>The excess of wants resulting from having limited resources (land, labor, capital and entrepreneurs) in satisfying the endless wants of people.</a:t>
            </a:r>
          </a:p>
          <a:p>
            <a:pPr>
              <a:defRPr/>
            </a:pPr>
            <a:r>
              <a:rPr lang="en-US" sz="2000" dirty="0">
                <a:ln w="11430"/>
                <a:ea typeface="ＭＳ Ｐゴシック" charset="-128"/>
                <a:cs typeface="Arial" panose="020B0604020202020204" pitchFamily="34" charset="0"/>
              </a:rPr>
              <a:t>It is a universal problem for societies – it is not limited to poor countries.</a:t>
            </a:r>
          </a:p>
          <a:p>
            <a:pPr>
              <a:defRPr/>
            </a:pPr>
            <a:r>
              <a:rPr lang="en-US" sz="2000" dirty="0">
                <a:ln w="11430"/>
                <a:ea typeface="ＭＳ Ｐゴシック" charset="-128"/>
                <a:cs typeface="Arial" panose="020B0604020202020204" pitchFamily="34" charset="0"/>
              </a:rPr>
              <a:t>To the economist, all goods and services that have a price are relatively scarce.  This means that they are scarce relative to people’s demand for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3ABB8B76-690C-166F-D84E-F642F3567D46}"/>
              </a:ext>
            </a:extLst>
          </p:cNvPr>
          <p:cNvSpPr>
            <a:spLocks noGrp="1"/>
          </p:cNvSpPr>
          <p:nvPr>
            <p:ph type="title"/>
          </p:nvPr>
        </p:nvSpPr>
        <p:spPr bwMode="auto">
          <a:xfrm>
            <a:off x="411163" y="1873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The diamond-water paradox</a:t>
            </a:r>
            <a:endParaRPr lang="en-MY" altLang="en-US"/>
          </a:p>
        </p:txBody>
      </p:sp>
      <p:sp>
        <p:nvSpPr>
          <p:cNvPr id="3" name="Content Placeholder 2">
            <a:extLst>
              <a:ext uri="{FF2B5EF4-FFF2-40B4-BE49-F238E27FC236}">
                <a16:creationId xmlns:a16="http://schemas.microsoft.com/office/drawing/2014/main" id="{2BC78D6C-6738-C049-8251-F6297621A2B3}"/>
              </a:ext>
            </a:extLst>
          </p:cNvPr>
          <p:cNvSpPr>
            <a:spLocks noGrp="1"/>
          </p:cNvSpPr>
          <p:nvPr>
            <p:ph idx="1"/>
          </p:nvPr>
        </p:nvSpPr>
        <p:spPr>
          <a:xfrm>
            <a:off x="411163" y="1600200"/>
            <a:ext cx="8229600" cy="4997450"/>
          </a:xfrm>
        </p:spPr>
        <p:txBody>
          <a:bodyPr/>
          <a:lstStyle/>
          <a:p>
            <a:pPr marL="342900" indent="-342900">
              <a:buFont typeface="Arial" panose="020B0604020202020204" pitchFamily="34" charset="0"/>
              <a:buChar char="•"/>
              <a:defRPr/>
            </a:pPr>
            <a:r>
              <a:rPr lang="en-US" dirty="0">
                <a:solidFill>
                  <a:srgbClr val="000000"/>
                </a:solidFill>
                <a:latin typeface="Calibri" pitchFamily="34" charset="0"/>
                <a:ea typeface="ＭＳ Ｐゴシック" charset="-128"/>
                <a:cs typeface="Calibri" pitchFamily="34" charset="0"/>
              </a:rPr>
              <a:t>Nobody needs diamonds. Diamonds are considered extremely valuable</a:t>
            </a:r>
            <a:endParaRPr lang="en-US" u="sng" dirty="0">
              <a:solidFill>
                <a:srgbClr val="000000"/>
              </a:solidFill>
              <a:latin typeface="Calibri" pitchFamily="34" charset="0"/>
              <a:ea typeface="ＭＳ Ｐゴシック" charset="-128"/>
              <a:cs typeface="Calibri" pitchFamily="34" charset="0"/>
            </a:endParaRPr>
          </a:p>
          <a:p>
            <a:pPr marL="342900" indent="-342900">
              <a:buFont typeface="Arial" panose="020B0604020202020204" pitchFamily="34" charset="0"/>
              <a:buChar char="•"/>
              <a:defRPr/>
            </a:pPr>
            <a:r>
              <a:rPr lang="en-US" dirty="0">
                <a:solidFill>
                  <a:srgbClr val="000000"/>
                </a:solidFill>
                <a:latin typeface="Calibri" pitchFamily="34" charset="0"/>
                <a:ea typeface="ＭＳ Ｐゴシック" charset="-128"/>
                <a:cs typeface="Calibri" pitchFamily="34" charset="0"/>
              </a:rPr>
              <a:t>Everybody needs water. Water is considered extremely cheap</a:t>
            </a:r>
          </a:p>
          <a:p>
            <a:pPr marL="342900" indent="-342900">
              <a:buFont typeface="Arial" panose="020B0604020202020204" pitchFamily="34" charset="0"/>
              <a:buChar char="•"/>
              <a:defRPr/>
            </a:pPr>
            <a:endParaRPr lang="en-US" u="sng" dirty="0">
              <a:solidFill>
                <a:srgbClr val="000000"/>
              </a:solidFill>
              <a:latin typeface="Calibri" pitchFamily="34" charset="0"/>
              <a:ea typeface="ＭＳ Ｐゴシック" charset="-128"/>
              <a:cs typeface="Calibri" pitchFamily="34" charset="0"/>
            </a:endParaRPr>
          </a:p>
          <a:p>
            <a:pPr marL="342900" indent="-342900">
              <a:buFont typeface="Arial" panose="020B0604020202020204" pitchFamily="34" charset="0"/>
              <a:buChar char="•"/>
              <a:defRPr/>
            </a:pPr>
            <a:endParaRPr lang="en-US" u="sng" dirty="0">
              <a:solidFill>
                <a:srgbClr val="000000"/>
              </a:solidFill>
              <a:latin typeface="Calibri" pitchFamily="34" charset="0"/>
              <a:ea typeface="ＭＳ Ｐゴシック" charset="-128"/>
              <a:cs typeface="Calibri" pitchFamily="34" charset="0"/>
            </a:endParaRPr>
          </a:p>
          <a:p>
            <a:pPr marL="342900" indent="-342900">
              <a:buFont typeface="Arial" panose="020B0604020202020204" pitchFamily="34" charset="0"/>
              <a:buChar char="•"/>
              <a:defRPr/>
            </a:pPr>
            <a:endParaRPr lang="en-US" u="sng" dirty="0">
              <a:solidFill>
                <a:srgbClr val="000000"/>
              </a:solidFill>
              <a:latin typeface="Calibri" pitchFamily="34" charset="0"/>
              <a:ea typeface="ＭＳ Ｐゴシック" charset="-128"/>
              <a:cs typeface="Calibri" pitchFamily="34" charset="0"/>
            </a:endParaRPr>
          </a:p>
          <a:p>
            <a:pPr marL="342900" indent="-342900">
              <a:buFont typeface="Arial" panose="020B0604020202020204" pitchFamily="34" charset="0"/>
              <a:buChar char="•"/>
              <a:defRPr/>
            </a:pPr>
            <a:endParaRPr lang="en-US" u="sng" dirty="0">
              <a:solidFill>
                <a:srgbClr val="000000"/>
              </a:solidFill>
              <a:latin typeface="Calibri" pitchFamily="34" charset="0"/>
              <a:ea typeface="ＭＳ Ｐゴシック" charset="-128"/>
              <a:cs typeface="Calibri" pitchFamily="34" charset="0"/>
            </a:endParaRPr>
          </a:p>
          <a:p>
            <a:pPr marL="342900" indent="-342900">
              <a:buFont typeface="Arial" panose="020B0604020202020204" pitchFamily="34" charset="0"/>
              <a:buChar char="•"/>
              <a:defRPr/>
            </a:pPr>
            <a:endParaRPr lang="en-US" u="sng" dirty="0">
              <a:solidFill>
                <a:srgbClr val="000000"/>
              </a:solidFill>
              <a:latin typeface="Calibri" pitchFamily="34" charset="0"/>
              <a:ea typeface="ＭＳ Ｐゴシック" charset="-128"/>
              <a:cs typeface="Calibri" pitchFamily="34" charset="0"/>
            </a:endParaRPr>
          </a:p>
          <a:p>
            <a:pPr marL="342900" indent="-342900">
              <a:buFont typeface="Arial" panose="020B0604020202020204" pitchFamily="34" charset="0"/>
              <a:buChar char="•"/>
              <a:defRPr/>
            </a:pPr>
            <a:endParaRPr lang="en-US" u="sng" dirty="0">
              <a:solidFill>
                <a:srgbClr val="000000"/>
              </a:solidFill>
              <a:latin typeface="Calibri" pitchFamily="34" charset="0"/>
              <a:ea typeface="ＭＳ Ｐゴシック" charset="-128"/>
              <a:cs typeface="Calibri" pitchFamily="34" charset="0"/>
            </a:endParaRPr>
          </a:p>
          <a:p>
            <a:pPr>
              <a:defRPr/>
            </a:pPr>
            <a:r>
              <a:rPr lang="en-US" dirty="0">
                <a:solidFill>
                  <a:srgbClr val="000000"/>
                </a:solidFill>
                <a:latin typeface="Calibri" pitchFamily="34" charset="0"/>
                <a:ea typeface="ＭＳ Ｐゴシック" charset="-128"/>
                <a:cs typeface="Calibri" pitchFamily="34" charset="0"/>
              </a:rPr>
              <a:t>The answer lies in the fact that economic value is derived from scarcity</a:t>
            </a:r>
          </a:p>
          <a:p>
            <a:pPr marL="342900" indent="-342900">
              <a:buFont typeface="Arial" panose="020B0604020202020204" pitchFamily="34" charset="0"/>
              <a:buChar char="•"/>
              <a:defRPr/>
            </a:pPr>
            <a:r>
              <a:rPr lang="en-US" dirty="0">
                <a:solidFill>
                  <a:srgbClr val="000000"/>
                </a:solidFill>
                <a:latin typeface="Calibri" pitchFamily="34" charset="0"/>
                <a:ea typeface="ＭＳ Ｐゴシック" charset="-128"/>
                <a:cs typeface="Calibri" pitchFamily="34" charset="0"/>
              </a:rPr>
              <a:t>The more scarce an item, the more valuable it is</a:t>
            </a:r>
          </a:p>
          <a:p>
            <a:pPr marL="342900" indent="-342900">
              <a:buFont typeface="Arial" panose="020B0604020202020204" pitchFamily="34" charset="0"/>
              <a:buChar char="•"/>
              <a:defRPr/>
            </a:pPr>
            <a:r>
              <a:rPr lang="en-US" dirty="0">
                <a:solidFill>
                  <a:srgbClr val="000000"/>
                </a:solidFill>
                <a:latin typeface="Calibri" pitchFamily="34" charset="0"/>
                <a:ea typeface="ＭＳ Ｐゴシック" charset="-128"/>
                <a:cs typeface="Calibri" pitchFamily="34" charset="0"/>
              </a:rPr>
              <a:t>The less scarce the less value it has in society</a:t>
            </a:r>
          </a:p>
          <a:p>
            <a:pPr marL="342900" indent="-342900">
              <a:buFont typeface="Arial" panose="020B0604020202020204" pitchFamily="34" charset="0"/>
              <a:buChar char="•"/>
              <a:defRPr/>
            </a:pPr>
            <a:endParaRPr lang="en-US" u="sng" dirty="0">
              <a:solidFill>
                <a:srgbClr val="000000"/>
              </a:solidFill>
              <a:latin typeface="Calibri" pitchFamily="34" charset="0"/>
              <a:ea typeface="ＭＳ Ｐゴシック" charset="-128"/>
              <a:cs typeface="Calibri" pitchFamily="34" charset="0"/>
            </a:endParaRPr>
          </a:p>
          <a:p>
            <a:pPr>
              <a:defRPr/>
            </a:pPr>
            <a:endParaRPr lang="en-MY" dirty="0">
              <a:ea typeface="ＭＳ Ｐゴシック" charset="-128"/>
            </a:endParaRPr>
          </a:p>
        </p:txBody>
      </p:sp>
      <p:pic>
        <p:nvPicPr>
          <p:cNvPr id="31748" name="Picture 4" descr="DIAMOND vs WATER PARADOX! - YouTube">
            <a:extLst>
              <a:ext uri="{FF2B5EF4-FFF2-40B4-BE49-F238E27FC236}">
                <a16:creationId xmlns:a16="http://schemas.microsoft.com/office/drawing/2014/main" id="{7A538919-20E9-AA84-77FD-6CB91A5911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868" r="7761"/>
          <a:stretch>
            <a:fillRect/>
          </a:stretch>
        </p:blipFill>
        <p:spPr bwMode="auto">
          <a:xfrm>
            <a:off x="2771775" y="2781300"/>
            <a:ext cx="3384550"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WorldFish-Powerpoint-Template-US-English">
  <a:themeElements>
    <a:clrScheme name="WorldFish Color Template">
      <a:dk1>
        <a:sysClr val="windowText" lastClr="000000"/>
      </a:dk1>
      <a:lt1>
        <a:sysClr val="window" lastClr="FFFFFF"/>
      </a:lt1>
      <a:dk2>
        <a:srgbClr val="1A4985"/>
      </a:dk2>
      <a:lt2>
        <a:srgbClr val="58AB47"/>
      </a:lt2>
      <a:accent1>
        <a:srgbClr val="FFC425"/>
      </a:accent1>
      <a:accent2>
        <a:srgbClr val="F47D30"/>
      </a:accent2>
      <a:accent3>
        <a:srgbClr val="9A5107"/>
      </a:accent3>
      <a:accent4>
        <a:srgbClr val="C60C46"/>
      </a:accent4>
      <a:accent5>
        <a:srgbClr val="6DCAD2"/>
      </a:accent5>
      <a:accent6>
        <a:srgbClr val="86246E"/>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56998DFA29DD44A0785DB167DA5DB6" ma:contentTypeVersion="7" ma:contentTypeDescription="Create a new document." ma:contentTypeScope="" ma:versionID="23a70598d1c881458749b003e88d45a1">
  <xsd:schema xmlns:xsd="http://www.w3.org/2001/XMLSchema" xmlns:xs="http://www.w3.org/2001/XMLSchema" xmlns:p="http://schemas.microsoft.com/office/2006/metadata/properties" xmlns:ns2="d274c63a-82b4-40bc-8f02-2b29c080f4da" targetNamespace="http://schemas.microsoft.com/office/2006/metadata/properties" ma:root="true" ma:fieldsID="dee0698e75399034f1ea3d898e54c2aa" ns2:_="">
    <xsd:import namespace="d274c63a-82b4-40bc-8f02-2b29c080f4da"/>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74c63a-82b4-40bc-8f02-2b29c080f4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274c63a-82b4-40bc-8f02-2b29c080f4d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8E3CA8E-F7F9-4EEF-A295-7E0FE74D4C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74c63a-82b4-40bc-8f02-2b29c080f4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6F82A5E-DC21-4AAA-A994-0189B8278731}">
  <ds:schemaRefs>
    <ds:schemaRef ds:uri="http://schemas.microsoft.com/office/2006/metadata/properties"/>
    <ds:schemaRef ds:uri="http://schemas.microsoft.com/office/infopath/2007/PartnerControls"/>
    <ds:schemaRef ds:uri="d274c63a-82b4-40bc-8f02-2b29c080f4da"/>
  </ds:schemaRefs>
</ds:datastoreItem>
</file>

<file path=customXml/itemProps3.xml><?xml version="1.0" encoding="utf-8"?>
<ds:datastoreItem xmlns:ds="http://schemas.openxmlformats.org/officeDocument/2006/customXml" ds:itemID="{F9435B73-DB27-4363-B812-28D458409F2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Expo.thmx</Template>
  <TotalTime>5780</TotalTime>
  <Words>3950</Words>
  <Application>Microsoft Office PowerPoint</Application>
  <PresentationFormat>On-screen Show (4:3)</PresentationFormat>
  <Paragraphs>378</Paragraphs>
  <Slides>43</Slides>
  <Notes>10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WorldFish-Powerpoint-Template-US-English</vt:lpstr>
      <vt:lpstr>Introduction to Economics</vt:lpstr>
      <vt:lpstr>What is Economics?</vt:lpstr>
      <vt:lpstr>Quick history of economic definitions</vt:lpstr>
      <vt:lpstr>PowerPoint Presentation</vt:lpstr>
      <vt:lpstr>Needs and wants</vt:lpstr>
      <vt:lpstr>The Economic Problem</vt:lpstr>
      <vt:lpstr>PowerPoint Presentation</vt:lpstr>
      <vt:lpstr>Scarcity: the basic economic problem</vt:lpstr>
      <vt:lpstr>The diamond-water paradox</vt:lpstr>
      <vt:lpstr>Free Goods and Economics Goods</vt:lpstr>
      <vt:lpstr>Microeconomics</vt:lpstr>
      <vt:lpstr>Macroeconomics</vt:lpstr>
      <vt:lpstr>Micro vs Macro</vt:lpstr>
      <vt:lpstr>Fundamental Concepts</vt:lpstr>
      <vt:lpstr>Factors of Production</vt:lpstr>
      <vt:lpstr>Factors of production: payments and values</vt:lpstr>
      <vt:lpstr>The Circular Flow</vt:lpstr>
      <vt:lpstr>The Price Mechanism</vt:lpstr>
      <vt:lpstr>Demand and supply curves</vt:lpstr>
      <vt:lpstr>Demand curve</vt:lpstr>
      <vt:lpstr>Supply Curve</vt:lpstr>
      <vt:lpstr>PowerPoint Presentation</vt:lpstr>
      <vt:lpstr>PowerPoint Presentation</vt:lpstr>
      <vt:lpstr>PowerPoint Presentation</vt:lpstr>
      <vt:lpstr>PowerPoint Presentation</vt:lpstr>
      <vt:lpstr>PowerPoint Presentation</vt:lpstr>
      <vt:lpstr>Production Possibility Frontier (PPF) Theory</vt:lpstr>
      <vt:lpstr>The PPF graph - Maximum Output Levels</vt:lpstr>
      <vt:lpstr>Opportunity Costs in the Production Possibilities Model </vt:lpstr>
      <vt:lpstr>PowerPoint Presentation</vt:lpstr>
      <vt:lpstr>Points Outside and Inside the Static PPF</vt:lpstr>
      <vt:lpstr>Consider the hypothetical PPC for the country of Italy  </vt:lpstr>
      <vt:lpstr>Straight –line versus curved PPCs</vt:lpstr>
      <vt:lpstr>Key Concepts shown by the PPC</vt:lpstr>
      <vt:lpstr>Economic Growth vs. Economic Development</vt:lpstr>
      <vt:lpstr>Cost and Revenue</vt:lpstr>
      <vt:lpstr>Costs</vt:lpstr>
      <vt:lpstr>Profit</vt:lpstr>
      <vt:lpstr>PowerPoint Presentation</vt:lpstr>
      <vt:lpstr>Reference</vt:lpstr>
      <vt:lpstr>Cost Benefit Analysis</vt:lpstr>
      <vt:lpstr>Implications….and/or lessons</vt:lpstr>
      <vt:lpstr>Do you want to know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holly holmes</dc:creator>
  <cp:lastModifiedBy>Rossignoli, Cristiano (WorldFish)</cp:lastModifiedBy>
  <cp:revision>231</cp:revision>
  <cp:lastPrinted>2013-10-29T02:10:43Z</cp:lastPrinted>
  <dcterms:created xsi:type="dcterms:W3CDTF">2012-12-21T05:57:39Z</dcterms:created>
  <dcterms:modified xsi:type="dcterms:W3CDTF">2023-01-13T05:10:52Z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ingExpirationDate">
    <vt:lpwstr/>
  </property>
  <property fmtid="{D5CDD505-2E9C-101B-9397-08002B2CF9AE}" pid="3" name="PublishingStartDate">
    <vt:lpwstr/>
  </property>
  <property fmtid="{D5CDD505-2E9C-101B-9397-08002B2CF9AE}" pid="4" name="ContentTypeId">
    <vt:lpwstr>0x0101006A56998DFA29DD44A0785DB167DA5DB6</vt:lpwstr>
  </property>
  <property fmtid="{D5CDD505-2E9C-101B-9397-08002B2CF9AE}" pid="5" name="MediaServiceImageTags">
    <vt:lpwstr/>
  </property>
</Properties>
</file>