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61" r:id="rId2"/>
    <p:sldId id="281" r:id="rId3"/>
    <p:sldId id="286" r:id="rId4"/>
    <p:sldId id="283" r:id="rId5"/>
    <p:sldId id="284" r:id="rId6"/>
    <p:sldId id="291" r:id="rId7"/>
    <p:sldId id="288" r:id="rId8"/>
    <p:sldId id="287" r:id="rId9"/>
    <p:sldId id="277" r:id="rId10"/>
    <p:sldId id="289"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rawali, Shirley (ILRI)" initials="SAT" lastIdx="14" clrIdx="0"/>
  <p:cmAuthor id="1" name="Susan MacMillan" initials="SM"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2622"/>
    <a:srgbClr val="E3E2B6"/>
    <a:srgbClr val="FFCC99"/>
    <a:srgbClr val="D9CB8D"/>
    <a:srgbClr val="D9BC78"/>
    <a:srgbClr val="D2B16B"/>
    <a:srgbClr val="FFC757"/>
    <a:srgbClr val="FFFF99"/>
    <a:srgbClr val="FFCC66"/>
    <a:srgbClr val="B86C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83" autoAdjust="0"/>
  </p:normalViewPr>
  <p:slideViewPr>
    <p:cSldViewPr>
      <p:cViewPr>
        <p:scale>
          <a:sx n="60" d="100"/>
          <a:sy n="60" d="100"/>
        </p:scale>
        <p:origin x="-1656"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21EEDC2F-9C61-42A9-A897-9BA113B7E4E0}" type="datetimeFigureOut">
              <a:rPr lang="en-GB" smtClean="0"/>
              <a:t>24/03/2015</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54A3E522-A75E-4260-B09E-4376EC893D57}" type="slidenum">
              <a:rPr lang="en-GB" smtClean="0"/>
              <a:t>‹#›</a:t>
            </a:fld>
            <a:endParaRPr lang="en-GB"/>
          </a:p>
        </p:txBody>
      </p:sp>
    </p:spTree>
    <p:extLst>
      <p:ext uri="{BB962C8B-B14F-4D97-AF65-F5344CB8AC3E}">
        <p14:creationId xmlns:p14="http://schemas.microsoft.com/office/powerpoint/2010/main" val="16226267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3753BA58-1707-46D4-A1F7-7AE735BDA5B1}" type="datetimeFigureOut">
              <a:rPr lang="en-GB" smtClean="0"/>
              <a:t>24/03/2015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0583138B-9C72-4798-9B33-20A6EA888EA0}" type="slidenum">
              <a:rPr lang="en-GB" smtClean="0"/>
              <a:t>‹#›</a:t>
            </a:fld>
            <a:endParaRPr lang="en-GB"/>
          </a:p>
        </p:txBody>
      </p:sp>
    </p:spTree>
    <p:extLst>
      <p:ext uri="{BB962C8B-B14F-4D97-AF65-F5344CB8AC3E}">
        <p14:creationId xmlns:p14="http://schemas.microsoft.com/office/powerpoint/2010/main" val="1785122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mattingandframing.net/aa/va/BillTraylorBrownGoat193942._jpg.htm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foundationstaart.wordpress.com/category/american-folk-art-museu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sothebys.com/en/auctions/ecatalogue/2012/americana-n08880/lot.196.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eaLnBrk="0" hangingPunct="0">
              <a:defRPr sz="2400">
                <a:solidFill>
                  <a:schemeClr val="tx1"/>
                </a:solidFill>
                <a:latin typeface="Times New Roman" pitchFamily="18" charset="0"/>
                <a:ea typeface="MS PGothic" pitchFamily="34" charset="-128"/>
              </a:defRPr>
            </a:lvl1pPr>
            <a:lvl2pPr marL="742950" indent="-285750" defTabSz="923925" eaLnBrk="0" hangingPunct="0">
              <a:defRPr sz="2400">
                <a:solidFill>
                  <a:schemeClr val="tx1"/>
                </a:solidFill>
                <a:latin typeface="Times New Roman" pitchFamily="18" charset="0"/>
                <a:ea typeface="MS PGothic" pitchFamily="34" charset="-128"/>
              </a:defRPr>
            </a:lvl2pPr>
            <a:lvl3pPr marL="1143000" indent="-228600" defTabSz="923925" eaLnBrk="0" hangingPunct="0">
              <a:defRPr sz="2400">
                <a:solidFill>
                  <a:schemeClr val="tx1"/>
                </a:solidFill>
                <a:latin typeface="Times New Roman" pitchFamily="18" charset="0"/>
                <a:ea typeface="MS PGothic" pitchFamily="34" charset="-128"/>
              </a:defRPr>
            </a:lvl3pPr>
            <a:lvl4pPr marL="1600200" indent="-228600" defTabSz="923925" eaLnBrk="0" hangingPunct="0">
              <a:defRPr sz="2400">
                <a:solidFill>
                  <a:schemeClr val="tx1"/>
                </a:solidFill>
                <a:latin typeface="Times New Roman" pitchFamily="18" charset="0"/>
                <a:ea typeface="MS PGothic" pitchFamily="34" charset="-128"/>
              </a:defRPr>
            </a:lvl4pPr>
            <a:lvl5pPr marL="2057400" indent="-228600" defTabSz="923925" eaLnBrk="0" hangingPunct="0">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9F0A8CA4-B3D3-4A36-9219-F193AC8AEF46}" type="slidenum">
              <a:rPr lang="en-US" sz="1200" smtClean="0">
                <a:latin typeface="Calibri" pitchFamily="34" charset="0"/>
              </a:rPr>
              <a:pPr eaLnBrk="1" hangingPunct="1"/>
              <a:t>1</a:t>
            </a:fld>
            <a:endParaRPr lang="en-US" sz="1200"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Bill Traylor (1854-1949). Black Turkey. Pencil and Poster Paint on Cardboard. Circa 1939-1942.</a:t>
            </a:r>
          </a:p>
          <a:p>
            <a:endParaRPr lang="en-GB" dirty="0" smtClean="0"/>
          </a:p>
          <a:p>
            <a:r>
              <a:rPr lang="en-GB" dirty="0" smtClean="0"/>
              <a:t>Data</a:t>
            </a:r>
            <a:r>
              <a:rPr lang="en-GB" baseline="0" dirty="0" smtClean="0"/>
              <a:t> from: Food Outlook BIANNUAL REPORT ON GLOBAL FOOD MARKETS.  May 2014.  Food and Agriculture Organization, Rome. </a:t>
            </a:r>
          </a:p>
          <a:p>
            <a:endParaRPr lang="en-GB" dirty="0"/>
          </a:p>
        </p:txBody>
      </p:sp>
      <p:sp>
        <p:nvSpPr>
          <p:cNvPr id="4" name="Slide Number Placeholder 3"/>
          <p:cNvSpPr>
            <a:spLocks noGrp="1"/>
          </p:cNvSpPr>
          <p:nvPr>
            <p:ph type="sldNum" sz="quarter" idx="10"/>
          </p:nvPr>
        </p:nvSpPr>
        <p:spPr/>
        <p:txBody>
          <a:bodyPr/>
          <a:lstStyle/>
          <a:p>
            <a:fld id="{0583138B-9C72-4798-9B33-20A6EA888EA0}" type="slidenum">
              <a:rPr lang="en-GB" smtClean="0"/>
              <a:t>2</a:t>
            </a:fld>
            <a:endParaRPr lang="en-GB"/>
          </a:p>
        </p:txBody>
      </p:sp>
    </p:spTree>
    <p:extLst>
      <p:ext uri="{BB962C8B-B14F-4D97-AF65-F5344CB8AC3E}">
        <p14:creationId xmlns:p14="http://schemas.microsoft.com/office/powerpoint/2010/main" val="2142764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Bill Traylor (1854-1949). Brown Goat. Watercolour and Pencil on Paper. Circa 1939-1942. </a:t>
            </a:r>
            <a:r>
              <a:rPr lang="en-GB" dirty="0" smtClean="0">
                <a:hlinkClick r:id="rId3"/>
              </a:rPr>
              <a:t>Found on mattingandframing.net</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Bill Traylor (1854-1949). Blue Cow. Graphite and </a:t>
            </a:r>
            <a:r>
              <a:rPr lang="en-GB" dirty="0" err="1" smtClean="0"/>
              <a:t>Colored</a:t>
            </a:r>
            <a:r>
              <a:rPr lang="en-GB" dirty="0" smtClean="0"/>
              <a:t> Pencil on Poster Board. Circa 1939-1941. Found on jsaslowgallery.com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Data from:</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Herrero M, </a:t>
            </a:r>
            <a:r>
              <a:rPr lang="en-GB" dirty="0" err="1" smtClean="0"/>
              <a:t>Pavlik</a:t>
            </a:r>
            <a:r>
              <a:rPr lang="en-GB" dirty="0" smtClean="0"/>
              <a:t> P, McIntire J, Palazzo A, and</a:t>
            </a:r>
            <a:r>
              <a:rPr lang="en-GB" baseline="0" dirty="0" smtClean="0"/>
              <a:t> </a:t>
            </a:r>
            <a:r>
              <a:rPr lang="en-GB" baseline="0" dirty="0" err="1" smtClean="0"/>
              <a:t>Valin</a:t>
            </a:r>
            <a:r>
              <a:rPr lang="en-GB" baseline="0" dirty="0" smtClean="0"/>
              <a:t> H. 2014.  African Livestock Futures.  Realizing the potential of livestock for food security, poverty reduction and the environment in sub-Saharan Africa.  Office of the special representative of the UN secretary general for food security and nutrition and the United Nations system influenza coordination unit (UNSIC), Geneva, Switzerland. </a:t>
            </a:r>
            <a:endParaRPr lang="en-GB" dirty="0" smtClean="0"/>
          </a:p>
          <a:p>
            <a:endParaRPr lang="en-GB" dirty="0" smtClean="0"/>
          </a:p>
          <a:p>
            <a:r>
              <a:rPr lang="en-GB" dirty="0" smtClean="0"/>
              <a:t>And</a:t>
            </a:r>
          </a:p>
          <a:p>
            <a:endParaRPr lang="en-GB" dirty="0" smtClean="0"/>
          </a:p>
          <a:p>
            <a:r>
              <a:rPr lang="en-GB" dirty="0" smtClean="0"/>
              <a:t>Business</a:t>
            </a:r>
            <a:r>
              <a:rPr lang="en-GB" baseline="0" dirty="0" smtClean="0"/>
              <a:t> and livelihoods in African livestock.  Investments to overcome information gaps.  2014.  An output of the </a:t>
            </a:r>
            <a:r>
              <a:rPr lang="en-GB" b="1" baseline="0" dirty="0" smtClean="0"/>
              <a:t>Livestock data innovation in Africa Project.  </a:t>
            </a:r>
            <a:r>
              <a:rPr lang="en-GB" b="0" baseline="0" dirty="0" smtClean="0"/>
              <a:t>Sponsored by the Bill and Melinda Gates Foundation and jointly implemented by the World Bank, the Food and Agriculture Organization of the United Nations, the International Livestock Research Institute and the African Union </a:t>
            </a:r>
            <a:r>
              <a:rPr lang="en-GB" b="0" baseline="0" dirty="0" err="1" smtClean="0"/>
              <a:t>Interafrican</a:t>
            </a:r>
            <a:r>
              <a:rPr lang="en-GB" b="0" baseline="0" dirty="0" smtClean="0"/>
              <a:t> Bureau for Animal Resources.  World Bank Report no. 86093-AFR.</a:t>
            </a:r>
            <a:endParaRPr lang="en-GB" dirty="0"/>
          </a:p>
        </p:txBody>
      </p:sp>
      <p:sp>
        <p:nvSpPr>
          <p:cNvPr id="4" name="Slide Number Placeholder 3"/>
          <p:cNvSpPr>
            <a:spLocks noGrp="1"/>
          </p:cNvSpPr>
          <p:nvPr>
            <p:ph type="sldNum" sz="quarter" idx="10"/>
          </p:nvPr>
        </p:nvSpPr>
        <p:spPr/>
        <p:txBody>
          <a:bodyPr/>
          <a:lstStyle/>
          <a:p>
            <a:fld id="{0583138B-9C72-4798-9B33-20A6EA888EA0}" type="slidenum">
              <a:rPr lang="en-GB" smtClean="0"/>
              <a:t>3</a:t>
            </a:fld>
            <a:endParaRPr lang="en-GB"/>
          </a:p>
        </p:txBody>
      </p:sp>
    </p:spTree>
    <p:extLst>
      <p:ext uri="{BB962C8B-B14F-4D97-AF65-F5344CB8AC3E}">
        <p14:creationId xmlns:p14="http://schemas.microsoft.com/office/powerpoint/2010/main" val="681950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Bill Traylor / Farm Scene with Cow and Man / c. 1939-42  </a:t>
            </a:r>
            <a:r>
              <a:rPr lang="en-GB" dirty="0" smtClean="0">
                <a:hlinkClick r:id="rId3"/>
              </a:rPr>
              <a:t>Found on foundationstaart.wordpress.com</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Milk, meat and eggs in the IGAD region today come predominantly</a:t>
            </a:r>
            <a:r>
              <a:rPr lang="en-GB" baseline="0" dirty="0" smtClean="0"/>
              <a:t> from smallholder crop-livestock farmers, pastoralists and agro pastoralists.  There are opportunities to transform these systems with a potential to increase production of livestock products four to eight fold in the coming decades, whilst at the same time addressing issues of environment, equity and health. </a:t>
            </a:r>
            <a:endParaRPr lang="en-GB" dirty="0" smtClean="0"/>
          </a:p>
          <a:p>
            <a:endParaRPr lang="en-GB" dirty="0"/>
          </a:p>
        </p:txBody>
      </p:sp>
      <p:sp>
        <p:nvSpPr>
          <p:cNvPr id="4" name="Slide Number Placeholder 3"/>
          <p:cNvSpPr>
            <a:spLocks noGrp="1"/>
          </p:cNvSpPr>
          <p:nvPr>
            <p:ph type="sldNum" sz="quarter" idx="10"/>
          </p:nvPr>
        </p:nvSpPr>
        <p:spPr/>
        <p:txBody>
          <a:bodyPr/>
          <a:lstStyle/>
          <a:p>
            <a:fld id="{0583138B-9C72-4798-9B33-20A6EA888EA0}" type="slidenum">
              <a:rPr lang="en-GB" smtClean="0"/>
              <a:t>4</a:t>
            </a:fld>
            <a:endParaRPr lang="en-GB"/>
          </a:p>
        </p:txBody>
      </p:sp>
    </p:spTree>
    <p:extLst>
      <p:ext uri="{BB962C8B-B14F-4D97-AF65-F5344CB8AC3E}">
        <p14:creationId xmlns:p14="http://schemas.microsoft.com/office/powerpoint/2010/main" val="2886194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Bill Traylor (1854-1949). Black Bull. </a:t>
            </a:r>
            <a:r>
              <a:rPr lang="en-GB" dirty="0" err="1" smtClean="0"/>
              <a:t>Watercolor</a:t>
            </a:r>
            <a:r>
              <a:rPr lang="en-GB" dirty="0" smtClean="0"/>
              <a:t> and Pencil on Paper. Circa 1939-1942. </a:t>
            </a:r>
            <a:r>
              <a:rPr lang="en-GB" dirty="0" smtClean="0">
                <a:hlinkClick r:id="rId3"/>
              </a:rPr>
              <a:t>Found on sothebys.com</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Bill Traylor ~ black billy sothebys.com </a:t>
            </a:r>
          </a:p>
          <a:p>
            <a:endParaRPr lang="en-GB" dirty="0"/>
          </a:p>
        </p:txBody>
      </p:sp>
      <p:sp>
        <p:nvSpPr>
          <p:cNvPr id="4" name="Slide Number Placeholder 3"/>
          <p:cNvSpPr>
            <a:spLocks noGrp="1"/>
          </p:cNvSpPr>
          <p:nvPr>
            <p:ph type="sldNum" sz="quarter" idx="10"/>
          </p:nvPr>
        </p:nvSpPr>
        <p:spPr/>
        <p:txBody>
          <a:bodyPr/>
          <a:lstStyle/>
          <a:p>
            <a:fld id="{0583138B-9C72-4798-9B33-20A6EA888EA0}" type="slidenum">
              <a:rPr lang="en-GB" smtClean="0"/>
              <a:t>5</a:t>
            </a:fld>
            <a:endParaRPr lang="en-GB"/>
          </a:p>
        </p:txBody>
      </p:sp>
    </p:spTree>
    <p:extLst>
      <p:ext uri="{BB962C8B-B14F-4D97-AF65-F5344CB8AC3E}">
        <p14:creationId xmlns:p14="http://schemas.microsoft.com/office/powerpoint/2010/main" val="3255593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Bill Traylor (c. 1854–1949) Montgomery, Alabama 1939–1942 Poster paint and pencil on cardboard 9 x 11 7/8 in. Found on folkartmuseum.org </a:t>
            </a:r>
            <a:endParaRPr lang="en-GB" dirty="0"/>
          </a:p>
        </p:txBody>
      </p:sp>
      <p:sp>
        <p:nvSpPr>
          <p:cNvPr id="4" name="Slide Number Placeholder 3"/>
          <p:cNvSpPr>
            <a:spLocks noGrp="1"/>
          </p:cNvSpPr>
          <p:nvPr>
            <p:ph type="sldNum" sz="quarter" idx="10"/>
          </p:nvPr>
        </p:nvSpPr>
        <p:spPr/>
        <p:txBody>
          <a:bodyPr/>
          <a:lstStyle/>
          <a:p>
            <a:fld id="{0583138B-9C72-4798-9B33-20A6EA888EA0}" type="slidenum">
              <a:rPr lang="en-GB" smtClean="0"/>
              <a:t>6</a:t>
            </a:fld>
            <a:endParaRPr lang="en-GB"/>
          </a:p>
        </p:txBody>
      </p:sp>
    </p:spTree>
    <p:extLst>
      <p:ext uri="{BB962C8B-B14F-4D97-AF65-F5344CB8AC3E}">
        <p14:creationId xmlns:p14="http://schemas.microsoft.com/office/powerpoint/2010/main" val="2825602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583138B-9C72-4798-9B33-20A6EA888EA0}" type="slidenum">
              <a:rPr lang="en-GB" smtClean="0"/>
              <a:t>7</a:t>
            </a:fld>
            <a:endParaRPr lang="en-GB"/>
          </a:p>
        </p:txBody>
      </p:sp>
    </p:spTree>
    <p:extLst>
      <p:ext uri="{BB962C8B-B14F-4D97-AF65-F5344CB8AC3E}">
        <p14:creationId xmlns:p14="http://schemas.microsoft.com/office/powerpoint/2010/main" val="3459554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583138B-9C72-4798-9B33-20A6EA888EA0}" type="slidenum">
              <a:rPr lang="en-GB" smtClean="0"/>
              <a:t>8</a:t>
            </a:fld>
            <a:endParaRPr lang="en-GB"/>
          </a:p>
        </p:txBody>
      </p:sp>
    </p:spTree>
    <p:extLst>
      <p:ext uri="{BB962C8B-B14F-4D97-AF65-F5344CB8AC3E}">
        <p14:creationId xmlns:p14="http://schemas.microsoft.com/office/powerpoint/2010/main" val="3784447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eaLnBrk="0" hangingPunct="0">
              <a:defRPr sz="2400">
                <a:solidFill>
                  <a:schemeClr val="tx1"/>
                </a:solidFill>
                <a:latin typeface="Times New Roman" pitchFamily="18" charset="0"/>
                <a:ea typeface="MS PGothic" pitchFamily="34" charset="-128"/>
              </a:defRPr>
            </a:lvl1pPr>
            <a:lvl2pPr marL="742950" indent="-285750" defTabSz="923925" eaLnBrk="0" hangingPunct="0">
              <a:defRPr sz="2400">
                <a:solidFill>
                  <a:schemeClr val="tx1"/>
                </a:solidFill>
                <a:latin typeface="Times New Roman" pitchFamily="18" charset="0"/>
                <a:ea typeface="MS PGothic" pitchFamily="34" charset="-128"/>
              </a:defRPr>
            </a:lvl2pPr>
            <a:lvl3pPr marL="1143000" indent="-228600" defTabSz="923925" eaLnBrk="0" hangingPunct="0">
              <a:defRPr sz="2400">
                <a:solidFill>
                  <a:schemeClr val="tx1"/>
                </a:solidFill>
                <a:latin typeface="Times New Roman" pitchFamily="18" charset="0"/>
                <a:ea typeface="MS PGothic" pitchFamily="34" charset="-128"/>
              </a:defRPr>
            </a:lvl3pPr>
            <a:lvl4pPr marL="1600200" indent="-228600" defTabSz="923925" eaLnBrk="0" hangingPunct="0">
              <a:defRPr sz="2400">
                <a:solidFill>
                  <a:schemeClr val="tx1"/>
                </a:solidFill>
                <a:latin typeface="Times New Roman" pitchFamily="18" charset="0"/>
                <a:ea typeface="MS PGothic" pitchFamily="34" charset="-128"/>
              </a:defRPr>
            </a:lvl4pPr>
            <a:lvl5pPr marL="2057400" indent="-228600" defTabSz="923925" eaLnBrk="0" hangingPunct="0">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31B0A173-8205-42E6-B08A-30381C662D35}" type="slidenum">
              <a:rPr lang="en-US" sz="1200" smtClean="0">
                <a:latin typeface="Calibri" pitchFamily="34" charset="0"/>
              </a:rPr>
              <a:pPr eaLnBrk="1" hangingPunct="1"/>
              <a:t>9</a:t>
            </a:fld>
            <a:endParaRPr lang="en-US" sz="1200"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8375DB8-4131-4AE2-8826-C2EB739D4742}" type="datetimeFigureOut">
              <a:rPr lang="en-GB" smtClean="0"/>
              <a:t>24/03/2015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9FB255-6FC2-4D87-A066-27D06347C322}" type="slidenum">
              <a:rPr lang="en-GB" smtClean="0"/>
              <a:t>‹#›</a:t>
            </a:fld>
            <a:endParaRPr lang="en-GB"/>
          </a:p>
        </p:txBody>
      </p:sp>
    </p:spTree>
    <p:extLst>
      <p:ext uri="{BB962C8B-B14F-4D97-AF65-F5344CB8AC3E}">
        <p14:creationId xmlns:p14="http://schemas.microsoft.com/office/powerpoint/2010/main" val="227206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8375DB8-4131-4AE2-8826-C2EB739D4742}" type="datetimeFigureOut">
              <a:rPr lang="en-GB" smtClean="0"/>
              <a:t>24/03/2015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9FB255-6FC2-4D87-A066-27D06347C322}" type="slidenum">
              <a:rPr lang="en-GB" smtClean="0"/>
              <a:t>‹#›</a:t>
            </a:fld>
            <a:endParaRPr lang="en-GB"/>
          </a:p>
        </p:txBody>
      </p:sp>
    </p:spTree>
    <p:extLst>
      <p:ext uri="{BB962C8B-B14F-4D97-AF65-F5344CB8AC3E}">
        <p14:creationId xmlns:p14="http://schemas.microsoft.com/office/powerpoint/2010/main" val="1564081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8375DB8-4131-4AE2-8826-C2EB739D4742}" type="datetimeFigureOut">
              <a:rPr lang="en-GB" smtClean="0"/>
              <a:t>24/03/2015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9FB255-6FC2-4D87-A066-27D06347C322}" type="slidenum">
              <a:rPr lang="en-GB" smtClean="0"/>
              <a:t>‹#›</a:t>
            </a:fld>
            <a:endParaRPr lang="en-GB"/>
          </a:p>
        </p:txBody>
      </p:sp>
    </p:spTree>
    <p:extLst>
      <p:ext uri="{BB962C8B-B14F-4D97-AF65-F5344CB8AC3E}">
        <p14:creationId xmlns:p14="http://schemas.microsoft.com/office/powerpoint/2010/main" val="3455073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Rectangle 4"/>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p:nvPr>
        </p:nvSpPr>
        <p:spPr>
          <a:xfrm>
            <a:off x="838200" y="76200"/>
            <a:ext cx="7696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smtClean="0"/>
              <a:t>Click to edit Master text styles</a:t>
            </a:r>
          </a:p>
        </p:txBody>
      </p:sp>
      <p:sp>
        <p:nvSpPr>
          <p:cNvPr id="6" name="Text Placeholder 5"/>
          <p:cNvSpPr>
            <a:spLocks noGrp="1"/>
          </p:cNvSpPr>
          <p:nvPr>
            <p:ph type="body" sz="quarter" idx="1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smtClean="0"/>
              <a:t>Click to edit Master text styles</a:t>
            </a:r>
          </a:p>
        </p:txBody>
      </p:sp>
      <p:sp>
        <p:nvSpPr>
          <p:cNvPr id="8" name="Text Placeholder 7"/>
          <p:cNvSpPr>
            <a:spLocks noGrp="1"/>
          </p:cNvSpPr>
          <p:nvPr>
            <p:ph type="body" sz="quarter" idx="12"/>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smtClean="0"/>
              <a:t>Click to edit Master text styles</a:t>
            </a:r>
          </a:p>
        </p:txBody>
      </p:sp>
      <p:grpSp>
        <p:nvGrpSpPr>
          <p:cNvPr id="11" name="Group 10"/>
          <p:cNvGrpSpPr/>
          <p:nvPr userDrawn="1"/>
        </p:nvGrpSpPr>
        <p:grpSpPr>
          <a:xfrm>
            <a:off x="-180528" y="3548478"/>
            <a:ext cx="4604853" cy="1962867"/>
            <a:chOff x="-26761" y="4707037"/>
            <a:chExt cx="4309389" cy="2172409"/>
          </a:xfrm>
        </p:grpSpPr>
        <p:pic>
          <p:nvPicPr>
            <p:cNvPr id="12" name="Picture 2" descr="Bill Traylor (1854-1949). Brown Goat. Watercolour and Pencil on Paper. Circa 1939-194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61" y="4707037"/>
              <a:ext cx="2555776" cy="217240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Bill Traylor (1854-1949). Blue Cow. Graphite and Colored Pencil on Poster Board. Circa 1939-1941. 17&quot; x 14&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9015" y="4707038"/>
              <a:ext cx="1753613" cy="216533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p:cNvGrpSpPr/>
          <p:nvPr userDrawn="1"/>
        </p:nvGrpSpPr>
        <p:grpSpPr>
          <a:xfrm>
            <a:off x="4424326" y="3501008"/>
            <a:ext cx="4850322" cy="2066181"/>
            <a:chOff x="-364" y="4762307"/>
            <a:chExt cx="5548131" cy="2095693"/>
          </a:xfrm>
        </p:grpSpPr>
        <p:pic>
          <p:nvPicPr>
            <p:cNvPr id="15" name="Picture 2" descr="Bill Traylor (1854-1949). Black Bull. Watercolor and Pencil on Paper. Circa 1939-19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 y="4762307"/>
              <a:ext cx="2628148" cy="209569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Bill Traylor ~ black bill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15390" y="4762307"/>
              <a:ext cx="2932377" cy="209569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2689511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smtClean="0">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latin typeface="+mn-lt"/>
              </a:rPr>
              <a:t>ilri.org</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pic>
        <p:nvPicPr>
          <p:cNvPr id="9" name="Picture 6"/>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998538" y="5257800"/>
            <a:ext cx="7165975"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descr="D:\Publications\LOGO's\ILRI-logo-small.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51943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8375DB8-4131-4AE2-8826-C2EB739D4742}" type="datetimeFigureOut">
              <a:rPr lang="en-GB" smtClean="0"/>
              <a:t>24/03/2015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9FB255-6FC2-4D87-A066-27D06347C322}" type="slidenum">
              <a:rPr lang="en-GB" smtClean="0"/>
              <a:t>‹#›</a:t>
            </a:fld>
            <a:endParaRPr lang="en-GB"/>
          </a:p>
        </p:txBody>
      </p:sp>
      <p:pic>
        <p:nvPicPr>
          <p:cNvPr id="8" name="Picture 7" descr="D:\Publications\LOGO's\ILRI-logo-smal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30853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375DB8-4131-4AE2-8826-C2EB739D4742}" type="datetimeFigureOut">
              <a:rPr lang="en-GB" smtClean="0"/>
              <a:t>24/03/2015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9FB255-6FC2-4D87-A066-27D06347C322}" type="slidenum">
              <a:rPr lang="en-GB" smtClean="0"/>
              <a:t>‹#›</a:t>
            </a:fld>
            <a:endParaRPr lang="en-GB"/>
          </a:p>
        </p:txBody>
      </p:sp>
    </p:spTree>
    <p:extLst>
      <p:ext uri="{BB962C8B-B14F-4D97-AF65-F5344CB8AC3E}">
        <p14:creationId xmlns:p14="http://schemas.microsoft.com/office/powerpoint/2010/main" val="20389889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8375DB8-4131-4AE2-8826-C2EB739D4742}" type="datetimeFigureOut">
              <a:rPr lang="en-GB" smtClean="0"/>
              <a:t>24/03/2015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9FB255-6FC2-4D87-A066-27D06347C322}" type="slidenum">
              <a:rPr lang="en-GB" smtClean="0"/>
              <a:t>‹#›</a:t>
            </a:fld>
            <a:endParaRPr lang="en-GB"/>
          </a:p>
        </p:txBody>
      </p:sp>
      <p:pic>
        <p:nvPicPr>
          <p:cNvPr id="9" name="Picture 8" descr="D:\Publications\LOGO's\ILRI-logo-smal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17911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8375DB8-4131-4AE2-8826-C2EB739D4742}" type="datetimeFigureOut">
              <a:rPr lang="en-GB" smtClean="0"/>
              <a:t>24/03/2015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59FB255-6FC2-4D87-A066-27D06347C322}" type="slidenum">
              <a:rPr lang="en-GB" smtClean="0"/>
              <a:t>‹#›</a:t>
            </a:fld>
            <a:endParaRPr lang="en-GB"/>
          </a:p>
        </p:txBody>
      </p:sp>
    </p:spTree>
    <p:extLst>
      <p:ext uri="{BB962C8B-B14F-4D97-AF65-F5344CB8AC3E}">
        <p14:creationId xmlns:p14="http://schemas.microsoft.com/office/powerpoint/2010/main" val="223564979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8375DB8-4131-4AE2-8826-C2EB739D4742}" type="datetimeFigureOut">
              <a:rPr lang="en-GB" smtClean="0"/>
              <a:t>24/03/2015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59FB255-6FC2-4D87-A066-27D06347C322}" type="slidenum">
              <a:rPr lang="en-GB" smtClean="0"/>
              <a:t>‹#›</a:t>
            </a:fld>
            <a:endParaRPr lang="en-GB"/>
          </a:p>
        </p:txBody>
      </p:sp>
    </p:spTree>
    <p:extLst>
      <p:ext uri="{BB962C8B-B14F-4D97-AF65-F5344CB8AC3E}">
        <p14:creationId xmlns:p14="http://schemas.microsoft.com/office/powerpoint/2010/main" val="2597653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375DB8-4131-4AE2-8826-C2EB739D4742}" type="datetimeFigureOut">
              <a:rPr lang="en-GB" smtClean="0"/>
              <a:t>24/03/2015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59FB255-6FC2-4D87-A066-27D06347C322}" type="slidenum">
              <a:rPr lang="en-GB" smtClean="0"/>
              <a:t>‹#›</a:t>
            </a:fld>
            <a:endParaRPr lang="en-GB"/>
          </a:p>
        </p:txBody>
      </p:sp>
    </p:spTree>
    <p:extLst>
      <p:ext uri="{BB962C8B-B14F-4D97-AF65-F5344CB8AC3E}">
        <p14:creationId xmlns:p14="http://schemas.microsoft.com/office/powerpoint/2010/main" val="246324203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375DB8-4131-4AE2-8826-C2EB739D4742}" type="datetimeFigureOut">
              <a:rPr lang="en-GB" smtClean="0"/>
              <a:t>24/03/2015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9FB255-6FC2-4D87-A066-27D06347C322}" type="slidenum">
              <a:rPr lang="en-GB" smtClean="0"/>
              <a:t>‹#›</a:t>
            </a:fld>
            <a:endParaRPr lang="en-GB"/>
          </a:p>
        </p:txBody>
      </p:sp>
    </p:spTree>
    <p:extLst>
      <p:ext uri="{BB962C8B-B14F-4D97-AF65-F5344CB8AC3E}">
        <p14:creationId xmlns:p14="http://schemas.microsoft.com/office/powerpoint/2010/main" val="3082536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375DB8-4131-4AE2-8826-C2EB739D4742}" type="datetimeFigureOut">
              <a:rPr lang="en-GB" smtClean="0"/>
              <a:t>24/03/2015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9FB255-6FC2-4D87-A066-27D06347C322}" type="slidenum">
              <a:rPr lang="en-GB" smtClean="0"/>
              <a:t>‹#›</a:t>
            </a:fld>
            <a:endParaRPr lang="en-GB"/>
          </a:p>
        </p:txBody>
      </p:sp>
    </p:spTree>
    <p:extLst>
      <p:ext uri="{BB962C8B-B14F-4D97-AF65-F5344CB8AC3E}">
        <p14:creationId xmlns:p14="http://schemas.microsoft.com/office/powerpoint/2010/main" val="1766099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375DB8-4131-4AE2-8826-C2EB739D4742}" type="datetimeFigureOut">
              <a:rPr lang="en-GB" smtClean="0"/>
              <a:t>24/03/2015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9FB255-6FC2-4D87-A066-27D06347C322}" type="slidenum">
              <a:rPr lang="en-GB" smtClean="0"/>
              <a:t>‹#›</a:t>
            </a:fld>
            <a:endParaRPr lang="en-GB"/>
          </a:p>
        </p:txBody>
      </p:sp>
    </p:spTree>
    <p:extLst>
      <p:ext uri="{BB962C8B-B14F-4D97-AF65-F5344CB8AC3E}">
        <p14:creationId xmlns:p14="http://schemas.microsoft.com/office/powerpoint/2010/main" val="3150666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6.jp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9" descr="D:\Publications\LOGO's\ILRI-logo-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5865813"/>
            <a:ext cx="80327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9" descr="P:\Logos\c\cgiar\cgiar_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0975" y="5881688"/>
            <a:ext cx="6699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Placeholder 1"/>
          <p:cNvSpPr>
            <a:spLocks noGrp="1"/>
          </p:cNvSpPr>
          <p:nvPr>
            <p:ph type="body" sz="quarter" idx="10"/>
          </p:nvPr>
        </p:nvSpPr>
        <p:spPr>
          <a:xfrm>
            <a:off x="107504" y="116632"/>
            <a:ext cx="8784976" cy="1800200"/>
          </a:xfrm>
        </p:spPr>
        <p:txBody>
          <a:bodyPr>
            <a:normAutofit/>
          </a:bodyPr>
          <a:lstStyle/>
          <a:p>
            <a:pPr>
              <a:lnSpc>
                <a:spcPts val="4000"/>
              </a:lnSpc>
              <a:spcBef>
                <a:spcPts val="0"/>
              </a:spcBef>
              <a:spcAft>
                <a:spcPts val="1200"/>
              </a:spcAft>
              <a:defRPr/>
            </a:pPr>
            <a:r>
              <a:rPr lang="en-GB" dirty="0" smtClean="0">
                <a:latin typeface="Calibri" pitchFamily="34" charset="0"/>
              </a:rPr>
              <a:t>Livestock in the horn of Africa:</a:t>
            </a:r>
          </a:p>
          <a:p>
            <a:pPr>
              <a:lnSpc>
                <a:spcPts val="4000"/>
              </a:lnSpc>
              <a:spcBef>
                <a:spcPts val="0"/>
              </a:spcBef>
              <a:spcAft>
                <a:spcPts val="1200"/>
              </a:spcAft>
              <a:defRPr/>
            </a:pPr>
            <a:r>
              <a:rPr lang="en-GB" dirty="0" smtClean="0">
                <a:latin typeface="Calibri" pitchFamily="34" charset="0"/>
              </a:rPr>
              <a:t>An opportunity in waiting </a:t>
            </a:r>
          </a:p>
          <a:p>
            <a:pPr>
              <a:lnSpc>
                <a:spcPts val="4000"/>
              </a:lnSpc>
              <a:spcBef>
                <a:spcPts val="0"/>
              </a:spcBef>
              <a:spcAft>
                <a:spcPts val="1200"/>
              </a:spcAft>
              <a:defRPr/>
            </a:pPr>
            <a:endParaRPr lang="en-GB" dirty="0">
              <a:latin typeface="Calibri" pitchFamily="34" charset="0"/>
            </a:endParaRPr>
          </a:p>
        </p:txBody>
      </p:sp>
      <p:sp>
        <p:nvSpPr>
          <p:cNvPr id="4" name="Text Placeholder 3"/>
          <p:cNvSpPr>
            <a:spLocks noGrp="1"/>
          </p:cNvSpPr>
          <p:nvPr>
            <p:ph type="body" sz="quarter" idx="12"/>
          </p:nvPr>
        </p:nvSpPr>
        <p:spPr>
          <a:xfrm>
            <a:off x="914400" y="1772816"/>
            <a:ext cx="7620000" cy="1368152"/>
          </a:xfrm>
        </p:spPr>
        <p:txBody>
          <a:bodyPr>
            <a:normAutofit fontScale="92500" lnSpcReduction="10000"/>
          </a:bodyPr>
          <a:lstStyle/>
          <a:p>
            <a:pPr lvl="0" eaLnBrk="0" fontAlgn="base" hangingPunct="0">
              <a:spcBef>
                <a:spcPts val="1176"/>
              </a:spcBef>
              <a:spcAft>
                <a:spcPct val="0"/>
              </a:spcAft>
              <a:buClr>
                <a:prstClr val="white"/>
              </a:buClr>
              <a:defRPr/>
            </a:pPr>
            <a:r>
              <a:rPr lang="en-GB" sz="2400" kern="0" dirty="0" smtClean="0">
                <a:solidFill>
                  <a:prstClr val="white"/>
                </a:solidFill>
                <a:latin typeface="Calibri" pitchFamily="34" charset="0"/>
                <a:ea typeface="MS PGothic" pitchFamily="34" charset="-128"/>
              </a:rPr>
              <a:t>IGAD Drought </a:t>
            </a:r>
            <a:r>
              <a:rPr lang="en-GB" sz="2400" kern="0" dirty="0">
                <a:solidFill>
                  <a:prstClr val="white"/>
                </a:solidFill>
                <a:latin typeface="Calibri" pitchFamily="34" charset="0"/>
                <a:ea typeface="MS PGothic" pitchFamily="34" charset="-128"/>
              </a:rPr>
              <a:t>Resilience Platform General </a:t>
            </a:r>
            <a:r>
              <a:rPr lang="en-GB" sz="2400" kern="0" dirty="0" smtClean="0">
                <a:solidFill>
                  <a:prstClr val="white"/>
                </a:solidFill>
                <a:latin typeface="Calibri" pitchFamily="34" charset="0"/>
                <a:ea typeface="MS PGothic" pitchFamily="34" charset="-128"/>
              </a:rPr>
              <a:t>Assembly Meeting</a:t>
            </a:r>
            <a:endParaRPr lang="en-US" sz="2400" kern="0" dirty="0" smtClean="0">
              <a:solidFill>
                <a:prstClr val="white"/>
              </a:solidFill>
              <a:latin typeface="Calibri" pitchFamily="34" charset="0"/>
              <a:ea typeface="MS PGothic" pitchFamily="34" charset="-128"/>
            </a:endParaRPr>
          </a:p>
          <a:p>
            <a:pPr lvl="0" eaLnBrk="0" fontAlgn="base" hangingPunct="0">
              <a:spcBef>
                <a:spcPts val="1176"/>
              </a:spcBef>
              <a:spcAft>
                <a:spcPct val="0"/>
              </a:spcAft>
              <a:buClr>
                <a:prstClr val="white"/>
              </a:buClr>
              <a:defRPr/>
            </a:pPr>
            <a:r>
              <a:rPr lang="en-US" sz="2400" kern="0" dirty="0" smtClean="0">
                <a:solidFill>
                  <a:prstClr val="white"/>
                </a:solidFill>
                <a:latin typeface="Calibri" pitchFamily="34" charset="0"/>
                <a:ea typeface="MS PGothic" pitchFamily="34" charset="-128"/>
              </a:rPr>
              <a:t>Addis Ababa, Ethiopia. 27 March 2015</a:t>
            </a:r>
          </a:p>
          <a:p>
            <a:pPr lvl="0" eaLnBrk="0" fontAlgn="base" hangingPunct="0">
              <a:spcBef>
                <a:spcPts val="1176"/>
              </a:spcBef>
              <a:spcAft>
                <a:spcPct val="0"/>
              </a:spcAft>
              <a:buClr>
                <a:prstClr val="white"/>
              </a:buClr>
              <a:defRPr/>
            </a:pPr>
            <a:r>
              <a:rPr lang="en-US" sz="2400" kern="0" dirty="0" smtClean="0">
                <a:solidFill>
                  <a:prstClr val="white"/>
                </a:solidFill>
                <a:latin typeface="Calibri" pitchFamily="34" charset="0"/>
                <a:ea typeface="MS PGothic" pitchFamily="34" charset="-128"/>
              </a:rPr>
              <a:t>Jimmy </a:t>
            </a:r>
            <a:r>
              <a:rPr lang="en-US" sz="2400" kern="0" dirty="0">
                <a:solidFill>
                  <a:prstClr val="white"/>
                </a:solidFill>
                <a:latin typeface="Calibri" pitchFamily="34" charset="0"/>
                <a:ea typeface="MS PGothic" pitchFamily="34" charset="-128"/>
              </a:rPr>
              <a:t>Smith </a:t>
            </a:r>
            <a:r>
              <a:rPr lang="en-US" sz="1800" kern="0" dirty="0">
                <a:solidFill>
                  <a:prstClr val="white"/>
                </a:solidFill>
                <a:latin typeface="Wingdings"/>
                <a:ea typeface="Wingdings"/>
                <a:cs typeface="Wingdings"/>
                <a:sym typeface="Wingdings"/>
              </a:rPr>
              <a:t></a:t>
            </a:r>
            <a:r>
              <a:rPr lang="en-US" sz="2400" kern="0" dirty="0">
                <a:solidFill>
                  <a:prstClr val="white"/>
                </a:solidFill>
                <a:latin typeface="Calibri" pitchFamily="34" charset="0"/>
                <a:ea typeface="MS PGothic" pitchFamily="34" charset="-128"/>
                <a:sym typeface="Wingdings"/>
              </a:rPr>
              <a:t> </a:t>
            </a:r>
            <a:r>
              <a:rPr lang="en-US" sz="2400" kern="0" dirty="0">
                <a:solidFill>
                  <a:prstClr val="white"/>
                </a:solidFill>
                <a:latin typeface="Calibri" pitchFamily="34" charset="0"/>
                <a:ea typeface="MS PGothic" pitchFamily="34" charset="-128"/>
              </a:rPr>
              <a:t>Director General </a:t>
            </a:r>
            <a:r>
              <a:rPr lang="en-US" sz="1800" kern="0" dirty="0">
                <a:solidFill>
                  <a:prstClr val="white"/>
                </a:solidFill>
                <a:latin typeface="Wingdings"/>
                <a:ea typeface="Wingdings"/>
                <a:cs typeface="Wingdings"/>
                <a:sym typeface="Wingdings"/>
              </a:rPr>
              <a:t></a:t>
            </a:r>
            <a:r>
              <a:rPr lang="en-US" sz="2400" kern="0" dirty="0">
                <a:solidFill>
                  <a:prstClr val="white"/>
                </a:solidFill>
                <a:latin typeface="Calibri" pitchFamily="34" charset="0"/>
                <a:ea typeface="MS PGothic" pitchFamily="34" charset="-128"/>
                <a:sym typeface="Wingdings"/>
              </a:rPr>
              <a:t> </a:t>
            </a:r>
            <a:r>
              <a:rPr lang="en-US" sz="2400" kern="0" dirty="0">
                <a:solidFill>
                  <a:prstClr val="white"/>
                </a:solidFill>
                <a:latin typeface="Calibri" pitchFamily="34" charset="0"/>
                <a:ea typeface="MS PGothic" pitchFamily="34" charset="-128"/>
              </a:rPr>
              <a:t>ILRI</a:t>
            </a:r>
          </a:p>
        </p:txBody>
      </p:sp>
    </p:spTree>
    <p:extLst>
      <p:ext uri="{BB962C8B-B14F-4D97-AF65-F5344CB8AC3E}">
        <p14:creationId xmlns:p14="http://schemas.microsoft.com/office/powerpoint/2010/main" val="3414484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Livestock in the IGAD region</a:t>
            </a:r>
            <a:endParaRPr lang="en-GB" dirty="0"/>
          </a:p>
        </p:txBody>
      </p:sp>
      <p:sp>
        <p:nvSpPr>
          <p:cNvPr id="3" name="Content Placeholder 2"/>
          <p:cNvSpPr>
            <a:spLocks noGrp="1"/>
          </p:cNvSpPr>
          <p:nvPr>
            <p:ph idx="1"/>
          </p:nvPr>
        </p:nvSpPr>
        <p:spPr/>
        <p:txBody>
          <a:bodyPr/>
          <a:lstStyle/>
          <a:p>
            <a:pPr marL="0" indent="0">
              <a:buNone/>
            </a:pPr>
            <a:r>
              <a:rPr lang="en-GB" dirty="0"/>
              <a:t>(2010 FAO figures)</a:t>
            </a:r>
          </a:p>
          <a:p>
            <a:r>
              <a:rPr lang="en-GB" dirty="0" smtClean="0"/>
              <a:t>133 </a:t>
            </a:r>
            <a:r>
              <a:rPr lang="en-GB" dirty="0" smtClean="0"/>
              <a:t>million cattle</a:t>
            </a:r>
          </a:p>
          <a:p>
            <a:r>
              <a:rPr lang="en-GB" dirty="0" smtClean="0"/>
              <a:t>111 million sheep</a:t>
            </a:r>
          </a:p>
          <a:p>
            <a:r>
              <a:rPr lang="en-GB" dirty="0" smtClean="0"/>
              <a:t>121 million goats</a:t>
            </a:r>
          </a:p>
          <a:p>
            <a:r>
              <a:rPr lang="en-GB" dirty="0" smtClean="0"/>
              <a:t>16 million </a:t>
            </a:r>
            <a:r>
              <a:rPr lang="en-GB" dirty="0" smtClean="0"/>
              <a:t>camels</a:t>
            </a:r>
            <a:endParaRPr lang="en-GB" dirty="0" smtClean="0"/>
          </a:p>
        </p:txBody>
      </p:sp>
    </p:spTree>
    <p:extLst>
      <p:ext uri="{BB962C8B-B14F-4D97-AF65-F5344CB8AC3E}">
        <p14:creationId xmlns:p14="http://schemas.microsoft.com/office/powerpoint/2010/main" val="3929266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757"/>
        </a:solidFill>
        <a:effectLst/>
      </p:bgPr>
    </p:bg>
    <p:spTree>
      <p:nvGrpSpPr>
        <p:cNvPr id="1" name=""/>
        <p:cNvGrpSpPr/>
        <p:nvPr/>
      </p:nvGrpSpPr>
      <p:grpSpPr>
        <a:xfrm>
          <a:off x="0" y="0"/>
          <a:ext cx="0" cy="0"/>
          <a:chOff x="0" y="0"/>
          <a:chExt cx="0" cy="0"/>
        </a:xfrm>
      </p:grpSpPr>
      <p:pic>
        <p:nvPicPr>
          <p:cNvPr id="4098" name="Picture 2" descr="Bill Traylor (1854-1949). Black Turkey. Pencil and Poster Paint on Cardboard.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3959" y="0"/>
            <a:ext cx="5070041" cy="6879177"/>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sz="half" idx="1"/>
          </p:nvPr>
        </p:nvSpPr>
        <p:spPr>
          <a:xfrm>
            <a:off x="251520" y="404664"/>
            <a:ext cx="3616759" cy="6264696"/>
          </a:xfrm>
        </p:spPr>
        <p:txBody>
          <a:bodyPr>
            <a:normAutofit/>
          </a:bodyPr>
          <a:lstStyle/>
          <a:p>
            <a:r>
              <a:rPr lang="en-GB" sz="3200" dirty="0" smtClean="0"/>
              <a:t>Africa’s food import bill: </a:t>
            </a:r>
          </a:p>
          <a:p>
            <a:pPr marL="0" indent="0">
              <a:buNone/>
            </a:pPr>
            <a:r>
              <a:rPr lang="en-GB" sz="3200" dirty="0"/>
              <a:t>	</a:t>
            </a:r>
            <a:r>
              <a:rPr lang="en-GB" sz="3200" b="1" dirty="0" smtClean="0"/>
              <a:t>US $ 44 billion</a:t>
            </a:r>
          </a:p>
          <a:p>
            <a:r>
              <a:rPr lang="en-GB" sz="3200" dirty="0" smtClean="0"/>
              <a:t>About one fifth is </a:t>
            </a:r>
            <a:r>
              <a:rPr lang="en-GB" sz="3200" dirty="0" smtClean="0"/>
              <a:t>livestock (highest after cereals):</a:t>
            </a:r>
          </a:p>
          <a:p>
            <a:pPr lvl="1"/>
            <a:r>
              <a:rPr lang="en-GB" sz="2800" dirty="0" smtClean="0"/>
              <a:t>Meat </a:t>
            </a:r>
          </a:p>
          <a:p>
            <a:pPr marL="457200" lvl="1" indent="0">
              <a:buNone/>
            </a:pPr>
            <a:r>
              <a:rPr lang="en-GB" sz="2800" dirty="0"/>
              <a:t>	</a:t>
            </a:r>
            <a:r>
              <a:rPr lang="en-GB" sz="2800" b="1" dirty="0" smtClean="0"/>
              <a:t>US $ 5 billion</a:t>
            </a:r>
          </a:p>
          <a:p>
            <a:pPr lvl="1"/>
            <a:r>
              <a:rPr lang="en-GB" sz="2800" dirty="0" smtClean="0"/>
              <a:t>Milk </a:t>
            </a:r>
          </a:p>
          <a:p>
            <a:pPr marL="457200" lvl="1" indent="0">
              <a:buNone/>
            </a:pPr>
            <a:r>
              <a:rPr lang="en-GB" sz="2800" dirty="0"/>
              <a:t>	</a:t>
            </a:r>
            <a:r>
              <a:rPr lang="en-GB" sz="2800" b="1" dirty="0" smtClean="0"/>
              <a:t>US $ 4 billion </a:t>
            </a:r>
          </a:p>
          <a:p>
            <a:pPr marL="0" indent="0">
              <a:buNone/>
            </a:pPr>
            <a:endParaRPr lang="en-GB" sz="3200" dirty="0"/>
          </a:p>
        </p:txBody>
      </p:sp>
    </p:spTree>
    <p:extLst>
      <p:ext uri="{BB962C8B-B14F-4D97-AF65-F5344CB8AC3E}">
        <p14:creationId xmlns:p14="http://schemas.microsoft.com/office/powerpoint/2010/main" val="31039107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355977" y="4344818"/>
            <a:ext cx="4788024" cy="2534630"/>
            <a:chOff x="-26761" y="4707037"/>
            <a:chExt cx="4309389" cy="2172409"/>
          </a:xfrm>
        </p:grpSpPr>
        <p:pic>
          <p:nvPicPr>
            <p:cNvPr id="9218" name="Picture 2" descr="Bill Traylor (1854-1949). Brown Goat. Watercolou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61" y="4707037"/>
              <a:ext cx="2555776" cy="217240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Bill Traylor (1854-1949). Blue Cow. Graphite and Colored Pencil on Poster Board. Circa 1939-1941. 17&quot; x 14&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015" y="4707038"/>
              <a:ext cx="1753613" cy="216533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p:cNvGrpSpPr/>
          <p:nvPr/>
        </p:nvGrpSpPr>
        <p:grpSpPr>
          <a:xfrm>
            <a:off x="4355977" y="2172409"/>
            <a:ext cx="4788024" cy="2534630"/>
            <a:chOff x="-26761" y="4707037"/>
            <a:chExt cx="4309389" cy="2172409"/>
          </a:xfrm>
        </p:grpSpPr>
        <p:pic>
          <p:nvPicPr>
            <p:cNvPr id="6" name="Picture 2" descr="Bill Traylor (1854-1949). Brown Goat. Watercolou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61" y="4707037"/>
              <a:ext cx="2555776" cy="21724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Bill Traylor (1854-1949). Blue Cow. Graphite and Colored Pencil on Poster Board. Circa 1939-1941. 17&quot; x 14&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015" y="4707038"/>
              <a:ext cx="1753613" cy="216533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Group 7"/>
          <p:cNvGrpSpPr/>
          <p:nvPr/>
        </p:nvGrpSpPr>
        <p:grpSpPr>
          <a:xfrm>
            <a:off x="4355977" y="1"/>
            <a:ext cx="4788024" cy="2534630"/>
            <a:chOff x="-26761" y="4707037"/>
            <a:chExt cx="4309389" cy="2172409"/>
          </a:xfrm>
        </p:grpSpPr>
        <p:pic>
          <p:nvPicPr>
            <p:cNvPr id="9" name="Picture 2" descr="Bill Traylor (1854-1949). Brown Goat. Watercolou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61" y="4707037"/>
              <a:ext cx="2555776" cy="217240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Bill Traylor (1854-1949). Blue Cow. Graphite and Colored Pencil on Poster Board. Circa 1939-1941. 17&quot; x 14&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015" y="4707038"/>
              <a:ext cx="1753613" cy="2165330"/>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Content Placeholder 10"/>
          <p:cNvSpPr>
            <a:spLocks noGrp="1"/>
          </p:cNvSpPr>
          <p:nvPr>
            <p:ph sz="half" idx="1"/>
          </p:nvPr>
        </p:nvSpPr>
        <p:spPr>
          <a:xfrm>
            <a:off x="251520" y="260648"/>
            <a:ext cx="3898777" cy="6336704"/>
          </a:xfrm>
        </p:spPr>
        <p:txBody>
          <a:bodyPr>
            <a:normAutofit lnSpcReduction="10000"/>
          </a:bodyPr>
          <a:lstStyle/>
          <a:p>
            <a:pPr marL="0" indent="0">
              <a:buNone/>
            </a:pPr>
            <a:r>
              <a:rPr lang="en-GB" dirty="0" smtClean="0"/>
              <a:t>Demand to 2050 will soar</a:t>
            </a:r>
          </a:p>
          <a:p>
            <a:r>
              <a:rPr lang="en-GB" dirty="0" smtClean="0"/>
              <a:t>Triple for milk, especially East Africa</a:t>
            </a:r>
          </a:p>
          <a:p>
            <a:r>
              <a:rPr lang="en-GB" dirty="0" smtClean="0"/>
              <a:t>Six to seven fold for meat; about four fold in East Africa</a:t>
            </a:r>
          </a:p>
          <a:p>
            <a:r>
              <a:rPr lang="en-GB" dirty="0" smtClean="0"/>
              <a:t>Overall growth of livestock sector 2.7% per year (viz. 1.2 in North America)</a:t>
            </a:r>
          </a:p>
          <a:p>
            <a:r>
              <a:rPr lang="en-GB" dirty="0" smtClean="0"/>
              <a:t>Business as usual: </a:t>
            </a:r>
            <a:r>
              <a:rPr lang="en-GB" b="1" dirty="0" smtClean="0"/>
              <a:t>the import bill doubles</a:t>
            </a:r>
          </a:p>
          <a:p>
            <a:r>
              <a:rPr lang="en-GB" dirty="0" smtClean="0"/>
              <a:t>Market value of animal source foods in 2050 in Africa: US</a:t>
            </a:r>
            <a:r>
              <a:rPr lang="en-GB" b="1" dirty="0" smtClean="0"/>
              <a:t>$ 151 billion</a:t>
            </a:r>
            <a:endParaRPr lang="en-GB" dirty="0" smtClean="0"/>
          </a:p>
          <a:p>
            <a:endParaRPr lang="en-GB" dirty="0"/>
          </a:p>
        </p:txBody>
      </p:sp>
    </p:spTree>
    <p:extLst>
      <p:ext uri="{BB962C8B-B14F-4D97-AF65-F5344CB8AC3E}">
        <p14:creationId xmlns:p14="http://schemas.microsoft.com/office/powerpoint/2010/main" val="3664783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72600" cy="1251769"/>
          </a:xfrm>
          <a:prstGeom prst="rect">
            <a:avLst/>
          </a:prstGeom>
          <a:solidFill>
            <a:srgbClr val="682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146" name="Picture 2" descr="Bill Traylor / Farm Scene with Cow and Man / c. 193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39" y="1251769"/>
            <a:ext cx="9140061" cy="584963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87769" y="44624"/>
            <a:ext cx="8229600" cy="1143000"/>
          </a:xfrm>
        </p:spPr>
        <p:txBody>
          <a:bodyPr>
            <a:noAutofit/>
          </a:bodyPr>
          <a:lstStyle/>
          <a:p>
            <a:r>
              <a:rPr lang="en-GB" sz="2800" dirty="0" smtClean="0">
                <a:solidFill>
                  <a:schemeClr val="bg1"/>
                </a:solidFill>
              </a:rPr>
              <a:t>The opportunity: </a:t>
            </a:r>
            <a:br>
              <a:rPr lang="en-GB" sz="2800" dirty="0" smtClean="0">
                <a:solidFill>
                  <a:schemeClr val="bg1"/>
                </a:solidFill>
              </a:rPr>
            </a:br>
            <a:r>
              <a:rPr lang="en-GB" sz="2800" dirty="0" smtClean="0">
                <a:solidFill>
                  <a:schemeClr val="bg1"/>
                </a:solidFill>
              </a:rPr>
              <a:t>Transforming today’s producers -  smallholder crop-livestock, pastoral and </a:t>
            </a:r>
            <a:r>
              <a:rPr lang="en-GB" sz="2800" dirty="0" err="1" smtClean="0">
                <a:solidFill>
                  <a:schemeClr val="bg1"/>
                </a:solidFill>
              </a:rPr>
              <a:t>agropastoral</a:t>
            </a:r>
            <a:r>
              <a:rPr lang="en-GB" sz="2800" dirty="0" smtClean="0">
                <a:solidFill>
                  <a:schemeClr val="bg1"/>
                </a:solidFill>
              </a:rPr>
              <a:t> systems</a:t>
            </a:r>
            <a:endParaRPr lang="en-GB" sz="2800" dirty="0">
              <a:solidFill>
                <a:schemeClr val="bg1"/>
              </a:solidFill>
            </a:endParaRPr>
          </a:p>
        </p:txBody>
      </p:sp>
    </p:spTree>
    <p:extLst>
      <p:ext uri="{BB962C8B-B14F-4D97-AF65-F5344CB8AC3E}">
        <p14:creationId xmlns:p14="http://schemas.microsoft.com/office/powerpoint/2010/main" val="3190636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706" y="1362456"/>
            <a:ext cx="4661585" cy="1852643"/>
            <a:chOff x="-364" y="4762307"/>
            <a:chExt cx="5548131" cy="2095693"/>
          </a:xfrm>
        </p:grpSpPr>
        <p:pic>
          <p:nvPicPr>
            <p:cNvPr id="7170" name="Picture 2" descr="Bill Traylor (1854-1949). Black Bull. Watercolo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 y="4762307"/>
              <a:ext cx="2628148" cy="209569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Bill Traylor ~ black bil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5390" y="4762307"/>
              <a:ext cx="2932377" cy="2095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p:cNvGrpSpPr/>
          <p:nvPr/>
        </p:nvGrpSpPr>
        <p:grpSpPr>
          <a:xfrm>
            <a:off x="10706" y="3159071"/>
            <a:ext cx="4661585" cy="1852643"/>
            <a:chOff x="-364" y="4762307"/>
            <a:chExt cx="5548131" cy="2095693"/>
          </a:xfrm>
        </p:grpSpPr>
        <p:pic>
          <p:nvPicPr>
            <p:cNvPr id="6" name="Picture 2" descr="Bill Traylor (1854-1949). Black Bull. Watercolo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 y="4762307"/>
              <a:ext cx="2628148" cy="209569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Bill Traylor ~ black bil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5390" y="4762307"/>
              <a:ext cx="2932377" cy="2095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Group 7"/>
          <p:cNvGrpSpPr/>
          <p:nvPr/>
        </p:nvGrpSpPr>
        <p:grpSpPr>
          <a:xfrm>
            <a:off x="10706" y="-387423"/>
            <a:ext cx="4661585" cy="1852643"/>
            <a:chOff x="-364" y="4762307"/>
            <a:chExt cx="5548131" cy="2095693"/>
          </a:xfrm>
        </p:grpSpPr>
        <p:pic>
          <p:nvPicPr>
            <p:cNvPr id="9" name="Picture 2" descr="Bill Traylor (1854-1949). Black Bull. Watercolo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 y="4762307"/>
              <a:ext cx="2628148" cy="209569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Bill Traylor ~ black bil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5390" y="4762307"/>
              <a:ext cx="2932377" cy="2095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 10"/>
          <p:cNvGrpSpPr/>
          <p:nvPr/>
        </p:nvGrpSpPr>
        <p:grpSpPr>
          <a:xfrm>
            <a:off x="4714932" y="3159071"/>
            <a:ext cx="4661585" cy="1852643"/>
            <a:chOff x="-364" y="4762307"/>
            <a:chExt cx="5548131" cy="2095693"/>
          </a:xfrm>
        </p:grpSpPr>
        <p:pic>
          <p:nvPicPr>
            <p:cNvPr id="12" name="Picture 2" descr="Bill Traylor (1854-1949). Black Bull. Watercolo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 y="4762307"/>
              <a:ext cx="2628148" cy="209569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Bill Traylor ~ black bil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5390" y="4762307"/>
              <a:ext cx="2932377" cy="2095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p:cNvGrpSpPr/>
          <p:nvPr/>
        </p:nvGrpSpPr>
        <p:grpSpPr>
          <a:xfrm>
            <a:off x="4714932" y="1362456"/>
            <a:ext cx="4661585" cy="1852643"/>
            <a:chOff x="-364" y="4762307"/>
            <a:chExt cx="5548131" cy="2095693"/>
          </a:xfrm>
        </p:grpSpPr>
        <p:pic>
          <p:nvPicPr>
            <p:cNvPr id="15" name="Picture 2" descr="Bill Traylor (1854-1949). Black Bull. Watercolo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 y="4762307"/>
              <a:ext cx="2628148" cy="209569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Bill Traylor ~ black bil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5390" y="4762307"/>
              <a:ext cx="2932377" cy="2095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Group 16"/>
          <p:cNvGrpSpPr/>
          <p:nvPr/>
        </p:nvGrpSpPr>
        <p:grpSpPr>
          <a:xfrm>
            <a:off x="4714932" y="-387423"/>
            <a:ext cx="4661585" cy="1852643"/>
            <a:chOff x="-364" y="4762307"/>
            <a:chExt cx="5548131" cy="2095693"/>
          </a:xfrm>
        </p:grpSpPr>
        <p:pic>
          <p:nvPicPr>
            <p:cNvPr id="18" name="Picture 2" descr="Bill Traylor (1854-1949). Black Bull. Watercolo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 y="4762307"/>
              <a:ext cx="2628148" cy="209569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Bill Traylor ~ black bil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5390" y="4762307"/>
              <a:ext cx="2932377" cy="2095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Group 20"/>
          <p:cNvGrpSpPr/>
          <p:nvPr/>
        </p:nvGrpSpPr>
        <p:grpSpPr>
          <a:xfrm>
            <a:off x="30726" y="5032742"/>
            <a:ext cx="4661585" cy="1852643"/>
            <a:chOff x="-364" y="4762307"/>
            <a:chExt cx="5548131" cy="2095693"/>
          </a:xfrm>
        </p:grpSpPr>
        <p:pic>
          <p:nvPicPr>
            <p:cNvPr id="22" name="Picture 2" descr="Bill Traylor (1854-1949). Black Bull. Watercolo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 y="4762307"/>
              <a:ext cx="2628148" cy="209569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descr="Bill Traylor ~ black bil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5390" y="4762307"/>
              <a:ext cx="2932377" cy="2095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23"/>
          <p:cNvGrpSpPr/>
          <p:nvPr/>
        </p:nvGrpSpPr>
        <p:grpSpPr>
          <a:xfrm>
            <a:off x="4734951" y="5032742"/>
            <a:ext cx="4661585" cy="1852643"/>
            <a:chOff x="-364" y="4762307"/>
            <a:chExt cx="5548131" cy="2095693"/>
          </a:xfrm>
        </p:grpSpPr>
        <p:pic>
          <p:nvPicPr>
            <p:cNvPr id="25" name="Picture 2" descr="Bill Traylor (1854-1949). Black Bull. Watercolor and Pencil on Paper. Circa 1939-19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 y="4762307"/>
              <a:ext cx="2628148" cy="209569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descr="Bill Traylor ~ black bil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5390" y="4762307"/>
              <a:ext cx="2932377" cy="2095693"/>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TextBox 26"/>
          <p:cNvSpPr txBox="1"/>
          <p:nvPr/>
        </p:nvSpPr>
        <p:spPr>
          <a:xfrm>
            <a:off x="2108230" y="-27384"/>
            <a:ext cx="5213403" cy="6740307"/>
          </a:xfrm>
          <a:prstGeom prst="rect">
            <a:avLst/>
          </a:prstGeom>
          <a:solidFill>
            <a:srgbClr val="D9CB8D">
              <a:alpha val="90000"/>
            </a:srgbClr>
          </a:solidFill>
          <a:effectLst>
            <a:softEdge rad="317500"/>
          </a:effectLst>
        </p:spPr>
        <p:txBody>
          <a:bodyPr wrap="square" rtlCol="0">
            <a:spAutoFit/>
          </a:bodyPr>
          <a:lstStyle/>
          <a:p>
            <a:pPr algn="ctr"/>
            <a:r>
              <a:rPr lang="en-GB" sz="3600" b="1" dirty="0" smtClean="0"/>
              <a:t>Grasping opportunities</a:t>
            </a:r>
          </a:p>
          <a:p>
            <a:pPr algn="ctr"/>
            <a:r>
              <a:rPr lang="en-GB" sz="3600" dirty="0" smtClean="0"/>
              <a:t>Technology – production – efficiency ‘sustainable intensification’</a:t>
            </a:r>
          </a:p>
          <a:p>
            <a:pPr algn="ctr"/>
            <a:r>
              <a:rPr lang="en-GB" sz="3600" dirty="0" smtClean="0"/>
              <a:t>Pastoral system development – markets; payment for ecosystem services</a:t>
            </a:r>
          </a:p>
          <a:p>
            <a:pPr algn="ctr"/>
            <a:r>
              <a:rPr lang="en-GB" sz="3600" dirty="0" smtClean="0"/>
              <a:t>Market connections</a:t>
            </a:r>
          </a:p>
          <a:p>
            <a:pPr algn="ctr"/>
            <a:r>
              <a:rPr lang="en-GB" sz="3600" dirty="0" smtClean="0"/>
              <a:t>Institutions</a:t>
            </a:r>
          </a:p>
          <a:p>
            <a:pPr algn="ctr"/>
            <a:r>
              <a:rPr lang="en-GB" sz="3600" dirty="0" smtClean="0"/>
              <a:t>Food safety</a:t>
            </a:r>
          </a:p>
          <a:p>
            <a:pPr algn="ctr"/>
            <a:endParaRPr lang="en-GB" sz="3600" dirty="0"/>
          </a:p>
        </p:txBody>
      </p:sp>
    </p:spTree>
    <p:extLst>
      <p:ext uri="{BB962C8B-B14F-4D97-AF65-F5344CB8AC3E}">
        <p14:creationId xmlns:p14="http://schemas.microsoft.com/office/powerpoint/2010/main" val="1744327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3E2B6"/>
        </a:solidFill>
        <a:effectLst/>
      </p:bgPr>
    </p:bg>
    <p:spTree>
      <p:nvGrpSpPr>
        <p:cNvPr id="1" name=""/>
        <p:cNvGrpSpPr/>
        <p:nvPr/>
      </p:nvGrpSpPr>
      <p:grpSpPr>
        <a:xfrm>
          <a:off x="0" y="0"/>
          <a:ext cx="0" cy="0"/>
          <a:chOff x="0" y="0"/>
          <a:chExt cx="0" cy="0"/>
        </a:xfrm>
      </p:grpSpPr>
      <p:grpSp>
        <p:nvGrpSpPr>
          <p:cNvPr id="2" name="Group 1"/>
          <p:cNvGrpSpPr/>
          <p:nvPr/>
        </p:nvGrpSpPr>
        <p:grpSpPr>
          <a:xfrm>
            <a:off x="0" y="0"/>
            <a:ext cx="2060992" cy="6838681"/>
            <a:chOff x="-9272" y="-809328"/>
            <a:chExt cx="2514774" cy="7667328"/>
          </a:xfrm>
        </p:grpSpPr>
        <p:pic>
          <p:nvPicPr>
            <p:cNvPr id="1026" name="Picture 2" descr="Bill Traylor (c. 1854–1949) Montgomery, Alabama 1939–1942 Poster paint and pencil on cardboard 9 x 11 7/8 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72" y="4941168"/>
              <a:ext cx="2514774" cy="191683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Bill Traylor (c. 1854–1949) Montgomery, Alabama 1939–1942 Poster paint and pencil on cardboard 9 x 11 7/8 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72" y="3024336"/>
              <a:ext cx="2514774" cy="191683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Bill Traylor (c. 1854–1949) Montgomery, Alabama 1939–1942 Poster paint and pencil on cardboard 9 x 11 7/8 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72" y="1107504"/>
              <a:ext cx="2514774" cy="19168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Bill Traylor (c. 1854–1949) Montgomery, Alabama 1939–1942 Poster paint and pencil on cardboard 9 x 11 7/8 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72" y="-809328"/>
              <a:ext cx="2514774" cy="1916832"/>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itle 5"/>
          <p:cNvSpPr>
            <a:spLocks noGrp="1"/>
          </p:cNvSpPr>
          <p:nvPr>
            <p:ph type="title"/>
          </p:nvPr>
        </p:nvSpPr>
        <p:spPr>
          <a:xfrm>
            <a:off x="1547664" y="0"/>
            <a:ext cx="8229600" cy="1143000"/>
          </a:xfrm>
        </p:spPr>
        <p:txBody>
          <a:bodyPr/>
          <a:lstStyle/>
          <a:p>
            <a:r>
              <a:rPr lang="en-GB" dirty="0" smtClean="0"/>
              <a:t>Regional partnership</a:t>
            </a:r>
            <a:endParaRPr lang="en-GB" dirty="0"/>
          </a:p>
        </p:txBody>
      </p:sp>
      <p:sp>
        <p:nvSpPr>
          <p:cNvPr id="12" name="Content Placeholder 11"/>
          <p:cNvSpPr>
            <a:spLocks noGrp="1"/>
          </p:cNvSpPr>
          <p:nvPr>
            <p:ph sz="half" idx="2"/>
          </p:nvPr>
        </p:nvSpPr>
        <p:spPr>
          <a:xfrm>
            <a:off x="2627784" y="1052736"/>
            <a:ext cx="6048672" cy="5544615"/>
          </a:xfrm>
        </p:spPr>
        <p:txBody>
          <a:bodyPr>
            <a:normAutofit lnSpcReduction="10000"/>
          </a:bodyPr>
          <a:lstStyle/>
          <a:p>
            <a:r>
              <a:rPr lang="en-GB" dirty="0" smtClean="0"/>
              <a:t>Continental strategy:</a:t>
            </a:r>
          </a:p>
          <a:p>
            <a:pPr lvl="1"/>
            <a:r>
              <a:rPr lang="en-GB" dirty="0"/>
              <a:t>Livestock Development Strategy for Africa</a:t>
            </a:r>
          </a:p>
          <a:p>
            <a:r>
              <a:rPr lang="en-GB" dirty="0" smtClean="0"/>
              <a:t>Strong sub-regional bodies</a:t>
            </a:r>
          </a:p>
          <a:p>
            <a:pPr lvl="1"/>
            <a:r>
              <a:rPr lang="en-GB" dirty="0" smtClean="0"/>
              <a:t>RECS, IGAD, ……etc……..</a:t>
            </a:r>
          </a:p>
          <a:p>
            <a:r>
              <a:rPr lang="en-GB" dirty="0" smtClean="0"/>
              <a:t>IGAD-ILRI </a:t>
            </a:r>
            <a:r>
              <a:rPr lang="en-GB" dirty="0" err="1" smtClean="0"/>
              <a:t>MoU</a:t>
            </a:r>
            <a:endParaRPr lang="en-GB" dirty="0" smtClean="0"/>
          </a:p>
          <a:p>
            <a:pPr lvl="1"/>
            <a:r>
              <a:rPr lang="en-GB" dirty="0"/>
              <a:t>Enhancing ILRI participation in IDDRSI</a:t>
            </a:r>
          </a:p>
          <a:p>
            <a:pPr lvl="1"/>
            <a:r>
              <a:rPr lang="en-GB" dirty="0"/>
              <a:t>Regional and National Livestock Master Plans </a:t>
            </a:r>
          </a:p>
          <a:p>
            <a:pPr lvl="1"/>
            <a:r>
              <a:rPr lang="en-GB" dirty="0"/>
              <a:t>Climate Change and Sustainable Intensification in IGAD </a:t>
            </a:r>
          </a:p>
          <a:p>
            <a:pPr lvl="1"/>
            <a:r>
              <a:rPr lang="en-GB" dirty="0"/>
              <a:t>Development of Agricultural Development Master Plans along the </a:t>
            </a:r>
            <a:r>
              <a:rPr lang="en-GB" dirty="0" err="1"/>
              <a:t>Lamu</a:t>
            </a:r>
            <a:r>
              <a:rPr lang="en-GB" dirty="0"/>
              <a:t> Port </a:t>
            </a:r>
          </a:p>
          <a:p>
            <a:endParaRPr lang="en-GB" dirty="0"/>
          </a:p>
        </p:txBody>
      </p:sp>
    </p:spTree>
    <p:extLst>
      <p:ext uri="{BB962C8B-B14F-4D97-AF65-F5344CB8AC3E}">
        <p14:creationId xmlns:p14="http://schemas.microsoft.com/office/powerpoint/2010/main" val="3799665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5338435" cy="1251769"/>
          </a:xfrm>
          <a:prstGeom prst="rect">
            <a:avLst/>
          </a:prstGeom>
          <a:solidFill>
            <a:srgbClr val="682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4001247674_38de898408-1.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338434" y="-8400"/>
            <a:ext cx="3767667" cy="2120900"/>
          </a:xfrm>
          <a:prstGeom prst="rect">
            <a:avLst/>
          </a:prstGeom>
        </p:spPr>
      </p:pic>
      <p:pic>
        <p:nvPicPr>
          <p:cNvPr id="3" name="Picture 5" descr="http://ilri-ethiopia.wikispaces.com/file/view/AddisCampus_SideView.jpg/121190887/484x330/AddisCampus_SideView.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8435" y="2084272"/>
            <a:ext cx="3767666" cy="2568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4109264990_c1d874dc45.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338435" y="4480843"/>
            <a:ext cx="3782118" cy="2836589"/>
          </a:xfrm>
          <a:prstGeom prst="rect">
            <a:avLst/>
          </a:prstGeom>
        </p:spPr>
      </p:pic>
      <p:sp>
        <p:nvSpPr>
          <p:cNvPr id="6" name="Title 5"/>
          <p:cNvSpPr>
            <a:spLocks noGrp="1"/>
          </p:cNvSpPr>
          <p:nvPr>
            <p:ph type="title"/>
          </p:nvPr>
        </p:nvSpPr>
        <p:spPr>
          <a:xfrm>
            <a:off x="-1476672" y="24165"/>
            <a:ext cx="8229600" cy="1143000"/>
          </a:xfrm>
        </p:spPr>
        <p:txBody>
          <a:bodyPr>
            <a:normAutofit/>
          </a:bodyPr>
          <a:lstStyle/>
          <a:p>
            <a:r>
              <a:rPr lang="en-GB" sz="6600" dirty="0" smtClean="0">
                <a:solidFill>
                  <a:schemeClr val="bg1"/>
                </a:solidFill>
              </a:rPr>
              <a:t>ILRI</a:t>
            </a:r>
            <a:endParaRPr lang="en-GB" sz="6600" dirty="0">
              <a:solidFill>
                <a:schemeClr val="bg1"/>
              </a:solidFill>
            </a:endParaRPr>
          </a:p>
        </p:txBody>
      </p:sp>
      <p:sp>
        <p:nvSpPr>
          <p:cNvPr id="7" name="Content Placeholder 6"/>
          <p:cNvSpPr>
            <a:spLocks noGrp="1"/>
          </p:cNvSpPr>
          <p:nvPr>
            <p:ph sz="half" idx="1"/>
          </p:nvPr>
        </p:nvSpPr>
        <p:spPr>
          <a:xfrm>
            <a:off x="251520" y="1196752"/>
            <a:ext cx="4896544" cy="5400600"/>
          </a:xfrm>
        </p:spPr>
        <p:txBody>
          <a:bodyPr>
            <a:normAutofit lnSpcReduction="10000"/>
          </a:bodyPr>
          <a:lstStyle/>
          <a:p>
            <a:r>
              <a:rPr lang="en-GB" dirty="0" smtClean="0"/>
              <a:t>Member of CGIAR consortium</a:t>
            </a:r>
          </a:p>
          <a:p>
            <a:r>
              <a:rPr lang="en-GB" dirty="0"/>
              <a:t>ILRI’s </a:t>
            </a:r>
            <a:r>
              <a:rPr lang="en-GB" b="1" dirty="0"/>
              <a:t>mission</a:t>
            </a:r>
            <a:r>
              <a:rPr lang="en-GB" dirty="0"/>
              <a:t> is to improve food and nutritional security and to reduce poverty in developing countries through research for efficient, safe and sustainable use of livestock—ensuring better lives through livestock.</a:t>
            </a:r>
          </a:p>
          <a:p>
            <a:r>
              <a:rPr lang="en-GB" dirty="0" smtClean="0"/>
              <a:t>Partnerships: undertake research; take to scale, develop capacity</a:t>
            </a:r>
          </a:p>
          <a:p>
            <a:r>
              <a:rPr lang="en-GB" dirty="0" smtClean="0"/>
              <a:t>Added value </a:t>
            </a:r>
            <a:endParaRPr lang="en-GB" dirty="0"/>
          </a:p>
        </p:txBody>
      </p:sp>
      <p:sp>
        <p:nvSpPr>
          <p:cNvPr id="9" name="TextBox 8"/>
          <p:cNvSpPr txBox="1"/>
          <p:nvPr/>
        </p:nvSpPr>
        <p:spPr>
          <a:xfrm>
            <a:off x="6746045" y="-99392"/>
            <a:ext cx="1210331" cy="584775"/>
          </a:xfrm>
          <a:prstGeom prst="rect">
            <a:avLst/>
          </a:prstGeom>
          <a:noFill/>
        </p:spPr>
        <p:txBody>
          <a:bodyPr wrap="none" rtlCol="0">
            <a:spAutoFit/>
          </a:bodyPr>
          <a:lstStyle/>
          <a:p>
            <a:r>
              <a:rPr lang="en-GB" sz="3200" b="1" dirty="0" smtClean="0">
                <a:solidFill>
                  <a:schemeClr val="bg1"/>
                </a:solidFill>
                <a:effectLst>
                  <a:outerShdw blurRad="38100" dist="38100" dir="2700000" algn="tl">
                    <a:srgbClr val="000000">
                      <a:alpha val="43137"/>
                    </a:srgbClr>
                  </a:outerShdw>
                </a:effectLst>
              </a:rPr>
              <a:t>Kenya</a:t>
            </a:r>
            <a:endParaRPr lang="en-GB" sz="3200" b="1" dirty="0">
              <a:solidFill>
                <a:schemeClr val="bg1"/>
              </a:solidFill>
              <a:effectLst>
                <a:outerShdw blurRad="38100" dist="38100" dir="2700000" algn="tl">
                  <a:srgbClr val="000000">
                    <a:alpha val="43137"/>
                  </a:srgbClr>
                </a:outerShdw>
              </a:effectLst>
            </a:endParaRPr>
          </a:p>
        </p:txBody>
      </p:sp>
      <p:sp>
        <p:nvSpPr>
          <p:cNvPr id="10" name="TextBox 9"/>
          <p:cNvSpPr txBox="1"/>
          <p:nvPr/>
        </p:nvSpPr>
        <p:spPr>
          <a:xfrm>
            <a:off x="6588224" y="2084272"/>
            <a:ext cx="1586075" cy="584775"/>
          </a:xfrm>
          <a:prstGeom prst="rect">
            <a:avLst/>
          </a:prstGeom>
          <a:noFill/>
        </p:spPr>
        <p:txBody>
          <a:bodyPr wrap="none" rtlCol="0">
            <a:spAutoFit/>
          </a:bodyPr>
          <a:lstStyle/>
          <a:p>
            <a:r>
              <a:rPr lang="en-GB" sz="3200" b="1" dirty="0" smtClean="0">
                <a:solidFill>
                  <a:schemeClr val="bg1"/>
                </a:solidFill>
                <a:effectLst>
                  <a:outerShdw blurRad="38100" dist="38100" dir="2700000" algn="tl">
                    <a:srgbClr val="000000">
                      <a:alpha val="43137"/>
                    </a:srgbClr>
                  </a:outerShdw>
                </a:effectLst>
              </a:rPr>
              <a:t>Ethiopia</a:t>
            </a:r>
            <a:endParaRPr lang="en-GB" sz="3200" b="1" dirty="0">
              <a:solidFill>
                <a:schemeClr val="bg1"/>
              </a:solidFill>
              <a:effectLst>
                <a:outerShdw blurRad="38100" dist="38100" dir="2700000" algn="tl">
                  <a:srgbClr val="000000">
                    <a:alpha val="43137"/>
                  </a:srgbClr>
                </a:outerShdw>
              </a:effectLst>
            </a:endParaRPr>
          </a:p>
        </p:txBody>
      </p:sp>
      <p:sp>
        <p:nvSpPr>
          <p:cNvPr id="11" name="TextBox 10"/>
          <p:cNvSpPr txBox="1"/>
          <p:nvPr/>
        </p:nvSpPr>
        <p:spPr>
          <a:xfrm>
            <a:off x="5890243" y="4480843"/>
            <a:ext cx="2541080" cy="584775"/>
          </a:xfrm>
          <a:prstGeom prst="rect">
            <a:avLst/>
          </a:prstGeom>
          <a:noFill/>
        </p:spPr>
        <p:txBody>
          <a:bodyPr wrap="none" rtlCol="0">
            <a:spAutoFit/>
          </a:bodyPr>
          <a:lstStyle/>
          <a:p>
            <a:r>
              <a:rPr lang="en-GB" sz="3200" b="1" dirty="0" err="1" smtClean="0">
                <a:solidFill>
                  <a:schemeClr val="bg1"/>
                </a:solidFill>
                <a:effectLst>
                  <a:outerShdw blurRad="38100" dist="38100" dir="2700000" algn="tl">
                    <a:srgbClr val="000000">
                      <a:alpha val="43137"/>
                    </a:srgbClr>
                  </a:outerShdw>
                </a:effectLst>
              </a:rPr>
              <a:t>BecA</a:t>
            </a:r>
            <a:r>
              <a:rPr lang="en-GB" sz="3200" b="1" dirty="0" smtClean="0">
                <a:solidFill>
                  <a:schemeClr val="bg1"/>
                </a:solidFill>
                <a:effectLst>
                  <a:outerShdw blurRad="38100" dist="38100" dir="2700000" algn="tl">
                    <a:srgbClr val="000000">
                      <a:alpha val="43137"/>
                    </a:srgbClr>
                  </a:outerShdw>
                </a:effectLst>
              </a:rPr>
              <a:t>-ILRI hub</a:t>
            </a:r>
            <a:endParaRPr lang="en-GB"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12931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72600" cy="1251769"/>
          </a:xfrm>
          <a:prstGeom prst="rect">
            <a:avLst/>
          </a:prstGeom>
          <a:solidFill>
            <a:srgbClr val="682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42" name="Picture 2" descr="C:\Users\STarawali\AppData\Local\Microsoft\Windows\Temporary Internet Files\Content.Outlook\KDE71O1I\tumaini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01008"/>
            <a:ext cx="4234561" cy="388843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43408"/>
            <a:ext cx="8229600" cy="1143000"/>
          </a:xfrm>
        </p:spPr>
        <p:txBody>
          <a:bodyPr/>
          <a:lstStyle/>
          <a:p>
            <a:r>
              <a:rPr lang="en-GB" dirty="0" smtClean="0">
                <a:solidFill>
                  <a:schemeClr val="bg1"/>
                </a:solidFill>
              </a:rPr>
              <a:t>High-end biosciences</a:t>
            </a:r>
            <a:endParaRPr lang="en-GB" dirty="0">
              <a:solidFill>
                <a:schemeClr val="bg1"/>
              </a:solidFill>
            </a:endParaRPr>
          </a:p>
        </p:txBody>
      </p:sp>
      <p:sp>
        <p:nvSpPr>
          <p:cNvPr id="3" name="Content Placeholder 2"/>
          <p:cNvSpPr>
            <a:spLocks noGrp="1"/>
          </p:cNvSpPr>
          <p:nvPr>
            <p:ph idx="1"/>
          </p:nvPr>
        </p:nvSpPr>
        <p:spPr>
          <a:xfrm>
            <a:off x="457200" y="1196752"/>
            <a:ext cx="8229600" cy="4525963"/>
          </a:xfrm>
        </p:spPr>
        <p:txBody>
          <a:bodyPr/>
          <a:lstStyle/>
          <a:p>
            <a:r>
              <a:rPr lang="en-GB" dirty="0" smtClean="0"/>
              <a:t>Vaccinology</a:t>
            </a:r>
          </a:p>
          <a:p>
            <a:r>
              <a:rPr lang="en-GB" dirty="0" smtClean="0"/>
              <a:t>Genetics and genomics</a:t>
            </a:r>
          </a:p>
          <a:p>
            <a:pPr marL="0" indent="0">
              <a:buNone/>
            </a:pPr>
            <a:r>
              <a:rPr lang="en-GB" sz="2400" b="1" dirty="0" smtClean="0"/>
              <a:t>A </a:t>
            </a:r>
            <a:r>
              <a:rPr lang="en-GB" sz="2400" b="1" dirty="0" smtClean="0"/>
              <a:t>first for sub-Saharan Africa: </a:t>
            </a:r>
            <a:r>
              <a:rPr lang="en-GB" sz="2400" dirty="0" err="1" smtClean="0"/>
              <a:t>Tumaini</a:t>
            </a:r>
            <a:r>
              <a:rPr lang="en-GB" sz="2400" dirty="0" smtClean="0"/>
              <a:t> </a:t>
            </a:r>
            <a:r>
              <a:rPr lang="en-GB" sz="2400" dirty="0"/>
              <a:t>(</a:t>
            </a:r>
            <a:r>
              <a:rPr lang="en-GB" sz="2400" dirty="0" err="1"/>
              <a:t>swahili</a:t>
            </a:r>
            <a:r>
              <a:rPr lang="en-GB" sz="2400" dirty="0"/>
              <a:t> for “Hope</a:t>
            </a:r>
            <a:r>
              <a:rPr lang="en-GB" sz="2400" dirty="0" smtClean="0"/>
              <a:t>”): A </a:t>
            </a:r>
            <a:r>
              <a:rPr lang="en-GB" sz="2400" dirty="0"/>
              <a:t>cloned Kenya </a:t>
            </a:r>
            <a:r>
              <a:rPr lang="en-GB" sz="2400" dirty="0" err="1"/>
              <a:t>Boran</a:t>
            </a:r>
            <a:r>
              <a:rPr lang="en-GB" sz="2400" dirty="0"/>
              <a:t> calf made by somatic cell nuclear transfer </a:t>
            </a:r>
            <a:r>
              <a:rPr lang="en-GB" sz="2400" dirty="0" smtClean="0"/>
              <a:t>from </a:t>
            </a:r>
            <a:r>
              <a:rPr lang="en-GB" sz="2400" dirty="0"/>
              <a:t>a </a:t>
            </a:r>
            <a:r>
              <a:rPr lang="en-GB" sz="2400" dirty="0" err="1"/>
              <a:t>Boran</a:t>
            </a:r>
            <a:r>
              <a:rPr lang="en-GB" sz="2400" dirty="0"/>
              <a:t> embryo fibroblast cell line. Not transgenic.</a:t>
            </a:r>
          </a:p>
          <a:p>
            <a:pPr marL="0" indent="0">
              <a:buNone/>
            </a:pPr>
            <a:endParaRPr lang="en-GB" dirty="0"/>
          </a:p>
        </p:txBody>
      </p:sp>
      <p:pic>
        <p:nvPicPr>
          <p:cNvPr id="10243" name="Picture 3" descr="C:\Users\STarawali\AppData\Local\Microsoft\Windows\Temporary Internet Files\Content.Outlook\KDE71O1I\DSC_0037 (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7350" y="3501008"/>
            <a:ext cx="5036650" cy="336075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152259" y="6273225"/>
            <a:ext cx="1782283" cy="584775"/>
          </a:xfrm>
          <a:prstGeom prst="rect">
            <a:avLst/>
          </a:prstGeom>
          <a:noFill/>
        </p:spPr>
        <p:txBody>
          <a:bodyPr wrap="none" rtlCol="0">
            <a:spAutoFit/>
          </a:bodyPr>
          <a:lstStyle/>
          <a:p>
            <a:r>
              <a:rPr lang="en-GB" sz="3200" b="1" dirty="0" smtClean="0">
                <a:solidFill>
                  <a:schemeClr val="bg1"/>
                </a:solidFill>
                <a:effectLst>
                  <a:outerShdw blurRad="38100" dist="38100" dir="2700000" algn="tl">
                    <a:srgbClr val="000000">
                      <a:alpha val="43137"/>
                    </a:srgbClr>
                  </a:outerShdw>
                </a:effectLst>
              </a:rPr>
              <a:t>6 months</a:t>
            </a:r>
            <a:endParaRPr lang="en-GB" sz="3200" b="1" dirty="0">
              <a:solidFill>
                <a:schemeClr val="bg1"/>
              </a:solidFill>
              <a:effectLst>
                <a:outerShdw blurRad="38100" dist="38100" dir="2700000" algn="tl">
                  <a:srgbClr val="000000">
                    <a:alpha val="43137"/>
                  </a:srgbClr>
                </a:outerShdw>
              </a:effectLst>
            </a:endParaRPr>
          </a:p>
        </p:txBody>
      </p:sp>
      <p:sp>
        <p:nvSpPr>
          <p:cNvPr id="7" name="TextBox 6"/>
          <p:cNvSpPr txBox="1"/>
          <p:nvPr/>
        </p:nvSpPr>
        <p:spPr>
          <a:xfrm>
            <a:off x="7596336" y="6222247"/>
            <a:ext cx="1388522" cy="584775"/>
          </a:xfrm>
          <a:prstGeom prst="rect">
            <a:avLst/>
          </a:prstGeom>
          <a:noFill/>
        </p:spPr>
        <p:txBody>
          <a:bodyPr wrap="none" rtlCol="0">
            <a:spAutoFit/>
          </a:bodyPr>
          <a:lstStyle/>
          <a:p>
            <a:r>
              <a:rPr lang="en-GB" sz="3200" b="1" dirty="0" smtClean="0">
                <a:solidFill>
                  <a:schemeClr val="bg1"/>
                </a:solidFill>
                <a:effectLst>
                  <a:outerShdw blurRad="38100" dist="38100" dir="2700000" algn="tl">
                    <a:srgbClr val="000000">
                      <a:alpha val="43137"/>
                    </a:srgbClr>
                  </a:outerShdw>
                </a:effectLst>
              </a:rPr>
              <a:t>2 years</a:t>
            </a:r>
            <a:endParaRPr lang="en-GB"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741072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209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1773</TotalTime>
  <Words>671</Words>
  <Application>Microsoft Office PowerPoint</Application>
  <PresentationFormat>On-screen Show (4:3)</PresentationFormat>
  <Paragraphs>83</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The opportunity:  Transforming today’s producers -  smallholder crop-livestock, pastoral and agropastoral systems</vt:lpstr>
      <vt:lpstr>PowerPoint Presentation</vt:lpstr>
      <vt:lpstr>Regional partnership</vt:lpstr>
      <vt:lpstr>ILRI</vt:lpstr>
      <vt:lpstr>High-end biosciences</vt:lpstr>
      <vt:lpstr>PowerPoint Presentation</vt:lpstr>
      <vt:lpstr>Livestock in the IGAD region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Smith, Jimmy (ILRI)</dc:creator>
  <cp:lastModifiedBy>Tarawali, Shirley (ILRI)</cp:lastModifiedBy>
  <cp:revision>123</cp:revision>
  <cp:lastPrinted>2015-03-24T08:00:49Z</cp:lastPrinted>
  <dcterms:created xsi:type="dcterms:W3CDTF">2013-08-28T13:32:32Z</dcterms:created>
  <dcterms:modified xsi:type="dcterms:W3CDTF">2015-03-24T15:11:39Z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1146994</vt:lpwstr>
  </property>
  <property fmtid="{D5CDD505-2E9C-101B-9397-08002B2CF9AE}" name="NXPowerLiteSettings" pid="3">
    <vt:lpwstr>C700052003A000</vt:lpwstr>
  </property>
  <property fmtid="{D5CDD505-2E9C-101B-9397-08002B2CF9AE}" name="NXPowerLiteVersion" pid="4">
    <vt:lpwstr>D9.0.4</vt:lpwstr>
  </property>
</Properties>
</file>