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74" r:id="rId1"/>
    <p:sldMasterId id="2147483648" r:id="rId2"/>
  </p:sldMasterIdLst>
  <p:notesMasterIdLst>
    <p:notesMasterId r:id="rId25"/>
  </p:notesMasterIdLst>
  <p:sldIdLst>
    <p:sldId id="256" r:id="rId3"/>
    <p:sldId id="874" r:id="rId4"/>
    <p:sldId id="902" r:id="rId5"/>
    <p:sldId id="268" r:id="rId6"/>
    <p:sldId id="357" r:id="rId7"/>
    <p:sldId id="280" r:id="rId8"/>
    <p:sldId id="286" r:id="rId9"/>
    <p:sldId id="890" r:id="rId10"/>
    <p:sldId id="906" r:id="rId11"/>
    <p:sldId id="904" r:id="rId12"/>
    <p:sldId id="876" r:id="rId13"/>
    <p:sldId id="905" r:id="rId14"/>
    <p:sldId id="896" r:id="rId15"/>
    <p:sldId id="897" r:id="rId16"/>
    <p:sldId id="899" r:id="rId17"/>
    <p:sldId id="887" r:id="rId18"/>
    <p:sldId id="888" r:id="rId19"/>
    <p:sldId id="889" r:id="rId20"/>
    <p:sldId id="878" r:id="rId21"/>
    <p:sldId id="877" r:id="rId22"/>
    <p:sldId id="283" r:id="rId23"/>
    <p:sldId id="907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7A99C"/>
    <a:srgbClr val="0432FF"/>
    <a:srgbClr val="D883FF"/>
    <a:srgbClr val="FF7E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23"/>
    <p:restoredTop sz="96190"/>
  </p:normalViewPr>
  <p:slideViewPr>
    <p:cSldViewPr snapToGrid="0" snapToObjects="1">
      <p:cViewPr varScale="1">
        <p:scale>
          <a:sx n="59" d="100"/>
          <a:sy n="59" d="100"/>
        </p:scale>
        <p:origin x="72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DK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CA09DE-5B31-5F4D-B61D-47CA3C25015C}" type="datetimeFigureOut">
              <a:rPr lang="en-DK" smtClean="0"/>
              <a:t>10/05/2021</a:t>
            </a:fld>
            <a:endParaRPr lang="en-D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D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060B33-FEFD-294F-A946-024D3083DA2A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712602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A7286C8-C5CA-4C05-A493-02FECC551733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40209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Meat, milk and eggs are key sources of nutrition for their families</a:t>
            </a:r>
          </a:p>
          <a:p>
            <a:endParaRPr lang="en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060B33-FEFD-294F-A946-024D3083DA2A}" type="slidenum">
              <a:rPr lang="en-DK" smtClean="0"/>
              <a:t>20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7075726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A7286C8-C5CA-4C05-A493-02FECC551733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65831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abdfcd9e88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abdfcd9e88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826210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Studies conducted In d</a:t>
            </a:r>
            <a:r>
              <a:rPr lang="en-DK"/>
              <a:t>ifferent value chains</a:t>
            </a:r>
          </a:p>
          <a:p>
            <a:endParaRPr lang="en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060B33-FEFD-294F-A946-024D3083DA2A}" type="slidenum">
              <a:rPr lang="en-DK" smtClean="0"/>
              <a:t>6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8831999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Bef>
                <a:spcPts val="1053"/>
              </a:spcBef>
              <a:defRPr/>
            </a:pPr>
            <a:r>
              <a:rPr lang="en-US" sz="1200" dirty="0">
                <a:cs typeface="Arial" panose="020B0604020202020204" pitchFamily="34" charset="0"/>
              </a:rPr>
              <a:t>Often vets are not consulted – too costly → u</a:t>
            </a:r>
            <a:r>
              <a:rPr lang="en-US" sz="1200" dirty="0"/>
              <a:t>nqualified people offering</a:t>
            </a:r>
          </a:p>
          <a:p>
            <a:pPr marL="0" indent="0">
              <a:spcBef>
                <a:spcPts val="1053"/>
              </a:spcBef>
              <a:defRPr/>
            </a:pPr>
            <a:endParaRPr lang="da-DK" sz="1200" dirty="0"/>
          </a:p>
          <a:p>
            <a:pPr marL="0" indent="0">
              <a:spcBef>
                <a:spcPts val="1053"/>
              </a:spcBef>
              <a:defRPr/>
            </a:pPr>
            <a:r>
              <a:rPr lang="da-DK" sz="1200" dirty="0"/>
              <a:t>82% </a:t>
            </a:r>
            <a:r>
              <a:rPr lang="da-DK" sz="1200" dirty="0" err="1"/>
              <a:t>will</a:t>
            </a:r>
            <a:r>
              <a:rPr lang="da-DK" sz="1200" dirty="0"/>
              <a:t> </a:t>
            </a:r>
            <a:r>
              <a:rPr lang="da-DK" sz="1200" dirty="0" err="1"/>
              <a:t>self</a:t>
            </a:r>
            <a:r>
              <a:rPr lang="da-DK" sz="1200" dirty="0"/>
              <a:t> diagnose and </a:t>
            </a:r>
            <a:r>
              <a:rPr lang="da-DK" sz="1200" dirty="0" err="1"/>
              <a:t>administer</a:t>
            </a:r>
            <a:r>
              <a:rPr lang="da-DK" sz="1200" dirty="0"/>
              <a:t> </a:t>
            </a:r>
            <a:r>
              <a:rPr lang="da-DK" sz="1200" dirty="0" err="1"/>
              <a:t>antibiotics</a:t>
            </a:r>
            <a:r>
              <a:rPr lang="da-DK" sz="1200" dirty="0"/>
              <a:t> </a:t>
            </a:r>
            <a:r>
              <a:rPr lang="da-DK" sz="1200" dirty="0" err="1"/>
              <a:t>without</a:t>
            </a:r>
            <a:r>
              <a:rPr lang="da-DK" sz="1200" dirty="0"/>
              <a:t> input/</a:t>
            </a:r>
            <a:r>
              <a:rPr lang="da-DK" sz="1200" dirty="0" err="1"/>
              <a:t>advice</a:t>
            </a:r>
            <a:endParaRPr lang="da-DK" sz="1200" dirty="0"/>
          </a:p>
          <a:p>
            <a:pPr marL="0" indent="0">
              <a:spcBef>
                <a:spcPts val="1053"/>
              </a:spcBef>
              <a:defRPr/>
            </a:pPr>
            <a:endParaRPr lang="en-US" sz="1200" dirty="0"/>
          </a:p>
          <a:p>
            <a:pPr marL="0" indent="0">
              <a:spcBef>
                <a:spcPts val="1053"/>
              </a:spcBef>
              <a:defRPr/>
            </a:pPr>
            <a:r>
              <a:rPr lang="en-DK" sz="1200"/>
              <a:t>25% of vets will make a diagnosis without seeing the animal</a:t>
            </a:r>
            <a:endParaRPr lang="en-US" sz="1200" dirty="0"/>
          </a:p>
          <a:p>
            <a:pPr marL="0" indent="0">
              <a:spcBef>
                <a:spcPts val="1053"/>
              </a:spcBef>
              <a:defRPr/>
            </a:pPr>
            <a:endParaRPr lang="en-US" sz="1200" dirty="0"/>
          </a:p>
          <a:p>
            <a:pPr marL="0" indent="0">
              <a:spcBef>
                <a:spcPts val="1053"/>
              </a:spcBef>
              <a:defRPr/>
            </a:pPr>
            <a:r>
              <a:rPr lang="en-DK" sz="1200"/>
              <a:t>1% will confirm with a laboratory test</a:t>
            </a:r>
            <a:endParaRPr lang="en-US" sz="1200" dirty="0">
              <a:cs typeface="Arial" panose="020B0604020202020204" pitchFamily="34" charset="0"/>
            </a:endParaRPr>
          </a:p>
          <a:p>
            <a:pPr marL="0" indent="0">
              <a:spcBef>
                <a:spcPts val="1053"/>
              </a:spcBef>
              <a:defRPr/>
            </a:pPr>
            <a:endParaRPr lang="en-US" sz="1100" dirty="0"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Farmers calls the vet when infections is severe/close to death especially beyond his/his friends experience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Vet-can be based at the agrovet, ambulatory/roaming vet, extension officer/ on the rare occasion vet surgeon in practice. Phone consultation if there is not vet in the vicinity. Vet visit is costly (consul. </a:t>
            </a:r>
            <a:r>
              <a:rPr lang="en-US" dirty="0" err="1"/>
              <a:t>Fee+transport</a:t>
            </a:r>
            <a:r>
              <a:rPr lang="en-US" dirty="0"/>
              <a:t>) and then the cost of treatment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The value of the animal also factors in. High value animals e.g. cow would warrant a call to the vet.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Self diagnosis- no vets around or too costly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Agrovet farm visit only if agrovet is a vet/paraprofessional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No back checking with vets for validity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No paper prescription-farmers are </a:t>
            </a:r>
            <a:r>
              <a:rPr lang="en-US" dirty="0" err="1"/>
              <a:t>illterate</a:t>
            </a:r>
            <a:endParaRPr lang="en-DK" dirty="0"/>
          </a:p>
          <a:p>
            <a:r>
              <a:rPr lang="en-US" dirty="0"/>
              <a:t>Unqualified people offering advice- cheaper rates than </a:t>
            </a:r>
          </a:p>
          <a:p>
            <a:endParaRPr lang="da-DK" dirty="0"/>
          </a:p>
          <a:p>
            <a:r>
              <a:rPr lang="da-DK" dirty="0"/>
              <a:t>82% of farmers </a:t>
            </a:r>
            <a:r>
              <a:rPr lang="da-DK" dirty="0" err="1"/>
              <a:t>will</a:t>
            </a:r>
            <a:r>
              <a:rPr lang="da-DK" dirty="0"/>
              <a:t> </a:t>
            </a:r>
            <a:r>
              <a:rPr lang="da-DK" dirty="0" err="1"/>
              <a:t>self+diagnose</a:t>
            </a:r>
            <a:r>
              <a:rPr lang="da-DK" dirty="0"/>
              <a:t> the problem and </a:t>
            </a:r>
            <a:r>
              <a:rPr lang="da-DK" dirty="0" err="1"/>
              <a:t>administer</a:t>
            </a:r>
            <a:r>
              <a:rPr lang="da-DK" dirty="0"/>
              <a:t> </a:t>
            </a:r>
            <a:r>
              <a:rPr lang="da-DK" dirty="0" err="1"/>
              <a:t>antibiotics</a:t>
            </a:r>
            <a:r>
              <a:rPr lang="da-DK" dirty="0"/>
              <a:t> </a:t>
            </a:r>
            <a:r>
              <a:rPr lang="da-DK" dirty="0" err="1"/>
              <a:t>without</a:t>
            </a:r>
            <a:r>
              <a:rPr lang="da-DK" dirty="0"/>
              <a:t> input from </a:t>
            </a:r>
            <a:r>
              <a:rPr lang="da-DK" dirty="0" err="1"/>
              <a:t>animal</a:t>
            </a:r>
            <a:r>
              <a:rPr lang="da-DK" dirty="0"/>
              <a:t> </a:t>
            </a:r>
            <a:r>
              <a:rPr lang="da-DK" dirty="0" err="1"/>
              <a:t>health</a:t>
            </a:r>
            <a:r>
              <a:rPr lang="da-DK" dirty="0"/>
              <a:t> person or </a:t>
            </a:r>
            <a:r>
              <a:rPr lang="da-DK" dirty="0" err="1"/>
              <a:t>advice</a:t>
            </a:r>
            <a:r>
              <a:rPr lang="da-DK" dirty="0"/>
              <a:t> from </a:t>
            </a:r>
            <a:r>
              <a:rPr lang="da-DK" dirty="0" err="1"/>
              <a:t>agrovet</a:t>
            </a:r>
            <a:r>
              <a:rPr lang="da-DK" dirty="0"/>
              <a:t>/drug store</a:t>
            </a:r>
          </a:p>
          <a:p>
            <a:endParaRPr lang="da-DK" dirty="0"/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MS PGothic" charset="0"/>
              </a:rPr>
              <a:t>low levels of awareness and knowledge around AMU, AMR risk perceptions and that AMU appears to be far from informed and prudent </a:t>
            </a:r>
            <a:endParaRPr lang="en-DK" dirty="0"/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MS PGothic" charset="0"/>
              </a:rPr>
              <a:t>Apart from treating sick animals and not always respecting the prescribed dosage, most farmers report using antimicrobials for disease prevention in an entire flock and/or as growth promoters 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MS PGothic" pitchFamily="34" charset="-128"/>
            </a:endParaRPr>
          </a:p>
          <a:p>
            <a:endParaRPr lang="en-DK" dirty="0"/>
          </a:p>
          <a:p>
            <a:r>
              <a:rPr lang="en-DK" dirty="0"/>
              <a:t>In Kenya: 25% of vets will make a diagnosis without seeing the animal, 1% will confirm with a laboratory test, 6-25% will sell a single dose/one time measurement based on farmer’s economy)</a:t>
            </a:r>
            <a:endParaRPr lang="da-DK" dirty="0"/>
          </a:p>
          <a:p>
            <a:endParaRPr lang="en-GB" dirty="0"/>
          </a:p>
          <a:p>
            <a:r>
              <a:rPr lang="en-GB" dirty="0"/>
              <a:t>reuse old prescriptions</a:t>
            </a:r>
          </a:p>
          <a:p>
            <a:endParaRPr lang="en-GB" dirty="0"/>
          </a:p>
          <a:p>
            <a:r>
              <a:rPr lang="en-US" dirty="0"/>
              <a:t>Wrong use of AM among at least 80% of livestock keepers</a:t>
            </a:r>
          </a:p>
          <a:p>
            <a:endParaRPr lang="en-US" dirty="0"/>
          </a:p>
          <a:p>
            <a:r>
              <a:rPr lang="en-US" dirty="0"/>
              <a:t>Cross-over use: including us of ARVs</a:t>
            </a:r>
            <a:endParaRPr lang="en-GB" dirty="0"/>
          </a:p>
          <a:p>
            <a:endParaRPr lang="en-DK" dirty="0"/>
          </a:p>
          <a:p>
            <a:r>
              <a:rPr lang="en-DK" dirty="0"/>
              <a:t>Prescription vs. no prescription sales</a:t>
            </a:r>
          </a:p>
          <a:p>
            <a:pPr lvl="1"/>
            <a:r>
              <a:rPr lang="en-DK" dirty="0"/>
              <a:t>37-100% of retailers provide antibiotics without prescription</a:t>
            </a:r>
            <a:endParaRPr lang="da-DK" dirty="0"/>
          </a:p>
          <a:p>
            <a:pPr lvl="1"/>
            <a:r>
              <a:rPr lang="en-GB" dirty="0"/>
              <a:t>Prohibited sales of antibiotics without a prescription but no mechanisms for monitoring non-compliance</a:t>
            </a:r>
            <a:endParaRPr lang="en-DK" dirty="0"/>
          </a:p>
          <a:p>
            <a:pPr lvl="0"/>
            <a:r>
              <a:rPr lang="en-GB" dirty="0"/>
              <a:t>Revenues from sale of antibiotics</a:t>
            </a:r>
          </a:p>
          <a:p>
            <a:pPr lvl="0"/>
            <a:endParaRPr lang="en-GB" dirty="0"/>
          </a:p>
          <a:p>
            <a:pPr lvl="0"/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A7286C8-C5CA-4C05-A493-02FECC551733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01663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KE" dirty="0"/>
              <a:t>Transforming subsistence to commercial (National Povery Eradication Plan)</a:t>
            </a:r>
          </a:p>
          <a:p>
            <a:endParaRPr lang="en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060B33-FEFD-294F-A946-024D3083DA2A}" type="slidenum">
              <a:rPr lang="en-DK" smtClean="0"/>
              <a:t>16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0080171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KE" dirty="0"/>
              <a:t>Transforming subsistence to commercial (National Povery Eradication Plan)</a:t>
            </a:r>
          </a:p>
          <a:p>
            <a:endParaRPr lang="en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060B33-FEFD-294F-A946-024D3083DA2A}" type="slidenum">
              <a:rPr lang="en-DK" smtClean="0"/>
              <a:t>17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0648782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KE" dirty="0"/>
              <a:t>e.g. 30 tablets mixed with 100kg maize bran and given continously to pigs </a:t>
            </a:r>
          </a:p>
          <a:p>
            <a:pPr marL="1485900" lvl="2" indent="-342900"/>
            <a:r>
              <a:rPr lang="en-KE" sz="2000" dirty="0"/>
              <a:t>“If it can treat HIV it should be able to treat animals diseases”</a:t>
            </a:r>
          </a:p>
          <a:p>
            <a:pPr marL="1485900" lvl="2" indent="-342900"/>
            <a:r>
              <a:rPr lang="en-KE" sz="2000" dirty="0"/>
              <a:t>To increase appetite and body weight as seen in HIV patients on ARVs</a:t>
            </a:r>
          </a:p>
          <a:p>
            <a:endParaRPr lang="en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060B33-FEFD-294F-A946-024D3083DA2A}" type="slidenum">
              <a:rPr lang="en-DK" smtClean="0"/>
              <a:t>18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215772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ea typeface="ＭＳ Ｐゴシック" charset="0"/>
              </a:rPr>
              <a:t>need follow up – to reinforce and have a behaviour change</a:t>
            </a:r>
          </a:p>
          <a:p>
            <a:endParaRPr lang="en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060B33-FEFD-294F-A946-024D3083DA2A}" type="slidenum">
              <a:rPr lang="en-DK" smtClean="0"/>
              <a:t>19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3908097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F25CF-BE09-0D49-8109-6A41C7129031}" type="datetimeFigureOut">
              <a:rPr lang="en-DK" smtClean="0"/>
              <a:t>10/05/2021</a:t>
            </a:fld>
            <a:endParaRPr lang="en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073D6-B600-D54B-A1C1-FD1BA1F8CF0C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565014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F25CF-BE09-0D49-8109-6A41C7129031}" type="datetimeFigureOut">
              <a:rPr lang="en-DK" smtClean="0"/>
              <a:t>10/05/2021</a:t>
            </a:fld>
            <a:endParaRPr lang="en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073D6-B600-D54B-A1C1-FD1BA1F8CF0C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412034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F25CF-BE09-0D49-8109-6A41C7129031}" type="datetimeFigureOut">
              <a:rPr lang="en-DK" smtClean="0"/>
              <a:t>10/05/2021</a:t>
            </a:fld>
            <a:endParaRPr lang="en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073D6-B600-D54B-A1C1-FD1BA1F8CF0C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4638799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468" y="6348428"/>
            <a:ext cx="484717" cy="43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</p:pic>
      <p:pic>
        <p:nvPicPr>
          <p:cNvPr id="5" name="Picture 9" descr="D:\Publications\LOGO's\ILRI-logo-small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3" y="6400800"/>
            <a:ext cx="4953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  <a:prstGeom prst="rect">
            <a:avLst/>
          </a:prstGeom>
        </p:spPr>
        <p:txBody>
          <a:bodyPr/>
          <a:lstStyle>
            <a:lvl1pPr marL="0" marR="0" indent="0" algn="l" defTabSz="68573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  <a:defRPr sz="27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0"/>
          </p:nvPr>
        </p:nvSpPr>
        <p:spPr>
          <a:xfrm>
            <a:off x="609600" y="1676400"/>
            <a:ext cx="10972800" cy="4572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50"/>
            </a:lvl1pPr>
            <a:lvl2pPr marL="557157" indent="-21429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 sz="1950"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50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27060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END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9ADD47A-4774-7A42-B569-D540230C814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00595" y="322325"/>
            <a:ext cx="11376551" cy="478255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12594F4-4A69-43F2-A112-80783F950B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595" y="5186074"/>
            <a:ext cx="11376551" cy="154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596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F25CF-BE09-0D49-8109-6A41C7129031}" type="datetimeFigureOut">
              <a:rPr lang="en-DK" smtClean="0"/>
              <a:t>10/05/2021</a:t>
            </a:fld>
            <a:endParaRPr lang="en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073D6-B600-D54B-A1C1-FD1BA1F8CF0C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624864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F25CF-BE09-0D49-8109-6A41C7129031}" type="datetimeFigureOut">
              <a:rPr lang="en-DK" smtClean="0"/>
              <a:t>10/05/2021</a:t>
            </a:fld>
            <a:endParaRPr lang="en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073D6-B600-D54B-A1C1-FD1BA1F8CF0C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113580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F25CF-BE09-0D49-8109-6A41C7129031}" type="datetimeFigureOut">
              <a:rPr lang="en-DK" smtClean="0"/>
              <a:t>10/05/2021</a:t>
            </a:fld>
            <a:endParaRPr lang="en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073D6-B600-D54B-A1C1-FD1BA1F8CF0C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3431835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F25CF-BE09-0D49-8109-6A41C7129031}" type="datetimeFigureOut">
              <a:rPr lang="en-DK" smtClean="0"/>
              <a:t>10/05/2021</a:t>
            </a:fld>
            <a:endParaRPr lang="en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073D6-B600-D54B-A1C1-FD1BA1F8CF0C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410328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F25CF-BE09-0D49-8109-6A41C7129031}" type="datetimeFigureOut">
              <a:rPr lang="en-DK" smtClean="0"/>
              <a:t>10/05/2021</a:t>
            </a:fld>
            <a:endParaRPr lang="en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073D6-B600-D54B-A1C1-FD1BA1F8CF0C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619736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F25CF-BE09-0D49-8109-6A41C7129031}" type="datetimeFigureOut">
              <a:rPr lang="en-DK" smtClean="0"/>
              <a:t>10/05/2021</a:t>
            </a:fld>
            <a:endParaRPr lang="en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073D6-B600-D54B-A1C1-FD1BA1F8CF0C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53813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F25CF-BE09-0D49-8109-6A41C7129031}" type="datetimeFigureOut">
              <a:rPr lang="en-DK" smtClean="0"/>
              <a:t>10/05/2021</a:t>
            </a:fld>
            <a:endParaRPr lang="en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073D6-B600-D54B-A1C1-FD1BA1F8CF0C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487035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F25CF-BE09-0D49-8109-6A41C7129031}" type="datetimeFigureOut">
              <a:rPr lang="en-DK" smtClean="0"/>
              <a:t>10/05/2021</a:t>
            </a:fld>
            <a:endParaRPr lang="en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073D6-B600-D54B-A1C1-FD1BA1F8CF0C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934469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4F25CF-BE09-0D49-8109-6A41C7129031}" type="datetimeFigureOut">
              <a:rPr lang="en-DK" smtClean="0"/>
              <a:t>10/05/2021</a:t>
            </a:fld>
            <a:endParaRPr lang="en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E073D6-B600-D54B-A1C1-FD1BA1F8CF0C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816502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BC452DC-9046-4352-ACF2-3596FB998B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D63C32-DF71-4E07-9AD5-9A04646214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B8039B-2024-471C-B044-50A603E595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4232CA-5C46-446D-B877-EDF932D0CEFB}" type="datetimeFigureOut">
              <a:rPr lang="en-GB" smtClean="0"/>
              <a:t>05/10/2021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791BFD-FEF6-4914-9AC2-7A68D08220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FB3EB8-98F0-4C42-ACEA-8F3E377F69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F02DED-5649-4319-8A03-69D1AA175A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107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g"/><Relationship Id="rId4" Type="http://schemas.openxmlformats.org/officeDocument/2006/relationships/image" Target="../media/image4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tiff"/><Relationship Id="rId2" Type="http://schemas.openxmlformats.org/officeDocument/2006/relationships/image" Target="../media/image46.tif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13" Type="http://schemas.openxmlformats.org/officeDocument/2006/relationships/image" Target="../media/image59.jpeg"/><Relationship Id="rId3" Type="http://schemas.openxmlformats.org/officeDocument/2006/relationships/image" Target="../media/image49.png"/><Relationship Id="rId7" Type="http://schemas.openxmlformats.org/officeDocument/2006/relationships/image" Target="../media/image53.tiff"/><Relationship Id="rId12" Type="http://schemas.openxmlformats.org/officeDocument/2006/relationships/image" Target="../media/image58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2.emf"/><Relationship Id="rId11" Type="http://schemas.openxmlformats.org/officeDocument/2006/relationships/image" Target="../media/image57.jpeg"/><Relationship Id="rId5" Type="http://schemas.openxmlformats.org/officeDocument/2006/relationships/image" Target="../media/image51.tiff"/><Relationship Id="rId10" Type="http://schemas.openxmlformats.org/officeDocument/2006/relationships/image" Target="../media/image56.png"/><Relationship Id="rId4" Type="http://schemas.openxmlformats.org/officeDocument/2006/relationships/image" Target="../media/image50.tiff"/><Relationship Id="rId9" Type="http://schemas.openxmlformats.org/officeDocument/2006/relationships/image" Target="../media/image55.jpeg"/><Relationship Id="rId14" Type="http://schemas.openxmlformats.org/officeDocument/2006/relationships/image" Target="../media/image6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hdl.handle.net/10568/107443" TargetMode="External"/><Relationship Id="rId2" Type="http://schemas.openxmlformats.org/officeDocument/2006/relationships/image" Target="../media/image61.tif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tif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9" Type="http://schemas.openxmlformats.org/officeDocument/2006/relationships/image" Target="../media/image69.tif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3.jpg"/></Relationships>
</file>

<file path=ppt/slides/_rels/slide2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2.jpeg"/><Relationship Id="rId18" Type="http://schemas.openxmlformats.org/officeDocument/2006/relationships/image" Target="../media/image87.tiff"/><Relationship Id="rId26" Type="http://schemas.openxmlformats.org/officeDocument/2006/relationships/image" Target="../media/image94.png"/><Relationship Id="rId21" Type="http://schemas.openxmlformats.org/officeDocument/2006/relationships/image" Target="../media/image89.png"/><Relationship Id="rId34" Type="http://schemas.openxmlformats.org/officeDocument/2006/relationships/image" Target="../media/image102.jpeg"/><Relationship Id="rId7" Type="http://schemas.openxmlformats.org/officeDocument/2006/relationships/image" Target="../media/image17.png"/><Relationship Id="rId12" Type="http://schemas.openxmlformats.org/officeDocument/2006/relationships/image" Target="../media/image81.jpeg"/><Relationship Id="rId17" Type="http://schemas.openxmlformats.org/officeDocument/2006/relationships/image" Target="../media/image86.tiff"/><Relationship Id="rId25" Type="http://schemas.openxmlformats.org/officeDocument/2006/relationships/image" Target="../media/image93.png"/><Relationship Id="rId33" Type="http://schemas.openxmlformats.org/officeDocument/2006/relationships/image" Target="../media/image101.png"/><Relationship Id="rId38" Type="http://schemas.openxmlformats.org/officeDocument/2006/relationships/image" Target="../media/image106.png"/><Relationship Id="rId2" Type="http://schemas.openxmlformats.org/officeDocument/2006/relationships/image" Target="../media/image74.jpeg"/><Relationship Id="rId16" Type="http://schemas.openxmlformats.org/officeDocument/2006/relationships/image" Target="../media/image85.tiff"/><Relationship Id="rId20" Type="http://schemas.openxmlformats.org/officeDocument/2006/relationships/image" Target="../media/image88.jpeg"/><Relationship Id="rId29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11" Type="http://schemas.openxmlformats.org/officeDocument/2006/relationships/image" Target="../media/image80.jpeg"/><Relationship Id="rId24" Type="http://schemas.openxmlformats.org/officeDocument/2006/relationships/image" Target="../media/image92.jpeg"/><Relationship Id="rId32" Type="http://schemas.openxmlformats.org/officeDocument/2006/relationships/image" Target="../media/image100.png"/><Relationship Id="rId37" Type="http://schemas.openxmlformats.org/officeDocument/2006/relationships/image" Target="../media/image105.jpeg"/><Relationship Id="rId5" Type="http://schemas.openxmlformats.org/officeDocument/2006/relationships/image" Target="../media/image25.tiff"/><Relationship Id="rId15" Type="http://schemas.openxmlformats.org/officeDocument/2006/relationships/image" Target="../media/image84.png"/><Relationship Id="rId23" Type="http://schemas.openxmlformats.org/officeDocument/2006/relationships/image" Target="../media/image91.png"/><Relationship Id="rId28" Type="http://schemas.openxmlformats.org/officeDocument/2006/relationships/image" Target="../media/image96.jpeg"/><Relationship Id="rId36" Type="http://schemas.openxmlformats.org/officeDocument/2006/relationships/image" Target="../media/image104.jpeg"/><Relationship Id="rId10" Type="http://schemas.openxmlformats.org/officeDocument/2006/relationships/image" Target="../media/image28.jpeg"/><Relationship Id="rId19" Type="http://schemas.openxmlformats.org/officeDocument/2006/relationships/image" Target="../media/image52.emf"/><Relationship Id="rId31" Type="http://schemas.openxmlformats.org/officeDocument/2006/relationships/image" Target="../media/image99.jpeg"/><Relationship Id="rId4" Type="http://schemas.openxmlformats.org/officeDocument/2006/relationships/image" Target="../media/image76.png"/><Relationship Id="rId9" Type="http://schemas.openxmlformats.org/officeDocument/2006/relationships/image" Target="../media/image79.jpeg"/><Relationship Id="rId14" Type="http://schemas.openxmlformats.org/officeDocument/2006/relationships/image" Target="../media/image83.jpeg"/><Relationship Id="rId22" Type="http://schemas.openxmlformats.org/officeDocument/2006/relationships/image" Target="../media/image90.jpeg"/><Relationship Id="rId27" Type="http://schemas.openxmlformats.org/officeDocument/2006/relationships/image" Target="../media/image95.png"/><Relationship Id="rId30" Type="http://schemas.openxmlformats.org/officeDocument/2006/relationships/image" Target="../media/image98.jpeg"/><Relationship Id="rId35" Type="http://schemas.openxmlformats.org/officeDocument/2006/relationships/image" Target="../media/image103.jpeg"/><Relationship Id="rId8" Type="http://schemas.openxmlformats.org/officeDocument/2006/relationships/image" Target="../media/image78.jpeg"/><Relationship Id="rId3" Type="http://schemas.openxmlformats.org/officeDocument/2006/relationships/image" Target="../media/image7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tiff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5.tiff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22.jpeg"/><Relationship Id="rId4" Type="http://schemas.openxmlformats.org/officeDocument/2006/relationships/image" Target="../media/image12.jpeg"/><Relationship Id="rId9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26" Type="http://schemas.openxmlformats.org/officeDocument/2006/relationships/tags" Target="../tags/tag26.xml"/><Relationship Id="rId21" Type="http://schemas.openxmlformats.org/officeDocument/2006/relationships/tags" Target="../tags/tag21.xml"/><Relationship Id="rId42" Type="http://schemas.openxmlformats.org/officeDocument/2006/relationships/tags" Target="../tags/tag42.xml"/><Relationship Id="rId47" Type="http://schemas.openxmlformats.org/officeDocument/2006/relationships/tags" Target="../tags/tag47.xml"/><Relationship Id="rId63" Type="http://schemas.openxmlformats.org/officeDocument/2006/relationships/tags" Target="../tags/tag63.xml"/><Relationship Id="rId68" Type="http://schemas.openxmlformats.org/officeDocument/2006/relationships/tags" Target="../tags/tag68.xml"/><Relationship Id="rId84" Type="http://schemas.openxmlformats.org/officeDocument/2006/relationships/tags" Target="../tags/tag84.xml"/><Relationship Id="rId89" Type="http://schemas.openxmlformats.org/officeDocument/2006/relationships/tags" Target="../tags/tag89.xml"/><Relationship Id="rId112" Type="http://schemas.openxmlformats.org/officeDocument/2006/relationships/slideLayout" Target="../slideLayouts/slideLayout2.xml"/><Relationship Id="rId16" Type="http://schemas.openxmlformats.org/officeDocument/2006/relationships/tags" Target="../tags/tag16.xml"/><Relationship Id="rId107" Type="http://schemas.openxmlformats.org/officeDocument/2006/relationships/tags" Target="../tags/tag107.xml"/><Relationship Id="rId11" Type="http://schemas.openxmlformats.org/officeDocument/2006/relationships/tags" Target="../tags/tag11.xml"/><Relationship Id="rId32" Type="http://schemas.openxmlformats.org/officeDocument/2006/relationships/tags" Target="../tags/tag32.xml"/><Relationship Id="rId37" Type="http://schemas.openxmlformats.org/officeDocument/2006/relationships/tags" Target="../tags/tag37.xml"/><Relationship Id="rId53" Type="http://schemas.openxmlformats.org/officeDocument/2006/relationships/tags" Target="../tags/tag53.xml"/><Relationship Id="rId58" Type="http://schemas.openxmlformats.org/officeDocument/2006/relationships/tags" Target="../tags/tag58.xml"/><Relationship Id="rId74" Type="http://schemas.openxmlformats.org/officeDocument/2006/relationships/tags" Target="../tags/tag74.xml"/><Relationship Id="rId79" Type="http://schemas.openxmlformats.org/officeDocument/2006/relationships/tags" Target="../tags/tag79.xml"/><Relationship Id="rId102" Type="http://schemas.openxmlformats.org/officeDocument/2006/relationships/tags" Target="../tags/tag102.xml"/><Relationship Id="rId5" Type="http://schemas.openxmlformats.org/officeDocument/2006/relationships/tags" Target="../tags/tag5.xml"/><Relationship Id="rId90" Type="http://schemas.openxmlformats.org/officeDocument/2006/relationships/tags" Target="../tags/tag90.xml"/><Relationship Id="rId95" Type="http://schemas.openxmlformats.org/officeDocument/2006/relationships/tags" Target="../tags/tag95.xml"/><Relationship Id="rId22" Type="http://schemas.openxmlformats.org/officeDocument/2006/relationships/tags" Target="../tags/tag22.xml"/><Relationship Id="rId27" Type="http://schemas.openxmlformats.org/officeDocument/2006/relationships/tags" Target="../tags/tag27.xml"/><Relationship Id="rId43" Type="http://schemas.openxmlformats.org/officeDocument/2006/relationships/tags" Target="../tags/tag43.xml"/><Relationship Id="rId48" Type="http://schemas.openxmlformats.org/officeDocument/2006/relationships/tags" Target="../tags/tag48.xml"/><Relationship Id="rId64" Type="http://schemas.openxmlformats.org/officeDocument/2006/relationships/tags" Target="../tags/tag64.xml"/><Relationship Id="rId69" Type="http://schemas.openxmlformats.org/officeDocument/2006/relationships/tags" Target="../tags/tag69.xml"/><Relationship Id="rId113" Type="http://schemas.openxmlformats.org/officeDocument/2006/relationships/notesSlide" Target="../notesSlides/notesSlide4.xml"/><Relationship Id="rId80" Type="http://schemas.openxmlformats.org/officeDocument/2006/relationships/tags" Target="../tags/tag80.xml"/><Relationship Id="rId85" Type="http://schemas.openxmlformats.org/officeDocument/2006/relationships/tags" Target="../tags/tag85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33" Type="http://schemas.openxmlformats.org/officeDocument/2006/relationships/tags" Target="../tags/tag33.xml"/><Relationship Id="rId38" Type="http://schemas.openxmlformats.org/officeDocument/2006/relationships/tags" Target="../tags/tag38.xml"/><Relationship Id="rId59" Type="http://schemas.openxmlformats.org/officeDocument/2006/relationships/tags" Target="../tags/tag59.xml"/><Relationship Id="rId103" Type="http://schemas.openxmlformats.org/officeDocument/2006/relationships/tags" Target="../tags/tag103.xml"/><Relationship Id="rId108" Type="http://schemas.openxmlformats.org/officeDocument/2006/relationships/tags" Target="../tags/tag108.xml"/><Relationship Id="rId54" Type="http://schemas.openxmlformats.org/officeDocument/2006/relationships/tags" Target="../tags/tag54.xml"/><Relationship Id="rId70" Type="http://schemas.openxmlformats.org/officeDocument/2006/relationships/tags" Target="../tags/tag70.xml"/><Relationship Id="rId75" Type="http://schemas.openxmlformats.org/officeDocument/2006/relationships/tags" Target="../tags/tag75.xml"/><Relationship Id="rId91" Type="http://schemas.openxmlformats.org/officeDocument/2006/relationships/tags" Target="../tags/tag91.xml"/><Relationship Id="rId96" Type="http://schemas.openxmlformats.org/officeDocument/2006/relationships/tags" Target="../tags/tag96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5" Type="http://schemas.openxmlformats.org/officeDocument/2006/relationships/tags" Target="../tags/tag15.xml"/><Relationship Id="rId23" Type="http://schemas.openxmlformats.org/officeDocument/2006/relationships/tags" Target="../tags/tag23.xml"/><Relationship Id="rId28" Type="http://schemas.openxmlformats.org/officeDocument/2006/relationships/tags" Target="../tags/tag28.xml"/><Relationship Id="rId36" Type="http://schemas.openxmlformats.org/officeDocument/2006/relationships/tags" Target="../tags/tag36.xml"/><Relationship Id="rId49" Type="http://schemas.openxmlformats.org/officeDocument/2006/relationships/tags" Target="../tags/tag49.xml"/><Relationship Id="rId57" Type="http://schemas.openxmlformats.org/officeDocument/2006/relationships/tags" Target="../tags/tag57.xml"/><Relationship Id="rId106" Type="http://schemas.openxmlformats.org/officeDocument/2006/relationships/tags" Target="../tags/tag106.xml"/><Relationship Id="rId114" Type="http://schemas.openxmlformats.org/officeDocument/2006/relationships/image" Target="../media/image23.jpg"/><Relationship Id="rId10" Type="http://schemas.openxmlformats.org/officeDocument/2006/relationships/tags" Target="../tags/tag10.xml"/><Relationship Id="rId31" Type="http://schemas.openxmlformats.org/officeDocument/2006/relationships/tags" Target="../tags/tag31.xml"/><Relationship Id="rId44" Type="http://schemas.openxmlformats.org/officeDocument/2006/relationships/tags" Target="../tags/tag44.xml"/><Relationship Id="rId52" Type="http://schemas.openxmlformats.org/officeDocument/2006/relationships/tags" Target="../tags/tag52.xml"/><Relationship Id="rId60" Type="http://schemas.openxmlformats.org/officeDocument/2006/relationships/tags" Target="../tags/tag60.xml"/><Relationship Id="rId65" Type="http://schemas.openxmlformats.org/officeDocument/2006/relationships/tags" Target="../tags/tag65.xml"/><Relationship Id="rId73" Type="http://schemas.openxmlformats.org/officeDocument/2006/relationships/tags" Target="../tags/tag73.xml"/><Relationship Id="rId78" Type="http://schemas.openxmlformats.org/officeDocument/2006/relationships/tags" Target="../tags/tag78.xml"/><Relationship Id="rId81" Type="http://schemas.openxmlformats.org/officeDocument/2006/relationships/tags" Target="../tags/tag81.xml"/><Relationship Id="rId86" Type="http://schemas.openxmlformats.org/officeDocument/2006/relationships/tags" Target="../tags/tag86.xml"/><Relationship Id="rId94" Type="http://schemas.openxmlformats.org/officeDocument/2006/relationships/tags" Target="../tags/tag94.xml"/><Relationship Id="rId99" Type="http://schemas.openxmlformats.org/officeDocument/2006/relationships/tags" Target="../tags/tag99.xml"/><Relationship Id="rId101" Type="http://schemas.openxmlformats.org/officeDocument/2006/relationships/tags" Target="../tags/tag101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39" Type="http://schemas.openxmlformats.org/officeDocument/2006/relationships/tags" Target="../tags/tag39.xml"/><Relationship Id="rId109" Type="http://schemas.openxmlformats.org/officeDocument/2006/relationships/tags" Target="../tags/tag109.xml"/><Relationship Id="rId34" Type="http://schemas.openxmlformats.org/officeDocument/2006/relationships/tags" Target="../tags/tag34.xml"/><Relationship Id="rId50" Type="http://schemas.openxmlformats.org/officeDocument/2006/relationships/tags" Target="../tags/tag50.xml"/><Relationship Id="rId55" Type="http://schemas.openxmlformats.org/officeDocument/2006/relationships/tags" Target="../tags/tag55.xml"/><Relationship Id="rId76" Type="http://schemas.openxmlformats.org/officeDocument/2006/relationships/tags" Target="../tags/tag76.xml"/><Relationship Id="rId97" Type="http://schemas.openxmlformats.org/officeDocument/2006/relationships/tags" Target="../tags/tag97.xml"/><Relationship Id="rId104" Type="http://schemas.openxmlformats.org/officeDocument/2006/relationships/tags" Target="../tags/tag104.xml"/><Relationship Id="rId7" Type="http://schemas.openxmlformats.org/officeDocument/2006/relationships/tags" Target="../tags/tag7.xml"/><Relationship Id="rId71" Type="http://schemas.openxmlformats.org/officeDocument/2006/relationships/tags" Target="../tags/tag71.xml"/><Relationship Id="rId92" Type="http://schemas.openxmlformats.org/officeDocument/2006/relationships/tags" Target="../tags/tag92.xml"/><Relationship Id="rId2" Type="http://schemas.openxmlformats.org/officeDocument/2006/relationships/tags" Target="../tags/tag2.xml"/><Relationship Id="rId29" Type="http://schemas.openxmlformats.org/officeDocument/2006/relationships/tags" Target="../tags/tag29.xml"/><Relationship Id="rId24" Type="http://schemas.openxmlformats.org/officeDocument/2006/relationships/tags" Target="../tags/tag24.xml"/><Relationship Id="rId40" Type="http://schemas.openxmlformats.org/officeDocument/2006/relationships/tags" Target="../tags/tag40.xml"/><Relationship Id="rId45" Type="http://schemas.openxmlformats.org/officeDocument/2006/relationships/tags" Target="../tags/tag45.xml"/><Relationship Id="rId66" Type="http://schemas.openxmlformats.org/officeDocument/2006/relationships/tags" Target="../tags/tag66.xml"/><Relationship Id="rId87" Type="http://schemas.openxmlformats.org/officeDocument/2006/relationships/tags" Target="../tags/tag87.xml"/><Relationship Id="rId110" Type="http://schemas.openxmlformats.org/officeDocument/2006/relationships/tags" Target="../tags/tag110.xml"/><Relationship Id="rId61" Type="http://schemas.openxmlformats.org/officeDocument/2006/relationships/tags" Target="../tags/tag61.xml"/><Relationship Id="rId82" Type="http://schemas.openxmlformats.org/officeDocument/2006/relationships/tags" Target="../tags/tag82.xml"/><Relationship Id="rId19" Type="http://schemas.openxmlformats.org/officeDocument/2006/relationships/tags" Target="../tags/tag19.xml"/><Relationship Id="rId14" Type="http://schemas.openxmlformats.org/officeDocument/2006/relationships/tags" Target="../tags/tag14.xml"/><Relationship Id="rId30" Type="http://schemas.openxmlformats.org/officeDocument/2006/relationships/tags" Target="../tags/tag30.xml"/><Relationship Id="rId35" Type="http://schemas.openxmlformats.org/officeDocument/2006/relationships/tags" Target="../tags/tag35.xml"/><Relationship Id="rId56" Type="http://schemas.openxmlformats.org/officeDocument/2006/relationships/tags" Target="../tags/tag56.xml"/><Relationship Id="rId77" Type="http://schemas.openxmlformats.org/officeDocument/2006/relationships/tags" Target="../tags/tag77.xml"/><Relationship Id="rId100" Type="http://schemas.openxmlformats.org/officeDocument/2006/relationships/tags" Target="../tags/tag100.xml"/><Relationship Id="rId105" Type="http://schemas.openxmlformats.org/officeDocument/2006/relationships/tags" Target="../tags/tag105.xml"/><Relationship Id="rId8" Type="http://schemas.openxmlformats.org/officeDocument/2006/relationships/tags" Target="../tags/tag8.xml"/><Relationship Id="rId51" Type="http://schemas.openxmlformats.org/officeDocument/2006/relationships/tags" Target="../tags/tag51.xml"/><Relationship Id="rId72" Type="http://schemas.openxmlformats.org/officeDocument/2006/relationships/tags" Target="../tags/tag72.xml"/><Relationship Id="rId93" Type="http://schemas.openxmlformats.org/officeDocument/2006/relationships/tags" Target="../tags/tag93.xml"/><Relationship Id="rId98" Type="http://schemas.openxmlformats.org/officeDocument/2006/relationships/tags" Target="../tags/tag98.xml"/><Relationship Id="rId3" Type="http://schemas.openxmlformats.org/officeDocument/2006/relationships/tags" Target="../tags/tag3.xml"/><Relationship Id="rId25" Type="http://schemas.openxmlformats.org/officeDocument/2006/relationships/tags" Target="../tags/tag25.xml"/><Relationship Id="rId46" Type="http://schemas.openxmlformats.org/officeDocument/2006/relationships/tags" Target="../tags/tag46.xml"/><Relationship Id="rId67" Type="http://schemas.openxmlformats.org/officeDocument/2006/relationships/tags" Target="../tags/tag67.xml"/><Relationship Id="rId20" Type="http://schemas.openxmlformats.org/officeDocument/2006/relationships/tags" Target="../tags/tag20.xml"/><Relationship Id="rId41" Type="http://schemas.openxmlformats.org/officeDocument/2006/relationships/tags" Target="../tags/tag41.xml"/><Relationship Id="rId62" Type="http://schemas.openxmlformats.org/officeDocument/2006/relationships/tags" Target="../tags/tag62.xml"/><Relationship Id="rId83" Type="http://schemas.openxmlformats.org/officeDocument/2006/relationships/tags" Target="../tags/tag83.xml"/><Relationship Id="rId88" Type="http://schemas.openxmlformats.org/officeDocument/2006/relationships/tags" Target="../tags/tag88.xml"/><Relationship Id="rId111" Type="http://schemas.openxmlformats.org/officeDocument/2006/relationships/tags" Target="../tags/tag11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tiff"/><Relationship Id="rId7" Type="http://schemas.openxmlformats.org/officeDocument/2006/relationships/image" Target="../media/image29.jpeg"/><Relationship Id="rId12" Type="http://schemas.openxmlformats.org/officeDocument/2006/relationships/image" Target="../media/image34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11" Type="http://schemas.openxmlformats.org/officeDocument/2006/relationships/image" Target="../media/image33.jpeg"/><Relationship Id="rId5" Type="http://schemas.openxmlformats.org/officeDocument/2006/relationships/image" Target="../media/image27.jpeg"/><Relationship Id="rId10" Type="http://schemas.openxmlformats.org/officeDocument/2006/relationships/image" Target="../media/image32.jpeg"/><Relationship Id="rId4" Type="http://schemas.openxmlformats.org/officeDocument/2006/relationships/image" Target="../media/image26.jpeg"/><Relationship Id="rId9" Type="http://schemas.openxmlformats.org/officeDocument/2006/relationships/image" Target="../media/image3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tiff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4426AB7-D619-4515-962A-BC83909EC0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D89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E47DF98-723F-4AAC-ABCF-CACBC438F7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3840" y="256540"/>
            <a:ext cx="11704320" cy="6365239"/>
          </a:xfrm>
          <a:prstGeom prst="rect">
            <a:avLst/>
          </a:prstGeom>
          <a:solidFill>
            <a:srgbClr val="FFFF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A29FC7C-9308-4FDE-8DCA-405668055B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895600" y="5768204"/>
            <a:ext cx="6400800" cy="0"/>
          </a:xfrm>
          <a:prstGeom prst="line">
            <a:avLst/>
          </a:prstGeom>
          <a:ln>
            <a:solidFill>
              <a:srgbClr val="1D89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F40B2157-177A-7642-B355-75B06FBBD1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3839" y="3476677"/>
            <a:ext cx="11704319" cy="1560320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1D899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Antimicrobial resistance: Wicked challenge for livestock farmers in low- and middle-income countries</a:t>
            </a:r>
            <a:endParaRPr lang="en-DK" sz="3200" dirty="0">
              <a:solidFill>
                <a:srgbClr val="1D899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9E514A-0DFE-C340-8CB4-D8F1B926D8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5235942"/>
            <a:ext cx="11704319" cy="440822"/>
          </a:xfrm>
        </p:spPr>
        <p:txBody>
          <a:bodyPr>
            <a:normAutofit/>
          </a:bodyPr>
          <a:lstStyle/>
          <a:p>
            <a:r>
              <a:rPr lang="en-DK" dirty="0">
                <a:solidFill>
                  <a:srgbClr val="1D899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Arshnee Moodley</a:t>
            </a:r>
            <a:r>
              <a:rPr lang="en-GB" dirty="0">
                <a:solidFill>
                  <a:srgbClr val="1D899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rgbClr val="1D899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Delia Grace</a:t>
            </a:r>
            <a:endParaRPr lang="en-US" u="sng" dirty="0">
              <a:solidFill>
                <a:srgbClr val="0432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593AA9-6FDB-8E4F-9B77-5AA23193954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3840" y="256540"/>
            <a:ext cx="11704320" cy="376427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30FCB6A-E0DE-4106-8F2F-12AF872514BE}"/>
              </a:ext>
            </a:extLst>
          </p:cNvPr>
          <p:cNvSpPr txBox="1"/>
          <p:nvPr/>
        </p:nvSpPr>
        <p:spPr>
          <a:xfrm>
            <a:off x="243840" y="5986623"/>
            <a:ext cx="117043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dirty="0">
                <a:solidFill>
                  <a:srgbClr val="1D899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5th International Conference on Responsible Antibiotic Use in Animals, 7–9 June 2021</a:t>
            </a:r>
          </a:p>
        </p:txBody>
      </p:sp>
    </p:spTree>
    <p:extLst>
      <p:ext uri="{BB962C8B-B14F-4D97-AF65-F5344CB8AC3E}">
        <p14:creationId xmlns:p14="http://schemas.microsoft.com/office/powerpoint/2010/main" val="2307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outdoor, grass, sky, building&#10;&#10;Description automatically generated">
            <a:extLst>
              <a:ext uri="{FF2B5EF4-FFF2-40B4-BE49-F238E27FC236}">
                <a16:creationId xmlns:a16="http://schemas.microsoft.com/office/drawing/2014/main" id="{0EC2F351-6F35-0248-BF53-095E0DF71AA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903" y="675970"/>
            <a:ext cx="3778790" cy="2520000"/>
          </a:xfrm>
          <a:prstGeom prst="rect">
            <a:avLst/>
          </a:prstGeom>
        </p:spPr>
      </p:pic>
      <p:pic>
        <p:nvPicPr>
          <p:cNvPr id="19" name="Picture 18" descr="A picture containing outdoor, tree, grass, sky&#10;&#10;Description automatically generated">
            <a:extLst>
              <a:ext uri="{FF2B5EF4-FFF2-40B4-BE49-F238E27FC236}">
                <a16:creationId xmlns:a16="http://schemas.microsoft.com/office/drawing/2014/main" id="{2E8B34DE-5D6E-4843-B830-39865D0EE5B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1732" y="645912"/>
            <a:ext cx="3778710" cy="2520000"/>
          </a:xfrm>
          <a:prstGeom prst="rect">
            <a:avLst/>
          </a:prstGeom>
        </p:spPr>
      </p:pic>
      <p:pic>
        <p:nvPicPr>
          <p:cNvPr id="22" name="Picture 21" descr="A cow pulling a cart&#10;&#10;Description automatically generated with low confidence">
            <a:extLst>
              <a:ext uri="{FF2B5EF4-FFF2-40B4-BE49-F238E27FC236}">
                <a16:creationId xmlns:a16="http://schemas.microsoft.com/office/drawing/2014/main" id="{41B4B383-559E-FE4A-80B4-10710CDE779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76997" y="3831370"/>
            <a:ext cx="3443445" cy="2585934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1EF13778-BF2A-5D40-9361-B83A2FA7A8C4}"/>
              </a:ext>
            </a:extLst>
          </p:cNvPr>
          <p:cNvSpPr txBox="1"/>
          <p:nvPr/>
        </p:nvSpPr>
        <p:spPr>
          <a:xfrm>
            <a:off x="201553" y="3338624"/>
            <a:ext cx="99631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KE" sz="2000" b="1" dirty="0">
                <a:solidFill>
                  <a:srgbClr val="07A99C"/>
                </a:solidFill>
              </a:rPr>
              <a:t>Livestock products slaughtered, transported and sold in informally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52D401E-B390-3040-813D-DF28A479B091}"/>
              </a:ext>
            </a:extLst>
          </p:cNvPr>
          <p:cNvSpPr txBox="1"/>
          <p:nvPr/>
        </p:nvSpPr>
        <p:spPr>
          <a:xfrm>
            <a:off x="147378" y="161958"/>
            <a:ext cx="49973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KE" sz="2000" b="1" dirty="0">
                <a:solidFill>
                  <a:srgbClr val="07A99C"/>
                </a:solidFill>
              </a:rPr>
              <a:t>Manure “management?”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BDEC2FF-5FBA-A845-91C5-6E55891CEF32}"/>
              </a:ext>
            </a:extLst>
          </p:cNvPr>
          <p:cNvSpPr txBox="1"/>
          <p:nvPr/>
        </p:nvSpPr>
        <p:spPr>
          <a:xfrm>
            <a:off x="9748606" y="45403"/>
            <a:ext cx="42282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https://</a:t>
            </a:r>
            <a:r>
              <a:rPr lang="en-GB" sz="1200" dirty="0" err="1"/>
              <a:t>www.flickr.com</a:t>
            </a:r>
            <a:r>
              <a:rPr lang="en-GB" sz="1200" dirty="0"/>
              <a:t>/photos/</a:t>
            </a:r>
            <a:r>
              <a:rPr lang="en-GB" sz="1200" dirty="0" err="1"/>
              <a:t>ilri</a:t>
            </a:r>
            <a:r>
              <a:rPr lang="en-GB" sz="1200" dirty="0"/>
              <a:t>/</a:t>
            </a:r>
            <a:endParaRPr lang="en-KE" sz="12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DB9DC70-D24C-5E4E-A46B-35EF8E73F341}"/>
              </a:ext>
            </a:extLst>
          </p:cNvPr>
          <p:cNvSpPr txBox="1"/>
          <p:nvPr/>
        </p:nvSpPr>
        <p:spPr>
          <a:xfrm>
            <a:off x="8639850" y="6420875"/>
            <a:ext cx="15284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Kampala, Uganda</a:t>
            </a:r>
            <a:endParaRPr lang="en-KE" sz="12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80CA2CB-F3AF-6F49-B0F5-0960516EAA8B}"/>
              </a:ext>
            </a:extLst>
          </p:cNvPr>
          <p:cNvSpPr txBox="1"/>
          <p:nvPr/>
        </p:nvSpPr>
        <p:spPr>
          <a:xfrm>
            <a:off x="2827796" y="463132"/>
            <a:ext cx="15284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Iringa, Tanzania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3E9A017-4F45-4441-A05F-2A2E595CED4B}"/>
              </a:ext>
            </a:extLst>
          </p:cNvPr>
          <p:cNvSpPr txBox="1"/>
          <p:nvPr/>
        </p:nvSpPr>
        <p:spPr>
          <a:xfrm>
            <a:off x="10058400" y="368913"/>
            <a:ext cx="2053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West Bengal, India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BC2E5A-46FF-3247-860F-0C1E38F9A2BD}"/>
              </a:ext>
            </a:extLst>
          </p:cNvPr>
          <p:cNvSpPr txBox="1"/>
          <p:nvPr/>
        </p:nvSpPr>
        <p:spPr>
          <a:xfrm>
            <a:off x="6729991" y="423568"/>
            <a:ext cx="15284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Iringa, Tanzania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2E4BD30-7DBA-2F4D-A638-EE9D3356C5E5}"/>
              </a:ext>
            </a:extLst>
          </p:cNvPr>
          <p:cNvSpPr txBox="1"/>
          <p:nvPr/>
        </p:nvSpPr>
        <p:spPr>
          <a:xfrm>
            <a:off x="5699482" y="6425043"/>
            <a:ext cx="15284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Nairobi Kenya</a:t>
            </a:r>
          </a:p>
        </p:txBody>
      </p:sp>
      <p:pic>
        <p:nvPicPr>
          <p:cNvPr id="42" name="Picture 41" descr="A picture containing outdoor, person, trunk&#10;&#10;Description automatically generated">
            <a:extLst>
              <a:ext uri="{FF2B5EF4-FFF2-40B4-BE49-F238E27FC236}">
                <a16:creationId xmlns:a16="http://schemas.microsoft.com/office/drawing/2014/main" id="{E9DAF21A-BC3F-BF42-9B31-DEB47A9FD3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3239" y="670688"/>
            <a:ext cx="3914075" cy="2495223"/>
          </a:xfrm>
          <a:prstGeom prst="rect">
            <a:avLst/>
          </a:prstGeom>
        </p:spPr>
      </p:pic>
      <p:pic>
        <p:nvPicPr>
          <p:cNvPr id="44" name="Picture 43" descr="A picture containing mammal&#10;&#10;Description automatically generated">
            <a:extLst>
              <a:ext uri="{FF2B5EF4-FFF2-40B4-BE49-F238E27FC236}">
                <a16:creationId xmlns:a16="http://schemas.microsoft.com/office/drawing/2014/main" id="{0D9404A1-FB98-D548-8E06-EFDE2C4B1AA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6394" y="3821200"/>
            <a:ext cx="4174739" cy="2573667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A3A94551-BDD5-7146-B09F-D6E2EB82218B}"/>
              </a:ext>
            </a:extLst>
          </p:cNvPr>
          <p:cNvSpPr txBox="1"/>
          <p:nvPr/>
        </p:nvSpPr>
        <p:spPr>
          <a:xfrm>
            <a:off x="2871088" y="6425044"/>
            <a:ext cx="15284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Busia, Kenya</a:t>
            </a:r>
          </a:p>
        </p:txBody>
      </p:sp>
      <p:pic>
        <p:nvPicPr>
          <p:cNvPr id="20" name="Picture 19" descr="A picture containing indoor, shop&#10;&#10;Description automatically generated">
            <a:extLst>
              <a:ext uri="{FF2B5EF4-FFF2-40B4-BE49-F238E27FC236}">
                <a16:creationId xmlns:a16="http://schemas.microsoft.com/office/drawing/2014/main" id="{FF191D51-98F0-4543-9D76-75F134BEC0F5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92620" y="3881388"/>
            <a:ext cx="3789474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1460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033BD80-5624-9E40-A344-CA4AA9DE0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405" y="228660"/>
            <a:ext cx="10021282" cy="857250"/>
          </a:xfrm>
        </p:spPr>
        <p:txBody>
          <a:bodyPr>
            <a:normAutofit/>
          </a:bodyPr>
          <a:lstStyle/>
          <a:p>
            <a:r>
              <a:rPr lang="en-DK" sz="3600" dirty="0">
                <a:solidFill>
                  <a:srgbClr val="07A9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happens if an animal is sick</a:t>
            </a:r>
            <a:r>
              <a:rPr lang="da-DK" sz="3600" dirty="0">
                <a:solidFill>
                  <a:srgbClr val="07A9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a LMIC</a:t>
            </a:r>
            <a:r>
              <a:rPr lang="en-DK" sz="3600" dirty="0">
                <a:solidFill>
                  <a:srgbClr val="07A9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GB" sz="3600" dirty="0">
              <a:solidFill>
                <a:srgbClr val="07A99C"/>
              </a:solidFill>
            </a:endParaRPr>
          </a:p>
        </p:txBody>
      </p:sp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8CB9E39A-94D7-054B-93C7-FB6B3212AA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596" y="1759991"/>
            <a:ext cx="7453228" cy="418718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10E78D1-ED19-3343-A74F-53DD523CA49C}"/>
              </a:ext>
            </a:extLst>
          </p:cNvPr>
          <p:cNvSpPr txBox="1"/>
          <p:nvPr/>
        </p:nvSpPr>
        <p:spPr>
          <a:xfrm>
            <a:off x="7933539" y="6492913"/>
            <a:ext cx="4228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https://</a:t>
            </a:r>
            <a:r>
              <a:rPr lang="en-GB" sz="1400" dirty="0" err="1"/>
              <a:t>www.flickr.com</a:t>
            </a:r>
            <a:r>
              <a:rPr lang="en-GB" sz="1400" dirty="0"/>
              <a:t>/photos/</a:t>
            </a:r>
            <a:r>
              <a:rPr lang="en-GB" sz="1400" dirty="0" err="1"/>
              <a:t>ilri</a:t>
            </a:r>
            <a:r>
              <a:rPr lang="en-GB" sz="1400" dirty="0"/>
              <a:t>/</a:t>
            </a:r>
            <a:endParaRPr lang="en-KE" sz="1400" dirty="0"/>
          </a:p>
        </p:txBody>
      </p:sp>
      <p:pic>
        <p:nvPicPr>
          <p:cNvPr id="10" name="Picture 9" descr="A person wearing a mask and holding a syringe&#10;&#10;Description automatically generated with low confidence">
            <a:extLst>
              <a:ext uri="{FF2B5EF4-FFF2-40B4-BE49-F238E27FC236}">
                <a16:creationId xmlns:a16="http://schemas.microsoft.com/office/drawing/2014/main" id="{13FB1A13-6646-0145-865A-65C9029371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0651" y="1125052"/>
            <a:ext cx="3276360" cy="492685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DFA9289-3C2E-1C44-8476-D101450FBC74}"/>
              </a:ext>
            </a:extLst>
          </p:cNvPr>
          <p:cNvSpPr txBox="1"/>
          <p:nvPr/>
        </p:nvSpPr>
        <p:spPr>
          <a:xfrm>
            <a:off x="10832781" y="5995411"/>
            <a:ext cx="13289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Tanzania</a:t>
            </a:r>
          </a:p>
        </p:txBody>
      </p:sp>
    </p:spTree>
    <p:extLst>
      <p:ext uri="{BB962C8B-B14F-4D97-AF65-F5344CB8AC3E}">
        <p14:creationId xmlns:p14="http://schemas.microsoft.com/office/powerpoint/2010/main" val="24143883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C9AC66B-80E1-6E4E-B56F-DF411440FA0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5771" y="243696"/>
            <a:ext cx="4841653" cy="15166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C12DC8F-D696-4948-A6E6-1FF5DC905706}"/>
              </a:ext>
            </a:extLst>
          </p:cNvPr>
          <p:cNvSpPr txBox="1"/>
          <p:nvPr/>
        </p:nvSpPr>
        <p:spPr>
          <a:xfrm>
            <a:off x="3976577" y="308203"/>
            <a:ext cx="1020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KE" dirty="0"/>
              <a:t>2021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BB4BFF4-AC8E-2D45-AE59-E83D3F818A0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0814" y="2814832"/>
            <a:ext cx="9745140" cy="35943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79123FD3-5843-7D45-BC5D-F76DFA392F1C}"/>
              </a:ext>
            </a:extLst>
          </p:cNvPr>
          <p:cNvSpPr/>
          <p:nvPr/>
        </p:nvSpPr>
        <p:spPr>
          <a:xfrm>
            <a:off x="127590" y="2056499"/>
            <a:ext cx="2371061" cy="1516663"/>
          </a:xfrm>
          <a:prstGeom prst="roundRect">
            <a:avLst/>
          </a:prstGeom>
          <a:solidFill>
            <a:srgbClr val="07A99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K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5/7 commonly used are combination of antibiotics and multivitamins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9D974325-90C5-2747-B88E-23B12F939103}"/>
              </a:ext>
            </a:extLst>
          </p:cNvPr>
          <p:cNvSpPr/>
          <p:nvPr/>
        </p:nvSpPr>
        <p:spPr>
          <a:xfrm>
            <a:off x="10079958" y="1586494"/>
            <a:ext cx="1984451" cy="1228337"/>
          </a:xfrm>
          <a:prstGeom prst="roundRect">
            <a:avLst/>
          </a:prstGeom>
          <a:solidFill>
            <a:srgbClr val="07A99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K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44-69% of farmers reporting using the two combinations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147C491E-98DD-104B-B6AF-E4C099470C24}"/>
              </a:ext>
            </a:extLst>
          </p:cNvPr>
          <p:cNvSpPr/>
          <p:nvPr/>
        </p:nvSpPr>
        <p:spPr>
          <a:xfrm>
            <a:off x="5424376" y="797524"/>
            <a:ext cx="4398629" cy="1925670"/>
          </a:xfrm>
          <a:prstGeom prst="roundRect">
            <a:avLst/>
          </a:prstGeom>
          <a:solidFill>
            <a:srgbClr val="07A99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KE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Manufacturer’s indication label</a:t>
            </a:r>
          </a:p>
          <a:p>
            <a:pPr algn="ctr"/>
            <a:r>
              <a:rPr lang="en-KE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“</a:t>
            </a:r>
            <a:r>
              <a:rPr lang="en-GB" sz="240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stimulates egg production, increases growth, improves feed conversion</a:t>
            </a:r>
            <a:r>
              <a:rPr lang="en-KE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292768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0BC090-9338-A94D-8BFA-68D80A415E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687" y="152243"/>
            <a:ext cx="8229600" cy="1143000"/>
          </a:xfrm>
        </p:spPr>
        <p:txBody>
          <a:bodyPr>
            <a:normAutofit/>
          </a:bodyPr>
          <a:lstStyle/>
          <a:p>
            <a:r>
              <a:rPr lang="en-GB" sz="3200" b="1" dirty="0">
                <a:solidFill>
                  <a:srgbClr val="07A99C"/>
                </a:solidFill>
              </a:rPr>
              <a:t>BUILD </a:t>
            </a:r>
            <a:r>
              <a:rPr lang="en-KE" sz="3200" b="1" dirty="0">
                <a:solidFill>
                  <a:srgbClr val="07A99C"/>
                </a:solidFill>
              </a:rPr>
              <a:t>Uganda: Poultry value chain</a:t>
            </a:r>
          </a:p>
        </p:txBody>
      </p:sp>
      <p:pic>
        <p:nvPicPr>
          <p:cNvPr id="29" name="Content Placeholder 3">
            <a:extLst>
              <a:ext uri="{FF2B5EF4-FFF2-40B4-BE49-F238E27FC236}">
                <a16:creationId xmlns:a16="http://schemas.microsoft.com/office/drawing/2014/main" id="{C3E3A6C6-EFE7-6A4B-8219-F6D63DAB88FC}"/>
              </a:ext>
            </a:extLst>
          </p:cNvPr>
          <p:cNvPicPr>
            <a:picLocks noGrp="1"/>
          </p:cNvPicPr>
          <p:nvPr>
            <p:ph sz="quarter" idx="10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850419" y="831928"/>
            <a:ext cx="2432813" cy="355787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6" name="Picture 2" descr="Map of Uganda showing the neighbouring countries and administrative... |  Download Scientific Diagram">
            <a:extLst>
              <a:ext uri="{FF2B5EF4-FFF2-40B4-BE49-F238E27FC236}">
                <a16:creationId xmlns:a16="http://schemas.microsoft.com/office/drawing/2014/main" id="{77150FE4-3F3B-5047-A965-EF7886AB44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31059" y="1940149"/>
            <a:ext cx="2946829" cy="3133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4DA4A8ED-408F-7748-9F40-7EC11F598759}"/>
              </a:ext>
            </a:extLst>
          </p:cNvPr>
          <p:cNvCxnSpPr>
            <a:cxnSpLocks/>
          </p:cNvCxnSpPr>
          <p:nvPr/>
        </p:nvCxnSpPr>
        <p:spPr>
          <a:xfrm>
            <a:off x="4815547" y="2508991"/>
            <a:ext cx="1419000" cy="138037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A64CF2D-6ABE-6043-A818-CE5C055868FF}"/>
              </a:ext>
            </a:extLst>
          </p:cNvPr>
          <p:cNvCxnSpPr>
            <a:cxnSpLocks/>
          </p:cNvCxnSpPr>
          <p:nvPr/>
        </p:nvCxnSpPr>
        <p:spPr>
          <a:xfrm flipH="1">
            <a:off x="6731747" y="2028078"/>
            <a:ext cx="1163994" cy="135740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47854C83-E40F-364F-8CDB-5FEE811286A1}"/>
              </a:ext>
            </a:extLst>
          </p:cNvPr>
          <p:cNvSpPr/>
          <p:nvPr/>
        </p:nvSpPr>
        <p:spPr>
          <a:xfrm>
            <a:off x="7228948" y="3733426"/>
            <a:ext cx="448439" cy="20767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KE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D34DA9B-B0B3-2540-B2E2-19CC900DC55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6279" y="6438668"/>
            <a:ext cx="1076289" cy="360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ED9ADEA-C2C7-BC4A-88FB-43075C55E1E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29727" y="6432172"/>
            <a:ext cx="1358797" cy="360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298AE6C-6537-8846-89FF-BF9EF8E20E3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7041" y="6438668"/>
            <a:ext cx="367109" cy="360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1561702-C7A7-3346-A973-B7730DEFC532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4529" y="6422921"/>
            <a:ext cx="1224591" cy="360000"/>
          </a:xfrm>
          <a:prstGeom prst="rect">
            <a:avLst/>
          </a:prstGeom>
        </p:spPr>
      </p:pic>
      <p:pic>
        <p:nvPicPr>
          <p:cNvPr id="20" name="Picture 4" descr="Image result for makerere university logo download | University ...">
            <a:extLst>
              <a:ext uri="{FF2B5EF4-FFF2-40B4-BE49-F238E27FC236}">
                <a16:creationId xmlns:a16="http://schemas.microsoft.com/office/drawing/2014/main" id="{2AB5E3A8-5D96-D447-AD30-D96DB9BC34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9644" y="6422921"/>
            <a:ext cx="441944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Logo, company name&#10;&#10;Description automatically generated">
            <a:extLst>
              <a:ext uri="{FF2B5EF4-FFF2-40B4-BE49-F238E27FC236}">
                <a16:creationId xmlns:a16="http://schemas.microsoft.com/office/drawing/2014/main" id="{3475E7FC-9EF7-7F4C-A438-7ECE3170944A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19945" y="102799"/>
            <a:ext cx="2931528" cy="124188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2A7C93E6-6B2B-4641-9EAB-DE707D3ACB4F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81153" y="1115243"/>
            <a:ext cx="710847" cy="360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A18E234-32ED-BF43-AE65-D6C158B0A3A5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9821364" y="4394016"/>
            <a:ext cx="2493557" cy="224771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8F443957-9E0A-654D-A605-C7192B7024CA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1694" y="1502682"/>
            <a:ext cx="1985065" cy="276211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FB98D1F4-6BAE-1342-BC79-CB4F2F32D0F0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35798" y="4496377"/>
            <a:ext cx="2768934" cy="2076701"/>
          </a:xfrm>
          <a:prstGeom prst="rect">
            <a:avLst/>
          </a:prstGeom>
        </p:spPr>
      </p:pic>
      <p:pic>
        <p:nvPicPr>
          <p:cNvPr id="30" name="Content Placeholder 4">
            <a:extLst>
              <a:ext uri="{FF2B5EF4-FFF2-40B4-BE49-F238E27FC236}">
                <a16:creationId xmlns:a16="http://schemas.microsoft.com/office/drawing/2014/main" id="{B4D14D3D-7E64-0842-9125-74B23E5743B4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287889" y="4031050"/>
            <a:ext cx="3573453" cy="224097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06F06ACA-62AA-AE4C-B647-B3285CCC1682}"/>
              </a:ext>
            </a:extLst>
          </p:cNvPr>
          <p:cNvSpPr txBox="1"/>
          <p:nvPr/>
        </p:nvSpPr>
        <p:spPr>
          <a:xfrm>
            <a:off x="7751445" y="1666383"/>
            <a:ext cx="852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KE" dirty="0"/>
              <a:t>Soroti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177455B-FBF2-C941-B64F-A1C9E4B1373F}"/>
              </a:ext>
            </a:extLst>
          </p:cNvPr>
          <p:cNvSpPr txBox="1"/>
          <p:nvPr/>
        </p:nvSpPr>
        <p:spPr>
          <a:xfrm>
            <a:off x="4196593" y="2107655"/>
            <a:ext cx="1068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KE" dirty="0"/>
              <a:t>Wakiso</a:t>
            </a:r>
          </a:p>
        </p:txBody>
      </p:sp>
    </p:spTree>
    <p:extLst>
      <p:ext uri="{BB962C8B-B14F-4D97-AF65-F5344CB8AC3E}">
        <p14:creationId xmlns:p14="http://schemas.microsoft.com/office/powerpoint/2010/main" val="31912314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74F0589-4855-244E-BB14-B74BCDCD3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243" y="-9348"/>
            <a:ext cx="9967540" cy="1325563"/>
          </a:xfrm>
        </p:spPr>
        <p:txBody>
          <a:bodyPr>
            <a:normAutofit/>
          </a:bodyPr>
          <a:lstStyle/>
          <a:p>
            <a:r>
              <a:rPr lang="en-KE" sz="4000" b="1" dirty="0">
                <a:solidFill>
                  <a:srgbClr val="07A99C"/>
                </a:solidFill>
              </a:rPr>
              <a:t>KAP survey amongst farmers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20677F-BCFB-3B47-80EA-7F0138820313}"/>
              </a:ext>
            </a:extLst>
          </p:cNvPr>
          <p:cNvSpPr txBox="1"/>
          <p:nvPr/>
        </p:nvSpPr>
        <p:spPr>
          <a:xfrm>
            <a:off x="526875" y="1401725"/>
            <a:ext cx="1676400" cy="923330"/>
          </a:xfrm>
          <a:custGeom>
            <a:avLst/>
            <a:gdLst>
              <a:gd name="connsiteX0" fmla="*/ 0 w 1676400"/>
              <a:gd name="connsiteY0" fmla="*/ 0 h 923330"/>
              <a:gd name="connsiteX1" fmla="*/ 508508 w 1676400"/>
              <a:gd name="connsiteY1" fmla="*/ 0 h 923330"/>
              <a:gd name="connsiteX2" fmla="*/ 1017016 w 1676400"/>
              <a:gd name="connsiteY2" fmla="*/ 0 h 923330"/>
              <a:gd name="connsiteX3" fmla="*/ 1676400 w 1676400"/>
              <a:gd name="connsiteY3" fmla="*/ 0 h 923330"/>
              <a:gd name="connsiteX4" fmla="*/ 1676400 w 1676400"/>
              <a:gd name="connsiteY4" fmla="*/ 461665 h 923330"/>
              <a:gd name="connsiteX5" fmla="*/ 1676400 w 1676400"/>
              <a:gd name="connsiteY5" fmla="*/ 923330 h 923330"/>
              <a:gd name="connsiteX6" fmla="*/ 1084072 w 1676400"/>
              <a:gd name="connsiteY6" fmla="*/ 923330 h 923330"/>
              <a:gd name="connsiteX7" fmla="*/ 558800 w 1676400"/>
              <a:gd name="connsiteY7" fmla="*/ 923330 h 923330"/>
              <a:gd name="connsiteX8" fmla="*/ 0 w 1676400"/>
              <a:gd name="connsiteY8" fmla="*/ 923330 h 923330"/>
              <a:gd name="connsiteX9" fmla="*/ 0 w 1676400"/>
              <a:gd name="connsiteY9" fmla="*/ 489365 h 923330"/>
              <a:gd name="connsiteX10" fmla="*/ 0 w 1676400"/>
              <a:gd name="connsiteY10" fmla="*/ 0 h 923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6400" h="923330" fill="none" extrusionOk="0">
                <a:moveTo>
                  <a:pt x="0" y="0"/>
                </a:moveTo>
                <a:cubicBezTo>
                  <a:pt x="211687" y="-10156"/>
                  <a:pt x="345941" y="36653"/>
                  <a:pt x="508508" y="0"/>
                </a:cubicBezTo>
                <a:cubicBezTo>
                  <a:pt x="671075" y="-36653"/>
                  <a:pt x="784637" y="25389"/>
                  <a:pt x="1017016" y="0"/>
                </a:cubicBezTo>
                <a:cubicBezTo>
                  <a:pt x="1249395" y="-25389"/>
                  <a:pt x="1539818" y="21361"/>
                  <a:pt x="1676400" y="0"/>
                </a:cubicBezTo>
                <a:cubicBezTo>
                  <a:pt x="1702440" y="204815"/>
                  <a:pt x="1649078" y="306336"/>
                  <a:pt x="1676400" y="461665"/>
                </a:cubicBezTo>
                <a:cubicBezTo>
                  <a:pt x="1703722" y="616995"/>
                  <a:pt x="1628408" y="783373"/>
                  <a:pt x="1676400" y="923330"/>
                </a:cubicBezTo>
                <a:cubicBezTo>
                  <a:pt x="1556375" y="943148"/>
                  <a:pt x="1347295" y="854377"/>
                  <a:pt x="1084072" y="923330"/>
                </a:cubicBezTo>
                <a:cubicBezTo>
                  <a:pt x="820849" y="992283"/>
                  <a:pt x="796726" y="872523"/>
                  <a:pt x="558800" y="923330"/>
                </a:cubicBezTo>
                <a:cubicBezTo>
                  <a:pt x="320874" y="974137"/>
                  <a:pt x="191166" y="897636"/>
                  <a:pt x="0" y="923330"/>
                </a:cubicBezTo>
                <a:cubicBezTo>
                  <a:pt x="-43633" y="828241"/>
                  <a:pt x="24733" y="604045"/>
                  <a:pt x="0" y="489365"/>
                </a:cubicBezTo>
                <a:cubicBezTo>
                  <a:pt x="-24733" y="374685"/>
                  <a:pt x="45861" y="177176"/>
                  <a:pt x="0" y="0"/>
                </a:cubicBezTo>
                <a:close/>
              </a:path>
              <a:path w="1676400" h="923330" stroke="0" extrusionOk="0">
                <a:moveTo>
                  <a:pt x="0" y="0"/>
                </a:moveTo>
                <a:cubicBezTo>
                  <a:pt x="238927" y="-59398"/>
                  <a:pt x="264588" y="35242"/>
                  <a:pt x="525272" y="0"/>
                </a:cubicBezTo>
                <a:cubicBezTo>
                  <a:pt x="785956" y="-35242"/>
                  <a:pt x="946214" y="31237"/>
                  <a:pt x="1067308" y="0"/>
                </a:cubicBezTo>
                <a:cubicBezTo>
                  <a:pt x="1188402" y="-31237"/>
                  <a:pt x="1394778" y="55621"/>
                  <a:pt x="1676400" y="0"/>
                </a:cubicBezTo>
                <a:cubicBezTo>
                  <a:pt x="1713621" y="135789"/>
                  <a:pt x="1659497" y="347455"/>
                  <a:pt x="1676400" y="461665"/>
                </a:cubicBezTo>
                <a:cubicBezTo>
                  <a:pt x="1693303" y="575875"/>
                  <a:pt x="1626606" y="808547"/>
                  <a:pt x="1676400" y="923330"/>
                </a:cubicBezTo>
                <a:cubicBezTo>
                  <a:pt x="1399436" y="979001"/>
                  <a:pt x="1332296" y="865472"/>
                  <a:pt x="1100836" y="923330"/>
                </a:cubicBezTo>
                <a:cubicBezTo>
                  <a:pt x="869376" y="981188"/>
                  <a:pt x="776594" y="900005"/>
                  <a:pt x="592328" y="923330"/>
                </a:cubicBezTo>
                <a:cubicBezTo>
                  <a:pt x="408062" y="946655"/>
                  <a:pt x="217105" y="915057"/>
                  <a:pt x="0" y="923330"/>
                </a:cubicBezTo>
                <a:cubicBezTo>
                  <a:pt x="-50543" y="778755"/>
                  <a:pt x="26994" y="586348"/>
                  <a:pt x="0" y="470898"/>
                </a:cubicBezTo>
                <a:cubicBezTo>
                  <a:pt x="-26994" y="355448"/>
                  <a:pt x="53184" y="156550"/>
                  <a:pt x="0" y="0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284241819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73% had little knowledge about AMR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8E41AFE-3A38-804C-975C-62E0B6441BE8}"/>
              </a:ext>
            </a:extLst>
          </p:cNvPr>
          <p:cNvSpPr txBox="1"/>
          <p:nvPr/>
        </p:nvSpPr>
        <p:spPr>
          <a:xfrm>
            <a:off x="4698705" y="1263226"/>
            <a:ext cx="1676400" cy="1200329"/>
          </a:xfrm>
          <a:custGeom>
            <a:avLst/>
            <a:gdLst>
              <a:gd name="connsiteX0" fmla="*/ 0 w 1676400"/>
              <a:gd name="connsiteY0" fmla="*/ 0 h 1200329"/>
              <a:gd name="connsiteX1" fmla="*/ 508508 w 1676400"/>
              <a:gd name="connsiteY1" fmla="*/ 0 h 1200329"/>
              <a:gd name="connsiteX2" fmla="*/ 1067308 w 1676400"/>
              <a:gd name="connsiteY2" fmla="*/ 0 h 1200329"/>
              <a:gd name="connsiteX3" fmla="*/ 1676400 w 1676400"/>
              <a:gd name="connsiteY3" fmla="*/ 0 h 1200329"/>
              <a:gd name="connsiteX4" fmla="*/ 1676400 w 1676400"/>
              <a:gd name="connsiteY4" fmla="*/ 424116 h 1200329"/>
              <a:gd name="connsiteX5" fmla="*/ 1676400 w 1676400"/>
              <a:gd name="connsiteY5" fmla="*/ 836229 h 1200329"/>
              <a:gd name="connsiteX6" fmla="*/ 1676400 w 1676400"/>
              <a:gd name="connsiteY6" fmla="*/ 1200329 h 1200329"/>
              <a:gd name="connsiteX7" fmla="*/ 1151128 w 1676400"/>
              <a:gd name="connsiteY7" fmla="*/ 1200329 h 1200329"/>
              <a:gd name="connsiteX8" fmla="*/ 558800 w 1676400"/>
              <a:gd name="connsiteY8" fmla="*/ 1200329 h 1200329"/>
              <a:gd name="connsiteX9" fmla="*/ 0 w 1676400"/>
              <a:gd name="connsiteY9" fmla="*/ 1200329 h 1200329"/>
              <a:gd name="connsiteX10" fmla="*/ 0 w 1676400"/>
              <a:gd name="connsiteY10" fmla="*/ 824226 h 1200329"/>
              <a:gd name="connsiteX11" fmla="*/ 0 w 1676400"/>
              <a:gd name="connsiteY11" fmla="*/ 412113 h 1200329"/>
              <a:gd name="connsiteX12" fmla="*/ 0 w 1676400"/>
              <a:gd name="connsiteY12" fmla="*/ 0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76400" h="1200329" fill="none" extrusionOk="0">
                <a:moveTo>
                  <a:pt x="0" y="0"/>
                </a:moveTo>
                <a:cubicBezTo>
                  <a:pt x="111667" y="-24598"/>
                  <a:pt x="317671" y="2585"/>
                  <a:pt x="508508" y="0"/>
                </a:cubicBezTo>
                <a:cubicBezTo>
                  <a:pt x="699345" y="-2585"/>
                  <a:pt x="820787" y="10630"/>
                  <a:pt x="1067308" y="0"/>
                </a:cubicBezTo>
                <a:cubicBezTo>
                  <a:pt x="1313829" y="-10630"/>
                  <a:pt x="1444188" y="18384"/>
                  <a:pt x="1676400" y="0"/>
                </a:cubicBezTo>
                <a:cubicBezTo>
                  <a:pt x="1719793" y="179546"/>
                  <a:pt x="1631549" y="220472"/>
                  <a:pt x="1676400" y="424116"/>
                </a:cubicBezTo>
                <a:cubicBezTo>
                  <a:pt x="1721251" y="627760"/>
                  <a:pt x="1626996" y="692699"/>
                  <a:pt x="1676400" y="836229"/>
                </a:cubicBezTo>
                <a:cubicBezTo>
                  <a:pt x="1725804" y="979759"/>
                  <a:pt x="1663378" y="1033466"/>
                  <a:pt x="1676400" y="1200329"/>
                </a:cubicBezTo>
                <a:cubicBezTo>
                  <a:pt x="1529349" y="1237362"/>
                  <a:pt x="1356250" y="1174940"/>
                  <a:pt x="1151128" y="1200329"/>
                </a:cubicBezTo>
                <a:cubicBezTo>
                  <a:pt x="946006" y="1225718"/>
                  <a:pt x="738024" y="1157066"/>
                  <a:pt x="558800" y="1200329"/>
                </a:cubicBezTo>
                <a:cubicBezTo>
                  <a:pt x="379576" y="1243592"/>
                  <a:pt x="258613" y="1195929"/>
                  <a:pt x="0" y="1200329"/>
                </a:cubicBezTo>
                <a:cubicBezTo>
                  <a:pt x="-25277" y="1063996"/>
                  <a:pt x="21814" y="917733"/>
                  <a:pt x="0" y="824226"/>
                </a:cubicBezTo>
                <a:cubicBezTo>
                  <a:pt x="-21814" y="730719"/>
                  <a:pt x="2087" y="587926"/>
                  <a:pt x="0" y="412113"/>
                </a:cubicBezTo>
                <a:cubicBezTo>
                  <a:pt x="-2087" y="236300"/>
                  <a:pt x="43437" y="95120"/>
                  <a:pt x="0" y="0"/>
                </a:cubicBezTo>
                <a:close/>
              </a:path>
              <a:path w="1676400" h="1200329" stroke="0" extrusionOk="0">
                <a:moveTo>
                  <a:pt x="0" y="0"/>
                </a:moveTo>
                <a:cubicBezTo>
                  <a:pt x="238927" y="-59398"/>
                  <a:pt x="264588" y="35242"/>
                  <a:pt x="525272" y="0"/>
                </a:cubicBezTo>
                <a:cubicBezTo>
                  <a:pt x="785956" y="-35242"/>
                  <a:pt x="946214" y="31237"/>
                  <a:pt x="1067308" y="0"/>
                </a:cubicBezTo>
                <a:cubicBezTo>
                  <a:pt x="1188402" y="-31237"/>
                  <a:pt x="1394778" y="55621"/>
                  <a:pt x="1676400" y="0"/>
                </a:cubicBezTo>
                <a:cubicBezTo>
                  <a:pt x="1689831" y="119229"/>
                  <a:pt x="1635010" y="223806"/>
                  <a:pt x="1676400" y="400110"/>
                </a:cubicBezTo>
                <a:cubicBezTo>
                  <a:pt x="1717790" y="576414"/>
                  <a:pt x="1644668" y="653123"/>
                  <a:pt x="1676400" y="800219"/>
                </a:cubicBezTo>
                <a:cubicBezTo>
                  <a:pt x="1708132" y="947315"/>
                  <a:pt x="1660602" y="1073869"/>
                  <a:pt x="1676400" y="1200329"/>
                </a:cubicBezTo>
                <a:cubicBezTo>
                  <a:pt x="1439205" y="1215437"/>
                  <a:pt x="1352158" y="1177004"/>
                  <a:pt x="1167892" y="1200329"/>
                </a:cubicBezTo>
                <a:cubicBezTo>
                  <a:pt x="983626" y="1223654"/>
                  <a:pt x="833654" y="1198091"/>
                  <a:pt x="659384" y="1200329"/>
                </a:cubicBezTo>
                <a:cubicBezTo>
                  <a:pt x="485114" y="1202567"/>
                  <a:pt x="206183" y="1161331"/>
                  <a:pt x="0" y="1200329"/>
                </a:cubicBezTo>
                <a:cubicBezTo>
                  <a:pt x="-4005" y="1026301"/>
                  <a:pt x="611" y="911223"/>
                  <a:pt x="0" y="800219"/>
                </a:cubicBezTo>
                <a:cubicBezTo>
                  <a:pt x="-611" y="689215"/>
                  <a:pt x="38149" y="524846"/>
                  <a:pt x="0" y="436120"/>
                </a:cubicBezTo>
                <a:cubicBezTo>
                  <a:pt x="-38149" y="347394"/>
                  <a:pt x="38869" y="206436"/>
                  <a:pt x="0" y="0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284241819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60% didn’t know know that AMR could be transmitted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EA3CEC-26E6-824B-99C8-9447675B9CC4}"/>
              </a:ext>
            </a:extLst>
          </p:cNvPr>
          <p:cNvSpPr txBox="1"/>
          <p:nvPr/>
        </p:nvSpPr>
        <p:spPr>
          <a:xfrm>
            <a:off x="526875" y="2798634"/>
            <a:ext cx="1676400" cy="1754326"/>
          </a:xfrm>
          <a:custGeom>
            <a:avLst/>
            <a:gdLst>
              <a:gd name="connsiteX0" fmla="*/ 0 w 1676400"/>
              <a:gd name="connsiteY0" fmla="*/ 0 h 1754326"/>
              <a:gd name="connsiteX1" fmla="*/ 508508 w 1676400"/>
              <a:gd name="connsiteY1" fmla="*/ 0 h 1754326"/>
              <a:gd name="connsiteX2" fmla="*/ 1067308 w 1676400"/>
              <a:gd name="connsiteY2" fmla="*/ 0 h 1754326"/>
              <a:gd name="connsiteX3" fmla="*/ 1676400 w 1676400"/>
              <a:gd name="connsiteY3" fmla="*/ 0 h 1754326"/>
              <a:gd name="connsiteX4" fmla="*/ 1676400 w 1676400"/>
              <a:gd name="connsiteY4" fmla="*/ 619862 h 1754326"/>
              <a:gd name="connsiteX5" fmla="*/ 1676400 w 1676400"/>
              <a:gd name="connsiteY5" fmla="*/ 1222180 h 1754326"/>
              <a:gd name="connsiteX6" fmla="*/ 1676400 w 1676400"/>
              <a:gd name="connsiteY6" fmla="*/ 1754326 h 1754326"/>
              <a:gd name="connsiteX7" fmla="*/ 1151128 w 1676400"/>
              <a:gd name="connsiteY7" fmla="*/ 1754326 h 1754326"/>
              <a:gd name="connsiteX8" fmla="*/ 558800 w 1676400"/>
              <a:gd name="connsiteY8" fmla="*/ 1754326 h 1754326"/>
              <a:gd name="connsiteX9" fmla="*/ 0 w 1676400"/>
              <a:gd name="connsiteY9" fmla="*/ 1754326 h 1754326"/>
              <a:gd name="connsiteX10" fmla="*/ 0 w 1676400"/>
              <a:gd name="connsiteY10" fmla="*/ 1204637 h 1754326"/>
              <a:gd name="connsiteX11" fmla="*/ 0 w 1676400"/>
              <a:gd name="connsiteY11" fmla="*/ 602319 h 1754326"/>
              <a:gd name="connsiteX12" fmla="*/ 0 w 1676400"/>
              <a:gd name="connsiteY12" fmla="*/ 0 h 1754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76400" h="1754326" fill="none" extrusionOk="0">
                <a:moveTo>
                  <a:pt x="0" y="0"/>
                </a:moveTo>
                <a:cubicBezTo>
                  <a:pt x="111667" y="-24598"/>
                  <a:pt x="317671" y="2585"/>
                  <a:pt x="508508" y="0"/>
                </a:cubicBezTo>
                <a:cubicBezTo>
                  <a:pt x="699345" y="-2585"/>
                  <a:pt x="820787" y="10630"/>
                  <a:pt x="1067308" y="0"/>
                </a:cubicBezTo>
                <a:cubicBezTo>
                  <a:pt x="1313829" y="-10630"/>
                  <a:pt x="1444188" y="18384"/>
                  <a:pt x="1676400" y="0"/>
                </a:cubicBezTo>
                <a:cubicBezTo>
                  <a:pt x="1677694" y="194941"/>
                  <a:pt x="1643949" y="364453"/>
                  <a:pt x="1676400" y="619862"/>
                </a:cubicBezTo>
                <a:cubicBezTo>
                  <a:pt x="1708851" y="875271"/>
                  <a:pt x="1649140" y="932891"/>
                  <a:pt x="1676400" y="1222180"/>
                </a:cubicBezTo>
                <a:cubicBezTo>
                  <a:pt x="1703660" y="1511469"/>
                  <a:pt x="1619095" y="1523870"/>
                  <a:pt x="1676400" y="1754326"/>
                </a:cubicBezTo>
                <a:cubicBezTo>
                  <a:pt x="1529349" y="1791359"/>
                  <a:pt x="1356250" y="1728937"/>
                  <a:pt x="1151128" y="1754326"/>
                </a:cubicBezTo>
                <a:cubicBezTo>
                  <a:pt x="946006" y="1779715"/>
                  <a:pt x="738024" y="1711063"/>
                  <a:pt x="558800" y="1754326"/>
                </a:cubicBezTo>
                <a:cubicBezTo>
                  <a:pt x="379576" y="1797589"/>
                  <a:pt x="258613" y="1749926"/>
                  <a:pt x="0" y="1754326"/>
                </a:cubicBezTo>
                <a:cubicBezTo>
                  <a:pt x="-21806" y="1586964"/>
                  <a:pt x="32229" y="1332634"/>
                  <a:pt x="0" y="1204637"/>
                </a:cubicBezTo>
                <a:cubicBezTo>
                  <a:pt x="-32229" y="1076640"/>
                  <a:pt x="7860" y="897214"/>
                  <a:pt x="0" y="602319"/>
                </a:cubicBezTo>
                <a:cubicBezTo>
                  <a:pt x="-7860" y="307424"/>
                  <a:pt x="70066" y="126700"/>
                  <a:pt x="0" y="0"/>
                </a:cubicBezTo>
                <a:close/>
              </a:path>
              <a:path w="1676400" h="1754326" stroke="0" extrusionOk="0">
                <a:moveTo>
                  <a:pt x="0" y="0"/>
                </a:moveTo>
                <a:cubicBezTo>
                  <a:pt x="238927" y="-59398"/>
                  <a:pt x="264588" y="35242"/>
                  <a:pt x="525272" y="0"/>
                </a:cubicBezTo>
                <a:cubicBezTo>
                  <a:pt x="785956" y="-35242"/>
                  <a:pt x="946214" y="31237"/>
                  <a:pt x="1067308" y="0"/>
                </a:cubicBezTo>
                <a:cubicBezTo>
                  <a:pt x="1188402" y="-31237"/>
                  <a:pt x="1394778" y="55621"/>
                  <a:pt x="1676400" y="0"/>
                </a:cubicBezTo>
                <a:cubicBezTo>
                  <a:pt x="1718183" y="249326"/>
                  <a:pt x="1650240" y="335879"/>
                  <a:pt x="1676400" y="584775"/>
                </a:cubicBezTo>
                <a:cubicBezTo>
                  <a:pt x="1702560" y="833671"/>
                  <a:pt x="1637824" y="1023551"/>
                  <a:pt x="1676400" y="1169551"/>
                </a:cubicBezTo>
                <a:cubicBezTo>
                  <a:pt x="1714976" y="1315551"/>
                  <a:pt x="1627556" y="1589332"/>
                  <a:pt x="1676400" y="1754326"/>
                </a:cubicBezTo>
                <a:cubicBezTo>
                  <a:pt x="1439205" y="1769434"/>
                  <a:pt x="1352158" y="1731001"/>
                  <a:pt x="1167892" y="1754326"/>
                </a:cubicBezTo>
                <a:cubicBezTo>
                  <a:pt x="983626" y="1777651"/>
                  <a:pt x="833654" y="1752088"/>
                  <a:pt x="659384" y="1754326"/>
                </a:cubicBezTo>
                <a:cubicBezTo>
                  <a:pt x="485114" y="1756564"/>
                  <a:pt x="206183" y="1715328"/>
                  <a:pt x="0" y="1754326"/>
                </a:cubicBezTo>
                <a:cubicBezTo>
                  <a:pt x="-12782" y="1466986"/>
                  <a:pt x="42672" y="1399018"/>
                  <a:pt x="0" y="1169551"/>
                </a:cubicBezTo>
                <a:cubicBezTo>
                  <a:pt x="-42672" y="940085"/>
                  <a:pt x="11253" y="817709"/>
                  <a:pt x="0" y="637405"/>
                </a:cubicBezTo>
                <a:cubicBezTo>
                  <a:pt x="-11253" y="457101"/>
                  <a:pt x="955" y="226915"/>
                  <a:pt x="0" y="0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284241819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77%  didn’t know that resistant bacteria can be found in meat or eggs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BE73BB7-A38A-5A40-9E33-919E6E56DE6A}"/>
              </a:ext>
            </a:extLst>
          </p:cNvPr>
          <p:cNvSpPr txBox="1"/>
          <p:nvPr/>
        </p:nvSpPr>
        <p:spPr>
          <a:xfrm>
            <a:off x="2924517" y="5039086"/>
            <a:ext cx="1676400" cy="1477328"/>
          </a:xfrm>
          <a:custGeom>
            <a:avLst/>
            <a:gdLst>
              <a:gd name="connsiteX0" fmla="*/ 0 w 1676400"/>
              <a:gd name="connsiteY0" fmla="*/ 0 h 1477328"/>
              <a:gd name="connsiteX1" fmla="*/ 508508 w 1676400"/>
              <a:gd name="connsiteY1" fmla="*/ 0 h 1477328"/>
              <a:gd name="connsiteX2" fmla="*/ 1067308 w 1676400"/>
              <a:gd name="connsiteY2" fmla="*/ 0 h 1477328"/>
              <a:gd name="connsiteX3" fmla="*/ 1676400 w 1676400"/>
              <a:gd name="connsiteY3" fmla="*/ 0 h 1477328"/>
              <a:gd name="connsiteX4" fmla="*/ 1676400 w 1676400"/>
              <a:gd name="connsiteY4" fmla="*/ 521989 h 1477328"/>
              <a:gd name="connsiteX5" fmla="*/ 1676400 w 1676400"/>
              <a:gd name="connsiteY5" fmla="*/ 1029205 h 1477328"/>
              <a:gd name="connsiteX6" fmla="*/ 1676400 w 1676400"/>
              <a:gd name="connsiteY6" fmla="*/ 1477328 h 1477328"/>
              <a:gd name="connsiteX7" fmla="*/ 1151128 w 1676400"/>
              <a:gd name="connsiteY7" fmla="*/ 1477328 h 1477328"/>
              <a:gd name="connsiteX8" fmla="*/ 558800 w 1676400"/>
              <a:gd name="connsiteY8" fmla="*/ 1477328 h 1477328"/>
              <a:gd name="connsiteX9" fmla="*/ 0 w 1676400"/>
              <a:gd name="connsiteY9" fmla="*/ 1477328 h 1477328"/>
              <a:gd name="connsiteX10" fmla="*/ 0 w 1676400"/>
              <a:gd name="connsiteY10" fmla="*/ 1014432 h 1477328"/>
              <a:gd name="connsiteX11" fmla="*/ 0 w 1676400"/>
              <a:gd name="connsiteY11" fmla="*/ 507216 h 1477328"/>
              <a:gd name="connsiteX12" fmla="*/ 0 w 1676400"/>
              <a:gd name="connsiteY12" fmla="*/ 0 h 1477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76400" h="1477328" fill="none" extrusionOk="0">
                <a:moveTo>
                  <a:pt x="0" y="0"/>
                </a:moveTo>
                <a:cubicBezTo>
                  <a:pt x="111667" y="-24598"/>
                  <a:pt x="317671" y="2585"/>
                  <a:pt x="508508" y="0"/>
                </a:cubicBezTo>
                <a:cubicBezTo>
                  <a:pt x="699345" y="-2585"/>
                  <a:pt x="820787" y="10630"/>
                  <a:pt x="1067308" y="0"/>
                </a:cubicBezTo>
                <a:cubicBezTo>
                  <a:pt x="1313829" y="-10630"/>
                  <a:pt x="1444188" y="18384"/>
                  <a:pt x="1676400" y="0"/>
                </a:cubicBezTo>
                <a:cubicBezTo>
                  <a:pt x="1677302" y="241599"/>
                  <a:pt x="1671087" y="312689"/>
                  <a:pt x="1676400" y="521989"/>
                </a:cubicBezTo>
                <a:cubicBezTo>
                  <a:pt x="1681713" y="731289"/>
                  <a:pt x="1653624" y="821408"/>
                  <a:pt x="1676400" y="1029205"/>
                </a:cubicBezTo>
                <a:cubicBezTo>
                  <a:pt x="1699176" y="1237002"/>
                  <a:pt x="1636140" y="1279009"/>
                  <a:pt x="1676400" y="1477328"/>
                </a:cubicBezTo>
                <a:cubicBezTo>
                  <a:pt x="1529349" y="1514361"/>
                  <a:pt x="1356250" y="1451939"/>
                  <a:pt x="1151128" y="1477328"/>
                </a:cubicBezTo>
                <a:cubicBezTo>
                  <a:pt x="946006" y="1502717"/>
                  <a:pt x="738024" y="1434065"/>
                  <a:pt x="558800" y="1477328"/>
                </a:cubicBezTo>
                <a:cubicBezTo>
                  <a:pt x="379576" y="1520591"/>
                  <a:pt x="258613" y="1472928"/>
                  <a:pt x="0" y="1477328"/>
                </a:cubicBezTo>
                <a:cubicBezTo>
                  <a:pt x="-53051" y="1381428"/>
                  <a:pt x="42644" y="1177239"/>
                  <a:pt x="0" y="1014432"/>
                </a:cubicBezTo>
                <a:cubicBezTo>
                  <a:pt x="-42644" y="851625"/>
                  <a:pt x="36324" y="735031"/>
                  <a:pt x="0" y="507216"/>
                </a:cubicBezTo>
                <a:cubicBezTo>
                  <a:pt x="-36324" y="279401"/>
                  <a:pt x="13004" y="233939"/>
                  <a:pt x="0" y="0"/>
                </a:cubicBezTo>
                <a:close/>
              </a:path>
              <a:path w="1676400" h="1477328" stroke="0" extrusionOk="0">
                <a:moveTo>
                  <a:pt x="0" y="0"/>
                </a:moveTo>
                <a:cubicBezTo>
                  <a:pt x="238927" y="-59398"/>
                  <a:pt x="264588" y="35242"/>
                  <a:pt x="525272" y="0"/>
                </a:cubicBezTo>
                <a:cubicBezTo>
                  <a:pt x="785956" y="-35242"/>
                  <a:pt x="946214" y="31237"/>
                  <a:pt x="1067308" y="0"/>
                </a:cubicBezTo>
                <a:cubicBezTo>
                  <a:pt x="1188402" y="-31237"/>
                  <a:pt x="1394778" y="55621"/>
                  <a:pt x="1676400" y="0"/>
                </a:cubicBezTo>
                <a:cubicBezTo>
                  <a:pt x="1704218" y="233785"/>
                  <a:pt x="1642141" y="390482"/>
                  <a:pt x="1676400" y="492443"/>
                </a:cubicBezTo>
                <a:cubicBezTo>
                  <a:pt x="1710659" y="594404"/>
                  <a:pt x="1629970" y="850492"/>
                  <a:pt x="1676400" y="984885"/>
                </a:cubicBezTo>
                <a:cubicBezTo>
                  <a:pt x="1722830" y="1119278"/>
                  <a:pt x="1627085" y="1279850"/>
                  <a:pt x="1676400" y="1477328"/>
                </a:cubicBezTo>
                <a:cubicBezTo>
                  <a:pt x="1439205" y="1492436"/>
                  <a:pt x="1352158" y="1454003"/>
                  <a:pt x="1167892" y="1477328"/>
                </a:cubicBezTo>
                <a:cubicBezTo>
                  <a:pt x="983626" y="1500653"/>
                  <a:pt x="833654" y="1475090"/>
                  <a:pt x="659384" y="1477328"/>
                </a:cubicBezTo>
                <a:cubicBezTo>
                  <a:pt x="485114" y="1479566"/>
                  <a:pt x="206183" y="1438330"/>
                  <a:pt x="0" y="1477328"/>
                </a:cubicBezTo>
                <a:cubicBezTo>
                  <a:pt x="-3530" y="1339296"/>
                  <a:pt x="56417" y="1095303"/>
                  <a:pt x="0" y="984885"/>
                </a:cubicBezTo>
                <a:cubicBezTo>
                  <a:pt x="-56417" y="874467"/>
                  <a:pt x="43930" y="706828"/>
                  <a:pt x="0" y="536763"/>
                </a:cubicBezTo>
                <a:cubicBezTo>
                  <a:pt x="-43930" y="366698"/>
                  <a:pt x="18926" y="202810"/>
                  <a:pt x="0" y="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284241819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58% believed that AMR in chicken cannot affect clients</a:t>
            </a:r>
            <a:r>
              <a:rPr lang="en-KE" dirty="0"/>
              <a:t> (consumers)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566A702-A7CE-1B48-8FE2-473FF44F2340}"/>
              </a:ext>
            </a:extLst>
          </p:cNvPr>
          <p:cNvSpPr txBox="1"/>
          <p:nvPr/>
        </p:nvSpPr>
        <p:spPr>
          <a:xfrm>
            <a:off x="7591082" y="5027707"/>
            <a:ext cx="1946563" cy="1477328"/>
          </a:xfrm>
          <a:custGeom>
            <a:avLst/>
            <a:gdLst>
              <a:gd name="connsiteX0" fmla="*/ 0 w 1946563"/>
              <a:gd name="connsiteY0" fmla="*/ 0 h 1477328"/>
              <a:gd name="connsiteX1" fmla="*/ 506106 w 1946563"/>
              <a:gd name="connsiteY1" fmla="*/ 0 h 1477328"/>
              <a:gd name="connsiteX2" fmla="*/ 1031678 w 1946563"/>
              <a:gd name="connsiteY2" fmla="*/ 0 h 1477328"/>
              <a:gd name="connsiteX3" fmla="*/ 1479388 w 1946563"/>
              <a:gd name="connsiteY3" fmla="*/ 0 h 1477328"/>
              <a:gd name="connsiteX4" fmla="*/ 1946563 w 1946563"/>
              <a:gd name="connsiteY4" fmla="*/ 0 h 1477328"/>
              <a:gd name="connsiteX5" fmla="*/ 1946563 w 1946563"/>
              <a:gd name="connsiteY5" fmla="*/ 507216 h 1477328"/>
              <a:gd name="connsiteX6" fmla="*/ 1946563 w 1946563"/>
              <a:gd name="connsiteY6" fmla="*/ 999659 h 1477328"/>
              <a:gd name="connsiteX7" fmla="*/ 1946563 w 1946563"/>
              <a:gd name="connsiteY7" fmla="*/ 1477328 h 1477328"/>
              <a:gd name="connsiteX8" fmla="*/ 1459922 w 1946563"/>
              <a:gd name="connsiteY8" fmla="*/ 1477328 h 1477328"/>
              <a:gd name="connsiteX9" fmla="*/ 953816 w 1946563"/>
              <a:gd name="connsiteY9" fmla="*/ 1477328 h 1477328"/>
              <a:gd name="connsiteX10" fmla="*/ 525572 w 1946563"/>
              <a:gd name="connsiteY10" fmla="*/ 1477328 h 1477328"/>
              <a:gd name="connsiteX11" fmla="*/ 0 w 1946563"/>
              <a:gd name="connsiteY11" fmla="*/ 1477328 h 1477328"/>
              <a:gd name="connsiteX12" fmla="*/ 0 w 1946563"/>
              <a:gd name="connsiteY12" fmla="*/ 999659 h 1477328"/>
              <a:gd name="connsiteX13" fmla="*/ 0 w 1946563"/>
              <a:gd name="connsiteY13" fmla="*/ 507216 h 1477328"/>
              <a:gd name="connsiteX14" fmla="*/ 0 w 1946563"/>
              <a:gd name="connsiteY14" fmla="*/ 0 h 1477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946563" h="1477328" fill="none" extrusionOk="0">
                <a:moveTo>
                  <a:pt x="0" y="0"/>
                </a:moveTo>
                <a:cubicBezTo>
                  <a:pt x="107077" y="-43538"/>
                  <a:pt x="331171" y="34662"/>
                  <a:pt x="506106" y="0"/>
                </a:cubicBezTo>
                <a:cubicBezTo>
                  <a:pt x="681041" y="-34662"/>
                  <a:pt x="859610" y="59464"/>
                  <a:pt x="1031678" y="0"/>
                </a:cubicBezTo>
                <a:cubicBezTo>
                  <a:pt x="1203746" y="-59464"/>
                  <a:pt x="1385915" y="45812"/>
                  <a:pt x="1479388" y="0"/>
                </a:cubicBezTo>
                <a:cubicBezTo>
                  <a:pt x="1572861" y="-45812"/>
                  <a:pt x="1816444" y="34348"/>
                  <a:pt x="1946563" y="0"/>
                </a:cubicBezTo>
                <a:cubicBezTo>
                  <a:pt x="2005018" y="174354"/>
                  <a:pt x="1920734" y="272965"/>
                  <a:pt x="1946563" y="507216"/>
                </a:cubicBezTo>
                <a:cubicBezTo>
                  <a:pt x="1972392" y="741467"/>
                  <a:pt x="1914123" y="789779"/>
                  <a:pt x="1946563" y="999659"/>
                </a:cubicBezTo>
                <a:cubicBezTo>
                  <a:pt x="1979003" y="1209539"/>
                  <a:pt x="1925719" y="1252659"/>
                  <a:pt x="1946563" y="1477328"/>
                </a:cubicBezTo>
                <a:cubicBezTo>
                  <a:pt x="1728827" y="1490640"/>
                  <a:pt x="1642110" y="1438942"/>
                  <a:pt x="1459922" y="1477328"/>
                </a:cubicBezTo>
                <a:cubicBezTo>
                  <a:pt x="1277734" y="1515714"/>
                  <a:pt x="1095803" y="1446607"/>
                  <a:pt x="953816" y="1477328"/>
                </a:cubicBezTo>
                <a:cubicBezTo>
                  <a:pt x="811829" y="1508049"/>
                  <a:pt x="737125" y="1450354"/>
                  <a:pt x="525572" y="1477328"/>
                </a:cubicBezTo>
                <a:cubicBezTo>
                  <a:pt x="314019" y="1504302"/>
                  <a:pt x="213730" y="1441159"/>
                  <a:pt x="0" y="1477328"/>
                </a:cubicBezTo>
                <a:cubicBezTo>
                  <a:pt x="-978" y="1333323"/>
                  <a:pt x="37130" y="1235883"/>
                  <a:pt x="0" y="999659"/>
                </a:cubicBezTo>
                <a:cubicBezTo>
                  <a:pt x="-37130" y="763435"/>
                  <a:pt x="6993" y="688201"/>
                  <a:pt x="0" y="507216"/>
                </a:cubicBezTo>
                <a:cubicBezTo>
                  <a:pt x="-6993" y="326231"/>
                  <a:pt x="14912" y="253078"/>
                  <a:pt x="0" y="0"/>
                </a:cubicBezTo>
                <a:close/>
              </a:path>
              <a:path w="1946563" h="1477328" stroke="0" extrusionOk="0">
                <a:moveTo>
                  <a:pt x="0" y="0"/>
                </a:moveTo>
                <a:cubicBezTo>
                  <a:pt x="183476" y="-3412"/>
                  <a:pt x="275890" y="25597"/>
                  <a:pt x="447709" y="0"/>
                </a:cubicBezTo>
                <a:cubicBezTo>
                  <a:pt x="619528" y="-25597"/>
                  <a:pt x="688340" y="40056"/>
                  <a:pt x="914885" y="0"/>
                </a:cubicBezTo>
                <a:cubicBezTo>
                  <a:pt x="1141430" y="-40056"/>
                  <a:pt x="1219740" y="5865"/>
                  <a:pt x="1362594" y="0"/>
                </a:cubicBezTo>
                <a:cubicBezTo>
                  <a:pt x="1505448" y="-5865"/>
                  <a:pt x="1821276" y="9062"/>
                  <a:pt x="1946563" y="0"/>
                </a:cubicBezTo>
                <a:cubicBezTo>
                  <a:pt x="1971406" y="222883"/>
                  <a:pt x="1933498" y="303501"/>
                  <a:pt x="1946563" y="462896"/>
                </a:cubicBezTo>
                <a:cubicBezTo>
                  <a:pt x="1959628" y="622291"/>
                  <a:pt x="1908053" y="797546"/>
                  <a:pt x="1946563" y="970112"/>
                </a:cubicBezTo>
                <a:cubicBezTo>
                  <a:pt x="1985073" y="1142678"/>
                  <a:pt x="1886657" y="1337204"/>
                  <a:pt x="1946563" y="1477328"/>
                </a:cubicBezTo>
                <a:cubicBezTo>
                  <a:pt x="1816923" y="1482143"/>
                  <a:pt x="1547928" y="1468648"/>
                  <a:pt x="1440457" y="1477328"/>
                </a:cubicBezTo>
                <a:cubicBezTo>
                  <a:pt x="1332986" y="1486008"/>
                  <a:pt x="1191829" y="1471988"/>
                  <a:pt x="973282" y="1477328"/>
                </a:cubicBezTo>
                <a:cubicBezTo>
                  <a:pt x="754735" y="1482668"/>
                  <a:pt x="684347" y="1471940"/>
                  <a:pt x="486641" y="1477328"/>
                </a:cubicBezTo>
                <a:cubicBezTo>
                  <a:pt x="288935" y="1482716"/>
                  <a:pt x="159032" y="1455092"/>
                  <a:pt x="0" y="1477328"/>
                </a:cubicBezTo>
                <a:cubicBezTo>
                  <a:pt x="-24280" y="1323382"/>
                  <a:pt x="41253" y="1171882"/>
                  <a:pt x="0" y="970112"/>
                </a:cubicBezTo>
                <a:cubicBezTo>
                  <a:pt x="-41253" y="768342"/>
                  <a:pt x="14017" y="684569"/>
                  <a:pt x="0" y="521989"/>
                </a:cubicBezTo>
                <a:cubicBezTo>
                  <a:pt x="-14017" y="359409"/>
                  <a:pt x="36380" y="108159"/>
                  <a:pt x="0" y="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284241819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65% didn’t think good biosecurity measures, hygiene and vaccinations could reduce AMR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FF9DA2E-AA25-0B4C-8A5B-6367F72EE8BE}"/>
              </a:ext>
            </a:extLst>
          </p:cNvPr>
          <p:cNvSpPr txBox="1"/>
          <p:nvPr/>
        </p:nvSpPr>
        <p:spPr>
          <a:xfrm>
            <a:off x="5157354" y="5039086"/>
            <a:ext cx="1877291" cy="1477328"/>
          </a:xfrm>
          <a:custGeom>
            <a:avLst/>
            <a:gdLst>
              <a:gd name="connsiteX0" fmla="*/ 0 w 1877291"/>
              <a:gd name="connsiteY0" fmla="*/ 0 h 1477328"/>
              <a:gd name="connsiteX1" fmla="*/ 488096 w 1877291"/>
              <a:gd name="connsiteY1" fmla="*/ 0 h 1477328"/>
              <a:gd name="connsiteX2" fmla="*/ 994964 w 1877291"/>
              <a:gd name="connsiteY2" fmla="*/ 0 h 1477328"/>
              <a:gd name="connsiteX3" fmla="*/ 1426741 w 1877291"/>
              <a:gd name="connsiteY3" fmla="*/ 0 h 1477328"/>
              <a:gd name="connsiteX4" fmla="*/ 1877291 w 1877291"/>
              <a:gd name="connsiteY4" fmla="*/ 0 h 1477328"/>
              <a:gd name="connsiteX5" fmla="*/ 1877291 w 1877291"/>
              <a:gd name="connsiteY5" fmla="*/ 507216 h 1477328"/>
              <a:gd name="connsiteX6" fmla="*/ 1877291 w 1877291"/>
              <a:gd name="connsiteY6" fmla="*/ 999659 h 1477328"/>
              <a:gd name="connsiteX7" fmla="*/ 1877291 w 1877291"/>
              <a:gd name="connsiteY7" fmla="*/ 1477328 h 1477328"/>
              <a:gd name="connsiteX8" fmla="*/ 1407968 w 1877291"/>
              <a:gd name="connsiteY8" fmla="*/ 1477328 h 1477328"/>
              <a:gd name="connsiteX9" fmla="*/ 919873 w 1877291"/>
              <a:gd name="connsiteY9" fmla="*/ 1477328 h 1477328"/>
              <a:gd name="connsiteX10" fmla="*/ 506869 w 1877291"/>
              <a:gd name="connsiteY10" fmla="*/ 1477328 h 1477328"/>
              <a:gd name="connsiteX11" fmla="*/ 0 w 1877291"/>
              <a:gd name="connsiteY11" fmla="*/ 1477328 h 1477328"/>
              <a:gd name="connsiteX12" fmla="*/ 0 w 1877291"/>
              <a:gd name="connsiteY12" fmla="*/ 999659 h 1477328"/>
              <a:gd name="connsiteX13" fmla="*/ 0 w 1877291"/>
              <a:gd name="connsiteY13" fmla="*/ 507216 h 1477328"/>
              <a:gd name="connsiteX14" fmla="*/ 0 w 1877291"/>
              <a:gd name="connsiteY14" fmla="*/ 0 h 1477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77291" h="1477328" fill="none" extrusionOk="0">
                <a:moveTo>
                  <a:pt x="0" y="0"/>
                </a:moveTo>
                <a:cubicBezTo>
                  <a:pt x="144287" y="-10777"/>
                  <a:pt x="320706" y="11207"/>
                  <a:pt x="488096" y="0"/>
                </a:cubicBezTo>
                <a:cubicBezTo>
                  <a:pt x="655486" y="-11207"/>
                  <a:pt x="767283" y="11802"/>
                  <a:pt x="994964" y="0"/>
                </a:cubicBezTo>
                <a:cubicBezTo>
                  <a:pt x="1222645" y="-11802"/>
                  <a:pt x="1329671" y="40307"/>
                  <a:pt x="1426741" y="0"/>
                </a:cubicBezTo>
                <a:cubicBezTo>
                  <a:pt x="1523811" y="-40307"/>
                  <a:pt x="1736019" y="48865"/>
                  <a:pt x="1877291" y="0"/>
                </a:cubicBezTo>
                <a:cubicBezTo>
                  <a:pt x="1935746" y="174354"/>
                  <a:pt x="1851462" y="272965"/>
                  <a:pt x="1877291" y="507216"/>
                </a:cubicBezTo>
                <a:cubicBezTo>
                  <a:pt x="1903120" y="741467"/>
                  <a:pt x="1844851" y="789779"/>
                  <a:pt x="1877291" y="999659"/>
                </a:cubicBezTo>
                <a:cubicBezTo>
                  <a:pt x="1909731" y="1209539"/>
                  <a:pt x="1856447" y="1252659"/>
                  <a:pt x="1877291" y="1477328"/>
                </a:cubicBezTo>
                <a:cubicBezTo>
                  <a:pt x="1745726" y="1483384"/>
                  <a:pt x="1619539" y="1457338"/>
                  <a:pt x="1407968" y="1477328"/>
                </a:cubicBezTo>
                <a:cubicBezTo>
                  <a:pt x="1196397" y="1497318"/>
                  <a:pt x="1133415" y="1458489"/>
                  <a:pt x="919873" y="1477328"/>
                </a:cubicBezTo>
                <a:cubicBezTo>
                  <a:pt x="706332" y="1496167"/>
                  <a:pt x="633418" y="1428043"/>
                  <a:pt x="506869" y="1477328"/>
                </a:cubicBezTo>
                <a:cubicBezTo>
                  <a:pt x="380320" y="1526613"/>
                  <a:pt x="249333" y="1433201"/>
                  <a:pt x="0" y="1477328"/>
                </a:cubicBezTo>
                <a:cubicBezTo>
                  <a:pt x="-978" y="1333323"/>
                  <a:pt x="37130" y="1235883"/>
                  <a:pt x="0" y="999659"/>
                </a:cubicBezTo>
                <a:cubicBezTo>
                  <a:pt x="-37130" y="763435"/>
                  <a:pt x="6993" y="688201"/>
                  <a:pt x="0" y="507216"/>
                </a:cubicBezTo>
                <a:cubicBezTo>
                  <a:pt x="-6993" y="326231"/>
                  <a:pt x="14912" y="253078"/>
                  <a:pt x="0" y="0"/>
                </a:cubicBezTo>
                <a:close/>
              </a:path>
              <a:path w="1877291" h="1477328" stroke="0" extrusionOk="0">
                <a:moveTo>
                  <a:pt x="0" y="0"/>
                </a:moveTo>
                <a:cubicBezTo>
                  <a:pt x="132693" y="-33996"/>
                  <a:pt x="296453" y="36317"/>
                  <a:pt x="431777" y="0"/>
                </a:cubicBezTo>
                <a:cubicBezTo>
                  <a:pt x="567101" y="-36317"/>
                  <a:pt x="688753" y="46376"/>
                  <a:pt x="882327" y="0"/>
                </a:cubicBezTo>
                <a:cubicBezTo>
                  <a:pt x="1075901" y="-46376"/>
                  <a:pt x="1190493" y="30178"/>
                  <a:pt x="1314104" y="0"/>
                </a:cubicBezTo>
                <a:cubicBezTo>
                  <a:pt x="1437715" y="-30178"/>
                  <a:pt x="1656042" y="41298"/>
                  <a:pt x="1877291" y="0"/>
                </a:cubicBezTo>
                <a:cubicBezTo>
                  <a:pt x="1902134" y="222883"/>
                  <a:pt x="1864226" y="303501"/>
                  <a:pt x="1877291" y="462896"/>
                </a:cubicBezTo>
                <a:cubicBezTo>
                  <a:pt x="1890356" y="622291"/>
                  <a:pt x="1838781" y="797546"/>
                  <a:pt x="1877291" y="970112"/>
                </a:cubicBezTo>
                <a:cubicBezTo>
                  <a:pt x="1915801" y="1142678"/>
                  <a:pt x="1817385" y="1337204"/>
                  <a:pt x="1877291" y="1477328"/>
                </a:cubicBezTo>
                <a:cubicBezTo>
                  <a:pt x="1701983" y="1505419"/>
                  <a:pt x="1621127" y="1472176"/>
                  <a:pt x="1389195" y="1477328"/>
                </a:cubicBezTo>
                <a:cubicBezTo>
                  <a:pt x="1157263" y="1482480"/>
                  <a:pt x="1099467" y="1436952"/>
                  <a:pt x="938646" y="1477328"/>
                </a:cubicBezTo>
                <a:cubicBezTo>
                  <a:pt x="777825" y="1517704"/>
                  <a:pt x="668075" y="1454434"/>
                  <a:pt x="469323" y="1477328"/>
                </a:cubicBezTo>
                <a:cubicBezTo>
                  <a:pt x="270571" y="1500222"/>
                  <a:pt x="181669" y="1424672"/>
                  <a:pt x="0" y="1477328"/>
                </a:cubicBezTo>
                <a:cubicBezTo>
                  <a:pt x="-24280" y="1323382"/>
                  <a:pt x="41253" y="1171882"/>
                  <a:pt x="0" y="970112"/>
                </a:cubicBezTo>
                <a:cubicBezTo>
                  <a:pt x="-41253" y="768342"/>
                  <a:pt x="14017" y="684569"/>
                  <a:pt x="0" y="521989"/>
                </a:cubicBezTo>
                <a:cubicBezTo>
                  <a:pt x="-14017" y="359409"/>
                  <a:pt x="36380" y="108159"/>
                  <a:pt x="0" y="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284241819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65% farmers in Wakiso felt that the Government is to blame for AMR issues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57BDD44-F2C2-7D4D-808A-A74BC8C69EBC}"/>
              </a:ext>
            </a:extLst>
          </p:cNvPr>
          <p:cNvSpPr txBox="1"/>
          <p:nvPr/>
        </p:nvSpPr>
        <p:spPr>
          <a:xfrm>
            <a:off x="2612790" y="1286875"/>
            <a:ext cx="1676400" cy="1200329"/>
          </a:xfrm>
          <a:custGeom>
            <a:avLst/>
            <a:gdLst>
              <a:gd name="connsiteX0" fmla="*/ 0 w 1676400"/>
              <a:gd name="connsiteY0" fmla="*/ 0 h 1200329"/>
              <a:gd name="connsiteX1" fmla="*/ 508508 w 1676400"/>
              <a:gd name="connsiteY1" fmla="*/ 0 h 1200329"/>
              <a:gd name="connsiteX2" fmla="*/ 1067308 w 1676400"/>
              <a:gd name="connsiteY2" fmla="*/ 0 h 1200329"/>
              <a:gd name="connsiteX3" fmla="*/ 1676400 w 1676400"/>
              <a:gd name="connsiteY3" fmla="*/ 0 h 1200329"/>
              <a:gd name="connsiteX4" fmla="*/ 1676400 w 1676400"/>
              <a:gd name="connsiteY4" fmla="*/ 424116 h 1200329"/>
              <a:gd name="connsiteX5" fmla="*/ 1676400 w 1676400"/>
              <a:gd name="connsiteY5" fmla="*/ 836229 h 1200329"/>
              <a:gd name="connsiteX6" fmla="*/ 1676400 w 1676400"/>
              <a:gd name="connsiteY6" fmla="*/ 1200329 h 1200329"/>
              <a:gd name="connsiteX7" fmla="*/ 1151128 w 1676400"/>
              <a:gd name="connsiteY7" fmla="*/ 1200329 h 1200329"/>
              <a:gd name="connsiteX8" fmla="*/ 558800 w 1676400"/>
              <a:gd name="connsiteY8" fmla="*/ 1200329 h 1200329"/>
              <a:gd name="connsiteX9" fmla="*/ 0 w 1676400"/>
              <a:gd name="connsiteY9" fmla="*/ 1200329 h 1200329"/>
              <a:gd name="connsiteX10" fmla="*/ 0 w 1676400"/>
              <a:gd name="connsiteY10" fmla="*/ 824226 h 1200329"/>
              <a:gd name="connsiteX11" fmla="*/ 0 w 1676400"/>
              <a:gd name="connsiteY11" fmla="*/ 412113 h 1200329"/>
              <a:gd name="connsiteX12" fmla="*/ 0 w 1676400"/>
              <a:gd name="connsiteY12" fmla="*/ 0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76400" h="1200329" fill="none" extrusionOk="0">
                <a:moveTo>
                  <a:pt x="0" y="0"/>
                </a:moveTo>
                <a:cubicBezTo>
                  <a:pt x="111667" y="-24598"/>
                  <a:pt x="317671" y="2585"/>
                  <a:pt x="508508" y="0"/>
                </a:cubicBezTo>
                <a:cubicBezTo>
                  <a:pt x="699345" y="-2585"/>
                  <a:pt x="820787" y="10630"/>
                  <a:pt x="1067308" y="0"/>
                </a:cubicBezTo>
                <a:cubicBezTo>
                  <a:pt x="1313829" y="-10630"/>
                  <a:pt x="1444188" y="18384"/>
                  <a:pt x="1676400" y="0"/>
                </a:cubicBezTo>
                <a:cubicBezTo>
                  <a:pt x="1719793" y="179546"/>
                  <a:pt x="1631549" y="220472"/>
                  <a:pt x="1676400" y="424116"/>
                </a:cubicBezTo>
                <a:cubicBezTo>
                  <a:pt x="1721251" y="627760"/>
                  <a:pt x="1626996" y="692699"/>
                  <a:pt x="1676400" y="836229"/>
                </a:cubicBezTo>
                <a:cubicBezTo>
                  <a:pt x="1725804" y="979759"/>
                  <a:pt x="1663378" y="1033466"/>
                  <a:pt x="1676400" y="1200329"/>
                </a:cubicBezTo>
                <a:cubicBezTo>
                  <a:pt x="1529349" y="1237362"/>
                  <a:pt x="1356250" y="1174940"/>
                  <a:pt x="1151128" y="1200329"/>
                </a:cubicBezTo>
                <a:cubicBezTo>
                  <a:pt x="946006" y="1225718"/>
                  <a:pt x="738024" y="1157066"/>
                  <a:pt x="558800" y="1200329"/>
                </a:cubicBezTo>
                <a:cubicBezTo>
                  <a:pt x="379576" y="1243592"/>
                  <a:pt x="258613" y="1195929"/>
                  <a:pt x="0" y="1200329"/>
                </a:cubicBezTo>
                <a:cubicBezTo>
                  <a:pt x="-25277" y="1063996"/>
                  <a:pt x="21814" y="917733"/>
                  <a:pt x="0" y="824226"/>
                </a:cubicBezTo>
                <a:cubicBezTo>
                  <a:pt x="-21814" y="730719"/>
                  <a:pt x="2087" y="587926"/>
                  <a:pt x="0" y="412113"/>
                </a:cubicBezTo>
                <a:cubicBezTo>
                  <a:pt x="-2087" y="236300"/>
                  <a:pt x="43437" y="95120"/>
                  <a:pt x="0" y="0"/>
                </a:cubicBezTo>
                <a:close/>
              </a:path>
              <a:path w="1676400" h="1200329" stroke="0" extrusionOk="0">
                <a:moveTo>
                  <a:pt x="0" y="0"/>
                </a:moveTo>
                <a:cubicBezTo>
                  <a:pt x="238927" y="-59398"/>
                  <a:pt x="264588" y="35242"/>
                  <a:pt x="525272" y="0"/>
                </a:cubicBezTo>
                <a:cubicBezTo>
                  <a:pt x="785956" y="-35242"/>
                  <a:pt x="946214" y="31237"/>
                  <a:pt x="1067308" y="0"/>
                </a:cubicBezTo>
                <a:cubicBezTo>
                  <a:pt x="1188402" y="-31237"/>
                  <a:pt x="1394778" y="55621"/>
                  <a:pt x="1676400" y="0"/>
                </a:cubicBezTo>
                <a:cubicBezTo>
                  <a:pt x="1689831" y="119229"/>
                  <a:pt x="1635010" y="223806"/>
                  <a:pt x="1676400" y="400110"/>
                </a:cubicBezTo>
                <a:cubicBezTo>
                  <a:pt x="1717790" y="576414"/>
                  <a:pt x="1644668" y="653123"/>
                  <a:pt x="1676400" y="800219"/>
                </a:cubicBezTo>
                <a:cubicBezTo>
                  <a:pt x="1708132" y="947315"/>
                  <a:pt x="1660602" y="1073869"/>
                  <a:pt x="1676400" y="1200329"/>
                </a:cubicBezTo>
                <a:cubicBezTo>
                  <a:pt x="1439205" y="1215437"/>
                  <a:pt x="1352158" y="1177004"/>
                  <a:pt x="1167892" y="1200329"/>
                </a:cubicBezTo>
                <a:cubicBezTo>
                  <a:pt x="983626" y="1223654"/>
                  <a:pt x="833654" y="1198091"/>
                  <a:pt x="659384" y="1200329"/>
                </a:cubicBezTo>
                <a:cubicBezTo>
                  <a:pt x="485114" y="1202567"/>
                  <a:pt x="206183" y="1161331"/>
                  <a:pt x="0" y="1200329"/>
                </a:cubicBezTo>
                <a:cubicBezTo>
                  <a:pt x="-4005" y="1026301"/>
                  <a:pt x="611" y="911223"/>
                  <a:pt x="0" y="800219"/>
                </a:cubicBezTo>
                <a:cubicBezTo>
                  <a:pt x="-611" y="689215"/>
                  <a:pt x="38149" y="524846"/>
                  <a:pt x="0" y="436120"/>
                </a:cubicBezTo>
                <a:cubicBezTo>
                  <a:pt x="-38149" y="347394"/>
                  <a:pt x="38869" y="206436"/>
                  <a:pt x="0" y="0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284241819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56% didn’t know that AMR was an issue in Uganda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0B049EE-75E8-144D-B8D0-22069A88BD6D}"/>
              </a:ext>
            </a:extLst>
          </p:cNvPr>
          <p:cNvSpPr txBox="1"/>
          <p:nvPr/>
        </p:nvSpPr>
        <p:spPr>
          <a:xfrm>
            <a:off x="526875" y="5289893"/>
            <a:ext cx="2029691" cy="1200329"/>
          </a:xfrm>
          <a:custGeom>
            <a:avLst/>
            <a:gdLst>
              <a:gd name="connsiteX0" fmla="*/ 0 w 2029691"/>
              <a:gd name="connsiteY0" fmla="*/ 0 h 1200329"/>
              <a:gd name="connsiteX1" fmla="*/ 527720 w 2029691"/>
              <a:gd name="connsiteY1" fmla="*/ 0 h 1200329"/>
              <a:gd name="connsiteX2" fmla="*/ 1075736 w 2029691"/>
              <a:gd name="connsiteY2" fmla="*/ 0 h 1200329"/>
              <a:gd name="connsiteX3" fmla="*/ 1542565 w 2029691"/>
              <a:gd name="connsiteY3" fmla="*/ 0 h 1200329"/>
              <a:gd name="connsiteX4" fmla="*/ 2029691 w 2029691"/>
              <a:gd name="connsiteY4" fmla="*/ 0 h 1200329"/>
              <a:gd name="connsiteX5" fmla="*/ 2029691 w 2029691"/>
              <a:gd name="connsiteY5" fmla="*/ 412113 h 1200329"/>
              <a:gd name="connsiteX6" fmla="*/ 2029691 w 2029691"/>
              <a:gd name="connsiteY6" fmla="*/ 812223 h 1200329"/>
              <a:gd name="connsiteX7" fmla="*/ 2029691 w 2029691"/>
              <a:gd name="connsiteY7" fmla="*/ 1200329 h 1200329"/>
              <a:gd name="connsiteX8" fmla="*/ 1522268 w 2029691"/>
              <a:gd name="connsiteY8" fmla="*/ 1200329 h 1200329"/>
              <a:gd name="connsiteX9" fmla="*/ 994549 w 2029691"/>
              <a:gd name="connsiteY9" fmla="*/ 1200329 h 1200329"/>
              <a:gd name="connsiteX10" fmla="*/ 548017 w 2029691"/>
              <a:gd name="connsiteY10" fmla="*/ 1200329 h 1200329"/>
              <a:gd name="connsiteX11" fmla="*/ 0 w 2029691"/>
              <a:gd name="connsiteY11" fmla="*/ 1200329 h 1200329"/>
              <a:gd name="connsiteX12" fmla="*/ 0 w 2029691"/>
              <a:gd name="connsiteY12" fmla="*/ 812223 h 1200329"/>
              <a:gd name="connsiteX13" fmla="*/ 0 w 2029691"/>
              <a:gd name="connsiteY13" fmla="*/ 412113 h 1200329"/>
              <a:gd name="connsiteX14" fmla="*/ 0 w 2029691"/>
              <a:gd name="connsiteY14" fmla="*/ 0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29691" h="1200329" fill="none" extrusionOk="0">
                <a:moveTo>
                  <a:pt x="0" y="0"/>
                </a:moveTo>
                <a:cubicBezTo>
                  <a:pt x="184310" y="-25279"/>
                  <a:pt x="365830" y="34273"/>
                  <a:pt x="527720" y="0"/>
                </a:cubicBezTo>
                <a:cubicBezTo>
                  <a:pt x="689610" y="-34273"/>
                  <a:pt x="872284" y="55703"/>
                  <a:pt x="1075736" y="0"/>
                </a:cubicBezTo>
                <a:cubicBezTo>
                  <a:pt x="1279188" y="-55703"/>
                  <a:pt x="1346851" y="4011"/>
                  <a:pt x="1542565" y="0"/>
                </a:cubicBezTo>
                <a:cubicBezTo>
                  <a:pt x="1738279" y="-4011"/>
                  <a:pt x="1931221" y="1700"/>
                  <a:pt x="2029691" y="0"/>
                </a:cubicBezTo>
                <a:cubicBezTo>
                  <a:pt x="2076733" y="190277"/>
                  <a:pt x="2019078" y="279161"/>
                  <a:pt x="2029691" y="412113"/>
                </a:cubicBezTo>
                <a:cubicBezTo>
                  <a:pt x="2040304" y="545065"/>
                  <a:pt x="2001271" y="641362"/>
                  <a:pt x="2029691" y="812223"/>
                </a:cubicBezTo>
                <a:cubicBezTo>
                  <a:pt x="2058111" y="983084"/>
                  <a:pt x="1994229" y="1116787"/>
                  <a:pt x="2029691" y="1200329"/>
                </a:cubicBezTo>
                <a:cubicBezTo>
                  <a:pt x="1838744" y="1232937"/>
                  <a:pt x="1756536" y="1184252"/>
                  <a:pt x="1522268" y="1200329"/>
                </a:cubicBezTo>
                <a:cubicBezTo>
                  <a:pt x="1288000" y="1216406"/>
                  <a:pt x="1226119" y="1186557"/>
                  <a:pt x="994549" y="1200329"/>
                </a:cubicBezTo>
                <a:cubicBezTo>
                  <a:pt x="762979" y="1214101"/>
                  <a:pt x="642605" y="1152141"/>
                  <a:pt x="548017" y="1200329"/>
                </a:cubicBezTo>
                <a:cubicBezTo>
                  <a:pt x="453429" y="1248517"/>
                  <a:pt x="236193" y="1197560"/>
                  <a:pt x="0" y="1200329"/>
                </a:cubicBezTo>
                <a:cubicBezTo>
                  <a:pt x="-22141" y="1044521"/>
                  <a:pt x="5504" y="927357"/>
                  <a:pt x="0" y="812223"/>
                </a:cubicBezTo>
                <a:cubicBezTo>
                  <a:pt x="-5504" y="697089"/>
                  <a:pt x="28661" y="567436"/>
                  <a:pt x="0" y="412113"/>
                </a:cubicBezTo>
                <a:cubicBezTo>
                  <a:pt x="-28661" y="256790"/>
                  <a:pt x="45345" y="160445"/>
                  <a:pt x="0" y="0"/>
                </a:cubicBezTo>
                <a:close/>
              </a:path>
              <a:path w="2029691" h="1200329" stroke="0" extrusionOk="0">
                <a:moveTo>
                  <a:pt x="0" y="0"/>
                </a:moveTo>
                <a:cubicBezTo>
                  <a:pt x="161208" y="-48677"/>
                  <a:pt x="295592" y="53396"/>
                  <a:pt x="466829" y="0"/>
                </a:cubicBezTo>
                <a:cubicBezTo>
                  <a:pt x="638066" y="-53396"/>
                  <a:pt x="792442" y="28083"/>
                  <a:pt x="953955" y="0"/>
                </a:cubicBezTo>
                <a:cubicBezTo>
                  <a:pt x="1115468" y="-28083"/>
                  <a:pt x="1296764" y="46093"/>
                  <a:pt x="1420784" y="0"/>
                </a:cubicBezTo>
                <a:cubicBezTo>
                  <a:pt x="1544804" y="-46093"/>
                  <a:pt x="1899943" y="22753"/>
                  <a:pt x="2029691" y="0"/>
                </a:cubicBezTo>
                <a:cubicBezTo>
                  <a:pt x="2047590" y="185439"/>
                  <a:pt x="1999268" y="194735"/>
                  <a:pt x="2029691" y="376103"/>
                </a:cubicBezTo>
                <a:cubicBezTo>
                  <a:pt x="2060114" y="557471"/>
                  <a:pt x="2010201" y="632156"/>
                  <a:pt x="2029691" y="788216"/>
                </a:cubicBezTo>
                <a:cubicBezTo>
                  <a:pt x="2049181" y="944276"/>
                  <a:pt x="2004022" y="1010214"/>
                  <a:pt x="2029691" y="1200329"/>
                </a:cubicBezTo>
                <a:cubicBezTo>
                  <a:pt x="1891615" y="1218394"/>
                  <a:pt x="1629571" y="1157043"/>
                  <a:pt x="1501971" y="1200329"/>
                </a:cubicBezTo>
                <a:cubicBezTo>
                  <a:pt x="1374371" y="1243615"/>
                  <a:pt x="1188439" y="1186700"/>
                  <a:pt x="1014846" y="1200329"/>
                </a:cubicBezTo>
                <a:cubicBezTo>
                  <a:pt x="841253" y="1213958"/>
                  <a:pt x="729586" y="1157768"/>
                  <a:pt x="507423" y="1200329"/>
                </a:cubicBezTo>
                <a:cubicBezTo>
                  <a:pt x="285260" y="1242890"/>
                  <a:pt x="164929" y="1163777"/>
                  <a:pt x="0" y="1200329"/>
                </a:cubicBezTo>
                <a:cubicBezTo>
                  <a:pt x="-1456" y="1022005"/>
                  <a:pt x="10820" y="993474"/>
                  <a:pt x="0" y="788216"/>
                </a:cubicBezTo>
                <a:cubicBezTo>
                  <a:pt x="-10820" y="582958"/>
                  <a:pt x="17220" y="557530"/>
                  <a:pt x="0" y="424116"/>
                </a:cubicBezTo>
                <a:cubicBezTo>
                  <a:pt x="-17220" y="290702"/>
                  <a:pt x="5069" y="110142"/>
                  <a:pt x="0" y="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284241819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81% believed it was OK to use expired drugs and it did not contribute to AMR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47A9D6C-673A-4D4B-9624-B4F3F7F7E248}"/>
              </a:ext>
            </a:extLst>
          </p:cNvPr>
          <p:cNvSpPr txBox="1"/>
          <p:nvPr/>
        </p:nvSpPr>
        <p:spPr>
          <a:xfrm>
            <a:off x="2505417" y="2828835"/>
            <a:ext cx="2313710" cy="1200329"/>
          </a:xfrm>
          <a:custGeom>
            <a:avLst/>
            <a:gdLst>
              <a:gd name="connsiteX0" fmla="*/ 0 w 2313710"/>
              <a:gd name="connsiteY0" fmla="*/ 0 h 1200329"/>
              <a:gd name="connsiteX1" fmla="*/ 601565 w 2313710"/>
              <a:gd name="connsiteY1" fmla="*/ 0 h 1200329"/>
              <a:gd name="connsiteX2" fmla="*/ 1226266 w 2313710"/>
              <a:gd name="connsiteY2" fmla="*/ 0 h 1200329"/>
              <a:gd name="connsiteX3" fmla="*/ 1758420 w 2313710"/>
              <a:gd name="connsiteY3" fmla="*/ 0 h 1200329"/>
              <a:gd name="connsiteX4" fmla="*/ 2313710 w 2313710"/>
              <a:gd name="connsiteY4" fmla="*/ 0 h 1200329"/>
              <a:gd name="connsiteX5" fmla="*/ 2313710 w 2313710"/>
              <a:gd name="connsiteY5" fmla="*/ 412113 h 1200329"/>
              <a:gd name="connsiteX6" fmla="*/ 2313710 w 2313710"/>
              <a:gd name="connsiteY6" fmla="*/ 812223 h 1200329"/>
              <a:gd name="connsiteX7" fmla="*/ 2313710 w 2313710"/>
              <a:gd name="connsiteY7" fmla="*/ 1200329 h 1200329"/>
              <a:gd name="connsiteX8" fmla="*/ 1735283 w 2313710"/>
              <a:gd name="connsiteY8" fmla="*/ 1200329 h 1200329"/>
              <a:gd name="connsiteX9" fmla="*/ 1133718 w 2313710"/>
              <a:gd name="connsiteY9" fmla="*/ 1200329 h 1200329"/>
              <a:gd name="connsiteX10" fmla="*/ 624702 w 2313710"/>
              <a:gd name="connsiteY10" fmla="*/ 1200329 h 1200329"/>
              <a:gd name="connsiteX11" fmla="*/ 0 w 2313710"/>
              <a:gd name="connsiteY11" fmla="*/ 1200329 h 1200329"/>
              <a:gd name="connsiteX12" fmla="*/ 0 w 2313710"/>
              <a:gd name="connsiteY12" fmla="*/ 812223 h 1200329"/>
              <a:gd name="connsiteX13" fmla="*/ 0 w 2313710"/>
              <a:gd name="connsiteY13" fmla="*/ 412113 h 1200329"/>
              <a:gd name="connsiteX14" fmla="*/ 0 w 2313710"/>
              <a:gd name="connsiteY14" fmla="*/ 0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313710" h="1200329" fill="none" extrusionOk="0">
                <a:moveTo>
                  <a:pt x="0" y="0"/>
                </a:moveTo>
                <a:cubicBezTo>
                  <a:pt x="279204" y="-65901"/>
                  <a:pt x="378610" y="53345"/>
                  <a:pt x="601565" y="0"/>
                </a:cubicBezTo>
                <a:cubicBezTo>
                  <a:pt x="824520" y="-53345"/>
                  <a:pt x="1063669" y="15161"/>
                  <a:pt x="1226266" y="0"/>
                </a:cubicBezTo>
                <a:cubicBezTo>
                  <a:pt x="1388863" y="-15161"/>
                  <a:pt x="1526926" y="21674"/>
                  <a:pt x="1758420" y="0"/>
                </a:cubicBezTo>
                <a:cubicBezTo>
                  <a:pt x="1989914" y="-21674"/>
                  <a:pt x="2168322" y="58290"/>
                  <a:pt x="2313710" y="0"/>
                </a:cubicBezTo>
                <a:cubicBezTo>
                  <a:pt x="2360752" y="190277"/>
                  <a:pt x="2303097" y="279161"/>
                  <a:pt x="2313710" y="412113"/>
                </a:cubicBezTo>
                <a:cubicBezTo>
                  <a:pt x="2324323" y="545065"/>
                  <a:pt x="2285290" y="641362"/>
                  <a:pt x="2313710" y="812223"/>
                </a:cubicBezTo>
                <a:cubicBezTo>
                  <a:pt x="2342130" y="983084"/>
                  <a:pt x="2278248" y="1116787"/>
                  <a:pt x="2313710" y="1200329"/>
                </a:cubicBezTo>
                <a:cubicBezTo>
                  <a:pt x="2082812" y="1261133"/>
                  <a:pt x="2013765" y="1152478"/>
                  <a:pt x="1735283" y="1200329"/>
                </a:cubicBezTo>
                <a:cubicBezTo>
                  <a:pt x="1456801" y="1248180"/>
                  <a:pt x="1426664" y="1178186"/>
                  <a:pt x="1133718" y="1200329"/>
                </a:cubicBezTo>
                <a:cubicBezTo>
                  <a:pt x="840772" y="1222472"/>
                  <a:pt x="844544" y="1146289"/>
                  <a:pt x="624702" y="1200329"/>
                </a:cubicBezTo>
                <a:cubicBezTo>
                  <a:pt x="404860" y="1254369"/>
                  <a:pt x="202790" y="1130109"/>
                  <a:pt x="0" y="1200329"/>
                </a:cubicBezTo>
                <a:cubicBezTo>
                  <a:pt x="-22141" y="1044521"/>
                  <a:pt x="5504" y="927357"/>
                  <a:pt x="0" y="812223"/>
                </a:cubicBezTo>
                <a:cubicBezTo>
                  <a:pt x="-5504" y="697089"/>
                  <a:pt x="28661" y="567436"/>
                  <a:pt x="0" y="412113"/>
                </a:cubicBezTo>
                <a:cubicBezTo>
                  <a:pt x="-28661" y="256790"/>
                  <a:pt x="45345" y="160445"/>
                  <a:pt x="0" y="0"/>
                </a:cubicBezTo>
                <a:close/>
              </a:path>
              <a:path w="2313710" h="1200329" stroke="0" extrusionOk="0">
                <a:moveTo>
                  <a:pt x="0" y="0"/>
                </a:moveTo>
                <a:cubicBezTo>
                  <a:pt x="237004" y="-53855"/>
                  <a:pt x="308356" y="4948"/>
                  <a:pt x="532153" y="0"/>
                </a:cubicBezTo>
                <a:cubicBezTo>
                  <a:pt x="755950" y="-4948"/>
                  <a:pt x="913584" y="59177"/>
                  <a:pt x="1087444" y="0"/>
                </a:cubicBezTo>
                <a:cubicBezTo>
                  <a:pt x="1261304" y="-59177"/>
                  <a:pt x="1396493" y="39891"/>
                  <a:pt x="1619597" y="0"/>
                </a:cubicBezTo>
                <a:cubicBezTo>
                  <a:pt x="1842701" y="-39891"/>
                  <a:pt x="1983255" y="41868"/>
                  <a:pt x="2313710" y="0"/>
                </a:cubicBezTo>
                <a:cubicBezTo>
                  <a:pt x="2331609" y="185439"/>
                  <a:pt x="2283287" y="194735"/>
                  <a:pt x="2313710" y="376103"/>
                </a:cubicBezTo>
                <a:cubicBezTo>
                  <a:pt x="2344133" y="557471"/>
                  <a:pt x="2294220" y="632156"/>
                  <a:pt x="2313710" y="788216"/>
                </a:cubicBezTo>
                <a:cubicBezTo>
                  <a:pt x="2333200" y="944276"/>
                  <a:pt x="2288041" y="1010214"/>
                  <a:pt x="2313710" y="1200329"/>
                </a:cubicBezTo>
                <a:cubicBezTo>
                  <a:pt x="2123185" y="1227594"/>
                  <a:pt x="1965839" y="1186415"/>
                  <a:pt x="1712145" y="1200329"/>
                </a:cubicBezTo>
                <a:cubicBezTo>
                  <a:pt x="1458452" y="1214243"/>
                  <a:pt x="1274123" y="1148131"/>
                  <a:pt x="1156855" y="1200329"/>
                </a:cubicBezTo>
                <a:cubicBezTo>
                  <a:pt x="1039587" y="1252527"/>
                  <a:pt x="848091" y="1193148"/>
                  <a:pt x="578428" y="1200329"/>
                </a:cubicBezTo>
                <a:cubicBezTo>
                  <a:pt x="308765" y="1207510"/>
                  <a:pt x="272944" y="1149944"/>
                  <a:pt x="0" y="1200329"/>
                </a:cubicBezTo>
                <a:cubicBezTo>
                  <a:pt x="-1456" y="1022005"/>
                  <a:pt x="10820" y="993474"/>
                  <a:pt x="0" y="788216"/>
                </a:cubicBezTo>
                <a:cubicBezTo>
                  <a:pt x="-10820" y="582958"/>
                  <a:pt x="17220" y="557530"/>
                  <a:pt x="0" y="424116"/>
                </a:cubicBezTo>
                <a:cubicBezTo>
                  <a:pt x="-17220" y="290702"/>
                  <a:pt x="5069" y="110142"/>
                  <a:pt x="0" y="0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284241819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70% don’t receive additional benefits if they observed the  the withdraw period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218896A-779A-074A-97DE-A0400F26DDA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66615" y="404495"/>
            <a:ext cx="5390706" cy="361902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40B89C-3EB9-0548-AF57-A6184A4745CF}"/>
              </a:ext>
            </a:extLst>
          </p:cNvPr>
          <p:cNvSpPr txBox="1"/>
          <p:nvPr/>
        </p:nvSpPr>
        <p:spPr>
          <a:xfrm>
            <a:off x="7591082" y="4029164"/>
            <a:ext cx="4021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linkClick r:id="rId3"/>
              </a:rPr>
              <a:t>https://hdl.handle.net/10568/107443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76745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74F0589-4855-244E-BB14-B74BCDCD3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712" y="365127"/>
            <a:ext cx="10093197" cy="1325563"/>
          </a:xfrm>
        </p:spPr>
        <p:txBody>
          <a:bodyPr/>
          <a:lstStyle/>
          <a:p>
            <a:r>
              <a:rPr lang="en-KE" b="1" dirty="0">
                <a:solidFill>
                  <a:srgbClr val="07A99C"/>
                </a:solidFill>
              </a:rPr>
              <a:t>KAP survey amongst agrovets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DA93BF-A18F-974E-BF35-73EA7A7A9460}"/>
              </a:ext>
            </a:extLst>
          </p:cNvPr>
          <p:cNvSpPr txBox="1"/>
          <p:nvPr/>
        </p:nvSpPr>
        <p:spPr>
          <a:xfrm>
            <a:off x="631510" y="1694181"/>
            <a:ext cx="1870364" cy="923330"/>
          </a:xfrm>
          <a:custGeom>
            <a:avLst/>
            <a:gdLst>
              <a:gd name="connsiteX0" fmla="*/ 0 w 1870364"/>
              <a:gd name="connsiteY0" fmla="*/ 0 h 923330"/>
              <a:gd name="connsiteX1" fmla="*/ 411480 w 1870364"/>
              <a:gd name="connsiteY1" fmla="*/ 0 h 923330"/>
              <a:gd name="connsiteX2" fmla="*/ 879071 w 1870364"/>
              <a:gd name="connsiteY2" fmla="*/ 0 h 923330"/>
              <a:gd name="connsiteX3" fmla="*/ 1384069 w 1870364"/>
              <a:gd name="connsiteY3" fmla="*/ 0 h 923330"/>
              <a:gd name="connsiteX4" fmla="*/ 1870364 w 1870364"/>
              <a:gd name="connsiteY4" fmla="*/ 0 h 923330"/>
              <a:gd name="connsiteX5" fmla="*/ 1870364 w 1870364"/>
              <a:gd name="connsiteY5" fmla="*/ 443198 h 923330"/>
              <a:gd name="connsiteX6" fmla="*/ 1870364 w 1870364"/>
              <a:gd name="connsiteY6" fmla="*/ 923330 h 923330"/>
              <a:gd name="connsiteX7" fmla="*/ 1440180 w 1870364"/>
              <a:gd name="connsiteY7" fmla="*/ 923330 h 923330"/>
              <a:gd name="connsiteX8" fmla="*/ 935182 w 1870364"/>
              <a:gd name="connsiteY8" fmla="*/ 923330 h 923330"/>
              <a:gd name="connsiteX9" fmla="*/ 523702 w 1870364"/>
              <a:gd name="connsiteY9" fmla="*/ 923330 h 923330"/>
              <a:gd name="connsiteX10" fmla="*/ 0 w 1870364"/>
              <a:gd name="connsiteY10" fmla="*/ 923330 h 923330"/>
              <a:gd name="connsiteX11" fmla="*/ 0 w 1870364"/>
              <a:gd name="connsiteY11" fmla="*/ 452432 h 923330"/>
              <a:gd name="connsiteX12" fmla="*/ 0 w 1870364"/>
              <a:gd name="connsiteY12" fmla="*/ 0 h 923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70364" h="923330" fill="none" extrusionOk="0">
                <a:moveTo>
                  <a:pt x="0" y="0"/>
                </a:moveTo>
                <a:cubicBezTo>
                  <a:pt x="90758" y="-20635"/>
                  <a:pt x="313385" y="4902"/>
                  <a:pt x="411480" y="0"/>
                </a:cubicBezTo>
                <a:cubicBezTo>
                  <a:pt x="509575" y="-4902"/>
                  <a:pt x="785195" y="40481"/>
                  <a:pt x="879071" y="0"/>
                </a:cubicBezTo>
                <a:cubicBezTo>
                  <a:pt x="972947" y="-40481"/>
                  <a:pt x="1259736" y="20407"/>
                  <a:pt x="1384069" y="0"/>
                </a:cubicBezTo>
                <a:cubicBezTo>
                  <a:pt x="1508402" y="-20407"/>
                  <a:pt x="1726339" y="43264"/>
                  <a:pt x="1870364" y="0"/>
                </a:cubicBezTo>
                <a:cubicBezTo>
                  <a:pt x="1888410" y="122000"/>
                  <a:pt x="1825902" y="248293"/>
                  <a:pt x="1870364" y="443198"/>
                </a:cubicBezTo>
                <a:cubicBezTo>
                  <a:pt x="1914826" y="638103"/>
                  <a:pt x="1819493" y="805090"/>
                  <a:pt x="1870364" y="923330"/>
                </a:cubicBezTo>
                <a:cubicBezTo>
                  <a:pt x="1681893" y="938977"/>
                  <a:pt x="1629923" y="909527"/>
                  <a:pt x="1440180" y="923330"/>
                </a:cubicBezTo>
                <a:cubicBezTo>
                  <a:pt x="1250437" y="937133"/>
                  <a:pt x="1051807" y="863516"/>
                  <a:pt x="935182" y="923330"/>
                </a:cubicBezTo>
                <a:cubicBezTo>
                  <a:pt x="818557" y="983144"/>
                  <a:pt x="707313" y="900032"/>
                  <a:pt x="523702" y="923330"/>
                </a:cubicBezTo>
                <a:cubicBezTo>
                  <a:pt x="340091" y="946628"/>
                  <a:pt x="109219" y="866493"/>
                  <a:pt x="0" y="923330"/>
                </a:cubicBezTo>
                <a:cubicBezTo>
                  <a:pt x="-14449" y="720856"/>
                  <a:pt x="19550" y="646898"/>
                  <a:pt x="0" y="452432"/>
                </a:cubicBezTo>
                <a:cubicBezTo>
                  <a:pt x="-19550" y="257966"/>
                  <a:pt x="28051" y="180609"/>
                  <a:pt x="0" y="0"/>
                </a:cubicBezTo>
                <a:close/>
              </a:path>
              <a:path w="1870364" h="923330" stroke="0" extrusionOk="0">
                <a:moveTo>
                  <a:pt x="0" y="0"/>
                </a:moveTo>
                <a:cubicBezTo>
                  <a:pt x="86329" y="-38115"/>
                  <a:pt x="306680" y="41824"/>
                  <a:pt x="430184" y="0"/>
                </a:cubicBezTo>
                <a:cubicBezTo>
                  <a:pt x="553688" y="-41824"/>
                  <a:pt x="698094" y="17496"/>
                  <a:pt x="879071" y="0"/>
                </a:cubicBezTo>
                <a:cubicBezTo>
                  <a:pt x="1060048" y="-17496"/>
                  <a:pt x="1111224" y="28140"/>
                  <a:pt x="1309255" y="0"/>
                </a:cubicBezTo>
                <a:cubicBezTo>
                  <a:pt x="1507286" y="-28140"/>
                  <a:pt x="1635062" y="24290"/>
                  <a:pt x="1870364" y="0"/>
                </a:cubicBezTo>
                <a:cubicBezTo>
                  <a:pt x="1873644" y="216566"/>
                  <a:pt x="1835863" y="256219"/>
                  <a:pt x="1870364" y="443198"/>
                </a:cubicBezTo>
                <a:cubicBezTo>
                  <a:pt x="1904865" y="630177"/>
                  <a:pt x="1844964" y="687140"/>
                  <a:pt x="1870364" y="923330"/>
                </a:cubicBezTo>
                <a:cubicBezTo>
                  <a:pt x="1770428" y="926917"/>
                  <a:pt x="1616286" y="898420"/>
                  <a:pt x="1458884" y="923330"/>
                </a:cubicBezTo>
                <a:cubicBezTo>
                  <a:pt x="1301482" y="948240"/>
                  <a:pt x="1189703" y="893355"/>
                  <a:pt x="1047404" y="923330"/>
                </a:cubicBezTo>
                <a:cubicBezTo>
                  <a:pt x="905105" y="953305"/>
                  <a:pt x="806526" y="892474"/>
                  <a:pt x="598516" y="923330"/>
                </a:cubicBezTo>
                <a:cubicBezTo>
                  <a:pt x="390506" y="954186"/>
                  <a:pt x="200764" y="884729"/>
                  <a:pt x="0" y="923330"/>
                </a:cubicBezTo>
                <a:cubicBezTo>
                  <a:pt x="-110" y="700693"/>
                  <a:pt x="21232" y="681547"/>
                  <a:pt x="0" y="443198"/>
                </a:cubicBezTo>
                <a:cubicBezTo>
                  <a:pt x="-21232" y="204849"/>
                  <a:pt x="44330" y="171104"/>
                  <a:pt x="0" y="0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284241819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11% had no previous training about poultry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130052-1161-544F-8904-AD3C731D0D2C}"/>
              </a:ext>
            </a:extLst>
          </p:cNvPr>
          <p:cNvSpPr txBox="1"/>
          <p:nvPr/>
        </p:nvSpPr>
        <p:spPr>
          <a:xfrm>
            <a:off x="631510" y="3066379"/>
            <a:ext cx="1676400" cy="1200329"/>
          </a:xfrm>
          <a:custGeom>
            <a:avLst/>
            <a:gdLst>
              <a:gd name="connsiteX0" fmla="*/ 0 w 1676400"/>
              <a:gd name="connsiteY0" fmla="*/ 0 h 1200329"/>
              <a:gd name="connsiteX1" fmla="*/ 508508 w 1676400"/>
              <a:gd name="connsiteY1" fmla="*/ 0 h 1200329"/>
              <a:gd name="connsiteX2" fmla="*/ 1067308 w 1676400"/>
              <a:gd name="connsiteY2" fmla="*/ 0 h 1200329"/>
              <a:gd name="connsiteX3" fmla="*/ 1676400 w 1676400"/>
              <a:gd name="connsiteY3" fmla="*/ 0 h 1200329"/>
              <a:gd name="connsiteX4" fmla="*/ 1676400 w 1676400"/>
              <a:gd name="connsiteY4" fmla="*/ 424116 h 1200329"/>
              <a:gd name="connsiteX5" fmla="*/ 1676400 w 1676400"/>
              <a:gd name="connsiteY5" fmla="*/ 836229 h 1200329"/>
              <a:gd name="connsiteX6" fmla="*/ 1676400 w 1676400"/>
              <a:gd name="connsiteY6" fmla="*/ 1200329 h 1200329"/>
              <a:gd name="connsiteX7" fmla="*/ 1151128 w 1676400"/>
              <a:gd name="connsiteY7" fmla="*/ 1200329 h 1200329"/>
              <a:gd name="connsiteX8" fmla="*/ 558800 w 1676400"/>
              <a:gd name="connsiteY8" fmla="*/ 1200329 h 1200329"/>
              <a:gd name="connsiteX9" fmla="*/ 0 w 1676400"/>
              <a:gd name="connsiteY9" fmla="*/ 1200329 h 1200329"/>
              <a:gd name="connsiteX10" fmla="*/ 0 w 1676400"/>
              <a:gd name="connsiteY10" fmla="*/ 824226 h 1200329"/>
              <a:gd name="connsiteX11" fmla="*/ 0 w 1676400"/>
              <a:gd name="connsiteY11" fmla="*/ 412113 h 1200329"/>
              <a:gd name="connsiteX12" fmla="*/ 0 w 1676400"/>
              <a:gd name="connsiteY12" fmla="*/ 0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76400" h="1200329" fill="none" extrusionOk="0">
                <a:moveTo>
                  <a:pt x="0" y="0"/>
                </a:moveTo>
                <a:cubicBezTo>
                  <a:pt x="111667" y="-24598"/>
                  <a:pt x="317671" y="2585"/>
                  <a:pt x="508508" y="0"/>
                </a:cubicBezTo>
                <a:cubicBezTo>
                  <a:pt x="699345" y="-2585"/>
                  <a:pt x="820787" y="10630"/>
                  <a:pt x="1067308" y="0"/>
                </a:cubicBezTo>
                <a:cubicBezTo>
                  <a:pt x="1313829" y="-10630"/>
                  <a:pt x="1444188" y="18384"/>
                  <a:pt x="1676400" y="0"/>
                </a:cubicBezTo>
                <a:cubicBezTo>
                  <a:pt x="1719793" y="179546"/>
                  <a:pt x="1631549" y="220472"/>
                  <a:pt x="1676400" y="424116"/>
                </a:cubicBezTo>
                <a:cubicBezTo>
                  <a:pt x="1721251" y="627760"/>
                  <a:pt x="1626996" y="692699"/>
                  <a:pt x="1676400" y="836229"/>
                </a:cubicBezTo>
                <a:cubicBezTo>
                  <a:pt x="1725804" y="979759"/>
                  <a:pt x="1663378" y="1033466"/>
                  <a:pt x="1676400" y="1200329"/>
                </a:cubicBezTo>
                <a:cubicBezTo>
                  <a:pt x="1529349" y="1237362"/>
                  <a:pt x="1356250" y="1174940"/>
                  <a:pt x="1151128" y="1200329"/>
                </a:cubicBezTo>
                <a:cubicBezTo>
                  <a:pt x="946006" y="1225718"/>
                  <a:pt x="738024" y="1157066"/>
                  <a:pt x="558800" y="1200329"/>
                </a:cubicBezTo>
                <a:cubicBezTo>
                  <a:pt x="379576" y="1243592"/>
                  <a:pt x="258613" y="1195929"/>
                  <a:pt x="0" y="1200329"/>
                </a:cubicBezTo>
                <a:cubicBezTo>
                  <a:pt x="-25277" y="1063996"/>
                  <a:pt x="21814" y="917733"/>
                  <a:pt x="0" y="824226"/>
                </a:cubicBezTo>
                <a:cubicBezTo>
                  <a:pt x="-21814" y="730719"/>
                  <a:pt x="2087" y="587926"/>
                  <a:pt x="0" y="412113"/>
                </a:cubicBezTo>
                <a:cubicBezTo>
                  <a:pt x="-2087" y="236300"/>
                  <a:pt x="43437" y="95120"/>
                  <a:pt x="0" y="0"/>
                </a:cubicBezTo>
                <a:close/>
              </a:path>
              <a:path w="1676400" h="1200329" stroke="0" extrusionOk="0">
                <a:moveTo>
                  <a:pt x="0" y="0"/>
                </a:moveTo>
                <a:cubicBezTo>
                  <a:pt x="238927" y="-59398"/>
                  <a:pt x="264588" y="35242"/>
                  <a:pt x="525272" y="0"/>
                </a:cubicBezTo>
                <a:cubicBezTo>
                  <a:pt x="785956" y="-35242"/>
                  <a:pt x="946214" y="31237"/>
                  <a:pt x="1067308" y="0"/>
                </a:cubicBezTo>
                <a:cubicBezTo>
                  <a:pt x="1188402" y="-31237"/>
                  <a:pt x="1394778" y="55621"/>
                  <a:pt x="1676400" y="0"/>
                </a:cubicBezTo>
                <a:cubicBezTo>
                  <a:pt x="1689831" y="119229"/>
                  <a:pt x="1635010" y="223806"/>
                  <a:pt x="1676400" y="400110"/>
                </a:cubicBezTo>
                <a:cubicBezTo>
                  <a:pt x="1717790" y="576414"/>
                  <a:pt x="1644668" y="653123"/>
                  <a:pt x="1676400" y="800219"/>
                </a:cubicBezTo>
                <a:cubicBezTo>
                  <a:pt x="1708132" y="947315"/>
                  <a:pt x="1660602" y="1073869"/>
                  <a:pt x="1676400" y="1200329"/>
                </a:cubicBezTo>
                <a:cubicBezTo>
                  <a:pt x="1439205" y="1215437"/>
                  <a:pt x="1352158" y="1177004"/>
                  <a:pt x="1167892" y="1200329"/>
                </a:cubicBezTo>
                <a:cubicBezTo>
                  <a:pt x="983626" y="1223654"/>
                  <a:pt x="833654" y="1198091"/>
                  <a:pt x="659384" y="1200329"/>
                </a:cubicBezTo>
                <a:cubicBezTo>
                  <a:pt x="485114" y="1202567"/>
                  <a:pt x="206183" y="1161331"/>
                  <a:pt x="0" y="1200329"/>
                </a:cubicBezTo>
                <a:cubicBezTo>
                  <a:pt x="-4005" y="1026301"/>
                  <a:pt x="611" y="911223"/>
                  <a:pt x="0" y="800219"/>
                </a:cubicBezTo>
                <a:cubicBezTo>
                  <a:pt x="-611" y="689215"/>
                  <a:pt x="38149" y="524846"/>
                  <a:pt x="0" y="436120"/>
                </a:cubicBezTo>
                <a:cubicBezTo>
                  <a:pt x="-38149" y="347394"/>
                  <a:pt x="38869" y="206436"/>
                  <a:pt x="0" y="0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284241819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58% did  not have  any AMR training </a:t>
            </a:r>
          </a:p>
          <a:p>
            <a:pPr algn="ctr"/>
            <a:r>
              <a:rPr lang="en-US" dirty="0"/>
              <a:t>(68% in Wakiso)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2B1878-4C19-4C43-86F6-1500224F04E7}"/>
              </a:ext>
            </a:extLst>
          </p:cNvPr>
          <p:cNvSpPr txBox="1"/>
          <p:nvPr/>
        </p:nvSpPr>
        <p:spPr>
          <a:xfrm>
            <a:off x="2662526" y="2441152"/>
            <a:ext cx="2251365" cy="1200329"/>
          </a:xfrm>
          <a:custGeom>
            <a:avLst/>
            <a:gdLst>
              <a:gd name="connsiteX0" fmla="*/ 0 w 2251365"/>
              <a:gd name="connsiteY0" fmla="*/ 0 h 1200329"/>
              <a:gd name="connsiteX1" fmla="*/ 585355 w 2251365"/>
              <a:gd name="connsiteY1" fmla="*/ 0 h 1200329"/>
              <a:gd name="connsiteX2" fmla="*/ 1193223 w 2251365"/>
              <a:gd name="connsiteY2" fmla="*/ 0 h 1200329"/>
              <a:gd name="connsiteX3" fmla="*/ 1711037 w 2251365"/>
              <a:gd name="connsiteY3" fmla="*/ 0 h 1200329"/>
              <a:gd name="connsiteX4" fmla="*/ 2251365 w 2251365"/>
              <a:gd name="connsiteY4" fmla="*/ 0 h 1200329"/>
              <a:gd name="connsiteX5" fmla="*/ 2251365 w 2251365"/>
              <a:gd name="connsiteY5" fmla="*/ 412113 h 1200329"/>
              <a:gd name="connsiteX6" fmla="*/ 2251365 w 2251365"/>
              <a:gd name="connsiteY6" fmla="*/ 812223 h 1200329"/>
              <a:gd name="connsiteX7" fmla="*/ 2251365 w 2251365"/>
              <a:gd name="connsiteY7" fmla="*/ 1200329 h 1200329"/>
              <a:gd name="connsiteX8" fmla="*/ 1688524 w 2251365"/>
              <a:gd name="connsiteY8" fmla="*/ 1200329 h 1200329"/>
              <a:gd name="connsiteX9" fmla="*/ 1103169 w 2251365"/>
              <a:gd name="connsiteY9" fmla="*/ 1200329 h 1200329"/>
              <a:gd name="connsiteX10" fmla="*/ 607869 w 2251365"/>
              <a:gd name="connsiteY10" fmla="*/ 1200329 h 1200329"/>
              <a:gd name="connsiteX11" fmla="*/ 0 w 2251365"/>
              <a:gd name="connsiteY11" fmla="*/ 1200329 h 1200329"/>
              <a:gd name="connsiteX12" fmla="*/ 0 w 2251365"/>
              <a:gd name="connsiteY12" fmla="*/ 812223 h 1200329"/>
              <a:gd name="connsiteX13" fmla="*/ 0 w 2251365"/>
              <a:gd name="connsiteY13" fmla="*/ 412113 h 1200329"/>
              <a:gd name="connsiteX14" fmla="*/ 0 w 2251365"/>
              <a:gd name="connsiteY14" fmla="*/ 0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251365" h="1200329" fill="none" extrusionOk="0">
                <a:moveTo>
                  <a:pt x="0" y="0"/>
                </a:moveTo>
                <a:cubicBezTo>
                  <a:pt x="253858" y="-42875"/>
                  <a:pt x="366407" y="52400"/>
                  <a:pt x="585355" y="0"/>
                </a:cubicBezTo>
                <a:cubicBezTo>
                  <a:pt x="804304" y="-52400"/>
                  <a:pt x="1031423" y="4293"/>
                  <a:pt x="1193223" y="0"/>
                </a:cubicBezTo>
                <a:cubicBezTo>
                  <a:pt x="1355023" y="-4293"/>
                  <a:pt x="1541013" y="51191"/>
                  <a:pt x="1711037" y="0"/>
                </a:cubicBezTo>
                <a:cubicBezTo>
                  <a:pt x="1881061" y="-51191"/>
                  <a:pt x="2128166" y="4104"/>
                  <a:pt x="2251365" y="0"/>
                </a:cubicBezTo>
                <a:cubicBezTo>
                  <a:pt x="2298407" y="190277"/>
                  <a:pt x="2240752" y="279161"/>
                  <a:pt x="2251365" y="412113"/>
                </a:cubicBezTo>
                <a:cubicBezTo>
                  <a:pt x="2261978" y="545065"/>
                  <a:pt x="2222945" y="641362"/>
                  <a:pt x="2251365" y="812223"/>
                </a:cubicBezTo>
                <a:cubicBezTo>
                  <a:pt x="2279785" y="983084"/>
                  <a:pt x="2215903" y="1116787"/>
                  <a:pt x="2251365" y="1200329"/>
                </a:cubicBezTo>
                <a:cubicBezTo>
                  <a:pt x="2007665" y="1217978"/>
                  <a:pt x="1860354" y="1159636"/>
                  <a:pt x="1688524" y="1200329"/>
                </a:cubicBezTo>
                <a:cubicBezTo>
                  <a:pt x="1516694" y="1241022"/>
                  <a:pt x="1222286" y="1165807"/>
                  <a:pt x="1103169" y="1200329"/>
                </a:cubicBezTo>
                <a:cubicBezTo>
                  <a:pt x="984053" y="1234851"/>
                  <a:pt x="812381" y="1192192"/>
                  <a:pt x="607869" y="1200329"/>
                </a:cubicBezTo>
                <a:cubicBezTo>
                  <a:pt x="403357" y="1208466"/>
                  <a:pt x="255204" y="1160444"/>
                  <a:pt x="0" y="1200329"/>
                </a:cubicBezTo>
                <a:cubicBezTo>
                  <a:pt x="-22141" y="1044521"/>
                  <a:pt x="5504" y="927357"/>
                  <a:pt x="0" y="812223"/>
                </a:cubicBezTo>
                <a:cubicBezTo>
                  <a:pt x="-5504" y="697089"/>
                  <a:pt x="28661" y="567436"/>
                  <a:pt x="0" y="412113"/>
                </a:cubicBezTo>
                <a:cubicBezTo>
                  <a:pt x="-28661" y="256790"/>
                  <a:pt x="45345" y="160445"/>
                  <a:pt x="0" y="0"/>
                </a:cubicBezTo>
                <a:close/>
              </a:path>
              <a:path w="2251365" h="1200329" stroke="0" extrusionOk="0">
                <a:moveTo>
                  <a:pt x="0" y="0"/>
                </a:moveTo>
                <a:cubicBezTo>
                  <a:pt x="152755" y="-57822"/>
                  <a:pt x="299652" y="55776"/>
                  <a:pt x="517814" y="0"/>
                </a:cubicBezTo>
                <a:cubicBezTo>
                  <a:pt x="735976" y="-55776"/>
                  <a:pt x="883254" y="44472"/>
                  <a:pt x="1058142" y="0"/>
                </a:cubicBezTo>
                <a:cubicBezTo>
                  <a:pt x="1233030" y="-44472"/>
                  <a:pt x="1354067" y="26644"/>
                  <a:pt x="1575956" y="0"/>
                </a:cubicBezTo>
                <a:cubicBezTo>
                  <a:pt x="1797845" y="-26644"/>
                  <a:pt x="2070156" y="10506"/>
                  <a:pt x="2251365" y="0"/>
                </a:cubicBezTo>
                <a:cubicBezTo>
                  <a:pt x="2269264" y="185439"/>
                  <a:pt x="2220942" y="194735"/>
                  <a:pt x="2251365" y="376103"/>
                </a:cubicBezTo>
                <a:cubicBezTo>
                  <a:pt x="2281788" y="557471"/>
                  <a:pt x="2231875" y="632156"/>
                  <a:pt x="2251365" y="788216"/>
                </a:cubicBezTo>
                <a:cubicBezTo>
                  <a:pt x="2270855" y="944276"/>
                  <a:pt x="2225696" y="1010214"/>
                  <a:pt x="2251365" y="1200329"/>
                </a:cubicBezTo>
                <a:cubicBezTo>
                  <a:pt x="2099449" y="1262616"/>
                  <a:pt x="1797254" y="1145737"/>
                  <a:pt x="1666010" y="1200329"/>
                </a:cubicBezTo>
                <a:cubicBezTo>
                  <a:pt x="1534766" y="1254921"/>
                  <a:pt x="1389548" y="1185221"/>
                  <a:pt x="1125683" y="1200329"/>
                </a:cubicBezTo>
                <a:cubicBezTo>
                  <a:pt x="861818" y="1215437"/>
                  <a:pt x="810527" y="1169922"/>
                  <a:pt x="562841" y="1200329"/>
                </a:cubicBezTo>
                <a:cubicBezTo>
                  <a:pt x="315155" y="1230736"/>
                  <a:pt x="145819" y="1145404"/>
                  <a:pt x="0" y="1200329"/>
                </a:cubicBezTo>
                <a:cubicBezTo>
                  <a:pt x="-1456" y="1022005"/>
                  <a:pt x="10820" y="993474"/>
                  <a:pt x="0" y="788216"/>
                </a:cubicBezTo>
                <a:cubicBezTo>
                  <a:pt x="-10820" y="582958"/>
                  <a:pt x="17220" y="557530"/>
                  <a:pt x="0" y="424116"/>
                </a:cubicBezTo>
                <a:cubicBezTo>
                  <a:pt x="-17220" y="290702"/>
                  <a:pt x="5069" y="110142"/>
                  <a:pt x="0" y="0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284241819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77% did not know that AMR affects chickens in both poor and rich countries</a:t>
            </a:r>
            <a:r>
              <a:rPr lang="en-KE" dirty="0"/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9F0521-731C-1347-8AAA-05DF5C7E5843}"/>
              </a:ext>
            </a:extLst>
          </p:cNvPr>
          <p:cNvSpPr txBox="1"/>
          <p:nvPr/>
        </p:nvSpPr>
        <p:spPr>
          <a:xfrm>
            <a:off x="5175161" y="2120952"/>
            <a:ext cx="2147455" cy="1477328"/>
          </a:xfrm>
          <a:custGeom>
            <a:avLst/>
            <a:gdLst>
              <a:gd name="connsiteX0" fmla="*/ 0 w 2147455"/>
              <a:gd name="connsiteY0" fmla="*/ 0 h 1477328"/>
              <a:gd name="connsiteX1" fmla="*/ 558338 w 2147455"/>
              <a:gd name="connsiteY1" fmla="*/ 0 h 1477328"/>
              <a:gd name="connsiteX2" fmla="*/ 1138151 w 2147455"/>
              <a:gd name="connsiteY2" fmla="*/ 0 h 1477328"/>
              <a:gd name="connsiteX3" fmla="*/ 1632066 w 2147455"/>
              <a:gd name="connsiteY3" fmla="*/ 0 h 1477328"/>
              <a:gd name="connsiteX4" fmla="*/ 2147455 w 2147455"/>
              <a:gd name="connsiteY4" fmla="*/ 0 h 1477328"/>
              <a:gd name="connsiteX5" fmla="*/ 2147455 w 2147455"/>
              <a:gd name="connsiteY5" fmla="*/ 507216 h 1477328"/>
              <a:gd name="connsiteX6" fmla="*/ 2147455 w 2147455"/>
              <a:gd name="connsiteY6" fmla="*/ 999659 h 1477328"/>
              <a:gd name="connsiteX7" fmla="*/ 2147455 w 2147455"/>
              <a:gd name="connsiteY7" fmla="*/ 1477328 h 1477328"/>
              <a:gd name="connsiteX8" fmla="*/ 1610591 w 2147455"/>
              <a:gd name="connsiteY8" fmla="*/ 1477328 h 1477328"/>
              <a:gd name="connsiteX9" fmla="*/ 1052253 w 2147455"/>
              <a:gd name="connsiteY9" fmla="*/ 1477328 h 1477328"/>
              <a:gd name="connsiteX10" fmla="*/ 579813 w 2147455"/>
              <a:gd name="connsiteY10" fmla="*/ 1477328 h 1477328"/>
              <a:gd name="connsiteX11" fmla="*/ 0 w 2147455"/>
              <a:gd name="connsiteY11" fmla="*/ 1477328 h 1477328"/>
              <a:gd name="connsiteX12" fmla="*/ 0 w 2147455"/>
              <a:gd name="connsiteY12" fmla="*/ 999659 h 1477328"/>
              <a:gd name="connsiteX13" fmla="*/ 0 w 2147455"/>
              <a:gd name="connsiteY13" fmla="*/ 507216 h 1477328"/>
              <a:gd name="connsiteX14" fmla="*/ 0 w 2147455"/>
              <a:gd name="connsiteY14" fmla="*/ 0 h 1477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147455" h="1477328" fill="none" extrusionOk="0">
                <a:moveTo>
                  <a:pt x="0" y="0"/>
                </a:moveTo>
                <a:cubicBezTo>
                  <a:pt x="202843" y="-26062"/>
                  <a:pt x="354347" y="12248"/>
                  <a:pt x="558338" y="0"/>
                </a:cubicBezTo>
                <a:cubicBezTo>
                  <a:pt x="762329" y="-12248"/>
                  <a:pt x="1013031" y="29358"/>
                  <a:pt x="1138151" y="0"/>
                </a:cubicBezTo>
                <a:cubicBezTo>
                  <a:pt x="1263271" y="-29358"/>
                  <a:pt x="1474983" y="56496"/>
                  <a:pt x="1632066" y="0"/>
                </a:cubicBezTo>
                <a:cubicBezTo>
                  <a:pt x="1789150" y="-56496"/>
                  <a:pt x="1925004" y="44934"/>
                  <a:pt x="2147455" y="0"/>
                </a:cubicBezTo>
                <a:cubicBezTo>
                  <a:pt x="2205910" y="174354"/>
                  <a:pt x="2121626" y="272965"/>
                  <a:pt x="2147455" y="507216"/>
                </a:cubicBezTo>
                <a:cubicBezTo>
                  <a:pt x="2173284" y="741467"/>
                  <a:pt x="2115015" y="789779"/>
                  <a:pt x="2147455" y="999659"/>
                </a:cubicBezTo>
                <a:cubicBezTo>
                  <a:pt x="2179895" y="1209539"/>
                  <a:pt x="2126611" y="1252659"/>
                  <a:pt x="2147455" y="1477328"/>
                </a:cubicBezTo>
                <a:cubicBezTo>
                  <a:pt x="2018802" y="1504894"/>
                  <a:pt x="1768265" y="1472378"/>
                  <a:pt x="1610591" y="1477328"/>
                </a:cubicBezTo>
                <a:cubicBezTo>
                  <a:pt x="1452917" y="1482278"/>
                  <a:pt x="1176997" y="1476306"/>
                  <a:pt x="1052253" y="1477328"/>
                </a:cubicBezTo>
                <a:cubicBezTo>
                  <a:pt x="927509" y="1478350"/>
                  <a:pt x="748135" y="1455475"/>
                  <a:pt x="579813" y="1477328"/>
                </a:cubicBezTo>
                <a:cubicBezTo>
                  <a:pt x="411491" y="1499181"/>
                  <a:pt x="191600" y="1462234"/>
                  <a:pt x="0" y="1477328"/>
                </a:cubicBezTo>
                <a:cubicBezTo>
                  <a:pt x="-978" y="1333323"/>
                  <a:pt x="37130" y="1235883"/>
                  <a:pt x="0" y="999659"/>
                </a:cubicBezTo>
                <a:cubicBezTo>
                  <a:pt x="-37130" y="763435"/>
                  <a:pt x="6993" y="688201"/>
                  <a:pt x="0" y="507216"/>
                </a:cubicBezTo>
                <a:cubicBezTo>
                  <a:pt x="-6993" y="326231"/>
                  <a:pt x="14912" y="253078"/>
                  <a:pt x="0" y="0"/>
                </a:cubicBezTo>
                <a:close/>
              </a:path>
              <a:path w="2147455" h="1477328" stroke="0" extrusionOk="0">
                <a:moveTo>
                  <a:pt x="0" y="0"/>
                </a:moveTo>
                <a:cubicBezTo>
                  <a:pt x="134755" y="-1981"/>
                  <a:pt x="360289" y="26230"/>
                  <a:pt x="493915" y="0"/>
                </a:cubicBezTo>
                <a:cubicBezTo>
                  <a:pt x="627542" y="-26230"/>
                  <a:pt x="775550" y="46550"/>
                  <a:pt x="1009304" y="0"/>
                </a:cubicBezTo>
                <a:cubicBezTo>
                  <a:pt x="1243058" y="-46550"/>
                  <a:pt x="1305574" y="18362"/>
                  <a:pt x="1503219" y="0"/>
                </a:cubicBezTo>
                <a:cubicBezTo>
                  <a:pt x="1700864" y="-18362"/>
                  <a:pt x="1972898" y="7830"/>
                  <a:pt x="2147455" y="0"/>
                </a:cubicBezTo>
                <a:cubicBezTo>
                  <a:pt x="2172298" y="222883"/>
                  <a:pt x="2134390" y="303501"/>
                  <a:pt x="2147455" y="462896"/>
                </a:cubicBezTo>
                <a:cubicBezTo>
                  <a:pt x="2160520" y="622291"/>
                  <a:pt x="2108945" y="797546"/>
                  <a:pt x="2147455" y="970112"/>
                </a:cubicBezTo>
                <a:cubicBezTo>
                  <a:pt x="2185965" y="1142678"/>
                  <a:pt x="2087549" y="1337204"/>
                  <a:pt x="2147455" y="1477328"/>
                </a:cubicBezTo>
                <a:cubicBezTo>
                  <a:pt x="1945003" y="1535795"/>
                  <a:pt x="1837070" y="1420864"/>
                  <a:pt x="1589117" y="1477328"/>
                </a:cubicBezTo>
                <a:cubicBezTo>
                  <a:pt x="1341164" y="1533792"/>
                  <a:pt x="1245109" y="1436317"/>
                  <a:pt x="1073728" y="1477328"/>
                </a:cubicBezTo>
                <a:cubicBezTo>
                  <a:pt x="902347" y="1518339"/>
                  <a:pt x="708684" y="1431659"/>
                  <a:pt x="536864" y="1477328"/>
                </a:cubicBezTo>
                <a:cubicBezTo>
                  <a:pt x="365044" y="1522997"/>
                  <a:pt x="194664" y="1457950"/>
                  <a:pt x="0" y="1477328"/>
                </a:cubicBezTo>
                <a:cubicBezTo>
                  <a:pt x="-24280" y="1323382"/>
                  <a:pt x="41253" y="1171882"/>
                  <a:pt x="0" y="970112"/>
                </a:cubicBezTo>
                <a:cubicBezTo>
                  <a:pt x="-41253" y="768342"/>
                  <a:pt x="14017" y="684569"/>
                  <a:pt x="0" y="521989"/>
                </a:cubicBezTo>
                <a:cubicBezTo>
                  <a:pt x="-14017" y="359409"/>
                  <a:pt x="36380" y="108159"/>
                  <a:pt x="0" y="0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284241819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62% thought that AMR does not contribute to treatment failure if a stronger antibiotic</a:t>
            </a:r>
            <a:r>
              <a:rPr lang="en-KE" dirty="0"/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BFC14AB-CEBD-6746-BFD7-13330ADBDE42}"/>
              </a:ext>
            </a:extLst>
          </p:cNvPr>
          <p:cNvSpPr txBox="1"/>
          <p:nvPr/>
        </p:nvSpPr>
        <p:spPr>
          <a:xfrm>
            <a:off x="7171337" y="4391944"/>
            <a:ext cx="1995055" cy="2031325"/>
          </a:xfrm>
          <a:custGeom>
            <a:avLst/>
            <a:gdLst>
              <a:gd name="connsiteX0" fmla="*/ 0 w 1995055"/>
              <a:gd name="connsiteY0" fmla="*/ 0 h 2031325"/>
              <a:gd name="connsiteX1" fmla="*/ 478813 w 1995055"/>
              <a:gd name="connsiteY1" fmla="*/ 0 h 2031325"/>
              <a:gd name="connsiteX2" fmla="*/ 937676 w 1995055"/>
              <a:gd name="connsiteY2" fmla="*/ 0 h 2031325"/>
              <a:gd name="connsiteX3" fmla="*/ 1456390 w 1995055"/>
              <a:gd name="connsiteY3" fmla="*/ 0 h 2031325"/>
              <a:gd name="connsiteX4" fmla="*/ 1995055 w 1995055"/>
              <a:gd name="connsiteY4" fmla="*/ 0 h 2031325"/>
              <a:gd name="connsiteX5" fmla="*/ 1995055 w 1995055"/>
              <a:gd name="connsiteY5" fmla="*/ 528145 h 2031325"/>
              <a:gd name="connsiteX6" fmla="*/ 1995055 w 1995055"/>
              <a:gd name="connsiteY6" fmla="*/ 1035976 h 2031325"/>
              <a:gd name="connsiteX7" fmla="*/ 1995055 w 1995055"/>
              <a:gd name="connsiteY7" fmla="*/ 1523494 h 2031325"/>
              <a:gd name="connsiteX8" fmla="*/ 1995055 w 1995055"/>
              <a:gd name="connsiteY8" fmla="*/ 2031325 h 2031325"/>
              <a:gd name="connsiteX9" fmla="*/ 1456390 w 1995055"/>
              <a:gd name="connsiteY9" fmla="*/ 2031325 h 2031325"/>
              <a:gd name="connsiteX10" fmla="*/ 977577 w 1995055"/>
              <a:gd name="connsiteY10" fmla="*/ 2031325 h 2031325"/>
              <a:gd name="connsiteX11" fmla="*/ 478813 w 1995055"/>
              <a:gd name="connsiteY11" fmla="*/ 2031325 h 2031325"/>
              <a:gd name="connsiteX12" fmla="*/ 0 w 1995055"/>
              <a:gd name="connsiteY12" fmla="*/ 2031325 h 2031325"/>
              <a:gd name="connsiteX13" fmla="*/ 0 w 1995055"/>
              <a:gd name="connsiteY13" fmla="*/ 1523494 h 2031325"/>
              <a:gd name="connsiteX14" fmla="*/ 0 w 1995055"/>
              <a:gd name="connsiteY14" fmla="*/ 975036 h 2031325"/>
              <a:gd name="connsiteX15" fmla="*/ 0 w 1995055"/>
              <a:gd name="connsiteY15" fmla="*/ 487518 h 2031325"/>
              <a:gd name="connsiteX16" fmla="*/ 0 w 1995055"/>
              <a:gd name="connsiteY16" fmla="*/ 0 h 203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995055" h="2031325" fill="none" extrusionOk="0">
                <a:moveTo>
                  <a:pt x="0" y="0"/>
                </a:moveTo>
                <a:cubicBezTo>
                  <a:pt x="188161" y="-41705"/>
                  <a:pt x="246861" y="41030"/>
                  <a:pt x="478813" y="0"/>
                </a:cubicBezTo>
                <a:cubicBezTo>
                  <a:pt x="710765" y="-41030"/>
                  <a:pt x="804531" y="28029"/>
                  <a:pt x="937676" y="0"/>
                </a:cubicBezTo>
                <a:cubicBezTo>
                  <a:pt x="1070821" y="-28029"/>
                  <a:pt x="1331629" y="9000"/>
                  <a:pt x="1456390" y="0"/>
                </a:cubicBezTo>
                <a:cubicBezTo>
                  <a:pt x="1581151" y="-9000"/>
                  <a:pt x="1764074" y="40261"/>
                  <a:pt x="1995055" y="0"/>
                </a:cubicBezTo>
                <a:cubicBezTo>
                  <a:pt x="2002601" y="160057"/>
                  <a:pt x="1979424" y="290639"/>
                  <a:pt x="1995055" y="528145"/>
                </a:cubicBezTo>
                <a:cubicBezTo>
                  <a:pt x="2010686" y="765652"/>
                  <a:pt x="1934642" y="872039"/>
                  <a:pt x="1995055" y="1035976"/>
                </a:cubicBezTo>
                <a:cubicBezTo>
                  <a:pt x="2055468" y="1199913"/>
                  <a:pt x="1983718" y="1388645"/>
                  <a:pt x="1995055" y="1523494"/>
                </a:cubicBezTo>
                <a:cubicBezTo>
                  <a:pt x="2006392" y="1658343"/>
                  <a:pt x="1940375" y="1872097"/>
                  <a:pt x="1995055" y="2031325"/>
                </a:cubicBezTo>
                <a:cubicBezTo>
                  <a:pt x="1883659" y="2040197"/>
                  <a:pt x="1580625" y="1977266"/>
                  <a:pt x="1456390" y="2031325"/>
                </a:cubicBezTo>
                <a:cubicBezTo>
                  <a:pt x="1332155" y="2085384"/>
                  <a:pt x="1208941" y="2030562"/>
                  <a:pt x="977577" y="2031325"/>
                </a:cubicBezTo>
                <a:cubicBezTo>
                  <a:pt x="746213" y="2032088"/>
                  <a:pt x="662490" y="1986741"/>
                  <a:pt x="478813" y="2031325"/>
                </a:cubicBezTo>
                <a:cubicBezTo>
                  <a:pt x="295136" y="2075909"/>
                  <a:pt x="206823" y="2018282"/>
                  <a:pt x="0" y="2031325"/>
                </a:cubicBezTo>
                <a:cubicBezTo>
                  <a:pt x="-5273" y="1908102"/>
                  <a:pt x="16130" y="1717053"/>
                  <a:pt x="0" y="1523494"/>
                </a:cubicBezTo>
                <a:cubicBezTo>
                  <a:pt x="-16130" y="1329935"/>
                  <a:pt x="3517" y="1126823"/>
                  <a:pt x="0" y="975036"/>
                </a:cubicBezTo>
                <a:cubicBezTo>
                  <a:pt x="-3517" y="823249"/>
                  <a:pt x="55182" y="668263"/>
                  <a:pt x="0" y="487518"/>
                </a:cubicBezTo>
                <a:cubicBezTo>
                  <a:pt x="-55182" y="306773"/>
                  <a:pt x="37335" y="117957"/>
                  <a:pt x="0" y="0"/>
                </a:cubicBezTo>
                <a:close/>
              </a:path>
              <a:path w="1995055" h="2031325" stroke="0" extrusionOk="0">
                <a:moveTo>
                  <a:pt x="0" y="0"/>
                </a:moveTo>
                <a:cubicBezTo>
                  <a:pt x="110086" y="-21282"/>
                  <a:pt x="235944" y="48129"/>
                  <a:pt x="458863" y="0"/>
                </a:cubicBezTo>
                <a:cubicBezTo>
                  <a:pt x="681782" y="-48129"/>
                  <a:pt x="741774" y="38198"/>
                  <a:pt x="937676" y="0"/>
                </a:cubicBezTo>
                <a:cubicBezTo>
                  <a:pt x="1133578" y="-38198"/>
                  <a:pt x="1245704" y="31158"/>
                  <a:pt x="1396539" y="0"/>
                </a:cubicBezTo>
                <a:cubicBezTo>
                  <a:pt x="1547374" y="-31158"/>
                  <a:pt x="1821391" y="65793"/>
                  <a:pt x="1995055" y="0"/>
                </a:cubicBezTo>
                <a:cubicBezTo>
                  <a:pt x="2042841" y="232085"/>
                  <a:pt x="1945050" y="246727"/>
                  <a:pt x="1995055" y="467205"/>
                </a:cubicBezTo>
                <a:cubicBezTo>
                  <a:pt x="2045060" y="687684"/>
                  <a:pt x="1936817" y="869602"/>
                  <a:pt x="1995055" y="995349"/>
                </a:cubicBezTo>
                <a:cubicBezTo>
                  <a:pt x="2053293" y="1121096"/>
                  <a:pt x="1958384" y="1303791"/>
                  <a:pt x="1995055" y="1442241"/>
                </a:cubicBezTo>
                <a:cubicBezTo>
                  <a:pt x="2031726" y="1580691"/>
                  <a:pt x="1963193" y="1751372"/>
                  <a:pt x="1995055" y="2031325"/>
                </a:cubicBezTo>
                <a:cubicBezTo>
                  <a:pt x="1827042" y="2052388"/>
                  <a:pt x="1708329" y="2006365"/>
                  <a:pt x="1496291" y="2031325"/>
                </a:cubicBezTo>
                <a:cubicBezTo>
                  <a:pt x="1284253" y="2056285"/>
                  <a:pt x="1178585" y="2014634"/>
                  <a:pt x="997528" y="2031325"/>
                </a:cubicBezTo>
                <a:cubicBezTo>
                  <a:pt x="816471" y="2048016"/>
                  <a:pt x="645201" y="1976135"/>
                  <a:pt x="458863" y="2031325"/>
                </a:cubicBezTo>
                <a:cubicBezTo>
                  <a:pt x="272526" y="2086515"/>
                  <a:pt x="102911" y="1981803"/>
                  <a:pt x="0" y="2031325"/>
                </a:cubicBezTo>
                <a:cubicBezTo>
                  <a:pt x="-7690" y="1904571"/>
                  <a:pt x="54368" y="1662609"/>
                  <a:pt x="0" y="1482867"/>
                </a:cubicBezTo>
                <a:cubicBezTo>
                  <a:pt x="-54368" y="1303125"/>
                  <a:pt x="24961" y="1195223"/>
                  <a:pt x="0" y="975036"/>
                </a:cubicBezTo>
                <a:cubicBezTo>
                  <a:pt x="-24961" y="754849"/>
                  <a:pt x="17114" y="624369"/>
                  <a:pt x="0" y="446891"/>
                </a:cubicBezTo>
                <a:cubicBezTo>
                  <a:pt x="-17114" y="269414"/>
                  <a:pt x="41411" y="134798"/>
                  <a:pt x="0" y="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284241819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In Soroti, 91%, did not believe that good biosecurity, hygiene and vaccinations could reduce infections in poultry</a:t>
            </a:r>
            <a:r>
              <a:rPr lang="en-KE" dirty="0"/>
              <a:t> 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65C0C9A-F247-B84C-ADBE-C7EE886105FA}"/>
              </a:ext>
            </a:extLst>
          </p:cNvPr>
          <p:cNvSpPr txBox="1"/>
          <p:nvPr/>
        </p:nvSpPr>
        <p:spPr>
          <a:xfrm>
            <a:off x="4724402" y="4530444"/>
            <a:ext cx="1995055" cy="923330"/>
          </a:xfrm>
          <a:custGeom>
            <a:avLst/>
            <a:gdLst>
              <a:gd name="connsiteX0" fmla="*/ 0 w 1995055"/>
              <a:gd name="connsiteY0" fmla="*/ 0 h 923330"/>
              <a:gd name="connsiteX1" fmla="*/ 438912 w 1995055"/>
              <a:gd name="connsiteY1" fmla="*/ 0 h 923330"/>
              <a:gd name="connsiteX2" fmla="*/ 937676 w 1995055"/>
              <a:gd name="connsiteY2" fmla="*/ 0 h 923330"/>
              <a:gd name="connsiteX3" fmla="*/ 1476341 w 1995055"/>
              <a:gd name="connsiteY3" fmla="*/ 0 h 923330"/>
              <a:gd name="connsiteX4" fmla="*/ 1995055 w 1995055"/>
              <a:gd name="connsiteY4" fmla="*/ 0 h 923330"/>
              <a:gd name="connsiteX5" fmla="*/ 1995055 w 1995055"/>
              <a:gd name="connsiteY5" fmla="*/ 443198 h 923330"/>
              <a:gd name="connsiteX6" fmla="*/ 1995055 w 1995055"/>
              <a:gd name="connsiteY6" fmla="*/ 923330 h 923330"/>
              <a:gd name="connsiteX7" fmla="*/ 1536192 w 1995055"/>
              <a:gd name="connsiteY7" fmla="*/ 923330 h 923330"/>
              <a:gd name="connsiteX8" fmla="*/ 997528 w 1995055"/>
              <a:gd name="connsiteY8" fmla="*/ 923330 h 923330"/>
              <a:gd name="connsiteX9" fmla="*/ 558615 w 1995055"/>
              <a:gd name="connsiteY9" fmla="*/ 923330 h 923330"/>
              <a:gd name="connsiteX10" fmla="*/ 0 w 1995055"/>
              <a:gd name="connsiteY10" fmla="*/ 923330 h 923330"/>
              <a:gd name="connsiteX11" fmla="*/ 0 w 1995055"/>
              <a:gd name="connsiteY11" fmla="*/ 452432 h 923330"/>
              <a:gd name="connsiteX12" fmla="*/ 0 w 1995055"/>
              <a:gd name="connsiteY12" fmla="*/ 0 h 923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995055" h="923330" fill="none" extrusionOk="0">
                <a:moveTo>
                  <a:pt x="0" y="0"/>
                </a:moveTo>
                <a:cubicBezTo>
                  <a:pt x="187962" y="-27219"/>
                  <a:pt x="262601" y="8194"/>
                  <a:pt x="438912" y="0"/>
                </a:cubicBezTo>
                <a:cubicBezTo>
                  <a:pt x="615223" y="-8194"/>
                  <a:pt x="725162" y="10350"/>
                  <a:pt x="937676" y="0"/>
                </a:cubicBezTo>
                <a:cubicBezTo>
                  <a:pt x="1150190" y="-10350"/>
                  <a:pt x="1314179" y="38191"/>
                  <a:pt x="1476341" y="0"/>
                </a:cubicBezTo>
                <a:cubicBezTo>
                  <a:pt x="1638503" y="-38191"/>
                  <a:pt x="1751589" y="48259"/>
                  <a:pt x="1995055" y="0"/>
                </a:cubicBezTo>
                <a:cubicBezTo>
                  <a:pt x="2013101" y="122000"/>
                  <a:pt x="1950593" y="248293"/>
                  <a:pt x="1995055" y="443198"/>
                </a:cubicBezTo>
                <a:cubicBezTo>
                  <a:pt x="2039517" y="638103"/>
                  <a:pt x="1944184" y="805090"/>
                  <a:pt x="1995055" y="923330"/>
                </a:cubicBezTo>
                <a:cubicBezTo>
                  <a:pt x="1894748" y="966951"/>
                  <a:pt x="1696828" y="882599"/>
                  <a:pt x="1536192" y="923330"/>
                </a:cubicBezTo>
                <a:cubicBezTo>
                  <a:pt x="1375556" y="964061"/>
                  <a:pt x="1127963" y="914550"/>
                  <a:pt x="997528" y="923330"/>
                </a:cubicBezTo>
                <a:cubicBezTo>
                  <a:pt x="867093" y="932110"/>
                  <a:pt x="713038" y="886485"/>
                  <a:pt x="558615" y="923330"/>
                </a:cubicBezTo>
                <a:cubicBezTo>
                  <a:pt x="404192" y="960175"/>
                  <a:pt x="187321" y="895151"/>
                  <a:pt x="0" y="923330"/>
                </a:cubicBezTo>
                <a:cubicBezTo>
                  <a:pt x="-14449" y="720856"/>
                  <a:pt x="19550" y="646898"/>
                  <a:pt x="0" y="452432"/>
                </a:cubicBezTo>
                <a:cubicBezTo>
                  <a:pt x="-19550" y="257966"/>
                  <a:pt x="28051" y="180609"/>
                  <a:pt x="0" y="0"/>
                </a:cubicBezTo>
                <a:close/>
              </a:path>
              <a:path w="1995055" h="923330" stroke="0" extrusionOk="0">
                <a:moveTo>
                  <a:pt x="0" y="0"/>
                </a:moveTo>
                <a:cubicBezTo>
                  <a:pt x="110086" y="-21282"/>
                  <a:pt x="235944" y="48129"/>
                  <a:pt x="458863" y="0"/>
                </a:cubicBezTo>
                <a:cubicBezTo>
                  <a:pt x="681782" y="-48129"/>
                  <a:pt x="741774" y="38198"/>
                  <a:pt x="937676" y="0"/>
                </a:cubicBezTo>
                <a:cubicBezTo>
                  <a:pt x="1133578" y="-38198"/>
                  <a:pt x="1245704" y="31158"/>
                  <a:pt x="1396539" y="0"/>
                </a:cubicBezTo>
                <a:cubicBezTo>
                  <a:pt x="1547374" y="-31158"/>
                  <a:pt x="1821391" y="65793"/>
                  <a:pt x="1995055" y="0"/>
                </a:cubicBezTo>
                <a:cubicBezTo>
                  <a:pt x="1998335" y="216566"/>
                  <a:pt x="1960554" y="256219"/>
                  <a:pt x="1995055" y="443198"/>
                </a:cubicBezTo>
                <a:cubicBezTo>
                  <a:pt x="2029556" y="630177"/>
                  <a:pt x="1969655" y="687140"/>
                  <a:pt x="1995055" y="923330"/>
                </a:cubicBezTo>
                <a:cubicBezTo>
                  <a:pt x="1806522" y="926917"/>
                  <a:pt x="1725960" y="872085"/>
                  <a:pt x="1556143" y="923330"/>
                </a:cubicBezTo>
                <a:cubicBezTo>
                  <a:pt x="1386326" y="974575"/>
                  <a:pt x="1304839" y="886771"/>
                  <a:pt x="1117231" y="923330"/>
                </a:cubicBezTo>
                <a:cubicBezTo>
                  <a:pt x="929623" y="959889"/>
                  <a:pt x="754357" y="874338"/>
                  <a:pt x="638418" y="923330"/>
                </a:cubicBezTo>
                <a:cubicBezTo>
                  <a:pt x="522479" y="972322"/>
                  <a:pt x="209353" y="855655"/>
                  <a:pt x="0" y="923330"/>
                </a:cubicBezTo>
                <a:cubicBezTo>
                  <a:pt x="-110" y="700693"/>
                  <a:pt x="21232" y="681547"/>
                  <a:pt x="0" y="443198"/>
                </a:cubicBezTo>
                <a:cubicBezTo>
                  <a:pt x="-21232" y="204849"/>
                  <a:pt x="44330" y="171104"/>
                  <a:pt x="0" y="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284241819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81% believed that the Government is to blame for AMR</a:t>
            </a:r>
            <a:r>
              <a:rPr lang="en-KE" dirty="0"/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F6E3131-EBAA-3A46-85B3-7A7E8786D7CA}"/>
              </a:ext>
            </a:extLst>
          </p:cNvPr>
          <p:cNvSpPr txBox="1"/>
          <p:nvPr/>
        </p:nvSpPr>
        <p:spPr>
          <a:xfrm>
            <a:off x="2501874" y="4530444"/>
            <a:ext cx="1863438" cy="1754326"/>
          </a:xfrm>
          <a:custGeom>
            <a:avLst/>
            <a:gdLst>
              <a:gd name="connsiteX0" fmla="*/ 0 w 1863438"/>
              <a:gd name="connsiteY0" fmla="*/ 0 h 1754326"/>
              <a:gd name="connsiteX1" fmla="*/ 484494 w 1863438"/>
              <a:gd name="connsiteY1" fmla="*/ 0 h 1754326"/>
              <a:gd name="connsiteX2" fmla="*/ 987622 w 1863438"/>
              <a:gd name="connsiteY2" fmla="*/ 0 h 1754326"/>
              <a:gd name="connsiteX3" fmla="*/ 1416213 w 1863438"/>
              <a:gd name="connsiteY3" fmla="*/ 0 h 1754326"/>
              <a:gd name="connsiteX4" fmla="*/ 1863438 w 1863438"/>
              <a:gd name="connsiteY4" fmla="*/ 0 h 1754326"/>
              <a:gd name="connsiteX5" fmla="*/ 1863438 w 1863438"/>
              <a:gd name="connsiteY5" fmla="*/ 602319 h 1754326"/>
              <a:gd name="connsiteX6" fmla="*/ 1863438 w 1863438"/>
              <a:gd name="connsiteY6" fmla="*/ 1187094 h 1754326"/>
              <a:gd name="connsiteX7" fmla="*/ 1863438 w 1863438"/>
              <a:gd name="connsiteY7" fmla="*/ 1754326 h 1754326"/>
              <a:gd name="connsiteX8" fmla="*/ 1397579 w 1863438"/>
              <a:gd name="connsiteY8" fmla="*/ 1754326 h 1754326"/>
              <a:gd name="connsiteX9" fmla="*/ 913085 w 1863438"/>
              <a:gd name="connsiteY9" fmla="*/ 1754326 h 1754326"/>
              <a:gd name="connsiteX10" fmla="*/ 503128 w 1863438"/>
              <a:gd name="connsiteY10" fmla="*/ 1754326 h 1754326"/>
              <a:gd name="connsiteX11" fmla="*/ 0 w 1863438"/>
              <a:gd name="connsiteY11" fmla="*/ 1754326 h 1754326"/>
              <a:gd name="connsiteX12" fmla="*/ 0 w 1863438"/>
              <a:gd name="connsiteY12" fmla="*/ 1187094 h 1754326"/>
              <a:gd name="connsiteX13" fmla="*/ 0 w 1863438"/>
              <a:gd name="connsiteY13" fmla="*/ 602319 h 1754326"/>
              <a:gd name="connsiteX14" fmla="*/ 0 w 1863438"/>
              <a:gd name="connsiteY14" fmla="*/ 0 h 1754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63438" h="1754326" fill="none" extrusionOk="0">
                <a:moveTo>
                  <a:pt x="0" y="0"/>
                </a:moveTo>
                <a:cubicBezTo>
                  <a:pt x="214185" y="-21399"/>
                  <a:pt x="318689" y="13603"/>
                  <a:pt x="484494" y="0"/>
                </a:cubicBezTo>
                <a:cubicBezTo>
                  <a:pt x="650299" y="-13603"/>
                  <a:pt x="872546" y="14070"/>
                  <a:pt x="987622" y="0"/>
                </a:cubicBezTo>
                <a:cubicBezTo>
                  <a:pt x="1102698" y="-14070"/>
                  <a:pt x="1273243" y="41043"/>
                  <a:pt x="1416213" y="0"/>
                </a:cubicBezTo>
                <a:cubicBezTo>
                  <a:pt x="1559183" y="-41043"/>
                  <a:pt x="1661376" y="20731"/>
                  <a:pt x="1863438" y="0"/>
                </a:cubicBezTo>
                <a:cubicBezTo>
                  <a:pt x="1910480" y="214516"/>
                  <a:pt x="1849021" y="417889"/>
                  <a:pt x="1863438" y="602319"/>
                </a:cubicBezTo>
                <a:cubicBezTo>
                  <a:pt x="1877855" y="786749"/>
                  <a:pt x="1816120" y="943053"/>
                  <a:pt x="1863438" y="1187094"/>
                </a:cubicBezTo>
                <a:cubicBezTo>
                  <a:pt x="1910756" y="1431136"/>
                  <a:pt x="1824878" y="1549059"/>
                  <a:pt x="1863438" y="1754326"/>
                </a:cubicBezTo>
                <a:cubicBezTo>
                  <a:pt x="1717082" y="1770129"/>
                  <a:pt x="1582229" y="1741611"/>
                  <a:pt x="1397579" y="1754326"/>
                </a:cubicBezTo>
                <a:cubicBezTo>
                  <a:pt x="1212929" y="1767041"/>
                  <a:pt x="1104163" y="1710204"/>
                  <a:pt x="913085" y="1754326"/>
                </a:cubicBezTo>
                <a:cubicBezTo>
                  <a:pt x="722007" y="1798448"/>
                  <a:pt x="611458" y="1743211"/>
                  <a:pt x="503128" y="1754326"/>
                </a:cubicBezTo>
                <a:cubicBezTo>
                  <a:pt x="394798" y="1765441"/>
                  <a:pt x="127006" y="1708665"/>
                  <a:pt x="0" y="1754326"/>
                </a:cubicBezTo>
                <a:cubicBezTo>
                  <a:pt x="-26283" y="1525534"/>
                  <a:pt x="25960" y="1339769"/>
                  <a:pt x="0" y="1187094"/>
                </a:cubicBezTo>
                <a:cubicBezTo>
                  <a:pt x="-25960" y="1034419"/>
                  <a:pt x="20097" y="779880"/>
                  <a:pt x="0" y="602319"/>
                </a:cubicBezTo>
                <a:cubicBezTo>
                  <a:pt x="-20097" y="424758"/>
                  <a:pt x="18716" y="165794"/>
                  <a:pt x="0" y="0"/>
                </a:cubicBezTo>
                <a:close/>
              </a:path>
              <a:path w="1863438" h="1754326" stroke="0" extrusionOk="0">
                <a:moveTo>
                  <a:pt x="0" y="0"/>
                </a:moveTo>
                <a:cubicBezTo>
                  <a:pt x="105915" y="-23318"/>
                  <a:pt x="265750" y="1616"/>
                  <a:pt x="428591" y="0"/>
                </a:cubicBezTo>
                <a:cubicBezTo>
                  <a:pt x="591432" y="-1616"/>
                  <a:pt x="727586" y="39575"/>
                  <a:pt x="875816" y="0"/>
                </a:cubicBezTo>
                <a:cubicBezTo>
                  <a:pt x="1024047" y="-39575"/>
                  <a:pt x="1138051" y="2762"/>
                  <a:pt x="1304407" y="0"/>
                </a:cubicBezTo>
                <a:cubicBezTo>
                  <a:pt x="1470763" y="-2762"/>
                  <a:pt x="1673930" y="8024"/>
                  <a:pt x="1863438" y="0"/>
                </a:cubicBezTo>
                <a:cubicBezTo>
                  <a:pt x="1919526" y="233427"/>
                  <a:pt x="1826071" y="306658"/>
                  <a:pt x="1863438" y="549689"/>
                </a:cubicBezTo>
                <a:cubicBezTo>
                  <a:pt x="1900805" y="792720"/>
                  <a:pt x="1825787" y="945872"/>
                  <a:pt x="1863438" y="1152007"/>
                </a:cubicBezTo>
                <a:cubicBezTo>
                  <a:pt x="1901089" y="1358142"/>
                  <a:pt x="1852986" y="1577830"/>
                  <a:pt x="1863438" y="1754326"/>
                </a:cubicBezTo>
                <a:cubicBezTo>
                  <a:pt x="1679579" y="1777587"/>
                  <a:pt x="1478364" y="1714592"/>
                  <a:pt x="1378944" y="1754326"/>
                </a:cubicBezTo>
                <a:cubicBezTo>
                  <a:pt x="1279524" y="1794060"/>
                  <a:pt x="1070979" y="1729753"/>
                  <a:pt x="931719" y="1754326"/>
                </a:cubicBezTo>
                <a:cubicBezTo>
                  <a:pt x="792459" y="1778899"/>
                  <a:pt x="687943" y="1718059"/>
                  <a:pt x="465860" y="1754326"/>
                </a:cubicBezTo>
                <a:cubicBezTo>
                  <a:pt x="243777" y="1790593"/>
                  <a:pt x="152982" y="1724960"/>
                  <a:pt x="0" y="1754326"/>
                </a:cubicBezTo>
                <a:cubicBezTo>
                  <a:pt x="-5260" y="1540476"/>
                  <a:pt x="41253" y="1446494"/>
                  <a:pt x="0" y="1152007"/>
                </a:cubicBezTo>
                <a:cubicBezTo>
                  <a:pt x="-41253" y="857520"/>
                  <a:pt x="36020" y="732969"/>
                  <a:pt x="0" y="619862"/>
                </a:cubicBezTo>
                <a:cubicBezTo>
                  <a:pt x="-36020" y="506756"/>
                  <a:pt x="71608" y="292761"/>
                  <a:pt x="0" y="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284241819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In Wakiso 81%  believed that AMR is not associated with poor prescription practices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A31CA4A-6CFE-5C4C-A5E6-90016E47C24B}"/>
              </a:ext>
            </a:extLst>
          </p:cNvPr>
          <p:cNvSpPr txBox="1"/>
          <p:nvPr/>
        </p:nvSpPr>
        <p:spPr>
          <a:xfrm>
            <a:off x="408227" y="5013322"/>
            <a:ext cx="1676400" cy="1200329"/>
          </a:xfrm>
          <a:custGeom>
            <a:avLst/>
            <a:gdLst>
              <a:gd name="connsiteX0" fmla="*/ 0 w 1676400"/>
              <a:gd name="connsiteY0" fmla="*/ 0 h 1200329"/>
              <a:gd name="connsiteX1" fmla="*/ 508508 w 1676400"/>
              <a:gd name="connsiteY1" fmla="*/ 0 h 1200329"/>
              <a:gd name="connsiteX2" fmla="*/ 1067308 w 1676400"/>
              <a:gd name="connsiteY2" fmla="*/ 0 h 1200329"/>
              <a:gd name="connsiteX3" fmla="*/ 1676400 w 1676400"/>
              <a:gd name="connsiteY3" fmla="*/ 0 h 1200329"/>
              <a:gd name="connsiteX4" fmla="*/ 1676400 w 1676400"/>
              <a:gd name="connsiteY4" fmla="*/ 424116 h 1200329"/>
              <a:gd name="connsiteX5" fmla="*/ 1676400 w 1676400"/>
              <a:gd name="connsiteY5" fmla="*/ 836229 h 1200329"/>
              <a:gd name="connsiteX6" fmla="*/ 1676400 w 1676400"/>
              <a:gd name="connsiteY6" fmla="*/ 1200329 h 1200329"/>
              <a:gd name="connsiteX7" fmla="*/ 1151128 w 1676400"/>
              <a:gd name="connsiteY7" fmla="*/ 1200329 h 1200329"/>
              <a:gd name="connsiteX8" fmla="*/ 558800 w 1676400"/>
              <a:gd name="connsiteY8" fmla="*/ 1200329 h 1200329"/>
              <a:gd name="connsiteX9" fmla="*/ 0 w 1676400"/>
              <a:gd name="connsiteY9" fmla="*/ 1200329 h 1200329"/>
              <a:gd name="connsiteX10" fmla="*/ 0 w 1676400"/>
              <a:gd name="connsiteY10" fmla="*/ 824226 h 1200329"/>
              <a:gd name="connsiteX11" fmla="*/ 0 w 1676400"/>
              <a:gd name="connsiteY11" fmla="*/ 412113 h 1200329"/>
              <a:gd name="connsiteX12" fmla="*/ 0 w 1676400"/>
              <a:gd name="connsiteY12" fmla="*/ 0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76400" h="1200329" fill="none" extrusionOk="0">
                <a:moveTo>
                  <a:pt x="0" y="0"/>
                </a:moveTo>
                <a:cubicBezTo>
                  <a:pt x="111667" y="-24598"/>
                  <a:pt x="317671" y="2585"/>
                  <a:pt x="508508" y="0"/>
                </a:cubicBezTo>
                <a:cubicBezTo>
                  <a:pt x="699345" y="-2585"/>
                  <a:pt x="820787" y="10630"/>
                  <a:pt x="1067308" y="0"/>
                </a:cubicBezTo>
                <a:cubicBezTo>
                  <a:pt x="1313829" y="-10630"/>
                  <a:pt x="1444188" y="18384"/>
                  <a:pt x="1676400" y="0"/>
                </a:cubicBezTo>
                <a:cubicBezTo>
                  <a:pt x="1719793" y="179546"/>
                  <a:pt x="1631549" y="220472"/>
                  <a:pt x="1676400" y="424116"/>
                </a:cubicBezTo>
                <a:cubicBezTo>
                  <a:pt x="1721251" y="627760"/>
                  <a:pt x="1626996" y="692699"/>
                  <a:pt x="1676400" y="836229"/>
                </a:cubicBezTo>
                <a:cubicBezTo>
                  <a:pt x="1725804" y="979759"/>
                  <a:pt x="1663378" y="1033466"/>
                  <a:pt x="1676400" y="1200329"/>
                </a:cubicBezTo>
                <a:cubicBezTo>
                  <a:pt x="1529349" y="1237362"/>
                  <a:pt x="1356250" y="1174940"/>
                  <a:pt x="1151128" y="1200329"/>
                </a:cubicBezTo>
                <a:cubicBezTo>
                  <a:pt x="946006" y="1225718"/>
                  <a:pt x="738024" y="1157066"/>
                  <a:pt x="558800" y="1200329"/>
                </a:cubicBezTo>
                <a:cubicBezTo>
                  <a:pt x="379576" y="1243592"/>
                  <a:pt x="258613" y="1195929"/>
                  <a:pt x="0" y="1200329"/>
                </a:cubicBezTo>
                <a:cubicBezTo>
                  <a:pt x="-25277" y="1063996"/>
                  <a:pt x="21814" y="917733"/>
                  <a:pt x="0" y="824226"/>
                </a:cubicBezTo>
                <a:cubicBezTo>
                  <a:pt x="-21814" y="730719"/>
                  <a:pt x="2087" y="587926"/>
                  <a:pt x="0" y="412113"/>
                </a:cubicBezTo>
                <a:cubicBezTo>
                  <a:pt x="-2087" y="236300"/>
                  <a:pt x="43437" y="95120"/>
                  <a:pt x="0" y="0"/>
                </a:cubicBezTo>
                <a:close/>
              </a:path>
              <a:path w="1676400" h="1200329" stroke="0" extrusionOk="0">
                <a:moveTo>
                  <a:pt x="0" y="0"/>
                </a:moveTo>
                <a:cubicBezTo>
                  <a:pt x="238927" y="-59398"/>
                  <a:pt x="264588" y="35242"/>
                  <a:pt x="525272" y="0"/>
                </a:cubicBezTo>
                <a:cubicBezTo>
                  <a:pt x="785956" y="-35242"/>
                  <a:pt x="946214" y="31237"/>
                  <a:pt x="1067308" y="0"/>
                </a:cubicBezTo>
                <a:cubicBezTo>
                  <a:pt x="1188402" y="-31237"/>
                  <a:pt x="1394778" y="55621"/>
                  <a:pt x="1676400" y="0"/>
                </a:cubicBezTo>
                <a:cubicBezTo>
                  <a:pt x="1689831" y="119229"/>
                  <a:pt x="1635010" y="223806"/>
                  <a:pt x="1676400" y="400110"/>
                </a:cubicBezTo>
                <a:cubicBezTo>
                  <a:pt x="1717790" y="576414"/>
                  <a:pt x="1644668" y="653123"/>
                  <a:pt x="1676400" y="800219"/>
                </a:cubicBezTo>
                <a:cubicBezTo>
                  <a:pt x="1708132" y="947315"/>
                  <a:pt x="1660602" y="1073869"/>
                  <a:pt x="1676400" y="1200329"/>
                </a:cubicBezTo>
                <a:cubicBezTo>
                  <a:pt x="1439205" y="1215437"/>
                  <a:pt x="1352158" y="1177004"/>
                  <a:pt x="1167892" y="1200329"/>
                </a:cubicBezTo>
                <a:cubicBezTo>
                  <a:pt x="983626" y="1223654"/>
                  <a:pt x="833654" y="1198091"/>
                  <a:pt x="659384" y="1200329"/>
                </a:cubicBezTo>
                <a:cubicBezTo>
                  <a:pt x="485114" y="1202567"/>
                  <a:pt x="206183" y="1161331"/>
                  <a:pt x="0" y="1200329"/>
                </a:cubicBezTo>
                <a:cubicBezTo>
                  <a:pt x="-4005" y="1026301"/>
                  <a:pt x="611" y="911223"/>
                  <a:pt x="0" y="800219"/>
                </a:cubicBezTo>
                <a:cubicBezTo>
                  <a:pt x="-611" y="689215"/>
                  <a:pt x="38149" y="524846"/>
                  <a:pt x="0" y="436120"/>
                </a:cubicBezTo>
                <a:cubicBezTo>
                  <a:pt x="-38149" y="347394"/>
                  <a:pt x="38869" y="206436"/>
                  <a:pt x="0" y="0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284241819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42% thought vaccinations does not reduce AMR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70BB57D-0C7A-134A-9462-01AD288EE9F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8666" y="815485"/>
            <a:ext cx="4173567" cy="3126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7660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4B578-7B87-7E4B-9222-D74A37C84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405" y="67073"/>
            <a:ext cx="10081036" cy="1143000"/>
          </a:xfrm>
        </p:spPr>
        <p:txBody>
          <a:bodyPr>
            <a:normAutofit/>
          </a:bodyPr>
          <a:lstStyle/>
          <a:p>
            <a:r>
              <a:rPr lang="en-KE" sz="4000" b="1" dirty="0">
                <a:solidFill>
                  <a:srgbClr val="07A99C"/>
                </a:solidFill>
              </a:rPr>
              <a:t>Use of ARVs in livestock production in Uganda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E579937-8D16-2748-91C5-3E0D5EABF50D}"/>
              </a:ext>
            </a:extLst>
          </p:cNvPr>
          <p:cNvGrpSpPr/>
          <p:nvPr/>
        </p:nvGrpSpPr>
        <p:grpSpPr>
          <a:xfrm>
            <a:off x="4136065" y="1288484"/>
            <a:ext cx="3955312" cy="3258572"/>
            <a:chOff x="4437755" y="2767816"/>
            <a:chExt cx="2879834" cy="2403274"/>
          </a:xfrm>
        </p:grpSpPr>
        <p:pic>
          <p:nvPicPr>
            <p:cNvPr id="8" name="Picture 7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AEE9561D-5392-914F-8DF1-2E826B4703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437755" y="2932387"/>
              <a:ext cx="2879834" cy="2238703"/>
            </a:xfrm>
            <a:prstGeom prst="rect">
              <a:avLst/>
            </a:prstGeom>
          </p:spPr>
        </p:pic>
        <p:pic>
          <p:nvPicPr>
            <p:cNvPr id="11" name="Picture 10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E517AE7F-8DC4-C940-AA2F-AF21A67381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437755" y="2767816"/>
              <a:ext cx="2879834" cy="192506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9A1D3B0-E22E-C941-BED7-7E67C04ABE38}"/>
              </a:ext>
            </a:extLst>
          </p:cNvPr>
          <p:cNvGrpSpPr/>
          <p:nvPr/>
        </p:nvGrpSpPr>
        <p:grpSpPr>
          <a:xfrm>
            <a:off x="258948" y="1288484"/>
            <a:ext cx="3760159" cy="2140516"/>
            <a:chOff x="693683" y="3327766"/>
            <a:chExt cx="2953407" cy="1522758"/>
          </a:xfrm>
        </p:grpSpPr>
        <p:pic>
          <p:nvPicPr>
            <p:cNvPr id="6" name="Picture 5" descr="Graphical user interface, text, application&#10;&#10;Description automatically generated">
              <a:extLst>
                <a:ext uri="{FF2B5EF4-FFF2-40B4-BE49-F238E27FC236}">
                  <a16:creationId xmlns:a16="http://schemas.microsoft.com/office/drawing/2014/main" id="{C290C8EE-046D-9A4E-B8A4-2A663756936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93683" y="3327766"/>
              <a:ext cx="2953407" cy="26275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3" name="Picture 12" descr="Graphical user interface, text, application&#10;&#10;Description automatically generated">
              <a:extLst>
                <a:ext uri="{FF2B5EF4-FFF2-40B4-BE49-F238E27FC236}">
                  <a16:creationId xmlns:a16="http://schemas.microsoft.com/office/drawing/2014/main" id="{DE3152F1-D0DF-3C4F-854C-C80DD15DACA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93683" y="3590524"/>
              <a:ext cx="2953407" cy="1260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1D3C330-9056-A040-9F40-171A95C8CA0A}"/>
              </a:ext>
            </a:extLst>
          </p:cNvPr>
          <p:cNvGrpSpPr/>
          <p:nvPr/>
        </p:nvGrpSpPr>
        <p:grpSpPr>
          <a:xfrm>
            <a:off x="8229820" y="1280863"/>
            <a:ext cx="3703232" cy="3470575"/>
            <a:chOff x="6180080" y="1463290"/>
            <a:chExt cx="2940270" cy="2527522"/>
          </a:xfrm>
        </p:grpSpPr>
        <p:pic>
          <p:nvPicPr>
            <p:cNvPr id="16" name="Picture 15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95DEE8F0-BB85-C54C-9707-AB73949980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240515" y="1463290"/>
              <a:ext cx="2879835" cy="149490"/>
            </a:xfrm>
            <a:prstGeom prst="rect">
              <a:avLst/>
            </a:prstGeom>
          </p:spPr>
        </p:pic>
        <p:pic>
          <p:nvPicPr>
            <p:cNvPr id="17" name="Picture 16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83FA8A0A-1BBB-CE4D-9320-6CB8FD9831E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180080" y="1649292"/>
              <a:ext cx="2879835" cy="2341520"/>
            </a:xfrm>
            <a:prstGeom prst="rect">
              <a:avLst/>
            </a:prstGeom>
          </p:spPr>
        </p:pic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53272348-B102-2A43-AE87-642CEC53BDFA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8394" y="4787781"/>
            <a:ext cx="4855004" cy="18575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E014B740-31E4-B146-9162-C644778531B5}"/>
              </a:ext>
            </a:extLst>
          </p:cNvPr>
          <p:cNvSpPr txBox="1"/>
          <p:nvPr/>
        </p:nvSpPr>
        <p:spPr>
          <a:xfrm>
            <a:off x="6627655" y="5569516"/>
            <a:ext cx="3846786" cy="715089"/>
          </a:xfrm>
          <a:prstGeom prst="round2Diag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KE" dirty="0"/>
              <a:t>Slaughterhouse in Kampala and Lira</a:t>
            </a:r>
          </a:p>
          <a:p>
            <a:r>
              <a:rPr lang="en-KE" dirty="0"/>
              <a:t>Blood samples: 27.4 % of test positive</a:t>
            </a:r>
          </a:p>
        </p:txBody>
      </p:sp>
    </p:spTree>
    <p:extLst>
      <p:ext uri="{BB962C8B-B14F-4D97-AF65-F5344CB8AC3E}">
        <p14:creationId xmlns:p14="http://schemas.microsoft.com/office/powerpoint/2010/main" val="14510990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05E92E-35AC-8A4E-BDA0-AB698285CEF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8716" y="2432412"/>
            <a:ext cx="11653284" cy="4625163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1.4 million people have HIV (2018), and ARVs are available for free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K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KE" dirty="0"/>
              <a:t>Farmer need to max. profits, max. market share but min. input and shortest turnaround time</a:t>
            </a:r>
          </a:p>
          <a:p>
            <a:pPr marL="900057" lvl="1" indent="-342900">
              <a:buFont typeface="Arial" panose="020B0604020202020204" pitchFamily="34" charset="0"/>
              <a:buChar char="•"/>
            </a:pPr>
            <a:r>
              <a:rPr lang="en-GB" sz="2200" dirty="0"/>
              <a:t>Low income country with 40 million people</a:t>
            </a:r>
          </a:p>
          <a:p>
            <a:pPr marL="900057" lvl="1" indent="-342900">
              <a:buFont typeface="Arial" panose="020B0604020202020204" pitchFamily="34" charset="0"/>
              <a:buChar char="•"/>
            </a:pPr>
            <a:r>
              <a:rPr lang="en-GB" sz="2200" dirty="0"/>
              <a:t>41% live below the poverty line, 25% food insecure, 39% have access to drinking water</a:t>
            </a:r>
          </a:p>
          <a:p>
            <a:pPr marL="900057" lvl="1" indent="-342900">
              <a:buFont typeface="Arial" panose="020B0604020202020204" pitchFamily="34" charset="0"/>
              <a:buChar char="•"/>
            </a:pPr>
            <a:r>
              <a:rPr lang="en-GB" sz="2200" dirty="0"/>
              <a:t>58% of households depend on livestock</a:t>
            </a:r>
          </a:p>
          <a:p>
            <a:pPr marL="1257300" lvl="2" indent="-342900"/>
            <a:r>
              <a:rPr lang="en-GB" sz="2200" dirty="0"/>
              <a:t>92% are subsistence smallholders farmers</a:t>
            </a:r>
            <a:endParaRPr lang="en-KE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K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KE" dirty="0"/>
              <a:t>Jan-Aug 2019 in 10 districts in Uganda</a:t>
            </a:r>
          </a:p>
          <a:p>
            <a:pPr marL="900057" lvl="1" indent="-342900">
              <a:buFont typeface="Arial" panose="020B0604020202020204" pitchFamily="34" charset="0"/>
              <a:buChar char="•"/>
            </a:pPr>
            <a:r>
              <a:rPr lang="en-KE" dirty="0"/>
              <a:t>Are ARVs being used? If so, why?</a:t>
            </a:r>
          </a:p>
          <a:p>
            <a:pPr marL="900057" lvl="1" indent="-342900">
              <a:buFont typeface="Arial" panose="020B0604020202020204" pitchFamily="34" charset="0"/>
              <a:buChar char="•"/>
            </a:pPr>
            <a:r>
              <a:rPr lang="en-KE" dirty="0"/>
              <a:t>Can ARV residues be detected in feed, blood or animal tissue destined for human consumption? </a:t>
            </a:r>
          </a:p>
          <a:p>
            <a:pPr marL="1485900" lvl="2" indent="-342900"/>
            <a:r>
              <a:rPr lang="en-KE" dirty="0"/>
              <a:t>Chicken liver, pig muscle and blood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900057" lvl="1" indent="-342900">
              <a:buFont typeface="Arial" panose="020B0604020202020204" pitchFamily="34" charset="0"/>
              <a:buChar char="•"/>
            </a:pPr>
            <a:endParaRPr lang="en-K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B865F2F-2563-B542-A749-A643389009E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4888" y="545987"/>
            <a:ext cx="7842225" cy="15670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7A99C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43389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5F7560-ADAD-5B43-9AE4-0B210053CFE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11888" y="337184"/>
            <a:ext cx="11692270" cy="6434991"/>
          </a:xfrm>
        </p:spPr>
        <p:txBody>
          <a:bodyPr>
            <a:normAutofit/>
          </a:bodyPr>
          <a:lstStyle/>
          <a:p>
            <a:r>
              <a:rPr lang="en-KE" sz="2400" b="1" dirty="0">
                <a:solidFill>
                  <a:srgbClr val="07A99C"/>
                </a:solidFill>
              </a:rPr>
              <a:t>Are ARVs being use and if so, what are the drivers for use? </a:t>
            </a:r>
            <a:r>
              <a:rPr lang="en-KE" sz="2400" b="1" u="sng" dirty="0">
                <a:solidFill>
                  <a:srgbClr val="07A99C"/>
                </a:solidFill>
              </a:rPr>
              <a:t>YES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KE" sz="2000" dirty="0"/>
              <a:t>Mixed in feed or water ($0.2-2/tablet or in-kind)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KE" sz="2000" dirty="0"/>
              <a:t>Drivers of use: </a:t>
            </a:r>
          </a:p>
          <a:p>
            <a:pPr marL="900057" lvl="1" indent="-342900">
              <a:buFont typeface="Arial" panose="020B0604020202020204" pitchFamily="34" charset="0"/>
              <a:buChar char="•"/>
            </a:pPr>
            <a:r>
              <a:rPr lang="en-KE" sz="2000" dirty="0"/>
              <a:t>Growth promotion (increase appetite, accelerate growth and weight gain)</a:t>
            </a:r>
          </a:p>
          <a:p>
            <a:pPr marL="900057" lvl="1" indent="-342900">
              <a:buFont typeface="Arial" panose="020B0604020202020204" pitchFamily="34" charset="0"/>
              <a:buChar char="•"/>
            </a:pPr>
            <a:r>
              <a:rPr lang="en-KE" sz="2000" dirty="0"/>
              <a:t>Increase milk production (sows)</a:t>
            </a:r>
          </a:p>
          <a:p>
            <a:pPr marL="900057" lvl="1" indent="-342900">
              <a:buFont typeface="Arial" panose="020B0604020202020204" pitchFamily="34" charset="0"/>
              <a:buChar char="•"/>
            </a:pPr>
            <a:r>
              <a:rPr lang="en-KE" sz="2000" dirty="0"/>
              <a:t>Prevent or treat Newcastle disease virus, African swine fever virus, mycoplasma infections</a:t>
            </a:r>
          </a:p>
          <a:p>
            <a:pPr marL="900057" lvl="1" indent="-342900">
              <a:buFont typeface="Arial" panose="020B0604020202020204" pitchFamily="34" charset="0"/>
              <a:buChar char="•"/>
            </a:pPr>
            <a:r>
              <a:rPr lang="en-KE" sz="2000" dirty="0"/>
              <a:t>lack of good quality feed</a:t>
            </a:r>
          </a:p>
          <a:p>
            <a:pPr marL="900057" lvl="1" indent="-342900">
              <a:buFont typeface="Arial" panose="020B0604020202020204" pitchFamily="34" charset="0"/>
              <a:buChar char="•"/>
            </a:pPr>
            <a:r>
              <a:rPr lang="en-GB" sz="2000" dirty="0"/>
              <a:t>C</a:t>
            </a:r>
            <a:r>
              <a:rPr lang="en-KE" sz="2000" dirty="0"/>
              <a:t>ost of vaccine, lack of access to vaccines or other alternatives to prevent infections</a:t>
            </a:r>
          </a:p>
          <a:p>
            <a:pPr marL="900057" lvl="1" indent="-342900">
              <a:buFont typeface="Arial" panose="020B0604020202020204" pitchFamily="34" charset="0"/>
              <a:buChar char="•"/>
            </a:pPr>
            <a:r>
              <a:rPr lang="en-KE" sz="2000" dirty="0"/>
              <a:t>Veterinarian costs too high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KE" sz="2000" dirty="0"/>
              <a:t>ARVs administered by AHSPs as they supported the practice</a:t>
            </a:r>
          </a:p>
          <a:p>
            <a:endParaRPr lang="en-KE" sz="2400" dirty="0"/>
          </a:p>
          <a:p>
            <a:r>
              <a:rPr lang="en-KE" sz="2400" b="1" dirty="0">
                <a:solidFill>
                  <a:srgbClr val="07A99C"/>
                </a:solidFill>
              </a:rPr>
              <a:t>Did we find residues? </a:t>
            </a:r>
            <a:r>
              <a:rPr lang="en-KE" sz="2400" b="1" u="sng" dirty="0">
                <a:solidFill>
                  <a:srgbClr val="07A99C"/>
                </a:solidFill>
              </a:rPr>
              <a:t>YES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KE" sz="2000" dirty="0"/>
              <a:t>9% of samples test positive for 2/4 ARVs in 7/10 districts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KE" sz="2000" dirty="0"/>
              <a:t>Significance? Risk to human health?</a:t>
            </a:r>
          </a:p>
          <a:p>
            <a:endParaRPr lang="en-KE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KE" sz="2400" dirty="0"/>
              <a:t>Consequence of agricultural misuse and low dose → ARV Resistance</a:t>
            </a:r>
            <a:endParaRPr lang="en-KE" dirty="0"/>
          </a:p>
        </p:txBody>
      </p:sp>
    </p:spTree>
    <p:extLst>
      <p:ext uri="{BB962C8B-B14F-4D97-AF65-F5344CB8AC3E}">
        <p14:creationId xmlns:p14="http://schemas.microsoft.com/office/powerpoint/2010/main" val="1913035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DE5B0C6-CAB1-084C-B589-9F3E38D37D79}"/>
              </a:ext>
            </a:extLst>
          </p:cNvPr>
          <p:cNvSpPr/>
          <p:nvPr/>
        </p:nvSpPr>
        <p:spPr>
          <a:xfrm>
            <a:off x="276447" y="56138"/>
            <a:ext cx="5103627" cy="594008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GB" altLang="en-US" sz="2000" b="1" dirty="0">
                <a:solidFill>
                  <a:srgbClr val="07A99C"/>
                </a:solidFill>
              </a:rPr>
              <a:t>We can’t regulate our way to reducing AMU and AMR: </a:t>
            </a:r>
            <a:r>
              <a:rPr lang="en-GB" altLang="en-US" sz="2000" dirty="0">
                <a:solidFill>
                  <a:srgbClr val="07A99C"/>
                </a:solidFill>
              </a:rPr>
              <a:t>Regulation is needed but it’s not enough</a:t>
            </a:r>
            <a:endParaRPr lang="en-US" altLang="en-US" sz="2000" dirty="0">
              <a:solidFill>
                <a:srgbClr val="07A99C"/>
              </a:solidFill>
            </a:endParaRPr>
          </a:p>
          <a:p>
            <a:endParaRPr lang="en-US" sz="2000" b="1" dirty="0"/>
          </a:p>
          <a:p>
            <a:r>
              <a:rPr lang="en-US" sz="2000" b="1" dirty="0"/>
              <a:t>Kenya</a:t>
            </a:r>
            <a:r>
              <a:rPr lang="en-US" sz="2000" dirty="0"/>
              <a:t>: prescription only</a:t>
            </a:r>
          </a:p>
          <a:p>
            <a:r>
              <a:rPr lang="en-US" sz="2000" b="1" dirty="0"/>
              <a:t>Reality</a:t>
            </a:r>
            <a:r>
              <a:rPr lang="en-US" sz="2000" dirty="0"/>
              <a:t>: Without prescriptions</a:t>
            </a:r>
          </a:p>
          <a:p>
            <a:endParaRPr lang="en-US" sz="2000" dirty="0"/>
          </a:p>
          <a:p>
            <a:r>
              <a:rPr lang="en-US" sz="2000" b="1" dirty="0"/>
              <a:t>Kenya</a:t>
            </a:r>
            <a:r>
              <a:rPr lang="en-US" sz="2000" dirty="0"/>
              <a:t>: Agrovets are trained and registered with the KVB</a:t>
            </a:r>
          </a:p>
          <a:p>
            <a:r>
              <a:rPr lang="en-US" sz="2000" b="1" dirty="0"/>
              <a:t>Reality</a:t>
            </a:r>
            <a:r>
              <a:rPr lang="en-US" sz="2000" dirty="0"/>
              <a:t>: Employ unqualified staff </a:t>
            </a:r>
          </a:p>
          <a:p>
            <a:r>
              <a:rPr lang="en-US" sz="2000" dirty="0"/>
              <a:t>to dispense drugs and advice</a:t>
            </a:r>
          </a:p>
          <a:p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~80% of farmers either self diagnose or rely on </a:t>
            </a:r>
          </a:p>
          <a:p>
            <a:r>
              <a:rPr lang="en-US" sz="2000" dirty="0"/>
              <a:t>untrained animal health providers</a:t>
            </a:r>
          </a:p>
          <a:p>
            <a:endParaRPr lang="en-US" sz="2000" dirty="0"/>
          </a:p>
          <a:p>
            <a:r>
              <a:rPr lang="en-US" sz="2000" dirty="0"/>
              <a:t>Corruption and low trust in government </a:t>
            </a:r>
          </a:p>
          <a:p>
            <a:r>
              <a:rPr lang="en-US" sz="2000" dirty="0"/>
              <a:t>Limited resources to enforce regulations</a:t>
            </a:r>
          </a:p>
          <a:p>
            <a:r>
              <a:rPr lang="en-US" sz="2000" dirty="0"/>
              <a:t>Policy gaps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A31A26D-F6E0-0A4E-9FBE-E23EB4FF5AA7}"/>
              </a:ext>
            </a:extLst>
          </p:cNvPr>
          <p:cNvSpPr txBox="1">
            <a:spLocks/>
          </p:cNvSpPr>
          <p:nvPr/>
        </p:nvSpPr>
        <p:spPr>
          <a:xfrm>
            <a:off x="6096000" y="56138"/>
            <a:ext cx="6014483" cy="6740306"/>
          </a:xfrm>
          <a:prstGeom prst="rect">
            <a:avLst/>
          </a:prstGeom>
        </p:spPr>
        <p:txBody>
          <a:bodyPr>
            <a:normAutofit fontScale="4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30000"/>
              </a:lnSpc>
              <a:buClr>
                <a:srgbClr val="9A0000"/>
              </a:buClr>
              <a:buNone/>
              <a:defRPr/>
            </a:pPr>
            <a:r>
              <a:rPr lang="en-GB" altLang="en-US" sz="5000" b="1" dirty="0">
                <a:solidFill>
                  <a:srgbClr val="07A99C"/>
                </a:solidFill>
              </a:rPr>
              <a:t>We can’t train our way to reducing AMU and AMR: </a:t>
            </a:r>
            <a:r>
              <a:rPr lang="en-GB" altLang="en-US" sz="5000" dirty="0">
                <a:solidFill>
                  <a:srgbClr val="07A99C"/>
                </a:solidFill>
              </a:rPr>
              <a:t>Capacity building is useful if incentives are in place</a:t>
            </a:r>
          </a:p>
          <a:p>
            <a:pPr marL="0" indent="0">
              <a:lnSpc>
                <a:spcPct val="130000"/>
              </a:lnSpc>
              <a:buClr>
                <a:srgbClr val="9A0000"/>
              </a:buClr>
              <a:buNone/>
              <a:defRPr/>
            </a:pPr>
            <a:endParaRPr lang="en-GB" sz="2400" dirty="0">
              <a:solidFill>
                <a:srgbClr val="07A99C"/>
              </a:solidFill>
              <a:ea typeface="ＭＳ Ｐゴシック" charset="0"/>
            </a:endParaRPr>
          </a:p>
          <a:p>
            <a:pPr marL="0" indent="0" algn="r">
              <a:lnSpc>
                <a:spcPct val="130000"/>
              </a:lnSpc>
              <a:buClr>
                <a:srgbClr val="9A0000"/>
              </a:buClr>
              <a:buNone/>
              <a:defRPr/>
            </a:pPr>
            <a:r>
              <a:rPr lang="en-GB" sz="5000" dirty="0">
                <a:ea typeface="ＭＳ Ｐゴシック" charset="0"/>
              </a:rPr>
              <a:t>Training not just about knowledge </a:t>
            </a:r>
          </a:p>
          <a:p>
            <a:pPr marL="0" indent="0" algn="r">
              <a:lnSpc>
                <a:spcPct val="130000"/>
              </a:lnSpc>
              <a:buClr>
                <a:srgbClr val="9A0000"/>
              </a:buClr>
              <a:buNone/>
              <a:defRPr/>
            </a:pPr>
            <a:r>
              <a:rPr lang="en-GB" sz="5000" dirty="0">
                <a:ea typeface="ＭＳ Ｐゴシック" charset="0"/>
              </a:rPr>
              <a:t>transfer - not enough</a:t>
            </a:r>
          </a:p>
          <a:p>
            <a:pPr marL="0" indent="0" algn="r">
              <a:lnSpc>
                <a:spcPct val="130000"/>
              </a:lnSpc>
              <a:buClr>
                <a:srgbClr val="9A0000"/>
              </a:buClr>
              <a:buNone/>
              <a:defRPr/>
            </a:pPr>
            <a:endParaRPr lang="en-GB" sz="5000" dirty="0">
              <a:ea typeface="ＭＳ Ｐゴシック" charset="0"/>
            </a:endParaRPr>
          </a:p>
          <a:p>
            <a:pPr marL="0" indent="0" algn="r">
              <a:lnSpc>
                <a:spcPct val="130000"/>
              </a:lnSpc>
              <a:buClr>
                <a:srgbClr val="9A0000"/>
              </a:buClr>
              <a:buNone/>
              <a:defRPr/>
            </a:pPr>
            <a:r>
              <a:rPr lang="en-GB" sz="5000" dirty="0">
                <a:ea typeface="ＭＳ Ｐゴシック" charset="0"/>
              </a:rPr>
              <a:t>To improve or change behaviour</a:t>
            </a:r>
          </a:p>
          <a:p>
            <a:pPr marL="0" indent="0" algn="r">
              <a:lnSpc>
                <a:spcPct val="130000"/>
              </a:lnSpc>
              <a:buClr>
                <a:srgbClr val="9A0000"/>
              </a:buClr>
              <a:buNone/>
              <a:defRPr/>
            </a:pPr>
            <a:r>
              <a:rPr lang="en-GB" sz="5000" dirty="0">
                <a:ea typeface="ＭＳ Ｐゴシック" charset="0"/>
              </a:rPr>
              <a:t> coupled with incentives</a:t>
            </a:r>
          </a:p>
          <a:p>
            <a:pPr marL="0" indent="0" algn="r">
              <a:lnSpc>
                <a:spcPct val="130000"/>
              </a:lnSpc>
              <a:buClr>
                <a:srgbClr val="9A0000"/>
              </a:buClr>
              <a:buNone/>
              <a:defRPr/>
            </a:pPr>
            <a:endParaRPr lang="en-GB" sz="5000" dirty="0">
              <a:ea typeface="ＭＳ Ｐゴシック" charset="0"/>
            </a:endParaRPr>
          </a:p>
          <a:p>
            <a:pPr marL="0" indent="0" algn="r">
              <a:lnSpc>
                <a:spcPct val="130000"/>
              </a:lnSpc>
              <a:buClr>
                <a:srgbClr val="9A0000"/>
              </a:buClr>
              <a:buNone/>
              <a:defRPr/>
            </a:pPr>
            <a:r>
              <a:rPr lang="en-GB" sz="5000" dirty="0">
                <a:ea typeface="ＭＳ Ｐゴシック" charset="0"/>
              </a:rPr>
              <a:t>Willingness to pay: consumers don’t have economic power</a:t>
            </a:r>
          </a:p>
          <a:p>
            <a:pPr algn="r">
              <a:lnSpc>
                <a:spcPct val="130000"/>
              </a:lnSpc>
              <a:buClr>
                <a:srgbClr val="9A0000"/>
              </a:buClr>
              <a:defRPr/>
            </a:pPr>
            <a:endParaRPr lang="en-GB" sz="5000" dirty="0">
              <a:ea typeface="ＭＳ Ｐゴシック" charset="0"/>
            </a:endParaRPr>
          </a:p>
          <a:p>
            <a:pPr marL="0" indent="0" algn="r">
              <a:lnSpc>
                <a:spcPct val="130000"/>
              </a:lnSpc>
              <a:buClr>
                <a:srgbClr val="9A0000"/>
              </a:buClr>
              <a:buNone/>
              <a:defRPr/>
            </a:pPr>
            <a:r>
              <a:rPr lang="en-GB" sz="5000" dirty="0">
                <a:ea typeface="ＭＳ Ｐゴシック" charset="0"/>
              </a:rPr>
              <a:t>Need an enabling environment</a:t>
            </a:r>
          </a:p>
          <a:p>
            <a:pPr marL="0" indent="0" algn="r">
              <a:lnSpc>
                <a:spcPct val="130000"/>
              </a:lnSpc>
              <a:buClr>
                <a:srgbClr val="9A0000"/>
              </a:buClr>
              <a:buNone/>
              <a:defRPr/>
            </a:pPr>
            <a:r>
              <a:rPr lang="en-GB" sz="5000" i="1" dirty="0">
                <a:ea typeface="ＭＳ Ｐゴシック" charset="0"/>
              </a:rPr>
              <a:t>New project: Exploring the use of behavioural “nudges”</a:t>
            </a:r>
          </a:p>
          <a:p>
            <a:pPr>
              <a:lnSpc>
                <a:spcPct val="130000"/>
              </a:lnSpc>
              <a:buClr>
                <a:srgbClr val="9A0000"/>
              </a:buClr>
              <a:defRPr/>
            </a:pPr>
            <a:endParaRPr lang="en-GB" sz="1500" i="1" dirty="0">
              <a:ea typeface="ＭＳ Ｐゴシック" charset="0"/>
            </a:endParaRPr>
          </a:p>
          <a:p>
            <a:pPr>
              <a:lnSpc>
                <a:spcPct val="130000"/>
              </a:lnSpc>
              <a:buClr>
                <a:srgbClr val="9A0000"/>
              </a:buClr>
              <a:defRPr/>
            </a:pPr>
            <a:endParaRPr lang="en-GB" sz="1500" dirty="0">
              <a:ea typeface="ＭＳ Ｐゴシック" charset="0"/>
            </a:endParaRPr>
          </a:p>
          <a:p>
            <a:pPr>
              <a:lnSpc>
                <a:spcPct val="130000"/>
              </a:lnSpc>
              <a:buClr>
                <a:srgbClr val="9A0000"/>
              </a:buClr>
              <a:buFont typeface="Wingdings" charset="0"/>
              <a:buChar char="Ø"/>
              <a:defRPr/>
            </a:pPr>
            <a:endParaRPr lang="en-GB" sz="1800" dirty="0">
              <a:ea typeface="ＭＳ Ｐゴシック" charset="0"/>
            </a:endParaRPr>
          </a:p>
          <a:p>
            <a:pPr lvl="6">
              <a:buFont typeface="Wingdings" charset="0"/>
              <a:buChar char="Ø"/>
              <a:defRPr/>
            </a:pPr>
            <a:endParaRPr lang="en-US" dirty="0">
              <a:ea typeface="ＭＳ Ｐゴシック" charset="0"/>
            </a:endParaRP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8115BC28-25D4-9343-BBD9-C8701B8D2C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1996" y="1527319"/>
            <a:ext cx="2069288" cy="2364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70040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805623-9761-4548-86E7-981C60E8B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793" y="-48005"/>
            <a:ext cx="10972800" cy="1143000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CGIAR and ILRI: </a:t>
            </a:r>
            <a:r>
              <a:rPr lang="en-GB" sz="3200" dirty="0">
                <a:solidFill>
                  <a:srgbClr val="C00000"/>
                </a:solidFill>
              </a:rPr>
              <a:t>Better lives through livestock!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3FE849F-F16D-694E-8F74-97E40CF42BB7}"/>
              </a:ext>
            </a:extLst>
          </p:cNvPr>
          <p:cNvSpPr/>
          <p:nvPr/>
        </p:nvSpPr>
        <p:spPr>
          <a:xfrm>
            <a:off x="953095" y="2090078"/>
            <a:ext cx="1350000" cy="1350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8576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500" b="1" dirty="0">
                <a:solidFill>
                  <a:prstClr val="white"/>
                </a:solidFill>
                <a:latin typeface="Calibri"/>
              </a:rPr>
              <a:t>Reduce poverty</a:t>
            </a:r>
            <a:endParaRPr lang="en-GB" sz="1500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4BB413E-5150-DA42-B045-3E8A4D00A4AF}"/>
              </a:ext>
            </a:extLst>
          </p:cNvPr>
          <p:cNvSpPr/>
          <p:nvPr/>
        </p:nvSpPr>
        <p:spPr>
          <a:xfrm>
            <a:off x="1906662" y="1149156"/>
            <a:ext cx="1350000" cy="1350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8576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500" b="1" dirty="0">
                <a:solidFill>
                  <a:prstClr val="white"/>
                </a:solidFill>
                <a:latin typeface="Calibri"/>
              </a:rPr>
              <a:t>Improve food and nutrition security</a:t>
            </a:r>
            <a:endParaRPr lang="en-GB" sz="1500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88397C2-1D11-5C49-AEA0-4B66E1794C6E}"/>
              </a:ext>
            </a:extLst>
          </p:cNvPr>
          <p:cNvSpPr/>
          <p:nvPr/>
        </p:nvSpPr>
        <p:spPr>
          <a:xfrm>
            <a:off x="2860229" y="2090078"/>
            <a:ext cx="1350000" cy="1350000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8576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500" b="1" dirty="0">
                <a:solidFill>
                  <a:prstClr val="white"/>
                </a:solidFill>
                <a:latin typeface="Calibri"/>
              </a:rPr>
              <a:t>Improve natural resources</a:t>
            </a:r>
            <a:endParaRPr lang="en-GB" sz="1500" b="1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0" name="Picture 2" descr="PAGE and the Sustainable Development Goals | PAGE">
            <a:extLst>
              <a:ext uri="{FF2B5EF4-FFF2-40B4-BE49-F238E27FC236}">
                <a16:creationId xmlns:a16="http://schemas.microsoft.com/office/drawing/2014/main" id="{99F80C86-3640-EB44-B222-48DFA2FF2D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3095" y="4381000"/>
            <a:ext cx="3476358" cy="1770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21295BE-769E-7B47-A81D-64F5E7661494}"/>
              </a:ext>
            </a:extLst>
          </p:cNvPr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14474" y="1153892"/>
            <a:ext cx="5022808" cy="336432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C445F5F-4328-BC41-BD33-5C8BD4349E82}"/>
              </a:ext>
            </a:extLst>
          </p:cNvPr>
          <p:cNvSpPr txBox="1"/>
          <p:nvPr/>
        </p:nvSpPr>
        <p:spPr bwMode="auto">
          <a:xfrm>
            <a:off x="5614474" y="835224"/>
            <a:ext cx="505352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r>
              <a:rPr lang="en-US" sz="700" dirty="0"/>
              <a:t>Source: </a:t>
            </a:r>
            <a:r>
              <a:rPr lang="en-US" sz="700" i="1" dirty="0"/>
              <a:t>Options for the Livestock Sector in Developing and Emerging Economies to 2030 and Beyond. </a:t>
            </a:r>
            <a:r>
              <a:rPr lang="en-US" sz="700" dirty="0"/>
              <a:t>World Economic Forum White Paper January 2019</a:t>
            </a:r>
            <a:endParaRPr lang="en-GB" sz="7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6B33BBE-1C80-C949-AB09-C7F03D9E2946}"/>
              </a:ext>
            </a:extLst>
          </p:cNvPr>
          <p:cNvSpPr/>
          <p:nvPr/>
        </p:nvSpPr>
        <p:spPr>
          <a:xfrm>
            <a:off x="5334001" y="4589324"/>
            <a:ext cx="541549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rgbClr val="682622"/>
              </a:buClr>
            </a:pPr>
            <a:r>
              <a:rPr lang="en-GB" dirty="0">
                <a:solidFill>
                  <a:prstClr val="black"/>
                </a:solidFill>
              </a:rPr>
              <a:t>Market value of Africa’s animal-source foods to grow to ∼$151 billion by 2050 (from ∼$37bn in 2019)</a:t>
            </a:r>
          </a:p>
          <a:p>
            <a:pPr algn="ctr">
              <a:buClr>
                <a:srgbClr val="682622"/>
              </a:buClr>
            </a:pPr>
            <a:endParaRPr lang="en-GB" dirty="0">
              <a:solidFill>
                <a:prstClr val="black"/>
              </a:solidFill>
            </a:endParaRPr>
          </a:p>
          <a:p>
            <a:pPr algn="ctr">
              <a:buClr>
                <a:srgbClr val="682622"/>
              </a:buClr>
            </a:pPr>
            <a:r>
              <a:rPr lang="en-GB" b="1" dirty="0">
                <a:solidFill>
                  <a:prstClr val="black"/>
                </a:solidFill>
              </a:rPr>
              <a:t>Most livestock products are sold </a:t>
            </a:r>
            <a:r>
              <a:rPr lang="en-GB" b="1" dirty="0">
                <a:solidFill>
                  <a:srgbClr val="C00000"/>
                </a:solidFill>
              </a:rPr>
              <a:t>locally</a:t>
            </a:r>
            <a:r>
              <a:rPr lang="en-GB" b="1" dirty="0">
                <a:solidFill>
                  <a:prstClr val="black"/>
                </a:solidFill>
              </a:rPr>
              <a:t> and</a:t>
            </a:r>
            <a:r>
              <a:rPr lang="en-GB" b="1" dirty="0">
                <a:solidFill>
                  <a:srgbClr val="FF0000"/>
                </a:solidFill>
              </a:rPr>
              <a:t> </a:t>
            </a:r>
            <a:r>
              <a:rPr lang="en-GB" b="1" dirty="0">
                <a:solidFill>
                  <a:srgbClr val="C00000"/>
                </a:solidFill>
              </a:rPr>
              <a:t>informally</a:t>
            </a:r>
          </a:p>
          <a:p>
            <a:pPr>
              <a:buClr>
                <a:srgbClr val="682622"/>
              </a:buClr>
            </a:pPr>
            <a:endParaRPr lang="en-GB" dirty="0">
              <a:solidFill>
                <a:prstClr val="black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1171D61-F7A3-5647-9BF6-77E7110B8D8C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8733" y="3321083"/>
            <a:ext cx="925858" cy="9515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598639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811D27-8755-854E-9F22-A1DAFA644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716" y="-67274"/>
            <a:ext cx="11876567" cy="1143000"/>
          </a:xfrm>
        </p:spPr>
        <p:txBody>
          <a:bodyPr>
            <a:normAutofit/>
          </a:bodyPr>
          <a:lstStyle/>
          <a:p>
            <a:r>
              <a:rPr lang="en-GB" sz="4000" dirty="0">
                <a:solidFill>
                  <a:srgbClr val="07A99C"/>
                </a:solidFill>
                <a:latin typeface="+mn-lt"/>
              </a:rPr>
              <a:t>Need for gendered approach to reducing antibiotic use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8FD475-52B3-2847-A6E6-AB5FD18563F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23284" y="1349217"/>
            <a:ext cx="8080745" cy="4965405"/>
          </a:xfrm>
        </p:spPr>
        <p:txBody>
          <a:bodyPr>
            <a:normAutofit fontScale="92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“farmer” = man in the field or with his livestock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2/3 of 600 million poor mixed crop-livestock farmers are women</a:t>
            </a:r>
          </a:p>
          <a:p>
            <a:pPr marL="900057" lvl="1" indent="-342900">
              <a:buFont typeface="Arial" panose="020B0604020202020204" pitchFamily="34" charset="0"/>
              <a:buChar char="•"/>
            </a:pPr>
            <a:r>
              <a:rPr lang="en-US" sz="2100" dirty="0"/>
              <a:t>5-10% of farms in NED, DK, DE are managed by females (Eurostat 2016)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Women do most of the day-to-day farm animal management plus household chores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Gender-blind intensification interventions can inadvertently cause women to lose their business</a:t>
            </a:r>
          </a:p>
          <a:p>
            <a:pPr marL="900057" lvl="1" indent="-342900">
              <a:buFont typeface="Arial" panose="020B0604020202020204" pitchFamily="34" charset="0"/>
              <a:buChar char="•"/>
            </a:pPr>
            <a:r>
              <a:rPr lang="en-GB" sz="2100" dirty="0"/>
              <a:t>Gender-dynamics can negatively affect willingness to adopt new vaccines → Increase workload for women</a:t>
            </a:r>
          </a:p>
          <a:p>
            <a:pPr marL="900057" lvl="1" indent="-342900">
              <a:buFont typeface="Arial" panose="020B0604020202020204" pitchFamily="34" charset="0"/>
              <a:buChar char="•"/>
            </a:pPr>
            <a:r>
              <a:rPr lang="en-GB" sz="2100" dirty="0"/>
              <a:t>Vaccine delivery systems tend to target men farmers, making it difficult for women to access them e.g. distance to a vaccination point</a:t>
            </a:r>
          </a:p>
          <a:p>
            <a:endParaRPr lang="en-GB" sz="2400" dirty="0"/>
          </a:p>
          <a:p>
            <a:pPr algn="ctr"/>
            <a:r>
              <a:rPr lang="en-GB" sz="2600" dirty="0">
                <a:solidFill>
                  <a:srgbClr val="07A99C"/>
                </a:solidFill>
              </a:rPr>
              <a:t>Effective interventions to reduce antibiotic use </a:t>
            </a:r>
            <a:r>
              <a:rPr lang="en-GB" sz="2600" u="sng" dirty="0">
                <a:solidFill>
                  <a:srgbClr val="07A99C"/>
                </a:solidFill>
              </a:rPr>
              <a:t>AND</a:t>
            </a:r>
            <a:r>
              <a:rPr lang="en-GB" sz="2600" dirty="0">
                <a:solidFill>
                  <a:srgbClr val="07A99C"/>
                </a:solidFill>
              </a:rPr>
              <a:t> empower rural women livestock farmers? </a:t>
            </a:r>
            <a:endParaRPr lang="en-GB" sz="2600" u="sng" dirty="0">
              <a:solidFill>
                <a:srgbClr val="07A99C"/>
              </a:solidFill>
            </a:endParaRPr>
          </a:p>
        </p:txBody>
      </p:sp>
      <p:pic>
        <p:nvPicPr>
          <p:cNvPr id="6" name="Picture 5" descr="A person holding a cat&#10;&#10;Description automatically generated with low confidence">
            <a:extLst>
              <a:ext uri="{FF2B5EF4-FFF2-40B4-BE49-F238E27FC236}">
                <a16:creationId xmlns:a16="http://schemas.microsoft.com/office/drawing/2014/main" id="{B0637C01-04A3-FD4A-8181-827635CB44F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4029" y="802235"/>
            <a:ext cx="3795822" cy="2383757"/>
          </a:xfrm>
          <a:prstGeom prst="rect">
            <a:avLst/>
          </a:prstGeom>
        </p:spPr>
      </p:pic>
      <p:pic>
        <p:nvPicPr>
          <p:cNvPr id="5" name="Picture 4" descr="A picture containing outdoor, ground, mammal&#10;&#10;Description automatically generated">
            <a:extLst>
              <a:ext uri="{FF2B5EF4-FFF2-40B4-BE49-F238E27FC236}">
                <a16:creationId xmlns:a16="http://schemas.microsoft.com/office/drawing/2014/main" id="{A3AA3C42-3753-0244-BE40-1A47E50D2B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4029" y="3511920"/>
            <a:ext cx="3795822" cy="2476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2885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Bildergebnis fÃ¼r worldfish">
            <a:extLst>
              <a:ext uri="{FF2B5EF4-FFF2-40B4-BE49-F238E27FC236}">
                <a16:creationId xmlns:a16="http://schemas.microsoft.com/office/drawing/2014/main" id="{D7DDEF0F-E828-4D6D-9BDE-ED2B79FB89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77424" y="1275786"/>
            <a:ext cx="1279059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C9E2E18-9EB0-4A0E-940B-BC64D2A4174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0725" y="1290829"/>
            <a:ext cx="1401771" cy="720000"/>
          </a:xfrm>
          <a:prstGeom prst="rect">
            <a:avLst/>
          </a:prstGeom>
        </p:spPr>
      </p:pic>
      <p:pic>
        <p:nvPicPr>
          <p:cNvPr id="7" name="Picture 2" descr="International Water Management Institute (IWMI)">
            <a:extLst>
              <a:ext uri="{FF2B5EF4-FFF2-40B4-BE49-F238E27FC236}">
                <a16:creationId xmlns:a16="http://schemas.microsoft.com/office/drawing/2014/main" id="{DD09DB9A-9059-4B04-9A53-E628BC007D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40715" y="1287892"/>
            <a:ext cx="892036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D45636D-BDEB-4626-B633-E2A5C6BE0CE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371" y="1321028"/>
            <a:ext cx="693463" cy="720000"/>
          </a:xfrm>
          <a:prstGeom prst="rect">
            <a:avLst/>
          </a:prstGeom>
        </p:spPr>
      </p:pic>
      <p:pic>
        <p:nvPicPr>
          <p:cNvPr id="15" name="Picture 4" descr="Swedish University of Agricultural Sciences logo.png">
            <a:extLst>
              <a:ext uri="{FF2B5EF4-FFF2-40B4-BE49-F238E27FC236}">
                <a16:creationId xmlns:a16="http://schemas.microsoft.com/office/drawing/2014/main" id="{3EC63534-6FAA-A340-BCBE-D4DBC461FC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0734" y="4736530"/>
            <a:ext cx="892036" cy="892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914DABC-D4CE-D84C-B2E3-626263957769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9144" y="1209355"/>
            <a:ext cx="1599935" cy="929723"/>
          </a:xfrm>
          <a:prstGeom prst="rect">
            <a:avLst/>
          </a:prstGeom>
        </p:spPr>
      </p:pic>
      <p:pic>
        <p:nvPicPr>
          <p:cNvPr id="1026" name="Picture 2" descr="ICARS - International Centre for Antimicrobial Resistance Solutions">
            <a:extLst>
              <a:ext uri="{FF2B5EF4-FFF2-40B4-BE49-F238E27FC236}">
                <a16:creationId xmlns:a16="http://schemas.microsoft.com/office/drawing/2014/main" id="{46FC06DF-9735-A946-AEE2-B73DB6B655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90075" y="2234889"/>
            <a:ext cx="2586051" cy="581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UCAST -standardising antimicrobial susceptibility testing in Europe">
            <a:extLst>
              <a:ext uri="{FF2B5EF4-FFF2-40B4-BE49-F238E27FC236}">
                <a16:creationId xmlns:a16="http://schemas.microsoft.com/office/drawing/2014/main" id="{DD57A45D-098B-D341-A250-2F38DB1CE5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0416" y="6113573"/>
            <a:ext cx="3095747" cy="680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1F291EF-E178-C24B-9D1F-4D41F71A2709}"/>
              </a:ext>
            </a:extLst>
          </p:cNvPr>
          <p:cNvPicPr/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0640" y="5996276"/>
            <a:ext cx="59133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 descr="University of Liverpool - The Science Council ~ : The Science Council ~">
            <a:extLst>
              <a:ext uri="{FF2B5EF4-FFF2-40B4-BE49-F238E27FC236}">
                <a16:creationId xmlns:a16="http://schemas.microsoft.com/office/drawing/2014/main" id="{73858E02-3C1B-DC44-B246-7FB3DBC6FC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81289" y="4688111"/>
            <a:ext cx="1706667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Royal Veterinary College (RVC) (@RoyalVetCollege) | Twitter">
            <a:extLst>
              <a:ext uri="{FF2B5EF4-FFF2-40B4-BE49-F238E27FC236}">
                <a16:creationId xmlns:a16="http://schemas.microsoft.com/office/drawing/2014/main" id="{722D3B47-4842-CD43-9A48-B6A56E784E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938246" y="3443391"/>
            <a:ext cx="1536947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University of Nairobi | Committed to Scholarly Excellence">
            <a:extLst>
              <a:ext uri="{FF2B5EF4-FFF2-40B4-BE49-F238E27FC236}">
                <a16:creationId xmlns:a16="http://schemas.microsoft.com/office/drawing/2014/main" id="{7AFBA3B6-62DB-8F48-A7B8-80F12E8DDC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52235" y="2818324"/>
            <a:ext cx="1959971" cy="979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Kenya Medical Research Institute (@KEMRI_Kenya) | Twitter">
            <a:extLst>
              <a:ext uri="{FF2B5EF4-FFF2-40B4-BE49-F238E27FC236}">
                <a16:creationId xmlns:a16="http://schemas.microsoft.com/office/drawing/2014/main" id="{C566C8F7-1BD9-814E-BC51-F6944AF47D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12796" y="3967149"/>
            <a:ext cx="876947" cy="876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Ministry of Agriculture | Ministry of Agriculture, Livestock, Fisheries and  Cooperatives">
            <a:extLst>
              <a:ext uri="{FF2B5EF4-FFF2-40B4-BE49-F238E27FC236}">
                <a16:creationId xmlns:a16="http://schemas.microsoft.com/office/drawing/2014/main" id="{C5B316AA-0085-5649-BCE7-A598DF087A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5503" y="5291605"/>
            <a:ext cx="3378684" cy="645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AC8EC089-4E15-A34C-88AA-48F95C1FAE22}"/>
              </a:ext>
            </a:extLst>
          </p:cNvPr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93577" y="3936747"/>
            <a:ext cx="2449183" cy="72000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4AE55449-D7B4-A044-9E14-14986EABDCEB}"/>
              </a:ext>
            </a:extLst>
          </p:cNvPr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9743" y="6142621"/>
            <a:ext cx="1859387" cy="621932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54462D29-1F49-CC43-8529-209D6A7EC528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37188" y="5169353"/>
            <a:ext cx="2586671" cy="685313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32F6639A-1077-C341-B33F-438885B5906A}"/>
              </a:ext>
            </a:extLst>
          </p:cNvPr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551" y="2567035"/>
            <a:ext cx="734219" cy="720000"/>
          </a:xfrm>
          <a:prstGeom prst="rect">
            <a:avLst/>
          </a:prstGeom>
        </p:spPr>
      </p:pic>
      <p:pic>
        <p:nvPicPr>
          <p:cNvPr id="40" name="Picture 4" descr="Image result for makerere university logo download | University ...">
            <a:extLst>
              <a:ext uri="{FF2B5EF4-FFF2-40B4-BE49-F238E27FC236}">
                <a16:creationId xmlns:a16="http://schemas.microsoft.com/office/drawing/2014/main" id="{EFB9A4EB-BE36-F541-AC8B-F2FD5AC8EC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88274" y="2419231"/>
            <a:ext cx="883888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Agrisource | University of Copenhagen">
            <a:extLst>
              <a:ext uri="{FF2B5EF4-FFF2-40B4-BE49-F238E27FC236}">
                <a16:creationId xmlns:a16="http://schemas.microsoft.com/office/drawing/2014/main" id="{15C8EFF8-F5F0-4B48-963F-7C6D5EBCD3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35996" y="4610821"/>
            <a:ext cx="949773" cy="1196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Egerton University (@egertonunikenya) | Twitter">
            <a:extLst>
              <a:ext uri="{FF2B5EF4-FFF2-40B4-BE49-F238E27FC236}">
                <a16:creationId xmlns:a16="http://schemas.microsoft.com/office/drawing/2014/main" id="{36E7C73D-7F48-254B-8C4B-141C6ADCA8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93747" y="5020522"/>
            <a:ext cx="876948" cy="876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Université Laval | Land Portal">
            <a:extLst>
              <a:ext uri="{FF2B5EF4-FFF2-40B4-BE49-F238E27FC236}">
                <a16:creationId xmlns:a16="http://schemas.microsoft.com/office/drawing/2014/main" id="{5B5F9604-A6D2-7A4D-A9B7-0B57EEF4C9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44650" y="4550991"/>
            <a:ext cx="1217242" cy="501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Thai Nguyen University of Agriculture and Forestry (TUAF) -">
            <a:extLst>
              <a:ext uri="{FF2B5EF4-FFF2-40B4-BE49-F238E27FC236}">
                <a16:creationId xmlns:a16="http://schemas.microsoft.com/office/drawing/2014/main" id="{3F05FCE5-AB87-D74D-9369-2FE1C89AE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6928" y="2441233"/>
            <a:ext cx="818088" cy="818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Statens Serum Institut">
            <a:extLst>
              <a:ext uri="{FF2B5EF4-FFF2-40B4-BE49-F238E27FC236}">
                <a16:creationId xmlns:a16="http://schemas.microsoft.com/office/drawing/2014/main" id="{32A48074-2BA8-1540-AE81-3B96B3550C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90622" y="4571793"/>
            <a:ext cx="1544243" cy="558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Picture 22" descr="Home">
            <a:extLst>
              <a:ext uri="{FF2B5EF4-FFF2-40B4-BE49-F238E27FC236}">
                <a16:creationId xmlns:a16="http://schemas.microsoft.com/office/drawing/2014/main" id="{728839D9-7DFB-9D4A-8BFE-3E8689EE98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8203" y="3530200"/>
            <a:ext cx="1588964" cy="719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2" name="Picture 24" descr="Stockholm Resilience Centre | weADAPT | Climate change adaptation planning,  research and practice">
            <a:extLst>
              <a:ext uri="{FF2B5EF4-FFF2-40B4-BE49-F238E27FC236}">
                <a16:creationId xmlns:a16="http://schemas.microsoft.com/office/drawing/2014/main" id="{DD18A6F0-62E9-AE4C-B9C7-2FF4068CB7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12075" y="5966648"/>
            <a:ext cx="1805391" cy="806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4" name="Picture 26" descr="Communities Engagement Manager: University of Exeter | NCCPE">
            <a:extLst>
              <a:ext uri="{FF2B5EF4-FFF2-40B4-BE49-F238E27FC236}">
                <a16:creationId xmlns:a16="http://schemas.microsoft.com/office/drawing/2014/main" id="{79B03698-DD34-D04D-B221-7FC5D1C7A5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41388" y="6097855"/>
            <a:ext cx="1186953" cy="6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6" name="Picture 28" descr="Food and Agriculture Organization of the United Nations - Organizations - &quot; FAO catalog&quot;">
            <a:extLst>
              <a:ext uri="{FF2B5EF4-FFF2-40B4-BE49-F238E27FC236}">
                <a16:creationId xmlns:a16="http://schemas.microsoft.com/office/drawing/2014/main" id="{C66268BB-EF34-6A4C-A3D9-9307C9FFEF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67556" y="3261901"/>
            <a:ext cx="849882" cy="863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B98C6F0C-4BED-C44C-BC4C-0A906AB3B7FB}"/>
              </a:ext>
            </a:extLst>
          </p:cNvPr>
          <p:cNvPicPr>
            <a:picLocks noChangeAspect="1"/>
          </p:cNvPicPr>
          <p:nvPr/>
        </p:nvPicPr>
        <p:blipFill>
          <a:blip r:embed="rId3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88997" y="6080623"/>
            <a:ext cx="1558241" cy="710730"/>
          </a:xfrm>
          <a:prstGeom prst="rect">
            <a:avLst/>
          </a:prstGeom>
        </p:spPr>
      </p:pic>
      <p:pic>
        <p:nvPicPr>
          <p:cNvPr id="2" name="Picture 2" descr="FSSAI: Guide (Registration + License + Full Form + Documents, Fee, Etc)">
            <a:extLst>
              <a:ext uri="{FF2B5EF4-FFF2-40B4-BE49-F238E27FC236}">
                <a16:creationId xmlns:a16="http://schemas.microsoft.com/office/drawing/2014/main" id="{ECE354BE-5536-904A-809F-F6C41D5B63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83477" y="4114255"/>
            <a:ext cx="1897640" cy="996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https://thumbor.cgiar.epic-sys.io/l4LZPpiI73971EDmya827HNauN4=/fit-in/1024x/https:/www.cgiar.org/wp/wp-content/uploads/2018/02/A4NH.png">
            <a:extLst>
              <a:ext uri="{FF2B5EF4-FFF2-40B4-BE49-F238E27FC236}">
                <a16:creationId xmlns:a16="http://schemas.microsoft.com/office/drawing/2014/main" id="{1A4800E5-6CC1-5646-9B41-8F788F682C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8548981" y="1274336"/>
            <a:ext cx="1804139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AFC31D8E-B184-804F-98A1-04670398AB1A}"/>
              </a:ext>
            </a:extLst>
          </p:cNvPr>
          <p:cNvPicPr>
            <a:picLocks noChangeAspect="1"/>
          </p:cNvPicPr>
          <p:nvPr/>
        </p:nvPicPr>
        <p:blipFill>
          <a:blip r:embed="rId3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0524" y="1266520"/>
            <a:ext cx="1539311" cy="720000"/>
          </a:xfrm>
          <a:prstGeom prst="rect">
            <a:avLst/>
          </a:prstGeom>
        </p:spPr>
      </p:pic>
      <p:pic>
        <p:nvPicPr>
          <p:cNvPr id="41" name="Picture 6" descr="Antimicrobial resistance surveillance: Fleming Fund scoping studies | LSTM">
            <a:extLst>
              <a:ext uri="{FF2B5EF4-FFF2-40B4-BE49-F238E27FC236}">
                <a16:creationId xmlns:a16="http://schemas.microsoft.com/office/drawing/2014/main" id="{C9CC19CB-FF9F-7C47-9312-A5C14D1F71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8646106" y="2162635"/>
            <a:ext cx="1476687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41" descr="Logo, company name&#10;&#10;Description automatically generated">
            <a:extLst>
              <a:ext uri="{FF2B5EF4-FFF2-40B4-BE49-F238E27FC236}">
                <a16:creationId xmlns:a16="http://schemas.microsoft.com/office/drawing/2014/main" id="{444BDEE7-A3A4-F649-AE25-9BE8249B92F4}"/>
              </a:ext>
            </a:extLst>
          </p:cNvPr>
          <p:cNvPicPr>
            <a:picLocks noChangeAspect="1"/>
          </p:cNvPicPr>
          <p:nvPr/>
        </p:nvPicPr>
        <p:blipFill>
          <a:blip r:embed="rId3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53120" y="2135892"/>
            <a:ext cx="1694118" cy="720000"/>
          </a:xfrm>
          <a:prstGeom prst="rect">
            <a:avLst/>
          </a:prstGeom>
        </p:spPr>
      </p:pic>
      <p:pic>
        <p:nvPicPr>
          <p:cNvPr id="43" name="Picture 42" descr="Logo, company name&#10;&#10;Description automatically generated">
            <a:extLst>
              <a:ext uri="{FF2B5EF4-FFF2-40B4-BE49-F238E27FC236}">
                <a16:creationId xmlns:a16="http://schemas.microsoft.com/office/drawing/2014/main" id="{8C1BC707-8500-D34E-B096-20125665CBF0}"/>
              </a:ext>
            </a:extLst>
          </p:cNvPr>
          <p:cNvPicPr>
            <a:picLocks noChangeAspect="1"/>
          </p:cNvPicPr>
          <p:nvPr/>
        </p:nvPicPr>
        <p:blipFill>
          <a:blip r:embed="rId3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13496" y="2918362"/>
            <a:ext cx="1003970" cy="1128056"/>
          </a:xfrm>
          <a:prstGeom prst="rect">
            <a:avLst/>
          </a:prstGeom>
        </p:spPr>
      </p:pic>
      <p:pic>
        <p:nvPicPr>
          <p:cNvPr id="45" name="Picture 2" descr="HORN (@OneHealthHORN) | Twitter">
            <a:extLst>
              <a:ext uri="{FF2B5EF4-FFF2-40B4-BE49-F238E27FC236}">
                <a16:creationId xmlns:a16="http://schemas.microsoft.com/office/drawing/2014/main" id="{3DB2DE59-C095-4A4D-8AEB-8EEF040CBA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188076" y="3069643"/>
            <a:ext cx="1781759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85262A1-F2BF-A949-8CEC-9601415AD25D}"/>
              </a:ext>
            </a:extLst>
          </p:cNvPr>
          <p:cNvSpPr/>
          <p:nvPr/>
        </p:nvSpPr>
        <p:spPr>
          <a:xfrm>
            <a:off x="8453724" y="1202141"/>
            <a:ext cx="3593514" cy="2813459"/>
          </a:xfrm>
          <a:prstGeom prst="rect">
            <a:avLst/>
          </a:prstGeom>
          <a:noFill/>
          <a:ln w="57150">
            <a:solidFill>
              <a:srgbClr val="07A9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KE" dirty="0"/>
          </a:p>
        </p:txBody>
      </p:sp>
      <p:pic>
        <p:nvPicPr>
          <p:cNvPr id="4098" name="Picture 2" descr="GSL Participates in Webinar Discussing Social Science Approaches to AMR and  COVID-19 — Global Strategy Lab">
            <a:extLst>
              <a:ext uri="{FF2B5EF4-FFF2-40B4-BE49-F238E27FC236}">
                <a16:creationId xmlns:a16="http://schemas.microsoft.com/office/drawing/2014/main" id="{FFD2169F-DE4D-FC4C-BBDE-6AD81C0B6F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73734" y="2409541"/>
            <a:ext cx="1445193" cy="966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6CB42695-55A4-4045-A42A-CBE4E50A0A8D}"/>
              </a:ext>
            </a:extLst>
          </p:cNvPr>
          <p:cNvSpPr txBox="1"/>
          <p:nvPr/>
        </p:nvSpPr>
        <p:spPr bwMode="auto">
          <a:xfrm>
            <a:off x="144762" y="130845"/>
            <a:ext cx="11902476" cy="1019959"/>
          </a:xfrm>
          <a:prstGeom prst="rect">
            <a:avLst/>
          </a:prstGeom>
          <a:solidFill>
            <a:srgbClr val="07A99C"/>
          </a:solidFill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ctr">
              <a:lnSpc>
                <a:spcPts val="2400"/>
              </a:lnSpc>
            </a:pPr>
            <a:r>
              <a:rPr lang="da-DK" sz="2400" b="1" i="1" dirty="0" err="1">
                <a:solidFill>
                  <a:schemeClr val="bg1"/>
                </a:solidFill>
              </a:rPr>
              <a:t>Mitigating</a:t>
            </a:r>
            <a:r>
              <a:rPr lang="da-DK" sz="2400" b="1" i="1" dirty="0">
                <a:solidFill>
                  <a:schemeClr val="bg1"/>
                </a:solidFill>
              </a:rPr>
              <a:t> </a:t>
            </a:r>
            <a:r>
              <a:rPr lang="da-DK" sz="2400" b="1" i="1" dirty="0" err="1">
                <a:solidFill>
                  <a:schemeClr val="bg1"/>
                </a:solidFill>
              </a:rPr>
              <a:t>agricultural</a:t>
            </a:r>
            <a:r>
              <a:rPr lang="da-DK" sz="2400" b="1" i="1" dirty="0">
                <a:solidFill>
                  <a:schemeClr val="bg1"/>
                </a:solidFill>
              </a:rPr>
              <a:t> </a:t>
            </a:r>
            <a:r>
              <a:rPr lang="da-DK" sz="2400" b="1" i="1" dirty="0" err="1">
                <a:solidFill>
                  <a:schemeClr val="bg1"/>
                </a:solidFill>
              </a:rPr>
              <a:t>associated</a:t>
            </a:r>
            <a:r>
              <a:rPr lang="da-DK" sz="2400" b="1" i="1" dirty="0">
                <a:solidFill>
                  <a:schemeClr val="bg1"/>
                </a:solidFill>
              </a:rPr>
              <a:t> AMR </a:t>
            </a:r>
            <a:r>
              <a:rPr lang="da-DK" sz="2400" b="1" i="1" dirty="0" err="1">
                <a:solidFill>
                  <a:schemeClr val="bg1"/>
                </a:solidFill>
              </a:rPr>
              <a:t>risks</a:t>
            </a:r>
            <a:r>
              <a:rPr lang="da-DK" sz="2400" b="1" i="1" dirty="0">
                <a:solidFill>
                  <a:schemeClr val="bg1"/>
                </a:solidFill>
              </a:rPr>
              <a:t> </a:t>
            </a:r>
            <a:r>
              <a:rPr lang="da-DK" sz="2400" b="1" i="1" dirty="0" err="1">
                <a:solidFill>
                  <a:schemeClr val="bg1"/>
                </a:solidFill>
              </a:rPr>
              <a:t>together</a:t>
            </a:r>
            <a:r>
              <a:rPr lang="da-DK" sz="2400" b="1" i="1" dirty="0">
                <a:solidFill>
                  <a:schemeClr val="bg1"/>
                </a:solidFill>
              </a:rPr>
              <a:t>!</a:t>
            </a:r>
            <a:endParaRPr lang="en-DK" sz="4400" b="1" i="1">
              <a:solidFill>
                <a:schemeClr val="bg1"/>
              </a:solidFill>
            </a:endParaRPr>
          </a:p>
          <a:p>
            <a:pPr algn="ctr">
              <a:lnSpc>
                <a:spcPts val="2400"/>
              </a:lnSpc>
            </a:pPr>
            <a:r>
              <a:rPr lang="en-DK" sz="2000" i="1">
                <a:solidFill>
                  <a:schemeClr val="bg1"/>
                </a:solidFill>
              </a:rPr>
              <a:t>Michel </a:t>
            </a:r>
            <a:r>
              <a:rPr lang="en-DK" sz="2000" i="1" dirty="0">
                <a:solidFill>
                  <a:schemeClr val="bg1"/>
                </a:solidFill>
              </a:rPr>
              <a:t>Dione, Barbara Wieland, Hu Suk Lee, Delia Grace, </a:t>
            </a:r>
            <a:r>
              <a:rPr lang="en-DK" sz="2000" i="1">
                <a:solidFill>
                  <a:schemeClr val="bg1"/>
                </a:solidFill>
              </a:rPr>
              <a:t>Kristina Roesel, </a:t>
            </a:r>
            <a:r>
              <a:rPr lang="en-DK" sz="2000" i="1" dirty="0">
                <a:solidFill>
                  <a:schemeClr val="bg1"/>
                </a:solidFill>
              </a:rPr>
              <a:t>Fred Unger, Bernard Bett, Hung Nguyen</a:t>
            </a:r>
            <a:r>
              <a:rPr lang="en-US" sz="2000" i="1" dirty="0">
                <a:solidFill>
                  <a:schemeClr val="bg1"/>
                </a:solidFill>
              </a:rPr>
              <a:t>, </a:t>
            </a:r>
            <a:r>
              <a:rPr lang="en-DK" sz="2000" i="1">
                <a:solidFill>
                  <a:schemeClr val="bg1"/>
                </a:solidFill>
              </a:rPr>
              <a:t>Eric Fevre</a:t>
            </a:r>
            <a:r>
              <a:rPr lang="en-US" sz="2000" i="1" dirty="0">
                <a:solidFill>
                  <a:schemeClr val="bg1"/>
                </a:solidFill>
              </a:rPr>
              <a:t>, </a:t>
            </a:r>
            <a:r>
              <a:rPr lang="en-DK" sz="2000" i="1">
                <a:solidFill>
                  <a:schemeClr val="bg1"/>
                </a:solidFill>
              </a:rPr>
              <a:t>Ulf Magnusson</a:t>
            </a:r>
            <a:r>
              <a:rPr lang="en-US" sz="2000" i="1" dirty="0">
                <a:solidFill>
                  <a:schemeClr val="bg1"/>
                </a:solidFill>
              </a:rPr>
              <a:t> (SLU)</a:t>
            </a:r>
            <a:endParaRPr lang="en-DK" sz="20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4550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098304" y="2465735"/>
            <a:ext cx="33389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spc="300" dirty="0">
                <a:solidFill>
                  <a:schemeClr val="bg1"/>
                </a:solidFill>
                <a:latin typeface="Calibri Light" panose="020F0302020204030204" pitchFamily="34" charset="0"/>
                <a:ea typeface="Calibri" charset="0"/>
                <a:cs typeface="Calibri Light" panose="020F0302020204030204" pitchFamily="34" charset="0"/>
              </a:rPr>
              <a:t>THANK YOU</a:t>
            </a:r>
          </a:p>
        </p:txBody>
      </p:sp>
      <p:pic>
        <p:nvPicPr>
          <p:cNvPr id="5" name="Picture Placeholder 4" descr="A person drinking from a glass&#10;&#10;Description automatically generated">
            <a:extLst>
              <a:ext uri="{FF2B5EF4-FFF2-40B4-BE49-F238E27FC236}">
                <a16:creationId xmlns:a16="http://schemas.microsoft.com/office/drawing/2014/main" id="{2CBDF23E-C6F2-B94A-9361-DA325D2495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0595" y="322325"/>
            <a:ext cx="11376551" cy="4782551"/>
          </a:xfrm>
        </p:spPr>
      </p:pic>
    </p:spTree>
    <p:extLst>
      <p:ext uri="{BB962C8B-B14F-4D97-AF65-F5344CB8AC3E}">
        <p14:creationId xmlns:p14="http://schemas.microsoft.com/office/powerpoint/2010/main" val="2604994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52B59F4-7BA6-FB4B-AC63-910872AFA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181" y="37209"/>
            <a:ext cx="11748977" cy="1325563"/>
          </a:xfrm>
        </p:spPr>
        <p:txBody>
          <a:bodyPr/>
          <a:lstStyle/>
          <a:p>
            <a:r>
              <a:rPr lang="en-KE" dirty="0">
                <a:solidFill>
                  <a:srgbClr val="07A99C"/>
                </a:solidFill>
              </a:rPr>
              <a:t>Disportionate effect in LMICs</a:t>
            </a:r>
          </a:p>
        </p:txBody>
      </p:sp>
      <p:pic>
        <p:nvPicPr>
          <p:cNvPr id="5124" name="Picture 4" descr="World Bank Document">
            <a:extLst>
              <a:ext uri="{FF2B5EF4-FFF2-40B4-BE49-F238E27FC236}">
                <a16:creationId xmlns:a16="http://schemas.microsoft.com/office/drawing/2014/main" id="{4D717E05-4A71-C840-A79B-2EC0FB7FA2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77389" y="1204869"/>
            <a:ext cx="3609575" cy="46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6" name="Picture 6" descr="Drug-resistant infections">
            <a:extLst>
              <a:ext uri="{FF2B5EF4-FFF2-40B4-BE49-F238E27FC236}">
                <a16:creationId xmlns:a16="http://schemas.microsoft.com/office/drawing/2014/main" id="{3CBFE52D-C369-B74E-86AF-2DA966A6DF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6891" y="1204869"/>
            <a:ext cx="3605902" cy="46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E360535-EE18-A444-B4D0-3602062720C0}"/>
              </a:ext>
            </a:extLst>
          </p:cNvPr>
          <p:cNvSpPr txBox="1"/>
          <p:nvPr/>
        </p:nvSpPr>
        <p:spPr>
          <a:xfrm>
            <a:off x="1615795" y="5966752"/>
            <a:ext cx="924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KE" dirty="0"/>
              <a:t>2017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D355AEC-998C-2A45-BEFF-0328A632277F}"/>
              </a:ext>
            </a:extLst>
          </p:cNvPr>
          <p:cNvSpPr txBox="1"/>
          <p:nvPr/>
        </p:nvSpPr>
        <p:spPr>
          <a:xfrm>
            <a:off x="6082177" y="5997088"/>
            <a:ext cx="924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KE" dirty="0"/>
              <a:t>2019</a:t>
            </a:r>
          </a:p>
        </p:txBody>
      </p:sp>
      <p:pic>
        <p:nvPicPr>
          <p:cNvPr id="10" name="Picture 2" descr="fs-cover ">
            <a:extLst>
              <a:ext uri="{FF2B5EF4-FFF2-40B4-BE49-F238E27FC236}">
                <a16:creationId xmlns:a16="http://schemas.microsoft.com/office/drawing/2014/main" id="{78D0B32B-685F-3E44-A66B-AC9B2B8DEE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36510" y="772236"/>
            <a:ext cx="4079358" cy="5224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41633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iagram&#10;&#10;Description automatically generated">
            <a:extLst>
              <a:ext uri="{FF2B5EF4-FFF2-40B4-BE49-F238E27FC236}">
                <a16:creationId xmlns:a16="http://schemas.microsoft.com/office/drawing/2014/main" id="{9AE24CF9-CF63-1643-B7AE-ED49A077023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25414" y="968426"/>
            <a:ext cx="5445828" cy="5361179"/>
          </a:xfrm>
          <a:prstGeom prst="rect">
            <a:avLst/>
          </a:prstGeom>
        </p:spPr>
      </p:pic>
      <p:pic>
        <p:nvPicPr>
          <p:cNvPr id="5" name="Picture 10" descr="Bildergebnis fÃ¼r worldfish">
            <a:extLst>
              <a:ext uri="{FF2B5EF4-FFF2-40B4-BE49-F238E27FC236}">
                <a16:creationId xmlns:a16="http://schemas.microsoft.com/office/drawing/2014/main" id="{D7DDEF0F-E828-4D6D-9BDE-ED2B79FB89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0393" y="4513520"/>
            <a:ext cx="1918589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C9E2E18-9EB0-4A0E-940B-BC64D2A4174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2341" y="2669106"/>
            <a:ext cx="2102657" cy="1080000"/>
          </a:xfrm>
          <a:prstGeom prst="rect">
            <a:avLst/>
          </a:prstGeom>
        </p:spPr>
      </p:pic>
      <p:pic>
        <p:nvPicPr>
          <p:cNvPr id="7" name="Picture 2" descr="International Water Management Institute (IWMI)">
            <a:extLst>
              <a:ext uri="{FF2B5EF4-FFF2-40B4-BE49-F238E27FC236}">
                <a16:creationId xmlns:a16="http://schemas.microsoft.com/office/drawing/2014/main" id="{DD09DB9A-9059-4B04-9A53-E628BC007D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616" y="3904273"/>
            <a:ext cx="1338054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D45636D-BDEB-4626-B633-E2A5C6BE0CE3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966" y="1312705"/>
            <a:ext cx="1040194" cy="1080000"/>
          </a:xfrm>
          <a:prstGeom prst="rect">
            <a:avLst/>
          </a:prstGeom>
        </p:spPr>
      </p:pic>
      <p:pic>
        <p:nvPicPr>
          <p:cNvPr id="15" name="Picture 4" descr="Swedish University of Agricultural Sciences logo.png">
            <a:extLst>
              <a:ext uri="{FF2B5EF4-FFF2-40B4-BE49-F238E27FC236}">
                <a16:creationId xmlns:a16="http://schemas.microsoft.com/office/drawing/2014/main" id="{3EC63534-6FAA-A340-BCBE-D4DBC461FC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06704" y="5730722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914DABC-D4CE-D84C-B2E3-626263957769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616" y="5643011"/>
            <a:ext cx="1858542" cy="1080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A47A4BA-2081-DB47-B8B3-11F5743C991F}"/>
              </a:ext>
            </a:extLst>
          </p:cNvPr>
          <p:cNvSpPr txBox="1"/>
          <p:nvPr/>
        </p:nvSpPr>
        <p:spPr>
          <a:xfrm>
            <a:off x="125616" y="249886"/>
            <a:ext cx="113401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4000" dirty="0">
                <a:solidFill>
                  <a:srgbClr val="07A9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CGIAR AMR Hub </a:t>
            </a:r>
            <a:r>
              <a:rPr lang="da-DK" sz="2400" dirty="0" err="1">
                <a:solidFill>
                  <a:srgbClr val="07A9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mitigating</a:t>
            </a:r>
            <a:r>
              <a:rPr lang="da-DK" sz="2400" dirty="0">
                <a:solidFill>
                  <a:srgbClr val="07A9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a-DK" sz="2400" dirty="0" err="1">
                <a:solidFill>
                  <a:srgbClr val="07A9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agricultural</a:t>
            </a:r>
            <a:r>
              <a:rPr lang="da-DK" sz="2400" dirty="0">
                <a:solidFill>
                  <a:srgbClr val="07A9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a-DK" sz="2400" dirty="0" err="1">
                <a:solidFill>
                  <a:srgbClr val="07A9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associated</a:t>
            </a:r>
            <a:r>
              <a:rPr lang="da-DK" sz="2400" dirty="0">
                <a:solidFill>
                  <a:srgbClr val="07A9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AMR </a:t>
            </a:r>
            <a:r>
              <a:rPr lang="da-DK" sz="2400" dirty="0" err="1">
                <a:solidFill>
                  <a:srgbClr val="07A9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risks</a:t>
            </a:r>
            <a:endParaRPr lang="en-DK" sz="4000" dirty="0">
              <a:solidFill>
                <a:srgbClr val="07A99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940BCDD9-C85F-624A-AC19-6E4B9FC0C246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19070" y="1042414"/>
            <a:ext cx="1932451" cy="5084316"/>
          </a:xfrm>
          <a:prstGeom prst="rect">
            <a:avLst/>
          </a:prstGeom>
        </p:spPr>
      </p:pic>
      <p:pic>
        <p:nvPicPr>
          <p:cNvPr id="27" name="Content Placeholder 7">
            <a:extLst>
              <a:ext uri="{FF2B5EF4-FFF2-40B4-BE49-F238E27FC236}">
                <a16:creationId xmlns:a16="http://schemas.microsoft.com/office/drawing/2014/main" id="{F5247E5F-CCA6-4944-96C6-773621E40E0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2663" y="4427270"/>
            <a:ext cx="1989635" cy="1989635"/>
          </a:xfrm>
        </p:spPr>
      </p:pic>
      <p:pic>
        <p:nvPicPr>
          <p:cNvPr id="29" name="Picture 28" descr="Qr code&#10;&#10;Description automatically generated">
            <a:extLst>
              <a:ext uri="{FF2B5EF4-FFF2-40B4-BE49-F238E27FC236}">
                <a16:creationId xmlns:a16="http://schemas.microsoft.com/office/drawing/2014/main" id="{1C8F4F99-333F-F943-920F-D08E8C9A3A08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95728" y="5068976"/>
            <a:ext cx="1356570" cy="1347929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C5A94C12-023C-9745-8133-1D55B0A6A953}"/>
              </a:ext>
            </a:extLst>
          </p:cNvPr>
          <p:cNvSpPr/>
          <p:nvPr/>
        </p:nvSpPr>
        <p:spPr>
          <a:xfrm>
            <a:off x="10098311" y="6504451"/>
            <a:ext cx="2093689" cy="1940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>
                <a:solidFill>
                  <a:srgbClr val="07A99A"/>
                </a:solidFill>
              </a:rPr>
              <a:t>www.amr.cgiar.org</a:t>
            </a:r>
            <a:endParaRPr lang="en-US" dirty="0">
              <a:solidFill>
                <a:srgbClr val="07A9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22202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AC726FD-5169-074A-B732-3123069703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611" y="2251425"/>
            <a:ext cx="1040194" cy="1080000"/>
          </a:xfrm>
          <a:prstGeom prst="rect">
            <a:avLst/>
          </a:prstGeom>
        </p:spPr>
      </p:pic>
      <p:pic>
        <p:nvPicPr>
          <p:cNvPr id="8" name="Picture 10" descr="Bildergebnis fÃ¼r worldfish">
            <a:extLst>
              <a:ext uri="{FF2B5EF4-FFF2-40B4-BE49-F238E27FC236}">
                <a16:creationId xmlns:a16="http://schemas.microsoft.com/office/drawing/2014/main" id="{D1760412-026F-6C41-AAF8-217D8EEDB3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3698" y="5000770"/>
            <a:ext cx="1918588" cy="1080000"/>
          </a:xfrm>
          <a:prstGeom prst="rect">
            <a:avLst/>
          </a:prstGeom>
          <a:noFill/>
          <a:ln w="38100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6F98A93-4CFA-B942-93AD-4E4ECFFEA9D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26601" y="3406303"/>
            <a:ext cx="2102657" cy="1080000"/>
          </a:xfrm>
          <a:prstGeom prst="rect">
            <a:avLst/>
          </a:prstGeom>
          <a:ln w="38100">
            <a:solidFill>
              <a:srgbClr val="D883FF"/>
            </a:solidFill>
          </a:ln>
        </p:spPr>
      </p:pic>
      <p:pic>
        <p:nvPicPr>
          <p:cNvPr id="10" name="Picture 2" descr="International Water Management Institute (IWMI)">
            <a:extLst>
              <a:ext uri="{FF2B5EF4-FFF2-40B4-BE49-F238E27FC236}">
                <a16:creationId xmlns:a16="http://schemas.microsoft.com/office/drawing/2014/main" id="{33E30BF6-80DF-D447-A141-7B4220A639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13680" y="4835610"/>
            <a:ext cx="1338054" cy="1080000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92B9954-169C-B84A-B475-B9A416665DC9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13986" y="1958761"/>
            <a:ext cx="1858543" cy="108000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12" name="Picture 4" descr="Swedish University of Agricultural Sciences logo.png">
            <a:extLst>
              <a:ext uri="{FF2B5EF4-FFF2-40B4-BE49-F238E27FC236}">
                <a16:creationId xmlns:a16="http://schemas.microsoft.com/office/drawing/2014/main" id="{2F8FC1C6-BB5F-DD45-9DAC-2E2DC29E87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0515" y="3372290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EEF97BAE-4182-9948-B581-92B7CC2701DD}"/>
              </a:ext>
            </a:extLst>
          </p:cNvPr>
          <p:cNvSpPr txBox="1">
            <a:spLocks/>
          </p:cNvSpPr>
          <p:nvPr/>
        </p:nvSpPr>
        <p:spPr>
          <a:xfrm>
            <a:off x="148856" y="232945"/>
            <a:ext cx="11919097" cy="32635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3600" dirty="0">
                <a:solidFill>
                  <a:srgbClr val="07A99C"/>
                </a:solidFill>
              </a:rPr>
              <a:t>CGIAR AMR Hub</a:t>
            </a:r>
          </a:p>
          <a:p>
            <a:r>
              <a:rPr lang="en-GB" sz="2400" dirty="0">
                <a:solidFill>
                  <a:srgbClr val="07A99C"/>
                </a:solidFill>
              </a:rPr>
              <a:t>Strength – partnerships (Multi CG centres, external partners incl. governments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1AF8974-BB01-1C4B-BA83-BCDF5370CCEF}"/>
              </a:ext>
            </a:extLst>
          </p:cNvPr>
          <p:cNvSpPr/>
          <p:nvPr/>
        </p:nvSpPr>
        <p:spPr>
          <a:xfrm>
            <a:off x="399061" y="1864698"/>
            <a:ext cx="1281689" cy="265015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KE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62F92B5-A59B-204D-80AA-C2F4F282A988}"/>
              </a:ext>
            </a:extLst>
          </p:cNvPr>
          <p:cNvGrpSpPr/>
          <p:nvPr/>
        </p:nvGrpSpPr>
        <p:grpSpPr>
          <a:xfrm>
            <a:off x="2264553" y="1498194"/>
            <a:ext cx="7362048" cy="4668720"/>
            <a:chOff x="1581918" y="1721478"/>
            <a:chExt cx="6778245" cy="4156240"/>
          </a:xfrm>
        </p:grpSpPr>
        <p:pic>
          <p:nvPicPr>
            <p:cNvPr id="154" name="Google Shape;154;p29"/>
            <p:cNvPicPr preferRelativeResize="0"/>
            <p:nvPr/>
          </p:nvPicPr>
          <p:blipFill>
            <a:blip r:embed="rId9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11892" y="1731893"/>
              <a:ext cx="6527525" cy="41458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F032923A-7815-BF41-9EEA-AC5A774B169B}"/>
                </a:ext>
              </a:extLst>
            </p:cNvPr>
            <p:cNvSpPr/>
            <p:nvPr/>
          </p:nvSpPr>
          <p:spPr>
            <a:xfrm rot="2907988">
              <a:off x="6875723" y="4057897"/>
              <a:ext cx="1189812" cy="1779068"/>
            </a:xfrm>
            <a:prstGeom prst="ellipse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 dirty="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553AA9D3-4E47-C24D-8046-C493DC114F76}"/>
                </a:ext>
              </a:extLst>
            </p:cNvPr>
            <p:cNvSpPr/>
            <p:nvPr/>
          </p:nvSpPr>
          <p:spPr>
            <a:xfrm rot="1645770">
              <a:off x="1581918" y="2148003"/>
              <a:ext cx="3299383" cy="1642673"/>
            </a:xfrm>
            <a:prstGeom prst="ellipse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A0D97E1E-A408-6640-B5E7-BA3FBDAB873C}"/>
                </a:ext>
              </a:extLst>
            </p:cNvPr>
            <p:cNvSpPr/>
            <p:nvPr/>
          </p:nvSpPr>
          <p:spPr>
            <a:xfrm>
              <a:off x="4324883" y="1997585"/>
              <a:ext cx="1485367" cy="2517266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 dirty="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8A9FC705-0D8D-784A-966D-7F958393B908}"/>
                </a:ext>
              </a:extLst>
            </p:cNvPr>
            <p:cNvSpPr/>
            <p:nvPr/>
          </p:nvSpPr>
          <p:spPr>
            <a:xfrm>
              <a:off x="1901460" y="3337640"/>
              <a:ext cx="665021" cy="2189847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F7CA6F6B-54B5-B041-B0F3-C6C296933320}"/>
                </a:ext>
              </a:extLst>
            </p:cNvPr>
            <p:cNvSpPr/>
            <p:nvPr/>
          </p:nvSpPr>
          <p:spPr>
            <a:xfrm rot="7588729">
              <a:off x="3941561" y="4495390"/>
              <a:ext cx="1422130" cy="1032960"/>
            </a:xfrm>
            <a:prstGeom prst="ellipse">
              <a:avLst/>
            </a:prstGeom>
            <a:noFill/>
            <a:ln w="381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 dirty="0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B7AE13C3-8F86-6844-959A-D585DBB8AA89}"/>
                </a:ext>
              </a:extLst>
            </p:cNvPr>
            <p:cNvSpPr/>
            <p:nvPr/>
          </p:nvSpPr>
          <p:spPr>
            <a:xfrm rot="5400000">
              <a:off x="5001699" y="4696444"/>
              <a:ext cx="1474481" cy="888068"/>
            </a:xfrm>
            <a:prstGeom prst="ellipse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97947836-5149-FF4E-9101-164EF9AC889A}"/>
                </a:ext>
              </a:extLst>
            </p:cNvPr>
            <p:cNvSpPr/>
            <p:nvPr/>
          </p:nvSpPr>
          <p:spPr>
            <a:xfrm rot="10800000">
              <a:off x="2704032" y="5270789"/>
              <a:ext cx="5419553" cy="590111"/>
            </a:xfrm>
            <a:prstGeom prst="ellipse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 dirty="0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B8BF2508-1240-4C4C-AA8D-0BFCAFECEEE8}"/>
                </a:ext>
              </a:extLst>
            </p:cNvPr>
            <p:cNvSpPr/>
            <p:nvPr/>
          </p:nvSpPr>
          <p:spPr>
            <a:xfrm rot="3478140">
              <a:off x="2699967" y="3123601"/>
              <a:ext cx="1166751" cy="2846519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 dirty="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1047D1D8-EB9E-A046-8B86-A2675813C740}"/>
                </a:ext>
              </a:extLst>
            </p:cNvPr>
            <p:cNvSpPr/>
            <p:nvPr/>
          </p:nvSpPr>
          <p:spPr>
            <a:xfrm rot="5400000">
              <a:off x="6755231" y="2201764"/>
              <a:ext cx="1848639" cy="888068"/>
            </a:xfrm>
            <a:prstGeom prst="ellipse">
              <a:avLst/>
            </a:prstGeom>
            <a:noFill/>
            <a:ln w="38100">
              <a:solidFill>
                <a:srgbClr val="D883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 dirty="0"/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FA327F99-5021-6D4A-9D11-C42D9DDAD201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9495" y="6181754"/>
            <a:ext cx="1224540" cy="55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2713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CA3CE02C-8627-3140-A446-EDCCA4EA3B9A}"/>
              </a:ext>
            </a:extLst>
          </p:cNvPr>
          <p:cNvGrpSpPr/>
          <p:nvPr/>
        </p:nvGrpSpPr>
        <p:grpSpPr>
          <a:xfrm>
            <a:off x="2945220" y="248721"/>
            <a:ext cx="8995144" cy="6056386"/>
            <a:chOff x="3601744" y="1137414"/>
            <a:chExt cx="1689240" cy="1195159"/>
          </a:xfrm>
          <a:solidFill>
            <a:schemeClr val="bg2">
              <a:lumMod val="90000"/>
            </a:schemeClr>
          </a:solidFill>
        </p:grpSpPr>
        <p:sp>
          <p:nvSpPr>
            <p:cNvPr id="10" name="Freeform 4">
              <a:extLst>
                <a:ext uri="{FF2B5EF4-FFF2-40B4-BE49-F238E27FC236}">
                  <a16:creationId xmlns:a16="http://schemas.microsoft.com/office/drawing/2014/main" id="{D7DDF83E-1C7A-1D46-8C45-CDB64793DF78}"/>
                </a:ext>
              </a:extLst>
            </p:cNvPr>
            <p:cNvSpPr>
              <a:spLocks/>
            </p:cNvSpPr>
            <p:nvPr>
              <p:custDataLst>
                <p:tags r:id="rId1"/>
              </p:custDataLst>
            </p:nvPr>
          </p:nvSpPr>
          <p:spPr bwMode="gray">
            <a:xfrm>
              <a:off x="3972304" y="1578677"/>
              <a:ext cx="136297" cy="201039"/>
            </a:xfrm>
            <a:custGeom>
              <a:avLst/>
              <a:gdLst>
                <a:gd name="T0" fmla="*/ 140 w 160"/>
                <a:gd name="T1" fmla="*/ 182 h 236"/>
                <a:gd name="T2" fmla="*/ 137 w 160"/>
                <a:gd name="T3" fmla="*/ 164 h 236"/>
                <a:gd name="T4" fmla="*/ 131 w 160"/>
                <a:gd name="T5" fmla="*/ 154 h 236"/>
                <a:gd name="T6" fmla="*/ 137 w 160"/>
                <a:gd name="T7" fmla="*/ 136 h 236"/>
                <a:gd name="T8" fmla="*/ 158 w 160"/>
                <a:gd name="T9" fmla="*/ 106 h 236"/>
                <a:gd name="T10" fmla="*/ 158 w 160"/>
                <a:gd name="T11" fmla="*/ 63 h 236"/>
                <a:gd name="T12" fmla="*/ 143 w 160"/>
                <a:gd name="T13" fmla="*/ 49 h 236"/>
                <a:gd name="T14" fmla="*/ 125 w 160"/>
                <a:gd name="T15" fmla="*/ 39 h 236"/>
                <a:gd name="T16" fmla="*/ 107 w 160"/>
                <a:gd name="T17" fmla="*/ 30 h 236"/>
                <a:gd name="T18" fmla="*/ 92 w 160"/>
                <a:gd name="T19" fmla="*/ 26 h 236"/>
                <a:gd name="T20" fmla="*/ 77 w 160"/>
                <a:gd name="T21" fmla="*/ 8 h 236"/>
                <a:gd name="T22" fmla="*/ 65 w 160"/>
                <a:gd name="T23" fmla="*/ 7 h 236"/>
                <a:gd name="T24" fmla="*/ 50 w 160"/>
                <a:gd name="T25" fmla="*/ 4 h 236"/>
                <a:gd name="T26" fmla="*/ 26 w 160"/>
                <a:gd name="T27" fmla="*/ 2 h 236"/>
                <a:gd name="T28" fmla="*/ 31 w 160"/>
                <a:gd name="T29" fmla="*/ 17 h 236"/>
                <a:gd name="T30" fmla="*/ 40 w 160"/>
                <a:gd name="T31" fmla="*/ 51 h 236"/>
                <a:gd name="T32" fmla="*/ 34 w 160"/>
                <a:gd name="T33" fmla="*/ 93 h 236"/>
                <a:gd name="T34" fmla="*/ 21 w 160"/>
                <a:gd name="T35" fmla="*/ 116 h 236"/>
                <a:gd name="T36" fmla="*/ 5 w 160"/>
                <a:gd name="T37" fmla="*/ 131 h 236"/>
                <a:gd name="T38" fmla="*/ 13 w 160"/>
                <a:gd name="T39" fmla="*/ 158 h 236"/>
                <a:gd name="T40" fmla="*/ 28 w 160"/>
                <a:gd name="T41" fmla="*/ 188 h 236"/>
                <a:gd name="T42" fmla="*/ 29 w 160"/>
                <a:gd name="T43" fmla="*/ 197 h 236"/>
                <a:gd name="T44" fmla="*/ 14 w 160"/>
                <a:gd name="T45" fmla="*/ 205 h 236"/>
                <a:gd name="T46" fmla="*/ 26 w 160"/>
                <a:gd name="T47" fmla="*/ 217 h 236"/>
                <a:gd name="T48" fmla="*/ 43 w 160"/>
                <a:gd name="T49" fmla="*/ 232 h 236"/>
                <a:gd name="T50" fmla="*/ 67 w 160"/>
                <a:gd name="T51" fmla="*/ 235 h 236"/>
                <a:gd name="T52" fmla="*/ 83 w 160"/>
                <a:gd name="T53" fmla="*/ 228 h 236"/>
                <a:gd name="T54" fmla="*/ 98 w 160"/>
                <a:gd name="T55" fmla="*/ 214 h 236"/>
                <a:gd name="T56" fmla="*/ 115 w 160"/>
                <a:gd name="T57" fmla="*/ 205 h 236"/>
                <a:gd name="T58" fmla="*/ 121 w 160"/>
                <a:gd name="T59" fmla="*/ 197 h 236"/>
                <a:gd name="T60" fmla="*/ 142 w 160"/>
                <a:gd name="T61" fmla="*/ 185 h 236"/>
                <a:gd name="T62" fmla="*/ 140 w 160"/>
                <a:gd name="T63" fmla="*/ 182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0" h="236">
                  <a:moveTo>
                    <a:pt x="140" y="182"/>
                  </a:moveTo>
                  <a:cubicBezTo>
                    <a:pt x="140" y="178"/>
                    <a:pt x="138" y="169"/>
                    <a:pt x="137" y="164"/>
                  </a:cubicBezTo>
                  <a:cubicBezTo>
                    <a:pt x="136" y="159"/>
                    <a:pt x="131" y="159"/>
                    <a:pt x="131" y="154"/>
                  </a:cubicBezTo>
                  <a:cubicBezTo>
                    <a:pt x="133" y="149"/>
                    <a:pt x="137" y="136"/>
                    <a:pt x="137" y="136"/>
                  </a:cubicBezTo>
                  <a:cubicBezTo>
                    <a:pt x="145" y="123"/>
                    <a:pt x="140" y="110"/>
                    <a:pt x="158" y="106"/>
                  </a:cubicBezTo>
                  <a:cubicBezTo>
                    <a:pt x="160" y="93"/>
                    <a:pt x="160" y="72"/>
                    <a:pt x="158" y="63"/>
                  </a:cubicBezTo>
                  <a:cubicBezTo>
                    <a:pt x="156" y="54"/>
                    <a:pt x="148" y="53"/>
                    <a:pt x="143" y="49"/>
                  </a:cubicBezTo>
                  <a:cubicBezTo>
                    <a:pt x="138" y="42"/>
                    <a:pt x="133" y="40"/>
                    <a:pt x="125" y="39"/>
                  </a:cubicBezTo>
                  <a:cubicBezTo>
                    <a:pt x="118" y="36"/>
                    <a:pt x="114" y="31"/>
                    <a:pt x="107" y="30"/>
                  </a:cubicBezTo>
                  <a:cubicBezTo>
                    <a:pt x="103" y="28"/>
                    <a:pt x="99" y="30"/>
                    <a:pt x="92" y="26"/>
                  </a:cubicBezTo>
                  <a:cubicBezTo>
                    <a:pt x="87" y="22"/>
                    <a:pt x="81" y="11"/>
                    <a:pt x="77" y="8"/>
                  </a:cubicBezTo>
                  <a:cubicBezTo>
                    <a:pt x="73" y="5"/>
                    <a:pt x="69" y="8"/>
                    <a:pt x="65" y="7"/>
                  </a:cubicBezTo>
                  <a:cubicBezTo>
                    <a:pt x="60" y="5"/>
                    <a:pt x="54" y="7"/>
                    <a:pt x="50" y="4"/>
                  </a:cubicBezTo>
                  <a:cubicBezTo>
                    <a:pt x="41" y="4"/>
                    <a:pt x="34" y="0"/>
                    <a:pt x="26" y="2"/>
                  </a:cubicBezTo>
                  <a:cubicBezTo>
                    <a:pt x="22" y="3"/>
                    <a:pt x="25" y="16"/>
                    <a:pt x="31" y="17"/>
                  </a:cubicBezTo>
                  <a:cubicBezTo>
                    <a:pt x="37" y="27"/>
                    <a:pt x="36" y="40"/>
                    <a:pt x="40" y="51"/>
                  </a:cubicBezTo>
                  <a:cubicBezTo>
                    <a:pt x="43" y="69"/>
                    <a:pt x="45" y="79"/>
                    <a:pt x="34" y="93"/>
                  </a:cubicBezTo>
                  <a:cubicBezTo>
                    <a:pt x="31" y="104"/>
                    <a:pt x="26" y="110"/>
                    <a:pt x="21" y="116"/>
                  </a:cubicBezTo>
                  <a:cubicBezTo>
                    <a:pt x="16" y="122"/>
                    <a:pt x="6" y="124"/>
                    <a:pt x="5" y="131"/>
                  </a:cubicBezTo>
                  <a:cubicBezTo>
                    <a:pt x="3" y="142"/>
                    <a:pt x="0" y="156"/>
                    <a:pt x="13" y="158"/>
                  </a:cubicBezTo>
                  <a:cubicBezTo>
                    <a:pt x="14" y="170"/>
                    <a:pt x="21" y="179"/>
                    <a:pt x="28" y="188"/>
                  </a:cubicBezTo>
                  <a:cubicBezTo>
                    <a:pt x="29" y="195"/>
                    <a:pt x="38" y="195"/>
                    <a:pt x="29" y="197"/>
                  </a:cubicBezTo>
                  <a:cubicBezTo>
                    <a:pt x="23" y="200"/>
                    <a:pt x="18" y="199"/>
                    <a:pt x="14" y="205"/>
                  </a:cubicBezTo>
                  <a:cubicBezTo>
                    <a:pt x="16" y="210"/>
                    <a:pt x="21" y="213"/>
                    <a:pt x="26" y="217"/>
                  </a:cubicBezTo>
                  <a:cubicBezTo>
                    <a:pt x="32" y="226"/>
                    <a:pt x="32" y="231"/>
                    <a:pt x="43" y="232"/>
                  </a:cubicBezTo>
                  <a:cubicBezTo>
                    <a:pt x="50" y="235"/>
                    <a:pt x="60" y="236"/>
                    <a:pt x="67" y="235"/>
                  </a:cubicBezTo>
                  <a:cubicBezTo>
                    <a:pt x="74" y="234"/>
                    <a:pt x="78" y="232"/>
                    <a:pt x="83" y="228"/>
                  </a:cubicBezTo>
                  <a:cubicBezTo>
                    <a:pt x="86" y="219"/>
                    <a:pt x="91" y="219"/>
                    <a:pt x="98" y="214"/>
                  </a:cubicBezTo>
                  <a:cubicBezTo>
                    <a:pt x="102" y="207"/>
                    <a:pt x="107" y="206"/>
                    <a:pt x="115" y="205"/>
                  </a:cubicBezTo>
                  <a:cubicBezTo>
                    <a:pt x="125" y="197"/>
                    <a:pt x="113" y="207"/>
                    <a:pt x="121" y="197"/>
                  </a:cubicBezTo>
                  <a:cubicBezTo>
                    <a:pt x="125" y="192"/>
                    <a:pt x="138" y="187"/>
                    <a:pt x="142" y="185"/>
                  </a:cubicBezTo>
                  <a:cubicBezTo>
                    <a:pt x="143" y="184"/>
                    <a:pt x="141" y="183"/>
                    <a:pt x="140" y="182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000A6644-09C1-7846-91B9-3A1E90009B36}"/>
                </a:ext>
              </a:extLst>
            </p:cNvPr>
            <p:cNvSpPr>
              <a:spLocks/>
            </p:cNvSpPr>
            <p:nvPr>
              <p:custDataLst>
                <p:tags r:id="rId2"/>
              </p:custDataLst>
            </p:nvPr>
          </p:nvSpPr>
          <p:spPr bwMode="gray">
            <a:xfrm>
              <a:off x="4224454" y="1688567"/>
              <a:ext cx="184002" cy="139705"/>
            </a:xfrm>
            <a:custGeom>
              <a:avLst/>
              <a:gdLst>
                <a:gd name="T0" fmla="*/ 46 w 216"/>
                <a:gd name="T1" fmla="*/ 5 h 164"/>
                <a:gd name="T2" fmla="*/ 68 w 216"/>
                <a:gd name="T3" fmla="*/ 6 h 164"/>
                <a:gd name="T4" fmla="*/ 87 w 216"/>
                <a:gd name="T5" fmla="*/ 6 h 164"/>
                <a:gd name="T6" fmla="*/ 113 w 216"/>
                <a:gd name="T7" fmla="*/ 6 h 164"/>
                <a:gd name="T8" fmla="*/ 124 w 216"/>
                <a:gd name="T9" fmla="*/ 9 h 164"/>
                <a:gd name="T10" fmla="*/ 129 w 216"/>
                <a:gd name="T11" fmla="*/ 24 h 164"/>
                <a:gd name="T12" fmla="*/ 122 w 216"/>
                <a:gd name="T13" fmla="*/ 27 h 164"/>
                <a:gd name="T14" fmla="*/ 124 w 216"/>
                <a:gd name="T15" fmla="*/ 39 h 164"/>
                <a:gd name="T16" fmla="*/ 153 w 216"/>
                <a:gd name="T17" fmla="*/ 64 h 164"/>
                <a:gd name="T18" fmla="*/ 170 w 216"/>
                <a:gd name="T19" fmla="*/ 82 h 164"/>
                <a:gd name="T20" fmla="*/ 182 w 216"/>
                <a:gd name="T21" fmla="*/ 85 h 164"/>
                <a:gd name="T22" fmla="*/ 200 w 216"/>
                <a:gd name="T23" fmla="*/ 94 h 164"/>
                <a:gd name="T24" fmla="*/ 215 w 216"/>
                <a:gd name="T25" fmla="*/ 103 h 164"/>
                <a:gd name="T26" fmla="*/ 198 w 216"/>
                <a:gd name="T27" fmla="*/ 120 h 164"/>
                <a:gd name="T28" fmla="*/ 186 w 216"/>
                <a:gd name="T29" fmla="*/ 133 h 164"/>
                <a:gd name="T30" fmla="*/ 168 w 216"/>
                <a:gd name="T31" fmla="*/ 143 h 164"/>
                <a:gd name="T32" fmla="*/ 132 w 216"/>
                <a:gd name="T33" fmla="*/ 146 h 164"/>
                <a:gd name="T34" fmla="*/ 107 w 216"/>
                <a:gd name="T35" fmla="*/ 161 h 164"/>
                <a:gd name="T36" fmla="*/ 87 w 216"/>
                <a:gd name="T37" fmla="*/ 162 h 164"/>
                <a:gd name="T38" fmla="*/ 65 w 216"/>
                <a:gd name="T39" fmla="*/ 162 h 164"/>
                <a:gd name="T40" fmla="*/ 48 w 216"/>
                <a:gd name="T41" fmla="*/ 148 h 164"/>
                <a:gd name="T42" fmla="*/ 42 w 216"/>
                <a:gd name="T43" fmla="*/ 144 h 164"/>
                <a:gd name="T44" fmla="*/ 24 w 216"/>
                <a:gd name="T45" fmla="*/ 127 h 164"/>
                <a:gd name="T46" fmla="*/ 18 w 216"/>
                <a:gd name="T47" fmla="*/ 113 h 164"/>
                <a:gd name="T48" fmla="*/ 2 w 216"/>
                <a:gd name="T49" fmla="*/ 99 h 164"/>
                <a:gd name="T50" fmla="*/ 4 w 216"/>
                <a:gd name="T51" fmla="*/ 92 h 164"/>
                <a:gd name="T52" fmla="*/ 14 w 216"/>
                <a:gd name="T53" fmla="*/ 83 h 164"/>
                <a:gd name="T54" fmla="*/ 16 w 216"/>
                <a:gd name="T55" fmla="*/ 60 h 164"/>
                <a:gd name="T56" fmla="*/ 28 w 216"/>
                <a:gd name="T57" fmla="*/ 42 h 164"/>
                <a:gd name="T58" fmla="*/ 41 w 216"/>
                <a:gd name="T59" fmla="*/ 31 h 164"/>
                <a:gd name="T60" fmla="*/ 46 w 216"/>
                <a:gd name="T61" fmla="*/ 5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16" h="164">
                  <a:moveTo>
                    <a:pt x="46" y="5"/>
                  </a:moveTo>
                  <a:cubicBezTo>
                    <a:pt x="50" y="0"/>
                    <a:pt x="61" y="6"/>
                    <a:pt x="68" y="6"/>
                  </a:cubicBezTo>
                  <a:cubicBezTo>
                    <a:pt x="75" y="6"/>
                    <a:pt x="80" y="6"/>
                    <a:pt x="87" y="6"/>
                  </a:cubicBezTo>
                  <a:cubicBezTo>
                    <a:pt x="94" y="6"/>
                    <a:pt x="107" y="6"/>
                    <a:pt x="113" y="6"/>
                  </a:cubicBezTo>
                  <a:cubicBezTo>
                    <a:pt x="117" y="8"/>
                    <a:pt x="121" y="5"/>
                    <a:pt x="124" y="9"/>
                  </a:cubicBezTo>
                  <a:cubicBezTo>
                    <a:pt x="126" y="11"/>
                    <a:pt x="130" y="21"/>
                    <a:pt x="129" y="24"/>
                  </a:cubicBezTo>
                  <a:cubicBezTo>
                    <a:pt x="129" y="27"/>
                    <a:pt x="123" y="25"/>
                    <a:pt x="122" y="27"/>
                  </a:cubicBezTo>
                  <a:cubicBezTo>
                    <a:pt x="121" y="28"/>
                    <a:pt x="119" y="33"/>
                    <a:pt x="124" y="39"/>
                  </a:cubicBezTo>
                  <a:cubicBezTo>
                    <a:pt x="129" y="45"/>
                    <a:pt x="145" y="57"/>
                    <a:pt x="153" y="64"/>
                  </a:cubicBezTo>
                  <a:cubicBezTo>
                    <a:pt x="156" y="69"/>
                    <a:pt x="164" y="78"/>
                    <a:pt x="170" y="82"/>
                  </a:cubicBezTo>
                  <a:cubicBezTo>
                    <a:pt x="174" y="83"/>
                    <a:pt x="182" y="85"/>
                    <a:pt x="182" y="85"/>
                  </a:cubicBezTo>
                  <a:cubicBezTo>
                    <a:pt x="186" y="88"/>
                    <a:pt x="196" y="91"/>
                    <a:pt x="200" y="94"/>
                  </a:cubicBezTo>
                  <a:cubicBezTo>
                    <a:pt x="205" y="97"/>
                    <a:pt x="215" y="99"/>
                    <a:pt x="215" y="103"/>
                  </a:cubicBezTo>
                  <a:cubicBezTo>
                    <a:pt x="216" y="108"/>
                    <a:pt x="203" y="115"/>
                    <a:pt x="198" y="120"/>
                  </a:cubicBezTo>
                  <a:cubicBezTo>
                    <a:pt x="193" y="125"/>
                    <a:pt x="191" y="129"/>
                    <a:pt x="186" y="133"/>
                  </a:cubicBezTo>
                  <a:cubicBezTo>
                    <a:pt x="178" y="138"/>
                    <a:pt x="177" y="141"/>
                    <a:pt x="168" y="143"/>
                  </a:cubicBezTo>
                  <a:cubicBezTo>
                    <a:pt x="159" y="145"/>
                    <a:pt x="142" y="143"/>
                    <a:pt x="132" y="146"/>
                  </a:cubicBezTo>
                  <a:cubicBezTo>
                    <a:pt x="122" y="156"/>
                    <a:pt x="123" y="159"/>
                    <a:pt x="107" y="161"/>
                  </a:cubicBezTo>
                  <a:cubicBezTo>
                    <a:pt x="100" y="164"/>
                    <a:pt x="94" y="162"/>
                    <a:pt x="87" y="162"/>
                  </a:cubicBezTo>
                  <a:cubicBezTo>
                    <a:pt x="80" y="162"/>
                    <a:pt x="71" y="164"/>
                    <a:pt x="65" y="162"/>
                  </a:cubicBezTo>
                  <a:cubicBezTo>
                    <a:pt x="54" y="158"/>
                    <a:pt x="62" y="157"/>
                    <a:pt x="48" y="148"/>
                  </a:cubicBezTo>
                  <a:cubicBezTo>
                    <a:pt x="46" y="147"/>
                    <a:pt x="42" y="144"/>
                    <a:pt x="42" y="144"/>
                  </a:cubicBezTo>
                  <a:cubicBezTo>
                    <a:pt x="38" y="141"/>
                    <a:pt x="29" y="133"/>
                    <a:pt x="24" y="127"/>
                  </a:cubicBezTo>
                  <a:cubicBezTo>
                    <a:pt x="20" y="122"/>
                    <a:pt x="22" y="118"/>
                    <a:pt x="18" y="113"/>
                  </a:cubicBezTo>
                  <a:cubicBezTo>
                    <a:pt x="15" y="109"/>
                    <a:pt x="2" y="99"/>
                    <a:pt x="2" y="99"/>
                  </a:cubicBezTo>
                  <a:cubicBezTo>
                    <a:pt x="0" y="95"/>
                    <a:pt x="2" y="95"/>
                    <a:pt x="4" y="92"/>
                  </a:cubicBezTo>
                  <a:cubicBezTo>
                    <a:pt x="6" y="89"/>
                    <a:pt x="12" y="88"/>
                    <a:pt x="14" y="83"/>
                  </a:cubicBezTo>
                  <a:cubicBezTo>
                    <a:pt x="17" y="76"/>
                    <a:pt x="11" y="67"/>
                    <a:pt x="16" y="60"/>
                  </a:cubicBezTo>
                  <a:cubicBezTo>
                    <a:pt x="18" y="56"/>
                    <a:pt x="25" y="45"/>
                    <a:pt x="28" y="42"/>
                  </a:cubicBezTo>
                  <a:cubicBezTo>
                    <a:pt x="31" y="39"/>
                    <a:pt x="41" y="31"/>
                    <a:pt x="41" y="31"/>
                  </a:cubicBezTo>
                  <a:cubicBezTo>
                    <a:pt x="44" y="24"/>
                    <a:pt x="50" y="13"/>
                    <a:pt x="46" y="5"/>
                  </a:cubicBezTo>
                  <a:close/>
                </a:path>
              </a:pathLst>
            </a:custGeom>
            <a:solidFill>
              <a:srgbClr val="CAB2D6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444B4913-1CFF-7E43-828E-033D3C2F9D76}"/>
                </a:ext>
              </a:extLst>
            </p:cNvPr>
            <p:cNvSpPr>
              <a:spLocks/>
            </p:cNvSpPr>
            <p:nvPr>
              <p:custDataLst>
                <p:tags r:id="rId3"/>
              </p:custDataLst>
            </p:nvPr>
          </p:nvSpPr>
          <p:spPr bwMode="gray">
            <a:xfrm>
              <a:off x="3990193" y="1733715"/>
              <a:ext cx="160150" cy="101371"/>
            </a:xfrm>
            <a:custGeom>
              <a:avLst/>
              <a:gdLst>
                <a:gd name="T0" fmla="*/ 11 w 188"/>
                <a:gd name="T1" fmla="*/ 49 h 119"/>
                <a:gd name="T2" fmla="*/ 47 w 188"/>
                <a:gd name="T3" fmla="*/ 52 h 119"/>
                <a:gd name="T4" fmla="*/ 65 w 188"/>
                <a:gd name="T5" fmla="*/ 40 h 119"/>
                <a:gd name="T6" fmla="*/ 97 w 188"/>
                <a:gd name="T7" fmla="*/ 17 h 119"/>
                <a:gd name="T8" fmla="*/ 121 w 188"/>
                <a:gd name="T9" fmla="*/ 0 h 119"/>
                <a:gd name="T10" fmla="*/ 130 w 188"/>
                <a:gd name="T11" fmla="*/ 14 h 119"/>
                <a:gd name="T12" fmla="*/ 136 w 188"/>
                <a:gd name="T13" fmla="*/ 29 h 119"/>
                <a:gd name="T14" fmla="*/ 144 w 188"/>
                <a:gd name="T15" fmla="*/ 41 h 119"/>
                <a:gd name="T16" fmla="*/ 156 w 188"/>
                <a:gd name="T17" fmla="*/ 48 h 119"/>
                <a:gd name="T18" fmla="*/ 164 w 188"/>
                <a:gd name="T19" fmla="*/ 59 h 119"/>
                <a:gd name="T20" fmla="*/ 180 w 188"/>
                <a:gd name="T21" fmla="*/ 77 h 119"/>
                <a:gd name="T22" fmla="*/ 188 w 188"/>
                <a:gd name="T23" fmla="*/ 87 h 119"/>
                <a:gd name="T24" fmla="*/ 169 w 188"/>
                <a:gd name="T25" fmla="*/ 88 h 119"/>
                <a:gd name="T26" fmla="*/ 152 w 188"/>
                <a:gd name="T27" fmla="*/ 93 h 119"/>
                <a:gd name="T28" fmla="*/ 136 w 188"/>
                <a:gd name="T29" fmla="*/ 91 h 119"/>
                <a:gd name="T30" fmla="*/ 106 w 188"/>
                <a:gd name="T31" fmla="*/ 102 h 119"/>
                <a:gd name="T32" fmla="*/ 86 w 188"/>
                <a:gd name="T33" fmla="*/ 96 h 119"/>
                <a:gd name="T34" fmla="*/ 68 w 188"/>
                <a:gd name="T35" fmla="*/ 91 h 119"/>
                <a:gd name="T36" fmla="*/ 55 w 188"/>
                <a:gd name="T37" fmla="*/ 110 h 119"/>
                <a:gd name="T38" fmla="*/ 34 w 188"/>
                <a:gd name="T39" fmla="*/ 110 h 119"/>
                <a:gd name="T40" fmla="*/ 19 w 188"/>
                <a:gd name="T41" fmla="*/ 116 h 119"/>
                <a:gd name="T42" fmla="*/ 7 w 188"/>
                <a:gd name="T43" fmla="*/ 91 h 119"/>
                <a:gd name="T44" fmla="*/ 10 w 188"/>
                <a:gd name="T45" fmla="*/ 58 h 119"/>
                <a:gd name="T46" fmla="*/ 11 w 188"/>
                <a:gd name="T47" fmla="*/ 4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88" h="119">
                  <a:moveTo>
                    <a:pt x="11" y="49"/>
                  </a:moveTo>
                  <a:cubicBezTo>
                    <a:pt x="16" y="48"/>
                    <a:pt x="38" y="53"/>
                    <a:pt x="47" y="52"/>
                  </a:cubicBezTo>
                  <a:cubicBezTo>
                    <a:pt x="56" y="51"/>
                    <a:pt x="62" y="43"/>
                    <a:pt x="65" y="40"/>
                  </a:cubicBezTo>
                  <a:cubicBezTo>
                    <a:pt x="73" y="34"/>
                    <a:pt x="88" y="23"/>
                    <a:pt x="97" y="17"/>
                  </a:cubicBezTo>
                  <a:cubicBezTo>
                    <a:pt x="98" y="10"/>
                    <a:pt x="114" y="3"/>
                    <a:pt x="121" y="0"/>
                  </a:cubicBezTo>
                  <a:cubicBezTo>
                    <a:pt x="124" y="5"/>
                    <a:pt x="127" y="9"/>
                    <a:pt x="130" y="14"/>
                  </a:cubicBezTo>
                  <a:cubicBezTo>
                    <a:pt x="133" y="19"/>
                    <a:pt x="132" y="24"/>
                    <a:pt x="136" y="29"/>
                  </a:cubicBezTo>
                  <a:cubicBezTo>
                    <a:pt x="138" y="33"/>
                    <a:pt x="141" y="38"/>
                    <a:pt x="144" y="41"/>
                  </a:cubicBezTo>
                  <a:cubicBezTo>
                    <a:pt x="147" y="45"/>
                    <a:pt x="153" y="45"/>
                    <a:pt x="156" y="48"/>
                  </a:cubicBezTo>
                  <a:cubicBezTo>
                    <a:pt x="159" y="51"/>
                    <a:pt x="160" y="54"/>
                    <a:pt x="164" y="59"/>
                  </a:cubicBezTo>
                  <a:cubicBezTo>
                    <a:pt x="170" y="65"/>
                    <a:pt x="171" y="75"/>
                    <a:pt x="180" y="77"/>
                  </a:cubicBezTo>
                  <a:cubicBezTo>
                    <a:pt x="181" y="83"/>
                    <a:pt x="187" y="81"/>
                    <a:pt x="188" y="87"/>
                  </a:cubicBezTo>
                  <a:cubicBezTo>
                    <a:pt x="187" y="90"/>
                    <a:pt x="175" y="87"/>
                    <a:pt x="169" y="88"/>
                  </a:cubicBezTo>
                  <a:cubicBezTo>
                    <a:pt x="163" y="89"/>
                    <a:pt x="157" y="93"/>
                    <a:pt x="152" y="93"/>
                  </a:cubicBezTo>
                  <a:cubicBezTo>
                    <a:pt x="143" y="95"/>
                    <a:pt x="143" y="89"/>
                    <a:pt x="136" y="91"/>
                  </a:cubicBezTo>
                  <a:cubicBezTo>
                    <a:pt x="128" y="93"/>
                    <a:pt x="114" y="101"/>
                    <a:pt x="106" y="102"/>
                  </a:cubicBezTo>
                  <a:cubicBezTo>
                    <a:pt x="96" y="109"/>
                    <a:pt x="96" y="98"/>
                    <a:pt x="86" y="96"/>
                  </a:cubicBezTo>
                  <a:cubicBezTo>
                    <a:pt x="79" y="91"/>
                    <a:pt x="78" y="90"/>
                    <a:pt x="68" y="91"/>
                  </a:cubicBezTo>
                  <a:cubicBezTo>
                    <a:pt x="63" y="92"/>
                    <a:pt x="63" y="106"/>
                    <a:pt x="55" y="110"/>
                  </a:cubicBezTo>
                  <a:cubicBezTo>
                    <a:pt x="49" y="113"/>
                    <a:pt x="40" y="109"/>
                    <a:pt x="34" y="110"/>
                  </a:cubicBezTo>
                  <a:cubicBezTo>
                    <a:pt x="28" y="111"/>
                    <a:pt x="23" y="119"/>
                    <a:pt x="19" y="116"/>
                  </a:cubicBezTo>
                  <a:cubicBezTo>
                    <a:pt x="0" y="113"/>
                    <a:pt x="16" y="103"/>
                    <a:pt x="7" y="91"/>
                  </a:cubicBezTo>
                  <a:cubicBezTo>
                    <a:pt x="4" y="76"/>
                    <a:pt x="1" y="69"/>
                    <a:pt x="10" y="58"/>
                  </a:cubicBezTo>
                  <a:cubicBezTo>
                    <a:pt x="11" y="50"/>
                    <a:pt x="11" y="53"/>
                    <a:pt x="11" y="49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E37A11FB-3704-C54F-887C-81A40C3F14A3}"/>
                </a:ext>
              </a:extLst>
            </p:cNvPr>
            <p:cNvSpPr>
              <a:spLocks/>
            </p:cNvSpPr>
            <p:nvPr>
              <p:custDataLst>
                <p:tags r:id="rId4"/>
              </p:custDataLst>
            </p:nvPr>
          </p:nvSpPr>
          <p:spPr bwMode="gray">
            <a:xfrm>
              <a:off x="4086453" y="1590604"/>
              <a:ext cx="199336" cy="172928"/>
            </a:xfrm>
            <a:custGeom>
              <a:avLst/>
              <a:gdLst>
                <a:gd name="T0" fmla="*/ 12 w 234"/>
                <a:gd name="T1" fmla="*/ 101 h 203"/>
                <a:gd name="T2" fmla="*/ 24 w 234"/>
                <a:gd name="T3" fmla="*/ 87 h 203"/>
                <a:gd name="T4" fmla="*/ 26 w 234"/>
                <a:gd name="T5" fmla="*/ 36 h 203"/>
                <a:gd name="T6" fmla="*/ 41 w 234"/>
                <a:gd name="T7" fmla="*/ 37 h 203"/>
                <a:gd name="T8" fmla="*/ 40 w 234"/>
                <a:gd name="T9" fmla="*/ 7 h 203"/>
                <a:gd name="T10" fmla="*/ 152 w 234"/>
                <a:gd name="T11" fmla="*/ 7 h 203"/>
                <a:gd name="T12" fmla="*/ 181 w 234"/>
                <a:gd name="T13" fmla="*/ 8 h 203"/>
                <a:gd name="T14" fmla="*/ 209 w 234"/>
                <a:gd name="T15" fmla="*/ 0 h 203"/>
                <a:gd name="T16" fmla="*/ 216 w 234"/>
                <a:gd name="T17" fmla="*/ 8 h 203"/>
                <a:gd name="T18" fmla="*/ 218 w 234"/>
                <a:gd name="T19" fmla="*/ 13 h 203"/>
                <a:gd name="T20" fmla="*/ 220 w 234"/>
                <a:gd name="T21" fmla="*/ 22 h 203"/>
                <a:gd name="T22" fmla="*/ 221 w 234"/>
                <a:gd name="T23" fmla="*/ 36 h 203"/>
                <a:gd name="T24" fmla="*/ 234 w 234"/>
                <a:gd name="T25" fmla="*/ 60 h 203"/>
                <a:gd name="T26" fmla="*/ 224 w 234"/>
                <a:gd name="T27" fmla="*/ 78 h 203"/>
                <a:gd name="T28" fmla="*/ 213 w 234"/>
                <a:gd name="T29" fmla="*/ 93 h 203"/>
                <a:gd name="T30" fmla="*/ 211 w 234"/>
                <a:gd name="T31" fmla="*/ 106 h 203"/>
                <a:gd name="T32" fmla="*/ 209 w 234"/>
                <a:gd name="T33" fmla="*/ 112 h 203"/>
                <a:gd name="T34" fmla="*/ 207 w 234"/>
                <a:gd name="T35" fmla="*/ 136 h 203"/>
                <a:gd name="T36" fmla="*/ 199 w 234"/>
                <a:gd name="T37" fmla="*/ 146 h 203"/>
                <a:gd name="T38" fmla="*/ 192 w 234"/>
                <a:gd name="T39" fmla="*/ 157 h 203"/>
                <a:gd name="T40" fmla="*/ 189 w 234"/>
                <a:gd name="T41" fmla="*/ 160 h 203"/>
                <a:gd name="T42" fmla="*/ 181 w 234"/>
                <a:gd name="T43" fmla="*/ 174 h 203"/>
                <a:gd name="T44" fmla="*/ 176 w 234"/>
                <a:gd name="T45" fmla="*/ 190 h 203"/>
                <a:gd name="T46" fmla="*/ 173 w 234"/>
                <a:gd name="T47" fmla="*/ 187 h 203"/>
                <a:gd name="T48" fmla="*/ 162 w 234"/>
                <a:gd name="T49" fmla="*/ 163 h 203"/>
                <a:gd name="T50" fmla="*/ 156 w 234"/>
                <a:gd name="T51" fmla="*/ 156 h 203"/>
                <a:gd name="T52" fmla="*/ 152 w 234"/>
                <a:gd name="T53" fmla="*/ 160 h 203"/>
                <a:gd name="T54" fmla="*/ 145 w 234"/>
                <a:gd name="T55" fmla="*/ 177 h 203"/>
                <a:gd name="T56" fmla="*/ 129 w 234"/>
                <a:gd name="T57" fmla="*/ 189 h 203"/>
                <a:gd name="T58" fmla="*/ 116 w 234"/>
                <a:gd name="T59" fmla="*/ 179 h 203"/>
                <a:gd name="T60" fmla="*/ 106 w 234"/>
                <a:gd name="T61" fmla="*/ 187 h 203"/>
                <a:gd name="T62" fmla="*/ 93 w 234"/>
                <a:gd name="T63" fmla="*/ 193 h 203"/>
                <a:gd name="T64" fmla="*/ 86 w 234"/>
                <a:gd name="T65" fmla="*/ 194 h 203"/>
                <a:gd name="T66" fmla="*/ 63 w 234"/>
                <a:gd name="T67" fmla="*/ 191 h 203"/>
                <a:gd name="T68" fmla="*/ 53 w 234"/>
                <a:gd name="T69" fmla="*/ 179 h 203"/>
                <a:gd name="T70" fmla="*/ 39 w 234"/>
                <a:gd name="T71" fmla="*/ 183 h 203"/>
                <a:gd name="T72" fmla="*/ 36 w 234"/>
                <a:gd name="T73" fmla="*/ 194 h 203"/>
                <a:gd name="T74" fmla="*/ 29 w 234"/>
                <a:gd name="T75" fmla="*/ 203 h 203"/>
                <a:gd name="T76" fmla="*/ 21 w 234"/>
                <a:gd name="T77" fmla="*/ 193 h 203"/>
                <a:gd name="T78" fmla="*/ 13 w 234"/>
                <a:gd name="T79" fmla="*/ 177 h 203"/>
                <a:gd name="T80" fmla="*/ 4 w 234"/>
                <a:gd name="T81" fmla="*/ 159 h 203"/>
                <a:gd name="T82" fmla="*/ 0 w 234"/>
                <a:gd name="T83" fmla="*/ 140 h 203"/>
                <a:gd name="T84" fmla="*/ 4 w 234"/>
                <a:gd name="T85" fmla="*/ 125 h 203"/>
                <a:gd name="T86" fmla="*/ 10 w 234"/>
                <a:gd name="T87" fmla="*/ 115 h 203"/>
                <a:gd name="T88" fmla="*/ 9 w 234"/>
                <a:gd name="T89" fmla="*/ 111 h 203"/>
                <a:gd name="T90" fmla="*/ 12 w 234"/>
                <a:gd name="T91" fmla="*/ 101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34" h="203">
                  <a:moveTo>
                    <a:pt x="12" y="101"/>
                  </a:moveTo>
                  <a:lnTo>
                    <a:pt x="24" y="87"/>
                  </a:lnTo>
                  <a:lnTo>
                    <a:pt x="26" y="36"/>
                  </a:lnTo>
                  <a:lnTo>
                    <a:pt x="41" y="37"/>
                  </a:lnTo>
                  <a:lnTo>
                    <a:pt x="40" y="7"/>
                  </a:lnTo>
                  <a:lnTo>
                    <a:pt x="152" y="7"/>
                  </a:lnTo>
                  <a:lnTo>
                    <a:pt x="181" y="8"/>
                  </a:lnTo>
                  <a:lnTo>
                    <a:pt x="209" y="0"/>
                  </a:lnTo>
                  <a:cubicBezTo>
                    <a:pt x="213" y="2"/>
                    <a:pt x="214" y="6"/>
                    <a:pt x="216" y="8"/>
                  </a:cubicBezTo>
                  <a:cubicBezTo>
                    <a:pt x="217" y="10"/>
                    <a:pt x="217" y="12"/>
                    <a:pt x="218" y="13"/>
                  </a:cubicBezTo>
                  <a:cubicBezTo>
                    <a:pt x="218" y="16"/>
                    <a:pt x="219" y="19"/>
                    <a:pt x="220" y="22"/>
                  </a:cubicBezTo>
                  <a:cubicBezTo>
                    <a:pt x="221" y="26"/>
                    <a:pt x="219" y="30"/>
                    <a:pt x="221" y="36"/>
                  </a:cubicBezTo>
                  <a:cubicBezTo>
                    <a:pt x="224" y="43"/>
                    <a:pt x="233" y="53"/>
                    <a:pt x="234" y="60"/>
                  </a:cubicBezTo>
                  <a:cubicBezTo>
                    <a:pt x="234" y="67"/>
                    <a:pt x="227" y="74"/>
                    <a:pt x="224" y="78"/>
                  </a:cubicBezTo>
                  <a:cubicBezTo>
                    <a:pt x="221" y="83"/>
                    <a:pt x="215" y="89"/>
                    <a:pt x="213" y="93"/>
                  </a:cubicBezTo>
                  <a:cubicBezTo>
                    <a:pt x="211" y="97"/>
                    <a:pt x="214" y="101"/>
                    <a:pt x="211" y="106"/>
                  </a:cubicBezTo>
                  <a:cubicBezTo>
                    <a:pt x="210" y="108"/>
                    <a:pt x="210" y="110"/>
                    <a:pt x="209" y="112"/>
                  </a:cubicBezTo>
                  <a:cubicBezTo>
                    <a:pt x="211" y="117"/>
                    <a:pt x="213" y="132"/>
                    <a:pt x="207" y="136"/>
                  </a:cubicBezTo>
                  <a:cubicBezTo>
                    <a:pt x="204" y="143"/>
                    <a:pt x="209" y="145"/>
                    <a:pt x="199" y="146"/>
                  </a:cubicBezTo>
                  <a:cubicBezTo>
                    <a:pt x="197" y="149"/>
                    <a:pt x="194" y="155"/>
                    <a:pt x="192" y="157"/>
                  </a:cubicBezTo>
                  <a:cubicBezTo>
                    <a:pt x="191" y="158"/>
                    <a:pt x="189" y="160"/>
                    <a:pt x="189" y="160"/>
                  </a:cubicBezTo>
                  <a:cubicBezTo>
                    <a:pt x="187" y="163"/>
                    <a:pt x="183" y="171"/>
                    <a:pt x="181" y="174"/>
                  </a:cubicBezTo>
                  <a:cubicBezTo>
                    <a:pt x="179" y="179"/>
                    <a:pt x="177" y="188"/>
                    <a:pt x="176" y="190"/>
                  </a:cubicBezTo>
                  <a:cubicBezTo>
                    <a:pt x="175" y="191"/>
                    <a:pt x="174" y="189"/>
                    <a:pt x="173" y="187"/>
                  </a:cubicBezTo>
                  <a:cubicBezTo>
                    <a:pt x="171" y="183"/>
                    <a:pt x="165" y="168"/>
                    <a:pt x="162" y="163"/>
                  </a:cubicBezTo>
                  <a:cubicBezTo>
                    <a:pt x="160" y="160"/>
                    <a:pt x="158" y="157"/>
                    <a:pt x="156" y="156"/>
                  </a:cubicBezTo>
                  <a:cubicBezTo>
                    <a:pt x="155" y="157"/>
                    <a:pt x="154" y="157"/>
                    <a:pt x="152" y="160"/>
                  </a:cubicBezTo>
                  <a:lnTo>
                    <a:pt x="145" y="177"/>
                  </a:lnTo>
                  <a:lnTo>
                    <a:pt x="129" y="189"/>
                  </a:lnTo>
                  <a:lnTo>
                    <a:pt x="116" y="179"/>
                  </a:lnTo>
                  <a:cubicBezTo>
                    <a:pt x="112" y="179"/>
                    <a:pt x="109" y="185"/>
                    <a:pt x="106" y="187"/>
                  </a:cubicBezTo>
                  <a:cubicBezTo>
                    <a:pt x="102" y="189"/>
                    <a:pt x="96" y="192"/>
                    <a:pt x="93" y="193"/>
                  </a:cubicBezTo>
                  <a:cubicBezTo>
                    <a:pt x="91" y="194"/>
                    <a:pt x="89" y="194"/>
                    <a:pt x="86" y="194"/>
                  </a:cubicBezTo>
                  <a:cubicBezTo>
                    <a:pt x="83" y="186"/>
                    <a:pt x="69" y="191"/>
                    <a:pt x="63" y="191"/>
                  </a:cubicBezTo>
                  <a:cubicBezTo>
                    <a:pt x="61" y="187"/>
                    <a:pt x="57" y="181"/>
                    <a:pt x="53" y="179"/>
                  </a:cubicBezTo>
                  <a:cubicBezTo>
                    <a:pt x="36" y="179"/>
                    <a:pt x="46" y="178"/>
                    <a:pt x="39" y="183"/>
                  </a:cubicBezTo>
                  <a:cubicBezTo>
                    <a:pt x="37" y="187"/>
                    <a:pt x="37" y="190"/>
                    <a:pt x="36" y="194"/>
                  </a:cubicBezTo>
                  <a:cubicBezTo>
                    <a:pt x="35" y="197"/>
                    <a:pt x="32" y="201"/>
                    <a:pt x="29" y="203"/>
                  </a:cubicBezTo>
                  <a:cubicBezTo>
                    <a:pt x="27" y="203"/>
                    <a:pt x="23" y="196"/>
                    <a:pt x="21" y="193"/>
                  </a:cubicBezTo>
                  <a:cubicBezTo>
                    <a:pt x="18" y="189"/>
                    <a:pt x="16" y="183"/>
                    <a:pt x="13" y="177"/>
                  </a:cubicBezTo>
                  <a:cubicBezTo>
                    <a:pt x="10" y="173"/>
                    <a:pt x="6" y="165"/>
                    <a:pt x="4" y="159"/>
                  </a:cubicBezTo>
                  <a:cubicBezTo>
                    <a:pt x="3" y="155"/>
                    <a:pt x="0" y="146"/>
                    <a:pt x="0" y="140"/>
                  </a:cubicBezTo>
                  <a:cubicBezTo>
                    <a:pt x="0" y="134"/>
                    <a:pt x="2" y="129"/>
                    <a:pt x="4" y="125"/>
                  </a:cubicBezTo>
                  <a:cubicBezTo>
                    <a:pt x="0" y="120"/>
                    <a:pt x="5" y="116"/>
                    <a:pt x="10" y="115"/>
                  </a:cubicBezTo>
                  <a:cubicBezTo>
                    <a:pt x="9" y="114"/>
                    <a:pt x="7" y="113"/>
                    <a:pt x="9" y="111"/>
                  </a:cubicBezTo>
                  <a:cubicBezTo>
                    <a:pt x="10" y="106"/>
                    <a:pt x="9" y="113"/>
                    <a:pt x="12" y="101"/>
                  </a:cubicBezTo>
                  <a:close/>
                </a:path>
              </a:pathLst>
            </a:custGeom>
            <a:solidFill>
              <a:srgbClr val="FFA079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EFDC47FF-D7CD-FF47-970B-8A0F9D5A2739}"/>
                </a:ext>
              </a:extLst>
            </p:cNvPr>
            <p:cNvSpPr>
              <a:spLocks/>
            </p:cNvSpPr>
            <p:nvPr>
              <p:custDataLst>
                <p:tags r:id="rId5"/>
              </p:custDataLst>
            </p:nvPr>
          </p:nvSpPr>
          <p:spPr bwMode="gray">
            <a:xfrm>
              <a:off x="3692893" y="1287340"/>
              <a:ext cx="41741" cy="92001"/>
            </a:xfrm>
            <a:custGeom>
              <a:avLst/>
              <a:gdLst>
                <a:gd name="T0" fmla="*/ 9 w 50"/>
                <a:gd name="T1" fmla="*/ 0 h 111"/>
                <a:gd name="T2" fmla="*/ 25 w 50"/>
                <a:gd name="T3" fmla="*/ 17 h 111"/>
                <a:gd name="T4" fmla="*/ 46 w 50"/>
                <a:gd name="T5" fmla="*/ 20 h 111"/>
                <a:gd name="T6" fmla="*/ 46 w 50"/>
                <a:gd name="T7" fmla="*/ 33 h 111"/>
                <a:gd name="T8" fmla="*/ 40 w 50"/>
                <a:gd name="T9" fmla="*/ 47 h 111"/>
                <a:gd name="T10" fmla="*/ 28 w 50"/>
                <a:gd name="T11" fmla="*/ 111 h 111"/>
                <a:gd name="T12" fmla="*/ 4 w 50"/>
                <a:gd name="T13" fmla="*/ 86 h 111"/>
                <a:gd name="T14" fmla="*/ 9 w 50"/>
                <a:gd name="T15" fmla="*/ 63 h 111"/>
                <a:gd name="T16" fmla="*/ 7 w 50"/>
                <a:gd name="T17" fmla="*/ 12 h 111"/>
                <a:gd name="T18" fmla="*/ 9 w 50"/>
                <a:gd name="T19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" h="111">
                  <a:moveTo>
                    <a:pt x="9" y="0"/>
                  </a:moveTo>
                  <a:cubicBezTo>
                    <a:pt x="12" y="1"/>
                    <a:pt x="19" y="14"/>
                    <a:pt x="25" y="17"/>
                  </a:cubicBezTo>
                  <a:cubicBezTo>
                    <a:pt x="31" y="20"/>
                    <a:pt x="42" y="17"/>
                    <a:pt x="46" y="20"/>
                  </a:cubicBezTo>
                  <a:cubicBezTo>
                    <a:pt x="50" y="25"/>
                    <a:pt x="49" y="27"/>
                    <a:pt x="46" y="33"/>
                  </a:cubicBezTo>
                  <a:cubicBezTo>
                    <a:pt x="45" y="39"/>
                    <a:pt x="43" y="42"/>
                    <a:pt x="40" y="47"/>
                  </a:cubicBezTo>
                  <a:cubicBezTo>
                    <a:pt x="38" y="68"/>
                    <a:pt x="41" y="93"/>
                    <a:pt x="28" y="111"/>
                  </a:cubicBezTo>
                  <a:cubicBezTo>
                    <a:pt x="3" y="109"/>
                    <a:pt x="16" y="103"/>
                    <a:pt x="4" y="86"/>
                  </a:cubicBezTo>
                  <a:cubicBezTo>
                    <a:pt x="2" y="77"/>
                    <a:pt x="0" y="68"/>
                    <a:pt x="9" y="63"/>
                  </a:cubicBezTo>
                  <a:cubicBezTo>
                    <a:pt x="10" y="41"/>
                    <a:pt x="15" y="31"/>
                    <a:pt x="7" y="12"/>
                  </a:cubicBezTo>
                  <a:cubicBezTo>
                    <a:pt x="8" y="8"/>
                    <a:pt x="9" y="0"/>
                    <a:pt x="9" y="0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BBA09A4D-3234-E24F-955C-3CFF2C578E52}"/>
                </a:ext>
              </a:extLst>
            </p:cNvPr>
            <p:cNvSpPr>
              <a:spLocks/>
            </p:cNvSpPr>
            <p:nvPr>
              <p:custDataLst>
                <p:tags r:id="rId6"/>
              </p:custDataLst>
            </p:nvPr>
          </p:nvSpPr>
          <p:spPr bwMode="gray">
            <a:xfrm>
              <a:off x="3700560" y="1375934"/>
              <a:ext cx="259818" cy="256410"/>
            </a:xfrm>
            <a:custGeom>
              <a:avLst/>
              <a:gdLst>
                <a:gd name="T0" fmla="*/ 192 w 313"/>
                <a:gd name="T1" fmla="*/ 306 h 309"/>
                <a:gd name="T2" fmla="*/ 171 w 313"/>
                <a:gd name="T3" fmla="*/ 294 h 309"/>
                <a:gd name="T4" fmla="*/ 131 w 313"/>
                <a:gd name="T5" fmla="*/ 264 h 309"/>
                <a:gd name="T6" fmla="*/ 102 w 313"/>
                <a:gd name="T7" fmla="*/ 246 h 309"/>
                <a:gd name="T8" fmla="*/ 86 w 313"/>
                <a:gd name="T9" fmla="*/ 231 h 309"/>
                <a:gd name="T10" fmla="*/ 45 w 313"/>
                <a:gd name="T11" fmla="*/ 205 h 309"/>
                <a:gd name="T12" fmla="*/ 17 w 313"/>
                <a:gd name="T13" fmla="*/ 187 h 309"/>
                <a:gd name="T14" fmla="*/ 15 w 313"/>
                <a:gd name="T15" fmla="*/ 180 h 309"/>
                <a:gd name="T16" fmla="*/ 0 w 313"/>
                <a:gd name="T17" fmla="*/ 165 h 309"/>
                <a:gd name="T18" fmla="*/ 14 w 313"/>
                <a:gd name="T19" fmla="*/ 147 h 309"/>
                <a:gd name="T20" fmla="*/ 24 w 313"/>
                <a:gd name="T21" fmla="*/ 139 h 309"/>
                <a:gd name="T22" fmla="*/ 38 w 313"/>
                <a:gd name="T23" fmla="*/ 138 h 309"/>
                <a:gd name="T24" fmla="*/ 53 w 313"/>
                <a:gd name="T25" fmla="*/ 129 h 309"/>
                <a:gd name="T26" fmla="*/ 62 w 313"/>
                <a:gd name="T27" fmla="*/ 120 h 309"/>
                <a:gd name="T28" fmla="*/ 77 w 313"/>
                <a:gd name="T29" fmla="*/ 114 h 309"/>
                <a:gd name="T30" fmla="*/ 89 w 313"/>
                <a:gd name="T31" fmla="*/ 102 h 309"/>
                <a:gd name="T32" fmla="*/ 92 w 313"/>
                <a:gd name="T33" fmla="*/ 91 h 309"/>
                <a:gd name="T34" fmla="*/ 108 w 313"/>
                <a:gd name="T35" fmla="*/ 90 h 309"/>
                <a:gd name="T36" fmla="*/ 110 w 313"/>
                <a:gd name="T37" fmla="*/ 73 h 309"/>
                <a:gd name="T38" fmla="*/ 110 w 313"/>
                <a:gd name="T39" fmla="*/ 44 h 309"/>
                <a:gd name="T40" fmla="*/ 116 w 313"/>
                <a:gd name="T41" fmla="*/ 33 h 309"/>
                <a:gd name="T42" fmla="*/ 131 w 313"/>
                <a:gd name="T43" fmla="*/ 28 h 309"/>
                <a:gd name="T44" fmla="*/ 149 w 313"/>
                <a:gd name="T45" fmla="*/ 18 h 309"/>
                <a:gd name="T46" fmla="*/ 188 w 313"/>
                <a:gd name="T47" fmla="*/ 12 h 309"/>
                <a:gd name="T48" fmla="*/ 228 w 313"/>
                <a:gd name="T49" fmla="*/ 19 h 309"/>
                <a:gd name="T50" fmla="*/ 222 w 313"/>
                <a:gd name="T51" fmla="*/ 9 h 309"/>
                <a:gd name="T52" fmla="*/ 258 w 313"/>
                <a:gd name="T53" fmla="*/ 18 h 309"/>
                <a:gd name="T54" fmla="*/ 251 w 313"/>
                <a:gd name="T55" fmla="*/ 52 h 309"/>
                <a:gd name="T56" fmla="*/ 254 w 313"/>
                <a:gd name="T57" fmla="*/ 84 h 309"/>
                <a:gd name="T58" fmla="*/ 255 w 313"/>
                <a:gd name="T59" fmla="*/ 90 h 309"/>
                <a:gd name="T60" fmla="*/ 260 w 313"/>
                <a:gd name="T61" fmla="*/ 91 h 309"/>
                <a:gd name="T62" fmla="*/ 270 w 313"/>
                <a:gd name="T63" fmla="*/ 102 h 309"/>
                <a:gd name="T64" fmla="*/ 281 w 313"/>
                <a:gd name="T65" fmla="*/ 111 h 309"/>
                <a:gd name="T66" fmla="*/ 279 w 313"/>
                <a:gd name="T67" fmla="*/ 142 h 309"/>
                <a:gd name="T68" fmla="*/ 279 w 313"/>
                <a:gd name="T69" fmla="*/ 154 h 309"/>
                <a:gd name="T70" fmla="*/ 288 w 313"/>
                <a:gd name="T71" fmla="*/ 181 h 309"/>
                <a:gd name="T72" fmla="*/ 272 w 313"/>
                <a:gd name="T73" fmla="*/ 198 h 309"/>
                <a:gd name="T74" fmla="*/ 281 w 313"/>
                <a:gd name="T75" fmla="*/ 211 h 309"/>
                <a:gd name="T76" fmla="*/ 296 w 313"/>
                <a:gd name="T77" fmla="*/ 226 h 309"/>
                <a:gd name="T78" fmla="*/ 305 w 313"/>
                <a:gd name="T79" fmla="*/ 232 h 309"/>
                <a:gd name="T80" fmla="*/ 290 w 313"/>
                <a:gd name="T81" fmla="*/ 250 h 309"/>
                <a:gd name="T82" fmla="*/ 273 w 313"/>
                <a:gd name="T83" fmla="*/ 256 h 309"/>
                <a:gd name="T84" fmla="*/ 258 w 313"/>
                <a:gd name="T85" fmla="*/ 265 h 309"/>
                <a:gd name="T86" fmla="*/ 246 w 313"/>
                <a:gd name="T87" fmla="*/ 280 h 309"/>
                <a:gd name="T88" fmla="*/ 237 w 313"/>
                <a:gd name="T89" fmla="*/ 286 h 309"/>
                <a:gd name="T90" fmla="*/ 218 w 313"/>
                <a:gd name="T91" fmla="*/ 304 h 309"/>
                <a:gd name="T92" fmla="*/ 192 w 313"/>
                <a:gd name="T93" fmla="*/ 306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13" h="309">
                  <a:moveTo>
                    <a:pt x="192" y="306"/>
                  </a:moveTo>
                  <a:cubicBezTo>
                    <a:pt x="176" y="303"/>
                    <a:pt x="184" y="296"/>
                    <a:pt x="171" y="294"/>
                  </a:cubicBezTo>
                  <a:cubicBezTo>
                    <a:pt x="161" y="287"/>
                    <a:pt x="142" y="272"/>
                    <a:pt x="131" y="264"/>
                  </a:cubicBezTo>
                  <a:cubicBezTo>
                    <a:pt x="123" y="257"/>
                    <a:pt x="109" y="251"/>
                    <a:pt x="102" y="246"/>
                  </a:cubicBezTo>
                  <a:cubicBezTo>
                    <a:pt x="100" y="245"/>
                    <a:pt x="89" y="233"/>
                    <a:pt x="86" y="231"/>
                  </a:cubicBezTo>
                  <a:cubicBezTo>
                    <a:pt x="72" y="222"/>
                    <a:pt x="58" y="215"/>
                    <a:pt x="45" y="205"/>
                  </a:cubicBezTo>
                  <a:cubicBezTo>
                    <a:pt x="37" y="199"/>
                    <a:pt x="28" y="189"/>
                    <a:pt x="17" y="187"/>
                  </a:cubicBezTo>
                  <a:cubicBezTo>
                    <a:pt x="11" y="182"/>
                    <a:pt x="18" y="184"/>
                    <a:pt x="15" y="180"/>
                  </a:cubicBezTo>
                  <a:cubicBezTo>
                    <a:pt x="12" y="176"/>
                    <a:pt x="0" y="170"/>
                    <a:pt x="0" y="165"/>
                  </a:cubicBezTo>
                  <a:cubicBezTo>
                    <a:pt x="0" y="160"/>
                    <a:pt x="10" y="151"/>
                    <a:pt x="14" y="147"/>
                  </a:cubicBezTo>
                  <a:cubicBezTo>
                    <a:pt x="17" y="141"/>
                    <a:pt x="20" y="140"/>
                    <a:pt x="24" y="139"/>
                  </a:cubicBezTo>
                  <a:cubicBezTo>
                    <a:pt x="28" y="138"/>
                    <a:pt x="33" y="140"/>
                    <a:pt x="38" y="138"/>
                  </a:cubicBezTo>
                  <a:cubicBezTo>
                    <a:pt x="45" y="135"/>
                    <a:pt x="49" y="132"/>
                    <a:pt x="53" y="129"/>
                  </a:cubicBezTo>
                  <a:cubicBezTo>
                    <a:pt x="57" y="126"/>
                    <a:pt x="58" y="123"/>
                    <a:pt x="62" y="120"/>
                  </a:cubicBezTo>
                  <a:cubicBezTo>
                    <a:pt x="64" y="117"/>
                    <a:pt x="75" y="117"/>
                    <a:pt x="77" y="114"/>
                  </a:cubicBezTo>
                  <a:cubicBezTo>
                    <a:pt x="81" y="111"/>
                    <a:pt x="87" y="106"/>
                    <a:pt x="89" y="102"/>
                  </a:cubicBezTo>
                  <a:cubicBezTo>
                    <a:pt x="91" y="98"/>
                    <a:pt x="89" y="93"/>
                    <a:pt x="92" y="91"/>
                  </a:cubicBezTo>
                  <a:cubicBezTo>
                    <a:pt x="97" y="89"/>
                    <a:pt x="101" y="91"/>
                    <a:pt x="108" y="90"/>
                  </a:cubicBezTo>
                  <a:cubicBezTo>
                    <a:pt x="110" y="81"/>
                    <a:pt x="112" y="82"/>
                    <a:pt x="110" y="73"/>
                  </a:cubicBezTo>
                  <a:cubicBezTo>
                    <a:pt x="110" y="65"/>
                    <a:pt x="109" y="51"/>
                    <a:pt x="110" y="44"/>
                  </a:cubicBezTo>
                  <a:cubicBezTo>
                    <a:pt x="111" y="37"/>
                    <a:pt x="112" y="36"/>
                    <a:pt x="116" y="33"/>
                  </a:cubicBezTo>
                  <a:cubicBezTo>
                    <a:pt x="118" y="22"/>
                    <a:pt x="123" y="26"/>
                    <a:pt x="131" y="28"/>
                  </a:cubicBezTo>
                  <a:cubicBezTo>
                    <a:pt x="136" y="21"/>
                    <a:pt x="141" y="20"/>
                    <a:pt x="149" y="18"/>
                  </a:cubicBezTo>
                  <a:cubicBezTo>
                    <a:pt x="161" y="9"/>
                    <a:pt x="169" y="13"/>
                    <a:pt x="188" y="12"/>
                  </a:cubicBezTo>
                  <a:cubicBezTo>
                    <a:pt x="200" y="3"/>
                    <a:pt x="215" y="17"/>
                    <a:pt x="228" y="19"/>
                  </a:cubicBezTo>
                  <a:cubicBezTo>
                    <a:pt x="239" y="23"/>
                    <a:pt x="227" y="15"/>
                    <a:pt x="222" y="9"/>
                  </a:cubicBezTo>
                  <a:cubicBezTo>
                    <a:pt x="237" y="0"/>
                    <a:pt x="282" y="4"/>
                    <a:pt x="258" y="18"/>
                  </a:cubicBezTo>
                  <a:cubicBezTo>
                    <a:pt x="251" y="27"/>
                    <a:pt x="263" y="43"/>
                    <a:pt x="251" y="52"/>
                  </a:cubicBezTo>
                  <a:cubicBezTo>
                    <a:pt x="248" y="64"/>
                    <a:pt x="245" y="75"/>
                    <a:pt x="254" y="84"/>
                  </a:cubicBezTo>
                  <a:cubicBezTo>
                    <a:pt x="254" y="86"/>
                    <a:pt x="254" y="88"/>
                    <a:pt x="255" y="90"/>
                  </a:cubicBezTo>
                  <a:cubicBezTo>
                    <a:pt x="256" y="91"/>
                    <a:pt x="259" y="90"/>
                    <a:pt x="260" y="91"/>
                  </a:cubicBezTo>
                  <a:cubicBezTo>
                    <a:pt x="262" y="93"/>
                    <a:pt x="269" y="99"/>
                    <a:pt x="270" y="102"/>
                  </a:cubicBezTo>
                  <a:cubicBezTo>
                    <a:pt x="271" y="108"/>
                    <a:pt x="278" y="105"/>
                    <a:pt x="281" y="111"/>
                  </a:cubicBezTo>
                  <a:cubicBezTo>
                    <a:pt x="282" y="117"/>
                    <a:pt x="279" y="135"/>
                    <a:pt x="279" y="142"/>
                  </a:cubicBezTo>
                  <a:cubicBezTo>
                    <a:pt x="279" y="149"/>
                    <a:pt x="278" y="148"/>
                    <a:pt x="279" y="154"/>
                  </a:cubicBezTo>
                  <a:cubicBezTo>
                    <a:pt x="280" y="160"/>
                    <a:pt x="289" y="174"/>
                    <a:pt x="288" y="181"/>
                  </a:cubicBezTo>
                  <a:cubicBezTo>
                    <a:pt x="287" y="188"/>
                    <a:pt x="273" y="193"/>
                    <a:pt x="272" y="198"/>
                  </a:cubicBezTo>
                  <a:cubicBezTo>
                    <a:pt x="275" y="202"/>
                    <a:pt x="278" y="207"/>
                    <a:pt x="281" y="211"/>
                  </a:cubicBezTo>
                  <a:cubicBezTo>
                    <a:pt x="283" y="220"/>
                    <a:pt x="288" y="225"/>
                    <a:pt x="296" y="226"/>
                  </a:cubicBezTo>
                  <a:cubicBezTo>
                    <a:pt x="303" y="230"/>
                    <a:pt x="296" y="228"/>
                    <a:pt x="305" y="232"/>
                  </a:cubicBezTo>
                  <a:cubicBezTo>
                    <a:pt x="313" y="242"/>
                    <a:pt x="295" y="250"/>
                    <a:pt x="290" y="250"/>
                  </a:cubicBezTo>
                  <a:cubicBezTo>
                    <a:pt x="283" y="253"/>
                    <a:pt x="280" y="253"/>
                    <a:pt x="273" y="256"/>
                  </a:cubicBezTo>
                  <a:cubicBezTo>
                    <a:pt x="268" y="263"/>
                    <a:pt x="267" y="263"/>
                    <a:pt x="258" y="265"/>
                  </a:cubicBezTo>
                  <a:cubicBezTo>
                    <a:pt x="254" y="268"/>
                    <a:pt x="250" y="277"/>
                    <a:pt x="246" y="280"/>
                  </a:cubicBezTo>
                  <a:cubicBezTo>
                    <a:pt x="243" y="286"/>
                    <a:pt x="244" y="285"/>
                    <a:pt x="237" y="286"/>
                  </a:cubicBezTo>
                  <a:cubicBezTo>
                    <a:pt x="231" y="290"/>
                    <a:pt x="225" y="303"/>
                    <a:pt x="218" y="304"/>
                  </a:cubicBezTo>
                  <a:cubicBezTo>
                    <a:pt x="211" y="309"/>
                    <a:pt x="200" y="306"/>
                    <a:pt x="192" y="306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C2270553-5E8D-0B46-A9D8-2AA7887F13FD}"/>
                </a:ext>
              </a:extLst>
            </p:cNvPr>
            <p:cNvSpPr>
              <a:spLocks/>
            </p:cNvSpPr>
            <p:nvPr>
              <p:custDataLst>
                <p:tags r:id="rId7"/>
              </p:custDataLst>
            </p:nvPr>
          </p:nvSpPr>
          <p:spPr bwMode="gray">
            <a:xfrm>
              <a:off x="3926303" y="1440676"/>
              <a:ext cx="195928" cy="185706"/>
            </a:xfrm>
            <a:custGeom>
              <a:avLst/>
              <a:gdLst>
                <a:gd name="T0" fmla="*/ 6 w 236"/>
                <a:gd name="T1" fmla="*/ 43 h 224"/>
                <a:gd name="T2" fmla="*/ 16 w 236"/>
                <a:gd name="T3" fmla="*/ 22 h 224"/>
                <a:gd name="T4" fmla="*/ 28 w 236"/>
                <a:gd name="T5" fmla="*/ 15 h 224"/>
                <a:gd name="T6" fmla="*/ 48 w 236"/>
                <a:gd name="T7" fmla="*/ 0 h 224"/>
                <a:gd name="T8" fmla="*/ 85 w 236"/>
                <a:gd name="T9" fmla="*/ 6 h 224"/>
                <a:gd name="T10" fmla="*/ 118 w 236"/>
                <a:gd name="T11" fmla="*/ 30 h 224"/>
                <a:gd name="T12" fmla="*/ 142 w 236"/>
                <a:gd name="T13" fmla="*/ 40 h 224"/>
                <a:gd name="T14" fmla="*/ 150 w 236"/>
                <a:gd name="T15" fmla="*/ 43 h 224"/>
                <a:gd name="T16" fmla="*/ 160 w 236"/>
                <a:gd name="T17" fmla="*/ 30 h 224"/>
                <a:gd name="T18" fmla="*/ 156 w 236"/>
                <a:gd name="T19" fmla="*/ 13 h 224"/>
                <a:gd name="T20" fmla="*/ 174 w 236"/>
                <a:gd name="T21" fmla="*/ 3 h 224"/>
                <a:gd name="T22" fmla="*/ 213 w 236"/>
                <a:gd name="T23" fmla="*/ 12 h 224"/>
                <a:gd name="T24" fmla="*/ 226 w 236"/>
                <a:gd name="T25" fmla="*/ 21 h 224"/>
                <a:gd name="T26" fmla="*/ 228 w 236"/>
                <a:gd name="T27" fmla="*/ 34 h 224"/>
                <a:gd name="T28" fmla="*/ 229 w 236"/>
                <a:gd name="T29" fmla="*/ 66 h 224"/>
                <a:gd name="T30" fmla="*/ 231 w 236"/>
                <a:gd name="T31" fmla="*/ 183 h 224"/>
                <a:gd name="T32" fmla="*/ 232 w 236"/>
                <a:gd name="T33" fmla="*/ 217 h 224"/>
                <a:gd name="T34" fmla="*/ 208 w 236"/>
                <a:gd name="T35" fmla="*/ 223 h 224"/>
                <a:gd name="T36" fmla="*/ 186 w 236"/>
                <a:gd name="T37" fmla="*/ 208 h 224"/>
                <a:gd name="T38" fmla="*/ 168 w 236"/>
                <a:gd name="T39" fmla="*/ 198 h 224"/>
                <a:gd name="T40" fmla="*/ 153 w 236"/>
                <a:gd name="T41" fmla="*/ 195 h 224"/>
                <a:gd name="T42" fmla="*/ 145 w 236"/>
                <a:gd name="T43" fmla="*/ 187 h 224"/>
                <a:gd name="T44" fmla="*/ 129 w 236"/>
                <a:gd name="T45" fmla="*/ 175 h 224"/>
                <a:gd name="T46" fmla="*/ 103 w 236"/>
                <a:gd name="T47" fmla="*/ 168 h 224"/>
                <a:gd name="T48" fmla="*/ 78 w 236"/>
                <a:gd name="T49" fmla="*/ 171 h 224"/>
                <a:gd name="T50" fmla="*/ 58 w 236"/>
                <a:gd name="T51" fmla="*/ 163 h 224"/>
                <a:gd name="T52" fmla="*/ 39 w 236"/>
                <a:gd name="T53" fmla="*/ 160 h 224"/>
                <a:gd name="T54" fmla="*/ 12 w 236"/>
                <a:gd name="T55" fmla="*/ 139 h 224"/>
                <a:gd name="T56" fmla="*/ 1 w 236"/>
                <a:gd name="T57" fmla="*/ 127 h 224"/>
                <a:gd name="T58" fmla="*/ 15 w 236"/>
                <a:gd name="T59" fmla="*/ 106 h 224"/>
                <a:gd name="T60" fmla="*/ 7 w 236"/>
                <a:gd name="T61" fmla="*/ 73 h 224"/>
                <a:gd name="T62" fmla="*/ 6 w 236"/>
                <a:gd name="T63" fmla="*/ 43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36" h="224">
                  <a:moveTo>
                    <a:pt x="6" y="43"/>
                  </a:moveTo>
                  <a:cubicBezTo>
                    <a:pt x="8" y="35"/>
                    <a:pt x="12" y="27"/>
                    <a:pt x="16" y="22"/>
                  </a:cubicBezTo>
                  <a:cubicBezTo>
                    <a:pt x="20" y="17"/>
                    <a:pt x="23" y="19"/>
                    <a:pt x="28" y="15"/>
                  </a:cubicBezTo>
                  <a:cubicBezTo>
                    <a:pt x="34" y="5"/>
                    <a:pt x="37" y="2"/>
                    <a:pt x="48" y="0"/>
                  </a:cubicBezTo>
                  <a:cubicBezTo>
                    <a:pt x="73" y="1"/>
                    <a:pt x="67" y="2"/>
                    <a:pt x="85" y="6"/>
                  </a:cubicBezTo>
                  <a:cubicBezTo>
                    <a:pt x="103" y="30"/>
                    <a:pt x="74" y="26"/>
                    <a:pt x="118" y="30"/>
                  </a:cubicBezTo>
                  <a:cubicBezTo>
                    <a:pt x="127" y="32"/>
                    <a:pt x="133" y="38"/>
                    <a:pt x="142" y="40"/>
                  </a:cubicBezTo>
                  <a:cubicBezTo>
                    <a:pt x="144" y="44"/>
                    <a:pt x="145" y="48"/>
                    <a:pt x="150" y="43"/>
                  </a:cubicBezTo>
                  <a:cubicBezTo>
                    <a:pt x="154" y="39"/>
                    <a:pt x="160" y="30"/>
                    <a:pt x="160" y="30"/>
                  </a:cubicBezTo>
                  <a:cubicBezTo>
                    <a:pt x="159" y="23"/>
                    <a:pt x="157" y="19"/>
                    <a:pt x="156" y="13"/>
                  </a:cubicBezTo>
                  <a:cubicBezTo>
                    <a:pt x="161" y="9"/>
                    <a:pt x="168" y="7"/>
                    <a:pt x="174" y="3"/>
                  </a:cubicBezTo>
                  <a:cubicBezTo>
                    <a:pt x="197" y="4"/>
                    <a:pt x="194" y="8"/>
                    <a:pt x="213" y="12"/>
                  </a:cubicBezTo>
                  <a:cubicBezTo>
                    <a:pt x="217" y="15"/>
                    <a:pt x="222" y="18"/>
                    <a:pt x="226" y="21"/>
                  </a:cubicBezTo>
                  <a:cubicBezTo>
                    <a:pt x="229" y="27"/>
                    <a:pt x="229" y="28"/>
                    <a:pt x="228" y="34"/>
                  </a:cubicBezTo>
                  <a:cubicBezTo>
                    <a:pt x="230" y="44"/>
                    <a:pt x="227" y="56"/>
                    <a:pt x="229" y="66"/>
                  </a:cubicBezTo>
                  <a:cubicBezTo>
                    <a:pt x="232" y="90"/>
                    <a:pt x="234" y="157"/>
                    <a:pt x="231" y="183"/>
                  </a:cubicBezTo>
                  <a:cubicBezTo>
                    <a:pt x="231" y="208"/>
                    <a:pt x="236" y="210"/>
                    <a:pt x="232" y="217"/>
                  </a:cubicBezTo>
                  <a:cubicBezTo>
                    <a:pt x="228" y="224"/>
                    <a:pt x="216" y="224"/>
                    <a:pt x="208" y="223"/>
                  </a:cubicBezTo>
                  <a:cubicBezTo>
                    <a:pt x="201" y="222"/>
                    <a:pt x="193" y="212"/>
                    <a:pt x="186" y="208"/>
                  </a:cubicBezTo>
                  <a:cubicBezTo>
                    <a:pt x="179" y="204"/>
                    <a:pt x="173" y="200"/>
                    <a:pt x="168" y="198"/>
                  </a:cubicBezTo>
                  <a:cubicBezTo>
                    <a:pt x="163" y="194"/>
                    <a:pt x="155" y="197"/>
                    <a:pt x="153" y="195"/>
                  </a:cubicBezTo>
                  <a:cubicBezTo>
                    <a:pt x="149" y="193"/>
                    <a:pt x="149" y="190"/>
                    <a:pt x="145" y="187"/>
                  </a:cubicBezTo>
                  <a:cubicBezTo>
                    <a:pt x="139" y="183"/>
                    <a:pt x="136" y="178"/>
                    <a:pt x="129" y="175"/>
                  </a:cubicBezTo>
                  <a:cubicBezTo>
                    <a:pt x="122" y="172"/>
                    <a:pt x="111" y="169"/>
                    <a:pt x="103" y="168"/>
                  </a:cubicBezTo>
                  <a:cubicBezTo>
                    <a:pt x="75" y="169"/>
                    <a:pt x="94" y="162"/>
                    <a:pt x="78" y="171"/>
                  </a:cubicBezTo>
                  <a:cubicBezTo>
                    <a:pt x="74" y="170"/>
                    <a:pt x="62" y="164"/>
                    <a:pt x="58" y="163"/>
                  </a:cubicBezTo>
                  <a:cubicBezTo>
                    <a:pt x="52" y="161"/>
                    <a:pt x="39" y="160"/>
                    <a:pt x="39" y="160"/>
                  </a:cubicBezTo>
                  <a:cubicBezTo>
                    <a:pt x="30" y="154"/>
                    <a:pt x="20" y="147"/>
                    <a:pt x="12" y="139"/>
                  </a:cubicBezTo>
                  <a:cubicBezTo>
                    <a:pt x="7" y="134"/>
                    <a:pt x="7" y="131"/>
                    <a:pt x="1" y="127"/>
                  </a:cubicBezTo>
                  <a:cubicBezTo>
                    <a:pt x="0" y="119"/>
                    <a:pt x="10" y="112"/>
                    <a:pt x="15" y="106"/>
                  </a:cubicBezTo>
                  <a:cubicBezTo>
                    <a:pt x="17" y="94"/>
                    <a:pt x="11" y="84"/>
                    <a:pt x="7" y="73"/>
                  </a:cubicBezTo>
                  <a:cubicBezTo>
                    <a:pt x="6" y="61"/>
                    <a:pt x="6" y="54"/>
                    <a:pt x="6" y="43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17" name="Freeform 12">
              <a:extLst>
                <a:ext uri="{FF2B5EF4-FFF2-40B4-BE49-F238E27FC236}">
                  <a16:creationId xmlns:a16="http://schemas.microsoft.com/office/drawing/2014/main" id="{A01B3D57-E9C4-F64E-ABEA-A7DE4BEB3D8C}"/>
                </a:ext>
              </a:extLst>
            </p:cNvPr>
            <p:cNvSpPr>
              <a:spLocks/>
            </p:cNvSpPr>
            <p:nvPr>
              <p:custDataLst>
                <p:tags r:id="rId8"/>
              </p:custDataLst>
            </p:nvPr>
          </p:nvSpPr>
          <p:spPr bwMode="gray">
            <a:xfrm>
              <a:off x="4498754" y="1246451"/>
              <a:ext cx="201891" cy="135446"/>
            </a:xfrm>
            <a:custGeom>
              <a:avLst/>
              <a:gdLst>
                <a:gd name="T0" fmla="*/ 174 w 244"/>
                <a:gd name="T1" fmla="*/ 93 h 163"/>
                <a:gd name="T2" fmla="*/ 189 w 244"/>
                <a:gd name="T3" fmla="*/ 82 h 163"/>
                <a:gd name="T4" fmla="*/ 219 w 244"/>
                <a:gd name="T5" fmla="*/ 61 h 163"/>
                <a:gd name="T6" fmla="*/ 237 w 244"/>
                <a:gd name="T7" fmla="*/ 73 h 163"/>
                <a:gd name="T8" fmla="*/ 244 w 244"/>
                <a:gd name="T9" fmla="*/ 84 h 163"/>
                <a:gd name="T10" fmla="*/ 196 w 244"/>
                <a:gd name="T11" fmla="*/ 97 h 163"/>
                <a:gd name="T12" fmla="*/ 183 w 244"/>
                <a:gd name="T13" fmla="*/ 106 h 163"/>
                <a:gd name="T14" fmla="*/ 172 w 244"/>
                <a:gd name="T15" fmla="*/ 115 h 163"/>
                <a:gd name="T16" fmla="*/ 177 w 244"/>
                <a:gd name="T17" fmla="*/ 142 h 163"/>
                <a:gd name="T18" fmla="*/ 153 w 244"/>
                <a:gd name="T19" fmla="*/ 157 h 163"/>
                <a:gd name="T20" fmla="*/ 150 w 244"/>
                <a:gd name="T21" fmla="*/ 153 h 163"/>
                <a:gd name="T22" fmla="*/ 148 w 244"/>
                <a:gd name="T23" fmla="*/ 147 h 163"/>
                <a:gd name="T24" fmla="*/ 121 w 244"/>
                <a:gd name="T25" fmla="*/ 129 h 163"/>
                <a:gd name="T26" fmla="*/ 99 w 244"/>
                <a:gd name="T27" fmla="*/ 112 h 163"/>
                <a:gd name="T28" fmla="*/ 91 w 244"/>
                <a:gd name="T29" fmla="*/ 93 h 163"/>
                <a:gd name="T30" fmla="*/ 76 w 244"/>
                <a:gd name="T31" fmla="*/ 78 h 163"/>
                <a:gd name="T32" fmla="*/ 58 w 244"/>
                <a:gd name="T33" fmla="*/ 73 h 163"/>
                <a:gd name="T34" fmla="*/ 49 w 244"/>
                <a:gd name="T35" fmla="*/ 57 h 163"/>
                <a:gd name="T36" fmla="*/ 18 w 244"/>
                <a:gd name="T37" fmla="*/ 72 h 163"/>
                <a:gd name="T38" fmla="*/ 4 w 244"/>
                <a:gd name="T39" fmla="*/ 79 h 163"/>
                <a:gd name="T40" fmla="*/ 4 w 244"/>
                <a:gd name="T41" fmla="*/ 19 h 163"/>
                <a:gd name="T42" fmla="*/ 30 w 244"/>
                <a:gd name="T43" fmla="*/ 9 h 163"/>
                <a:gd name="T44" fmla="*/ 43 w 244"/>
                <a:gd name="T45" fmla="*/ 0 h 163"/>
                <a:gd name="T46" fmla="*/ 51 w 244"/>
                <a:gd name="T47" fmla="*/ 9 h 163"/>
                <a:gd name="T48" fmla="*/ 61 w 244"/>
                <a:gd name="T49" fmla="*/ 12 h 163"/>
                <a:gd name="T50" fmla="*/ 69 w 244"/>
                <a:gd name="T51" fmla="*/ 25 h 163"/>
                <a:gd name="T52" fmla="*/ 90 w 244"/>
                <a:gd name="T53" fmla="*/ 34 h 163"/>
                <a:gd name="T54" fmla="*/ 105 w 244"/>
                <a:gd name="T55" fmla="*/ 46 h 163"/>
                <a:gd name="T56" fmla="*/ 139 w 244"/>
                <a:gd name="T57" fmla="*/ 46 h 163"/>
                <a:gd name="T58" fmla="*/ 150 w 244"/>
                <a:gd name="T59" fmla="*/ 63 h 163"/>
                <a:gd name="T60" fmla="*/ 156 w 244"/>
                <a:gd name="T61" fmla="*/ 75 h 163"/>
                <a:gd name="T62" fmla="*/ 165 w 244"/>
                <a:gd name="T63" fmla="*/ 81 h 163"/>
                <a:gd name="T64" fmla="*/ 174 w 244"/>
                <a:gd name="T65" fmla="*/ 9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4" h="163">
                  <a:moveTo>
                    <a:pt x="174" y="93"/>
                  </a:moveTo>
                  <a:cubicBezTo>
                    <a:pt x="186" y="84"/>
                    <a:pt x="180" y="87"/>
                    <a:pt x="189" y="82"/>
                  </a:cubicBezTo>
                  <a:cubicBezTo>
                    <a:pt x="196" y="73"/>
                    <a:pt x="209" y="65"/>
                    <a:pt x="219" y="61"/>
                  </a:cubicBezTo>
                  <a:cubicBezTo>
                    <a:pt x="227" y="64"/>
                    <a:pt x="229" y="71"/>
                    <a:pt x="237" y="73"/>
                  </a:cubicBezTo>
                  <a:cubicBezTo>
                    <a:pt x="243" y="76"/>
                    <a:pt x="243" y="78"/>
                    <a:pt x="244" y="84"/>
                  </a:cubicBezTo>
                  <a:cubicBezTo>
                    <a:pt x="242" y="101"/>
                    <a:pt x="211" y="95"/>
                    <a:pt x="196" y="97"/>
                  </a:cubicBezTo>
                  <a:cubicBezTo>
                    <a:pt x="192" y="100"/>
                    <a:pt x="187" y="103"/>
                    <a:pt x="183" y="106"/>
                  </a:cubicBezTo>
                  <a:cubicBezTo>
                    <a:pt x="180" y="112"/>
                    <a:pt x="179" y="114"/>
                    <a:pt x="172" y="115"/>
                  </a:cubicBezTo>
                  <a:cubicBezTo>
                    <a:pt x="174" y="124"/>
                    <a:pt x="173" y="134"/>
                    <a:pt x="177" y="142"/>
                  </a:cubicBezTo>
                  <a:cubicBezTo>
                    <a:pt x="174" y="163"/>
                    <a:pt x="175" y="159"/>
                    <a:pt x="153" y="157"/>
                  </a:cubicBezTo>
                  <a:cubicBezTo>
                    <a:pt x="152" y="156"/>
                    <a:pt x="151" y="154"/>
                    <a:pt x="150" y="153"/>
                  </a:cubicBezTo>
                  <a:cubicBezTo>
                    <a:pt x="149" y="151"/>
                    <a:pt x="149" y="149"/>
                    <a:pt x="148" y="147"/>
                  </a:cubicBezTo>
                  <a:cubicBezTo>
                    <a:pt x="143" y="140"/>
                    <a:pt x="128" y="133"/>
                    <a:pt x="121" y="129"/>
                  </a:cubicBezTo>
                  <a:cubicBezTo>
                    <a:pt x="116" y="121"/>
                    <a:pt x="106" y="118"/>
                    <a:pt x="99" y="112"/>
                  </a:cubicBezTo>
                  <a:cubicBezTo>
                    <a:pt x="95" y="106"/>
                    <a:pt x="94" y="99"/>
                    <a:pt x="91" y="93"/>
                  </a:cubicBezTo>
                  <a:cubicBezTo>
                    <a:pt x="90" y="86"/>
                    <a:pt x="83" y="79"/>
                    <a:pt x="76" y="78"/>
                  </a:cubicBezTo>
                  <a:cubicBezTo>
                    <a:pt x="72" y="74"/>
                    <a:pt x="62" y="76"/>
                    <a:pt x="58" y="73"/>
                  </a:cubicBezTo>
                  <a:cubicBezTo>
                    <a:pt x="54" y="70"/>
                    <a:pt x="56" y="57"/>
                    <a:pt x="49" y="57"/>
                  </a:cubicBezTo>
                  <a:cubicBezTo>
                    <a:pt x="31" y="58"/>
                    <a:pt x="24" y="58"/>
                    <a:pt x="18" y="72"/>
                  </a:cubicBezTo>
                  <a:cubicBezTo>
                    <a:pt x="17" y="79"/>
                    <a:pt x="9" y="75"/>
                    <a:pt x="4" y="79"/>
                  </a:cubicBezTo>
                  <a:cubicBezTo>
                    <a:pt x="5" y="72"/>
                    <a:pt x="0" y="30"/>
                    <a:pt x="4" y="19"/>
                  </a:cubicBezTo>
                  <a:cubicBezTo>
                    <a:pt x="8" y="8"/>
                    <a:pt x="24" y="12"/>
                    <a:pt x="30" y="9"/>
                  </a:cubicBezTo>
                  <a:cubicBezTo>
                    <a:pt x="34" y="6"/>
                    <a:pt x="39" y="3"/>
                    <a:pt x="43" y="0"/>
                  </a:cubicBezTo>
                  <a:cubicBezTo>
                    <a:pt x="46" y="0"/>
                    <a:pt x="48" y="7"/>
                    <a:pt x="51" y="9"/>
                  </a:cubicBezTo>
                  <a:cubicBezTo>
                    <a:pt x="54" y="11"/>
                    <a:pt x="58" y="9"/>
                    <a:pt x="61" y="12"/>
                  </a:cubicBezTo>
                  <a:cubicBezTo>
                    <a:pt x="64" y="14"/>
                    <a:pt x="66" y="22"/>
                    <a:pt x="69" y="25"/>
                  </a:cubicBezTo>
                  <a:cubicBezTo>
                    <a:pt x="74" y="29"/>
                    <a:pt x="73" y="31"/>
                    <a:pt x="90" y="34"/>
                  </a:cubicBezTo>
                  <a:cubicBezTo>
                    <a:pt x="95" y="37"/>
                    <a:pt x="97" y="44"/>
                    <a:pt x="105" y="46"/>
                  </a:cubicBezTo>
                  <a:cubicBezTo>
                    <a:pt x="113" y="48"/>
                    <a:pt x="132" y="43"/>
                    <a:pt x="139" y="46"/>
                  </a:cubicBezTo>
                  <a:cubicBezTo>
                    <a:pt x="148" y="51"/>
                    <a:pt x="141" y="56"/>
                    <a:pt x="150" y="63"/>
                  </a:cubicBezTo>
                  <a:cubicBezTo>
                    <a:pt x="152" y="68"/>
                    <a:pt x="154" y="72"/>
                    <a:pt x="156" y="75"/>
                  </a:cubicBezTo>
                  <a:cubicBezTo>
                    <a:pt x="158" y="78"/>
                    <a:pt x="162" y="78"/>
                    <a:pt x="165" y="81"/>
                  </a:cubicBezTo>
                  <a:cubicBezTo>
                    <a:pt x="172" y="76"/>
                    <a:pt x="165" y="87"/>
                    <a:pt x="174" y="93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18" name="Freeform 13">
              <a:extLst>
                <a:ext uri="{FF2B5EF4-FFF2-40B4-BE49-F238E27FC236}">
                  <a16:creationId xmlns:a16="http://schemas.microsoft.com/office/drawing/2014/main" id="{531D8E13-7CDE-6F47-9E20-41366C00534B}"/>
                </a:ext>
              </a:extLst>
            </p:cNvPr>
            <p:cNvSpPr>
              <a:spLocks/>
            </p:cNvSpPr>
            <p:nvPr>
              <p:custDataLst>
                <p:tags r:id="rId9"/>
              </p:custDataLst>
            </p:nvPr>
          </p:nvSpPr>
          <p:spPr bwMode="gray">
            <a:xfrm>
              <a:off x="4363308" y="1300971"/>
              <a:ext cx="60482" cy="54519"/>
            </a:xfrm>
            <a:custGeom>
              <a:avLst/>
              <a:gdLst>
                <a:gd name="T0" fmla="*/ 44 w 73"/>
                <a:gd name="T1" fmla="*/ 22 h 66"/>
                <a:gd name="T2" fmla="*/ 31 w 73"/>
                <a:gd name="T3" fmla="*/ 18 h 66"/>
                <a:gd name="T4" fmla="*/ 20 w 73"/>
                <a:gd name="T5" fmla="*/ 0 h 66"/>
                <a:gd name="T6" fmla="*/ 4 w 73"/>
                <a:gd name="T7" fmla="*/ 7 h 66"/>
                <a:gd name="T8" fmla="*/ 7 w 73"/>
                <a:gd name="T9" fmla="*/ 28 h 66"/>
                <a:gd name="T10" fmla="*/ 13 w 73"/>
                <a:gd name="T11" fmla="*/ 36 h 66"/>
                <a:gd name="T12" fmla="*/ 16 w 73"/>
                <a:gd name="T13" fmla="*/ 46 h 66"/>
                <a:gd name="T14" fmla="*/ 28 w 73"/>
                <a:gd name="T15" fmla="*/ 51 h 66"/>
                <a:gd name="T16" fmla="*/ 41 w 73"/>
                <a:gd name="T17" fmla="*/ 48 h 66"/>
                <a:gd name="T18" fmla="*/ 56 w 73"/>
                <a:gd name="T19" fmla="*/ 66 h 66"/>
                <a:gd name="T20" fmla="*/ 62 w 73"/>
                <a:gd name="T21" fmla="*/ 45 h 66"/>
                <a:gd name="T22" fmla="*/ 73 w 73"/>
                <a:gd name="T23" fmla="*/ 31 h 66"/>
                <a:gd name="T24" fmla="*/ 61 w 73"/>
                <a:gd name="T25" fmla="*/ 18 h 66"/>
                <a:gd name="T26" fmla="*/ 49 w 73"/>
                <a:gd name="T27" fmla="*/ 4 h 66"/>
                <a:gd name="T28" fmla="*/ 44 w 73"/>
                <a:gd name="T29" fmla="*/ 22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3" h="66">
                  <a:moveTo>
                    <a:pt x="44" y="22"/>
                  </a:moveTo>
                  <a:cubicBezTo>
                    <a:pt x="39" y="21"/>
                    <a:pt x="36" y="19"/>
                    <a:pt x="31" y="18"/>
                  </a:cubicBezTo>
                  <a:cubicBezTo>
                    <a:pt x="24" y="13"/>
                    <a:pt x="28" y="5"/>
                    <a:pt x="20" y="0"/>
                  </a:cubicBezTo>
                  <a:cubicBezTo>
                    <a:pt x="15" y="2"/>
                    <a:pt x="8" y="4"/>
                    <a:pt x="4" y="7"/>
                  </a:cubicBezTo>
                  <a:cubicBezTo>
                    <a:pt x="0" y="16"/>
                    <a:pt x="1" y="20"/>
                    <a:pt x="7" y="28"/>
                  </a:cubicBezTo>
                  <a:cubicBezTo>
                    <a:pt x="10" y="42"/>
                    <a:pt x="5" y="24"/>
                    <a:pt x="13" y="36"/>
                  </a:cubicBezTo>
                  <a:cubicBezTo>
                    <a:pt x="15" y="39"/>
                    <a:pt x="14" y="43"/>
                    <a:pt x="16" y="46"/>
                  </a:cubicBezTo>
                  <a:cubicBezTo>
                    <a:pt x="18" y="54"/>
                    <a:pt x="21" y="52"/>
                    <a:pt x="28" y="51"/>
                  </a:cubicBezTo>
                  <a:cubicBezTo>
                    <a:pt x="32" y="44"/>
                    <a:pt x="35" y="43"/>
                    <a:pt x="41" y="48"/>
                  </a:cubicBezTo>
                  <a:cubicBezTo>
                    <a:pt x="46" y="57"/>
                    <a:pt x="46" y="61"/>
                    <a:pt x="56" y="66"/>
                  </a:cubicBezTo>
                  <a:cubicBezTo>
                    <a:pt x="68" y="62"/>
                    <a:pt x="58" y="55"/>
                    <a:pt x="62" y="45"/>
                  </a:cubicBezTo>
                  <a:cubicBezTo>
                    <a:pt x="63" y="41"/>
                    <a:pt x="71" y="35"/>
                    <a:pt x="73" y="31"/>
                  </a:cubicBezTo>
                  <a:cubicBezTo>
                    <a:pt x="71" y="26"/>
                    <a:pt x="65" y="21"/>
                    <a:pt x="61" y="18"/>
                  </a:cubicBezTo>
                  <a:cubicBezTo>
                    <a:pt x="59" y="12"/>
                    <a:pt x="54" y="7"/>
                    <a:pt x="49" y="4"/>
                  </a:cubicBezTo>
                  <a:cubicBezTo>
                    <a:pt x="47" y="10"/>
                    <a:pt x="47" y="16"/>
                    <a:pt x="44" y="22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19" name="Freeform 16">
              <a:extLst>
                <a:ext uri="{FF2B5EF4-FFF2-40B4-BE49-F238E27FC236}">
                  <a16:creationId xmlns:a16="http://schemas.microsoft.com/office/drawing/2014/main" id="{8862EBCE-C9D3-284C-B3C0-C7821B594055}"/>
                </a:ext>
              </a:extLst>
            </p:cNvPr>
            <p:cNvSpPr>
              <a:spLocks/>
            </p:cNvSpPr>
            <p:nvPr>
              <p:custDataLst>
                <p:tags r:id="rId10"/>
              </p:custDataLst>
            </p:nvPr>
          </p:nvSpPr>
          <p:spPr bwMode="gray">
            <a:xfrm>
              <a:off x="4042156" y="1294156"/>
              <a:ext cx="34075" cy="39186"/>
            </a:xfrm>
            <a:custGeom>
              <a:avLst/>
              <a:gdLst>
                <a:gd name="T0" fmla="*/ 8 w 41"/>
                <a:gd name="T1" fmla="*/ 3 h 47"/>
                <a:gd name="T2" fmla="*/ 23 w 41"/>
                <a:gd name="T3" fmla="*/ 6 h 47"/>
                <a:gd name="T4" fmla="*/ 40 w 41"/>
                <a:gd name="T5" fmla="*/ 32 h 47"/>
                <a:gd name="T6" fmla="*/ 26 w 41"/>
                <a:gd name="T7" fmla="*/ 42 h 47"/>
                <a:gd name="T8" fmla="*/ 10 w 41"/>
                <a:gd name="T9" fmla="*/ 45 h 47"/>
                <a:gd name="T10" fmla="*/ 5 w 41"/>
                <a:gd name="T11" fmla="*/ 18 h 47"/>
                <a:gd name="T12" fmla="*/ 8 w 41"/>
                <a:gd name="T13" fmla="*/ 3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47">
                  <a:moveTo>
                    <a:pt x="8" y="3"/>
                  </a:moveTo>
                  <a:cubicBezTo>
                    <a:pt x="15" y="2"/>
                    <a:pt x="20" y="0"/>
                    <a:pt x="23" y="6"/>
                  </a:cubicBezTo>
                  <a:cubicBezTo>
                    <a:pt x="25" y="17"/>
                    <a:pt x="31" y="26"/>
                    <a:pt x="40" y="32"/>
                  </a:cubicBezTo>
                  <a:cubicBezTo>
                    <a:pt x="41" y="39"/>
                    <a:pt x="33" y="41"/>
                    <a:pt x="26" y="42"/>
                  </a:cubicBezTo>
                  <a:cubicBezTo>
                    <a:pt x="20" y="47"/>
                    <a:pt x="18" y="47"/>
                    <a:pt x="10" y="45"/>
                  </a:cubicBezTo>
                  <a:cubicBezTo>
                    <a:pt x="0" y="39"/>
                    <a:pt x="4" y="30"/>
                    <a:pt x="5" y="18"/>
                  </a:cubicBezTo>
                  <a:cubicBezTo>
                    <a:pt x="5" y="14"/>
                    <a:pt x="1" y="3"/>
                    <a:pt x="8" y="3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20" name="Freeform 27">
              <a:extLst>
                <a:ext uri="{FF2B5EF4-FFF2-40B4-BE49-F238E27FC236}">
                  <a16:creationId xmlns:a16="http://schemas.microsoft.com/office/drawing/2014/main" id="{C23E3FC2-2A24-FA4E-90E2-70BB7A659F90}"/>
                </a:ext>
              </a:extLst>
            </p:cNvPr>
            <p:cNvSpPr>
              <a:spLocks/>
            </p:cNvSpPr>
            <p:nvPr>
              <p:custDataLst>
                <p:tags r:id="rId11"/>
              </p:custDataLst>
            </p:nvPr>
          </p:nvSpPr>
          <p:spPr bwMode="gray">
            <a:xfrm>
              <a:off x="4246603" y="1375934"/>
              <a:ext cx="73261" cy="75815"/>
            </a:xfrm>
            <a:custGeom>
              <a:avLst/>
              <a:gdLst>
                <a:gd name="T0" fmla="*/ 89 w 89"/>
                <a:gd name="T1" fmla="*/ 6 h 92"/>
                <a:gd name="T2" fmla="*/ 62 w 89"/>
                <a:gd name="T3" fmla="*/ 12 h 92"/>
                <a:gd name="T4" fmla="*/ 50 w 89"/>
                <a:gd name="T5" fmla="*/ 15 h 92"/>
                <a:gd name="T6" fmla="*/ 8 w 89"/>
                <a:gd name="T7" fmla="*/ 16 h 92"/>
                <a:gd name="T8" fmla="*/ 10 w 89"/>
                <a:gd name="T9" fmla="*/ 54 h 92"/>
                <a:gd name="T10" fmla="*/ 5 w 89"/>
                <a:gd name="T11" fmla="*/ 78 h 92"/>
                <a:gd name="T12" fmla="*/ 19 w 89"/>
                <a:gd name="T13" fmla="*/ 85 h 92"/>
                <a:gd name="T14" fmla="*/ 28 w 89"/>
                <a:gd name="T15" fmla="*/ 82 h 92"/>
                <a:gd name="T16" fmla="*/ 55 w 89"/>
                <a:gd name="T17" fmla="*/ 70 h 92"/>
                <a:gd name="T18" fmla="*/ 73 w 89"/>
                <a:gd name="T19" fmla="*/ 52 h 92"/>
                <a:gd name="T20" fmla="*/ 82 w 89"/>
                <a:gd name="T21" fmla="*/ 39 h 92"/>
                <a:gd name="T22" fmla="*/ 89 w 89"/>
                <a:gd name="T23" fmla="*/ 6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9" h="92">
                  <a:moveTo>
                    <a:pt x="89" y="6"/>
                  </a:moveTo>
                  <a:cubicBezTo>
                    <a:pt x="77" y="4"/>
                    <a:pt x="69" y="0"/>
                    <a:pt x="62" y="12"/>
                  </a:cubicBezTo>
                  <a:cubicBezTo>
                    <a:pt x="60" y="21"/>
                    <a:pt x="58" y="16"/>
                    <a:pt x="50" y="15"/>
                  </a:cubicBezTo>
                  <a:cubicBezTo>
                    <a:pt x="36" y="15"/>
                    <a:pt x="22" y="14"/>
                    <a:pt x="8" y="16"/>
                  </a:cubicBezTo>
                  <a:cubicBezTo>
                    <a:pt x="3" y="17"/>
                    <a:pt x="0" y="48"/>
                    <a:pt x="10" y="54"/>
                  </a:cubicBezTo>
                  <a:cubicBezTo>
                    <a:pt x="17" y="63"/>
                    <a:pt x="12" y="71"/>
                    <a:pt x="5" y="78"/>
                  </a:cubicBezTo>
                  <a:cubicBezTo>
                    <a:pt x="8" y="84"/>
                    <a:pt x="13" y="84"/>
                    <a:pt x="19" y="85"/>
                  </a:cubicBezTo>
                  <a:cubicBezTo>
                    <a:pt x="23" y="92"/>
                    <a:pt x="21" y="86"/>
                    <a:pt x="28" y="82"/>
                  </a:cubicBezTo>
                  <a:cubicBezTo>
                    <a:pt x="30" y="68"/>
                    <a:pt x="42" y="72"/>
                    <a:pt x="55" y="70"/>
                  </a:cubicBezTo>
                  <a:cubicBezTo>
                    <a:pt x="65" y="63"/>
                    <a:pt x="58" y="59"/>
                    <a:pt x="73" y="52"/>
                  </a:cubicBezTo>
                  <a:cubicBezTo>
                    <a:pt x="76" y="48"/>
                    <a:pt x="79" y="43"/>
                    <a:pt x="82" y="39"/>
                  </a:cubicBezTo>
                  <a:cubicBezTo>
                    <a:pt x="84" y="27"/>
                    <a:pt x="78" y="14"/>
                    <a:pt x="89" y="6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21" name="Freeform 28">
              <a:extLst>
                <a:ext uri="{FF2B5EF4-FFF2-40B4-BE49-F238E27FC236}">
                  <a16:creationId xmlns:a16="http://schemas.microsoft.com/office/drawing/2014/main" id="{50788B9A-DFE9-EF4D-9FF7-335A955F8A5F}"/>
                </a:ext>
              </a:extLst>
            </p:cNvPr>
            <p:cNvSpPr>
              <a:spLocks/>
            </p:cNvSpPr>
            <p:nvPr>
              <p:custDataLst>
                <p:tags r:id="rId12"/>
              </p:custDataLst>
            </p:nvPr>
          </p:nvSpPr>
          <p:spPr bwMode="gray">
            <a:xfrm>
              <a:off x="4205714" y="1398935"/>
              <a:ext cx="32370" cy="20445"/>
            </a:xfrm>
            <a:custGeom>
              <a:avLst/>
              <a:gdLst>
                <a:gd name="T0" fmla="*/ 0 w 39"/>
                <a:gd name="T1" fmla="*/ 12 h 25"/>
                <a:gd name="T2" fmla="*/ 30 w 39"/>
                <a:gd name="T3" fmla="*/ 0 h 25"/>
                <a:gd name="T4" fmla="*/ 29 w 39"/>
                <a:gd name="T5" fmla="*/ 8 h 25"/>
                <a:gd name="T6" fmla="*/ 21 w 39"/>
                <a:gd name="T7" fmla="*/ 21 h 25"/>
                <a:gd name="T8" fmla="*/ 2 w 39"/>
                <a:gd name="T9" fmla="*/ 23 h 25"/>
                <a:gd name="T10" fmla="*/ 0 w 39"/>
                <a:gd name="T11" fmla="*/ 1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25">
                  <a:moveTo>
                    <a:pt x="0" y="12"/>
                  </a:moveTo>
                  <a:cubicBezTo>
                    <a:pt x="17" y="9"/>
                    <a:pt x="18" y="9"/>
                    <a:pt x="30" y="0"/>
                  </a:cubicBezTo>
                  <a:cubicBezTo>
                    <a:pt x="39" y="3"/>
                    <a:pt x="35" y="5"/>
                    <a:pt x="29" y="8"/>
                  </a:cubicBezTo>
                  <a:cubicBezTo>
                    <a:pt x="35" y="16"/>
                    <a:pt x="29" y="19"/>
                    <a:pt x="21" y="21"/>
                  </a:cubicBezTo>
                  <a:cubicBezTo>
                    <a:pt x="14" y="25"/>
                    <a:pt x="10" y="24"/>
                    <a:pt x="2" y="23"/>
                  </a:cubicBezTo>
                  <a:cubicBezTo>
                    <a:pt x="0" y="14"/>
                    <a:pt x="0" y="18"/>
                    <a:pt x="0" y="12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22" name="Freeform 29">
              <a:extLst>
                <a:ext uri="{FF2B5EF4-FFF2-40B4-BE49-F238E27FC236}">
                  <a16:creationId xmlns:a16="http://schemas.microsoft.com/office/drawing/2014/main" id="{66F5A983-37B7-1C43-9F22-1C4CB69BA723}"/>
                </a:ext>
              </a:extLst>
            </p:cNvPr>
            <p:cNvSpPr>
              <a:spLocks/>
            </p:cNvSpPr>
            <p:nvPr>
              <p:custDataLst>
                <p:tags r:id="rId13"/>
              </p:custDataLst>
            </p:nvPr>
          </p:nvSpPr>
          <p:spPr bwMode="gray">
            <a:xfrm>
              <a:off x="4119676" y="1293305"/>
              <a:ext cx="246188" cy="99668"/>
            </a:xfrm>
            <a:custGeom>
              <a:avLst/>
              <a:gdLst>
                <a:gd name="T0" fmla="*/ 61 w 297"/>
                <a:gd name="T1" fmla="*/ 24 h 120"/>
                <a:gd name="T2" fmla="*/ 44 w 297"/>
                <a:gd name="T3" fmla="*/ 9 h 120"/>
                <a:gd name="T4" fmla="*/ 29 w 297"/>
                <a:gd name="T5" fmla="*/ 0 h 120"/>
                <a:gd name="T6" fmla="*/ 19 w 297"/>
                <a:gd name="T7" fmla="*/ 10 h 120"/>
                <a:gd name="T8" fmla="*/ 2 w 297"/>
                <a:gd name="T9" fmla="*/ 42 h 120"/>
                <a:gd name="T10" fmla="*/ 5 w 297"/>
                <a:gd name="T11" fmla="*/ 64 h 120"/>
                <a:gd name="T12" fmla="*/ 20 w 297"/>
                <a:gd name="T13" fmla="*/ 63 h 120"/>
                <a:gd name="T14" fmla="*/ 22 w 297"/>
                <a:gd name="T15" fmla="*/ 85 h 120"/>
                <a:gd name="T16" fmla="*/ 53 w 297"/>
                <a:gd name="T17" fmla="*/ 115 h 120"/>
                <a:gd name="T18" fmla="*/ 68 w 297"/>
                <a:gd name="T19" fmla="*/ 120 h 120"/>
                <a:gd name="T20" fmla="*/ 82 w 297"/>
                <a:gd name="T21" fmla="*/ 109 h 120"/>
                <a:gd name="T22" fmla="*/ 109 w 297"/>
                <a:gd name="T23" fmla="*/ 115 h 120"/>
                <a:gd name="T24" fmla="*/ 133 w 297"/>
                <a:gd name="T25" fmla="*/ 111 h 120"/>
                <a:gd name="T26" fmla="*/ 167 w 297"/>
                <a:gd name="T27" fmla="*/ 114 h 120"/>
                <a:gd name="T28" fmla="*/ 182 w 297"/>
                <a:gd name="T29" fmla="*/ 114 h 120"/>
                <a:gd name="T30" fmla="*/ 211 w 297"/>
                <a:gd name="T31" fmla="*/ 114 h 120"/>
                <a:gd name="T32" fmla="*/ 222 w 297"/>
                <a:gd name="T33" fmla="*/ 103 h 120"/>
                <a:gd name="T34" fmla="*/ 232 w 297"/>
                <a:gd name="T35" fmla="*/ 102 h 120"/>
                <a:gd name="T36" fmla="*/ 248 w 297"/>
                <a:gd name="T37" fmla="*/ 103 h 120"/>
                <a:gd name="T38" fmla="*/ 269 w 297"/>
                <a:gd name="T39" fmla="*/ 108 h 120"/>
                <a:gd name="T40" fmla="*/ 272 w 297"/>
                <a:gd name="T41" fmla="*/ 103 h 120"/>
                <a:gd name="T42" fmla="*/ 284 w 297"/>
                <a:gd name="T43" fmla="*/ 105 h 120"/>
                <a:gd name="T44" fmla="*/ 274 w 297"/>
                <a:gd name="T45" fmla="*/ 45 h 120"/>
                <a:gd name="T46" fmla="*/ 262 w 297"/>
                <a:gd name="T47" fmla="*/ 21 h 120"/>
                <a:gd name="T48" fmla="*/ 230 w 297"/>
                <a:gd name="T49" fmla="*/ 28 h 120"/>
                <a:gd name="T50" fmla="*/ 193 w 297"/>
                <a:gd name="T51" fmla="*/ 30 h 120"/>
                <a:gd name="T52" fmla="*/ 164 w 297"/>
                <a:gd name="T53" fmla="*/ 15 h 120"/>
                <a:gd name="T54" fmla="*/ 146 w 297"/>
                <a:gd name="T55" fmla="*/ 6 h 120"/>
                <a:gd name="T56" fmla="*/ 98 w 297"/>
                <a:gd name="T57" fmla="*/ 15 h 120"/>
                <a:gd name="T58" fmla="*/ 86 w 297"/>
                <a:gd name="T59" fmla="*/ 22 h 120"/>
                <a:gd name="T60" fmla="*/ 61 w 297"/>
                <a:gd name="T61" fmla="*/ 24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97" h="120">
                  <a:moveTo>
                    <a:pt x="61" y="24"/>
                  </a:moveTo>
                  <a:cubicBezTo>
                    <a:pt x="46" y="21"/>
                    <a:pt x="50" y="20"/>
                    <a:pt x="44" y="9"/>
                  </a:cubicBezTo>
                  <a:cubicBezTo>
                    <a:pt x="39" y="5"/>
                    <a:pt x="33" y="0"/>
                    <a:pt x="29" y="0"/>
                  </a:cubicBezTo>
                  <a:cubicBezTo>
                    <a:pt x="25" y="0"/>
                    <a:pt x="23" y="3"/>
                    <a:pt x="19" y="10"/>
                  </a:cubicBezTo>
                  <a:cubicBezTo>
                    <a:pt x="22" y="30"/>
                    <a:pt x="17" y="33"/>
                    <a:pt x="2" y="42"/>
                  </a:cubicBezTo>
                  <a:cubicBezTo>
                    <a:pt x="1" y="50"/>
                    <a:pt x="0" y="57"/>
                    <a:pt x="5" y="64"/>
                  </a:cubicBezTo>
                  <a:cubicBezTo>
                    <a:pt x="12" y="63"/>
                    <a:pt x="14" y="59"/>
                    <a:pt x="20" y="63"/>
                  </a:cubicBezTo>
                  <a:cubicBezTo>
                    <a:pt x="19" y="71"/>
                    <a:pt x="11" y="83"/>
                    <a:pt x="22" y="85"/>
                  </a:cubicBezTo>
                  <a:cubicBezTo>
                    <a:pt x="27" y="108"/>
                    <a:pt x="27" y="113"/>
                    <a:pt x="53" y="115"/>
                  </a:cubicBezTo>
                  <a:cubicBezTo>
                    <a:pt x="58" y="117"/>
                    <a:pt x="63" y="118"/>
                    <a:pt x="68" y="120"/>
                  </a:cubicBezTo>
                  <a:cubicBezTo>
                    <a:pt x="74" y="117"/>
                    <a:pt x="77" y="114"/>
                    <a:pt x="82" y="109"/>
                  </a:cubicBezTo>
                  <a:cubicBezTo>
                    <a:pt x="90" y="113"/>
                    <a:pt x="109" y="115"/>
                    <a:pt x="109" y="115"/>
                  </a:cubicBezTo>
                  <a:cubicBezTo>
                    <a:pt x="118" y="114"/>
                    <a:pt x="124" y="112"/>
                    <a:pt x="133" y="111"/>
                  </a:cubicBezTo>
                  <a:cubicBezTo>
                    <a:pt x="143" y="110"/>
                    <a:pt x="159" y="114"/>
                    <a:pt x="167" y="114"/>
                  </a:cubicBezTo>
                  <a:cubicBezTo>
                    <a:pt x="175" y="114"/>
                    <a:pt x="175" y="114"/>
                    <a:pt x="182" y="114"/>
                  </a:cubicBezTo>
                  <a:cubicBezTo>
                    <a:pt x="189" y="114"/>
                    <a:pt x="204" y="116"/>
                    <a:pt x="211" y="114"/>
                  </a:cubicBezTo>
                  <a:cubicBezTo>
                    <a:pt x="218" y="112"/>
                    <a:pt x="219" y="105"/>
                    <a:pt x="222" y="103"/>
                  </a:cubicBezTo>
                  <a:cubicBezTo>
                    <a:pt x="225" y="101"/>
                    <a:pt x="228" y="102"/>
                    <a:pt x="232" y="102"/>
                  </a:cubicBezTo>
                  <a:cubicBezTo>
                    <a:pt x="236" y="102"/>
                    <a:pt x="242" y="102"/>
                    <a:pt x="248" y="103"/>
                  </a:cubicBezTo>
                  <a:cubicBezTo>
                    <a:pt x="254" y="104"/>
                    <a:pt x="265" y="108"/>
                    <a:pt x="269" y="108"/>
                  </a:cubicBezTo>
                  <a:cubicBezTo>
                    <a:pt x="273" y="108"/>
                    <a:pt x="270" y="103"/>
                    <a:pt x="272" y="103"/>
                  </a:cubicBezTo>
                  <a:cubicBezTo>
                    <a:pt x="274" y="103"/>
                    <a:pt x="284" y="115"/>
                    <a:pt x="284" y="105"/>
                  </a:cubicBezTo>
                  <a:cubicBezTo>
                    <a:pt x="297" y="84"/>
                    <a:pt x="292" y="59"/>
                    <a:pt x="274" y="45"/>
                  </a:cubicBezTo>
                  <a:cubicBezTo>
                    <a:pt x="268" y="29"/>
                    <a:pt x="274" y="33"/>
                    <a:pt x="262" y="21"/>
                  </a:cubicBezTo>
                  <a:cubicBezTo>
                    <a:pt x="246" y="22"/>
                    <a:pt x="243" y="25"/>
                    <a:pt x="230" y="28"/>
                  </a:cubicBezTo>
                  <a:cubicBezTo>
                    <a:pt x="218" y="34"/>
                    <a:pt x="208" y="31"/>
                    <a:pt x="193" y="30"/>
                  </a:cubicBezTo>
                  <a:cubicBezTo>
                    <a:pt x="183" y="26"/>
                    <a:pt x="175" y="17"/>
                    <a:pt x="164" y="15"/>
                  </a:cubicBezTo>
                  <a:cubicBezTo>
                    <a:pt x="158" y="11"/>
                    <a:pt x="153" y="7"/>
                    <a:pt x="146" y="6"/>
                  </a:cubicBezTo>
                  <a:cubicBezTo>
                    <a:pt x="117" y="7"/>
                    <a:pt x="116" y="4"/>
                    <a:pt x="98" y="15"/>
                  </a:cubicBezTo>
                  <a:cubicBezTo>
                    <a:pt x="94" y="20"/>
                    <a:pt x="92" y="21"/>
                    <a:pt x="86" y="22"/>
                  </a:cubicBezTo>
                  <a:cubicBezTo>
                    <a:pt x="76" y="27"/>
                    <a:pt x="83" y="24"/>
                    <a:pt x="61" y="24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23" name="Freeform 30">
              <a:extLst>
                <a:ext uri="{FF2B5EF4-FFF2-40B4-BE49-F238E27FC236}">
                  <a16:creationId xmlns:a16="http://schemas.microsoft.com/office/drawing/2014/main" id="{B4512AE4-A377-2949-A076-93A5B1FC9EA4}"/>
                </a:ext>
              </a:extLst>
            </p:cNvPr>
            <p:cNvSpPr>
              <a:spLocks/>
            </p:cNvSpPr>
            <p:nvPr>
              <p:custDataLst>
                <p:tags r:id="rId14"/>
              </p:custDataLst>
            </p:nvPr>
          </p:nvSpPr>
          <p:spPr bwMode="gray">
            <a:xfrm>
              <a:off x="3959526" y="1806976"/>
              <a:ext cx="230854" cy="217224"/>
            </a:xfrm>
            <a:custGeom>
              <a:avLst/>
              <a:gdLst>
                <a:gd name="T0" fmla="*/ 8 w 278"/>
                <a:gd name="T1" fmla="*/ 170 h 262"/>
                <a:gd name="T2" fmla="*/ 0 w 278"/>
                <a:gd name="T3" fmla="*/ 156 h 262"/>
                <a:gd name="T4" fmla="*/ 15 w 278"/>
                <a:gd name="T5" fmla="*/ 141 h 262"/>
                <a:gd name="T6" fmla="*/ 33 w 278"/>
                <a:gd name="T7" fmla="*/ 141 h 262"/>
                <a:gd name="T8" fmla="*/ 53 w 278"/>
                <a:gd name="T9" fmla="*/ 135 h 262"/>
                <a:gd name="T10" fmla="*/ 68 w 278"/>
                <a:gd name="T11" fmla="*/ 107 h 262"/>
                <a:gd name="T12" fmla="*/ 84 w 278"/>
                <a:gd name="T13" fmla="*/ 90 h 262"/>
                <a:gd name="T14" fmla="*/ 84 w 278"/>
                <a:gd name="T15" fmla="*/ 72 h 262"/>
                <a:gd name="T16" fmla="*/ 92 w 278"/>
                <a:gd name="T17" fmla="*/ 53 h 262"/>
                <a:gd name="T18" fmla="*/ 98 w 278"/>
                <a:gd name="T19" fmla="*/ 18 h 262"/>
                <a:gd name="T20" fmla="*/ 108 w 278"/>
                <a:gd name="T21" fmla="*/ 0 h 262"/>
                <a:gd name="T22" fmla="*/ 144 w 278"/>
                <a:gd name="T23" fmla="*/ 14 h 262"/>
                <a:gd name="T24" fmla="*/ 158 w 278"/>
                <a:gd name="T25" fmla="*/ 12 h 262"/>
                <a:gd name="T26" fmla="*/ 188 w 278"/>
                <a:gd name="T27" fmla="*/ 5 h 262"/>
                <a:gd name="T28" fmla="*/ 209 w 278"/>
                <a:gd name="T29" fmla="*/ 0 h 262"/>
                <a:gd name="T30" fmla="*/ 233 w 278"/>
                <a:gd name="T31" fmla="*/ 6 h 262"/>
                <a:gd name="T32" fmla="*/ 261 w 278"/>
                <a:gd name="T33" fmla="*/ 12 h 262"/>
                <a:gd name="T34" fmla="*/ 272 w 278"/>
                <a:gd name="T35" fmla="*/ 24 h 262"/>
                <a:gd name="T36" fmla="*/ 278 w 278"/>
                <a:gd name="T37" fmla="*/ 39 h 262"/>
                <a:gd name="T38" fmla="*/ 264 w 278"/>
                <a:gd name="T39" fmla="*/ 65 h 262"/>
                <a:gd name="T40" fmla="*/ 258 w 278"/>
                <a:gd name="T41" fmla="*/ 90 h 262"/>
                <a:gd name="T42" fmla="*/ 249 w 278"/>
                <a:gd name="T43" fmla="*/ 110 h 262"/>
                <a:gd name="T44" fmla="*/ 257 w 278"/>
                <a:gd name="T45" fmla="*/ 171 h 262"/>
                <a:gd name="T46" fmla="*/ 272 w 278"/>
                <a:gd name="T47" fmla="*/ 182 h 262"/>
                <a:gd name="T48" fmla="*/ 243 w 278"/>
                <a:gd name="T49" fmla="*/ 204 h 262"/>
                <a:gd name="T50" fmla="*/ 237 w 278"/>
                <a:gd name="T51" fmla="*/ 255 h 262"/>
                <a:gd name="T52" fmla="*/ 219 w 278"/>
                <a:gd name="T53" fmla="*/ 249 h 262"/>
                <a:gd name="T54" fmla="*/ 197 w 278"/>
                <a:gd name="T55" fmla="*/ 245 h 262"/>
                <a:gd name="T56" fmla="*/ 169 w 278"/>
                <a:gd name="T57" fmla="*/ 240 h 262"/>
                <a:gd name="T58" fmla="*/ 150 w 278"/>
                <a:gd name="T59" fmla="*/ 236 h 262"/>
                <a:gd name="T60" fmla="*/ 146 w 278"/>
                <a:gd name="T61" fmla="*/ 227 h 262"/>
                <a:gd name="T62" fmla="*/ 148 w 278"/>
                <a:gd name="T63" fmla="*/ 209 h 262"/>
                <a:gd name="T64" fmla="*/ 141 w 278"/>
                <a:gd name="T65" fmla="*/ 195 h 262"/>
                <a:gd name="T66" fmla="*/ 128 w 278"/>
                <a:gd name="T67" fmla="*/ 186 h 262"/>
                <a:gd name="T68" fmla="*/ 109 w 278"/>
                <a:gd name="T69" fmla="*/ 189 h 262"/>
                <a:gd name="T70" fmla="*/ 90 w 278"/>
                <a:gd name="T71" fmla="*/ 194 h 262"/>
                <a:gd name="T72" fmla="*/ 68 w 278"/>
                <a:gd name="T73" fmla="*/ 176 h 262"/>
                <a:gd name="T74" fmla="*/ 63 w 278"/>
                <a:gd name="T75" fmla="*/ 165 h 262"/>
                <a:gd name="T76" fmla="*/ 44 w 278"/>
                <a:gd name="T77" fmla="*/ 164 h 262"/>
                <a:gd name="T78" fmla="*/ 8 w 278"/>
                <a:gd name="T79" fmla="*/ 17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78" h="262">
                  <a:moveTo>
                    <a:pt x="8" y="170"/>
                  </a:moveTo>
                  <a:cubicBezTo>
                    <a:pt x="5" y="163"/>
                    <a:pt x="7" y="160"/>
                    <a:pt x="0" y="156"/>
                  </a:cubicBezTo>
                  <a:cubicBezTo>
                    <a:pt x="1" y="151"/>
                    <a:pt x="10" y="143"/>
                    <a:pt x="15" y="141"/>
                  </a:cubicBezTo>
                  <a:cubicBezTo>
                    <a:pt x="20" y="139"/>
                    <a:pt x="27" y="142"/>
                    <a:pt x="33" y="141"/>
                  </a:cubicBezTo>
                  <a:cubicBezTo>
                    <a:pt x="39" y="137"/>
                    <a:pt x="46" y="137"/>
                    <a:pt x="53" y="135"/>
                  </a:cubicBezTo>
                  <a:cubicBezTo>
                    <a:pt x="62" y="128"/>
                    <a:pt x="52" y="117"/>
                    <a:pt x="68" y="107"/>
                  </a:cubicBezTo>
                  <a:cubicBezTo>
                    <a:pt x="77" y="92"/>
                    <a:pt x="66" y="95"/>
                    <a:pt x="84" y="90"/>
                  </a:cubicBezTo>
                  <a:cubicBezTo>
                    <a:pt x="89" y="84"/>
                    <a:pt x="87" y="79"/>
                    <a:pt x="84" y="72"/>
                  </a:cubicBezTo>
                  <a:cubicBezTo>
                    <a:pt x="86" y="57"/>
                    <a:pt x="87" y="63"/>
                    <a:pt x="92" y="53"/>
                  </a:cubicBezTo>
                  <a:cubicBezTo>
                    <a:pt x="87" y="40"/>
                    <a:pt x="91" y="30"/>
                    <a:pt x="98" y="18"/>
                  </a:cubicBezTo>
                  <a:cubicBezTo>
                    <a:pt x="99" y="10"/>
                    <a:pt x="100" y="4"/>
                    <a:pt x="108" y="0"/>
                  </a:cubicBezTo>
                  <a:cubicBezTo>
                    <a:pt x="122" y="2"/>
                    <a:pt x="130" y="13"/>
                    <a:pt x="144" y="14"/>
                  </a:cubicBezTo>
                  <a:cubicBezTo>
                    <a:pt x="151" y="18"/>
                    <a:pt x="149" y="15"/>
                    <a:pt x="158" y="12"/>
                  </a:cubicBezTo>
                  <a:cubicBezTo>
                    <a:pt x="169" y="4"/>
                    <a:pt x="170" y="6"/>
                    <a:pt x="188" y="5"/>
                  </a:cubicBezTo>
                  <a:cubicBezTo>
                    <a:pt x="196" y="3"/>
                    <a:pt x="202" y="0"/>
                    <a:pt x="209" y="0"/>
                  </a:cubicBezTo>
                  <a:cubicBezTo>
                    <a:pt x="216" y="0"/>
                    <a:pt x="224" y="4"/>
                    <a:pt x="233" y="6"/>
                  </a:cubicBezTo>
                  <a:cubicBezTo>
                    <a:pt x="245" y="12"/>
                    <a:pt x="243" y="11"/>
                    <a:pt x="261" y="12"/>
                  </a:cubicBezTo>
                  <a:cubicBezTo>
                    <a:pt x="267" y="15"/>
                    <a:pt x="268" y="19"/>
                    <a:pt x="272" y="24"/>
                  </a:cubicBezTo>
                  <a:cubicBezTo>
                    <a:pt x="273" y="30"/>
                    <a:pt x="274" y="34"/>
                    <a:pt x="278" y="39"/>
                  </a:cubicBezTo>
                  <a:cubicBezTo>
                    <a:pt x="276" y="50"/>
                    <a:pt x="269" y="57"/>
                    <a:pt x="264" y="65"/>
                  </a:cubicBezTo>
                  <a:cubicBezTo>
                    <a:pt x="262" y="75"/>
                    <a:pt x="267" y="89"/>
                    <a:pt x="258" y="90"/>
                  </a:cubicBezTo>
                  <a:cubicBezTo>
                    <a:pt x="257" y="102"/>
                    <a:pt x="259" y="106"/>
                    <a:pt x="249" y="110"/>
                  </a:cubicBezTo>
                  <a:cubicBezTo>
                    <a:pt x="251" y="130"/>
                    <a:pt x="248" y="153"/>
                    <a:pt x="257" y="171"/>
                  </a:cubicBezTo>
                  <a:cubicBezTo>
                    <a:pt x="258" y="177"/>
                    <a:pt x="266" y="179"/>
                    <a:pt x="272" y="182"/>
                  </a:cubicBezTo>
                  <a:cubicBezTo>
                    <a:pt x="276" y="206"/>
                    <a:pt x="263" y="202"/>
                    <a:pt x="243" y="204"/>
                  </a:cubicBezTo>
                  <a:cubicBezTo>
                    <a:pt x="236" y="216"/>
                    <a:pt x="245" y="248"/>
                    <a:pt x="237" y="255"/>
                  </a:cubicBezTo>
                  <a:cubicBezTo>
                    <a:pt x="233" y="262"/>
                    <a:pt x="226" y="251"/>
                    <a:pt x="219" y="249"/>
                  </a:cubicBezTo>
                  <a:cubicBezTo>
                    <a:pt x="212" y="247"/>
                    <a:pt x="205" y="247"/>
                    <a:pt x="197" y="245"/>
                  </a:cubicBezTo>
                  <a:cubicBezTo>
                    <a:pt x="189" y="243"/>
                    <a:pt x="177" y="242"/>
                    <a:pt x="169" y="240"/>
                  </a:cubicBezTo>
                  <a:cubicBezTo>
                    <a:pt x="162" y="238"/>
                    <a:pt x="154" y="238"/>
                    <a:pt x="150" y="236"/>
                  </a:cubicBezTo>
                  <a:cubicBezTo>
                    <a:pt x="146" y="234"/>
                    <a:pt x="146" y="231"/>
                    <a:pt x="146" y="227"/>
                  </a:cubicBezTo>
                  <a:cubicBezTo>
                    <a:pt x="142" y="222"/>
                    <a:pt x="149" y="214"/>
                    <a:pt x="148" y="209"/>
                  </a:cubicBezTo>
                  <a:cubicBezTo>
                    <a:pt x="147" y="204"/>
                    <a:pt x="144" y="199"/>
                    <a:pt x="141" y="195"/>
                  </a:cubicBezTo>
                  <a:cubicBezTo>
                    <a:pt x="136" y="193"/>
                    <a:pt x="140" y="191"/>
                    <a:pt x="128" y="186"/>
                  </a:cubicBezTo>
                  <a:cubicBezTo>
                    <a:pt x="123" y="185"/>
                    <a:pt x="115" y="188"/>
                    <a:pt x="109" y="189"/>
                  </a:cubicBezTo>
                  <a:cubicBezTo>
                    <a:pt x="103" y="190"/>
                    <a:pt x="97" y="196"/>
                    <a:pt x="90" y="194"/>
                  </a:cubicBezTo>
                  <a:cubicBezTo>
                    <a:pt x="75" y="192"/>
                    <a:pt x="74" y="187"/>
                    <a:pt x="68" y="176"/>
                  </a:cubicBezTo>
                  <a:cubicBezTo>
                    <a:pt x="63" y="172"/>
                    <a:pt x="67" y="167"/>
                    <a:pt x="63" y="165"/>
                  </a:cubicBezTo>
                  <a:cubicBezTo>
                    <a:pt x="59" y="163"/>
                    <a:pt x="53" y="163"/>
                    <a:pt x="44" y="164"/>
                  </a:cubicBezTo>
                  <a:cubicBezTo>
                    <a:pt x="35" y="165"/>
                    <a:pt x="15" y="169"/>
                    <a:pt x="8" y="170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24" name="Freeform 31">
              <a:extLst>
                <a:ext uri="{FF2B5EF4-FFF2-40B4-BE49-F238E27FC236}">
                  <a16:creationId xmlns:a16="http://schemas.microsoft.com/office/drawing/2014/main" id="{8BED02AC-3ACF-4A43-ADC7-5A432D1D3721}"/>
                </a:ext>
              </a:extLst>
            </p:cNvPr>
            <p:cNvSpPr>
              <a:spLocks/>
            </p:cNvSpPr>
            <p:nvPr>
              <p:custDataLst>
                <p:tags r:id="rId15"/>
              </p:custDataLst>
            </p:nvPr>
          </p:nvSpPr>
          <p:spPr bwMode="gray">
            <a:xfrm>
              <a:off x="4224454" y="1811235"/>
              <a:ext cx="93705" cy="114150"/>
            </a:xfrm>
            <a:custGeom>
              <a:avLst/>
              <a:gdLst>
                <a:gd name="T0" fmla="*/ 3 w 113"/>
                <a:gd name="T1" fmla="*/ 88 h 138"/>
                <a:gd name="T2" fmla="*/ 24 w 113"/>
                <a:gd name="T3" fmla="*/ 94 h 138"/>
                <a:gd name="T4" fmla="*/ 37 w 113"/>
                <a:gd name="T5" fmla="*/ 99 h 138"/>
                <a:gd name="T6" fmla="*/ 51 w 113"/>
                <a:gd name="T7" fmla="*/ 117 h 138"/>
                <a:gd name="T8" fmla="*/ 81 w 113"/>
                <a:gd name="T9" fmla="*/ 138 h 138"/>
                <a:gd name="T10" fmla="*/ 99 w 113"/>
                <a:gd name="T11" fmla="*/ 114 h 138"/>
                <a:gd name="T12" fmla="*/ 105 w 113"/>
                <a:gd name="T13" fmla="*/ 99 h 138"/>
                <a:gd name="T14" fmla="*/ 105 w 113"/>
                <a:gd name="T15" fmla="*/ 72 h 138"/>
                <a:gd name="T16" fmla="*/ 105 w 113"/>
                <a:gd name="T17" fmla="*/ 27 h 138"/>
                <a:gd name="T18" fmla="*/ 106 w 113"/>
                <a:gd name="T19" fmla="*/ 15 h 138"/>
                <a:gd name="T20" fmla="*/ 60 w 113"/>
                <a:gd name="T21" fmla="*/ 16 h 138"/>
                <a:gd name="T22" fmla="*/ 34 w 113"/>
                <a:gd name="T23" fmla="*/ 6 h 138"/>
                <a:gd name="T24" fmla="*/ 12 w 113"/>
                <a:gd name="T25" fmla="*/ 3 h 138"/>
                <a:gd name="T26" fmla="*/ 13 w 113"/>
                <a:gd name="T27" fmla="*/ 27 h 138"/>
                <a:gd name="T28" fmla="*/ 18 w 113"/>
                <a:gd name="T29" fmla="*/ 52 h 138"/>
                <a:gd name="T30" fmla="*/ 3 w 113"/>
                <a:gd name="T31" fmla="*/ 66 h 138"/>
                <a:gd name="T32" fmla="*/ 3 w 113"/>
                <a:gd name="T33" fmla="*/ 88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3" h="138">
                  <a:moveTo>
                    <a:pt x="3" y="88"/>
                  </a:moveTo>
                  <a:cubicBezTo>
                    <a:pt x="10" y="90"/>
                    <a:pt x="17" y="93"/>
                    <a:pt x="24" y="94"/>
                  </a:cubicBezTo>
                  <a:cubicBezTo>
                    <a:pt x="28" y="96"/>
                    <a:pt x="33" y="97"/>
                    <a:pt x="37" y="99"/>
                  </a:cubicBezTo>
                  <a:cubicBezTo>
                    <a:pt x="40" y="106"/>
                    <a:pt x="44" y="115"/>
                    <a:pt x="51" y="117"/>
                  </a:cubicBezTo>
                  <a:cubicBezTo>
                    <a:pt x="58" y="123"/>
                    <a:pt x="73" y="138"/>
                    <a:pt x="81" y="138"/>
                  </a:cubicBezTo>
                  <a:cubicBezTo>
                    <a:pt x="91" y="135"/>
                    <a:pt x="87" y="116"/>
                    <a:pt x="99" y="114"/>
                  </a:cubicBezTo>
                  <a:cubicBezTo>
                    <a:pt x="100" y="108"/>
                    <a:pt x="101" y="104"/>
                    <a:pt x="105" y="99"/>
                  </a:cubicBezTo>
                  <a:cubicBezTo>
                    <a:pt x="106" y="90"/>
                    <a:pt x="104" y="81"/>
                    <a:pt x="105" y="72"/>
                  </a:cubicBezTo>
                  <a:cubicBezTo>
                    <a:pt x="107" y="60"/>
                    <a:pt x="105" y="36"/>
                    <a:pt x="105" y="27"/>
                  </a:cubicBezTo>
                  <a:cubicBezTo>
                    <a:pt x="105" y="18"/>
                    <a:pt x="113" y="17"/>
                    <a:pt x="106" y="15"/>
                  </a:cubicBezTo>
                  <a:cubicBezTo>
                    <a:pt x="94" y="16"/>
                    <a:pt x="72" y="17"/>
                    <a:pt x="60" y="16"/>
                  </a:cubicBezTo>
                  <a:cubicBezTo>
                    <a:pt x="49" y="7"/>
                    <a:pt x="49" y="7"/>
                    <a:pt x="34" y="6"/>
                  </a:cubicBezTo>
                  <a:cubicBezTo>
                    <a:pt x="28" y="5"/>
                    <a:pt x="15" y="0"/>
                    <a:pt x="12" y="3"/>
                  </a:cubicBezTo>
                  <a:cubicBezTo>
                    <a:pt x="9" y="6"/>
                    <a:pt x="12" y="19"/>
                    <a:pt x="13" y="27"/>
                  </a:cubicBezTo>
                  <a:cubicBezTo>
                    <a:pt x="14" y="34"/>
                    <a:pt x="20" y="46"/>
                    <a:pt x="18" y="52"/>
                  </a:cubicBezTo>
                  <a:cubicBezTo>
                    <a:pt x="16" y="58"/>
                    <a:pt x="5" y="60"/>
                    <a:pt x="3" y="66"/>
                  </a:cubicBezTo>
                  <a:cubicBezTo>
                    <a:pt x="0" y="75"/>
                    <a:pt x="3" y="78"/>
                    <a:pt x="3" y="88"/>
                  </a:cubicBezTo>
                  <a:close/>
                </a:path>
              </a:pathLst>
            </a:custGeom>
            <a:solidFill>
              <a:srgbClr val="FF7F13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25" name="Freeform 32">
              <a:extLst>
                <a:ext uri="{FF2B5EF4-FFF2-40B4-BE49-F238E27FC236}">
                  <a16:creationId xmlns:a16="http://schemas.microsoft.com/office/drawing/2014/main" id="{23F5AAF1-6F5D-0A4A-AD04-9B655CB5B7C6}"/>
                </a:ext>
              </a:extLst>
            </p:cNvPr>
            <p:cNvSpPr>
              <a:spLocks/>
            </p:cNvSpPr>
            <p:nvPr>
              <p:custDataLst>
                <p:tags r:id="rId16"/>
              </p:custDataLst>
            </p:nvPr>
          </p:nvSpPr>
          <p:spPr bwMode="gray">
            <a:xfrm>
              <a:off x="4074526" y="1973089"/>
              <a:ext cx="149928" cy="121816"/>
            </a:xfrm>
            <a:custGeom>
              <a:avLst/>
              <a:gdLst>
                <a:gd name="T0" fmla="*/ 61 w 181"/>
                <a:gd name="T1" fmla="*/ 46 h 147"/>
                <a:gd name="T2" fmla="*/ 80 w 181"/>
                <a:gd name="T3" fmla="*/ 51 h 147"/>
                <a:gd name="T4" fmla="*/ 95 w 181"/>
                <a:gd name="T5" fmla="*/ 55 h 147"/>
                <a:gd name="T6" fmla="*/ 110 w 181"/>
                <a:gd name="T7" fmla="*/ 67 h 147"/>
                <a:gd name="T8" fmla="*/ 103 w 181"/>
                <a:gd name="T9" fmla="*/ 57 h 147"/>
                <a:gd name="T10" fmla="*/ 100 w 181"/>
                <a:gd name="T11" fmla="*/ 37 h 147"/>
                <a:gd name="T12" fmla="*/ 103 w 181"/>
                <a:gd name="T13" fmla="*/ 10 h 147"/>
                <a:gd name="T14" fmla="*/ 113 w 181"/>
                <a:gd name="T15" fmla="*/ 0 h 147"/>
                <a:gd name="T16" fmla="*/ 139 w 181"/>
                <a:gd name="T17" fmla="*/ 4 h 147"/>
                <a:gd name="T18" fmla="*/ 172 w 181"/>
                <a:gd name="T19" fmla="*/ 15 h 147"/>
                <a:gd name="T20" fmla="*/ 169 w 181"/>
                <a:gd name="T21" fmla="*/ 66 h 147"/>
                <a:gd name="T22" fmla="*/ 152 w 181"/>
                <a:gd name="T23" fmla="*/ 94 h 147"/>
                <a:gd name="T24" fmla="*/ 137 w 181"/>
                <a:gd name="T25" fmla="*/ 100 h 147"/>
                <a:gd name="T26" fmla="*/ 107 w 181"/>
                <a:gd name="T27" fmla="*/ 114 h 147"/>
                <a:gd name="T28" fmla="*/ 88 w 181"/>
                <a:gd name="T29" fmla="*/ 127 h 147"/>
                <a:gd name="T30" fmla="*/ 80 w 181"/>
                <a:gd name="T31" fmla="*/ 142 h 147"/>
                <a:gd name="T32" fmla="*/ 52 w 181"/>
                <a:gd name="T33" fmla="*/ 147 h 147"/>
                <a:gd name="T34" fmla="*/ 17 w 181"/>
                <a:gd name="T35" fmla="*/ 141 h 147"/>
                <a:gd name="T36" fmla="*/ 8 w 181"/>
                <a:gd name="T37" fmla="*/ 129 h 147"/>
                <a:gd name="T38" fmla="*/ 4 w 181"/>
                <a:gd name="T39" fmla="*/ 112 h 147"/>
                <a:gd name="T40" fmla="*/ 4 w 181"/>
                <a:gd name="T41" fmla="*/ 91 h 147"/>
                <a:gd name="T42" fmla="*/ 7 w 181"/>
                <a:gd name="T43" fmla="*/ 70 h 147"/>
                <a:gd name="T44" fmla="*/ 29 w 181"/>
                <a:gd name="T45" fmla="*/ 66 h 147"/>
                <a:gd name="T46" fmla="*/ 40 w 181"/>
                <a:gd name="T47" fmla="*/ 55 h 147"/>
                <a:gd name="T48" fmla="*/ 38 w 181"/>
                <a:gd name="T49" fmla="*/ 43 h 147"/>
                <a:gd name="T50" fmla="*/ 35 w 181"/>
                <a:gd name="T51" fmla="*/ 42 h 147"/>
                <a:gd name="T52" fmla="*/ 61 w 181"/>
                <a:gd name="T53" fmla="*/ 4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81" h="147">
                  <a:moveTo>
                    <a:pt x="61" y="46"/>
                  </a:moveTo>
                  <a:cubicBezTo>
                    <a:pt x="68" y="48"/>
                    <a:pt x="74" y="50"/>
                    <a:pt x="80" y="51"/>
                  </a:cubicBezTo>
                  <a:cubicBezTo>
                    <a:pt x="85" y="52"/>
                    <a:pt x="90" y="54"/>
                    <a:pt x="95" y="55"/>
                  </a:cubicBezTo>
                  <a:cubicBezTo>
                    <a:pt x="100" y="58"/>
                    <a:pt x="109" y="67"/>
                    <a:pt x="110" y="67"/>
                  </a:cubicBezTo>
                  <a:cubicBezTo>
                    <a:pt x="107" y="64"/>
                    <a:pt x="105" y="62"/>
                    <a:pt x="103" y="57"/>
                  </a:cubicBezTo>
                  <a:cubicBezTo>
                    <a:pt x="101" y="52"/>
                    <a:pt x="100" y="45"/>
                    <a:pt x="100" y="37"/>
                  </a:cubicBezTo>
                  <a:cubicBezTo>
                    <a:pt x="100" y="29"/>
                    <a:pt x="101" y="16"/>
                    <a:pt x="103" y="10"/>
                  </a:cubicBezTo>
                  <a:cubicBezTo>
                    <a:pt x="106" y="6"/>
                    <a:pt x="110" y="4"/>
                    <a:pt x="113" y="0"/>
                  </a:cubicBezTo>
                  <a:cubicBezTo>
                    <a:pt x="127" y="1"/>
                    <a:pt x="128" y="2"/>
                    <a:pt x="139" y="4"/>
                  </a:cubicBezTo>
                  <a:cubicBezTo>
                    <a:pt x="151" y="16"/>
                    <a:pt x="149" y="13"/>
                    <a:pt x="172" y="15"/>
                  </a:cubicBezTo>
                  <a:cubicBezTo>
                    <a:pt x="173" y="28"/>
                    <a:pt x="181" y="57"/>
                    <a:pt x="169" y="66"/>
                  </a:cubicBezTo>
                  <a:cubicBezTo>
                    <a:pt x="167" y="84"/>
                    <a:pt x="169" y="91"/>
                    <a:pt x="152" y="94"/>
                  </a:cubicBezTo>
                  <a:cubicBezTo>
                    <a:pt x="147" y="97"/>
                    <a:pt x="143" y="99"/>
                    <a:pt x="137" y="100"/>
                  </a:cubicBezTo>
                  <a:cubicBezTo>
                    <a:pt x="127" y="105"/>
                    <a:pt x="117" y="109"/>
                    <a:pt x="107" y="114"/>
                  </a:cubicBezTo>
                  <a:cubicBezTo>
                    <a:pt x="100" y="123"/>
                    <a:pt x="100" y="126"/>
                    <a:pt x="88" y="127"/>
                  </a:cubicBezTo>
                  <a:cubicBezTo>
                    <a:pt x="85" y="134"/>
                    <a:pt x="89" y="140"/>
                    <a:pt x="80" y="142"/>
                  </a:cubicBezTo>
                  <a:cubicBezTo>
                    <a:pt x="71" y="146"/>
                    <a:pt x="61" y="143"/>
                    <a:pt x="52" y="147"/>
                  </a:cubicBezTo>
                  <a:cubicBezTo>
                    <a:pt x="40" y="145"/>
                    <a:pt x="27" y="147"/>
                    <a:pt x="17" y="141"/>
                  </a:cubicBezTo>
                  <a:cubicBezTo>
                    <a:pt x="14" y="136"/>
                    <a:pt x="10" y="134"/>
                    <a:pt x="8" y="129"/>
                  </a:cubicBezTo>
                  <a:cubicBezTo>
                    <a:pt x="7" y="123"/>
                    <a:pt x="5" y="118"/>
                    <a:pt x="4" y="112"/>
                  </a:cubicBezTo>
                  <a:cubicBezTo>
                    <a:pt x="3" y="106"/>
                    <a:pt x="0" y="99"/>
                    <a:pt x="4" y="91"/>
                  </a:cubicBezTo>
                  <a:cubicBezTo>
                    <a:pt x="5" y="84"/>
                    <a:pt x="3" y="74"/>
                    <a:pt x="7" y="70"/>
                  </a:cubicBezTo>
                  <a:cubicBezTo>
                    <a:pt x="11" y="66"/>
                    <a:pt x="24" y="68"/>
                    <a:pt x="29" y="66"/>
                  </a:cubicBezTo>
                  <a:cubicBezTo>
                    <a:pt x="33" y="63"/>
                    <a:pt x="39" y="59"/>
                    <a:pt x="40" y="55"/>
                  </a:cubicBezTo>
                  <a:cubicBezTo>
                    <a:pt x="41" y="51"/>
                    <a:pt x="39" y="45"/>
                    <a:pt x="38" y="43"/>
                  </a:cubicBezTo>
                  <a:cubicBezTo>
                    <a:pt x="36" y="34"/>
                    <a:pt x="32" y="50"/>
                    <a:pt x="35" y="42"/>
                  </a:cubicBezTo>
                  <a:cubicBezTo>
                    <a:pt x="39" y="41"/>
                    <a:pt x="56" y="45"/>
                    <a:pt x="61" y="46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26" name="Freeform 33">
              <a:extLst>
                <a:ext uri="{FF2B5EF4-FFF2-40B4-BE49-F238E27FC236}">
                  <a16:creationId xmlns:a16="http://schemas.microsoft.com/office/drawing/2014/main" id="{2E9F7CDF-9181-2D43-A27D-D482A1D49A84}"/>
                </a:ext>
              </a:extLst>
            </p:cNvPr>
            <p:cNvSpPr>
              <a:spLocks/>
            </p:cNvSpPr>
            <p:nvPr>
              <p:custDataLst>
                <p:tags r:id="rId17"/>
              </p:custDataLst>
            </p:nvPr>
          </p:nvSpPr>
          <p:spPr bwMode="gray">
            <a:xfrm>
              <a:off x="4308788" y="1720937"/>
              <a:ext cx="134594" cy="169521"/>
            </a:xfrm>
            <a:custGeom>
              <a:avLst/>
              <a:gdLst>
                <a:gd name="T0" fmla="*/ 7 w 163"/>
                <a:gd name="T1" fmla="*/ 205 h 205"/>
                <a:gd name="T2" fmla="*/ 35 w 163"/>
                <a:gd name="T3" fmla="*/ 179 h 205"/>
                <a:gd name="T4" fmla="*/ 55 w 163"/>
                <a:gd name="T5" fmla="*/ 161 h 205"/>
                <a:gd name="T6" fmla="*/ 75 w 163"/>
                <a:gd name="T7" fmla="*/ 145 h 205"/>
                <a:gd name="T8" fmla="*/ 87 w 163"/>
                <a:gd name="T9" fmla="*/ 137 h 205"/>
                <a:gd name="T10" fmla="*/ 119 w 163"/>
                <a:gd name="T11" fmla="*/ 97 h 205"/>
                <a:gd name="T12" fmla="*/ 127 w 163"/>
                <a:gd name="T13" fmla="*/ 73 h 205"/>
                <a:gd name="T14" fmla="*/ 147 w 163"/>
                <a:gd name="T15" fmla="*/ 43 h 205"/>
                <a:gd name="T16" fmla="*/ 159 w 163"/>
                <a:gd name="T17" fmla="*/ 27 h 205"/>
                <a:gd name="T18" fmla="*/ 157 w 163"/>
                <a:gd name="T19" fmla="*/ 5 h 205"/>
                <a:gd name="T20" fmla="*/ 133 w 163"/>
                <a:gd name="T21" fmla="*/ 7 h 205"/>
                <a:gd name="T22" fmla="*/ 85 w 163"/>
                <a:gd name="T23" fmla="*/ 15 h 205"/>
                <a:gd name="T24" fmla="*/ 39 w 163"/>
                <a:gd name="T25" fmla="*/ 3 h 205"/>
                <a:gd name="T26" fmla="*/ 27 w 163"/>
                <a:gd name="T27" fmla="*/ 9 h 205"/>
                <a:gd name="T28" fmla="*/ 41 w 163"/>
                <a:gd name="T29" fmla="*/ 23 h 205"/>
                <a:gd name="T30" fmla="*/ 67 w 163"/>
                <a:gd name="T31" fmla="*/ 47 h 205"/>
                <a:gd name="T32" fmla="*/ 85 w 163"/>
                <a:gd name="T33" fmla="*/ 53 h 205"/>
                <a:gd name="T34" fmla="*/ 91 w 163"/>
                <a:gd name="T35" fmla="*/ 55 h 205"/>
                <a:gd name="T36" fmla="*/ 107 w 163"/>
                <a:gd name="T37" fmla="*/ 69 h 205"/>
                <a:gd name="T38" fmla="*/ 89 w 163"/>
                <a:gd name="T39" fmla="*/ 81 h 205"/>
                <a:gd name="T40" fmla="*/ 69 w 163"/>
                <a:gd name="T41" fmla="*/ 101 h 205"/>
                <a:gd name="T42" fmla="*/ 51 w 163"/>
                <a:gd name="T43" fmla="*/ 107 h 205"/>
                <a:gd name="T44" fmla="*/ 10 w 163"/>
                <a:gd name="T45" fmla="*/ 122 h 205"/>
                <a:gd name="T46" fmla="*/ 7 w 163"/>
                <a:gd name="T47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3" h="205">
                  <a:moveTo>
                    <a:pt x="7" y="205"/>
                  </a:moveTo>
                  <a:cubicBezTo>
                    <a:pt x="14" y="198"/>
                    <a:pt x="27" y="182"/>
                    <a:pt x="35" y="179"/>
                  </a:cubicBezTo>
                  <a:cubicBezTo>
                    <a:pt x="40" y="172"/>
                    <a:pt x="48" y="166"/>
                    <a:pt x="55" y="161"/>
                  </a:cubicBezTo>
                  <a:cubicBezTo>
                    <a:pt x="58" y="152"/>
                    <a:pt x="67" y="150"/>
                    <a:pt x="75" y="145"/>
                  </a:cubicBezTo>
                  <a:cubicBezTo>
                    <a:pt x="79" y="142"/>
                    <a:pt x="87" y="137"/>
                    <a:pt x="87" y="137"/>
                  </a:cubicBezTo>
                  <a:cubicBezTo>
                    <a:pt x="96" y="123"/>
                    <a:pt x="109" y="112"/>
                    <a:pt x="119" y="97"/>
                  </a:cubicBezTo>
                  <a:cubicBezTo>
                    <a:pt x="124" y="90"/>
                    <a:pt x="122" y="80"/>
                    <a:pt x="127" y="73"/>
                  </a:cubicBezTo>
                  <a:cubicBezTo>
                    <a:pt x="134" y="63"/>
                    <a:pt x="138" y="52"/>
                    <a:pt x="147" y="43"/>
                  </a:cubicBezTo>
                  <a:cubicBezTo>
                    <a:pt x="150" y="35"/>
                    <a:pt x="155" y="34"/>
                    <a:pt x="159" y="27"/>
                  </a:cubicBezTo>
                  <a:cubicBezTo>
                    <a:pt x="158" y="20"/>
                    <a:pt x="163" y="9"/>
                    <a:pt x="157" y="5"/>
                  </a:cubicBezTo>
                  <a:cubicBezTo>
                    <a:pt x="151" y="0"/>
                    <a:pt x="141" y="6"/>
                    <a:pt x="133" y="7"/>
                  </a:cubicBezTo>
                  <a:cubicBezTo>
                    <a:pt x="115" y="10"/>
                    <a:pt x="107" y="13"/>
                    <a:pt x="85" y="15"/>
                  </a:cubicBezTo>
                  <a:cubicBezTo>
                    <a:pt x="53" y="36"/>
                    <a:pt x="57" y="9"/>
                    <a:pt x="39" y="3"/>
                  </a:cubicBezTo>
                  <a:cubicBezTo>
                    <a:pt x="36" y="4"/>
                    <a:pt x="28" y="6"/>
                    <a:pt x="27" y="9"/>
                  </a:cubicBezTo>
                  <a:cubicBezTo>
                    <a:pt x="25" y="15"/>
                    <a:pt x="41" y="23"/>
                    <a:pt x="41" y="23"/>
                  </a:cubicBezTo>
                  <a:cubicBezTo>
                    <a:pt x="48" y="34"/>
                    <a:pt x="55" y="42"/>
                    <a:pt x="67" y="47"/>
                  </a:cubicBezTo>
                  <a:cubicBezTo>
                    <a:pt x="73" y="50"/>
                    <a:pt x="79" y="51"/>
                    <a:pt x="85" y="53"/>
                  </a:cubicBezTo>
                  <a:cubicBezTo>
                    <a:pt x="87" y="54"/>
                    <a:pt x="91" y="55"/>
                    <a:pt x="91" y="55"/>
                  </a:cubicBezTo>
                  <a:cubicBezTo>
                    <a:pt x="94" y="65"/>
                    <a:pt x="101" y="60"/>
                    <a:pt x="107" y="69"/>
                  </a:cubicBezTo>
                  <a:cubicBezTo>
                    <a:pt x="99" y="72"/>
                    <a:pt x="96" y="77"/>
                    <a:pt x="89" y="81"/>
                  </a:cubicBezTo>
                  <a:cubicBezTo>
                    <a:pt x="84" y="88"/>
                    <a:pt x="76" y="96"/>
                    <a:pt x="69" y="101"/>
                  </a:cubicBezTo>
                  <a:cubicBezTo>
                    <a:pt x="63" y="106"/>
                    <a:pt x="60" y="104"/>
                    <a:pt x="51" y="107"/>
                  </a:cubicBezTo>
                  <a:cubicBezTo>
                    <a:pt x="41" y="110"/>
                    <a:pt x="17" y="106"/>
                    <a:pt x="10" y="122"/>
                  </a:cubicBezTo>
                  <a:cubicBezTo>
                    <a:pt x="0" y="139"/>
                    <a:pt x="4" y="195"/>
                    <a:pt x="7" y="205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27" name="Freeform 34">
              <a:extLst>
                <a:ext uri="{FF2B5EF4-FFF2-40B4-BE49-F238E27FC236}">
                  <a16:creationId xmlns:a16="http://schemas.microsoft.com/office/drawing/2014/main" id="{0E65DBB4-3618-7C48-B1BC-044BA20441E5}"/>
                </a:ext>
              </a:extLst>
            </p:cNvPr>
            <p:cNvSpPr>
              <a:spLocks/>
            </p:cNvSpPr>
            <p:nvPr>
              <p:custDataLst>
                <p:tags r:id="rId18"/>
              </p:custDataLst>
            </p:nvPr>
          </p:nvSpPr>
          <p:spPr bwMode="gray">
            <a:xfrm>
              <a:off x="4175899" y="1816347"/>
              <a:ext cx="65593" cy="70704"/>
            </a:xfrm>
            <a:custGeom>
              <a:avLst/>
              <a:gdLst>
                <a:gd name="T0" fmla="*/ 9 w 79"/>
                <a:gd name="T1" fmla="*/ 13 h 86"/>
                <a:gd name="T2" fmla="*/ 48 w 79"/>
                <a:gd name="T3" fmla="*/ 6 h 86"/>
                <a:gd name="T4" fmla="*/ 69 w 79"/>
                <a:gd name="T5" fmla="*/ 1 h 86"/>
                <a:gd name="T6" fmla="*/ 74 w 79"/>
                <a:gd name="T7" fmla="*/ 25 h 86"/>
                <a:gd name="T8" fmla="*/ 77 w 79"/>
                <a:gd name="T9" fmla="*/ 46 h 86"/>
                <a:gd name="T10" fmla="*/ 63 w 79"/>
                <a:gd name="T11" fmla="*/ 60 h 86"/>
                <a:gd name="T12" fmla="*/ 56 w 79"/>
                <a:gd name="T13" fmla="*/ 81 h 86"/>
                <a:gd name="T14" fmla="*/ 3 w 79"/>
                <a:gd name="T15" fmla="*/ 78 h 86"/>
                <a:gd name="T16" fmla="*/ 14 w 79"/>
                <a:gd name="T17" fmla="*/ 40 h 86"/>
                <a:gd name="T18" fmla="*/ 9 w 79"/>
                <a:gd name="T19" fmla="*/ 13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9" h="86">
                  <a:moveTo>
                    <a:pt x="9" y="13"/>
                  </a:moveTo>
                  <a:cubicBezTo>
                    <a:pt x="21" y="4"/>
                    <a:pt x="27" y="7"/>
                    <a:pt x="48" y="6"/>
                  </a:cubicBezTo>
                  <a:cubicBezTo>
                    <a:pt x="54" y="3"/>
                    <a:pt x="62" y="0"/>
                    <a:pt x="69" y="1"/>
                  </a:cubicBezTo>
                  <a:cubicBezTo>
                    <a:pt x="73" y="8"/>
                    <a:pt x="70" y="18"/>
                    <a:pt x="74" y="25"/>
                  </a:cubicBezTo>
                  <a:cubicBezTo>
                    <a:pt x="75" y="32"/>
                    <a:pt x="79" y="41"/>
                    <a:pt x="77" y="46"/>
                  </a:cubicBezTo>
                  <a:cubicBezTo>
                    <a:pt x="75" y="52"/>
                    <a:pt x="66" y="54"/>
                    <a:pt x="63" y="60"/>
                  </a:cubicBezTo>
                  <a:cubicBezTo>
                    <a:pt x="59" y="67"/>
                    <a:pt x="63" y="79"/>
                    <a:pt x="56" y="81"/>
                  </a:cubicBezTo>
                  <a:cubicBezTo>
                    <a:pt x="39" y="86"/>
                    <a:pt x="3" y="78"/>
                    <a:pt x="3" y="78"/>
                  </a:cubicBezTo>
                  <a:cubicBezTo>
                    <a:pt x="0" y="64"/>
                    <a:pt x="2" y="49"/>
                    <a:pt x="14" y="40"/>
                  </a:cubicBezTo>
                  <a:cubicBezTo>
                    <a:pt x="18" y="31"/>
                    <a:pt x="14" y="20"/>
                    <a:pt x="9" y="13"/>
                  </a:cubicBezTo>
                  <a:close/>
                </a:path>
              </a:pathLst>
            </a:custGeom>
            <a:solidFill>
              <a:srgbClr val="06665E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28" name="Freeform 35">
              <a:extLst>
                <a:ext uri="{FF2B5EF4-FFF2-40B4-BE49-F238E27FC236}">
                  <a16:creationId xmlns:a16="http://schemas.microsoft.com/office/drawing/2014/main" id="{CD2CDA16-6945-5644-921B-C3FF931F9CF9}"/>
                </a:ext>
              </a:extLst>
            </p:cNvPr>
            <p:cNvSpPr>
              <a:spLocks/>
            </p:cNvSpPr>
            <p:nvPr>
              <p:custDataLst>
                <p:tags r:id="rId19"/>
              </p:custDataLst>
            </p:nvPr>
          </p:nvSpPr>
          <p:spPr bwMode="gray">
            <a:xfrm>
              <a:off x="3813005" y="1571011"/>
              <a:ext cx="195928" cy="151631"/>
            </a:xfrm>
            <a:custGeom>
              <a:avLst/>
              <a:gdLst>
                <a:gd name="T0" fmla="*/ 219 w 237"/>
                <a:gd name="T1" fmla="*/ 20 h 183"/>
                <a:gd name="T2" fmla="*/ 201 w 237"/>
                <a:gd name="T3" fmla="*/ 8 h 183"/>
                <a:gd name="T4" fmla="*/ 183 w 237"/>
                <a:gd name="T5" fmla="*/ 3 h 183"/>
                <a:gd name="T6" fmla="*/ 156 w 237"/>
                <a:gd name="T7" fmla="*/ 14 h 183"/>
                <a:gd name="T8" fmla="*/ 134 w 237"/>
                <a:gd name="T9" fmla="*/ 24 h 183"/>
                <a:gd name="T10" fmla="*/ 120 w 237"/>
                <a:gd name="T11" fmla="*/ 33 h 183"/>
                <a:gd name="T12" fmla="*/ 111 w 237"/>
                <a:gd name="T13" fmla="*/ 45 h 183"/>
                <a:gd name="T14" fmla="*/ 102 w 237"/>
                <a:gd name="T15" fmla="*/ 53 h 183"/>
                <a:gd name="T16" fmla="*/ 77 w 237"/>
                <a:gd name="T17" fmla="*/ 72 h 183"/>
                <a:gd name="T18" fmla="*/ 57 w 237"/>
                <a:gd name="T19" fmla="*/ 69 h 183"/>
                <a:gd name="T20" fmla="*/ 59 w 237"/>
                <a:gd name="T21" fmla="*/ 80 h 183"/>
                <a:gd name="T22" fmla="*/ 60 w 237"/>
                <a:gd name="T23" fmla="*/ 119 h 183"/>
                <a:gd name="T24" fmla="*/ 44 w 237"/>
                <a:gd name="T25" fmla="*/ 128 h 183"/>
                <a:gd name="T26" fmla="*/ 26 w 237"/>
                <a:gd name="T27" fmla="*/ 128 h 183"/>
                <a:gd name="T28" fmla="*/ 0 w 237"/>
                <a:gd name="T29" fmla="*/ 137 h 183"/>
                <a:gd name="T30" fmla="*/ 6 w 237"/>
                <a:gd name="T31" fmla="*/ 143 h 183"/>
                <a:gd name="T32" fmla="*/ 11 w 237"/>
                <a:gd name="T33" fmla="*/ 159 h 183"/>
                <a:gd name="T34" fmla="*/ 29 w 237"/>
                <a:gd name="T35" fmla="*/ 174 h 183"/>
                <a:gd name="T36" fmla="*/ 47 w 237"/>
                <a:gd name="T37" fmla="*/ 179 h 183"/>
                <a:gd name="T38" fmla="*/ 51 w 237"/>
                <a:gd name="T39" fmla="*/ 182 h 183"/>
                <a:gd name="T40" fmla="*/ 54 w 237"/>
                <a:gd name="T41" fmla="*/ 171 h 183"/>
                <a:gd name="T42" fmla="*/ 69 w 237"/>
                <a:gd name="T43" fmla="*/ 159 h 183"/>
                <a:gd name="T44" fmla="*/ 89 w 237"/>
                <a:gd name="T45" fmla="*/ 158 h 183"/>
                <a:gd name="T46" fmla="*/ 128 w 237"/>
                <a:gd name="T47" fmla="*/ 167 h 183"/>
                <a:gd name="T48" fmla="*/ 146 w 237"/>
                <a:gd name="T49" fmla="*/ 162 h 183"/>
                <a:gd name="T50" fmla="*/ 162 w 237"/>
                <a:gd name="T51" fmla="*/ 164 h 183"/>
                <a:gd name="T52" fmla="*/ 173 w 237"/>
                <a:gd name="T53" fmla="*/ 159 h 183"/>
                <a:gd name="T54" fmla="*/ 177 w 237"/>
                <a:gd name="T55" fmla="*/ 161 h 183"/>
                <a:gd name="T56" fmla="*/ 192 w 237"/>
                <a:gd name="T57" fmla="*/ 164 h 183"/>
                <a:gd name="T58" fmla="*/ 200 w 237"/>
                <a:gd name="T59" fmla="*/ 143 h 183"/>
                <a:gd name="T60" fmla="*/ 209 w 237"/>
                <a:gd name="T61" fmla="*/ 132 h 183"/>
                <a:gd name="T62" fmla="*/ 215 w 237"/>
                <a:gd name="T63" fmla="*/ 122 h 183"/>
                <a:gd name="T64" fmla="*/ 224 w 237"/>
                <a:gd name="T65" fmla="*/ 116 h 183"/>
                <a:gd name="T66" fmla="*/ 230 w 237"/>
                <a:gd name="T67" fmla="*/ 98 h 183"/>
                <a:gd name="T68" fmla="*/ 237 w 237"/>
                <a:gd name="T69" fmla="*/ 78 h 183"/>
                <a:gd name="T70" fmla="*/ 233 w 237"/>
                <a:gd name="T71" fmla="*/ 51 h 183"/>
                <a:gd name="T72" fmla="*/ 222 w 237"/>
                <a:gd name="T73" fmla="*/ 26 h 183"/>
                <a:gd name="T74" fmla="*/ 219 w 237"/>
                <a:gd name="T75" fmla="*/ 20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37" h="183">
                  <a:moveTo>
                    <a:pt x="219" y="20"/>
                  </a:moveTo>
                  <a:cubicBezTo>
                    <a:pt x="215" y="17"/>
                    <a:pt x="207" y="11"/>
                    <a:pt x="201" y="8"/>
                  </a:cubicBezTo>
                  <a:cubicBezTo>
                    <a:pt x="195" y="5"/>
                    <a:pt x="190" y="2"/>
                    <a:pt x="183" y="3"/>
                  </a:cubicBezTo>
                  <a:cubicBezTo>
                    <a:pt x="175" y="0"/>
                    <a:pt x="156" y="14"/>
                    <a:pt x="156" y="14"/>
                  </a:cubicBezTo>
                  <a:cubicBezTo>
                    <a:pt x="148" y="17"/>
                    <a:pt x="140" y="21"/>
                    <a:pt x="134" y="24"/>
                  </a:cubicBezTo>
                  <a:cubicBezTo>
                    <a:pt x="128" y="27"/>
                    <a:pt x="124" y="30"/>
                    <a:pt x="120" y="33"/>
                  </a:cubicBezTo>
                  <a:cubicBezTo>
                    <a:pt x="116" y="39"/>
                    <a:pt x="119" y="43"/>
                    <a:pt x="111" y="45"/>
                  </a:cubicBezTo>
                  <a:cubicBezTo>
                    <a:pt x="109" y="53"/>
                    <a:pt x="111" y="52"/>
                    <a:pt x="102" y="53"/>
                  </a:cubicBezTo>
                  <a:cubicBezTo>
                    <a:pt x="96" y="56"/>
                    <a:pt x="84" y="69"/>
                    <a:pt x="77" y="72"/>
                  </a:cubicBezTo>
                  <a:cubicBezTo>
                    <a:pt x="70" y="75"/>
                    <a:pt x="60" y="68"/>
                    <a:pt x="57" y="69"/>
                  </a:cubicBezTo>
                  <a:cubicBezTo>
                    <a:pt x="54" y="71"/>
                    <a:pt x="59" y="72"/>
                    <a:pt x="59" y="80"/>
                  </a:cubicBezTo>
                  <a:cubicBezTo>
                    <a:pt x="59" y="88"/>
                    <a:pt x="63" y="111"/>
                    <a:pt x="60" y="119"/>
                  </a:cubicBezTo>
                  <a:cubicBezTo>
                    <a:pt x="57" y="127"/>
                    <a:pt x="50" y="127"/>
                    <a:pt x="44" y="128"/>
                  </a:cubicBezTo>
                  <a:cubicBezTo>
                    <a:pt x="38" y="139"/>
                    <a:pt x="33" y="127"/>
                    <a:pt x="26" y="128"/>
                  </a:cubicBezTo>
                  <a:cubicBezTo>
                    <a:pt x="19" y="129"/>
                    <a:pt x="3" y="135"/>
                    <a:pt x="0" y="137"/>
                  </a:cubicBezTo>
                  <a:cubicBezTo>
                    <a:pt x="1" y="140"/>
                    <a:pt x="5" y="140"/>
                    <a:pt x="6" y="143"/>
                  </a:cubicBezTo>
                  <a:cubicBezTo>
                    <a:pt x="8" y="146"/>
                    <a:pt x="7" y="154"/>
                    <a:pt x="11" y="159"/>
                  </a:cubicBezTo>
                  <a:cubicBezTo>
                    <a:pt x="15" y="164"/>
                    <a:pt x="23" y="171"/>
                    <a:pt x="29" y="174"/>
                  </a:cubicBezTo>
                  <a:cubicBezTo>
                    <a:pt x="35" y="177"/>
                    <a:pt x="41" y="177"/>
                    <a:pt x="47" y="179"/>
                  </a:cubicBezTo>
                  <a:cubicBezTo>
                    <a:pt x="48" y="180"/>
                    <a:pt x="49" y="183"/>
                    <a:pt x="51" y="182"/>
                  </a:cubicBezTo>
                  <a:cubicBezTo>
                    <a:pt x="53" y="181"/>
                    <a:pt x="54" y="172"/>
                    <a:pt x="54" y="171"/>
                  </a:cubicBezTo>
                  <a:cubicBezTo>
                    <a:pt x="56" y="165"/>
                    <a:pt x="63" y="160"/>
                    <a:pt x="69" y="159"/>
                  </a:cubicBezTo>
                  <a:cubicBezTo>
                    <a:pt x="76" y="157"/>
                    <a:pt x="82" y="159"/>
                    <a:pt x="89" y="158"/>
                  </a:cubicBezTo>
                  <a:cubicBezTo>
                    <a:pt x="102" y="160"/>
                    <a:pt x="114" y="166"/>
                    <a:pt x="128" y="167"/>
                  </a:cubicBezTo>
                  <a:cubicBezTo>
                    <a:pt x="137" y="169"/>
                    <a:pt x="139" y="162"/>
                    <a:pt x="146" y="162"/>
                  </a:cubicBezTo>
                  <a:cubicBezTo>
                    <a:pt x="152" y="162"/>
                    <a:pt x="158" y="164"/>
                    <a:pt x="162" y="164"/>
                  </a:cubicBezTo>
                  <a:cubicBezTo>
                    <a:pt x="166" y="164"/>
                    <a:pt x="171" y="159"/>
                    <a:pt x="173" y="159"/>
                  </a:cubicBezTo>
                  <a:cubicBezTo>
                    <a:pt x="174" y="158"/>
                    <a:pt x="175" y="161"/>
                    <a:pt x="177" y="161"/>
                  </a:cubicBezTo>
                  <a:cubicBezTo>
                    <a:pt x="183" y="160"/>
                    <a:pt x="187" y="167"/>
                    <a:pt x="192" y="164"/>
                  </a:cubicBezTo>
                  <a:cubicBezTo>
                    <a:pt x="197" y="161"/>
                    <a:pt x="197" y="147"/>
                    <a:pt x="200" y="143"/>
                  </a:cubicBezTo>
                  <a:cubicBezTo>
                    <a:pt x="202" y="135"/>
                    <a:pt x="205" y="139"/>
                    <a:pt x="209" y="132"/>
                  </a:cubicBezTo>
                  <a:cubicBezTo>
                    <a:pt x="211" y="128"/>
                    <a:pt x="213" y="125"/>
                    <a:pt x="215" y="122"/>
                  </a:cubicBezTo>
                  <a:cubicBezTo>
                    <a:pt x="217" y="119"/>
                    <a:pt x="221" y="120"/>
                    <a:pt x="224" y="116"/>
                  </a:cubicBezTo>
                  <a:cubicBezTo>
                    <a:pt x="225" y="110"/>
                    <a:pt x="227" y="104"/>
                    <a:pt x="230" y="98"/>
                  </a:cubicBezTo>
                  <a:cubicBezTo>
                    <a:pt x="231" y="92"/>
                    <a:pt x="237" y="86"/>
                    <a:pt x="237" y="78"/>
                  </a:cubicBezTo>
                  <a:cubicBezTo>
                    <a:pt x="237" y="70"/>
                    <a:pt x="235" y="60"/>
                    <a:pt x="233" y="51"/>
                  </a:cubicBezTo>
                  <a:cubicBezTo>
                    <a:pt x="231" y="42"/>
                    <a:pt x="224" y="31"/>
                    <a:pt x="222" y="26"/>
                  </a:cubicBezTo>
                  <a:cubicBezTo>
                    <a:pt x="221" y="21"/>
                    <a:pt x="205" y="6"/>
                    <a:pt x="219" y="20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29" name="Freeform 36">
              <a:extLst>
                <a:ext uri="{FF2B5EF4-FFF2-40B4-BE49-F238E27FC236}">
                  <a16:creationId xmlns:a16="http://schemas.microsoft.com/office/drawing/2014/main" id="{C5680849-D90E-9547-8BA4-91077B18B535}"/>
                </a:ext>
              </a:extLst>
            </p:cNvPr>
            <p:cNvSpPr>
              <a:spLocks/>
            </p:cNvSpPr>
            <p:nvPr>
              <p:custDataLst>
                <p:tags r:id="rId20"/>
              </p:custDataLst>
            </p:nvPr>
          </p:nvSpPr>
          <p:spPr bwMode="gray">
            <a:xfrm>
              <a:off x="3813857" y="1714975"/>
              <a:ext cx="45149" cy="80927"/>
            </a:xfrm>
            <a:custGeom>
              <a:avLst/>
              <a:gdLst>
                <a:gd name="T0" fmla="*/ 32 w 55"/>
                <a:gd name="T1" fmla="*/ 4 h 98"/>
                <a:gd name="T2" fmla="*/ 26 w 55"/>
                <a:gd name="T3" fmla="*/ 12 h 98"/>
                <a:gd name="T4" fmla="*/ 18 w 55"/>
                <a:gd name="T5" fmla="*/ 18 h 98"/>
                <a:gd name="T6" fmla="*/ 18 w 55"/>
                <a:gd name="T7" fmla="*/ 34 h 98"/>
                <a:gd name="T8" fmla="*/ 34 w 55"/>
                <a:gd name="T9" fmla="*/ 92 h 98"/>
                <a:gd name="T10" fmla="*/ 52 w 55"/>
                <a:gd name="T11" fmla="*/ 36 h 98"/>
                <a:gd name="T12" fmla="*/ 50 w 55"/>
                <a:gd name="T13" fmla="*/ 18 h 98"/>
                <a:gd name="T14" fmla="*/ 43 w 55"/>
                <a:gd name="T15" fmla="*/ 7 h 98"/>
                <a:gd name="T16" fmla="*/ 32 w 55"/>
                <a:gd name="T17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5" h="98">
                  <a:moveTo>
                    <a:pt x="32" y="4"/>
                  </a:moveTo>
                  <a:cubicBezTo>
                    <a:pt x="28" y="0"/>
                    <a:pt x="28" y="10"/>
                    <a:pt x="26" y="12"/>
                  </a:cubicBezTo>
                  <a:cubicBezTo>
                    <a:pt x="24" y="14"/>
                    <a:pt x="19" y="14"/>
                    <a:pt x="18" y="18"/>
                  </a:cubicBezTo>
                  <a:cubicBezTo>
                    <a:pt x="13" y="26"/>
                    <a:pt x="9" y="28"/>
                    <a:pt x="18" y="34"/>
                  </a:cubicBezTo>
                  <a:cubicBezTo>
                    <a:pt x="27" y="60"/>
                    <a:pt x="0" y="98"/>
                    <a:pt x="34" y="92"/>
                  </a:cubicBezTo>
                  <a:cubicBezTo>
                    <a:pt x="45" y="60"/>
                    <a:pt x="34" y="63"/>
                    <a:pt x="52" y="36"/>
                  </a:cubicBezTo>
                  <a:cubicBezTo>
                    <a:pt x="55" y="24"/>
                    <a:pt x="51" y="23"/>
                    <a:pt x="50" y="18"/>
                  </a:cubicBezTo>
                  <a:cubicBezTo>
                    <a:pt x="49" y="13"/>
                    <a:pt x="46" y="9"/>
                    <a:pt x="43" y="7"/>
                  </a:cubicBezTo>
                  <a:cubicBezTo>
                    <a:pt x="40" y="5"/>
                    <a:pt x="35" y="3"/>
                    <a:pt x="32" y="4"/>
                  </a:cubicBezTo>
                  <a:close/>
                </a:path>
              </a:pathLst>
            </a:custGeom>
            <a:solidFill>
              <a:srgbClr val="FF000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30" name="Freeform 37">
              <a:extLst>
                <a:ext uri="{FF2B5EF4-FFF2-40B4-BE49-F238E27FC236}">
                  <a16:creationId xmlns:a16="http://schemas.microsoft.com/office/drawing/2014/main" id="{5B090F78-BF18-4E44-90AD-64ECDB3B47CE}"/>
                </a:ext>
              </a:extLst>
            </p:cNvPr>
            <p:cNvSpPr>
              <a:spLocks/>
            </p:cNvSpPr>
            <p:nvPr>
              <p:custDataLst>
                <p:tags r:id="rId21"/>
              </p:custDataLst>
            </p:nvPr>
          </p:nvSpPr>
          <p:spPr bwMode="gray">
            <a:xfrm>
              <a:off x="3807043" y="1731161"/>
              <a:ext cx="23001" cy="64742"/>
            </a:xfrm>
            <a:custGeom>
              <a:avLst/>
              <a:gdLst>
                <a:gd name="T0" fmla="*/ 18 w 28"/>
                <a:gd name="T1" fmla="*/ 0 h 78"/>
                <a:gd name="T2" fmla="*/ 0 w 28"/>
                <a:gd name="T3" fmla="*/ 21 h 78"/>
                <a:gd name="T4" fmla="*/ 10 w 28"/>
                <a:gd name="T5" fmla="*/ 50 h 78"/>
                <a:gd name="T6" fmla="*/ 10 w 28"/>
                <a:gd name="T7" fmla="*/ 63 h 78"/>
                <a:gd name="T8" fmla="*/ 16 w 28"/>
                <a:gd name="T9" fmla="*/ 76 h 78"/>
                <a:gd name="T10" fmla="*/ 24 w 28"/>
                <a:gd name="T11" fmla="*/ 74 h 78"/>
                <a:gd name="T12" fmla="*/ 27 w 28"/>
                <a:gd name="T13" fmla="*/ 24 h 78"/>
                <a:gd name="T14" fmla="*/ 18 w 28"/>
                <a:gd name="T15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78">
                  <a:moveTo>
                    <a:pt x="18" y="0"/>
                  </a:moveTo>
                  <a:cubicBezTo>
                    <a:pt x="7" y="4"/>
                    <a:pt x="3" y="11"/>
                    <a:pt x="0" y="21"/>
                  </a:cubicBezTo>
                  <a:cubicBezTo>
                    <a:pt x="1" y="30"/>
                    <a:pt x="8" y="41"/>
                    <a:pt x="10" y="50"/>
                  </a:cubicBezTo>
                  <a:cubicBezTo>
                    <a:pt x="11" y="54"/>
                    <a:pt x="10" y="63"/>
                    <a:pt x="10" y="63"/>
                  </a:cubicBezTo>
                  <a:cubicBezTo>
                    <a:pt x="11" y="68"/>
                    <a:pt x="13" y="72"/>
                    <a:pt x="16" y="76"/>
                  </a:cubicBezTo>
                  <a:cubicBezTo>
                    <a:pt x="18" y="78"/>
                    <a:pt x="24" y="77"/>
                    <a:pt x="24" y="74"/>
                  </a:cubicBezTo>
                  <a:cubicBezTo>
                    <a:pt x="24" y="65"/>
                    <a:pt x="28" y="36"/>
                    <a:pt x="27" y="24"/>
                  </a:cubicBezTo>
                  <a:cubicBezTo>
                    <a:pt x="26" y="12"/>
                    <a:pt x="20" y="5"/>
                    <a:pt x="18" y="0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31" name="Freeform 38">
              <a:extLst>
                <a:ext uri="{FF2B5EF4-FFF2-40B4-BE49-F238E27FC236}">
                  <a16:creationId xmlns:a16="http://schemas.microsoft.com/office/drawing/2014/main" id="{BBE9B95D-0CE2-C544-B436-C33AD00FB0DD}"/>
                </a:ext>
              </a:extLst>
            </p:cNvPr>
            <p:cNvSpPr>
              <a:spLocks/>
            </p:cNvSpPr>
            <p:nvPr>
              <p:custDataLst>
                <p:tags r:id="rId22"/>
              </p:custDataLst>
            </p:nvPr>
          </p:nvSpPr>
          <p:spPr bwMode="gray">
            <a:xfrm>
              <a:off x="3640930" y="1734568"/>
              <a:ext cx="39186" cy="45149"/>
            </a:xfrm>
            <a:custGeom>
              <a:avLst/>
              <a:gdLst>
                <a:gd name="T0" fmla="*/ 16 w 47"/>
                <a:gd name="T1" fmla="*/ 18 h 54"/>
                <a:gd name="T2" fmla="*/ 12 w 47"/>
                <a:gd name="T3" fmla="*/ 50 h 54"/>
                <a:gd name="T4" fmla="*/ 26 w 47"/>
                <a:gd name="T5" fmla="*/ 54 h 54"/>
                <a:gd name="T6" fmla="*/ 44 w 47"/>
                <a:gd name="T7" fmla="*/ 46 h 54"/>
                <a:gd name="T8" fmla="*/ 44 w 47"/>
                <a:gd name="T9" fmla="*/ 30 h 54"/>
                <a:gd name="T10" fmla="*/ 39 w 47"/>
                <a:gd name="T11" fmla="*/ 9 h 54"/>
                <a:gd name="T12" fmla="*/ 16 w 47"/>
                <a:gd name="T13" fmla="*/ 18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" h="54">
                  <a:moveTo>
                    <a:pt x="16" y="18"/>
                  </a:moveTo>
                  <a:cubicBezTo>
                    <a:pt x="3" y="22"/>
                    <a:pt x="0" y="42"/>
                    <a:pt x="12" y="50"/>
                  </a:cubicBezTo>
                  <a:cubicBezTo>
                    <a:pt x="16" y="53"/>
                    <a:pt x="21" y="52"/>
                    <a:pt x="26" y="54"/>
                  </a:cubicBezTo>
                  <a:cubicBezTo>
                    <a:pt x="40" y="49"/>
                    <a:pt x="34" y="52"/>
                    <a:pt x="44" y="46"/>
                  </a:cubicBezTo>
                  <a:cubicBezTo>
                    <a:pt x="47" y="42"/>
                    <a:pt x="45" y="36"/>
                    <a:pt x="44" y="30"/>
                  </a:cubicBezTo>
                  <a:cubicBezTo>
                    <a:pt x="43" y="24"/>
                    <a:pt x="44" y="11"/>
                    <a:pt x="39" y="9"/>
                  </a:cubicBezTo>
                  <a:cubicBezTo>
                    <a:pt x="36" y="0"/>
                    <a:pt x="25" y="15"/>
                    <a:pt x="16" y="18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32" name="Freeform 39">
              <a:extLst>
                <a:ext uri="{FF2B5EF4-FFF2-40B4-BE49-F238E27FC236}">
                  <a16:creationId xmlns:a16="http://schemas.microsoft.com/office/drawing/2014/main" id="{B961A7A6-69F7-324F-80C1-99C715EFE146}"/>
                </a:ext>
              </a:extLst>
            </p:cNvPr>
            <p:cNvSpPr>
              <a:spLocks/>
            </p:cNvSpPr>
            <p:nvPr>
              <p:custDataLst>
                <p:tags r:id="rId23"/>
              </p:custDataLst>
            </p:nvPr>
          </p:nvSpPr>
          <p:spPr bwMode="gray">
            <a:xfrm>
              <a:off x="3619634" y="1711568"/>
              <a:ext cx="96260" cy="65593"/>
            </a:xfrm>
            <a:custGeom>
              <a:avLst/>
              <a:gdLst>
                <a:gd name="T0" fmla="*/ 28 w 116"/>
                <a:gd name="T1" fmla="*/ 48 h 79"/>
                <a:gd name="T2" fmla="*/ 6 w 116"/>
                <a:gd name="T3" fmla="*/ 30 h 79"/>
                <a:gd name="T4" fmla="*/ 6 w 116"/>
                <a:gd name="T5" fmla="*/ 24 h 79"/>
                <a:gd name="T6" fmla="*/ 17 w 116"/>
                <a:gd name="T7" fmla="*/ 15 h 79"/>
                <a:gd name="T8" fmla="*/ 30 w 116"/>
                <a:gd name="T9" fmla="*/ 2 h 79"/>
                <a:gd name="T10" fmla="*/ 49 w 116"/>
                <a:gd name="T11" fmla="*/ 7 h 79"/>
                <a:gd name="T12" fmla="*/ 76 w 116"/>
                <a:gd name="T13" fmla="*/ 10 h 79"/>
                <a:gd name="T14" fmla="*/ 102 w 116"/>
                <a:gd name="T15" fmla="*/ 26 h 79"/>
                <a:gd name="T16" fmla="*/ 110 w 116"/>
                <a:gd name="T17" fmla="*/ 38 h 79"/>
                <a:gd name="T18" fmla="*/ 112 w 116"/>
                <a:gd name="T19" fmla="*/ 56 h 79"/>
                <a:gd name="T20" fmla="*/ 113 w 116"/>
                <a:gd name="T21" fmla="*/ 76 h 79"/>
                <a:gd name="T22" fmla="*/ 91 w 116"/>
                <a:gd name="T23" fmla="*/ 79 h 79"/>
                <a:gd name="T24" fmla="*/ 72 w 116"/>
                <a:gd name="T25" fmla="*/ 68 h 79"/>
                <a:gd name="T26" fmla="*/ 69 w 116"/>
                <a:gd name="T27" fmla="*/ 58 h 79"/>
                <a:gd name="T28" fmla="*/ 68 w 116"/>
                <a:gd name="T29" fmla="*/ 49 h 79"/>
                <a:gd name="T30" fmla="*/ 65 w 116"/>
                <a:gd name="T31" fmla="*/ 39 h 79"/>
                <a:gd name="T32" fmla="*/ 46 w 116"/>
                <a:gd name="T33" fmla="*/ 40 h 79"/>
                <a:gd name="T34" fmla="*/ 38 w 116"/>
                <a:gd name="T35" fmla="*/ 46 h 79"/>
                <a:gd name="T36" fmla="*/ 28 w 116"/>
                <a:gd name="T37" fmla="*/ 48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6" h="79">
                  <a:moveTo>
                    <a:pt x="28" y="48"/>
                  </a:moveTo>
                  <a:cubicBezTo>
                    <a:pt x="25" y="31"/>
                    <a:pt x="23" y="32"/>
                    <a:pt x="6" y="30"/>
                  </a:cubicBezTo>
                  <a:cubicBezTo>
                    <a:pt x="0" y="24"/>
                    <a:pt x="11" y="31"/>
                    <a:pt x="6" y="24"/>
                  </a:cubicBezTo>
                  <a:cubicBezTo>
                    <a:pt x="7" y="21"/>
                    <a:pt x="13" y="19"/>
                    <a:pt x="17" y="15"/>
                  </a:cubicBezTo>
                  <a:cubicBezTo>
                    <a:pt x="21" y="11"/>
                    <a:pt x="25" y="3"/>
                    <a:pt x="30" y="2"/>
                  </a:cubicBezTo>
                  <a:cubicBezTo>
                    <a:pt x="35" y="0"/>
                    <a:pt x="41" y="6"/>
                    <a:pt x="49" y="7"/>
                  </a:cubicBezTo>
                  <a:cubicBezTo>
                    <a:pt x="57" y="8"/>
                    <a:pt x="67" y="7"/>
                    <a:pt x="76" y="10"/>
                  </a:cubicBezTo>
                  <a:cubicBezTo>
                    <a:pt x="85" y="13"/>
                    <a:pt x="96" y="21"/>
                    <a:pt x="102" y="26"/>
                  </a:cubicBezTo>
                  <a:cubicBezTo>
                    <a:pt x="104" y="30"/>
                    <a:pt x="110" y="38"/>
                    <a:pt x="110" y="38"/>
                  </a:cubicBezTo>
                  <a:cubicBezTo>
                    <a:pt x="108" y="44"/>
                    <a:pt x="112" y="56"/>
                    <a:pt x="112" y="56"/>
                  </a:cubicBezTo>
                  <a:cubicBezTo>
                    <a:pt x="111" y="61"/>
                    <a:pt x="116" y="72"/>
                    <a:pt x="113" y="76"/>
                  </a:cubicBezTo>
                  <a:cubicBezTo>
                    <a:pt x="111" y="79"/>
                    <a:pt x="91" y="79"/>
                    <a:pt x="91" y="79"/>
                  </a:cubicBezTo>
                  <a:cubicBezTo>
                    <a:pt x="79" y="77"/>
                    <a:pt x="82" y="71"/>
                    <a:pt x="72" y="68"/>
                  </a:cubicBezTo>
                  <a:cubicBezTo>
                    <a:pt x="68" y="65"/>
                    <a:pt x="71" y="63"/>
                    <a:pt x="69" y="58"/>
                  </a:cubicBezTo>
                  <a:cubicBezTo>
                    <a:pt x="68" y="55"/>
                    <a:pt x="69" y="52"/>
                    <a:pt x="68" y="49"/>
                  </a:cubicBezTo>
                  <a:cubicBezTo>
                    <a:pt x="67" y="46"/>
                    <a:pt x="69" y="41"/>
                    <a:pt x="65" y="39"/>
                  </a:cubicBezTo>
                  <a:cubicBezTo>
                    <a:pt x="61" y="35"/>
                    <a:pt x="50" y="39"/>
                    <a:pt x="46" y="40"/>
                  </a:cubicBezTo>
                  <a:cubicBezTo>
                    <a:pt x="42" y="41"/>
                    <a:pt x="41" y="45"/>
                    <a:pt x="38" y="46"/>
                  </a:cubicBezTo>
                  <a:cubicBezTo>
                    <a:pt x="33" y="53"/>
                    <a:pt x="32" y="52"/>
                    <a:pt x="28" y="48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33" name="Freeform 40">
              <a:extLst>
                <a:ext uri="{FF2B5EF4-FFF2-40B4-BE49-F238E27FC236}">
                  <a16:creationId xmlns:a16="http://schemas.microsoft.com/office/drawing/2014/main" id="{CD8D2D48-393D-E647-BB47-42DB4828FD72}"/>
                </a:ext>
              </a:extLst>
            </p:cNvPr>
            <p:cNvSpPr>
              <a:spLocks/>
            </p:cNvSpPr>
            <p:nvPr>
              <p:custDataLst>
                <p:tags r:id="rId24"/>
              </p:custDataLst>
            </p:nvPr>
          </p:nvSpPr>
          <p:spPr bwMode="gray">
            <a:xfrm>
              <a:off x="3744006" y="1682604"/>
              <a:ext cx="94557" cy="66445"/>
            </a:xfrm>
            <a:custGeom>
              <a:avLst/>
              <a:gdLst>
                <a:gd name="T0" fmla="*/ 77 w 114"/>
                <a:gd name="T1" fmla="*/ 0 h 80"/>
                <a:gd name="T2" fmla="*/ 34 w 114"/>
                <a:gd name="T3" fmla="*/ 13 h 80"/>
                <a:gd name="T4" fmla="*/ 18 w 114"/>
                <a:gd name="T5" fmla="*/ 27 h 80"/>
                <a:gd name="T6" fmla="*/ 0 w 114"/>
                <a:gd name="T7" fmla="*/ 55 h 80"/>
                <a:gd name="T8" fmla="*/ 12 w 114"/>
                <a:gd name="T9" fmla="*/ 77 h 80"/>
                <a:gd name="T10" fmla="*/ 24 w 114"/>
                <a:gd name="T11" fmla="*/ 75 h 80"/>
                <a:gd name="T12" fmla="*/ 40 w 114"/>
                <a:gd name="T13" fmla="*/ 63 h 80"/>
                <a:gd name="T14" fmla="*/ 80 w 114"/>
                <a:gd name="T15" fmla="*/ 61 h 80"/>
                <a:gd name="T16" fmla="*/ 110 w 114"/>
                <a:gd name="T17" fmla="*/ 55 h 80"/>
                <a:gd name="T18" fmla="*/ 100 w 114"/>
                <a:gd name="T19" fmla="*/ 31 h 80"/>
                <a:gd name="T20" fmla="*/ 86 w 114"/>
                <a:gd name="T21" fmla="*/ 9 h 80"/>
                <a:gd name="T22" fmla="*/ 77 w 114"/>
                <a:gd name="T23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4" h="80">
                  <a:moveTo>
                    <a:pt x="77" y="0"/>
                  </a:moveTo>
                  <a:cubicBezTo>
                    <a:pt x="58" y="2"/>
                    <a:pt x="54" y="11"/>
                    <a:pt x="34" y="13"/>
                  </a:cubicBezTo>
                  <a:cubicBezTo>
                    <a:pt x="31" y="26"/>
                    <a:pt x="30" y="24"/>
                    <a:pt x="18" y="27"/>
                  </a:cubicBezTo>
                  <a:cubicBezTo>
                    <a:pt x="7" y="35"/>
                    <a:pt x="12" y="51"/>
                    <a:pt x="0" y="55"/>
                  </a:cubicBezTo>
                  <a:cubicBezTo>
                    <a:pt x="2" y="67"/>
                    <a:pt x="0" y="73"/>
                    <a:pt x="12" y="77"/>
                  </a:cubicBezTo>
                  <a:cubicBezTo>
                    <a:pt x="15" y="80"/>
                    <a:pt x="19" y="77"/>
                    <a:pt x="24" y="75"/>
                  </a:cubicBezTo>
                  <a:cubicBezTo>
                    <a:pt x="29" y="73"/>
                    <a:pt x="31" y="65"/>
                    <a:pt x="40" y="63"/>
                  </a:cubicBezTo>
                  <a:cubicBezTo>
                    <a:pt x="53" y="62"/>
                    <a:pt x="67" y="62"/>
                    <a:pt x="80" y="61"/>
                  </a:cubicBezTo>
                  <a:cubicBezTo>
                    <a:pt x="98" y="55"/>
                    <a:pt x="88" y="57"/>
                    <a:pt x="110" y="55"/>
                  </a:cubicBezTo>
                  <a:cubicBezTo>
                    <a:pt x="114" y="44"/>
                    <a:pt x="111" y="35"/>
                    <a:pt x="100" y="31"/>
                  </a:cubicBezTo>
                  <a:cubicBezTo>
                    <a:pt x="94" y="22"/>
                    <a:pt x="95" y="15"/>
                    <a:pt x="86" y="9"/>
                  </a:cubicBezTo>
                  <a:cubicBezTo>
                    <a:pt x="81" y="2"/>
                    <a:pt x="71" y="0"/>
                    <a:pt x="77" y="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34" name="Freeform 41">
              <a:extLst>
                <a:ext uri="{FF2B5EF4-FFF2-40B4-BE49-F238E27FC236}">
                  <a16:creationId xmlns:a16="http://schemas.microsoft.com/office/drawing/2014/main" id="{D3C57EE6-C0A6-104E-B1A8-67D813686FBD}"/>
                </a:ext>
              </a:extLst>
            </p:cNvPr>
            <p:cNvSpPr>
              <a:spLocks/>
            </p:cNvSpPr>
            <p:nvPr>
              <p:custDataLst>
                <p:tags r:id="rId25"/>
              </p:custDataLst>
            </p:nvPr>
          </p:nvSpPr>
          <p:spPr bwMode="gray">
            <a:xfrm>
              <a:off x="4336900" y="1637455"/>
              <a:ext cx="125224" cy="75815"/>
            </a:xfrm>
            <a:custGeom>
              <a:avLst/>
              <a:gdLst>
                <a:gd name="T0" fmla="*/ 3 w 151"/>
                <a:gd name="T1" fmla="*/ 27 h 91"/>
                <a:gd name="T2" fmla="*/ 17 w 151"/>
                <a:gd name="T3" fmla="*/ 69 h 91"/>
                <a:gd name="T4" fmla="*/ 39 w 151"/>
                <a:gd name="T5" fmla="*/ 89 h 91"/>
                <a:gd name="T6" fmla="*/ 52 w 151"/>
                <a:gd name="T7" fmla="*/ 84 h 91"/>
                <a:gd name="T8" fmla="*/ 84 w 151"/>
                <a:gd name="T9" fmla="*/ 71 h 91"/>
                <a:gd name="T10" fmla="*/ 108 w 151"/>
                <a:gd name="T11" fmla="*/ 60 h 91"/>
                <a:gd name="T12" fmla="*/ 129 w 151"/>
                <a:gd name="T13" fmla="*/ 53 h 91"/>
                <a:gd name="T14" fmla="*/ 138 w 151"/>
                <a:gd name="T15" fmla="*/ 41 h 91"/>
                <a:gd name="T16" fmla="*/ 148 w 151"/>
                <a:gd name="T17" fmla="*/ 24 h 91"/>
                <a:gd name="T18" fmla="*/ 129 w 151"/>
                <a:gd name="T19" fmla="*/ 0 h 91"/>
                <a:gd name="T20" fmla="*/ 115 w 151"/>
                <a:gd name="T21" fmla="*/ 2 h 91"/>
                <a:gd name="T22" fmla="*/ 88 w 151"/>
                <a:gd name="T23" fmla="*/ 3 h 91"/>
                <a:gd name="T24" fmla="*/ 73 w 151"/>
                <a:gd name="T25" fmla="*/ 6 h 91"/>
                <a:gd name="T26" fmla="*/ 54 w 151"/>
                <a:gd name="T27" fmla="*/ 41 h 91"/>
                <a:gd name="T28" fmla="*/ 40 w 151"/>
                <a:gd name="T29" fmla="*/ 33 h 91"/>
                <a:gd name="T30" fmla="*/ 22 w 151"/>
                <a:gd name="T31" fmla="*/ 26 h 91"/>
                <a:gd name="T32" fmla="*/ 10 w 151"/>
                <a:gd name="T33" fmla="*/ 24 h 91"/>
                <a:gd name="T34" fmla="*/ 3 w 151"/>
                <a:gd name="T35" fmla="*/ 27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51" h="91">
                  <a:moveTo>
                    <a:pt x="3" y="27"/>
                  </a:moveTo>
                  <a:cubicBezTo>
                    <a:pt x="0" y="42"/>
                    <a:pt x="12" y="55"/>
                    <a:pt x="17" y="69"/>
                  </a:cubicBezTo>
                  <a:cubicBezTo>
                    <a:pt x="17" y="79"/>
                    <a:pt x="33" y="87"/>
                    <a:pt x="39" y="89"/>
                  </a:cubicBezTo>
                  <a:cubicBezTo>
                    <a:pt x="45" y="91"/>
                    <a:pt x="45" y="87"/>
                    <a:pt x="52" y="84"/>
                  </a:cubicBezTo>
                  <a:cubicBezTo>
                    <a:pt x="68" y="74"/>
                    <a:pt x="60" y="76"/>
                    <a:pt x="84" y="71"/>
                  </a:cubicBezTo>
                  <a:cubicBezTo>
                    <a:pt x="90" y="61"/>
                    <a:pt x="97" y="62"/>
                    <a:pt x="108" y="60"/>
                  </a:cubicBezTo>
                  <a:cubicBezTo>
                    <a:pt x="114" y="56"/>
                    <a:pt x="122" y="54"/>
                    <a:pt x="129" y="53"/>
                  </a:cubicBezTo>
                  <a:cubicBezTo>
                    <a:pt x="134" y="49"/>
                    <a:pt x="135" y="46"/>
                    <a:pt x="138" y="41"/>
                  </a:cubicBezTo>
                  <a:cubicBezTo>
                    <a:pt x="140" y="31"/>
                    <a:pt x="151" y="35"/>
                    <a:pt x="148" y="24"/>
                  </a:cubicBezTo>
                  <a:cubicBezTo>
                    <a:pt x="147" y="14"/>
                    <a:pt x="139" y="5"/>
                    <a:pt x="129" y="0"/>
                  </a:cubicBezTo>
                  <a:cubicBezTo>
                    <a:pt x="124" y="1"/>
                    <a:pt x="120" y="2"/>
                    <a:pt x="115" y="2"/>
                  </a:cubicBezTo>
                  <a:cubicBezTo>
                    <a:pt x="106" y="3"/>
                    <a:pt x="97" y="2"/>
                    <a:pt x="88" y="3"/>
                  </a:cubicBezTo>
                  <a:cubicBezTo>
                    <a:pt x="83" y="3"/>
                    <a:pt x="73" y="6"/>
                    <a:pt x="73" y="6"/>
                  </a:cubicBezTo>
                  <a:cubicBezTo>
                    <a:pt x="67" y="16"/>
                    <a:pt x="64" y="33"/>
                    <a:pt x="54" y="41"/>
                  </a:cubicBezTo>
                  <a:cubicBezTo>
                    <a:pt x="48" y="40"/>
                    <a:pt x="45" y="35"/>
                    <a:pt x="40" y="33"/>
                  </a:cubicBezTo>
                  <a:cubicBezTo>
                    <a:pt x="36" y="32"/>
                    <a:pt x="22" y="26"/>
                    <a:pt x="22" y="26"/>
                  </a:cubicBezTo>
                  <a:cubicBezTo>
                    <a:pt x="17" y="17"/>
                    <a:pt x="19" y="22"/>
                    <a:pt x="10" y="24"/>
                  </a:cubicBezTo>
                  <a:cubicBezTo>
                    <a:pt x="5" y="26"/>
                    <a:pt x="7" y="26"/>
                    <a:pt x="3" y="27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35" name="Freeform 42">
              <a:extLst>
                <a:ext uri="{FF2B5EF4-FFF2-40B4-BE49-F238E27FC236}">
                  <a16:creationId xmlns:a16="http://schemas.microsoft.com/office/drawing/2014/main" id="{1EB2E4B3-5F8C-7A4F-8A7E-E9F5A0826B34}"/>
                </a:ext>
              </a:extLst>
            </p:cNvPr>
            <p:cNvSpPr>
              <a:spLocks/>
            </p:cNvSpPr>
            <p:nvPr>
              <p:custDataLst>
                <p:tags r:id="rId26"/>
              </p:custDataLst>
            </p:nvPr>
          </p:nvSpPr>
          <p:spPr bwMode="gray">
            <a:xfrm>
              <a:off x="4250010" y="1644270"/>
              <a:ext cx="91149" cy="86889"/>
            </a:xfrm>
            <a:custGeom>
              <a:avLst/>
              <a:gdLst>
                <a:gd name="T0" fmla="*/ 36 w 110"/>
                <a:gd name="T1" fmla="*/ 0 h 104"/>
                <a:gd name="T2" fmla="*/ 60 w 110"/>
                <a:gd name="T3" fmla="*/ 18 h 104"/>
                <a:gd name="T4" fmla="*/ 91 w 110"/>
                <a:gd name="T5" fmla="*/ 46 h 104"/>
                <a:gd name="T6" fmla="*/ 109 w 110"/>
                <a:gd name="T7" fmla="*/ 96 h 104"/>
                <a:gd name="T8" fmla="*/ 94 w 110"/>
                <a:gd name="T9" fmla="*/ 100 h 104"/>
                <a:gd name="T10" fmla="*/ 84 w 110"/>
                <a:gd name="T11" fmla="*/ 91 h 104"/>
                <a:gd name="T12" fmla="*/ 87 w 110"/>
                <a:gd name="T13" fmla="*/ 78 h 104"/>
                <a:gd name="T14" fmla="*/ 82 w 110"/>
                <a:gd name="T15" fmla="*/ 54 h 104"/>
                <a:gd name="T16" fmla="*/ 13 w 110"/>
                <a:gd name="T17" fmla="*/ 54 h 104"/>
                <a:gd name="T18" fmla="*/ 36 w 110"/>
                <a:gd name="T19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04">
                  <a:moveTo>
                    <a:pt x="36" y="0"/>
                  </a:moveTo>
                  <a:cubicBezTo>
                    <a:pt x="57" y="2"/>
                    <a:pt x="40" y="13"/>
                    <a:pt x="60" y="18"/>
                  </a:cubicBezTo>
                  <a:cubicBezTo>
                    <a:pt x="67" y="26"/>
                    <a:pt x="84" y="36"/>
                    <a:pt x="91" y="46"/>
                  </a:cubicBezTo>
                  <a:cubicBezTo>
                    <a:pt x="99" y="59"/>
                    <a:pt x="108" y="87"/>
                    <a:pt x="109" y="96"/>
                  </a:cubicBezTo>
                  <a:cubicBezTo>
                    <a:pt x="110" y="104"/>
                    <a:pt x="98" y="101"/>
                    <a:pt x="94" y="100"/>
                  </a:cubicBezTo>
                  <a:cubicBezTo>
                    <a:pt x="90" y="99"/>
                    <a:pt x="85" y="95"/>
                    <a:pt x="84" y="91"/>
                  </a:cubicBezTo>
                  <a:cubicBezTo>
                    <a:pt x="83" y="87"/>
                    <a:pt x="87" y="84"/>
                    <a:pt x="87" y="78"/>
                  </a:cubicBezTo>
                  <a:cubicBezTo>
                    <a:pt x="87" y="72"/>
                    <a:pt x="94" y="58"/>
                    <a:pt x="82" y="54"/>
                  </a:cubicBezTo>
                  <a:cubicBezTo>
                    <a:pt x="61" y="65"/>
                    <a:pt x="36" y="59"/>
                    <a:pt x="13" y="54"/>
                  </a:cubicBezTo>
                  <a:cubicBezTo>
                    <a:pt x="0" y="33"/>
                    <a:pt x="15" y="7"/>
                    <a:pt x="36" y="0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36" name="Freeform 43">
              <a:extLst>
                <a:ext uri="{FF2B5EF4-FFF2-40B4-BE49-F238E27FC236}">
                  <a16:creationId xmlns:a16="http://schemas.microsoft.com/office/drawing/2014/main" id="{8C7B2A79-3C0F-2C4D-B156-34097A27C9C8}"/>
                </a:ext>
              </a:extLst>
            </p:cNvPr>
            <p:cNvSpPr>
              <a:spLocks/>
            </p:cNvSpPr>
            <p:nvPr>
              <p:custDataLst>
                <p:tags r:id="rId27"/>
              </p:custDataLst>
            </p:nvPr>
          </p:nvSpPr>
          <p:spPr bwMode="gray">
            <a:xfrm>
              <a:off x="3604299" y="1530973"/>
              <a:ext cx="150779" cy="157595"/>
            </a:xfrm>
            <a:custGeom>
              <a:avLst/>
              <a:gdLst>
                <a:gd name="T0" fmla="*/ 176 w 182"/>
                <a:gd name="T1" fmla="*/ 26 h 190"/>
                <a:gd name="T2" fmla="*/ 156 w 182"/>
                <a:gd name="T3" fmla="*/ 28 h 190"/>
                <a:gd name="T4" fmla="*/ 156 w 182"/>
                <a:gd name="T5" fmla="*/ 82 h 190"/>
                <a:gd name="T6" fmla="*/ 166 w 182"/>
                <a:gd name="T7" fmla="*/ 174 h 190"/>
                <a:gd name="T8" fmla="*/ 62 w 182"/>
                <a:gd name="T9" fmla="*/ 178 h 190"/>
                <a:gd name="T10" fmla="*/ 29 w 182"/>
                <a:gd name="T11" fmla="*/ 161 h 190"/>
                <a:gd name="T12" fmla="*/ 6 w 182"/>
                <a:gd name="T13" fmla="*/ 160 h 190"/>
                <a:gd name="T14" fmla="*/ 6 w 182"/>
                <a:gd name="T15" fmla="*/ 128 h 190"/>
                <a:gd name="T16" fmla="*/ 0 w 182"/>
                <a:gd name="T17" fmla="*/ 104 h 190"/>
                <a:gd name="T18" fmla="*/ 56 w 182"/>
                <a:gd name="T19" fmla="*/ 84 h 190"/>
                <a:gd name="T20" fmla="*/ 54 w 182"/>
                <a:gd name="T21" fmla="*/ 62 h 190"/>
                <a:gd name="T22" fmla="*/ 72 w 182"/>
                <a:gd name="T23" fmla="*/ 48 h 190"/>
                <a:gd name="T24" fmla="*/ 74 w 182"/>
                <a:gd name="T25" fmla="*/ 12 h 190"/>
                <a:gd name="T26" fmla="*/ 118 w 182"/>
                <a:gd name="T27" fmla="*/ 12 h 190"/>
                <a:gd name="T28" fmla="*/ 134 w 182"/>
                <a:gd name="T29" fmla="*/ 0 h 190"/>
                <a:gd name="T30" fmla="*/ 158 w 182"/>
                <a:gd name="T31" fmla="*/ 14 h 190"/>
                <a:gd name="T32" fmla="*/ 176 w 182"/>
                <a:gd name="T33" fmla="*/ 26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82" h="190">
                  <a:moveTo>
                    <a:pt x="176" y="26"/>
                  </a:moveTo>
                  <a:cubicBezTo>
                    <a:pt x="169" y="27"/>
                    <a:pt x="162" y="26"/>
                    <a:pt x="156" y="28"/>
                  </a:cubicBezTo>
                  <a:cubicBezTo>
                    <a:pt x="139" y="34"/>
                    <a:pt x="155" y="64"/>
                    <a:pt x="156" y="82"/>
                  </a:cubicBezTo>
                  <a:cubicBezTo>
                    <a:pt x="150" y="98"/>
                    <a:pt x="182" y="158"/>
                    <a:pt x="166" y="174"/>
                  </a:cubicBezTo>
                  <a:cubicBezTo>
                    <a:pt x="150" y="190"/>
                    <a:pt x="85" y="180"/>
                    <a:pt x="62" y="178"/>
                  </a:cubicBezTo>
                  <a:cubicBezTo>
                    <a:pt x="52" y="175"/>
                    <a:pt x="41" y="162"/>
                    <a:pt x="29" y="161"/>
                  </a:cubicBezTo>
                  <a:cubicBezTo>
                    <a:pt x="20" y="160"/>
                    <a:pt x="15" y="161"/>
                    <a:pt x="6" y="160"/>
                  </a:cubicBezTo>
                  <a:cubicBezTo>
                    <a:pt x="8" y="144"/>
                    <a:pt x="11" y="143"/>
                    <a:pt x="6" y="128"/>
                  </a:cubicBezTo>
                  <a:cubicBezTo>
                    <a:pt x="3" y="120"/>
                    <a:pt x="0" y="104"/>
                    <a:pt x="0" y="104"/>
                  </a:cubicBezTo>
                  <a:cubicBezTo>
                    <a:pt x="4" y="75"/>
                    <a:pt x="19" y="87"/>
                    <a:pt x="56" y="84"/>
                  </a:cubicBezTo>
                  <a:cubicBezTo>
                    <a:pt x="61" y="74"/>
                    <a:pt x="60" y="71"/>
                    <a:pt x="54" y="62"/>
                  </a:cubicBezTo>
                  <a:cubicBezTo>
                    <a:pt x="57" y="50"/>
                    <a:pt x="60" y="50"/>
                    <a:pt x="72" y="48"/>
                  </a:cubicBezTo>
                  <a:cubicBezTo>
                    <a:pt x="73" y="36"/>
                    <a:pt x="65" y="19"/>
                    <a:pt x="74" y="12"/>
                  </a:cubicBezTo>
                  <a:cubicBezTo>
                    <a:pt x="81" y="4"/>
                    <a:pt x="104" y="12"/>
                    <a:pt x="118" y="12"/>
                  </a:cubicBezTo>
                  <a:cubicBezTo>
                    <a:pt x="128" y="10"/>
                    <a:pt x="127" y="0"/>
                    <a:pt x="134" y="0"/>
                  </a:cubicBezTo>
                  <a:cubicBezTo>
                    <a:pt x="141" y="0"/>
                    <a:pt x="151" y="10"/>
                    <a:pt x="158" y="14"/>
                  </a:cubicBezTo>
                  <a:cubicBezTo>
                    <a:pt x="163" y="22"/>
                    <a:pt x="167" y="24"/>
                    <a:pt x="176" y="26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37" name="Freeform 44">
              <a:extLst>
                <a:ext uri="{FF2B5EF4-FFF2-40B4-BE49-F238E27FC236}">
                  <a16:creationId xmlns:a16="http://schemas.microsoft.com/office/drawing/2014/main" id="{89E59172-2827-6C45-96AA-A7801D589229}"/>
                </a:ext>
              </a:extLst>
            </p:cNvPr>
            <p:cNvSpPr>
              <a:spLocks/>
            </p:cNvSpPr>
            <p:nvPr>
              <p:custDataLst>
                <p:tags r:id="rId28"/>
              </p:custDataLst>
            </p:nvPr>
          </p:nvSpPr>
          <p:spPr bwMode="gray">
            <a:xfrm>
              <a:off x="4445939" y="1554826"/>
              <a:ext cx="97963" cy="109039"/>
            </a:xfrm>
            <a:custGeom>
              <a:avLst/>
              <a:gdLst>
                <a:gd name="T0" fmla="*/ 53 w 120"/>
                <a:gd name="T1" fmla="*/ 37 h 131"/>
                <a:gd name="T2" fmla="*/ 69 w 120"/>
                <a:gd name="T3" fmla="*/ 0 h 131"/>
                <a:gd name="T4" fmla="*/ 113 w 120"/>
                <a:gd name="T5" fmla="*/ 22 h 131"/>
                <a:gd name="T6" fmla="*/ 120 w 120"/>
                <a:gd name="T7" fmla="*/ 40 h 131"/>
                <a:gd name="T8" fmla="*/ 111 w 120"/>
                <a:gd name="T9" fmla="*/ 64 h 131"/>
                <a:gd name="T10" fmla="*/ 90 w 120"/>
                <a:gd name="T11" fmla="*/ 75 h 131"/>
                <a:gd name="T12" fmla="*/ 75 w 120"/>
                <a:gd name="T13" fmla="*/ 99 h 131"/>
                <a:gd name="T14" fmla="*/ 51 w 120"/>
                <a:gd name="T15" fmla="*/ 118 h 131"/>
                <a:gd name="T16" fmla="*/ 30 w 120"/>
                <a:gd name="T17" fmla="*/ 127 h 131"/>
                <a:gd name="T18" fmla="*/ 14 w 120"/>
                <a:gd name="T19" fmla="*/ 120 h 131"/>
                <a:gd name="T20" fmla="*/ 3 w 120"/>
                <a:gd name="T21" fmla="*/ 102 h 131"/>
                <a:gd name="T22" fmla="*/ 26 w 120"/>
                <a:gd name="T23" fmla="*/ 88 h 131"/>
                <a:gd name="T24" fmla="*/ 41 w 120"/>
                <a:gd name="T25" fmla="*/ 75 h 131"/>
                <a:gd name="T26" fmla="*/ 53 w 120"/>
                <a:gd name="T27" fmla="*/ 37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0" h="131">
                  <a:moveTo>
                    <a:pt x="53" y="37"/>
                  </a:moveTo>
                  <a:cubicBezTo>
                    <a:pt x="55" y="24"/>
                    <a:pt x="58" y="9"/>
                    <a:pt x="69" y="0"/>
                  </a:cubicBezTo>
                  <a:cubicBezTo>
                    <a:pt x="76" y="20"/>
                    <a:pt x="95" y="19"/>
                    <a:pt x="113" y="22"/>
                  </a:cubicBezTo>
                  <a:cubicBezTo>
                    <a:pt x="114" y="31"/>
                    <a:pt x="115" y="33"/>
                    <a:pt x="120" y="40"/>
                  </a:cubicBezTo>
                  <a:cubicBezTo>
                    <a:pt x="119" y="51"/>
                    <a:pt x="117" y="55"/>
                    <a:pt x="111" y="64"/>
                  </a:cubicBezTo>
                  <a:cubicBezTo>
                    <a:pt x="109" y="74"/>
                    <a:pt x="99" y="73"/>
                    <a:pt x="90" y="75"/>
                  </a:cubicBezTo>
                  <a:cubicBezTo>
                    <a:pt x="87" y="91"/>
                    <a:pt x="93" y="96"/>
                    <a:pt x="75" y="99"/>
                  </a:cubicBezTo>
                  <a:cubicBezTo>
                    <a:pt x="74" y="108"/>
                    <a:pt x="61" y="116"/>
                    <a:pt x="51" y="118"/>
                  </a:cubicBezTo>
                  <a:cubicBezTo>
                    <a:pt x="43" y="122"/>
                    <a:pt x="39" y="126"/>
                    <a:pt x="30" y="127"/>
                  </a:cubicBezTo>
                  <a:cubicBezTo>
                    <a:pt x="22" y="131"/>
                    <a:pt x="20" y="124"/>
                    <a:pt x="14" y="120"/>
                  </a:cubicBezTo>
                  <a:cubicBezTo>
                    <a:pt x="10" y="113"/>
                    <a:pt x="7" y="109"/>
                    <a:pt x="3" y="102"/>
                  </a:cubicBezTo>
                  <a:cubicBezTo>
                    <a:pt x="0" y="88"/>
                    <a:pt x="16" y="89"/>
                    <a:pt x="26" y="88"/>
                  </a:cubicBezTo>
                  <a:cubicBezTo>
                    <a:pt x="32" y="83"/>
                    <a:pt x="33" y="77"/>
                    <a:pt x="41" y="75"/>
                  </a:cubicBezTo>
                  <a:cubicBezTo>
                    <a:pt x="56" y="64"/>
                    <a:pt x="54" y="59"/>
                    <a:pt x="53" y="37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38" name="Freeform 45">
              <a:extLst>
                <a:ext uri="{FF2B5EF4-FFF2-40B4-BE49-F238E27FC236}">
                  <a16:creationId xmlns:a16="http://schemas.microsoft.com/office/drawing/2014/main" id="{57D92BD5-9D17-BB41-80CF-74312ABD348C}"/>
                </a:ext>
              </a:extLst>
            </p:cNvPr>
            <p:cNvSpPr>
              <a:spLocks/>
            </p:cNvSpPr>
            <p:nvPr>
              <p:custDataLst>
                <p:tags r:id="rId29"/>
              </p:custDataLst>
            </p:nvPr>
          </p:nvSpPr>
          <p:spPr bwMode="gray">
            <a:xfrm>
              <a:off x="4440828" y="1528417"/>
              <a:ext cx="63890" cy="60482"/>
            </a:xfrm>
            <a:custGeom>
              <a:avLst/>
              <a:gdLst>
                <a:gd name="T0" fmla="*/ 7 w 78"/>
                <a:gd name="T1" fmla="*/ 44 h 73"/>
                <a:gd name="T2" fmla="*/ 43 w 78"/>
                <a:gd name="T3" fmla="*/ 39 h 73"/>
                <a:gd name="T4" fmla="*/ 59 w 78"/>
                <a:gd name="T5" fmla="*/ 18 h 73"/>
                <a:gd name="T6" fmla="*/ 74 w 78"/>
                <a:gd name="T7" fmla="*/ 0 h 73"/>
                <a:gd name="T8" fmla="*/ 76 w 78"/>
                <a:gd name="T9" fmla="*/ 32 h 73"/>
                <a:gd name="T10" fmla="*/ 67 w 78"/>
                <a:gd name="T11" fmla="*/ 38 h 73"/>
                <a:gd name="T12" fmla="*/ 64 w 78"/>
                <a:gd name="T13" fmla="*/ 54 h 73"/>
                <a:gd name="T14" fmla="*/ 53 w 78"/>
                <a:gd name="T15" fmla="*/ 69 h 73"/>
                <a:gd name="T16" fmla="*/ 14 w 78"/>
                <a:gd name="T17" fmla="*/ 66 h 73"/>
                <a:gd name="T18" fmla="*/ 5 w 78"/>
                <a:gd name="T19" fmla="*/ 57 h 73"/>
                <a:gd name="T20" fmla="*/ 4 w 78"/>
                <a:gd name="T21" fmla="*/ 47 h 73"/>
                <a:gd name="T22" fmla="*/ 7 w 78"/>
                <a:gd name="T23" fmla="*/ 44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8" h="73">
                  <a:moveTo>
                    <a:pt x="7" y="44"/>
                  </a:moveTo>
                  <a:cubicBezTo>
                    <a:pt x="21" y="34"/>
                    <a:pt x="3" y="46"/>
                    <a:pt x="43" y="39"/>
                  </a:cubicBezTo>
                  <a:cubicBezTo>
                    <a:pt x="47" y="38"/>
                    <a:pt x="55" y="21"/>
                    <a:pt x="59" y="18"/>
                  </a:cubicBezTo>
                  <a:cubicBezTo>
                    <a:pt x="65" y="19"/>
                    <a:pt x="76" y="3"/>
                    <a:pt x="74" y="0"/>
                  </a:cubicBezTo>
                  <a:cubicBezTo>
                    <a:pt x="75" y="1"/>
                    <a:pt x="76" y="31"/>
                    <a:pt x="76" y="32"/>
                  </a:cubicBezTo>
                  <a:cubicBezTo>
                    <a:pt x="72" y="48"/>
                    <a:pt x="78" y="36"/>
                    <a:pt x="67" y="38"/>
                  </a:cubicBezTo>
                  <a:cubicBezTo>
                    <a:pt x="65" y="42"/>
                    <a:pt x="66" y="49"/>
                    <a:pt x="64" y="54"/>
                  </a:cubicBezTo>
                  <a:cubicBezTo>
                    <a:pt x="62" y="59"/>
                    <a:pt x="61" y="67"/>
                    <a:pt x="53" y="69"/>
                  </a:cubicBezTo>
                  <a:cubicBezTo>
                    <a:pt x="45" y="73"/>
                    <a:pt x="22" y="68"/>
                    <a:pt x="14" y="66"/>
                  </a:cubicBezTo>
                  <a:cubicBezTo>
                    <a:pt x="6" y="64"/>
                    <a:pt x="7" y="60"/>
                    <a:pt x="5" y="57"/>
                  </a:cubicBezTo>
                  <a:cubicBezTo>
                    <a:pt x="3" y="53"/>
                    <a:pt x="0" y="51"/>
                    <a:pt x="4" y="47"/>
                  </a:cubicBezTo>
                  <a:cubicBezTo>
                    <a:pt x="7" y="44"/>
                    <a:pt x="9" y="46"/>
                    <a:pt x="7" y="44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39" name="Freeform 46">
              <a:extLst>
                <a:ext uri="{FF2B5EF4-FFF2-40B4-BE49-F238E27FC236}">
                  <a16:creationId xmlns:a16="http://schemas.microsoft.com/office/drawing/2014/main" id="{FE69D6B2-803E-A142-9216-C58013C2E916}"/>
                </a:ext>
              </a:extLst>
            </p:cNvPr>
            <p:cNvSpPr>
              <a:spLocks/>
            </p:cNvSpPr>
            <p:nvPr>
              <p:custDataLst>
                <p:tags r:id="rId30"/>
              </p:custDataLst>
            </p:nvPr>
          </p:nvSpPr>
          <p:spPr bwMode="gray">
            <a:xfrm>
              <a:off x="4424641" y="1536084"/>
              <a:ext cx="24704" cy="26407"/>
            </a:xfrm>
            <a:custGeom>
              <a:avLst/>
              <a:gdLst>
                <a:gd name="T0" fmla="*/ 11 w 30"/>
                <a:gd name="T1" fmla="*/ 9 h 32"/>
                <a:gd name="T2" fmla="*/ 24 w 30"/>
                <a:gd name="T3" fmla="*/ 0 h 32"/>
                <a:gd name="T4" fmla="*/ 15 w 30"/>
                <a:gd name="T5" fmla="*/ 20 h 32"/>
                <a:gd name="T6" fmla="*/ 11 w 30"/>
                <a:gd name="T7" fmla="*/ 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32">
                  <a:moveTo>
                    <a:pt x="11" y="9"/>
                  </a:moveTo>
                  <a:cubicBezTo>
                    <a:pt x="12" y="0"/>
                    <a:pt x="16" y="3"/>
                    <a:pt x="24" y="0"/>
                  </a:cubicBezTo>
                  <a:cubicBezTo>
                    <a:pt x="29" y="13"/>
                    <a:pt x="30" y="32"/>
                    <a:pt x="15" y="20"/>
                  </a:cubicBezTo>
                  <a:cubicBezTo>
                    <a:pt x="11" y="14"/>
                    <a:pt x="0" y="7"/>
                    <a:pt x="11" y="9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40" name="Freeform 47">
              <a:extLst>
                <a:ext uri="{FF2B5EF4-FFF2-40B4-BE49-F238E27FC236}">
                  <a16:creationId xmlns:a16="http://schemas.microsoft.com/office/drawing/2014/main" id="{5C7A1DAA-5E25-294D-9B99-A1548055432F}"/>
                </a:ext>
              </a:extLst>
            </p:cNvPr>
            <p:cNvSpPr>
              <a:spLocks/>
            </p:cNvSpPr>
            <p:nvPr>
              <p:custDataLst>
                <p:tags r:id="rId31"/>
              </p:custDataLst>
            </p:nvPr>
          </p:nvSpPr>
          <p:spPr bwMode="gray">
            <a:xfrm>
              <a:off x="3956119" y="1940717"/>
              <a:ext cx="151631" cy="157595"/>
            </a:xfrm>
            <a:custGeom>
              <a:avLst/>
              <a:gdLst>
                <a:gd name="T0" fmla="*/ 0 w 183"/>
                <a:gd name="T1" fmla="*/ 174 h 190"/>
                <a:gd name="T2" fmla="*/ 10 w 183"/>
                <a:gd name="T3" fmla="*/ 129 h 190"/>
                <a:gd name="T4" fmla="*/ 15 w 183"/>
                <a:gd name="T5" fmla="*/ 112 h 190"/>
                <a:gd name="T6" fmla="*/ 28 w 183"/>
                <a:gd name="T7" fmla="*/ 97 h 190"/>
                <a:gd name="T8" fmla="*/ 22 w 183"/>
                <a:gd name="T9" fmla="*/ 69 h 190"/>
                <a:gd name="T10" fmla="*/ 22 w 183"/>
                <a:gd name="T11" fmla="*/ 34 h 190"/>
                <a:gd name="T12" fmla="*/ 12 w 183"/>
                <a:gd name="T13" fmla="*/ 16 h 190"/>
                <a:gd name="T14" fmla="*/ 30 w 183"/>
                <a:gd name="T15" fmla="*/ 4 h 190"/>
                <a:gd name="T16" fmla="*/ 60 w 183"/>
                <a:gd name="T17" fmla="*/ 1 h 190"/>
                <a:gd name="T18" fmla="*/ 70 w 183"/>
                <a:gd name="T19" fmla="*/ 3 h 190"/>
                <a:gd name="T20" fmla="*/ 79 w 183"/>
                <a:gd name="T21" fmla="*/ 28 h 190"/>
                <a:gd name="T22" fmla="*/ 103 w 183"/>
                <a:gd name="T23" fmla="*/ 31 h 190"/>
                <a:gd name="T24" fmla="*/ 123 w 183"/>
                <a:gd name="T25" fmla="*/ 25 h 190"/>
                <a:gd name="T26" fmla="*/ 144 w 183"/>
                <a:gd name="T27" fmla="*/ 30 h 190"/>
                <a:gd name="T28" fmla="*/ 151 w 183"/>
                <a:gd name="T29" fmla="*/ 42 h 190"/>
                <a:gd name="T30" fmla="*/ 150 w 183"/>
                <a:gd name="T31" fmla="*/ 58 h 190"/>
                <a:gd name="T32" fmla="*/ 157 w 183"/>
                <a:gd name="T33" fmla="*/ 78 h 190"/>
                <a:gd name="T34" fmla="*/ 180 w 183"/>
                <a:gd name="T35" fmla="*/ 81 h 190"/>
                <a:gd name="T36" fmla="*/ 175 w 183"/>
                <a:gd name="T37" fmla="*/ 103 h 190"/>
                <a:gd name="T38" fmla="*/ 151 w 183"/>
                <a:gd name="T39" fmla="*/ 109 h 190"/>
                <a:gd name="T40" fmla="*/ 145 w 183"/>
                <a:gd name="T41" fmla="*/ 139 h 190"/>
                <a:gd name="T42" fmla="*/ 151 w 183"/>
                <a:gd name="T43" fmla="*/ 178 h 190"/>
                <a:gd name="T44" fmla="*/ 97 w 183"/>
                <a:gd name="T45" fmla="*/ 180 h 190"/>
                <a:gd name="T46" fmla="*/ 37 w 183"/>
                <a:gd name="T47" fmla="*/ 183 h 190"/>
                <a:gd name="T48" fmla="*/ 0 w 183"/>
                <a:gd name="T49" fmla="*/ 174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83" h="190">
                  <a:moveTo>
                    <a:pt x="0" y="174"/>
                  </a:moveTo>
                  <a:cubicBezTo>
                    <a:pt x="1" y="156"/>
                    <a:pt x="0" y="143"/>
                    <a:pt x="10" y="129"/>
                  </a:cubicBezTo>
                  <a:cubicBezTo>
                    <a:pt x="8" y="120"/>
                    <a:pt x="6" y="118"/>
                    <a:pt x="15" y="112"/>
                  </a:cubicBezTo>
                  <a:cubicBezTo>
                    <a:pt x="19" y="107"/>
                    <a:pt x="23" y="101"/>
                    <a:pt x="28" y="97"/>
                  </a:cubicBezTo>
                  <a:cubicBezTo>
                    <a:pt x="26" y="87"/>
                    <a:pt x="28" y="77"/>
                    <a:pt x="22" y="69"/>
                  </a:cubicBezTo>
                  <a:cubicBezTo>
                    <a:pt x="20" y="57"/>
                    <a:pt x="20" y="47"/>
                    <a:pt x="22" y="34"/>
                  </a:cubicBezTo>
                  <a:cubicBezTo>
                    <a:pt x="17" y="28"/>
                    <a:pt x="19" y="21"/>
                    <a:pt x="12" y="16"/>
                  </a:cubicBezTo>
                  <a:cubicBezTo>
                    <a:pt x="13" y="10"/>
                    <a:pt x="22" y="6"/>
                    <a:pt x="30" y="4"/>
                  </a:cubicBezTo>
                  <a:cubicBezTo>
                    <a:pt x="38" y="2"/>
                    <a:pt x="53" y="1"/>
                    <a:pt x="60" y="1"/>
                  </a:cubicBezTo>
                  <a:cubicBezTo>
                    <a:pt x="63" y="2"/>
                    <a:pt x="68" y="0"/>
                    <a:pt x="70" y="3"/>
                  </a:cubicBezTo>
                  <a:cubicBezTo>
                    <a:pt x="73" y="6"/>
                    <a:pt x="74" y="23"/>
                    <a:pt x="79" y="28"/>
                  </a:cubicBezTo>
                  <a:cubicBezTo>
                    <a:pt x="84" y="33"/>
                    <a:pt x="96" y="32"/>
                    <a:pt x="103" y="31"/>
                  </a:cubicBezTo>
                  <a:cubicBezTo>
                    <a:pt x="118" y="29"/>
                    <a:pt x="112" y="33"/>
                    <a:pt x="123" y="25"/>
                  </a:cubicBezTo>
                  <a:cubicBezTo>
                    <a:pt x="133" y="26"/>
                    <a:pt x="139" y="21"/>
                    <a:pt x="144" y="30"/>
                  </a:cubicBezTo>
                  <a:cubicBezTo>
                    <a:pt x="149" y="34"/>
                    <a:pt x="150" y="37"/>
                    <a:pt x="151" y="42"/>
                  </a:cubicBezTo>
                  <a:cubicBezTo>
                    <a:pt x="152" y="47"/>
                    <a:pt x="149" y="52"/>
                    <a:pt x="150" y="58"/>
                  </a:cubicBezTo>
                  <a:cubicBezTo>
                    <a:pt x="153" y="65"/>
                    <a:pt x="152" y="74"/>
                    <a:pt x="157" y="78"/>
                  </a:cubicBezTo>
                  <a:cubicBezTo>
                    <a:pt x="162" y="82"/>
                    <a:pt x="177" y="77"/>
                    <a:pt x="180" y="81"/>
                  </a:cubicBezTo>
                  <a:cubicBezTo>
                    <a:pt x="183" y="85"/>
                    <a:pt x="180" y="98"/>
                    <a:pt x="175" y="103"/>
                  </a:cubicBezTo>
                  <a:cubicBezTo>
                    <a:pt x="168" y="107"/>
                    <a:pt x="159" y="108"/>
                    <a:pt x="151" y="109"/>
                  </a:cubicBezTo>
                  <a:cubicBezTo>
                    <a:pt x="146" y="115"/>
                    <a:pt x="145" y="128"/>
                    <a:pt x="145" y="139"/>
                  </a:cubicBezTo>
                  <a:cubicBezTo>
                    <a:pt x="145" y="150"/>
                    <a:pt x="159" y="171"/>
                    <a:pt x="151" y="178"/>
                  </a:cubicBezTo>
                  <a:cubicBezTo>
                    <a:pt x="143" y="190"/>
                    <a:pt x="118" y="179"/>
                    <a:pt x="97" y="180"/>
                  </a:cubicBezTo>
                  <a:cubicBezTo>
                    <a:pt x="77" y="170"/>
                    <a:pt x="59" y="185"/>
                    <a:pt x="37" y="183"/>
                  </a:cubicBezTo>
                  <a:cubicBezTo>
                    <a:pt x="19" y="176"/>
                    <a:pt x="31" y="167"/>
                    <a:pt x="0" y="174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41" name="Freeform 48">
              <a:extLst>
                <a:ext uri="{FF2B5EF4-FFF2-40B4-BE49-F238E27FC236}">
                  <a16:creationId xmlns:a16="http://schemas.microsoft.com/office/drawing/2014/main" id="{78B58FA0-519B-D14E-B4D9-9BE4F0CDDDAE}"/>
                </a:ext>
              </a:extLst>
            </p:cNvPr>
            <p:cNvSpPr>
              <a:spLocks/>
            </p:cNvSpPr>
            <p:nvPr>
              <p:custDataLst>
                <p:tags r:id="rId32"/>
              </p:custDataLst>
            </p:nvPr>
          </p:nvSpPr>
          <p:spPr bwMode="gray">
            <a:xfrm>
              <a:off x="3919489" y="1727753"/>
              <a:ext cx="87741" cy="120964"/>
            </a:xfrm>
            <a:custGeom>
              <a:avLst/>
              <a:gdLst>
                <a:gd name="T0" fmla="*/ 17 w 106"/>
                <a:gd name="T1" fmla="*/ 143 h 146"/>
                <a:gd name="T2" fmla="*/ 6 w 106"/>
                <a:gd name="T3" fmla="*/ 119 h 146"/>
                <a:gd name="T4" fmla="*/ 0 w 106"/>
                <a:gd name="T5" fmla="*/ 96 h 146"/>
                <a:gd name="T6" fmla="*/ 17 w 106"/>
                <a:gd name="T7" fmla="*/ 77 h 146"/>
                <a:gd name="T8" fmla="*/ 30 w 106"/>
                <a:gd name="T9" fmla="*/ 68 h 146"/>
                <a:gd name="T10" fmla="*/ 42 w 106"/>
                <a:gd name="T11" fmla="*/ 72 h 146"/>
                <a:gd name="T12" fmla="*/ 54 w 106"/>
                <a:gd name="T13" fmla="*/ 47 h 146"/>
                <a:gd name="T14" fmla="*/ 62 w 106"/>
                <a:gd name="T15" fmla="*/ 33 h 146"/>
                <a:gd name="T16" fmla="*/ 68 w 106"/>
                <a:gd name="T17" fmla="*/ 18 h 146"/>
                <a:gd name="T18" fmla="*/ 80 w 106"/>
                <a:gd name="T19" fmla="*/ 2 h 146"/>
                <a:gd name="T20" fmla="*/ 89 w 106"/>
                <a:gd name="T21" fmla="*/ 6 h 146"/>
                <a:gd name="T22" fmla="*/ 96 w 106"/>
                <a:gd name="T23" fmla="*/ 18 h 146"/>
                <a:gd name="T24" fmla="*/ 83 w 106"/>
                <a:gd name="T25" fmla="*/ 27 h 146"/>
                <a:gd name="T26" fmla="*/ 98 w 106"/>
                <a:gd name="T27" fmla="*/ 60 h 146"/>
                <a:gd name="T28" fmla="*/ 89 w 106"/>
                <a:gd name="T29" fmla="*/ 72 h 146"/>
                <a:gd name="T30" fmla="*/ 92 w 106"/>
                <a:gd name="T31" fmla="*/ 98 h 146"/>
                <a:gd name="T32" fmla="*/ 96 w 106"/>
                <a:gd name="T33" fmla="*/ 113 h 146"/>
                <a:gd name="T34" fmla="*/ 95 w 106"/>
                <a:gd name="T35" fmla="*/ 120 h 146"/>
                <a:gd name="T36" fmla="*/ 104 w 106"/>
                <a:gd name="T37" fmla="*/ 126 h 146"/>
                <a:gd name="T38" fmla="*/ 80 w 106"/>
                <a:gd name="T39" fmla="*/ 140 h 146"/>
                <a:gd name="T40" fmla="*/ 17 w 106"/>
                <a:gd name="T41" fmla="*/ 14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6" h="146">
                  <a:moveTo>
                    <a:pt x="17" y="143"/>
                  </a:moveTo>
                  <a:cubicBezTo>
                    <a:pt x="15" y="127"/>
                    <a:pt x="20" y="122"/>
                    <a:pt x="6" y="119"/>
                  </a:cubicBezTo>
                  <a:cubicBezTo>
                    <a:pt x="2" y="112"/>
                    <a:pt x="0" y="96"/>
                    <a:pt x="0" y="96"/>
                  </a:cubicBezTo>
                  <a:cubicBezTo>
                    <a:pt x="2" y="78"/>
                    <a:pt x="0" y="79"/>
                    <a:pt x="17" y="77"/>
                  </a:cubicBezTo>
                  <a:cubicBezTo>
                    <a:pt x="21" y="70"/>
                    <a:pt x="22" y="69"/>
                    <a:pt x="30" y="68"/>
                  </a:cubicBezTo>
                  <a:cubicBezTo>
                    <a:pt x="36" y="72"/>
                    <a:pt x="36" y="77"/>
                    <a:pt x="42" y="72"/>
                  </a:cubicBezTo>
                  <a:cubicBezTo>
                    <a:pt x="47" y="57"/>
                    <a:pt x="42" y="56"/>
                    <a:pt x="54" y="47"/>
                  </a:cubicBezTo>
                  <a:cubicBezTo>
                    <a:pt x="57" y="40"/>
                    <a:pt x="55" y="37"/>
                    <a:pt x="62" y="33"/>
                  </a:cubicBezTo>
                  <a:cubicBezTo>
                    <a:pt x="63" y="27"/>
                    <a:pt x="66" y="24"/>
                    <a:pt x="68" y="18"/>
                  </a:cubicBezTo>
                  <a:cubicBezTo>
                    <a:pt x="69" y="1"/>
                    <a:pt x="69" y="9"/>
                    <a:pt x="80" y="2"/>
                  </a:cubicBezTo>
                  <a:cubicBezTo>
                    <a:pt x="84" y="0"/>
                    <a:pt x="86" y="3"/>
                    <a:pt x="89" y="6"/>
                  </a:cubicBezTo>
                  <a:cubicBezTo>
                    <a:pt x="92" y="9"/>
                    <a:pt x="97" y="15"/>
                    <a:pt x="96" y="18"/>
                  </a:cubicBezTo>
                  <a:cubicBezTo>
                    <a:pt x="90" y="21"/>
                    <a:pt x="90" y="26"/>
                    <a:pt x="83" y="27"/>
                  </a:cubicBezTo>
                  <a:cubicBezTo>
                    <a:pt x="83" y="34"/>
                    <a:pt x="97" y="53"/>
                    <a:pt x="98" y="60"/>
                  </a:cubicBezTo>
                  <a:cubicBezTo>
                    <a:pt x="99" y="67"/>
                    <a:pt x="90" y="66"/>
                    <a:pt x="89" y="72"/>
                  </a:cubicBezTo>
                  <a:cubicBezTo>
                    <a:pt x="87" y="80"/>
                    <a:pt x="92" y="92"/>
                    <a:pt x="92" y="98"/>
                  </a:cubicBezTo>
                  <a:cubicBezTo>
                    <a:pt x="93" y="105"/>
                    <a:pt x="96" y="109"/>
                    <a:pt x="96" y="113"/>
                  </a:cubicBezTo>
                  <a:cubicBezTo>
                    <a:pt x="97" y="121"/>
                    <a:pt x="94" y="118"/>
                    <a:pt x="95" y="120"/>
                  </a:cubicBezTo>
                  <a:cubicBezTo>
                    <a:pt x="96" y="122"/>
                    <a:pt x="106" y="123"/>
                    <a:pt x="104" y="126"/>
                  </a:cubicBezTo>
                  <a:cubicBezTo>
                    <a:pt x="101" y="146"/>
                    <a:pt x="100" y="141"/>
                    <a:pt x="80" y="140"/>
                  </a:cubicBezTo>
                  <a:cubicBezTo>
                    <a:pt x="57" y="131"/>
                    <a:pt x="77" y="138"/>
                    <a:pt x="17" y="143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42" name="Freeform 49">
              <a:extLst>
                <a:ext uri="{FF2B5EF4-FFF2-40B4-BE49-F238E27FC236}">
                  <a16:creationId xmlns:a16="http://schemas.microsoft.com/office/drawing/2014/main" id="{542B81F5-22CB-F24B-A141-12363CA66956}"/>
                </a:ext>
              </a:extLst>
            </p:cNvPr>
            <p:cNvSpPr>
              <a:spLocks/>
            </p:cNvSpPr>
            <p:nvPr>
              <p:custDataLst>
                <p:tags r:id="rId33"/>
              </p:custDataLst>
            </p:nvPr>
          </p:nvSpPr>
          <p:spPr bwMode="gray">
            <a:xfrm>
              <a:off x="3841969" y="1701345"/>
              <a:ext cx="147373" cy="112445"/>
            </a:xfrm>
            <a:custGeom>
              <a:avLst/>
              <a:gdLst>
                <a:gd name="T0" fmla="*/ 88 w 178"/>
                <a:gd name="T1" fmla="*/ 130 h 135"/>
                <a:gd name="T2" fmla="*/ 48 w 178"/>
                <a:gd name="T3" fmla="*/ 132 h 135"/>
                <a:gd name="T4" fmla="*/ 33 w 178"/>
                <a:gd name="T5" fmla="*/ 109 h 135"/>
                <a:gd name="T6" fmla="*/ 6 w 178"/>
                <a:gd name="T7" fmla="*/ 102 h 135"/>
                <a:gd name="T8" fmla="*/ 15 w 178"/>
                <a:gd name="T9" fmla="*/ 61 h 135"/>
                <a:gd name="T10" fmla="*/ 19 w 178"/>
                <a:gd name="T11" fmla="*/ 24 h 135"/>
                <a:gd name="T12" fmla="*/ 25 w 178"/>
                <a:gd name="T13" fmla="*/ 6 h 135"/>
                <a:gd name="T14" fmla="*/ 31 w 178"/>
                <a:gd name="T15" fmla="*/ 3 h 135"/>
                <a:gd name="T16" fmla="*/ 45 w 178"/>
                <a:gd name="T17" fmla="*/ 0 h 135"/>
                <a:gd name="T18" fmla="*/ 70 w 178"/>
                <a:gd name="T19" fmla="*/ 4 h 135"/>
                <a:gd name="T20" fmla="*/ 90 w 178"/>
                <a:gd name="T21" fmla="*/ 9 h 135"/>
                <a:gd name="T22" fmla="*/ 99 w 178"/>
                <a:gd name="T23" fmla="*/ 9 h 135"/>
                <a:gd name="T24" fmla="*/ 115 w 178"/>
                <a:gd name="T25" fmla="*/ 4 h 135"/>
                <a:gd name="T26" fmla="*/ 133 w 178"/>
                <a:gd name="T27" fmla="*/ 3 h 135"/>
                <a:gd name="T28" fmla="*/ 148 w 178"/>
                <a:gd name="T29" fmla="*/ 6 h 135"/>
                <a:gd name="T30" fmla="*/ 160 w 178"/>
                <a:gd name="T31" fmla="*/ 4 h 135"/>
                <a:gd name="T32" fmla="*/ 171 w 178"/>
                <a:gd name="T33" fmla="*/ 13 h 135"/>
                <a:gd name="T34" fmla="*/ 178 w 178"/>
                <a:gd name="T35" fmla="*/ 27 h 135"/>
                <a:gd name="T36" fmla="*/ 166 w 178"/>
                <a:gd name="T37" fmla="*/ 37 h 135"/>
                <a:gd name="T38" fmla="*/ 160 w 178"/>
                <a:gd name="T39" fmla="*/ 52 h 135"/>
                <a:gd name="T40" fmla="*/ 156 w 178"/>
                <a:gd name="T41" fmla="*/ 63 h 135"/>
                <a:gd name="T42" fmla="*/ 151 w 178"/>
                <a:gd name="T43" fmla="*/ 78 h 135"/>
                <a:gd name="T44" fmla="*/ 141 w 178"/>
                <a:gd name="T45" fmla="*/ 85 h 135"/>
                <a:gd name="T46" fmla="*/ 136 w 178"/>
                <a:gd name="T47" fmla="*/ 100 h 135"/>
                <a:gd name="T48" fmla="*/ 121 w 178"/>
                <a:gd name="T49" fmla="*/ 103 h 135"/>
                <a:gd name="T50" fmla="*/ 109 w 178"/>
                <a:gd name="T51" fmla="*/ 105 h 135"/>
                <a:gd name="T52" fmla="*/ 94 w 178"/>
                <a:gd name="T53" fmla="*/ 112 h 135"/>
                <a:gd name="T54" fmla="*/ 88 w 178"/>
                <a:gd name="T55" fmla="*/ 13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78" h="135">
                  <a:moveTo>
                    <a:pt x="88" y="130"/>
                  </a:moveTo>
                  <a:cubicBezTo>
                    <a:pt x="65" y="135"/>
                    <a:pt x="78" y="133"/>
                    <a:pt x="48" y="132"/>
                  </a:cubicBezTo>
                  <a:cubicBezTo>
                    <a:pt x="46" y="113"/>
                    <a:pt x="49" y="113"/>
                    <a:pt x="33" y="109"/>
                  </a:cubicBezTo>
                  <a:cubicBezTo>
                    <a:pt x="26" y="100"/>
                    <a:pt x="18" y="103"/>
                    <a:pt x="6" y="102"/>
                  </a:cubicBezTo>
                  <a:cubicBezTo>
                    <a:pt x="7" y="82"/>
                    <a:pt x="0" y="70"/>
                    <a:pt x="15" y="61"/>
                  </a:cubicBezTo>
                  <a:cubicBezTo>
                    <a:pt x="24" y="50"/>
                    <a:pt x="14" y="37"/>
                    <a:pt x="19" y="24"/>
                  </a:cubicBezTo>
                  <a:cubicBezTo>
                    <a:pt x="21" y="15"/>
                    <a:pt x="21" y="10"/>
                    <a:pt x="25" y="6"/>
                  </a:cubicBezTo>
                  <a:cubicBezTo>
                    <a:pt x="27" y="3"/>
                    <a:pt x="28" y="4"/>
                    <a:pt x="31" y="3"/>
                  </a:cubicBezTo>
                  <a:cubicBezTo>
                    <a:pt x="34" y="2"/>
                    <a:pt x="39" y="0"/>
                    <a:pt x="45" y="0"/>
                  </a:cubicBezTo>
                  <a:cubicBezTo>
                    <a:pt x="52" y="0"/>
                    <a:pt x="63" y="3"/>
                    <a:pt x="70" y="4"/>
                  </a:cubicBezTo>
                  <a:cubicBezTo>
                    <a:pt x="77" y="6"/>
                    <a:pt x="85" y="8"/>
                    <a:pt x="90" y="9"/>
                  </a:cubicBezTo>
                  <a:cubicBezTo>
                    <a:pt x="95" y="10"/>
                    <a:pt x="95" y="10"/>
                    <a:pt x="99" y="9"/>
                  </a:cubicBezTo>
                  <a:cubicBezTo>
                    <a:pt x="103" y="9"/>
                    <a:pt x="109" y="4"/>
                    <a:pt x="115" y="4"/>
                  </a:cubicBezTo>
                  <a:cubicBezTo>
                    <a:pt x="121" y="3"/>
                    <a:pt x="128" y="3"/>
                    <a:pt x="133" y="3"/>
                  </a:cubicBezTo>
                  <a:cubicBezTo>
                    <a:pt x="141" y="2"/>
                    <a:pt x="144" y="6"/>
                    <a:pt x="148" y="6"/>
                  </a:cubicBezTo>
                  <a:cubicBezTo>
                    <a:pt x="152" y="6"/>
                    <a:pt x="156" y="3"/>
                    <a:pt x="160" y="4"/>
                  </a:cubicBezTo>
                  <a:cubicBezTo>
                    <a:pt x="164" y="5"/>
                    <a:pt x="168" y="9"/>
                    <a:pt x="171" y="13"/>
                  </a:cubicBezTo>
                  <a:cubicBezTo>
                    <a:pt x="172" y="20"/>
                    <a:pt x="172" y="23"/>
                    <a:pt x="178" y="27"/>
                  </a:cubicBezTo>
                  <a:cubicBezTo>
                    <a:pt x="174" y="32"/>
                    <a:pt x="171" y="34"/>
                    <a:pt x="166" y="37"/>
                  </a:cubicBezTo>
                  <a:cubicBezTo>
                    <a:pt x="165" y="43"/>
                    <a:pt x="164" y="47"/>
                    <a:pt x="160" y="52"/>
                  </a:cubicBezTo>
                  <a:cubicBezTo>
                    <a:pt x="159" y="59"/>
                    <a:pt x="162" y="59"/>
                    <a:pt x="156" y="63"/>
                  </a:cubicBezTo>
                  <a:cubicBezTo>
                    <a:pt x="155" y="69"/>
                    <a:pt x="153" y="73"/>
                    <a:pt x="151" y="78"/>
                  </a:cubicBezTo>
                  <a:cubicBezTo>
                    <a:pt x="149" y="83"/>
                    <a:pt x="143" y="81"/>
                    <a:pt x="141" y="85"/>
                  </a:cubicBezTo>
                  <a:cubicBezTo>
                    <a:pt x="139" y="89"/>
                    <a:pt x="139" y="97"/>
                    <a:pt x="136" y="100"/>
                  </a:cubicBezTo>
                  <a:cubicBezTo>
                    <a:pt x="131" y="110"/>
                    <a:pt x="136" y="106"/>
                    <a:pt x="121" y="103"/>
                  </a:cubicBezTo>
                  <a:cubicBezTo>
                    <a:pt x="115" y="99"/>
                    <a:pt x="116" y="104"/>
                    <a:pt x="109" y="105"/>
                  </a:cubicBezTo>
                  <a:cubicBezTo>
                    <a:pt x="108" y="112"/>
                    <a:pt x="101" y="111"/>
                    <a:pt x="94" y="112"/>
                  </a:cubicBezTo>
                  <a:cubicBezTo>
                    <a:pt x="93" y="125"/>
                    <a:pt x="92" y="124"/>
                    <a:pt x="88" y="130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43" name="Freeform 50">
              <a:extLst>
                <a:ext uri="{FF2B5EF4-FFF2-40B4-BE49-F238E27FC236}">
                  <a16:creationId xmlns:a16="http://schemas.microsoft.com/office/drawing/2014/main" id="{5E40FDE8-E871-6744-AF46-B4D48F2D4ED9}"/>
                </a:ext>
              </a:extLst>
            </p:cNvPr>
            <p:cNvSpPr>
              <a:spLocks/>
            </p:cNvSpPr>
            <p:nvPr>
              <p:custDataLst>
                <p:tags r:id="rId34"/>
              </p:custDataLst>
            </p:nvPr>
          </p:nvSpPr>
          <p:spPr bwMode="gray">
            <a:xfrm>
              <a:off x="3765302" y="1730309"/>
              <a:ext cx="53668" cy="77519"/>
            </a:xfrm>
            <a:custGeom>
              <a:avLst/>
              <a:gdLst>
                <a:gd name="T0" fmla="*/ 65 w 65"/>
                <a:gd name="T1" fmla="*/ 0 h 94"/>
                <a:gd name="T2" fmla="*/ 14 w 65"/>
                <a:gd name="T3" fmla="*/ 6 h 94"/>
                <a:gd name="T4" fmla="*/ 18 w 65"/>
                <a:gd name="T5" fmla="*/ 48 h 94"/>
                <a:gd name="T6" fmla="*/ 10 w 65"/>
                <a:gd name="T7" fmla="*/ 70 h 94"/>
                <a:gd name="T8" fmla="*/ 28 w 65"/>
                <a:gd name="T9" fmla="*/ 94 h 94"/>
                <a:gd name="T10" fmla="*/ 58 w 65"/>
                <a:gd name="T11" fmla="*/ 86 h 94"/>
                <a:gd name="T12" fmla="*/ 57 w 65"/>
                <a:gd name="T13" fmla="*/ 50 h 94"/>
                <a:gd name="T14" fmla="*/ 51 w 65"/>
                <a:gd name="T15" fmla="*/ 23 h 94"/>
                <a:gd name="T16" fmla="*/ 65 w 65"/>
                <a:gd name="T17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5" h="94">
                  <a:moveTo>
                    <a:pt x="65" y="0"/>
                  </a:moveTo>
                  <a:cubicBezTo>
                    <a:pt x="48" y="1"/>
                    <a:pt x="31" y="3"/>
                    <a:pt x="14" y="6"/>
                  </a:cubicBezTo>
                  <a:cubicBezTo>
                    <a:pt x="0" y="8"/>
                    <a:pt x="18" y="48"/>
                    <a:pt x="18" y="48"/>
                  </a:cubicBezTo>
                  <a:cubicBezTo>
                    <a:pt x="15" y="56"/>
                    <a:pt x="12" y="61"/>
                    <a:pt x="10" y="70"/>
                  </a:cubicBezTo>
                  <a:cubicBezTo>
                    <a:pt x="12" y="83"/>
                    <a:pt x="16" y="90"/>
                    <a:pt x="28" y="94"/>
                  </a:cubicBezTo>
                  <a:cubicBezTo>
                    <a:pt x="44" y="92"/>
                    <a:pt x="45" y="90"/>
                    <a:pt x="58" y="86"/>
                  </a:cubicBezTo>
                  <a:cubicBezTo>
                    <a:pt x="63" y="79"/>
                    <a:pt x="58" y="60"/>
                    <a:pt x="57" y="50"/>
                  </a:cubicBezTo>
                  <a:cubicBezTo>
                    <a:pt x="56" y="40"/>
                    <a:pt x="50" y="31"/>
                    <a:pt x="51" y="23"/>
                  </a:cubicBezTo>
                  <a:cubicBezTo>
                    <a:pt x="53" y="16"/>
                    <a:pt x="62" y="6"/>
                    <a:pt x="65" y="0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44" name="Freeform 51">
              <a:extLst>
                <a:ext uri="{FF2B5EF4-FFF2-40B4-BE49-F238E27FC236}">
                  <a16:creationId xmlns:a16="http://schemas.microsoft.com/office/drawing/2014/main" id="{4BAFB393-047C-BA40-9A2B-355D5B65D9D5}"/>
                </a:ext>
              </a:extLst>
            </p:cNvPr>
            <p:cNvSpPr>
              <a:spLocks/>
            </p:cNvSpPr>
            <p:nvPr>
              <p:custDataLst>
                <p:tags r:id="rId35"/>
              </p:custDataLst>
            </p:nvPr>
          </p:nvSpPr>
          <p:spPr bwMode="gray">
            <a:xfrm>
              <a:off x="3705671" y="1739680"/>
              <a:ext cx="78372" cy="74964"/>
            </a:xfrm>
            <a:custGeom>
              <a:avLst/>
              <a:gdLst>
                <a:gd name="T0" fmla="*/ 75 w 95"/>
                <a:gd name="T1" fmla="*/ 0 h 90"/>
                <a:gd name="T2" fmla="*/ 62 w 95"/>
                <a:gd name="T3" fmla="*/ 11 h 90"/>
                <a:gd name="T4" fmla="*/ 51 w 95"/>
                <a:gd name="T5" fmla="*/ 2 h 90"/>
                <a:gd name="T6" fmla="*/ 18 w 95"/>
                <a:gd name="T7" fmla="*/ 2 h 90"/>
                <a:gd name="T8" fmla="*/ 6 w 95"/>
                <a:gd name="T9" fmla="*/ 4 h 90"/>
                <a:gd name="T10" fmla="*/ 9 w 95"/>
                <a:gd name="T11" fmla="*/ 36 h 90"/>
                <a:gd name="T12" fmla="*/ 0 w 95"/>
                <a:gd name="T13" fmla="*/ 50 h 90"/>
                <a:gd name="T14" fmla="*/ 12 w 95"/>
                <a:gd name="T15" fmla="*/ 70 h 90"/>
                <a:gd name="T16" fmla="*/ 24 w 95"/>
                <a:gd name="T17" fmla="*/ 90 h 90"/>
                <a:gd name="T18" fmla="*/ 64 w 95"/>
                <a:gd name="T19" fmla="*/ 76 h 90"/>
                <a:gd name="T20" fmla="*/ 82 w 95"/>
                <a:gd name="T21" fmla="*/ 58 h 90"/>
                <a:gd name="T22" fmla="*/ 89 w 95"/>
                <a:gd name="T23" fmla="*/ 41 h 90"/>
                <a:gd name="T24" fmla="*/ 90 w 95"/>
                <a:gd name="T25" fmla="*/ 30 h 90"/>
                <a:gd name="T26" fmla="*/ 83 w 95"/>
                <a:gd name="T27" fmla="*/ 15 h 90"/>
                <a:gd name="T28" fmla="*/ 75 w 95"/>
                <a:gd name="T29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5" h="90">
                  <a:moveTo>
                    <a:pt x="75" y="0"/>
                  </a:moveTo>
                  <a:cubicBezTo>
                    <a:pt x="67" y="11"/>
                    <a:pt x="78" y="3"/>
                    <a:pt x="62" y="11"/>
                  </a:cubicBezTo>
                  <a:cubicBezTo>
                    <a:pt x="58" y="10"/>
                    <a:pt x="58" y="3"/>
                    <a:pt x="51" y="2"/>
                  </a:cubicBezTo>
                  <a:cubicBezTo>
                    <a:pt x="44" y="1"/>
                    <a:pt x="25" y="2"/>
                    <a:pt x="18" y="2"/>
                  </a:cubicBezTo>
                  <a:cubicBezTo>
                    <a:pt x="14" y="3"/>
                    <a:pt x="9" y="1"/>
                    <a:pt x="6" y="4"/>
                  </a:cubicBezTo>
                  <a:cubicBezTo>
                    <a:pt x="5" y="5"/>
                    <a:pt x="7" y="30"/>
                    <a:pt x="9" y="36"/>
                  </a:cubicBezTo>
                  <a:cubicBezTo>
                    <a:pt x="6" y="44"/>
                    <a:pt x="4" y="43"/>
                    <a:pt x="0" y="50"/>
                  </a:cubicBezTo>
                  <a:cubicBezTo>
                    <a:pt x="4" y="61"/>
                    <a:pt x="0" y="67"/>
                    <a:pt x="12" y="70"/>
                  </a:cubicBezTo>
                  <a:cubicBezTo>
                    <a:pt x="18" y="78"/>
                    <a:pt x="14" y="87"/>
                    <a:pt x="24" y="90"/>
                  </a:cubicBezTo>
                  <a:cubicBezTo>
                    <a:pt x="42" y="72"/>
                    <a:pt x="18" y="79"/>
                    <a:pt x="64" y="76"/>
                  </a:cubicBezTo>
                  <a:cubicBezTo>
                    <a:pt x="82" y="80"/>
                    <a:pt x="95" y="78"/>
                    <a:pt x="82" y="58"/>
                  </a:cubicBezTo>
                  <a:cubicBezTo>
                    <a:pt x="85" y="53"/>
                    <a:pt x="88" y="46"/>
                    <a:pt x="89" y="41"/>
                  </a:cubicBezTo>
                  <a:cubicBezTo>
                    <a:pt x="90" y="36"/>
                    <a:pt x="91" y="34"/>
                    <a:pt x="90" y="30"/>
                  </a:cubicBezTo>
                  <a:cubicBezTo>
                    <a:pt x="90" y="23"/>
                    <a:pt x="85" y="19"/>
                    <a:pt x="83" y="15"/>
                  </a:cubicBezTo>
                  <a:cubicBezTo>
                    <a:pt x="80" y="10"/>
                    <a:pt x="81" y="5"/>
                    <a:pt x="75" y="0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45" name="Freeform 52">
              <a:extLst>
                <a:ext uri="{FF2B5EF4-FFF2-40B4-BE49-F238E27FC236}">
                  <a16:creationId xmlns:a16="http://schemas.microsoft.com/office/drawing/2014/main" id="{74D52181-CCF5-6A4F-B420-B7548DF4B3A1}"/>
                </a:ext>
              </a:extLst>
            </p:cNvPr>
            <p:cNvSpPr>
              <a:spLocks/>
            </p:cNvSpPr>
            <p:nvPr>
              <p:custDataLst>
                <p:tags r:id="rId36"/>
              </p:custDataLst>
            </p:nvPr>
          </p:nvSpPr>
          <p:spPr bwMode="gray">
            <a:xfrm>
              <a:off x="4008082" y="2148572"/>
              <a:ext cx="202744" cy="184001"/>
            </a:xfrm>
            <a:custGeom>
              <a:avLst/>
              <a:gdLst>
                <a:gd name="T0" fmla="*/ 15 w 244"/>
                <a:gd name="T1" fmla="*/ 100 h 222"/>
                <a:gd name="T2" fmla="*/ 16 w 244"/>
                <a:gd name="T3" fmla="*/ 128 h 222"/>
                <a:gd name="T4" fmla="*/ 30 w 244"/>
                <a:gd name="T5" fmla="*/ 149 h 222"/>
                <a:gd name="T6" fmla="*/ 37 w 244"/>
                <a:gd name="T7" fmla="*/ 193 h 222"/>
                <a:gd name="T8" fmla="*/ 51 w 244"/>
                <a:gd name="T9" fmla="*/ 205 h 222"/>
                <a:gd name="T10" fmla="*/ 84 w 244"/>
                <a:gd name="T11" fmla="*/ 206 h 222"/>
                <a:gd name="T12" fmla="*/ 144 w 244"/>
                <a:gd name="T13" fmla="*/ 199 h 222"/>
                <a:gd name="T14" fmla="*/ 166 w 244"/>
                <a:gd name="T15" fmla="*/ 194 h 222"/>
                <a:gd name="T16" fmla="*/ 177 w 244"/>
                <a:gd name="T17" fmla="*/ 182 h 222"/>
                <a:gd name="T18" fmla="*/ 192 w 244"/>
                <a:gd name="T19" fmla="*/ 167 h 222"/>
                <a:gd name="T20" fmla="*/ 207 w 244"/>
                <a:gd name="T21" fmla="*/ 152 h 222"/>
                <a:gd name="T22" fmla="*/ 216 w 244"/>
                <a:gd name="T23" fmla="*/ 139 h 222"/>
                <a:gd name="T24" fmla="*/ 243 w 244"/>
                <a:gd name="T25" fmla="*/ 112 h 222"/>
                <a:gd name="T26" fmla="*/ 244 w 244"/>
                <a:gd name="T27" fmla="*/ 83 h 222"/>
                <a:gd name="T28" fmla="*/ 235 w 244"/>
                <a:gd name="T29" fmla="*/ 71 h 222"/>
                <a:gd name="T30" fmla="*/ 241 w 244"/>
                <a:gd name="T31" fmla="*/ 52 h 222"/>
                <a:gd name="T32" fmla="*/ 231 w 244"/>
                <a:gd name="T33" fmla="*/ 41 h 222"/>
                <a:gd name="T34" fmla="*/ 231 w 244"/>
                <a:gd name="T35" fmla="*/ 22 h 222"/>
                <a:gd name="T36" fmla="*/ 223 w 244"/>
                <a:gd name="T37" fmla="*/ 14 h 222"/>
                <a:gd name="T38" fmla="*/ 213 w 244"/>
                <a:gd name="T39" fmla="*/ 2 h 222"/>
                <a:gd name="T40" fmla="*/ 191 w 244"/>
                <a:gd name="T41" fmla="*/ 3 h 222"/>
                <a:gd name="T42" fmla="*/ 169 w 244"/>
                <a:gd name="T43" fmla="*/ 11 h 222"/>
                <a:gd name="T44" fmla="*/ 163 w 244"/>
                <a:gd name="T45" fmla="*/ 26 h 222"/>
                <a:gd name="T46" fmla="*/ 156 w 244"/>
                <a:gd name="T47" fmla="*/ 37 h 222"/>
                <a:gd name="T48" fmla="*/ 157 w 244"/>
                <a:gd name="T49" fmla="*/ 40 h 222"/>
                <a:gd name="T50" fmla="*/ 145 w 244"/>
                <a:gd name="T51" fmla="*/ 47 h 222"/>
                <a:gd name="T52" fmla="*/ 132 w 244"/>
                <a:gd name="T53" fmla="*/ 50 h 222"/>
                <a:gd name="T54" fmla="*/ 115 w 244"/>
                <a:gd name="T55" fmla="*/ 56 h 222"/>
                <a:gd name="T56" fmla="*/ 91 w 244"/>
                <a:gd name="T57" fmla="*/ 64 h 222"/>
                <a:gd name="T58" fmla="*/ 70 w 244"/>
                <a:gd name="T59" fmla="*/ 77 h 222"/>
                <a:gd name="T60" fmla="*/ 64 w 244"/>
                <a:gd name="T61" fmla="*/ 89 h 222"/>
                <a:gd name="T62" fmla="*/ 52 w 244"/>
                <a:gd name="T63" fmla="*/ 106 h 222"/>
                <a:gd name="T64" fmla="*/ 36 w 244"/>
                <a:gd name="T65" fmla="*/ 111 h 222"/>
                <a:gd name="T66" fmla="*/ 24 w 244"/>
                <a:gd name="T67" fmla="*/ 110 h 222"/>
                <a:gd name="T68" fmla="*/ 15 w 244"/>
                <a:gd name="T69" fmla="*/ 100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44" h="222">
                  <a:moveTo>
                    <a:pt x="15" y="100"/>
                  </a:moveTo>
                  <a:cubicBezTo>
                    <a:pt x="0" y="102"/>
                    <a:pt x="7" y="122"/>
                    <a:pt x="16" y="128"/>
                  </a:cubicBezTo>
                  <a:cubicBezTo>
                    <a:pt x="22" y="138"/>
                    <a:pt x="20" y="143"/>
                    <a:pt x="30" y="149"/>
                  </a:cubicBezTo>
                  <a:cubicBezTo>
                    <a:pt x="33" y="164"/>
                    <a:pt x="22" y="185"/>
                    <a:pt x="37" y="193"/>
                  </a:cubicBezTo>
                  <a:cubicBezTo>
                    <a:pt x="40" y="203"/>
                    <a:pt x="41" y="203"/>
                    <a:pt x="51" y="205"/>
                  </a:cubicBezTo>
                  <a:cubicBezTo>
                    <a:pt x="53" y="222"/>
                    <a:pt x="73" y="208"/>
                    <a:pt x="84" y="206"/>
                  </a:cubicBezTo>
                  <a:cubicBezTo>
                    <a:pt x="103" y="197"/>
                    <a:pt x="167" y="216"/>
                    <a:pt x="144" y="199"/>
                  </a:cubicBezTo>
                  <a:cubicBezTo>
                    <a:pt x="155" y="191"/>
                    <a:pt x="138" y="202"/>
                    <a:pt x="166" y="194"/>
                  </a:cubicBezTo>
                  <a:cubicBezTo>
                    <a:pt x="168" y="193"/>
                    <a:pt x="174" y="184"/>
                    <a:pt x="177" y="182"/>
                  </a:cubicBezTo>
                  <a:cubicBezTo>
                    <a:pt x="181" y="176"/>
                    <a:pt x="186" y="171"/>
                    <a:pt x="192" y="167"/>
                  </a:cubicBezTo>
                  <a:cubicBezTo>
                    <a:pt x="198" y="160"/>
                    <a:pt x="199" y="155"/>
                    <a:pt x="207" y="152"/>
                  </a:cubicBezTo>
                  <a:cubicBezTo>
                    <a:pt x="210" y="148"/>
                    <a:pt x="213" y="143"/>
                    <a:pt x="216" y="139"/>
                  </a:cubicBezTo>
                  <a:cubicBezTo>
                    <a:pt x="217" y="125"/>
                    <a:pt x="229" y="113"/>
                    <a:pt x="243" y="112"/>
                  </a:cubicBezTo>
                  <a:cubicBezTo>
                    <a:pt x="239" y="102"/>
                    <a:pt x="242" y="93"/>
                    <a:pt x="244" y="83"/>
                  </a:cubicBezTo>
                  <a:cubicBezTo>
                    <a:pt x="240" y="78"/>
                    <a:pt x="237" y="77"/>
                    <a:pt x="235" y="71"/>
                  </a:cubicBezTo>
                  <a:cubicBezTo>
                    <a:pt x="234" y="66"/>
                    <a:pt x="243" y="61"/>
                    <a:pt x="241" y="52"/>
                  </a:cubicBezTo>
                  <a:cubicBezTo>
                    <a:pt x="240" y="47"/>
                    <a:pt x="233" y="46"/>
                    <a:pt x="231" y="41"/>
                  </a:cubicBezTo>
                  <a:cubicBezTo>
                    <a:pt x="229" y="36"/>
                    <a:pt x="232" y="26"/>
                    <a:pt x="231" y="22"/>
                  </a:cubicBezTo>
                  <a:cubicBezTo>
                    <a:pt x="230" y="18"/>
                    <a:pt x="226" y="17"/>
                    <a:pt x="223" y="14"/>
                  </a:cubicBezTo>
                  <a:cubicBezTo>
                    <a:pt x="222" y="6"/>
                    <a:pt x="221" y="5"/>
                    <a:pt x="213" y="2"/>
                  </a:cubicBezTo>
                  <a:cubicBezTo>
                    <a:pt x="208" y="0"/>
                    <a:pt x="198" y="2"/>
                    <a:pt x="191" y="3"/>
                  </a:cubicBezTo>
                  <a:cubicBezTo>
                    <a:pt x="184" y="4"/>
                    <a:pt x="174" y="7"/>
                    <a:pt x="169" y="11"/>
                  </a:cubicBezTo>
                  <a:cubicBezTo>
                    <a:pt x="166" y="16"/>
                    <a:pt x="166" y="21"/>
                    <a:pt x="163" y="26"/>
                  </a:cubicBezTo>
                  <a:cubicBezTo>
                    <a:pt x="161" y="30"/>
                    <a:pt x="157" y="35"/>
                    <a:pt x="156" y="37"/>
                  </a:cubicBezTo>
                  <a:cubicBezTo>
                    <a:pt x="155" y="39"/>
                    <a:pt x="159" y="38"/>
                    <a:pt x="157" y="40"/>
                  </a:cubicBezTo>
                  <a:cubicBezTo>
                    <a:pt x="155" y="42"/>
                    <a:pt x="149" y="45"/>
                    <a:pt x="145" y="47"/>
                  </a:cubicBezTo>
                  <a:cubicBezTo>
                    <a:pt x="141" y="53"/>
                    <a:pt x="139" y="49"/>
                    <a:pt x="132" y="50"/>
                  </a:cubicBezTo>
                  <a:cubicBezTo>
                    <a:pt x="126" y="55"/>
                    <a:pt x="122" y="59"/>
                    <a:pt x="115" y="56"/>
                  </a:cubicBezTo>
                  <a:cubicBezTo>
                    <a:pt x="108" y="49"/>
                    <a:pt x="99" y="59"/>
                    <a:pt x="91" y="64"/>
                  </a:cubicBezTo>
                  <a:cubicBezTo>
                    <a:pt x="86" y="70"/>
                    <a:pt x="76" y="73"/>
                    <a:pt x="70" y="77"/>
                  </a:cubicBezTo>
                  <a:cubicBezTo>
                    <a:pt x="64" y="81"/>
                    <a:pt x="67" y="84"/>
                    <a:pt x="64" y="89"/>
                  </a:cubicBezTo>
                  <a:cubicBezTo>
                    <a:pt x="61" y="94"/>
                    <a:pt x="55" y="102"/>
                    <a:pt x="52" y="106"/>
                  </a:cubicBezTo>
                  <a:cubicBezTo>
                    <a:pt x="47" y="110"/>
                    <a:pt x="41" y="110"/>
                    <a:pt x="36" y="111"/>
                  </a:cubicBezTo>
                  <a:cubicBezTo>
                    <a:pt x="31" y="112"/>
                    <a:pt x="27" y="112"/>
                    <a:pt x="24" y="110"/>
                  </a:cubicBezTo>
                  <a:cubicBezTo>
                    <a:pt x="20" y="107"/>
                    <a:pt x="19" y="104"/>
                    <a:pt x="15" y="100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46" name="Freeform 53">
              <a:extLst>
                <a:ext uri="{FF2B5EF4-FFF2-40B4-BE49-F238E27FC236}">
                  <a16:creationId xmlns:a16="http://schemas.microsoft.com/office/drawing/2014/main" id="{105C36A5-669C-534D-836B-53D57122DDDC}"/>
                </a:ext>
              </a:extLst>
            </p:cNvPr>
            <p:cNvSpPr>
              <a:spLocks/>
            </p:cNvSpPr>
            <p:nvPr>
              <p:custDataLst>
                <p:tags r:id="rId37"/>
              </p:custDataLst>
            </p:nvPr>
          </p:nvSpPr>
          <p:spPr bwMode="gray">
            <a:xfrm>
              <a:off x="4137565" y="2234610"/>
              <a:ext cx="35778" cy="42592"/>
            </a:xfrm>
            <a:custGeom>
              <a:avLst/>
              <a:gdLst>
                <a:gd name="T0" fmla="*/ 21 w 43"/>
                <a:gd name="T1" fmla="*/ 5 h 51"/>
                <a:gd name="T2" fmla="*/ 7 w 43"/>
                <a:gd name="T3" fmla="*/ 12 h 51"/>
                <a:gd name="T4" fmla="*/ 9 w 43"/>
                <a:gd name="T5" fmla="*/ 23 h 51"/>
                <a:gd name="T6" fmla="*/ 10 w 43"/>
                <a:gd name="T7" fmla="*/ 39 h 51"/>
                <a:gd name="T8" fmla="*/ 36 w 43"/>
                <a:gd name="T9" fmla="*/ 27 h 51"/>
                <a:gd name="T10" fmla="*/ 25 w 43"/>
                <a:gd name="T11" fmla="*/ 0 h 51"/>
                <a:gd name="T12" fmla="*/ 21 w 43"/>
                <a:gd name="T13" fmla="*/ 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51">
                  <a:moveTo>
                    <a:pt x="21" y="5"/>
                  </a:moveTo>
                  <a:cubicBezTo>
                    <a:pt x="12" y="7"/>
                    <a:pt x="16" y="10"/>
                    <a:pt x="7" y="12"/>
                  </a:cubicBezTo>
                  <a:cubicBezTo>
                    <a:pt x="0" y="16"/>
                    <a:pt x="3" y="20"/>
                    <a:pt x="9" y="23"/>
                  </a:cubicBezTo>
                  <a:cubicBezTo>
                    <a:pt x="9" y="28"/>
                    <a:pt x="6" y="36"/>
                    <a:pt x="10" y="39"/>
                  </a:cubicBezTo>
                  <a:cubicBezTo>
                    <a:pt x="24" y="51"/>
                    <a:pt x="28" y="30"/>
                    <a:pt x="36" y="27"/>
                  </a:cubicBezTo>
                  <a:cubicBezTo>
                    <a:pt x="43" y="13"/>
                    <a:pt x="39" y="6"/>
                    <a:pt x="25" y="0"/>
                  </a:cubicBezTo>
                  <a:cubicBezTo>
                    <a:pt x="23" y="1"/>
                    <a:pt x="8" y="8"/>
                    <a:pt x="21" y="5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47" name="Freeform 54">
              <a:extLst>
                <a:ext uri="{FF2B5EF4-FFF2-40B4-BE49-F238E27FC236}">
                  <a16:creationId xmlns:a16="http://schemas.microsoft.com/office/drawing/2014/main" id="{FC95B70D-E3F7-0A43-81BE-64B278245793}"/>
                </a:ext>
              </a:extLst>
            </p:cNvPr>
            <p:cNvSpPr>
              <a:spLocks/>
            </p:cNvSpPr>
            <p:nvPr>
              <p:custDataLst>
                <p:tags r:id="rId38"/>
              </p:custDataLst>
            </p:nvPr>
          </p:nvSpPr>
          <p:spPr bwMode="gray">
            <a:xfrm>
              <a:off x="3951859" y="2080423"/>
              <a:ext cx="127780" cy="161002"/>
            </a:xfrm>
            <a:custGeom>
              <a:avLst/>
              <a:gdLst>
                <a:gd name="T0" fmla="*/ 75 w 154"/>
                <a:gd name="T1" fmla="*/ 191 h 194"/>
                <a:gd name="T2" fmla="*/ 60 w 154"/>
                <a:gd name="T3" fmla="*/ 179 h 194"/>
                <a:gd name="T4" fmla="*/ 53 w 154"/>
                <a:gd name="T5" fmla="*/ 165 h 194"/>
                <a:gd name="T6" fmla="*/ 47 w 154"/>
                <a:gd name="T7" fmla="*/ 120 h 194"/>
                <a:gd name="T8" fmla="*/ 24 w 154"/>
                <a:gd name="T9" fmla="*/ 51 h 194"/>
                <a:gd name="T10" fmla="*/ 8 w 154"/>
                <a:gd name="T11" fmla="*/ 24 h 194"/>
                <a:gd name="T12" fmla="*/ 0 w 154"/>
                <a:gd name="T13" fmla="*/ 11 h 194"/>
                <a:gd name="T14" fmla="*/ 24 w 154"/>
                <a:gd name="T15" fmla="*/ 0 h 194"/>
                <a:gd name="T16" fmla="*/ 39 w 154"/>
                <a:gd name="T17" fmla="*/ 11 h 194"/>
                <a:gd name="T18" fmla="*/ 101 w 154"/>
                <a:gd name="T19" fmla="*/ 8 h 194"/>
                <a:gd name="T20" fmla="*/ 107 w 154"/>
                <a:gd name="T21" fmla="*/ 12 h 194"/>
                <a:gd name="T22" fmla="*/ 141 w 154"/>
                <a:gd name="T23" fmla="*/ 20 h 194"/>
                <a:gd name="T24" fmla="*/ 125 w 154"/>
                <a:gd name="T25" fmla="*/ 84 h 194"/>
                <a:gd name="T26" fmla="*/ 128 w 154"/>
                <a:gd name="T27" fmla="*/ 131 h 194"/>
                <a:gd name="T28" fmla="*/ 137 w 154"/>
                <a:gd name="T29" fmla="*/ 156 h 194"/>
                <a:gd name="T30" fmla="*/ 131 w 154"/>
                <a:gd name="T31" fmla="*/ 167 h 194"/>
                <a:gd name="T32" fmla="*/ 111 w 154"/>
                <a:gd name="T33" fmla="*/ 192 h 194"/>
                <a:gd name="T34" fmla="*/ 81 w 154"/>
                <a:gd name="T35" fmla="*/ 185 h 194"/>
                <a:gd name="T36" fmla="*/ 75 w 154"/>
                <a:gd name="T37" fmla="*/ 191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54" h="194">
                  <a:moveTo>
                    <a:pt x="75" y="191"/>
                  </a:moveTo>
                  <a:cubicBezTo>
                    <a:pt x="70" y="184"/>
                    <a:pt x="69" y="181"/>
                    <a:pt x="60" y="179"/>
                  </a:cubicBezTo>
                  <a:cubicBezTo>
                    <a:pt x="59" y="173"/>
                    <a:pt x="56" y="170"/>
                    <a:pt x="53" y="165"/>
                  </a:cubicBezTo>
                  <a:cubicBezTo>
                    <a:pt x="51" y="150"/>
                    <a:pt x="55" y="133"/>
                    <a:pt x="47" y="120"/>
                  </a:cubicBezTo>
                  <a:cubicBezTo>
                    <a:pt x="45" y="82"/>
                    <a:pt x="41" y="80"/>
                    <a:pt x="24" y="51"/>
                  </a:cubicBezTo>
                  <a:cubicBezTo>
                    <a:pt x="22" y="38"/>
                    <a:pt x="18" y="32"/>
                    <a:pt x="8" y="24"/>
                  </a:cubicBezTo>
                  <a:cubicBezTo>
                    <a:pt x="6" y="19"/>
                    <a:pt x="3" y="15"/>
                    <a:pt x="0" y="11"/>
                  </a:cubicBezTo>
                  <a:cubicBezTo>
                    <a:pt x="3" y="3"/>
                    <a:pt x="16" y="4"/>
                    <a:pt x="24" y="0"/>
                  </a:cubicBezTo>
                  <a:cubicBezTo>
                    <a:pt x="29" y="2"/>
                    <a:pt x="34" y="9"/>
                    <a:pt x="39" y="11"/>
                  </a:cubicBezTo>
                  <a:cubicBezTo>
                    <a:pt x="52" y="13"/>
                    <a:pt x="84" y="7"/>
                    <a:pt x="101" y="8"/>
                  </a:cubicBezTo>
                  <a:cubicBezTo>
                    <a:pt x="112" y="8"/>
                    <a:pt x="100" y="10"/>
                    <a:pt x="107" y="12"/>
                  </a:cubicBezTo>
                  <a:cubicBezTo>
                    <a:pt x="114" y="14"/>
                    <a:pt x="138" y="8"/>
                    <a:pt x="141" y="20"/>
                  </a:cubicBezTo>
                  <a:cubicBezTo>
                    <a:pt x="140" y="43"/>
                    <a:pt x="154" y="81"/>
                    <a:pt x="125" y="84"/>
                  </a:cubicBezTo>
                  <a:cubicBezTo>
                    <a:pt x="123" y="103"/>
                    <a:pt x="127" y="117"/>
                    <a:pt x="128" y="131"/>
                  </a:cubicBezTo>
                  <a:cubicBezTo>
                    <a:pt x="130" y="143"/>
                    <a:pt x="137" y="150"/>
                    <a:pt x="137" y="156"/>
                  </a:cubicBezTo>
                  <a:cubicBezTo>
                    <a:pt x="137" y="162"/>
                    <a:pt x="135" y="161"/>
                    <a:pt x="131" y="167"/>
                  </a:cubicBezTo>
                  <a:cubicBezTo>
                    <a:pt x="127" y="173"/>
                    <a:pt x="119" y="189"/>
                    <a:pt x="111" y="192"/>
                  </a:cubicBezTo>
                  <a:cubicBezTo>
                    <a:pt x="93" y="191"/>
                    <a:pt x="92" y="194"/>
                    <a:pt x="81" y="185"/>
                  </a:cubicBezTo>
                  <a:cubicBezTo>
                    <a:pt x="77" y="186"/>
                    <a:pt x="66" y="187"/>
                    <a:pt x="75" y="191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48" name="Freeform 55">
              <a:extLst>
                <a:ext uri="{FF2B5EF4-FFF2-40B4-BE49-F238E27FC236}">
                  <a16:creationId xmlns:a16="http://schemas.microsoft.com/office/drawing/2014/main" id="{16EC1221-C9CE-9146-B84B-29CAFE7E5CAE}"/>
                </a:ext>
              </a:extLst>
            </p:cNvPr>
            <p:cNvSpPr>
              <a:spLocks/>
            </p:cNvSpPr>
            <p:nvPr>
              <p:custDataLst>
                <p:tags r:id="rId39"/>
              </p:custDataLst>
            </p:nvPr>
          </p:nvSpPr>
          <p:spPr bwMode="gray">
            <a:xfrm>
              <a:off x="4054082" y="2085534"/>
              <a:ext cx="123519" cy="133741"/>
            </a:xfrm>
            <a:custGeom>
              <a:avLst/>
              <a:gdLst>
                <a:gd name="T0" fmla="*/ 20 w 149"/>
                <a:gd name="T1" fmla="*/ 11 h 161"/>
                <a:gd name="T2" fmla="*/ 20 w 149"/>
                <a:gd name="T3" fmla="*/ 21 h 161"/>
                <a:gd name="T4" fmla="*/ 20 w 149"/>
                <a:gd name="T5" fmla="*/ 35 h 161"/>
                <a:gd name="T6" fmla="*/ 20 w 149"/>
                <a:gd name="T7" fmla="*/ 48 h 161"/>
                <a:gd name="T8" fmla="*/ 18 w 149"/>
                <a:gd name="T9" fmla="*/ 69 h 161"/>
                <a:gd name="T10" fmla="*/ 3 w 149"/>
                <a:gd name="T11" fmla="*/ 84 h 161"/>
                <a:gd name="T12" fmla="*/ 2 w 149"/>
                <a:gd name="T13" fmla="*/ 94 h 161"/>
                <a:gd name="T14" fmla="*/ 3 w 149"/>
                <a:gd name="T15" fmla="*/ 123 h 161"/>
                <a:gd name="T16" fmla="*/ 14 w 149"/>
                <a:gd name="T17" fmla="*/ 147 h 161"/>
                <a:gd name="T18" fmla="*/ 32 w 149"/>
                <a:gd name="T19" fmla="*/ 144 h 161"/>
                <a:gd name="T20" fmla="*/ 47 w 149"/>
                <a:gd name="T21" fmla="*/ 129 h 161"/>
                <a:gd name="T22" fmla="*/ 66 w 149"/>
                <a:gd name="T23" fmla="*/ 131 h 161"/>
                <a:gd name="T24" fmla="*/ 80 w 149"/>
                <a:gd name="T25" fmla="*/ 128 h 161"/>
                <a:gd name="T26" fmla="*/ 98 w 149"/>
                <a:gd name="T27" fmla="*/ 117 h 161"/>
                <a:gd name="T28" fmla="*/ 107 w 149"/>
                <a:gd name="T29" fmla="*/ 104 h 161"/>
                <a:gd name="T30" fmla="*/ 116 w 149"/>
                <a:gd name="T31" fmla="*/ 89 h 161"/>
                <a:gd name="T32" fmla="*/ 134 w 149"/>
                <a:gd name="T33" fmla="*/ 81 h 161"/>
                <a:gd name="T34" fmla="*/ 138 w 149"/>
                <a:gd name="T35" fmla="*/ 78 h 161"/>
                <a:gd name="T36" fmla="*/ 137 w 149"/>
                <a:gd name="T37" fmla="*/ 68 h 161"/>
                <a:gd name="T38" fmla="*/ 114 w 149"/>
                <a:gd name="T39" fmla="*/ 63 h 161"/>
                <a:gd name="T40" fmla="*/ 99 w 149"/>
                <a:gd name="T41" fmla="*/ 42 h 161"/>
                <a:gd name="T42" fmla="*/ 84 w 149"/>
                <a:gd name="T43" fmla="*/ 24 h 161"/>
                <a:gd name="T44" fmla="*/ 74 w 149"/>
                <a:gd name="T45" fmla="*/ 9 h 161"/>
                <a:gd name="T46" fmla="*/ 36 w 149"/>
                <a:gd name="T47" fmla="*/ 3 h 161"/>
                <a:gd name="T48" fmla="*/ 24 w 149"/>
                <a:gd name="T49" fmla="*/ 9 h 161"/>
                <a:gd name="T50" fmla="*/ 20 w 149"/>
                <a:gd name="T51" fmla="*/ 11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9" h="161">
                  <a:moveTo>
                    <a:pt x="20" y="11"/>
                  </a:moveTo>
                  <a:cubicBezTo>
                    <a:pt x="19" y="13"/>
                    <a:pt x="20" y="15"/>
                    <a:pt x="20" y="21"/>
                  </a:cubicBezTo>
                  <a:cubicBezTo>
                    <a:pt x="20" y="25"/>
                    <a:pt x="20" y="31"/>
                    <a:pt x="20" y="35"/>
                  </a:cubicBezTo>
                  <a:cubicBezTo>
                    <a:pt x="20" y="39"/>
                    <a:pt x="20" y="42"/>
                    <a:pt x="20" y="48"/>
                  </a:cubicBezTo>
                  <a:cubicBezTo>
                    <a:pt x="20" y="54"/>
                    <a:pt x="21" y="63"/>
                    <a:pt x="18" y="69"/>
                  </a:cubicBezTo>
                  <a:cubicBezTo>
                    <a:pt x="16" y="74"/>
                    <a:pt x="5" y="79"/>
                    <a:pt x="3" y="84"/>
                  </a:cubicBezTo>
                  <a:cubicBezTo>
                    <a:pt x="2" y="88"/>
                    <a:pt x="0" y="86"/>
                    <a:pt x="2" y="94"/>
                  </a:cubicBezTo>
                  <a:cubicBezTo>
                    <a:pt x="2" y="100"/>
                    <a:pt x="1" y="114"/>
                    <a:pt x="3" y="123"/>
                  </a:cubicBezTo>
                  <a:cubicBezTo>
                    <a:pt x="5" y="132"/>
                    <a:pt x="9" y="144"/>
                    <a:pt x="14" y="147"/>
                  </a:cubicBezTo>
                  <a:cubicBezTo>
                    <a:pt x="16" y="161"/>
                    <a:pt x="22" y="150"/>
                    <a:pt x="32" y="144"/>
                  </a:cubicBezTo>
                  <a:cubicBezTo>
                    <a:pt x="38" y="143"/>
                    <a:pt x="41" y="131"/>
                    <a:pt x="47" y="129"/>
                  </a:cubicBezTo>
                  <a:cubicBezTo>
                    <a:pt x="53" y="127"/>
                    <a:pt x="61" y="131"/>
                    <a:pt x="66" y="131"/>
                  </a:cubicBezTo>
                  <a:cubicBezTo>
                    <a:pt x="71" y="131"/>
                    <a:pt x="75" y="130"/>
                    <a:pt x="80" y="128"/>
                  </a:cubicBezTo>
                  <a:cubicBezTo>
                    <a:pt x="90" y="126"/>
                    <a:pt x="90" y="122"/>
                    <a:pt x="98" y="117"/>
                  </a:cubicBezTo>
                  <a:cubicBezTo>
                    <a:pt x="101" y="113"/>
                    <a:pt x="105" y="109"/>
                    <a:pt x="107" y="104"/>
                  </a:cubicBezTo>
                  <a:cubicBezTo>
                    <a:pt x="108" y="95"/>
                    <a:pt x="108" y="94"/>
                    <a:pt x="116" y="89"/>
                  </a:cubicBezTo>
                  <a:cubicBezTo>
                    <a:pt x="120" y="82"/>
                    <a:pt x="126" y="83"/>
                    <a:pt x="134" y="81"/>
                  </a:cubicBezTo>
                  <a:cubicBezTo>
                    <a:pt x="135" y="80"/>
                    <a:pt x="136" y="79"/>
                    <a:pt x="138" y="78"/>
                  </a:cubicBezTo>
                  <a:cubicBezTo>
                    <a:pt x="147" y="74"/>
                    <a:pt x="149" y="70"/>
                    <a:pt x="137" y="68"/>
                  </a:cubicBezTo>
                  <a:cubicBezTo>
                    <a:pt x="129" y="65"/>
                    <a:pt x="122" y="66"/>
                    <a:pt x="114" y="63"/>
                  </a:cubicBezTo>
                  <a:cubicBezTo>
                    <a:pt x="113" y="45"/>
                    <a:pt x="114" y="47"/>
                    <a:pt x="99" y="42"/>
                  </a:cubicBezTo>
                  <a:cubicBezTo>
                    <a:pt x="91" y="36"/>
                    <a:pt x="94" y="28"/>
                    <a:pt x="84" y="24"/>
                  </a:cubicBezTo>
                  <a:cubicBezTo>
                    <a:pt x="80" y="18"/>
                    <a:pt x="81" y="12"/>
                    <a:pt x="74" y="9"/>
                  </a:cubicBezTo>
                  <a:cubicBezTo>
                    <a:pt x="62" y="11"/>
                    <a:pt x="48" y="5"/>
                    <a:pt x="36" y="3"/>
                  </a:cubicBezTo>
                  <a:cubicBezTo>
                    <a:pt x="31" y="0"/>
                    <a:pt x="24" y="9"/>
                    <a:pt x="24" y="9"/>
                  </a:cubicBezTo>
                  <a:cubicBezTo>
                    <a:pt x="23" y="10"/>
                    <a:pt x="20" y="11"/>
                    <a:pt x="20" y="11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49" name="Freeform 56">
              <a:extLst>
                <a:ext uri="{FF2B5EF4-FFF2-40B4-BE49-F238E27FC236}">
                  <a16:creationId xmlns:a16="http://schemas.microsoft.com/office/drawing/2014/main" id="{44C35E18-A14F-834C-8811-E7FF86785589}"/>
                </a:ext>
              </a:extLst>
            </p:cNvPr>
            <p:cNvSpPr>
              <a:spLocks/>
            </p:cNvSpPr>
            <p:nvPr>
              <p:custDataLst>
                <p:tags r:id="rId40"/>
              </p:custDataLst>
            </p:nvPr>
          </p:nvSpPr>
          <p:spPr bwMode="gray">
            <a:xfrm>
              <a:off x="4340308" y="2015681"/>
              <a:ext cx="92852" cy="177187"/>
            </a:xfrm>
            <a:custGeom>
              <a:avLst/>
              <a:gdLst>
                <a:gd name="T0" fmla="*/ 15 w 112"/>
                <a:gd name="T1" fmla="*/ 204 h 213"/>
                <a:gd name="T2" fmla="*/ 3 w 112"/>
                <a:gd name="T3" fmla="*/ 179 h 213"/>
                <a:gd name="T4" fmla="*/ 14 w 112"/>
                <a:gd name="T5" fmla="*/ 140 h 213"/>
                <a:gd name="T6" fmla="*/ 12 w 112"/>
                <a:gd name="T7" fmla="*/ 98 h 213"/>
                <a:gd name="T8" fmla="*/ 47 w 112"/>
                <a:gd name="T9" fmla="*/ 56 h 213"/>
                <a:gd name="T10" fmla="*/ 59 w 112"/>
                <a:gd name="T11" fmla="*/ 44 h 213"/>
                <a:gd name="T12" fmla="*/ 69 w 112"/>
                <a:gd name="T13" fmla="*/ 32 h 213"/>
                <a:gd name="T14" fmla="*/ 80 w 112"/>
                <a:gd name="T15" fmla="*/ 18 h 213"/>
                <a:gd name="T16" fmla="*/ 90 w 112"/>
                <a:gd name="T17" fmla="*/ 0 h 213"/>
                <a:gd name="T18" fmla="*/ 101 w 112"/>
                <a:gd name="T19" fmla="*/ 17 h 213"/>
                <a:gd name="T20" fmla="*/ 110 w 112"/>
                <a:gd name="T21" fmla="*/ 56 h 213"/>
                <a:gd name="T22" fmla="*/ 102 w 112"/>
                <a:gd name="T23" fmla="*/ 68 h 213"/>
                <a:gd name="T24" fmla="*/ 95 w 112"/>
                <a:gd name="T25" fmla="*/ 90 h 213"/>
                <a:gd name="T26" fmla="*/ 80 w 112"/>
                <a:gd name="T27" fmla="*/ 129 h 213"/>
                <a:gd name="T28" fmla="*/ 74 w 112"/>
                <a:gd name="T29" fmla="*/ 159 h 213"/>
                <a:gd name="T30" fmla="*/ 66 w 112"/>
                <a:gd name="T31" fmla="*/ 186 h 213"/>
                <a:gd name="T32" fmla="*/ 33 w 112"/>
                <a:gd name="T33" fmla="*/ 210 h 213"/>
                <a:gd name="T34" fmla="*/ 15 w 112"/>
                <a:gd name="T35" fmla="*/ 204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2" h="213">
                  <a:moveTo>
                    <a:pt x="15" y="204"/>
                  </a:moveTo>
                  <a:cubicBezTo>
                    <a:pt x="9" y="195"/>
                    <a:pt x="12" y="181"/>
                    <a:pt x="3" y="179"/>
                  </a:cubicBezTo>
                  <a:cubicBezTo>
                    <a:pt x="0" y="163"/>
                    <a:pt x="0" y="148"/>
                    <a:pt x="14" y="140"/>
                  </a:cubicBezTo>
                  <a:cubicBezTo>
                    <a:pt x="21" y="128"/>
                    <a:pt x="18" y="110"/>
                    <a:pt x="12" y="98"/>
                  </a:cubicBezTo>
                  <a:cubicBezTo>
                    <a:pt x="16" y="66"/>
                    <a:pt x="15" y="61"/>
                    <a:pt x="47" y="56"/>
                  </a:cubicBezTo>
                  <a:cubicBezTo>
                    <a:pt x="52" y="52"/>
                    <a:pt x="54" y="48"/>
                    <a:pt x="59" y="44"/>
                  </a:cubicBezTo>
                  <a:cubicBezTo>
                    <a:pt x="62" y="39"/>
                    <a:pt x="64" y="36"/>
                    <a:pt x="69" y="32"/>
                  </a:cubicBezTo>
                  <a:cubicBezTo>
                    <a:pt x="73" y="25"/>
                    <a:pt x="72" y="21"/>
                    <a:pt x="80" y="18"/>
                  </a:cubicBezTo>
                  <a:cubicBezTo>
                    <a:pt x="85" y="12"/>
                    <a:pt x="83" y="5"/>
                    <a:pt x="90" y="0"/>
                  </a:cubicBezTo>
                  <a:cubicBezTo>
                    <a:pt x="99" y="3"/>
                    <a:pt x="96" y="9"/>
                    <a:pt x="101" y="17"/>
                  </a:cubicBezTo>
                  <a:cubicBezTo>
                    <a:pt x="103" y="31"/>
                    <a:pt x="105" y="43"/>
                    <a:pt x="110" y="56"/>
                  </a:cubicBezTo>
                  <a:cubicBezTo>
                    <a:pt x="112" y="66"/>
                    <a:pt x="107" y="60"/>
                    <a:pt x="102" y="68"/>
                  </a:cubicBezTo>
                  <a:cubicBezTo>
                    <a:pt x="105" y="78"/>
                    <a:pt x="103" y="84"/>
                    <a:pt x="95" y="90"/>
                  </a:cubicBezTo>
                  <a:cubicBezTo>
                    <a:pt x="94" y="103"/>
                    <a:pt x="91" y="120"/>
                    <a:pt x="80" y="129"/>
                  </a:cubicBezTo>
                  <a:cubicBezTo>
                    <a:pt x="79" y="140"/>
                    <a:pt x="81" y="150"/>
                    <a:pt x="74" y="159"/>
                  </a:cubicBezTo>
                  <a:cubicBezTo>
                    <a:pt x="72" y="169"/>
                    <a:pt x="71" y="177"/>
                    <a:pt x="66" y="186"/>
                  </a:cubicBezTo>
                  <a:cubicBezTo>
                    <a:pt x="64" y="211"/>
                    <a:pt x="57" y="206"/>
                    <a:pt x="33" y="210"/>
                  </a:cubicBezTo>
                  <a:cubicBezTo>
                    <a:pt x="25" y="213"/>
                    <a:pt x="20" y="209"/>
                    <a:pt x="15" y="204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50" name="Freeform 57">
              <a:extLst>
                <a:ext uri="{FF2B5EF4-FFF2-40B4-BE49-F238E27FC236}">
                  <a16:creationId xmlns:a16="http://schemas.microsoft.com/office/drawing/2014/main" id="{31020FB3-E14F-8E40-9F16-B09DE47A11AE}"/>
                </a:ext>
              </a:extLst>
            </p:cNvPr>
            <p:cNvSpPr>
              <a:spLocks/>
            </p:cNvSpPr>
            <p:nvPr>
              <p:custDataLst>
                <p:tags r:id="rId41"/>
              </p:custDataLst>
            </p:nvPr>
          </p:nvSpPr>
          <p:spPr bwMode="gray">
            <a:xfrm>
              <a:off x="4188676" y="2197980"/>
              <a:ext cx="24704" cy="20445"/>
            </a:xfrm>
            <a:custGeom>
              <a:avLst/>
              <a:gdLst>
                <a:gd name="T0" fmla="*/ 18 w 30"/>
                <a:gd name="T1" fmla="*/ 0 h 25"/>
                <a:gd name="T2" fmla="*/ 5 w 30"/>
                <a:gd name="T3" fmla="*/ 23 h 25"/>
                <a:gd name="T4" fmla="*/ 20 w 30"/>
                <a:gd name="T5" fmla="*/ 21 h 25"/>
                <a:gd name="T6" fmla="*/ 18 w 30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25">
                  <a:moveTo>
                    <a:pt x="18" y="0"/>
                  </a:moveTo>
                  <a:cubicBezTo>
                    <a:pt x="0" y="3"/>
                    <a:pt x="3" y="3"/>
                    <a:pt x="5" y="23"/>
                  </a:cubicBezTo>
                  <a:cubicBezTo>
                    <a:pt x="10" y="22"/>
                    <a:pt x="17" y="25"/>
                    <a:pt x="20" y="21"/>
                  </a:cubicBezTo>
                  <a:cubicBezTo>
                    <a:pt x="30" y="7"/>
                    <a:pt x="9" y="6"/>
                    <a:pt x="18" y="0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51" name="Freeform 58">
              <a:extLst>
                <a:ext uri="{FF2B5EF4-FFF2-40B4-BE49-F238E27FC236}">
                  <a16:creationId xmlns:a16="http://schemas.microsoft.com/office/drawing/2014/main" id="{E52FE29D-BD8C-E747-94B5-5D9074EE7C91}"/>
                </a:ext>
              </a:extLst>
            </p:cNvPr>
            <p:cNvSpPr>
              <a:spLocks/>
            </p:cNvSpPr>
            <p:nvPr>
              <p:custDataLst>
                <p:tags r:id="rId42"/>
              </p:custDataLst>
            </p:nvPr>
          </p:nvSpPr>
          <p:spPr bwMode="gray">
            <a:xfrm>
              <a:off x="4114565" y="1450047"/>
              <a:ext cx="144816" cy="153334"/>
            </a:xfrm>
            <a:custGeom>
              <a:avLst/>
              <a:gdLst>
                <a:gd name="T0" fmla="*/ 8 w 175"/>
                <a:gd name="T1" fmla="*/ 178 h 184"/>
                <a:gd name="T2" fmla="*/ 151 w 175"/>
                <a:gd name="T3" fmla="*/ 174 h 184"/>
                <a:gd name="T4" fmla="*/ 157 w 175"/>
                <a:gd name="T5" fmla="*/ 145 h 184"/>
                <a:gd name="T6" fmla="*/ 149 w 175"/>
                <a:gd name="T7" fmla="*/ 111 h 184"/>
                <a:gd name="T8" fmla="*/ 131 w 175"/>
                <a:gd name="T9" fmla="*/ 79 h 184"/>
                <a:gd name="T10" fmla="*/ 119 w 175"/>
                <a:gd name="T11" fmla="*/ 51 h 184"/>
                <a:gd name="T12" fmla="*/ 122 w 175"/>
                <a:gd name="T13" fmla="*/ 43 h 184"/>
                <a:gd name="T14" fmla="*/ 127 w 175"/>
                <a:gd name="T15" fmla="*/ 61 h 184"/>
                <a:gd name="T16" fmla="*/ 136 w 175"/>
                <a:gd name="T17" fmla="*/ 79 h 184"/>
                <a:gd name="T18" fmla="*/ 145 w 175"/>
                <a:gd name="T19" fmla="*/ 28 h 184"/>
                <a:gd name="T20" fmla="*/ 115 w 175"/>
                <a:gd name="T21" fmla="*/ 24 h 184"/>
                <a:gd name="T22" fmla="*/ 100 w 175"/>
                <a:gd name="T23" fmla="*/ 10 h 184"/>
                <a:gd name="T24" fmla="*/ 70 w 175"/>
                <a:gd name="T25" fmla="*/ 27 h 184"/>
                <a:gd name="T26" fmla="*/ 41 w 175"/>
                <a:gd name="T27" fmla="*/ 15 h 184"/>
                <a:gd name="T28" fmla="*/ 7 w 175"/>
                <a:gd name="T29" fmla="*/ 13 h 184"/>
                <a:gd name="T30" fmla="*/ 1 w 175"/>
                <a:gd name="T31" fmla="*/ 27 h 184"/>
                <a:gd name="T32" fmla="*/ 5 w 175"/>
                <a:gd name="T33" fmla="*/ 106 h 184"/>
                <a:gd name="T34" fmla="*/ 4 w 175"/>
                <a:gd name="T35" fmla="*/ 177 h 184"/>
                <a:gd name="T36" fmla="*/ 8 w 175"/>
                <a:gd name="T37" fmla="*/ 178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75" h="184">
                  <a:moveTo>
                    <a:pt x="8" y="178"/>
                  </a:moveTo>
                  <a:cubicBezTo>
                    <a:pt x="34" y="173"/>
                    <a:pt x="127" y="184"/>
                    <a:pt x="151" y="174"/>
                  </a:cubicBezTo>
                  <a:cubicBezTo>
                    <a:pt x="175" y="169"/>
                    <a:pt x="157" y="155"/>
                    <a:pt x="157" y="145"/>
                  </a:cubicBezTo>
                  <a:cubicBezTo>
                    <a:pt x="157" y="135"/>
                    <a:pt x="153" y="122"/>
                    <a:pt x="149" y="111"/>
                  </a:cubicBezTo>
                  <a:cubicBezTo>
                    <a:pt x="147" y="99"/>
                    <a:pt x="137" y="89"/>
                    <a:pt x="131" y="79"/>
                  </a:cubicBezTo>
                  <a:cubicBezTo>
                    <a:pt x="130" y="67"/>
                    <a:pt x="129" y="57"/>
                    <a:pt x="119" y="51"/>
                  </a:cubicBezTo>
                  <a:cubicBezTo>
                    <a:pt x="118" y="48"/>
                    <a:pt x="119" y="42"/>
                    <a:pt x="122" y="43"/>
                  </a:cubicBezTo>
                  <a:cubicBezTo>
                    <a:pt x="124" y="44"/>
                    <a:pt x="126" y="58"/>
                    <a:pt x="127" y="61"/>
                  </a:cubicBezTo>
                  <a:cubicBezTo>
                    <a:pt x="128" y="68"/>
                    <a:pt x="128" y="77"/>
                    <a:pt x="136" y="79"/>
                  </a:cubicBezTo>
                  <a:cubicBezTo>
                    <a:pt x="162" y="76"/>
                    <a:pt x="151" y="81"/>
                    <a:pt x="145" y="28"/>
                  </a:cubicBezTo>
                  <a:cubicBezTo>
                    <a:pt x="144" y="18"/>
                    <a:pt x="125" y="24"/>
                    <a:pt x="115" y="24"/>
                  </a:cubicBezTo>
                  <a:cubicBezTo>
                    <a:pt x="109" y="20"/>
                    <a:pt x="106" y="15"/>
                    <a:pt x="100" y="10"/>
                  </a:cubicBezTo>
                  <a:cubicBezTo>
                    <a:pt x="87" y="13"/>
                    <a:pt x="82" y="21"/>
                    <a:pt x="70" y="27"/>
                  </a:cubicBezTo>
                  <a:cubicBezTo>
                    <a:pt x="60" y="24"/>
                    <a:pt x="51" y="17"/>
                    <a:pt x="41" y="15"/>
                  </a:cubicBezTo>
                  <a:cubicBezTo>
                    <a:pt x="30" y="9"/>
                    <a:pt x="21" y="12"/>
                    <a:pt x="7" y="13"/>
                  </a:cubicBezTo>
                  <a:cubicBezTo>
                    <a:pt x="0" y="15"/>
                    <a:pt x="1" y="0"/>
                    <a:pt x="1" y="27"/>
                  </a:cubicBezTo>
                  <a:cubicBezTo>
                    <a:pt x="0" y="42"/>
                    <a:pt x="5" y="81"/>
                    <a:pt x="5" y="106"/>
                  </a:cubicBezTo>
                  <a:cubicBezTo>
                    <a:pt x="5" y="131"/>
                    <a:pt x="3" y="165"/>
                    <a:pt x="4" y="177"/>
                  </a:cubicBezTo>
                  <a:cubicBezTo>
                    <a:pt x="9" y="174"/>
                    <a:pt x="13" y="179"/>
                    <a:pt x="8" y="178"/>
                  </a:cubicBezTo>
                  <a:close/>
                </a:path>
              </a:pathLst>
            </a:custGeom>
            <a:solidFill>
              <a:srgbClr val="07A99C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52" name="Freeform 59">
              <a:extLst>
                <a:ext uri="{FF2B5EF4-FFF2-40B4-BE49-F238E27FC236}">
                  <a16:creationId xmlns:a16="http://schemas.microsoft.com/office/drawing/2014/main" id="{A883FD4B-4523-5641-8F3D-2EE28684F78A}"/>
                </a:ext>
              </a:extLst>
            </p:cNvPr>
            <p:cNvSpPr>
              <a:spLocks/>
            </p:cNvSpPr>
            <p:nvPr>
              <p:custDataLst>
                <p:tags r:id="rId43"/>
              </p:custDataLst>
            </p:nvPr>
          </p:nvSpPr>
          <p:spPr bwMode="gray">
            <a:xfrm>
              <a:off x="3602596" y="1512232"/>
              <a:ext cx="120964" cy="97112"/>
            </a:xfrm>
            <a:custGeom>
              <a:avLst/>
              <a:gdLst>
                <a:gd name="T0" fmla="*/ 118 w 146"/>
                <a:gd name="T1" fmla="*/ 0 h 117"/>
                <a:gd name="T2" fmla="*/ 62 w 146"/>
                <a:gd name="T3" fmla="*/ 2 h 117"/>
                <a:gd name="T4" fmla="*/ 54 w 146"/>
                <a:gd name="T5" fmla="*/ 4 h 117"/>
                <a:gd name="T6" fmla="*/ 50 w 146"/>
                <a:gd name="T7" fmla="*/ 24 h 117"/>
                <a:gd name="T8" fmla="*/ 32 w 146"/>
                <a:gd name="T9" fmla="*/ 30 h 117"/>
                <a:gd name="T10" fmla="*/ 22 w 146"/>
                <a:gd name="T11" fmla="*/ 60 h 117"/>
                <a:gd name="T12" fmla="*/ 4 w 146"/>
                <a:gd name="T13" fmla="*/ 92 h 117"/>
                <a:gd name="T14" fmla="*/ 3 w 146"/>
                <a:gd name="T15" fmla="*/ 114 h 117"/>
                <a:gd name="T16" fmla="*/ 19 w 146"/>
                <a:gd name="T17" fmla="*/ 108 h 117"/>
                <a:gd name="T18" fmla="*/ 43 w 146"/>
                <a:gd name="T19" fmla="*/ 106 h 117"/>
                <a:gd name="T20" fmla="*/ 58 w 146"/>
                <a:gd name="T21" fmla="*/ 108 h 117"/>
                <a:gd name="T22" fmla="*/ 60 w 146"/>
                <a:gd name="T23" fmla="*/ 90 h 117"/>
                <a:gd name="T24" fmla="*/ 60 w 146"/>
                <a:gd name="T25" fmla="*/ 76 h 117"/>
                <a:gd name="T26" fmla="*/ 72 w 146"/>
                <a:gd name="T27" fmla="*/ 72 h 117"/>
                <a:gd name="T28" fmla="*/ 76 w 146"/>
                <a:gd name="T29" fmla="*/ 66 h 117"/>
                <a:gd name="T30" fmla="*/ 75 w 146"/>
                <a:gd name="T31" fmla="*/ 52 h 117"/>
                <a:gd name="T32" fmla="*/ 75 w 146"/>
                <a:gd name="T33" fmla="*/ 46 h 117"/>
                <a:gd name="T34" fmla="*/ 78 w 146"/>
                <a:gd name="T35" fmla="*/ 33 h 117"/>
                <a:gd name="T36" fmla="*/ 88 w 146"/>
                <a:gd name="T37" fmla="*/ 30 h 117"/>
                <a:gd name="T38" fmla="*/ 106 w 146"/>
                <a:gd name="T39" fmla="*/ 34 h 117"/>
                <a:gd name="T40" fmla="*/ 130 w 146"/>
                <a:gd name="T41" fmla="*/ 30 h 117"/>
                <a:gd name="T42" fmla="*/ 138 w 146"/>
                <a:gd name="T43" fmla="*/ 21 h 117"/>
                <a:gd name="T44" fmla="*/ 118 w 146"/>
                <a:gd name="T45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46" h="117">
                  <a:moveTo>
                    <a:pt x="118" y="0"/>
                  </a:moveTo>
                  <a:cubicBezTo>
                    <a:pt x="99" y="1"/>
                    <a:pt x="81" y="1"/>
                    <a:pt x="62" y="2"/>
                  </a:cubicBezTo>
                  <a:cubicBezTo>
                    <a:pt x="59" y="2"/>
                    <a:pt x="56" y="2"/>
                    <a:pt x="54" y="4"/>
                  </a:cubicBezTo>
                  <a:cubicBezTo>
                    <a:pt x="50" y="10"/>
                    <a:pt x="55" y="20"/>
                    <a:pt x="50" y="24"/>
                  </a:cubicBezTo>
                  <a:cubicBezTo>
                    <a:pt x="45" y="28"/>
                    <a:pt x="32" y="30"/>
                    <a:pt x="32" y="30"/>
                  </a:cubicBezTo>
                  <a:cubicBezTo>
                    <a:pt x="28" y="42"/>
                    <a:pt x="35" y="56"/>
                    <a:pt x="22" y="60"/>
                  </a:cubicBezTo>
                  <a:cubicBezTo>
                    <a:pt x="15" y="71"/>
                    <a:pt x="11" y="81"/>
                    <a:pt x="4" y="92"/>
                  </a:cubicBezTo>
                  <a:cubicBezTo>
                    <a:pt x="0" y="98"/>
                    <a:pt x="3" y="114"/>
                    <a:pt x="3" y="114"/>
                  </a:cubicBezTo>
                  <a:cubicBezTo>
                    <a:pt x="6" y="117"/>
                    <a:pt x="12" y="109"/>
                    <a:pt x="19" y="108"/>
                  </a:cubicBezTo>
                  <a:cubicBezTo>
                    <a:pt x="26" y="107"/>
                    <a:pt x="37" y="106"/>
                    <a:pt x="43" y="106"/>
                  </a:cubicBezTo>
                  <a:cubicBezTo>
                    <a:pt x="49" y="106"/>
                    <a:pt x="55" y="111"/>
                    <a:pt x="58" y="108"/>
                  </a:cubicBezTo>
                  <a:cubicBezTo>
                    <a:pt x="63" y="94"/>
                    <a:pt x="63" y="100"/>
                    <a:pt x="60" y="90"/>
                  </a:cubicBezTo>
                  <a:cubicBezTo>
                    <a:pt x="61" y="85"/>
                    <a:pt x="57" y="80"/>
                    <a:pt x="60" y="76"/>
                  </a:cubicBezTo>
                  <a:cubicBezTo>
                    <a:pt x="62" y="73"/>
                    <a:pt x="68" y="74"/>
                    <a:pt x="72" y="72"/>
                  </a:cubicBezTo>
                  <a:cubicBezTo>
                    <a:pt x="73" y="67"/>
                    <a:pt x="75" y="68"/>
                    <a:pt x="76" y="66"/>
                  </a:cubicBezTo>
                  <a:cubicBezTo>
                    <a:pt x="76" y="62"/>
                    <a:pt x="75" y="57"/>
                    <a:pt x="75" y="52"/>
                  </a:cubicBezTo>
                  <a:cubicBezTo>
                    <a:pt x="75" y="49"/>
                    <a:pt x="75" y="49"/>
                    <a:pt x="75" y="46"/>
                  </a:cubicBezTo>
                  <a:cubicBezTo>
                    <a:pt x="75" y="43"/>
                    <a:pt x="76" y="36"/>
                    <a:pt x="78" y="33"/>
                  </a:cubicBezTo>
                  <a:cubicBezTo>
                    <a:pt x="80" y="30"/>
                    <a:pt x="83" y="30"/>
                    <a:pt x="88" y="30"/>
                  </a:cubicBezTo>
                  <a:cubicBezTo>
                    <a:pt x="93" y="30"/>
                    <a:pt x="99" y="34"/>
                    <a:pt x="106" y="34"/>
                  </a:cubicBezTo>
                  <a:cubicBezTo>
                    <a:pt x="113" y="34"/>
                    <a:pt x="125" y="32"/>
                    <a:pt x="130" y="30"/>
                  </a:cubicBezTo>
                  <a:cubicBezTo>
                    <a:pt x="133" y="21"/>
                    <a:pt x="146" y="27"/>
                    <a:pt x="138" y="21"/>
                  </a:cubicBezTo>
                  <a:cubicBezTo>
                    <a:pt x="133" y="13"/>
                    <a:pt x="121" y="8"/>
                    <a:pt x="118" y="0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53" name="Freeform 60">
              <a:extLst>
                <a:ext uri="{FF2B5EF4-FFF2-40B4-BE49-F238E27FC236}">
                  <a16:creationId xmlns:a16="http://schemas.microsoft.com/office/drawing/2014/main" id="{2F717AAF-9600-F349-8A38-0B88F504F1B8}"/>
                </a:ext>
              </a:extLst>
            </p:cNvPr>
            <p:cNvSpPr>
              <a:spLocks/>
            </p:cNvSpPr>
            <p:nvPr>
              <p:custDataLst>
                <p:tags r:id="rId44"/>
              </p:custDataLst>
            </p:nvPr>
          </p:nvSpPr>
          <p:spPr bwMode="gray">
            <a:xfrm>
              <a:off x="3650300" y="1400638"/>
              <a:ext cx="143113" cy="114150"/>
            </a:xfrm>
            <a:custGeom>
              <a:avLst/>
              <a:gdLst>
                <a:gd name="T0" fmla="*/ 0 w 173"/>
                <a:gd name="T1" fmla="*/ 138 h 138"/>
                <a:gd name="T2" fmla="*/ 27 w 173"/>
                <a:gd name="T3" fmla="*/ 124 h 138"/>
                <a:gd name="T4" fmla="*/ 39 w 173"/>
                <a:gd name="T5" fmla="*/ 114 h 138"/>
                <a:gd name="T6" fmla="*/ 54 w 173"/>
                <a:gd name="T7" fmla="*/ 63 h 138"/>
                <a:gd name="T8" fmla="*/ 72 w 173"/>
                <a:gd name="T9" fmla="*/ 42 h 138"/>
                <a:gd name="T10" fmla="*/ 90 w 173"/>
                <a:gd name="T11" fmla="*/ 30 h 138"/>
                <a:gd name="T12" fmla="*/ 102 w 173"/>
                <a:gd name="T13" fmla="*/ 15 h 138"/>
                <a:gd name="T14" fmla="*/ 108 w 173"/>
                <a:gd name="T15" fmla="*/ 0 h 138"/>
                <a:gd name="T16" fmla="*/ 144 w 173"/>
                <a:gd name="T17" fmla="*/ 4 h 138"/>
                <a:gd name="T18" fmla="*/ 168 w 173"/>
                <a:gd name="T19" fmla="*/ 12 h 138"/>
                <a:gd name="T20" fmla="*/ 171 w 173"/>
                <a:gd name="T21" fmla="*/ 57 h 138"/>
                <a:gd name="T22" fmla="*/ 154 w 173"/>
                <a:gd name="T23" fmla="*/ 64 h 138"/>
                <a:gd name="T24" fmla="*/ 145 w 173"/>
                <a:gd name="T25" fmla="*/ 76 h 138"/>
                <a:gd name="T26" fmla="*/ 133 w 173"/>
                <a:gd name="T27" fmla="*/ 85 h 138"/>
                <a:gd name="T28" fmla="*/ 118 w 173"/>
                <a:gd name="T29" fmla="*/ 96 h 138"/>
                <a:gd name="T30" fmla="*/ 104 w 173"/>
                <a:gd name="T31" fmla="*/ 108 h 138"/>
                <a:gd name="T32" fmla="*/ 85 w 173"/>
                <a:gd name="T33" fmla="*/ 109 h 138"/>
                <a:gd name="T34" fmla="*/ 61 w 173"/>
                <a:gd name="T35" fmla="*/ 133 h 138"/>
                <a:gd name="T36" fmla="*/ 0 w 173"/>
                <a:gd name="T37" fmla="*/ 138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73" h="138">
                  <a:moveTo>
                    <a:pt x="0" y="138"/>
                  </a:moveTo>
                  <a:cubicBezTo>
                    <a:pt x="6" y="135"/>
                    <a:pt x="21" y="128"/>
                    <a:pt x="27" y="124"/>
                  </a:cubicBezTo>
                  <a:cubicBezTo>
                    <a:pt x="31" y="118"/>
                    <a:pt x="31" y="115"/>
                    <a:pt x="39" y="114"/>
                  </a:cubicBezTo>
                  <a:cubicBezTo>
                    <a:pt x="60" y="104"/>
                    <a:pt x="42" y="80"/>
                    <a:pt x="54" y="63"/>
                  </a:cubicBezTo>
                  <a:cubicBezTo>
                    <a:pt x="56" y="53"/>
                    <a:pt x="61" y="44"/>
                    <a:pt x="72" y="42"/>
                  </a:cubicBezTo>
                  <a:cubicBezTo>
                    <a:pt x="77" y="36"/>
                    <a:pt x="82" y="32"/>
                    <a:pt x="90" y="30"/>
                  </a:cubicBezTo>
                  <a:cubicBezTo>
                    <a:pt x="97" y="27"/>
                    <a:pt x="98" y="21"/>
                    <a:pt x="102" y="15"/>
                  </a:cubicBezTo>
                  <a:cubicBezTo>
                    <a:pt x="103" y="9"/>
                    <a:pt x="104" y="5"/>
                    <a:pt x="108" y="0"/>
                  </a:cubicBezTo>
                  <a:cubicBezTo>
                    <a:pt x="121" y="1"/>
                    <a:pt x="131" y="3"/>
                    <a:pt x="144" y="4"/>
                  </a:cubicBezTo>
                  <a:cubicBezTo>
                    <a:pt x="154" y="5"/>
                    <a:pt x="163" y="3"/>
                    <a:pt x="168" y="12"/>
                  </a:cubicBezTo>
                  <a:cubicBezTo>
                    <a:pt x="172" y="20"/>
                    <a:pt x="173" y="48"/>
                    <a:pt x="171" y="57"/>
                  </a:cubicBezTo>
                  <a:cubicBezTo>
                    <a:pt x="169" y="66"/>
                    <a:pt x="158" y="61"/>
                    <a:pt x="154" y="64"/>
                  </a:cubicBezTo>
                  <a:cubicBezTo>
                    <a:pt x="149" y="68"/>
                    <a:pt x="148" y="71"/>
                    <a:pt x="145" y="76"/>
                  </a:cubicBezTo>
                  <a:cubicBezTo>
                    <a:pt x="143" y="84"/>
                    <a:pt x="140" y="84"/>
                    <a:pt x="133" y="85"/>
                  </a:cubicBezTo>
                  <a:cubicBezTo>
                    <a:pt x="127" y="89"/>
                    <a:pt x="124" y="92"/>
                    <a:pt x="118" y="96"/>
                  </a:cubicBezTo>
                  <a:cubicBezTo>
                    <a:pt x="113" y="100"/>
                    <a:pt x="109" y="106"/>
                    <a:pt x="104" y="108"/>
                  </a:cubicBezTo>
                  <a:cubicBezTo>
                    <a:pt x="99" y="110"/>
                    <a:pt x="92" y="105"/>
                    <a:pt x="85" y="109"/>
                  </a:cubicBezTo>
                  <a:cubicBezTo>
                    <a:pt x="77" y="113"/>
                    <a:pt x="62" y="133"/>
                    <a:pt x="61" y="133"/>
                  </a:cubicBezTo>
                  <a:cubicBezTo>
                    <a:pt x="44" y="134"/>
                    <a:pt x="17" y="138"/>
                    <a:pt x="0" y="138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54" name="Freeform 61">
              <a:extLst>
                <a:ext uri="{FF2B5EF4-FFF2-40B4-BE49-F238E27FC236}">
                  <a16:creationId xmlns:a16="http://schemas.microsoft.com/office/drawing/2014/main" id="{EDF833CB-5D7C-B944-B466-573B831C39E1}"/>
                </a:ext>
              </a:extLst>
            </p:cNvPr>
            <p:cNvSpPr>
              <a:spLocks/>
            </p:cNvSpPr>
            <p:nvPr>
              <p:custDataLst>
                <p:tags r:id="rId45"/>
              </p:custDataLst>
            </p:nvPr>
          </p:nvSpPr>
          <p:spPr bwMode="gray">
            <a:xfrm>
              <a:off x="4238936" y="1452601"/>
              <a:ext cx="253855" cy="217224"/>
            </a:xfrm>
            <a:custGeom>
              <a:avLst/>
              <a:gdLst>
                <a:gd name="T0" fmla="*/ 7 w 306"/>
                <a:gd name="T1" fmla="*/ 45 h 262"/>
                <a:gd name="T2" fmla="*/ 23 w 306"/>
                <a:gd name="T3" fmla="*/ 45 h 262"/>
                <a:gd name="T4" fmla="*/ 37 w 306"/>
                <a:gd name="T5" fmla="*/ 36 h 262"/>
                <a:gd name="T6" fmla="*/ 35 w 306"/>
                <a:gd name="T7" fmla="*/ 15 h 262"/>
                <a:gd name="T8" fmla="*/ 37 w 306"/>
                <a:gd name="T9" fmla="*/ 6 h 262"/>
                <a:gd name="T10" fmla="*/ 59 w 306"/>
                <a:gd name="T11" fmla="*/ 3 h 262"/>
                <a:gd name="T12" fmla="*/ 79 w 306"/>
                <a:gd name="T13" fmla="*/ 1 h 262"/>
                <a:gd name="T14" fmla="*/ 94 w 306"/>
                <a:gd name="T15" fmla="*/ 7 h 262"/>
                <a:gd name="T16" fmla="*/ 106 w 306"/>
                <a:gd name="T17" fmla="*/ 18 h 262"/>
                <a:gd name="T18" fmla="*/ 121 w 306"/>
                <a:gd name="T19" fmla="*/ 24 h 262"/>
                <a:gd name="T20" fmla="*/ 128 w 306"/>
                <a:gd name="T21" fmla="*/ 36 h 262"/>
                <a:gd name="T22" fmla="*/ 128 w 306"/>
                <a:gd name="T23" fmla="*/ 39 h 262"/>
                <a:gd name="T24" fmla="*/ 139 w 306"/>
                <a:gd name="T25" fmla="*/ 43 h 262"/>
                <a:gd name="T26" fmla="*/ 154 w 306"/>
                <a:gd name="T27" fmla="*/ 48 h 262"/>
                <a:gd name="T28" fmla="*/ 185 w 306"/>
                <a:gd name="T29" fmla="*/ 52 h 262"/>
                <a:gd name="T30" fmla="*/ 200 w 306"/>
                <a:gd name="T31" fmla="*/ 58 h 262"/>
                <a:gd name="T32" fmla="*/ 214 w 306"/>
                <a:gd name="T33" fmla="*/ 81 h 262"/>
                <a:gd name="T34" fmla="*/ 223 w 306"/>
                <a:gd name="T35" fmla="*/ 94 h 262"/>
                <a:gd name="T36" fmla="*/ 235 w 306"/>
                <a:gd name="T37" fmla="*/ 111 h 262"/>
                <a:gd name="T38" fmla="*/ 247 w 306"/>
                <a:gd name="T39" fmla="*/ 129 h 262"/>
                <a:gd name="T40" fmla="*/ 254 w 306"/>
                <a:gd name="T41" fmla="*/ 156 h 262"/>
                <a:gd name="T42" fmla="*/ 280 w 306"/>
                <a:gd name="T43" fmla="*/ 162 h 262"/>
                <a:gd name="T44" fmla="*/ 302 w 306"/>
                <a:gd name="T45" fmla="*/ 163 h 262"/>
                <a:gd name="T46" fmla="*/ 304 w 306"/>
                <a:gd name="T47" fmla="*/ 177 h 262"/>
                <a:gd name="T48" fmla="*/ 296 w 306"/>
                <a:gd name="T49" fmla="*/ 193 h 262"/>
                <a:gd name="T50" fmla="*/ 281 w 306"/>
                <a:gd name="T51" fmla="*/ 204 h 262"/>
                <a:gd name="T52" fmla="*/ 274 w 306"/>
                <a:gd name="T53" fmla="*/ 210 h 262"/>
                <a:gd name="T54" fmla="*/ 257 w 306"/>
                <a:gd name="T55" fmla="*/ 214 h 262"/>
                <a:gd name="T56" fmla="*/ 236 w 306"/>
                <a:gd name="T57" fmla="*/ 223 h 262"/>
                <a:gd name="T58" fmla="*/ 208 w 306"/>
                <a:gd name="T59" fmla="*/ 224 h 262"/>
                <a:gd name="T60" fmla="*/ 197 w 306"/>
                <a:gd name="T61" fmla="*/ 228 h 262"/>
                <a:gd name="T62" fmla="*/ 191 w 306"/>
                <a:gd name="T63" fmla="*/ 231 h 262"/>
                <a:gd name="T64" fmla="*/ 182 w 306"/>
                <a:gd name="T65" fmla="*/ 249 h 262"/>
                <a:gd name="T66" fmla="*/ 169 w 306"/>
                <a:gd name="T67" fmla="*/ 262 h 262"/>
                <a:gd name="T68" fmla="*/ 137 w 306"/>
                <a:gd name="T69" fmla="*/ 246 h 262"/>
                <a:gd name="T70" fmla="*/ 113 w 306"/>
                <a:gd name="T71" fmla="*/ 247 h 262"/>
                <a:gd name="T72" fmla="*/ 107 w 306"/>
                <a:gd name="T73" fmla="*/ 238 h 262"/>
                <a:gd name="T74" fmla="*/ 83 w 306"/>
                <a:gd name="T75" fmla="*/ 208 h 262"/>
                <a:gd name="T76" fmla="*/ 68 w 306"/>
                <a:gd name="T77" fmla="*/ 192 h 262"/>
                <a:gd name="T78" fmla="*/ 61 w 306"/>
                <a:gd name="T79" fmla="*/ 154 h 262"/>
                <a:gd name="T80" fmla="*/ 37 w 306"/>
                <a:gd name="T81" fmla="*/ 127 h 262"/>
                <a:gd name="T82" fmla="*/ 31 w 306"/>
                <a:gd name="T83" fmla="*/ 120 h 262"/>
                <a:gd name="T84" fmla="*/ 20 w 306"/>
                <a:gd name="T85" fmla="*/ 96 h 262"/>
                <a:gd name="T86" fmla="*/ 8 w 306"/>
                <a:gd name="T87" fmla="*/ 78 h 262"/>
                <a:gd name="T88" fmla="*/ 1 w 306"/>
                <a:gd name="T89" fmla="*/ 60 h 262"/>
                <a:gd name="T90" fmla="*/ 7 w 306"/>
                <a:gd name="T91" fmla="*/ 45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06" h="262">
                  <a:moveTo>
                    <a:pt x="7" y="45"/>
                  </a:moveTo>
                  <a:cubicBezTo>
                    <a:pt x="14" y="46"/>
                    <a:pt x="17" y="49"/>
                    <a:pt x="23" y="45"/>
                  </a:cubicBezTo>
                  <a:cubicBezTo>
                    <a:pt x="27" y="38"/>
                    <a:pt x="29" y="37"/>
                    <a:pt x="37" y="36"/>
                  </a:cubicBezTo>
                  <a:cubicBezTo>
                    <a:pt x="48" y="30"/>
                    <a:pt x="44" y="20"/>
                    <a:pt x="35" y="15"/>
                  </a:cubicBezTo>
                  <a:cubicBezTo>
                    <a:pt x="34" y="12"/>
                    <a:pt x="32" y="7"/>
                    <a:pt x="37" y="6"/>
                  </a:cubicBezTo>
                  <a:cubicBezTo>
                    <a:pt x="44" y="4"/>
                    <a:pt x="59" y="3"/>
                    <a:pt x="59" y="3"/>
                  </a:cubicBezTo>
                  <a:cubicBezTo>
                    <a:pt x="67" y="0"/>
                    <a:pt x="71" y="0"/>
                    <a:pt x="79" y="1"/>
                  </a:cubicBezTo>
                  <a:cubicBezTo>
                    <a:pt x="84" y="4"/>
                    <a:pt x="88" y="6"/>
                    <a:pt x="94" y="7"/>
                  </a:cubicBezTo>
                  <a:cubicBezTo>
                    <a:pt x="100" y="10"/>
                    <a:pt x="106" y="18"/>
                    <a:pt x="106" y="18"/>
                  </a:cubicBezTo>
                  <a:cubicBezTo>
                    <a:pt x="109" y="24"/>
                    <a:pt x="115" y="20"/>
                    <a:pt x="121" y="24"/>
                  </a:cubicBezTo>
                  <a:cubicBezTo>
                    <a:pt x="122" y="31"/>
                    <a:pt x="122" y="33"/>
                    <a:pt x="128" y="36"/>
                  </a:cubicBezTo>
                  <a:cubicBezTo>
                    <a:pt x="129" y="38"/>
                    <a:pt x="126" y="38"/>
                    <a:pt x="128" y="39"/>
                  </a:cubicBezTo>
                  <a:cubicBezTo>
                    <a:pt x="130" y="40"/>
                    <a:pt x="135" y="42"/>
                    <a:pt x="139" y="43"/>
                  </a:cubicBezTo>
                  <a:cubicBezTo>
                    <a:pt x="144" y="45"/>
                    <a:pt x="149" y="46"/>
                    <a:pt x="154" y="48"/>
                  </a:cubicBezTo>
                  <a:cubicBezTo>
                    <a:pt x="166" y="57"/>
                    <a:pt x="152" y="48"/>
                    <a:pt x="185" y="52"/>
                  </a:cubicBezTo>
                  <a:cubicBezTo>
                    <a:pt x="190" y="53"/>
                    <a:pt x="195" y="57"/>
                    <a:pt x="200" y="58"/>
                  </a:cubicBezTo>
                  <a:cubicBezTo>
                    <a:pt x="202" y="70"/>
                    <a:pt x="203" y="76"/>
                    <a:pt x="214" y="81"/>
                  </a:cubicBezTo>
                  <a:cubicBezTo>
                    <a:pt x="222" y="91"/>
                    <a:pt x="219" y="87"/>
                    <a:pt x="223" y="94"/>
                  </a:cubicBezTo>
                  <a:cubicBezTo>
                    <a:pt x="224" y="107"/>
                    <a:pt x="224" y="106"/>
                    <a:pt x="235" y="111"/>
                  </a:cubicBezTo>
                  <a:cubicBezTo>
                    <a:pt x="239" y="118"/>
                    <a:pt x="241" y="125"/>
                    <a:pt x="247" y="129"/>
                  </a:cubicBezTo>
                  <a:cubicBezTo>
                    <a:pt x="250" y="137"/>
                    <a:pt x="245" y="151"/>
                    <a:pt x="254" y="156"/>
                  </a:cubicBezTo>
                  <a:cubicBezTo>
                    <a:pt x="259" y="161"/>
                    <a:pt x="272" y="161"/>
                    <a:pt x="280" y="162"/>
                  </a:cubicBezTo>
                  <a:cubicBezTo>
                    <a:pt x="288" y="163"/>
                    <a:pt x="298" y="160"/>
                    <a:pt x="302" y="163"/>
                  </a:cubicBezTo>
                  <a:cubicBezTo>
                    <a:pt x="306" y="166"/>
                    <a:pt x="305" y="172"/>
                    <a:pt x="304" y="177"/>
                  </a:cubicBezTo>
                  <a:cubicBezTo>
                    <a:pt x="303" y="182"/>
                    <a:pt x="300" y="188"/>
                    <a:pt x="296" y="193"/>
                  </a:cubicBezTo>
                  <a:cubicBezTo>
                    <a:pt x="293" y="201"/>
                    <a:pt x="286" y="201"/>
                    <a:pt x="281" y="204"/>
                  </a:cubicBezTo>
                  <a:cubicBezTo>
                    <a:pt x="277" y="207"/>
                    <a:pt x="278" y="208"/>
                    <a:pt x="274" y="210"/>
                  </a:cubicBezTo>
                  <a:cubicBezTo>
                    <a:pt x="270" y="212"/>
                    <a:pt x="263" y="212"/>
                    <a:pt x="257" y="214"/>
                  </a:cubicBezTo>
                  <a:cubicBezTo>
                    <a:pt x="245" y="223"/>
                    <a:pt x="254" y="222"/>
                    <a:pt x="236" y="223"/>
                  </a:cubicBezTo>
                  <a:cubicBezTo>
                    <a:pt x="227" y="225"/>
                    <a:pt x="214" y="223"/>
                    <a:pt x="208" y="224"/>
                  </a:cubicBezTo>
                  <a:cubicBezTo>
                    <a:pt x="202" y="225"/>
                    <a:pt x="200" y="227"/>
                    <a:pt x="197" y="228"/>
                  </a:cubicBezTo>
                  <a:cubicBezTo>
                    <a:pt x="194" y="231"/>
                    <a:pt x="193" y="228"/>
                    <a:pt x="191" y="231"/>
                  </a:cubicBezTo>
                  <a:cubicBezTo>
                    <a:pt x="189" y="234"/>
                    <a:pt x="186" y="244"/>
                    <a:pt x="182" y="249"/>
                  </a:cubicBezTo>
                  <a:cubicBezTo>
                    <a:pt x="179" y="254"/>
                    <a:pt x="174" y="259"/>
                    <a:pt x="169" y="262"/>
                  </a:cubicBezTo>
                  <a:cubicBezTo>
                    <a:pt x="154" y="259"/>
                    <a:pt x="149" y="248"/>
                    <a:pt x="137" y="246"/>
                  </a:cubicBezTo>
                  <a:cubicBezTo>
                    <a:pt x="129" y="246"/>
                    <a:pt x="121" y="248"/>
                    <a:pt x="113" y="247"/>
                  </a:cubicBezTo>
                  <a:cubicBezTo>
                    <a:pt x="112" y="247"/>
                    <a:pt x="107" y="238"/>
                    <a:pt x="107" y="238"/>
                  </a:cubicBezTo>
                  <a:cubicBezTo>
                    <a:pt x="101" y="228"/>
                    <a:pt x="93" y="214"/>
                    <a:pt x="83" y="208"/>
                  </a:cubicBezTo>
                  <a:cubicBezTo>
                    <a:pt x="80" y="201"/>
                    <a:pt x="75" y="196"/>
                    <a:pt x="68" y="192"/>
                  </a:cubicBezTo>
                  <a:cubicBezTo>
                    <a:pt x="58" y="175"/>
                    <a:pt x="64" y="186"/>
                    <a:pt x="61" y="154"/>
                  </a:cubicBezTo>
                  <a:cubicBezTo>
                    <a:pt x="60" y="142"/>
                    <a:pt x="45" y="133"/>
                    <a:pt x="37" y="127"/>
                  </a:cubicBezTo>
                  <a:cubicBezTo>
                    <a:pt x="36" y="124"/>
                    <a:pt x="32" y="123"/>
                    <a:pt x="31" y="120"/>
                  </a:cubicBezTo>
                  <a:cubicBezTo>
                    <a:pt x="27" y="107"/>
                    <a:pt x="34" y="98"/>
                    <a:pt x="20" y="96"/>
                  </a:cubicBezTo>
                  <a:cubicBezTo>
                    <a:pt x="18" y="88"/>
                    <a:pt x="14" y="83"/>
                    <a:pt x="8" y="78"/>
                  </a:cubicBezTo>
                  <a:cubicBezTo>
                    <a:pt x="7" y="72"/>
                    <a:pt x="5" y="65"/>
                    <a:pt x="1" y="60"/>
                  </a:cubicBezTo>
                  <a:cubicBezTo>
                    <a:pt x="1" y="55"/>
                    <a:pt x="0" y="45"/>
                    <a:pt x="7" y="45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55" name="Freeform 62">
              <a:extLst>
                <a:ext uri="{FF2B5EF4-FFF2-40B4-BE49-F238E27FC236}">
                  <a16:creationId xmlns:a16="http://schemas.microsoft.com/office/drawing/2014/main" id="{BDC314FE-84D9-BD4A-BD36-83EF24EC6736}"/>
                </a:ext>
              </a:extLst>
            </p:cNvPr>
            <p:cNvSpPr>
              <a:spLocks/>
            </p:cNvSpPr>
            <p:nvPr>
              <p:custDataLst>
                <p:tags r:id="rId46"/>
              </p:custDataLst>
            </p:nvPr>
          </p:nvSpPr>
          <p:spPr bwMode="gray">
            <a:xfrm>
              <a:off x="4231270" y="1434713"/>
              <a:ext cx="60482" cy="60482"/>
            </a:xfrm>
            <a:custGeom>
              <a:avLst/>
              <a:gdLst>
                <a:gd name="T0" fmla="*/ 8 w 73"/>
                <a:gd name="T1" fmla="*/ 70 h 73"/>
                <a:gd name="T2" fmla="*/ 31 w 73"/>
                <a:gd name="T3" fmla="*/ 67 h 73"/>
                <a:gd name="T4" fmla="*/ 41 w 73"/>
                <a:gd name="T5" fmla="*/ 56 h 73"/>
                <a:gd name="T6" fmla="*/ 50 w 73"/>
                <a:gd name="T7" fmla="*/ 58 h 73"/>
                <a:gd name="T8" fmla="*/ 46 w 73"/>
                <a:gd name="T9" fmla="*/ 37 h 73"/>
                <a:gd name="T10" fmla="*/ 57 w 73"/>
                <a:gd name="T11" fmla="*/ 26 h 73"/>
                <a:gd name="T12" fmla="*/ 70 w 73"/>
                <a:gd name="T13" fmla="*/ 28 h 73"/>
                <a:gd name="T14" fmla="*/ 64 w 73"/>
                <a:gd name="T15" fmla="*/ 17 h 73"/>
                <a:gd name="T16" fmla="*/ 58 w 73"/>
                <a:gd name="T17" fmla="*/ 2 h 73"/>
                <a:gd name="T18" fmla="*/ 46 w 73"/>
                <a:gd name="T19" fmla="*/ 5 h 73"/>
                <a:gd name="T20" fmla="*/ 38 w 73"/>
                <a:gd name="T21" fmla="*/ 14 h 73"/>
                <a:gd name="T22" fmla="*/ 41 w 73"/>
                <a:gd name="T23" fmla="*/ 14 h 73"/>
                <a:gd name="T24" fmla="*/ 26 w 73"/>
                <a:gd name="T25" fmla="*/ 11 h 73"/>
                <a:gd name="T26" fmla="*/ 16 w 73"/>
                <a:gd name="T27" fmla="*/ 22 h 73"/>
                <a:gd name="T28" fmla="*/ 4 w 73"/>
                <a:gd name="T29" fmla="*/ 44 h 73"/>
                <a:gd name="T30" fmla="*/ 5 w 73"/>
                <a:gd name="T31" fmla="*/ 65 h 73"/>
                <a:gd name="T32" fmla="*/ 8 w 73"/>
                <a:gd name="T33" fmla="*/ 7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3" h="73">
                  <a:moveTo>
                    <a:pt x="8" y="70"/>
                  </a:moveTo>
                  <a:cubicBezTo>
                    <a:pt x="22" y="64"/>
                    <a:pt x="0" y="73"/>
                    <a:pt x="31" y="67"/>
                  </a:cubicBezTo>
                  <a:cubicBezTo>
                    <a:pt x="36" y="66"/>
                    <a:pt x="38" y="57"/>
                    <a:pt x="41" y="56"/>
                  </a:cubicBezTo>
                  <a:cubicBezTo>
                    <a:pt x="44" y="55"/>
                    <a:pt x="49" y="61"/>
                    <a:pt x="50" y="58"/>
                  </a:cubicBezTo>
                  <a:cubicBezTo>
                    <a:pt x="53" y="51"/>
                    <a:pt x="51" y="43"/>
                    <a:pt x="46" y="37"/>
                  </a:cubicBezTo>
                  <a:cubicBezTo>
                    <a:pt x="47" y="32"/>
                    <a:pt x="53" y="27"/>
                    <a:pt x="57" y="26"/>
                  </a:cubicBezTo>
                  <a:cubicBezTo>
                    <a:pt x="61" y="25"/>
                    <a:pt x="69" y="29"/>
                    <a:pt x="70" y="28"/>
                  </a:cubicBezTo>
                  <a:cubicBezTo>
                    <a:pt x="73" y="24"/>
                    <a:pt x="66" y="21"/>
                    <a:pt x="64" y="17"/>
                  </a:cubicBezTo>
                  <a:cubicBezTo>
                    <a:pt x="62" y="13"/>
                    <a:pt x="61" y="4"/>
                    <a:pt x="58" y="2"/>
                  </a:cubicBezTo>
                  <a:cubicBezTo>
                    <a:pt x="55" y="0"/>
                    <a:pt x="49" y="3"/>
                    <a:pt x="46" y="5"/>
                  </a:cubicBezTo>
                  <a:cubicBezTo>
                    <a:pt x="44" y="6"/>
                    <a:pt x="39" y="12"/>
                    <a:pt x="38" y="14"/>
                  </a:cubicBezTo>
                  <a:cubicBezTo>
                    <a:pt x="37" y="17"/>
                    <a:pt x="43" y="11"/>
                    <a:pt x="41" y="14"/>
                  </a:cubicBezTo>
                  <a:cubicBezTo>
                    <a:pt x="41" y="14"/>
                    <a:pt x="27" y="12"/>
                    <a:pt x="26" y="11"/>
                  </a:cubicBezTo>
                  <a:cubicBezTo>
                    <a:pt x="21" y="14"/>
                    <a:pt x="19" y="17"/>
                    <a:pt x="16" y="22"/>
                  </a:cubicBezTo>
                  <a:cubicBezTo>
                    <a:pt x="14" y="38"/>
                    <a:pt x="18" y="42"/>
                    <a:pt x="4" y="44"/>
                  </a:cubicBezTo>
                  <a:cubicBezTo>
                    <a:pt x="4" y="51"/>
                    <a:pt x="4" y="58"/>
                    <a:pt x="5" y="65"/>
                  </a:cubicBezTo>
                  <a:cubicBezTo>
                    <a:pt x="5" y="67"/>
                    <a:pt x="8" y="70"/>
                    <a:pt x="8" y="70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56" name="Freeform 63">
              <a:extLst>
                <a:ext uri="{FF2B5EF4-FFF2-40B4-BE49-F238E27FC236}">
                  <a16:creationId xmlns:a16="http://schemas.microsoft.com/office/drawing/2014/main" id="{65A5A375-970E-4E41-831E-6AFBF7A9F269}"/>
                </a:ext>
              </a:extLst>
            </p:cNvPr>
            <p:cNvSpPr>
              <a:spLocks/>
            </p:cNvSpPr>
            <p:nvPr>
              <p:custDataLst>
                <p:tags r:id="rId47"/>
              </p:custDataLst>
            </p:nvPr>
          </p:nvSpPr>
          <p:spPr bwMode="gray">
            <a:xfrm>
              <a:off x="3664781" y="1766939"/>
              <a:ext cx="60482" cy="44297"/>
            </a:xfrm>
            <a:custGeom>
              <a:avLst/>
              <a:gdLst>
                <a:gd name="T0" fmla="*/ 51 w 73"/>
                <a:gd name="T1" fmla="*/ 17 h 53"/>
                <a:gd name="T2" fmla="*/ 47 w 73"/>
                <a:gd name="T3" fmla="*/ 11 h 53"/>
                <a:gd name="T4" fmla="*/ 36 w 73"/>
                <a:gd name="T5" fmla="*/ 11 h 53"/>
                <a:gd name="T6" fmla="*/ 18 w 73"/>
                <a:gd name="T7" fmla="*/ 0 h 53"/>
                <a:gd name="T8" fmla="*/ 7 w 73"/>
                <a:gd name="T9" fmla="*/ 11 h 53"/>
                <a:gd name="T10" fmla="*/ 1 w 73"/>
                <a:gd name="T11" fmla="*/ 23 h 53"/>
                <a:gd name="T12" fmla="*/ 15 w 73"/>
                <a:gd name="T13" fmla="*/ 27 h 53"/>
                <a:gd name="T14" fmla="*/ 27 w 73"/>
                <a:gd name="T15" fmla="*/ 35 h 53"/>
                <a:gd name="T16" fmla="*/ 43 w 73"/>
                <a:gd name="T17" fmla="*/ 49 h 53"/>
                <a:gd name="T18" fmla="*/ 55 w 73"/>
                <a:gd name="T19" fmla="*/ 53 h 53"/>
                <a:gd name="T20" fmla="*/ 55 w 73"/>
                <a:gd name="T21" fmla="*/ 31 h 53"/>
                <a:gd name="T22" fmla="*/ 51 w 73"/>
                <a:gd name="T23" fmla="*/ 1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3" h="53">
                  <a:moveTo>
                    <a:pt x="51" y="17"/>
                  </a:moveTo>
                  <a:cubicBezTo>
                    <a:pt x="50" y="15"/>
                    <a:pt x="49" y="11"/>
                    <a:pt x="47" y="11"/>
                  </a:cubicBezTo>
                  <a:cubicBezTo>
                    <a:pt x="44" y="9"/>
                    <a:pt x="41" y="13"/>
                    <a:pt x="36" y="11"/>
                  </a:cubicBezTo>
                  <a:cubicBezTo>
                    <a:pt x="31" y="9"/>
                    <a:pt x="23" y="0"/>
                    <a:pt x="18" y="0"/>
                  </a:cubicBezTo>
                  <a:cubicBezTo>
                    <a:pt x="13" y="0"/>
                    <a:pt x="10" y="7"/>
                    <a:pt x="7" y="11"/>
                  </a:cubicBezTo>
                  <a:cubicBezTo>
                    <a:pt x="7" y="12"/>
                    <a:pt x="0" y="21"/>
                    <a:pt x="1" y="23"/>
                  </a:cubicBezTo>
                  <a:cubicBezTo>
                    <a:pt x="4" y="27"/>
                    <a:pt x="11" y="25"/>
                    <a:pt x="15" y="27"/>
                  </a:cubicBezTo>
                  <a:cubicBezTo>
                    <a:pt x="19" y="29"/>
                    <a:pt x="27" y="35"/>
                    <a:pt x="27" y="35"/>
                  </a:cubicBezTo>
                  <a:cubicBezTo>
                    <a:pt x="29" y="38"/>
                    <a:pt x="40" y="47"/>
                    <a:pt x="43" y="49"/>
                  </a:cubicBezTo>
                  <a:cubicBezTo>
                    <a:pt x="47" y="51"/>
                    <a:pt x="55" y="53"/>
                    <a:pt x="55" y="53"/>
                  </a:cubicBezTo>
                  <a:cubicBezTo>
                    <a:pt x="73" y="49"/>
                    <a:pt x="65" y="38"/>
                    <a:pt x="55" y="31"/>
                  </a:cubicBezTo>
                  <a:cubicBezTo>
                    <a:pt x="52" y="22"/>
                    <a:pt x="54" y="27"/>
                    <a:pt x="51" y="17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57" name="Freeform 64">
              <a:extLst>
                <a:ext uri="{FF2B5EF4-FFF2-40B4-BE49-F238E27FC236}">
                  <a16:creationId xmlns:a16="http://schemas.microsoft.com/office/drawing/2014/main" id="{C3DF5E58-5517-9443-901C-02A7D38C24A0}"/>
                </a:ext>
              </a:extLst>
            </p:cNvPr>
            <p:cNvSpPr>
              <a:spLocks/>
            </p:cNvSpPr>
            <p:nvPr>
              <p:custDataLst>
                <p:tags r:id="rId48"/>
              </p:custDataLst>
            </p:nvPr>
          </p:nvSpPr>
          <p:spPr bwMode="gray">
            <a:xfrm>
              <a:off x="3751672" y="1137414"/>
              <a:ext cx="158447" cy="157595"/>
            </a:xfrm>
            <a:custGeom>
              <a:avLst/>
              <a:gdLst>
                <a:gd name="T0" fmla="*/ 104 w 192"/>
                <a:gd name="T1" fmla="*/ 3 h 190"/>
                <a:gd name="T2" fmla="*/ 83 w 192"/>
                <a:gd name="T3" fmla="*/ 32 h 190"/>
                <a:gd name="T4" fmla="*/ 55 w 192"/>
                <a:gd name="T5" fmla="*/ 42 h 190"/>
                <a:gd name="T6" fmla="*/ 38 w 192"/>
                <a:gd name="T7" fmla="*/ 29 h 190"/>
                <a:gd name="T8" fmla="*/ 37 w 192"/>
                <a:gd name="T9" fmla="*/ 39 h 190"/>
                <a:gd name="T10" fmla="*/ 49 w 192"/>
                <a:gd name="T11" fmla="*/ 50 h 190"/>
                <a:gd name="T12" fmla="*/ 32 w 192"/>
                <a:gd name="T13" fmla="*/ 60 h 190"/>
                <a:gd name="T14" fmla="*/ 2 w 192"/>
                <a:gd name="T15" fmla="*/ 56 h 190"/>
                <a:gd name="T16" fmla="*/ 16 w 192"/>
                <a:gd name="T17" fmla="*/ 77 h 190"/>
                <a:gd name="T18" fmla="*/ 37 w 192"/>
                <a:gd name="T19" fmla="*/ 84 h 190"/>
                <a:gd name="T20" fmla="*/ 47 w 192"/>
                <a:gd name="T21" fmla="*/ 113 h 190"/>
                <a:gd name="T22" fmla="*/ 59 w 192"/>
                <a:gd name="T23" fmla="*/ 129 h 190"/>
                <a:gd name="T24" fmla="*/ 50 w 192"/>
                <a:gd name="T25" fmla="*/ 140 h 190"/>
                <a:gd name="T26" fmla="*/ 55 w 192"/>
                <a:gd name="T27" fmla="*/ 168 h 190"/>
                <a:gd name="T28" fmla="*/ 92 w 192"/>
                <a:gd name="T29" fmla="*/ 177 h 190"/>
                <a:gd name="T30" fmla="*/ 101 w 192"/>
                <a:gd name="T31" fmla="*/ 186 h 190"/>
                <a:gd name="T32" fmla="*/ 113 w 192"/>
                <a:gd name="T33" fmla="*/ 188 h 190"/>
                <a:gd name="T34" fmla="*/ 121 w 192"/>
                <a:gd name="T35" fmla="*/ 174 h 190"/>
                <a:gd name="T36" fmla="*/ 137 w 192"/>
                <a:gd name="T37" fmla="*/ 168 h 190"/>
                <a:gd name="T38" fmla="*/ 176 w 192"/>
                <a:gd name="T39" fmla="*/ 143 h 190"/>
                <a:gd name="T40" fmla="*/ 161 w 192"/>
                <a:gd name="T41" fmla="*/ 105 h 190"/>
                <a:gd name="T42" fmla="*/ 181 w 192"/>
                <a:gd name="T43" fmla="*/ 81 h 190"/>
                <a:gd name="T44" fmla="*/ 179 w 192"/>
                <a:gd name="T45" fmla="*/ 69 h 190"/>
                <a:gd name="T46" fmla="*/ 188 w 192"/>
                <a:gd name="T47" fmla="*/ 54 h 190"/>
                <a:gd name="T48" fmla="*/ 155 w 192"/>
                <a:gd name="T49" fmla="*/ 41 h 190"/>
                <a:gd name="T50" fmla="*/ 121 w 192"/>
                <a:gd name="T51" fmla="*/ 3 h 190"/>
                <a:gd name="T52" fmla="*/ 104 w 192"/>
                <a:gd name="T53" fmla="*/ 3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92" h="190">
                  <a:moveTo>
                    <a:pt x="104" y="3"/>
                  </a:moveTo>
                  <a:cubicBezTo>
                    <a:pt x="85" y="7"/>
                    <a:pt x="99" y="23"/>
                    <a:pt x="83" y="32"/>
                  </a:cubicBezTo>
                  <a:cubicBezTo>
                    <a:pt x="71" y="48"/>
                    <a:pt x="95" y="45"/>
                    <a:pt x="55" y="42"/>
                  </a:cubicBezTo>
                  <a:cubicBezTo>
                    <a:pt x="49" y="38"/>
                    <a:pt x="45" y="33"/>
                    <a:pt x="38" y="29"/>
                  </a:cubicBezTo>
                  <a:cubicBezTo>
                    <a:pt x="32" y="33"/>
                    <a:pt x="23" y="37"/>
                    <a:pt x="37" y="39"/>
                  </a:cubicBezTo>
                  <a:cubicBezTo>
                    <a:pt x="43" y="42"/>
                    <a:pt x="46" y="45"/>
                    <a:pt x="49" y="50"/>
                  </a:cubicBezTo>
                  <a:cubicBezTo>
                    <a:pt x="46" y="58"/>
                    <a:pt x="40" y="58"/>
                    <a:pt x="32" y="60"/>
                  </a:cubicBezTo>
                  <a:cubicBezTo>
                    <a:pt x="19" y="51"/>
                    <a:pt x="21" y="53"/>
                    <a:pt x="2" y="56"/>
                  </a:cubicBezTo>
                  <a:cubicBezTo>
                    <a:pt x="0" y="71"/>
                    <a:pt x="2" y="74"/>
                    <a:pt x="16" y="77"/>
                  </a:cubicBezTo>
                  <a:cubicBezTo>
                    <a:pt x="22" y="81"/>
                    <a:pt x="30" y="83"/>
                    <a:pt x="37" y="84"/>
                  </a:cubicBezTo>
                  <a:cubicBezTo>
                    <a:pt x="47" y="91"/>
                    <a:pt x="42" y="102"/>
                    <a:pt x="47" y="113"/>
                  </a:cubicBezTo>
                  <a:cubicBezTo>
                    <a:pt x="50" y="120"/>
                    <a:pt x="55" y="123"/>
                    <a:pt x="59" y="129"/>
                  </a:cubicBezTo>
                  <a:cubicBezTo>
                    <a:pt x="58" y="136"/>
                    <a:pt x="56" y="137"/>
                    <a:pt x="50" y="140"/>
                  </a:cubicBezTo>
                  <a:cubicBezTo>
                    <a:pt x="50" y="150"/>
                    <a:pt x="43" y="166"/>
                    <a:pt x="55" y="168"/>
                  </a:cubicBezTo>
                  <a:cubicBezTo>
                    <a:pt x="68" y="178"/>
                    <a:pt x="72" y="176"/>
                    <a:pt x="92" y="177"/>
                  </a:cubicBezTo>
                  <a:cubicBezTo>
                    <a:pt x="100" y="179"/>
                    <a:pt x="98" y="184"/>
                    <a:pt x="101" y="186"/>
                  </a:cubicBezTo>
                  <a:cubicBezTo>
                    <a:pt x="104" y="188"/>
                    <a:pt x="110" y="190"/>
                    <a:pt x="113" y="188"/>
                  </a:cubicBezTo>
                  <a:cubicBezTo>
                    <a:pt x="116" y="183"/>
                    <a:pt x="119" y="179"/>
                    <a:pt x="121" y="174"/>
                  </a:cubicBezTo>
                  <a:cubicBezTo>
                    <a:pt x="123" y="164"/>
                    <a:pt x="127" y="167"/>
                    <a:pt x="137" y="168"/>
                  </a:cubicBezTo>
                  <a:cubicBezTo>
                    <a:pt x="166" y="167"/>
                    <a:pt x="192" y="174"/>
                    <a:pt x="176" y="143"/>
                  </a:cubicBezTo>
                  <a:cubicBezTo>
                    <a:pt x="175" y="110"/>
                    <a:pt x="180" y="116"/>
                    <a:pt x="161" y="105"/>
                  </a:cubicBezTo>
                  <a:cubicBezTo>
                    <a:pt x="152" y="94"/>
                    <a:pt x="172" y="84"/>
                    <a:pt x="181" y="81"/>
                  </a:cubicBezTo>
                  <a:cubicBezTo>
                    <a:pt x="185" y="74"/>
                    <a:pt x="178" y="73"/>
                    <a:pt x="179" y="69"/>
                  </a:cubicBezTo>
                  <a:cubicBezTo>
                    <a:pt x="180" y="65"/>
                    <a:pt x="192" y="59"/>
                    <a:pt x="188" y="54"/>
                  </a:cubicBezTo>
                  <a:cubicBezTo>
                    <a:pt x="186" y="41"/>
                    <a:pt x="168" y="49"/>
                    <a:pt x="155" y="41"/>
                  </a:cubicBezTo>
                  <a:cubicBezTo>
                    <a:pt x="148" y="30"/>
                    <a:pt x="131" y="10"/>
                    <a:pt x="121" y="3"/>
                  </a:cubicBezTo>
                  <a:cubicBezTo>
                    <a:pt x="116" y="0"/>
                    <a:pt x="110" y="3"/>
                    <a:pt x="104" y="3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grpSp>
          <p:nvGrpSpPr>
            <p:cNvPr id="58" name="Group 65">
              <a:extLst>
                <a:ext uri="{FF2B5EF4-FFF2-40B4-BE49-F238E27FC236}">
                  <a16:creationId xmlns:a16="http://schemas.microsoft.com/office/drawing/2014/main" id="{277FFAD6-B8ED-D545-976C-9D386423D354}"/>
                </a:ext>
              </a:extLst>
            </p:cNvPr>
            <p:cNvGrpSpPr>
              <a:grpSpLocks/>
            </p:cNvGrpSpPr>
            <p:nvPr>
              <p:custDataLst>
                <p:tags r:id="rId49"/>
              </p:custDataLst>
            </p:nvPr>
          </p:nvGrpSpPr>
          <p:grpSpPr bwMode="gray">
            <a:xfrm>
              <a:off x="3894784" y="1215784"/>
              <a:ext cx="146520" cy="168668"/>
              <a:chOff x="428" y="2050"/>
              <a:chExt cx="177" cy="203"/>
            </a:xfrm>
            <a:grpFill/>
          </p:grpSpPr>
          <p:sp>
            <p:nvSpPr>
              <p:cNvPr id="122" name="Freeform 66">
                <a:extLst>
                  <a:ext uri="{FF2B5EF4-FFF2-40B4-BE49-F238E27FC236}">
                    <a16:creationId xmlns:a16="http://schemas.microsoft.com/office/drawing/2014/main" id="{024D1E6A-955D-9847-BB06-78AD1050A95C}"/>
                  </a:ext>
                </a:extLst>
              </p:cNvPr>
              <p:cNvSpPr>
                <a:spLocks/>
              </p:cNvSpPr>
              <p:nvPr>
                <p:custDataLst>
                  <p:tags r:id="rId110"/>
                </p:custDataLst>
              </p:nvPr>
            </p:nvSpPr>
            <p:spPr bwMode="gray">
              <a:xfrm>
                <a:off x="438" y="2137"/>
                <a:ext cx="34" cy="76"/>
              </a:xfrm>
              <a:custGeom>
                <a:avLst/>
                <a:gdLst>
                  <a:gd name="T0" fmla="*/ 17 w 34"/>
                  <a:gd name="T1" fmla="*/ 5 h 76"/>
                  <a:gd name="T2" fmla="*/ 8 w 34"/>
                  <a:gd name="T3" fmla="*/ 35 h 76"/>
                  <a:gd name="T4" fmla="*/ 26 w 34"/>
                  <a:gd name="T5" fmla="*/ 73 h 76"/>
                  <a:gd name="T6" fmla="*/ 34 w 34"/>
                  <a:gd name="T7" fmla="*/ 58 h 76"/>
                  <a:gd name="T8" fmla="*/ 26 w 34"/>
                  <a:gd name="T9" fmla="*/ 23 h 76"/>
                  <a:gd name="T10" fmla="*/ 25 w 34"/>
                  <a:gd name="T11" fmla="*/ 2 h 76"/>
                  <a:gd name="T12" fmla="*/ 17 w 34"/>
                  <a:gd name="T13" fmla="*/ 5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" h="76">
                    <a:moveTo>
                      <a:pt x="17" y="5"/>
                    </a:moveTo>
                    <a:cubicBezTo>
                      <a:pt x="15" y="17"/>
                      <a:pt x="22" y="33"/>
                      <a:pt x="8" y="35"/>
                    </a:cubicBezTo>
                    <a:cubicBezTo>
                      <a:pt x="10" y="73"/>
                      <a:pt x="0" y="76"/>
                      <a:pt x="26" y="73"/>
                    </a:cubicBezTo>
                    <a:cubicBezTo>
                      <a:pt x="28" y="67"/>
                      <a:pt x="30" y="63"/>
                      <a:pt x="34" y="58"/>
                    </a:cubicBezTo>
                    <a:cubicBezTo>
                      <a:pt x="32" y="39"/>
                      <a:pt x="32" y="37"/>
                      <a:pt x="26" y="23"/>
                    </a:cubicBezTo>
                    <a:cubicBezTo>
                      <a:pt x="26" y="16"/>
                      <a:pt x="27" y="9"/>
                      <a:pt x="25" y="2"/>
                    </a:cubicBezTo>
                    <a:cubicBezTo>
                      <a:pt x="24" y="0"/>
                      <a:pt x="13" y="1"/>
                      <a:pt x="17" y="5"/>
                    </a:cubicBez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675" dirty="0"/>
              </a:p>
            </p:txBody>
          </p:sp>
          <p:sp>
            <p:nvSpPr>
              <p:cNvPr id="123" name="Freeform 67">
                <a:extLst>
                  <a:ext uri="{FF2B5EF4-FFF2-40B4-BE49-F238E27FC236}">
                    <a16:creationId xmlns:a16="http://schemas.microsoft.com/office/drawing/2014/main" id="{F69B857E-614C-4246-A5F8-A527C82ADDEE}"/>
                  </a:ext>
                </a:extLst>
              </p:cNvPr>
              <p:cNvSpPr>
                <a:spLocks/>
              </p:cNvSpPr>
              <p:nvPr>
                <p:custDataLst>
                  <p:tags r:id="rId111"/>
                </p:custDataLst>
              </p:nvPr>
            </p:nvSpPr>
            <p:spPr bwMode="gray">
              <a:xfrm>
                <a:off x="428" y="2050"/>
                <a:ext cx="177" cy="203"/>
              </a:xfrm>
              <a:custGeom>
                <a:avLst/>
                <a:gdLst>
                  <a:gd name="T0" fmla="*/ 9 w 177"/>
                  <a:gd name="T1" fmla="*/ 68 h 203"/>
                  <a:gd name="T2" fmla="*/ 29 w 177"/>
                  <a:gd name="T3" fmla="*/ 58 h 203"/>
                  <a:gd name="T4" fmla="*/ 53 w 177"/>
                  <a:gd name="T5" fmla="*/ 65 h 203"/>
                  <a:gd name="T6" fmla="*/ 62 w 177"/>
                  <a:gd name="T7" fmla="*/ 80 h 203"/>
                  <a:gd name="T8" fmla="*/ 75 w 177"/>
                  <a:gd name="T9" fmla="*/ 95 h 203"/>
                  <a:gd name="T10" fmla="*/ 104 w 177"/>
                  <a:gd name="T11" fmla="*/ 116 h 203"/>
                  <a:gd name="T12" fmla="*/ 119 w 177"/>
                  <a:gd name="T13" fmla="*/ 130 h 203"/>
                  <a:gd name="T14" fmla="*/ 128 w 177"/>
                  <a:gd name="T15" fmla="*/ 140 h 203"/>
                  <a:gd name="T16" fmla="*/ 135 w 177"/>
                  <a:gd name="T17" fmla="*/ 154 h 203"/>
                  <a:gd name="T18" fmla="*/ 81 w 177"/>
                  <a:gd name="T19" fmla="*/ 179 h 203"/>
                  <a:gd name="T20" fmla="*/ 92 w 177"/>
                  <a:gd name="T21" fmla="*/ 191 h 203"/>
                  <a:gd name="T22" fmla="*/ 107 w 177"/>
                  <a:gd name="T23" fmla="*/ 197 h 203"/>
                  <a:gd name="T24" fmla="*/ 129 w 177"/>
                  <a:gd name="T25" fmla="*/ 200 h 203"/>
                  <a:gd name="T26" fmla="*/ 146 w 177"/>
                  <a:gd name="T27" fmla="*/ 169 h 203"/>
                  <a:gd name="T28" fmla="*/ 155 w 177"/>
                  <a:gd name="T29" fmla="*/ 155 h 203"/>
                  <a:gd name="T30" fmla="*/ 149 w 177"/>
                  <a:gd name="T31" fmla="*/ 142 h 203"/>
                  <a:gd name="T32" fmla="*/ 159 w 177"/>
                  <a:gd name="T33" fmla="*/ 136 h 203"/>
                  <a:gd name="T34" fmla="*/ 174 w 177"/>
                  <a:gd name="T35" fmla="*/ 145 h 203"/>
                  <a:gd name="T36" fmla="*/ 176 w 177"/>
                  <a:gd name="T37" fmla="*/ 140 h 203"/>
                  <a:gd name="T38" fmla="*/ 162 w 177"/>
                  <a:gd name="T39" fmla="*/ 130 h 203"/>
                  <a:gd name="T40" fmla="*/ 141 w 177"/>
                  <a:gd name="T41" fmla="*/ 115 h 203"/>
                  <a:gd name="T42" fmla="*/ 135 w 177"/>
                  <a:gd name="T43" fmla="*/ 107 h 203"/>
                  <a:gd name="T44" fmla="*/ 117 w 177"/>
                  <a:gd name="T45" fmla="*/ 104 h 203"/>
                  <a:gd name="T46" fmla="*/ 107 w 177"/>
                  <a:gd name="T47" fmla="*/ 92 h 203"/>
                  <a:gd name="T48" fmla="*/ 90 w 177"/>
                  <a:gd name="T49" fmla="*/ 71 h 203"/>
                  <a:gd name="T50" fmla="*/ 78 w 177"/>
                  <a:gd name="T51" fmla="*/ 53 h 203"/>
                  <a:gd name="T52" fmla="*/ 90 w 177"/>
                  <a:gd name="T53" fmla="*/ 29 h 203"/>
                  <a:gd name="T54" fmla="*/ 81 w 177"/>
                  <a:gd name="T55" fmla="*/ 4 h 203"/>
                  <a:gd name="T56" fmla="*/ 51 w 177"/>
                  <a:gd name="T57" fmla="*/ 4 h 203"/>
                  <a:gd name="T58" fmla="*/ 23 w 177"/>
                  <a:gd name="T59" fmla="*/ 16 h 203"/>
                  <a:gd name="T60" fmla="*/ 6 w 177"/>
                  <a:gd name="T61" fmla="*/ 20 h 203"/>
                  <a:gd name="T62" fmla="*/ 2 w 177"/>
                  <a:gd name="T63" fmla="*/ 34 h 203"/>
                  <a:gd name="T64" fmla="*/ 2 w 177"/>
                  <a:gd name="T65" fmla="*/ 50 h 203"/>
                  <a:gd name="T66" fmla="*/ 12 w 177"/>
                  <a:gd name="T67" fmla="*/ 64 h 203"/>
                  <a:gd name="T68" fmla="*/ 23 w 177"/>
                  <a:gd name="T69" fmla="*/ 62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77" h="203">
                    <a:moveTo>
                      <a:pt x="9" y="68"/>
                    </a:moveTo>
                    <a:cubicBezTo>
                      <a:pt x="16" y="64"/>
                      <a:pt x="21" y="59"/>
                      <a:pt x="29" y="58"/>
                    </a:cubicBezTo>
                    <a:cubicBezTo>
                      <a:pt x="37" y="59"/>
                      <a:pt x="49" y="56"/>
                      <a:pt x="53" y="65"/>
                    </a:cubicBezTo>
                    <a:cubicBezTo>
                      <a:pt x="54" y="74"/>
                      <a:pt x="53" y="78"/>
                      <a:pt x="62" y="80"/>
                    </a:cubicBezTo>
                    <a:cubicBezTo>
                      <a:pt x="68" y="84"/>
                      <a:pt x="69" y="90"/>
                      <a:pt x="75" y="95"/>
                    </a:cubicBezTo>
                    <a:cubicBezTo>
                      <a:pt x="79" y="104"/>
                      <a:pt x="94" y="114"/>
                      <a:pt x="104" y="116"/>
                    </a:cubicBezTo>
                    <a:cubicBezTo>
                      <a:pt x="111" y="119"/>
                      <a:pt x="112" y="126"/>
                      <a:pt x="119" y="130"/>
                    </a:cubicBezTo>
                    <a:cubicBezTo>
                      <a:pt x="123" y="136"/>
                      <a:pt x="121" y="139"/>
                      <a:pt x="128" y="140"/>
                    </a:cubicBezTo>
                    <a:cubicBezTo>
                      <a:pt x="131" y="145"/>
                      <a:pt x="134" y="148"/>
                      <a:pt x="135" y="154"/>
                    </a:cubicBezTo>
                    <a:cubicBezTo>
                      <a:pt x="133" y="188"/>
                      <a:pt x="115" y="176"/>
                      <a:pt x="81" y="179"/>
                    </a:cubicBezTo>
                    <a:cubicBezTo>
                      <a:pt x="83" y="189"/>
                      <a:pt x="83" y="189"/>
                      <a:pt x="92" y="191"/>
                    </a:cubicBezTo>
                    <a:cubicBezTo>
                      <a:pt x="97" y="194"/>
                      <a:pt x="101" y="196"/>
                      <a:pt x="107" y="197"/>
                    </a:cubicBezTo>
                    <a:cubicBezTo>
                      <a:pt x="116" y="203"/>
                      <a:pt x="117" y="202"/>
                      <a:pt x="129" y="200"/>
                    </a:cubicBezTo>
                    <a:cubicBezTo>
                      <a:pt x="136" y="186"/>
                      <a:pt x="131" y="178"/>
                      <a:pt x="146" y="169"/>
                    </a:cubicBezTo>
                    <a:cubicBezTo>
                      <a:pt x="149" y="164"/>
                      <a:pt x="152" y="160"/>
                      <a:pt x="155" y="155"/>
                    </a:cubicBezTo>
                    <a:cubicBezTo>
                      <a:pt x="151" y="150"/>
                      <a:pt x="146" y="149"/>
                      <a:pt x="149" y="142"/>
                    </a:cubicBezTo>
                    <a:cubicBezTo>
                      <a:pt x="150" y="135"/>
                      <a:pt x="153" y="133"/>
                      <a:pt x="159" y="136"/>
                    </a:cubicBezTo>
                    <a:cubicBezTo>
                      <a:pt x="162" y="148"/>
                      <a:pt x="163" y="147"/>
                      <a:pt x="174" y="145"/>
                    </a:cubicBezTo>
                    <a:cubicBezTo>
                      <a:pt x="175" y="143"/>
                      <a:pt x="177" y="142"/>
                      <a:pt x="176" y="140"/>
                    </a:cubicBezTo>
                    <a:cubicBezTo>
                      <a:pt x="174" y="135"/>
                      <a:pt x="162" y="130"/>
                      <a:pt x="162" y="130"/>
                    </a:cubicBezTo>
                    <a:cubicBezTo>
                      <a:pt x="158" y="123"/>
                      <a:pt x="149" y="117"/>
                      <a:pt x="141" y="115"/>
                    </a:cubicBezTo>
                    <a:cubicBezTo>
                      <a:pt x="138" y="113"/>
                      <a:pt x="138" y="108"/>
                      <a:pt x="135" y="107"/>
                    </a:cubicBezTo>
                    <a:cubicBezTo>
                      <a:pt x="129" y="105"/>
                      <a:pt x="117" y="104"/>
                      <a:pt x="117" y="104"/>
                    </a:cubicBezTo>
                    <a:cubicBezTo>
                      <a:pt x="114" y="99"/>
                      <a:pt x="112" y="95"/>
                      <a:pt x="107" y="92"/>
                    </a:cubicBezTo>
                    <a:cubicBezTo>
                      <a:pt x="103" y="84"/>
                      <a:pt x="98" y="76"/>
                      <a:pt x="90" y="71"/>
                    </a:cubicBezTo>
                    <a:cubicBezTo>
                      <a:pt x="86" y="65"/>
                      <a:pt x="82" y="59"/>
                      <a:pt x="78" y="53"/>
                    </a:cubicBezTo>
                    <a:cubicBezTo>
                      <a:pt x="80" y="35"/>
                      <a:pt x="76" y="34"/>
                      <a:pt x="90" y="29"/>
                    </a:cubicBezTo>
                    <a:cubicBezTo>
                      <a:pt x="95" y="19"/>
                      <a:pt x="93" y="6"/>
                      <a:pt x="81" y="4"/>
                    </a:cubicBezTo>
                    <a:cubicBezTo>
                      <a:pt x="74" y="0"/>
                      <a:pt x="61" y="2"/>
                      <a:pt x="51" y="4"/>
                    </a:cubicBezTo>
                    <a:cubicBezTo>
                      <a:pt x="41" y="6"/>
                      <a:pt x="30" y="13"/>
                      <a:pt x="23" y="16"/>
                    </a:cubicBezTo>
                    <a:cubicBezTo>
                      <a:pt x="18" y="20"/>
                      <a:pt x="12" y="19"/>
                      <a:pt x="6" y="20"/>
                    </a:cubicBezTo>
                    <a:cubicBezTo>
                      <a:pt x="5" y="25"/>
                      <a:pt x="3" y="29"/>
                      <a:pt x="2" y="34"/>
                    </a:cubicBezTo>
                    <a:cubicBezTo>
                      <a:pt x="2" y="39"/>
                      <a:pt x="0" y="45"/>
                      <a:pt x="2" y="50"/>
                    </a:cubicBezTo>
                    <a:cubicBezTo>
                      <a:pt x="4" y="55"/>
                      <a:pt x="9" y="62"/>
                      <a:pt x="12" y="64"/>
                    </a:cubicBezTo>
                    <a:cubicBezTo>
                      <a:pt x="15" y="66"/>
                      <a:pt x="21" y="62"/>
                      <a:pt x="23" y="62"/>
                    </a:cubicBezTo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675" dirty="0"/>
              </a:p>
            </p:txBody>
          </p:sp>
        </p:grpSp>
        <p:sp>
          <p:nvSpPr>
            <p:cNvPr id="59" name="Freeform 70">
              <a:extLst>
                <a:ext uri="{FF2B5EF4-FFF2-40B4-BE49-F238E27FC236}">
                  <a16:creationId xmlns:a16="http://schemas.microsoft.com/office/drawing/2014/main" id="{C9086F7E-3533-534A-A831-9F22F392FF0C}"/>
                </a:ext>
              </a:extLst>
            </p:cNvPr>
            <p:cNvSpPr>
              <a:spLocks/>
            </p:cNvSpPr>
            <p:nvPr>
              <p:custDataLst>
                <p:tags r:id="rId50"/>
              </p:custDataLst>
            </p:nvPr>
          </p:nvSpPr>
          <p:spPr bwMode="gray">
            <a:xfrm>
              <a:off x="4456161" y="1283934"/>
              <a:ext cx="170372" cy="122667"/>
            </a:xfrm>
            <a:custGeom>
              <a:avLst/>
              <a:gdLst>
                <a:gd name="T0" fmla="*/ 16 w 205"/>
                <a:gd name="T1" fmla="*/ 112 h 148"/>
                <a:gd name="T2" fmla="*/ 13 w 205"/>
                <a:gd name="T3" fmla="*/ 72 h 148"/>
                <a:gd name="T4" fmla="*/ 1 w 205"/>
                <a:gd name="T5" fmla="*/ 55 h 148"/>
                <a:gd name="T6" fmla="*/ 10 w 205"/>
                <a:gd name="T7" fmla="*/ 24 h 148"/>
                <a:gd name="T8" fmla="*/ 35 w 205"/>
                <a:gd name="T9" fmla="*/ 28 h 148"/>
                <a:gd name="T10" fmla="*/ 48 w 205"/>
                <a:gd name="T11" fmla="*/ 28 h 148"/>
                <a:gd name="T12" fmla="*/ 61 w 205"/>
                <a:gd name="T13" fmla="*/ 34 h 148"/>
                <a:gd name="T14" fmla="*/ 72 w 205"/>
                <a:gd name="T15" fmla="*/ 27 h 148"/>
                <a:gd name="T16" fmla="*/ 85 w 205"/>
                <a:gd name="T17" fmla="*/ 12 h 148"/>
                <a:gd name="T18" fmla="*/ 108 w 205"/>
                <a:gd name="T19" fmla="*/ 12 h 148"/>
                <a:gd name="T20" fmla="*/ 112 w 205"/>
                <a:gd name="T21" fmla="*/ 30 h 148"/>
                <a:gd name="T22" fmla="*/ 133 w 205"/>
                <a:gd name="T23" fmla="*/ 34 h 148"/>
                <a:gd name="T24" fmla="*/ 144 w 205"/>
                <a:gd name="T25" fmla="*/ 46 h 148"/>
                <a:gd name="T26" fmla="*/ 145 w 205"/>
                <a:gd name="T27" fmla="*/ 60 h 148"/>
                <a:gd name="T28" fmla="*/ 171 w 205"/>
                <a:gd name="T29" fmla="*/ 81 h 148"/>
                <a:gd name="T30" fmla="*/ 195 w 205"/>
                <a:gd name="T31" fmla="*/ 94 h 148"/>
                <a:gd name="T32" fmla="*/ 205 w 205"/>
                <a:gd name="T33" fmla="*/ 105 h 148"/>
                <a:gd name="T34" fmla="*/ 186 w 205"/>
                <a:gd name="T35" fmla="*/ 111 h 148"/>
                <a:gd name="T36" fmla="*/ 177 w 205"/>
                <a:gd name="T37" fmla="*/ 130 h 148"/>
                <a:gd name="T38" fmla="*/ 163 w 205"/>
                <a:gd name="T39" fmla="*/ 139 h 148"/>
                <a:gd name="T40" fmla="*/ 151 w 205"/>
                <a:gd name="T41" fmla="*/ 148 h 148"/>
                <a:gd name="T42" fmla="*/ 130 w 205"/>
                <a:gd name="T43" fmla="*/ 141 h 148"/>
                <a:gd name="T44" fmla="*/ 112 w 205"/>
                <a:gd name="T45" fmla="*/ 123 h 148"/>
                <a:gd name="T46" fmla="*/ 100 w 205"/>
                <a:gd name="T47" fmla="*/ 114 h 148"/>
                <a:gd name="T48" fmla="*/ 82 w 205"/>
                <a:gd name="T49" fmla="*/ 105 h 148"/>
                <a:gd name="T50" fmla="*/ 59 w 205"/>
                <a:gd name="T51" fmla="*/ 100 h 148"/>
                <a:gd name="T52" fmla="*/ 39 w 205"/>
                <a:gd name="T53" fmla="*/ 102 h 148"/>
                <a:gd name="T54" fmla="*/ 24 w 205"/>
                <a:gd name="T55" fmla="*/ 106 h 148"/>
                <a:gd name="T56" fmla="*/ 16 w 205"/>
                <a:gd name="T57" fmla="*/ 112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05" h="148">
                  <a:moveTo>
                    <a:pt x="16" y="112"/>
                  </a:moveTo>
                  <a:cubicBezTo>
                    <a:pt x="22" y="99"/>
                    <a:pt x="21" y="83"/>
                    <a:pt x="13" y="72"/>
                  </a:cubicBezTo>
                  <a:cubicBezTo>
                    <a:pt x="12" y="65"/>
                    <a:pt x="5" y="61"/>
                    <a:pt x="1" y="55"/>
                  </a:cubicBezTo>
                  <a:cubicBezTo>
                    <a:pt x="2" y="44"/>
                    <a:pt x="0" y="31"/>
                    <a:pt x="10" y="24"/>
                  </a:cubicBezTo>
                  <a:cubicBezTo>
                    <a:pt x="16" y="20"/>
                    <a:pt x="29" y="26"/>
                    <a:pt x="35" y="28"/>
                  </a:cubicBezTo>
                  <a:cubicBezTo>
                    <a:pt x="41" y="29"/>
                    <a:pt x="44" y="27"/>
                    <a:pt x="48" y="28"/>
                  </a:cubicBezTo>
                  <a:cubicBezTo>
                    <a:pt x="56" y="30"/>
                    <a:pt x="57" y="34"/>
                    <a:pt x="61" y="34"/>
                  </a:cubicBezTo>
                  <a:cubicBezTo>
                    <a:pt x="65" y="34"/>
                    <a:pt x="68" y="31"/>
                    <a:pt x="72" y="27"/>
                  </a:cubicBezTo>
                  <a:cubicBezTo>
                    <a:pt x="73" y="11"/>
                    <a:pt x="72" y="16"/>
                    <a:pt x="85" y="12"/>
                  </a:cubicBezTo>
                  <a:cubicBezTo>
                    <a:pt x="92" y="14"/>
                    <a:pt x="101" y="9"/>
                    <a:pt x="108" y="12"/>
                  </a:cubicBezTo>
                  <a:cubicBezTo>
                    <a:pt x="118" y="25"/>
                    <a:pt x="100" y="0"/>
                    <a:pt x="112" y="30"/>
                  </a:cubicBezTo>
                  <a:cubicBezTo>
                    <a:pt x="113" y="32"/>
                    <a:pt x="130" y="34"/>
                    <a:pt x="133" y="34"/>
                  </a:cubicBezTo>
                  <a:cubicBezTo>
                    <a:pt x="137" y="38"/>
                    <a:pt x="141" y="41"/>
                    <a:pt x="144" y="46"/>
                  </a:cubicBezTo>
                  <a:cubicBezTo>
                    <a:pt x="144" y="51"/>
                    <a:pt x="143" y="56"/>
                    <a:pt x="145" y="60"/>
                  </a:cubicBezTo>
                  <a:cubicBezTo>
                    <a:pt x="146" y="62"/>
                    <a:pt x="168" y="80"/>
                    <a:pt x="171" y="81"/>
                  </a:cubicBezTo>
                  <a:cubicBezTo>
                    <a:pt x="177" y="89"/>
                    <a:pt x="185" y="92"/>
                    <a:pt x="195" y="94"/>
                  </a:cubicBezTo>
                  <a:cubicBezTo>
                    <a:pt x="200" y="98"/>
                    <a:pt x="204" y="98"/>
                    <a:pt x="205" y="105"/>
                  </a:cubicBezTo>
                  <a:cubicBezTo>
                    <a:pt x="199" y="109"/>
                    <a:pt x="193" y="109"/>
                    <a:pt x="186" y="111"/>
                  </a:cubicBezTo>
                  <a:cubicBezTo>
                    <a:pt x="175" y="118"/>
                    <a:pt x="182" y="117"/>
                    <a:pt x="177" y="130"/>
                  </a:cubicBezTo>
                  <a:cubicBezTo>
                    <a:pt x="175" y="135"/>
                    <a:pt x="163" y="139"/>
                    <a:pt x="163" y="139"/>
                  </a:cubicBezTo>
                  <a:cubicBezTo>
                    <a:pt x="159" y="145"/>
                    <a:pt x="158" y="147"/>
                    <a:pt x="151" y="148"/>
                  </a:cubicBezTo>
                  <a:cubicBezTo>
                    <a:pt x="139" y="147"/>
                    <a:pt x="139" y="146"/>
                    <a:pt x="130" y="141"/>
                  </a:cubicBezTo>
                  <a:cubicBezTo>
                    <a:pt x="128" y="131"/>
                    <a:pt x="120" y="128"/>
                    <a:pt x="112" y="123"/>
                  </a:cubicBezTo>
                  <a:cubicBezTo>
                    <a:pt x="108" y="117"/>
                    <a:pt x="107" y="115"/>
                    <a:pt x="100" y="114"/>
                  </a:cubicBezTo>
                  <a:cubicBezTo>
                    <a:pt x="94" y="110"/>
                    <a:pt x="89" y="106"/>
                    <a:pt x="82" y="105"/>
                  </a:cubicBezTo>
                  <a:cubicBezTo>
                    <a:pt x="75" y="103"/>
                    <a:pt x="66" y="100"/>
                    <a:pt x="59" y="100"/>
                  </a:cubicBezTo>
                  <a:cubicBezTo>
                    <a:pt x="52" y="100"/>
                    <a:pt x="45" y="101"/>
                    <a:pt x="39" y="102"/>
                  </a:cubicBezTo>
                  <a:cubicBezTo>
                    <a:pt x="34" y="103"/>
                    <a:pt x="29" y="105"/>
                    <a:pt x="24" y="106"/>
                  </a:cubicBezTo>
                  <a:cubicBezTo>
                    <a:pt x="17" y="109"/>
                    <a:pt x="20" y="107"/>
                    <a:pt x="16" y="112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grpSp>
          <p:nvGrpSpPr>
            <p:cNvPr id="60" name="Group 76">
              <a:extLst>
                <a:ext uri="{FF2B5EF4-FFF2-40B4-BE49-F238E27FC236}">
                  <a16:creationId xmlns:a16="http://schemas.microsoft.com/office/drawing/2014/main" id="{477F2B66-1ABE-FD47-BDCC-6E2CFBDDCFDE}"/>
                </a:ext>
              </a:extLst>
            </p:cNvPr>
            <p:cNvGrpSpPr>
              <a:grpSpLocks/>
            </p:cNvGrpSpPr>
            <p:nvPr>
              <p:custDataLst>
                <p:tags r:id="rId51"/>
              </p:custDataLst>
            </p:nvPr>
          </p:nvGrpSpPr>
          <p:grpSpPr bwMode="gray">
            <a:xfrm>
              <a:off x="4046416" y="1305230"/>
              <a:ext cx="83483" cy="98816"/>
              <a:chOff x="611" y="2158"/>
              <a:chExt cx="101" cy="119"/>
            </a:xfrm>
            <a:grpFill/>
          </p:grpSpPr>
          <p:sp>
            <p:nvSpPr>
              <p:cNvPr id="120" name="Freeform 77">
                <a:extLst>
                  <a:ext uri="{FF2B5EF4-FFF2-40B4-BE49-F238E27FC236}">
                    <a16:creationId xmlns:a16="http://schemas.microsoft.com/office/drawing/2014/main" id="{3C94148C-E03C-B541-BB7A-BA1D2574C575}"/>
                  </a:ext>
                </a:extLst>
              </p:cNvPr>
              <p:cNvSpPr>
                <a:spLocks/>
              </p:cNvSpPr>
              <p:nvPr>
                <p:custDataLst>
                  <p:tags r:id="rId108"/>
                </p:custDataLst>
              </p:nvPr>
            </p:nvSpPr>
            <p:spPr bwMode="gray">
              <a:xfrm>
                <a:off x="664" y="2254"/>
                <a:ext cx="48" cy="23"/>
              </a:xfrm>
              <a:custGeom>
                <a:avLst/>
                <a:gdLst>
                  <a:gd name="T0" fmla="*/ 8 w 48"/>
                  <a:gd name="T1" fmla="*/ 0 h 23"/>
                  <a:gd name="T2" fmla="*/ 48 w 48"/>
                  <a:gd name="T3" fmla="*/ 14 h 23"/>
                  <a:gd name="T4" fmla="*/ 14 w 48"/>
                  <a:gd name="T5" fmla="*/ 18 h 23"/>
                  <a:gd name="T6" fmla="*/ 0 w 48"/>
                  <a:gd name="T7" fmla="*/ 6 h 23"/>
                  <a:gd name="T8" fmla="*/ 8 w 48"/>
                  <a:gd name="T9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23">
                    <a:moveTo>
                      <a:pt x="8" y="0"/>
                    </a:moveTo>
                    <a:cubicBezTo>
                      <a:pt x="30" y="3"/>
                      <a:pt x="21" y="11"/>
                      <a:pt x="48" y="14"/>
                    </a:cubicBezTo>
                    <a:cubicBezTo>
                      <a:pt x="35" y="23"/>
                      <a:pt x="33" y="20"/>
                      <a:pt x="14" y="18"/>
                    </a:cubicBezTo>
                    <a:cubicBezTo>
                      <a:pt x="7" y="13"/>
                      <a:pt x="3" y="14"/>
                      <a:pt x="0" y="6"/>
                    </a:cubicBezTo>
                    <a:cubicBezTo>
                      <a:pt x="7" y="4"/>
                      <a:pt x="5" y="6"/>
                      <a:pt x="8" y="0"/>
                    </a:cubicBez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675" dirty="0"/>
              </a:p>
            </p:txBody>
          </p:sp>
          <p:sp>
            <p:nvSpPr>
              <p:cNvPr id="121" name="Freeform 78">
                <a:extLst>
                  <a:ext uri="{FF2B5EF4-FFF2-40B4-BE49-F238E27FC236}">
                    <a16:creationId xmlns:a16="http://schemas.microsoft.com/office/drawing/2014/main" id="{42DE1332-D250-0B4D-A94B-B3AE2B7E77F8}"/>
                  </a:ext>
                </a:extLst>
              </p:cNvPr>
              <p:cNvSpPr>
                <a:spLocks/>
              </p:cNvSpPr>
              <p:nvPr>
                <p:custDataLst>
                  <p:tags r:id="rId109"/>
                </p:custDataLst>
              </p:nvPr>
            </p:nvSpPr>
            <p:spPr bwMode="gray">
              <a:xfrm>
                <a:off x="611" y="2158"/>
                <a:ext cx="75" cy="84"/>
              </a:xfrm>
              <a:custGeom>
                <a:avLst/>
                <a:gdLst>
                  <a:gd name="T0" fmla="*/ 73 w 75"/>
                  <a:gd name="T1" fmla="*/ 2 h 84"/>
                  <a:gd name="T2" fmla="*/ 49 w 75"/>
                  <a:gd name="T3" fmla="*/ 6 h 84"/>
                  <a:gd name="T4" fmla="*/ 41 w 75"/>
                  <a:gd name="T5" fmla="*/ 11 h 84"/>
                  <a:gd name="T6" fmla="*/ 27 w 75"/>
                  <a:gd name="T7" fmla="*/ 31 h 84"/>
                  <a:gd name="T8" fmla="*/ 9 w 75"/>
                  <a:gd name="T9" fmla="*/ 30 h 84"/>
                  <a:gd name="T10" fmla="*/ 5 w 75"/>
                  <a:gd name="T11" fmla="*/ 38 h 84"/>
                  <a:gd name="T12" fmla="*/ 29 w 75"/>
                  <a:gd name="T13" fmla="*/ 78 h 84"/>
                  <a:gd name="T14" fmla="*/ 38 w 75"/>
                  <a:gd name="T15" fmla="*/ 73 h 84"/>
                  <a:gd name="T16" fmla="*/ 38 w 75"/>
                  <a:gd name="T17" fmla="*/ 43 h 84"/>
                  <a:gd name="T18" fmla="*/ 75 w 75"/>
                  <a:gd name="T19" fmla="*/ 10 h 84"/>
                  <a:gd name="T20" fmla="*/ 73 w 75"/>
                  <a:gd name="T21" fmla="*/ 2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5" h="84">
                    <a:moveTo>
                      <a:pt x="73" y="2"/>
                    </a:moveTo>
                    <a:cubicBezTo>
                      <a:pt x="65" y="5"/>
                      <a:pt x="56" y="2"/>
                      <a:pt x="49" y="6"/>
                    </a:cubicBezTo>
                    <a:cubicBezTo>
                      <a:pt x="45" y="8"/>
                      <a:pt x="41" y="11"/>
                      <a:pt x="41" y="11"/>
                    </a:cubicBezTo>
                    <a:cubicBezTo>
                      <a:pt x="37" y="14"/>
                      <a:pt x="32" y="28"/>
                      <a:pt x="27" y="31"/>
                    </a:cubicBezTo>
                    <a:cubicBezTo>
                      <a:pt x="22" y="34"/>
                      <a:pt x="13" y="29"/>
                      <a:pt x="9" y="30"/>
                    </a:cubicBezTo>
                    <a:cubicBezTo>
                      <a:pt x="0" y="33"/>
                      <a:pt x="3" y="30"/>
                      <a:pt x="5" y="38"/>
                    </a:cubicBezTo>
                    <a:cubicBezTo>
                      <a:pt x="9" y="60"/>
                      <a:pt x="11" y="66"/>
                      <a:pt x="29" y="78"/>
                    </a:cubicBezTo>
                    <a:cubicBezTo>
                      <a:pt x="34" y="84"/>
                      <a:pt x="37" y="79"/>
                      <a:pt x="38" y="73"/>
                    </a:cubicBezTo>
                    <a:cubicBezTo>
                      <a:pt x="39" y="67"/>
                      <a:pt x="32" y="53"/>
                      <a:pt x="38" y="43"/>
                    </a:cubicBezTo>
                    <a:cubicBezTo>
                      <a:pt x="45" y="31"/>
                      <a:pt x="72" y="21"/>
                      <a:pt x="75" y="10"/>
                    </a:cubicBezTo>
                    <a:cubicBezTo>
                      <a:pt x="72" y="0"/>
                      <a:pt x="63" y="12"/>
                      <a:pt x="73" y="2"/>
                    </a:cubicBez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675" dirty="0"/>
              </a:p>
            </p:txBody>
          </p:sp>
        </p:grpSp>
        <p:sp>
          <p:nvSpPr>
            <p:cNvPr id="61" name="Freeform 79">
              <a:extLst>
                <a:ext uri="{FF2B5EF4-FFF2-40B4-BE49-F238E27FC236}">
                  <a16:creationId xmlns:a16="http://schemas.microsoft.com/office/drawing/2014/main" id="{28C2C4D1-2727-FE48-AECF-813647125F33}"/>
                </a:ext>
              </a:extLst>
            </p:cNvPr>
            <p:cNvSpPr>
              <a:spLocks/>
            </p:cNvSpPr>
            <p:nvPr>
              <p:custDataLst>
                <p:tags r:id="rId52"/>
              </p:custDataLst>
            </p:nvPr>
          </p:nvSpPr>
          <p:spPr bwMode="gray">
            <a:xfrm>
              <a:off x="4637607" y="1323118"/>
              <a:ext cx="100520" cy="66445"/>
            </a:xfrm>
            <a:custGeom>
              <a:avLst/>
              <a:gdLst>
                <a:gd name="T0" fmla="*/ 98 w 121"/>
                <a:gd name="T1" fmla="*/ 26 h 81"/>
                <a:gd name="T2" fmla="*/ 98 w 121"/>
                <a:gd name="T3" fmla="*/ 40 h 81"/>
                <a:gd name="T4" fmla="*/ 109 w 121"/>
                <a:gd name="T5" fmla="*/ 34 h 81"/>
                <a:gd name="T6" fmla="*/ 113 w 121"/>
                <a:gd name="T7" fmla="*/ 46 h 81"/>
                <a:gd name="T8" fmla="*/ 119 w 121"/>
                <a:gd name="T9" fmla="*/ 62 h 81"/>
                <a:gd name="T10" fmla="*/ 101 w 121"/>
                <a:gd name="T11" fmla="*/ 68 h 81"/>
                <a:gd name="T12" fmla="*/ 80 w 121"/>
                <a:gd name="T13" fmla="*/ 74 h 81"/>
                <a:gd name="T14" fmla="*/ 64 w 121"/>
                <a:gd name="T15" fmla="*/ 77 h 81"/>
                <a:gd name="T16" fmla="*/ 62 w 121"/>
                <a:gd name="T17" fmla="*/ 52 h 81"/>
                <a:gd name="T18" fmla="*/ 58 w 121"/>
                <a:gd name="T19" fmla="*/ 40 h 81"/>
                <a:gd name="T20" fmla="*/ 44 w 121"/>
                <a:gd name="T21" fmla="*/ 58 h 81"/>
                <a:gd name="T22" fmla="*/ 32 w 121"/>
                <a:gd name="T23" fmla="*/ 64 h 81"/>
                <a:gd name="T24" fmla="*/ 11 w 121"/>
                <a:gd name="T25" fmla="*/ 67 h 81"/>
                <a:gd name="T26" fmla="*/ 8 w 121"/>
                <a:gd name="T27" fmla="*/ 53 h 81"/>
                <a:gd name="T28" fmla="*/ 8 w 121"/>
                <a:gd name="T29" fmla="*/ 39 h 81"/>
                <a:gd name="T30" fmla="*/ 2 w 121"/>
                <a:gd name="T31" fmla="*/ 25 h 81"/>
                <a:gd name="T32" fmla="*/ 20 w 121"/>
                <a:gd name="T33" fmla="*/ 11 h 81"/>
                <a:gd name="T34" fmla="*/ 28 w 121"/>
                <a:gd name="T35" fmla="*/ 1 h 81"/>
                <a:gd name="T36" fmla="*/ 37 w 121"/>
                <a:gd name="T37" fmla="*/ 4 h 81"/>
                <a:gd name="T38" fmla="*/ 50 w 121"/>
                <a:gd name="T39" fmla="*/ 19 h 81"/>
                <a:gd name="T40" fmla="*/ 52 w 121"/>
                <a:gd name="T41" fmla="*/ 32 h 81"/>
                <a:gd name="T42" fmla="*/ 58 w 121"/>
                <a:gd name="T43" fmla="*/ 23 h 81"/>
                <a:gd name="T44" fmla="*/ 79 w 121"/>
                <a:gd name="T45" fmla="*/ 26 h 81"/>
                <a:gd name="T46" fmla="*/ 98 w 121"/>
                <a:gd name="T47" fmla="*/ 26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21" h="81">
                  <a:moveTo>
                    <a:pt x="98" y="26"/>
                  </a:moveTo>
                  <a:cubicBezTo>
                    <a:pt x="101" y="28"/>
                    <a:pt x="96" y="39"/>
                    <a:pt x="98" y="40"/>
                  </a:cubicBezTo>
                  <a:cubicBezTo>
                    <a:pt x="100" y="41"/>
                    <a:pt x="107" y="33"/>
                    <a:pt x="109" y="34"/>
                  </a:cubicBezTo>
                  <a:cubicBezTo>
                    <a:pt x="111" y="35"/>
                    <a:pt x="111" y="41"/>
                    <a:pt x="113" y="46"/>
                  </a:cubicBezTo>
                  <a:cubicBezTo>
                    <a:pt x="115" y="51"/>
                    <a:pt x="121" y="58"/>
                    <a:pt x="119" y="62"/>
                  </a:cubicBezTo>
                  <a:cubicBezTo>
                    <a:pt x="117" y="66"/>
                    <a:pt x="107" y="66"/>
                    <a:pt x="101" y="68"/>
                  </a:cubicBezTo>
                  <a:cubicBezTo>
                    <a:pt x="95" y="70"/>
                    <a:pt x="86" y="73"/>
                    <a:pt x="80" y="74"/>
                  </a:cubicBezTo>
                  <a:cubicBezTo>
                    <a:pt x="74" y="75"/>
                    <a:pt x="67" y="81"/>
                    <a:pt x="64" y="77"/>
                  </a:cubicBezTo>
                  <a:cubicBezTo>
                    <a:pt x="61" y="73"/>
                    <a:pt x="63" y="58"/>
                    <a:pt x="62" y="52"/>
                  </a:cubicBezTo>
                  <a:cubicBezTo>
                    <a:pt x="61" y="46"/>
                    <a:pt x="61" y="39"/>
                    <a:pt x="58" y="40"/>
                  </a:cubicBezTo>
                  <a:cubicBezTo>
                    <a:pt x="55" y="41"/>
                    <a:pt x="48" y="54"/>
                    <a:pt x="44" y="58"/>
                  </a:cubicBezTo>
                  <a:cubicBezTo>
                    <a:pt x="40" y="62"/>
                    <a:pt x="37" y="63"/>
                    <a:pt x="32" y="64"/>
                  </a:cubicBezTo>
                  <a:cubicBezTo>
                    <a:pt x="27" y="65"/>
                    <a:pt x="15" y="69"/>
                    <a:pt x="11" y="67"/>
                  </a:cubicBezTo>
                  <a:cubicBezTo>
                    <a:pt x="7" y="65"/>
                    <a:pt x="8" y="58"/>
                    <a:pt x="8" y="53"/>
                  </a:cubicBezTo>
                  <a:cubicBezTo>
                    <a:pt x="8" y="48"/>
                    <a:pt x="9" y="44"/>
                    <a:pt x="8" y="39"/>
                  </a:cubicBezTo>
                  <a:cubicBezTo>
                    <a:pt x="7" y="34"/>
                    <a:pt x="0" y="30"/>
                    <a:pt x="2" y="25"/>
                  </a:cubicBezTo>
                  <a:cubicBezTo>
                    <a:pt x="4" y="20"/>
                    <a:pt x="16" y="15"/>
                    <a:pt x="20" y="11"/>
                  </a:cubicBezTo>
                  <a:cubicBezTo>
                    <a:pt x="24" y="7"/>
                    <a:pt x="25" y="2"/>
                    <a:pt x="28" y="1"/>
                  </a:cubicBezTo>
                  <a:cubicBezTo>
                    <a:pt x="31" y="0"/>
                    <a:pt x="33" y="1"/>
                    <a:pt x="37" y="4"/>
                  </a:cubicBezTo>
                  <a:cubicBezTo>
                    <a:pt x="41" y="7"/>
                    <a:pt x="48" y="14"/>
                    <a:pt x="50" y="19"/>
                  </a:cubicBezTo>
                  <a:cubicBezTo>
                    <a:pt x="52" y="24"/>
                    <a:pt x="51" y="31"/>
                    <a:pt x="52" y="32"/>
                  </a:cubicBezTo>
                  <a:cubicBezTo>
                    <a:pt x="53" y="33"/>
                    <a:pt x="54" y="24"/>
                    <a:pt x="58" y="23"/>
                  </a:cubicBezTo>
                  <a:cubicBezTo>
                    <a:pt x="62" y="22"/>
                    <a:pt x="73" y="26"/>
                    <a:pt x="79" y="26"/>
                  </a:cubicBezTo>
                  <a:cubicBezTo>
                    <a:pt x="85" y="26"/>
                    <a:pt x="95" y="24"/>
                    <a:pt x="98" y="26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62" name="Freeform 81">
              <a:extLst>
                <a:ext uri="{FF2B5EF4-FFF2-40B4-BE49-F238E27FC236}">
                  <a16:creationId xmlns:a16="http://schemas.microsoft.com/office/drawing/2014/main" id="{0EE77DEC-9D72-5B4B-B2E8-B73E9241D488}"/>
                </a:ext>
              </a:extLst>
            </p:cNvPr>
            <p:cNvSpPr>
              <a:spLocks/>
            </p:cNvSpPr>
            <p:nvPr>
              <p:custDataLst>
                <p:tags r:id="rId53"/>
              </p:custDataLst>
            </p:nvPr>
          </p:nvSpPr>
          <p:spPr bwMode="gray">
            <a:xfrm>
              <a:off x="3702264" y="1272007"/>
              <a:ext cx="151631" cy="122667"/>
            </a:xfrm>
            <a:custGeom>
              <a:avLst/>
              <a:gdLst>
                <a:gd name="T0" fmla="*/ 9 w 183"/>
                <a:gd name="T1" fmla="*/ 5 h 148"/>
                <a:gd name="T2" fmla="*/ 54 w 183"/>
                <a:gd name="T3" fmla="*/ 3 h 148"/>
                <a:gd name="T4" fmla="*/ 81 w 183"/>
                <a:gd name="T5" fmla="*/ 3 h 148"/>
                <a:gd name="T6" fmla="*/ 156 w 183"/>
                <a:gd name="T7" fmla="*/ 17 h 148"/>
                <a:gd name="T8" fmla="*/ 175 w 183"/>
                <a:gd name="T9" fmla="*/ 27 h 148"/>
                <a:gd name="T10" fmla="*/ 175 w 183"/>
                <a:gd name="T11" fmla="*/ 39 h 148"/>
                <a:gd name="T12" fmla="*/ 154 w 183"/>
                <a:gd name="T13" fmla="*/ 48 h 148"/>
                <a:gd name="T14" fmla="*/ 139 w 183"/>
                <a:gd name="T15" fmla="*/ 62 h 148"/>
                <a:gd name="T16" fmla="*/ 129 w 183"/>
                <a:gd name="T17" fmla="*/ 77 h 148"/>
                <a:gd name="T18" fmla="*/ 132 w 183"/>
                <a:gd name="T19" fmla="*/ 96 h 148"/>
                <a:gd name="T20" fmla="*/ 130 w 183"/>
                <a:gd name="T21" fmla="*/ 102 h 148"/>
                <a:gd name="T22" fmla="*/ 123 w 183"/>
                <a:gd name="T23" fmla="*/ 104 h 148"/>
                <a:gd name="T24" fmla="*/ 112 w 183"/>
                <a:gd name="T25" fmla="*/ 119 h 148"/>
                <a:gd name="T26" fmla="*/ 91 w 183"/>
                <a:gd name="T27" fmla="*/ 134 h 148"/>
                <a:gd name="T28" fmla="*/ 55 w 183"/>
                <a:gd name="T29" fmla="*/ 141 h 148"/>
                <a:gd name="T30" fmla="*/ 43 w 183"/>
                <a:gd name="T31" fmla="*/ 146 h 148"/>
                <a:gd name="T32" fmla="*/ 28 w 183"/>
                <a:gd name="T33" fmla="*/ 131 h 148"/>
                <a:gd name="T34" fmla="*/ 21 w 183"/>
                <a:gd name="T35" fmla="*/ 119 h 148"/>
                <a:gd name="T36" fmla="*/ 27 w 183"/>
                <a:gd name="T37" fmla="*/ 83 h 148"/>
                <a:gd name="T38" fmla="*/ 37 w 183"/>
                <a:gd name="T39" fmla="*/ 42 h 148"/>
                <a:gd name="T40" fmla="*/ 16 w 183"/>
                <a:gd name="T41" fmla="*/ 35 h 148"/>
                <a:gd name="T42" fmla="*/ 4 w 183"/>
                <a:gd name="T43" fmla="*/ 29 h 148"/>
                <a:gd name="T44" fmla="*/ 0 w 183"/>
                <a:gd name="T45" fmla="*/ 12 h 148"/>
                <a:gd name="T46" fmla="*/ 9 w 183"/>
                <a:gd name="T47" fmla="*/ 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83" h="148">
                  <a:moveTo>
                    <a:pt x="9" y="5"/>
                  </a:moveTo>
                  <a:cubicBezTo>
                    <a:pt x="13" y="0"/>
                    <a:pt x="48" y="3"/>
                    <a:pt x="54" y="3"/>
                  </a:cubicBezTo>
                  <a:cubicBezTo>
                    <a:pt x="62" y="9"/>
                    <a:pt x="72" y="7"/>
                    <a:pt x="81" y="3"/>
                  </a:cubicBezTo>
                  <a:cubicBezTo>
                    <a:pt x="113" y="5"/>
                    <a:pt x="122" y="15"/>
                    <a:pt x="156" y="17"/>
                  </a:cubicBezTo>
                  <a:cubicBezTo>
                    <a:pt x="167" y="25"/>
                    <a:pt x="155" y="25"/>
                    <a:pt x="175" y="27"/>
                  </a:cubicBezTo>
                  <a:cubicBezTo>
                    <a:pt x="177" y="34"/>
                    <a:pt x="183" y="37"/>
                    <a:pt x="175" y="39"/>
                  </a:cubicBezTo>
                  <a:cubicBezTo>
                    <a:pt x="171" y="46"/>
                    <a:pt x="162" y="47"/>
                    <a:pt x="154" y="48"/>
                  </a:cubicBezTo>
                  <a:cubicBezTo>
                    <a:pt x="148" y="53"/>
                    <a:pt x="147" y="59"/>
                    <a:pt x="139" y="62"/>
                  </a:cubicBezTo>
                  <a:cubicBezTo>
                    <a:pt x="135" y="68"/>
                    <a:pt x="136" y="74"/>
                    <a:pt x="129" y="77"/>
                  </a:cubicBezTo>
                  <a:cubicBezTo>
                    <a:pt x="123" y="84"/>
                    <a:pt x="125" y="91"/>
                    <a:pt x="132" y="96"/>
                  </a:cubicBezTo>
                  <a:cubicBezTo>
                    <a:pt x="131" y="98"/>
                    <a:pt x="132" y="101"/>
                    <a:pt x="130" y="102"/>
                  </a:cubicBezTo>
                  <a:cubicBezTo>
                    <a:pt x="128" y="104"/>
                    <a:pt x="125" y="102"/>
                    <a:pt x="123" y="104"/>
                  </a:cubicBezTo>
                  <a:cubicBezTo>
                    <a:pt x="115" y="114"/>
                    <a:pt x="125" y="111"/>
                    <a:pt x="112" y="119"/>
                  </a:cubicBezTo>
                  <a:cubicBezTo>
                    <a:pt x="105" y="129"/>
                    <a:pt x="102" y="130"/>
                    <a:pt x="91" y="134"/>
                  </a:cubicBezTo>
                  <a:cubicBezTo>
                    <a:pt x="78" y="144"/>
                    <a:pt x="78" y="140"/>
                    <a:pt x="55" y="141"/>
                  </a:cubicBezTo>
                  <a:cubicBezTo>
                    <a:pt x="48" y="145"/>
                    <a:pt x="52" y="148"/>
                    <a:pt x="43" y="146"/>
                  </a:cubicBezTo>
                  <a:cubicBezTo>
                    <a:pt x="39" y="140"/>
                    <a:pt x="35" y="132"/>
                    <a:pt x="28" y="131"/>
                  </a:cubicBezTo>
                  <a:cubicBezTo>
                    <a:pt x="25" y="126"/>
                    <a:pt x="24" y="124"/>
                    <a:pt x="21" y="119"/>
                  </a:cubicBezTo>
                  <a:cubicBezTo>
                    <a:pt x="28" y="108"/>
                    <a:pt x="21" y="95"/>
                    <a:pt x="27" y="83"/>
                  </a:cubicBezTo>
                  <a:cubicBezTo>
                    <a:pt x="30" y="67"/>
                    <a:pt x="29" y="56"/>
                    <a:pt x="37" y="42"/>
                  </a:cubicBezTo>
                  <a:cubicBezTo>
                    <a:pt x="31" y="34"/>
                    <a:pt x="27" y="36"/>
                    <a:pt x="16" y="35"/>
                  </a:cubicBezTo>
                  <a:cubicBezTo>
                    <a:pt x="11" y="33"/>
                    <a:pt x="9" y="32"/>
                    <a:pt x="4" y="29"/>
                  </a:cubicBezTo>
                  <a:cubicBezTo>
                    <a:pt x="3" y="24"/>
                    <a:pt x="1" y="17"/>
                    <a:pt x="0" y="12"/>
                  </a:cubicBezTo>
                  <a:cubicBezTo>
                    <a:pt x="3" y="10"/>
                    <a:pt x="9" y="8"/>
                    <a:pt x="9" y="8"/>
                  </a:cubicBezTo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63" name="Freeform 82">
              <a:extLst>
                <a:ext uri="{FF2B5EF4-FFF2-40B4-BE49-F238E27FC236}">
                  <a16:creationId xmlns:a16="http://schemas.microsoft.com/office/drawing/2014/main" id="{C0AF7D20-E7FE-B942-8B57-D59871711C1D}"/>
                </a:ext>
              </a:extLst>
            </p:cNvPr>
            <p:cNvSpPr>
              <a:spLocks/>
            </p:cNvSpPr>
            <p:nvPr>
              <p:custDataLst>
                <p:tags r:id="rId54"/>
              </p:custDataLst>
            </p:nvPr>
          </p:nvSpPr>
          <p:spPr bwMode="gray">
            <a:xfrm>
              <a:off x="4358197" y="1335045"/>
              <a:ext cx="230003" cy="217224"/>
            </a:xfrm>
            <a:custGeom>
              <a:avLst/>
              <a:gdLst>
                <a:gd name="T0" fmla="*/ 5 w 277"/>
                <a:gd name="T1" fmla="*/ 5 h 262"/>
                <a:gd name="T2" fmla="*/ 1 w 277"/>
                <a:gd name="T3" fmla="*/ 37 h 262"/>
                <a:gd name="T4" fmla="*/ 2 w 277"/>
                <a:gd name="T5" fmla="*/ 53 h 262"/>
                <a:gd name="T6" fmla="*/ 15 w 277"/>
                <a:gd name="T7" fmla="*/ 67 h 262"/>
                <a:gd name="T8" fmla="*/ 26 w 277"/>
                <a:gd name="T9" fmla="*/ 77 h 262"/>
                <a:gd name="T10" fmla="*/ 14 w 277"/>
                <a:gd name="T11" fmla="*/ 100 h 262"/>
                <a:gd name="T12" fmla="*/ 28 w 277"/>
                <a:gd name="T13" fmla="*/ 121 h 262"/>
                <a:gd name="T14" fmla="*/ 46 w 277"/>
                <a:gd name="T15" fmla="*/ 139 h 262"/>
                <a:gd name="T16" fmla="*/ 53 w 277"/>
                <a:gd name="T17" fmla="*/ 173 h 262"/>
                <a:gd name="T18" fmla="*/ 85 w 277"/>
                <a:gd name="T19" fmla="*/ 182 h 262"/>
                <a:gd name="T20" fmla="*/ 94 w 277"/>
                <a:gd name="T21" fmla="*/ 208 h 262"/>
                <a:gd name="T22" fmla="*/ 115 w 277"/>
                <a:gd name="T23" fmla="*/ 218 h 262"/>
                <a:gd name="T24" fmla="*/ 119 w 277"/>
                <a:gd name="T25" fmla="*/ 220 h 262"/>
                <a:gd name="T26" fmla="*/ 130 w 277"/>
                <a:gd name="T27" fmla="*/ 221 h 262"/>
                <a:gd name="T28" fmla="*/ 145 w 277"/>
                <a:gd name="T29" fmla="*/ 233 h 262"/>
                <a:gd name="T30" fmla="*/ 173 w 277"/>
                <a:gd name="T31" fmla="*/ 215 h 262"/>
                <a:gd name="T32" fmla="*/ 193 w 277"/>
                <a:gd name="T33" fmla="*/ 221 h 262"/>
                <a:gd name="T34" fmla="*/ 202 w 277"/>
                <a:gd name="T35" fmla="*/ 251 h 262"/>
                <a:gd name="T36" fmla="*/ 236 w 277"/>
                <a:gd name="T37" fmla="*/ 257 h 262"/>
                <a:gd name="T38" fmla="*/ 256 w 277"/>
                <a:gd name="T39" fmla="*/ 241 h 262"/>
                <a:gd name="T40" fmla="*/ 268 w 277"/>
                <a:gd name="T41" fmla="*/ 233 h 262"/>
                <a:gd name="T42" fmla="*/ 277 w 277"/>
                <a:gd name="T43" fmla="*/ 230 h 262"/>
                <a:gd name="T44" fmla="*/ 269 w 277"/>
                <a:gd name="T45" fmla="*/ 208 h 262"/>
                <a:gd name="T46" fmla="*/ 253 w 277"/>
                <a:gd name="T47" fmla="*/ 199 h 262"/>
                <a:gd name="T48" fmla="*/ 248 w 277"/>
                <a:gd name="T49" fmla="*/ 176 h 262"/>
                <a:gd name="T50" fmla="*/ 251 w 277"/>
                <a:gd name="T51" fmla="*/ 164 h 262"/>
                <a:gd name="T52" fmla="*/ 243 w 277"/>
                <a:gd name="T53" fmla="*/ 146 h 262"/>
                <a:gd name="T54" fmla="*/ 239 w 277"/>
                <a:gd name="T55" fmla="*/ 127 h 262"/>
                <a:gd name="T56" fmla="*/ 247 w 277"/>
                <a:gd name="T57" fmla="*/ 80 h 262"/>
                <a:gd name="T58" fmla="*/ 227 w 277"/>
                <a:gd name="T59" fmla="*/ 61 h 262"/>
                <a:gd name="T60" fmla="*/ 209 w 277"/>
                <a:gd name="T61" fmla="*/ 49 h 262"/>
                <a:gd name="T62" fmla="*/ 185 w 277"/>
                <a:gd name="T63" fmla="*/ 40 h 262"/>
                <a:gd name="T64" fmla="*/ 165 w 277"/>
                <a:gd name="T65" fmla="*/ 38 h 262"/>
                <a:gd name="T66" fmla="*/ 146 w 277"/>
                <a:gd name="T67" fmla="*/ 44 h 262"/>
                <a:gd name="T68" fmla="*/ 128 w 277"/>
                <a:gd name="T69" fmla="*/ 52 h 262"/>
                <a:gd name="T70" fmla="*/ 97 w 277"/>
                <a:gd name="T71" fmla="*/ 61 h 262"/>
                <a:gd name="T72" fmla="*/ 73 w 277"/>
                <a:gd name="T73" fmla="*/ 41 h 262"/>
                <a:gd name="T74" fmla="*/ 53 w 277"/>
                <a:gd name="T75" fmla="*/ 19 h 262"/>
                <a:gd name="T76" fmla="*/ 43 w 277"/>
                <a:gd name="T77" fmla="*/ 8 h 262"/>
                <a:gd name="T78" fmla="*/ 31 w 277"/>
                <a:gd name="T79" fmla="*/ 10 h 262"/>
                <a:gd name="T80" fmla="*/ 17 w 277"/>
                <a:gd name="T81" fmla="*/ 8 h 262"/>
                <a:gd name="T82" fmla="*/ 5 w 277"/>
                <a:gd name="T83" fmla="*/ 5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77" h="262">
                  <a:moveTo>
                    <a:pt x="5" y="5"/>
                  </a:moveTo>
                  <a:cubicBezTo>
                    <a:pt x="0" y="9"/>
                    <a:pt x="1" y="28"/>
                    <a:pt x="1" y="37"/>
                  </a:cubicBezTo>
                  <a:cubicBezTo>
                    <a:pt x="1" y="45"/>
                    <a:pt x="0" y="48"/>
                    <a:pt x="2" y="53"/>
                  </a:cubicBezTo>
                  <a:cubicBezTo>
                    <a:pt x="4" y="58"/>
                    <a:pt x="11" y="63"/>
                    <a:pt x="15" y="67"/>
                  </a:cubicBezTo>
                  <a:cubicBezTo>
                    <a:pt x="19" y="71"/>
                    <a:pt x="26" y="72"/>
                    <a:pt x="26" y="77"/>
                  </a:cubicBezTo>
                  <a:cubicBezTo>
                    <a:pt x="18" y="85"/>
                    <a:pt x="25" y="96"/>
                    <a:pt x="14" y="100"/>
                  </a:cubicBezTo>
                  <a:cubicBezTo>
                    <a:pt x="12" y="110"/>
                    <a:pt x="19" y="117"/>
                    <a:pt x="28" y="121"/>
                  </a:cubicBezTo>
                  <a:cubicBezTo>
                    <a:pt x="34" y="129"/>
                    <a:pt x="37" y="135"/>
                    <a:pt x="46" y="139"/>
                  </a:cubicBezTo>
                  <a:cubicBezTo>
                    <a:pt x="54" y="149"/>
                    <a:pt x="45" y="163"/>
                    <a:pt x="53" y="173"/>
                  </a:cubicBezTo>
                  <a:cubicBezTo>
                    <a:pt x="67" y="170"/>
                    <a:pt x="78" y="169"/>
                    <a:pt x="85" y="182"/>
                  </a:cubicBezTo>
                  <a:cubicBezTo>
                    <a:pt x="87" y="192"/>
                    <a:pt x="90" y="199"/>
                    <a:pt x="94" y="208"/>
                  </a:cubicBezTo>
                  <a:cubicBezTo>
                    <a:pt x="96" y="221"/>
                    <a:pt x="104" y="216"/>
                    <a:pt x="115" y="218"/>
                  </a:cubicBezTo>
                  <a:cubicBezTo>
                    <a:pt x="116" y="219"/>
                    <a:pt x="118" y="220"/>
                    <a:pt x="119" y="220"/>
                  </a:cubicBezTo>
                  <a:cubicBezTo>
                    <a:pt x="123" y="221"/>
                    <a:pt x="127" y="220"/>
                    <a:pt x="130" y="221"/>
                  </a:cubicBezTo>
                  <a:cubicBezTo>
                    <a:pt x="136" y="224"/>
                    <a:pt x="134" y="231"/>
                    <a:pt x="145" y="233"/>
                  </a:cubicBezTo>
                  <a:cubicBezTo>
                    <a:pt x="153" y="237"/>
                    <a:pt x="166" y="220"/>
                    <a:pt x="173" y="215"/>
                  </a:cubicBezTo>
                  <a:cubicBezTo>
                    <a:pt x="178" y="216"/>
                    <a:pt x="189" y="218"/>
                    <a:pt x="193" y="221"/>
                  </a:cubicBezTo>
                  <a:cubicBezTo>
                    <a:pt x="198" y="224"/>
                    <a:pt x="190" y="249"/>
                    <a:pt x="202" y="251"/>
                  </a:cubicBezTo>
                  <a:cubicBezTo>
                    <a:pt x="224" y="262"/>
                    <a:pt x="198" y="256"/>
                    <a:pt x="236" y="257"/>
                  </a:cubicBezTo>
                  <a:cubicBezTo>
                    <a:pt x="274" y="255"/>
                    <a:pt x="241" y="262"/>
                    <a:pt x="256" y="241"/>
                  </a:cubicBezTo>
                  <a:cubicBezTo>
                    <a:pt x="262" y="241"/>
                    <a:pt x="266" y="233"/>
                    <a:pt x="268" y="233"/>
                  </a:cubicBezTo>
                  <a:cubicBezTo>
                    <a:pt x="271" y="230"/>
                    <a:pt x="277" y="234"/>
                    <a:pt x="277" y="230"/>
                  </a:cubicBezTo>
                  <a:cubicBezTo>
                    <a:pt x="277" y="226"/>
                    <a:pt x="273" y="213"/>
                    <a:pt x="269" y="208"/>
                  </a:cubicBezTo>
                  <a:cubicBezTo>
                    <a:pt x="268" y="201"/>
                    <a:pt x="258" y="204"/>
                    <a:pt x="253" y="199"/>
                  </a:cubicBezTo>
                  <a:cubicBezTo>
                    <a:pt x="248" y="186"/>
                    <a:pt x="247" y="198"/>
                    <a:pt x="248" y="176"/>
                  </a:cubicBezTo>
                  <a:cubicBezTo>
                    <a:pt x="247" y="170"/>
                    <a:pt x="252" y="168"/>
                    <a:pt x="251" y="164"/>
                  </a:cubicBezTo>
                  <a:cubicBezTo>
                    <a:pt x="250" y="159"/>
                    <a:pt x="245" y="152"/>
                    <a:pt x="243" y="146"/>
                  </a:cubicBezTo>
                  <a:cubicBezTo>
                    <a:pt x="237" y="138"/>
                    <a:pt x="238" y="136"/>
                    <a:pt x="239" y="127"/>
                  </a:cubicBezTo>
                  <a:cubicBezTo>
                    <a:pt x="239" y="117"/>
                    <a:pt x="249" y="91"/>
                    <a:pt x="247" y="80"/>
                  </a:cubicBezTo>
                  <a:cubicBezTo>
                    <a:pt x="245" y="69"/>
                    <a:pt x="233" y="66"/>
                    <a:pt x="227" y="61"/>
                  </a:cubicBezTo>
                  <a:cubicBezTo>
                    <a:pt x="223" y="54"/>
                    <a:pt x="218" y="50"/>
                    <a:pt x="209" y="49"/>
                  </a:cubicBezTo>
                  <a:cubicBezTo>
                    <a:pt x="202" y="46"/>
                    <a:pt x="192" y="41"/>
                    <a:pt x="185" y="40"/>
                  </a:cubicBezTo>
                  <a:cubicBezTo>
                    <a:pt x="177" y="38"/>
                    <a:pt x="171" y="37"/>
                    <a:pt x="165" y="38"/>
                  </a:cubicBezTo>
                  <a:cubicBezTo>
                    <a:pt x="159" y="39"/>
                    <a:pt x="152" y="42"/>
                    <a:pt x="146" y="44"/>
                  </a:cubicBezTo>
                  <a:cubicBezTo>
                    <a:pt x="141" y="48"/>
                    <a:pt x="135" y="51"/>
                    <a:pt x="128" y="52"/>
                  </a:cubicBezTo>
                  <a:cubicBezTo>
                    <a:pt x="120" y="53"/>
                    <a:pt x="106" y="63"/>
                    <a:pt x="97" y="61"/>
                  </a:cubicBezTo>
                  <a:cubicBezTo>
                    <a:pt x="88" y="59"/>
                    <a:pt x="80" y="48"/>
                    <a:pt x="73" y="41"/>
                  </a:cubicBezTo>
                  <a:cubicBezTo>
                    <a:pt x="69" y="35"/>
                    <a:pt x="57" y="24"/>
                    <a:pt x="53" y="19"/>
                  </a:cubicBezTo>
                  <a:cubicBezTo>
                    <a:pt x="48" y="13"/>
                    <a:pt x="50" y="11"/>
                    <a:pt x="43" y="8"/>
                  </a:cubicBezTo>
                  <a:cubicBezTo>
                    <a:pt x="38" y="11"/>
                    <a:pt x="36" y="6"/>
                    <a:pt x="31" y="10"/>
                  </a:cubicBezTo>
                  <a:cubicBezTo>
                    <a:pt x="27" y="4"/>
                    <a:pt x="24" y="11"/>
                    <a:pt x="17" y="8"/>
                  </a:cubicBezTo>
                  <a:cubicBezTo>
                    <a:pt x="11" y="0"/>
                    <a:pt x="12" y="9"/>
                    <a:pt x="5" y="5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64" name="Freeform 83">
              <a:extLst>
                <a:ext uri="{FF2B5EF4-FFF2-40B4-BE49-F238E27FC236}">
                  <a16:creationId xmlns:a16="http://schemas.microsoft.com/office/drawing/2014/main" id="{0BF49B32-7F89-0148-9B30-EB9CF666EE92}"/>
                </a:ext>
              </a:extLst>
            </p:cNvPr>
            <p:cNvSpPr>
              <a:spLocks/>
            </p:cNvSpPr>
            <p:nvPr>
              <p:custDataLst>
                <p:tags r:id="rId55"/>
              </p:custDataLst>
            </p:nvPr>
          </p:nvSpPr>
          <p:spPr bwMode="gray">
            <a:xfrm>
              <a:off x="4278973" y="1376786"/>
              <a:ext cx="123519" cy="119261"/>
            </a:xfrm>
            <a:custGeom>
              <a:avLst/>
              <a:gdLst>
                <a:gd name="T0" fmla="*/ 92 w 149"/>
                <a:gd name="T1" fmla="*/ 3 h 144"/>
                <a:gd name="T2" fmla="*/ 76 w 149"/>
                <a:gd name="T3" fmla="*/ 8 h 144"/>
                <a:gd name="T4" fmla="*/ 49 w 149"/>
                <a:gd name="T5" fmla="*/ 5 h 144"/>
                <a:gd name="T6" fmla="*/ 41 w 149"/>
                <a:gd name="T7" fmla="*/ 40 h 144"/>
                <a:gd name="T8" fmla="*/ 32 w 149"/>
                <a:gd name="T9" fmla="*/ 51 h 144"/>
                <a:gd name="T10" fmla="*/ 22 w 149"/>
                <a:gd name="T11" fmla="*/ 66 h 144"/>
                <a:gd name="T12" fmla="*/ 7 w 149"/>
                <a:gd name="T13" fmla="*/ 71 h 144"/>
                <a:gd name="T14" fmla="*/ 20 w 149"/>
                <a:gd name="T15" fmla="*/ 95 h 144"/>
                <a:gd name="T16" fmla="*/ 34 w 149"/>
                <a:gd name="T17" fmla="*/ 95 h 144"/>
                <a:gd name="T18" fmla="*/ 49 w 149"/>
                <a:gd name="T19" fmla="*/ 102 h 144"/>
                <a:gd name="T20" fmla="*/ 58 w 149"/>
                <a:gd name="T21" fmla="*/ 107 h 144"/>
                <a:gd name="T22" fmla="*/ 71 w 149"/>
                <a:gd name="T23" fmla="*/ 117 h 144"/>
                <a:gd name="T24" fmla="*/ 83 w 149"/>
                <a:gd name="T25" fmla="*/ 131 h 144"/>
                <a:gd name="T26" fmla="*/ 97 w 149"/>
                <a:gd name="T27" fmla="*/ 134 h 144"/>
                <a:gd name="T28" fmla="*/ 110 w 149"/>
                <a:gd name="T29" fmla="*/ 143 h 144"/>
                <a:gd name="T30" fmla="*/ 128 w 149"/>
                <a:gd name="T31" fmla="*/ 140 h 144"/>
                <a:gd name="T32" fmla="*/ 146 w 149"/>
                <a:gd name="T33" fmla="*/ 125 h 144"/>
                <a:gd name="T34" fmla="*/ 147 w 149"/>
                <a:gd name="T35" fmla="*/ 114 h 144"/>
                <a:gd name="T36" fmla="*/ 145 w 149"/>
                <a:gd name="T37" fmla="*/ 93 h 144"/>
                <a:gd name="T38" fmla="*/ 122 w 149"/>
                <a:gd name="T39" fmla="*/ 71 h 144"/>
                <a:gd name="T40" fmla="*/ 110 w 149"/>
                <a:gd name="T41" fmla="*/ 59 h 144"/>
                <a:gd name="T42" fmla="*/ 119 w 149"/>
                <a:gd name="T43" fmla="*/ 45 h 144"/>
                <a:gd name="T44" fmla="*/ 119 w 149"/>
                <a:gd name="T45" fmla="*/ 35 h 144"/>
                <a:gd name="T46" fmla="*/ 121 w 149"/>
                <a:gd name="T47" fmla="*/ 23 h 144"/>
                <a:gd name="T48" fmla="*/ 113 w 149"/>
                <a:gd name="T49" fmla="*/ 18 h 144"/>
                <a:gd name="T50" fmla="*/ 103 w 149"/>
                <a:gd name="T51" fmla="*/ 14 h 144"/>
                <a:gd name="T52" fmla="*/ 95 w 149"/>
                <a:gd name="T53" fmla="*/ 6 h 144"/>
                <a:gd name="T54" fmla="*/ 92 w 149"/>
                <a:gd name="T55" fmla="*/ 3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9" h="144">
                  <a:moveTo>
                    <a:pt x="92" y="3"/>
                  </a:moveTo>
                  <a:cubicBezTo>
                    <a:pt x="89" y="2"/>
                    <a:pt x="83" y="8"/>
                    <a:pt x="76" y="8"/>
                  </a:cubicBezTo>
                  <a:cubicBezTo>
                    <a:pt x="69" y="8"/>
                    <a:pt x="55" y="0"/>
                    <a:pt x="49" y="5"/>
                  </a:cubicBezTo>
                  <a:cubicBezTo>
                    <a:pt x="41" y="12"/>
                    <a:pt x="44" y="32"/>
                    <a:pt x="41" y="40"/>
                  </a:cubicBezTo>
                  <a:cubicBezTo>
                    <a:pt x="38" y="48"/>
                    <a:pt x="35" y="47"/>
                    <a:pt x="32" y="51"/>
                  </a:cubicBezTo>
                  <a:cubicBezTo>
                    <a:pt x="28" y="55"/>
                    <a:pt x="26" y="63"/>
                    <a:pt x="22" y="66"/>
                  </a:cubicBezTo>
                  <a:cubicBezTo>
                    <a:pt x="18" y="69"/>
                    <a:pt x="7" y="66"/>
                    <a:pt x="7" y="71"/>
                  </a:cubicBezTo>
                  <a:cubicBezTo>
                    <a:pt x="0" y="85"/>
                    <a:pt x="8" y="93"/>
                    <a:pt x="20" y="95"/>
                  </a:cubicBezTo>
                  <a:cubicBezTo>
                    <a:pt x="24" y="100"/>
                    <a:pt x="29" y="94"/>
                    <a:pt x="34" y="95"/>
                  </a:cubicBezTo>
                  <a:cubicBezTo>
                    <a:pt x="39" y="96"/>
                    <a:pt x="45" y="100"/>
                    <a:pt x="49" y="102"/>
                  </a:cubicBezTo>
                  <a:cubicBezTo>
                    <a:pt x="53" y="104"/>
                    <a:pt x="54" y="105"/>
                    <a:pt x="58" y="107"/>
                  </a:cubicBezTo>
                  <a:cubicBezTo>
                    <a:pt x="61" y="110"/>
                    <a:pt x="67" y="113"/>
                    <a:pt x="71" y="117"/>
                  </a:cubicBezTo>
                  <a:cubicBezTo>
                    <a:pt x="75" y="121"/>
                    <a:pt x="79" y="128"/>
                    <a:pt x="83" y="131"/>
                  </a:cubicBezTo>
                  <a:cubicBezTo>
                    <a:pt x="89" y="135"/>
                    <a:pt x="90" y="133"/>
                    <a:pt x="97" y="134"/>
                  </a:cubicBezTo>
                  <a:cubicBezTo>
                    <a:pt x="102" y="135"/>
                    <a:pt x="105" y="142"/>
                    <a:pt x="110" y="143"/>
                  </a:cubicBezTo>
                  <a:cubicBezTo>
                    <a:pt x="115" y="144"/>
                    <a:pt x="122" y="143"/>
                    <a:pt x="128" y="140"/>
                  </a:cubicBezTo>
                  <a:cubicBezTo>
                    <a:pt x="134" y="137"/>
                    <a:pt x="147" y="136"/>
                    <a:pt x="146" y="125"/>
                  </a:cubicBezTo>
                  <a:cubicBezTo>
                    <a:pt x="149" y="121"/>
                    <a:pt x="147" y="119"/>
                    <a:pt x="147" y="114"/>
                  </a:cubicBezTo>
                  <a:cubicBezTo>
                    <a:pt x="147" y="109"/>
                    <a:pt x="149" y="100"/>
                    <a:pt x="145" y="93"/>
                  </a:cubicBezTo>
                  <a:cubicBezTo>
                    <a:pt x="141" y="86"/>
                    <a:pt x="128" y="77"/>
                    <a:pt x="122" y="71"/>
                  </a:cubicBezTo>
                  <a:cubicBezTo>
                    <a:pt x="118" y="65"/>
                    <a:pt x="114" y="64"/>
                    <a:pt x="110" y="59"/>
                  </a:cubicBezTo>
                  <a:cubicBezTo>
                    <a:pt x="108" y="54"/>
                    <a:pt x="118" y="49"/>
                    <a:pt x="119" y="45"/>
                  </a:cubicBezTo>
                  <a:cubicBezTo>
                    <a:pt x="120" y="41"/>
                    <a:pt x="119" y="39"/>
                    <a:pt x="119" y="35"/>
                  </a:cubicBezTo>
                  <a:cubicBezTo>
                    <a:pt x="120" y="29"/>
                    <a:pt x="124" y="26"/>
                    <a:pt x="121" y="23"/>
                  </a:cubicBezTo>
                  <a:cubicBezTo>
                    <a:pt x="120" y="20"/>
                    <a:pt x="116" y="20"/>
                    <a:pt x="113" y="18"/>
                  </a:cubicBezTo>
                  <a:cubicBezTo>
                    <a:pt x="110" y="16"/>
                    <a:pt x="106" y="16"/>
                    <a:pt x="103" y="14"/>
                  </a:cubicBezTo>
                  <a:cubicBezTo>
                    <a:pt x="99" y="7"/>
                    <a:pt x="102" y="11"/>
                    <a:pt x="95" y="6"/>
                  </a:cubicBezTo>
                  <a:cubicBezTo>
                    <a:pt x="90" y="3"/>
                    <a:pt x="89" y="3"/>
                    <a:pt x="92" y="3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65" name="Freeform 84">
              <a:extLst>
                <a:ext uri="{FF2B5EF4-FFF2-40B4-BE49-F238E27FC236}">
                  <a16:creationId xmlns:a16="http://schemas.microsoft.com/office/drawing/2014/main" id="{1A2C7B6C-3D75-7B4F-AB80-CD38594AFB93}"/>
                </a:ext>
              </a:extLst>
            </p:cNvPr>
            <p:cNvSpPr>
              <a:spLocks/>
            </p:cNvSpPr>
            <p:nvPr>
              <p:custDataLst>
                <p:tags r:id="rId56"/>
              </p:custDataLst>
            </p:nvPr>
          </p:nvSpPr>
          <p:spPr bwMode="gray">
            <a:xfrm>
              <a:off x="3947600" y="1824864"/>
              <a:ext cx="88594" cy="109039"/>
            </a:xfrm>
            <a:custGeom>
              <a:avLst/>
              <a:gdLst>
                <a:gd name="T0" fmla="*/ 67 w 107"/>
                <a:gd name="T1" fmla="*/ 14 h 131"/>
                <a:gd name="T2" fmla="*/ 70 w 107"/>
                <a:gd name="T3" fmla="*/ 16 h 131"/>
                <a:gd name="T4" fmla="*/ 86 w 107"/>
                <a:gd name="T5" fmla="*/ 1 h 131"/>
                <a:gd name="T6" fmla="*/ 103 w 107"/>
                <a:gd name="T7" fmla="*/ 2 h 131"/>
                <a:gd name="T8" fmla="*/ 106 w 107"/>
                <a:gd name="T9" fmla="*/ 29 h 131"/>
                <a:gd name="T10" fmla="*/ 98 w 107"/>
                <a:gd name="T11" fmla="*/ 43 h 131"/>
                <a:gd name="T12" fmla="*/ 100 w 107"/>
                <a:gd name="T13" fmla="*/ 64 h 131"/>
                <a:gd name="T14" fmla="*/ 86 w 107"/>
                <a:gd name="T15" fmla="*/ 73 h 131"/>
                <a:gd name="T16" fmla="*/ 77 w 107"/>
                <a:gd name="T17" fmla="*/ 86 h 131"/>
                <a:gd name="T18" fmla="*/ 71 w 107"/>
                <a:gd name="T19" fmla="*/ 101 h 131"/>
                <a:gd name="T20" fmla="*/ 65 w 107"/>
                <a:gd name="T21" fmla="*/ 113 h 131"/>
                <a:gd name="T22" fmla="*/ 50 w 107"/>
                <a:gd name="T23" fmla="*/ 119 h 131"/>
                <a:gd name="T24" fmla="*/ 39 w 107"/>
                <a:gd name="T25" fmla="*/ 119 h 131"/>
                <a:gd name="T26" fmla="*/ 25 w 107"/>
                <a:gd name="T27" fmla="*/ 121 h 131"/>
                <a:gd name="T28" fmla="*/ 11 w 107"/>
                <a:gd name="T29" fmla="*/ 130 h 131"/>
                <a:gd name="T30" fmla="*/ 1 w 107"/>
                <a:gd name="T31" fmla="*/ 115 h 131"/>
                <a:gd name="T32" fmla="*/ 16 w 107"/>
                <a:gd name="T33" fmla="*/ 103 h 131"/>
                <a:gd name="T34" fmla="*/ 16 w 107"/>
                <a:gd name="T35" fmla="*/ 88 h 131"/>
                <a:gd name="T36" fmla="*/ 26 w 107"/>
                <a:gd name="T37" fmla="*/ 80 h 131"/>
                <a:gd name="T38" fmla="*/ 49 w 107"/>
                <a:gd name="T39" fmla="*/ 85 h 131"/>
                <a:gd name="T40" fmla="*/ 53 w 107"/>
                <a:gd name="T41" fmla="*/ 71 h 131"/>
                <a:gd name="T42" fmla="*/ 46 w 107"/>
                <a:gd name="T43" fmla="*/ 50 h 131"/>
                <a:gd name="T44" fmla="*/ 47 w 107"/>
                <a:gd name="T45" fmla="*/ 37 h 131"/>
                <a:gd name="T46" fmla="*/ 35 w 107"/>
                <a:gd name="T47" fmla="*/ 37 h 131"/>
                <a:gd name="T48" fmla="*/ 28 w 107"/>
                <a:gd name="T49" fmla="*/ 20 h 131"/>
                <a:gd name="T50" fmla="*/ 58 w 107"/>
                <a:gd name="T51" fmla="*/ 22 h 131"/>
                <a:gd name="T52" fmla="*/ 73 w 107"/>
                <a:gd name="T53" fmla="*/ 11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7" h="131">
                  <a:moveTo>
                    <a:pt x="67" y="14"/>
                  </a:moveTo>
                  <a:cubicBezTo>
                    <a:pt x="76" y="18"/>
                    <a:pt x="67" y="23"/>
                    <a:pt x="70" y="16"/>
                  </a:cubicBezTo>
                  <a:cubicBezTo>
                    <a:pt x="67" y="7"/>
                    <a:pt x="76" y="2"/>
                    <a:pt x="86" y="1"/>
                  </a:cubicBezTo>
                  <a:cubicBezTo>
                    <a:pt x="92" y="1"/>
                    <a:pt x="98" y="0"/>
                    <a:pt x="103" y="2"/>
                  </a:cubicBezTo>
                  <a:cubicBezTo>
                    <a:pt x="106" y="6"/>
                    <a:pt x="107" y="22"/>
                    <a:pt x="106" y="29"/>
                  </a:cubicBezTo>
                  <a:cubicBezTo>
                    <a:pt x="105" y="36"/>
                    <a:pt x="99" y="37"/>
                    <a:pt x="98" y="43"/>
                  </a:cubicBezTo>
                  <a:cubicBezTo>
                    <a:pt x="97" y="53"/>
                    <a:pt x="102" y="59"/>
                    <a:pt x="100" y="64"/>
                  </a:cubicBezTo>
                  <a:cubicBezTo>
                    <a:pt x="98" y="69"/>
                    <a:pt x="90" y="69"/>
                    <a:pt x="86" y="73"/>
                  </a:cubicBezTo>
                  <a:cubicBezTo>
                    <a:pt x="85" y="81"/>
                    <a:pt x="81" y="80"/>
                    <a:pt x="77" y="86"/>
                  </a:cubicBezTo>
                  <a:cubicBezTo>
                    <a:pt x="75" y="92"/>
                    <a:pt x="73" y="97"/>
                    <a:pt x="71" y="101"/>
                  </a:cubicBezTo>
                  <a:cubicBezTo>
                    <a:pt x="69" y="105"/>
                    <a:pt x="68" y="110"/>
                    <a:pt x="65" y="113"/>
                  </a:cubicBezTo>
                  <a:cubicBezTo>
                    <a:pt x="60" y="117"/>
                    <a:pt x="56" y="118"/>
                    <a:pt x="50" y="119"/>
                  </a:cubicBezTo>
                  <a:cubicBezTo>
                    <a:pt x="46" y="120"/>
                    <a:pt x="43" y="119"/>
                    <a:pt x="39" y="119"/>
                  </a:cubicBezTo>
                  <a:cubicBezTo>
                    <a:pt x="35" y="119"/>
                    <a:pt x="30" y="119"/>
                    <a:pt x="25" y="121"/>
                  </a:cubicBezTo>
                  <a:cubicBezTo>
                    <a:pt x="19" y="121"/>
                    <a:pt x="15" y="131"/>
                    <a:pt x="11" y="130"/>
                  </a:cubicBezTo>
                  <a:cubicBezTo>
                    <a:pt x="7" y="129"/>
                    <a:pt x="0" y="119"/>
                    <a:pt x="1" y="115"/>
                  </a:cubicBezTo>
                  <a:cubicBezTo>
                    <a:pt x="0" y="109"/>
                    <a:pt x="14" y="107"/>
                    <a:pt x="16" y="103"/>
                  </a:cubicBezTo>
                  <a:cubicBezTo>
                    <a:pt x="18" y="99"/>
                    <a:pt x="14" y="92"/>
                    <a:pt x="16" y="88"/>
                  </a:cubicBezTo>
                  <a:cubicBezTo>
                    <a:pt x="18" y="84"/>
                    <a:pt x="21" y="80"/>
                    <a:pt x="26" y="80"/>
                  </a:cubicBezTo>
                  <a:cubicBezTo>
                    <a:pt x="31" y="80"/>
                    <a:pt x="45" y="86"/>
                    <a:pt x="49" y="85"/>
                  </a:cubicBezTo>
                  <a:cubicBezTo>
                    <a:pt x="53" y="84"/>
                    <a:pt x="53" y="77"/>
                    <a:pt x="53" y="71"/>
                  </a:cubicBezTo>
                  <a:cubicBezTo>
                    <a:pt x="53" y="65"/>
                    <a:pt x="47" y="56"/>
                    <a:pt x="46" y="50"/>
                  </a:cubicBezTo>
                  <a:cubicBezTo>
                    <a:pt x="45" y="44"/>
                    <a:pt x="49" y="39"/>
                    <a:pt x="47" y="37"/>
                  </a:cubicBezTo>
                  <a:cubicBezTo>
                    <a:pt x="45" y="35"/>
                    <a:pt x="38" y="40"/>
                    <a:pt x="35" y="37"/>
                  </a:cubicBezTo>
                  <a:cubicBezTo>
                    <a:pt x="32" y="34"/>
                    <a:pt x="24" y="22"/>
                    <a:pt x="28" y="20"/>
                  </a:cubicBezTo>
                  <a:cubicBezTo>
                    <a:pt x="32" y="18"/>
                    <a:pt x="51" y="23"/>
                    <a:pt x="58" y="22"/>
                  </a:cubicBezTo>
                  <a:cubicBezTo>
                    <a:pt x="65" y="21"/>
                    <a:pt x="70" y="13"/>
                    <a:pt x="73" y="11"/>
                  </a:cubicBezTo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66" name="Freeform 85">
              <a:extLst>
                <a:ext uri="{FF2B5EF4-FFF2-40B4-BE49-F238E27FC236}">
                  <a16:creationId xmlns:a16="http://schemas.microsoft.com/office/drawing/2014/main" id="{E9B8D573-EE11-874B-8547-0EAD299C50EF}"/>
                </a:ext>
              </a:extLst>
            </p:cNvPr>
            <p:cNvSpPr>
              <a:spLocks/>
            </p:cNvSpPr>
            <p:nvPr>
              <p:custDataLst>
                <p:tags r:id="rId57"/>
              </p:custDataLst>
            </p:nvPr>
          </p:nvSpPr>
          <p:spPr bwMode="gray">
            <a:xfrm>
              <a:off x="3922895" y="1841902"/>
              <a:ext cx="69001" cy="79223"/>
            </a:xfrm>
            <a:custGeom>
              <a:avLst/>
              <a:gdLst>
                <a:gd name="T0" fmla="*/ 4 w 83"/>
                <a:gd name="T1" fmla="*/ 24 h 96"/>
                <a:gd name="T2" fmla="*/ 32 w 83"/>
                <a:gd name="T3" fmla="*/ 17 h 96"/>
                <a:gd name="T4" fmla="*/ 37 w 83"/>
                <a:gd name="T5" fmla="*/ 0 h 96"/>
                <a:gd name="T6" fmla="*/ 55 w 83"/>
                <a:gd name="T7" fmla="*/ 2 h 96"/>
                <a:gd name="T8" fmla="*/ 65 w 83"/>
                <a:gd name="T9" fmla="*/ 17 h 96"/>
                <a:gd name="T10" fmla="*/ 80 w 83"/>
                <a:gd name="T11" fmla="*/ 21 h 96"/>
                <a:gd name="T12" fmla="*/ 79 w 83"/>
                <a:gd name="T13" fmla="*/ 26 h 96"/>
                <a:gd name="T14" fmla="*/ 77 w 83"/>
                <a:gd name="T15" fmla="*/ 32 h 96"/>
                <a:gd name="T16" fmla="*/ 77 w 83"/>
                <a:gd name="T17" fmla="*/ 41 h 96"/>
                <a:gd name="T18" fmla="*/ 81 w 83"/>
                <a:gd name="T19" fmla="*/ 49 h 96"/>
                <a:gd name="T20" fmla="*/ 79 w 83"/>
                <a:gd name="T21" fmla="*/ 65 h 96"/>
                <a:gd name="T22" fmla="*/ 56 w 83"/>
                <a:gd name="T23" fmla="*/ 59 h 96"/>
                <a:gd name="T24" fmla="*/ 49 w 83"/>
                <a:gd name="T25" fmla="*/ 69 h 96"/>
                <a:gd name="T26" fmla="*/ 29 w 83"/>
                <a:gd name="T27" fmla="*/ 96 h 96"/>
                <a:gd name="T28" fmla="*/ 8 w 83"/>
                <a:gd name="T29" fmla="*/ 77 h 96"/>
                <a:gd name="T30" fmla="*/ 4 w 83"/>
                <a:gd name="T31" fmla="*/ 24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3" h="96">
                  <a:moveTo>
                    <a:pt x="4" y="24"/>
                  </a:moveTo>
                  <a:cubicBezTo>
                    <a:pt x="13" y="24"/>
                    <a:pt x="24" y="22"/>
                    <a:pt x="32" y="17"/>
                  </a:cubicBezTo>
                  <a:cubicBezTo>
                    <a:pt x="37" y="14"/>
                    <a:pt x="37" y="0"/>
                    <a:pt x="37" y="0"/>
                  </a:cubicBezTo>
                  <a:cubicBezTo>
                    <a:pt x="44" y="1"/>
                    <a:pt x="49" y="0"/>
                    <a:pt x="55" y="2"/>
                  </a:cubicBezTo>
                  <a:cubicBezTo>
                    <a:pt x="60" y="3"/>
                    <a:pt x="59" y="14"/>
                    <a:pt x="65" y="17"/>
                  </a:cubicBezTo>
                  <a:cubicBezTo>
                    <a:pt x="72" y="14"/>
                    <a:pt x="76" y="15"/>
                    <a:pt x="80" y="21"/>
                  </a:cubicBezTo>
                  <a:cubicBezTo>
                    <a:pt x="80" y="23"/>
                    <a:pt x="80" y="25"/>
                    <a:pt x="79" y="26"/>
                  </a:cubicBezTo>
                  <a:cubicBezTo>
                    <a:pt x="77" y="27"/>
                    <a:pt x="78" y="30"/>
                    <a:pt x="77" y="32"/>
                  </a:cubicBezTo>
                  <a:cubicBezTo>
                    <a:pt x="77" y="34"/>
                    <a:pt x="78" y="35"/>
                    <a:pt x="77" y="41"/>
                  </a:cubicBezTo>
                  <a:cubicBezTo>
                    <a:pt x="78" y="44"/>
                    <a:pt x="81" y="45"/>
                    <a:pt x="81" y="49"/>
                  </a:cubicBezTo>
                  <a:cubicBezTo>
                    <a:pt x="81" y="53"/>
                    <a:pt x="83" y="63"/>
                    <a:pt x="79" y="65"/>
                  </a:cubicBezTo>
                  <a:cubicBezTo>
                    <a:pt x="69" y="64"/>
                    <a:pt x="62" y="67"/>
                    <a:pt x="56" y="59"/>
                  </a:cubicBezTo>
                  <a:cubicBezTo>
                    <a:pt x="46" y="60"/>
                    <a:pt x="55" y="61"/>
                    <a:pt x="49" y="69"/>
                  </a:cubicBezTo>
                  <a:cubicBezTo>
                    <a:pt x="51" y="79"/>
                    <a:pt x="38" y="89"/>
                    <a:pt x="29" y="96"/>
                  </a:cubicBezTo>
                  <a:cubicBezTo>
                    <a:pt x="20" y="93"/>
                    <a:pt x="16" y="83"/>
                    <a:pt x="8" y="77"/>
                  </a:cubicBezTo>
                  <a:cubicBezTo>
                    <a:pt x="4" y="65"/>
                    <a:pt x="0" y="34"/>
                    <a:pt x="4" y="24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67" name="Freeform 86">
              <a:extLst>
                <a:ext uri="{FF2B5EF4-FFF2-40B4-BE49-F238E27FC236}">
                  <a16:creationId xmlns:a16="http://schemas.microsoft.com/office/drawing/2014/main" id="{78C9718F-D70D-F342-8D66-A2043E385783}"/>
                </a:ext>
              </a:extLst>
            </p:cNvPr>
            <p:cNvSpPr>
              <a:spLocks/>
            </p:cNvSpPr>
            <p:nvPr>
              <p:custDataLst>
                <p:tags r:id="rId58"/>
              </p:custDataLst>
            </p:nvPr>
          </p:nvSpPr>
          <p:spPr bwMode="gray">
            <a:xfrm>
              <a:off x="4186121" y="1998644"/>
              <a:ext cx="132891" cy="207002"/>
            </a:xfrm>
            <a:custGeom>
              <a:avLst/>
              <a:gdLst>
                <a:gd name="T0" fmla="*/ 38 w 161"/>
                <a:gd name="T1" fmla="*/ 237 h 250"/>
                <a:gd name="T2" fmla="*/ 63 w 161"/>
                <a:gd name="T3" fmla="*/ 221 h 250"/>
                <a:gd name="T4" fmla="*/ 77 w 161"/>
                <a:gd name="T5" fmla="*/ 204 h 250"/>
                <a:gd name="T6" fmla="*/ 75 w 161"/>
                <a:gd name="T7" fmla="*/ 173 h 250"/>
                <a:gd name="T8" fmla="*/ 65 w 161"/>
                <a:gd name="T9" fmla="*/ 150 h 250"/>
                <a:gd name="T10" fmla="*/ 77 w 161"/>
                <a:gd name="T11" fmla="*/ 134 h 250"/>
                <a:gd name="T12" fmla="*/ 87 w 161"/>
                <a:gd name="T13" fmla="*/ 123 h 250"/>
                <a:gd name="T14" fmla="*/ 96 w 161"/>
                <a:gd name="T15" fmla="*/ 116 h 250"/>
                <a:gd name="T16" fmla="*/ 134 w 161"/>
                <a:gd name="T17" fmla="*/ 102 h 250"/>
                <a:gd name="T18" fmla="*/ 149 w 161"/>
                <a:gd name="T19" fmla="*/ 71 h 250"/>
                <a:gd name="T20" fmla="*/ 140 w 161"/>
                <a:gd name="T21" fmla="*/ 0 h 250"/>
                <a:gd name="T22" fmla="*/ 120 w 161"/>
                <a:gd name="T23" fmla="*/ 15 h 250"/>
                <a:gd name="T24" fmla="*/ 99 w 161"/>
                <a:gd name="T25" fmla="*/ 23 h 250"/>
                <a:gd name="T26" fmla="*/ 65 w 161"/>
                <a:gd name="T27" fmla="*/ 24 h 250"/>
                <a:gd name="T28" fmla="*/ 68 w 161"/>
                <a:gd name="T29" fmla="*/ 47 h 250"/>
                <a:gd name="T30" fmla="*/ 74 w 161"/>
                <a:gd name="T31" fmla="*/ 62 h 250"/>
                <a:gd name="T32" fmla="*/ 71 w 161"/>
                <a:gd name="T33" fmla="*/ 99 h 250"/>
                <a:gd name="T34" fmla="*/ 57 w 161"/>
                <a:gd name="T35" fmla="*/ 86 h 250"/>
                <a:gd name="T36" fmla="*/ 45 w 161"/>
                <a:gd name="T37" fmla="*/ 63 h 250"/>
                <a:gd name="T38" fmla="*/ 32 w 161"/>
                <a:gd name="T39" fmla="*/ 54 h 250"/>
                <a:gd name="T40" fmla="*/ 18 w 161"/>
                <a:gd name="T41" fmla="*/ 63 h 250"/>
                <a:gd name="T42" fmla="*/ 5 w 161"/>
                <a:gd name="T43" fmla="*/ 72 h 250"/>
                <a:gd name="T44" fmla="*/ 8 w 161"/>
                <a:gd name="T45" fmla="*/ 84 h 250"/>
                <a:gd name="T46" fmla="*/ 17 w 161"/>
                <a:gd name="T47" fmla="*/ 87 h 250"/>
                <a:gd name="T48" fmla="*/ 35 w 161"/>
                <a:gd name="T49" fmla="*/ 99 h 250"/>
                <a:gd name="T50" fmla="*/ 35 w 161"/>
                <a:gd name="T51" fmla="*/ 138 h 250"/>
                <a:gd name="T52" fmla="*/ 30 w 161"/>
                <a:gd name="T53" fmla="*/ 158 h 250"/>
                <a:gd name="T54" fmla="*/ 27 w 161"/>
                <a:gd name="T55" fmla="*/ 174 h 250"/>
                <a:gd name="T56" fmla="*/ 6 w 161"/>
                <a:gd name="T57" fmla="*/ 189 h 250"/>
                <a:gd name="T58" fmla="*/ 17 w 161"/>
                <a:gd name="T59" fmla="*/ 206 h 250"/>
                <a:gd name="T60" fmla="*/ 24 w 161"/>
                <a:gd name="T61" fmla="*/ 230 h 250"/>
                <a:gd name="T62" fmla="*/ 29 w 161"/>
                <a:gd name="T63" fmla="*/ 249 h 250"/>
                <a:gd name="T64" fmla="*/ 38 w 161"/>
                <a:gd name="T65" fmla="*/ 237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1" h="250">
                  <a:moveTo>
                    <a:pt x="38" y="237"/>
                  </a:moveTo>
                  <a:cubicBezTo>
                    <a:pt x="40" y="223"/>
                    <a:pt x="51" y="222"/>
                    <a:pt x="63" y="221"/>
                  </a:cubicBezTo>
                  <a:cubicBezTo>
                    <a:pt x="70" y="218"/>
                    <a:pt x="73" y="211"/>
                    <a:pt x="77" y="204"/>
                  </a:cubicBezTo>
                  <a:cubicBezTo>
                    <a:pt x="79" y="194"/>
                    <a:pt x="80" y="183"/>
                    <a:pt x="75" y="173"/>
                  </a:cubicBezTo>
                  <a:cubicBezTo>
                    <a:pt x="73" y="164"/>
                    <a:pt x="70" y="158"/>
                    <a:pt x="65" y="150"/>
                  </a:cubicBezTo>
                  <a:cubicBezTo>
                    <a:pt x="66" y="135"/>
                    <a:pt x="65" y="136"/>
                    <a:pt x="77" y="134"/>
                  </a:cubicBezTo>
                  <a:cubicBezTo>
                    <a:pt x="87" y="129"/>
                    <a:pt x="82" y="129"/>
                    <a:pt x="87" y="123"/>
                  </a:cubicBezTo>
                  <a:cubicBezTo>
                    <a:pt x="89" y="120"/>
                    <a:pt x="96" y="116"/>
                    <a:pt x="96" y="116"/>
                  </a:cubicBezTo>
                  <a:cubicBezTo>
                    <a:pt x="104" y="102"/>
                    <a:pt x="119" y="104"/>
                    <a:pt x="134" y="102"/>
                  </a:cubicBezTo>
                  <a:cubicBezTo>
                    <a:pt x="135" y="89"/>
                    <a:pt x="143" y="82"/>
                    <a:pt x="149" y="71"/>
                  </a:cubicBezTo>
                  <a:cubicBezTo>
                    <a:pt x="148" y="50"/>
                    <a:pt x="161" y="15"/>
                    <a:pt x="140" y="0"/>
                  </a:cubicBezTo>
                  <a:cubicBezTo>
                    <a:pt x="134" y="7"/>
                    <a:pt x="129" y="14"/>
                    <a:pt x="120" y="15"/>
                  </a:cubicBezTo>
                  <a:cubicBezTo>
                    <a:pt x="107" y="13"/>
                    <a:pt x="109" y="22"/>
                    <a:pt x="99" y="23"/>
                  </a:cubicBezTo>
                  <a:cubicBezTo>
                    <a:pt x="88" y="24"/>
                    <a:pt x="76" y="24"/>
                    <a:pt x="65" y="24"/>
                  </a:cubicBezTo>
                  <a:cubicBezTo>
                    <a:pt x="62" y="33"/>
                    <a:pt x="59" y="42"/>
                    <a:pt x="68" y="47"/>
                  </a:cubicBezTo>
                  <a:cubicBezTo>
                    <a:pt x="72" y="52"/>
                    <a:pt x="72" y="56"/>
                    <a:pt x="74" y="62"/>
                  </a:cubicBezTo>
                  <a:cubicBezTo>
                    <a:pt x="76" y="74"/>
                    <a:pt x="83" y="90"/>
                    <a:pt x="71" y="99"/>
                  </a:cubicBezTo>
                  <a:cubicBezTo>
                    <a:pt x="60" y="97"/>
                    <a:pt x="61" y="94"/>
                    <a:pt x="57" y="86"/>
                  </a:cubicBezTo>
                  <a:cubicBezTo>
                    <a:pt x="56" y="62"/>
                    <a:pt x="60" y="68"/>
                    <a:pt x="45" y="63"/>
                  </a:cubicBezTo>
                  <a:cubicBezTo>
                    <a:pt x="41" y="58"/>
                    <a:pt x="38" y="56"/>
                    <a:pt x="32" y="54"/>
                  </a:cubicBezTo>
                  <a:cubicBezTo>
                    <a:pt x="28" y="61"/>
                    <a:pt x="26" y="62"/>
                    <a:pt x="18" y="63"/>
                  </a:cubicBezTo>
                  <a:cubicBezTo>
                    <a:pt x="14" y="70"/>
                    <a:pt x="11" y="68"/>
                    <a:pt x="5" y="72"/>
                  </a:cubicBezTo>
                  <a:cubicBezTo>
                    <a:pt x="1" y="78"/>
                    <a:pt x="0" y="82"/>
                    <a:pt x="8" y="84"/>
                  </a:cubicBezTo>
                  <a:cubicBezTo>
                    <a:pt x="11" y="85"/>
                    <a:pt x="14" y="85"/>
                    <a:pt x="17" y="87"/>
                  </a:cubicBezTo>
                  <a:cubicBezTo>
                    <a:pt x="24" y="92"/>
                    <a:pt x="25" y="97"/>
                    <a:pt x="35" y="99"/>
                  </a:cubicBezTo>
                  <a:cubicBezTo>
                    <a:pt x="38" y="107"/>
                    <a:pt x="36" y="128"/>
                    <a:pt x="35" y="138"/>
                  </a:cubicBezTo>
                  <a:cubicBezTo>
                    <a:pt x="34" y="148"/>
                    <a:pt x="31" y="152"/>
                    <a:pt x="30" y="158"/>
                  </a:cubicBezTo>
                  <a:cubicBezTo>
                    <a:pt x="29" y="165"/>
                    <a:pt x="33" y="170"/>
                    <a:pt x="27" y="174"/>
                  </a:cubicBezTo>
                  <a:cubicBezTo>
                    <a:pt x="24" y="182"/>
                    <a:pt x="13" y="185"/>
                    <a:pt x="6" y="189"/>
                  </a:cubicBezTo>
                  <a:cubicBezTo>
                    <a:pt x="8" y="194"/>
                    <a:pt x="15" y="201"/>
                    <a:pt x="17" y="206"/>
                  </a:cubicBezTo>
                  <a:cubicBezTo>
                    <a:pt x="18" y="222"/>
                    <a:pt x="16" y="220"/>
                    <a:pt x="24" y="230"/>
                  </a:cubicBezTo>
                  <a:cubicBezTo>
                    <a:pt x="26" y="243"/>
                    <a:pt x="18" y="247"/>
                    <a:pt x="29" y="249"/>
                  </a:cubicBezTo>
                  <a:cubicBezTo>
                    <a:pt x="31" y="250"/>
                    <a:pt x="32" y="242"/>
                    <a:pt x="38" y="237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68" name="Freeform 87">
              <a:extLst>
                <a:ext uri="{FF2B5EF4-FFF2-40B4-BE49-F238E27FC236}">
                  <a16:creationId xmlns:a16="http://schemas.microsoft.com/office/drawing/2014/main" id="{441EAA56-B191-F147-8B1B-751EAB827C6C}"/>
                </a:ext>
              </a:extLst>
            </p:cNvPr>
            <p:cNvSpPr>
              <a:spLocks/>
            </p:cNvSpPr>
            <p:nvPr>
              <p:custDataLst>
                <p:tags r:id="rId59"/>
              </p:custDataLst>
            </p:nvPr>
          </p:nvSpPr>
          <p:spPr bwMode="gray">
            <a:xfrm>
              <a:off x="4164825" y="1900680"/>
              <a:ext cx="24704" cy="25556"/>
            </a:xfrm>
            <a:custGeom>
              <a:avLst/>
              <a:gdLst>
                <a:gd name="T0" fmla="*/ 25 w 29"/>
                <a:gd name="T1" fmla="*/ 0 h 31"/>
                <a:gd name="T2" fmla="*/ 3 w 29"/>
                <a:gd name="T3" fmla="*/ 7 h 31"/>
                <a:gd name="T4" fmla="*/ 4 w 29"/>
                <a:gd name="T5" fmla="*/ 28 h 31"/>
                <a:gd name="T6" fmla="*/ 18 w 29"/>
                <a:gd name="T7" fmla="*/ 25 h 31"/>
                <a:gd name="T8" fmla="*/ 27 w 29"/>
                <a:gd name="T9" fmla="*/ 18 h 31"/>
                <a:gd name="T10" fmla="*/ 25 w 29"/>
                <a:gd name="T11" fmla="*/ 7 h 31"/>
                <a:gd name="T12" fmla="*/ 25 w 29"/>
                <a:gd name="T13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31">
                  <a:moveTo>
                    <a:pt x="25" y="0"/>
                  </a:moveTo>
                  <a:cubicBezTo>
                    <a:pt x="16" y="1"/>
                    <a:pt x="9" y="0"/>
                    <a:pt x="3" y="7"/>
                  </a:cubicBezTo>
                  <a:cubicBezTo>
                    <a:pt x="0" y="11"/>
                    <a:pt x="2" y="25"/>
                    <a:pt x="4" y="28"/>
                  </a:cubicBezTo>
                  <a:cubicBezTo>
                    <a:pt x="6" y="31"/>
                    <a:pt x="14" y="27"/>
                    <a:pt x="18" y="25"/>
                  </a:cubicBezTo>
                  <a:cubicBezTo>
                    <a:pt x="21" y="23"/>
                    <a:pt x="26" y="21"/>
                    <a:pt x="27" y="18"/>
                  </a:cubicBezTo>
                  <a:cubicBezTo>
                    <a:pt x="28" y="15"/>
                    <a:pt x="25" y="10"/>
                    <a:pt x="25" y="7"/>
                  </a:cubicBezTo>
                  <a:cubicBezTo>
                    <a:pt x="25" y="4"/>
                    <a:pt x="29" y="0"/>
                    <a:pt x="25" y="0"/>
                  </a:cubicBezTo>
                  <a:close/>
                </a:path>
              </a:pathLst>
            </a:custGeom>
            <a:solidFill>
              <a:srgbClr val="2266AC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69" name="Freeform 88">
              <a:extLst>
                <a:ext uri="{FF2B5EF4-FFF2-40B4-BE49-F238E27FC236}">
                  <a16:creationId xmlns:a16="http://schemas.microsoft.com/office/drawing/2014/main" id="{F2AA15C2-2161-0B4F-848B-435E2E506658}"/>
                </a:ext>
              </a:extLst>
            </p:cNvPr>
            <p:cNvSpPr>
              <a:spLocks/>
            </p:cNvSpPr>
            <p:nvPr>
              <p:custDataLst>
                <p:tags r:id="rId60"/>
              </p:custDataLst>
            </p:nvPr>
          </p:nvSpPr>
          <p:spPr bwMode="gray">
            <a:xfrm>
              <a:off x="4166528" y="1882791"/>
              <a:ext cx="140557" cy="138001"/>
            </a:xfrm>
            <a:custGeom>
              <a:avLst/>
              <a:gdLst>
                <a:gd name="T0" fmla="*/ 10 w 169"/>
                <a:gd name="T1" fmla="*/ 2 h 167"/>
                <a:gd name="T2" fmla="*/ 53 w 169"/>
                <a:gd name="T3" fmla="*/ 2 h 167"/>
                <a:gd name="T4" fmla="*/ 77 w 169"/>
                <a:gd name="T5" fmla="*/ 5 h 167"/>
                <a:gd name="T6" fmla="*/ 103 w 169"/>
                <a:gd name="T7" fmla="*/ 13 h 167"/>
                <a:gd name="T8" fmla="*/ 128 w 169"/>
                <a:gd name="T9" fmla="*/ 37 h 167"/>
                <a:gd name="T10" fmla="*/ 149 w 169"/>
                <a:gd name="T11" fmla="*/ 49 h 167"/>
                <a:gd name="T12" fmla="*/ 154 w 169"/>
                <a:gd name="T13" fmla="*/ 106 h 167"/>
                <a:gd name="T14" fmla="*/ 157 w 169"/>
                <a:gd name="T15" fmla="*/ 122 h 167"/>
                <a:gd name="T16" fmla="*/ 155 w 169"/>
                <a:gd name="T17" fmla="*/ 151 h 167"/>
                <a:gd name="T18" fmla="*/ 136 w 169"/>
                <a:gd name="T19" fmla="*/ 155 h 167"/>
                <a:gd name="T20" fmla="*/ 124 w 169"/>
                <a:gd name="T21" fmla="*/ 163 h 167"/>
                <a:gd name="T22" fmla="*/ 106 w 169"/>
                <a:gd name="T23" fmla="*/ 164 h 167"/>
                <a:gd name="T24" fmla="*/ 89 w 169"/>
                <a:gd name="T25" fmla="*/ 160 h 167"/>
                <a:gd name="T26" fmla="*/ 38 w 169"/>
                <a:gd name="T27" fmla="*/ 121 h 167"/>
                <a:gd name="T28" fmla="*/ 20 w 169"/>
                <a:gd name="T29" fmla="*/ 109 h 167"/>
                <a:gd name="T30" fmla="*/ 23 w 169"/>
                <a:gd name="T31" fmla="*/ 92 h 167"/>
                <a:gd name="T32" fmla="*/ 10 w 169"/>
                <a:gd name="T33" fmla="*/ 85 h 167"/>
                <a:gd name="T34" fmla="*/ 1 w 169"/>
                <a:gd name="T35" fmla="*/ 73 h 167"/>
                <a:gd name="T36" fmla="*/ 2 w 169"/>
                <a:gd name="T37" fmla="*/ 53 h 167"/>
                <a:gd name="T38" fmla="*/ 12 w 169"/>
                <a:gd name="T39" fmla="*/ 52 h 167"/>
                <a:gd name="T40" fmla="*/ 26 w 169"/>
                <a:gd name="T41" fmla="*/ 38 h 167"/>
                <a:gd name="T42" fmla="*/ 23 w 169"/>
                <a:gd name="T43" fmla="*/ 23 h 167"/>
                <a:gd name="T44" fmla="*/ 25 w 169"/>
                <a:gd name="T45" fmla="*/ 13 h 167"/>
                <a:gd name="T46" fmla="*/ 10 w 169"/>
                <a:gd name="T47" fmla="*/ 2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9" h="167">
                  <a:moveTo>
                    <a:pt x="10" y="2"/>
                  </a:moveTo>
                  <a:cubicBezTo>
                    <a:pt x="15" y="0"/>
                    <a:pt x="38" y="0"/>
                    <a:pt x="53" y="2"/>
                  </a:cubicBezTo>
                  <a:cubicBezTo>
                    <a:pt x="64" y="2"/>
                    <a:pt x="69" y="3"/>
                    <a:pt x="77" y="5"/>
                  </a:cubicBezTo>
                  <a:cubicBezTo>
                    <a:pt x="85" y="7"/>
                    <a:pt x="95" y="8"/>
                    <a:pt x="103" y="13"/>
                  </a:cubicBezTo>
                  <a:cubicBezTo>
                    <a:pt x="113" y="20"/>
                    <a:pt x="117" y="32"/>
                    <a:pt x="128" y="37"/>
                  </a:cubicBezTo>
                  <a:cubicBezTo>
                    <a:pt x="136" y="48"/>
                    <a:pt x="136" y="45"/>
                    <a:pt x="149" y="49"/>
                  </a:cubicBezTo>
                  <a:cubicBezTo>
                    <a:pt x="138" y="64"/>
                    <a:pt x="147" y="89"/>
                    <a:pt x="154" y="106"/>
                  </a:cubicBezTo>
                  <a:cubicBezTo>
                    <a:pt x="155" y="113"/>
                    <a:pt x="153" y="117"/>
                    <a:pt x="157" y="122"/>
                  </a:cubicBezTo>
                  <a:cubicBezTo>
                    <a:pt x="159" y="134"/>
                    <a:pt x="169" y="149"/>
                    <a:pt x="155" y="151"/>
                  </a:cubicBezTo>
                  <a:cubicBezTo>
                    <a:pt x="152" y="157"/>
                    <a:pt x="141" y="153"/>
                    <a:pt x="136" y="155"/>
                  </a:cubicBezTo>
                  <a:cubicBezTo>
                    <a:pt x="131" y="157"/>
                    <a:pt x="129" y="162"/>
                    <a:pt x="124" y="163"/>
                  </a:cubicBezTo>
                  <a:cubicBezTo>
                    <a:pt x="119" y="164"/>
                    <a:pt x="112" y="164"/>
                    <a:pt x="106" y="164"/>
                  </a:cubicBezTo>
                  <a:cubicBezTo>
                    <a:pt x="100" y="167"/>
                    <a:pt x="95" y="161"/>
                    <a:pt x="89" y="160"/>
                  </a:cubicBezTo>
                  <a:cubicBezTo>
                    <a:pt x="87" y="131"/>
                    <a:pt x="64" y="122"/>
                    <a:pt x="38" y="121"/>
                  </a:cubicBezTo>
                  <a:cubicBezTo>
                    <a:pt x="32" y="117"/>
                    <a:pt x="26" y="113"/>
                    <a:pt x="20" y="109"/>
                  </a:cubicBezTo>
                  <a:cubicBezTo>
                    <a:pt x="17" y="105"/>
                    <a:pt x="25" y="96"/>
                    <a:pt x="23" y="92"/>
                  </a:cubicBezTo>
                  <a:cubicBezTo>
                    <a:pt x="21" y="88"/>
                    <a:pt x="14" y="88"/>
                    <a:pt x="10" y="85"/>
                  </a:cubicBezTo>
                  <a:cubicBezTo>
                    <a:pt x="8" y="78"/>
                    <a:pt x="2" y="78"/>
                    <a:pt x="1" y="73"/>
                  </a:cubicBezTo>
                  <a:cubicBezTo>
                    <a:pt x="0" y="68"/>
                    <a:pt x="0" y="56"/>
                    <a:pt x="2" y="53"/>
                  </a:cubicBezTo>
                  <a:cubicBezTo>
                    <a:pt x="4" y="50"/>
                    <a:pt x="8" y="54"/>
                    <a:pt x="12" y="52"/>
                  </a:cubicBezTo>
                  <a:cubicBezTo>
                    <a:pt x="16" y="50"/>
                    <a:pt x="24" y="43"/>
                    <a:pt x="26" y="38"/>
                  </a:cubicBezTo>
                  <a:cubicBezTo>
                    <a:pt x="25" y="32"/>
                    <a:pt x="26" y="29"/>
                    <a:pt x="23" y="23"/>
                  </a:cubicBezTo>
                  <a:cubicBezTo>
                    <a:pt x="25" y="20"/>
                    <a:pt x="24" y="16"/>
                    <a:pt x="25" y="13"/>
                  </a:cubicBezTo>
                  <a:cubicBezTo>
                    <a:pt x="29" y="2"/>
                    <a:pt x="15" y="3"/>
                    <a:pt x="10" y="2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70" name="Freeform 89">
              <a:extLst>
                <a:ext uri="{FF2B5EF4-FFF2-40B4-BE49-F238E27FC236}">
                  <a16:creationId xmlns:a16="http://schemas.microsoft.com/office/drawing/2014/main" id="{E093BA69-A10D-4348-B892-49876566D6F5}"/>
                </a:ext>
              </a:extLst>
            </p:cNvPr>
            <p:cNvSpPr>
              <a:spLocks/>
            </p:cNvSpPr>
            <p:nvPr>
              <p:custDataLst>
                <p:tags r:id="rId61"/>
              </p:custDataLst>
            </p:nvPr>
          </p:nvSpPr>
          <p:spPr bwMode="gray">
            <a:xfrm>
              <a:off x="4168231" y="1884495"/>
              <a:ext cx="26407" cy="20445"/>
            </a:xfrm>
            <a:custGeom>
              <a:avLst/>
              <a:gdLst>
                <a:gd name="T0" fmla="*/ 11 w 32"/>
                <a:gd name="T1" fmla="*/ 2 h 25"/>
                <a:gd name="T2" fmla="*/ 21 w 32"/>
                <a:gd name="T3" fmla="*/ 14 h 25"/>
                <a:gd name="T4" fmla="*/ 0 w 32"/>
                <a:gd name="T5" fmla="*/ 24 h 25"/>
                <a:gd name="T6" fmla="*/ 6 w 32"/>
                <a:gd name="T7" fmla="*/ 8 h 25"/>
                <a:gd name="T8" fmla="*/ 11 w 32"/>
                <a:gd name="T9" fmla="*/ 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25">
                  <a:moveTo>
                    <a:pt x="11" y="2"/>
                  </a:moveTo>
                  <a:cubicBezTo>
                    <a:pt x="23" y="0"/>
                    <a:pt x="32" y="10"/>
                    <a:pt x="21" y="14"/>
                  </a:cubicBezTo>
                  <a:cubicBezTo>
                    <a:pt x="16" y="21"/>
                    <a:pt x="8" y="25"/>
                    <a:pt x="0" y="24"/>
                  </a:cubicBezTo>
                  <a:cubicBezTo>
                    <a:pt x="1" y="16"/>
                    <a:pt x="0" y="13"/>
                    <a:pt x="6" y="8"/>
                  </a:cubicBezTo>
                  <a:cubicBezTo>
                    <a:pt x="9" y="2"/>
                    <a:pt x="7" y="2"/>
                    <a:pt x="11" y="2"/>
                  </a:cubicBezTo>
                  <a:close/>
                </a:path>
              </a:pathLst>
            </a:custGeom>
            <a:solidFill>
              <a:srgbClr val="F8F20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71" name="Freeform 90">
              <a:extLst>
                <a:ext uri="{FF2B5EF4-FFF2-40B4-BE49-F238E27FC236}">
                  <a16:creationId xmlns:a16="http://schemas.microsoft.com/office/drawing/2014/main" id="{A73A37B8-DB92-8345-B78E-080C6746544D}"/>
                </a:ext>
              </a:extLst>
            </p:cNvPr>
            <p:cNvSpPr>
              <a:spLocks/>
            </p:cNvSpPr>
            <p:nvPr>
              <p:custDataLst>
                <p:tags r:id="rId62"/>
              </p:custDataLst>
            </p:nvPr>
          </p:nvSpPr>
          <p:spPr bwMode="gray">
            <a:xfrm>
              <a:off x="4212528" y="1988422"/>
              <a:ext cx="39186" cy="92001"/>
            </a:xfrm>
            <a:custGeom>
              <a:avLst/>
              <a:gdLst>
                <a:gd name="T0" fmla="*/ 7 w 47"/>
                <a:gd name="T1" fmla="*/ 0 h 111"/>
                <a:gd name="T2" fmla="*/ 33 w 47"/>
                <a:gd name="T3" fmla="*/ 20 h 111"/>
                <a:gd name="T4" fmla="*/ 34 w 47"/>
                <a:gd name="T5" fmla="*/ 33 h 111"/>
                <a:gd name="T6" fmla="*/ 31 w 47"/>
                <a:gd name="T7" fmla="*/ 54 h 111"/>
                <a:gd name="T8" fmla="*/ 45 w 47"/>
                <a:gd name="T9" fmla="*/ 78 h 111"/>
                <a:gd name="T10" fmla="*/ 45 w 47"/>
                <a:gd name="T11" fmla="*/ 101 h 111"/>
                <a:gd name="T12" fmla="*/ 30 w 47"/>
                <a:gd name="T13" fmla="*/ 108 h 111"/>
                <a:gd name="T14" fmla="*/ 24 w 47"/>
                <a:gd name="T15" fmla="*/ 80 h 111"/>
                <a:gd name="T16" fmla="*/ 9 w 47"/>
                <a:gd name="T17" fmla="*/ 68 h 111"/>
                <a:gd name="T18" fmla="*/ 1 w 47"/>
                <a:gd name="T19" fmla="*/ 56 h 111"/>
                <a:gd name="T20" fmla="*/ 12 w 47"/>
                <a:gd name="T21" fmla="*/ 35 h 111"/>
                <a:gd name="T22" fmla="*/ 7 w 47"/>
                <a:gd name="T23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7" h="111">
                  <a:moveTo>
                    <a:pt x="7" y="0"/>
                  </a:moveTo>
                  <a:cubicBezTo>
                    <a:pt x="21" y="2"/>
                    <a:pt x="28" y="6"/>
                    <a:pt x="33" y="20"/>
                  </a:cubicBezTo>
                  <a:cubicBezTo>
                    <a:pt x="37" y="26"/>
                    <a:pt x="34" y="27"/>
                    <a:pt x="34" y="33"/>
                  </a:cubicBezTo>
                  <a:cubicBezTo>
                    <a:pt x="34" y="39"/>
                    <a:pt x="29" y="47"/>
                    <a:pt x="31" y="54"/>
                  </a:cubicBezTo>
                  <a:cubicBezTo>
                    <a:pt x="35" y="60"/>
                    <a:pt x="43" y="71"/>
                    <a:pt x="45" y="78"/>
                  </a:cubicBezTo>
                  <a:cubicBezTo>
                    <a:pt x="47" y="86"/>
                    <a:pt x="47" y="96"/>
                    <a:pt x="45" y="101"/>
                  </a:cubicBezTo>
                  <a:cubicBezTo>
                    <a:pt x="43" y="106"/>
                    <a:pt x="33" y="111"/>
                    <a:pt x="30" y="108"/>
                  </a:cubicBezTo>
                  <a:cubicBezTo>
                    <a:pt x="26" y="100"/>
                    <a:pt x="26" y="88"/>
                    <a:pt x="24" y="80"/>
                  </a:cubicBezTo>
                  <a:cubicBezTo>
                    <a:pt x="22" y="73"/>
                    <a:pt x="14" y="72"/>
                    <a:pt x="9" y="68"/>
                  </a:cubicBezTo>
                  <a:cubicBezTo>
                    <a:pt x="6" y="63"/>
                    <a:pt x="2" y="62"/>
                    <a:pt x="1" y="56"/>
                  </a:cubicBezTo>
                  <a:cubicBezTo>
                    <a:pt x="0" y="50"/>
                    <a:pt x="11" y="44"/>
                    <a:pt x="12" y="35"/>
                  </a:cubicBezTo>
                  <a:cubicBezTo>
                    <a:pt x="13" y="26"/>
                    <a:pt x="8" y="7"/>
                    <a:pt x="7" y="0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72" name="Freeform 91">
              <a:extLst>
                <a:ext uri="{FF2B5EF4-FFF2-40B4-BE49-F238E27FC236}">
                  <a16:creationId xmlns:a16="http://schemas.microsoft.com/office/drawing/2014/main" id="{9F495931-DF6D-AF4E-B8E2-0DF256B03960}"/>
                </a:ext>
              </a:extLst>
            </p:cNvPr>
            <p:cNvSpPr>
              <a:spLocks/>
            </p:cNvSpPr>
            <p:nvPr>
              <p:custDataLst>
                <p:tags r:id="rId63"/>
              </p:custDataLst>
            </p:nvPr>
          </p:nvSpPr>
          <p:spPr bwMode="gray">
            <a:xfrm>
              <a:off x="3906710" y="1375934"/>
              <a:ext cx="49408" cy="92852"/>
            </a:xfrm>
            <a:custGeom>
              <a:avLst/>
              <a:gdLst>
                <a:gd name="T0" fmla="*/ 19 w 60"/>
                <a:gd name="T1" fmla="*/ 9 h 112"/>
                <a:gd name="T2" fmla="*/ 39 w 60"/>
                <a:gd name="T3" fmla="*/ 4 h 112"/>
                <a:gd name="T4" fmla="*/ 48 w 60"/>
                <a:gd name="T5" fmla="*/ 34 h 112"/>
                <a:gd name="T6" fmla="*/ 37 w 60"/>
                <a:gd name="T7" fmla="*/ 51 h 112"/>
                <a:gd name="T8" fmla="*/ 51 w 60"/>
                <a:gd name="T9" fmla="*/ 73 h 112"/>
                <a:gd name="T10" fmla="*/ 54 w 60"/>
                <a:gd name="T11" fmla="*/ 90 h 112"/>
                <a:gd name="T12" fmla="*/ 41 w 60"/>
                <a:gd name="T13" fmla="*/ 99 h 112"/>
                <a:gd name="T14" fmla="*/ 34 w 60"/>
                <a:gd name="T15" fmla="*/ 103 h 112"/>
                <a:gd name="T16" fmla="*/ 27 w 60"/>
                <a:gd name="T17" fmla="*/ 109 h 112"/>
                <a:gd name="T18" fmla="*/ 7 w 60"/>
                <a:gd name="T19" fmla="*/ 87 h 112"/>
                <a:gd name="T20" fmla="*/ 0 w 60"/>
                <a:gd name="T21" fmla="*/ 73 h 112"/>
                <a:gd name="T22" fmla="*/ 9 w 60"/>
                <a:gd name="T23" fmla="*/ 34 h 112"/>
                <a:gd name="T24" fmla="*/ 19 w 60"/>
                <a:gd name="T25" fmla="*/ 9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0" h="112">
                  <a:moveTo>
                    <a:pt x="19" y="9"/>
                  </a:moveTo>
                  <a:cubicBezTo>
                    <a:pt x="24" y="0"/>
                    <a:pt x="29" y="3"/>
                    <a:pt x="39" y="4"/>
                  </a:cubicBezTo>
                  <a:cubicBezTo>
                    <a:pt x="49" y="12"/>
                    <a:pt x="43" y="23"/>
                    <a:pt x="48" y="34"/>
                  </a:cubicBezTo>
                  <a:cubicBezTo>
                    <a:pt x="50" y="44"/>
                    <a:pt x="47" y="48"/>
                    <a:pt x="37" y="51"/>
                  </a:cubicBezTo>
                  <a:cubicBezTo>
                    <a:pt x="35" y="64"/>
                    <a:pt x="38" y="70"/>
                    <a:pt x="51" y="73"/>
                  </a:cubicBezTo>
                  <a:cubicBezTo>
                    <a:pt x="55" y="80"/>
                    <a:pt x="60" y="86"/>
                    <a:pt x="54" y="90"/>
                  </a:cubicBezTo>
                  <a:cubicBezTo>
                    <a:pt x="52" y="94"/>
                    <a:pt x="44" y="97"/>
                    <a:pt x="41" y="99"/>
                  </a:cubicBezTo>
                  <a:cubicBezTo>
                    <a:pt x="38" y="101"/>
                    <a:pt x="36" y="101"/>
                    <a:pt x="34" y="103"/>
                  </a:cubicBezTo>
                  <a:cubicBezTo>
                    <a:pt x="32" y="105"/>
                    <a:pt x="32" y="112"/>
                    <a:pt x="27" y="109"/>
                  </a:cubicBezTo>
                  <a:cubicBezTo>
                    <a:pt x="25" y="100"/>
                    <a:pt x="15" y="92"/>
                    <a:pt x="7" y="87"/>
                  </a:cubicBezTo>
                  <a:cubicBezTo>
                    <a:pt x="4" y="82"/>
                    <a:pt x="1" y="79"/>
                    <a:pt x="0" y="73"/>
                  </a:cubicBezTo>
                  <a:cubicBezTo>
                    <a:pt x="1" y="61"/>
                    <a:pt x="3" y="45"/>
                    <a:pt x="9" y="34"/>
                  </a:cubicBezTo>
                  <a:cubicBezTo>
                    <a:pt x="9" y="28"/>
                    <a:pt x="8" y="9"/>
                    <a:pt x="19" y="9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73" name="Freeform 97">
              <a:extLst>
                <a:ext uri="{FF2B5EF4-FFF2-40B4-BE49-F238E27FC236}">
                  <a16:creationId xmlns:a16="http://schemas.microsoft.com/office/drawing/2014/main" id="{82E7390D-38CE-8248-A6E5-D0D52134D5E2}"/>
                </a:ext>
              </a:extLst>
            </p:cNvPr>
            <p:cNvSpPr>
              <a:spLocks/>
            </p:cNvSpPr>
            <p:nvPr>
              <p:custDataLst>
                <p:tags r:id="rId64"/>
              </p:custDataLst>
            </p:nvPr>
          </p:nvSpPr>
          <p:spPr bwMode="gray">
            <a:xfrm>
              <a:off x="4554977" y="1352935"/>
              <a:ext cx="136297" cy="138852"/>
            </a:xfrm>
            <a:custGeom>
              <a:avLst/>
              <a:gdLst>
                <a:gd name="T0" fmla="*/ 165 w 165"/>
                <a:gd name="T1" fmla="*/ 37 h 168"/>
                <a:gd name="T2" fmla="*/ 159 w 165"/>
                <a:gd name="T3" fmla="*/ 45 h 168"/>
                <a:gd name="T4" fmla="*/ 159 w 165"/>
                <a:gd name="T5" fmla="*/ 70 h 168"/>
                <a:gd name="T6" fmla="*/ 159 w 165"/>
                <a:gd name="T7" fmla="*/ 81 h 168"/>
                <a:gd name="T8" fmla="*/ 147 w 165"/>
                <a:gd name="T9" fmla="*/ 85 h 168"/>
                <a:gd name="T10" fmla="*/ 133 w 165"/>
                <a:gd name="T11" fmla="*/ 85 h 168"/>
                <a:gd name="T12" fmla="*/ 144 w 165"/>
                <a:gd name="T13" fmla="*/ 96 h 168"/>
                <a:gd name="T14" fmla="*/ 132 w 165"/>
                <a:gd name="T15" fmla="*/ 103 h 168"/>
                <a:gd name="T16" fmla="*/ 130 w 165"/>
                <a:gd name="T17" fmla="*/ 123 h 168"/>
                <a:gd name="T18" fmla="*/ 112 w 165"/>
                <a:gd name="T19" fmla="*/ 127 h 168"/>
                <a:gd name="T20" fmla="*/ 84 w 165"/>
                <a:gd name="T21" fmla="*/ 138 h 168"/>
                <a:gd name="T22" fmla="*/ 84 w 165"/>
                <a:gd name="T23" fmla="*/ 157 h 168"/>
                <a:gd name="T24" fmla="*/ 70 w 165"/>
                <a:gd name="T25" fmla="*/ 163 h 168"/>
                <a:gd name="T26" fmla="*/ 58 w 165"/>
                <a:gd name="T27" fmla="*/ 160 h 168"/>
                <a:gd name="T28" fmla="*/ 48 w 165"/>
                <a:gd name="T29" fmla="*/ 166 h 168"/>
                <a:gd name="T30" fmla="*/ 7 w 165"/>
                <a:gd name="T31" fmla="*/ 165 h 168"/>
                <a:gd name="T32" fmla="*/ 14 w 165"/>
                <a:gd name="T33" fmla="*/ 149 h 168"/>
                <a:gd name="T34" fmla="*/ 10 w 165"/>
                <a:gd name="T35" fmla="*/ 134 h 168"/>
                <a:gd name="T36" fmla="*/ 10 w 165"/>
                <a:gd name="T37" fmla="*/ 127 h 168"/>
                <a:gd name="T38" fmla="*/ 0 w 165"/>
                <a:gd name="T39" fmla="*/ 120 h 168"/>
                <a:gd name="T40" fmla="*/ 7 w 165"/>
                <a:gd name="T41" fmla="*/ 88 h 168"/>
                <a:gd name="T42" fmla="*/ 10 w 165"/>
                <a:gd name="T43" fmla="*/ 79 h 168"/>
                <a:gd name="T44" fmla="*/ 10 w 165"/>
                <a:gd name="T45" fmla="*/ 73 h 168"/>
                <a:gd name="T46" fmla="*/ 9 w 165"/>
                <a:gd name="T47" fmla="*/ 58 h 168"/>
                <a:gd name="T48" fmla="*/ 25 w 165"/>
                <a:gd name="T49" fmla="*/ 61 h 168"/>
                <a:gd name="T50" fmla="*/ 35 w 165"/>
                <a:gd name="T51" fmla="*/ 67 h 168"/>
                <a:gd name="T52" fmla="*/ 46 w 165"/>
                <a:gd name="T53" fmla="*/ 55 h 168"/>
                <a:gd name="T54" fmla="*/ 58 w 165"/>
                <a:gd name="T55" fmla="*/ 50 h 168"/>
                <a:gd name="T56" fmla="*/ 67 w 165"/>
                <a:gd name="T57" fmla="*/ 28 h 168"/>
                <a:gd name="T58" fmla="*/ 79 w 165"/>
                <a:gd name="T59" fmla="*/ 21 h 168"/>
                <a:gd name="T60" fmla="*/ 94 w 165"/>
                <a:gd name="T61" fmla="*/ 32 h 168"/>
                <a:gd name="T62" fmla="*/ 112 w 165"/>
                <a:gd name="T63" fmla="*/ 28 h 168"/>
                <a:gd name="T64" fmla="*/ 136 w 165"/>
                <a:gd name="T65" fmla="*/ 28 h 168"/>
                <a:gd name="T66" fmla="*/ 149 w 165"/>
                <a:gd name="T67" fmla="*/ 16 h 168"/>
                <a:gd name="T68" fmla="*/ 153 w 165"/>
                <a:gd name="T69" fmla="*/ 1 h 168"/>
                <a:gd name="T70" fmla="*/ 162 w 165"/>
                <a:gd name="T71" fmla="*/ 9 h 168"/>
                <a:gd name="T72" fmla="*/ 165 w 165"/>
                <a:gd name="T73" fmla="*/ 37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65" h="168">
                  <a:moveTo>
                    <a:pt x="165" y="37"/>
                  </a:moveTo>
                  <a:cubicBezTo>
                    <a:pt x="165" y="43"/>
                    <a:pt x="160" y="40"/>
                    <a:pt x="159" y="45"/>
                  </a:cubicBezTo>
                  <a:cubicBezTo>
                    <a:pt x="158" y="50"/>
                    <a:pt x="159" y="64"/>
                    <a:pt x="159" y="70"/>
                  </a:cubicBezTo>
                  <a:cubicBezTo>
                    <a:pt x="159" y="76"/>
                    <a:pt x="161" y="78"/>
                    <a:pt x="159" y="81"/>
                  </a:cubicBezTo>
                  <a:cubicBezTo>
                    <a:pt x="157" y="84"/>
                    <a:pt x="151" y="84"/>
                    <a:pt x="147" y="85"/>
                  </a:cubicBezTo>
                  <a:cubicBezTo>
                    <a:pt x="143" y="86"/>
                    <a:pt x="133" y="83"/>
                    <a:pt x="133" y="85"/>
                  </a:cubicBezTo>
                  <a:cubicBezTo>
                    <a:pt x="133" y="87"/>
                    <a:pt x="144" y="93"/>
                    <a:pt x="144" y="96"/>
                  </a:cubicBezTo>
                  <a:cubicBezTo>
                    <a:pt x="144" y="99"/>
                    <a:pt x="134" y="99"/>
                    <a:pt x="132" y="103"/>
                  </a:cubicBezTo>
                  <a:cubicBezTo>
                    <a:pt x="130" y="107"/>
                    <a:pt x="133" y="119"/>
                    <a:pt x="130" y="123"/>
                  </a:cubicBezTo>
                  <a:cubicBezTo>
                    <a:pt x="127" y="127"/>
                    <a:pt x="120" y="124"/>
                    <a:pt x="112" y="127"/>
                  </a:cubicBezTo>
                  <a:cubicBezTo>
                    <a:pt x="104" y="130"/>
                    <a:pt x="89" y="133"/>
                    <a:pt x="84" y="138"/>
                  </a:cubicBezTo>
                  <a:cubicBezTo>
                    <a:pt x="79" y="143"/>
                    <a:pt x="86" y="153"/>
                    <a:pt x="84" y="157"/>
                  </a:cubicBezTo>
                  <a:cubicBezTo>
                    <a:pt x="82" y="161"/>
                    <a:pt x="74" y="163"/>
                    <a:pt x="70" y="163"/>
                  </a:cubicBezTo>
                  <a:cubicBezTo>
                    <a:pt x="66" y="163"/>
                    <a:pt x="62" y="159"/>
                    <a:pt x="58" y="160"/>
                  </a:cubicBezTo>
                  <a:cubicBezTo>
                    <a:pt x="54" y="161"/>
                    <a:pt x="56" y="165"/>
                    <a:pt x="48" y="166"/>
                  </a:cubicBezTo>
                  <a:cubicBezTo>
                    <a:pt x="40" y="167"/>
                    <a:pt x="13" y="168"/>
                    <a:pt x="7" y="165"/>
                  </a:cubicBezTo>
                  <a:cubicBezTo>
                    <a:pt x="1" y="162"/>
                    <a:pt x="14" y="154"/>
                    <a:pt x="14" y="149"/>
                  </a:cubicBezTo>
                  <a:cubicBezTo>
                    <a:pt x="14" y="144"/>
                    <a:pt x="11" y="138"/>
                    <a:pt x="10" y="134"/>
                  </a:cubicBezTo>
                  <a:cubicBezTo>
                    <a:pt x="9" y="130"/>
                    <a:pt x="12" y="129"/>
                    <a:pt x="10" y="127"/>
                  </a:cubicBezTo>
                  <a:cubicBezTo>
                    <a:pt x="8" y="125"/>
                    <a:pt x="0" y="126"/>
                    <a:pt x="0" y="120"/>
                  </a:cubicBezTo>
                  <a:cubicBezTo>
                    <a:pt x="0" y="114"/>
                    <a:pt x="5" y="95"/>
                    <a:pt x="7" y="88"/>
                  </a:cubicBezTo>
                  <a:cubicBezTo>
                    <a:pt x="9" y="81"/>
                    <a:pt x="10" y="81"/>
                    <a:pt x="10" y="79"/>
                  </a:cubicBezTo>
                  <a:cubicBezTo>
                    <a:pt x="10" y="77"/>
                    <a:pt x="10" y="76"/>
                    <a:pt x="10" y="73"/>
                  </a:cubicBezTo>
                  <a:cubicBezTo>
                    <a:pt x="10" y="70"/>
                    <a:pt x="6" y="60"/>
                    <a:pt x="9" y="58"/>
                  </a:cubicBezTo>
                  <a:cubicBezTo>
                    <a:pt x="12" y="56"/>
                    <a:pt x="21" y="60"/>
                    <a:pt x="25" y="61"/>
                  </a:cubicBezTo>
                  <a:cubicBezTo>
                    <a:pt x="29" y="62"/>
                    <a:pt x="32" y="68"/>
                    <a:pt x="35" y="67"/>
                  </a:cubicBezTo>
                  <a:cubicBezTo>
                    <a:pt x="38" y="66"/>
                    <a:pt x="42" y="58"/>
                    <a:pt x="46" y="55"/>
                  </a:cubicBezTo>
                  <a:cubicBezTo>
                    <a:pt x="50" y="52"/>
                    <a:pt x="55" y="54"/>
                    <a:pt x="58" y="50"/>
                  </a:cubicBezTo>
                  <a:cubicBezTo>
                    <a:pt x="61" y="46"/>
                    <a:pt x="64" y="33"/>
                    <a:pt x="67" y="28"/>
                  </a:cubicBezTo>
                  <a:cubicBezTo>
                    <a:pt x="70" y="23"/>
                    <a:pt x="75" y="20"/>
                    <a:pt x="79" y="21"/>
                  </a:cubicBezTo>
                  <a:cubicBezTo>
                    <a:pt x="83" y="22"/>
                    <a:pt x="89" y="31"/>
                    <a:pt x="94" y="32"/>
                  </a:cubicBezTo>
                  <a:cubicBezTo>
                    <a:pt x="99" y="33"/>
                    <a:pt x="105" y="29"/>
                    <a:pt x="112" y="28"/>
                  </a:cubicBezTo>
                  <a:cubicBezTo>
                    <a:pt x="119" y="27"/>
                    <a:pt x="130" y="30"/>
                    <a:pt x="136" y="28"/>
                  </a:cubicBezTo>
                  <a:cubicBezTo>
                    <a:pt x="142" y="26"/>
                    <a:pt x="146" y="20"/>
                    <a:pt x="149" y="16"/>
                  </a:cubicBezTo>
                  <a:cubicBezTo>
                    <a:pt x="152" y="12"/>
                    <a:pt x="151" y="2"/>
                    <a:pt x="153" y="1"/>
                  </a:cubicBezTo>
                  <a:cubicBezTo>
                    <a:pt x="155" y="0"/>
                    <a:pt x="161" y="3"/>
                    <a:pt x="162" y="9"/>
                  </a:cubicBezTo>
                  <a:cubicBezTo>
                    <a:pt x="163" y="15"/>
                    <a:pt x="165" y="31"/>
                    <a:pt x="165" y="37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74" name="Freeform 98">
              <a:extLst>
                <a:ext uri="{FF2B5EF4-FFF2-40B4-BE49-F238E27FC236}">
                  <a16:creationId xmlns:a16="http://schemas.microsoft.com/office/drawing/2014/main" id="{560A93F3-B2BB-7E47-8BDB-591516F1F6DF}"/>
                </a:ext>
              </a:extLst>
            </p:cNvPr>
            <p:cNvSpPr>
              <a:spLocks/>
            </p:cNvSpPr>
            <p:nvPr>
              <p:custDataLst>
                <p:tags r:id="rId65"/>
              </p:custDataLst>
            </p:nvPr>
          </p:nvSpPr>
          <p:spPr bwMode="gray">
            <a:xfrm>
              <a:off x="4565200" y="1380194"/>
              <a:ext cx="170372" cy="185706"/>
            </a:xfrm>
            <a:custGeom>
              <a:avLst/>
              <a:gdLst>
                <a:gd name="T0" fmla="*/ 3 w 206"/>
                <a:gd name="T1" fmla="*/ 133 h 224"/>
                <a:gd name="T2" fmla="*/ 6 w 206"/>
                <a:gd name="T3" fmla="*/ 145 h 224"/>
                <a:gd name="T4" fmla="*/ 19 w 206"/>
                <a:gd name="T5" fmla="*/ 150 h 224"/>
                <a:gd name="T6" fmla="*/ 25 w 206"/>
                <a:gd name="T7" fmla="*/ 165 h 224"/>
                <a:gd name="T8" fmla="*/ 28 w 206"/>
                <a:gd name="T9" fmla="*/ 177 h 224"/>
                <a:gd name="T10" fmla="*/ 16 w 206"/>
                <a:gd name="T11" fmla="*/ 178 h 224"/>
                <a:gd name="T12" fmla="*/ 7 w 206"/>
                <a:gd name="T13" fmla="*/ 188 h 224"/>
                <a:gd name="T14" fmla="*/ 7 w 206"/>
                <a:gd name="T15" fmla="*/ 202 h 224"/>
                <a:gd name="T16" fmla="*/ 25 w 206"/>
                <a:gd name="T17" fmla="*/ 199 h 224"/>
                <a:gd name="T18" fmla="*/ 37 w 206"/>
                <a:gd name="T19" fmla="*/ 196 h 224"/>
                <a:gd name="T20" fmla="*/ 55 w 206"/>
                <a:gd name="T21" fmla="*/ 201 h 224"/>
                <a:gd name="T22" fmla="*/ 64 w 206"/>
                <a:gd name="T23" fmla="*/ 190 h 224"/>
                <a:gd name="T24" fmla="*/ 75 w 206"/>
                <a:gd name="T25" fmla="*/ 199 h 224"/>
                <a:gd name="T26" fmla="*/ 88 w 206"/>
                <a:gd name="T27" fmla="*/ 208 h 224"/>
                <a:gd name="T28" fmla="*/ 94 w 206"/>
                <a:gd name="T29" fmla="*/ 222 h 224"/>
                <a:gd name="T30" fmla="*/ 108 w 206"/>
                <a:gd name="T31" fmla="*/ 219 h 224"/>
                <a:gd name="T32" fmla="*/ 143 w 206"/>
                <a:gd name="T33" fmla="*/ 218 h 224"/>
                <a:gd name="T34" fmla="*/ 149 w 206"/>
                <a:gd name="T35" fmla="*/ 206 h 224"/>
                <a:gd name="T36" fmla="*/ 130 w 206"/>
                <a:gd name="T37" fmla="*/ 180 h 224"/>
                <a:gd name="T38" fmla="*/ 123 w 206"/>
                <a:gd name="T39" fmla="*/ 166 h 224"/>
                <a:gd name="T40" fmla="*/ 135 w 206"/>
                <a:gd name="T41" fmla="*/ 161 h 224"/>
                <a:gd name="T42" fmla="*/ 165 w 206"/>
                <a:gd name="T43" fmla="*/ 164 h 224"/>
                <a:gd name="T44" fmla="*/ 165 w 206"/>
                <a:gd name="T45" fmla="*/ 143 h 224"/>
                <a:gd name="T46" fmla="*/ 180 w 206"/>
                <a:gd name="T47" fmla="*/ 130 h 224"/>
                <a:gd name="T48" fmla="*/ 202 w 206"/>
                <a:gd name="T49" fmla="*/ 100 h 224"/>
                <a:gd name="T50" fmla="*/ 204 w 206"/>
                <a:gd name="T51" fmla="*/ 78 h 224"/>
                <a:gd name="T52" fmla="*/ 187 w 206"/>
                <a:gd name="T53" fmla="*/ 66 h 224"/>
                <a:gd name="T54" fmla="*/ 181 w 206"/>
                <a:gd name="T55" fmla="*/ 57 h 224"/>
                <a:gd name="T56" fmla="*/ 180 w 206"/>
                <a:gd name="T57" fmla="*/ 45 h 224"/>
                <a:gd name="T58" fmla="*/ 186 w 206"/>
                <a:gd name="T59" fmla="*/ 30 h 224"/>
                <a:gd name="T60" fmla="*/ 168 w 206"/>
                <a:gd name="T61" fmla="*/ 15 h 224"/>
                <a:gd name="T62" fmla="*/ 165 w 206"/>
                <a:gd name="T63" fmla="*/ 0 h 224"/>
                <a:gd name="T64" fmla="*/ 145 w 206"/>
                <a:gd name="T65" fmla="*/ 16 h 224"/>
                <a:gd name="T66" fmla="*/ 147 w 206"/>
                <a:gd name="T67" fmla="*/ 30 h 224"/>
                <a:gd name="T68" fmla="*/ 147 w 206"/>
                <a:gd name="T69" fmla="*/ 49 h 224"/>
                <a:gd name="T70" fmla="*/ 135 w 206"/>
                <a:gd name="T71" fmla="*/ 51 h 224"/>
                <a:gd name="T72" fmla="*/ 131 w 206"/>
                <a:gd name="T73" fmla="*/ 58 h 224"/>
                <a:gd name="T74" fmla="*/ 121 w 206"/>
                <a:gd name="T75" fmla="*/ 67 h 224"/>
                <a:gd name="T76" fmla="*/ 117 w 206"/>
                <a:gd name="T77" fmla="*/ 88 h 224"/>
                <a:gd name="T78" fmla="*/ 97 w 206"/>
                <a:gd name="T79" fmla="*/ 96 h 224"/>
                <a:gd name="T80" fmla="*/ 76 w 206"/>
                <a:gd name="T81" fmla="*/ 100 h 224"/>
                <a:gd name="T82" fmla="*/ 72 w 206"/>
                <a:gd name="T83" fmla="*/ 117 h 224"/>
                <a:gd name="T84" fmla="*/ 69 w 206"/>
                <a:gd name="T85" fmla="*/ 129 h 224"/>
                <a:gd name="T86" fmla="*/ 58 w 206"/>
                <a:gd name="T87" fmla="*/ 130 h 224"/>
                <a:gd name="T88" fmla="*/ 48 w 206"/>
                <a:gd name="T89" fmla="*/ 129 h 224"/>
                <a:gd name="T90" fmla="*/ 27 w 206"/>
                <a:gd name="T91" fmla="*/ 133 h 224"/>
                <a:gd name="T92" fmla="*/ 3 w 206"/>
                <a:gd name="T93" fmla="*/ 133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06" h="224">
                  <a:moveTo>
                    <a:pt x="3" y="133"/>
                  </a:moveTo>
                  <a:cubicBezTo>
                    <a:pt x="0" y="135"/>
                    <a:pt x="3" y="142"/>
                    <a:pt x="6" y="145"/>
                  </a:cubicBezTo>
                  <a:cubicBezTo>
                    <a:pt x="9" y="148"/>
                    <a:pt x="16" y="147"/>
                    <a:pt x="19" y="150"/>
                  </a:cubicBezTo>
                  <a:cubicBezTo>
                    <a:pt x="22" y="153"/>
                    <a:pt x="24" y="161"/>
                    <a:pt x="25" y="165"/>
                  </a:cubicBezTo>
                  <a:cubicBezTo>
                    <a:pt x="26" y="169"/>
                    <a:pt x="29" y="175"/>
                    <a:pt x="28" y="177"/>
                  </a:cubicBezTo>
                  <a:cubicBezTo>
                    <a:pt x="27" y="179"/>
                    <a:pt x="19" y="176"/>
                    <a:pt x="16" y="178"/>
                  </a:cubicBezTo>
                  <a:cubicBezTo>
                    <a:pt x="13" y="180"/>
                    <a:pt x="8" y="184"/>
                    <a:pt x="7" y="188"/>
                  </a:cubicBezTo>
                  <a:cubicBezTo>
                    <a:pt x="6" y="192"/>
                    <a:pt x="4" y="200"/>
                    <a:pt x="7" y="202"/>
                  </a:cubicBezTo>
                  <a:cubicBezTo>
                    <a:pt x="10" y="204"/>
                    <a:pt x="20" y="200"/>
                    <a:pt x="25" y="199"/>
                  </a:cubicBezTo>
                  <a:cubicBezTo>
                    <a:pt x="30" y="198"/>
                    <a:pt x="32" y="196"/>
                    <a:pt x="37" y="196"/>
                  </a:cubicBezTo>
                  <a:cubicBezTo>
                    <a:pt x="42" y="196"/>
                    <a:pt x="51" y="202"/>
                    <a:pt x="55" y="201"/>
                  </a:cubicBezTo>
                  <a:cubicBezTo>
                    <a:pt x="59" y="200"/>
                    <a:pt x="61" y="190"/>
                    <a:pt x="64" y="190"/>
                  </a:cubicBezTo>
                  <a:cubicBezTo>
                    <a:pt x="67" y="190"/>
                    <a:pt x="71" y="196"/>
                    <a:pt x="75" y="199"/>
                  </a:cubicBezTo>
                  <a:cubicBezTo>
                    <a:pt x="79" y="202"/>
                    <a:pt x="85" y="204"/>
                    <a:pt x="88" y="208"/>
                  </a:cubicBezTo>
                  <a:cubicBezTo>
                    <a:pt x="91" y="212"/>
                    <a:pt x="91" y="220"/>
                    <a:pt x="94" y="222"/>
                  </a:cubicBezTo>
                  <a:cubicBezTo>
                    <a:pt x="97" y="224"/>
                    <a:pt x="100" y="220"/>
                    <a:pt x="108" y="219"/>
                  </a:cubicBezTo>
                  <a:cubicBezTo>
                    <a:pt x="116" y="218"/>
                    <a:pt x="136" y="220"/>
                    <a:pt x="143" y="218"/>
                  </a:cubicBezTo>
                  <a:cubicBezTo>
                    <a:pt x="150" y="216"/>
                    <a:pt x="151" y="212"/>
                    <a:pt x="149" y="206"/>
                  </a:cubicBezTo>
                  <a:cubicBezTo>
                    <a:pt x="147" y="200"/>
                    <a:pt x="134" y="187"/>
                    <a:pt x="130" y="180"/>
                  </a:cubicBezTo>
                  <a:cubicBezTo>
                    <a:pt x="126" y="173"/>
                    <a:pt x="122" y="169"/>
                    <a:pt x="123" y="166"/>
                  </a:cubicBezTo>
                  <a:cubicBezTo>
                    <a:pt x="124" y="163"/>
                    <a:pt x="128" y="161"/>
                    <a:pt x="135" y="161"/>
                  </a:cubicBezTo>
                  <a:cubicBezTo>
                    <a:pt x="142" y="161"/>
                    <a:pt x="160" y="167"/>
                    <a:pt x="165" y="164"/>
                  </a:cubicBezTo>
                  <a:cubicBezTo>
                    <a:pt x="170" y="161"/>
                    <a:pt x="163" y="149"/>
                    <a:pt x="165" y="143"/>
                  </a:cubicBezTo>
                  <a:cubicBezTo>
                    <a:pt x="167" y="137"/>
                    <a:pt x="174" y="137"/>
                    <a:pt x="180" y="130"/>
                  </a:cubicBezTo>
                  <a:cubicBezTo>
                    <a:pt x="186" y="123"/>
                    <a:pt x="198" y="109"/>
                    <a:pt x="202" y="100"/>
                  </a:cubicBezTo>
                  <a:cubicBezTo>
                    <a:pt x="206" y="91"/>
                    <a:pt x="206" y="84"/>
                    <a:pt x="204" y="78"/>
                  </a:cubicBezTo>
                  <a:cubicBezTo>
                    <a:pt x="202" y="72"/>
                    <a:pt x="191" y="69"/>
                    <a:pt x="187" y="66"/>
                  </a:cubicBezTo>
                  <a:cubicBezTo>
                    <a:pt x="183" y="63"/>
                    <a:pt x="182" y="60"/>
                    <a:pt x="181" y="57"/>
                  </a:cubicBezTo>
                  <a:cubicBezTo>
                    <a:pt x="180" y="54"/>
                    <a:pt x="179" y="49"/>
                    <a:pt x="180" y="45"/>
                  </a:cubicBezTo>
                  <a:cubicBezTo>
                    <a:pt x="181" y="41"/>
                    <a:pt x="188" y="35"/>
                    <a:pt x="186" y="30"/>
                  </a:cubicBezTo>
                  <a:cubicBezTo>
                    <a:pt x="184" y="25"/>
                    <a:pt x="171" y="20"/>
                    <a:pt x="168" y="15"/>
                  </a:cubicBezTo>
                  <a:cubicBezTo>
                    <a:pt x="165" y="10"/>
                    <a:pt x="169" y="0"/>
                    <a:pt x="165" y="0"/>
                  </a:cubicBezTo>
                  <a:cubicBezTo>
                    <a:pt x="161" y="0"/>
                    <a:pt x="148" y="11"/>
                    <a:pt x="145" y="16"/>
                  </a:cubicBezTo>
                  <a:cubicBezTo>
                    <a:pt x="142" y="21"/>
                    <a:pt x="147" y="25"/>
                    <a:pt x="147" y="30"/>
                  </a:cubicBezTo>
                  <a:cubicBezTo>
                    <a:pt x="147" y="35"/>
                    <a:pt x="149" y="46"/>
                    <a:pt x="147" y="49"/>
                  </a:cubicBezTo>
                  <a:cubicBezTo>
                    <a:pt x="145" y="52"/>
                    <a:pt x="138" y="50"/>
                    <a:pt x="135" y="51"/>
                  </a:cubicBezTo>
                  <a:cubicBezTo>
                    <a:pt x="132" y="52"/>
                    <a:pt x="133" y="55"/>
                    <a:pt x="131" y="58"/>
                  </a:cubicBezTo>
                  <a:cubicBezTo>
                    <a:pt x="129" y="61"/>
                    <a:pt x="123" y="62"/>
                    <a:pt x="121" y="67"/>
                  </a:cubicBezTo>
                  <a:cubicBezTo>
                    <a:pt x="119" y="72"/>
                    <a:pt x="121" y="83"/>
                    <a:pt x="117" y="88"/>
                  </a:cubicBezTo>
                  <a:cubicBezTo>
                    <a:pt x="113" y="93"/>
                    <a:pt x="104" y="94"/>
                    <a:pt x="97" y="96"/>
                  </a:cubicBezTo>
                  <a:cubicBezTo>
                    <a:pt x="90" y="98"/>
                    <a:pt x="80" y="97"/>
                    <a:pt x="76" y="100"/>
                  </a:cubicBezTo>
                  <a:cubicBezTo>
                    <a:pt x="72" y="103"/>
                    <a:pt x="73" y="112"/>
                    <a:pt x="72" y="117"/>
                  </a:cubicBezTo>
                  <a:cubicBezTo>
                    <a:pt x="71" y="122"/>
                    <a:pt x="71" y="127"/>
                    <a:pt x="69" y="129"/>
                  </a:cubicBezTo>
                  <a:cubicBezTo>
                    <a:pt x="67" y="131"/>
                    <a:pt x="61" y="130"/>
                    <a:pt x="58" y="130"/>
                  </a:cubicBezTo>
                  <a:cubicBezTo>
                    <a:pt x="55" y="130"/>
                    <a:pt x="53" y="129"/>
                    <a:pt x="48" y="129"/>
                  </a:cubicBezTo>
                  <a:cubicBezTo>
                    <a:pt x="43" y="129"/>
                    <a:pt x="33" y="132"/>
                    <a:pt x="27" y="133"/>
                  </a:cubicBezTo>
                  <a:cubicBezTo>
                    <a:pt x="21" y="134"/>
                    <a:pt x="6" y="131"/>
                    <a:pt x="3" y="133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75" name="Freeform 101">
              <a:extLst>
                <a:ext uri="{FF2B5EF4-FFF2-40B4-BE49-F238E27FC236}">
                  <a16:creationId xmlns:a16="http://schemas.microsoft.com/office/drawing/2014/main" id="{E6824DE4-D36E-1644-A0F3-DF39569914FE}"/>
                </a:ext>
              </a:extLst>
            </p:cNvPr>
            <p:cNvSpPr>
              <a:spLocks/>
            </p:cNvSpPr>
            <p:nvPr>
              <p:custDataLst>
                <p:tags r:id="rId66"/>
              </p:custDataLst>
            </p:nvPr>
          </p:nvSpPr>
          <p:spPr bwMode="gray">
            <a:xfrm>
              <a:off x="4232973" y="1418528"/>
              <a:ext cx="24704" cy="46852"/>
            </a:xfrm>
            <a:custGeom>
              <a:avLst/>
              <a:gdLst>
                <a:gd name="T0" fmla="*/ 29 w 30"/>
                <a:gd name="T1" fmla="*/ 0 h 56"/>
                <a:gd name="T2" fmla="*/ 15 w 30"/>
                <a:gd name="T3" fmla="*/ 15 h 56"/>
                <a:gd name="T4" fmla="*/ 3 w 30"/>
                <a:gd name="T5" fmla="*/ 35 h 56"/>
                <a:gd name="T6" fmla="*/ 2 w 30"/>
                <a:gd name="T7" fmla="*/ 56 h 56"/>
                <a:gd name="T8" fmla="*/ 20 w 30"/>
                <a:gd name="T9" fmla="*/ 30 h 56"/>
                <a:gd name="T10" fmla="*/ 29 w 30"/>
                <a:gd name="T11" fmla="*/ 17 h 56"/>
                <a:gd name="T12" fmla="*/ 29 w 30"/>
                <a:gd name="T13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56">
                  <a:moveTo>
                    <a:pt x="29" y="0"/>
                  </a:moveTo>
                  <a:cubicBezTo>
                    <a:pt x="17" y="3"/>
                    <a:pt x="20" y="6"/>
                    <a:pt x="15" y="15"/>
                  </a:cubicBezTo>
                  <a:cubicBezTo>
                    <a:pt x="13" y="24"/>
                    <a:pt x="12" y="32"/>
                    <a:pt x="3" y="35"/>
                  </a:cubicBezTo>
                  <a:cubicBezTo>
                    <a:pt x="1" y="45"/>
                    <a:pt x="0" y="44"/>
                    <a:pt x="2" y="56"/>
                  </a:cubicBezTo>
                  <a:cubicBezTo>
                    <a:pt x="17" y="52"/>
                    <a:pt x="8" y="37"/>
                    <a:pt x="20" y="30"/>
                  </a:cubicBezTo>
                  <a:cubicBezTo>
                    <a:pt x="23" y="26"/>
                    <a:pt x="26" y="21"/>
                    <a:pt x="29" y="17"/>
                  </a:cubicBezTo>
                  <a:cubicBezTo>
                    <a:pt x="30" y="11"/>
                    <a:pt x="29" y="6"/>
                    <a:pt x="29" y="0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76" name="Freeform 102">
              <a:extLst>
                <a:ext uri="{FF2B5EF4-FFF2-40B4-BE49-F238E27FC236}">
                  <a16:creationId xmlns:a16="http://schemas.microsoft.com/office/drawing/2014/main" id="{7DE85777-4247-354C-B8CF-8BDB109FCCE6}"/>
                </a:ext>
              </a:extLst>
            </p:cNvPr>
            <p:cNvSpPr>
              <a:spLocks/>
            </p:cNvSpPr>
            <p:nvPr>
              <p:custDataLst>
                <p:tags r:id="rId67"/>
              </p:custDataLst>
            </p:nvPr>
          </p:nvSpPr>
          <p:spPr bwMode="gray">
            <a:xfrm>
              <a:off x="4224454" y="1458566"/>
              <a:ext cx="26407" cy="25556"/>
            </a:xfrm>
            <a:custGeom>
              <a:avLst/>
              <a:gdLst>
                <a:gd name="T0" fmla="*/ 22 w 31"/>
                <a:gd name="T1" fmla="*/ 0 h 31"/>
                <a:gd name="T2" fmla="*/ 12 w 31"/>
                <a:gd name="T3" fmla="*/ 29 h 31"/>
                <a:gd name="T4" fmla="*/ 15 w 31"/>
                <a:gd name="T5" fmla="*/ 2 h 31"/>
                <a:gd name="T6" fmla="*/ 22 w 31"/>
                <a:gd name="T7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31">
                  <a:moveTo>
                    <a:pt x="22" y="0"/>
                  </a:moveTo>
                  <a:cubicBezTo>
                    <a:pt x="24" y="18"/>
                    <a:pt x="31" y="31"/>
                    <a:pt x="12" y="29"/>
                  </a:cubicBezTo>
                  <a:cubicBezTo>
                    <a:pt x="7" y="20"/>
                    <a:pt x="0" y="4"/>
                    <a:pt x="15" y="2"/>
                  </a:cubicBezTo>
                  <a:cubicBezTo>
                    <a:pt x="23" y="3"/>
                    <a:pt x="22" y="5"/>
                    <a:pt x="22" y="0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77" name="Freeform 103">
              <a:extLst>
                <a:ext uri="{FF2B5EF4-FFF2-40B4-BE49-F238E27FC236}">
                  <a16:creationId xmlns:a16="http://schemas.microsoft.com/office/drawing/2014/main" id="{A997CC90-86CF-C949-9953-60D7122FB16E}"/>
                </a:ext>
              </a:extLst>
            </p:cNvPr>
            <p:cNvSpPr>
              <a:spLocks/>
            </p:cNvSpPr>
            <p:nvPr>
              <p:custDataLst>
                <p:tags r:id="rId68"/>
              </p:custDataLst>
            </p:nvPr>
          </p:nvSpPr>
          <p:spPr bwMode="gray">
            <a:xfrm>
              <a:off x="3922895" y="1845309"/>
              <a:ext cx="33223" cy="17890"/>
            </a:xfrm>
            <a:custGeom>
              <a:avLst/>
              <a:gdLst>
                <a:gd name="T0" fmla="*/ 10 w 40"/>
                <a:gd name="T1" fmla="*/ 5 h 22"/>
                <a:gd name="T2" fmla="*/ 2 w 40"/>
                <a:gd name="T3" fmla="*/ 22 h 22"/>
                <a:gd name="T4" fmla="*/ 35 w 40"/>
                <a:gd name="T5" fmla="*/ 14 h 22"/>
                <a:gd name="T6" fmla="*/ 29 w 40"/>
                <a:gd name="T7" fmla="*/ 1 h 22"/>
                <a:gd name="T8" fmla="*/ 10 w 40"/>
                <a:gd name="T9" fmla="*/ 5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22">
                  <a:moveTo>
                    <a:pt x="10" y="5"/>
                  </a:moveTo>
                  <a:cubicBezTo>
                    <a:pt x="6" y="12"/>
                    <a:pt x="0" y="13"/>
                    <a:pt x="2" y="22"/>
                  </a:cubicBezTo>
                  <a:cubicBezTo>
                    <a:pt x="11" y="21"/>
                    <a:pt x="28" y="19"/>
                    <a:pt x="35" y="14"/>
                  </a:cubicBezTo>
                  <a:cubicBezTo>
                    <a:pt x="40" y="11"/>
                    <a:pt x="33" y="2"/>
                    <a:pt x="29" y="1"/>
                  </a:cubicBezTo>
                  <a:cubicBezTo>
                    <a:pt x="25" y="0"/>
                    <a:pt x="14" y="4"/>
                    <a:pt x="10" y="5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78" name="Freeform 112">
              <a:extLst>
                <a:ext uri="{FF2B5EF4-FFF2-40B4-BE49-F238E27FC236}">
                  <a16:creationId xmlns:a16="http://schemas.microsoft.com/office/drawing/2014/main" id="{DDE3CFEE-6034-5F4C-B65E-F3005CE5E96E}"/>
                </a:ext>
              </a:extLst>
            </p:cNvPr>
            <p:cNvSpPr>
              <a:spLocks/>
            </p:cNvSpPr>
            <p:nvPr>
              <p:custDataLst>
                <p:tags r:id="rId69"/>
              </p:custDataLst>
            </p:nvPr>
          </p:nvSpPr>
          <p:spPr bwMode="gray">
            <a:xfrm>
              <a:off x="3664781" y="1548861"/>
              <a:ext cx="199336" cy="193373"/>
            </a:xfrm>
            <a:custGeom>
              <a:avLst/>
              <a:gdLst>
                <a:gd name="T0" fmla="*/ 1 w 240"/>
                <a:gd name="T1" fmla="*/ 157 h 233"/>
                <a:gd name="T2" fmla="*/ 82 w 240"/>
                <a:gd name="T3" fmla="*/ 158 h 233"/>
                <a:gd name="T4" fmla="*/ 96 w 240"/>
                <a:gd name="T5" fmla="*/ 145 h 233"/>
                <a:gd name="T6" fmla="*/ 85 w 240"/>
                <a:gd name="T7" fmla="*/ 73 h 233"/>
                <a:gd name="T8" fmla="*/ 73 w 240"/>
                <a:gd name="T9" fmla="*/ 25 h 233"/>
                <a:gd name="T10" fmla="*/ 82 w 240"/>
                <a:gd name="T11" fmla="*/ 10 h 233"/>
                <a:gd name="T12" fmla="*/ 99 w 240"/>
                <a:gd name="T13" fmla="*/ 5 h 233"/>
                <a:gd name="T14" fmla="*/ 120 w 240"/>
                <a:gd name="T15" fmla="*/ 14 h 233"/>
                <a:gd name="T16" fmla="*/ 133 w 240"/>
                <a:gd name="T17" fmla="*/ 26 h 233"/>
                <a:gd name="T18" fmla="*/ 147 w 240"/>
                <a:gd name="T19" fmla="*/ 35 h 233"/>
                <a:gd name="T20" fmla="*/ 165 w 240"/>
                <a:gd name="T21" fmla="*/ 47 h 233"/>
                <a:gd name="T22" fmla="*/ 178 w 240"/>
                <a:gd name="T23" fmla="*/ 56 h 233"/>
                <a:gd name="T24" fmla="*/ 186 w 240"/>
                <a:gd name="T25" fmla="*/ 62 h 233"/>
                <a:gd name="T26" fmla="*/ 201 w 240"/>
                <a:gd name="T27" fmla="*/ 79 h 233"/>
                <a:gd name="T28" fmla="*/ 210 w 240"/>
                <a:gd name="T29" fmla="*/ 86 h 233"/>
                <a:gd name="T30" fmla="*/ 235 w 240"/>
                <a:gd name="T31" fmla="*/ 98 h 233"/>
                <a:gd name="T32" fmla="*/ 237 w 240"/>
                <a:gd name="T33" fmla="*/ 119 h 233"/>
                <a:gd name="T34" fmla="*/ 237 w 240"/>
                <a:gd name="T35" fmla="*/ 142 h 233"/>
                <a:gd name="T36" fmla="*/ 226 w 240"/>
                <a:gd name="T37" fmla="*/ 152 h 233"/>
                <a:gd name="T38" fmla="*/ 202 w 240"/>
                <a:gd name="T39" fmla="*/ 155 h 233"/>
                <a:gd name="T40" fmla="*/ 172 w 240"/>
                <a:gd name="T41" fmla="*/ 160 h 233"/>
                <a:gd name="T42" fmla="*/ 148 w 240"/>
                <a:gd name="T43" fmla="*/ 167 h 233"/>
                <a:gd name="T44" fmla="*/ 127 w 240"/>
                <a:gd name="T45" fmla="*/ 181 h 233"/>
                <a:gd name="T46" fmla="*/ 115 w 240"/>
                <a:gd name="T47" fmla="*/ 185 h 233"/>
                <a:gd name="T48" fmla="*/ 102 w 240"/>
                <a:gd name="T49" fmla="*/ 206 h 233"/>
                <a:gd name="T50" fmla="*/ 93 w 240"/>
                <a:gd name="T51" fmla="*/ 233 h 233"/>
                <a:gd name="T52" fmla="*/ 49 w 240"/>
                <a:gd name="T53" fmla="*/ 230 h 233"/>
                <a:gd name="T54" fmla="*/ 28 w 240"/>
                <a:gd name="T55" fmla="*/ 208 h 233"/>
                <a:gd name="T56" fmla="*/ 6 w 240"/>
                <a:gd name="T57" fmla="*/ 202 h 233"/>
                <a:gd name="T58" fmla="*/ 1 w 240"/>
                <a:gd name="T59" fmla="*/ 157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40" h="233">
                  <a:moveTo>
                    <a:pt x="1" y="157"/>
                  </a:moveTo>
                  <a:cubicBezTo>
                    <a:pt x="30" y="160"/>
                    <a:pt x="52" y="159"/>
                    <a:pt x="82" y="158"/>
                  </a:cubicBezTo>
                  <a:cubicBezTo>
                    <a:pt x="90" y="156"/>
                    <a:pt x="92" y="152"/>
                    <a:pt x="96" y="145"/>
                  </a:cubicBezTo>
                  <a:cubicBezTo>
                    <a:pt x="94" y="120"/>
                    <a:pt x="93" y="97"/>
                    <a:pt x="85" y="73"/>
                  </a:cubicBezTo>
                  <a:cubicBezTo>
                    <a:pt x="82" y="58"/>
                    <a:pt x="73" y="35"/>
                    <a:pt x="73" y="25"/>
                  </a:cubicBezTo>
                  <a:cubicBezTo>
                    <a:pt x="73" y="15"/>
                    <a:pt x="78" y="13"/>
                    <a:pt x="82" y="10"/>
                  </a:cubicBezTo>
                  <a:cubicBezTo>
                    <a:pt x="84" y="0"/>
                    <a:pt x="93" y="4"/>
                    <a:pt x="99" y="5"/>
                  </a:cubicBezTo>
                  <a:cubicBezTo>
                    <a:pt x="105" y="6"/>
                    <a:pt x="114" y="11"/>
                    <a:pt x="120" y="14"/>
                  </a:cubicBezTo>
                  <a:cubicBezTo>
                    <a:pt x="121" y="20"/>
                    <a:pt x="127" y="23"/>
                    <a:pt x="133" y="26"/>
                  </a:cubicBezTo>
                  <a:cubicBezTo>
                    <a:pt x="138" y="33"/>
                    <a:pt x="139" y="34"/>
                    <a:pt x="147" y="35"/>
                  </a:cubicBezTo>
                  <a:cubicBezTo>
                    <a:pt x="155" y="38"/>
                    <a:pt x="158" y="43"/>
                    <a:pt x="165" y="47"/>
                  </a:cubicBezTo>
                  <a:cubicBezTo>
                    <a:pt x="169" y="54"/>
                    <a:pt x="172" y="52"/>
                    <a:pt x="178" y="56"/>
                  </a:cubicBezTo>
                  <a:cubicBezTo>
                    <a:pt x="180" y="59"/>
                    <a:pt x="185" y="59"/>
                    <a:pt x="186" y="62"/>
                  </a:cubicBezTo>
                  <a:cubicBezTo>
                    <a:pt x="188" y="66"/>
                    <a:pt x="197" y="75"/>
                    <a:pt x="201" y="79"/>
                  </a:cubicBezTo>
                  <a:cubicBezTo>
                    <a:pt x="205" y="83"/>
                    <a:pt x="204" y="83"/>
                    <a:pt x="210" y="86"/>
                  </a:cubicBezTo>
                  <a:cubicBezTo>
                    <a:pt x="220" y="89"/>
                    <a:pt x="227" y="92"/>
                    <a:pt x="235" y="98"/>
                  </a:cubicBezTo>
                  <a:cubicBezTo>
                    <a:pt x="240" y="104"/>
                    <a:pt x="238" y="110"/>
                    <a:pt x="237" y="119"/>
                  </a:cubicBezTo>
                  <a:cubicBezTo>
                    <a:pt x="237" y="126"/>
                    <a:pt x="239" y="137"/>
                    <a:pt x="237" y="142"/>
                  </a:cubicBezTo>
                  <a:cubicBezTo>
                    <a:pt x="235" y="147"/>
                    <a:pt x="232" y="150"/>
                    <a:pt x="226" y="152"/>
                  </a:cubicBezTo>
                  <a:cubicBezTo>
                    <a:pt x="220" y="162"/>
                    <a:pt x="211" y="154"/>
                    <a:pt x="202" y="155"/>
                  </a:cubicBezTo>
                  <a:cubicBezTo>
                    <a:pt x="193" y="156"/>
                    <a:pt x="181" y="158"/>
                    <a:pt x="172" y="160"/>
                  </a:cubicBezTo>
                  <a:cubicBezTo>
                    <a:pt x="162" y="161"/>
                    <a:pt x="157" y="165"/>
                    <a:pt x="148" y="167"/>
                  </a:cubicBezTo>
                  <a:cubicBezTo>
                    <a:pt x="140" y="171"/>
                    <a:pt x="135" y="179"/>
                    <a:pt x="127" y="181"/>
                  </a:cubicBezTo>
                  <a:cubicBezTo>
                    <a:pt x="122" y="187"/>
                    <a:pt x="123" y="184"/>
                    <a:pt x="115" y="185"/>
                  </a:cubicBezTo>
                  <a:cubicBezTo>
                    <a:pt x="108" y="196"/>
                    <a:pt x="113" y="199"/>
                    <a:pt x="102" y="206"/>
                  </a:cubicBezTo>
                  <a:cubicBezTo>
                    <a:pt x="97" y="213"/>
                    <a:pt x="102" y="229"/>
                    <a:pt x="93" y="233"/>
                  </a:cubicBezTo>
                  <a:cubicBezTo>
                    <a:pt x="81" y="232"/>
                    <a:pt x="61" y="232"/>
                    <a:pt x="49" y="230"/>
                  </a:cubicBezTo>
                  <a:cubicBezTo>
                    <a:pt x="54" y="230"/>
                    <a:pt x="37" y="210"/>
                    <a:pt x="28" y="208"/>
                  </a:cubicBezTo>
                  <a:cubicBezTo>
                    <a:pt x="22" y="205"/>
                    <a:pt x="13" y="203"/>
                    <a:pt x="6" y="202"/>
                  </a:cubicBezTo>
                  <a:cubicBezTo>
                    <a:pt x="0" y="193"/>
                    <a:pt x="2" y="167"/>
                    <a:pt x="1" y="157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79" name="Freeform 113">
              <a:extLst>
                <a:ext uri="{FF2B5EF4-FFF2-40B4-BE49-F238E27FC236}">
                  <a16:creationId xmlns:a16="http://schemas.microsoft.com/office/drawing/2014/main" id="{480CD6A1-432D-274F-9B33-628C2954F938}"/>
                </a:ext>
              </a:extLst>
            </p:cNvPr>
            <p:cNvSpPr>
              <a:spLocks/>
            </p:cNvSpPr>
            <p:nvPr>
              <p:custDataLst>
                <p:tags r:id="rId70"/>
              </p:custDataLst>
            </p:nvPr>
          </p:nvSpPr>
          <p:spPr bwMode="gray">
            <a:xfrm>
              <a:off x="4119676" y="2058275"/>
              <a:ext cx="100520" cy="97112"/>
            </a:xfrm>
            <a:custGeom>
              <a:avLst/>
              <a:gdLst>
                <a:gd name="T0" fmla="*/ 2 w 121"/>
                <a:gd name="T1" fmla="*/ 42 h 117"/>
                <a:gd name="T2" fmla="*/ 34 w 121"/>
                <a:gd name="T3" fmla="*/ 36 h 117"/>
                <a:gd name="T4" fmla="*/ 49 w 121"/>
                <a:gd name="T5" fmla="*/ 20 h 117"/>
                <a:gd name="T6" fmla="*/ 58 w 121"/>
                <a:gd name="T7" fmla="*/ 11 h 117"/>
                <a:gd name="T8" fmla="*/ 77 w 121"/>
                <a:gd name="T9" fmla="*/ 0 h 117"/>
                <a:gd name="T10" fmla="*/ 92 w 121"/>
                <a:gd name="T11" fmla="*/ 12 h 117"/>
                <a:gd name="T12" fmla="*/ 109 w 121"/>
                <a:gd name="T13" fmla="*/ 21 h 117"/>
                <a:gd name="T14" fmla="*/ 110 w 121"/>
                <a:gd name="T15" fmla="*/ 92 h 117"/>
                <a:gd name="T16" fmla="*/ 101 w 121"/>
                <a:gd name="T17" fmla="*/ 108 h 117"/>
                <a:gd name="T18" fmla="*/ 83 w 121"/>
                <a:gd name="T19" fmla="*/ 114 h 117"/>
                <a:gd name="T20" fmla="*/ 44 w 121"/>
                <a:gd name="T21" fmla="*/ 98 h 117"/>
                <a:gd name="T22" fmla="*/ 32 w 121"/>
                <a:gd name="T23" fmla="*/ 89 h 117"/>
                <a:gd name="T24" fmla="*/ 26 w 121"/>
                <a:gd name="T25" fmla="*/ 78 h 117"/>
                <a:gd name="T26" fmla="*/ 14 w 121"/>
                <a:gd name="T27" fmla="*/ 71 h 117"/>
                <a:gd name="T28" fmla="*/ 6 w 121"/>
                <a:gd name="T29" fmla="*/ 59 h 117"/>
                <a:gd name="T30" fmla="*/ 2 w 121"/>
                <a:gd name="T31" fmla="*/ 51 h 117"/>
                <a:gd name="T32" fmla="*/ 2 w 121"/>
                <a:gd name="T33" fmla="*/ 42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1" h="117">
                  <a:moveTo>
                    <a:pt x="2" y="42"/>
                  </a:moveTo>
                  <a:cubicBezTo>
                    <a:pt x="22" y="41"/>
                    <a:pt x="22" y="43"/>
                    <a:pt x="34" y="36"/>
                  </a:cubicBezTo>
                  <a:cubicBezTo>
                    <a:pt x="27" y="23"/>
                    <a:pt x="39" y="21"/>
                    <a:pt x="49" y="20"/>
                  </a:cubicBezTo>
                  <a:cubicBezTo>
                    <a:pt x="53" y="14"/>
                    <a:pt x="51" y="12"/>
                    <a:pt x="58" y="11"/>
                  </a:cubicBezTo>
                  <a:cubicBezTo>
                    <a:pt x="64" y="8"/>
                    <a:pt x="71" y="3"/>
                    <a:pt x="77" y="0"/>
                  </a:cubicBezTo>
                  <a:cubicBezTo>
                    <a:pt x="88" y="4"/>
                    <a:pt x="80" y="10"/>
                    <a:pt x="92" y="12"/>
                  </a:cubicBezTo>
                  <a:cubicBezTo>
                    <a:pt x="99" y="15"/>
                    <a:pt x="101" y="19"/>
                    <a:pt x="109" y="21"/>
                  </a:cubicBezTo>
                  <a:cubicBezTo>
                    <a:pt x="120" y="40"/>
                    <a:pt x="121" y="71"/>
                    <a:pt x="110" y="92"/>
                  </a:cubicBezTo>
                  <a:cubicBezTo>
                    <a:pt x="109" y="99"/>
                    <a:pt x="108" y="107"/>
                    <a:pt x="101" y="108"/>
                  </a:cubicBezTo>
                  <a:cubicBezTo>
                    <a:pt x="95" y="117"/>
                    <a:pt x="95" y="116"/>
                    <a:pt x="83" y="114"/>
                  </a:cubicBezTo>
                  <a:cubicBezTo>
                    <a:pt x="79" y="111"/>
                    <a:pt x="50" y="99"/>
                    <a:pt x="44" y="98"/>
                  </a:cubicBezTo>
                  <a:cubicBezTo>
                    <a:pt x="39" y="95"/>
                    <a:pt x="35" y="94"/>
                    <a:pt x="32" y="89"/>
                  </a:cubicBezTo>
                  <a:cubicBezTo>
                    <a:pt x="29" y="85"/>
                    <a:pt x="29" y="81"/>
                    <a:pt x="26" y="78"/>
                  </a:cubicBezTo>
                  <a:cubicBezTo>
                    <a:pt x="23" y="75"/>
                    <a:pt x="17" y="74"/>
                    <a:pt x="14" y="71"/>
                  </a:cubicBezTo>
                  <a:cubicBezTo>
                    <a:pt x="9" y="66"/>
                    <a:pt x="8" y="62"/>
                    <a:pt x="6" y="59"/>
                  </a:cubicBezTo>
                  <a:cubicBezTo>
                    <a:pt x="4" y="56"/>
                    <a:pt x="3" y="54"/>
                    <a:pt x="2" y="51"/>
                  </a:cubicBezTo>
                  <a:cubicBezTo>
                    <a:pt x="1" y="44"/>
                    <a:pt x="0" y="47"/>
                    <a:pt x="2" y="42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80" name="Freeform 114">
              <a:extLst>
                <a:ext uri="{FF2B5EF4-FFF2-40B4-BE49-F238E27FC236}">
                  <a16:creationId xmlns:a16="http://schemas.microsoft.com/office/drawing/2014/main" id="{609CBBA9-37B6-8948-BACA-659678D36F14}"/>
                </a:ext>
              </a:extLst>
            </p:cNvPr>
            <p:cNvSpPr>
              <a:spLocks/>
            </p:cNvSpPr>
            <p:nvPr>
              <p:custDataLst>
                <p:tags r:id="rId71"/>
              </p:custDataLst>
            </p:nvPr>
          </p:nvSpPr>
          <p:spPr bwMode="gray">
            <a:xfrm>
              <a:off x="4342863" y="1312046"/>
              <a:ext cx="34926" cy="32370"/>
            </a:xfrm>
            <a:custGeom>
              <a:avLst/>
              <a:gdLst>
                <a:gd name="T0" fmla="*/ 0 w 42"/>
                <a:gd name="T1" fmla="*/ 3 h 39"/>
                <a:gd name="T2" fmla="*/ 23 w 42"/>
                <a:gd name="T3" fmla="*/ 0 h 39"/>
                <a:gd name="T4" fmla="*/ 31 w 42"/>
                <a:gd name="T5" fmla="*/ 16 h 39"/>
                <a:gd name="T6" fmla="*/ 36 w 42"/>
                <a:gd name="T7" fmla="*/ 27 h 39"/>
                <a:gd name="T8" fmla="*/ 42 w 42"/>
                <a:gd name="T9" fmla="*/ 38 h 39"/>
                <a:gd name="T10" fmla="*/ 27 w 42"/>
                <a:gd name="T11" fmla="*/ 33 h 39"/>
                <a:gd name="T12" fmla="*/ 18 w 42"/>
                <a:gd name="T13" fmla="*/ 39 h 39"/>
                <a:gd name="T14" fmla="*/ 2 w 42"/>
                <a:gd name="T15" fmla="*/ 17 h 39"/>
                <a:gd name="T16" fmla="*/ 0 w 42"/>
                <a:gd name="T17" fmla="*/ 3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" h="39">
                  <a:moveTo>
                    <a:pt x="0" y="3"/>
                  </a:moveTo>
                  <a:lnTo>
                    <a:pt x="23" y="0"/>
                  </a:lnTo>
                  <a:lnTo>
                    <a:pt x="31" y="16"/>
                  </a:lnTo>
                  <a:lnTo>
                    <a:pt x="36" y="27"/>
                  </a:lnTo>
                  <a:lnTo>
                    <a:pt x="42" y="38"/>
                  </a:lnTo>
                  <a:lnTo>
                    <a:pt x="27" y="33"/>
                  </a:lnTo>
                  <a:lnTo>
                    <a:pt x="18" y="39"/>
                  </a:lnTo>
                  <a:lnTo>
                    <a:pt x="2" y="17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81" name="Freeform 121">
              <a:extLst>
                <a:ext uri="{FF2B5EF4-FFF2-40B4-BE49-F238E27FC236}">
                  <a16:creationId xmlns:a16="http://schemas.microsoft.com/office/drawing/2014/main" id="{F58ED98B-F90A-0B48-9978-518C60C5D2F6}"/>
                </a:ext>
              </a:extLst>
            </p:cNvPr>
            <p:cNvSpPr>
              <a:spLocks/>
            </p:cNvSpPr>
            <p:nvPr>
              <p:custDataLst>
                <p:tags r:id="rId72"/>
              </p:custDataLst>
            </p:nvPr>
          </p:nvSpPr>
          <p:spPr bwMode="gray">
            <a:xfrm>
              <a:off x="4342012" y="1706456"/>
              <a:ext cx="24704" cy="26407"/>
            </a:xfrm>
            <a:custGeom>
              <a:avLst/>
              <a:gdLst>
                <a:gd name="T0" fmla="*/ 11 w 30"/>
                <a:gd name="T1" fmla="*/ 9 h 32"/>
                <a:gd name="T2" fmla="*/ 24 w 30"/>
                <a:gd name="T3" fmla="*/ 0 h 32"/>
                <a:gd name="T4" fmla="*/ 15 w 30"/>
                <a:gd name="T5" fmla="*/ 20 h 32"/>
                <a:gd name="T6" fmla="*/ 11 w 30"/>
                <a:gd name="T7" fmla="*/ 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32">
                  <a:moveTo>
                    <a:pt x="11" y="9"/>
                  </a:moveTo>
                  <a:cubicBezTo>
                    <a:pt x="12" y="0"/>
                    <a:pt x="16" y="3"/>
                    <a:pt x="24" y="0"/>
                  </a:cubicBezTo>
                  <a:cubicBezTo>
                    <a:pt x="29" y="13"/>
                    <a:pt x="30" y="32"/>
                    <a:pt x="15" y="20"/>
                  </a:cubicBezTo>
                  <a:cubicBezTo>
                    <a:pt x="11" y="14"/>
                    <a:pt x="0" y="7"/>
                    <a:pt x="11" y="9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82" name="Freeform 122">
              <a:extLst>
                <a:ext uri="{FF2B5EF4-FFF2-40B4-BE49-F238E27FC236}">
                  <a16:creationId xmlns:a16="http://schemas.microsoft.com/office/drawing/2014/main" id="{AEB56B58-4A6E-8447-8411-3DD65F258F0F}"/>
                </a:ext>
              </a:extLst>
            </p:cNvPr>
            <p:cNvSpPr>
              <a:spLocks/>
            </p:cNvSpPr>
            <p:nvPr>
              <p:custDataLst>
                <p:tags r:id="rId73"/>
              </p:custDataLst>
            </p:nvPr>
          </p:nvSpPr>
          <p:spPr bwMode="gray">
            <a:xfrm>
              <a:off x="4366716" y="1473046"/>
              <a:ext cx="24704" cy="26407"/>
            </a:xfrm>
            <a:custGeom>
              <a:avLst/>
              <a:gdLst>
                <a:gd name="T0" fmla="*/ 11 w 30"/>
                <a:gd name="T1" fmla="*/ 9 h 32"/>
                <a:gd name="T2" fmla="*/ 24 w 30"/>
                <a:gd name="T3" fmla="*/ 0 h 32"/>
                <a:gd name="T4" fmla="*/ 15 w 30"/>
                <a:gd name="T5" fmla="*/ 20 h 32"/>
                <a:gd name="T6" fmla="*/ 11 w 30"/>
                <a:gd name="T7" fmla="*/ 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32">
                  <a:moveTo>
                    <a:pt x="11" y="9"/>
                  </a:moveTo>
                  <a:cubicBezTo>
                    <a:pt x="12" y="0"/>
                    <a:pt x="16" y="3"/>
                    <a:pt x="24" y="0"/>
                  </a:cubicBezTo>
                  <a:cubicBezTo>
                    <a:pt x="29" y="13"/>
                    <a:pt x="30" y="32"/>
                    <a:pt x="15" y="20"/>
                  </a:cubicBezTo>
                  <a:cubicBezTo>
                    <a:pt x="11" y="14"/>
                    <a:pt x="0" y="7"/>
                    <a:pt x="11" y="9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83" name="Freeform 123">
              <a:extLst>
                <a:ext uri="{FF2B5EF4-FFF2-40B4-BE49-F238E27FC236}">
                  <a16:creationId xmlns:a16="http://schemas.microsoft.com/office/drawing/2014/main" id="{04240821-AE1E-9049-A069-DE7FD1D060B9}"/>
                </a:ext>
              </a:extLst>
            </p:cNvPr>
            <p:cNvSpPr>
              <a:spLocks/>
            </p:cNvSpPr>
            <p:nvPr>
              <p:custDataLst>
                <p:tags r:id="rId74"/>
              </p:custDataLst>
            </p:nvPr>
          </p:nvSpPr>
          <p:spPr bwMode="gray">
            <a:xfrm>
              <a:off x="4672534" y="1283934"/>
              <a:ext cx="104779" cy="59630"/>
            </a:xfrm>
            <a:custGeom>
              <a:avLst/>
              <a:gdLst>
                <a:gd name="T0" fmla="*/ 10 w 126"/>
                <a:gd name="T1" fmla="*/ 15 h 72"/>
                <a:gd name="T2" fmla="*/ 22 w 126"/>
                <a:gd name="T3" fmla="*/ 7 h 72"/>
                <a:gd name="T4" fmla="*/ 40 w 126"/>
                <a:gd name="T5" fmla="*/ 15 h 72"/>
                <a:gd name="T6" fmla="*/ 48 w 126"/>
                <a:gd name="T7" fmla="*/ 7 h 72"/>
                <a:gd name="T8" fmla="*/ 58 w 126"/>
                <a:gd name="T9" fmla="*/ 0 h 72"/>
                <a:gd name="T10" fmla="*/ 84 w 126"/>
                <a:gd name="T11" fmla="*/ 9 h 72"/>
                <a:gd name="T12" fmla="*/ 108 w 126"/>
                <a:gd name="T13" fmla="*/ 6 h 72"/>
                <a:gd name="T14" fmla="*/ 124 w 126"/>
                <a:gd name="T15" fmla="*/ 9 h 72"/>
                <a:gd name="T16" fmla="*/ 126 w 126"/>
                <a:gd name="T17" fmla="*/ 19 h 72"/>
                <a:gd name="T18" fmla="*/ 108 w 126"/>
                <a:gd name="T19" fmla="*/ 39 h 72"/>
                <a:gd name="T20" fmla="*/ 85 w 126"/>
                <a:gd name="T21" fmla="*/ 52 h 72"/>
                <a:gd name="T22" fmla="*/ 73 w 126"/>
                <a:gd name="T23" fmla="*/ 55 h 72"/>
                <a:gd name="T24" fmla="*/ 52 w 126"/>
                <a:gd name="T25" fmla="*/ 60 h 72"/>
                <a:gd name="T26" fmla="*/ 51 w 126"/>
                <a:gd name="T27" fmla="*/ 72 h 72"/>
                <a:gd name="T28" fmla="*/ 9 w 126"/>
                <a:gd name="T29" fmla="*/ 70 h 72"/>
                <a:gd name="T30" fmla="*/ 0 w 126"/>
                <a:gd name="T31" fmla="*/ 51 h 72"/>
                <a:gd name="T32" fmla="*/ 25 w 126"/>
                <a:gd name="T33" fmla="*/ 51 h 72"/>
                <a:gd name="T34" fmla="*/ 34 w 126"/>
                <a:gd name="T35" fmla="*/ 36 h 72"/>
                <a:gd name="T36" fmla="*/ 28 w 126"/>
                <a:gd name="T37" fmla="*/ 28 h 72"/>
                <a:gd name="T38" fmla="*/ 22 w 126"/>
                <a:gd name="T39" fmla="*/ 25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6" h="72">
                  <a:moveTo>
                    <a:pt x="10" y="15"/>
                  </a:moveTo>
                  <a:lnTo>
                    <a:pt x="22" y="7"/>
                  </a:lnTo>
                  <a:lnTo>
                    <a:pt x="40" y="15"/>
                  </a:lnTo>
                  <a:lnTo>
                    <a:pt x="48" y="7"/>
                  </a:lnTo>
                  <a:lnTo>
                    <a:pt x="58" y="0"/>
                  </a:lnTo>
                  <a:lnTo>
                    <a:pt x="84" y="9"/>
                  </a:lnTo>
                  <a:lnTo>
                    <a:pt x="108" y="6"/>
                  </a:lnTo>
                  <a:lnTo>
                    <a:pt x="124" y="9"/>
                  </a:lnTo>
                  <a:lnTo>
                    <a:pt x="126" y="19"/>
                  </a:lnTo>
                  <a:lnTo>
                    <a:pt x="108" y="39"/>
                  </a:lnTo>
                  <a:lnTo>
                    <a:pt x="85" y="52"/>
                  </a:lnTo>
                  <a:lnTo>
                    <a:pt x="73" y="55"/>
                  </a:lnTo>
                  <a:lnTo>
                    <a:pt x="52" y="60"/>
                  </a:lnTo>
                  <a:lnTo>
                    <a:pt x="51" y="72"/>
                  </a:lnTo>
                  <a:lnTo>
                    <a:pt x="9" y="70"/>
                  </a:lnTo>
                  <a:lnTo>
                    <a:pt x="0" y="51"/>
                  </a:lnTo>
                  <a:lnTo>
                    <a:pt x="25" y="51"/>
                  </a:lnTo>
                  <a:lnTo>
                    <a:pt x="34" y="36"/>
                  </a:lnTo>
                  <a:lnTo>
                    <a:pt x="28" y="28"/>
                  </a:lnTo>
                  <a:lnTo>
                    <a:pt x="22" y="25"/>
                  </a:lnTo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84" name="Freeform 124">
              <a:extLst>
                <a:ext uri="{FF2B5EF4-FFF2-40B4-BE49-F238E27FC236}">
                  <a16:creationId xmlns:a16="http://schemas.microsoft.com/office/drawing/2014/main" id="{D45024DF-B2FA-B44E-B97A-1EF60447CF1C}"/>
                </a:ext>
              </a:extLst>
            </p:cNvPr>
            <p:cNvSpPr>
              <a:spLocks/>
            </p:cNvSpPr>
            <p:nvPr>
              <p:custDataLst>
                <p:tags r:id="rId75"/>
              </p:custDataLst>
            </p:nvPr>
          </p:nvSpPr>
          <p:spPr bwMode="gray">
            <a:xfrm>
              <a:off x="4794349" y="1479862"/>
              <a:ext cx="105631" cy="57074"/>
            </a:xfrm>
            <a:custGeom>
              <a:avLst/>
              <a:gdLst>
                <a:gd name="T0" fmla="*/ 17 w 127"/>
                <a:gd name="T1" fmla="*/ 1 h 69"/>
                <a:gd name="T2" fmla="*/ 8 w 127"/>
                <a:gd name="T3" fmla="*/ 16 h 69"/>
                <a:gd name="T4" fmla="*/ 2 w 127"/>
                <a:gd name="T5" fmla="*/ 25 h 69"/>
                <a:gd name="T6" fmla="*/ 20 w 127"/>
                <a:gd name="T7" fmla="*/ 29 h 69"/>
                <a:gd name="T8" fmla="*/ 29 w 127"/>
                <a:gd name="T9" fmla="*/ 38 h 69"/>
                <a:gd name="T10" fmla="*/ 42 w 127"/>
                <a:gd name="T11" fmla="*/ 41 h 69"/>
                <a:gd name="T12" fmla="*/ 64 w 127"/>
                <a:gd name="T13" fmla="*/ 53 h 69"/>
                <a:gd name="T14" fmla="*/ 80 w 127"/>
                <a:gd name="T15" fmla="*/ 61 h 69"/>
                <a:gd name="T16" fmla="*/ 92 w 127"/>
                <a:gd name="T17" fmla="*/ 59 h 69"/>
                <a:gd name="T18" fmla="*/ 117 w 127"/>
                <a:gd name="T19" fmla="*/ 67 h 69"/>
                <a:gd name="T20" fmla="*/ 123 w 127"/>
                <a:gd name="T21" fmla="*/ 47 h 69"/>
                <a:gd name="T22" fmla="*/ 125 w 127"/>
                <a:gd name="T23" fmla="*/ 37 h 69"/>
                <a:gd name="T24" fmla="*/ 111 w 127"/>
                <a:gd name="T25" fmla="*/ 37 h 69"/>
                <a:gd name="T26" fmla="*/ 93 w 127"/>
                <a:gd name="T27" fmla="*/ 29 h 69"/>
                <a:gd name="T28" fmla="*/ 71 w 127"/>
                <a:gd name="T29" fmla="*/ 19 h 69"/>
                <a:gd name="T30" fmla="*/ 54 w 127"/>
                <a:gd name="T31" fmla="*/ 11 h 69"/>
                <a:gd name="T32" fmla="*/ 33 w 127"/>
                <a:gd name="T33" fmla="*/ 2 h 69"/>
                <a:gd name="T34" fmla="*/ 17 w 127"/>
                <a:gd name="T35" fmla="*/ 1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7" h="69">
                  <a:moveTo>
                    <a:pt x="17" y="1"/>
                  </a:moveTo>
                  <a:cubicBezTo>
                    <a:pt x="12" y="4"/>
                    <a:pt x="10" y="12"/>
                    <a:pt x="8" y="16"/>
                  </a:cubicBezTo>
                  <a:cubicBezTo>
                    <a:pt x="6" y="20"/>
                    <a:pt x="0" y="23"/>
                    <a:pt x="2" y="25"/>
                  </a:cubicBezTo>
                  <a:cubicBezTo>
                    <a:pt x="4" y="27"/>
                    <a:pt x="16" y="27"/>
                    <a:pt x="20" y="29"/>
                  </a:cubicBezTo>
                  <a:cubicBezTo>
                    <a:pt x="24" y="31"/>
                    <a:pt x="25" y="36"/>
                    <a:pt x="29" y="38"/>
                  </a:cubicBezTo>
                  <a:cubicBezTo>
                    <a:pt x="33" y="40"/>
                    <a:pt x="36" y="39"/>
                    <a:pt x="42" y="41"/>
                  </a:cubicBezTo>
                  <a:cubicBezTo>
                    <a:pt x="48" y="43"/>
                    <a:pt x="58" y="50"/>
                    <a:pt x="64" y="53"/>
                  </a:cubicBezTo>
                  <a:cubicBezTo>
                    <a:pt x="70" y="56"/>
                    <a:pt x="75" y="60"/>
                    <a:pt x="80" y="61"/>
                  </a:cubicBezTo>
                  <a:cubicBezTo>
                    <a:pt x="85" y="62"/>
                    <a:pt x="86" y="58"/>
                    <a:pt x="92" y="59"/>
                  </a:cubicBezTo>
                  <a:cubicBezTo>
                    <a:pt x="98" y="60"/>
                    <a:pt x="112" y="69"/>
                    <a:pt x="117" y="67"/>
                  </a:cubicBezTo>
                  <a:cubicBezTo>
                    <a:pt x="122" y="65"/>
                    <a:pt x="122" y="52"/>
                    <a:pt x="123" y="47"/>
                  </a:cubicBezTo>
                  <a:cubicBezTo>
                    <a:pt x="124" y="42"/>
                    <a:pt x="127" y="39"/>
                    <a:pt x="125" y="37"/>
                  </a:cubicBezTo>
                  <a:cubicBezTo>
                    <a:pt x="123" y="35"/>
                    <a:pt x="116" y="38"/>
                    <a:pt x="111" y="37"/>
                  </a:cubicBezTo>
                  <a:cubicBezTo>
                    <a:pt x="106" y="36"/>
                    <a:pt x="100" y="32"/>
                    <a:pt x="93" y="29"/>
                  </a:cubicBezTo>
                  <a:cubicBezTo>
                    <a:pt x="86" y="26"/>
                    <a:pt x="77" y="22"/>
                    <a:pt x="71" y="19"/>
                  </a:cubicBezTo>
                  <a:cubicBezTo>
                    <a:pt x="65" y="16"/>
                    <a:pt x="60" y="14"/>
                    <a:pt x="54" y="11"/>
                  </a:cubicBezTo>
                  <a:cubicBezTo>
                    <a:pt x="48" y="8"/>
                    <a:pt x="39" y="4"/>
                    <a:pt x="33" y="2"/>
                  </a:cubicBezTo>
                  <a:cubicBezTo>
                    <a:pt x="27" y="0"/>
                    <a:pt x="20" y="1"/>
                    <a:pt x="17" y="1"/>
                  </a:cubicBezTo>
                  <a:close/>
                </a:path>
              </a:pathLst>
            </a:custGeom>
            <a:solidFill>
              <a:srgbClr val="FF9E17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85" name="Freeform 127">
              <a:extLst>
                <a:ext uri="{FF2B5EF4-FFF2-40B4-BE49-F238E27FC236}">
                  <a16:creationId xmlns:a16="http://schemas.microsoft.com/office/drawing/2014/main" id="{A14504C6-13F8-7545-AE7D-2E8364593FA6}"/>
                </a:ext>
              </a:extLst>
            </p:cNvPr>
            <p:cNvSpPr>
              <a:spLocks/>
            </p:cNvSpPr>
            <p:nvPr>
              <p:custDataLst>
                <p:tags r:id="rId76"/>
              </p:custDataLst>
            </p:nvPr>
          </p:nvSpPr>
          <p:spPr bwMode="gray">
            <a:xfrm>
              <a:off x="4893166" y="1528417"/>
              <a:ext cx="55371" cy="70704"/>
            </a:xfrm>
            <a:custGeom>
              <a:avLst/>
              <a:gdLst>
                <a:gd name="T0" fmla="*/ 39 w 65"/>
                <a:gd name="T1" fmla="*/ 79 h 83"/>
                <a:gd name="T2" fmla="*/ 50 w 65"/>
                <a:gd name="T3" fmla="*/ 49 h 83"/>
                <a:gd name="T4" fmla="*/ 65 w 65"/>
                <a:gd name="T5" fmla="*/ 41 h 83"/>
                <a:gd name="T6" fmla="*/ 56 w 65"/>
                <a:gd name="T7" fmla="*/ 28 h 83"/>
                <a:gd name="T8" fmla="*/ 27 w 65"/>
                <a:gd name="T9" fmla="*/ 23 h 83"/>
                <a:gd name="T10" fmla="*/ 18 w 65"/>
                <a:gd name="T11" fmla="*/ 3 h 83"/>
                <a:gd name="T12" fmla="*/ 5 w 65"/>
                <a:gd name="T13" fmla="*/ 3 h 83"/>
                <a:gd name="T14" fmla="*/ 15 w 65"/>
                <a:gd name="T15" fmla="*/ 18 h 83"/>
                <a:gd name="T16" fmla="*/ 4 w 65"/>
                <a:gd name="T17" fmla="*/ 35 h 83"/>
                <a:gd name="T18" fmla="*/ 15 w 65"/>
                <a:gd name="T19" fmla="*/ 40 h 83"/>
                <a:gd name="T20" fmla="*/ 20 w 65"/>
                <a:gd name="T21" fmla="*/ 73 h 83"/>
                <a:gd name="T22" fmla="*/ 24 w 65"/>
                <a:gd name="T23" fmla="*/ 81 h 83"/>
                <a:gd name="T24" fmla="*/ 36 w 65"/>
                <a:gd name="T25" fmla="*/ 75 h 83"/>
                <a:gd name="T26" fmla="*/ 33 w 65"/>
                <a:gd name="T27" fmla="*/ 79 h 83"/>
                <a:gd name="T28" fmla="*/ 39 w 65"/>
                <a:gd name="T29" fmla="*/ 79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5" h="83">
                  <a:moveTo>
                    <a:pt x="39" y="79"/>
                  </a:moveTo>
                  <a:cubicBezTo>
                    <a:pt x="42" y="37"/>
                    <a:pt x="35" y="61"/>
                    <a:pt x="50" y="49"/>
                  </a:cubicBezTo>
                  <a:cubicBezTo>
                    <a:pt x="53" y="41"/>
                    <a:pt x="58" y="44"/>
                    <a:pt x="65" y="41"/>
                  </a:cubicBezTo>
                  <a:cubicBezTo>
                    <a:pt x="64" y="33"/>
                    <a:pt x="65" y="29"/>
                    <a:pt x="56" y="28"/>
                  </a:cubicBezTo>
                  <a:cubicBezTo>
                    <a:pt x="47" y="24"/>
                    <a:pt x="39" y="24"/>
                    <a:pt x="27" y="23"/>
                  </a:cubicBezTo>
                  <a:cubicBezTo>
                    <a:pt x="20" y="19"/>
                    <a:pt x="22" y="6"/>
                    <a:pt x="18" y="3"/>
                  </a:cubicBezTo>
                  <a:cubicBezTo>
                    <a:pt x="14" y="0"/>
                    <a:pt x="5" y="1"/>
                    <a:pt x="5" y="3"/>
                  </a:cubicBezTo>
                  <a:cubicBezTo>
                    <a:pt x="0" y="10"/>
                    <a:pt x="8" y="17"/>
                    <a:pt x="15" y="18"/>
                  </a:cubicBezTo>
                  <a:cubicBezTo>
                    <a:pt x="13" y="30"/>
                    <a:pt x="14" y="29"/>
                    <a:pt x="4" y="35"/>
                  </a:cubicBezTo>
                  <a:cubicBezTo>
                    <a:pt x="7" y="37"/>
                    <a:pt x="14" y="36"/>
                    <a:pt x="15" y="40"/>
                  </a:cubicBezTo>
                  <a:cubicBezTo>
                    <a:pt x="19" y="51"/>
                    <a:pt x="15" y="63"/>
                    <a:pt x="20" y="73"/>
                  </a:cubicBezTo>
                  <a:cubicBezTo>
                    <a:pt x="20" y="77"/>
                    <a:pt x="21" y="79"/>
                    <a:pt x="24" y="81"/>
                  </a:cubicBezTo>
                  <a:cubicBezTo>
                    <a:pt x="25" y="83"/>
                    <a:pt x="34" y="75"/>
                    <a:pt x="36" y="75"/>
                  </a:cubicBezTo>
                  <a:cubicBezTo>
                    <a:pt x="37" y="75"/>
                    <a:pt x="33" y="78"/>
                    <a:pt x="33" y="79"/>
                  </a:cubicBezTo>
                  <a:cubicBezTo>
                    <a:pt x="33" y="80"/>
                    <a:pt x="38" y="79"/>
                    <a:pt x="39" y="79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86" name="Freeform 128">
              <a:extLst>
                <a:ext uri="{FF2B5EF4-FFF2-40B4-BE49-F238E27FC236}">
                  <a16:creationId xmlns:a16="http://schemas.microsoft.com/office/drawing/2014/main" id="{FAEFF71D-6665-6D43-865F-8F8ECCE4C2AC}"/>
                </a:ext>
              </a:extLst>
            </p:cNvPr>
            <p:cNvSpPr>
              <a:spLocks/>
            </p:cNvSpPr>
            <p:nvPr>
              <p:custDataLst>
                <p:tags r:id="rId77"/>
              </p:custDataLst>
            </p:nvPr>
          </p:nvSpPr>
          <p:spPr bwMode="gray">
            <a:xfrm>
              <a:off x="4910202" y="1504566"/>
              <a:ext cx="38334" cy="23852"/>
            </a:xfrm>
            <a:custGeom>
              <a:avLst/>
              <a:gdLst>
                <a:gd name="T0" fmla="*/ 4 w 47"/>
                <a:gd name="T1" fmla="*/ 26 h 29"/>
                <a:gd name="T2" fmla="*/ 28 w 47"/>
                <a:gd name="T3" fmla="*/ 26 h 29"/>
                <a:gd name="T4" fmla="*/ 43 w 47"/>
                <a:gd name="T5" fmla="*/ 26 h 29"/>
                <a:gd name="T6" fmla="*/ 46 w 47"/>
                <a:gd name="T7" fmla="*/ 16 h 29"/>
                <a:gd name="T8" fmla="*/ 38 w 47"/>
                <a:gd name="T9" fmla="*/ 16 h 29"/>
                <a:gd name="T10" fmla="*/ 29 w 47"/>
                <a:gd name="T11" fmla="*/ 2 h 29"/>
                <a:gd name="T12" fmla="*/ 16 w 47"/>
                <a:gd name="T13" fmla="*/ 2 h 29"/>
                <a:gd name="T14" fmla="*/ 2 w 47"/>
                <a:gd name="T15" fmla="*/ 10 h 29"/>
                <a:gd name="T16" fmla="*/ 4 w 47"/>
                <a:gd name="T17" fmla="*/ 2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29">
                  <a:moveTo>
                    <a:pt x="4" y="26"/>
                  </a:moveTo>
                  <a:cubicBezTo>
                    <a:pt x="9" y="29"/>
                    <a:pt x="22" y="26"/>
                    <a:pt x="28" y="26"/>
                  </a:cubicBezTo>
                  <a:cubicBezTo>
                    <a:pt x="34" y="26"/>
                    <a:pt x="40" y="28"/>
                    <a:pt x="43" y="26"/>
                  </a:cubicBezTo>
                  <a:cubicBezTo>
                    <a:pt x="46" y="24"/>
                    <a:pt x="47" y="18"/>
                    <a:pt x="46" y="16"/>
                  </a:cubicBezTo>
                  <a:cubicBezTo>
                    <a:pt x="45" y="14"/>
                    <a:pt x="41" y="18"/>
                    <a:pt x="38" y="16"/>
                  </a:cubicBezTo>
                  <a:cubicBezTo>
                    <a:pt x="35" y="14"/>
                    <a:pt x="33" y="4"/>
                    <a:pt x="29" y="2"/>
                  </a:cubicBezTo>
                  <a:cubicBezTo>
                    <a:pt x="25" y="0"/>
                    <a:pt x="20" y="1"/>
                    <a:pt x="16" y="2"/>
                  </a:cubicBezTo>
                  <a:cubicBezTo>
                    <a:pt x="12" y="3"/>
                    <a:pt x="4" y="6"/>
                    <a:pt x="2" y="10"/>
                  </a:cubicBezTo>
                  <a:cubicBezTo>
                    <a:pt x="0" y="14"/>
                    <a:pt x="4" y="23"/>
                    <a:pt x="4" y="26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87" name="Freeform 129">
              <a:extLst>
                <a:ext uri="{FF2B5EF4-FFF2-40B4-BE49-F238E27FC236}">
                  <a16:creationId xmlns:a16="http://schemas.microsoft.com/office/drawing/2014/main" id="{A528012F-73A7-704E-9117-7CE0C10F551A}"/>
                </a:ext>
              </a:extLst>
            </p:cNvPr>
            <p:cNvSpPr>
              <a:spLocks/>
            </p:cNvSpPr>
            <p:nvPr>
              <p:custDataLst>
                <p:tags r:id="rId78"/>
              </p:custDataLst>
            </p:nvPr>
          </p:nvSpPr>
          <p:spPr bwMode="gray">
            <a:xfrm>
              <a:off x="4945980" y="1507972"/>
              <a:ext cx="103074" cy="166113"/>
            </a:xfrm>
            <a:custGeom>
              <a:avLst/>
              <a:gdLst>
                <a:gd name="T0" fmla="*/ 2 w 124"/>
                <a:gd name="T1" fmla="*/ 106 h 201"/>
                <a:gd name="T2" fmla="*/ 6 w 124"/>
                <a:gd name="T3" fmla="*/ 117 h 201"/>
                <a:gd name="T4" fmla="*/ 24 w 124"/>
                <a:gd name="T5" fmla="*/ 141 h 201"/>
                <a:gd name="T6" fmla="*/ 33 w 124"/>
                <a:gd name="T7" fmla="*/ 153 h 201"/>
                <a:gd name="T8" fmla="*/ 36 w 124"/>
                <a:gd name="T9" fmla="*/ 192 h 201"/>
                <a:gd name="T10" fmla="*/ 65 w 124"/>
                <a:gd name="T11" fmla="*/ 183 h 201"/>
                <a:gd name="T12" fmla="*/ 71 w 124"/>
                <a:gd name="T13" fmla="*/ 175 h 201"/>
                <a:gd name="T14" fmla="*/ 80 w 124"/>
                <a:gd name="T15" fmla="*/ 183 h 201"/>
                <a:gd name="T16" fmla="*/ 86 w 124"/>
                <a:gd name="T17" fmla="*/ 199 h 201"/>
                <a:gd name="T18" fmla="*/ 98 w 124"/>
                <a:gd name="T19" fmla="*/ 195 h 201"/>
                <a:gd name="T20" fmla="*/ 86 w 124"/>
                <a:gd name="T21" fmla="*/ 175 h 201"/>
                <a:gd name="T22" fmla="*/ 81 w 124"/>
                <a:gd name="T23" fmla="*/ 165 h 201"/>
                <a:gd name="T24" fmla="*/ 83 w 124"/>
                <a:gd name="T25" fmla="*/ 145 h 201"/>
                <a:gd name="T26" fmla="*/ 90 w 124"/>
                <a:gd name="T27" fmla="*/ 132 h 201"/>
                <a:gd name="T28" fmla="*/ 105 w 124"/>
                <a:gd name="T29" fmla="*/ 132 h 201"/>
                <a:gd name="T30" fmla="*/ 116 w 124"/>
                <a:gd name="T31" fmla="*/ 123 h 201"/>
                <a:gd name="T32" fmla="*/ 122 w 124"/>
                <a:gd name="T33" fmla="*/ 114 h 201"/>
                <a:gd name="T34" fmla="*/ 105 w 124"/>
                <a:gd name="T35" fmla="*/ 84 h 201"/>
                <a:gd name="T36" fmla="*/ 98 w 124"/>
                <a:gd name="T37" fmla="*/ 70 h 201"/>
                <a:gd name="T38" fmla="*/ 86 w 124"/>
                <a:gd name="T39" fmla="*/ 72 h 201"/>
                <a:gd name="T40" fmla="*/ 83 w 124"/>
                <a:gd name="T41" fmla="*/ 57 h 201"/>
                <a:gd name="T42" fmla="*/ 98 w 124"/>
                <a:gd name="T43" fmla="*/ 40 h 201"/>
                <a:gd name="T44" fmla="*/ 99 w 124"/>
                <a:gd name="T45" fmla="*/ 16 h 201"/>
                <a:gd name="T46" fmla="*/ 89 w 124"/>
                <a:gd name="T47" fmla="*/ 0 h 201"/>
                <a:gd name="T48" fmla="*/ 60 w 124"/>
                <a:gd name="T49" fmla="*/ 19 h 201"/>
                <a:gd name="T50" fmla="*/ 47 w 124"/>
                <a:gd name="T51" fmla="*/ 21 h 201"/>
                <a:gd name="T52" fmla="*/ 47 w 124"/>
                <a:gd name="T53" fmla="*/ 46 h 201"/>
                <a:gd name="T54" fmla="*/ 33 w 124"/>
                <a:gd name="T55" fmla="*/ 75 h 201"/>
                <a:gd name="T56" fmla="*/ 18 w 124"/>
                <a:gd name="T57" fmla="*/ 70 h 201"/>
                <a:gd name="T58" fmla="*/ 21 w 124"/>
                <a:gd name="T59" fmla="*/ 97 h 201"/>
                <a:gd name="T60" fmla="*/ 2 w 124"/>
                <a:gd name="T61" fmla="*/ 10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24" h="201">
                  <a:moveTo>
                    <a:pt x="2" y="106"/>
                  </a:moveTo>
                  <a:cubicBezTo>
                    <a:pt x="0" y="109"/>
                    <a:pt x="2" y="111"/>
                    <a:pt x="6" y="117"/>
                  </a:cubicBezTo>
                  <a:cubicBezTo>
                    <a:pt x="10" y="123"/>
                    <a:pt x="19" y="135"/>
                    <a:pt x="24" y="141"/>
                  </a:cubicBezTo>
                  <a:cubicBezTo>
                    <a:pt x="29" y="147"/>
                    <a:pt x="31" y="145"/>
                    <a:pt x="33" y="153"/>
                  </a:cubicBezTo>
                  <a:cubicBezTo>
                    <a:pt x="35" y="161"/>
                    <a:pt x="31" y="187"/>
                    <a:pt x="36" y="192"/>
                  </a:cubicBezTo>
                  <a:cubicBezTo>
                    <a:pt x="41" y="197"/>
                    <a:pt x="59" y="186"/>
                    <a:pt x="65" y="183"/>
                  </a:cubicBezTo>
                  <a:cubicBezTo>
                    <a:pt x="71" y="180"/>
                    <a:pt x="69" y="175"/>
                    <a:pt x="71" y="175"/>
                  </a:cubicBezTo>
                  <a:cubicBezTo>
                    <a:pt x="73" y="175"/>
                    <a:pt x="77" y="179"/>
                    <a:pt x="80" y="183"/>
                  </a:cubicBezTo>
                  <a:cubicBezTo>
                    <a:pt x="83" y="187"/>
                    <a:pt x="83" y="197"/>
                    <a:pt x="86" y="199"/>
                  </a:cubicBezTo>
                  <a:cubicBezTo>
                    <a:pt x="89" y="201"/>
                    <a:pt x="98" y="199"/>
                    <a:pt x="98" y="195"/>
                  </a:cubicBezTo>
                  <a:cubicBezTo>
                    <a:pt x="98" y="191"/>
                    <a:pt x="89" y="180"/>
                    <a:pt x="86" y="175"/>
                  </a:cubicBezTo>
                  <a:cubicBezTo>
                    <a:pt x="83" y="170"/>
                    <a:pt x="81" y="170"/>
                    <a:pt x="81" y="165"/>
                  </a:cubicBezTo>
                  <a:cubicBezTo>
                    <a:pt x="81" y="160"/>
                    <a:pt x="82" y="150"/>
                    <a:pt x="83" y="145"/>
                  </a:cubicBezTo>
                  <a:cubicBezTo>
                    <a:pt x="84" y="140"/>
                    <a:pt x="86" y="134"/>
                    <a:pt x="90" y="132"/>
                  </a:cubicBezTo>
                  <a:cubicBezTo>
                    <a:pt x="94" y="130"/>
                    <a:pt x="101" y="133"/>
                    <a:pt x="105" y="132"/>
                  </a:cubicBezTo>
                  <a:cubicBezTo>
                    <a:pt x="109" y="131"/>
                    <a:pt x="113" y="126"/>
                    <a:pt x="116" y="123"/>
                  </a:cubicBezTo>
                  <a:cubicBezTo>
                    <a:pt x="119" y="120"/>
                    <a:pt x="124" y="120"/>
                    <a:pt x="122" y="114"/>
                  </a:cubicBezTo>
                  <a:cubicBezTo>
                    <a:pt x="120" y="108"/>
                    <a:pt x="109" y="91"/>
                    <a:pt x="105" y="84"/>
                  </a:cubicBezTo>
                  <a:cubicBezTo>
                    <a:pt x="101" y="77"/>
                    <a:pt x="101" y="72"/>
                    <a:pt x="98" y="70"/>
                  </a:cubicBezTo>
                  <a:cubicBezTo>
                    <a:pt x="95" y="68"/>
                    <a:pt x="88" y="74"/>
                    <a:pt x="86" y="72"/>
                  </a:cubicBezTo>
                  <a:cubicBezTo>
                    <a:pt x="84" y="70"/>
                    <a:pt x="81" y="62"/>
                    <a:pt x="83" y="57"/>
                  </a:cubicBezTo>
                  <a:cubicBezTo>
                    <a:pt x="85" y="52"/>
                    <a:pt x="95" y="47"/>
                    <a:pt x="98" y="40"/>
                  </a:cubicBezTo>
                  <a:cubicBezTo>
                    <a:pt x="101" y="33"/>
                    <a:pt x="100" y="23"/>
                    <a:pt x="99" y="16"/>
                  </a:cubicBezTo>
                  <a:cubicBezTo>
                    <a:pt x="98" y="9"/>
                    <a:pt x="95" y="0"/>
                    <a:pt x="89" y="0"/>
                  </a:cubicBezTo>
                  <a:cubicBezTo>
                    <a:pt x="83" y="0"/>
                    <a:pt x="67" y="16"/>
                    <a:pt x="60" y="19"/>
                  </a:cubicBezTo>
                  <a:cubicBezTo>
                    <a:pt x="53" y="22"/>
                    <a:pt x="49" y="17"/>
                    <a:pt x="47" y="21"/>
                  </a:cubicBezTo>
                  <a:cubicBezTo>
                    <a:pt x="45" y="25"/>
                    <a:pt x="49" y="37"/>
                    <a:pt x="47" y="46"/>
                  </a:cubicBezTo>
                  <a:cubicBezTo>
                    <a:pt x="45" y="55"/>
                    <a:pt x="38" y="71"/>
                    <a:pt x="33" y="75"/>
                  </a:cubicBezTo>
                  <a:cubicBezTo>
                    <a:pt x="28" y="79"/>
                    <a:pt x="20" y="66"/>
                    <a:pt x="18" y="70"/>
                  </a:cubicBezTo>
                  <a:cubicBezTo>
                    <a:pt x="16" y="74"/>
                    <a:pt x="23" y="91"/>
                    <a:pt x="21" y="97"/>
                  </a:cubicBezTo>
                  <a:cubicBezTo>
                    <a:pt x="19" y="103"/>
                    <a:pt x="4" y="103"/>
                    <a:pt x="2" y="106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88" name="Freeform 130">
              <a:extLst>
                <a:ext uri="{FF2B5EF4-FFF2-40B4-BE49-F238E27FC236}">
                  <a16:creationId xmlns:a16="http://schemas.microsoft.com/office/drawing/2014/main" id="{B93F4442-34C2-F94D-B4CF-E53C59952A97}"/>
                </a:ext>
              </a:extLst>
            </p:cNvPr>
            <p:cNvSpPr>
              <a:spLocks/>
            </p:cNvSpPr>
            <p:nvPr>
              <p:custDataLst>
                <p:tags r:id="rId79"/>
              </p:custDataLst>
            </p:nvPr>
          </p:nvSpPr>
          <p:spPr bwMode="gray">
            <a:xfrm>
              <a:off x="4794349" y="1751605"/>
              <a:ext cx="24704" cy="46852"/>
            </a:xfrm>
            <a:custGeom>
              <a:avLst/>
              <a:gdLst>
                <a:gd name="T0" fmla="*/ 6 w 30"/>
                <a:gd name="T1" fmla="*/ 52 h 57"/>
                <a:gd name="T2" fmla="*/ 29 w 30"/>
                <a:gd name="T3" fmla="*/ 43 h 57"/>
                <a:gd name="T4" fmla="*/ 24 w 30"/>
                <a:gd name="T5" fmla="*/ 22 h 57"/>
                <a:gd name="T6" fmla="*/ 17 w 30"/>
                <a:gd name="T7" fmla="*/ 7 h 57"/>
                <a:gd name="T8" fmla="*/ 6 w 30"/>
                <a:gd name="T9" fmla="*/ 3 h 57"/>
                <a:gd name="T10" fmla="*/ 0 w 30"/>
                <a:gd name="T11" fmla="*/ 27 h 57"/>
                <a:gd name="T12" fmla="*/ 2 w 30"/>
                <a:gd name="T13" fmla="*/ 51 h 57"/>
                <a:gd name="T14" fmla="*/ 6 w 30"/>
                <a:gd name="T15" fmla="*/ 52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" h="57">
                  <a:moveTo>
                    <a:pt x="6" y="52"/>
                  </a:moveTo>
                  <a:cubicBezTo>
                    <a:pt x="18" y="57"/>
                    <a:pt x="23" y="53"/>
                    <a:pt x="29" y="43"/>
                  </a:cubicBezTo>
                  <a:cubicBezTo>
                    <a:pt x="30" y="34"/>
                    <a:pt x="29" y="30"/>
                    <a:pt x="24" y="22"/>
                  </a:cubicBezTo>
                  <a:cubicBezTo>
                    <a:pt x="27" y="0"/>
                    <a:pt x="27" y="15"/>
                    <a:pt x="17" y="7"/>
                  </a:cubicBezTo>
                  <a:cubicBezTo>
                    <a:pt x="14" y="1"/>
                    <a:pt x="12" y="0"/>
                    <a:pt x="6" y="3"/>
                  </a:cubicBezTo>
                  <a:cubicBezTo>
                    <a:pt x="1" y="10"/>
                    <a:pt x="3" y="19"/>
                    <a:pt x="0" y="27"/>
                  </a:cubicBezTo>
                  <a:cubicBezTo>
                    <a:pt x="1" y="35"/>
                    <a:pt x="0" y="43"/>
                    <a:pt x="2" y="51"/>
                  </a:cubicBezTo>
                  <a:cubicBezTo>
                    <a:pt x="2" y="52"/>
                    <a:pt x="6" y="53"/>
                    <a:pt x="6" y="52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grpSp>
          <p:nvGrpSpPr>
            <p:cNvPr id="89" name="Group 131">
              <a:extLst>
                <a:ext uri="{FF2B5EF4-FFF2-40B4-BE49-F238E27FC236}">
                  <a16:creationId xmlns:a16="http://schemas.microsoft.com/office/drawing/2014/main" id="{18632E3A-26CE-B943-BE2B-16E812129357}"/>
                </a:ext>
              </a:extLst>
            </p:cNvPr>
            <p:cNvGrpSpPr>
              <a:grpSpLocks/>
            </p:cNvGrpSpPr>
            <p:nvPr>
              <p:custDataLst>
                <p:tags r:id="rId80"/>
              </p:custDataLst>
            </p:nvPr>
          </p:nvGrpSpPr>
          <p:grpSpPr bwMode="gray">
            <a:xfrm>
              <a:off x="4653792" y="1380194"/>
              <a:ext cx="365448" cy="408892"/>
              <a:chOff x="1343" y="2248"/>
              <a:chExt cx="441" cy="493"/>
            </a:xfrm>
            <a:grpFill/>
          </p:grpSpPr>
          <p:sp>
            <p:nvSpPr>
              <p:cNvPr id="114" name="Freeform 132">
                <a:extLst>
                  <a:ext uri="{FF2B5EF4-FFF2-40B4-BE49-F238E27FC236}">
                    <a16:creationId xmlns:a16="http://schemas.microsoft.com/office/drawing/2014/main" id="{AC59CD1B-B925-1C4B-8C15-628DAEAB7F5E}"/>
                  </a:ext>
                </a:extLst>
              </p:cNvPr>
              <p:cNvSpPr>
                <a:spLocks/>
              </p:cNvSpPr>
              <p:nvPr>
                <p:custDataLst>
                  <p:tags r:id="rId102"/>
                </p:custDataLst>
              </p:nvPr>
            </p:nvSpPr>
            <p:spPr bwMode="gray">
              <a:xfrm>
                <a:off x="1711" y="2622"/>
                <a:ext cx="8" cy="16"/>
              </a:xfrm>
              <a:custGeom>
                <a:avLst/>
                <a:gdLst>
                  <a:gd name="T0" fmla="*/ 0 w 8"/>
                  <a:gd name="T1" fmla="*/ 0 h 16"/>
                  <a:gd name="T2" fmla="*/ 8 w 8"/>
                  <a:gd name="T3" fmla="*/ 8 h 16"/>
                  <a:gd name="T4" fmla="*/ 0 w 8"/>
                  <a:gd name="T5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16">
                    <a:moveTo>
                      <a:pt x="0" y="0"/>
                    </a:moveTo>
                    <a:cubicBezTo>
                      <a:pt x="3" y="5"/>
                      <a:pt x="2" y="16"/>
                      <a:pt x="8" y="8"/>
                    </a:cubicBezTo>
                    <a:cubicBezTo>
                      <a:pt x="5" y="1"/>
                      <a:pt x="8" y="4"/>
                      <a:pt x="0" y="0"/>
                    </a:cubicBez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675" dirty="0"/>
              </a:p>
            </p:txBody>
          </p:sp>
          <p:sp>
            <p:nvSpPr>
              <p:cNvPr id="115" name="Freeform 133">
                <a:extLst>
                  <a:ext uri="{FF2B5EF4-FFF2-40B4-BE49-F238E27FC236}">
                    <a16:creationId xmlns:a16="http://schemas.microsoft.com/office/drawing/2014/main" id="{4E4D39C3-0B68-434C-B49C-D1B326D5DA97}"/>
                  </a:ext>
                </a:extLst>
              </p:cNvPr>
              <p:cNvSpPr>
                <a:spLocks/>
              </p:cNvSpPr>
              <p:nvPr>
                <p:custDataLst>
                  <p:tags r:id="rId103"/>
                </p:custDataLst>
              </p:nvPr>
            </p:nvSpPr>
            <p:spPr bwMode="gray">
              <a:xfrm>
                <a:off x="1697" y="2637"/>
                <a:ext cx="27" cy="32"/>
              </a:xfrm>
              <a:custGeom>
                <a:avLst/>
                <a:gdLst>
                  <a:gd name="T0" fmla="*/ 8 w 27"/>
                  <a:gd name="T1" fmla="*/ 0 h 32"/>
                  <a:gd name="T2" fmla="*/ 4 w 27"/>
                  <a:gd name="T3" fmla="*/ 11 h 32"/>
                  <a:gd name="T4" fmla="*/ 8 w 27"/>
                  <a:gd name="T5" fmla="*/ 32 h 32"/>
                  <a:gd name="T6" fmla="*/ 8 w 27"/>
                  <a:gd name="T7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7" h="32">
                    <a:moveTo>
                      <a:pt x="8" y="0"/>
                    </a:moveTo>
                    <a:cubicBezTo>
                      <a:pt x="2" y="3"/>
                      <a:pt x="1" y="5"/>
                      <a:pt x="4" y="11"/>
                    </a:cubicBezTo>
                    <a:cubicBezTo>
                      <a:pt x="2" y="20"/>
                      <a:pt x="0" y="26"/>
                      <a:pt x="8" y="32"/>
                    </a:cubicBezTo>
                    <a:cubicBezTo>
                      <a:pt x="27" y="28"/>
                      <a:pt x="21" y="9"/>
                      <a:pt x="8" y="0"/>
                    </a:cubicBez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675" dirty="0"/>
              </a:p>
            </p:txBody>
          </p:sp>
          <p:sp>
            <p:nvSpPr>
              <p:cNvPr id="116" name="Freeform 134">
                <a:extLst>
                  <a:ext uri="{FF2B5EF4-FFF2-40B4-BE49-F238E27FC236}">
                    <a16:creationId xmlns:a16="http://schemas.microsoft.com/office/drawing/2014/main" id="{9B03872F-63EB-9C4C-8FB9-5184D7C035E0}"/>
                  </a:ext>
                </a:extLst>
              </p:cNvPr>
              <p:cNvSpPr>
                <a:spLocks/>
              </p:cNvSpPr>
              <p:nvPr>
                <p:custDataLst>
                  <p:tags r:id="rId104"/>
                </p:custDataLst>
              </p:nvPr>
            </p:nvSpPr>
            <p:spPr bwMode="gray">
              <a:xfrm>
                <a:off x="1695" y="2677"/>
                <a:ext cx="13" cy="10"/>
              </a:xfrm>
              <a:custGeom>
                <a:avLst/>
                <a:gdLst>
                  <a:gd name="T0" fmla="*/ 0 w 13"/>
                  <a:gd name="T1" fmla="*/ 4 h 10"/>
                  <a:gd name="T2" fmla="*/ 10 w 13"/>
                  <a:gd name="T3" fmla="*/ 10 h 10"/>
                  <a:gd name="T4" fmla="*/ 0 w 13"/>
                  <a:gd name="T5" fmla="*/ 4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10">
                    <a:moveTo>
                      <a:pt x="0" y="4"/>
                    </a:moveTo>
                    <a:cubicBezTo>
                      <a:pt x="7" y="0"/>
                      <a:pt x="13" y="1"/>
                      <a:pt x="10" y="10"/>
                    </a:cubicBezTo>
                    <a:cubicBezTo>
                      <a:pt x="6" y="9"/>
                      <a:pt x="0" y="4"/>
                      <a:pt x="0" y="4"/>
                    </a:cubicBez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675" dirty="0"/>
              </a:p>
            </p:txBody>
          </p:sp>
          <p:sp>
            <p:nvSpPr>
              <p:cNvPr id="117" name="Freeform 135">
                <a:extLst>
                  <a:ext uri="{FF2B5EF4-FFF2-40B4-BE49-F238E27FC236}">
                    <a16:creationId xmlns:a16="http://schemas.microsoft.com/office/drawing/2014/main" id="{0E12F8C7-C7AB-624B-9F04-43B0C1688113}"/>
                  </a:ext>
                </a:extLst>
              </p:cNvPr>
              <p:cNvSpPr>
                <a:spLocks/>
              </p:cNvSpPr>
              <p:nvPr>
                <p:custDataLst>
                  <p:tags r:id="rId105"/>
                </p:custDataLst>
              </p:nvPr>
            </p:nvSpPr>
            <p:spPr bwMode="gray">
              <a:xfrm>
                <a:off x="1700" y="2697"/>
                <a:ext cx="12" cy="9"/>
              </a:xfrm>
              <a:custGeom>
                <a:avLst/>
                <a:gdLst>
                  <a:gd name="T0" fmla="*/ 2 w 12"/>
                  <a:gd name="T1" fmla="*/ 0 h 9"/>
                  <a:gd name="T2" fmla="*/ 10 w 12"/>
                  <a:gd name="T3" fmla="*/ 2 h 9"/>
                  <a:gd name="T4" fmla="*/ 1 w 12"/>
                  <a:gd name="T5" fmla="*/ 6 h 9"/>
                  <a:gd name="T6" fmla="*/ 2 w 12"/>
                  <a:gd name="T7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9">
                    <a:moveTo>
                      <a:pt x="2" y="0"/>
                    </a:moveTo>
                    <a:cubicBezTo>
                      <a:pt x="5" y="1"/>
                      <a:pt x="8" y="0"/>
                      <a:pt x="10" y="2"/>
                    </a:cubicBezTo>
                    <a:cubicBezTo>
                      <a:pt x="12" y="5"/>
                      <a:pt x="3" y="9"/>
                      <a:pt x="1" y="6"/>
                    </a:cubicBezTo>
                    <a:cubicBezTo>
                      <a:pt x="0" y="4"/>
                      <a:pt x="2" y="2"/>
                      <a:pt x="2" y="0"/>
                    </a:cubicBez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675" dirty="0"/>
              </a:p>
            </p:txBody>
          </p:sp>
          <p:sp>
            <p:nvSpPr>
              <p:cNvPr id="118" name="Freeform 136">
                <a:extLst>
                  <a:ext uri="{FF2B5EF4-FFF2-40B4-BE49-F238E27FC236}">
                    <a16:creationId xmlns:a16="http://schemas.microsoft.com/office/drawing/2014/main" id="{B4C9B194-75B4-854F-812F-FB2785969006}"/>
                  </a:ext>
                </a:extLst>
              </p:cNvPr>
              <p:cNvSpPr>
                <a:spLocks/>
              </p:cNvSpPr>
              <p:nvPr>
                <p:custDataLst>
                  <p:tags r:id="rId106"/>
                </p:custDataLst>
              </p:nvPr>
            </p:nvSpPr>
            <p:spPr bwMode="gray">
              <a:xfrm>
                <a:off x="1703" y="2714"/>
                <a:ext cx="22" cy="27"/>
              </a:xfrm>
              <a:custGeom>
                <a:avLst/>
                <a:gdLst>
                  <a:gd name="T0" fmla="*/ 14 w 22"/>
                  <a:gd name="T1" fmla="*/ 0 h 27"/>
                  <a:gd name="T2" fmla="*/ 22 w 22"/>
                  <a:gd name="T3" fmla="*/ 21 h 27"/>
                  <a:gd name="T4" fmla="*/ 10 w 22"/>
                  <a:gd name="T5" fmla="*/ 22 h 27"/>
                  <a:gd name="T6" fmla="*/ 14 w 22"/>
                  <a:gd name="T7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27">
                    <a:moveTo>
                      <a:pt x="14" y="0"/>
                    </a:moveTo>
                    <a:cubicBezTo>
                      <a:pt x="16" y="12"/>
                      <a:pt x="17" y="12"/>
                      <a:pt x="22" y="21"/>
                    </a:cubicBezTo>
                    <a:cubicBezTo>
                      <a:pt x="19" y="27"/>
                      <a:pt x="16" y="25"/>
                      <a:pt x="10" y="22"/>
                    </a:cubicBezTo>
                    <a:cubicBezTo>
                      <a:pt x="12" y="6"/>
                      <a:pt x="0" y="11"/>
                      <a:pt x="14" y="0"/>
                    </a:cubicBez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675" dirty="0"/>
              </a:p>
            </p:txBody>
          </p:sp>
          <p:sp>
            <p:nvSpPr>
              <p:cNvPr id="119" name="Freeform 137">
                <a:extLst>
                  <a:ext uri="{FF2B5EF4-FFF2-40B4-BE49-F238E27FC236}">
                    <a16:creationId xmlns:a16="http://schemas.microsoft.com/office/drawing/2014/main" id="{50A8FB19-B0AD-804E-BAD5-EC7D137C3457}"/>
                  </a:ext>
                </a:extLst>
              </p:cNvPr>
              <p:cNvSpPr>
                <a:spLocks/>
              </p:cNvSpPr>
              <p:nvPr>
                <p:custDataLst>
                  <p:tags r:id="rId107"/>
                </p:custDataLst>
              </p:nvPr>
            </p:nvSpPr>
            <p:spPr bwMode="gray">
              <a:xfrm>
                <a:off x="1343" y="2248"/>
                <a:ext cx="441" cy="484"/>
              </a:xfrm>
              <a:custGeom>
                <a:avLst/>
                <a:gdLst>
                  <a:gd name="T0" fmla="*/ 67 w 441"/>
                  <a:gd name="T1" fmla="*/ 7 h 484"/>
                  <a:gd name="T2" fmla="*/ 79 w 441"/>
                  <a:gd name="T3" fmla="*/ 28 h 484"/>
                  <a:gd name="T4" fmla="*/ 74 w 441"/>
                  <a:gd name="T5" fmla="*/ 47 h 484"/>
                  <a:gd name="T6" fmla="*/ 83 w 441"/>
                  <a:gd name="T7" fmla="*/ 73 h 484"/>
                  <a:gd name="T8" fmla="*/ 91 w 441"/>
                  <a:gd name="T9" fmla="*/ 113 h 484"/>
                  <a:gd name="T10" fmla="*/ 55 w 441"/>
                  <a:gd name="T11" fmla="*/ 163 h 484"/>
                  <a:gd name="T12" fmla="*/ 16 w 441"/>
                  <a:gd name="T13" fmla="*/ 170 h 484"/>
                  <a:gd name="T14" fmla="*/ 34 w 441"/>
                  <a:gd name="T15" fmla="*/ 197 h 484"/>
                  <a:gd name="T16" fmla="*/ 43 w 441"/>
                  <a:gd name="T17" fmla="*/ 214 h 484"/>
                  <a:gd name="T18" fmla="*/ 14 w 441"/>
                  <a:gd name="T19" fmla="*/ 221 h 484"/>
                  <a:gd name="T20" fmla="*/ 5 w 441"/>
                  <a:gd name="T21" fmla="*/ 242 h 484"/>
                  <a:gd name="T22" fmla="*/ 16 w 441"/>
                  <a:gd name="T23" fmla="*/ 251 h 484"/>
                  <a:gd name="T24" fmla="*/ 43 w 441"/>
                  <a:gd name="T25" fmla="*/ 277 h 484"/>
                  <a:gd name="T26" fmla="*/ 67 w 441"/>
                  <a:gd name="T27" fmla="*/ 293 h 484"/>
                  <a:gd name="T28" fmla="*/ 133 w 441"/>
                  <a:gd name="T29" fmla="*/ 470 h 484"/>
                  <a:gd name="T30" fmla="*/ 164 w 441"/>
                  <a:gd name="T31" fmla="*/ 442 h 484"/>
                  <a:gd name="T32" fmla="*/ 178 w 441"/>
                  <a:gd name="T33" fmla="*/ 380 h 484"/>
                  <a:gd name="T34" fmla="*/ 196 w 441"/>
                  <a:gd name="T35" fmla="*/ 346 h 484"/>
                  <a:gd name="T36" fmla="*/ 212 w 441"/>
                  <a:gd name="T37" fmla="*/ 329 h 484"/>
                  <a:gd name="T38" fmla="*/ 241 w 441"/>
                  <a:gd name="T39" fmla="*/ 299 h 484"/>
                  <a:gd name="T40" fmla="*/ 280 w 441"/>
                  <a:gd name="T41" fmla="*/ 277 h 484"/>
                  <a:gd name="T42" fmla="*/ 305 w 441"/>
                  <a:gd name="T43" fmla="*/ 256 h 484"/>
                  <a:gd name="T44" fmla="*/ 304 w 441"/>
                  <a:gd name="T45" fmla="*/ 220 h 484"/>
                  <a:gd name="T46" fmla="*/ 302 w 441"/>
                  <a:gd name="T47" fmla="*/ 206 h 484"/>
                  <a:gd name="T48" fmla="*/ 295 w 441"/>
                  <a:gd name="T49" fmla="*/ 178 h 484"/>
                  <a:gd name="T50" fmla="*/ 311 w 441"/>
                  <a:gd name="T51" fmla="*/ 166 h 484"/>
                  <a:gd name="T52" fmla="*/ 335 w 441"/>
                  <a:gd name="T53" fmla="*/ 202 h 484"/>
                  <a:gd name="T54" fmla="*/ 354 w 441"/>
                  <a:gd name="T55" fmla="*/ 220 h 484"/>
                  <a:gd name="T56" fmla="*/ 331 w 441"/>
                  <a:gd name="T57" fmla="*/ 241 h 484"/>
                  <a:gd name="T58" fmla="*/ 343 w 441"/>
                  <a:gd name="T59" fmla="*/ 242 h 484"/>
                  <a:gd name="T60" fmla="*/ 356 w 441"/>
                  <a:gd name="T61" fmla="*/ 262 h 484"/>
                  <a:gd name="T62" fmla="*/ 376 w 441"/>
                  <a:gd name="T63" fmla="*/ 253 h 484"/>
                  <a:gd name="T64" fmla="*/ 383 w 441"/>
                  <a:gd name="T65" fmla="*/ 224 h 484"/>
                  <a:gd name="T66" fmla="*/ 401 w 441"/>
                  <a:gd name="T67" fmla="*/ 193 h 484"/>
                  <a:gd name="T68" fmla="*/ 409 w 441"/>
                  <a:gd name="T69" fmla="*/ 172 h 484"/>
                  <a:gd name="T70" fmla="*/ 440 w 441"/>
                  <a:gd name="T71" fmla="*/ 152 h 484"/>
                  <a:gd name="T72" fmla="*/ 389 w 441"/>
                  <a:gd name="T73" fmla="*/ 140 h 484"/>
                  <a:gd name="T74" fmla="*/ 358 w 441"/>
                  <a:gd name="T75" fmla="*/ 155 h 484"/>
                  <a:gd name="T76" fmla="*/ 356 w 441"/>
                  <a:gd name="T77" fmla="*/ 178 h 484"/>
                  <a:gd name="T78" fmla="*/ 290 w 441"/>
                  <a:gd name="T79" fmla="*/ 179 h 484"/>
                  <a:gd name="T80" fmla="*/ 259 w 441"/>
                  <a:gd name="T81" fmla="*/ 181 h 484"/>
                  <a:gd name="T82" fmla="*/ 230 w 441"/>
                  <a:gd name="T83" fmla="*/ 170 h 484"/>
                  <a:gd name="T84" fmla="*/ 202 w 441"/>
                  <a:gd name="T85" fmla="*/ 157 h 484"/>
                  <a:gd name="T86" fmla="*/ 176 w 441"/>
                  <a:gd name="T87" fmla="*/ 143 h 484"/>
                  <a:gd name="T88" fmla="*/ 170 w 441"/>
                  <a:gd name="T89" fmla="*/ 109 h 484"/>
                  <a:gd name="T90" fmla="*/ 160 w 441"/>
                  <a:gd name="T91" fmla="*/ 80 h 484"/>
                  <a:gd name="T92" fmla="*/ 163 w 441"/>
                  <a:gd name="T93" fmla="*/ 62 h 484"/>
                  <a:gd name="T94" fmla="*/ 176 w 441"/>
                  <a:gd name="T95" fmla="*/ 38 h 484"/>
                  <a:gd name="T96" fmla="*/ 148 w 441"/>
                  <a:gd name="T97" fmla="*/ 20 h 484"/>
                  <a:gd name="T98" fmla="*/ 127 w 441"/>
                  <a:gd name="T99" fmla="*/ 13 h 484"/>
                  <a:gd name="T100" fmla="*/ 100 w 441"/>
                  <a:gd name="T101" fmla="*/ 2 h 484"/>
                  <a:gd name="T102" fmla="*/ 68 w 441"/>
                  <a:gd name="T103" fmla="*/ 7 h 4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441" h="484">
                    <a:moveTo>
                      <a:pt x="82" y="2"/>
                    </a:moveTo>
                    <a:cubicBezTo>
                      <a:pt x="80" y="3"/>
                      <a:pt x="70" y="4"/>
                      <a:pt x="67" y="7"/>
                    </a:cubicBezTo>
                    <a:cubicBezTo>
                      <a:pt x="64" y="10"/>
                      <a:pt x="62" y="16"/>
                      <a:pt x="64" y="19"/>
                    </a:cubicBezTo>
                    <a:cubicBezTo>
                      <a:pt x="66" y="22"/>
                      <a:pt x="76" y="26"/>
                      <a:pt x="79" y="28"/>
                    </a:cubicBezTo>
                    <a:cubicBezTo>
                      <a:pt x="82" y="30"/>
                      <a:pt x="83" y="31"/>
                      <a:pt x="82" y="34"/>
                    </a:cubicBezTo>
                    <a:cubicBezTo>
                      <a:pt x="81" y="37"/>
                      <a:pt x="75" y="45"/>
                      <a:pt x="74" y="47"/>
                    </a:cubicBezTo>
                    <a:cubicBezTo>
                      <a:pt x="73" y="49"/>
                      <a:pt x="77" y="45"/>
                      <a:pt x="78" y="49"/>
                    </a:cubicBezTo>
                    <a:cubicBezTo>
                      <a:pt x="79" y="53"/>
                      <a:pt x="79" y="67"/>
                      <a:pt x="83" y="73"/>
                    </a:cubicBezTo>
                    <a:cubicBezTo>
                      <a:pt x="87" y="79"/>
                      <a:pt x="102" y="76"/>
                      <a:pt x="103" y="83"/>
                    </a:cubicBezTo>
                    <a:cubicBezTo>
                      <a:pt x="104" y="90"/>
                      <a:pt x="97" y="104"/>
                      <a:pt x="91" y="113"/>
                    </a:cubicBezTo>
                    <a:cubicBezTo>
                      <a:pt x="85" y="122"/>
                      <a:pt x="70" y="132"/>
                      <a:pt x="64" y="140"/>
                    </a:cubicBezTo>
                    <a:cubicBezTo>
                      <a:pt x="58" y="148"/>
                      <a:pt x="60" y="159"/>
                      <a:pt x="55" y="163"/>
                    </a:cubicBezTo>
                    <a:cubicBezTo>
                      <a:pt x="50" y="167"/>
                      <a:pt x="43" y="162"/>
                      <a:pt x="37" y="163"/>
                    </a:cubicBezTo>
                    <a:cubicBezTo>
                      <a:pt x="31" y="164"/>
                      <a:pt x="17" y="167"/>
                      <a:pt x="16" y="170"/>
                    </a:cubicBezTo>
                    <a:cubicBezTo>
                      <a:pt x="15" y="173"/>
                      <a:pt x="25" y="178"/>
                      <a:pt x="28" y="182"/>
                    </a:cubicBezTo>
                    <a:cubicBezTo>
                      <a:pt x="31" y="186"/>
                      <a:pt x="32" y="194"/>
                      <a:pt x="34" y="197"/>
                    </a:cubicBezTo>
                    <a:cubicBezTo>
                      <a:pt x="36" y="200"/>
                      <a:pt x="42" y="199"/>
                      <a:pt x="43" y="202"/>
                    </a:cubicBezTo>
                    <a:cubicBezTo>
                      <a:pt x="44" y="205"/>
                      <a:pt x="44" y="211"/>
                      <a:pt x="43" y="214"/>
                    </a:cubicBezTo>
                    <a:cubicBezTo>
                      <a:pt x="42" y="217"/>
                      <a:pt x="40" y="220"/>
                      <a:pt x="35" y="221"/>
                    </a:cubicBezTo>
                    <a:cubicBezTo>
                      <a:pt x="30" y="222"/>
                      <a:pt x="19" y="220"/>
                      <a:pt x="14" y="221"/>
                    </a:cubicBezTo>
                    <a:cubicBezTo>
                      <a:pt x="9" y="222"/>
                      <a:pt x="5" y="226"/>
                      <a:pt x="4" y="229"/>
                    </a:cubicBezTo>
                    <a:cubicBezTo>
                      <a:pt x="3" y="232"/>
                      <a:pt x="0" y="239"/>
                      <a:pt x="5" y="242"/>
                    </a:cubicBezTo>
                    <a:cubicBezTo>
                      <a:pt x="10" y="245"/>
                      <a:pt x="32" y="244"/>
                      <a:pt x="34" y="245"/>
                    </a:cubicBezTo>
                    <a:cubicBezTo>
                      <a:pt x="36" y="246"/>
                      <a:pt x="19" y="248"/>
                      <a:pt x="16" y="251"/>
                    </a:cubicBezTo>
                    <a:cubicBezTo>
                      <a:pt x="13" y="254"/>
                      <a:pt x="12" y="261"/>
                      <a:pt x="16" y="265"/>
                    </a:cubicBezTo>
                    <a:cubicBezTo>
                      <a:pt x="20" y="269"/>
                      <a:pt x="36" y="278"/>
                      <a:pt x="43" y="277"/>
                    </a:cubicBezTo>
                    <a:cubicBezTo>
                      <a:pt x="50" y="276"/>
                      <a:pt x="57" y="256"/>
                      <a:pt x="61" y="259"/>
                    </a:cubicBezTo>
                    <a:cubicBezTo>
                      <a:pt x="65" y="262"/>
                      <a:pt x="62" y="273"/>
                      <a:pt x="67" y="293"/>
                    </a:cubicBezTo>
                    <a:cubicBezTo>
                      <a:pt x="72" y="313"/>
                      <a:pt x="78" y="348"/>
                      <a:pt x="89" y="377"/>
                    </a:cubicBezTo>
                    <a:cubicBezTo>
                      <a:pt x="100" y="406"/>
                      <a:pt x="123" y="456"/>
                      <a:pt x="133" y="470"/>
                    </a:cubicBezTo>
                    <a:cubicBezTo>
                      <a:pt x="143" y="484"/>
                      <a:pt x="144" y="469"/>
                      <a:pt x="149" y="464"/>
                    </a:cubicBezTo>
                    <a:cubicBezTo>
                      <a:pt x="154" y="459"/>
                      <a:pt x="159" y="451"/>
                      <a:pt x="164" y="442"/>
                    </a:cubicBezTo>
                    <a:cubicBezTo>
                      <a:pt x="169" y="433"/>
                      <a:pt x="176" y="422"/>
                      <a:pt x="178" y="412"/>
                    </a:cubicBezTo>
                    <a:cubicBezTo>
                      <a:pt x="180" y="402"/>
                      <a:pt x="178" y="389"/>
                      <a:pt x="178" y="380"/>
                    </a:cubicBezTo>
                    <a:cubicBezTo>
                      <a:pt x="178" y="371"/>
                      <a:pt x="175" y="364"/>
                      <a:pt x="178" y="358"/>
                    </a:cubicBezTo>
                    <a:cubicBezTo>
                      <a:pt x="181" y="352"/>
                      <a:pt x="191" y="348"/>
                      <a:pt x="196" y="346"/>
                    </a:cubicBezTo>
                    <a:cubicBezTo>
                      <a:pt x="201" y="344"/>
                      <a:pt x="205" y="349"/>
                      <a:pt x="208" y="346"/>
                    </a:cubicBezTo>
                    <a:cubicBezTo>
                      <a:pt x="211" y="343"/>
                      <a:pt x="208" y="334"/>
                      <a:pt x="212" y="329"/>
                    </a:cubicBezTo>
                    <a:cubicBezTo>
                      <a:pt x="216" y="324"/>
                      <a:pt x="228" y="321"/>
                      <a:pt x="233" y="316"/>
                    </a:cubicBezTo>
                    <a:cubicBezTo>
                      <a:pt x="238" y="311"/>
                      <a:pt x="236" y="304"/>
                      <a:pt x="241" y="299"/>
                    </a:cubicBezTo>
                    <a:cubicBezTo>
                      <a:pt x="246" y="294"/>
                      <a:pt x="259" y="291"/>
                      <a:pt x="265" y="287"/>
                    </a:cubicBezTo>
                    <a:cubicBezTo>
                      <a:pt x="271" y="283"/>
                      <a:pt x="276" y="281"/>
                      <a:pt x="280" y="277"/>
                    </a:cubicBezTo>
                    <a:cubicBezTo>
                      <a:pt x="284" y="273"/>
                      <a:pt x="283" y="263"/>
                      <a:pt x="287" y="260"/>
                    </a:cubicBezTo>
                    <a:cubicBezTo>
                      <a:pt x="291" y="257"/>
                      <a:pt x="302" y="261"/>
                      <a:pt x="305" y="256"/>
                    </a:cubicBezTo>
                    <a:cubicBezTo>
                      <a:pt x="308" y="251"/>
                      <a:pt x="308" y="235"/>
                      <a:pt x="308" y="229"/>
                    </a:cubicBezTo>
                    <a:cubicBezTo>
                      <a:pt x="308" y="223"/>
                      <a:pt x="307" y="222"/>
                      <a:pt x="304" y="220"/>
                    </a:cubicBezTo>
                    <a:cubicBezTo>
                      <a:pt x="301" y="218"/>
                      <a:pt x="292" y="216"/>
                      <a:pt x="292" y="214"/>
                    </a:cubicBezTo>
                    <a:cubicBezTo>
                      <a:pt x="292" y="212"/>
                      <a:pt x="302" y="210"/>
                      <a:pt x="302" y="206"/>
                    </a:cubicBezTo>
                    <a:cubicBezTo>
                      <a:pt x="302" y="202"/>
                      <a:pt x="294" y="193"/>
                      <a:pt x="293" y="188"/>
                    </a:cubicBezTo>
                    <a:cubicBezTo>
                      <a:pt x="292" y="183"/>
                      <a:pt x="294" y="184"/>
                      <a:pt x="295" y="178"/>
                    </a:cubicBezTo>
                    <a:cubicBezTo>
                      <a:pt x="296" y="172"/>
                      <a:pt x="299" y="151"/>
                      <a:pt x="302" y="149"/>
                    </a:cubicBezTo>
                    <a:cubicBezTo>
                      <a:pt x="305" y="147"/>
                      <a:pt x="310" y="158"/>
                      <a:pt x="311" y="166"/>
                    </a:cubicBezTo>
                    <a:cubicBezTo>
                      <a:pt x="312" y="174"/>
                      <a:pt x="307" y="190"/>
                      <a:pt x="311" y="196"/>
                    </a:cubicBezTo>
                    <a:cubicBezTo>
                      <a:pt x="315" y="202"/>
                      <a:pt x="328" y="200"/>
                      <a:pt x="335" y="202"/>
                    </a:cubicBezTo>
                    <a:cubicBezTo>
                      <a:pt x="342" y="204"/>
                      <a:pt x="353" y="205"/>
                      <a:pt x="356" y="208"/>
                    </a:cubicBezTo>
                    <a:cubicBezTo>
                      <a:pt x="359" y="211"/>
                      <a:pt x="356" y="217"/>
                      <a:pt x="354" y="220"/>
                    </a:cubicBezTo>
                    <a:cubicBezTo>
                      <a:pt x="352" y="223"/>
                      <a:pt x="348" y="223"/>
                      <a:pt x="344" y="226"/>
                    </a:cubicBezTo>
                    <a:cubicBezTo>
                      <a:pt x="340" y="229"/>
                      <a:pt x="333" y="237"/>
                      <a:pt x="331" y="241"/>
                    </a:cubicBezTo>
                    <a:cubicBezTo>
                      <a:pt x="329" y="245"/>
                      <a:pt x="329" y="251"/>
                      <a:pt x="331" y="251"/>
                    </a:cubicBezTo>
                    <a:cubicBezTo>
                      <a:pt x="333" y="251"/>
                      <a:pt x="339" y="243"/>
                      <a:pt x="343" y="242"/>
                    </a:cubicBezTo>
                    <a:cubicBezTo>
                      <a:pt x="347" y="241"/>
                      <a:pt x="354" y="239"/>
                      <a:pt x="356" y="242"/>
                    </a:cubicBezTo>
                    <a:cubicBezTo>
                      <a:pt x="358" y="245"/>
                      <a:pt x="354" y="259"/>
                      <a:pt x="356" y="262"/>
                    </a:cubicBezTo>
                    <a:cubicBezTo>
                      <a:pt x="358" y="265"/>
                      <a:pt x="366" y="262"/>
                      <a:pt x="369" y="260"/>
                    </a:cubicBezTo>
                    <a:cubicBezTo>
                      <a:pt x="372" y="258"/>
                      <a:pt x="376" y="260"/>
                      <a:pt x="376" y="253"/>
                    </a:cubicBezTo>
                    <a:cubicBezTo>
                      <a:pt x="376" y="246"/>
                      <a:pt x="370" y="225"/>
                      <a:pt x="371" y="220"/>
                    </a:cubicBezTo>
                    <a:cubicBezTo>
                      <a:pt x="372" y="215"/>
                      <a:pt x="379" y="225"/>
                      <a:pt x="383" y="224"/>
                    </a:cubicBezTo>
                    <a:cubicBezTo>
                      <a:pt x="387" y="223"/>
                      <a:pt x="391" y="220"/>
                      <a:pt x="394" y="215"/>
                    </a:cubicBezTo>
                    <a:cubicBezTo>
                      <a:pt x="397" y="210"/>
                      <a:pt x="400" y="199"/>
                      <a:pt x="401" y="193"/>
                    </a:cubicBezTo>
                    <a:cubicBezTo>
                      <a:pt x="402" y="187"/>
                      <a:pt x="397" y="181"/>
                      <a:pt x="398" y="178"/>
                    </a:cubicBezTo>
                    <a:cubicBezTo>
                      <a:pt x="399" y="175"/>
                      <a:pt x="406" y="174"/>
                      <a:pt x="409" y="172"/>
                    </a:cubicBezTo>
                    <a:cubicBezTo>
                      <a:pt x="412" y="170"/>
                      <a:pt x="413" y="170"/>
                      <a:pt x="418" y="167"/>
                    </a:cubicBezTo>
                    <a:cubicBezTo>
                      <a:pt x="423" y="164"/>
                      <a:pt x="441" y="157"/>
                      <a:pt x="440" y="152"/>
                    </a:cubicBezTo>
                    <a:cubicBezTo>
                      <a:pt x="439" y="147"/>
                      <a:pt x="417" y="139"/>
                      <a:pt x="409" y="137"/>
                    </a:cubicBezTo>
                    <a:cubicBezTo>
                      <a:pt x="401" y="135"/>
                      <a:pt x="396" y="139"/>
                      <a:pt x="389" y="140"/>
                    </a:cubicBezTo>
                    <a:cubicBezTo>
                      <a:pt x="382" y="141"/>
                      <a:pt x="372" y="144"/>
                      <a:pt x="367" y="146"/>
                    </a:cubicBezTo>
                    <a:cubicBezTo>
                      <a:pt x="362" y="148"/>
                      <a:pt x="360" y="152"/>
                      <a:pt x="358" y="155"/>
                    </a:cubicBezTo>
                    <a:cubicBezTo>
                      <a:pt x="356" y="158"/>
                      <a:pt x="356" y="162"/>
                      <a:pt x="356" y="166"/>
                    </a:cubicBezTo>
                    <a:cubicBezTo>
                      <a:pt x="356" y="170"/>
                      <a:pt x="360" y="176"/>
                      <a:pt x="356" y="178"/>
                    </a:cubicBezTo>
                    <a:cubicBezTo>
                      <a:pt x="352" y="180"/>
                      <a:pt x="342" y="178"/>
                      <a:pt x="331" y="178"/>
                    </a:cubicBezTo>
                    <a:cubicBezTo>
                      <a:pt x="320" y="178"/>
                      <a:pt x="298" y="178"/>
                      <a:pt x="290" y="179"/>
                    </a:cubicBezTo>
                    <a:cubicBezTo>
                      <a:pt x="282" y="180"/>
                      <a:pt x="286" y="185"/>
                      <a:pt x="281" y="185"/>
                    </a:cubicBezTo>
                    <a:cubicBezTo>
                      <a:pt x="276" y="185"/>
                      <a:pt x="264" y="182"/>
                      <a:pt x="259" y="181"/>
                    </a:cubicBezTo>
                    <a:cubicBezTo>
                      <a:pt x="254" y="180"/>
                      <a:pt x="253" y="181"/>
                      <a:pt x="248" y="179"/>
                    </a:cubicBezTo>
                    <a:cubicBezTo>
                      <a:pt x="243" y="177"/>
                      <a:pt x="236" y="172"/>
                      <a:pt x="230" y="170"/>
                    </a:cubicBezTo>
                    <a:cubicBezTo>
                      <a:pt x="224" y="168"/>
                      <a:pt x="218" y="166"/>
                      <a:pt x="214" y="164"/>
                    </a:cubicBezTo>
                    <a:cubicBezTo>
                      <a:pt x="210" y="162"/>
                      <a:pt x="206" y="160"/>
                      <a:pt x="202" y="157"/>
                    </a:cubicBezTo>
                    <a:cubicBezTo>
                      <a:pt x="198" y="154"/>
                      <a:pt x="192" y="151"/>
                      <a:pt x="188" y="149"/>
                    </a:cubicBezTo>
                    <a:cubicBezTo>
                      <a:pt x="184" y="147"/>
                      <a:pt x="176" y="148"/>
                      <a:pt x="176" y="143"/>
                    </a:cubicBezTo>
                    <a:cubicBezTo>
                      <a:pt x="176" y="138"/>
                      <a:pt x="189" y="124"/>
                      <a:pt x="188" y="118"/>
                    </a:cubicBezTo>
                    <a:cubicBezTo>
                      <a:pt x="187" y="112"/>
                      <a:pt x="175" y="113"/>
                      <a:pt x="170" y="109"/>
                    </a:cubicBezTo>
                    <a:cubicBezTo>
                      <a:pt x="165" y="105"/>
                      <a:pt x="159" y="97"/>
                      <a:pt x="157" y="92"/>
                    </a:cubicBezTo>
                    <a:cubicBezTo>
                      <a:pt x="155" y="87"/>
                      <a:pt x="158" y="83"/>
                      <a:pt x="160" y="80"/>
                    </a:cubicBezTo>
                    <a:cubicBezTo>
                      <a:pt x="162" y="77"/>
                      <a:pt x="168" y="77"/>
                      <a:pt x="169" y="74"/>
                    </a:cubicBezTo>
                    <a:cubicBezTo>
                      <a:pt x="170" y="71"/>
                      <a:pt x="163" y="66"/>
                      <a:pt x="163" y="62"/>
                    </a:cubicBezTo>
                    <a:cubicBezTo>
                      <a:pt x="163" y="58"/>
                      <a:pt x="164" y="53"/>
                      <a:pt x="166" y="49"/>
                    </a:cubicBezTo>
                    <a:cubicBezTo>
                      <a:pt x="168" y="45"/>
                      <a:pt x="176" y="44"/>
                      <a:pt x="176" y="38"/>
                    </a:cubicBezTo>
                    <a:cubicBezTo>
                      <a:pt x="176" y="32"/>
                      <a:pt x="172" y="17"/>
                      <a:pt x="167" y="14"/>
                    </a:cubicBezTo>
                    <a:cubicBezTo>
                      <a:pt x="162" y="11"/>
                      <a:pt x="153" y="19"/>
                      <a:pt x="148" y="20"/>
                    </a:cubicBezTo>
                    <a:cubicBezTo>
                      <a:pt x="143" y="21"/>
                      <a:pt x="139" y="23"/>
                      <a:pt x="136" y="22"/>
                    </a:cubicBezTo>
                    <a:cubicBezTo>
                      <a:pt x="133" y="21"/>
                      <a:pt x="131" y="16"/>
                      <a:pt x="127" y="13"/>
                    </a:cubicBezTo>
                    <a:cubicBezTo>
                      <a:pt x="123" y="10"/>
                      <a:pt x="117" y="7"/>
                      <a:pt x="113" y="5"/>
                    </a:cubicBezTo>
                    <a:cubicBezTo>
                      <a:pt x="109" y="3"/>
                      <a:pt x="103" y="3"/>
                      <a:pt x="100" y="2"/>
                    </a:cubicBezTo>
                    <a:cubicBezTo>
                      <a:pt x="97" y="1"/>
                      <a:pt x="100" y="0"/>
                      <a:pt x="95" y="1"/>
                    </a:cubicBezTo>
                    <a:cubicBezTo>
                      <a:pt x="90" y="2"/>
                      <a:pt x="72" y="5"/>
                      <a:pt x="68" y="7"/>
                    </a:cubicBezTo>
                    <a:cubicBezTo>
                      <a:pt x="64" y="9"/>
                      <a:pt x="68" y="14"/>
                      <a:pt x="68" y="16"/>
                    </a:cubicBezTo>
                  </a:path>
                </a:pathLst>
              </a:custGeom>
              <a:solidFill>
                <a:srgbClr val="33A02C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675" dirty="0"/>
              </a:p>
            </p:txBody>
          </p:sp>
        </p:grpSp>
        <p:sp>
          <p:nvSpPr>
            <p:cNvPr id="90" name="Freeform 138">
              <a:extLst>
                <a:ext uri="{FF2B5EF4-FFF2-40B4-BE49-F238E27FC236}">
                  <a16:creationId xmlns:a16="http://schemas.microsoft.com/office/drawing/2014/main" id="{962DC056-D1D2-4249-BE7C-9A967377AC9B}"/>
                </a:ext>
              </a:extLst>
            </p:cNvPr>
            <p:cNvSpPr>
              <a:spLocks/>
            </p:cNvSpPr>
            <p:nvPr>
              <p:custDataLst>
                <p:tags r:id="rId81"/>
              </p:custDataLst>
            </p:nvPr>
          </p:nvSpPr>
          <p:spPr bwMode="gray">
            <a:xfrm>
              <a:off x="5009019" y="1611900"/>
              <a:ext cx="103927" cy="189965"/>
            </a:xfrm>
            <a:custGeom>
              <a:avLst/>
              <a:gdLst>
                <a:gd name="T0" fmla="*/ 65 w 125"/>
                <a:gd name="T1" fmla="*/ 217 h 229"/>
                <a:gd name="T2" fmla="*/ 50 w 125"/>
                <a:gd name="T3" fmla="*/ 208 h 229"/>
                <a:gd name="T4" fmla="*/ 46 w 125"/>
                <a:gd name="T5" fmla="*/ 192 h 229"/>
                <a:gd name="T6" fmla="*/ 43 w 125"/>
                <a:gd name="T7" fmla="*/ 180 h 229"/>
                <a:gd name="T8" fmla="*/ 46 w 125"/>
                <a:gd name="T9" fmla="*/ 168 h 229"/>
                <a:gd name="T10" fmla="*/ 34 w 125"/>
                <a:gd name="T11" fmla="*/ 171 h 229"/>
                <a:gd name="T12" fmla="*/ 28 w 125"/>
                <a:gd name="T13" fmla="*/ 157 h 229"/>
                <a:gd name="T14" fmla="*/ 41 w 125"/>
                <a:gd name="T15" fmla="*/ 142 h 229"/>
                <a:gd name="T16" fmla="*/ 43 w 125"/>
                <a:gd name="T17" fmla="*/ 127 h 229"/>
                <a:gd name="T18" fmla="*/ 44 w 125"/>
                <a:gd name="T19" fmla="*/ 112 h 229"/>
                <a:gd name="T20" fmla="*/ 53 w 125"/>
                <a:gd name="T21" fmla="*/ 108 h 229"/>
                <a:gd name="T22" fmla="*/ 58 w 125"/>
                <a:gd name="T23" fmla="*/ 124 h 229"/>
                <a:gd name="T24" fmla="*/ 71 w 125"/>
                <a:gd name="T25" fmla="*/ 126 h 229"/>
                <a:gd name="T26" fmla="*/ 82 w 125"/>
                <a:gd name="T27" fmla="*/ 139 h 229"/>
                <a:gd name="T28" fmla="*/ 91 w 125"/>
                <a:gd name="T29" fmla="*/ 153 h 229"/>
                <a:gd name="T30" fmla="*/ 101 w 125"/>
                <a:gd name="T31" fmla="*/ 157 h 229"/>
                <a:gd name="T32" fmla="*/ 112 w 125"/>
                <a:gd name="T33" fmla="*/ 159 h 229"/>
                <a:gd name="T34" fmla="*/ 100 w 125"/>
                <a:gd name="T35" fmla="*/ 147 h 229"/>
                <a:gd name="T36" fmla="*/ 83 w 125"/>
                <a:gd name="T37" fmla="*/ 126 h 229"/>
                <a:gd name="T38" fmla="*/ 83 w 125"/>
                <a:gd name="T39" fmla="*/ 100 h 229"/>
                <a:gd name="T40" fmla="*/ 106 w 125"/>
                <a:gd name="T41" fmla="*/ 99 h 229"/>
                <a:gd name="T42" fmla="*/ 122 w 125"/>
                <a:gd name="T43" fmla="*/ 94 h 229"/>
                <a:gd name="T44" fmla="*/ 124 w 125"/>
                <a:gd name="T45" fmla="*/ 73 h 229"/>
                <a:gd name="T46" fmla="*/ 113 w 125"/>
                <a:gd name="T47" fmla="*/ 63 h 229"/>
                <a:gd name="T48" fmla="*/ 115 w 125"/>
                <a:gd name="T49" fmla="*/ 46 h 229"/>
                <a:gd name="T50" fmla="*/ 97 w 125"/>
                <a:gd name="T51" fmla="*/ 33 h 229"/>
                <a:gd name="T52" fmla="*/ 83 w 125"/>
                <a:gd name="T53" fmla="*/ 39 h 229"/>
                <a:gd name="T54" fmla="*/ 68 w 125"/>
                <a:gd name="T55" fmla="*/ 36 h 229"/>
                <a:gd name="T56" fmla="*/ 58 w 125"/>
                <a:gd name="T57" fmla="*/ 46 h 229"/>
                <a:gd name="T58" fmla="*/ 62 w 125"/>
                <a:gd name="T59" fmla="*/ 19 h 229"/>
                <a:gd name="T60" fmla="*/ 50 w 125"/>
                <a:gd name="T61" fmla="*/ 9 h 229"/>
                <a:gd name="T62" fmla="*/ 43 w 125"/>
                <a:gd name="T63" fmla="*/ 0 h 229"/>
                <a:gd name="T64" fmla="*/ 17 w 125"/>
                <a:gd name="T65" fmla="*/ 7 h 229"/>
                <a:gd name="T66" fmla="*/ 5 w 125"/>
                <a:gd name="T67" fmla="*/ 18 h 229"/>
                <a:gd name="T68" fmla="*/ 5 w 125"/>
                <a:gd name="T69" fmla="*/ 37 h 229"/>
                <a:gd name="T70" fmla="*/ 17 w 125"/>
                <a:gd name="T71" fmla="*/ 57 h 229"/>
                <a:gd name="T72" fmla="*/ 16 w 125"/>
                <a:gd name="T73" fmla="*/ 73 h 229"/>
                <a:gd name="T74" fmla="*/ 3 w 125"/>
                <a:gd name="T75" fmla="*/ 63 h 229"/>
                <a:gd name="T76" fmla="*/ 1 w 125"/>
                <a:gd name="T77" fmla="*/ 57 h 229"/>
                <a:gd name="T78" fmla="*/ 7 w 125"/>
                <a:gd name="T79" fmla="*/ 90 h 229"/>
                <a:gd name="T80" fmla="*/ 8 w 125"/>
                <a:gd name="T81" fmla="*/ 100 h 229"/>
                <a:gd name="T82" fmla="*/ 17 w 125"/>
                <a:gd name="T83" fmla="*/ 111 h 229"/>
                <a:gd name="T84" fmla="*/ 5 w 125"/>
                <a:gd name="T85" fmla="*/ 117 h 229"/>
                <a:gd name="T86" fmla="*/ 2 w 125"/>
                <a:gd name="T87" fmla="*/ 124 h 229"/>
                <a:gd name="T88" fmla="*/ 14 w 125"/>
                <a:gd name="T89" fmla="*/ 150 h 229"/>
                <a:gd name="T90" fmla="*/ 14 w 125"/>
                <a:gd name="T91" fmla="*/ 163 h 229"/>
                <a:gd name="T92" fmla="*/ 25 w 125"/>
                <a:gd name="T93" fmla="*/ 192 h 229"/>
                <a:gd name="T94" fmla="*/ 38 w 125"/>
                <a:gd name="T95" fmla="*/ 213 h 229"/>
                <a:gd name="T96" fmla="*/ 58 w 125"/>
                <a:gd name="T97" fmla="*/ 229 h 229"/>
                <a:gd name="T98" fmla="*/ 65 w 125"/>
                <a:gd name="T99" fmla="*/ 217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25" h="229">
                  <a:moveTo>
                    <a:pt x="65" y="217"/>
                  </a:moveTo>
                  <a:cubicBezTo>
                    <a:pt x="64" y="214"/>
                    <a:pt x="53" y="212"/>
                    <a:pt x="50" y="208"/>
                  </a:cubicBezTo>
                  <a:cubicBezTo>
                    <a:pt x="47" y="204"/>
                    <a:pt x="47" y="197"/>
                    <a:pt x="46" y="192"/>
                  </a:cubicBezTo>
                  <a:cubicBezTo>
                    <a:pt x="45" y="187"/>
                    <a:pt x="43" y="184"/>
                    <a:pt x="43" y="180"/>
                  </a:cubicBezTo>
                  <a:cubicBezTo>
                    <a:pt x="43" y="176"/>
                    <a:pt x="47" y="169"/>
                    <a:pt x="46" y="168"/>
                  </a:cubicBezTo>
                  <a:cubicBezTo>
                    <a:pt x="45" y="167"/>
                    <a:pt x="37" y="173"/>
                    <a:pt x="34" y="171"/>
                  </a:cubicBezTo>
                  <a:cubicBezTo>
                    <a:pt x="31" y="169"/>
                    <a:pt x="27" y="162"/>
                    <a:pt x="28" y="157"/>
                  </a:cubicBezTo>
                  <a:cubicBezTo>
                    <a:pt x="29" y="152"/>
                    <a:pt x="39" y="147"/>
                    <a:pt x="41" y="142"/>
                  </a:cubicBezTo>
                  <a:cubicBezTo>
                    <a:pt x="43" y="137"/>
                    <a:pt x="43" y="132"/>
                    <a:pt x="43" y="127"/>
                  </a:cubicBezTo>
                  <a:cubicBezTo>
                    <a:pt x="43" y="122"/>
                    <a:pt x="42" y="115"/>
                    <a:pt x="44" y="112"/>
                  </a:cubicBezTo>
                  <a:cubicBezTo>
                    <a:pt x="46" y="109"/>
                    <a:pt x="51" y="106"/>
                    <a:pt x="53" y="108"/>
                  </a:cubicBezTo>
                  <a:cubicBezTo>
                    <a:pt x="55" y="110"/>
                    <a:pt x="55" y="121"/>
                    <a:pt x="58" y="124"/>
                  </a:cubicBezTo>
                  <a:cubicBezTo>
                    <a:pt x="61" y="127"/>
                    <a:pt x="67" y="124"/>
                    <a:pt x="71" y="126"/>
                  </a:cubicBezTo>
                  <a:cubicBezTo>
                    <a:pt x="75" y="128"/>
                    <a:pt x="79" y="134"/>
                    <a:pt x="82" y="139"/>
                  </a:cubicBezTo>
                  <a:cubicBezTo>
                    <a:pt x="85" y="144"/>
                    <a:pt x="88" y="150"/>
                    <a:pt x="91" y="153"/>
                  </a:cubicBezTo>
                  <a:cubicBezTo>
                    <a:pt x="94" y="156"/>
                    <a:pt x="97" y="156"/>
                    <a:pt x="101" y="157"/>
                  </a:cubicBezTo>
                  <a:cubicBezTo>
                    <a:pt x="105" y="158"/>
                    <a:pt x="112" y="161"/>
                    <a:pt x="112" y="159"/>
                  </a:cubicBezTo>
                  <a:cubicBezTo>
                    <a:pt x="112" y="157"/>
                    <a:pt x="105" y="152"/>
                    <a:pt x="100" y="147"/>
                  </a:cubicBezTo>
                  <a:cubicBezTo>
                    <a:pt x="95" y="142"/>
                    <a:pt x="86" y="134"/>
                    <a:pt x="83" y="126"/>
                  </a:cubicBezTo>
                  <a:cubicBezTo>
                    <a:pt x="80" y="118"/>
                    <a:pt x="79" y="104"/>
                    <a:pt x="83" y="100"/>
                  </a:cubicBezTo>
                  <a:cubicBezTo>
                    <a:pt x="87" y="96"/>
                    <a:pt x="100" y="100"/>
                    <a:pt x="106" y="99"/>
                  </a:cubicBezTo>
                  <a:cubicBezTo>
                    <a:pt x="112" y="98"/>
                    <a:pt x="119" y="98"/>
                    <a:pt x="122" y="94"/>
                  </a:cubicBezTo>
                  <a:cubicBezTo>
                    <a:pt x="125" y="90"/>
                    <a:pt x="125" y="78"/>
                    <a:pt x="124" y="73"/>
                  </a:cubicBezTo>
                  <a:cubicBezTo>
                    <a:pt x="123" y="68"/>
                    <a:pt x="114" y="67"/>
                    <a:pt x="113" y="63"/>
                  </a:cubicBezTo>
                  <a:cubicBezTo>
                    <a:pt x="112" y="59"/>
                    <a:pt x="118" y="51"/>
                    <a:pt x="115" y="46"/>
                  </a:cubicBezTo>
                  <a:cubicBezTo>
                    <a:pt x="112" y="41"/>
                    <a:pt x="102" y="34"/>
                    <a:pt x="97" y="33"/>
                  </a:cubicBezTo>
                  <a:cubicBezTo>
                    <a:pt x="92" y="32"/>
                    <a:pt x="88" y="39"/>
                    <a:pt x="83" y="39"/>
                  </a:cubicBezTo>
                  <a:cubicBezTo>
                    <a:pt x="78" y="39"/>
                    <a:pt x="72" y="35"/>
                    <a:pt x="68" y="36"/>
                  </a:cubicBezTo>
                  <a:cubicBezTo>
                    <a:pt x="64" y="37"/>
                    <a:pt x="59" y="49"/>
                    <a:pt x="58" y="46"/>
                  </a:cubicBezTo>
                  <a:cubicBezTo>
                    <a:pt x="57" y="43"/>
                    <a:pt x="63" y="25"/>
                    <a:pt x="62" y="19"/>
                  </a:cubicBezTo>
                  <a:cubicBezTo>
                    <a:pt x="61" y="13"/>
                    <a:pt x="53" y="12"/>
                    <a:pt x="50" y="9"/>
                  </a:cubicBezTo>
                  <a:cubicBezTo>
                    <a:pt x="47" y="6"/>
                    <a:pt x="48" y="0"/>
                    <a:pt x="43" y="0"/>
                  </a:cubicBezTo>
                  <a:cubicBezTo>
                    <a:pt x="38" y="0"/>
                    <a:pt x="23" y="4"/>
                    <a:pt x="17" y="7"/>
                  </a:cubicBezTo>
                  <a:cubicBezTo>
                    <a:pt x="11" y="10"/>
                    <a:pt x="7" y="13"/>
                    <a:pt x="5" y="18"/>
                  </a:cubicBezTo>
                  <a:cubicBezTo>
                    <a:pt x="3" y="23"/>
                    <a:pt x="3" y="30"/>
                    <a:pt x="5" y="37"/>
                  </a:cubicBezTo>
                  <a:cubicBezTo>
                    <a:pt x="7" y="44"/>
                    <a:pt x="15" y="51"/>
                    <a:pt x="17" y="57"/>
                  </a:cubicBezTo>
                  <a:cubicBezTo>
                    <a:pt x="19" y="63"/>
                    <a:pt x="18" y="72"/>
                    <a:pt x="16" y="73"/>
                  </a:cubicBezTo>
                  <a:cubicBezTo>
                    <a:pt x="14" y="74"/>
                    <a:pt x="5" y="66"/>
                    <a:pt x="3" y="63"/>
                  </a:cubicBezTo>
                  <a:cubicBezTo>
                    <a:pt x="1" y="60"/>
                    <a:pt x="0" y="53"/>
                    <a:pt x="1" y="57"/>
                  </a:cubicBezTo>
                  <a:cubicBezTo>
                    <a:pt x="2" y="61"/>
                    <a:pt x="6" y="83"/>
                    <a:pt x="7" y="90"/>
                  </a:cubicBezTo>
                  <a:cubicBezTo>
                    <a:pt x="8" y="97"/>
                    <a:pt x="6" y="97"/>
                    <a:pt x="8" y="100"/>
                  </a:cubicBezTo>
                  <a:cubicBezTo>
                    <a:pt x="10" y="103"/>
                    <a:pt x="17" y="108"/>
                    <a:pt x="17" y="111"/>
                  </a:cubicBezTo>
                  <a:cubicBezTo>
                    <a:pt x="17" y="114"/>
                    <a:pt x="7" y="115"/>
                    <a:pt x="5" y="117"/>
                  </a:cubicBezTo>
                  <a:cubicBezTo>
                    <a:pt x="3" y="119"/>
                    <a:pt x="1" y="119"/>
                    <a:pt x="2" y="124"/>
                  </a:cubicBezTo>
                  <a:cubicBezTo>
                    <a:pt x="3" y="129"/>
                    <a:pt x="12" y="144"/>
                    <a:pt x="14" y="150"/>
                  </a:cubicBezTo>
                  <a:cubicBezTo>
                    <a:pt x="16" y="156"/>
                    <a:pt x="12" y="156"/>
                    <a:pt x="14" y="163"/>
                  </a:cubicBezTo>
                  <a:cubicBezTo>
                    <a:pt x="16" y="170"/>
                    <a:pt x="21" y="184"/>
                    <a:pt x="25" y="192"/>
                  </a:cubicBezTo>
                  <a:cubicBezTo>
                    <a:pt x="29" y="200"/>
                    <a:pt x="33" y="207"/>
                    <a:pt x="38" y="213"/>
                  </a:cubicBezTo>
                  <a:cubicBezTo>
                    <a:pt x="43" y="219"/>
                    <a:pt x="53" y="229"/>
                    <a:pt x="58" y="229"/>
                  </a:cubicBezTo>
                  <a:cubicBezTo>
                    <a:pt x="63" y="229"/>
                    <a:pt x="66" y="220"/>
                    <a:pt x="65" y="217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91" name="Freeform 139">
              <a:extLst>
                <a:ext uri="{FF2B5EF4-FFF2-40B4-BE49-F238E27FC236}">
                  <a16:creationId xmlns:a16="http://schemas.microsoft.com/office/drawing/2014/main" id="{ED451273-00AB-574C-9938-FE195CF8F669}"/>
                </a:ext>
              </a:extLst>
            </p:cNvPr>
            <p:cNvSpPr>
              <a:spLocks/>
            </p:cNvSpPr>
            <p:nvPr>
              <p:custDataLst>
                <p:tags r:id="rId82"/>
              </p:custDataLst>
            </p:nvPr>
          </p:nvSpPr>
          <p:spPr bwMode="gray">
            <a:xfrm>
              <a:off x="5072057" y="1571862"/>
              <a:ext cx="90297" cy="194223"/>
            </a:xfrm>
            <a:custGeom>
              <a:avLst/>
              <a:gdLst>
                <a:gd name="T0" fmla="*/ 33 w 109"/>
                <a:gd name="T1" fmla="*/ 202 h 235"/>
                <a:gd name="T2" fmla="*/ 49 w 109"/>
                <a:gd name="T3" fmla="*/ 187 h 235"/>
                <a:gd name="T4" fmla="*/ 75 w 109"/>
                <a:gd name="T5" fmla="*/ 176 h 235"/>
                <a:gd name="T6" fmla="*/ 75 w 109"/>
                <a:gd name="T7" fmla="*/ 148 h 235"/>
                <a:gd name="T8" fmla="*/ 54 w 109"/>
                <a:gd name="T9" fmla="*/ 143 h 235"/>
                <a:gd name="T10" fmla="*/ 76 w 109"/>
                <a:gd name="T11" fmla="*/ 139 h 235"/>
                <a:gd name="T12" fmla="*/ 64 w 109"/>
                <a:gd name="T13" fmla="*/ 110 h 235"/>
                <a:gd name="T14" fmla="*/ 45 w 109"/>
                <a:gd name="T15" fmla="*/ 86 h 235"/>
                <a:gd name="T16" fmla="*/ 25 w 109"/>
                <a:gd name="T17" fmla="*/ 70 h 235"/>
                <a:gd name="T18" fmla="*/ 39 w 109"/>
                <a:gd name="T19" fmla="*/ 53 h 235"/>
                <a:gd name="T20" fmla="*/ 27 w 109"/>
                <a:gd name="T21" fmla="*/ 45 h 235"/>
                <a:gd name="T22" fmla="*/ 20 w 109"/>
                <a:gd name="T23" fmla="*/ 38 h 235"/>
                <a:gd name="T24" fmla="*/ 6 w 109"/>
                <a:gd name="T25" fmla="*/ 28 h 235"/>
                <a:gd name="T26" fmla="*/ 0 w 109"/>
                <a:gd name="T27" fmla="*/ 16 h 235"/>
                <a:gd name="T28" fmla="*/ 6 w 109"/>
                <a:gd name="T29" fmla="*/ 7 h 235"/>
                <a:gd name="T30" fmla="*/ 19 w 109"/>
                <a:gd name="T31" fmla="*/ 16 h 235"/>
                <a:gd name="T32" fmla="*/ 34 w 109"/>
                <a:gd name="T33" fmla="*/ 10 h 235"/>
                <a:gd name="T34" fmla="*/ 45 w 109"/>
                <a:gd name="T35" fmla="*/ 4 h 235"/>
                <a:gd name="T36" fmla="*/ 81 w 109"/>
                <a:gd name="T37" fmla="*/ 32 h 235"/>
                <a:gd name="T38" fmla="*/ 63 w 109"/>
                <a:gd name="T39" fmla="*/ 49 h 235"/>
                <a:gd name="T40" fmla="*/ 51 w 109"/>
                <a:gd name="T41" fmla="*/ 65 h 235"/>
                <a:gd name="T42" fmla="*/ 55 w 109"/>
                <a:gd name="T43" fmla="*/ 82 h 235"/>
                <a:gd name="T44" fmla="*/ 79 w 109"/>
                <a:gd name="T45" fmla="*/ 110 h 235"/>
                <a:gd name="T46" fmla="*/ 94 w 109"/>
                <a:gd name="T47" fmla="*/ 130 h 235"/>
                <a:gd name="T48" fmla="*/ 105 w 109"/>
                <a:gd name="T49" fmla="*/ 154 h 235"/>
                <a:gd name="T50" fmla="*/ 105 w 109"/>
                <a:gd name="T51" fmla="*/ 193 h 235"/>
                <a:gd name="T52" fmla="*/ 81 w 109"/>
                <a:gd name="T53" fmla="*/ 197 h 235"/>
                <a:gd name="T54" fmla="*/ 64 w 109"/>
                <a:gd name="T55" fmla="*/ 209 h 235"/>
                <a:gd name="T56" fmla="*/ 61 w 109"/>
                <a:gd name="T57" fmla="*/ 221 h 235"/>
                <a:gd name="T58" fmla="*/ 43 w 109"/>
                <a:gd name="T59" fmla="*/ 235 h 235"/>
                <a:gd name="T60" fmla="*/ 36 w 109"/>
                <a:gd name="T61" fmla="*/ 220 h 235"/>
                <a:gd name="T62" fmla="*/ 33 w 109"/>
                <a:gd name="T63" fmla="*/ 202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9" h="235">
                  <a:moveTo>
                    <a:pt x="33" y="202"/>
                  </a:moveTo>
                  <a:cubicBezTo>
                    <a:pt x="35" y="197"/>
                    <a:pt x="42" y="191"/>
                    <a:pt x="49" y="187"/>
                  </a:cubicBezTo>
                  <a:cubicBezTo>
                    <a:pt x="56" y="183"/>
                    <a:pt x="71" y="182"/>
                    <a:pt x="75" y="176"/>
                  </a:cubicBezTo>
                  <a:cubicBezTo>
                    <a:pt x="79" y="170"/>
                    <a:pt x="78" y="153"/>
                    <a:pt x="75" y="148"/>
                  </a:cubicBezTo>
                  <a:cubicBezTo>
                    <a:pt x="72" y="143"/>
                    <a:pt x="54" y="144"/>
                    <a:pt x="54" y="143"/>
                  </a:cubicBezTo>
                  <a:cubicBezTo>
                    <a:pt x="54" y="142"/>
                    <a:pt x="74" y="144"/>
                    <a:pt x="76" y="139"/>
                  </a:cubicBezTo>
                  <a:cubicBezTo>
                    <a:pt x="78" y="134"/>
                    <a:pt x="69" y="119"/>
                    <a:pt x="64" y="110"/>
                  </a:cubicBezTo>
                  <a:cubicBezTo>
                    <a:pt x="59" y="101"/>
                    <a:pt x="51" y="93"/>
                    <a:pt x="45" y="86"/>
                  </a:cubicBezTo>
                  <a:cubicBezTo>
                    <a:pt x="39" y="79"/>
                    <a:pt x="26" y="75"/>
                    <a:pt x="25" y="70"/>
                  </a:cubicBezTo>
                  <a:cubicBezTo>
                    <a:pt x="24" y="65"/>
                    <a:pt x="39" y="57"/>
                    <a:pt x="39" y="53"/>
                  </a:cubicBezTo>
                  <a:cubicBezTo>
                    <a:pt x="39" y="49"/>
                    <a:pt x="30" y="47"/>
                    <a:pt x="27" y="45"/>
                  </a:cubicBezTo>
                  <a:cubicBezTo>
                    <a:pt x="24" y="43"/>
                    <a:pt x="23" y="41"/>
                    <a:pt x="20" y="38"/>
                  </a:cubicBezTo>
                  <a:cubicBezTo>
                    <a:pt x="17" y="35"/>
                    <a:pt x="9" y="32"/>
                    <a:pt x="6" y="28"/>
                  </a:cubicBezTo>
                  <a:cubicBezTo>
                    <a:pt x="3" y="24"/>
                    <a:pt x="0" y="19"/>
                    <a:pt x="0" y="16"/>
                  </a:cubicBezTo>
                  <a:cubicBezTo>
                    <a:pt x="0" y="13"/>
                    <a:pt x="3" y="7"/>
                    <a:pt x="6" y="7"/>
                  </a:cubicBezTo>
                  <a:cubicBezTo>
                    <a:pt x="9" y="7"/>
                    <a:pt x="14" y="15"/>
                    <a:pt x="19" y="16"/>
                  </a:cubicBezTo>
                  <a:cubicBezTo>
                    <a:pt x="24" y="17"/>
                    <a:pt x="30" y="12"/>
                    <a:pt x="34" y="10"/>
                  </a:cubicBezTo>
                  <a:cubicBezTo>
                    <a:pt x="38" y="8"/>
                    <a:pt x="37" y="0"/>
                    <a:pt x="45" y="4"/>
                  </a:cubicBezTo>
                  <a:cubicBezTo>
                    <a:pt x="53" y="8"/>
                    <a:pt x="78" y="25"/>
                    <a:pt x="81" y="32"/>
                  </a:cubicBezTo>
                  <a:cubicBezTo>
                    <a:pt x="84" y="39"/>
                    <a:pt x="68" y="43"/>
                    <a:pt x="63" y="49"/>
                  </a:cubicBezTo>
                  <a:cubicBezTo>
                    <a:pt x="58" y="55"/>
                    <a:pt x="52" y="60"/>
                    <a:pt x="51" y="65"/>
                  </a:cubicBezTo>
                  <a:cubicBezTo>
                    <a:pt x="50" y="70"/>
                    <a:pt x="50" y="75"/>
                    <a:pt x="55" y="82"/>
                  </a:cubicBezTo>
                  <a:cubicBezTo>
                    <a:pt x="60" y="89"/>
                    <a:pt x="72" y="102"/>
                    <a:pt x="79" y="110"/>
                  </a:cubicBezTo>
                  <a:cubicBezTo>
                    <a:pt x="86" y="118"/>
                    <a:pt x="90" y="123"/>
                    <a:pt x="94" y="130"/>
                  </a:cubicBezTo>
                  <a:cubicBezTo>
                    <a:pt x="98" y="137"/>
                    <a:pt x="103" y="144"/>
                    <a:pt x="105" y="154"/>
                  </a:cubicBezTo>
                  <a:cubicBezTo>
                    <a:pt x="107" y="164"/>
                    <a:pt x="109" y="186"/>
                    <a:pt x="105" y="193"/>
                  </a:cubicBezTo>
                  <a:cubicBezTo>
                    <a:pt x="101" y="200"/>
                    <a:pt x="88" y="194"/>
                    <a:pt x="81" y="197"/>
                  </a:cubicBezTo>
                  <a:cubicBezTo>
                    <a:pt x="74" y="200"/>
                    <a:pt x="67" y="205"/>
                    <a:pt x="64" y="209"/>
                  </a:cubicBezTo>
                  <a:cubicBezTo>
                    <a:pt x="61" y="213"/>
                    <a:pt x="65" y="217"/>
                    <a:pt x="61" y="221"/>
                  </a:cubicBezTo>
                  <a:cubicBezTo>
                    <a:pt x="57" y="225"/>
                    <a:pt x="47" y="235"/>
                    <a:pt x="43" y="235"/>
                  </a:cubicBezTo>
                  <a:cubicBezTo>
                    <a:pt x="39" y="235"/>
                    <a:pt x="37" y="225"/>
                    <a:pt x="36" y="220"/>
                  </a:cubicBezTo>
                  <a:cubicBezTo>
                    <a:pt x="35" y="215"/>
                    <a:pt x="31" y="207"/>
                    <a:pt x="33" y="202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92" name="Freeform 145">
              <a:extLst>
                <a:ext uri="{FF2B5EF4-FFF2-40B4-BE49-F238E27FC236}">
                  <a16:creationId xmlns:a16="http://schemas.microsoft.com/office/drawing/2014/main" id="{805F993D-4981-0844-A790-64EC0B71F807}"/>
                </a:ext>
              </a:extLst>
            </p:cNvPr>
            <p:cNvSpPr>
              <a:spLocks/>
            </p:cNvSpPr>
            <p:nvPr>
              <p:custDataLst>
                <p:tags r:id="rId83"/>
              </p:custDataLst>
            </p:nvPr>
          </p:nvSpPr>
          <p:spPr bwMode="gray">
            <a:xfrm>
              <a:off x="5073760" y="1686864"/>
              <a:ext cx="63890" cy="56223"/>
            </a:xfrm>
            <a:custGeom>
              <a:avLst/>
              <a:gdLst>
                <a:gd name="T0" fmla="*/ 47 w 77"/>
                <a:gd name="T1" fmla="*/ 3 h 68"/>
                <a:gd name="T2" fmla="*/ 76 w 77"/>
                <a:gd name="T3" fmla="*/ 10 h 68"/>
                <a:gd name="T4" fmla="*/ 68 w 77"/>
                <a:gd name="T5" fmla="*/ 37 h 68"/>
                <a:gd name="T6" fmla="*/ 56 w 77"/>
                <a:gd name="T7" fmla="*/ 46 h 68"/>
                <a:gd name="T8" fmla="*/ 44 w 77"/>
                <a:gd name="T9" fmla="*/ 48 h 68"/>
                <a:gd name="T10" fmla="*/ 35 w 77"/>
                <a:gd name="T11" fmla="*/ 61 h 68"/>
                <a:gd name="T12" fmla="*/ 23 w 77"/>
                <a:gd name="T13" fmla="*/ 61 h 68"/>
                <a:gd name="T14" fmla="*/ 8 w 77"/>
                <a:gd name="T15" fmla="*/ 39 h 68"/>
                <a:gd name="T16" fmla="*/ 44 w 77"/>
                <a:gd name="T17" fmla="*/ 7 h 68"/>
                <a:gd name="T18" fmla="*/ 47 w 77"/>
                <a:gd name="T19" fmla="*/ 3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7" h="68">
                  <a:moveTo>
                    <a:pt x="47" y="3"/>
                  </a:moveTo>
                  <a:cubicBezTo>
                    <a:pt x="57" y="5"/>
                    <a:pt x="67" y="3"/>
                    <a:pt x="76" y="10"/>
                  </a:cubicBezTo>
                  <a:cubicBezTo>
                    <a:pt x="75" y="20"/>
                    <a:pt x="77" y="32"/>
                    <a:pt x="68" y="37"/>
                  </a:cubicBezTo>
                  <a:cubicBezTo>
                    <a:pt x="64" y="43"/>
                    <a:pt x="63" y="45"/>
                    <a:pt x="56" y="46"/>
                  </a:cubicBezTo>
                  <a:cubicBezTo>
                    <a:pt x="52" y="49"/>
                    <a:pt x="47" y="46"/>
                    <a:pt x="44" y="48"/>
                  </a:cubicBezTo>
                  <a:cubicBezTo>
                    <a:pt x="41" y="50"/>
                    <a:pt x="38" y="59"/>
                    <a:pt x="35" y="61"/>
                  </a:cubicBezTo>
                  <a:cubicBezTo>
                    <a:pt x="31" y="68"/>
                    <a:pt x="30" y="65"/>
                    <a:pt x="23" y="61"/>
                  </a:cubicBezTo>
                  <a:cubicBezTo>
                    <a:pt x="18" y="54"/>
                    <a:pt x="13" y="46"/>
                    <a:pt x="8" y="39"/>
                  </a:cubicBezTo>
                  <a:cubicBezTo>
                    <a:pt x="0" y="0"/>
                    <a:pt x="1" y="10"/>
                    <a:pt x="44" y="7"/>
                  </a:cubicBezTo>
                  <a:cubicBezTo>
                    <a:pt x="50" y="4"/>
                    <a:pt x="51" y="5"/>
                    <a:pt x="47" y="3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93" name="Freeform 146">
              <a:extLst>
                <a:ext uri="{FF2B5EF4-FFF2-40B4-BE49-F238E27FC236}">
                  <a16:creationId xmlns:a16="http://schemas.microsoft.com/office/drawing/2014/main" id="{BEC97B89-F693-A248-8E4D-645818B4086B}"/>
                </a:ext>
              </a:extLst>
            </p:cNvPr>
            <p:cNvSpPr>
              <a:spLocks/>
            </p:cNvSpPr>
            <p:nvPr>
              <p:custDataLst>
                <p:tags r:id="rId84"/>
              </p:custDataLst>
            </p:nvPr>
          </p:nvSpPr>
          <p:spPr bwMode="gray">
            <a:xfrm>
              <a:off x="5040537" y="1587196"/>
              <a:ext cx="95408" cy="105631"/>
            </a:xfrm>
            <a:custGeom>
              <a:avLst/>
              <a:gdLst>
                <a:gd name="T0" fmla="*/ 11 w 115"/>
                <a:gd name="T1" fmla="*/ 15 h 127"/>
                <a:gd name="T2" fmla="*/ 35 w 115"/>
                <a:gd name="T3" fmla="*/ 6 h 127"/>
                <a:gd name="T4" fmla="*/ 38 w 115"/>
                <a:gd name="T5" fmla="*/ 1 h 127"/>
                <a:gd name="T6" fmla="*/ 44 w 115"/>
                <a:gd name="T7" fmla="*/ 9 h 127"/>
                <a:gd name="T8" fmla="*/ 65 w 115"/>
                <a:gd name="T9" fmla="*/ 22 h 127"/>
                <a:gd name="T10" fmla="*/ 75 w 115"/>
                <a:gd name="T11" fmla="*/ 33 h 127"/>
                <a:gd name="T12" fmla="*/ 63 w 115"/>
                <a:gd name="T13" fmla="*/ 48 h 127"/>
                <a:gd name="T14" fmla="*/ 89 w 115"/>
                <a:gd name="T15" fmla="*/ 70 h 127"/>
                <a:gd name="T16" fmla="*/ 96 w 115"/>
                <a:gd name="T17" fmla="*/ 85 h 127"/>
                <a:gd name="T18" fmla="*/ 108 w 115"/>
                <a:gd name="T19" fmla="*/ 99 h 127"/>
                <a:gd name="T20" fmla="*/ 115 w 115"/>
                <a:gd name="T21" fmla="*/ 111 h 127"/>
                <a:gd name="T22" fmla="*/ 110 w 115"/>
                <a:gd name="T23" fmla="*/ 124 h 127"/>
                <a:gd name="T24" fmla="*/ 90 w 115"/>
                <a:gd name="T25" fmla="*/ 123 h 127"/>
                <a:gd name="T26" fmla="*/ 83 w 115"/>
                <a:gd name="T27" fmla="*/ 103 h 127"/>
                <a:gd name="T28" fmla="*/ 75 w 115"/>
                <a:gd name="T29" fmla="*/ 73 h 127"/>
                <a:gd name="T30" fmla="*/ 59 w 115"/>
                <a:gd name="T31" fmla="*/ 61 h 127"/>
                <a:gd name="T32" fmla="*/ 44 w 115"/>
                <a:gd name="T33" fmla="*/ 69 h 127"/>
                <a:gd name="T34" fmla="*/ 24 w 115"/>
                <a:gd name="T35" fmla="*/ 69 h 127"/>
                <a:gd name="T36" fmla="*/ 27 w 115"/>
                <a:gd name="T37" fmla="*/ 51 h 127"/>
                <a:gd name="T38" fmla="*/ 9 w 115"/>
                <a:gd name="T39" fmla="*/ 36 h 127"/>
                <a:gd name="T40" fmla="*/ 8 w 115"/>
                <a:gd name="T41" fmla="*/ 25 h 127"/>
                <a:gd name="T42" fmla="*/ 11 w 115"/>
                <a:gd name="T43" fmla="*/ 15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15" h="127">
                  <a:moveTo>
                    <a:pt x="11" y="15"/>
                  </a:moveTo>
                  <a:cubicBezTo>
                    <a:pt x="31" y="11"/>
                    <a:pt x="23" y="8"/>
                    <a:pt x="35" y="6"/>
                  </a:cubicBezTo>
                  <a:cubicBezTo>
                    <a:pt x="36" y="4"/>
                    <a:pt x="36" y="2"/>
                    <a:pt x="38" y="1"/>
                  </a:cubicBezTo>
                  <a:cubicBezTo>
                    <a:pt x="42" y="0"/>
                    <a:pt x="43" y="8"/>
                    <a:pt x="44" y="9"/>
                  </a:cubicBezTo>
                  <a:cubicBezTo>
                    <a:pt x="49" y="16"/>
                    <a:pt x="57" y="20"/>
                    <a:pt x="65" y="22"/>
                  </a:cubicBezTo>
                  <a:cubicBezTo>
                    <a:pt x="71" y="27"/>
                    <a:pt x="74" y="25"/>
                    <a:pt x="75" y="33"/>
                  </a:cubicBezTo>
                  <a:cubicBezTo>
                    <a:pt x="73" y="43"/>
                    <a:pt x="71" y="43"/>
                    <a:pt x="63" y="48"/>
                  </a:cubicBezTo>
                  <a:cubicBezTo>
                    <a:pt x="69" y="59"/>
                    <a:pt x="76" y="67"/>
                    <a:pt x="89" y="70"/>
                  </a:cubicBezTo>
                  <a:cubicBezTo>
                    <a:pt x="94" y="76"/>
                    <a:pt x="93" y="80"/>
                    <a:pt x="96" y="85"/>
                  </a:cubicBezTo>
                  <a:cubicBezTo>
                    <a:pt x="99" y="90"/>
                    <a:pt x="105" y="95"/>
                    <a:pt x="108" y="99"/>
                  </a:cubicBezTo>
                  <a:cubicBezTo>
                    <a:pt x="110" y="103"/>
                    <a:pt x="115" y="107"/>
                    <a:pt x="115" y="111"/>
                  </a:cubicBezTo>
                  <a:cubicBezTo>
                    <a:pt x="115" y="115"/>
                    <a:pt x="114" y="122"/>
                    <a:pt x="110" y="124"/>
                  </a:cubicBezTo>
                  <a:cubicBezTo>
                    <a:pt x="103" y="124"/>
                    <a:pt x="95" y="127"/>
                    <a:pt x="90" y="123"/>
                  </a:cubicBezTo>
                  <a:cubicBezTo>
                    <a:pt x="81" y="117"/>
                    <a:pt x="94" y="108"/>
                    <a:pt x="83" y="103"/>
                  </a:cubicBezTo>
                  <a:cubicBezTo>
                    <a:pt x="74" y="91"/>
                    <a:pt x="80" y="92"/>
                    <a:pt x="75" y="73"/>
                  </a:cubicBezTo>
                  <a:cubicBezTo>
                    <a:pt x="74" y="68"/>
                    <a:pt x="63" y="64"/>
                    <a:pt x="59" y="61"/>
                  </a:cubicBezTo>
                  <a:cubicBezTo>
                    <a:pt x="54" y="60"/>
                    <a:pt x="50" y="68"/>
                    <a:pt x="44" y="69"/>
                  </a:cubicBezTo>
                  <a:cubicBezTo>
                    <a:pt x="38" y="70"/>
                    <a:pt x="27" y="72"/>
                    <a:pt x="24" y="69"/>
                  </a:cubicBezTo>
                  <a:cubicBezTo>
                    <a:pt x="17" y="68"/>
                    <a:pt x="29" y="56"/>
                    <a:pt x="27" y="51"/>
                  </a:cubicBezTo>
                  <a:cubicBezTo>
                    <a:pt x="25" y="46"/>
                    <a:pt x="12" y="40"/>
                    <a:pt x="9" y="36"/>
                  </a:cubicBezTo>
                  <a:cubicBezTo>
                    <a:pt x="5" y="30"/>
                    <a:pt x="0" y="28"/>
                    <a:pt x="8" y="25"/>
                  </a:cubicBezTo>
                  <a:cubicBezTo>
                    <a:pt x="9" y="18"/>
                    <a:pt x="8" y="21"/>
                    <a:pt x="11" y="15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94" name="Freeform 154">
              <a:extLst>
                <a:ext uri="{FF2B5EF4-FFF2-40B4-BE49-F238E27FC236}">
                  <a16:creationId xmlns:a16="http://schemas.microsoft.com/office/drawing/2014/main" id="{008690BC-9FF2-6244-B84C-430A505AE1F6}"/>
                </a:ext>
              </a:extLst>
            </p:cNvPr>
            <p:cNvSpPr>
              <a:spLocks/>
            </p:cNvSpPr>
            <p:nvPr>
              <p:custDataLst>
                <p:tags r:id="rId85"/>
              </p:custDataLst>
            </p:nvPr>
          </p:nvSpPr>
          <p:spPr bwMode="gray">
            <a:xfrm>
              <a:off x="5005875" y="1845020"/>
              <a:ext cx="18261" cy="17461"/>
            </a:xfrm>
            <a:custGeom>
              <a:avLst/>
              <a:gdLst>
                <a:gd name="T0" fmla="*/ 0 w 17"/>
                <a:gd name="T1" fmla="*/ 9 h 18"/>
                <a:gd name="T2" fmla="*/ 16 w 17"/>
                <a:gd name="T3" fmla="*/ 17 h 18"/>
                <a:gd name="T4" fmla="*/ 0 w 17"/>
                <a:gd name="T5" fmla="*/ 0 h 18"/>
                <a:gd name="T6" fmla="*/ 0 w 17"/>
                <a:gd name="T7" fmla="*/ 9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18">
                  <a:moveTo>
                    <a:pt x="0" y="9"/>
                  </a:moveTo>
                  <a:lnTo>
                    <a:pt x="16" y="17"/>
                  </a:lnTo>
                  <a:lnTo>
                    <a:pt x="0" y="0"/>
                  </a:lnTo>
                  <a:lnTo>
                    <a:pt x="0" y="9"/>
                  </a:lnTo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95" name="Freeform 155">
              <a:extLst>
                <a:ext uri="{FF2B5EF4-FFF2-40B4-BE49-F238E27FC236}">
                  <a16:creationId xmlns:a16="http://schemas.microsoft.com/office/drawing/2014/main" id="{5F4A84EC-FAAA-E346-AF20-B889023EBED2}"/>
                </a:ext>
              </a:extLst>
            </p:cNvPr>
            <p:cNvSpPr>
              <a:spLocks/>
            </p:cNvSpPr>
            <p:nvPr>
              <p:custDataLst>
                <p:tags r:id="rId86"/>
              </p:custDataLst>
            </p:nvPr>
          </p:nvSpPr>
          <p:spPr bwMode="gray">
            <a:xfrm>
              <a:off x="5005875" y="1845020"/>
              <a:ext cx="18261" cy="17461"/>
            </a:xfrm>
            <a:custGeom>
              <a:avLst/>
              <a:gdLst>
                <a:gd name="T0" fmla="*/ 0 w 17"/>
                <a:gd name="T1" fmla="*/ 9 h 18"/>
                <a:gd name="T2" fmla="*/ 16 w 17"/>
                <a:gd name="T3" fmla="*/ 17 h 18"/>
                <a:gd name="T4" fmla="*/ 0 w 17"/>
                <a:gd name="T5" fmla="*/ 0 h 18"/>
                <a:gd name="T6" fmla="*/ 0 w 17"/>
                <a:gd name="T7" fmla="*/ 9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18">
                  <a:moveTo>
                    <a:pt x="0" y="9"/>
                  </a:moveTo>
                  <a:lnTo>
                    <a:pt x="16" y="17"/>
                  </a:lnTo>
                  <a:lnTo>
                    <a:pt x="0" y="0"/>
                  </a:lnTo>
                  <a:lnTo>
                    <a:pt x="0" y="9"/>
                  </a:lnTo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96" name="Freeform 156">
              <a:extLst>
                <a:ext uri="{FF2B5EF4-FFF2-40B4-BE49-F238E27FC236}">
                  <a16:creationId xmlns:a16="http://schemas.microsoft.com/office/drawing/2014/main" id="{99376410-C540-E949-894C-0F5CC47B977A}"/>
                </a:ext>
              </a:extLst>
            </p:cNvPr>
            <p:cNvSpPr>
              <a:spLocks/>
            </p:cNvSpPr>
            <p:nvPr>
              <p:custDataLst>
                <p:tags r:id="rId87"/>
              </p:custDataLst>
            </p:nvPr>
          </p:nvSpPr>
          <p:spPr bwMode="gray">
            <a:xfrm>
              <a:off x="5024965" y="1879112"/>
              <a:ext cx="16601" cy="14967"/>
            </a:xfrm>
            <a:custGeom>
              <a:avLst/>
              <a:gdLst>
                <a:gd name="T0" fmla="*/ 0 w 17"/>
                <a:gd name="T1" fmla="*/ 0 h 17"/>
                <a:gd name="T2" fmla="*/ 16 w 17"/>
                <a:gd name="T3" fmla="*/ 16 h 17"/>
                <a:gd name="T4" fmla="*/ 16 w 17"/>
                <a:gd name="T5" fmla="*/ 7 h 17"/>
                <a:gd name="T6" fmla="*/ 16 w 17"/>
                <a:gd name="T7" fmla="*/ 0 h 17"/>
                <a:gd name="T8" fmla="*/ 0 w 17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7">
                  <a:moveTo>
                    <a:pt x="0" y="0"/>
                  </a:moveTo>
                  <a:lnTo>
                    <a:pt x="16" y="16"/>
                  </a:lnTo>
                  <a:lnTo>
                    <a:pt x="16" y="7"/>
                  </a:lnTo>
                  <a:lnTo>
                    <a:pt x="16" y="0"/>
                  </a:lnTo>
                  <a:lnTo>
                    <a:pt x="0" y="0"/>
                  </a:lnTo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97" name="Freeform 157">
              <a:extLst>
                <a:ext uri="{FF2B5EF4-FFF2-40B4-BE49-F238E27FC236}">
                  <a16:creationId xmlns:a16="http://schemas.microsoft.com/office/drawing/2014/main" id="{40D5925B-6633-FA4C-B011-5A386A7DCA3A}"/>
                </a:ext>
              </a:extLst>
            </p:cNvPr>
            <p:cNvSpPr>
              <a:spLocks/>
            </p:cNvSpPr>
            <p:nvPr>
              <p:custDataLst>
                <p:tags r:id="rId88"/>
              </p:custDataLst>
            </p:nvPr>
          </p:nvSpPr>
          <p:spPr bwMode="gray">
            <a:xfrm>
              <a:off x="5024965" y="1879112"/>
              <a:ext cx="16601" cy="14967"/>
            </a:xfrm>
            <a:custGeom>
              <a:avLst/>
              <a:gdLst>
                <a:gd name="T0" fmla="*/ 0 w 17"/>
                <a:gd name="T1" fmla="*/ 0 h 17"/>
                <a:gd name="T2" fmla="*/ 16 w 17"/>
                <a:gd name="T3" fmla="*/ 16 h 17"/>
                <a:gd name="T4" fmla="*/ 16 w 17"/>
                <a:gd name="T5" fmla="*/ 7 h 17"/>
                <a:gd name="T6" fmla="*/ 16 w 17"/>
                <a:gd name="T7" fmla="*/ 0 h 17"/>
                <a:gd name="T8" fmla="*/ 0 w 17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7">
                  <a:moveTo>
                    <a:pt x="0" y="0"/>
                  </a:moveTo>
                  <a:lnTo>
                    <a:pt x="16" y="16"/>
                  </a:lnTo>
                  <a:lnTo>
                    <a:pt x="16" y="7"/>
                  </a:lnTo>
                  <a:lnTo>
                    <a:pt x="16" y="0"/>
                  </a:lnTo>
                  <a:lnTo>
                    <a:pt x="0" y="0"/>
                  </a:lnTo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98" name="Freeform 161">
              <a:extLst>
                <a:ext uri="{FF2B5EF4-FFF2-40B4-BE49-F238E27FC236}">
                  <a16:creationId xmlns:a16="http://schemas.microsoft.com/office/drawing/2014/main" id="{B262BF3A-B338-6B45-A454-E2DF35CC72E7}"/>
                </a:ext>
              </a:extLst>
            </p:cNvPr>
            <p:cNvSpPr>
              <a:spLocks/>
            </p:cNvSpPr>
            <p:nvPr>
              <p:custDataLst>
                <p:tags r:id="rId89"/>
              </p:custDataLst>
            </p:nvPr>
          </p:nvSpPr>
          <p:spPr bwMode="gray">
            <a:xfrm>
              <a:off x="5112951" y="1884932"/>
              <a:ext cx="18261" cy="25776"/>
            </a:xfrm>
            <a:custGeom>
              <a:avLst/>
              <a:gdLst>
                <a:gd name="T0" fmla="*/ 0 w 19"/>
                <a:gd name="T1" fmla="*/ 9 h 26"/>
                <a:gd name="T2" fmla="*/ 9 w 19"/>
                <a:gd name="T3" fmla="*/ 16 h 26"/>
                <a:gd name="T4" fmla="*/ 18 w 19"/>
                <a:gd name="T5" fmla="*/ 25 h 26"/>
                <a:gd name="T6" fmla="*/ 18 w 19"/>
                <a:gd name="T7" fmla="*/ 16 h 26"/>
                <a:gd name="T8" fmla="*/ 9 w 19"/>
                <a:gd name="T9" fmla="*/ 0 h 26"/>
                <a:gd name="T10" fmla="*/ 0 w 19"/>
                <a:gd name="T11" fmla="*/ 9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26">
                  <a:moveTo>
                    <a:pt x="0" y="9"/>
                  </a:moveTo>
                  <a:lnTo>
                    <a:pt x="9" y="16"/>
                  </a:lnTo>
                  <a:lnTo>
                    <a:pt x="18" y="25"/>
                  </a:lnTo>
                  <a:lnTo>
                    <a:pt x="18" y="16"/>
                  </a:lnTo>
                  <a:lnTo>
                    <a:pt x="9" y="0"/>
                  </a:lnTo>
                  <a:lnTo>
                    <a:pt x="0" y="9"/>
                  </a:lnTo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99" name="Freeform 162">
              <a:extLst>
                <a:ext uri="{FF2B5EF4-FFF2-40B4-BE49-F238E27FC236}">
                  <a16:creationId xmlns:a16="http://schemas.microsoft.com/office/drawing/2014/main" id="{CC3504A0-1D0A-5045-96D6-B07DE50C51A3}"/>
                </a:ext>
              </a:extLst>
            </p:cNvPr>
            <p:cNvSpPr>
              <a:spLocks/>
            </p:cNvSpPr>
            <p:nvPr>
              <p:custDataLst>
                <p:tags r:id="rId90"/>
              </p:custDataLst>
            </p:nvPr>
          </p:nvSpPr>
          <p:spPr bwMode="gray">
            <a:xfrm>
              <a:off x="5112951" y="1884932"/>
              <a:ext cx="18261" cy="25776"/>
            </a:xfrm>
            <a:custGeom>
              <a:avLst/>
              <a:gdLst>
                <a:gd name="T0" fmla="*/ 0 w 19"/>
                <a:gd name="T1" fmla="*/ 9 h 26"/>
                <a:gd name="T2" fmla="*/ 9 w 19"/>
                <a:gd name="T3" fmla="*/ 16 h 26"/>
                <a:gd name="T4" fmla="*/ 18 w 19"/>
                <a:gd name="T5" fmla="*/ 25 h 26"/>
                <a:gd name="T6" fmla="*/ 18 w 19"/>
                <a:gd name="T7" fmla="*/ 16 h 26"/>
                <a:gd name="T8" fmla="*/ 9 w 19"/>
                <a:gd name="T9" fmla="*/ 0 h 26"/>
                <a:gd name="T10" fmla="*/ 0 w 19"/>
                <a:gd name="T11" fmla="*/ 9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26">
                  <a:moveTo>
                    <a:pt x="0" y="9"/>
                  </a:moveTo>
                  <a:lnTo>
                    <a:pt x="9" y="16"/>
                  </a:lnTo>
                  <a:lnTo>
                    <a:pt x="18" y="25"/>
                  </a:lnTo>
                  <a:lnTo>
                    <a:pt x="18" y="16"/>
                  </a:lnTo>
                  <a:lnTo>
                    <a:pt x="9" y="0"/>
                  </a:lnTo>
                  <a:lnTo>
                    <a:pt x="0" y="9"/>
                  </a:lnTo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100" name="Freeform 163">
              <a:extLst>
                <a:ext uri="{FF2B5EF4-FFF2-40B4-BE49-F238E27FC236}">
                  <a16:creationId xmlns:a16="http://schemas.microsoft.com/office/drawing/2014/main" id="{128CED94-8462-DF4F-9E17-C0388EF0CEA2}"/>
                </a:ext>
              </a:extLst>
            </p:cNvPr>
            <p:cNvSpPr>
              <a:spLocks/>
            </p:cNvSpPr>
            <p:nvPr>
              <p:custDataLst>
                <p:tags r:id="rId91"/>
              </p:custDataLst>
            </p:nvPr>
          </p:nvSpPr>
          <p:spPr bwMode="gray">
            <a:xfrm>
              <a:off x="5137022" y="1900732"/>
              <a:ext cx="17431" cy="15798"/>
            </a:xfrm>
            <a:custGeom>
              <a:avLst/>
              <a:gdLst>
                <a:gd name="T0" fmla="*/ 0 w 17"/>
                <a:gd name="T1" fmla="*/ 16 h 17"/>
                <a:gd name="T2" fmla="*/ 16 w 17"/>
                <a:gd name="T3" fmla="*/ 16 h 17"/>
                <a:gd name="T4" fmla="*/ 16 w 17"/>
                <a:gd name="T5" fmla="*/ 0 h 17"/>
                <a:gd name="T6" fmla="*/ 0 w 17"/>
                <a:gd name="T7" fmla="*/ 0 h 17"/>
                <a:gd name="T8" fmla="*/ 0 w 17"/>
                <a:gd name="T9" fmla="*/ 16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7">
                  <a:moveTo>
                    <a:pt x="0" y="16"/>
                  </a:moveTo>
                  <a:lnTo>
                    <a:pt x="16" y="16"/>
                  </a:lnTo>
                  <a:lnTo>
                    <a:pt x="16" y="0"/>
                  </a:lnTo>
                  <a:lnTo>
                    <a:pt x="0" y="0"/>
                  </a:lnTo>
                  <a:lnTo>
                    <a:pt x="0" y="16"/>
                  </a:lnTo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101" name="Freeform 168">
              <a:extLst>
                <a:ext uri="{FF2B5EF4-FFF2-40B4-BE49-F238E27FC236}">
                  <a16:creationId xmlns:a16="http://schemas.microsoft.com/office/drawing/2014/main" id="{74F1692E-1BA1-1E45-A85E-9F717DCB5EC1}"/>
                </a:ext>
              </a:extLst>
            </p:cNvPr>
            <p:cNvSpPr>
              <a:spLocks/>
            </p:cNvSpPr>
            <p:nvPr/>
          </p:nvSpPr>
          <p:spPr bwMode="gray">
            <a:xfrm>
              <a:off x="5153623" y="1814255"/>
              <a:ext cx="129488" cy="103938"/>
            </a:xfrm>
            <a:custGeom>
              <a:avLst/>
              <a:gdLst>
                <a:gd name="T0" fmla="*/ 9 w 130"/>
                <a:gd name="T1" fmla="*/ 31 h 106"/>
                <a:gd name="T2" fmla="*/ 24 w 130"/>
                <a:gd name="T3" fmla="*/ 40 h 106"/>
                <a:gd name="T4" fmla="*/ 40 w 130"/>
                <a:gd name="T5" fmla="*/ 40 h 106"/>
                <a:gd name="T6" fmla="*/ 49 w 130"/>
                <a:gd name="T7" fmla="*/ 31 h 106"/>
                <a:gd name="T8" fmla="*/ 65 w 130"/>
                <a:gd name="T9" fmla="*/ 40 h 106"/>
                <a:gd name="T10" fmla="*/ 74 w 130"/>
                <a:gd name="T11" fmla="*/ 31 h 106"/>
                <a:gd name="T12" fmla="*/ 98 w 130"/>
                <a:gd name="T13" fmla="*/ 0 h 106"/>
                <a:gd name="T14" fmla="*/ 121 w 130"/>
                <a:gd name="T15" fmla="*/ 0 h 106"/>
                <a:gd name="T16" fmla="*/ 114 w 130"/>
                <a:gd name="T17" fmla="*/ 16 h 106"/>
                <a:gd name="T18" fmla="*/ 121 w 130"/>
                <a:gd name="T19" fmla="*/ 25 h 106"/>
                <a:gd name="T20" fmla="*/ 114 w 130"/>
                <a:gd name="T21" fmla="*/ 31 h 106"/>
                <a:gd name="T22" fmla="*/ 129 w 130"/>
                <a:gd name="T23" fmla="*/ 40 h 106"/>
                <a:gd name="T24" fmla="*/ 121 w 130"/>
                <a:gd name="T25" fmla="*/ 48 h 106"/>
                <a:gd name="T26" fmla="*/ 105 w 130"/>
                <a:gd name="T27" fmla="*/ 65 h 106"/>
                <a:gd name="T28" fmla="*/ 98 w 130"/>
                <a:gd name="T29" fmla="*/ 81 h 106"/>
                <a:gd name="T30" fmla="*/ 105 w 130"/>
                <a:gd name="T31" fmla="*/ 81 h 106"/>
                <a:gd name="T32" fmla="*/ 98 w 130"/>
                <a:gd name="T33" fmla="*/ 97 h 106"/>
                <a:gd name="T34" fmla="*/ 80 w 130"/>
                <a:gd name="T35" fmla="*/ 105 h 106"/>
                <a:gd name="T36" fmla="*/ 74 w 130"/>
                <a:gd name="T37" fmla="*/ 97 h 106"/>
                <a:gd name="T38" fmla="*/ 57 w 130"/>
                <a:gd name="T39" fmla="*/ 97 h 106"/>
                <a:gd name="T40" fmla="*/ 40 w 130"/>
                <a:gd name="T41" fmla="*/ 97 h 106"/>
                <a:gd name="T42" fmla="*/ 40 w 130"/>
                <a:gd name="T43" fmla="*/ 88 h 106"/>
                <a:gd name="T44" fmla="*/ 24 w 130"/>
                <a:gd name="T45" fmla="*/ 88 h 106"/>
                <a:gd name="T46" fmla="*/ 17 w 130"/>
                <a:gd name="T47" fmla="*/ 72 h 106"/>
                <a:gd name="T48" fmla="*/ 9 w 130"/>
                <a:gd name="T49" fmla="*/ 56 h 106"/>
                <a:gd name="T50" fmla="*/ 0 w 130"/>
                <a:gd name="T51" fmla="*/ 40 h 106"/>
                <a:gd name="T52" fmla="*/ 9 w 130"/>
                <a:gd name="T53" fmla="*/ 31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30" h="106">
                  <a:moveTo>
                    <a:pt x="9" y="31"/>
                  </a:moveTo>
                  <a:lnTo>
                    <a:pt x="24" y="40"/>
                  </a:lnTo>
                  <a:lnTo>
                    <a:pt x="40" y="40"/>
                  </a:lnTo>
                  <a:lnTo>
                    <a:pt x="49" y="31"/>
                  </a:lnTo>
                  <a:lnTo>
                    <a:pt x="65" y="40"/>
                  </a:lnTo>
                  <a:lnTo>
                    <a:pt x="74" y="31"/>
                  </a:lnTo>
                  <a:lnTo>
                    <a:pt x="98" y="0"/>
                  </a:lnTo>
                  <a:lnTo>
                    <a:pt x="121" y="0"/>
                  </a:lnTo>
                  <a:lnTo>
                    <a:pt x="114" y="16"/>
                  </a:lnTo>
                  <a:lnTo>
                    <a:pt x="121" y="25"/>
                  </a:lnTo>
                  <a:lnTo>
                    <a:pt x="114" y="31"/>
                  </a:lnTo>
                  <a:lnTo>
                    <a:pt x="129" y="40"/>
                  </a:lnTo>
                  <a:lnTo>
                    <a:pt x="121" y="48"/>
                  </a:lnTo>
                  <a:lnTo>
                    <a:pt x="105" y="65"/>
                  </a:lnTo>
                  <a:lnTo>
                    <a:pt x="98" y="81"/>
                  </a:lnTo>
                  <a:lnTo>
                    <a:pt x="105" y="81"/>
                  </a:lnTo>
                  <a:lnTo>
                    <a:pt x="98" y="97"/>
                  </a:lnTo>
                  <a:lnTo>
                    <a:pt x="80" y="105"/>
                  </a:lnTo>
                  <a:lnTo>
                    <a:pt x="74" y="97"/>
                  </a:lnTo>
                  <a:lnTo>
                    <a:pt x="57" y="97"/>
                  </a:lnTo>
                  <a:lnTo>
                    <a:pt x="40" y="97"/>
                  </a:lnTo>
                  <a:lnTo>
                    <a:pt x="40" y="88"/>
                  </a:lnTo>
                  <a:lnTo>
                    <a:pt x="24" y="88"/>
                  </a:lnTo>
                  <a:lnTo>
                    <a:pt x="17" y="72"/>
                  </a:lnTo>
                  <a:lnTo>
                    <a:pt x="9" y="56"/>
                  </a:lnTo>
                  <a:lnTo>
                    <a:pt x="0" y="40"/>
                  </a:lnTo>
                  <a:lnTo>
                    <a:pt x="9" y="31"/>
                  </a:lnTo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102" name="Freeform 169">
              <a:extLst>
                <a:ext uri="{FF2B5EF4-FFF2-40B4-BE49-F238E27FC236}">
                  <a16:creationId xmlns:a16="http://schemas.microsoft.com/office/drawing/2014/main" id="{DDEB5F0A-04A1-2C46-8758-2E19A580D36C}"/>
                </a:ext>
              </a:extLst>
            </p:cNvPr>
            <p:cNvSpPr>
              <a:spLocks/>
            </p:cNvSpPr>
            <p:nvPr/>
          </p:nvSpPr>
          <p:spPr bwMode="gray">
            <a:xfrm>
              <a:off x="4983463" y="1798457"/>
              <a:ext cx="139449" cy="143017"/>
            </a:xfrm>
            <a:custGeom>
              <a:avLst/>
              <a:gdLst>
                <a:gd name="T0" fmla="*/ 0 w 140"/>
                <a:gd name="T1" fmla="*/ 0 h 145"/>
                <a:gd name="T2" fmla="*/ 0 w 140"/>
                <a:gd name="T3" fmla="*/ 7 h 145"/>
                <a:gd name="T4" fmla="*/ 18 w 140"/>
                <a:gd name="T5" fmla="*/ 23 h 145"/>
                <a:gd name="T6" fmla="*/ 33 w 140"/>
                <a:gd name="T7" fmla="*/ 41 h 145"/>
                <a:gd name="T8" fmla="*/ 42 w 140"/>
                <a:gd name="T9" fmla="*/ 47 h 145"/>
                <a:gd name="T10" fmla="*/ 49 w 140"/>
                <a:gd name="T11" fmla="*/ 64 h 145"/>
                <a:gd name="T12" fmla="*/ 65 w 140"/>
                <a:gd name="T13" fmla="*/ 81 h 145"/>
                <a:gd name="T14" fmla="*/ 83 w 140"/>
                <a:gd name="T15" fmla="*/ 113 h 145"/>
                <a:gd name="T16" fmla="*/ 114 w 140"/>
                <a:gd name="T17" fmla="*/ 144 h 145"/>
                <a:gd name="T18" fmla="*/ 130 w 140"/>
                <a:gd name="T19" fmla="*/ 144 h 145"/>
                <a:gd name="T20" fmla="*/ 139 w 140"/>
                <a:gd name="T21" fmla="*/ 113 h 145"/>
                <a:gd name="T22" fmla="*/ 130 w 140"/>
                <a:gd name="T23" fmla="*/ 97 h 145"/>
                <a:gd name="T24" fmla="*/ 123 w 140"/>
                <a:gd name="T25" fmla="*/ 97 h 145"/>
                <a:gd name="T26" fmla="*/ 114 w 140"/>
                <a:gd name="T27" fmla="*/ 81 h 145"/>
                <a:gd name="T28" fmla="*/ 108 w 140"/>
                <a:gd name="T29" fmla="*/ 81 h 145"/>
                <a:gd name="T30" fmla="*/ 108 w 140"/>
                <a:gd name="T31" fmla="*/ 72 h 145"/>
                <a:gd name="T32" fmla="*/ 98 w 140"/>
                <a:gd name="T33" fmla="*/ 64 h 145"/>
                <a:gd name="T34" fmla="*/ 98 w 140"/>
                <a:gd name="T35" fmla="*/ 56 h 145"/>
                <a:gd name="T36" fmla="*/ 74 w 140"/>
                <a:gd name="T37" fmla="*/ 41 h 145"/>
                <a:gd name="T38" fmla="*/ 65 w 140"/>
                <a:gd name="T39" fmla="*/ 41 h 145"/>
                <a:gd name="T40" fmla="*/ 24 w 140"/>
                <a:gd name="T41" fmla="*/ 7 h 145"/>
                <a:gd name="T42" fmla="*/ 0 w 140"/>
                <a:gd name="T43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40" h="145">
                  <a:moveTo>
                    <a:pt x="0" y="0"/>
                  </a:moveTo>
                  <a:lnTo>
                    <a:pt x="0" y="7"/>
                  </a:lnTo>
                  <a:lnTo>
                    <a:pt x="18" y="23"/>
                  </a:lnTo>
                  <a:lnTo>
                    <a:pt x="33" y="41"/>
                  </a:lnTo>
                  <a:lnTo>
                    <a:pt x="42" y="47"/>
                  </a:lnTo>
                  <a:lnTo>
                    <a:pt x="49" y="64"/>
                  </a:lnTo>
                  <a:lnTo>
                    <a:pt x="65" y="81"/>
                  </a:lnTo>
                  <a:lnTo>
                    <a:pt x="83" y="113"/>
                  </a:lnTo>
                  <a:lnTo>
                    <a:pt x="114" y="144"/>
                  </a:lnTo>
                  <a:lnTo>
                    <a:pt x="130" y="144"/>
                  </a:lnTo>
                  <a:lnTo>
                    <a:pt x="139" y="113"/>
                  </a:lnTo>
                  <a:lnTo>
                    <a:pt x="130" y="97"/>
                  </a:lnTo>
                  <a:lnTo>
                    <a:pt x="123" y="97"/>
                  </a:lnTo>
                  <a:lnTo>
                    <a:pt x="114" y="81"/>
                  </a:lnTo>
                  <a:lnTo>
                    <a:pt x="108" y="81"/>
                  </a:lnTo>
                  <a:lnTo>
                    <a:pt x="108" y="72"/>
                  </a:lnTo>
                  <a:lnTo>
                    <a:pt x="98" y="64"/>
                  </a:lnTo>
                  <a:lnTo>
                    <a:pt x="98" y="56"/>
                  </a:lnTo>
                  <a:lnTo>
                    <a:pt x="74" y="41"/>
                  </a:lnTo>
                  <a:lnTo>
                    <a:pt x="65" y="41"/>
                  </a:lnTo>
                  <a:lnTo>
                    <a:pt x="24" y="7"/>
                  </a:lnTo>
                  <a:lnTo>
                    <a:pt x="0" y="0"/>
                  </a:lnTo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103" name="Freeform 170">
              <a:extLst>
                <a:ext uri="{FF2B5EF4-FFF2-40B4-BE49-F238E27FC236}">
                  <a16:creationId xmlns:a16="http://schemas.microsoft.com/office/drawing/2014/main" id="{3256D8C7-2D61-0F4A-9DAA-0DE1691BC8EC}"/>
                </a:ext>
              </a:extLst>
            </p:cNvPr>
            <p:cNvSpPr>
              <a:spLocks/>
            </p:cNvSpPr>
            <p:nvPr/>
          </p:nvSpPr>
          <p:spPr bwMode="gray">
            <a:xfrm>
              <a:off x="5112951" y="1940642"/>
              <a:ext cx="114547" cy="34922"/>
            </a:xfrm>
            <a:custGeom>
              <a:avLst/>
              <a:gdLst>
                <a:gd name="T0" fmla="*/ 0 w 116"/>
                <a:gd name="T1" fmla="*/ 9 h 35"/>
                <a:gd name="T2" fmla="*/ 33 w 116"/>
                <a:gd name="T3" fmla="*/ 25 h 35"/>
                <a:gd name="T4" fmla="*/ 115 w 116"/>
                <a:gd name="T5" fmla="*/ 34 h 35"/>
                <a:gd name="T6" fmla="*/ 115 w 116"/>
                <a:gd name="T7" fmla="*/ 25 h 35"/>
                <a:gd name="T8" fmla="*/ 98 w 116"/>
                <a:gd name="T9" fmla="*/ 25 h 35"/>
                <a:gd name="T10" fmla="*/ 90 w 116"/>
                <a:gd name="T11" fmla="*/ 17 h 35"/>
                <a:gd name="T12" fmla="*/ 65 w 116"/>
                <a:gd name="T13" fmla="*/ 9 h 35"/>
                <a:gd name="T14" fmla="*/ 65 w 116"/>
                <a:gd name="T15" fmla="*/ 17 h 35"/>
                <a:gd name="T16" fmla="*/ 50 w 116"/>
                <a:gd name="T17" fmla="*/ 9 h 35"/>
                <a:gd name="T18" fmla="*/ 25 w 116"/>
                <a:gd name="T19" fmla="*/ 0 h 35"/>
                <a:gd name="T20" fmla="*/ 9 w 116"/>
                <a:gd name="T21" fmla="*/ 0 h 35"/>
                <a:gd name="T22" fmla="*/ 0 w 116"/>
                <a:gd name="T23" fmla="*/ 9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6" h="35">
                  <a:moveTo>
                    <a:pt x="0" y="9"/>
                  </a:moveTo>
                  <a:lnTo>
                    <a:pt x="33" y="25"/>
                  </a:lnTo>
                  <a:lnTo>
                    <a:pt x="115" y="34"/>
                  </a:lnTo>
                  <a:lnTo>
                    <a:pt x="115" y="25"/>
                  </a:lnTo>
                  <a:lnTo>
                    <a:pt x="98" y="25"/>
                  </a:lnTo>
                  <a:lnTo>
                    <a:pt x="90" y="17"/>
                  </a:lnTo>
                  <a:lnTo>
                    <a:pt x="65" y="9"/>
                  </a:lnTo>
                  <a:lnTo>
                    <a:pt x="65" y="17"/>
                  </a:lnTo>
                  <a:lnTo>
                    <a:pt x="50" y="9"/>
                  </a:lnTo>
                  <a:lnTo>
                    <a:pt x="25" y="0"/>
                  </a:lnTo>
                  <a:lnTo>
                    <a:pt x="9" y="0"/>
                  </a:lnTo>
                  <a:lnTo>
                    <a:pt x="0" y="9"/>
                  </a:lnTo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grpSp>
          <p:nvGrpSpPr>
            <p:cNvPr id="104" name="Group 183">
              <a:extLst>
                <a:ext uri="{FF2B5EF4-FFF2-40B4-BE49-F238E27FC236}">
                  <a16:creationId xmlns:a16="http://schemas.microsoft.com/office/drawing/2014/main" id="{EFE53EBB-8867-0441-A096-13481E198994}"/>
                </a:ext>
              </a:extLst>
            </p:cNvPr>
            <p:cNvGrpSpPr>
              <a:grpSpLocks/>
            </p:cNvGrpSpPr>
            <p:nvPr>
              <p:custDataLst>
                <p:tags r:id="rId92"/>
              </p:custDataLst>
            </p:nvPr>
          </p:nvGrpSpPr>
          <p:grpSpPr bwMode="gray">
            <a:xfrm>
              <a:off x="5048204" y="1779716"/>
              <a:ext cx="242780" cy="73259"/>
              <a:chOff x="1819" y="2730"/>
              <a:chExt cx="293" cy="88"/>
            </a:xfrm>
            <a:grpFill/>
          </p:grpSpPr>
          <p:grpSp>
            <p:nvGrpSpPr>
              <p:cNvPr id="109" name="Group 184">
                <a:extLst>
                  <a:ext uri="{FF2B5EF4-FFF2-40B4-BE49-F238E27FC236}">
                    <a16:creationId xmlns:a16="http://schemas.microsoft.com/office/drawing/2014/main" id="{79574C21-FEDF-6A48-837E-0ACB151EF2EA}"/>
                  </a:ext>
                </a:extLst>
              </p:cNvPr>
              <p:cNvGrpSpPr>
                <a:grpSpLocks/>
              </p:cNvGrpSpPr>
              <p:nvPr>
                <p:custDataLst>
                  <p:tags r:id="rId97"/>
                </p:custDataLst>
              </p:nvPr>
            </p:nvGrpSpPr>
            <p:grpSpPr bwMode="gray">
              <a:xfrm>
                <a:off x="1819" y="2730"/>
                <a:ext cx="293" cy="88"/>
                <a:chOff x="720" y="2734"/>
                <a:chExt cx="293" cy="88"/>
              </a:xfrm>
              <a:grpFill/>
            </p:grpSpPr>
            <p:sp>
              <p:nvSpPr>
                <p:cNvPr id="111" name="Freeform 185">
                  <a:extLst>
                    <a:ext uri="{FF2B5EF4-FFF2-40B4-BE49-F238E27FC236}">
                      <a16:creationId xmlns:a16="http://schemas.microsoft.com/office/drawing/2014/main" id="{0952C5FB-29D4-AE4F-9FCA-602D8056BA4A}"/>
                    </a:ext>
                  </a:extLst>
                </p:cNvPr>
                <p:cNvSpPr>
                  <a:spLocks/>
                </p:cNvSpPr>
                <p:nvPr>
                  <p:custDataLst>
                    <p:tags r:id="rId99"/>
                  </p:custDataLst>
                </p:nvPr>
              </p:nvSpPr>
              <p:spPr bwMode="gray">
                <a:xfrm>
                  <a:off x="720" y="2734"/>
                  <a:ext cx="61" cy="88"/>
                </a:xfrm>
                <a:custGeom>
                  <a:avLst/>
                  <a:gdLst>
                    <a:gd name="T0" fmla="*/ 24 w 50"/>
                    <a:gd name="T1" fmla="*/ 9 h 75"/>
                    <a:gd name="T2" fmla="*/ 18 w 50"/>
                    <a:gd name="T3" fmla="*/ 18 h 75"/>
                    <a:gd name="T4" fmla="*/ 9 w 50"/>
                    <a:gd name="T5" fmla="*/ 9 h 75"/>
                    <a:gd name="T6" fmla="*/ 0 w 50"/>
                    <a:gd name="T7" fmla="*/ 0 h 75"/>
                    <a:gd name="T8" fmla="*/ 0 w 50"/>
                    <a:gd name="T9" fmla="*/ 9 h 75"/>
                    <a:gd name="T10" fmla="*/ 0 w 50"/>
                    <a:gd name="T11" fmla="*/ 34 h 75"/>
                    <a:gd name="T12" fmla="*/ 18 w 50"/>
                    <a:gd name="T13" fmla="*/ 50 h 75"/>
                    <a:gd name="T14" fmla="*/ 43 w 50"/>
                    <a:gd name="T15" fmla="*/ 74 h 75"/>
                    <a:gd name="T16" fmla="*/ 49 w 50"/>
                    <a:gd name="T17" fmla="*/ 74 h 75"/>
                    <a:gd name="T18" fmla="*/ 43 w 50"/>
                    <a:gd name="T19" fmla="*/ 50 h 75"/>
                    <a:gd name="T20" fmla="*/ 43 w 50"/>
                    <a:gd name="T21" fmla="*/ 25 h 75"/>
                    <a:gd name="T22" fmla="*/ 24 w 50"/>
                    <a:gd name="T23" fmla="*/ 9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50" h="75">
                      <a:moveTo>
                        <a:pt x="24" y="9"/>
                      </a:moveTo>
                      <a:lnTo>
                        <a:pt x="18" y="18"/>
                      </a:lnTo>
                      <a:lnTo>
                        <a:pt x="9" y="9"/>
                      </a:lnTo>
                      <a:lnTo>
                        <a:pt x="0" y="0"/>
                      </a:lnTo>
                      <a:lnTo>
                        <a:pt x="0" y="9"/>
                      </a:lnTo>
                      <a:lnTo>
                        <a:pt x="0" y="34"/>
                      </a:lnTo>
                      <a:lnTo>
                        <a:pt x="18" y="50"/>
                      </a:lnTo>
                      <a:lnTo>
                        <a:pt x="43" y="74"/>
                      </a:lnTo>
                      <a:lnTo>
                        <a:pt x="49" y="74"/>
                      </a:lnTo>
                      <a:lnTo>
                        <a:pt x="43" y="50"/>
                      </a:lnTo>
                      <a:lnTo>
                        <a:pt x="43" y="25"/>
                      </a:lnTo>
                      <a:lnTo>
                        <a:pt x="24" y="9"/>
                      </a:lnTo>
                    </a:path>
                  </a:pathLst>
                </a:custGeom>
                <a:grpFill/>
                <a:ln w="317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675" dirty="0"/>
                </a:p>
              </p:txBody>
            </p:sp>
            <p:sp>
              <p:nvSpPr>
                <p:cNvPr id="112" name="Freeform 186">
                  <a:extLst>
                    <a:ext uri="{FF2B5EF4-FFF2-40B4-BE49-F238E27FC236}">
                      <a16:creationId xmlns:a16="http://schemas.microsoft.com/office/drawing/2014/main" id="{A24D8B14-4266-D642-87E3-897FE5A64FCA}"/>
                    </a:ext>
                  </a:extLst>
                </p:cNvPr>
                <p:cNvSpPr>
                  <a:spLocks/>
                </p:cNvSpPr>
                <p:nvPr>
                  <p:custDataLst>
                    <p:tags r:id="rId100"/>
                  </p:custDataLst>
                </p:nvPr>
              </p:nvSpPr>
              <p:spPr bwMode="gray">
                <a:xfrm>
                  <a:off x="858" y="2734"/>
                  <a:ext cx="155" cy="88"/>
                </a:xfrm>
                <a:custGeom>
                  <a:avLst/>
                  <a:gdLst>
                    <a:gd name="T0" fmla="*/ 71 w 131"/>
                    <a:gd name="T1" fmla="*/ 25 h 75"/>
                    <a:gd name="T2" fmla="*/ 80 w 131"/>
                    <a:gd name="T3" fmla="*/ 25 h 75"/>
                    <a:gd name="T4" fmla="*/ 71 w 131"/>
                    <a:gd name="T5" fmla="*/ 34 h 75"/>
                    <a:gd name="T6" fmla="*/ 65 w 131"/>
                    <a:gd name="T7" fmla="*/ 34 h 75"/>
                    <a:gd name="T8" fmla="*/ 56 w 131"/>
                    <a:gd name="T9" fmla="*/ 34 h 75"/>
                    <a:gd name="T10" fmla="*/ 40 w 131"/>
                    <a:gd name="T11" fmla="*/ 50 h 75"/>
                    <a:gd name="T12" fmla="*/ 25 w 131"/>
                    <a:gd name="T13" fmla="*/ 50 h 75"/>
                    <a:gd name="T14" fmla="*/ 25 w 131"/>
                    <a:gd name="T15" fmla="*/ 65 h 75"/>
                    <a:gd name="T16" fmla="*/ 0 w 131"/>
                    <a:gd name="T17" fmla="*/ 65 h 75"/>
                    <a:gd name="T18" fmla="*/ 15 w 131"/>
                    <a:gd name="T19" fmla="*/ 74 h 75"/>
                    <a:gd name="T20" fmla="*/ 31 w 131"/>
                    <a:gd name="T21" fmla="*/ 74 h 75"/>
                    <a:gd name="T22" fmla="*/ 40 w 131"/>
                    <a:gd name="T23" fmla="*/ 65 h 75"/>
                    <a:gd name="T24" fmla="*/ 56 w 131"/>
                    <a:gd name="T25" fmla="*/ 74 h 75"/>
                    <a:gd name="T26" fmla="*/ 65 w 131"/>
                    <a:gd name="T27" fmla="*/ 65 h 75"/>
                    <a:gd name="T28" fmla="*/ 89 w 131"/>
                    <a:gd name="T29" fmla="*/ 34 h 75"/>
                    <a:gd name="T30" fmla="*/ 112 w 131"/>
                    <a:gd name="T31" fmla="*/ 34 h 75"/>
                    <a:gd name="T32" fmla="*/ 120 w 131"/>
                    <a:gd name="T33" fmla="*/ 34 h 75"/>
                    <a:gd name="T34" fmla="*/ 112 w 131"/>
                    <a:gd name="T35" fmla="*/ 25 h 75"/>
                    <a:gd name="T36" fmla="*/ 130 w 131"/>
                    <a:gd name="T37" fmla="*/ 25 h 75"/>
                    <a:gd name="T38" fmla="*/ 105 w 131"/>
                    <a:gd name="T39" fmla="*/ 18 h 75"/>
                    <a:gd name="T40" fmla="*/ 105 w 131"/>
                    <a:gd name="T41" fmla="*/ 9 h 75"/>
                    <a:gd name="T42" fmla="*/ 96 w 131"/>
                    <a:gd name="T43" fmla="*/ 0 h 75"/>
                    <a:gd name="T44" fmla="*/ 80 w 131"/>
                    <a:gd name="T45" fmla="*/ 18 h 75"/>
                    <a:gd name="T46" fmla="*/ 71 w 131"/>
                    <a:gd name="T47" fmla="*/ 25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131" h="75">
                      <a:moveTo>
                        <a:pt x="71" y="25"/>
                      </a:moveTo>
                      <a:lnTo>
                        <a:pt x="80" y="25"/>
                      </a:lnTo>
                      <a:lnTo>
                        <a:pt x="71" y="34"/>
                      </a:lnTo>
                      <a:lnTo>
                        <a:pt x="65" y="34"/>
                      </a:lnTo>
                      <a:lnTo>
                        <a:pt x="56" y="34"/>
                      </a:lnTo>
                      <a:lnTo>
                        <a:pt x="40" y="50"/>
                      </a:lnTo>
                      <a:lnTo>
                        <a:pt x="25" y="50"/>
                      </a:lnTo>
                      <a:lnTo>
                        <a:pt x="25" y="65"/>
                      </a:lnTo>
                      <a:lnTo>
                        <a:pt x="0" y="65"/>
                      </a:lnTo>
                      <a:lnTo>
                        <a:pt x="15" y="74"/>
                      </a:lnTo>
                      <a:lnTo>
                        <a:pt x="31" y="74"/>
                      </a:lnTo>
                      <a:lnTo>
                        <a:pt x="40" y="65"/>
                      </a:lnTo>
                      <a:lnTo>
                        <a:pt x="56" y="74"/>
                      </a:lnTo>
                      <a:lnTo>
                        <a:pt x="65" y="65"/>
                      </a:lnTo>
                      <a:lnTo>
                        <a:pt x="89" y="34"/>
                      </a:lnTo>
                      <a:lnTo>
                        <a:pt x="112" y="34"/>
                      </a:lnTo>
                      <a:lnTo>
                        <a:pt x="120" y="34"/>
                      </a:lnTo>
                      <a:lnTo>
                        <a:pt x="112" y="25"/>
                      </a:lnTo>
                      <a:lnTo>
                        <a:pt x="130" y="25"/>
                      </a:lnTo>
                      <a:lnTo>
                        <a:pt x="105" y="18"/>
                      </a:lnTo>
                      <a:lnTo>
                        <a:pt x="105" y="9"/>
                      </a:lnTo>
                      <a:lnTo>
                        <a:pt x="96" y="0"/>
                      </a:lnTo>
                      <a:lnTo>
                        <a:pt x="80" y="18"/>
                      </a:lnTo>
                      <a:lnTo>
                        <a:pt x="71" y="25"/>
                      </a:lnTo>
                    </a:path>
                  </a:pathLst>
                </a:custGeom>
                <a:grpFill/>
                <a:ln w="317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675" dirty="0"/>
                </a:p>
              </p:txBody>
            </p:sp>
            <p:sp>
              <p:nvSpPr>
                <p:cNvPr id="113" name="Freeform 187">
                  <a:extLst>
                    <a:ext uri="{FF2B5EF4-FFF2-40B4-BE49-F238E27FC236}">
                      <a16:creationId xmlns:a16="http://schemas.microsoft.com/office/drawing/2014/main" id="{E48E6800-DAFF-3641-ACF6-FB72FC346992}"/>
                    </a:ext>
                  </a:extLst>
                </p:cNvPr>
                <p:cNvSpPr>
                  <a:spLocks/>
                </p:cNvSpPr>
                <p:nvPr>
                  <p:custDataLst>
                    <p:tags r:id="rId101"/>
                  </p:custDataLst>
                </p:nvPr>
              </p:nvSpPr>
              <p:spPr bwMode="gray">
                <a:xfrm>
                  <a:off x="925" y="2763"/>
                  <a:ext cx="30" cy="20"/>
                </a:xfrm>
                <a:custGeom>
                  <a:avLst/>
                  <a:gdLst>
                    <a:gd name="T0" fmla="*/ 0 w 25"/>
                    <a:gd name="T1" fmla="*/ 16 h 17"/>
                    <a:gd name="T2" fmla="*/ 9 w 25"/>
                    <a:gd name="T3" fmla="*/ 16 h 17"/>
                    <a:gd name="T4" fmla="*/ 15 w 25"/>
                    <a:gd name="T5" fmla="*/ 16 h 17"/>
                    <a:gd name="T6" fmla="*/ 24 w 25"/>
                    <a:gd name="T7" fmla="*/ 0 h 17"/>
                    <a:gd name="T8" fmla="*/ 15 w 25"/>
                    <a:gd name="T9" fmla="*/ 0 h 17"/>
                    <a:gd name="T10" fmla="*/ 0 w 25"/>
                    <a:gd name="T11" fmla="*/ 16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5" h="17">
                      <a:moveTo>
                        <a:pt x="0" y="16"/>
                      </a:moveTo>
                      <a:lnTo>
                        <a:pt x="9" y="16"/>
                      </a:lnTo>
                      <a:lnTo>
                        <a:pt x="15" y="16"/>
                      </a:lnTo>
                      <a:lnTo>
                        <a:pt x="24" y="0"/>
                      </a:lnTo>
                      <a:lnTo>
                        <a:pt x="15" y="0"/>
                      </a:lnTo>
                      <a:lnTo>
                        <a:pt x="0" y="16"/>
                      </a:lnTo>
                    </a:path>
                  </a:pathLst>
                </a:custGeom>
                <a:grpFill/>
                <a:ln w="317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675" dirty="0"/>
                </a:p>
              </p:txBody>
            </p:sp>
          </p:grpSp>
          <p:sp>
            <p:nvSpPr>
              <p:cNvPr id="110" name="Oval 188">
                <a:extLst>
                  <a:ext uri="{FF2B5EF4-FFF2-40B4-BE49-F238E27FC236}">
                    <a16:creationId xmlns:a16="http://schemas.microsoft.com/office/drawing/2014/main" id="{760111B2-EE78-5345-81F4-6000FEEC69B9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98"/>
                </p:custDataLst>
              </p:nvPr>
            </p:nvSpPr>
            <p:spPr bwMode="gray">
              <a:xfrm>
                <a:off x="1861" y="2798"/>
                <a:ext cx="17" cy="17"/>
              </a:xfrm>
              <a:prstGeom prst="ellipse">
                <a:avLst/>
              </a:pr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675" dirty="0"/>
              </a:p>
            </p:txBody>
          </p:sp>
        </p:grpSp>
        <p:sp>
          <p:nvSpPr>
            <p:cNvPr id="105" name="Freeform 319">
              <a:extLst>
                <a:ext uri="{FF2B5EF4-FFF2-40B4-BE49-F238E27FC236}">
                  <a16:creationId xmlns:a16="http://schemas.microsoft.com/office/drawing/2014/main" id="{DC3A01BE-87F1-DB49-9917-EAC0735A5441}"/>
                </a:ext>
              </a:extLst>
            </p:cNvPr>
            <p:cNvSpPr>
              <a:spLocks/>
            </p:cNvSpPr>
            <p:nvPr>
              <p:custDataLst>
                <p:tags r:id="rId93"/>
              </p:custDataLst>
            </p:nvPr>
          </p:nvSpPr>
          <p:spPr bwMode="gray">
            <a:xfrm>
              <a:off x="4110304" y="1719234"/>
              <a:ext cx="150779" cy="107334"/>
            </a:xfrm>
            <a:custGeom>
              <a:avLst/>
              <a:gdLst>
                <a:gd name="T0" fmla="*/ 177 w 177"/>
                <a:gd name="T1" fmla="*/ 113 h 126"/>
                <a:gd name="T2" fmla="*/ 151 w 177"/>
                <a:gd name="T3" fmla="*/ 111 h 126"/>
                <a:gd name="T4" fmla="*/ 142 w 177"/>
                <a:gd name="T5" fmla="*/ 117 h 126"/>
                <a:gd name="T6" fmla="*/ 134 w 177"/>
                <a:gd name="T7" fmla="*/ 123 h 126"/>
                <a:gd name="T8" fmla="*/ 127 w 177"/>
                <a:gd name="T9" fmla="*/ 122 h 126"/>
                <a:gd name="T10" fmla="*/ 113 w 177"/>
                <a:gd name="T11" fmla="*/ 122 h 126"/>
                <a:gd name="T12" fmla="*/ 110 w 177"/>
                <a:gd name="T13" fmla="*/ 126 h 126"/>
                <a:gd name="T14" fmla="*/ 94 w 177"/>
                <a:gd name="T15" fmla="*/ 125 h 126"/>
                <a:gd name="T16" fmla="*/ 87 w 177"/>
                <a:gd name="T17" fmla="*/ 118 h 126"/>
                <a:gd name="T18" fmla="*/ 74 w 177"/>
                <a:gd name="T19" fmla="*/ 113 h 126"/>
                <a:gd name="T20" fmla="*/ 63 w 177"/>
                <a:gd name="T21" fmla="*/ 115 h 126"/>
                <a:gd name="T22" fmla="*/ 50 w 177"/>
                <a:gd name="T23" fmla="*/ 107 h 126"/>
                <a:gd name="T24" fmla="*/ 49 w 177"/>
                <a:gd name="T25" fmla="*/ 105 h 126"/>
                <a:gd name="T26" fmla="*/ 45 w 177"/>
                <a:gd name="T27" fmla="*/ 102 h 126"/>
                <a:gd name="T28" fmla="*/ 32 w 177"/>
                <a:gd name="T29" fmla="*/ 87 h 126"/>
                <a:gd name="T30" fmla="*/ 29 w 177"/>
                <a:gd name="T31" fmla="*/ 81 h 126"/>
                <a:gd name="T32" fmla="*/ 18 w 177"/>
                <a:gd name="T33" fmla="*/ 73 h 126"/>
                <a:gd name="T34" fmla="*/ 12 w 177"/>
                <a:gd name="T35" fmla="*/ 63 h 126"/>
                <a:gd name="T36" fmla="*/ 3 w 177"/>
                <a:gd name="T37" fmla="*/ 59 h 126"/>
                <a:gd name="T38" fmla="*/ 0 w 177"/>
                <a:gd name="T39" fmla="*/ 57 h 126"/>
                <a:gd name="T40" fmla="*/ 4 w 177"/>
                <a:gd name="T41" fmla="*/ 49 h 126"/>
                <a:gd name="T42" fmla="*/ 9 w 177"/>
                <a:gd name="T43" fmla="*/ 35 h 126"/>
                <a:gd name="T44" fmla="*/ 13 w 177"/>
                <a:gd name="T45" fmla="*/ 30 h 126"/>
                <a:gd name="T46" fmla="*/ 25 w 177"/>
                <a:gd name="T47" fmla="*/ 28 h 126"/>
                <a:gd name="T48" fmla="*/ 35 w 177"/>
                <a:gd name="T49" fmla="*/ 37 h 126"/>
                <a:gd name="T50" fmla="*/ 44 w 177"/>
                <a:gd name="T51" fmla="*/ 38 h 126"/>
                <a:gd name="T52" fmla="*/ 59 w 177"/>
                <a:gd name="T53" fmla="*/ 42 h 126"/>
                <a:gd name="T54" fmla="*/ 69 w 177"/>
                <a:gd name="T55" fmla="*/ 41 h 126"/>
                <a:gd name="T56" fmla="*/ 70 w 177"/>
                <a:gd name="T57" fmla="*/ 39 h 126"/>
                <a:gd name="T58" fmla="*/ 81 w 177"/>
                <a:gd name="T59" fmla="*/ 31 h 126"/>
                <a:gd name="T60" fmla="*/ 87 w 177"/>
                <a:gd name="T61" fmla="*/ 27 h 126"/>
                <a:gd name="T62" fmla="*/ 101 w 177"/>
                <a:gd name="T63" fmla="*/ 37 h 126"/>
                <a:gd name="T64" fmla="*/ 107 w 177"/>
                <a:gd name="T65" fmla="*/ 37 h 126"/>
                <a:gd name="T66" fmla="*/ 116 w 177"/>
                <a:gd name="T67" fmla="*/ 26 h 126"/>
                <a:gd name="T68" fmla="*/ 123 w 177"/>
                <a:gd name="T69" fmla="*/ 20 h 126"/>
                <a:gd name="T70" fmla="*/ 124 w 177"/>
                <a:gd name="T71" fmla="*/ 8 h 126"/>
                <a:gd name="T72" fmla="*/ 119 w 177"/>
                <a:gd name="T73" fmla="*/ 4 h 126"/>
                <a:gd name="T74" fmla="*/ 130 w 177"/>
                <a:gd name="T75" fmla="*/ 0 h 126"/>
                <a:gd name="T76" fmla="*/ 134 w 177"/>
                <a:gd name="T77" fmla="*/ 15 h 126"/>
                <a:gd name="T78" fmla="*/ 141 w 177"/>
                <a:gd name="T79" fmla="*/ 25 h 126"/>
                <a:gd name="T80" fmla="*/ 147 w 177"/>
                <a:gd name="T81" fmla="*/ 41 h 126"/>
                <a:gd name="T82" fmla="*/ 144 w 177"/>
                <a:gd name="T83" fmla="*/ 54 h 126"/>
                <a:gd name="T84" fmla="*/ 136 w 177"/>
                <a:gd name="T85" fmla="*/ 56 h 126"/>
                <a:gd name="T86" fmla="*/ 132 w 177"/>
                <a:gd name="T87" fmla="*/ 63 h 126"/>
                <a:gd name="T88" fmla="*/ 140 w 177"/>
                <a:gd name="T89" fmla="*/ 66 h 126"/>
                <a:gd name="T90" fmla="*/ 153 w 177"/>
                <a:gd name="T91" fmla="*/ 80 h 126"/>
                <a:gd name="T92" fmla="*/ 159 w 177"/>
                <a:gd name="T93" fmla="*/ 85 h 126"/>
                <a:gd name="T94" fmla="*/ 164 w 177"/>
                <a:gd name="T95" fmla="*/ 98 h 126"/>
                <a:gd name="T96" fmla="*/ 166 w 177"/>
                <a:gd name="T97" fmla="*/ 101 h 126"/>
                <a:gd name="T98" fmla="*/ 177 w 177"/>
                <a:gd name="T99" fmla="*/ 11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77" h="126">
                  <a:moveTo>
                    <a:pt x="177" y="113"/>
                  </a:moveTo>
                  <a:lnTo>
                    <a:pt x="151" y="111"/>
                  </a:lnTo>
                  <a:cubicBezTo>
                    <a:pt x="148" y="114"/>
                    <a:pt x="145" y="115"/>
                    <a:pt x="142" y="117"/>
                  </a:cubicBezTo>
                  <a:cubicBezTo>
                    <a:pt x="141" y="121"/>
                    <a:pt x="137" y="122"/>
                    <a:pt x="134" y="123"/>
                  </a:cubicBezTo>
                  <a:cubicBezTo>
                    <a:pt x="131" y="121"/>
                    <a:pt x="130" y="122"/>
                    <a:pt x="127" y="122"/>
                  </a:cubicBezTo>
                  <a:cubicBezTo>
                    <a:pt x="124" y="122"/>
                    <a:pt x="116" y="121"/>
                    <a:pt x="113" y="122"/>
                  </a:cubicBezTo>
                  <a:cubicBezTo>
                    <a:pt x="111" y="122"/>
                    <a:pt x="110" y="123"/>
                    <a:pt x="110" y="126"/>
                  </a:cubicBezTo>
                  <a:cubicBezTo>
                    <a:pt x="107" y="126"/>
                    <a:pt x="98" y="126"/>
                    <a:pt x="94" y="125"/>
                  </a:cubicBezTo>
                  <a:cubicBezTo>
                    <a:pt x="94" y="123"/>
                    <a:pt x="89" y="118"/>
                    <a:pt x="87" y="118"/>
                  </a:cubicBezTo>
                  <a:cubicBezTo>
                    <a:pt x="84" y="116"/>
                    <a:pt x="76" y="114"/>
                    <a:pt x="74" y="113"/>
                  </a:cubicBezTo>
                  <a:cubicBezTo>
                    <a:pt x="70" y="112"/>
                    <a:pt x="66" y="115"/>
                    <a:pt x="63" y="115"/>
                  </a:cubicBezTo>
                  <a:cubicBezTo>
                    <a:pt x="59" y="114"/>
                    <a:pt x="52" y="109"/>
                    <a:pt x="50" y="107"/>
                  </a:cubicBezTo>
                  <a:cubicBezTo>
                    <a:pt x="50" y="106"/>
                    <a:pt x="50" y="106"/>
                    <a:pt x="49" y="105"/>
                  </a:cubicBezTo>
                  <a:cubicBezTo>
                    <a:pt x="48" y="105"/>
                    <a:pt x="47" y="104"/>
                    <a:pt x="45" y="102"/>
                  </a:cubicBezTo>
                  <a:cubicBezTo>
                    <a:pt x="42" y="99"/>
                    <a:pt x="35" y="90"/>
                    <a:pt x="32" y="87"/>
                  </a:cubicBezTo>
                  <a:cubicBezTo>
                    <a:pt x="30" y="84"/>
                    <a:pt x="33" y="81"/>
                    <a:pt x="29" y="81"/>
                  </a:cubicBezTo>
                  <a:cubicBezTo>
                    <a:pt x="27" y="79"/>
                    <a:pt x="20" y="75"/>
                    <a:pt x="18" y="73"/>
                  </a:cubicBezTo>
                  <a:cubicBezTo>
                    <a:pt x="15" y="70"/>
                    <a:pt x="14" y="65"/>
                    <a:pt x="12" y="63"/>
                  </a:cubicBezTo>
                  <a:cubicBezTo>
                    <a:pt x="7" y="61"/>
                    <a:pt x="9" y="60"/>
                    <a:pt x="3" y="59"/>
                  </a:cubicBezTo>
                  <a:cubicBezTo>
                    <a:pt x="2" y="58"/>
                    <a:pt x="0" y="59"/>
                    <a:pt x="0" y="57"/>
                  </a:cubicBezTo>
                  <a:cubicBezTo>
                    <a:pt x="0" y="53"/>
                    <a:pt x="1" y="50"/>
                    <a:pt x="4" y="49"/>
                  </a:cubicBezTo>
                  <a:cubicBezTo>
                    <a:pt x="6" y="45"/>
                    <a:pt x="8" y="38"/>
                    <a:pt x="9" y="35"/>
                  </a:cubicBezTo>
                  <a:cubicBezTo>
                    <a:pt x="10" y="32"/>
                    <a:pt x="11" y="32"/>
                    <a:pt x="13" y="30"/>
                  </a:cubicBezTo>
                  <a:cubicBezTo>
                    <a:pt x="16" y="26"/>
                    <a:pt x="18" y="28"/>
                    <a:pt x="25" y="28"/>
                  </a:cubicBezTo>
                  <a:cubicBezTo>
                    <a:pt x="29" y="29"/>
                    <a:pt x="32" y="35"/>
                    <a:pt x="35" y="37"/>
                  </a:cubicBezTo>
                  <a:cubicBezTo>
                    <a:pt x="35" y="42"/>
                    <a:pt x="39" y="39"/>
                    <a:pt x="44" y="38"/>
                  </a:cubicBezTo>
                  <a:cubicBezTo>
                    <a:pt x="48" y="39"/>
                    <a:pt x="55" y="42"/>
                    <a:pt x="59" y="42"/>
                  </a:cubicBezTo>
                  <a:cubicBezTo>
                    <a:pt x="62" y="42"/>
                    <a:pt x="66" y="43"/>
                    <a:pt x="69" y="41"/>
                  </a:cubicBezTo>
                  <a:cubicBezTo>
                    <a:pt x="70" y="40"/>
                    <a:pt x="69" y="39"/>
                    <a:pt x="70" y="39"/>
                  </a:cubicBezTo>
                  <a:cubicBezTo>
                    <a:pt x="72" y="37"/>
                    <a:pt x="78" y="33"/>
                    <a:pt x="81" y="31"/>
                  </a:cubicBezTo>
                  <a:cubicBezTo>
                    <a:pt x="83" y="30"/>
                    <a:pt x="87" y="27"/>
                    <a:pt x="87" y="27"/>
                  </a:cubicBezTo>
                  <a:lnTo>
                    <a:pt x="101" y="37"/>
                  </a:lnTo>
                  <a:lnTo>
                    <a:pt x="107" y="37"/>
                  </a:lnTo>
                  <a:lnTo>
                    <a:pt x="116" y="26"/>
                  </a:lnTo>
                  <a:lnTo>
                    <a:pt x="123" y="20"/>
                  </a:lnTo>
                  <a:lnTo>
                    <a:pt x="124" y="8"/>
                  </a:lnTo>
                  <a:lnTo>
                    <a:pt x="119" y="4"/>
                  </a:lnTo>
                  <a:cubicBezTo>
                    <a:pt x="129" y="4"/>
                    <a:pt x="129" y="6"/>
                    <a:pt x="130" y="0"/>
                  </a:cubicBezTo>
                  <a:cubicBezTo>
                    <a:pt x="136" y="1"/>
                    <a:pt x="132" y="10"/>
                    <a:pt x="134" y="15"/>
                  </a:cubicBezTo>
                  <a:cubicBezTo>
                    <a:pt x="135" y="20"/>
                    <a:pt x="135" y="24"/>
                    <a:pt x="141" y="25"/>
                  </a:cubicBezTo>
                  <a:cubicBezTo>
                    <a:pt x="143" y="29"/>
                    <a:pt x="147" y="36"/>
                    <a:pt x="147" y="41"/>
                  </a:cubicBezTo>
                  <a:cubicBezTo>
                    <a:pt x="147" y="48"/>
                    <a:pt x="151" y="53"/>
                    <a:pt x="144" y="54"/>
                  </a:cubicBezTo>
                  <a:cubicBezTo>
                    <a:pt x="142" y="58"/>
                    <a:pt x="140" y="56"/>
                    <a:pt x="136" y="56"/>
                  </a:cubicBezTo>
                  <a:cubicBezTo>
                    <a:pt x="132" y="57"/>
                    <a:pt x="132" y="59"/>
                    <a:pt x="132" y="63"/>
                  </a:cubicBezTo>
                  <a:cubicBezTo>
                    <a:pt x="133" y="69"/>
                    <a:pt x="131" y="66"/>
                    <a:pt x="140" y="66"/>
                  </a:cubicBezTo>
                  <a:cubicBezTo>
                    <a:pt x="143" y="69"/>
                    <a:pt x="150" y="77"/>
                    <a:pt x="153" y="80"/>
                  </a:cubicBezTo>
                  <a:cubicBezTo>
                    <a:pt x="154" y="82"/>
                    <a:pt x="157" y="82"/>
                    <a:pt x="159" y="85"/>
                  </a:cubicBezTo>
                  <a:cubicBezTo>
                    <a:pt x="161" y="88"/>
                    <a:pt x="163" y="95"/>
                    <a:pt x="164" y="98"/>
                  </a:cubicBezTo>
                  <a:cubicBezTo>
                    <a:pt x="164" y="99"/>
                    <a:pt x="164" y="101"/>
                    <a:pt x="166" y="101"/>
                  </a:cubicBezTo>
                  <a:cubicBezTo>
                    <a:pt x="175" y="102"/>
                    <a:pt x="177" y="113"/>
                    <a:pt x="177" y="113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106" name="Freeform 321">
              <a:extLst>
                <a:ext uri="{FF2B5EF4-FFF2-40B4-BE49-F238E27FC236}">
                  <a16:creationId xmlns:a16="http://schemas.microsoft.com/office/drawing/2014/main" id="{C9FD23A9-64F7-C246-9B2B-82A0F1F84961}"/>
                </a:ext>
              </a:extLst>
            </p:cNvPr>
            <p:cNvSpPr>
              <a:spLocks/>
            </p:cNvSpPr>
            <p:nvPr>
              <p:custDataLst>
                <p:tags r:id="rId94"/>
              </p:custDataLst>
            </p:nvPr>
          </p:nvSpPr>
          <p:spPr bwMode="gray">
            <a:xfrm>
              <a:off x="3604300" y="1695381"/>
              <a:ext cx="50260" cy="17890"/>
            </a:xfrm>
            <a:custGeom>
              <a:avLst/>
              <a:gdLst>
                <a:gd name="T0" fmla="*/ 0 w 60"/>
                <a:gd name="T1" fmla="*/ 9 h 22"/>
                <a:gd name="T2" fmla="*/ 27 w 60"/>
                <a:gd name="T3" fmla="*/ 9 h 22"/>
                <a:gd name="T4" fmla="*/ 39 w 60"/>
                <a:gd name="T5" fmla="*/ 8 h 22"/>
                <a:gd name="T6" fmla="*/ 48 w 60"/>
                <a:gd name="T7" fmla="*/ 0 h 22"/>
                <a:gd name="T8" fmla="*/ 60 w 60"/>
                <a:gd name="T9" fmla="*/ 9 h 22"/>
                <a:gd name="T10" fmla="*/ 49 w 60"/>
                <a:gd name="T11" fmla="*/ 19 h 22"/>
                <a:gd name="T12" fmla="*/ 40 w 60"/>
                <a:gd name="T13" fmla="*/ 16 h 22"/>
                <a:gd name="T14" fmla="*/ 30 w 60"/>
                <a:gd name="T15" fmla="*/ 22 h 22"/>
                <a:gd name="T16" fmla="*/ 3 w 60"/>
                <a:gd name="T17" fmla="*/ 21 h 22"/>
                <a:gd name="T18" fmla="*/ 0 w 60"/>
                <a:gd name="T19" fmla="*/ 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22">
                  <a:moveTo>
                    <a:pt x="0" y="9"/>
                  </a:moveTo>
                  <a:lnTo>
                    <a:pt x="27" y="9"/>
                  </a:lnTo>
                  <a:lnTo>
                    <a:pt x="39" y="8"/>
                  </a:lnTo>
                  <a:lnTo>
                    <a:pt x="48" y="0"/>
                  </a:lnTo>
                  <a:lnTo>
                    <a:pt x="60" y="9"/>
                  </a:lnTo>
                  <a:lnTo>
                    <a:pt x="49" y="19"/>
                  </a:lnTo>
                  <a:lnTo>
                    <a:pt x="40" y="16"/>
                  </a:lnTo>
                  <a:lnTo>
                    <a:pt x="30" y="22"/>
                  </a:lnTo>
                  <a:lnTo>
                    <a:pt x="3" y="21"/>
                  </a:lnTo>
                  <a:lnTo>
                    <a:pt x="0" y="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107" name="Freeform 322">
              <a:extLst>
                <a:ext uri="{FF2B5EF4-FFF2-40B4-BE49-F238E27FC236}">
                  <a16:creationId xmlns:a16="http://schemas.microsoft.com/office/drawing/2014/main" id="{B6E8E9F3-5F56-614A-8722-DED37BE3F39F}"/>
                </a:ext>
              </a:extLst>
            </p:cNvPr>
            <p:cNvSpPr>
              <a:spLocks/>
            </p:cNvSpPr>
            <p:nvPr>
              <p:custDataLst>
                <p:tags r:id="rId95"/>
              </p:custDataLst>
            </p:nvPr>
          </p:nvSpPr>
          <p:spPr bwMode="gray">
            <a:xfrm>
              <a:off x="3605152" y="1709864"/>
              <a:ext cx="40037" cy="23852"/>
            </a:xfrm>
            <a:custGeom>
              <a:avLst/>
              <a:gdLst>
                <a:gd name="T0" fmla="*/ 0 w 48"/>
                <a:gd name="T1" fmla="*/ 23 h 29"/>
                <a:gd name="T2" fmla="*/ 21 w 48"/>
                <a:gd name="T3" fmla="*/ 29 h 29"/>
                <a:gd name="T4" fmla="*/ 30 w 48"/>
                <a:gd name="T5" fmla="*/ 21 h 29"/>
                <a:gd name="T6" fmla="*/ 48 w 48"/>
                <a:gd name="T7" fmla="*/ 0 h 29"/>
                <a:gd name="T8" fmla="*/ 26 w 48"/>
                <a:gd name="T9" fmla="*/ 3 h 29"/>
                <a:gd name="T10" fmla="*/ 3 w 48"/>
                <a:gd name="T11" fmla="*/ 3 h 29"/>
                <a:gd name="T12" fmla="*/ 2 w 48"/>
                <a:gd name="T13" fmla="*/ 14 h 29"/>
                <a:gd name="T14" fmla="*/ 0 w 48"/>
                <a:gd name="T15" fmla="*/ 2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8" h="29">
                  <a:moveTo>
                    <a:pt x="0" y="23"/>
                  </a:moveTo>
                  <a:lnTo>
                    <a:pt x="21" y="29"/>
                  </a:lnTo>
                  <a:lnTo>
                    <a:pt x="30" y="21"/>
                  </a:lnTo>
                  <a:lnTo>
                    <a:pt x="48" y="0"/>
                  </a:lnTo>
                  <a:lnTo>
                    <a:pt x="26" y="3"/>
                  </a:lnTo>
                  <a:lnTo>
                    <a:pt x="3" y="3"/>
                  </a:lnTo>
                  <a:lnTo>
                    <a:pt x="2" y="14"/>
                  </a:lnTo>
                  <a:lnTo>
                    <a:pt x="0" y="23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  <p:sp>
          <p:nvSpPr>
            <p:cNvPr id="108" name="Freeform 323">
              <a:extLst>
                <a:ext uri="{FF2B5EF4-FFF2-40B4-BE49-F238E27FC236}">
                  <a16:creationId xmlns:a16="http://schemas.microsoft.com/office/drawing/2014/main" id="{3AF4D101-FA31-0D4F-A10A-E40168DB159A}"/>
                </a:ext>
              </a:extLst>
            </p:cNvPr>
            <p:cNvSpPr>
              <a:spLocks/>
            </p:cNvSpPr>
            <p:nvPr>
              <p:custDataLst>
                <p:tags r:id="rId96"/>
              </p:custDataLst>
            </p:nvPr>
          </p:nvSpPr>
          <p:spPr bwMode="gray">
            <a:xfrm>
              <a:off x="3601744" y="1659603"/>
              <a:ext cx="65593" cy="57074"/>
            </a:xfrm>
            <a:custGeom>
              <a:avLst/>
              <a:gdLst>
                <a:gd name="T0" fmla="*/ 10 w 79"/>
                <a:gd name="T1" fmla="*/ 4 h 69"/>
                <a:gd name="T2" fmla="*/ 27 w 79"/>
                <a:gd name="T3" fmla="*/ 0 h 69"/>
                <a:gd name="T4" fmla="*/ 55 w 79"/>
                <a:gd name="T5" fmla="*/ 10 h 69"/>
                <a:gd name="T6" fmla="*/ 63 w 79"/>
                <a:gd name="T7" fmla="*/ 21 h 69"/>
                <a:gd name="T8" fmla="*/ 79 w 79"/>
                <a:gd name="T9" fmla="*/ 22 h 69"/>
                <a:gd name="T10" fmla="*/ 79 w 79"/>
                <a:gd name="T11" fmla="*/ 51 h 69"/>
                <a:gd name="T12" fmla="*/ 79 w 79"/>
                <a:gd name="T13" fmla="*/ 69 h 69"/>
                <a:gd name="T14" fmla="*/ 66 w 79"/>
                <a:gd name="T15" fmla="*/ 64 h 69"/>
                <a:gd name="T16" fmla="*/ 57 w 79"/>
                <a:gd name="T17" fmla="*/ 58 h 69"/>
                <a:gd name="T18" fmla="*/ 4 w 79"/>
                <a:gd name="T19" fmla="*/ 67 h 69"/>
                <a:gd name="T20" fmla="*/ 22 w 79"/>
                <a:gd name="T21" fmla="*/ 63 h 69"/>
                <a:gd name="T22" fmla="*/ 46 w 79"/>
                <a:gd name="T23" fmla="*/ 61 h 69"/>
                <a:gd name="T24" fmla="*/ 60 w 79"/>
                <a:gd name="T25" fmla="*/ 54 h 69"/>
                <a:gd name="T26" fmla="*/ 51 w 79"/>
                <a:gd name="T27" fmla="*/ 43 h 69"/>
                <a:gd name="T28" fmla="*/ 42 w 79"/>
                <a:gd name="T29" fmla="*/ 52 h 69"/>
                <a:gd name="T30" fmla="*/ 1 w 79"/>
                <a:gd name="T31" fmla="*/ 54 h 69"/>
                <a:gd name="T32" fmla="*/ 0 w 79"/>
                <a:gd name="T33" fmla="*/ 28 h 69"/>
                <a:gd name="T34" fmla="*/ 6 w 79"/>
                <a:gd name="T35" fmla="*/ 16 h 69"/>
                <a:gd name="T36" fmla="*/ 10 w 79"/>
                <a:gd name="T37" fmla="*/ 4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9" h="69">
                  <a:moveTo>
                    <a:pt x="10" y="4"/>
                  </a:moveTo>
                  <a:lnTo>
                    <a:pt x="27" y="0"/>
                  </a:lnTo>
                  <a:lnTo>
                    <a:pt x="55" y="10"/>
                  </a:lnTo>
                  <a:lnTo>
                    <a:pt x="63" y="21"/>
                  </a:lnTo>
                  <a:lnTo>
                    <a:pt x="79" y="22"/>
                  </a:lnTo>
                  <a:lnTo>
                    <a:pt x="79" y="51"/>
                  </a:lnTo>
                  <a:lnTo>
                    <a:pt x="79" y="69"/>
                  </a:lnTo>
                  <a:lnTo>
                    <a:pt x="66" y="64"/>
                  </a:lnTo>
                  <a:lnTo>
                    <a:pt x="57" y="58"/>
                  </a:lnTo>
                  <a:lnTo>
                    <a:pt x="4" y="67"/>
                  </a:lnTo>
                  <a:lnTo>
                    <a:pt x="22" y="63"/>
                  </a:lnTo>
                  <a:lnTo>
                    <a:pt x="46" y="61"/>
                  </a:lnTo>
                  <a:lnTo>
                    <a:pt x="60" y="54"/>
                  </a:lnTo>
                  <a:lnTo>
                    <a:pt x="51" y="43"/>
                  </a:lnTo>
                  <a:lnTo>
                    <a:pt x="42" y="52"/>
                  </a:lnTo>
                  <a:lnTo>
                    <a:pt x="1" y="54"/>
                  </a:lnTo>
                  <a:lnTo>
                    <a:pt x="0" y="28"/>
                  </a:lnTo>
                  <a:lnTo>
                    <a:pt x="6" y="16"/>
                  </a:lnTo>
                  <a:lnTo>
                    <a:pt x="10" y="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675" dirty="0"/>
            </a:p>
          </p:txBody>
        </p:sp>
      </p:grpSp>
      <p:sp>
        <p:nvSpPr>
          <p:cNvPr id="126" name="Title 1">
            <a:extLst>
              <a:ext uri="{FF2B5EF4-FFF2-40B4-BE49-F238E27FC236}">
                <a16:creationId xmlns:a16="http://schemas.microsoft.com/office/drawing/2014/main" id="{75E681C2-5195-3746-847E-A02CE40C6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7852" y="307596"/>
            <a:ext cx="4066282" cy="632727"/>
          </a:xfrm>
        </p:spPr>
        <p:txBody>
          <a:bodyPr>
            <a:normAutofit fontScale="90000"/>
          </a:bodyPr>
          <a:lstStyle/>
          <a:p>
            <a:r>
              <a:rPr lang="en" sz="4000" b="1" dirty="0">
                <a:solidFill>
                  <a:srgbClr val="07A99C"/>
                </a:solidFill>
              </a:rPr>
              <a:t>Hub project activities </a:t>
            </a:r>
            <a:endParaRPr lang="en-DK" sz="4000" b="1" u="sng" dirty="0">
              <a:solidFill>
                <a:srgbClr val="07A99C"/>
              </a:solidFill>
            </a:endParaRPr>
          </a:p>
        </p:txBody>
      </p:sp>
      <p:sp>
        <p:nvSpPr>
          <p:cNvPr id="124" name="Google Shape;507;p61">
            <a:extLst>
              <a:ext uri="{FF2B5EF4-FFF2-40B4-BE49-F238E27FC236}">
                <a16:creationId xmlns:a16="http://schemas.microsoft.com/office/drawing/2014/main" id="{A2BC55E4-D646-2446-8E5B-3CE926EB144E}"/>
              </a:ext>
            </a:extLst>
          </p:cNvPr>
          <p:cNvSpPr txBox="1"/>
          <p:nvPr/>
        </p:nvSpPr>
        <p:spPr>
          <a:xfrm>
            <a:off x="322821" y="3193013"/>
            <a:ext cx="4612248" cy="167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>
              <a:lnSpc>
                <a:spcPct val="133333"/>
              </a:lnSpc>
            </a:pPr>
            <a:r>
              <a:rPr lang="en" sz="1600" b="1" u="sng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Major activities</a:t>
            </a:r>
            <a:endParaRPr sz="1600" b="1" u="sng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marL="215900" indent="-215900">
              <a:lnSpc>
                <a:spcPct val="133333"/>
              </a:lnSpc>
              <a:buClr>
                <a:schemeClr val="dk1"/>
              </a:buClr>
              <a:buSzPts val="1400"/>
              <a:buFont typeface="Arial"/>
              <a:buChar char="•"/>
            </a:pPr>
            <a:r>
              <a:rPr lang="en" sz="16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AMU, drivers, KAP</a:t>
            </a:r>
            <a:endParaRPr sz="16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marL="215900" indent="-215900">
              <a:lnSpc>
                <a:spcPct val="133333"/>
              </a:lnSpc>
              <a:buClr>
                <a:schemeClr val="dk1"/>
              </a:buClr>
              <a:buSzPts val="1400"/>
              <a:buFont typeface="Arial"/>
              <a:buChar char="•"/>
            </a:pPr>
            <a:r>
              <a:rPr lang="en" sz="16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AMR Prevalence &amp; Transmission (interfaces)</a:t>
            </a:r>
            <a:endParaRPr sz="16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marL="215900" indent="-215900">
              <a:lnSpc>
                <a:spcPct val="133333"/>
              </a:lnSpc>
              <a:buClr>
                <a:schemeClr val="dk1"/>
              </a:buClr>
              <a:buSzPts val="1400"/>
              <a:buFont typeface="Arial"/>
              <a:buChar char="•"/>
            </a:pPr>
            <a:r>
              <a:rPr lang="en" sz="16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Cap. Building (lab capability and mentorship)</a:t>
            </a:r>
            <a:endParaRPr sz="1600" dirty="0"/>
          </a:p>
          <a:p>
            <a:pPr marL="215900" indent="-215900">
              <a:lnSpc>
                <a:spcPct val="133333"/>
              </a:lnSpc>
              <a:buClr>
                <a:schemeClr val="dk1"/>
              </a:buClr>
              <a:buSzPts val="1400"/>
              <a:buFont typeface="Arial"/>
              <a:buChar char="•"/>
            </a:pPr>
            <a:r>
              <a:rPr lang="en" sz="16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Interventions incl. pilot studies, economic analyses </a:t>
            </a:r>
            <a:endParaRPr sz="16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508;p61">
            <a:extLst>
              <a:ext uri="{FF2B5EF4-FFF2-40B4-BE49-F238E27FC236}">
                <a16:creationId xmlns:a16="http://schemas.microsoft.com/office/drawing/2014/main" id="{E9EF0001-BF8F-2246-949A-9DF88E01AE27}"/>
              </a:ext>
            </a:extLst>
          </p:cNvPr>
          <p:cNvSpPr txBox="1"/>
          <p:nvPr/>
        </p:nvSpPr>
        <p:spPr>
          <a:xfrm>
            <a:off x="413031" y="4840774"/>
            <a:ext cx="4051793" cy="10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>
              <a:lnSpc>
                <a:spcPct val="133333"/>
              </a:lnSpc>
            </a:pPr>
            <a:r>
              <a:rPr lang="en" sz="1600" b="1" u="sng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Minor projects</a:t>
            </a:r>
            <a:endParaRPr sz="1600" dirty="0"/>
          </a:p>
          <a:p>
            <a:pPr marL="190500" indent="-190500">
              <a:lnSpc>
                <a:spcPct val="133333"/>
              </a:lnSpc>
              <a:buClr>
                <a:schemeClr val="dk1"/>
              </a:buClr>
              <a:buSzPts val="1400"/>
              <a:buFont typeface="Arial"/>
              <a:buChar char="•"/>
            </a:pPr>
            <a:r>
              <a:rPr lang="en" sz="16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AMU and AMR in crop systems</a:t>
            </a:r>
            <a:endParaRPr sz="16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marL="190500" indent="-190500">
              <a:lnSpc>
                <a:spcPct val="133333"/>
              </a:lnSpc>
              <a:buClr>
                <a:schemeClr val="dk1"/>
              </a:buClr>
              <a:buSzPts val="1400"/>
              <a:buFont typeface="Arial"/>
              <a:buChar char="•"/>
            </a:pPr>
            <a:r>
              <a:rPr lang="en" sz="16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Fate and transport of AMR in water bodies</a:t>
            </a:r>
            <a:endParaRPr sz="1600" dirty="0"/>
          </a:p>
          <a:p>
            <a:pPr marL="190500" indent="-190500">
              <a:lnSpc>
                <a:spcPct val="133333"/>
              </a:lnSpc>
              <a:buClr>
                <a:schemeClr val="dk1"/>
              </a:buClr>
              <a:buSzPts val="1400"/>
              <a:buFont typeface="Arial"/>
              <a:buChar char="•"/>
            </a:pPr>
            <a:r>
              <a:rPr lang="en" sz="16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AMR in wildlife and bushmeat</a:t>
            </a:r>
          </a:p>
          <a:p>
            <a:pPr marL="190500" indent="-190500">
              <a:lnSpc>
                <a:spcPct val="133333"/>
              </a:lnSpc>
              <a:buClr>
                <a:schemeClr val="dk1"/>
              </a:buClr>
              <a:buSzPts val="1400"/>
              <a:buFont typeface="Arial"/>
              <a:buChar char="•"/>
            </a:pPr>
            <a:r>
              <a:rPr lang="en" sz="16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AMR and manure</a:t>
            </a:r>
          </a:p>
          <a:p>
            <a:pPr marL="190500" indent="-190500">
              <a:lnSpc>
                <a:spcPct val="133333"/>
              </a:lnSpc>
              <a:buClr>
                <a:schemeClr val="dk1"/>
              </a:buClr>
              <a:buSzPts val="1400"/>
              <a:buFont typeface="Arial"/>
              <a:buChar char="•"/>
            </a:pPr>
            <a:r>
              <a:rPr lang="en" sz="16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AMR Policy</a:t>
            </a:r>
          </a:p>
        </p:txBody>
      </p:sp>
      <p:pic>
        <p:nvPicPr>
          <p:cNvPr id="127" name="Picture 126">
            <a:extLst>
              <a:ext uri="{FF2B5EF4-FFF2-40B4-BE49-F238E27FC236}">
                <a16:creationId xmlns:a16="http://schemas.microsoft.com/office/drawing/2014/main" id="{3A53D9AF-33EF-3044-9156-C277892C9FAB}"/>
              </a:ext>
            </a:extLst>
      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10749495" y="6181754"/>
            <a:ext cx="1224540" cy="5585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BB0070B-4E18-164D-B72E-14EF61A74987}"/>
              </a:ext>
            </a:extLst>
          </p:cNvPr>
          <p:cNvSpPr txBox="1"/>
          <p:nvPr/>
        </p:nvSpPr>
        <p:spPr>
          <a:xfrm>
            <a:off x="7898354" y="5702300"/>
            <a:ext cx="36537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KE" dirty="0"/>
              <a:t>ILRI alone: </a:t>
            </a:r>
            <a:r>
              <a:rPr lang="en-US" dirty="0"/>
              <a:t>2020-2025, AMR projects equal US$ 6.8 million</a:t>
            </a:r>
            <a:r>
              <a:rPr lang="en-KE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40887795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llumina Launches the NextSeq™ 500 Sequencing System | Business Wire">
            <a:extLst>
              <a:ext uri="{FF2B5EF4-FFF2-40B4-BE49-F238E27FC236}">
                <a16:creationId xmlns:a16="http://schemas.microsoft.com/office/drawing/2014/main" id="{EFD353BF-5D47-4C46-ABAC-7489B092B1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197492" y="3071778"/>
            <a:ext cx="2725559" cy="298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F923CAE-8AAD-DD4E-94AA-7A30D413E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622" y="133498"/>
            <a:ext cx="7886700" cy="1004794"/>
          </a:xfrm>
        </p:spPr>
        <p:txBody>
          <a:bodyPr/>
          <a:lstStyle/>
          <a:p>
            <a:r>
              <a:rPr lang="en-KE" dirty="0">
                <a:solidFill>
                  <a:srgbClr val="07A99C"/>
                </a:solidFill>
              </a:rPr>
              <a:t>AMR </a:t>
            </a:r>
            <a:r>
              <a:rPr lang="en-GB" dirty="0">
                <a:solidFill>
                  <a:srgbClr val="07A99C"/>
                </a:solidFill>
              </a:rPr>
              <a:t>l</a:t>
            </a:r>
            <a:r>
              <a:rPr lang="en-KE" dirty="0">
                <a:solidFill>
                  <a:srgbClr val="07A99C"/>
                </a:solidFill>
              </a:rPr>
              <a:t>ab at ILRI Kenya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B6EE69-2511-2B45-A34D-08E70C0106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299" y="1368371"/>
            <a:ext cx="11717079" cy="4351338"/>
          </a:xfrm>
        </p:spPr>
        <p:txBody>
          <a:bodyPr/>
          <a:lstStyle/>
          <a:p>
            <a:r>
              <a:rPr lang="en-KE" dirty="0">
                <a:solidFill>
                  <a:srgbClr val="07A99C"/>
                </a:solidFill>
              </a:rPr>
              <a:t>MOU</a:t>
            </a:r>
            <a:r>
              <a:rPr lang="da-DK" dirty="0">
                <a:solidFill>
                  <a:srgbClr val="07A99C"/>
                </a:solidFill>
              </a:rPr>
              <a:t> with ICARS and EUCAST</a:t>
            </a:r>
            <a:endParaRPr lang="en-KE" dirty="0">
              <a:solidFill>
                <a:srgbClr val="07A99C"/>
              </a:solidFill>
            </a:endParaRPr>
          </a:p>
          <a:p>
            <a:pPr lvl="1"/>
            <a:r>
              <a:rPr lang="en-GB" dirty="0">
                <a:solidFill>
                  <a:srgbClr val="07A99C"/>
                </a:solidFill>
              </a:rPr>
              <a:t>A</a:t>
            </a:r>
            <a:r>
              <a:rPr lang="en-KE" dirty="0">
                <a:solidFill>
                  <a:srgbClr val="07A99C"/>
                </a:solidFill>
              </a:rPr>
              <a:t>ST knowledge center on the continent</a:t>
            </a:r>
          </a:p>
          <a:p>
            <a:pPr lvl="1"/>
            <a:r>
              <a:rPr lang="en-KE" dirty="0">
                <a:solidFill>
                  <a:srgbClr val="07A99C"/>
                </a:solidFill>
              </a:rPr>
              <a:t>EUCAST trainings (EDL in Växjö and ILRI, Nairobi)</a:t>
            </a:r>
          </a:p>
          <a:p>
            <a:pPr marL="0" indent="0">
              <a:buNone/>
            </a:pPr>
            <a:endParaRPr lang="en-KE" dirty="0">
              <a:solidFill>
                <a:srgbClr val="07A99C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4867CA-6EEE-EF4F-B5A6-AFB5208295E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3119" y="418291"/>
            <a:ext cx="693463" cy="720000"/>
          </a:xfrm>
          <a:prstGeom prst="rect">
            <a:avLst/>
          </a:prstGeom>
        </p:spPr>
      </p:pic>
      <p:pic>
        <p:nvPicPr>
          <p:cNvPr id="6" name="Picture 2" descr="ICARS - International Centre for Antimicrobial Resistance Solutions">
            <a:extLst>
              <a:ext uri="{FF2B5EF4-FFF2-40B4-BE49-F238E27FC236}">
                <a16:creationId xmlns:a16="http://schemas.microsoft.com/office/drawing/2014/main" id="{135736AD-D524-FD40-AE36-32AF5650D8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14458" y="1482041"/>
            <a:ext cx="3200003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EUCAST -standardising antimicrobial susceptibility testing in Europe">
            <a:extLst>
              <a:ext uri="{FF2B5EF4-FFF2-40B4-BE49-F238E27FC236}">
                <a16:creationId xmlns:a16="http://schemas.microsoft.com/office/drawing/2014/main" id="{09C65412-0FE2-944E-8FCC-80CF230CBF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35986" y="2415030"/>
            <a:ext cx="3277715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D5430EB-889D-7E48-9FF0-110BFCE29C9C}"/>
              </a:ext>
            </a:extLst>
          </p:cNvPr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75021" y="317206"/>
            <a:ext cx="59133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4" name="Picture 2" descr="MALDI-TOF spectrometer - MALDI Biotyper® - Bruker Daltonics - laboratory /  benchtop / PMT">
            <a:extLst>
              <a:ext uri="{FF2B5EF4-FFF2-40B4-BE49-F238E27FC236}">
                <a16:creationId xmlns:a16="http://schemas.microsoft.com/office/drawing/2014/main" id="{6751EAB8-31BA-7B40-8E11-493E8D5EEB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080" y="2695011"/>
            <a:ext cx="3128597" cy="3844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Sensititre™ Complete Automated AST System">
            <a:extLst>
              <a:ext uri="{FF2B5EF4-FFF2-40B4-BE49-F238E27FC236}">
                <a16:creationId xmlns:a16="http://schemas.microsoft.com/office/drawing/2014/main" id="{ED7AD33B-3F14-684A-B604-C5A301EE7F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25464" y="4419004"/>
            <a:ext cx="3214348" cy="214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Eliminate manual reading errors">
            <a:extLst>
              <a:ext uri="{FF2B5EF4-FFF2-40B4-BE49-F238E27FC236}">
                <a16:creationId xmlns:a16="http://schemas.microsoft.com/office/drawing/2014/main" id="{B5AA2951-9F3D-944D-9AB7-66F1A23523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9725" y="2970976"/>
            <a:ext cx="3277715" cy="2201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Oxoid™ Antimicrobial Susceptibility Disk Dispenser">
            <a:extLst>
              <a:ext uri="{FF2B5EF4-FFF2-40B4-BE49-F238E27FC236}">
                <a16:creationId xmlns:a16="http://schemas.microsoft.com/office/drawing/2014/main" id="{9CB0B774-21B0-4E45-983D-00A3A84C87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52354" y="2970976"/>
            <a:ext cx="1051283" cy="1402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7A24EB9-2ED9-3D42-94A2-E943D9FFEABC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81108" y="395569"/>
            <a:ext cx="1578565" cy="720000"/>
          </a:xfrm>
          <a:prstGeom prst="rect">
            <a:avLst/>
          </a:prstGeom>
        </p:spPr>
      </p:pic>
      <p:pic>
        <p:nvPicPr>
          <p:cNvPr id="1028" name="Picture 4" descr="Updated: Companies settle gene technology patent fight that was shrouded in  mystery | Science | AAAS">
            <a:extLst>
              <a:ext uri="{FF2B5EF4-FFF2-40B4-BE49-F238E27FC236}">
                <a16:creationId xmlns:a16="http://schemas.microsoft.com/office/drawing/2014/main" id="{7B77A09A-D4E0-DF4B-978F-3A39E0B96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6003" y="5375959"/>
            <a:ext cx="3035594" cy="1710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34BF3C8-8180-9747-A003-596D1B54D4EB}"/>
              </a:ext>
            </a:extLst>
          </p:cNvPr>
          <p:cNvSpPr/>
          <p:nvPr/>
        </p:nvSpPr>
        <p:spPr>
          <a:xfrm>
            <a:off x="8825023" y="3135030"/>
            <a:ext cx="3306574" cy="3616644"/>
          </a:xfrm>
          <a:prstGeom prst="rect">
            <a:avLst/>
          </a:prstGeom>
          <a:noFill/>
          <a:ln w="38100">
            <a:solidFill>
              <a:srgbClr val="07A9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K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0831ED5-D5DB-B446-9704-6BC552A350D4}"/>
              </a:ext>
            </a:extLst>
          </p:cNvPr>
          <p:cNvSpPr txBox="1"/>
          <p:nvPr/>
        </p:nvSpPr>
        <p:spPr>
          <a:xfrm>
            <a:off x="9025925" y="3205585"/>
            <a:ext cx="2788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KE" dirty="0"/>
              <a:t>Genomics platform</a:t>
            </a:r>
          </a:p>
        </p:txBody>
      </p:sp>
    </p:spTree>
    <p:extLst>
      <p:ext uri="{BB962C8B-B14F-4D97-AF65-F5344CB8AC3E}">
        <p14:creationId xmlns:p14="http://schemas.microsoft.com/office/powerpoint/2010/main" val="6198170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70A78C-5F04-E549-9C34-7F2C0C1A0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181" y="99302"/>
            <a:ext cx="10253331" cy="1325563"/>
          </a:xfrm>
        </p:spPr>
        <p:txBody>
          <a:bodyPr>
            <a:normAutofit/>
          </a:bodyPr>
          <a:lstStyle/>
          <a:p>
            <a:r>
              <a:rPr lang="en-KE" sz="3600" b="1" dirty="0">
                <a:solidFill>
                  <a:srgbClr val="07A99C"/>
                </a:solidFill>
              </a:rPr>
              <a:t>Fundamentals of reducing AMU and spread of AMR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DD7D85-A12A-614B-A169-FD791A0F87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0295" y="1219555"/>
            <a:ext cx="4152457" cy="3129162"/>
          </a:xfrm>
          <a:solidFill>
            <a:schemeClr val="accent6">
              <a:lumMod val="20000"/>
              <a:lumOff val="80000"/>
            </a:schemeClr>
          </a:solidFill>
          <a:ln w="76200">
            <a:solidFill>
              <a:srgbClr val="00B050"/>
            </a:solidFill>
          </a:ln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KE" sz="1800" u="sng" dirty="0">
                <a:solidFill>
                  <a:srgbClr val="07A99C"/>
                </a:solidFill>
              </a:rPr>
              <a:t> </a:t>
            </a:r>
            <a:r>
              <a:rPr lang="en-KE" sz="1800" b="1" u="sng" dirty="0">
                <a:solidFill>
                  <a:srgbClr val="07A99C"/>
                </a:solidFill>
              </a:rPr>
              <a:t>Reduce use</a:t>
            </a:r>
            <a:endParaRPr lang="en-KE" sz="1800" b="1" dirty="0">
              <a:solidFill>
                <a:srgbClr val="07A99C"/>
              </a:solidFill>
            </a:endParaRPr>
          </a:p>
          <a:p>
            <a:r>
              <a:rPr lang="en-KE" sz="1800" dirty="0">
                <a:solidFill>
                  <a:srgbClr val="07A99C"/>
                </a:solidFill>
              </a:rPr>
              <a:t>AMU surveillance</a:t>
            </a:r>
          </a:p>
          <a:p>
            <a:r>
              <a:rPr lang="en-KE" sz="1800" dirty="0">
                <a:solidFill>
                  <a:srgbClr val="07A99C"/>
                </a:solidFill>
              </a:rPr>
              <a:t>Ban/restriction</a:t>
            </a:r>
          </a:p>
          <a:p>
            <a:r>
              <a:rPr lang="en-KE" sz="1800" dirty="0">
                <a:solidFill>
                  <a:srgbClr val="07A99C"/>
                </a:solidFill>
              </a:rPr>
              <a:t>Education-Awareness compaigns</a:t>
            </a:r>
          </a:p>
          <a:p>
            <a:r>
              <a:rPr lang="en-KE" sz="1800" dirty="0">
                <a:solidFill>
                  <a:srgbClr val="07A99C"/>
                </a:solidFill>
              </a:rPr>
              <a:t>Evidence based treatment decisions</a:t>
            </a:r>
          </a:p>
          <a:p>
            <a:r>
              <a:rPr lang="en-KE" sz="1800" dirty="0">
                <a:solidFill>
                  <a:srgbClr val="07A99C"/>
                </a:solidFill>
              </a:rPr>
              <a:t>Treatment guidelines</a:t>
            </a:r>
          </a:p>
          <a:p>
            <a:r>
              <a:rPr lang="en-KE" sz="1800" dirty="0">
                <a:solidFill>
                  <a:srgbClr val="07A99C"/>
                </a:solidFill>
              </a:rPr>
              <a:t>Vaccines use</a:t>
            </a:r>
          </a:p>
          <a:p>
            <a:r>
              <a:rPr lang="en-KE" sz="1800" dirty="0">
                <a:solidFill>
                  <a:srgbClr val="07A99C"/>
                </a:solidFill>
              </a:rPr>
              <a:t>Limiting profit of prescribers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6212989-6B3B-0941-A9C1-43081708C6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0296" y="4754032"/>
            <a:ext cx="4152456" cy="1775637"/>
          </a:xfrm>
          <a:solidFill>
            <a:schemeClr val="accent1">
              <a:lumMod val="20000"/>
              <a:lumOff val="80000"/>
            </a:schemeClr>
          </a:solidFill>
          <a:ln w="7620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KE" sz="1800" b="1" u="sng" dirty="0">
                <a:solidFill>
                  <a:srgbClr val="07A99C"/>
                </a:solidFill>
              </a:rPr>
              <a:t>Reduce transmission</a:t>
            </a:r>
            <a:endParaRPr lang="en-KE" sz="1800" b="1" dirty="0">
              <a:solidFill>
                <a:srgbClr val="07A99C"/>
              </a:solidFill>
            </a:endParaRPr>
          </a:p>
          <a:p>
            <a:r>
              <a:rPr lang="en-KE" sz="1800" dirty="0">
                <a:solidFill>
                  <a:srgbClr val="07A99C"/>
                </a:solidFill>
              </a:rPr>
              <a:t>AMR surveillance </a:t>
            </a:r>
          </a:p>
          <a:p>
            <a:r>
              <a:rPr lang="en-KE" sz="1800" dirty="0">
                <a:solidFill>
                  <a:srgbClr val="07A99C"/>
                </a:solidFill>
              </a:rPr>
              <a:t>Biosecurity</a:t>
            </a:r>
          </a:p>
          <a:p>
            <a:r>
              <a:rPr lang="en-KE" sz="1800" dirty="0">
                <a:solidFill>
                  <a:srgbClr val="07A99C"/>
                </a:solidFill>
              </a:rPr>
              <a:t>Hygiene/decontamination</a:t>
            </a:r>
          </a:p>
        </p:txBody>
      </p:sp>
      <p:pic>
        <p:nvPicPr>
          <p:cNvPr id="7" name="Content Placeholder 7">
            <a:extLst>
              <a:ext uri="{FF2B5EF4-FFF2-40B4-BE49-F238E27FC236}">
                <a16:creationId xmlns:a16="http://schemas.microsoft.com/office/drawing/2014/main" id="{FDB2BCF9-8FF2-964F-84BF-2693F64583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750" y="1424865"/>
            <a:ext cx="5335328" cy="424670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B17A604-64DB-A04B-8340-C1409668A039}"/>
              </a:ext>
            </a:extLst>
          </p:cNvPr>
          <p:cNvSpPr txBox="1"/>
          <p:nvPr/>
        </p:nvSpPr>
        <p:spPr>
          <a:xfrm>
            <a:off x="6751675" y="5723916"/>
            <a:ext cx="32145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KE" sz="2800" dirty="0"/>
              <a:t>Challenges in LMICs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18F4A1B6-7641-B944-84D4-1F8927D1480B}"/>
              </a:ext>
            </a:extLst>
          </p:cNvPr>
          <p:cNvSpPr/>
          <p:nvPr/>
        </p:nvSpPr>
        <p:spPr>
          <a:xfrm>
            <a:off x="10134157" y="1219554"/>
            <a:ext cx="1713614" cy="130036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K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Corruption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02C3DCC4-AD92-EA49-B936-05E3AA34FDAD}"/>
              </a:ext>
            </a:extLst>
          </p:cNvPr>
          <p:cNvSpPr/>
          <p:nvPr/>
        </p:nvSpPr>
        <p:spPr>
          <a:xfrm>
            <a:off x="10387788" y="2565183"/>
            <a:ext cx="1713614" cy="130036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</a:t>
            </a:r>
            <a:r>
              <a:rPr lang="en-K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 trust in authority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78C69F3-7868-1347-803E-738D858DDE52}"/>
              </a:ext>
            </a:extLst>
          </p:cNvPr>
          <p:cNvSpPr/>
          <p:nvPr/>
        </p:nvSpPr>
        <p:spPr>
          <a:xfrm>
            <a:off x="10434748" y="4103851"/>
            <a:ext cx="1713614" cy="130036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No financial subsidies</a:t>
            </a:r>
            <a:endParaRPr lang="en-KE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872822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E1D1C-41CA-DE47-8C66-0132FC532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73" y="34727"/>
            <a:ext cx="9806763" cy="1143000"/>
          </a:xfrm>
        </p:spPr>
        <p:txBody>
          <a:bodyPr>
            <a:normAutofit/>
          </a:bodyPr>
          <a:lstStyle/>
          <a:p>
            <a:r>
              <a:rPr lang="en-KE" sz="3600" b="1" dirty="0">
                <a:solidFill>
                  <a:srgbClr val="07A99C"/>
                </a:solidFill>
              </a:rPr>
              <a:t>Livestock production in LMICs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646028-D212-4949-A18C-D9F8003A92A4}"/>
              </a:ext>
            </a:extLst>
          </p:cNvPr>
          <p:cNvSpPr txBox="1"/>
          <p:nvPr/>
        </p:nvSpPr>
        <p:spPr>
          <a:xfrm>
            <a:off x="9689040" y="78676"/>
            <a:ext cx="42282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https://</a:t>
            </a:r>
            <a:r>
              <a:rPr lang="en-GB" sz="1200" dirty="0" err="1"/>
              <a:t>www.flickr.com</a:t>
            </a:r>
            <a:r>
              <a:rPr lang="en-GB" sz="1200" dirty="0"/>
              <a:t>/photos/</a:t>
            </a:r>
            <a:r>
              <a:rPr lang="en-GB" sz="1200" dirty="0" err="1"/>
              <a:t>ilri</a:t>
            </a:r>
            <a:r>
              <a:rPr lang="en-GB" sz="1200" dirty="0"/>
              <a:t>/</a:t>
            </a:r>
            <a:endParaRPr lang="en-KE" sz="12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4A429EC-E94B-D843-8A41-8029F9DC88F1}"/>
              </a:ext>
            </a:extLst>
          </p:cNvPr>
          <p:cNvSpPr txBox="1"/>
          <p:nvPr/>
        </p:nvSpPr>
        <p:spPr>
          <a:xfrm>
            <a:off x="8464500" y="5121167"/>
            <a:ext cx="13798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Nairobi, Kenya</a:t>
            </a:r>
            <a:endParaRPr lang="en-KE" sz="16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5ADC2F7-98AE-BD40-8B39-1EEA33AB17B0}"/>
              </a:ext>
            </a:extLst>
          </p:cNvPr>
          <p:cNvSpPr txBox="1"/>
          <p:nvPr/>
        </p:nvSpPr>
        <p:spPr>
          <a:xfrm>
            <a:off x="2502961" y="5132136"/>
            <a:ext cx="12245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Busia, Kenya</a:t>
            </a:r>
            <a:endParaRPr lang="en-KE" sz="16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B4500DB-D801-5D48-A969-21A8A382FF0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/>
        </p:blipFill>
        <p:spPr>
          <a:xfrm>
            <a:off x="6354850" y="1177727"/>
            <a:ext cx="5799577" cy="3954409"/>
          </a:xfrm>
          <a:prstGeom prst="rect">
            <a:avLst/>
          </a:prstGeom>
        </p:spPr>
      </p:pic>
      <p:pic>
        <p:nvPicPr>
          <p:cNvPr id="18" name="Picture 17" descr="A picture containing tree, outdoor, ground, grass&#10;&#10;Description automatically generated">
            <a:extLst>
              <a:ext uri="{FF2B5EF4-FFF2-40B4-BE49-F238E27FC236}">
                <a16:creationId xmlns:a16="http://schemas.microsoft.com/office/drawing/2014/main" id="{F91B1837-13B3-814D-B514-8506AB3CE65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2573" y="1177727"/>
            <a:ext cx="6122754" cy="3954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8077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OqmmOP97kyhs6W_5ey6Bw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3l_AyXUUESANg4dd7d1Eg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nVJG7mLZ0uWF9poJcmgKQ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i3CBAz2Jkubfj6VEhvAmg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6BKbPMYGUSEFyNgMwElGw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hqZjcejNUOjnpGUB.j1ZA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0T5JIBqS0.Tttz8ZLdcxQ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Ft7VkXSlkCVHnnf9Cr5Rg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TqfjKqEeEmg33D1teCIaQ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mynsKaT10W3cef.hdd4JQ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7NPSuFFl0CruMzI2rslKA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Ft5NlV12UmQajjezQzCUA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ZCLqpI7dkiQ_iHEGGJghw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l6PyeI3IE6S0M2eReOO_g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6J6Pp6f1E6H403_CbR.qw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HwOpSVflUe.Mo8ufbdTdA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J4c19f_FUqxpED_tvH9hA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jjBiXe2nEqWrCan0t9T2w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3o5p0W5HUGX4RYMF08yTA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3OwyM.9Sk.yRBJB5wwsAA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pyoz0DoJ0Sa.HTGkZT6ZQ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L7lsnQ2KUCyQDXH.DEhew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CstcDk33kWfh4_1GMRs2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ac.wUoGzEed7SzO.YcL_Q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m6HavA75EqahxJC__jXZQ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mrgFxHNDUudjHLu1nNVkA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kmZj9kqHUivHMMXXA40hQ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xIBlOY6ukKgMW835JXMYg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7Yn7Kg6c0qM9Fx.51zCsA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vhSsOjOFUC6vvYOmexdmg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JyiJTN63kWh_kTqvIyApQ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b.eQk8cwUSop5y1pZI2cw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mOx8jdRmE.IsNvyU0osvA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7rP6xOxaEKF99taJ8B7.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JCn5slHlEuWpgShMTVrvw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eS3PvIRzku28.jcf.IsTA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5tupGXFoEC2.tRpnV6uZQ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ehFWhhML0iPAu7nc.ObxQ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C6nNfjrf0ut2mSKMF0L5w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CkGdpMjuEWAZCbUV9sccA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j7s9T2NFUeu40ViU.0GAA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_e9oi3imkWkPsK0vC1mow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KuBcPXuqk6JPVER_01j2Q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FR7IivlP0iXLRzp9K1imw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eIlovmWrEKVH05YN51BH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NscDAkrHkqUD.q.TQ8fwQ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GpyTC6TwU.KyQVjTWlc9g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ZJdy86yqEiBKG4RLmwtyA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Djp6n3XEkCYakUu23wDAQ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EFCGBrW9EGN3PiDIJYlKw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3f34nxzlUm6WE4QuMrLnQ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OB.Uu7nF0yFplQ9T5g1_A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5BoLaL.c0SDV.arBrGgWg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uXKJRdibUSmSoNNdZh0Ww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gKIzYQXukeoNuEcu2zzVQ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wnO35ijXE6EANW0TahR9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XzITQ8YZ0yRxNivFjHz7Q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Db5paFsqEamz46pubthIQ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TStlRqVzEap.tZb2.9TsQ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Lhtsz5QHEucI7pOA7QG1Q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nU9YghmqUyWuPSLX14qIg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RsizuP1mkWGntTA99bASw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dQ5mzk87kC780Zk9GspMg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A8rJkSSqkOSPLQw3t5ISA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4zo7q9oL0KmHkD4ENGgvw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SWmDytLG0GBxrQZumPukA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sAbv8nx30.kbjZyvBrZiw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JsxKVsCKkalTn1X8zWoEg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7jhyppa1Uy7slNT6kONsQ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SoLZBo6xUSaBPoeP7zqBQ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.v3t.QD1UaNyx5WyLrtPg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8zOVSnp6kSsMcNmm7J07g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EBupH6xLECBPE5IvqYEAA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9cByuVoqkWQXyCJjYRSAQ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CiA5eeh9ke3scDppmmctA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ChAeFOH_0iwwdSgqXxi0Q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hL4xyFZ.ES6MRb4kLWNAg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Ceh_SCDpkK4cSmrPucj_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a_thXFJJUSeFC2SPfSdzQ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vNW8slVvUy2u4Yz24c67g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8rVnErBwEOGvZO_0FIcvg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BTOit3Tz0.Poe0iXKn6VA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VtQjjnIHEGmvzkT9_u5Xg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CNCZM59EkyotSFHCShpuA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mwhNx.050uzE53vYwFIfA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3rcPbC5m06_quSChxBVRQ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AmtvEuOeEu6GL6.SxK.Zg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JgYXUAWiUCNdIUZtyCooQ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81IJOuYeEe0vskmXukZrw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wdO_HcyMku9in3O.M37dg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ssu0kt4Eky3vwQgdgevvA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ZfpyaoKh0ebs6UOQtR_Hw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vGKjlTJpUO.cFBeXvLMbg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nKqRW4ogEihh.aXHQ.ZRA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vAYMuY_LU.5SktnEynPug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25T2zQ_GkWfMQgaZUfOyw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LCb1V1pyEyq8UMQsCieDg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Ap7H9nKY06XKbzcSKq4mg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P1iK_m8Nk2o7nvHA4kFSw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vzp6AO9GUOz0qH98bMd6g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HsQeOfPUkOvznBqiPyj9Q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EXRIGjEkEm8ZF2wFXl5oQ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hV16F0HmUinbeWSuKVK.g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63thTkkVUqNPD2d.8l83w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zQCXCjqykeu9WUwxXpPgw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2uPLGco8Emrvf8PetR.CQ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wakZIijdk6HurrQfpbxWQ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pBgeRYjOE.0V1QHRWwNhg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uZHmuG2DUi5vyI3GukrfA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FrtKeKL4EqCRUhV.muNnw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Rv6pjJrOUOBHL1Bj3XIFA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1689</Words>
  <Application>Microsoft Office PowerPoint</Application>
  <PresentationFormat>Widescreen</PresentationFormat>
  <Paragraphs>230</Paragraphs>
  <Slides>22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Wingdings</vt:lpstr>
      <vt:lpstr>Office Theme</vt:lpstr>
      <vt:lpstr>Office Theme</vt:lpstr>
      <vt:lpstr>Antimicrobial resistance: Wicked challenge for livestock farmers in low- and middle-income countries</vt:lpstr>
      <vt:lpstr>CGIAR and ILRI: Better lives through livestock!</vt:lpstr>
      <vt:lpstr>Disportionate effect in LMICs</vt:lpstr>
      <vt:lpstr>PowerPoint Presentation</vt:lpstr>
      <vt:lpstr>PowerPoint Presentation</vt:lpstr>
      <vt:lpstr>Hub project activities </vt:lpstr>
      <vt:lpstr>AMR lab at ILRI Kenya</vt:lpstr>
      <vt:lpstr>Fundamentals of reducing AMU and spread of AMR</vt:lpstr>
      <vt:lpstr>Livestock production in LMICs</vt:lpstr>
      <vt:lpstr>PowerPoint Presentation</vt:lpstr>
      <vt:lpstr>What happens if an animal is sick in a LMIC?</vt:lpstr>
      <vt:lpstr>PowerPoint Presentation</vt:lpstr>
      <vt:lpstr>BUILD Uganda: Poultry value chain</vt:lpstr>
      <vt:lpstr>KAP survey amongst farmers</vt:lpstr>
      <vt:lpstr>KAP survey amongst agrovets</vt:lpstr>
      <vt:lpstr>Use of ARVs in livestock production in Uganda</vt:lpstr>
      <vt:lpstr>PowerPoint Presentation</vt:lpstr>
      <vt:lpstr>PowerPoint Presentation</vt:lpstr>
      <vt:lpstr>PowerPoint Presentation</vt:lpstr>
      <vt:lpstr>Need for gendered approach to reducing antibiotic use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2021-10-05T09:17:55Z</dcterms:created>
  <dcterms:modified xsi:type="dcterms:W3CDTF">2021-10-05T10:44:50Z</dcterms:modified>
</cp:coreProperties>
</file>