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5"/>
  </p:sldMasterIdLst>
  <p:notesMasterIdLst>
    <p:notesMasterId r:id="rId108"/>
  </p:notesMasterIdLst>
  <p:sldIdLst>
    <p:sldId id="1229" r:id="rId6"/>
    <p:sldId id="1230" r:id="rId7"/>
    <p:sldId id="1226" r:id="rId8"/>
    <p:sldId id="1130" r:id="rId9"/>
    <p:sldId id="972" r:id="rId10"/>
    <p:sldId id="1231" r:id="rId11"/>
    <p:sldId id="1083" r:id="rId12"/>
    <p:sldId id="1064" r:id="rId13"/>
    <p:sldId id="1032" r:id="rId14"/>
    <p:sldId id="993" r:id="rId15"/>
    <p:sldId id="994" r:id="rId16"/>
    <p:sldId id="995" r:id="rId17"/>
    <p:sldId id="996" r:id="rId18"/>
    <p:sldId id="997" r:id="rId19"/>
    <p:sldId id="998" r:id="rId20"/>
    <p:sldId id="1042" r:id="rId21"/>
    <p:sldId id="1232" r:id="rId22"/>
    <p:sldId id="1066" r:id="rId23"/>
    <p:sldId id="974" r:id="rId24"/>
    <p:sldId id="1029" r:id="rId25"/>
    <p:sldId id="1035" r:id="rId26"/>
    <p:sldId id="977" r:id="rId27"/>
    <p:sldId id="1077" r:id="rId28"/>
    <p:sldId id="1109" r:id="rId29"/>
    <p:sldId id="1110" r:id="rId30"/>
    <p:sldId id="1112" r:id="rId31"/>
    <p:sldId id="1113" r:id="rId32"/>
    <p:sldId id="1154" r:id="rId33"/>
    <p:sldId id="1228" r:id="rId34"/>
    <p:sldId id="1233" r:id="rId35"/>
    <p:sldId id="1155" r:id="rId36"/>
    <p:sldId id="1156" r:id="rId37"/>
    <p:sldId id="1157" r:id="rId38"/>
    <p:sldId id="1158" r:id="rId39"/>
    <p:sldId id="1159" r:id="rId40"/>
    <p:sldId id="1160" r:id="rId41"/>
    <p:sldId id="1234" r:id="rId42"/>
    <p:sldId id="1235" r:id="rId43"/>
    <p:sldId id="1161" r:id="rId44"/>
    <p:sldId id="1162" r:id="rId45"/>
    <p:sldId id="1114" r:id="rId46"/>
    <p:sldId id="1128" r:id="rId47"/>
    <p:sldId id="1129" r:id="rId48"/>
    <p:sldId id="1078" r:id="rId49"/>
    <p:sldId id="1236" r:id="rId50"/>
    <p:sldId id="1084" r:id="rId51"/>
    <p:sldId id="978" r:id="rId52"/>
    <p:sldId id="1037" r:id="rId53"/>
    <p:sldId id="1020" r:id="rId54"/>
    <p:sldId id="1025" r:id="rId55"/>
    <p:sldId id="1026" r:id="rId56"/>
    <p:sldId id="1027" r:id="rId57"/>
    <p:sldId id="1068" r:id="rId58"/>
    <p:sldId id="1237" r:id="rId59"/>
    <p:sldId id="980" r:id="rId60"/>
    <p:sldId id="1038" r:id="rId61"/>
    <p:sldId id="1238" r:id="rId62"/>
    <p:sldId id="1079" r:id="rId63"/>
    <p:sldId id="1239" r:id="rId64"/>
    <p:sldId id="1085" r:id="rId65"/>
    <p:sldId id="1039" r:id="rId66"/>
    <p:sldId id="983" r:id="rId67"/>
    <p:sldId id="1002" r:id="rId68"/>
    <p:sldId id="1017" r:id="rId69"/>
    <p:sldId id="1014" r:id="rId70"/>
    <p:sldId id="1016" r:id="rId71"/>
    <p:sldId id="1024" r:id="rId72"/>
    <p:sldId id="1095" r:id="rId73"/>
    <p:sldId id="1099" r:id="rId74"/>
    <p:sldId id="1102" r:id="rId75"/>
    <p:sldId id="1106" r:id="rId76"/>
    <p:sldId id="1104" r:id="rId77"/>
    <p:sldId id="1105" r:id="rId78"/>
    <p:sldId id="1103" r:id="rId79"/>
    <p:sldId id="1107" r:id="rId80"/>
    <p:sldId id="1108" r:id="rId81"/>
    <p:sldId id="1087" r:id="rId82"/>
    <p:sldId id="1096" r:id="rId83"/>
    <p:sldId id="1098" r:id="rId84"/>
    <p:sldId id="1094" r:id="rId85"/>
    <p:sldId id="1093" r:id="rId86"/>
    <p:sldId id="1101" r:id="rId87"/>
    <p:sldId id="1100" r:id="rId88"/>
    <p:sldId id="1071" r:id="rId89"/>
    <p:sldId id="1070" r:id="rId90"/>
    <p:sldId id="1240" r:id="rId91"/>
    <p:sldId id="1241" r:id="rId92"/>
    <p:sldId id="1242" r:id="rId93"/>
    <p:sldId id="1080" r:id="rId94"/>
    <p:sldId id="1243" r:id="rId95"/>
    <p:sldId id="1086" r:id="rId96"/>
    <p:sldId id="1073" r:id="rId97"/>
    <p:sldId id="1040" r:id="rId98"/>
    <p:sldId id="1043" r:id="rId99"/>
    <p:sldId id="902" r:id="rId100"/>
    <p:sldId id="1003" r:id="rId101"/>
    <p:sldId id="1022" r:id="rId102"/>
    <p:sldId id="1041" r:id="rId103"/>
    <p:sldId id="1075" r:id="rId104"/>
    <p:sldId id="1076" r:id="rId105"/>
    <p:sldId id="1074" r:id="rId106"/>
    <p:sldId id="1081" r:id="rId10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F4A1B65-EB96-4268-A4F6-E0124B3470B0}">
          <p14:sldIdLst>
            <p14:sldId id="1229"/>
            <p14:sldId id="1230"/>
            <p14:sldId id="1226"/>
            <p14:sldId id="1130"/>
            <p14:sldId id="972"/>
            <p14:sldId id="1231"/>
            <p14:sldId id="1083"/>
            <p14:sldId id="1064"/>
            <p14:sldId id="1032"/>
            <p14:sldId id="993"/>
            <p14:sldId id="994"/>
            <p14:sldId id="995"/>
            <p14:sldId id="996"/>
            <p14:sldId id="997"/>
            <p14:sldId id="998"/>
            <p14:sldId id="1042"/>
            <p14:sldId id="1232"/>
            <p14:sldId id="1066"/>
            <p14:sldId id="974"/>
            <p14:sldId id="1029"/>
            <p14:sldId id="1035"/>
            <p14:sldId id="977"/>
            <p14:sldId id="1077"/>
            <p14:sldId id="1109"/>
            <p14:sldId id="1110"/>
            <p14:sldId id="1112"/>
            <p14:sldId id="1113"/>
            <p14:sldId id="1154"/>
            <p14:sldId id="1228"/>
            <p14:sldId id="1233"/>
            <p14:sldId id="1155"/>
            <p14:sldId id="1156"/>
            <p14:sldId id="1157"/>
            <p14:sldId id="1158"/>
            <p14:sldId id="1159"/>
            <p14:sldId id="1160"/>
            <p14:sldId id="1234"/>
            <p14:sldId id="1235"/>
            <p14:sldId id="1161"/>
            <p14:sldId id="1162"/>
            <p14:sldId id="1114"/>
            <p14:sldId id="1128"/>
            <p14:sldId id="1129"/>
            <p14:sldId id="1078"/>
            <p14:sldId id="1236"/>
            <p14:sldId id="1084"/>
            <p14:sldId id="978"/>
            <p14:sldId id="1037"/>
            <p14:sldId id="1020"/>
            <p14:sldId id="1025"/>
            <p14:sldId id="1026"/>
            <p14:sldId id="1027"/>
            <p14:sldId id="1068"/>
            <p14:sldId id="1237"/>
            <p14:sldId id="980"/>
            <p14:sldId id="1038"/>
            <p14:sldId id="1238"/>
            <p14:sldId id="1079"/>
            <p14:sldId id="1239"/>
            <p14:sldId id="1085"/>
            <p14:sldId id="1039"/>
            <p14:sldId id="983"/>
            <p14:sldId id="1002"/>
            <p14:sldId id="1017"/>
            <p14:sldId id="1014"/>
            <p14:sldId id="1016"/>
            <p14:sldId id="1024"/>
            <p14:sldId id="1095"/>
            <p14:sldId id="1099"/>
            <p14:sldId id="1102"/>
            <p14:sldId id="1106"/>
            <p14:sldId id="1104"/>
            <p14:sldId id="1105"/>
            <p14:sldId id="1103"/>
            <p14:sldId id="1107"/>
            <p14:sldId id="1108"/>
            <p14:sldId id="1087"/>
            <p14:sldId id="1096"/>
            <p14:sldId id="1098"/>
            <p14:sldId id="1094"/>
            <p14:sldId id="1093"/>
            <p14:sldId id="1101"/>
            <p14:sldId id="1100"/>
            <p14:sldId id="1071"/>
            <p14:sldId id="1070"/>
            <p14:sldId id="1240"/>
            <p14:sldId id="1241"/>
            <p14:sldId id="1242"/>
            <p14:sldId id="1080"/>
            <p14:sldId id="1243"/>
            <p14:sldId id="1086"/>
            <p14:sldId id="1073"/>
            <p14:sldId id="1040"/>
            <p14:sldId id="1043"/>
            <p14:sldId id="902"/>
            <p14:sldId id="1003"/>
            <p14:sldId id="1022"/>
            <p14:sldId id="1041"/>
            <p14:sldId id="1075"/>
            <p14:sldId id="1076"/>
            <p14:sldId id="1074"/>
            <p14:sldId id="108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haubanjar, Sanita (IWMI-Nepal)"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99FF"/>
    <a:srgbClr val="FF3300"/>
    <a:srgbClr val="CC00CC"/>
    <a:srgbClr val="CCCCFF"/>
    <a:srgbClr val="CC0000"/>
    <a:srgbClr val="9B443B"/>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2511E8-968A-4BB6-84CA-0E0630DBB396}" v="1" dt="2024-07-11T10:24:31.2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7"/>
  </p:normalViewPr>
  <p:slideViewPr>
    <p:cSldViewPr snapToGrid="0">
      <p:cViewPr varScale="1">
        <p:scale>
          <a:sx n="104" d="100"/>
          <a:sy n="104" d="100"/>
        </p:scale>
        <p:origin x="896" y="2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theme" Target="theme/theme1.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1.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tableStyles" Target="tableStyles.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notesMaster" Target="notesMasters/notesMaster1.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microsoft.com/office/2015/10/relationships/revisionInfo" Target="revisionInfo.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commentAuthors" Target="commentAuthors.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presProps" Target="presProp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05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1"/>
            <a:ext cx="2945659" cy="498055"/>
          </a:xfrm>
          <a:prstGeom prst="rect">
            <a:avLst/>
          </a:prstGeom>
        </p:spPr>
        <p:txBody>
          <a:bodyPr vert="horz" lIns="91440" tIns="45720" rIns="91440" bIns="45720" rtlCol="0"/>
          <a:lstStyle>
            <a:lvl1pPr algn="r">
              <a:defRPr sz="1200"/>
            </a:lvl1pPr>
          </a:lstStyle>
          <a:p>
            <a:fld id="{9CB07585-922C-431A-9747-400C692D212D}" type="datetimeFigureOut">
              <a:rPr lang="en-US" smtClean="0"/>
              <a:t>8/30/24</a:t>
            </a:fld>
            <a:endParaRPr lang="en-US"/>
          </a:p>
        </p:txBody>
      </p:sp>
      <p:sp>
        <p:nvSpPr>
          <p:cNvPr id="4" name="Slide Image Placeholder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4"/>
            <a:ext cx="2945659" cy="49805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28584"/>
            <a:ext cx="2945659" cy="498054"/>
          </a:xfrm>
          <a:prstGeom prst="rect">
            <a:avLst/>
          </a:prstGeom>
        </p:spPr>
        <p:txBody>
          <a:bodyPr vert="horz" lIns="91440" tIns="45720" rIns="91440" bIns="45720" rtlCol="0" anchor="b"/>
          <a:lstStyle>
            <a:lvl1pPr algn="r">
              <a:defRPr sz="1200"/>
            </a:lvl1pPr>
          </a:lstStyle>
          <a:p>
            <a:fld id="{FC3B1BE3-A7CD-4583-B91C-2A5EF1089DB4}" type="slidenum">
              <a:rPr lang="en-US" smtClean="0"/>
              <a:t>‹#›</a:t>
            </a:fld>
            <a:endParaRPr lang="en-US"/>
          </a:p>
        </p:txBody>
      </p:sp>
    </p:spTree>
    <p:extLst>
      <p:ext uri="{BB962C8B-B14F-4D97-AF65-F5344CB8AC3E}">
        <p14:creationId xmlns:p14="http://schemas.microsoft.com/office/powerpoint/2010/main" val="2965874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hf.wefnexustool.org/login.php" TargetMode="External"/><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Provide the context of the course development, acknowledgements, people involved, etc.</a:t>
            </a:r>
          </a:p>
          <a:p>
            <a:r>
              <a:rPr lang="en-US"/>
              <a:t>Prof. Rajesh for Trends &amp; Prof. Vishnu for </a:t>
            </a:r>
            <a:r>
              <a:rPr lang="en-US" err="1"/>
              <a:t>WEFE</a:t>
            </a:r>
            <a:r>
              <a:rPr lang="en-US"/>
              <a:t> Nexus concept</a:t>
            </a:r>
          </a:p>
        </p:txBody>
      </p:sp>
      <p:sp>
        <p:nvSpPr>
          <p:cNvPr id="4" name="Slide Number Placeholder 3"/>
          <p:cNvSpPr>
            <a:spLocks noGrp="1"/>
          </p:cNvSpPr>
          <p:nvPr>
            <p:ph type="sldNum" sz="quarter" idx="5"/>
          </p:nvPr>
        </p:nvSpPr>
        <p:spPr/>
        <p:txBody>
          <a:bodyPr/>
          <a:lstStyle/>
          <a:p>
            <a:fld id="{FC3B1BE3-A7CD-4583-B91C-2A5EF1089DB4}" type="slidenum">
              <a:rPr lang="en-US" smtClean="0"/>
              <a:t>1</a:t>
            </a:fld>
            <a:endParaRPr lang="en-US"/>
          </a:p>
        </p:txBody>
      </p:sp>
    </p:spTree>
    <p:extLst>
      <p:ext uri="{BB962C8B-B14F-4D97-AF65-F5344CB8AC3E}">
        <p14:creationId xmlns:p14="http://schemas.microsoft.com/office/powerpoint/2010/main" val="182402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(Arthur</a:t>
            </a:r>
            <a:r>
              <a:rPr lang="en-US" baseline="0"/>
              <a:t> et al., 2019)</a:t>
            </a:r>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20</a:t>
            </a:fld>
            <a:endParaRPr lang="en-US"/>
          </a:p>
        </p:txBody>
      </p:sp>
    </p:spTree>
    <p:extLst>
      <p:ext uri="{BB962C8B-B14F-4D97-AF65-F5344CB8AC3E}">
        <p14:creationId xmlns:p14="http://schemas.microsoft.com/office/powerpoint/2010/main" val="3041279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latin typeface="+mn-lt"/>
              </a:rPr>
              <a:t>The session is based on the module developed by CGIAR Nexus Gain Initiative and I was also in the module development team. You can also find this module online. </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23</a:t>
            </a:fld>
            <a:endParaRPr lang="en-US"/>
          </a:p>
        </p:txBody>
      </p:sp>
    </p:spTree>
    <p:extLst>
      <p:ext uri="{BB962C8B-B14F-4D97-AF65-F5344CB8AC3E}">
        <p14:creationId xmlns:p14="http://schemas.microsoft.com/office/powerpoint/2010/main" val="4276654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latin typeface="+mn-lt"/>
              </a:rPr>
              <a:t>This session is divided into three parts. </a:t>
            </a:r>
          </a:p>
          <a:p>
            <a:endParaRPr lang="en-GB" sz="1200">
              <a:latin typeface="+mn-lt"/>
            </a:endParaRPr>
          </a:p>
          <a:p>
            <a:pPr marL="173336" indent="-173336">
              <a:buFont typeface="Arial" panose="020B0604020202020204" pitchFamily="34" charset="0"/>
              <a:buChar char="•"/>
            </a:pPr>
            <a:r>
              <a:rPr lang="en-GB" sz="1200">
                <a:latin typeface="+mn-lt"/>
              </a:rPr>
              <a:t>The first part provides the overview on the transition from resource-centric to people-centric WEFE Nexus approaches</a:t>
            </a:r>
          </a:p>
          <a:p>
            <a:pPr marL="173336" indent="-173336">
              <a:buFont typeface="Arial" panose="020B0604020202020204" pitchFamily="34" charset="0"/>
              <a:buChar char="•"/>
            </a:pPr>
            <a:r>
              <a:rPr lang="en-GB" sz="1200">
                <a:latin typeface="+mn-lt"/>
              </a:rPr>
              <a:t>The second part introduces the social dimension of resources access with a social equity framework for addressing gender equity and social inclusion in the WEFE Nexus</a:t>
            </a:r>
          </a:p>
          <a:p>
            <a:pPr marL="173336" indent="-173336">
              <a:buFont typeface="Arial" panose="020B0604020202020204" pitchFamily="34" charset="0"/>
              <a:buChar char="•"/>
            </a:pPr>
            <a:r>
              <a:rPr lang="en-GB" sz="1200">
                <a:latin typeface="+mn-lt"/>
              </a:rPr>
              <a:t>We end the session with interactive group work</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24</a:t>
            </a:fld>
            <a:endParaRPr lang="en-US"/>
          </a:p>
        </p:txBody>
      </p:sp>
    </p:spTree>
    <p:extLst>
      <p:ext uri="{BB962C8B-B14F-4D97-AF65-F5344CB8AC3E}">
        <p14:creationId xmlns:p14="http://schemas.microsoft.com/office/powerpoint/2010/main" val="1406241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a:t>Gender is not only about women, nor is it a synonym for women. Gender refers to socially constructed roles, behaviors, expressions and identities of girls, women, boys, men and gender-diverse persons. </a:t>
            </a:r>
            <a:endParaRPr lang="en-GB" sz="1200">
              <a:effectLst/>
              <a:latin typeface="Calibri" panose="020F0502020204030204" pitchFamily="34" charset="0"/>
              <a:ea typeface="Calibri" panose="020F0502020204030204" pitchFamily="34" charset="0"/>
              <a:cs typeface="Calibri" panose="020F0502020204030204" pitchFamily="34" charset="0"/>
            </a:endParaRPr>
          </a:p>
          <a:p>
            <a:r>
              <a:rPr lang="en-GB" sz="1200">
                <a:effectLst/>
                <a:latin typeface="Calibri" panose="020F0502020204030204" pitchFamily="34" charset="0"/>
                <a:ea typeface="Calibri" panose="020F0502020204030204" pitchFamily="34" charset="0"/>
                <a:cs typeface="Calibri" panose="020F0502020204030204" pitchFamily="34" charset="0"/>
              </a:rPr>
              <a:t>From yesterday to today you must have heard of WEFE Nexus several times.</a:t>
            </a:r>
          </a:p>
          <a:p>
            <a:r>
              <a:rPr lang="en-GB" sz="1200">
                <a:effectLst/>
                <a:latin typeface="Calibri" panose="020F0502020204030204" pitchFamily="34" charset="0"/>
                <a:cs typeface="Calibri" panose="020F0502020204030204" pitchFamily="34" charset="0"/>
              </a:rPr>
              <a:t>However, it’s important to note: the WEFE Nexus is not just about the Nexus between water, energy, food and environment sectors. It is also the interactions between people and these sectors. </a:t>
            </a:r>
            <a:endParaRPr lang="en-US" sz="1200"/>
          </a:p>
        </p:txBody>
      </p:sp>
      <p:sp>
        <p:nvSpPr>
          <p:cNvPr id="4" name="Slide Number Placeholder 3"/>
          <p:cNvSpPr>
            <a:spLocks noGrp="1"/>
          </p:cNvSpPr>
          <p:nvPr>
            <p:ph type="sldNum" sz="quarter" idx="5"/>
          </p:nvPr>
        </p:nvSpPr>
        <p:spPr/>
        <p:txBody>
          <a:bodyPr/>
          <a:lstStyle/>
          <a:p>
            <a:fld id="{FC3B1BE3-A7CD-4583-B91C-2A5EF1089DB4}" type="slidenum">
              <a:rPr lang="en-US" smtClean="0"/>
              <a:t>25</a:t>
            </a:fld>
            <a:endParaRPr lang="en-US"/>
          </a:p>
        </p:txBody>
      </p:sp>
    </p:spTree>
    <p:extLst>
      <p:ext uri="{BB962C8B-B14F-4D97-AF65-F5344CB8AC3E}">
        <p14:creationId xmlns:p14="http://schemas.microsoft.com/office/powerpoint/2010/main" val="3254569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a:t>Let‘s now look at WEFE Nexus thinking and what it means for considering gender equality and social inclusion in designing and implementing Nexus interventions.</a:t>
            </a:r>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26</a:t>
            </a:fld>
            <a:endParaRPr lang="en-US"/>
          </a:p>
        </p:txBody>
      </p:sp>
    </p:spTree>
    <p:extLst>
      <p:ext uri="{BB962C8B-B14F-4D97-AF65-F5344CB8AC3E}">
        <p14:creationId xmlns:p14="http://schemas.microsoft.com/office/powerpoint/2010/main" val="25040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a:latin typeface="+mn-lt"/>
              </a:rPr>
              <a:t>By now you all are clear that Nexus approaches differ from traditional, sector-specific policies and practices because they do not focus on gains within individual sectors. </a:t>
            </a:r>
          </a:p>
        </p:txBody>
      </p:sp>
      <p:sp>
        <p:nvSpPr>
          <p:cNvPr id="4" name="Slide Number Placeholder 3"/>
          <p:cNvSpPr>
            <a:spLocks noGrp="1"/>
          </p:cNvSpPr>
          <p:nvPr>
            <p:ph type="sldNum" sz="quarter" idx="5"/>
          </p:nvPr>
        </p:nvSpPr>
        <p:spPr/>
        <p:txBody>
          <a:bodyPr/>
          <a:lstStyle/>
          <a:p>
            <a:fld id="{FC3B1BE3-A7CD-4583-B91C-2A5EF1089DB4}" type="slidenum">
              <a:rPr lang="en-US" smtClean="0"/>
              <a:t>27</a:t>
            </a:fld>
            <a:endParaRPr lang="en-US"/>
          </a:p>
        </p:txBody>
      </p:sp>
    </p:spTree>
    <p:extLst>
      <p:ext uri="{BB962C8B-B14F-4D97-AF65-F5344CB8AC3E}">
        <p14:creationId xmlns:p14="http://schemas.microsoft.com/office/powerpoint/2010/main" val="1071124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4400" b="1" dirty="0"/>
              <a:t>Gender equity and social inclusion are currently the missing links in many </a:t>
            </a:r>
            <a:r>
              <a:rPr lang="en-GB" sz="4400" b="1" dirty="0" err="1"/>
              <a:t>WEFE</a:t>
            </a:r>
            <a:r>
              <a:rPr lang="en-GB" sz="4400" b="1" dirty="0"/>
              <a:t> Nexus approaches.</a:t>
            </a:r>
          </a:p>
          <a:p>
            <a:pPr algn="l"/>
            <a:endParaRPr lang="en-GB" sz="1200" dirty="0">
              <a:latin typeface="+mn-lt"/>
            </a:endParaRPr>
          </a:p>
          <a:p>
            <a:pPr defTabSz="693344">
              <a:defRPr/>
            </a:pPr>
            <a:r>
              <a:rPr lang="en-GB" sz="1200" dirty="0"/>
              <a:t>Around the world, we see persistent gender inequalities in access to resources and decisions over how to use and manage these. </a:t>
            </a:r>
            <a:r>
              <a:rPr lang="en-GB" sz="1200" dirty="0">
                <a:latin typeface="+mn-lt"/>
              </a:rPr>
              <a:t>Rural women and men particularly rely on land and other natural resources for their livelihoods. But often, </a:t>
            </a:r>
            <a:r>
              <a:rPr lang="en-GB" sz="1200" b="1" dirty="0">
                <a:latin typeface="+mn-lt"/>
              </a:rPr>
              <a:t>only men are recognized as the authorities, providers, farmers and resource managers of their households and communities </a:t>
            </a:r>
            <a:r>
              <a:rPr lang="en-GB" sz="1200" dirty="0">
                <a:latin typeface="+mn-lt"/>
              </a:rPr>
              <a:t>– even though women, too, are responsible for providing and managing food, water, fuel, cash and other resources on a daily basis.</a:t>
            </a:r>
          </a:p>
          <a:p>
            <a:pPr algn="l"/>
            <a:endParaRPr lang="en-GB" sz="1200" dirty="0">
              <a:latin typeface="+mn-lt"/>
            </a:endParaRPr>
          </a:p>
          <a:p>
            <a:r>
              <a:rPr lang="en-GB" sz="1200" dirty="0">
                <a:latin typeface="+mn-lt"/>
              </a:rPr>
              <a:t>Too often, </a:t>
            </a:r>
            <a:r>
              <a:rPr lang="en-GB" sz="1200" b="1" dirty="0">
                <a:latin typeface="+mn-lt"/>
              </a:rPr>
              <a:t>women are also left out of development and environmental initiatives, since they are not seen as legitimate stakeholders.</a:t>
            </a:r>
            <a:endParaRPr lang="en-GB" sz="1200" baseline="30000" dirty="0">
              <a:latin typeface="+mn-lt"/>
            </a:endParaRPr>
          </a:p>
          <a:p>
            <a:endParaRPr lang="en-GB" sz="1200" baseline="30000" dirty="0">
              <a:latin typeface="+mn-lt"/>
            </a:endParaRPr>
          </a:p>
          <a:p>
            <a:pPr algn="l"/>
            <a:r>
              <a:rPr lang="en-GB" sz="1200" dirty="0">
                <a:latin typeface="+mn-lt"/>
              </a:rPr>
              <a:t>In reality, women have unique knowledge of and priorities for the management of resources in their communities. However, there are many gender- or inclusion-specific barriers that make it difficult for women to access and progress in decision-making spaces, for instance, time availability and mobility outside of the home hinder many rural women’s ability to participate in user groups. Likewise, in the workplace, the water, energy and food sectors are considered very technical and, thus, due to societal norms, these sectors are typically associated with men.</a:t>
            </a:r>
            <a:endParaRPr lang="en-GB" dirty="0"/>
          </a:p>
          <a:p>
            <a:pPr algn="l"/>
            <a:endParaRPr lang="en-GB" sz="1200" dirty="0">
              <a:latin typeface="+mn-lt"/>
            </a:endParaRPr>
          </a:p>
          <a:p>
            <a:pPr algn="l"/>
            <a:r>
              <a:rPr lang="en-GB" sz="1200" b="1" dirty="0">
                <a:latin typeface="+mn-lt"/>
              </a:rPr>
              <a:t>We should also know that-women (and men) are heterogeneous groups and may have vastly different experiences based on other social factors</a:t>
            </a:r>
            <a:r>
              <a:rPr lang="en-GB" sz="1200" dirty="0">
                <a:latin typeface="+mn-lt"/>
              </a:rPr>
              <a:t>. For example, Dalit (low-caste) women from poor households in rural areas have different needs and realities with respect to energy or water use than better-off women in the cities. Or even, poor and better-off women in cities may have different needs and realities on these resources. </a:t>
            </a:r>
          </a:p>
          <a:p>
            <a:pPr algn="l"/>
            <a:r>
              <a:rPr lang="en-GB" sz="1200" dirty="0">
                <a:latin typeface="+mn-lt"/>
              </a:rPr>
              <a:t>But overall, women (in all their diversity) have limited control over management decisions at all levels compared to men.</a:t>
            </a:r>
          </a:p>
          <a:p>
            <a:pPr algn="l"/>
            <a:endParaRPr lang="en-GB" sz="1200" dirty="0">
              <a:latin typeface="+mn-lt"/>
            </a:endParaRPr>
          </a:p>
          <a:p>
            <a:pPr algn="l"/>
            <a:r>
              <a:rPr lang="en-GB" sz="1200" b="0" dirty="0">
                <a:latin typeface="+mn-lt"/>
              </a:rPr>
              <a:t>That said, </a:t>
            </a:r>
            <a:r>
              <a:rPr lang="en-GB" sz="1200" b="1" dirty="0">
                <a:latin typeface="+mn-lt"/>
              </a:rPr>
              <a:t>many categories of men also experience marginalization</a:t>
            </a:r>
            <a:r>
              <a:rPr lang="en-GB" sz="1200" dirty="0">
                <a:latin typeface="+mn-lt"/>
              </a:rPr>
              <a:t>. Men in disadvantaged groups (such as ethnic minorities, lower castes or landless men) may struggle to have their voices heard in their communities and in higher-level governance spaces that shape their local opportunities and resource access in significant ways.</a:t>
            </a:r>
          </a:p>
        </p:txBody>
      </p:sp>
      <p:sp>
        <p:nvSpPr>
          <p:cNvPr id="4" name="Slide Number Placeholder 3"/>
          <p:cNvSpPr>
            <a:spLocks noGrp="1"/>
          </p:cNvSpPr>
          <p:nvPr>
            <p:ph type="sldNum" sz="quarter" idx="5"/>
          </p:nvPr>
        </p:nvSpPr>
        <p:spPr/>
        <p:txBody>
          <a:bodyPr/>
          <a:lstStyle/>
          <a:p>
            <a:fld id="{FC3B1BE3-A7CD-4583-B91C-2A5EF1089DB4}" type="slidenum">
              <a:rPr lang="en-US" smtClean="0"/>
              <a:t>28</a:t>
            </a:fld>
            <a:endParaRPr lang="en-US"/>
          </a:p>
        </p:txBody>
      </p:sp>
    </p:spTree>
    <p:extLst>
      <p:ext uri="{BB962C8B-B14F-4D97-AF65-F5344CB8AC3E}">
        <p14:creationId xmlns:p14="http://schemas.microsoft.com/office/powerpoint/2010/main" val="2251396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1" dirty="0">
                <a:latin typeface="+mn-lt"/>
              </a:rPr>
              <a:t>This web shows many different aspects of a person’s identity that, together, can lead to their exclusion or inclusion in decision-making and benefit-sharing related to water, energy, food and ecosystems. Gender, in addition to the multiple identities such as caste, ethnicity, age, disability etc., can lead to an individual’s exclusion. </a:t>
            </a:r>
            <a:r>
              <a:rPr lang="en-GB" sz="1200" dirty="0">
                <a:latin typeface="+mn-lt"/>
              </a:rPr>
              <a:t>Advancing gender equity and social inclusion in the WEFE Nexus requires recognizing who is excluded and on what basis, to challenge that discrimination.</a:t>
            </a:r>
          </a:p>
          <a:p>
            <a:pPr algn="l"/>
            <a:endParaRPr lang="en-GB" sz="1200" dirty="0">
              <a:latin typeface="+mn-lt"/>
            </a:endParaRPr>
          </a:p>
          <a:p>
            <a:r>
              <a:rPr lang="en-GB" sz="1200" b="1" dirty="0">
                <a:latin typeface="+mn-lt"/>
              </a:rPr>
              <a:t>By addressing these inequalities across sectors in policy and practice, Nexus approaches can enable more equitable access to resource decisions, services and benefits for all. </a:t>
            </a:r>
            <a:endParaRPr lang="en-GB" sz="1200" dirty="0">
              <a:latin typeface="+mn-lt"/>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29</a:t>
            </a:fld>
            <a:endParaRPr lang="en-US"/>
          </a:p>
        </p:txBody>
      </p:sp>
    </p:spTree>
    <p:extLst>
      <p:ext uri="{BB962C8B-B14F-4D97-AF65-F5344CB8AC3E}">
        <p14:creationId xmlns:p14="http://schemas.microsoft.com/office/powerpoint/2010/main" val="3482048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Next, let‘s look at a social equity framework that helps understand what the key considerations are for integrating gender and social inclusion considerations in WEFE Nexus </a:t>
            </a:r>
            <a:r>
              <a:rPr lang="de-DE" dirty="0" err="1"/>
              <a:t>interventions</a:t>
            </a:r>
            <a:r>
              <a:rPr lang="de-DE" dirty="0"/>
              <a:t>.</a:t>
            </a:r>
          </a:p>
        </p:txBody>
      </p:sp>
      <p:sp>
        <p:nvSpPr>
          <p:cNvPr id="4" name="Slide Number Placeholder 3"/>
          <p:cNvSpPr>
            <a:spLocks noGrp="1"/>
          </p:cNvSpPr>
          <p:nvPr>
            <p:ph type="sldNum" sz="quarter" idx="5"/>
          </p:nvPr>
        </p:nvSpPr>
        <p:spPr/>
        <p:txBody>
          <a:bodyPr/>
          <a:lstStyle/>
          <a:p>
            <a:fld id="{FC3B1BE3-A7CD-4583-B91C-2A5EF1089DB4}" type="slidenum">
              <a:rPr lang="en-US" smtClean="0"/>
              <a:t>30</a:t>
            </a:fld>
            <a:endParaRPr lang="en-US"/>
          </a:p>
        </p:txBody>
      </p:sp>
    </p:spTree>
    <p:extLst>
      <p:ext uri="{BB962C8B-B14F-4D97-AF65-F5344CB8AC3E}">
        <p14:creationId xmlns:p14="http://schemas.microsoft.com/office/powerpoint/2010/main" val="1682083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n-lt"/>
                <a:cs typeface="Calibri"/>
              </a:rPr>
              <a:t>Gender equity and social inclusion strategies can help identify entry points for fostering equitable and sustainable resource access for diverse Nexus stakeholders at different scales. A social equity framework can help guide this process by drawing attention to “who”, “how” and “why” to achieve equitable outcomes </a:t>
            </a:r>
            <a:r>
              <a:rPr lang="en-GB" sz="1200" dirty="0">
                <a:highlight>
                  <a:srgbClr val="FFFF00"/>
                </a:highlight>
                <a:latin typeface="+mn-lt"/>
                <a:cs typeface="Calibri"/>
              </a:rPr>
              <a:t>in Nexus initiatives</a:t>
            </a:r>
            <a:r>
              <a:rPr lang="en-GB" sz="1200" dirty="0">
                <a:latin typeface="+mn-lt"/>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n-lt"/>
              <a:cs typeface="Calibri"/>
            </a:endParaRPr>
          </a:p>
          <a:p>
            <a:r>
              <a:rPr lang="en-GB" sz="3600" dirty="0">
                <a:solidFill>
                  <a:srgbClr val="004C82"/>
                </a:solidFill>
              </a:rPr>
              <a:t>The first pillar, Recognition, refers to </a:t>
            </a:r>
            <a:r>
              <a:rPr lang="en-GB" sz="3600" b="1" dirty="0">
                <a:solidFill>
                  <a:srgbClr val="F4971A"/>
                </a:solidFill>
              </a:rPr>
              <a:t>when people or social groups have equal opportunities to be valued as legitimate, respected and dignified participants in society.</a:t>
            </a:r>
          </a:p>
          <a:p>
            <a:endParaRPr lang="en-GB" sz="1200" b="1" dirty="0">
              <a:latin typeface="Calibri"/>
              <a:cs typeface="Calibri"/>
            </a:endParaRPr>
          </a:p>
          <a:p>
            <a:pPr algn="l"/>
            <a:r>
              <a:rPr lang="en-GB" sz="1200" dirty="0">
                <a:latin typeface="Calibri"/>
                <a:cs typeface="Calibri"/>
              </a:rPr>
              <a:t>For example, many rural women do as much or more farm work than their spouse but are not recognised as farmers in their own right, and their knowledge and skills are undervalued. As such, they are frequently not considered legitimate (justified or valued) stakeholders in agricultural interventions.</a:t>
            </a:r>
            <a:endParaRPr lang="en-GB" dirty="0">
              <a:latin typeface="Calibri"/>
              <a:cs typeface="Calibri"/>
            </a:endParaRPr>
          </a:p>
          <a:p>
            <a:pPr algn="l"/>
            <a:endParaRPr lang="en-GB" sz="1200" dirty="0">
              <a:latin typeface="Calibri" panose="020F0502020204030204" pitchFamily="34" charset="0"/>
              <a:cs typeface="Calibri" panose="020F0502020204030204" pitchFamily="34" charset="0"/>
            </a:endParaRPr>
          </a:p>
          <a:p>
            <a:r>
              <a:rPr lang="en-GB" sz="1200" b="1" dirty="0">
                <a:latin typeface="Calibri"/>
                <a:cs typeface="Calibri"/>
              </a:rPr>
              <a:t>Nexus initiatives must identify which social groups will affect, and be affected by, Nexus interventions</a:t>
            </a:r>
            <a:r>
              <a:rPr lang="en-GB" sz="1200" dirty="0">
                <a:latin typeface="Calibri"/>
                <a:cs typeface="Calibri"/>
              </a:rPr>
              <a:t>. This broad range of stakeholders may include: </a:t>
            </a:r>
            <a:endParaRPr lang="en-GB" sz="1200" dirty="0">
              <a:latin typeface="Calibri" panose="020F0502020204030204" pitchFamily="34" charset="0"/>
              <a:cs typeface="Calibri" panose="020F0502020204030204" pitchFamily="34" charset="0"/>
            </a:endParaRP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Policymakers</a:t>
            </a: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Staff of national and local government agencies participating in the implementation of interventions</a:t>
            </a: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Intended beneficiaries in all their diversity</a:t>
            </a:r>
          </a:p>
          <a:p>
            <a:pPr marL="288893" indent="-288893">
              <a:buFont typeface="Arial" panose="020B0604020202020204" pitchFamily="34" charset="0"/>
              <a:buChar char="•"/>
            </a:pPr>
            <a:r>
              <a:rPr lang="en-GB" sz="1200" dirty="0">
                <a:latin typeface="Calibri" panose="020F0502020204030204" pitchFamily="34" charset="0"/>
                <a:cs typeface="Calibri" panose="020F0502020204030204" pitchFamily="34" charset="0"/>
              </a:rPr>
              <a:t>Persons or groups who may be affected adversely by the interventions in the short- or long-term, which includes private sector actors, interest groups, civil society organisations and donors.</a:t>
            </a:r>
          </a:p>
          <a:p>
            <a:endParaRPr lang="en-GB" sz="1200" dirty="0">
              <a:latin typeface="Calibri" panose="020F0502020204030204" pitchFamily="34" charset="0"/>
              <a:cs typeface="Calibri" panose="020F0502020204030204" pitchFamily="34" charset="0"/>
            </a:endParaRPr>
          </a:p>
          <a:p>
            <a:r>
              <a:rPr lang="en-GB" sz="3600" b="1" dirty="0">
                <a:solidFill>
                  <a:srgbClr val="004C82"/>
                </a:solidFill>
                <a:latin typeface="Calibri"/>
                <a:cs typeface="Calibri"/>
              </a:rPr>
              <a:t>Understanding the stakeholders, and their needs and roles, helps design interventions that enable more equal participation and benefits. </a:t>
            </a:r>
            <a:endParaRPr lang="en-GB" sz="12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n-lt"/>
              <a:cs typeface="Calibri"/>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31</a:t>
            </a:fld>
            <a:endParaRPr lang="en-US"/>
          </a:p>
        </p:txBody>
      </p:sp>
    </p:spTree>
    <p:extLst>
      <p:ext uri="{BB962C8B-B14F-4D97-AF65-F5344CB8AC3E}">
        <p14:creationId xmlns:p14="http://schemas.microsoft.com/office/powerpoint/2010/main" val="1745250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Provide the context of the course development, acknowledgements, people involved, etc.</a:t>
            </a:r>
          </a:p>
          <a:p>
            <a:r>
              <a:rPr lang="en-US"/>
              <a:t>Prof. Rajesh for Trends &amp; Prof. Vishnu for </a:t>
            </a:r>
            <a:r>
              <a:rPr lang="en-US" err="1"/>
              <a:t>WEFE</a:t>
            </a:r>
            <a:r>
              <a:rPr lang="en-US"/>
              <a:t> Nexus concept</a:t>
            </a:r>
          </a:p>
        </p:txBody>
      </p:sp>
      <p:sp>
        <p:nvSpPr>
          <p:cNvPr id="4" name="Slide Number Placeholder 3"/>
          <p:cNvSpPr>
            <a:spLocks noGrp="1"/>
          </p:cNvSpPr>
          <p:nvPr>
            <p:ph type="sldNum" sz="quarter" idx="5"/>
          </p:nvPr>
        </p:nvSpPr>
        <p:spPr/>
        <p:txBody>
          <a:bodyPr/>
          <a:lstStyle/>
          <a:p>
            <a:fld id="{FC3B1BE3-A7CD-4583-B91C-2A5EF1089DB4}" type="slidenum">
              <a:rPr lang="en-US" smtClean="0"/>
              <a:t>3</a:t>
            </a:fld>
            <a:endParaRPr lang="en-US"/>
          </a:p>
        </p:txBody>
      </p:sp>
    </p:spTree>
    <p:extLst>
      <p:ext uri="{BB962C8B-B14F-4D97-AF65-F5344CB8AC3E}">
        <p14:creationId xmlns:p14="http://schemas.microsoft.com/office/powerpoint/2010/main" val="2501056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3600" dirty="0"/>
              <a:t>Social equity principles dictate that the needs, rights, knowledge systems and priorities of different groups must be recognized and legitimized.</a:t>
            </a:r>
          </a:p>
          <a:p>
            <a:pPr defTabSz="693344">
              <a:defRPr/>
            </a:pPr>
            <a:endParaRPr lang="en-GB" sz="1200" dirty="0">
              <a:latin typeface="Calibri" panose="020F0502020204030204" pitchFamily="34" charset="0"/>
              <a:cs typeface="Calibri" panose="020F0502020204030204" pitchFamily="34" charset="0"/>
            </a:endParaRPr>
          </a:p>
          <a:p>
            <a:pPr defTabSz="693344">
              <a:defRPr/>
            </a:pPr>
            <a:r>
              <a:rPr lang="en-GB" sz="1200" dirty="0">
                <a:latin typeface="Calibri" panose="020F0502020204030204" pitchFamily="34" charset="0"/>
                <a:cs typeface="Calibri" panose="020F0502020204030204" pitchFamily="34" charset="0"/>
              </a:rPr>
              <a:t>The stakeholders come from many levels – from local to national and international – and are not all usually present in the same water, energy, food and ecosystem decision-making spaces. </a:t>
            </a:r>
            <a:r>
              <a:rPr lang="en-GB" sz="3600" b="1" dirty="0">
                <a:solidFill>
                  <a:srgbClr val="F4971A"/>
                </a:solidFill>
              </a:rPr>
              <a:t>Power relations among stakeholder groups can be highly unequal.</a:t>
            </a:r>
            <a:r>
              <a:rPr lang="en-GB" sz="3600" dirty="0"/>
              <a:t> This means that the knowledge and priorities of some may be perceived as having more legitimacy than those of others.</a:t>
            </a:r>
          </a:p>
          <a:p>
            <a:pPr defTabSz="693344">
              <a:defRPr/>
            </a:pPr>
            <a:endParaRPr lang="en-GB" sz="3600" dirty="0"/>
          </a:p>
          <a:p>
            <a:pPr algn="l"/>
            <a:r>
              <a:rPr lang="en-GB" sz="1200" dirty="0">
                <a:latin typeface="Calibri" panose="020F0502020204030204" pitchFamily="34" charset="0"/>
                <a:cs typeface="Calibri" panose="020F0502020204030204" pitchFamily="34" charset="0"/>
              </a:rPr>
              <a:t>Typically, stakeholders with less social and financial capital are the ones who are left out. For example, a decision made in a capital city about rural resources may not include any spokespeople from the impacted rural area. </a:t>
            </a:r>
            <a:r>
              <a:rPr lang="en-GB" sz="1200" b="1" dirty="0">
                <a:latin typeface="Calibri" panose="020F0502020204030204" pitchFamily="34" charset="0"/>
                <a:cs typeface="Calibri" panose="020F0502020204030204" pitchFamily="34" charset="0"/>
              </a:rPr>
              <a:t>If interventions do not intentionally seek to recognize all stakeholders genuinely, they risk ignoring specific communities  and benefit other, more powerful groups.</a:t>
            </a:r>
          </a:p>
          <a:p>
            <a:pPr algn="l"/>
            <a:endParaRPr lang="en-GB"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From a rights-based perspective, those who live near the resources and whose livelihoods are directly linked to them deserve particular recognition and protection. </a:t>
            </a:r>
            <a:r>
              <a:rPr lang="en-GB" sz="1200" dirty="0">
                <a:latin typeface="Calibri" panose="020F0502020204030204" pitchFamily="34" charset="0"/>
                <a:cs typeface="Calibri" panose="020F0502020204030204" pitchFamily="34" charset="0"/>
              </a:rPr>
              <a:t>This often includes Indigenous peoples and marginalized groups in local communities. </a:t>
            </a:r>
          </a:p>
          <a:p>
            <a:endParaRPr lang="pt-BR"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The initiatives must ensure </a:t>
            </a:r>
            <a:r>
              <a:rPr lang="pt-BR" sz="1200" b="1" dirty="0">
                <a:latin typeface="Calibri" panose="020F0502020204030204" pitchFamily="34" charset="0"/>
                <a:cs typeface="Calibri" panose="020F0502020204030204" pitchFamily="34" charset="0"/>
              </a:rPr>
              <a:t>a ‘do-no-harm’ </a:t>
            </a:r>
            <a:r>
              <a:rPr lang="pt-BR" sz="1200" b="1" dirty="0" err="1">
                <a:latin typeface="Calibri" panose="020F0502020204030204" pitchFamily="34" charset="0"/>
                <a:cs typeface="Calibri" panose="020F0502020204030204" pitchFamily="34" charset="0"/>
              </a:rPr>
              <a:t>principle</a:t>
            </a:r>
            <a:r>
              <a:rPr lang="en-GB" sz="1200" b="1" dirty="0">
                <a:latin typeface="Calibri" panose="020F0502020204030204" pitchFamily="34" charset="0"/>
                <a:cs typeface="Calibri" panose="020F0502020204030204" pitchFamily="34" charset="0"/>
              </a:rPr>
              <a:t> – at a minimum – so that they do not pose undue risks to local people and marginalized community members (that is, rights-holders) and do not jeopardize their livelihoods and well-being. </a:t>
            </a:r>
          </a:p>
          <a:p>
            <a:r>
              <a:rPr lang="en-GB" sz="1200" dirty="0">
                <a:latin typeface="Calibri" panose="020F0502020204030204" pitchFamily="34" charset="0"/>
                <a:cs typeface="Calibri" panose="020F0502020204030204" pitchFamily="34" charset="0"/>
              </a:rPr>
              <a:t>Nexus initiatives will also have to be accountable to these rights-holders.</a:t>
            </a:r>
          </a:p>
        </p:txBody>
      </p:sp>
      <p:sp>
        <p:nvSpPr>
          <p:cNvPr id="4" name="Slide Number Placeholder 3"/>
          <p:cNvSpPr>
            <a:spLocks noGrp="1"/>
          </p:cNvSpPr>
          <p:nvPr>
            <p:ph type="sldNum" sz="quarter" idx="5"/>
          </p:nvPr>
        </p:nvSpPr>
        <p:spPr/>
        <p:txBody>
          <a:bodyPr/>
          <a:lstStyle/>
          <a:p>
            <a:fld id="{FC3B1BE3-A7CD-4583-B91C-2A5EF1089DB4}" type="slidenum">
              <a:rPr lang="en-US" smtClean="0"/>
              <a:t>32</a:t>
            </a:fld>
            <a:endParaRPr lang="en-US"/>
          </a:p>
        </p:txBody>
      </p:sp>
    </p:spTree>
    <p:extLst>
      <p:ext uri="{BB962C8B-B14F-4D97-AF65-F5344CB8AC3E}">
        <p14:creationId xmlns:p14="http://schemas.microsoft.com/office/powerpoint/2010/main" val="2853272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3600" dirty="0">
                <a:solidFill>
                  <a:srgbClr val="004C82"/>
                </a:solidFill>
                <a:latin typeface="Calibri"/>
                <a:cs typeface="Calibri"/>
              </a:rPr>
              <a:t>To make sure that all relevant groups are included in </a:t>
            </a:r>
            <a:r>
              <a:rPr lang="en-GB" sz="3600" dirty="0" err="1">
                <a:solidFill>
                  <a:srgbClr val="004C82"/>
                </a:solidFill>
                <a:latin typeface="Calibri"/>
                <a:cs typeface="Calibri"/>
              </a:rPr>
              <a:t>WEFE</a:t>
            </a:r>
            <a:r>
              <a:rPr lang="en-GB" sz="3600" dirty="0">
                <a:solidFill>
                  <a:srgbClr val="004C82"/>
                </a:solidFill>
                <a:latin typeface="Calibri"/>
                <a:cs typeface="Calibri"/>
              </a:rPr>
              <a:t> Nexus decision-making, planning of interventions should begin with a </a:t>
            </a:r>
            <a:r>
              <a:rPr lang="en-GB" sz="3600" b="1" dirty="0">
                <a:solidFill>
                  <a:srgbClr val="004C82"/>
                </a:solidFill>
                <a:latin typeface="Calibri"/>
                <a:cs typeface="Calibri"/>
              </a:rPr>
              <a:t>stakeholder analysis</a:t>
            </a:r>
            <a:r>
              <a:rPr lang="en-GB" sz="3600" dirty="0">
                <a:solidFill>
                  <a:srgbClr val="004C82"/>
                </a:solidFill>
                <a:latin typeface="Calibri"/>
                <a:cs typeface="Calibri"/>
              </a:rPr>
              <a:t>. </a:t>
            </a:r>
            <a:endParaRPr lang="en-GB" sz="1200" b="1" dirty="0">
              <a:latin typeface="Calibri" panose="020F0502020204030204" pitchFamily="34" charset="0"/>
              <a:cs typeface="Calibri" panose="020F0502020204030204" pitchFamily="34" charset="0"/>
            </a:endParaRPr>
          </a:p>
          <a:p>
            <a:pPr>
              <a:lnSpc>
                <a:spcPct val="110000"/>
              </a:lnSpc>
            </a:pPr>
            <a:r>
              <a:rPr lang="en-GB" sz="1200" b="1" dirty="0">
                <a:latin typeface="Calibri" panose="020F0502020204030204" pitchFamily="34" charset="0"/>
                <a:cs typeface="Calibri" panose="020F0502020204030204" pitchFamily="34" charset="0"/>
              </a:rPr>
              <a:t>It is important to consider all potential stakeholders, including who may be affected negatively by the </a:t>
            </a:r>
            <a:r>
              <a:rPr lang="en-GB" sz="1200" b="1" dirty="0" err="1">
                <a:latin typeface="Calibri" panose="020F0502020204030204" pitchFamily="34" charset="0"/>
                <a:cs typeface="Calibri" panose="020F0502020204030204" pitchFamily="34" charset="0"/>
              </a:rPr>
              <a:t>WEFE</a:t>
            </a:r>
            <a:r>
              <a:rPr lang="en-GB" sz="1200" b="1" dirty="0">
                <a:latin typeface="Calibri" panose="020F0502020204030204" pitchFamily="34" charset="0"/>
                <a:cs typeface="Calibri" panose="020F0502020204030204" pitchFamily="34" charset="0"/>
              </a:rPr>
              <a:t> Nexus interventions, and how. </a:t>
            </a:r>
            <a:r>
              <a:rPr lang="en-GB" sz="1200" dirty="0">
                <a:latin typeface="Calibri" panose="020F0502020204030204" pitchFamily="34" charset="0"/>
                <a:cs typeface="Calibri" panose="020F0502020204030204" pitchFamily="34" charset="0"/>
              </a:rPr>
              <a:t>Even well-intended interventions typically have some negative impacts on some stakeholder groups, and overlooking these can undermine the implementation and the positive impacts of the interventions.</a:t>
            </a:r>
          </a:p>
          <a:p>
            <a:pPr>
              <a:lnSpc>
                <a:spcPct val="110000"/>
              </a:lnSpc>
            </a:pPr>
            <a:endParaRPr lang="en-GB" sz="1200" b="1" dirty="0">
              <a:latin typeface="Calibri" panose="020F0502020204030204" pitchFamily="34" charset="0"/>
              <a:cs typeface="Calibri" panose="020F0502020204030204" pitchFamily="34" charset="0"/>
            </a:endParaRPr>
          </a:p>
          <a:p>
            <a:pPr>
              <a:lnSpc>
                <a:spcPct val="110000"/>
              </a:lnSpc>
            </a:pPr>
            <a:r>
              <a:rPr lang="en-GB" sz="1200" b="1" dirty="0">
                <a:latin typeface="Calibri" panose="020F0502020204030204" pitchFamily="34" charset="0"/>
                <a:cs typeface="Calibri" panose="020F0502020204030204" pitchFamily="34" charset="0"/>
              </a:rPr>
              <a:t>A basic stakeholder analysis should be done before interventions are designed</a:t>
            </a:r>
            <a:r>
              <a:rPr lang="en-GB" sz="1200" dirty="0">
                <a:latin typeface="Calibri" panose="020F0502020204030204" pitchFamily="34" charset="0"/>
                <a:cs typeface="Calibri" panose="020F0502020204030204" pitchFamily="34" charset="0"/>
              </a:rPr>
              <a:t>. It should then be revisited and updated throughout the design process as more information is gained.</a:t>
            </a:r>
            <a:endParaRPr lang="de-DE" sz="12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33</a:t>
            </a:fld>
            <a:endParaRPr lang="en-US"/>
          </a:p>
        </p:txBody>
      </p:sp>
    </p:spTree>
    <p:extLst>
      <p:ext uri="{BB962C8B-B14F-4D97-AF65-F5344CB8AC3E}">
        <p14:creationId xmlns:p14="http://schemas.microsoft.com/office/powerpoint/2010/main" val="345737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dirty="0">
                <a:latin typeface="Calibri"/>
                <a:cs typeface="Calibri"/>
              </a:rPr>
              <a:t>The second pillar of the social equity framework, Representation, relates to how different stakeholders can shape agendas in the community or society, and can influence the critical decisions that impact their lives. </a:t>
            </a:r>
            <a:endParaRPr lang="en-GB" sz="1200" dirty="0">
              <a:latin typeface="Calibri" panose="020F0502020204030204" pitchFamily="34" charset="0"/>
              <a:cs typeface="Calibri" panose="020F0502020204030204" pitchFamily="34" charset="0"/>
            </a:endParaRPr>
          </a:p>
          <a:p>
            <a:pPr defTabSz="693344">
              <a:defRPr/>
            </a:pPr>
            <a:endParaRPr lang="en-GB" sz="1200" dirty="0">
              <a:latin typeface="Calibri"/>
              <a:cs typeface="Calibri"/>
            </a:endParaRPr>
          </a:p>
          <a:p>
            <a:pPr defTabSz="693344">
              <a:defRPr/>
            </a:pPr>
            <a:r>
              <a:rPr lang="en-GB" sz="1200" dirty="0">
                <a:latin typeface="Calibri"/>
                <a:cs typeface="Calibri"/>
              </a:rPr>
              <a:t>Measures are needed in Nexus initiatives to ensure that the diverse stakeholders we were just discussing are adequately represented across all phases, from planning to implementation and monitoring. Again, this includes particularly the communities and their members whose livelihoods depend directly on </a:t>
            </a:r>
            <a:r>
              <a:rPr lang="en-GB" sz="1200" dirty="0" err="1">
                <a:latin typeface="Calibri"/>
                <a:cs typeface="Calibri"/>
              </a:rPr>
              <a:t>WEFE</a:t>
            </a:r>
            <a:r>
              <a:rPr lang="en-GB" sz="1200" dirty="0">
                <a:latin typeface="Calibri"/>
                <a:cs typeface="Calibri"/>
              </a:rPr>
              <a:t> resources. </a:t>
            </a:r>
          </a:p>
        </p:txBody>
      </p:sp>
      <p:sp>
        <p:nvSpPr>
          <p:cNvPr id="4" name="Slide Number Placeholder 3"/>
          <p:cNvSpPr>
            <a:spLocks noGrp="1"/>
          </p:cNvSpPr>
          <p:nvPr>
            <p:ph type="sldNum" sz="quarter" idx="5"/>
          </p:nvPr>
        </p:nvSpPr>
        <p:spPr/>
        <p:txBody>
          <a:bodyPr/>
          <a:lstStyle/>
          <a:p>
            <a:fld id="{FC3B1BE3-A7CD-4583-B91C-2A5EF1089DB4}" type="slidenum">
              <a:rPr lang="en-US" smtClean="0"/>
              <a:t>34</a:t>
            </a:fld>
            <a:endParaRPr lang="en-US"/>
          </a:p>
        </p:txBody>
      </p:sp>
    </p:spTree>
    <p:extLst>
      <p:ext uri="{BB962C8B-B14F-4D97-AF65-F5344CB8AC3E}">
        <p14:creationId xmlns:p14="http://schemas.microsoft.com/office/powerpoint/2010/main" val="34471160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anose="020F0502020204030204" pitchFamily="34" charset="0"/>
                <a:cs typeface="Calibri" panose="020F0502020204030204" pitchFamily="34" charset="0"/>
              </a:rPr>
              <a:t>A gender equity and social inclusion approach should </a:t>
            </a:r>
            <a:r>
              <a:rPr lang="en-GB" sz="1200" b="1" dirty="0">
                <a:latin typeface="Calibri" panose="020F0502020204030204" pitchFamily="34" charset="0"/>
                <a:cs typeface="Calibri" panose="020F0502020204030204" pitchFamily="34" charset="0"/>
              </a:rPr>
              <a:t>ensure that women and marginalized social groups can have a voice and influence in the processes shaping resource access and use at the household, community and higher decision-making levels</a:t>
            </a:r>
            <a:r>
              <a:rPr lang="en-GB" sz="1200" dirty="0">
                <a:latin typeface="Calibri" panose="020F0502020204030204" pitchFamily="34" charset="0"/>
                <a:cs typeface="Calibri" panose="020F0502020204030204" pitchFamily="34" charset="0"/>
              </a:rPr>
              <a:t>.</a:t>
            </a:r>
            <a:endParaRPr lang="en-GB" sz="1200" baseline="3000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35</a:t>
            </a:fld>
            <a:endParaRPr lang="en-US"/>
          </a:p>
        </p:txBody>
      </p:sp>
    </p:spTree>
    <p:extLst>
      <p:ext uri="{BB962C8B-B14F-4D97-AF65-F5344CB8AC3E}">
        <p14:creationId xmlns:p14="http://schemas.microsoft.com/office/powerpoint/2010/main" val="37387102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latin typeface="Calibri" panose="020F0502020204030204" pitchFamily="34" charset="0"/>
                <a:cs typeface="Calibri" panose="020F0502020204030204" pitchFamily="34" charset="0"/>
              </a:rPr>
              <a:t>Not</a:t>
            </a:r>
            <a:r>
              <a:rPr lang="en-GB" sz="1200" dirty="0">
                <a:latin typeface="Calibri" panose="020F0502020204030204" pitchFamily="34" charset="0"/>
                <a:cs typeface="Calibri" panose="020F0502020204030204" pitchFamily="34" charset="0"/>
              </a:rPr>
              <a:t> </a:t>
            </a:r>
            <a:r>
              <a:rPr lang="en-GB" sz="1200" b="1" dirty="0">
                <a:latin typeface="Calibri" panose="020F0502020204030204" pitchFamily="34" charset="0"/>
                <a:cs typeface="Calibri" panose="020F0502020204030204" pitchFamily="34" charset="0"/>
              </a:rPr>
              <a:t>all participation in decision-making is equal in nature.</a:t>
            </a:r>
            <a:r>
              <a:rPr lang="en-GB" sz="1200" dirty="0">
                <a:latin typeface="Calibri" panose="020F0502020204030204" pitchFamily="34" charset="0"/>
                <a:cs typeface="Calibri" panose="020F0502020204030204" pitchFamily="34" charset="0"/>
              </a:rPr>
              <a:t> There are many forms or levels of participation. </a:t>
            </a:r>
          </a:p>
          <a:p>
            <a:endParaRPr lang="en-GB" sz="1200" dirty="0">
              <a:latin typeface="Calibri" panose="020F0502020204030204" pitchFamily="34" charset="0"/>
              <a:cs typeface="Calibri" panose="020F0502020204030204" pitchFamily="34" charset="0"/>
            </a:endParaRPr>
          </a:p>
          <a:p>
            <a:r>
              <a:rPr lang="en-GB" sz="1200" dirty="0">
                <a:latin typeface="Calibri" panose="020F0502020204030204" pitchFamily="34" charset="0"/>
                <a:cs typeface="Calibri" panose="020F0502020204030204" pitchFamily="34" charset="0"/>
              </a:rPr>
              <a:t>We should remember that achieving interactive or empowering participation requires </a:t>
            </a:r>
            <a:r>
              <a:rPr lang="en-GB" sz="1200" b="1" dirty="0">
                <a:latin typeface="Calibri" panose="020F0502020204030204" pitchFamily="34" charset="0"/>
                <a:cs typeface="Calibri" panose="020F0502020204030204" pitchFamily="34" charset="0"/>
              </a:rPr>
              <a:t>ongoing negotiation and management of unequal power relations and conflicting interests. </a:t>
            </a:r>
            <a:r>
              <a:rPr lang="en-GB" sz="1200" dirty="0">
                <a:latin typeface="Calibri" panose="020F0502020204030204" pitchFamily="34" charset="0"/>
                <a:cs typeface="Calibri" panose="020F0502020204030204" pitchFamily="34" charset="0"/>
              </a:rPr>
              <a:t>This is a challenging process, particularly as there are often limited resources, skills and trust among different participants.</a:t>
            </a:r>
            <a:endParaRPr lang="en-GB" sz="1200" baseline="30000" dirty="0">
              <a:latin typeface="Calibri" panose="020F0502020204030204" pitchFamily="34" charset="0"/>
              <a:cs typeface="Calibri" panose="020F0502020204030204" pitchFamily="34" charset="0"/>
            </a:endParaRPr>
          </a:p>
          <a:p>
            <a:endParaRPr lang="en-GB" sz="1200" baseline="30000" dirty="0">
              <a:latin typeface="Calibri" panose="020F0502020204030204" pitchFamily="34" charset="0"/>
              <a:cs typeface="Calibri" panose="020F0502020204030204" pitchFamily="34" charset="0"/>
            </a:endParaRPr>
          </a:p>
          <a:p>
            <a:r>
              <a:rPr lang="en-US" dirty="0"/>
              <a:t>Typology of participation adapted from: </a:t>
            </a:r>
          </a:p>
          <a:p>
            <a:r>
              <a:rPr lang="en-US" dirty="0"/>
              <a:t>Agarwal, B. (2001). Participatory exclusions, community forestry, and gender: An analysis for South Asia and a conceptual framework. World Development, 29(10), 1623-1648. https://</a:t>
            </a:r>
            <a:r>
              <a:rPr lang="en-US" dirty="0" err="1"/>
              <a:t>doi.org</a:t>
            </a:r>
            <a:r>
              <a:rPr lang="en-US" dirty="0"/>
              <a:t>/10.1016/S0305-750X(01)00066-3</a:t>
            </a:r>
            <a:endParaRPr lang="en-GB" sz="1200" baseline="3000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36</a:t>
            </a:fld>
            <a:endParaRPr lang="en-US"/>
          </a:p>
        </p:txBody>
      </p:sp>
    </p:spTree>
    <p:extLst>
      <p:ext uri="{BB962C8B-B14F-4D97-AF65-F5344CB8AC3E}">
        <p14:creationId xmlns:p14="http://schemas.microsoft.com/office/powerpoint/2010/main" val="739529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b="1" dirty="0">
                <a:latin typeface="+mn-lt"/>
              </a:rPr>
              <a:t>Enabling marginalized groups to meaningfully participate in Nexus initiatives requires addressing the barriers they face, which depend on the group, place and time. </a:t>
            </a:r>
            <a:r>
              <a:rPr lang="en-GB" sz="1200" dirty="0">
                <a:latin typeface="+mn-lt"/>
              </a:rPr>
              <a:t>To understand and lift these barriers, interventions must carefully consider the local context, including power relations and the history of water, energy, agriculture and environment sectors in the project area. </a:t>
            </a:r>
          </a:p>
          <a:p>
            <a:pPr defTabSz="693344">
              <a:defRPr/>
            </a:pPr>
            <a:endParaRPr lang="en-GB" sz="1200" dirty="0">
              <a:latin typeface="+mn-lt"/>
            </a:endParaRPr>
          </a:p>
          <a:p>
            <a:pPr algn="l"/>
            <a:r>
              <a:rPr lang="en-US" sz="1800" b="1" dirty="0">
                <a:latin typeface="AvenirLTStd-Black"/>
              </a:rPr>
              <a:t>Targeted measures are needed to ensure that women and other less powerful actors can express their voices and priorities and that their views are meaningfully considered. </a:t>
            </a:r>
            <a:r>
              <a:rPr lang="en-US" sz="1800" dirty="0">
                <a:latin typeface="AvenirLTStd-Light"/>
              </a:rPr>
              <a:t>Inviting these groups to attend a multi-stakeholder meeting is not enough, as they may not be able to express their views, influence the agenda, or engage on equal footing with other, more powerful groups. Participation then remains nominal, passive or consultative only. This happens in many irrigation user committees in Nepal., in which many women members participate only passively.</a:t>
            </a:r>
          </a:p>
          <a:p>
            <a:pPr algn="l"/>
            <a:endParaRPr lang="en-US" sz="1800" dirty="0">
              <a:latin typeface="AvenirLTStd-Light"/>
            </a:endParaRPr>
          </a:p>
          <a:p>
            <a:pPr defTabSz="693344">
              <a:defRPr/>
            </a:pPr>
            <a:r>
              <a:rPr lang="en-GB" sz="1200" b="1" dirty="0">
                <a:solidFill>
                  <a:schemeClr val="tx1">
                    <a:lumMod val="85000"/>
                    <a:lumOff val="15000"/>
                  </a:schemeClr>
                </a:solidFill>
                <a:latin typeface="Calibri" panose="020F0502020204030204" pitchFamily="34" charset="0"/>
                <a:cs typeface="Calibri" panose="020F0502020204030204" pitchFamily="34" charset="0"/>
              </a:rPr>
              <a:t>Empowering participation and bottom-up learning requires continuously asking: </a:t>
            </a:r>
            <a:r>
              <a:rPr lang="en-GB" sz="1200" b="1" dirty="0">
                <a:latin typeface="Calibri" panose="020F0502020204030204" pitchFamily="34" charset="0"/>
                <a:cs typeface="Calibri" panose="020F0502020204030204" pitchFamily="34" charset="0"/>
              </a:rPr>
              <a:t>What voices are being heard at the different stages of decision-making processes, and what is the weight and legitimacy given to diverse voices? </a:t>
            </a:r>
          </a:p>
          <a:p>
            <a:endParaRPr lang="en-GB" sz="1200" dirty="0">
              <a:latin typeface="+mn-lt"/>
              <a:cs typeface="Calibri" panose="020F0502020204030204" pitchFamily="34" charset="0"/>
            </a:endParaRPr>
          </a:p>
          <a:p>
            <a:r>
              <a:rPr lang="en-GB" sz="1200" b="1" dirty="0">
                <a:latin typeface="+mn-lt"/>
                <a:cs typeface="Calibri" panose="020F0502020204030204" pitchFamily="34" charset="0"/>
              </a:rPr>
              <a:t>Interactive (or empowering) participation can be supported, for example, by a combination of:</a:t>
            </a:r>
            <a:r>
              <a:rPr lang="en-GB" sz="1200" dirty="0">
                <a:latin typeface="+mn-lt"/>
                <a:cs typeface="Calibri" panose="020F0502020204030204" pitchFamily="34" charset="0"/>
              </a:rPr>
              <a:t> </a:t>
            </a:r>
          </a:p>
          <a:p>
            <a:pPr marL="288893" indent="-288893">
              <a:buFont typeface="Wingdings" panose="05000000000000000000" pitchFamily="2" charset="2"/>
              <a:buChar char="ü"/>
            </a:pPr>
            <a:r>
              <a:rPr lang="en-US" sz="1800" dirty="0">
                <a:latin typeface="AvenirLTStd-Light"/>
              </a:rPr>
              <a:t>Centering meetings on issues that are important to women and other </a:t>
            </a:r>
            <a:r>
              <a:rPr lang="en-GB" sz="1800" dirty="0">
                <a:latin typeface="AvenirLTStd-Light"/>
              </a:rPr>
              <a:t>marginalized</a:t>
            </a:r>
            <a:r>
              <a:rPr lang="en-US" sz="1800" dirty="0">
                <a:latin typeface="AvenirLTStd-Light"/>
              </a:rPr>
              <a:t> groups</a:t>
            </a:r>
          </a:p>
          <a:p>
            <a:pPr marL="288893" indent="-288893" defTabSz="693344">
              <a:buFont typeface="Wingdings" panose="05000000000000000000" pitchFamily="2" charset="2"/>
              <a:buChar char="ü"/>
            </a:pPr>
            <a:r>
              <a:rPr lang="en-US" sz="1800" dirty="0">
                <a:latin typeface="AvenirLTStd-Light"/>
              </a:rPr>
              <a:t>Establishing quotas for women’s and men’s participation, consultation, decision-making and voting</a:t>
            </a:r>
          </a:p>
          <a:p>
            <a:pPr marL="288893" indent="-288893" defTabSz="693344">
              <a:buFont typeface="Wingdings" panose="05000000000000000000" pitchFamily="2" charset="2"/>
              <a:buChar char="ü"/>
            </a:pPr>
            <a:r>
              <a:rPr lang="en-US" sz="1800" dirty="0">
                <a:latin typeface="AvenirLTStd-Light"/>
              </a:rPr>
              <a:t>Selecting safe and easily accessible meeting venues, organizing childcare and hygienic sanitary facilities</a:t>
            </a:r>
          </a:p>
          <a:p>
            <a:pPr marL="288893" indent="-288893">
              <a:buFont typeface="Wingdings" panose="05000000000000000000" pitchFamily="2" charset="2"/>
              <a:buChar char="ü"/>
            </a:pPr>
            <a:r>
              <a:rPr lang="en-GB" sz="1200" dirty="0">
                <a:latin typeface="+mn-lt"/>
                <a:cs typeface="Calibri" panose="020F0502020204030204" pitchFamily="34" charset="0"/>
              </a:rPr>
              <a:t>Giving enough space and time for collective learning, including in informal settings, smaller and single-gender groups, with safe space for expressing opinions and ideas</a:t>
            </a:r>
          </a:p>
          <a:p>
            <a:pPr marL="288893" indent="-288893">
              <a:buFont typeface="Wingdings" panose="05000000000000000000" pitchFamily="2" charset="2"/>
              <a:buChar char="ü"/>
            </a:pPr>
            <a:r>
              <a:rPr lang="en-GB" sz="1200" dirty="0">
                <a:latin typeface="+mn-lt"/>
                <a:cs typeface="Calibri" panose="020F0502020204030204" pitchFamily="34" charset="0"/>
              </a:rPr>
              <a:t>Allocating adequate financial and technical resources to supporting inclusion from the beginning </a:t>
            </a:r>
          </a:p>
          <a:p>
            <a:pPr marL="288893" indent="-288893">
              <a:buFont typeface="Wingdings" panose="05000000000000000000" pitchFamily="2" charset="2"/>
              <a:buChar char="ü"/>
            </a:pPr>
            <a:r>
              <a:rPr lang="en-GB" sz="1200" dirty="0">
                <a:latin typeface="+mn-lt"/>
                <a:cs typeface="Calibri" panose="020F0502020204030204" pitchFamily="34" charset="0"/>
              </a:rPr>
              <a:t>Strengthening local capacities for conflict mediation and negotiating power imbalances</a:t>
            </a:r>
            <a:endParaRPr lang="de-DE" sz="1200" dirty="0">
              <a:latin typeface="+mn-lt"/>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37</a:t>
            </a:fld>
            <a:endParaRPr lang="en-US"/>
          </a:p>
        </p:txBody>
      </p:sp>
    </p:spTree>
    <p:extLst>
      <p:ext uri="{BB962C8B-B14F-4D97-AF65-F5344CB8AC3E}">
        <p14:creationId xmlns:p14="http://schemas.microsoft.com/office/powerpoint/2010/main" val="15992811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dirty="0">
                <a:latin typeface="Calibri" panose="020F0502020204030204" pitchFamily="34" charset="0"/>
                <a:cs typeface="Calibri" panose="020F0502020204030204" pitchFamily="34" charset="0"/>
              </a:rPr>
              <a:t>Redistribution is the third and final pillar of the social equity framework. It refers </a:t>
            </a:r>
            <a:r>
              <a:rPr lang="en-GB" sz="1200" dirty="0">
                <a:latin typeface="Calibri"/>
                <a:cs typeface="Calibri"/>
              </a:rPr>
              <a:t>to </a:t>
            </a:r>
            <a:r>
              <a:rPr lang="en-GB" sz="1200" b="1" dirty="0">
                <a:latin typeface="Calibri"/>
                <a:cs typeface="Calibri"/>
              </a:rPr>
              <a:t>an intentional effort to bring more equity to how rights and goods, as well as costs, risks and responsibilities, are distributed in a society.</a:t>
            </a:r>
            <a:r>
              <a:rPr lang="en-GB" sz="1200" dirty="0">
                <a:latin typeface="Calibri"/>
                <a:cs typeface="Calibri"/>
              </a:rPr>
              <a:t> </a:t>
            </a:r>
          </a:p>
          <a:p>
            <a:pPr defTabSz="693344">
              <a:defRPr/>
            </a:pPr>
            <a:endParaRPr lang="en-GB" sz="1200" dirty="0">
              <a:latin typeface="Calibri" panose="020F0502020204030204" pitchFamily="34" charset="0"/>
              <a:cs typeface="Calibri" panose="020F0502020204030204" pitchFamily="34" charset="0"/>
            </a:endParaRPr>
          </a:p>
          <a:p>
            <a:pPr defTabSz="693344">
              <a:defRPr/>
            </a:pPr>
            <a:r>
              <a:rPr lang="en-GB" sz="1200" dirty="0">
                <a:latin typeface="Calibri" panose="020F0502020204030204" pitchFamily="34" charset="0"/>
                <a:cs typeface="Calibri" panose="020F0502020204030204" pitchFamily="34" charset="0"/>
              </a:rPr>
              <a:t>Rights to access and control resources shape - and are shaped by - gender, class structures and other social differences and inequalities that empower some people and groups while marginalising others.</a:t>
            </a:r>
            <a:r>
              <a:rPr lang="en-GB" sz="1200" baseline="30000" dirty="0">
                <a:latin typeface="Calibri" panose="020F0502020204030204" pitchFamily="34" charset="0"/>
                <a:cs typeface="Calibri" panose="020F0502020204030204" pitchFamily="34" charset="0"/>
              </a:rPr>
              <a:t> </a:t>
            </a:r>
            <a:r>
              <a:rPr lang="en-GB" sz="1200" dirty="0">
                <a:latin typeface="Calibri"/>
                <a:cs typeface="Calibri"/>
              </a:rPr>
              <a:t>These rights over resources and goods give power (including power over others) to those who control them, and so they can feel either further marginalization or empowerment for different stakeholders.</a:t>
            </a:r>
            <a:endParaRPr lang="en-GB" sz="1200" baseline="3000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38</a:t>
            </a:fld>
            <a:endParaRPr lang="en-US"/>
          </a:p>
        </p:txBody>
      </p:sp>
    </p:spTree>
    <p:extLst>
      <p:ext uri="{BB962C8B-B14F-4D97-AF65-F5344CB8AC3E}">
        <p14:creationId xmlns:p14="http://schemas.microsoft.com/office/powerpoint/2010/main" val="8605436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sz="1200" dirty="0">
                <a:solidFill>
                  <a:srgbClr val="211D1E"/>
                </a:solidFill>
                <a:latin typeface="+mn-lt"/>
              </a:rPr>
              <a:t>The</a:t>
            </a:r>
            <a:r>
              <a:rPr lang="en-GB" sz="1200" b="1" dirty="0">
                <a:solidFill>
                  <a:srgbClr val="211D1E"/>
                </a:solidFill>
                <a:latin typeface="+mn-lt"/>
              </a:rPr>
              <a:t> Sustainable Livelihoods Framework </a:t>
            </a:r>
            <a:r>
              <a:rPr lang="en-GB" sz="1200" dirty="0">
                <a:solidFill>
                  <a:srgbClr val="211D1E"/>
                </a:solidFill>
                <a:latin typeface="+mn-lt"/>
              </a:rPr>
              <a:t>i</a:t>
            </a:r>
            <a:r>
              <a:rPr lang="en-GB" sz="1200" dirty="0">
                <a:latin typeface="+mn-lt"/>
                <a:cs typeface="Calibri" panose="020F0502020204030204" pitchFamily="34" charset="0"/>
              </a:rPr>
              <a:t>llustrates</a:t>
            </a:r>
            <a:r>
              <a:rPr lang="en-GB" sz="1200" dirty="0">
                <a:latin typeface="+mn-lt"/>
              </a:rPr>
              <a:t> the different types of tangible and intangible assets that resource users can draw upon to secure their livelihoods, and how these assets interact with each other.</a:t>
            </a:r>
          </a:p>
          <a:p>
            <a:pPr defTabSz="693344">
              <a:defRPr/>
            </a:pPr>
            <a:endParaRPr lang="en-GB" sz="1200" dirty="0">
              <a:latin typeface="+mn-lt"/>
              <a:cs typeface="Calibri" panose="020F0502020204030204" pitchFamily="34" charset="0"/>
            </a:endParaRPr>
          </a:p>
          <a:p>
            <a:pPr defTabSz="693344">
              <a:defRPr/>
            </a:pPr>
            <a:r>
              <a:rPr lang="en-GB" sz="1200" dirty="0">
                <a:solidFill>
                  <a:srgbClr val="211D1E"/>
                </a:solidFill>
                <a:latin typeface="+mn-lt"/>
              </a:rPr>
              <a:t>Assets can take many forms, including: </a:t>
            </a:r>
          </a:p>
          <a:p>
            <a:pPr marL="288893" indent="-288893">
              <a:buFont typeface="Arial" panose="020B0604020202020204" pitchFamily="34" charset="0"/>
              <a:buChar char="•"/>
            </a:pPr>
            <a:r>
              <a:rPr lang="en-GB" sz="1200" b="1" dirty="0">
                <a:solidFill>
                  <a:srgbClr val="000000"/>
                </a:solidFill>
                <a:latin typeface="+mn-lt"/>
              </a:rPr>
              <a:t>Natural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land, water, fuelwood, wild food sources, or genetic resources</a:t>
            </a:r>
          </a:p>
          <a:p>
            <a:pPr marL="288893" indent="-288893">
              <a:buFont typeface="Arial" panose="020B0604020202020204" pitchFamily="34" charset="0"/>
              <a:buChar char="•"/>
            </a:pPr>
            <a:r>
              <a:rPr lang="en-GB" sz="1200" b="1" dirty="0">
                <a:solidFill>
                  <a:srgbClr val="000000"/>
                </a:solidFill>
                <a:latin typeface="+mn-lt"/>
              </a:rPr>
              <a:t>Physical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irrigation and road infrastructure, transport, electricity, tools and machinery, storage, or production inputs like seed, fertilisers, and pesticides</a:t>
            </a:r>
            <a:endParaRPr lang="en-GB" sz="1200" dirty="0">
              <a:solidFill>
                <a:srgbClr val="000000"/>
              </a:solidFill>
              <a:latin typeface="+mn-lt"/>
              <a:cs typeface="Calibri"/>
            </a:endParaRPr>
          </a:p>
          <a:p>
            <a:pPr marL="288893" indent="-288893">
              <a:buFont typeface="Arial" panose="020B0604020202020204" pitchFamily="34" charset="0"/>
              <a:buChar char="•"/>
            </a:pPr>
            <a:r>
              <a:rPr lang="en-GB" sz="1200" b="1" dirty="0">
                <a:solidFill>
                  <a:srgbClr val="000000"/>
                </a:solidFill>
                <a:latin typeface="+mn-lt"/>
              </a:rPr>
              <a:t>Financial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regular income, savings, liquid assets, or formal and informal credit facilities</a:t>
            </a:r>
          </a:p>
          <a:p>
            <a:pPr marL="288893" indent="-288893">
              <a:buFont typeface="Arial" panose="020B0604020202020204" pitchFamily="34" charset="0"/>
              <a:buChar char="•"/>
            </a:pPr>
            <a:r>
              <a:rPr lang="en-GB" sz="1200" b="1" dirty="0">
                <a:solidFill>
                  <a:srgbClr val="000000"/>
                </a:solidFill>
                <a:latin typeface="+mn-lt"/>
              </a:rPr>
              <a:t>Human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knowledge and skills, education and training, health, nutrition, or capacity to work</a:t>
            </a:r>
          </a:p>
          <a:p>
            <a:pPr marL="288893" indent="-288893">
              <a:buFont typeface="Arial" panose="020B0604020202020204" pitchFamily="34" charset="0"/>
              <a:buChar char="•"/>
            </a:pPr>
            <a:r>
              <a:rPr lang="en-GB" sz="1200" b="1" dirty="0">
                <a:solidFill>
                  <a:srgbClr val="000000"/>
                </a:solidFill>
                <a:latin typeface="+mn-lt"/>
              </a:rPr>
              <a:t>Social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membership in formal and informal groups like Water User Associations and producer groups, collaboration, or access to opportunities through social networks</a:t>
            </a:r>
          </a:p>
          <a:p>
            <a:pPr marL="288893" indent="-288893">
              <a:buFont typeface="Arial" panose="020B0604020202020204" pitchFamily="34" charset="0"/>
              <a:buChar char="•"/>
            </a:pPr>
            <a:r>
              <a:rPr lang="en-GB" sz="1200" b="1" dirty="0">
                <a:solidFill>
                  <a:srgbClr val="000000"/>
                </a:solidFill>
                <a:latin typeface="+mn-lt"/>
              </a:rPr>
              <a:t>Political </a:t>
            </a:r>
            <a:r>
              <a:rPr lang="en-GB" sz="1200" dirty="0">
                <a:solidFill>
                  <a:srgbClr val="000000"/>
                </a:solidFill>
                <a:latin typeface="+mn-lt"/>
              </a:rPr>
              <a:t>capital</a:t>
            </a:r>
            <a:r>
              <a:rPr lang="en-GB" sz="1200" b="1" dirty="0">
                <a:solidFill>
                  <a:srgbClr val="000000"/>
                </a:solidFill>
                <a:latin typeface="+mn-lt"/>
              </a:rPr>
              <a:t> </a:t>
            </a:r>
            <a:r>
              <a:rPr lang="en-GB" sz="1200" dirty="0">
                <a:solidFill>
                  <a:srgbClr val="000000"/>
                </a:solidFill>
                <a:latin typeface="+mn-lt"/>
              </a:rPr>
              <a:t>such as citizenship, enfranchisement, or effective participation in governance</a:t>
            </a:r>
          </a:p>
          <a:p>
            <a:endParaRPr lang="en-GB" sz="1200" dirty="0">
              <a:solidFill>
                <a:srgbClr val="000000"/>
              </a:solidFill>
              <a:latin typeface="+mn-lt"/>
            </a:endParaRPr>
          </a:p>
          <a:p>
            <a:pPr defTabSz="693344">
              <a:defRPr/>
            </a:pPr>
            <a:r>
              <a:rPr lang="en-GB" sz="1200" b="1" dirty="0">
                <a:solidFill>
                  <a:srgbClr val="211D1E"/>
                </a:solidFill>
                <a:latin typeface="+mn-lt"/>
                <a:cs typeface="Calibri"/>
              </a:rPr>
              <a:t>The framework h</a:t>
            </a:r>
            <a:r>
              <a:rPr lang="en-GB" sz="1200" b="1" dirty="0">
                <a:latin typeface="+mn-lt"/>
                <a:cs typeface="Calibri"/>
              </a:rPr>
              <a:t>elps understand how costs, benefits, and risks are distributed among different stakeholder groups. It also helps grasp the trade-offs and synergies among assets that may result from Nexus interventions.</a:t>
            </a:r>
            <a:endParaRPr lang="en-GB" sz="1200" dirty="0">
              <a:solidFill>
                <a:srgbClr val="000000"/>
              </a:solidFill>
              <a:latin typeface="+mn-lt"/>
            </a:endParaRPr>
          </a:p>
        </p:txBody>
      </p:sp>
      <p:sp>
        <p:nvSpPr>
          <p:cNvPr id="4" name="Slide Number Placeholder 3"/>
          <p:cNvSpPr>
            <a:spLocks noGrp="1"/>
          </p:cNvSpPr>
          <p:nvPr>
            <p:ph type="sldNum" sz="quarter" idx="5"/>
          </p:nvPr>
        </p:nvSpPr>
        <p:spPr/>
        <p:txBody>
          <a:bodyPr/>
          <a:lstStyle/>
          <a:p>
            <a:fld id="{FC3B1BE3-A7CD-4583-B91C-2A5EF1089DB4}" type="slidenum">
              <a:rPr lang="en-US" smtClean="0"/>
              <a:t>39</a:t>
            </a:fld>
            <a:endParaRPr lang="en-US"/>
          </a:p>
        </p:txBody>
      </p:sp>
    </p:spTree>
    <p:extLst>
      <p:ext uri="{BB962C8B-B14F-4D97-AF65-F5344CB8AC3E}">
        <p14:creationId xmlns:p14="http://schemas.microsoft.com/office/powerpoint/2010/main" val="322420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solidFill>
                  <a:srgbClr val="211D1E"/>
                </a:solidFill>
                <a:latin typeface="Calibri"/>
                <a:cs typeface="Calibri"/>
              </a:rPr>
              <a:t>We should ask these questions at the planning stage of an intervention, to shape intervention design. These questions should also be asked </a:t>
            </a:r>
            <a:r>
              <a:rPr lang="en-GB" b="1" dirty="0">
                <a:solidFill>
                  <a:srgbClr val="211D1E"/>
                </a:solidFill>
                <a:latin typeface="Calibri"/>
                <a:cs typeface="Calibri"/>
              </a:rPr>
              <a:t>throughout</a:t>
            </a:r>
            <a:r>
              <a:rPr lang="en-GB" dirty="0">
                <a:solidFill>
                  <a:srgbClr val="211D1E"/>
                </a:solidFill>
                <a:latin typeface="Calibri"/>
                <a:cs typeface="Calibri"/>
              </a:rPr>
              <a:t> </a:t>
            </a:r>
            <a:r>
              <a:rPr lang="en-GB" b="1" dirty="0">
                <a:solidFill>
                  <a:srgbClr val="211D1E"/>
                </a:solidFill>
                <a:latin typeface="Calibri"/>
                <a:cs typeface="Calibri"/>
              </a:rPr>
              <a:t>the intervention </a:t>
            </a:r>
            <a:r>
              <a:rPr lang="en-GB" sz="1200" b="1" i="0" u="none" strike="noStrike" baseline="0" dirty="0">
                <a:solidFill>
                  <a:schemeClr val="tx1">
                    <a:lumMod val="85000"/>
                    <a:lumOff val="15000"/>
                  </a:schemeClr>
                </a:solidFill>
                <a:latin typeface="Calibri"/>
                <a:cs typeface="Calibri"/>
              </a:rPr>
              <a:t>t</a:t>
            </a:r>
            <a:r>
              <a:rPr lang="en-GB" sz="1200" i="0" u="none" strike="noStrike" baseline="0" dirty="0">
                <a:solidFill>
                  <a:schemeClr val="tx1">
                    <a:lumMod val="85000"/>
                    <a:lumOff val="15000"/>
                  </a:schemeClr>
                </a:solidFill>
                <a:latin typeface="Calibri"/>
                <a:cs typeface="Calibri"/>
              </a:rPr>
              <a:t>o identify </a:t>
            </a:r>
            <a:r>
              <a:rPr lang="en-GB" sz="1200" b="1" i="0" u="none" strike="noStrike" baseline="0" dirty="0">
                <a:solidFill>
                  <a:schemeClr val="tx1">
                    <a:lumMod val="85000"/>
                    <a:lumOff val="15000"/>
                  </a:schemeClr>
                </a:solidFill>
                <a:latin typeface="Calibri"/>
                <a:cs typeface="Calibri"/>
              </a:rPr>
              <a:t>how WEFE </a:t>
            </a:r>
            <a:r>
              <a:rPr lang="en-GB" sz="1200" b="1" dirty="0">
                <a:solidFill>
                  <a:schemeClr val="tx1">
                    <a:lumMod val="85000"/>
                    <a:lumOff val="15000"/>
                  </a:schemeClr>
                </a:solidFill>
                <a:latin typeface="Calibri"/>
                <a:cs typeface="Calibri"/>
              </a:rPr>
              <a:t>Nexus</a:t>
            </a:r>
            <a:r>
              <a:rPr lang="en-GB" sz="1200" b="1" i="0" u="none" strike="noStrike" baseline="0" dirty="0">
                <a:solidFill>
                  <a:schemeClr val="tx1">
                    <a:lumMod val="85000"/>
                    <a:lumOff val="15000"/>
                  </a:schemeClr>
                </a:solidFill>
                <a:latin typeface="Calibri"/>
                <a:cs typeface="Calibri"/>
              </a:rPr>
              <a:t> interventions</a:t>
            </a:r>
            <a:r>
              <a:rPr lang="en-GB" sz="1200" i="0" u="none" strike="noStrike" baseline="0" dirty="0">
                <a:solidFill>
                  <a:schemeClr val="tx1">
                    <a:lumMod val="85000"/>
                    <a:lumOff val="15000"/>
                  </a:schemeClr>
                </a:solidFill>
                <a:latin typeface="Calibri"/>
                <a:cs typeface="Calibri"/>
              </a:rPr>
              <a:t> may </a:t>
            </a:r>
            <a:r>
              <a:rPr lang="en-GB" sz="1200" b="1" i="0" u="none" strike="noStrike" baseline="0" dirty="0">
                <a:solidFill>
                  <a:schemeClr val="tx1">
                    <a:lumMod val="85000"/>
                    <a:lumOff val="15000"/>
                  </a:schemeClr>
                </a:solidFill>
                <a:latin typeface="Calibri"/>
                <a:cs typeface="Calibri"/>
              </a:rPr>
              <a:t>affect the distribution of costs </a:t>
            </a:r>
            <a:r>
              <a:rPr lang="en-GB" sz="1200" i="0" u="none" strike="noStrike" baseline="0" dirty="0">
                <a:solidFill>
                  <a:schemeClr val="tx1">
                    <a:lumMod val="85000"/>
                    <a:lumOff val="15000"/>
                  </a:schemeClr>
                </a:solidFill>
                <a:latin typeface="Calibri"/>
                <a:cs typeface="Calibri"/>
              </a:rPr>
              <a:t>and </a:t>
            </a:r>
            <a:r>
              <a:rPr lang="en-GB" sz="1200" b="1" i="0" u="none" strike="noStrike" baseline="0" dirty="0">
                <a:solidFill>
                  <a:schemeClr val="tx1">
                    <a:lumMod val="85000"/>
                    <a:lumOff val="15000"/>
                  </a:schemeClr>
                </a:solidFill>
                <a:latin typeface="Calibri"/>
                <a:cs typeface="Calibri"/>
              </a:rPr>
              <a:t>benefits</a:t>
            </a:r>
            <a:r>
              <a:rPr lang="en-GB" sz="1200" i="0" u="none" strike="noStrike" baseline="0" dirty="0">
                <a:solidFill>
                  <a:schemeClr val="tx1">
                    <a:lumMod val="85000"/>
                    <a:lumOff val="15000"/>
                  </a:schemeClr>
                </a:solidFill>
                <a:latin typeface="Calibri"/>
                <a:cs typeface="Calibri"/>
              </a:rPr>
              <a:t> among </a:t>
            </a:r>
            <a:r>
              <a:rPr lang="en-GB" sz="1200" b="1" i="0" u="none" strike="noStrike" baseline="0" dirty="0">
                <a:solidFill>
                  <a:schemeClr val="tx1">
                    <a:lumMod val="85000"/>
                    <a:lumOff val="15000"/>
                  </a:schemeClr>
                </a:solidFill>
                <a:latin typeface="Calibri"/>
                <a:cs typeface="Calibri"/>
              </a:rPr>
              <a:t>different social groups.</a:t>
            </a:r>
            <a:endParaRPr lang="en-GB" sz="1200" b="0" i="0" u="none" strike="noStrike" baseline="0" dirty="0">
              <a:solidFill>
                <a:schemeClr val="tx1">
                  <a:lumMod val="85000"/>
                  <a:lumOff val="15000"/>
                </a:schemeClr>
              </a:solidFill>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3B1BE3-A7CD-4583-B91C-2A5EF1089DB4}" type="slidenum">
              <a:rPr lang="en-US" smtClean="0"/>
              <a:t>40</a:t>
            </a:fld>
            <a:endParaRPr lang="en-US"/>
          </a:p>
        </p:txBody>
      </p:sp>
    </p:spTree>
    <p:extLst>
      <p:ext uri="{BB962C8B-B14F-4D97-AF65-F5344CB8AC3E}">
        <p14:creationId xmlns:p14="http://schemas.microsoft.com/office/powerpoint/2010/main" val="25501996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93344">
              <a:defRPr/>
            </a:pPr>
            <a:r>
              <a:rPr lang="en-GB" b="1">
                <a:solidFill>
                  <a:srgbClr val="211D1E"/>
                </a:solidFill>
                <a:latin typeface="Calibri" panose="020F0502020204030204" pitchFamily="34" charset="0"/>
                <a:cs typeface="Calibri" panose="020F0502020204030204" pitchFamily="34" charset="0"/>
              </a:rPr>
              <a:t>Systematic monitoring is needed </a:t>
            </a:r>
            <a:r>
              <a:rPr lang="en-GB">
                <a:solidFill>
                  <a:srgbClr val="211D1E"/>
                </a:solidFill>
                <a:latin typeface="Calibri" panose="020F0502020204030204" pitchFamily="34" charset="0"/>
                <a:cs typeface="Calibri" panose="020F0502020204030204" pitchFamily="34" charset="0"/>
              </a:rPr>
              <a:t>to reduce risks of harm to women or other marginalized social groups that may arise from an intervention. These questions can help monitor how gender equity and social inclusion are realized during project or program implementation. </a:t>
            </a:r>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41</a:t>
            </a:fld>
            <a:endParaRPr lang="en-US"/>
          </a:p>
        </p:txBody>
      </p:sp>
    </p:spTree>
    <p:extLst>
      <p:ext uri="{BB962C8B-B14F-4D97-AF65-F5344CB8AC3E}">
        <p14:creationId xmlns:p14="http://schemas.microsoft.com/office/powerpoint/2010/main" val="3753920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6</a:t>
            </a:fld>
            <a:endParaRPr lang="en-US"/>
          </a:p>
        </p:txBody>
      </p:sp>
    </p:spTree>
    <p:extLst>
      <p:ext uri="{BB962C8B-B14F-4D97-AF65-F5344CB8AC3E}">
        <p14:creationId xmlns:p14="http://schemas.microsoft.com/office/powerpoint/2010/main" val="1099408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42</a:t>
            </a:fld>
            <a:endParaRPr lang="en-US"/>
          </a:p>
        </p:txBody>
      </p:sp>
    </p:spTree>
    <p:extLst>
      <p:ext uri="{BB962C8B-B14F-4D97-AF65-F5344CB8AC3E}">
        <p14:creationId xmlns:p14="http://schemas.microsoft.com/office/powerpoint/2010/main" val="17410675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Guide: Form groups. Ask each group to select a representative to present in plenary. Allocate 30 minutes for discussion and preparing presentation. Allocate 5 minutes for each group to present. Then use remaining time for discussion on presentation, including summarizing by the facilitator/resource person. </a:t>
            </a:r>
          </a:p>
          <a:p>
            <a:endParaRPr lang="en-US"/>
          </a:p>
          <a:p>
            <a:r>
              <a:rPr lang="en-US"/>
              <a:t>Encourage groups to identify a broad range of stakeholders and to reflect on their GESI dimensions. For example, if jobs are generated by the dam (a consideration for group 3), who will likely benefit from those jobs and who will likely lose out? </a:t>
            </a:r>
          </a:p>
        </p:txBody>
      </p:sp>
      <p:sp>
        <p:nvSpPr>
          <p:cNvPr id="4" name="Slide Number Placeholder 3"/>
          <p:cNvSpPr>
            <a:spLocks noGrp="1"/>
          </p:cNvSpPr>
          <p:nvPr>
            <p:ph type="sldNum" sz="quarter" idx="5"/>
          </p:nvPr>
        </p:nvSpPr>
        <p:spPr/>
        <p:txBody>
          <a:bodyPr/>
          <a:lstStyle/>
          <a:p>
            <a:fld id="{FC3B1BE3-A7CD-4583-B91C-2A5EF1089DB4}" type="slidenum">
              <a:rPr lang="en-US" smtClean="0"/>
              <a:t>43</a:t>
            </a:fld>
            <a:endParaRPr lang="en-US"/>
          </a:p>
        </p:txBody>
      </p:sp>
    </p:spTree>
    <p:extLst>
      <p:ext uri="{BB962C8B-B14F-4D97-AF65-F5344CB8AC3E}">
        <p14:creationId xmlns:p14="http://schemas.microsoft.com/office/powerpoint/2010/main" val="31075751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45</a:t>
            </a:fld>
            <a:endParaRPr lang="en-US"/>
          </a:p>
        </p:txBody>
      </p:sp>
    </p:spTree>
    <p:extLst>
      <p:ext uri="{BB962C8B-B14F-4D97-AF65-F5344CB8AC3E}">
        <p14:creationId xmlns:p14="http://schemas.microsoft.com/office/powerpoint/2010/main" val="14490352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Open those databases on computer and give an impression/visualization of how those data look like? What capabilities do those dataset has? Use RA to get prepared and demonstrate [15 minutes]</a:t>
            </a:r>
          </a:p>
        </p:txBody>
      </p:sp>
      <p:sp>
        <p:nvSpPr>
          <p:cNvPr id="4" name="Slide Number Placeholder 3"/>
          <p:cNvSpPr>
            <a:spLocks noGrp="1"/>
          </p:cNvSpPr>
          <p:nvPr>
            <p:ph type="sldNum" sz="quarter" idx="5"/>
          </p:nvPr>
        </p:nvSpPr>
        <p:spPr/>
        <p:txBody>
          <a:bodyPr/>
          <a:lstStyle/>
          <a:p>
            <a:fld id="{FC3B1BE3-A7CD-4583-B91C-2A5EF1089DB4}" type="slidenum">
              <a:rPr lang="en-US" smtClean="0"/>
              <a:t>48</a:t>
            </a:fld>
            <a:endParaRPr lang="en-US"/>
          </a:p>
        </p:txBody>
      </p:sp>
    </p:spTree>
    <p:extLst>
      <p:ext uri="{BB962C8B-B14F-4D97-AF65-F5344CB8AC3E}">
        <p14:creationId xmlns:p14="http://schemas.microsoft.com/office/powerpoint/2010/main" val="26386532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59</a:t>
            </a:fld>
            <a:endParaRPr lang="en-US"/>
          </a:p>
        </p:txBody>
      </p:sp>
    </p:spTree>
    <p:extLst>
      <p:ext uri="{BB962C8B-B14F-4D97-AF65-F5344CB8AC3E}">
        <p14:creationId xmlns:p14="http://schemas.microsoft.com/office/powerpoint/2010/main" val="5574707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67</a:t>
            </a:fld>
            <a:endParaRPr lang="en-US"/>
          </a:p>
        </p:txBody>
      </p:sp>
    </p:spTree>
    <p:extLst>
      <p:ext uri="{BB962C8B-B14F-4D97-AF65-F5344CB8AC3E}">
        <p14:creationId xmlns:p14="http://schemas.microsoft.com/office/powerpoint/2010/main" val="33790354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Q-Nexus Modeling Tool </a:t>
            </a:r>
            <a:r>
              <a:rPr lang="en-US" sz="1200" i="1">
                <a:solidFill>
                  <a:schemeClr val="tx1"/>
                </a:solidFill>
                <a:ea typeface="+mn-lt"/>
                <a:cs typeface="+mn-lt"/>
              </a:rPr>
              <a:t>(</a:t>
            </a:r>
            <a:r>
              <a:rPr lang="en-US" sz="1200" i="1">
                <a:solidFill>
                  <a:schemeClr val="tx1"/>
                </a:solidFill>
              </a:rPr>
              <a:t>Source: </a:t>
            </a:r>
            <a:r>
              <a:rPr lang="en-US" sz="1200" i="1"/>
              <a:t>https://</a:t>
            </a:r>
            <a:r>
              <a:rPr lang="en-US" sz="1200" i="1" err="1"/>
              <a:t>www.q-Nexus.net</a:t>
            </a:r>
            <a:r>
              <a:rPr lang="en-US" sz="1200" i="1"/>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71</a:t>
            </a:fld>
            <a:endParaRPr lang="en-US"/>
          </a:p>
        </p:txBody>
      </p:sp>
    </p:spTree>
    <p:extLst>
      <p:ext uri="{BB962C8B-B14F-4D97-AF65-F5344CB8AC3E}">
        <p14:creationId xmlns:p14="http://schemas.microsoft.com/office/powerpoint/2010/main" val="25914837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Q-Nexus Modeling Tool </a:t>
            </a:r>
            <a:r>
              <a:rPr lang="en-US" sz="1200" i="1">
                <a:solidFill>
                  <a:schemeClr val="tx1"/>
                </a:solidFill>
                <a:ea typeface="+mn-lt"/>
                <a:cs typeface="+mn-lt"/>
              </a:rPr>
              <a:t>(</a:t>
            </a:r>
            <a:r>
              <a:rPr lang="en-US" sz="1200" i="1">
                <a:solidFill>
                  <a:schemeClr val="tx1"/>
                </a:solidFill>
              </a:rPr>
              <a:t>Source: </a:t>
            </a:r>
            <a:r>
              <a:rPr lang="en-US" sz="1200" i="1"/>
              <a:t>https://</a:t>
            </a:r>
            <a:r>
              <a:rPr lang="en-US" sz="1200" i="1" err="1"/>
              <a:t>www.q-Nexus.net</a:t>
            </a:r>
            <a:r>
              <a:rPr lang="en-US" sz="1200" i="1"/>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72</a:t>
            </a:fld>
            <a:endParaRPr lang="en-US"/>
          </a:p>
        </p:txBody>
      </p:sp>
    </p:spTree>
    <p:extLst>
      <p:ext uri="{BB962C8B-B14F-4D97-AF65-F5344CB8AC3E}">
        <p14:creationId xmlns:p14="http://schemas.microsoft.com/office/powerpoint/2010/main" val="28536061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Q-Nexus Modeling Tool </a:t>
            </a:r>
            <a:r>
              <a:rPr lang="en-US" sz="1200" i="1">
                <a:solidFill>
                  <a:schemeClr val="tx1"/>
                </a:solidFill>
                <a:ea typeface="+mn-lt"/>
                <a:cs typeface="+mn-lt"/>
              </a:rPr>
              <a:t>(</a:t>
            </a:r>
            <a:r>
              <a:rPr lang="en-US" sz="1200" i="1">
                <a:solidFill>
                  <a:schemeClr val="tx1"/>
                </a:solidFill>
              </a:rPr>
              <a:t>Source: </a:t>
            </a:r>
            <a:r>
              <a:rPr lang="en-US" sz="1200" i="1"/>
              <a:t>https://</a:t>
            </a:r>
            <a:r>
              <a:rPr lang="en-US" sz="1200" i="1" err="1"/>
              <a:t>www.q-Nexus.net</a:t>
            </a:r>
            <a:r>
              <a:rPr lang="en-US" sz="1200" i="1"/>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73</a:t>
            </a:fld>
            <a:endParaRPr lang="en-US"/>
          </a:p>
        </p:txBody>
      </p:sp>
    </p:spTree>
    <p:extLst>
      <p:ext uri="{BB962C8B-B14F-4D97-AF65-F5344CB8AC3E}">
        <p14:creationId xmlns:p14="http://schemas.microsoft.com/office/powerpoint/2010/main" val="1804192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Q-Nexus Modeling Tool </a:t>
            </a:r>
            <a:r>
              <a:rPr lang="en-US" sz="1200" i="1">
                <a:solidFill>
                  <a:schemeClr val="tx1"/>
                </a:solidFill>
                <a:ea typeface="+mn-lt"/>
                <a:cs typeface="+mn-lt"/>
              </a:rPr>
              <a:t>(</a:t>
            </a:r>
            <a:r>
              <a:rPr lang="en-US" sz="1200" i="1">
                <a:solidFill>
                  <a:schemeClr val="tx1"/>
                </a:solidFill>
              </a:rPr>
              <a:t>Source: </a:t>
            </a:r>
            <a:r>
              <a:rPr lang="en-US" sz="1200" i="1"/>
              <a:t>https://</a:t>
            </a:r>
            <a:r>
              <a:rPr lang="en-US" sz="1200" i="1" err="1"/>
              <a:t>www.q-Nexus.net</a:t>
            </a:r>
            <a:r>
              <a:rPr lang="en-US" sz="1200" i="1"/>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74</a:t>
            </a:fld>
            <a:endParaRPr lang="en-US"/>
          </a:p>
        </p:txBody>
      </p:sp>
    </p:spTree>
    <p:extLst>
      <p:ext uri="{BB962C8B-B14F-4D97-AF65-F5344CB8AC3E}">
        <p14:creationId xmlns:p14="http://schemas.microsoft.com/office/powerpoint/2010/main" val="1104207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Visualize overall context of the Nexus and outcomes from the figure – regional challenges (drivers) that influence sectoral actions; action fields related to the Nexus; role of governance; and outcomes…Nexus assessment should be able to quantify all those aspects.</a:t>
            </a:r>
          </a:p>
        </p:txBody>
      </p:sp>
      <p:sp>
        <p:nvSpPr>
          <p:cNvPr id="4" name="Slide Number Placeholder 3"/>
          <p:cNvSpPr>
            <a:spLocks noGrp="1"/>
          </p:cNvSpPr>
          <p:nvPr>
            <p:ph type="sldNum" sz="quarter" idx="5"/>
          </p:nvPr>
        </p:nvSpPr>
        <p:spPr/>
        <p:txBody>
          <a:bodyPr/>
          <a:lstStyle/>
          <a:p>
            <a:fld id="{FC3B1BE3-A7CD-4583-B91C-2A5EF1089DB4}" type="slidenum">
              <a:rPr lang="en-US" smtClean="0"/>
              <a:t>9</a:t>
            </a:fld>
            <a:endParaRPr lang="en-US"/>
          </a:p>
        </p:txBody>
      </p:sp>
    </p:spTree>
    <p:extLst>
      <p:ext uri="{BB962C8B-B14F-4D97-AF65-F5344CB8AC3E}">
        <p14:creationId xmlns:p14="http://schemas.microsoft.com/office/powerpoint/2010/main" val="27808400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Q-Nexus Modeling Tool </a:t>
            </a:r>
            <a:r>
              <a:rPr lang="en-US" sz="1200" i="1">
                <a:solidFill>
                  <a:schemeClr val="tx1"/>
                </a:solidFill>
                <a:ea typeface="+mn-lt"/>
                <a:cs typeface="+mn-lt"/>
              </a:rPr>
              <a:t>(</a:t>
            </a:r>
            <a:r>
              <a:rPr lang="en-US" sz="1200" i="1">
                <a:solidFill>
                  <a:schemeClr val="tx1"/>
                </a:solidFill>
              </a:rPr>
              <a:t>Source: </a:t>
            </a:r>
            <a:r>
              <a:rPr lang="en-US" sz="1200" i="1"/>
              <a:t>https://</a:t>
            </a:r>
            <a:r>
              <a:rPr lang="en-US" sz="1200" i="1" err="1"/>
              <a:t>www.q-Nexus.net</a:t>
            </a:r>
            <a:r>
              <a:rPr lang="en-US" sz="1200" i="1"/>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75</a:t>
            </a:fld>
            <a:endParaRPr lang="en-US"/>
          </a:p>
        </p:txBody>
      </p:sp>
    </p:spTree>
    <p:extLst>
      <p:ext uri="{BB962C8B-B14F-4D97-AF65-F5344CB8AC3E}">
        <p14:creationId xmlns:p14="http://schemas.microsoft.com/office/powerpoint/2010/main" val="9867930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‘Self-sufficiency’ is used as a representation of the ratio of a specific food product produced locally to the total national consumption of the same food product.</a:t>
            </a:r>
          </a:p>
        </p:txBody>
      </p:sp>
      <p:sp>
        <p:nvSpPr>
          <p:cNvPr id="4" name="Slide Number Placeholder 3"/>
          <p:cNvSpPr>
            <a:spLocks noGrp="1"/>
          </p:cNvSpPr>
          <p:nvPr>
            <p:ph type="sldNum" sz="quarter" idx="5"/>
          </p:nvPr>
        </p:nvSpPr>
        <p:spPr/>
        <p:txBody>
          <a:bodyPr/>
          <a:lstStyle/>
          <a:p>
            <a:fld id="{FC3B1BE3-A7CD-4583-B91C-2A5EF1089DB4}" type="slidenum">
              <a:rPr lang="en-US" smtClean="0"/>
              <a:t>77</a:t>
            </a:fld>
            <a:endParaRPr lang="en-US"/>
          </a:p>
        </p:txBody>
      </p:sp>
    </p:spTree>
    <p:extLst>
      <p:ext uri="{BB962C8B-B14F-4D97-AF65-F5344CB8AC3E}">
        <p14:creationId xmlns:p14="http://schemas.microsoft.com/office/powerpoint/2010/main" val="26256258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tx1"/>
                </a:solidFill>
                <a:ea typeface="+mn-lt"/>
                <a:cs typeface="+mn-lt"/>
              </a:rPr>
              <a:t>Figure: </a:t>
            </a:r>
            <a:r>
              <a:rPr lang="en-US" sz="1200" i="1" dirty="0">
                <a:solidFill>
                  <a:schemeClr val="tx1"/>
                </a:solidFill>
              </a:rPr>
              <a:t>Interface of WEF Nexus Tool 2.0 (Source: </a:t>
            </a:r>
            <a:r>
              <a:rPr lang="en-US" sz="1800" i="1" u="sng" dirty="0">
                <a:solidFill>
                  <a:srgbClr val="467886"/>
                </a:solidFill>
                <a:effectLst/>
                <a:latin typeface="Tw Cen MT" panose="020B0602020104020603" pitchFamily="34" charset="0"/>
                <a:ea typeface="Aptos" panose="020B0004020202020204" pitchFamily="34" charset="0"/>
                <a:cs typeface="Aptos" panose="020B0004020202020204" pitchFamily="34" charset="0"/>
                <a:hlinkClick r:id="rId3"/>
              </a:rPr>
              <a:t>http://hf.wefnexustool.org/login.php</a:t>
            </a:r>
            <a:r>
              <a:rPr lang="en-US" sz="1200" i="1" dirty="0">
                <a:solidFill>
                  <a:schemeClr val="tx1"/>
                </a:solidFill>
              </a:rPr>
              <a:t>)</a:t>
            </a:r>
          </a:p>
          <a:p>
            <a:endParaRPr lang="en-US" dirty="0"/>
          </a:p>
          <a:p>
            <a:endParaRPr lang="en-US" dirty="0"/>
          </a:p>
        </p:txBody>
      </p:sp>
      <p:sp>
        <p:nvSpPr>
          <p:cNvPr id="4" name="Slide Number Placeholder 3"/>
          <p:cNvSpPr>
            <a:spLocks noGrp="1"/>
          </p:cNvSpPr>
          <p:nvPr>
            <p:ph type="sldNum" sz="quarter" idx="10"/>
          </p:nvPr>
        </p:nvSpPr>
        <p:spPr/>
        <p:txBody>
          <a:bodyPr/>
          <a:lstStyle/>
          <a:p>
            <a:fld id="{FC3B1BE3-A7CD-4583-B91C-2A5EF1089DB4}" type="slidenum">
              <a:rPr lang="en-US" smtClean="0"/>
              <a:t>78</a:t>
            </a:fld>
            <a:endParaRPr lang="en-US"/>
          </a:p>
        </p:txBody>
      </p:sp>
    </p:spTree>
    <p:extLst>
      <p:ext uri="{BB962C8B-B14F-4D97-AF65-F5344CB8AC3E}">
        <p14:creationId xmlns:p14="http://schemas.microsoft.com/office/powerpoint/2010/main" val="17277077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WEF Nexus Tool 2.0 (Source: </a:t>
            </a:r>
            <a:r>
              <a:rPr lang="en-US" sz="1200" i="1">
                <a:solidFill>
                  <a:srgbClr val="00B0F0"/>
                </a:solidFill>
              </a:rPr>
              <a:t>http://</a:t>
            </a:r>
            <a:r>
              <a:rPr lang="en-US" sz="1200" i="1" err="1">
                <a:solidFill>
                  <a:srgbClr val="00B0F0"/>
                </a:solidFill>
              </a:rPr>
              <a:t>www.wefNexustool.org</a:t>
            </a:r>
            <a:r>
              <a:rPr lang="en-US" sz="1200" i="1">
                <a:solidFill>
                  <a:srgbClr val="00B0F0"/>
                </a:solidFill>
              </a:rPr>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79</a:t>
            </a:fld>
            <a:endParaRPr lang="en-US"/>
          </a:p>
        </p:txBody>
      </p:sp>
    </p:spTree>
    <p:extLst>
      <p:ext uri="{BB962C8B-B14F-4D97-AF65-F5344CB8AC3E}">
        <p14:creationId xmlns:p14="http://schemas.microsoft.com/office/powerpoint/2010/main" val="12480184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WEF Nexus Tool 2.0 (Source: </a:t>
            </a:r>
            <a:r>
              <a:rPr lang="en-US" sz="1200" i="1">
                <a:solidFill>
                  <a:srgbClr val="00B0F0"/>
                </a:solidFill>
              </a:rPr>
              <a:t>http://</a:t>
            </a:r>
            <a:r>
              <a:rPr lang="en-US" sz="1200" i="1" err="1">
                <a:solidFill>
                  <a:srgbClr val="00B0F0"/>
                </a:solidFill>
              </a:rPr>
              <a:t>www.wefNexustool.org</a:t>
            </a:r>
            <a:r>
              <a:rPr lang="en-US" sz="1200" i="1">
                <a:solidFill>
                  <a:srgbClr val="00B0F0"/>
                </a:solidFill>
              </a:rPr>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80</a:t>
            </a:fld>
            <a:endParaRPr lang="en-US"/>
          </a:p>
        </p:txBody>
      </p:sp>
    </p:spTree>
    <p:extLst>
      <p:ext uri="{BB962C8B-B14F-4D97-AF65-F5344CB8AC3E}">
        <p14:creationId xmlns:p14="http://schemas.microsoft.com/office/powerpoint/2010/main" val="19445453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WEF Nexus Tool 2.0 (Source: </a:t>
            </a:r>
            <a:r>
              <a:rPr lang="en-US" sz="1200" i="1">
                <a:solidFill>
                  <a:srgbClr val="00B0F0"/>
                </a:solidFill>
              </a:rPr>
              <a:t>http://</a:t>
            </a:r>
            <a:r>
              <a:rPr lang="en-US" sz="1200" i="1" err="1">
                <a:solidFill>
                  <a:srgbClr val="00B0F0"/>
                </a:solidFill>
              </a:rPr>
              <a:t>www.wefNexustool.org</a:t>
            </a:r>
            <a:r>
              <a:rPr lang="en-US" sz="1200" i="1">
                <a:solidFill>
                  <a:srgbClr val="00B0F0"/>
                </a:solidFill>
              </a:rPr>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81</a:t>
            </a:fld>
            <a:endParaRPr lang="en-US"/>
          </a:p>
        </p:txBody>
      </p:sp>
    </p:spTree>
    <p:extLst>
      <p:ext uri="{BB962C8B-B14F-4D97-AF65-F5344CB8AC3E}">
        <p14:creationId xmlns:p14="http://schemas.microsoft.com/office/powerpoint/2010/main" val="27490265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a:solidFill>
                  <a:schemeClr val="tx1"/>
                </a:solidFill>
                <a:ea typeface="+mn-lt"/>
                <a:cs typeface="+mn-lt"/>
              </a:rPr>
              <a:t>Figure: </a:t>
            </a:r>
            <a:r>
              <a:rPr lang="en-US" sz="1200" i="1">
                <a:solidFill>
                  <a:schemeClr val="tx1"/>
                </a:solidFill>
              </a:rPr>
              <a:t>Interface of WEF Nexus Tool 2.0 (Source: </a:t>
            </a:r>
            <a:r>
              <a:rPr lang="en-US" sz="1200" i="1">
                <a:solidFill>
                  <a:srgbClr val="00B0F0"/>
                </a:solidFill>
              </a:rPr>
              <a:t>http://</a:t>
            </a:r>
            <a:r>
              <a:rPr lang="en-US" sz="1200" i="1" err="1">
                <a:solidFill>
                  <a:srgbClr val="00B0F0"/>
                </a:solidFill>
              </a:rPr>
              <a:t>www.wefNexustool.org</a:t>
            </a:r>
            <a:r>
              <a:rPr lang="en-US" sz="1200" i="1">
                <a:solidFill>
                  <a:srgbClr val="00B0F0"/>
                </a:solidFill>
              </a:rPr>
              <a:t>/</a:t>
            </a:r>
            <a:r>
              <a:rPr lang="en-US" sz="1200" i="1">
                <a:solidFill>
                  <a:schemeClr val="tx1"/>
                </a:solidFill>
              </a:rPr>
              <a:t>)</a:t>
            </a:r>
          </a:p>
          <a:p>
            <a:endParaRPr lang="en-US"/>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82</a:t>
            </a:fld>
            <a:endParaRPr lang="en-US"/>
          </a:p>
        </p:txBody>
      </p:sp>
    </p:spTree>
    <p:extLst>
      <p:ext uri="{BB962C8B-B14F-4D97-AF65-F5344CB8AC3E}">
        <p14:creationId xmlns:p14="http://schemas.microsoft.com/office/powerpoint/2010/main" val="4067755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83</a:t>
            </a:fld>
            <a:endParaRPr lang="en-US"/>
          </a:p>
        </p:txBody>
      </p:sp>
    </p:spTree>
    <p:extLst>
      <p:ext uri="{BB962C8B-B14F-4D97-AF65-F5344CB8AC3E}">
        <p14:creationId xmlns:p14="http://schemas.microsoft.com/office/powerpoint/2010/main" val="6026689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90</a:t>
            </a:fld>
            <a:endParaRPr lang="en-US"/>
          </a:p>
        </p:txBody>
      </p:sp>
    </p:spTree>
    <p:extLst>
      <p:ext uri="{BB962C8B-B14F-4D97-AF65-F5344CB8AC3E}">
        <p14:creationId xmlns:p14="http://schemas.microsoft.com/office/powerpoint/2010/main" val="20065509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can apply a climate change perspective, energy perspective, water perspective or food perspective on an impact assessment. The facilitator can think from different angles and present/elaborate the spirit of this diagram with illustrative examples.</a:t>
            </a:r>
          </a:p>
        </p:txBody>
      </p:sp>
      <p:sp>
        <p:nvSpPr>
          <p:cNvPr id="4" name="Slide Number Placeholder 3"/>
          <p:cNvSpPr>
            <a:spLocks noGrp="1"/>
          </p:cNvSpPr>
          <p:nvPr>
            <p:ph type="sldNum" sz="quarter" idx="5"/>
          </p:nvPr>
        </p:nvSpPr>
        <p:spPr/>
        <p:txBody>
          <a:bodyPr/>
          <a:lstStyle/>
          <a:p>
            <a:fld id="{FC3B1BE3-A7CD-4583-B91C-2A5EF1089DB4}" type="slidenum">
              <a:rPr lang="en-US" smtClean="0"/>
              <a:t>94</a:t>
            </a:fld>
            <a:endParaRPr lang="en-US"/>
          </a:p>
        </p:txBody>
      </p:sp>
    </p:spTree>
    <p:extLst>
      <p:ext uri="{BB962C8B-B14F-4D97-AF65-F5344CB8AC3E}">
        <p14:creationId xmlns:p14="http://schemas.microsoft.com/office/powerpoint/2010/main" val="3630147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Anandhi</a:t>
            </a:r>
            <a:r>
              <a:rPr lang="en-US"/>
              <a:t> et al.</a:t>
            </a:r>
            <a:r>
              <a:rPr lang="en-US" baseline="0"/>
              <a:t> (2023) and </a:t>
            </a:r>
            <a:r>
              <a:rPr lang="en-US" baseline="0" err="1"/>
              <a:t>Shannak</a:t>
            </a:r>
            <a:r>
              <a:rPr lang="en-US" baseline="0"/>
              <a:t> et al. (2018) contain details about these frameworks.</a:t>
            </a:r>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10</a:t>
            </a:fld>
            <a:endParaRPr lang="en-US"/>
          </a:p>
        </p:txBody>
      </p:sp>
    </p:spTree>
    <p:extLst>
      <p:ext uri="{BB962C8B-B14F-4D97-AF65-F5344CB8AC3E}">
        <p14:creationId xmlns:p14="http://schemas.microsoft.com/office/powerpoint/2010/main" val="17094658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Multiple governments have already developed policies to encourage waste management to move towards a “circular economy” like “Circular Economy Promotion Law of the People's Republic of China” and the EU's “Circular Economy Strategy” (</a:t>
            </a:r>
            <a:r>
              <a:rPr lang="en-US" sz="1200" err="1"/>
              <a:t>Geissdoerfer</a:t>
            </a:r>
            <a:r>
              <a:rPr lang="en-US" sz="1200"/>
              <a:t> et al., 2017). </a:t>
            </a:r>
          </a:p>
          <a:p>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95</a:t>
            </a:fld>
            <a:endParaRPr lang="en-US"/>
          </a:p>
        </p:txBody>
      </p:sp>
    </p:spTree>
    <p:extLst>
      <p:ext uri="{BB962C8B-B14F-4D97-AF65-F5344CB8AC3E}">
        <p14:creationId xmlns:p14="http://schemas.microsoft.com/office/powerpoint/2010/main" val="29810307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gn="just"/>
            <a:r>
              <a:rPr lang="en-US" sz="1200"/>
              <a:t>Organizations like the US National Science Foundation (NSF), China NSF, EU's Common Agricultural Policy (CAP) and Energy Strategy, and Water Framework Directive (WFD) has started WEF initiatives to accelerate research in the WEF sectors in combination with a circular economy strategy.</a:t>
            </a:r>
          </a:p>
          <a:p>
            <a:pPr lvl="2" algn="just"/>
            <a:endParaRPr lang="en-US" sz="1200"/>
          </a:p>
          <a:p>
            <a:pPr lvl="2" algn="just"/>
            <a:r>
              <a:rPr lang="en-US" sz="1200"/>
              <a:t>Understanding the Nexus has also been highlighted as critical for achieving the United Nations' Sustainable development goals (SDG) in particular goals 2, 6, and 7, which focus on food, water, and energy respectively (UN General Assembly, 2015). </a:t>
            </a:r>
          </a:p>
          <a:p>
            <a:endParaRPr lang="en-US"/>
          </a:p>
        </p:txBody>
      </p:sp>
      <p:sp>
        <p:nvSpPr>
          <p:cNvPr id="4" name="Slide Number Placeholder 3"/>
          <p:cNvSpPr>
            <a:spLocks noGrp="1"/>
          </p:cNvSpPr>
          <p:nvPr>
            <p:ph type="sldNum" sz="quarter" idx="5"/>
          </p:nvPr>
        </p:nvSpPr>
        <p:spPr/>
        <p:txBody>
          <a:bodyPr/>
          <a:lstStyle/>
          <a:p>
            <a:fld id="{FC3B1BE3-A7CD-4583-B91C-2A5EF1089DB4}" type="slidenum">
              <a:rPr lang="en-US" smtClean="0"/>
              <a:t>96</a:t>
            </a:fld>
            <a:endParaRPr lang="en-US"/>
          </a:p>
        </p:txBody>
      </p:sp>
    </p:spTree>
    <p:extLst>
      <p:ext uri="{BB962C8B-B14F-4D97-AF65-F5344CB8AC3E}">
        <p14:creationId xmlns:p14="http://schemas.microsoft.com/office/powerpoint/2010/main" val="4112961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Priority of focus, from 1 to 5</a:t>
            </a:r>
          </a:p>
        </p:txBody>
      </p:sp>
      <p:sp>
        <p:nvSpPr>
          <p:cNvPr id="4" name="Slide Number Placeholder 3"/>
          <p:cNvSpPr>
            <a:spLocks noGrp="1"/>
          </p:cNvSpPr>
          <p:nvPr>
            <p:ph type="sldNum" sz="quarter" idx="5"/>
          </p:nvPr>
        </p:nvSpPr>
        <p:spPr/>
        <p:txBody>
          <a:bodyPr/>
          <a:lstStyle/>
          <a:p>
            <a:fld id="{FC3B1BE3-A7CD-4583-B91C-2A5EF1089DB4}" type="slidenum">
              <a:rPr lang="en-US" smtClean="0"/>
              <a:t>14</a:t>
            </a:fld>
            <a:endParaRPr lang="en-US"/>
          </a:p>
        </p:txBody>
      </p:sp>
    </p:spTree>
    <p:extLst>
      <p:ext uri="{BB962C8B-B14F-4D97-AF65-F5344CB8AC3E}">
        <p14:creationId xmlns:p14="http://schemas.microsoft.com/office/powerpoint/2010/main" val="3958563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Details in </a:t>
            </a:r>
            <a:r>
              <a:rPr lang="en-US" dirty="0" err="1"/>
              <a:t>Anandhi</a:t>
            </a:r>
            <a:r>
              <a:rPr lang="en-US" dirty="0"/>
              <a:t> et al., 2023</a:t>
            </a:r>
          </a:p>
        </p:txBody>
      </p:sp>
      <p:sp>
        <p:nvSpPr>
          <p:cNvPr id="4" name="Slide Number Placeholder 3"/>
          <p:cNvSpPr>
            <a:spLocks noGrp="1"/>
          </p:cNvSpPr>
          <p:nvPr>
            <p:ph type="sldNum" sz="quarter" idx="10"/>
          </p:nvPr>
        </p:nvSpPr>
        <p:spPr/>
        <p:txBody>
          <a:bodyPr/>
          <a:lstStyle/>
          <a:p>
            <a:fld id="{FC3B1BE3-A7CD-4583-B91C-2A5EF1089DB4}" type="slidenum">
              <a:rPr lang="en-US" smtClean="0"/>
              <a:t>17</a:t>
            </a:fld>
            <a:endParaRPr lang="en-US"/>
          </a:p>
        </p:txBody>
      </p:sp>
    </p:spTree>
    <p:extLst>
      <p:ext uri="{BB962C8B-B14F-4D97-AF65-F5344CB8AC3E}">
        <p14:creationId xmlns:p14="http://schemas.microsoft.com/office/powerpoint/2010/main" val="2174347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People? Ecosystems? Other missing factors?</a:t>
            </a:r>
          </a:p>
        </p:txBody>
      </p:sp>
      <p:sp>
        <p:nvSpPr>
          <p:cNvPr id="4" name="Slide Number Placeholder 3"/>
          <p:cNvSpPr>
            <a:spLocks noGrp="1"/>
          </p:cNvSpPr>
          <p:nvPr>
            <p:ph type="sldNum" sz="quarter" idx="5"/>
          </p:nvPr>
        </p:nvSpPr>
        <p:spPr/>
        <p:txBody>
          <a:bodyPr/>
          <a:lstStyle/>
          <a:p>
            <a:fld id="{FC3B1BE3-A7CD-4583-B91C-2A5EF1089DB4}" type="slidenum">
              <a:rPr lang="en-US" smtClean="0"/>
              <a:t>18</a:t>
            </a:fld>
            <a:endParaRPr lang="en-US"/>
          </a:p>
        </p:txBody>
      </p:sp>
    </p:spTree>
    <p:extLst>
      <p:ext uri="{BB962C8B-B14F-4D97-AF65-F5344CB8AC3E}">
        <p14:creationId xmlns:p14="http://schemas.microsoft.com/office/powerpoint/2010/main" val="3799315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(Arthur</a:t>
            </a:r>
            <a:r>
              <a:rPr lang="en-US" baseline="0"/>
              <a:t> et al., 2019)</a:t>
            </a:r>
            <a:endParaRPr lang="en-US"/>
          </a:p>
        </p:txBody>
      </p:sp>
      <p:sp>
        <p:nvSpPr>
          <p:cNvPr id="4" name="Slide Number Placeholder 3"/>
          <p:cNvSpPr>
            <a:spLocks noGrp="1"/>
          </p:cNvSpPr>
          <p:nvPr>
            <p:ph type="sldNum" sz="quarter" idx="10"/>
          </p:nvPr>
        </p:nvSpPr>
        <p:spPr/>
        <p:txBody>
          <a:bodyPr/>
          <a:lstStyle/>
          <a:p>
            <a:fld id="{FC3B1BE3-A7CD-4583-B91C-2A5EF1089DB4}" type="slidenum">
              <a:rPr lang="en-US" smtClean="0"/>
              <a:t>19</a:t>
            </a:fld>
            <a:endParaRPr lang="en-US"/>
          </a:p>
        </p:txBody>
      </p:sp>
    </p:spTree>
    <p:extLst>
      <p:ext uri="{BB962C8B-B14F-4D97-AF65-F5344CB8AC3E}">
        <p14:creationId xmlns:p14="http://schemas.microsoft.com/office/powerpoint/2010/main" val="3041279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Title 1"/>
          <p:cNvSpPr>
            <a:spLocks noGrp="1"/>
          </p:cNvSpPr>
          <p:nvPr>
            <p:ph type="title"/>
          </p:nvPr>
        </p:nvSpPr>
        <p:spPr>
          <a:xfrm>
            <a:off x="927100" y="3123740"/>
            <a:ext cx="10337800" cy="1910078"/>
          </a:xfrm>
        </p:spPr>
        <p:txBody>
          <a:bodyPr>
            <a:normAutofit/>
          </a:bodyPr>
          <a:lstStyle>
            <a:lvl1pPr algn="ctr">
              <a:defRPr sz="4000">
                <a:latin typeface="+mn-lt"/>
                <a:cs typeface="Arial" panose="020B0604020202020204" pitchFamily="34" charset="0"/>
              </a:defRPr>
            </a:lvl1pPr>
          </a:lstStyle>
          <a:p>
            <a:r>
              <a:rPr lang="en-GB"/>
              <a:t>Click to edit Master title style</a:t>
            </a:r>
            <a:endParaRPr lang="en-US" dirty="0"/>
          </a:p>
        </p:txBody>
      </p:sp>
      <p:sp>
        <p:nvSpPr>
          <p:cNvPr id="2" name="Rectangle 1">
            <a:extLst>
              <a:ext uri="{FF2B5EF4-FFF2-40B4-BE49-F238E27FC236}">
                <a16:creationId xmlns:a16="http://schemas.microsoft.com/office/drawing/2014/main" id="{FEFD733E-70A3-14B3-99AC-5615AEEFAA0E}"/>
              </a:ext>
            </a:extLst>
          </p:cNvPr>
          <p:cNvSpPr/>
          <p:nvPr/>
        </p:nvSpPr>
        <p:spPr>
          <a:xfrm>
            <a:off x="0" y="6547022"/>
            <a:ext cx="12192000" cy="346909"/>
          </a:xfrm>
          <a:prstGeom prst="rect">
            <a:avLst/>
          </a:prstGeom>
          <a:gradFill flip="none" rotWithShape="1">
            <a:gsLst>
              <a:gs pos="0">
                <a:srgbClr val="669E40"/>
              </a:gs>
              <a:gs pos="50000">
                <a:srgbClr val="3BA37B"/>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a:extLst>
              <a:ext uri="{FF2B5EF4-FFF2-40B4-BE49-F238E27FC236}">
                <a16:creationId xmlns:a16="http://schemas.microsoft.com/office/drawing/2014/main" id="{E6B93012-F303-3DCA-D5BC-6E373086065A}"/>
              </a:ext>
            </a:extLst>
          </p:cNvPr>
          <p:cNvSpPr>
            <a:spLocks noGrp="1"/>
          </p:cNvSpPr>
          <p:nvPr>
            <p:ph type="body" sz="quarter" idx="10"/>
          </p:nvPr>
        </p:nvSpPr>
        <p:spPr>
          <a:xfrm>
            <a:off x="1648618" y="1069962"/>
            <a:ext cx="8894763" cy="1717675"/>
          </a:xfrm>
        </p:spPr>
        <p:txBody>
          <a:bodyPr>
            <a:normAutofit/>
          </a:bodyPr>
          <a:lstStyle>
            <a:lvl1pPr marL="0" indent="0" algn="ctr">
              <a:buNone/>
              <a:defRPr sz="5400" b="1">
                <a:solidFill>
                  <a:schemeClr val="tx2"/>
                </a:solidFill>
                <a:latin typeface="Tw Cen MT" panose="020B0602020104020603" pitchFamily="34" charset="0"/>
              </a:defRPr>
            </a:lvl1pPr>
          </a:lstStyle>
          <a:p>
            <a:pPr lvl="0"/>
            <a:r>
              <a:rPr lang="en-GB"/>
              <a:t>Click to edit Master text styles</a:t>
            </a:r>
          </a:p>
        </p:txBody>
      </p:sp>
    </p:spTree>
    <p:extLst>
      <p:ext uri="{BB962C8B-B14F-4D97-AF65-F5344CB8AC3E}">
        <p14:creationId xmlns:p14="http://schemas.microsoft.com/office/powerpoint/2010/main" val="3715274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8/30/24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
            <a:ext cx="12192000" cy="6237769"/>
          </a:xfrm>
          <a:prstGeom prst="rect">
            <a:avLst/>
          </a:prstGeom>
          <a:solidFill>
            <a:srgbClr val="000000">
              <a:alpha val="60000"/>
            </a:srgbClr>
          </a:solidFill>
        </p:spPr>
      </p:pic>
      <p:sp>
        <p:nvSpPr>
          <p:cNvPr id="7" name="Rectangle 6"/>
          <p:cNvSpPr/>
          <p:nvPr/>
        </p:nvSpPr>
        <p:spPr>
          <a:xfrm>
            <a:off x="0" y="6242447"/>
            <a:ext cx="12192000" cy="615553"/>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7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700">
              <a:effectLst/>
              <a:latin typeface="Times New Roman" panose="02020603050405020304" pitchFamily="18" charset="0"/>
              <a:ea typeface="Times New Roman" panose="02020603050405020304" pitchFamily="18" charset="0"/>
            </a:endParaRPr>
          </a:p>
        </p:txBody>
      </p:sp>
      <p:pic>
        <p:nvPicPr>
          <p:cNvPr id="5" name="Picture 4">
            <a:extLst>
              <a:ext uri="{FF2B5EF4-FFF2-40B4-BE49-F238E27FC236}">
                <a16:creationId xmlns:a16="http://schemas.microsoft.com/office/drawing/2014/main" id="{DE68886D-186F-E2D9-9699-5A9097B61F6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1"/>
            <a:ext cx="12192000" cy="6237769"/>
          </a:xfrm>
          <a:prstGeom prst="rect">
            <a:avLst/>
          </a:prstGeom>
          <a:solidFill>
            <a:srgbClr val="000000">
              <a:alpha val="60000"/>
            </a:srgbClr>
          </a:solidFill>
        </p:spPr>
      </p:pic>
      <p:sp>
        <p:nvSpPr>
          <p:cNvPr id="6" name="Rectangle 5">
            <a:extLst>
              <a:ext uri="{FF2B5EF4-FFF2-40B4-BE49-F238E27FC236}">
                <a16:creationId xmlns:a16="http://schemas.microsoft.com/office/drawing/2014/main" id="{4EE24855-1F86-F040-74F7-DB3788EEDD25}"/>
              </a:ext>
            </a:extLst>
          </p:cNvPr>
          <p:cNvSpPr/>
          <p:nvPr userDrawn="1"/>
        </p:nvSpPr>
        <p:spPr>
          <a:xfrm>
            <a:off x="0" y="6242447"/>
            <a:ext cx="12192000" cy="615553"/>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7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7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16683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0B6247E-B5EF-4267-A48B-E9D6EC44EDB3}"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819473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0B6247E-B5EF-4267-A48B-E9D6EC44EDB3}"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2639038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0B6247E-B5EF-4267-A48B-E9D6EC44EDB3}"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1811850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0B6247E-B5EF-4267-A48B-E9D6EC44EDB3}"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346651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Title 1"/>
          <p:cNvSpPr>
            <a:spLocks noGrp="1"/>
          </p:cNvSpPr>
          <p:nvPr>
            <p:ph type="title"/>
          </p:nvPr>
        </p:nvSpPr>
        <p:spPr>
          <a:xfrm>
            <a:off x="838200" y="121921"/>
            <a:ext cx="10515600" cy="764631"/>
          </a:xfrm>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p>
        </p:txBody>
      </p:sp>
      <p:cxnSp>
        <p:nvCxnSpPr>
          <p:cNvPr id="9" name="Straight Connector 8"/>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1021488"/>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50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83E52E-2FE0-279E-C890-2476444B108A}"/>
              </a:ext>
            </a:extLst>
          </p:cNvPr>
          <p:cNvSpPr/>
          <p:nvPr/>
        </p:nvSpPr>
        <p:spPr>
          <a:xfrm>
            <a:off x="0" y="6547022"/>
            <a:ext cx="12192000" cy="3469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531223" y="121921"/>
            <a:ext cx="11112137" cy="513805"/>
          </a:xfrm>
        </p:spPr>
        <p:txBody>
          <a:bodyPr>
            <a:noAutofit/>
          </a:bodyPr>
          <a:lstStyle>
            <a:lvl1pPr>
              <a:defRPr sz="3200" b="1">
                <a:solidFill>
                  <a:srgbClr val="2F5597"/>
                </a:solidFill>
                <a:latin typeface="Tw Cen MT" panose="020B0602020104020603"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531223" y="895159"/>
            <a:ext cx="11083835" cy="5392430"/>
          </a:xfrm>
        </p:spPr>
        <p:txBody>
          <a:bodyPr/>
          <a:lstStyle>
            <a:lvl1pPr>
              <a:lnSpc>
                <a:spcPct val="100000"/>
              </a:lnSpc>
              <a:spcBef>
                <a:spcPts val="0"/>
              </a:spcBef>
              <a:spcAft>
                <a:spcPts val="800"/>
              </a:spcAft>
              <a:defRPr sz="2400">
                <a:latin typeface="+mn-lt"/>
                <a:cs typeface="Arial" panose="020B0604020202020204" pitchFamily="34" charset="0"/>
              </a:defRPr>
            </a:lvl1pPr>
            <a:lvl2pPr marL="685800" indent="-228600">
              <a:lnSpc>
                <a:spcPct val="100000"/>
              </a:lnSpc>
              <a:spcBef>
                <a:spcPts val="0"/>
              </a:spcBef>
              <a:spcAft>
                <a:spcPts val="800"/>
              </a:spcAft>
              <a:buFont typeface="Arial" panose="020B0604020202020204" pitchFamily="34" charset="0"/>
              <a:buChar char="–"/>
              <a:defRPr sz="2200">
                <a:solidFill>
                  <a:schemeClr val="tx1"/>
                </a:solidFill>
                <a:latin typeface="+mn-lt"/>
                <a:cs typeface="Arial" panose="020B0604020202020204" pitchFamily="34" charset="0"/>
              </a:defRPr>
            </a:lvl2pPr>
            <a:lvl3pPr marL="1143000" indent="-228600">
              <a:lnSpc>
                <a:spcPct val="100000"/>
              </a:lnSpc>
              <a:spcBef>
                <a:spcPts val="0"/>
              </a:spcBef>
              <a:spcAft>
                <a:spcPts val="800"/>
              </a:spcAft>
              <a:buFont typeface="Wingdings" panose="05000000000000000000" pitchFamily="2" charset="2"/>
              <a:buChar char="§"/>
              <a:defRPr sz="2000">
                <a:solidFill>
                  <a:schemeClr val="tx1"/>
                </a:solidFill>
                <a:latin typeface="+mn-lt"/>
                <a:cs typeface="Arial" panose="020B0604020202020204" pitchFamily="34" charset="0"/>
              </a:defRPr>
            </a:lvl3pPr>
            <a:lvl4pPr marL="1600200" indent="-228600">
              <a:lnSpc>
                <a:spcPct val="100000"/>
              </a:lnSpc>
              <a:spcBef>
                <a:spcPts val="0"/>
              </a:spcBef>
              <a:spcAft>
                <a:spcPts val="800"/>
              </a:spcAft>
              <a:buFont typeface="Wingdings" panose="05000000000000000000" pitchFamily="2" charset="2"/>
              <a:buChar char="ü"/>
              <a:defRPr>
                <a:solidFill>
                  <a:schemeClr val="tx1"/>
                </a:solidFill>
                <a:latin typeface="+mn-lt"/>
              </a:defRPr>
            </a:lvl4pPr>
          </a:lstStyle>
          <a:p>
            <a:pPr lvl="0"/>
            <a:r>
              <a:rPr lang="en-US" dirty="0"/>
              <a:t>24</a:t>
            </a:r>
          </a:p>
          <a:p>
            <a:pPr lvl="1"/>
            <a:r>
              <a:rPr lang="en-US" dirty="0"/>
              <a:t>Second level</a:t>
            </a:r>
          </a:p>
          <a:p>
            <a:pPr lvl="2"/>
            <a:r>
              <a:rPr lang="en-US" dirty="0"/>
              <a:t>Third level</a:t>
            </a:r>
          </a:p>
          <a:p>
            <a:pPr lvl="3"/>
            <a:r>
              <a:rPr lang="en-US" dirty="0"/>
              <a:t>Fourth level</a:t>
            </a:r>
          </a:p>
        </p:txBody>
      </p:sp>
      <p:sp>
        <p:nvSpPr>
          <p:cNvPr id="13" name="Rectangle 12"/>
          <p:cNvSpPr/>
          <p:nvPr/>
        </p:nvSpPr>
        <p:spPr>
          <a:xfrm>
            <a:off x="843504" y="6560770"/>
            <a:ext cx="10508346" cy="333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800"/>
              </a:spcAft>
            </a:pPr>
            <a:r>
              <a:rPr lang="en-GB" sz="1600" i="1" dirty="0">
                <a:solidFill>
                  <a:schemeClr val="bg1"/>
                </a:solidFill>
                <a:latin typeface="+mn-lt"/>
              </a:rPr>
              <a:t>WEFE Nexus Capacity Building | Professional Course</a:t>
            </a:r>
          </a:p>
        </p:txBody>
      </p:sp>
      <p:sp>
        <p:nvSpPr>
          <p:cNvPr id="10" name="Slide Number Placeholder 3"/>
          <p:cNvSpPr txBox="1">
            <a:spLocks noChangeAspect="1"/>
          </p:cNvSpPr>
          <p:nvPr/>
        </p:nvSpPr>
        <p:spPr>
          <a:xfrm>
            <a:off x="11343141" y="6597714"/>
            <a:ext cx="552001" cy="261610"/>
          </a:xfrm>
          <a:prstGeom prst="rect">
            <a:avLst/>
          </a:prstGeom>
          <a:noFill/>
        </p:spPr>
        <p:txBody>
          <a:bodyPr wrap="square" lIns="0" tIns="0" rIns="0" bIns="0">
            <a:spAutoFit/>
          </a:bodyP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5E448B4-EF6A-4CF8-A36B-4A0E049360AC}" type="slidenum">
              <a:rPr lang="en-US" altLang="ja-JP" sz="1700" b="0" smtClean="0">
                <a:solidFill>
                  <a:schemeClr val="bg1"/>
                </a:solidFill>
                <a:latin typeface="+mn-lt"/>
              </a:rPr>
              <a:pPr>
                <a:defRPr/>
              </a:pPr>
              <a:t>‹#›</a:t>
            </a:fld>
            <a:endParaRPr lang="en-US" altLang="ja-JP" sz="1700" b="0" dirty="0">
              <a:solidFill>
                <a:schemeClr val="bg1"/>
              </a:solidFill>
              <a:latin typeface="+mn-lt"/>
            </a:endParaRPr>
          </a:p>
        </p:txBody>
      </p:sp>
    </p:spTree>
    <p:extLst>
      <p:ext uri="{BB962C8B-B14F-4D97-AF65-F5344CB8AC3E}">
        <p14:creationId xmlns:p14="http://schemas.microsoft.com/office/powerpoint/2010/main" val="3326304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348510"/>
            <a:ext cx="10515600" cy="1163781"/>
          </a:xfrm>
        </p:spPr>
        <p:txBody>
          <a:bodyPr anchor="b"/>
          <a:lstStyle>
            <a:lvl1pPr>
              <a:defRPr sz="6000" b="1">
                <a:solidFill>
                  <a:srgbClr val="2F5597"/>
                </a:solidFill>
                <a:latin typeface="Tw Cen MT" panose="020B0602020104020603" pitchFamily="34" charset="0"/>
              </a:defRPr>
            </a:lvl1pPr>
          </a:lstStyle>
          <a:p>
            <a:r>
              <a:rPr lang="en-GB"/>
              <a:t>Click to edit Master title style</a:t>
            </a:r>
            <a:endParaRPr lang="en-US" dirty="0"/>
          </a:p>
        </p:txBody>
      </p:sp>
      <p:sp>
        <p:nvSpPr>
          <p:cNvPr id="3" name="Text Placeholder 2"/>
          <p:cNvSpPr>
            <a:spLocks noGrp="1"/>
          </p:cNvSpPr>
          <p:nvPr>
            <p:ph type="body" idx="1"/>
          </p:nvPr>
        </p:nvSpPr>
        <p:spPr>
          <a:xfrm>
            <a:off x="831850" y="3352800"/>
            <a:ext cx="10515600" cy="273685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Rectangle 6">
            <a:extLst>
              <a:ext uri="{FF2B5EF4-FFF2-40B4-BE49-F238E27FC236}">
                <a16:creationId xmlns:a16="http://schemas.microsoft.com/office/drawing/2014/main" id="{79998D12-A3A4-7DC3-FCC1-A04F91976315}"/>
              </a:ext>
            </a:extLst>
          </p:cNvPr>
          <p:cNvSpPr/>
          <p:nvPr/>
        </p:nvSpPr>
        <p:spPr>
          <a:xfrm>
            <a:off x="0" y="0"/>
            <a:ext cx="12192000" cy="8405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FE4DCC0A-8C38-30C7-944A-64CD80F9640F}"/>
              </a:ext>
            </a:extLst>
          </p:cNvPr>
          <p:cNvSpPr>
            <a:spLocks noGrp="1"/>
          </p:cNvSpPr>
          <p:nvPr>
            <p:ph type="body" sz="quarter" idx="10"/>
          </p:nvPr>
        </p:nvSpPr>
        <p:spPr>
          <a:xfrm>
            <a:off x="831850" y="2614613"/>
            <a:ext cx="10515600" cy="561975"/>
          </a:xfrm>
        </p:spPr>
        <p:txBody>
          <a:bodyPr/>
          <a:lstStyle>
            <a:lvl1pPr marL="0" indent="0">
              <a:buNone/>
              <a:defRPr>
                <a:solidFill>
                  <a:schemeClr val="accent3"/>
                </a:solidFill>
                <a:latin typeface="Tw Cen MT" panose="020B0602020104020603" pitchFamily="34" charset="0"/>
              </a:defRPr>
            </a:lvl1pPr>
          </a:lstStyle>
          <a:p>
            <a:pPr lvl="0"/>
            <a:r>
              <a:rPr lang="en-GB"/>
              <a:t>Click to edit Master text styles</a:t>
            </a:r>
          </a:p>
        </p:txBody>
      </p:sp>
    </p:spTree>
    <p:extLst>
      <p:ext uri="{BB962C8B-B14F-4D97-AF65-F5344CB8AC3E}">
        <p14:creationId xmlns:p14="http://schemas.microsoft.com/office/powerpoint/2010/main" val="142887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tx2"/>
                </a:solidFill>
                <a:latin typeface="Tw Cen MT" panose="020B0602020104020603" pitchFamily="34" charset="0"/>
              </a:defRPr>
            </a:lvl1p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Rectangle 7">
            <a:extLst>
              <a:ext uri="{FF2B5EF4-FFF2-40B4-BE49-F238E27FC236}">
                <a16:creationId xmlns:a16="http://schemas.microsoft.com/office/drawing/2014/main" id="{B7960249-4CFD-D20C-C497-D328E18E7ED4}"/>
              </a:ext>
            </a:extLst>
          </p:cNvPr>
          <p:cNvSpPr/>
          <p:nvPr/>
        </p:nvSpPr>
        <p:spPr>
          <a:xfrm>
            <a:off x="0" y="6547022"/>
            <a:ext cx="12192000" cy="346909"/>
          </a:xfrm>
          <a:prstGeom prst="rect">
            <a:avLst/>
          </a:prstGeom>
          <a:gradFill flip="none" rotWithShape="1">
            <a:gsLst>
              <a:gs pos="0">
                <a:schemeClr val="accent3"/>
              </a:gs>
              <a:gs pos="50000">
                <a:schemeClr val="accent2"/>
              </a:gs>
              <a:gs pos="100000">
                <a:schemeClr val="accent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9993CF6-6269-E96A-F603-A0FEEB97031B}"/>
              </a:ext>
            </a:extLst>
          </p:cNvPr>
          <p:cNvSpPr/>
          <p:nvPr/>
        </p:nvSpPr>
        <p:spPr>
          <a:xfrm>
            <a:off x="843504" y="6560770"/>
            <a:ext cx="10508346" cy="333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800"/>
              </a:spcAft>
            </a:pPr>
            <a:r>
              <a:rPr lang="en-GB" sz="1600" i="1" dirty="0">
                <a:solidFill>
                  <a:schemeClr val="bg1"/>
                </a:solidFill>
                <a:latin typeface="+mn-lt"/>
              </a:rPr>
              <a:t>WEFE Nexus Capacity Building | Part of an Academic Course</a:t>
            </a:r>
          </a:p>
        </p:txBody>
      </p:sp>
      <p:sp>
        <p:nvSpPr>
          <p:cNvPr id="10" name="Slide Number Placeholder 3">
            <a:extLst>
              <a:ext uri="{FF2B5EF4-FFF2-40B4-BE49-F238E27FC236}">
                <a16:creationId xmlns:a16="http://schemas.microsoft.com/office/drawing/2014/main" id="{57E82AA7-C93D-03C9-FE27-0ABE9D2A06BC}"/>
              </a:ext>
            </a:extLst>
          </p:cNvPr>
          <p:cNvSpPr txBox="1">
            <a:spLocks noChangeAspect="1"/>
          </p:cNvSpPr>
          <p:nvPr/>
        </p:nvSpPr>
        <p:spPr>
          <a:xfrm>
            <a:off x="11343141" y="6597714"/>
            <a:ext cx="552001" cy="261610"/>
          </a:xfrm>
          <a:prstGeom prst="rect">
            <a:avLst/>
          </a:prstGeom>
          <a:noFill/>
        </p:spPr>
        <p:txBody>
          <a:bodyPr wrap="square" lIns="0" tIns="0" rIns="0" bIns="0">
            <a:spAutoFit/>
          </a:bodyPr>
          <a:lstStyle>
            <a:defPPr>
              <a:defRPr lang="en-US"/>
            </a:defPPr>
            <a:lvl1pPr marL="0" algn="ctr" defTabSz="914400" rtl="0" eaLnBrk="1" latinLnBrk="0" hangingPunct="1">
              <a:defRPr sz="14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5E448B4-EF6A-4CF8-A36B-4A0E049360AC}" type="slidenum">
              <a:rPr lang="en-US" altLang="ja-JP" sz="1700" b="0" smtClean="0">
                <a:solidFill>
                  <a:schemeClr val="bg1"/>
                </a:solidFill>
                <a:latin typeface="+mn-lt"/>
              </a:rPr>
              <a:pPr>
                <a:defRPr/>
              </a:pPr>
              <a:t>‹#›</a:t>
            </a:fld>
            <a:endParaRPr lang="en-US" altLang="ja-JP" sz="1700" b="0" dirty="0">
              <a:solidFill>
                <a:schemeClr val="bg1"/>
              </a:solidFill>
              <a:latin typeface="+mn-lt"/>
            </a:endParaRPr>
          </a:p>
        </p:txBody>
      </p:sp>
    </p:spTree>
    <p:extLst>
      <p:ext uri="{BB962C8B-B14F-4D97-AF65-F5344CB8AC3E}">
        <p14:creationId xmlns:p14="http://schemas.microsoft.com/office/powerpoint/2010/main" val="109828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0B6247E-B5EF-4267-A48B-E9D6EC44EDB3}" type="datetimeFigureOut">
              <a:rPr lang="en-US" smtClean="0"/>
              <a:t>8/30/24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3591899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0B6247E-B5EF-4267-A48B-E9D6EC44EDB3}" type="datetimeFigureOut">
              <a:rPr lang="en-US" smtClean="0"/>
              <a:t>8/30/24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3957374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8/30/24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spTree>
    <p:extLst>
      <p:ext uri="{BB962C8B-B14F-4D97-AF65-F5344CB8AC3E}">
        <p14:creationId xmlns:p14="http://schemas.microsoft.com/office/powerpoint/2010/main" val="2570609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048" y="-10048"/>
            <a:ext cx="12192000" cy="6873072"/>
          </a:xfrm>
          <a:prstGeom prst="rect">
            <a:avLst/>
          </a:prstGeom>
        </p:spPr>
      </p:pic>
      <p:sp>
        <p:nvSpPr>
          <p:cNvPr id="2" name="Date Placeholder 1"/>
          <p:cNvSpPr>
            <a:spLocks noGrp="1"/>
          </p:cNvSpPr>
          <p:nvPr>
            <p:ph type="dt" sz="half" idx="10"/>
          </p:nvPr>
        </p:nvSpPr>
        <p:spPr/>
        <p:txBody>
          <a:bodyPr/>
          <a:lstStyle/>
          <a:p>
            <a:fld id="{60B6247E-B5EF-4267-A48B-E9D6EC44EDB3}" type="datetimeFigureOut">
              <a:rPr lang="en-US" smtClean="0"/>
              <a:t>8/30/24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6" name="Picture 5">
            <a:extLst>
              <a:ext uri="{FF2B5EF4-FFF2-40B4-BE49-F238E27FC236}">
                <a16:creationId xmlns:a16="http://schemas.microsoft.com/office/drawing/2014/main" id="{656423E3-824B-41C1-6003-F86996875C5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048" y="-10048"/>
            <a:ext cx="12192000" cy="6873072"/>
          </a:xfrm>
          <a:prstGeom prst="rect">
            <a:avLst/>
          </a:prstGeom>
        </p:spPr>
      </p:pic>
    </p:spTree>
    <p:extLst>
      <p:ext uri="{BB962C8B-B14F-4D97-AF65-F5344CB8AC3E}">
        <p14:creationId xmlns:p14="http://schemas.microsoft.com/office/powerpoint/2010/main" val="1728711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6247E-B5EF-4267-A48B-E9D6EC44EDB3}" type="datetimeFigureOut">
              <a:rPr lang="en-US" smtClean="0"/>
              <a:t>8/30/24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8E43B1-45B7-4CB5-80BD-E28168FD323D}" type="slidenum">
              <a:rPr lang="en-US" smtClean="0"/>
              <a:t>‹#›</a:t>
            </a:fld>
            <a:endParaRPr lang="en-US"/>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8699" cy="6873073"/>
          </a:xfrm>
          <a:prstGeom prst="rect">
            <a:avLst/>
          </a:prstGeom>
          <a:solidFill>
            <a:srgbClr val="FFFFFF">
              <a:shade val="85000"/>
            </a:srgbClr>
          </a:solidFill>
          <a:ln w="88900" cap="sq">
            <a:noFill/>
            <a:miter lim="800000"/>
          </a:ln>
          <a:effectLst/>
        </p:spPr>
      </p:pic>
      <p:sp>
        <p:nvSpPr>
          <p:cNvPr id="7" name="Rectangle 6"/>
          <p:cNvSpPr/>
          <p:nvPr/>
        </p:nvSpPr>
        <p:spPr>
          <a:xfrm>
            <a:off x="0" y="5488078"/>
            <a:ext cx="3393663" cy="1384995"/>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4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400">
              <a:effectLst/>
              <a:latin typeface="Times New Roman" panose="02020603050405020304" pitchFamily="18" charset="0"/>
              <a:ea typeface="Times New Roman" panose="02020603050405020304" pitchFamily="18" charset="0"/>
            </a:endParaRPr>
          </a:p>
        </p:txBody>
      </p:sp>
      <p:pic>
        <p:nvPicPr>
          <p:cNvPr id="5" name="Picture 4">
            <a:extLst>
              <a:ext uri="{FF2B5EF4-FFF2-40B4-BE49-F238E27FC236}">
                <a16:creationId xmlns:a16="http://schemas.microsoft.com/office/drawing/2014/main" id="{0201A83B-C481-33A7-01F2-287D5A6D93B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8699" cy="6873073"/>
          </a:xfrm>
          <a:prstGeom prst="rect">
            <a:avLst/>
          </a:prstGeom>
          <a:solidFill>
            <a:srgbClr val="FFFFFF">
              <a:shade val="85000"/>
            </a:srgbClr>
          </a:solidFill>
          <a:ln w="88900" cap="sq">
            <a:noFill/>
            <a:miter lim="800000"/>
          </a:ln>
          <a:effectLst/>
        </p:spPr>
      </p:pic>
      <p:sp>
        <p:nvSpPr>
          <p:cNvPr id="8" name="Rectangle 7">
            <a:extLst>
              <a:ext uri="{FF2B5EF4-FFF2-40B4-BE49-F238E27FC236}">
                <a16:creationId xmlns:a16="http://schemas.microsoft.com/office/drawing/2014/main" id="{9722924B-34BC-559D-A105-897A1BB09A1A}"/>
              </a:ext>
            </a:extLst>
          </p:cNvPr>
          <p:cNvSpPr/>
          <p:nvPr userDrawn="1"/>
        </p:nvSpPr>
        <p:spPr>
          <a:xfrm>
            <a:off x="0" y="5488078"/>
            <a:ext cx="3393663" cy="1384995"/>
          </a:xfrm>
          <a:prstGeom prst="rect">
            <a:avLst/>
          </a:prstGeom>
          <a:solidFill>
            <a:srgbClr val="000000">
              <a:alpha val="60000"/>
            </a:srgbClr>
          </a:solidFill>
        </p:spPr>
        <p:txBody>
          <a:bodyPr wrap="square">
            <a:spAutoFit/>
          </a:bodyPr>
          <a:lstStyle/>
          <a:p>
            <a:pPr marL="0" marR="0" algn="ctr">
              <a:spcBef>
                <a:spcPts val="0"/>
              </a:spcBef>
              <a:spcAft>
                <a:spcPts val="0"/>
              </a:spcAft>
            </a:pPr>
            <a:r>
              <a:rPr lang="en-US" sz="1400" kern="1200">
                <a:solidFill>
                  <a:srgbClr val="FFFFFF"/>
                </a:solidFill>
                <a:effectLst/>
                <a:latin typeface="KorinnaITCbyBT-Regular"/>
                <a:ea typeface="Times New Roman" panose="02020603050405020304" pitchFamily="18" charset="0"/>
                <a:cs typeface="Mangal" panose="02040503050203030202" pitchFamily="18" charset="0"/>
              </a:rPr>
              <a:t>IWMI is a CGIAR center focused on research for development. CGIAR is a global research partnership for a food-secure future. Its work is carried out by 15 research centers in collaboration with hundreds of partners across the globe.</a:t>
            </a:r>
            <a:endParaRPr lang="en-GB" sz="14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0080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6247E-B5EF-4267-A48B-E9D6EC44EDB3}" type="datetimeFigureOut">
              <a:rPr lang="en-US" smtClean="0"/>
              <a:t>8/30/24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8E43B1-45B7-4CB5-80BD-E28168FD323D}" type="slidenum">
              <a:rPr lang="en-US" smtClean="0"/>
              <a:t>‹#›</a:t>
            </a:fld>
            <a:endParaRPr lang="en-US"/>
          </a:p>
        </p:txBody>
      </p:sp>
    </p:spTree>
    <p:extLst>
      <p:ext uri="{BB962C8B-B14F-4D97-AF65-F5344CB8AC3E}">
        <p14:creationId xmlns:p14="http://schemas.microsoft.com/office/powerpoint/2010/main" val="55725248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4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hyperlink" Target="https://innovationforsocialchange.org/en/a-tool-to-develop-your-theory-of-change/" TargetMode="External"/><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s://innovationforsocialchange.org/en/a-tool-to-develop-your-theory-of-change/" TargetMode="External"/><Relationship Id="rId2" Type="http://schemas.openxmlformats.org/officeDocument/2006/relationships/hyperlink" Target="https://evaluationhub.eif.org.uk/theory-of-change/" TargetMode="External"/><Relationship Id="rId1" Type="http://schemas.openxmlformats.org/officeDocument/2006/relationships/slideLayout" Target="../slideLayouts/slideLayout2.xml"/><Relationship Id="rId4" Type="http://schemas.openxmlformats.org/officeDocument/2006/relationships/hyperlink" Target="https://doi.org/10.3390/su12208582"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svg"/><Relationship Id="rId12"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sv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sv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61.png"/><Relationship Id="rId3" Type="http://schemas.openxmlformats.org/officeDocument/2006/relationships/image" Target="../media/image44.png"/><Relationship Id="rId7" Type="http://schemas.openxmlformats.org/officeDocument/2006/relationships/image" Target="../media/image48.svg"/><Relationship Id="rId12" Type="http://schemas.openxmlformats.org/officeDocument/2006/relationships/image" Target="../media/image51.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60.svg"/><Relationship Id="rId5" Type="http://schemas.openxmlformats.org/officeDocument/2006/relationships/image" Target="../media/image46.svg"/><Relationship Id="rId15" Type="http://schemas.openxmlformats.org/officeDocument/2006/relationships/image" Target="../media/image63.png"/><Relationship Id="rId10" Type="http://schemas.openxmlformats.org/officeDocument/2006/relationships/image" Target="../media/image59.png"/><Relationship Id="rId4" Type="http://schemas.openxmlformats.org/officeDocument/2006/relationships/image" Target="../media/image45.png"/><Relationship Id="rId9" Type="http://schemas.openxmlformats.org/officeDocument/2006/relationships/image" Target="../media/image50.svg"/><Relationship Id="rId14" Type="http://schemas.openxmlformats.org/officeDocument/2006/relationships/image" Target="../media/image62.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data.jrc.ec.europa.eu/collection/id-00134"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s://www.fao.org/faostat/en/#home" TargetMode="External"/><Relationship Id="rId4" Type="http://schemas.openxmlformats.org/officeDocument/2006/relationships/hyperlink" Target="https://www.water-energy-food.org/"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techtarget.com/searchdatamanagement/definition/data-management" TargetMode="External"/><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www.techtarget.com/searchdatamanagement/definition/data-management"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ttp://hf.wefnexustool.org/login.php"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https://evaluationhub.eif.org.uk/theory-of-change/" TargetMode="External"/><Relationship Id="rId2" Type="http://schemas.openxmlformats.org/officeDocument/2006/relationships/image" Target="../media/image8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08347-B218-D6EE-27A8-470D020D77CE}"/>
              </a:ext>
            </a:extLst>
          </p:cNvPr>
          <p:cNvSpPr>
            <a:spLocks noGrp="1"/>
          </p:cNvSpPr>
          <p:nvPr>
            <p:ph type="title"/>
          </p:nvPr>
        </p:nvSpPr>
        <p:spPr>
          <a:xfrm>
            <a:off x="927100" y="3477692"/>
            <a:ext cx="10337800" cy="2664298"/>
          </a:xfrm>
        </p:spPr>
        <p:txBody>
          <a:bodyPr>
            <a:normAutofit/>
          </a:bodyPr>
          <a:lstStyle/>
          <a:p>
            <a:r>
              <a:rPr lang="en-GB" sz="3600" dirty="0">
                <a:solidFill>
                  <a:schemeClr val="accent2"/>
                </a:solidFill>
              </a:rPr>
              <a:t>A professional course</a:t>
            </a:r>
            <a:br>
              <a:rPr lang="en-GB" dirty="0">
                <a:solidFill>
                  <a:schemeClr val="accent2"/>
                </a:solidFill>
              </a:rPr>
            </a:br>
            <a:br>
              <a:rPr lang="en-GB" sz="2200" dirty="0"/>
            </a:br>
            <a:r>
              <a:rPr lang="en-GB" sz="2200" dirty="0"/>
              <a:t>Course Lead: </a:t>
            </a:r>
            <a:r>
              <a:rPr lang="en-GB" sz="2200" b="1" dirty="0"/>
              <a:t>Prof. Vishnu Prasad Pandey</a:t>
            </a:r>
            <a:r>
              <a:rPr lang="en-GB" sz="2200" dirty="0"/>
              <a:t>, </a:t>
            </a:r>
            <a:r>
              <a:rPr lang="en-GB" sz="2200" dirty="0" err="1"/>
              <a:t>Center</a:t>
            </a:r>
            <a:r>
              <a:rPr lang="en-GB" sz="2200" dirty="0"/>
              <a:t> for Water Resources Studies, Institute of Engineering, Tribhuvan University, Nepal </a:t>
            </a:r>
            <a:br>
              <a:rPr lang="en-GB" sz="2200" dirty="0"/>
            </a:br>
            <a:r>
              <a:rPr lang="en-GB" sz="2200" dirty="0"/>
              <a:t>Email: vishnu.pandey@pcampus.edu.np</a:t>
            </a:r>
          </a:p>
        </p:txBody>
      </p:sp>
      <p:sp>
        <p:nvSpPr>
          <p:cNvPr id="3" name="Text Placeholder 2">
            <a:extLst>
              <a:ext uri="{FF2B5EF4-FFF2-40B4-BE49-F238E27FC236}">
                <a16:creationId xmlns:a16="http://schemas.microsoft.com/office/drawing/2014/main" id="{3591E97F-290A-68E2-B1BF-0067A0762C22}"/>
              </a:ext>
            </a:extLst>
          </p:cNvPr>
          <p:cNvSpPr>
            <a:spLocks noGrp="1"/>
          </p:cNvSpPr>
          <p:nvPr>
            <p:ph type="body" sz="quarter" idx="10"/>
          </p:nvPr>
        </p:nvSpPr>
        <p:spPr>
          <a:xfrm>
            <a:off x="1287859" y="1786506"/>
            <a:ext cx="9616282" cy="1717675"/>
          </a:xfrm>
        </p:spPr>
        <p:txBody>
          <a:bodyPr>
            <a:noAutofit/>
          </a:bodyPr>
          <a:lstStyle/>
          <a:p>
            <a:r>
              <a:rPr lang="en-GB" dirty="0"/>
              <a:t>Water-Energy-Food-Ecosystems (WEFE) Nexus Approaches</a:t>
            </a:r>
          </a:p>
        </p:txBody>
      </p:sp>
      <p:grpSp>
        <p:nvGrpSpPr>
          <p:cNvPr id="4" name="Group 3">
            <a:extLst>
              <a:ext uri="{FF2B5EF4-FFF2-40B4-BE49-F238E27FC236}">
                <a16:creationId xmlns:a16="http://schemas.microsoft.com/office/drawing/2014/main" id="{3692B9B6-3B81-7E27-62F4-21554088252F}"/>
              </a:ext>
            </a:extLst>
          </p:cNvPr>
          <p:cNvGrpSpPr/>
          <p:nvPr/>
        </p:nvGrpSpPr>
        <p:grpSpPr>
          <a:xfrm>
            <a:off x="2185206" y="297149"/>
            <a:ext cx="7821589" cy="1053742"/>
            <a:chOff x="2057400" y="252229"/>
            <a:chExt cx="7821589" cy="1053742"/>
          </a:xfrm>
        </p:grpSpPr>
        <p:pic>
          <p:nvPicPr>
            <p:cNvPr id="5" name="Picture 4">
              <a:extLst>
                <a:ext uri="{FF2B5EF4-FFF2-40B4-BE49-F238E27FC236}">
                  <a16:creationId xmlns:a16="http://schemas.microsoft.com/office/drawing/2014/main" id="{C7F68701-E95E-095C-1647-82AD3E61FD67}"/>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4712549" y="324060"/>
              <a:ext cx="1789220" cy="981911"/>
            </a:xfrm>
            <a:prstGeom prst="rect">
              <a:avLst/>
            </a:prstGeom>
          </p:spPr>
        </p:pic>
        <p:pic>
          <p:nvPicPr>
            <p:cNvPr id="7" name="Picture 6" descr="A green logo with text&#10;&#10;Description automatically generated with medium confidence">
              <a:extLst>
                <a:ext uri="{FF2B5EF4-FFF2-40B4-BE49-F238E27FC236}">
                  <a16:creationId xmlns:a16="http://schemas.microsoft.com/office/drawing/2014/main" id="{2EEF2C90-9331-2675-1A20-771D9D6352C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57400" y="324060"/>
              <a:ext cx="2379133" cy="981911"/>
            </a:xfrm>
            <a:prstGeom prst="rect">
              <a:avLst/>
            </a:prstGeom>
          </p:spPr>
        </p:pic>
        <p:pic>
          <p:nvPicPr>
            <p:cNvPr id="8" name="Picture 7">
              <a:extLst>
                <a:ext uri="{FF2B5EF4-FFF2-40B4-BE49-F238E27FC236}">
                  <a16:creationId xmlns:a16="http://schemas.microsoft.com/office/drawing/2014/main" id="{58EF5840-0C73-EC6F-AECC-7103F85F0509}"/>
                </a:ext>
              </a:extLst>
            </p:cNvPr>
            <p:cNvPicPr/>
            <p:nvPr/>
          </p:nvPicPr>
          <p:blipFill rotWithShape="1">
            <a:blip r:embed="rId5" cstate="screen">
              <a:extLst>
                <a:ext uri="{28A0092B-C50C-407E-A947-70E740481C1C}">
                  <a14:useLocalDpi xmlns:a14="http://schemas.microsoft.com/office/drawing/2010/main"/>
                </a:ext>
              </a:extLst>
            </a:blip>
            <a:srcRect/>
            <a:stretch/>
          </p:blipFill>
          <p:spPr>
            <a:xfrm>
              <a:off x="9100510" y="324060"/>
              <a:ext cx="778479" cy="950396"/>
            </a:xfrm>
            <a:prstGeom prst="rect">
              <a:avLst/>
            </a:prstGeom>
          </p:spPr>
        </p:pic>
        <p:pic>
          <p:nvPicPr>
            <p:cNvPr id="9" name="Picture 8">
              <a:extLst>
                <a:ext uri="{FF2B5EF4-FFF2-40B4-BE49-F238E27FC236}">
                  <a16:creationId xmlns:a16="http://schemas.microsoft.com/office/drawing/2014/main" id="{CBEA5948-5860-77E0-F836-1F1BB72C61E0}"/>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6777785" y="252229"/>
              <a:ext cx="2046708" cy="1040480"/>
            </a:xfrm>
            <a:prstGeom prst="rect">
              <a:avLst/>
            </a:prstGeom>
          </p:spPr>
        </p:pic>
      </p:grpSp>
    </p:spTree>
    <p:extLst>
      <p:ext uri="{BB962C8B-B14F-4D97-AF65-F5344CB8AC3E}">
        <p14:creationId xmlns:p14="http://schemas.microsoft.com/office/powerpoint/2010/main" val="1750102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sp>
        <p:nvSpPr>
          <p:cNvPr id="3" name="Content Placeholder 2">
            <a:extLst>
              <a:ext uri="{FF2B5EF4-FFF2-40B4-BE49-F238E27FC236}">
                <a16:creationId xmlns:a16="http://schemas.microsoft.com/office/drawing/2014/main" id="{2475EE13-8AD3-49CE-90D5-7797009C711B}"/>
              </a:ext>
            </a:extLst>
          </p:cNvPr>
          <p:cNvSpPr>
            <a:spLocks noGrp="1"/>
          </p:cNvSpPr>
          <p:nvPr>
            <p:ph idx="1"/>
          </p:nvPr>
        </p:nvSpPr>
        <p:spPr>
          <a:xfrm>
            <a:off x="531224" y="895158"/>
            <a:ext cx="4473396" cy="5570955"/>
          </a:xfrm>
        </p:spPr>
        <p:txBody>
          <a:bodyPr>
            <a:normAutofit fontScale="92500" lnSpcReduction="10000"/>
          </a:bodyPr>
          <a:lstStyle/>
          <a:p>
            <a:r>
              <a:rPr lang="en-US" dirty="0">
                <a:ea typeface="+mn-lt"/>
                <a:cs typeface="+mn-lt"/>
              </a:rPr>
              <a:t>Frameworks guide research to deliver the necessary insights into multiple key system aspects (</a:t>
            </a:r>
            <a:r>
              <a:rPr lang="en-US" dirty="0" err="1">
                <a:ea typeface="+mn-lt"/>
                <a:cs typeface="+mn-lt"/>
              </a:rPr>
              <a:t>Anandhi</a:t>
            </a:r>
            <a:r>
              <a:rPr lang="en-US" dirty="0">
                <a:ea typeface="+mn-lt"/>
                <a:cs typeface="+mn-lt"/>
              </a:rPr>
              <a:t> et al., 2023). </a:t>
            </a:r>
          </a:p>
          <a:p>
            <a:r>
              <a:rPr lang="en-US" dirty="0">
                <a:cs typeface="Calibri"/>
              </a:rPr>
              <a:t>Effectiveness of a conceptual framework depends on a comprehensive understanding and translation of </a:t>
            </a:r>
            <a:r>
              <a:rPr lang="en-US" b="1" dirty="0">
                <a:solidFill>
                  <a:schemeClr val="accent5"/>
                </a:solidFill>
                <a:cs typeface="Calibri"/>
              </a:rPr>
              <a:t>indicators, framings, and concepts</a:t>
            </a:r>
            <a:r>
              <a:rPr lang="en-US" dirty="0">
                <a:solidFill>
                  <a:schemeClr val="accent5"/>
                </a:solidFill>
                <a:cs typeface="Calibri"/>
              </a:rPr>
              <a:t> </a:t>
            </a:r>
            <a:r>
              <a:rPr lang="en-US" dirty="0">
                <a:cs typeface="Calibri"/>
              </a:rPr>
              <a:t>used by different research traditions (</a:t>
            </a:r>
            <a:r>
              <a:rPr lang="en-US" dirty="0" err="1">
                <a:cs typeface="Calibri"/>
              </a:rPr>
              <a:t>Anandhi</a:t>
            </a:r>
            <a:r>
              <a:rPr lang="en-US" dirty="0">
                <a:cs typeface="Calibri"/>
              </a:rPr>
              <a:t> et al., 2023). </a:t>
            </a:r>
          </a:p>
          <a:p>
            <a:r>
              <a:rPr lang="en-US" dirty="0">
                <a:cs typeface="Calibri"/>
              </a:rPr>
              <a:t>There is </a:t>
            </a:r>
            <a:r>
              <a:rPr lang="en-US" b="1" dirty="0">
                <a:solidFill>
                  <a:schemeClr val="accent5"/>
                </a:solidFill>
                <a:cs typeface="Calibri"/>
              </a:rPr>
              <a:t>no single cookbook</a:t>
            </a:r>
            <a:r>
              <a:rPr lang="en-US" dirty="0">
                <a:solidFill>
                  <a:schemeClr val="accent5"/>
                </a:solidFill>
                <a:cs typeface="Calibri"/>
              </a:rPr>
              <a:t> </a:t>
            </a:r>
            <a:r>
              <a:rPr lang="en-US" dirty="0">
                <a:cs typeface="Calibri"/>
              </a:rPr>
              <a:t>method for “modeling the Nexus”. Therefore, no common conceptual model/framework for the Nexus has emerged (</a:t>
            </a:r>
            <a:r>
              <a:rPr lang="en-US" dirty="0" err="1">
                <a:cs typeface="Calibri"/>
              </a:rPr>
              <a:t>Anandhi</a:t>
            </a:r>
            <a:r>
              <a:rPr lang="en-US" dirty="0">
                <a:cs typeface="Calibri"/>
              </a:rPr>
              <a:t> et al., 2023).</a:t>
            </a:r>
          </a:p>
        </p:txBody>
      </p:sp>
      <p:sp>
        <p:nvSpPr>
          <p:cNvPr id="4" name="Content Placeholder 2">
            <a:extLst>
              <a:ext uri="{FF2B5EF4-FFF2-40B4-BE49-F238E27FC236}">
                <a16:creationId xmlns:a16="http://schemas.microsoft.com/office/drawing/2014/main" id="{99A1EBCC-C3E4-524B-634D-1B48C1F2805E}"/>
              </a:ext>
            </a:extLst>
          </p:cNvPr>
          <p:cNvSpPr txBox="1">
            <a:spLocks/>
          </p:cNvSpPr>
          <p:nvPr/>
        </p:nvSpPr>
        <p:spPr>
          <a:xfrm>
            <a:off x="5215381" y="895158"/>
            <a:ext cx="6496524" cy="5171345"/>
          </a:xfrm>
          <a:prstGeom prst="rect">
            <a:avLst/>
          </a:prstGeom>
          <a:solidFill>
            <a:schemeClr val="accent3">
              <a:lumMod val="20000"/>
              <a:lumOff val="80000"/>
            </a:schemeClr>
          </a:solidFill>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ea typeface="+mn-lt"/>
                <a:cs typeface="+mn-lt"/>
              </a:rPr>
              <a:t>Examples of existing conceptual frameworks are:</a:t>
            </a:r>
          </a:p>
          <a:p>
            <a:pPr marL="914400" lvl="1" indent="-457200">
              <a:buFont typeface="+mj-lt"/>
              <a:buAutoNum type="arabicPeriod"/>
            </a:pPr>
            <a:r>
              <a:rPr lang="en-US" dirty="0">
                <a:solidFill>
                  <a:schemeClr val="accent5"/>
                </a:solidFill>
                <a:latin typeface="+mn-lt"/>
                <a:ea typeface="+mn-lt"/>
                <a:cs typeface="+mn-lt"/>
              </a:rPr>
              <a:t>World Economic Forum, 2011</a:t>
            </a:r>
          </a:p>
          <a:p>
            <a:pPr marL="914400" lvl="1" indent="-457200">
              <a:buFont typeface="+mj-lt"/>
              <a:buAutoNum type="arabicPeriod"/>
            </a:pPr>
            <a:r>
              <a:rPr lang="en-US" dirty="0">
                <a:solidFill>
                  <a:schemeClr val="accent5"/>
                </a:solidFill>
                <a:latin typeface="+mn-lt"/>
                <a:ea typeface="+mn-lt"/>
                <a:cs typeface="+mn-lt"/>
              </a:rPr>
              <a:t>Bonn2011</a:t>
            </a:r>
          </a:p>
          <a:p>
            <a:pPr marL="914400" lvl="1" indent="-457200">
              <a:buFont typeface="+mj-lt"/>
              <a:buAutoNum type="arabicPeriod"/>
            </a:pPr>
            <a:r>
              <a:rPr lang="en-US" dirty="0">
                <a:solidFill>
                  <a:schemeClr val="accent5"/>
                </a:solidFill>
                <a:latin typeface="+mn-lt"/>
                <a:ea typeface="+mn-lt"/>
                <a:cs typeface="+mn-lt"/>
              </a:rPr>
              <a:t>Food and Agriculture Organization (FAO)</a:t>
            </a:r>
          </a:p>
          <a:p>
            <a:pPr marL="914400" lvl="1" indent="-457200">
              <a:buFont typeface="+mj-lt"/>
              <a:buAutoNum type="arabicPeriod"/>
            </a:pPr>
            <a:r>
              <a:rPr lang="en-US" dirty="0">
                <a:solidFill>
                  <a:schemeClr val="accent5"/>
                </a:solidFill>
                <a:latin typeface="+mn-lt"/>
                <a:ea typeface="+mn-lt"/>
                <a:cs typeface="+mn-lt"/>
              </a:rPr>
              <a:t>WEF-PIK</a:t>
            </a:r>
          </a:p>
          <a:p>
            <a:pPr marL="914400" lvl="1" indent="-457200">
              <a:buFont typeface="+mj-lt"/>
              <a:buAutoNum type="arabicPeriod"/>
            </a:pPr>
            <a:r>
              <a:rPr lang="en-US" dirty="0">
                <a:solidFill>
                  <a:schemeClr val="accent5"/>
                </a:solidFill>
                <a:latin typeface="+mn-lt"/>
                <a:ea typeface="+mn-lt"/>
                <a:cs typeface="+mn-lt"/>
              </a:rPr>
              <a:t>Texas A&amp;M University (Daher &amp; </a:t>
            </a:r>
            <a:r>
              <a:rPr lang="en-US" dirty="0" err="1">
                <a:solidFill>
                  <a:schemeClr val="accent5"/>
                </a:solidFill>
                <a:latin typeface="+mn-lt"/>
                <a:ea typeface="+mn-lt"/>
                <a:cs typeface="+mn-lt"/>
              </a:rPr>
              <a:t>Mohtar</a:t>
            </a:r>
            <a:r>
              <a:rPr lang="en-US" dirty="0">
                <a:solidFill>
                  <a:schemeClr val="accent5"/>
                </a:solidFill>
                <a:latin typeface="+mn-lt"/>
                <a:ea typeface="+mn-lt"/>
                <a:cs typeface="+mn-lt"/>
              </a:rPr>
              <a:t>)</a:t>
            </a:r>
          </a:p>
          <a:p>
            <a:pPr marL="914400" lvl="1" indent="-457200">
              <a:buFont typeface="+mj-lt"/>
              <a:buAutoNum type="arabicPeriod"/>
            </a:pPr>
            <a:r>
              <a:rPr lang="en-US" dirty="0">
                <a:solidFill>
                  <a:schemeClr val="accent5"/>
                </a:solidFill>
                <a:latin typeface="+mn-lt"/>
                <a:ea typeface="+mn-lt"/>
                <a:cs typeface="+mn-lt"/>
              </a:rPr>
              <a:t>International Centre for Integrated Mountain Development (ICIMOD)</a:t>
            </a:r>
          </a:p>
          <a:p>
            <a:pPr marL="914400" lvl="1" indent="-457200">
              <a:buFont typeface="+mj-lt"/>
              <a:buAutoNum type="arabicPeriod"/>
            </a:pPr>
            <a:r>
              <a:rPr lang="en-US" dirty="0">
                <a:solidFill>
                  <a:schemeClr val="accent5"/>
                </a:solidFill>
                <a:latin typeface="+mn-lt"/>
                <a:ea typeface="+mn-lt"/>
                <a:cs typeface="+mn-lt"/>
              </a:rPr>
              <a:t>International Institute for Sustainable Development (IISD)</a:t>
            </a:r>
          </a:p>
          <a:p>
            <a:pPr marL="914400" lvl="1" indent="-457200">
              <a:buFont typeface="+mj-lt"/>
              <a:buAutoNum type="arabicPeriod"/>
            </a:pPr>
            <a:r>
              <a:rPr lang="en-US" dirty="0">
                <a:solidFill>
                  <a:schemeClr val="accent5"/>
                </a:solidFill>
                <a:latin typeface="+mn-lt"/>
                <a:ea typeface="+mn-lt"/>
                <a:cs typeface="+mn-lt"/>
              </a:rPr>
              <a:t>Footprint framework</a:t>
            </a:r>
          </a:p>
          <a:p>
            <a:pPr marL="914400" lvl="1" indent="-457200">
              <a:buFont typeface="+mj-lt"/>
              <a:buAutoNum type="arabicPeriod"/>
            </a:pPr>
            <a:r>
              <a:rPr lang="en-US" dirty="0">
                <a:solidFill>
                  <a:schemeClr val="accent5"/>
                </a:solidFill>
                <a:latin typeface="+mn-lt"/>
                <a:ea typeface="+mn-lt"/>
                <a:cs typeface="+mn-lt"/>
              </a:rPr>
              <a:t>Water Evaluation and Planning Model (WEAP)</a:t>
            </a:r>
          </a:p>
          <a:p>
            <a:pPr marL="914400" lvl="1" indent="-457200">
              <a:buFont typeface="+mj-lt"/>
              <a:buAutoNum type="arabicPeriod"/>
            </a:pPr>
            <a:r>
              <a:rPr lang="en-US" dirty="0">
                <a:solidFill>
                  <a:schemeClr val="accent5"/>
                </a:solidFill>
                <a:latin typeface="+mn-lt"/>
                <a:ea typeface="+mn-lt"/>
                <a:cs typeface="+mn-lt"/>
              </a:rPr>
              <a:t>Global Policy Dialogue Model</a:t>
            </a:r>
          </a:p>
        </p:txBody>
      </p:sp>
    </p:spTree>
    <p:extLst>
      <p:ext uri="{BB962C8B-B14F-4D97-AF65-F5344CB8AC3E}">
        <p14:creationId xmlns:p14="http://schemas.microsoft.com/office/powerpoint/2010/main" val="149804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436BF-10A9-EBD7-1262-DCD6AC21778A}"/>
              </a:ext>
            </a:extLst>
          </p:cNvPr>
          <p:cNvSpPr>
            <a:spLocks noGrp="1"/>
          </p:cNvSpPr>
          <p:nvPr>
            <p:ph type="title"/>
          </p:nvPr>
        </p:nvSpPr>
        <p:spPr/>
        <p:txBody>
          <a:bodyPr>
            <a:normAutofit fontScale="90000"/>
          </a:bodyPr>
          <a:lstStyle/>
          <a:p>
            <a:r>
              <a:rPr lang="en-US"/>
              <a:t>3.4 Impacts Assessment | Results Framework | Theory of Change</a:t>
            </a:r>
          </a:p>
        </p:txBody>
      </p:sp>
      <p:pic>
        <p:nvPicPr>
          <p:cNvPr id="2050" name="Picture 2">
            <a:extLst>
              <a:ext uri="{FF2B5EF4-FFF2-40B4-BE49-F238E27FC236}">
                <a16:creationId xmlns:a16="http://schemas.microsoft.com/office/drawing/2014/main" id="{13999B24-1126-123A-B013-800CD710977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9417" y="811184"/>
            <a:ext cx="8853165" cy="492344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B691A91-D922-6C7F-14B6-090DFB66DFA9}"/>
              </a:ext>
            </a:extLst>
          </p:cNvPr>
          <p:cNvSpPr txBox="1"/>
          <p:nvPr/>
        </p:nvSpPr>
        <p:spPr>
          <a:xfrm>
            <a:off x="1573721" y="5853512"/>
            <a:ext cx="9044555" cy="584775"/>
          </a:xfrm>
          <a:prstGeom prst="rect">
            <a:avLst/>
          </a:prstGeom>
          <a:noFill/>
        </p:spPr>
        <p:txBody>
          <a:bodyPr wrap="square">
            <a:spAutoFit/>
          </a:bodyPr>
          <a:lstStyle/>
          <a:p>
            <a:pPr algn="ctr"/>
            <a:r>
              <a:rPr lang="en-US" sz="1600" i="1" dirty="0">
                <a:latin typeface="Tw Cen MT" panose="020B0602020104020603" pitchFamily="34" charset="0"/>
              </a:rPr>
              <a:t>Figure: A tool to develop your Theory of Change</a:t>
            </a:r>
          </a:p>
          <a:p>
            <a:pPr algn="ctr"/>
            <a:r>
              <a:rPr lang="en-US" sz="1600" i="1" dirty="0">
                <a:latin typeface="Tw Cen MT" panose="020B0602020104020603" pitchFamily="34" charset="0"/>
              </a:rPr>
              <a:t>(Source: </a:t>
            </a:r>
            <a:r>
              <a:rPr lang="en-US" sz="1600" i="1" dirty="0">
                <a:latin typeface="Tw Cen MT" panose="020B0602020104020603" pitchFamily="34" charset="0"/>
                <a:hlinkClick r:id="rId3"/>
              </a:rPr>
              <a:t>https://innovationforsocialchange.org/en/a-tool-to-develop-your-theory-of-change/</a:t>
            </a:r>
            <a:r>
              <a:rPr lang="en-US" sz="1600" i="1" dirty="0">
                <a:latin typeface="Tw Cen MT" panose="020B0602020104020603" pitchFamily="34" charset="0"/>
              </a:rPr>
              <a:t>) </a:t>
            </a:r>
          </a:p>
        </p:txBody>
      </p:sp>
    </p:spTree>
    <p:extLst>
      <p:ext uri="{BB962C8B-B14F-4D97-AF65-F5344CB8AC3E}">
        <p14:creationId xmlns:p14="http://schemas.microsoft.com/office/powerpoint/2010/main" val="387294010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0AD7-DB04-7952-2CB5-BC200F4D959F}"/>
              </a:ext>
            </a:extLst>
          </p:cNvPr>
          <p:cNvSpPr>
            <a:spLocks noGrp="1"/>
          </p:cNvSpPr>
          <p:nvPr>
            <p:ph type="title"/>
          </p:nvPr>
        </p:nvSpPr>
        <p:spPr/>
        <p:txBody>
          <a:bodyPr>
            <a:normAutofit fontScale="90000"/>
          </a:bodyPr>
          <a:lstStyle/>
          <a:p>
            <a:r>
              <a:rPr lang="en-US"/>
              <a:t>Exercise 3-8: Group Work [60 mins]</a:t>
            </a:r>
          </a:p>
        </p:txBody>
      </p:sp>
      <p:sp>
        <p:nvSpPr>
          <p:cNvPr id="3" name="Content Placeholder 2">
            <a:extLst>
              <a:ext uri="{FF2B5EF4-FFF2-40B4-BE49-F238E27FC236}">
                <a16:creationId xmlns:a16="http://schemas.microsoft.com/office/drawing/2014/main" id="{7584140D-6F2E-5F92-84C6-68D6CBA891A6}"/>
              </a:ext>
            </a:extLst>
          </p:cNvPr>
          <p:cNvSpPr>
            <a:spLocks noGrp="1"/>
          </p:cNvSpPr>
          <p:nvPr>
            <p:ph idx="1"/>
          </p:nvPr>
        </p:nvSpPr>
        <p:spPr/>
        <p:txBody>
          <a:bodyPr>
            <a:normAutofit fontScale="92500" lnSpcReduction="10000"/>
          </a:bodyPr>
          <a:lstStyle/>
          <a:p>
            <a:r>
              <a:rPr lang="en-US" sz="3000" dirty="0"/>
              <a:t>Preparing a result framework or theory of change related to a selected </a:t>
            </a:r>
            <a:r>
              <a:rPr lang="en-US" sz="3000" b="1" dirty="0">
                <a:solidFill>
                  <a:schemeClr val="accent5"/>
                </a:solidFill>
              </a:rPr>
              <a:t>inclusive WEFE Nexus solution</a:t>
            </a:r>
            <a:endParaRPr lang="en-US" sz="3000" dirty="0">
              <a:solidFill>
                <a:schemeClr val="accent5"/>
              </a:solidFill>
            </a:endParaRPr>
          </a:p>
          <a:p>
            <a:pPr lvl="1"/>
            <a:r>
              <a:rPr lang="en-US" sz="2800" dirty="0"/>
              <a:t>Assume a hypothetical case. Identify any type of “inclusive Nexus intervention” and develop a theory of change for that intervention</a:t>
            </a:r>
          </a:p>
          <a:p>
            <a:pPr lvl="2"/>
            <a:r>
              <a:rPr lang="en-US" sz="2600" dirty="0"/>
              <a:t>Alternatively, facilitator can give 3 different types of inclusive WEFE Nexus solutions</a:t>
            </a:r>
          </a:p>
          <a:p>
            <a:pPr lvl="1"/>
            <a:r>
              <a:rPr lang="en-US" sz="2800" dirty="0"/>
              <a:t>Develop your theory of change</a:t>
            </a:r>
          </a:p>
          <a:p>
            <a:r>
              <a:rPr lang="en-US" sz="3000" dirty="0"/>
              <a:t>Guidance Notes</a:t>
            </a:r>
          </a:p>
          <a:p>
            <a:pPr lvl="1"/>
            <a:r>
              <a:rPr lang="en-US" sz="2800" dirty="0"/>
              <a:t>Form 3 groups</a:t>
            </a:r>
          </a:p>
          <a:p>
            <a:pPr lvl="1"/>
            <a:r>
              <a:rPr lang="en-US" sz="2800" dirty="0"/>
              <a:t>Discuss and develop a theory of change [30 minutes]</a:t>
            </a:r>
          </a:p>
          <a:p>
            <a:pPr lvl="1"/>
            <a:r>
              <a:rPr lang="en-US" sz="2800" dirty="0"/>
              <a:t>Present it [5 minutes/group]</a:t>
            </a:r>
          </a:p>
          <a:p>
            <a:pPr lvl="1"/>
            <a:r>
              <a:rPr lang="en-US" sz="2800" dirty="0"/>
              <a:t>Discussion and conclusion of session by facilitator</a:t>
            </a:r>
          </a:p>
          <a:p>
            <a:pPr lvl="1"/>
            <a:endParaRPr lang="en-US" sz="2800" dirty="0"/>
          </a:p>
        </p:txBody>
      </p:sp>
    </p:spTree>
    <p:extLst>
      <p:ext uri="{BB962C8B-B14F-4D97-AF65-F5344CB8AC3E}">
        <p14:creationId xmlns:p14="http://schemas.microsoft.com/office/powerpoint/2010/main" val="184324471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a:t>3.3 Impacts Assessment | Sources and Further Reading</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95159"/>
            <a:ext cx="11083835" cy="5527412"/>
          </a:xfrm>
        </p:spPr>
        <p:txBody>
          <a:bodyPr>
            <a:normAutofit/>
          </a:bodyPr>
          <a:lstStyle/>
          <a:p>
            <a:r>
              <a:rPr lang="en-US" sz="1800" dirty="0"/>
              <a:t>Early Intervention Foundation. (n.d.) Step 1: Creating a theory of change. </a:t>
            </a:r>
            <a:r>
              <a:rPr lang="en-US" sz="1800" dirty="0">
                <a:hlinkClick r:id="rId2"/>
              </a:rPr>
              <a:t>https://evaluationhub.eif.org.uk/theory-of-change/</a:t>
            </a:r>
            <a:endParaRPr lang="en-US" sz="1800" dirty="0"/>
          </a:p>
          <a:p>
            <a:r>
              <a:rPr lang="en-US" sz="1800" dirty="0" err="1"/>
              <a:t>Egilmez</a:t>
            </a:r>
            <a:r>
              <a:rPr lang="en-US" sz="1800" dirty="0"/>
              <a:t>, G., </a:t>
            </a:r>
            <a:r>
              <a:rPr lang="en-US" sz="1800" dirty="0" err="1"/>
              <a:t>Oztanriseven</a:t>
            </a:r>
            <a:r>
              <a:rPr lang="en-US" sz="1800" dirty="0"/>
              <a:t>, F., &amp; </a:t>
            </a:r>
            <a:r>
              <a:rPr lang="en-US" sz="1800" dirty="0" err="1"/>
              <a:t>Gedik</a:t>
            </a:r>
            <a:r>
              <a:rPr lang="en-US" sz="1800" dirty="0"/>
              <a:t>, R. (2020). The Energy Climate Water Nexus: A Global Sustainability Impact Assessment of U.S. Manufacturing. </a:t>
            </a:r>
            <a:r>
              <a:rPr lang="en-US" sz="1800" i="1" dirty="0"/>
              <a:t>EMJ - Engineering Management Journal</a:t>
            </a:r>
            <a:r>
              <a:rPr lang="en-US" sz="1800" dirty="0"/>
              <a:t>, </a:t>
            </a:r>
            <a:r>
              <a:rPr lang="en-US" sz="1800" i="1" dirty="0"/>
              <a:t>32</a:t>
            </a:r>
            <a:r>
              <a:rPr lang="en-US" sz="1800" dirty="0"/>
              <a:t>(4), 298–315. https://doi.org/10.1080/10429247.2020.1758539</a:t>
            </a:r>
          </a:p>
          <a:p>
            <a:r>
              <a:rPr lang="en-US" sz="1800" dirty="0" err="1"/>
              <a:t>Geissdoerfer</a:t>
            </a:r>
            <a:r>
              <a:rPr lang="en-US" sz="1800" dirty="0"/>
              <a:t>, M., </a:t>
            </a:r>
            <a:r>
              <a:rPr lang="en-US" sz="1800" dirty="0" err="1"/>
              <a:t>Savaget</a:t>
            </a:r>
            <a:r>
              <a:rPr lang="en-US" sz="1800" dirty="0"/>
              <a:t>, P., </a:t>
            </a:r>
            <a:r>
              <a:rPr lang="en-US" sz="1800" dirty="0" err="1"/>
              <a:t>Bocken</a:t>
            </a:r>
            <a:r>
              <a:rPr lang="en-US" sz="1800" dirty="0"/>
              <a:t>, N.M.P., </a:t>
            </a:r>
            <a:r>
              <a:rPr lang="en-US" sz="1800" dirty="0" err="1"/>
              <a:t>Hultink</a:t>
            </a:r>
            <a:r>
              <a:rPr lang="en-US" sz="1800" dirty="0"/>
              <a:t>, E.J., 2017. The circular economy – a new sustainability paradigm? J. Clean. Prod. 143, 757–768.</a:t>
            </a:r>
          </a:p>
          <a:p>
            <a:r>
              <a:rPr lang="en-US" sz="1800" dirty="0"/>
              <a:t>Innovation for Social Change. (2018). A tool to develop your Theory of Change. </a:t>
            </a:r>
            <a:r>
              <a:rPr lang="en-US" sz="1800" dirty="0">
                <a:hlinkClick r:id="rId3"/>
              </a:rPr>
              <a:t>https://innovationforsocialchange.org/en/a-tool-to-develop-your-theory-of-change/</a:t>
            </a:r>
            <a:endParaRPr lang="en-US" sz="1800" dirty="0"/>
          </a:p>
          <a:p>
            <a:r>
              <a:rPr lang="en-US" sz="1800" dirty="0"/>
              <a:t>Nhamo, L., Ndlela, B., </a:t>
            </a:r>
            <a:r>
              <a:rPr lang="en-US" sz="1800" dirty="0" err="1"/>
              <a:t>Mpandeli</a:t>
            </a:r>
            <a:r>
              <a:rPr lang="en-US" sz="1800" dirty="0"/>
              <a:t>, S., &amp; </a:t>
            </a:r>
            <a:r>
              <a:rPr lang="en-US" sz="1800" dirty="0" err="1"/>
              <a:t>Mabhaudhi</a:t>
            </a:r>
            <a:r>
              <a:rPr lang="en-US" sz="1800" dirty="0"/>
              <a:t>, T. (2020). The water-energy-food Nexus as an adaptation strategy for achieving sustainable livelihoods at a local level. </a:t>
            </a:r>
            <a:r>
              <a:rPr lang="en-US" sz="1800" i="1" dirty="0"/>
              <a:t>Sustainability (Switzerland)</a:t>
            </a:r>
            <a:r>
              <a:rPr lang="en-US" sz="1800" dirty="0"/>
              <a:t>, </a:t>
            </a:r>
            <a:r>
              <a:rPr lang="en-US" sz="1800" i="1" dirty="0"/>
              <a:t>12</a:t>
            </a:r>
            <a:r>
              <a:rPr lang="en-US" sz="1800" dirty="0"/>
              <a:t>(20), 1–16. </a:t>
            </a:r>
            <a:r>
              <a:rPr lang="en-US" sz="1800" dirty="0">
                <a:hlinkClick r:id="rId4"/>
              </a:rPr>
              <a:t>https://doi.org/10.3390/su12208582</a:t>
            </a:r>
            <a:endParaRPr lang="en-US" sz="1800" dirty="0"/>
          </a:p>
          <a:p>
            <a:r>
              <a:rPr lang="en-US" sz="1800" dirty="0" err="1"/>
              <a:t>Nwagbara</a:t>
            </a:r>
            <a:r>
              <a:rPr lang="en-US" sz="1800" dirty="0"/>
              <a:t>, G., &amp; Smith, M. H. (2016). </a:t>
            </a:r>
            <a:r>
              <a:rPr lang="en-US" sz="1800" i="1" dirty="0"/>
              <a:t>DEVELOPING COUNTRIES – CLIMATE RESILIENT PATHWAYS</a:t>
            </a:r>
            <a:r>
              <a:rPr lang="en-US" sz="1800" dirty="0"/>
              <a:t>. </a:t>
            </a:r>
            <a:r>
              <a:rPr lang="en-US" sz="1800" i="1" dirty="0"/>
              <a:t>November 2014</a:t>
            </a:r>
            <a:r>
              <a:rPr lang="en-US" sz="1800" dirty="0"/>
              <a:t>. https://doi.org/10.13140/RG.2.1.3240.8569</a:t>
            </a:r>
          </a:p>
          <a:p>
            <a:r>
              <a:rPr lang="en-US" sz="1800" dirty="0"/>
              <a:t>Proctor, K., </a:t>
            </a:r>
            <a:r>
              <a:rPr lang="en-US" sz="1800" dirty="0" err="1"/>
              <a:t>Tabatabaie</a:t>
            </a:r>
            <a:r>
              <a:rPr lang="en-US" sz="1800" dirty="0"/>
              <a:t>, S. M. H., &amp; Murthy, G. S. (2021). Gateway to the perspectives of the Food-Energy-Water Nexus. </a:t>
            </a:r>
            <a:r>
              <a:rPr lang="en-US" sz="1800" i="1" dirty="0"/>
              <a:t>Science of the Total Environment</a:t>
            </a:r>
            <a:r>
              <a:rPr lang="en-US" sz="1800" dirty="0"/>
              <a:t>, </a:t>
            </a:r>
            <a:r>
              <a:rPr lang="en-US" sz="1800" i="1" dirty="0"/>
              <a:t>764</a:t>
            </a:r>
            <a:r>
              <a:rPr lang="en-US" sz="1800" dirty="0"/>
              <a:t>, 142852. https://doi.org/10.1016/j.scitotenv.2020.142852</a:t>
            </a:r>
          </a:p>
        </p:txBody>
      </p:sp>
    </p:spTree>
    <p:extLst>
      <p:ext uri="{BB962C8B-B14F-4D97-AF65-F5344CB8AC3E}">
        <p14:creationId xmlns:p14="http://schemas.microsoft.com/office/powerpoint/2010/main" val="3590260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878326" y="805741"/>
            <a:ext cx="8417930" cy="4846320"/>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531223" y="5822076"/>
            <a:ext cx="11182357" cy="39366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a:solidFill>
                  <a:schemeClr val="tx1"/>
                </a:solidFill>
                <a:ea typeface="+mn-lt"/>
                <a:cs typeface="+mn-lt"/>
              </a:rPr>
              <a:t>Figure: Bonn2011 Nexus framework adapted from </a:t>
            </a:r>
            <a:r>
              <a:rPr lang="en-US" sz="1700" i="1" err="1">
                <a:solidFill>
                  <a:schemeClr val="tx1"/>
                </a:solidFill>
                <a:ea typeface="+mn-lt"/>
                <a:cs typeface="+mn-lt"/>
              </a:rPr>
              <a:t>Bizikova</a:t>
            </a:r>
            <a:r>
              <a:rPr lang="en-US" sz="1700" i="1">
                <a:solidFill>
                  <a:schemeClr val="tx1"/>
                </a:solidFill>
                <a:ea typeface="+mn-lt"/>
                <a:cs typeface="+mn-lt"/>
              </a:rPr>
              <a:t> et al. (2013) (Source: </a:t>
            </a:r>
            <a:r>
              <a:rPr lang="en-US" sz="1700" i="1" err="1">
                <a:solidFill>
                  <a:schemeClr val="tx1"/>
                </a:solidFill>
                <a:ea typeface="+mn-lt"/>
                <a:cs typeface="+mn-lt"/>
              </a:rPr>
              <a:t>Anandhi</a:t>
            </a:r>
            <a:r>
              <a:rPr lang="en-US" sz="1700" i="1">
                <a:solidFill>
                  <a:schemeClr val="tx1"/>
                </a:solidFill>
                <a:ea typeface="+mn-lt"/>
                <a:cs typeface="+mn-lt"/>
              </a:rPr>
              <a:t> et al., 2023)</a:t>
            </a:r>
          </a:p>
        </p:txBody>
      </p:sp>
    </p:spTree>
    <p:extLst>
      <p:ext uri="{BB962C8B-B14F-4D97-AF65-F5344CB8AC3E}">
        <p14:creationId xmlns:p14="http://schemas.microsoft.com/office/powerpoint/2010/main" val="80105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pic>
        <p:nvPicPr>
          <p:cNvPr id="6" name="Content Placeholder 5"/>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414226" y="783125"/>
            <a:ext cx="7346129" cy="5029200"/>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531223" y="5920398"/>
            <a:ext cx="11182357" cy="404554"/>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dirty="0">
                <a:solidFill>
                  <a:schemeClr val="tx1"/>
                </a:solidFill>
                <a:ea typeface="+mn-lt"/>
                <a:cs typeface="+mn-lt"/>
              </a:rPr>
              <a:t>Figure: Food and Agriculture Organization (FAO) framework (Source: </a:t>
            </a:r>
            <a:r>
              <a:rPr lang="en-US" sz="1700" i="1" dirty="0" err="1">
                <a:solidFill>
                  <a:schemeClr val="tx1"/>
                </a:solidFill>
                <a:ea typeface="+mn-lt"/>
                <a:cs typeface="+mn-lt"/>
              </a:rPr>
              <a:t>Anandhi</a:t>
            </a:r>
            <a:r>
              <a:rPr lang="en-US" sz="1700" i="1" dirty="0">
                <a:solidFill>
                  <a:schemeClr val="tx1"/>
                </a:solidFill>
                <a:ea typeface="+mn-lt"/>
                <a:cs typeface="+mn-lt"/>
              </a:rPr>
              <a:t> et al., 2023)</a:t>
            </a:r>
          </a:p>
        </p:txBody>
      </p:sp>
    </p:spTree>
    <p:extLst>
      <p:ext uri="{BB962C8B-B14F-4D97-AF65-F5344CB8AC3E}">
        <p14:creationId xmlns:p14="http://schemas.microsoft.com/office/powerpoint/2010/main" val="664488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pic>
        <p:nvPicPr>
          <p:cNvPr id="6" name="Content Placeholder 5"/>
          <p:cNvPicPr>
            <a:picLocks noGrp="1"/>
          </p:cNvPicPr>
          <p:nvPr>
            <p:ph idx="1"/>
          </p:nvPr>
        </p:nvPicPr>
        <p:blipFill rotWithShape="1">
          <a:blip r:embed="rId2">
            <a:extLst>
              <a:ext uri="{28A0092B-C50C-407E-A947-70E740481C1C}">
                <a14:useLocalDpi xmlns:a14="http://schemas.microsoft.com/office/drawing/2010/main"/>
              </a:ext>
            </a:extLst>
          </a:blip>
          <a:stretch/>
        </p:blipFill>
        <p:spPr>
          <a:xfrm>
            <a:off x="921616" y="852878"/>
            <a:ext cx="10348767" cy="4033754"/>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1312606" y="5300967"/>
            <a:ext cx="9566787" cy="39366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700" i="1" dirty="0">
                <a:solidFill>
                  <a:schemeClr val="tx1"/>
                </a:solidFill>
                <a:ea typeface="+mn-lt"/>
                <a:cs typeface="+mn-lt"/>
              </a:rPr>
              <a:t>Figure: Water footprint approach framework adapted from </a:t>
            </a:r>
            <a:r>
              <a:rPr lang="en-US" sz="1700" i="1" dirty="0" err="1">
                <a:solidFill>
                  <a:schemeClr val="tx1"/>
                </a:solidFill>
                <a:ea typeface="+mn-lt"/>
                <a:cs typeface="+mn-lt"/>
              </a:rPr>
              <a:t>Vanham</a:t>
            </a:r>
            <a:r>
              <a:rPr lang="en-US" sz="1700" i="1" dirty="0">
                <a:solidFill>
                  <a:schemeClr val="tx1"/>
                </a:solidFill>
                <a:ea typeface="+mn-lt"/>
                <a:cs typeface="+mn-lt"/>
              </a:rPr>
              <a:t> (2016) (Source: </a:t>
            </a:r>
            <a:r>
              <a:rPr lang="en-US" sz="1700" i="1" dirty="0" err="1">
                <a:solidFill>
                  <a:schemeClr val="tx1"/>
                </a:solidFill>
                <a:ea typeface="+mn-lt"/>
                <a:cs typeface="+mn-lt"/>
              </a:rPr>
              <a:t>Anandhi</a:t>
            </a:r>
            <a:r>
              <a:rPr lang="en-US" sz="1700" i="1" dirty="0">
                <a:solidFill>
                  <a:schemeClr val="tx1"/>
                </a:solidFill>
                <a:ea typeface="+mn-lt"/>
                <a:cs typeface="+mn-lt"/>
              </a:rPr>
              <a:t> et al., 2023)</a:t>
            </a:r>
          </a:p>
        </p:txBody>
      </p:sp>
    </p:spTree>
    <p:extLst>
      <p:ext uri="{BB962C8B-B14F-4D97-AF65-F5344CB8AC3E}">
        <p14:creationId xmlns:p14="http://schemas.microsoft.com/office/powerpoint/2010/main" val="4091627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568867" y="884315"/>
            <a:ext cx="6991318" cy="4937760"/>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1244331" y="5861403"/>
            <a:ext cx="9640389" cy="648183"/>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600" i="1" dirty="0">
                <a:solidFill>
                  <a:schemeClr val="tx1"/>
                </a:solidFill>
                <a:ea typeface="+mn-lt"/>
                <a:cs typeface="+mn-lt"/>
              </a:rPr>
              <a:t>Figure: International Institute for Sustainable Development (IISD) framework adapted from Lawford et al. (2019) (Source: </a:t>
            </a:r>
            <a:r>
              <a:rPr lang="en-US" sz="1600" i="1" dirty="0" err="1">
                <a:solidFill>
                  <a:schemeClr val="tx1"/>
                </a:solidFill>
                <a:ea typeface="+mn-lt"/>
                <a:cs typeface="+mn-lt"/>
              </a:rPr>
              <a:t>Anandhi</a:t>
            </a:r>
            <a:r>
              <a:rPr lang="en-US" sz="1600" i="1" dirty="0">
                <a:solidFill>
                  <a:schemeClr val="tx1"/>
                </a:solidFill>
                <a:ea typeface="+mn-lt"/>
                <a:cs typeface="+mn-lt"/>
              </a:rPr>
              <a:t> et al., 2023)</a:t>
            </a:r>
          </a:p>
          <a:p>
            <a:pPr marL="0" indent="0" algn="ctr">
              <a:buNone/>
            </a:pPr>
            <a:r>
              <a:rPr lang="en-US" sz="1600" i="1" dirty="0">
                <a:ea typeface="+mn-lt"/>
                <a:cs typeface="+mn-lt"/>
              </a:rPr>
              <a:t> </a:t>
            </a:r>
          </a:p>
        </p:txBody>
      </p:sp>
    </p:spTree>
    <p:extLst>
      <p:ext uri="{BB962C8B-B14F-4D97-AF65-F5344CB8AC3E}">
        <p14:creationId xmlns:p14="http://schemas.microsoft.com/office/powerpoint/2010/main" val="3882330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043275" y="635726"/>
            <a:ext cx="6297370" cy="5469788"/>
          </a:xfrm>
        </p:spPr>
      </p:pic>
      <p:sp>
        <p:nvSpPr>
          <p:cNvPr id="5" name="Content Placeholder 2">
            <a:extLst>
              <a:ext uri="{FF2B5EF4-FFF2-40B4-BE49-F238E27FC236}">
                <a16:creationId xmlns:a16="http://schemas.microsoft.com/office/drawing/2014/main" id="{2475EE13-8AD3-49CE-90D5-7797009C711B}"/>
              </a:ext>
            </a:extLst>
          </p:cNvPr>
          <p:cNvSpPr txBox="1">
            <a:spLocks/>
          </p:cNvSpPr>
          <p:nvPr/>
        </p:nvSpPr>
        <p:spPr>
          <a:xfrm>
            <a:off x="2451739" y="5850296"/>
            <a:ext cx="7341321" cy="648183"/>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buNone/>
            </a:pPr>
            <a:r>
              <a:rPr lang="en-US" sz="1600" i="1" dirty="0">
                <a:solidFill>
                  <a:schemeClr val="tx1"/>
                </a:solidFill>
                <a:ea typeface="+mn-lt"/>
                <a:cs typeface="+mn-lt"/>
              </a:rPr>
              <a:t>Figure: World Economic Forum 2011 framework adapted from </a:t>
            </a:r>
            <a:r>
              <a:rPr lang="en-US" sz="1600" i="1" dirty="0" err="1">
                <a:solidFill>
                  <a:schemeClr val="tx1"/>
                </a:solidFill>
                <a:ea typeface="+mn-lt"/>
                <a:cs typeface="+mn-lt"/>
              </a:rPr>
              <a:t>Bizikova</a:t>
            </a:r>
            <a:r>
              <a:rPr lang="en-US" sz="1600" i="1" dirty="0">
                <a:solidFill>
                  <a:schemeClr val="tx1"/>
                </a:solidFill>
                <a:ea typeface="+mn-lt"/>
                <a:cs typeface="+mn-lt"/>
              </a:rPr>
              <a:t> et al. (2013) (Source: </a:t>
            </a:r>
            <a:r>
              <a:rPr lang="en-US" sz="1600" i="1" dirty="0" err="1">
                <a:solidFill>
                  <a:schemeClr val="tx1"/>
                </a:solidFill>
                <a:ea typeface="+mn-lt"/>
                <a:cs typeface="+mn-lt"/>
              </a:rPr>
              <a:t>Anandhi</a:t>
            </a:r>
            <a:r>
              <a:rPr lang="en-US" sz="1600" i="1" dirty="0">
                <a:solidFill>
                  <a:schemeClr val="tx1"/>
                </a:solidFill>
                <a:ea typeface="+mn-lt"/>
                <a:cs typeface="+mn-lt"/>
              </a:rPr>
              <a:t> et al., 2023)</a:t>
            </a:r>
          </a:p>
          <a:p>
            <a:pPr marL="0" indent="0" algn="ctr">
              <a:buNone/>
            </a:pPr>
            <a:r>
              <a:rPr lang="en-US" sz="1600" i="1" dirty="0">
                <a:ea typeface="+mn-lt"/>
                <a:cs typeface="+mn-lt"/>
              </a:rPr>
              <a:t> </a:t>
            </a:r>
          </a:p>
        </p:txBody>
      </p:sp>
    </p:spTree>
    <p:extLst>
      <p:ext uri="{BB962C8B-B14F-4D97-AF65-F5344CB8AC3E}">
        <p14:creationId xmlns:p14="http://schemas.microsoft.com/office/powerpoint/2010/main" val="2322275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7AC4E-782A-1AF1-5843-11D72C85250B}"/>
              </a:ext>
            </a:extLst>
          </p:cNvPr>
          <p:cNvSpPr>
            <a:spLocks noGrp="1"/>
          </p:cNvSpPr>
          <p:nvPr>
            <p:ph type="title"/>
          </p:nvPr>
        </p:nvSpPr>
        <p:spPr/>
        <p:txBody>
          <a:bodyPr>
            <a:normAutofit fontScale="90000"/>
          </a:bodyPr>
          <a:lstStyle/>
          <a:p>
            <a:r>
              <a:rPr lang="en-US"/>
              <a:t>3.1 WEFE Nexus Assessment | Conceptual Framework</a:t>
            </a:r>
          </a:p>
        </p:txBody>
      </p:sp>
      <p:pic>
        <p:nvPicPr>
          <p:cNvPr id="3074" name="Picture 2">
            <a:extLst>
              <a:ext uri="{FF2B5EF4-FFF2-40B4-BE49-F238E27FC236}">
                <a16:creationId xmlns:a16="http://schemas.microsoft.com/office/drawing/2014/main" id="{2BC1E4F7-BCAA-DAE7-DF16-2CA98FB20A1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90326" y="742702"/>
            <a:ext cx="10011347" cy="516079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512CB19-1C5D-D7F3-80BE-3956CE3297B1}"/>
              </a:ext>
            </a:extLst>
          </p:cNvPr>
          <p:cNvSpPr txBox="1"/>
          <p:nvPr/>
        </p:nvSpPr>
        <p:spPr>
          <a:xfrm>
            <a:off x="974270" y="5935961"/>
            <a:ext cx="10243457" cy="553998"/>
          </a:xfrm>
          <a:prstGeom prst="rect">
            <a:avLst/>
          </a:prstGeom>
          <a:noFill/>
        </p:spPr>
        <p:txBody>
          <a:bodyPr wrap="square">
            <a:spAutoFit/>
          </a:bodyPr>
          <a:lstStyle/>
          <a:p>
            <a:pPr algn="ctr"/>
            <a:r>
              <a:rPr lang="en-US" sz="1500" i="1" dirty="0">
                <a:latin typeface="Tw Cen MT" panose="020B0602020104020603" pitchFamily="34" charset="0"/>
              </a:rPr>
              <a:t>Figure: Conceptual framework to develop WEF Nexus indicators and indices</a:t>
            </a:r>
          </a:p>
          <a:p>
            <a:pPr algn="ctr"/>
            <a:r>
              <a:rPr lang="en-US" sz="1500" i="1" dirty="0">
                <a:latin typeface="Tw Cen MT" panose="020B0602020104020603" pitchFamily="34" charset="0"/>
              </a:rPr>
              <a:t>(Source: Nhamo et al., 2020)</a:t>
            </a:r>
          </a:p>
        </p:txBody>
      </p:sp>
    </p:spTree>
    <p:extLst>
      <p:ext uri="{BB962C8B-B14F-4D97-AF65-F5344CB8AC3E}">
        <p14:creationId xmlns:p14="http://schemas.microsoft.com/office/powerpoint/2010/main" val="4122122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dirty="0"/>
              <a:t>3.1 WEFE Nexus Assessment | Conceptual Framework</a:t>
            </a:r>
            <a:endParaRPr lang="en-US" dirty="0">
              <a:latin typeface="Tw Cen MT"/>
              <a:cs typeface="Arial"/>
            </a:endParaRPr>
          </a:p>
        </p:txBody>
      </p:sp>
      <p:grpSp>
        <p:nvGrpSpPr>
          <p:cNvPr id="29" name="Group 28"/>
          <p:cNvGrpSpPr/>
          <p:nvPr/>
        </p:nvGrpSpPr>
        <p:grpSpPr>
          <a:xfrm>
            <a:off x="1108312" y="875965"/>
            <a:ext cx="9945517" cy="4951578"/>
            <a:chOff x="865237" y="895629"/>
            <a:chExt cx="10417076" cy="5488030"/>
          </a:xfrm>
        </p:grpSpPr>
        <p:sp>
          <p:nvSpPr>
            <p:cNvPr id="6" name="Freeform 5"/>
            <p:cNvSpPr/>
            <p:nvPr/>
          </p:nvSpPr>
          <p:spPr>
            <a:xfrm>
              <a:off x="865237" y="895629"/>
              <a:ext cx="10417076" cy="601284"/>
            </a:xfrm>
            <a:custGeom>
              <a:avLst/>
              <a:gdLst>
                <a:gd name="connsiteX0" fmla="*/ 0 w 10417076"/>
                <a:gd name="connsiteY0" fmla="*/ 63051 h 630506"/>
                <a:gd name="connsiteX1" fmla="*/ 63051 w 10417076"/>
                <a:gd name="connsiteY1" fmla="*/ 0 h 630506"/>
                <a:gd name="connsiteX2" fmla="*/ 10354025 w 10417076"/>
                <a:gd name="connsiteY2" fmla="*/ 0 h 630506"/>
                <a:gd name="connsiteX3" fmla="*/ 10417076 w 10417076"/>
                <a:gd name="connsiteY3" fmla="*/ 63051 h 630506"/>
                <a:gd name="connsiteX4" fmla="*/ 10417076 w 10417076"/>
                <a:gd name="connsiteY4" fmla="*/ 567455 h 630506"/>
                <a:gd name="connsiteX5" fmla="*/ 10354025 w 10417076"/>
                <a:gd name="connsiteY5" fmla="*/ 630506 h 630506"/>
                <a:gd name="connsiteX6" fmla="*/ 63051 w 10417076"/>
                <a:gd name="connsiteY6" fmla="*/ 630506 h 630506"/>
                <a:gd name="connsiteX7" fmla="*/ 0 w 10417076"/>
                <a:gd name="connsiteY7" fmla="*/ 567455 h 630506"/>
                <a:gd name="connsiteX8" fmla="*/ 0 w 10417076"/>
                <a:gd name="connsiteY8" fmla="*/ 63051 h 63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7076" h="630506">
                  <a:moveTo>
                    <a:pt x="0" y="63051"/>
                  </a:moveTo>
                  <a:cubicBezTo>
                    <a:pt x="0" y="28229"/>
                    <a:pt x="28229" y="0"/>
                    <a:pt x="63051" y="0"/>
                  </a:cubicBezTo>
                  <a:lnTo>
                    <a:pt x="10354025" y="0"/>
                  </a:lnTo>
                  <a:cubicBezTo>
                    <a:pt x="10388847" y="0"/>
                    <a:pt x="10417076" y="28229"/>
                    <a:pt x="10417076" y="63051"/>
                  </a:cubicBezTo>
                  <a:lnTo>
                    <a:pt x="10417076" y="567455"/>
                  </a:lnTo>
                  <a:cubicBezTo>
                    <a:pt x="10417076" y="602277"/>
                    <a:pt x="10388847" y="630506"/>
                    <a:pt x="10354025" y="630506"/>
                  </a:cubicBezTo>
                  <a:lnTo>
                    <a:pt x="63051" y="630506"/>
                  </a:lnTo>
                  <a:cubicBezTo>
                    <a:pt x="28229" y="630506"/>
                    <a:pt x="0" y="602277"/>
                    <a:pt x="0" y="567455"/>
                  </a:cubicBezTo>
                  <a:lnTo>
                    <a:pt x="0" y="63051"/>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1332" tIns="60377" rIns="81332" bIns="60377" numCol="1" spcCol="1270" anchor="ctr" anchorCtr="0">
              <a:noAutofit/>
            </a:bodyPr>
            <a:lstStyle/>
            <a:p>
              <a:pPr lvl="0" defTabSz="1466850">
                <a:lnSpc>
                  <a:spcPct val="90000"/>
                </a:lnSpc>
                <a:spcBef>
                  <a:spcPct val="0"/>
                </a:spcBef>
                <a:spcAft>
                  <a:spcPct val="35000"/>
                </a:spcAft>
              </a:pPr>
              <a:r>
                <a:rPr lang="en-US" sz="2200" kern="1200" dirty="0"/>
                <a:t>Existing Nexus conceptualizations and frameworks often include elements such as:</a:t>
              </a:r>
            </a:p>
          </p:txBody>
        </p:sp>
        <p:sp>
          <p:nvSpPr>
            <p:cNvPr id="7" name="Freeform 6"/>
            <p:cNvSpPr/>
            <p:nvPr/>
          </p:nvSpPr>
          <p:spPr>
            <a:xfrm>
              <a:off x="2894805" y="1647235"/>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1. Overall information</a:t>
              </a:r>
            </a:p>
          </p:txBody>
        </p:sp>
        <p:sp>
          <p:nvSpPr>
            <p:cNvPr id="8" name="Freeform 7"/>
            <p:cNvSpPr/>
            <p:nvPr/>
          </p:nvSpPr>
          <p:spPr>
            <a:xfrm>
              <a:off x="2905691" y="2634315"/>
              <a:ext cx="7662045" cy="365760"/>
            </a:xfrm>
            <a:custGeom>
              <a:avLst/>
              <a:gdLst>
                <a:gd name="connsiteX0" fmla="*/ 0 w 7139431"/>
                <a:gd name="connsiteY0" fmla="*/ 63599 h 635985"/>
                <a:gd name="connsiteX1" fmla="*/ 63599 w 7139431"/>
                <a:gd name="connsiteY1" fmla="*/ 0 h 635985"/>
                <a:gd name="connsiteX2" fmla="*/ 7075833 w 7139431"/>
                <a:gd name="connsiteY2" fmla="*/ 0 h 635985"/>
                <a:gd name="connsiteX3" fmla="*/ 7139432 w 7139431"/>
                <a:gd name="connsiteY3" fmla="*/ 63599 h 635985"/>
                <a:gd name="connsiteX4" fmla="*/ 7139431 w 7139431"/>
                <a:gd name="connsiteY4" fmla="*/ 572387 h 635985"/>
                <a:gd name="connsiteX5" fmla="*/ 7075832 w 7139431"/>
                <a:gd name="connsiteY5" fmla="*/ 635986 h 635985"/>
                <a:gd name="connsiteX6" fmla="*/ 63599 w 7139431"/>
                <a:gd name="connsiteY6" fmla="*/ 635985 h 635985"/>
                <a:gd name="connsiteX7" fmla="*/ 0 w 7139431"/>
                <a:gd name="connsiteY7" fmla="*/ 572386 h 635985"/>
                <a:gd name="connsiteX8" fmla="*/ 0 w 7139431"/>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39431" h="635985">
                  <a:moveTo>
                    <a:pt x="0" y="63599"/>
                  </a:moveTo>
                  <a:cubicBezTo>
                    <a:pt x="0" y="28474"/>
                    <a:pt x="28474" y="0"/>
                    <a:pt x="63599" y="0"/>
                  </a:cubicBezTo>
                  <a:lnTo>
                    <a:pt x="7075833" y="0"/>
                  </a:lnTo>
                  <a:cubicBezTo>
                    <a:pt x="7110958" y="0"/>
                    <a:pt x="7139432" y="28474"/>
                    <a:pt x="7139432" y="63599"/>
                  </a:cubicBezTo>
                  <a:cubicBezTo>
                    <a:pt x="7139432" y="233195"/>
                    <a:pt x="7139431" y="402791"/>
                    <a:pt x="7139431" y="572387"/>
                  </a:cubicBezTo>
                  <a:cubicBezTo>
                    <a:pt x="7139431" y="607512"/>
                    <a:pt x="7110957" y="635986"/>
                    <a:pt x="7075832"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2. People/organizations involved</a:t>
              </a:r>
            </a:p>
          </p:txBody>
        </p:sp>
        <p:sp>
          <p:nvSpPr>
            <p:cNvPr id="9" name="Freeform 8"/>
            <p:cNvSpPr/>
            <p:nvPr/>
          </p:nvSpPr>
          <p:spPr>
            <a:xfrm>
              <a:off x="2905691" y="3612321"/>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3. Scales and disciplines used</a:t>
              </a:r>
            </a:p>
          </p:txBody>
        </p:sp>
        <p:sp>
          <p:nvSpPr>
            <p:cNvPr id="10" name="Freeform 9"/>
            <p:cNvSpPr/>
            <p:nvPr/>
          </p:nvSpPr>
          <p:spPr>
            <a:xfrm>
              <a:off x="2905691" y="4635377"/>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4. WEF(E) Nexus definition elements</a:t>
              </a:r>
            </a:p>
          </p:txBody>
        </p:sp>
        <p:sp>
          <p:nvSpPr>
            <p:cNvPr id="11" name="Freeform 10"/>
            <p:cNvSpPr/>
            <p:nvPr/>
          </p:nvSpPr>
          <p:spPr>
            <a:xfrm>
              <a:off x="2905691" y="5600559"/>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6">
                <a:lumMod val="60000"/>
                <a:lumOff val="4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sz="1900" kern="1200" dirty="0"/>
                <a:t>5. Assessment methods</a:t>
              </a:r>
            </a:p>
          </p:txBody>
        </p:sp>
        <p:cxnSp>
          <p:nvCxnSpPr>
            <p:cNvPr id="14" name="Straight Connector 13"/>
            <p:cNvCxnSpPr/>
            <p:nvPr/>
          </p:nvCxnSpPr>
          <p:spPr>
            <a:xfrm flipH="1">
              <a:off x="1774371" y="1496912"/>
              <a:ext cx="21772" cy="434340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785257" y="5830984"/>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796143" y="4860843"/>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774371" y="3853476"/>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796143" y="2867728"/>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785257" y="1865240"/>
              <a:ext cx="1120434"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905691" y="2063540"/>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purpose, focus, starting point, overall approach</a:t>
              </a:r>
            </a:p>
          </p:txBody>
        </p:sp>
        <p:sp>
          <p:nvSpPr>
            <p:cNvPr id="22" name="Freeform 21"/>
            <p:cNvSpPr/>
            <p:nvPr/>
          </p:nvSpPr>
          <p:spPr>
            <a:xfrm>
              <a:off x="2916577" y="3046921"/>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developers, users/stakeholders</a:t>
              </a:r>
            </a:p>
          </p:txBody>
        </p:sp>
        <p:sp>
          <p:nvSpPr>
            <p:cNvPr id="23" name="Freeform 22"/>
            <p:cNvSpPr/>
            <p:nvPr/>
          </p:nvSpPr>
          <p:spPr>
            <a:xfrm>
              <a:off x="2916577" y="4036835"/>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spatial and temporal scales, disciplines and their interactions</a:t>
              </a:r>
            </a:p>
          </p:txBody>
        </p:sp>
        <p:sp>
          <p:nvSpPr>
            <p:cNvPr id="24" name="Freeform 23"/>
            <p:cNvSpPr/>
            <p:nvPr/>
          </p:nvSpPr>
          <p:spPr>
            <a:xfrm>
              <a:off x="2894805" y="5053741"/>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processes, ideas and/or objects, properties, perspectives, consequences </a:t>
              </a:r>
            </a:p>
          </p:txBody>
        </p:sp>
        <p:sp>
          <p:nvSpPr>
            <p:cNvPr id="25" name="Freeform 24"/>
            <p:cNvSpPr/>
            <p:nvPr/>
          </p:nvSpPr>
          <p:spPr>
            <a:xfrm>
              <a:off x="2905691" y="6017899"/>
              <a:ext cx="7662045" cy="365760"/>
            </a:xfrm>
            <a:custGeom>
              <a:avLst/>
              <a:gdLst>
                <a:gd name="connsiteX0" fmla="*/ 0 w 7315196"/>
                <a:gd name="connsiteY0" fmla="*/ 63599 h 635985"/>
                <a:gd name="connsiteX1" fmla="*/ 63599 w 7315196"/>
                <a:gd name="connsiteY1" fmla="*/ 0 h 635985"/>
                <a:gd name="connsiteX2" fmla="*/ 7251598 w 7315196"/>
                <a:gd name="connsiteY2" fmla="*/ 0 h 635985"/>
                <a:gd name="connsiteX3" fmla="*/ 7315197 w 7315196"/>
                <a:gd name="connsiteY3" fmla="*/ 63599 h 635985"/>
                <a:gd name="connsiteX4" fmla="*/ 7315196 w 7315196"/>
                <a:gd name="connsiteY4" fmla="*/ 572387 h 635985"/>
                <a:gd name="connsiteX5" fmla="*/ 7251597 w 7315196"/>
                <a:gd name="connsiteY5" fmla="*/ 635986 h 635985"/>
                <a:gd name="connsiteX6" fmla="*/ 63599 w 7315196"/>
                <a:gd name="connsiteY6" fmla="*/ 635985 h 635985"/>
                <a:gd name="connsiteX7" fmla="*/ 0 w 7315196"/>
                <a:gd name="connsiteY7" fmla="*/ 572386 h 635985"/>
                <a:gd name="connsiteX8" fmla="*/ 0 w 7315196"/>
                <a:gd name="connsiteY8" fmla="*/ 63599 h 63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15196" h="635985">
                  <a:moveTo>
                    <a:pt x="0" y="63599"/>
                  </a:moveTo>
                  <a:cubicBezTo>
                    <a:pt x="0" y="28474"/>
                    <a:pt x="28474" y="0"/>
                    <a:pt x="63599" y="0"/>
                  </a:cubicBezTo>
                  <a:lnTo>
                    <a:pt x="7251598" y="0"/>
                  </a:lnTo>
                  <a:cubicBezTo>
                    <a:pt x="7286723" y="0"/>
                    <a:pt x="7315197" y="28474"/>
                    <a:pt x="7315197" y="63599"/>
                  </a:cubicBezTo>
                  <a:cubicBezTo>
                    <a:pt x="7315197" y="233195"/>
                    <a:pt x="7315196" y="402791"/>
                    <a:pt x="7315196" y="572387"/>
                  </a:cubicBezTo>
                  <a:cubicBezTo>
                    <a:pt x="7315196" y="607512"/>
                    <a:pt x="7286722" y="635986"/>
                    <a:pt x="7251597" y="635986"/>
                  </a:cubicBezTo>
                  <a:lnTo>
                    <a:pt x="63599" y="635985"/>
                  </a:lnTo>
                  <a:cubicBezTo>
                    <a:pt x="28474" y="635985"/>
                    <a:pt x="0" y="607511"/>
                    <a:pt x="0" y="572386"/>
                  </a:cubicBezTo>
                  <a:lnTo>
                    <a:pt x="0" y="63599"/>
                  </a:lnTo>
                  <a:close/>
                </a:path>
              </a:pathLst>
            </a:custGeom>
            <a:solidFill>
              <a:schemeClr val="accent1">
                <a:lumMod val="40000"/>
                <a:lumOff val="60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822" tIns="42757" rIns="54822" bIns="42757" numCol="1" spcCol="1270" anchor="ctr" anchorCtr="0">
              <a:noAutofit/>
            </a:bodyPr>
            <a:lstStyle/>
            <a:p>
              <a:pPr lvl="0" defTabSz="844550">
                <a:lnSpc>
                  <a:spcPct val="90000"/>
                </a:lnSpc>
                <a:spcBef>
                  <a:spcPct val="0"/>
                </a:spcBef>
                <a:spcAft>
                  <a:spcPct val="35000"/>
                </a:spcAft>
              </a:pPr>
              <a:r>
                <a:rPr lang="en-US" kern="1200" dirty="0"/>
                <a:t>e.g., modeling approach, tools, data </a:t>
              </a:r>
            </a:p>
          </p:txBody>
        </p:sp>
      </p:grpSp>
      <p:sp>
        <p:nvSpPr>
          <p:cNvPr id="30" name="Content Placeholder 2">
            <a:extLst>
              <a:ext uri="{FF2B5EF4-FFF2-40B4-BE49-F238E27FC236}">
                <a16:creationId xmlns:a16="http://schemas.microsoft.com/office/drawing/2014/main" id="{2475EE13-8AD3-49CE-90D5-7797009C711B}"/>
              </a:ext>
            </a:extLst>
          </p:cNvPr>
          <p:cNvSpPr txBox="1">
            <a:spLocks/>
          </p:cNvSpPr>
          <p:nvPr/>
        </p:nvSpPr>
        <p:spPr>
          <a:xfrm>
            <a:off x="2337700" y="5975737"/>
            <a:ext cx="7516600" cy="46511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500" dirty="0">
                <a:solidFill>
                  <a:schemeClr val="tx1"/>
                </a:solidFill>
                <a:ea typeface="+mn-lt"/>
                <a:cs typeface="+mn-lt"/>
              </a:rPr>
              <a:t>Figure: Elements currently included in Resource Nexus conceptualizations and frameworks (Source: </a:t>
            </a:r>
            <a:r>
              <a:rPr lang="en-US" sz="1500" dirty="0" err="1">
                <a:solidFill>
                  <a:schemeClr val="tx1"/>
                </a:solidFill>
                <a:ea typeface="+mn-lt"/>
                <a:cs typeface="+mn-lt"/>
              </a:rPr>
              <a:t>Anandhi</a:t>
            </a:r>
            <a:r>
              <a:rPr lang="en-US" sz="1500" dirty="0">
                <a:solidFill>
                  <a:schemeClr val="tx1"/>
                </a:solidFill>
                <a:ea typeface="+mn-lt"/>
                <a:cs typeface="+mn-lt"/>
              </a:rPr>
              <a:t> et al., 2023)</a:t>
            </a:r>
            <a:endParaRPr lang="en-US" sz="1500" dirty="0">
              <a:ea typeface="+mn-lt"/>
              <a:cs typeface="+mn-lt"/>
            </a:endParaRPr>
          </a:p>
        </p:txBody>
      </p:sp>
    </p:spTree>
    <p:extLst>
      <p:ext uri="{BB962C8B-B14F-4D97-AF65-F5344CB8AC3E}">
        <p14:creationId xmlns:p14="http://schemas.microsoft.com/office/powerpoint/2010/main" val="3743836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FD4BB-74C3-04A1-2CFB-0E1C5131509F}"/>
              </a:ext>
            </a:extLst>
          </p:cNvPr>
          <p:cNvSpPr>
            <a:spLocks noGrp="1"/>
          </p:cNvSpPr>
          <p:nvPr>
            <p:ph type="title"/>
          </p:nvPr>
        </p:nvSpPr>
        <p:spPr/>
        <p:txBody>
          <a:bodyPr>
            <a:normAutofit fontScale="90000"/>
          </a:bodyPr>
          <a:lstStyle/>
          <a:p>
            <a:r>
              <a:rPr lang="en-US"/>
              <a:t>Exercise 3-2: Open Discussion [20 mins]</a:t>
            </a:r>
          </a:p>
        </p:txBody>
      </p:sp>
      <p:sp>
        <p:nvSpPr>
          <p:cNvPr id="3" name="Content Placeholder 2">
            <a:extLst>
              <a:ext uri="{FF2B5EF4-FFF2-40B4-BE49-F238E27FC236}">
                <a16:creationId xmlns:a16="http://schemas.microsoft.com/office/drawing/2014/main" id="{4A6CC504-EB07-CB22-06CF-B6E52DA08189}"/>
              </a:ext>
            </a:extLst>
          </p:cNvPr>
          <p:cNvSpPr>
            <a:spLocks noGrp="1"/>
          </p:cNvSpPr>
          <p:nvPr>
            <p:ph idx="1"/>
          </p:nvPr>
        </p:nvSpPr>
        <p:spPr/>
        <p:txBody>
          <a:bodyPr>
            <a:normAutofit/>
          </a:bodyPr>
          <a:lstStyle/>
          <a:p>
            <a:pPr marL="0" indent="0">
              <a:buNone/>
            </a:pPr>
            <a:r>
              <a:rPr lang="en-US" sz="3000" dirty="0"/>
              <a:t>Please reflect on the frameworks shared in this module. What is missing from these frameworks? </a:t>
            </a:r>
          </a:p>
        </p:txBody>
      </p:sp>
    </p:spTree>
    <p:extLst>
      <p:ext uri="{BB962C8B-B14F-4D97-AF65-F5344CB8AC3E}">
        <p14:creationId xmlns:p14="http://schemas.microsoft.com/office/powerpoint/2010/main" val="973221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6771-190E-4D31-9B43-AE282E5F904E}"/>
              </a:ext>
            </a:extLst>
          </p:cNvPr>
          <p:cNvSpPr>
            <a:spLocks noGrp="1"/>
          </p:cNvSpPr>
          <p:nvPr>
            <p:ph type="title"/>
          </p:nvPr>
        </p:nvSpPr>
        <p:spPr/>
        <p:txBody>
          <a:bodyPr>
            <a:normAutofit fontScale="90000"/>
          </a:bodyPr>
          <a:lstStyle/>
          <a:p>
            <a:r>
              <a:rPr lang="en-US"/>
              <a:t>3.1 WEFE Nexus Assessment | Indicators/Parameters</a:t>
            </a:r>
          </a:p>
        </p:txBody>
      </p:sp>
      <p:sp>
        <p:nvSpPr>
          <p:cNvPr id="3" name="Content Placeholder 2">
            <a:extLst>
              <a:ext uri="{FF2B5EF4-FFF2-40B4-BE49-F238E27FC236}">
                <a16:creationId xmlns:a16="http://schemas.microsoft.com/office/drawing/2014/main" id="{20E4185B-99DC-4846-962A-5798EF869955}"/>
              </a:ext>
            </a:extLst>
          </p:cNvPr>
          <p:cNvSpPr>
            <a:spLocks noGrp="1"/>
          </p:cNvSpPr>
          <p:nvPr>
            <p:ph idx="1"/>
          </p:nvPr>
        </p:nvSpPr>
        <p:spPr/>
        <p:txBody>
          <a:bodyPr>
            <a:noAutofit/>
          </a:bodyPr>
          <a:lstStyle/>
          <a:p>
            <a:r>
              <a:rPr lang="en-US" sz="2800" dirty="0"/>
              <a:t>Indicators/parameters provide information for evaluation or assessment and predict future conditions of a given phenomenon (Arthur et al., 2019).</a:t>
            </a:r>
          </a:p>
          <a:p>
            <a:r>
              <a:rPr lang="en-US" sz="2800" dirty="0"/>
              <a:t>Nexus indicators </a:t>
            </a:r>
            <a:r>
              <a:rPr lang="en-US" sz="2800" b="1" dirty="0">
                <a:solidFill>
                  <a:schemeClr val="accent5"/>
                </a:solidFill>
              </a:rPr>
              <a:t>quantify the interdependencies</a:t>
            </a:r>
            <a:r>
              <a:rPr lang="en-US" sz="2800" dirty="0">
                <a:solidFill>
                  <a:schemeClr val="accent5"/>
                </a:solidFill>
              </a:rPr>
              <a:t> </a:t>
            </a:r>
            <a:r>
              <a:rPr lang="en-US" sz="2800" dirty="0"/>
              <a:t>between WEFE sectors and their related </a:t>
            </a:r>
            <a:r>
              <a:rPr lang="en-US" sz="2800" b="1" dirty="0">
                <a:solidFill>
                  <a:schemeClr val="accent5"/>
                </a:solidFill>
              </a:rPr>
              <a:t>impacts</a:t>
            </a:r>
            <a:r>
              <a:rPr lang="en-US" sz="2800" dirty="0"/>
              <a:t> at various </a:t>
            </a:r>
            <a:r>
              <a:rPr lang="en-US" sz="2800" b="1" dirty="0">
                <a:solidFill>
                  <a:schemeClr val="accent5"/>
                </a:solidFill>
              </a:rPr>
              <a:t>scales</a:t>
            </a:r>
            <a:r>
              <a:rPr lang="en-US" sz="2800" dirty="0"/>
              <a:t> (Arthur et al., 2019).</a:t>
            </a:r>
          </a:p>
          <a:p>
            <a:r>
              <a:rPr lang="en-US" sz="2800" dirty="0"/>
              <a:t>Types of indicators used in Nexus assessment as per Arthur et al. (2019):</a:t>
            </a:r>
          </a:p>
          <a:p>
            <a:pPr lvl="1"/>
            <a:r>
              <a:rPr lang="en-US" sz="2400" dirty="0"/>
              <a:t>Resource flux indicators:</a:t>
            </a:r>
          </a:p>
          <a:p>
            <a:pPr lvl="2"/>
            <a:r>
              <a:rPr lang="en-US" sz="2400" dirty="0"/>
              <a:t>Flow indicators to quantify/analyze movement of resources within a defined system </a:t>
            </a:r>
          </a:p>
          <a:p>
            <a:pPr lvl="2"/>
            <a:r>
              <a:rPr lang="en-US" sz="2400" dirty="0"/>
              <a:t>Used to analyze the flows between two or more interdependent resources</a:t>
            </a:r>
          </a:p>
          <a:p>
            <a:pPr lvl="2"/>
            <a:r>
              <a:rPr lang="en-US" sz="2400" dirty="0"/>
              <a:t>Tend to analyze the intensity of resources entering and leaving each system</a:t>
            </a:r>
          </a:p>
          <a:p>
            <a:endParaRPr lang="en-US" dirty="0"/>
          </a:p>
          <a:p>
            <a:endParaRPr lang="en-US" dirty="0"/>
          </a:p>
        </p:txBody>
      </p:sp>
    </p:spTree>
    <p:extLst>
      <p:ext uri="{BB962C8B-B14F-4D97-AF65-F5344CB8AC3E}">
        <p14:creationId xmlns:p14="http://schemas.microsoft.com/office/powerpoint/2010/main" val="4241803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779D2-9EAC-1C8D-446A-35B11724FEC7}"/>
              </a:ext>
            </a:extLst>
          </p:cNvPr>
          <p:cNvSpPr>
            <a:spLocks noGrp="1"/>
          </p:cNvSpPr>
          <p:nvPr>
            <p:ph type="title"/>
          </p:nvPr>
        </p:nvSpPr>
        <p:spPr/>
        <p:txBody>
          <a:bodyPr>
            <a:normAutofit fontScale="90000"/>
          </a:bodyPr>
          <a:lstStyle/>
          <a:p>
            <a:r>
              <a:rPr lang="en-US" dirty="0">
                <a:latin typeface="Tw Cen MT"/>
                <a:cs typeface="Arial"/>
              </a:rPr>
              <a:t>Contributors </a:t>
            </a:r>
            <a:endParaRPr lang="en-US" dirty="0"/>
          </a:p>
        </p:txBody>
      </p:sp>
      <p:sp>
        <p:nvSpPr>
          <p:cNvPr id="3" name="Content Placeholder 2">
            <a:extLst>
              <a:ext uri="{FF2B5EF4-FFF2-40B4-BE49-F238E27FC236}">
                <a16:creationId xmlns:a16="http://schemas.microsoft.com/office/drawing/2014/main" id="{31F0EA78-CB1C-F2FD-1A4E-8F6653CE4EA4}"/>
              </a:ext>
            </a:extLst>
          </p:cNvPr>
          <p:cNvSpPr>
            <a:spLocks noGrp="1"/>
          </p:cNvSpPr>
          <p:nvPr>
            <p:ph idx="1"/>
          </p:nvPr>
        </p:nvSpPr>
        <p:spPr>
          <a:xfrm>
            <a:off x="531223" y="786581"/>
            <a:ext cx="11083835" cy="5501008"/>
          </a:xfrm>
        </p:spPr>
        <p:txBody>
          <a:bodyPr vert="horz" lIns="91440" tIns="45720" rIns="91440" bIns="45720" rtlCol="0" anchor="t">
            <a:noAutofit/>
          </a:bodyPr>
          <a:lstStyle/>
          <a:p>
            <a:pPr>
              <a:buNone/>
            </a:pPr>
            <a:r>
              <a:rPr lang="en-US" sz="2300" b="1" dirty="0">
                <a:solidFill>
                  <a:srgbClr val="000000"/>
                </a:solidFill>
                <a:ea typeface="Calibri"/>
                <a:cs typeface="Mangal"/>
              </a:rPr>
              <a:t>Prof. Vishnu Prasad Pandey, </a:t>
            </a:r>
            <a:r>
              <a:rPr lang="en-US" sz="2300" i="1" dirty="0">
                <a:solidFill>
                  <a:srgbClr val="000000"/>
                </a:solidFill>
                <a:ea typeface="Calibri"/>
                <a:cs typeface="Mangal"/>
              </a:rPr>
              <a:t>Center for Water Resources Studies (CWRS), Institute of Engineering, Tribhuvan University, Nepal</a:t>
            </a:r>
          </a:p>
          <a:p>
            <a:pPr>
              <a:buNone/>
            </a:pPr>
            <a:r>
              <a:rPr lang="en-US" sz="2300" b="1" dirty="0">
                <a:solidFill>
                  <a:srgbClr val="000000"/>
                </a:solidFill>
                <a:ea typeface="Calibri"/>
                <a:cs typeface="Mangal"/>
              </a:rPr>
              <a:t>Prof. Rajesh Kumar Rai, </a:t>
            </a:r>
            <a:r>
              <a:rPr lang="en-US" sz="2300" i="1" dirty="0">
                <a:solidFill>
                  <a:srgbClr val="000000"/>
                </a:solidFill>
                <a:ea typeface="Calibri"/>
                <a:cs typeface="Mangal"/>
              </a:rPr>
              <a:t>Institute of Forestry, Tribhuvan University, Nepal</a:t>
            </a:r>
            <a:endParaRPr lang="en-US" sz="2300" dirty="0">
              <a:ea typeface="Calibri"/>
              <a:cs typeface="Mangal"/>
            </a:endParaRPr>
          </a:p>
          <a:p>
            <a:pPr>
              <a:buNone/>
            </a:pPr>
            <a:r>
              <a:rPr lang="en-US" sz="2300" b="1" dirty="0">
                <a:solidFill>
                  <a:srgbClr val="000000"/>
                </a:solidFill>
                <a:ea typeface="Calibri"/>
                <a:cs typeface="Mangal"/>
              </a:rPr>
              <a:t>Dr. Sanju Koirala, </a:t>
            </a:r>
            <a:r>
              <a:rPr lang="en-US" sz="2300" i="1" dirty="0">
                <a:solidFill>
                  <a:srgbClr val="000000"/>
                </a:solidFill>
                <a:ea typeface="Calibri"/>
                <a:cs typeface="Mangal"/>
              </a:rPr>
              <a:t>International Water Management Institute (IWMI), Nepal Office</a:t>
            </a:r>
          </a:p>
          <a:p>
            <a:pPr>
              <a:buNone/>
            </a:pPr>
            <a:r>
              <a:rPr lang="en-US" sz="2300" b="1" dirty="0">
                <a:solidFill>
                  <a:srgbClr val="000000"/>
                </a:solidFill>
                <a:ea typeface="Calibri"/>
                <a:cs typeface="Mangal"/>
              </a:rPr>
              <a:t>Prof. Tri Ratna Bajracharya, </a:t>
            </a:r>
            <a:r>
              <a:rPr lang="en-US" sz="2300" i="1" dirty="0">
                <a:solidFill>
                  <a:srgbClr val="000000"/>
                </a:solidFill>
                <a:ea typeface="Calibri"/>
                <a:cs typeface="Mangal"/>
              </a:rPr>
              <a:t>Center for Energy Studies, Institute of Engineering, Tribhuvan University, Nepal</a:t>
            </a:r>
          </a:p>
          <a:p>
            <a:pPr>
              <a:buNone/>
            </a:pPr>
            <a:r>
              <a:rPr lang="en-US" sz="2300" b="1" dirty="0">
                <a:solidFill>
                  <a:srgbClr val="000000"/>
                </a:solidFill>
                <a:ea typeface="Calibri"/>
                <a:cs typeface="Mangal"/>
              </a:rPr>
              <a:t>Dr. Bharat Kumar Pokharel, </a:t>
            </a:r>
            <a:r>
              <a:rPr lang="en-US" sz="2300" i="1" dirty="0">
                <a:solidFill>
                  <a:srgbClr val="000000"/>
                </a:solidFill>
                <a:ea typeface="Calibri"/>
                <a:cs typeface="Mangal"/>
              </a:rPr>
              <a:t>GREAT International</a:t>
            </a:r>
          </a:p>
          <a:p>
            <a:pPr>
              <a:buNone/>
            </a:pPr>
            <a:r>
              <a:rPr lang="en-US" sz="2300" b="1" dirty="0">
                <a:solidFill>
                  <a:srgbClr val="000000"/>
                </a:solidFill>
                <a:ea typeface="Calibri"/>
                <a:cs typeface="Mangal"/>
              </a:rPr>
              <a:t>Dr. Nisha Onta, </a:t>
            </a:r>
            <a:r>
              <a:rPr lang="en-US" sz="2300" i="1" dirty="0">
                <a:solidFill>
                  <a:srgbClr val="000000"/>
                </a:solidFill>
                <a:ea typeface="Calibri"/>
                <a:cs typeface="Mangal"/>
              </a:rPr>
              <a:t>Governance Lab</a:t>
            </a:r>
          </a:p>
          <a:p>
            <a:pPr>
              <a:buNone/>
            </a:pPr>
            <a:r>
              <a:rPr lang="en-US" sz="2300" b="1" dirty="0">
                <a:solidFill>
                  <a:srgbClr val="000000"/>
                </a:solidFill>
                <a:ea typeface="Calibri"/>
                <a:cs typeface="Mangal"/>
              </a:rPr>
              <a:t>Dr. Rishi Ram Kattel, </a:t>
            </a:r>
            <a:r>
              <a:rPr lang="en-US" sz="2300" i="1" dirty="0">
                <a:solidFill>
                  <a:srgbClr val="000000"/>
                </a:solidFill>
                <a:ea typeface="Calibri"/>
                <a:cs typeface="Mangal"/>
              </a:rPr>
              <a:t>Agriculture &amp; Forestry University</a:t>
            </a:r>
          </a:p>
          <a:p>
            <a:pPr>
              <a:buNone/>
            </a:pPr>
            <a:r>
              <a:rPr lang="en-US" sz="2300" b="1" dirty="0">
                <a:solidFill>
                  <a:srgbClr val="000000"/>
                </a:solidFill>
                <a:ea typeface="Calibri"/>
                <a:cs typeface="Mangal"/>
              </a:rPr>
              <a:t>Mr. Sabin Dangol,</a:t>
            </a:r>
            <a:r>
              <a:rPr lang="en-US" sz="2300" i="1" dirty="0">
                <a:solidFill>
                  <a:srgbClr val="000000"/>
                </a:solidFill>
                <a:ea typeface="Calibri"/>
                <a:cs typeface="Mangal"/>
              </a:rPr>
              <a:t> Center for Water Resources Studies (CWRS), Institute of Engineering, Tribhuvan University, Nepal</a:t>
            </a:r>
          </a:p>
          <a:p>
            <a:pPr>
              <a:buNone/>
            </a:pPr>
            <a:r>
              <a:rPr lang="en-US" sz="2300" b="1" dirty="0">
                <a:solidFill>
                  <a:srgbClr val="000000"/>
                </a:solidFill>
                <a:ea typeface="Calibri"/>
                <a:cs typeface="Mangal"/>
              </a:rPr>
              <a:t>Dr. Manohara Khadka, </a:t>
            </a:r>
            <a:r>
              <a:rPr lang="en-US" sz="2300" i="1" dirty="0">
                <a:solidFill>
                  <a:srgbClr val="000000"/>
                </a:solidFill>
                <a:ea typeface="Calibri"/>
                <a:cs typeface="Mangal"/>
              </a:rPr>
              <a:t>International Water Management Institute (IWMI), Nepal Office</a:t>
            </a:r>
            <a:endParaRPr lang="en-US" sz="2300" dirty="0">
              <a:solidFill>
                <a:srgbClr val="000000"/>
              </a:solidFill>
              <a:ea typeface="Calibri"/>
              <a:cs typeface="Mangal"/>
            </a:endParaRPr>
          </a:p>
          <a:p>
            <a:pPr>
              <a:buNone/>
            </a:pPr>
            <a:r>
              <a:rPr lang="en-US" sz="2300" b="1" dirty="0">
                <a:solidFill>
                  <a:srgbClr val="000000"/>
                </a:solidFill>
                <a:ea typeface="Calibri"/>
                <a:cs typeface="Mangal"/>
              </a:rPr>
              <a:t>Dr. Marlene Elias</a:t>
            </a:r>
            <a:r>
              <a:rPr lang="en-US" sz="2300" i="1" dirty="0">
                <a:solidFill>
                  <a:srgbClr val="000000"/>
                </a:solidFill>
                <a:ea typeface="Calibri"/>
                <a:cs typeface="Mangal"/>
              </a:rPr>
              <a:t>, Alliance of </a:t>
            </a:r>
            <a:r>
              <a:rPr lang="en-US" sz="2300" i="1" dirty="0" err="1">
                <a:solidFill>
                  <a:srgbClr val="000000"/>
                </a:solidFill>
                <a:ea typeface="Calibri"/>
                <a:cs typeface="Mangal"/>
              </a:rPr>
              <a:t>Bioversity</a:t>
            </a:r>
            <a:r>
              <a:rPr lang="en-US" sz="2300" i="1" dirty="0">
                <a:solidFill>
                  <a:srgbClr val="000000"/>
                </a:solidFill>
                <a:ea typeface="Calibri"/>
                <a:cs typeface="Mangal"/>
              </a:rPr>
              <a:t> International &amp; CIAT</a:t>
            </a:r>
          </a:p>
          <a:p>
            <a:pPr>
              <a:buNone/>
            </a:pPr>
            <a:endParaRPr lang="en-US" sz="2300" i="1" dirty="0">
              <a:ea typeface="Calibri" panose="020F0502020204030204" pitchFamily="34" charset="0"/>
              <a:cs typeface="Mangal" panose="02040503050203030202" pitchFamily="18" charset="0"/>
            </a:endParaRPr>
          </a:p>
          <a:p>
            <a:pPr>
              <a:buNone/>
            </a:pPr>
            <a:endParaRPr lang="en-US" sz="2300" i="1" dirty="0">
              <a:solidFill>
                <a:srgbClr val="000000"/>
              </a:solidFill>
              <a:ea typeface="Calibri" panose="020F0502020204030204" pitchFamily="34" charset="0"/>
              <a:cs typeface="Mangal" panose="02040503050203030202" pitchFamily="18" charset="0"/>
            </a:endParaRPr>
          </a:p>
          <a:p>
            <a:pPr>
              <a:buNone/>
            </a:pPr>
            <a:endParaRPr lang="en-US" sz="2300" b="1" dirty="0">
              <a:solidFill>
                <a:srgbClr val="2F5597"/>
              </a:solidFill>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741414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6771-190E-4D31-9B43-AE282E5F904E}"/>
              </a:ext>
            </a:extLst>
          </p:cNvPr>
          <p:cNvSpPr>
            <a:spLocks noGrp="1"/>
          </p:cNvSpPr>
          <p:nvPr>
            <p:ph type="title"/>
          </p:nvPr>
        </p:nvSpPr>
        <p:spPr/>
        <p:txBody>
          <a:bodyPr>
            <a:normAutofit fontScale="90000"/>
          </a:bodyPr>
          <a:lstStyle/>
          <a:p>
            <a:r>
              <a:rPr lang="en-US" dirty="0"/>
              <a:t>3.1 WEFE Nexus Assessment | Indicators/Parameters</a:t>
            </a:r>
          </a:p>
        </p:txBody>
      </p:sp>
      <p:sp>
        <p:nvSpPr>
          <p:cNvPr id="3" name="Content Placeholder 2">
            <a:extLst>
              <a:ext uri="{FF2B5EF4-FFF2-40B4-BE49-F238E27FC236}">
                <a16:creationId xmlns:a16="http://schemas.microsoft.com/office/drawing/2014/main" id="{20E4185B-99DC-4846-962A-5798EF869955}"/>
              </a:ext>
            </a:extLst>
          </p:cNvPr>
          <p:cNvSpPr>
            <a:spLocks noGrp="1"/>
          </p:cNvSpPr>
          <p:nvPr>
            <p:ph idx="1"/>
          </p:nvPr>
        </p:nvSpPr>
        <p:spPr>
          <a:xfrm>
            <a:off x="531223" y="895158"/>
            <a:ext cx="11083835" cy="5581841"/>
          </a:xfrm>
        </p:spPr>
        <p:txBody>
          <a:bodyPr>
            <a:normAutofit fontScale="85000" lnSpcReduction="10000"/>
          </a:bodyPr>
          <a:lstStyle/>
          <a:p>
            <a:r>
              <a:rPr lang="en-US" dirty="0"/>
              <a:t>Types of indicators used in Nexus assessment as per Arthur et al. (2019), continued:</a:t>
            </a:r>
          </a:p>
          <a:p>
            <a:pPr lvl="1">
              <a:lnSpc>
                <a:spcPct val="120000"/>
              </a:lnSpc>
            </a:pPr>
            <a:r>
              <a:rPr lang="en-US" sz="2400" dirty="0"/>
              <a:t>Efficiency indicators </a:t>
            </a:r>
          </a:p>
          <a:p>
            <a:pPr lvl="2"/>
            <a:r>
              <a:rPr lang="en-US" sz="2400" dirty="0"/>
              <a:t>Account resource use per unit inflows in a system</a:t>
            </a:r>
          </a:p>
          <a:p>
            <a:pPr lvl="2"/>
            <a:r>
              <a:rPr lang="en-US" sz="2400" dirty="0"/>
              <a:t>Analyze the proficiency level of productive resources in the system</a:t>
            </a:r>
          </a:p>
          <a:p>
            <a:pPr lvl="2"/>
            <a:r>
              <a:rPr lang="en-US" sz="2400" dirty="0"/>
              <a:t>Assess and compare WEF resources’ inputs and outcomes at the end of a production/processing cycle by economic sector</a:t>
            </a:r>
          </a:p>
          <a:p>
            <a:pPr lvl="1">
              <a:lnSpc>
                <a:spcPct val="120000"/>
              </a:lnSpc>
            </a:pPr>
            <a:r>
              <a:rPr lang="en-US" sz="2400" dirty="0"/>
              <a:t>Environmental indicators</a:t>
            </a:r>
          </a:p>
          <a:p>
            <a:pPr lvl="2"/>
            <a:r>
              <a:rPr lang="en-US" sz="2400" dirty="0"/>
              <a:t>Analyze environment and health impacts associated with resource production/consumption within an urban system</a:t>
            </a:r>
          </a:p>
          <a:p>
            <a:pPr lvl="2"/>
            <a:r>
              <a:rPr lang="en-US" sz="2400" dirty="0"/>
              <a:t>Serve as parameters to quantify negative externalities of the production or processing system (development, industrial activities) and use of environmental resources</a:t>
            </a:r>
          </a:p>
          <a:p>
            <a:pPr lvl="2"/>
            <a:r>
              <a:rPr lang="en-US" sz="2400" dirty="0"/>
              <a:t>Investigate the consequences of human activities on the environment and human health</a:t>
            </a:r>
          </a:p>
          <a:p>
            <a:pPr lvl="1">
              <a:lnSpc>
                <a:spcPct val="120000"/>
              </a:lnSpc>
            </a:pPr>
            <a:r>
              <a:rPr lang="en-US" sz="2400" dirty="0"/>
              <a:t>Other indicators</a:t>
            </a:r>
          </a:p>
          <a:p>
            <a:pPr lvl="2"/>
            <a:r>
              <a:rPr lang="en-US" sz="2400" dirty="0"/>
              <a:t>Indicators capturing population characteristics, dependency ratio, number and type of resources used in production, etc.</a:t>
            </a:r>
          </a:p>
        </p:txBody>
      </p:sp>
    </p:spTree>
    <p:extLst>
      <p:ext uri="{BB962C8B-B14F-4D97-AF65-F5344CB8AC3E}">
        <p14:creationId xmlns:p14="http://schemas.microsoft.com/office/powerpoint/2010/main" val="2650485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4C23B-4BA6-E4C8-7B0C-94430929163C}"/>
              </a:ext>
            </a:extLst>
          </p:cNvPr>
          <p:cNvSpPr>
            <a:spLocks noGrp="1"/>
          </p:cNvSpPr>
          <p:nvPr>
            <p:ph type="title"/>
          </p:nvPr>
        </p:nvSpPr>
        <p:spPr/>
        <p:txBody>
          <a:bodyPr>
            <a:normAutofit fontScale="90000"/>
          </a:bodyPr>
          <a:lstStyle/>
          <a:p>
            <a:r>
              <a:rPr lang="en-US"/>
              <a:t>3.1 WEFE Nexus Assessment | Indicators/Parameters</a:t>
            </a:r>
          </a:p>
        </p:txBody>
      </p:sp>
      <p:sp>
        <p:nvSpPr>
          <p:cNvPr id="3" name="Content Placeholder 2">
            <a:extLst>
              <a:ext uri="{FF2B5EF4-FFF2-40B4-BE49-F238E27FC236}">
                <a16:creationId xmlns:a16="http://schemas.microsoft.com/office/drawing/2014/main" id="{1C10237C-26FF-1D51-0584-B16BA3836A93}"/>
              </a:ext>
            </a:extLst>
          </p:cNvPr>
          <p:cNvSpPr>
            <a:spLocks noGrp="1"/>
          </p:cNvSpPr>
          <p:nvPr>
            <p:ph idx="1"/>
          </p:nvPr>
        </p:nvSpPr>
        <p:spPr/>
        <p:txBody>
          <a:bodyPr>
            <a:normAutofit lnSpcReduction="10000"/>
          </a:bodyPr>
          <a:lstStyle/>
          <a:p>
            <a:r>
              <a:rPr lang="en-US" dirty="0">
                <a:ea typeface="+mn-lt"/>
                <a:cs typeface="+mn-lt"/>
              </a:rPr>
              <a:t>The WEFE Nexus Index</a:t>
            </a:r>
            <a:endParaRPr lang="en-US" dirty="0">
              <a:cs typeface="Calibri" panose="020F0502020204030204"/>
            </a:endParaRPr>
          </a:p>
          <a:p>
            <a:pPr lvl="1">
              <a:lnSpc>
                <a:spcPct val="110000"/>
              </a:lnSpc>
            </a:pPr>
            <a:r>
              <a:rPr lang="en-US" dirty="0"/>
              <a:t>Composite index of indicators/parameters under different components/categories by normalizing indicator values and using proper weights to each index/component</a:t>
            </a:r>
          </a:p>
          <a:p>
            <a:pPr lvl="1">
              <a:lnSpc>
                <a:spcPct val="110000"/>
              </a:lnSpc>
            </a:pPr>
            <a:r>
              <a:rPr lang="en-US" dirty="0"/>
              <a:t>Easy to translate various aspects of a system into a single, easy to visualize value</a:t>
            </a:r>
          </a:p>
          <a:p>
            <a:pPr lvl="1">
              <a:lnSpc>
                <a:spcPct val="110000"/>
              </a:lnSpc>
            </a:pPr>
            <a:r>
              <a:rPr lang="en-US" dirty="0"/>
              <a:t>Easy to monitor/measure progress over time</a:t>
            </a:r>
          </a:p>
          <a:p>
            <a:pPr lvl="1">
              <a:lnSpc>
                <a:spcPct val="110000"/>
              </a:lnSpc>
            </a:pPr>
            <a:r>
              <a:rPr lang="en-US" dirty="0"/>
              <a:t>May include: pillars (water, energy, &amp; food), sub-pillars (access and availability), and constituent indicators</a:t>
            </a:r>
          </a:p>
          <a:p>
            <a:r>
              <a:rPr lang="en-US" dirty="0">
                <a:ea typeface="+mn-lt"/>
                <a:cs typeface="+mn-lt"/>
              </a:rPr>
              <a:t>Data Integration</a:t>
            </a:r>
            <a:endParaRPr lang="en-US" dirty="0">
              <a:cs typeface="Calibri"/>
            </a:endParaRPr>
          </a:p>
          <a:p>
            <a:pPr lvl="1">
              <a:lnSpc>
                <a:spcPct val="120000"/>
              </a:lnSpc>
            </a:pPr>
            <a:r>
              <a:rPr lang="en-US" dirty="0"/>
              <a:t>Emphasizes data integration from diverse sources</a:t>
            </a:r>
          </a:p>
          <a:p>
            <a:pPr lvl="1">
              <a:lnSpc>
                <a:spcPct val="120000"/>
              </a:lnSpc>
            </a:pPr>
            <a:r>
              <a:rPr lang="en-US" dirty="0"/>
              <a:t>Integration of </a:t>
            </a:r>
            <a:r>
              <a:rPr lang="en-US" b="1" dirty="0">
                <a:solidFill>
                  <a:schemeClr val="accent5"/>
                </a:solidFill>
              </a:rPr>
              <a:t>ICT, hydro-climate modeling, energy, agriculture, ecosystem</a:t>
            </a:r>
            <a:r>
              <a:rPr lang="en-US" dirty="0">
                <a:solidFill>
                  <a:schemeClr val="accent5"/>
                </a:solidFill>
              </a:rPr>
              <a:t> </a:t>
            </a:r>
            <a:r>
              <a:rPr lang="en-US" dirty="0"/>
              <a:t>data for comprehensive insights</a:t>
            </a:r>
          </a:p>
          <a:p>
            <a:pPr lvl="1">
              <a:lnSpc>
                <a:spcPct val="120000"/>
              </a:lnSpc>
            </a:pPr>
            <a:r>
              <a:rPr lang="en-US" dirty="0"/>
              <a:t>Supports evidence-based decision-making</a:t>
            </a:r>
          </a:p>
        </p:txBody>
      </p:sp>
    </p:spTree>
    <p:extLst>
      <p:ext uri="{BB962C8B-B14F-4D97-AF65-F5344CB8AC3E}">
        <p14:creationId xmlns:p14="http://schemas.microsoft.com/office/powerpoint/2010/main" val="14413077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6771-190E-4D31-9B43-AE282E5F904E}"/>
              </a:ext>
            </a:extLst>
          </p:cNvPr>
          <p:cNvSpPr>
            <a:spLocks noGrp="1"/>
          </p:cNvSpPr>
          <p:nvPr>
            <p:ph type="title"/>
          </p:nvPr>
        </p:nvSpPr>
        <p:spPr/>
        <p:txBody>
          <a:bodyPr>
            <a:normAutofit fontScale="90000"/>
          </a:bodyPr>
          <a:lstStyle/>
          <a:p>
            <a:r>
              <a:rPr lang="en-US"/>
              <a:t>3.1 WEFE Nexus Assessment | Framework for Inclusivity Analysis</a:t>
            </a:r>
          </a:p>
        </p:txBody>
      </p:sp>
      <p:sp>
        <p:nvSpPr>
          <p:cNvPr id="3" name="Content Placeholder 2">
            <a:extLst>
              <a:ext uri="{FF2B5EF4-FFF2-40B4-BE49-F238E27FC236}">
                <a16:creationId xmlns:a16="http://schemas.microsoft.com/office/drawing/2014/main" id="{20E4185B-99DC-4846-962A-5798EF869955}"/>
              </a:ext>
            </a:extLst>
          </p:cNvPr>
          <p:cNvSpPr>
            <a:spLocks noGrp="1"/>
          </p:cNvSpPr>
          <p:nvPr>
            <p:ph idx="1"/>
          </p:nvPr>
        </p:nvSpPr>
        <p:spPr/>
        <p:txBody>
          <a:bodyPr>
            <a:normAutofit lnSpcReduction="10000"/>
          </a:bodyPr>
          <a:lstStyle/>
          <a:p>
            <a:r>
              <a:rPr lang="en-US" dirty="0">
                <a:ea typeface="+mn-lt"/>
                <a:cs typeface="+mn-lt"/>
              </a:rPr>
              <a:t>Equitable interventions</a:t>
            </a:r>
            <a:endParaRPr lang="en-US" dirty="0">
              <a:cs typeface="Calibri" panose="020F0502020204030204"/>
            </a:endParaRPr>
          </a:p>
          <a:p>
            <a:pPr lvl="1">
              <a:lnSpc>
                <a:spcPct val="110000"/>
              </a:lnSpc>
            </a:pPr>
            <a:r>
              <a:rPr lang="en-US" dirty="0"/>
              <a:t>Considers differential inclusion and impact based on gender, ability, socio-economic status, and vulnerable group status</a:t>
            </a:r>
          </a:p>
          <a:p>
            <a:pPr lvl="1">
              <a:lnSpc>
                <a:spcPct val="110000"/>
              </a:lnSpc>
            </a:pPr>
            <a:r>
              <a:rPr lang="en-US" dirty="0"/>
              <a:t>Collects and analyzes socially disaggregated data on access to resources, involvement in decision-making, etc., on various aspects of WEFE resources </a:t>
            </a:r>
          </a:p>
          <a:p>
            <a:pPr lvl="1"/>
            <a:r>
              <a:rPr lang="en-US" dirty="0">
                <a:ea typeface="+mn-lt"/>
                <a:cs typeface="+mn-lt"/>
              </a:rPr>
              <a:t>Integrates Gender Equity and Social Inclusion (GESI) in WEFE approaches</a:t>
            </a:r>
          </a:p>
          <a:p>
            <a:pPr lvl="2">
              <a:lnSpc>
                <a:spcPct val="110000"/>
              </a:lnSpc>
            </a:pPr>
            <a:r>
              <a:rPr lang="en-US" b="1" dirty="0">
                <a:solidFill>
                  <a:schemeClr val="accent5"/>
                </a:solidFill>
              </a:rPr>
              <a:t>CGIAR learning module</a:t>
            </a:r>
            <a:r>
              <a:rPr lang="en-US" dirty="0">
                <a:solidFill>
                  <a:schemeClr val="accent5"/>
                </a:solidFill>
              </a:rPr>
              <a:t> </a:t>
            </a:r>
            <a:r>
              <a:rPr lang="en-US" dirty="0"/>
              <a:t>focuses on integrating GESI in WEFE approaches</a:t>
            </a:r>
          </a:p>
          <a:p>
            <a:r>
              <a:rPr lang="en-US" dirty="0"/>
              <a:t>Shift from resource-centric to “people-centric” approach for </a:t>
            </a:r>
            <a:r>
              <a:rPr lang="en-US" b="1" dirty="0">
                <a:solidFill>
                  <a:schemeClr val="accent5"/>
                </a:solidFill>
              </a:rPr>
              <a:t>equitable</a:t>
            </a:r>
            <a:r>
              <a:rPr lang="en-US" dirty="0"/>
              <a:t> outcomes</a:t>
            </a:r>
          </a:p>
          <a:p>
            <a:pPr lvl="1"/>
            <a:r>
              <a:rPr lang="en-US" dirty="0"/>
              <a:t>Resources for whom? Which group? Which category? (</a:t>
            </a:r>
            <a:r>
              <a:rPr lang="en-US" b="1" dirty="0">
                <a:solidFill>
                  <a:schemeClr val="accent5"/>
                </a:solidFill>
              </a:rPr>
              <a:t>Intersectional analysis</a:t>
            </a:r>
            <a:r>
              <a:rPr lang="en-US" dirty="0"/>
              <a:t>!)</a:t>
            </a:r>
          </a:p>
          <a:p>
            <a:r>
              <a:rPr lang="en-US" dirty="0"/>
              <a:t>Collaboration/cooperation</a:t>
            </a:r>
          </a:p>
          <a:p>
            <a:pPr lvl="1">
              <a:lnSpc>
                <a:spcPct val="110000"/>
              </a:lnSpc>
            </a:pPr>
            <a:r>
              <a:rPr lang="en-US" dirty="0"/>
              <a:t>Engage with a diverse range of stakeholders, conceptualize their (intersectional) voices/views to integrate with analysis</a:t>
            </a:r>
          </a:p>
          <a:p>
            <a:pPr lvl="1">
              <a:lnSpc>
                <a:spcPct val="110000"/>
              </a:lnSpc>
            </a:pPr>
            <a:r>
              <a:rPr lang="en-US" dirty="0"/>
              <a:t>Collaborate across groups for optimizing input resources (financial, human)</a:t>
            </a:r>
          </a:p>
        </p:txBody>
      </p:sp>
    </p:spTree>
    <p:extLst>
      <p:ext uri="{BB962C8B-B14F-4D97-AF65-F5344CB8AC3E}">
        <p14:creationId xmlns:p14="http://schemas.microsoft.com/office/powerpoint/2010/main" val="1103837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dirty="0"/>
              <a:t>3.1 WEFE Nexus Assessment | Framework for Inclusivity Analysis</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796839"/>
            <a:ext cx="11083835" cy="1129584"/>
          </a:xfrm>
        </p:spPr>
        <p:txBody>
          <a:bodyPr>
            <a:normAutofit/>
          </a:bodyPr>
          <a:lstStyle/>
          <a:p>
            <a:pPr marL="0" indent="0">
              <a:buNone/>
            </a:pPr>
            <a:r>
              <a:rPr lang="en-US" sz="3000" dirty="0"/>
              <a:t>GESI-Inclusivity Analysis in the WEFE Nexus (Learning Module Developed by the Nexus Gains Initiative)</a:t>
            </a:r>
          </a:p>
        </p:txBody>
      </p:sp>
      <p:pic>
        <p:nvPicPr>
          <p:cNvPr id="5" name="Picture 4">
            <a:extLst>
              <a:ext uri="{FF2B5EF4-FFF2-40B4-BE49-F238E27FC236}">
                <a16:creationId xmlns:a16="http://schemas.microsoft.com/office/drawing/2014/main" id="{9F8C35D9-D6E1-AF47-413F-C13C1A5A8979}"/>
              </a:ext>
            </a:extLst>
          </p:cNvPr>
          <p:cNvPicPr>
            <a:picLocks noChangeAspect="1"/>
          </p:cNvPicPr>
          <p:nvPr/>
        </p:nvPicPr>
        <p:blipFill>
          <a:blip r:embed="rId3"/>
          <a:stretch>
            <a:fillRect/>
          </a:stretch>
        </p:blipFill>
        <p:spPr>
          <a:xfrm>
            <a:off x="1818643" y="1836417"/>
            <a:ext cx="8816700" cy="4667188"/>
          </a:xfrm>
          <a:prstGeom prst="rect">
            <a:avLst/>
          </a:prstGeom>
        </p:spPr>
      </p:pic>
    </p:spTree>
    <p:extLst>
      <p:ext uri="{BB962C8B-B14F-4D97-AF65-F5344CB8AC3E}">
        <p14:creationId xmlns:p14="http://schemas.microsoft.com/office/powerpoint/2010/main" val="1714139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Outline</a:t>
            </a:r>
          </a:p>
        </p:txBody>
      </p:sp>
      <p:graphicFrame>
        <p:nvGraphicFramePr>
          <p:cNvPr id="4" name="Table 3">
            <a:extLst>
              <a:ext uri="{FF2B5EF4-FFF2-40B4-BE49-F238E27FC236}">
                <a16:creationId xmlns:a16="http://schemas.microsoft.com/office/drawing/2014/main" id="{11843AAE-1871-466D-87D5-F740DB07B0DA}"/>
              </a:ext>
            </a:extLst>
          </p:cNvPr>
          <p:cNvGraphicFramePr>
            <a:graphicFrameLocks noGrp="1"/>
          </p:cNvGraphicFramePr>
          <p:nvPr>
            <p:extLst>
              <p:ext uri="{D42A27DB-BD31-4B8C-83A1-F6EECF244321}">
                <p14:modId xmlns:p14="http://schemas.microsoft.com/office/powerpoint/2010/main" val="3933509844"/>
              </p:ext>
            </p:extLst>
          </p:nvPr>
        </p:nvGraphicFramePr>
        <p:xfrm>
          <a:off x="531222" y="996597"/>
          <a:ext cx="11112138" cy="5006275"/>
        </p:xfrm>
        <a:graphic>
          <a:graphicData uri="http://schemas.openxmlformats.org/drawingml/2006/table">
            <a:tbl>
              <a:tblPr firstRow="1" bandRow="1">
                <a:tableStyleId>{5C22544A-7EE6-4342-B048-85BDC9FD1C3A}</a:tableStyleId>
              </a:tblPr>
              <a:tblGrid>
                <a:gridCol w="4770121">
                  <a:extLst>
                    <a:ext uri="{9D8B030D-6E8A-4147-A177-3AD203B41FA5}">
                      <a16:colId xmlns:a16="http://schemas.microsoft.com/office/drawing/2014/main" val="1827523324"/>
                    </a:ext>
                  </a:extLst>
                </a:gridCol>
                <a:gridCol w="6342017">
                  <a:extLst>
                    <a:ext uri="{9D8B030D-6E8A-4147-A177-3AD203B41FA5}">
                      <a16:colId xmlns:a16="http://schemas.microsoft.com/office/drawing/2014/main" val="2519275813"/>
                    </a:ext>
                  </a:extLst>
                </a:gridCol>
              </a:tblGrid>
              <a:tr h="496545">
                <a:tc>
                  <a:txBody>
                    <a:bodyPr/>
                    <a:lstStyle/>
                    <a:p>
                      <a:pPr marL="0" marR="0" lvl="0" indent="0" algn="l" defTabSz="685800" rtl="0" eaLnBrk="1" fontAlgn="auto" latinLnBrk="0" hangingPunct="1">
                        <a:lnSpc>
                          <a:spcPct val="100000"/>
                        </a:lnSpc>
                        <a:spcBef>
                          <a:spcPts val="600"/>
                        </a:spcBef>
                        <a:spcAft>
                          <a:spcPts val="0"/>
                        </a:spcAft>
                        <a:buClrTx/>
                        <a:buSzTx/>
                        <a:buFontTx/>
                        <a:buNone/>
                        <a:tabLst/>
                        <a:defRPr/>
                      </a:pPr>
                      <a:r>
                        <a:rPr lang="en-US" sz="2400" b="0" noProof="0" dirty="0">
                          <a:solidFill>
                            <a:srgbClr val="004C82"/>
                          </a:solidFill>
                          <a:latin typeface="+mn-lt"/>
                          <a:cs typeface="Calibri"/>
                        </a:rPr>
                        <a:t>1: From resource- to people-centric WEFE Nexus approaches </a:t>
                      </a:r>
                      <a:endParaRPr lang="en-US" sz="2400" b="0" noProof="0" dirty="0">
                        <a:solidFill>
                          <a:srgbClr val="004C82"/>
                        </a:solidFill>
                        <a:latin typeface="+mn-lt"/>
                        <a:cs typeface="Calibri" panose="020F0502020204030204" pitchFamily="34" charset="0"/>
                      </a:endParaRPr>
                    </a:p>
                    <a:p>
                      <a:pPr algn="l">
                        <a:spcBef>
                          <a:spcPts val="600"/>
                        </a:spcBef>
                      </a:pPr>
                      <a:endParaRPr lang="en-US" sz="2400" b="0" noProof="0" dirty="0">
                        <a:solidFill>
                          <a:srgbClr val="004C82"/>
                        </a:solidFill>
                        <a:latin typeface="+mn-lt"/>
                        <a:cs typeface="Calibri" panose="020F0502020204030204" pitchFamily="34" charset="0"/>
                      </a:endParaRPr>
                    </a:p>
                  </a:txBody>
                  <a:tcPr marL="45720" marR="45720" anchor="ctr">
                    <a:lnL w="12700" cmpd="sng">
                      <a:noFill/>
                    </a:lnL>
                    <a:lnR w="12700" cap="flat" cmpd="sng" algn="ctr">
                      <a:noFill/>
                      <a:prstDash val="solid"/>
                      <a:round/>
                      <a:headEnd type="none" w="med" len="med"/>
                      <a:tailEnd type="none" w="med" len="med"/>
                    </a:lnR>
                    <a:lnT w="12700" cap="flat" cmpd="sng" algn="ctr">
                      <a:solidFill>
                        <a:srgbClr val="F4971A"/>
                      </a:solidFill>
                      <a:prstDash val="solid"/>
                      <a:round/>
                      <a:headEnd type="none" w="med" len="med"/>
                      <a:tailEnd type="none" w="med" len="med"/>
                    </a:lnT>
                    <a:lnB w="12700" cap="flat" cmpd="sng" algn="ctr">
                      <a:solidFill>
                        <a:srgbClr val="F497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anose="05000000000000000000" pitchFamily="2" charset="2"/>
                        <a:buChar char="§"/>
                      </a:pPr>
                      <a:r>
                        <a:rPr lang="en-US" sz="2400" b="0" noProof="0">
                          <a:solidFill>
                            <a:srgbClr val="004C82"/>
                          </a:solidFill>
                          <a:latin typeface="+mn-lt"/>
                          <a:cs typeface="Calibri"/>
                        </a:rPr>
                        <a:t>Current WEFE Nexus thinking: </a:t>
                      </a:r>
                      <a:br>
                        <a:rPr lang="en-US" sz="2400" b="0" noProof="0">
                          <a:solidFill>
                            <a:srgbClr val="004C82"/>
                          </a:solidFill>
                          <a:latin typeface="+mn-lt"/>
                          <a:cs typeface="Calibri"/>
                        </a:rPr>
                      </a:br>
                      <a:r>
                        <a:rPr lang="en-US" sz="2400" b="0" noProof="0">
                          <a:solidFill>
                            <a:srgbClr val="004C82"/>
                          </a:solidFill>
                          <a:latin typeface="+mn-lt"/>
                          <a:cs typeface="Calibri"/>
                        </a:rPr>
                        <a:t>focus on resources over people </a:t>
                      </a:r>
                      <a:endParaRPr lang="en-US" sz="2400" b="0" noProof="0">
                        <a:solidFill>
                          <a:srgbClr val="004C82"/>
                        </a:solidFill>
                        <a:latin typeface="+mn-lt"/>
                        <a:cs typeface="Calibri" panose="020F0502020204030204" pitchFamily="34" charset="0"/>
                      </a:endParaRPr>
                    </a:p>
                    <a:p>
                      <a:pPr marL="171450" indent="-171450">
                        <a:buFont typeface="Wingdings" panose="05000000000000000000" pitchFamily="2" charset="2"/>
                        <a:buChar char="§"/>
                      </a:pPr>
                      <a:r>
                        <a:rPr lang="en-US" sz="2400" b="0" noProof="0">
                          <a:solidFill>
                            <a:srgbClr val="004C82"/>
                          </a:solidFill>
                          <a:latin typeface="+mn-lt"/>
                          <a:cs typeface="Calibri"/>
                        </a:rPr>
                        <a:t>Gender equity and social inclusion: </a:t>
                      </a:r>
                      <a:br>
                        <a:rPr lang="en-US" sz="2400" b="0" noProof="0">
                          <a:solidFill>
                            <a:srgbClr val="004C82"/>
                          </a:solidFill>
                          <a:latin typeface="+mn-lt"/>
                          <a:cs typeface="Calibri"/>
                        </a:rPr>
                      </a:br>
                      <a:r>
                        <a:rPr lang="en-US" sz="2400" b="0" noProof="0">
                          <a:solidFill>
                            <a:srgbClr val="004C82"/>
                          </a:solidFill>
                          <a:latin typeface="+mn-lt"/>
                          <a:cs typeface="Calibri"/>
                        </a:rPr>
                        <a:t>the missing links in WEFE Nexus approaches</a:t>
                      </a:r>
                    </a:p>
                    <a:p>
                      <a:pPr marL="0" indent="0" algn="l">
                        <a:buFont typeface="Wingdings" panose="05000000000000000000" pitchFamily="2" charset="2"/>
                        <a:buNone/>
                      </a:pPr>
                      <a:endParaRPr lang="en-US" sz="2400" b="0" noProof="0">
                        <a:solidFill>
                          <a:srgbClr val="004C82"/>
                        </a:solidFill>
                        <a:latin typeface="+mn-lt"/>
                        <a:cs typeface="Calibri" panose="020F0502020204030204" pitchFamily="34" charset="0"/>
                      </a:endParaRPr>
                    </a:p>
                  </a:txBody>
                  <a:tcPr marT="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4971A"/>
                      </a:solidFill>
                      <a:prstDash val="solid"/>
                      <a:round/>
                      <a:headEnd type="none" w="med" len="med"/>
                      <a:tailEnd type="none" w="med" len="med"/>
                    </a:lnT>
                    <a:lnB w="12700" cap="flat" cmpd="sng" algn="ctr">
                      <a:solidFill>
                        <a:srgbClr val="F497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5864853"/>
                  </a:ext>
                </a:extLst>
              </a:tr>
              <a:tr h="671330">
                <a:tc>
                  <a:txBody>
                    <a:bodyPr/>
                    <a:lstStyle/>
                    <a:p>
                      <a:pPr marL="0" marR="0" lvl="0" indent="0" algn="l" defTabSz="685800" rtl="0" eaLnBrk="1" fontAlgn="auto" latinLnBrk="0" hangingPunct="1">
                        <a:lnSpc>
                          <a:spcPct val="100000"/>
                        </a:lnSpc>
                        <a:spcBef>
                          <a:spcPts val="600"/>
                        </a:spcBef>
                        <a:spcAft>
                          <a:spcPts val="0"/>
                        </a:spcAft>
                        <a:buClrTx/>
                        <a:buSzTx/>
                        <a:buFontTx/>
                        <a:buNone/>
                        <a:tabLst/>
                        <a:defRPr/>
                      </a:pPr>
                      <a:r>
                        <a:rPr lang="en-GB" sz="2400" b="0">
                          <a:solidFill>
                            <a:srgbClr val="004C82"/>
                          </a:solidFill>
                          <a:latin typeface="+mn-lt"/>
                          <a:cs typeface="Calibri" panose="020F0502020204030204" pitchFamily="34" charset="0"/>
                        </a:rPr>
                        <a:t>2: A social equity framework for addressing gender equity and social inclusion in the WEFE Nexus</a:t>
                      </a:r>
                    </a:p>
                    <a:p>
                      <a:pPr algn="l">
                        <a:spcBef>
                          <a:spcPts val="600"/>
                        </a:spcBef>
                      </a:pPr>
                      <a:endParaRPr lang="en-US" sz="2400" noProof="0">
                        <a:solidFill>
                          <a:srgbClr val="004C82"/>
                        </a:solidFill>
                        <a:latin typeface="+mn-lt"/>
                        <a:cs typeface="Calibri" panose="020F0502020204030204" pitchFamily="34" charset="0"/>
                      </a:endParaRPr>
                    </a:p>
                  </a:txBody>
                  <a:tcPr marL="45720" marR="45720" anchor="ctr">
                    <a:lnL w="12700" cmpd="sng">
                      <a:noFill/>
                    </a:lnL>
                    <a:lnR w="28575" cap="flat" cmpd="sng" algn="ctr">
                      <a:noFill/>
                      <a:prstDash val="solid"/>
                      <a:round/>
                      <a:headEnd type="none" w="med" len="med"/>
                      <a:tailEnd type="none" w="med" len="med"/>
                    </a:lnR>
                    <a:lnT w="12700" cap="flat" cmpd="sng" algn="ctr">
                      <a:solidFill>
                        <a:srgbClr val="F4971A"/>
                      </a:solidFill>
                      <a:prstDash val="solid"/>
                      <a:round/>
                      <a:headEnd type="none" w="med" len="med"/>
                      <a:tailEnd type="none" w="med" len="med"/>
                    </a:lnT>
                    <a:lnB w="12700" cap="flat" cmpd="sng" algn="ctr">
                      <a:solidFill>
                        <a:srgbClr val="F497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buFont typeface="Wingdings" panose="05000000000000000000" pitchFamily="2" charset="2"/>
                        <a:buChar char="§"/>
                      </a:pPr>
                      <a:r>
                        <a:rPr lang="en-GB" sz="2400" b="0" dirty="0">
                          <a:solidFill>
                            <a:srgbClr val="004C82"/>
                          </a:solidFill>
                          <a:latin typeface="+mn-lt"/>
                          <a:cs typeface="Calibri" panose="020F0502020204030204" pitchFamily="34" charset="0"/>
                        </a:rPr>
                        <a:t>Recognition</a:t>
                      </a:r>
                    </a:p>
                    <a:p>
                      <a:pPr marL="171450" indent="-171450" algn="l">
                        <a:buFont typeface="Wingdings" panose="05000000000000000000" pitchFamily="2" charset="2"/>
                        <a:buChar char="§"/>
                      </a:pPr>
                      <a:r>
                        <a:rPr lang="en-GB" sz="2400" b="0" dirty="0">
                          <a:solidFill>
                            <a:srgbClr val="004C82"/>
                          </a:solidFill>
                          <a:latin typeface="+mn-lt"/>
                          <a:cs typeface="Calibri" panose="020F0502020204030204" pitchFamily="34" charset="0"/>
                        </a:rPr>
                        <a:t>Representation</a:t>
                      </a:r>
                    </a:p>
                    <a:p>
                      <a:pPr marL="171450" indent="-171450" algn="l">
                        <a:buFont typeface="Wingdings" panose="05000000000000000000" pitchFamily="2" charset="2"/>
                        <a:buChar char="§"/>
                      </a:pPr>
                      <a:r>
                        <a:rPr lang="en-GB" sz="2400" b="0" dirty="0">
                          <a:solidFill>
                            <a:srgbClr val="004C82"/>
                          </a:solidFill>
                          <a:latin typeface="+mn-lt"/>
                          <a:cs typeface="Calibri" panose="020F0502020204030204" pitchFamily="34" charset="0"/>
                        </a:rPr>
                        <a:t>Redistribution</a:t>
                      </a:r>
                      <a:endParaRPr lang="en-US" sz="2400" b="0" noProof="0" dirty="0">
                        <a:solidFill>
                          <a:srgbClr val="004C82"/>
                        </a:solidFill>
                        <a:latin typeface="+mn-lt"/>
                        <a:cs typeface="Calibri" panose="020F0502020204030204" pitchFamily="34" charset="0"/>
                      </a:endParaRPr>
                    </a:p>
                    <a:p>
                      <a:pPr marL="171450" indent="-171450">
                        <a:buFont typeface="Wingdings" panose="05000000000000000000" pitchFamily="2" charset="2"/>
                        <a:buChar char="§"/>
                      </a:pPr>
                      <a:endParaRPr lang="en-US" sz="2400" b="0" noProof="0" dirty="0">
                        <a:solidFill>
                          <a:srgbClr val="004C82"/>
                        </a:solidFill>
                        <a:latin typeface="+mn-lt"/>
                        <a:cs typeface="Calibri"/>
                      </a:endParaRPr>
                    </a:p>
                  </a:txBody>
                  <a:tcPr anchor="ct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4971A"/>
                      </a:solidFill>
                      <a:prstDash val="solid"/>
                      <a:round/>
                      <a:headEnd type="none" w="med" len="med"/>
                      <a:tailEnd type="none" w="med" len="med"/>
                    </a:lnT>
                    <a:lnB w="12700" cap="flat" cmpd="sng" algn="ctr">
                      <a:solidFill>
                        <a:srgbClr val="F4971A"/>
                      </a:solidFill>
                      <a:prstDash val="solid"/>
                      <a:round/>
                      <a:headEnd type="none" w="med" len="med"/>
                      <a:tailEnd type="none" w="med" len="med"/>
                    </a:lnB>
                    <a:noFill/>
                  </a:tcPr>
                </a:tc>
                <a:extLst>
                  <a:ext uri="{0D108BD9-81ED-4DB2-BD59-A6C34878D82A}">
                    <a16:rowId xmlns:a16="http://schemas.microsoft.com/office/drawing/2014/main" val="656393008"/>
                  </a:ext>
                </a:extLst>
              </a:tr>
              <a:tr h="1393075">
                <a:tc>
                  <a:txBody>
                    <a:bodyPr/>
                    <a:lstStyle/>
                    <a:p>
                      <a:pPr marL="0" marR="0" lvl="0" indent="0" algn="l" defTabSz="685800" rtl="0" eaLnBrk="1" fontAlgn="auto" latinLnBrk="0" hangingPunct="1">
                        <a:lnSpc>
                          <a:spcPct val="100000"/>
                        </a:lnSpc>
                        <a:spcBef>
                          <a:spcPts val="600"/>
                        </a:spcBef>
                        <a:spcAft>
                          <a:spcPts val="0"/>
                        </a:spcAft>
                        <a:buClrTx/>
                        <a:buSzTx/>
                        <a:buFontTx/>
                        <a:buNone/>
                        <a:tabLst/>
                        <a:defRPr/>
                      </a:pPr>
                      <a:r>
                        <a:rPr lang="en-GB" sz="2400" b="0">
                          <a:solidFill>
                            <a:srgbClr val="004C82"/>
                          </a:solidFill>
                          <a:latin typeface="+mn-lt"/>
                          <a:cs typeface="Calibri" panose="020F0502020204030204" pitchFamily="34" charset="0"/>
                        </a:rPr>
                        <a:t>3. Group Work</a:t>
                      </a:r>
                    </a:p>
                  </a:txBody>
                  <a:tcPr marL="45720" marR="45720" anchor="ctr">
                    <a:lnL w="12700" cmpd="sng">
                      <a:noFill/>
                    </a:lnL>
                    <a:lnR w="28575" cap="flat" cmpd="sng" algn="ctr">
                      <a:noFill/>
                      <a:prstDash val="solid"/>
                      <a:round/>
                      <a:headEnd type="none" w="med" len="med"/>
                      <a:tailEnd type="none" w="med" len="med"/>
                    </a:lnR>
                    <a:lnT w="12700" cap="flat" cmpd="sng" algn="ctr">
                      <a:solidFill>
                        <a:srgbClr val="F4971A"/>
                      </a:solidFill>
                      <a:prstDash val="solid"/>
                      <a:round/>
                      <a:headEnd type="none" w="med" len="med"/>
                      <a:tailEnd type="none" w="med" len="med"/>
                    </a:lnT>
                    <a:lnB w="12700" cap="flat" cmpd="sng" algn="ctr">
                      <a:solidFill>
                        <a:srgbClr val="F497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lgn="l">
                        <a:buFont typeface="Wingdings" panose="05000000000000000000" pitchFamily="2" charset="2"/>
                        <a:buChar char="§"/>
                      </a:pPr>
                      <a:r>
                        <a:rPr lang="en-US" sz="2400" b="0" noProof="0" dirty="0">
                          <a:solidFill>
                            <a:srgbClr val="004C82"/>
                          </a:solidFill>
                          <a:latin typeface="+mn-lt"/>
                          <a:cs typeface="Calibri" panose="020F0502020204030204" pitchFamily="34" charset="0"/>
                        </a:rPr>
                        <a:t>Reflection and discussion on the differential impacts of a hypothetical Nexus case</a:t>
                      </a:r>
                    </a:p>
                  </a:txBody>
                  <a:tcPr anchor="ct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4971A"/>
                      </a:solidFill>
                      <a:prstDash val="solid"/>
                      <a:round/>
                      <a:headEnd type="none" w="med" len="med"/>
                      <a:tailEnd type="none" w="med" len="med"/>
                    </a:lnT>
                    <a:lnB w="12700" cap="flat" cmpd="sng" algn="ctr">
                      <a:solidFill>
                        <a:srgbClr val="F4971A"/>
                      </a:solidFill>
                      <a:prstDash val="solid"/>
                      <a:round/>
                      <a:headEnd type="none" w="med" len="med"/>
                      <a:tailEnd type="none" w="med" len="med"/>
                    </a:lnB>
                    <a:noFill/>
                  </a:tcPr>
                </a:tc>
                <a:extLst>
                  <a:ext uri="{0D108BD9-81ED-4DB2-BD59-A6C34878D82A}">
                    <a16:rowId xmlns:a16="http://schemas.microsoft.com/office/drawing/2014/main" val="2288415502"/>
                  </a:ext>
                </a:extLst>
              </a:tr>
            </a:tbl>
          </a:graphicData>
        </a:graphic>
      </p:graphicFrame>
    </p:spTree>
    <p:extLst>
      <p:ext uri="{BB962C8B-B14F-4D97-AF65-F5344CB8AC3E}">
        <p14:creationId xmlns:p14="http://schemas.microsoft.com/office/powerpoint/2010/main" val="2218548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a:t>3.1 Nexus Assessment | Inclusivity Analysis | Terminologies </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p:txBody>
          <a:bodyPr>
            <a:normAutofit/>
          </a:bodyPr>
          <a:lstStyle/>
          <a:p>
            <a:r>
              <a:rPr lang="en-CA" dirty="0"/>
              <a:t>Sex: </a:t>
            </a:r>
          </a:p>
          <a:p>
            <a:pPr lvl="1"/>
            <a:r>
              <a:rPr lang="en-CA" sz="2400" dirty="0"/>
              <a:t>Biological traits that society associates with being male or female</a:t>
            </a:r>
          </a:p>
          <a:p>
            <a:r>
              <a:rPr lang="en-CA" dirty="0"/>
              <a:t>Gender: </a:t>
            </a:r>
          </a:p>
          <a:p>
            <a:pPr lvl="1"/>
            <a:r>
              <a:rPr lang="en-CA" sz="2400" dirty="0"/>
              <a:t>Socially constructed roles, behaviors, expressions and identities of girls, women, boys, men and gender-diverse persons (e.g., transgender, intersex, genderqueer) </a:t>
            </a:r>
          </a:p>
          <a:p>
            <a:r>
              <a:rPr lang="en-GB" dirty="0"/>
              <a:t>Gender equality and social inclusion (GESI)</a:t>
            </a:r>
          </a:p>
          <a:p>
            <a:pPr lvl="1"/>
            <a:r>
              <a:rPr lang="en-GB" sz="2400" dirty="0"/>
              <a:t>Aims to foster equal rights, responsibilities and opportunities for men and women and others, independent of age, ethnicity, social status or other characteristics</a:t>
            </a:r>
          </a:p>
          <a:p>
            <a:r>
              <a:rPr lang="en-GB" dirty="0"/>
              <a:t>WEFE Nexus</a:t>
            </a:r>
          </a:p>
          <a:p>
            <a:pPr lvl="1"/>
            <a:r>
              <a:rPr lang="en-GB" sz="2400" dirty="0"/>
              <a:t>Refers to the interactions between </a:t>
            </a:r>
            <a:r>
              <a:rPr lang="en-GB" sz="2400" b="1" dirty="0">
                <a:solidFill>
                  <a:schemeClr val="accent5"/>
                </a:solidFill>
              </a:rPr>
              <a:t>people and ecosystems</a:t>
            </a:r>
            <a:r>
              <a:rPr lang="en-GB" sz="2400" dirty="0">
                <a:solidFill>
                  <a:schemeClr val="accent5"/>
                </a:solidFill>
              </a:rPr>
              <a:t> </a:t>
            </a:r>
            <a:r>
              <a:rPr lang="en-GB" sz="2400" dirty="0"/>
              <a:t>across WEFE sectors</a:t>
            </a:r>
            <a:endParaRPr lang="en-US" sz="2400" dirty="0"/>
          </a:p>
        </p:txBody>
      </p:sp>
    </p:spTree>
    <p:extLst>
      <p:ext uri="{BB962C8B-B14F-4D97-AF65-F5344CB8AC3E}">
        <p14:creationId xmlns:p14="http://schemas.microsoft.com/office/powerpoint/2010/main" val="3590312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a:t>3.1 WEFE Nexus Assessment |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895159"/>
            <a:ext cx="6083333" cy="5392430"/>
          </a:xfrm>
        </p:spPr>
        <p:txBody>
          <a:bodyPr>
            <a:normAutofit/>
          </a:bodyPr>
          <a:lstStyle/>
          <a:p>
            <a:pPr marL="0" indent="0">
              <a:buNone/>
            </a:pPr>
            <a:r>
              <a:rPr lang="en-GB" sz="3000" b="1" dirty="0"/>
              <a:t>1: From resource- to people-</a:t>
            </a:r>
            <a:r>
              <a:rPr lang="en-GB" sz="3000" b="1" dirty="0" err="1"/>
              <a:t>centered</a:t>
            </a:r>
            <a:r>
              <a:rPr lang="en-GB" sz="3000" b="1" dirty="0"/>
              <a:t> WEFE Nexus approaches</a:t>
            </a:r>
          </a:p>
          <a:p>
            <a:r>
              <a:rPr lang="en-GB" sz="3000" dirty="0"/>
              <a:t>Current WEFE Nexus thinking</a:t>
            </a:r>
          </a:p>
          <a:p>
            <a:r>
              <a:rPr lang="en-GB" sz="3000" dirty="0"/>
              <a:t>Gender equality and social inclusion</a:t>
            </a:r>
          </a:p>
          <a:p>
            <a:endParaRPr lang="en-US" sz="3000" dirty="0"/>
          </a:p>
        </p:txBody>
      </p:sp>
      <p:pic>
        <p:nvPicPr>
          <p:cNvPr id="4" name="Picture Placeholder 5">
            <a:extLst>
              <a:ext uri="{FF2B5EF4-FFF2-40B4-BE49-F238E27FC236}">
                <a16:creationId xmlns:a16="http://schemas.microsoft.com/office/drawing/2014/main" id="{9B5247BF-0702-C932-B013-4FE293DE9A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11313" y="895158"/>
            <a:ext cx="3898273" cy="4896905"/>
          </a:xfrm>
          <a:prstGeom prst="rect">
            <a:avLst/>
          </a:prstGeom>
        </p:spPr>
      </p:pic>
      <p:sp>
        <p:nvSpPr>
          <p:cNvPr id="5" name="TextBox 4">
            <a:extLst>
              <a:ext uri="{FF2B5EF4-FFF2-40B4-BE49-F238E27FC236}">
                <a16:creationId xmlns:a16="http://schemas.microsoft.com/office/drawing/2014/main" id="{41F04603-6033-5C76-149E-8E7238C98776}"/>
              </a:ext>
            </a:extLst>
          </p:cNvPr>
          <p:cNvSpPr txBox="1"/>
          <p:nvPr/>
        </p:nvSpPr>
        <p:spPr>
          <a:xfrm>
            <a:off x="7511313" y="5883930"/>
            <a:ext cx="3898272" cy="307777"/>
          </a:xfrm>
          <a:prstGeom prst="rect">
            <a:avLst/>
          </a:prstGeom>
          <a:noFill/>
        </p:spPr>
        <p:txBody>
          <a:bodyPr wrap="square" rtlCol="0">
            <a:spAutoFit/>
          </a:bodyPr>
          <a:lstStyle/>
          <a:p>
            <a:pPr algn="ctr"/>
            <a:r>
              <a:rPr lang="en-GB" sz="1400" i="1" dirty="0">
                <a:latin typeface="Tw Cen MT" panose="020B0602020104020603" pitchFamily="34" charset="0"/>
                <a:cs typeface="Calibri" panose="020F0502020204030204" pitchFamily="34" charset="0"/>
              </a:rPr>
              <a:t>© </a:t>
            </a:r>
            <a:r>
              <a:rPr lang="en-GB" sz="1400" i="1" dirty="0" err="1">
                <a:latin typeface="Tw Cen MT" panose="020B0602020104020603" pitchFamily="34" charset="0"/>
                <a:cs typeface="Calibri" panose="020F0502020204030204" pitchFamily="34" charset="0"/>
              </a:rPr>
              <a:t>J.van</a:t>
            </a:r>
            <a:r>
              <a:rPr lang="en-GB" sz="1400" i="1" dirty="0">
                <a:latin typeface="Tw Cen MT" panose="020B0602020104020603" pitchFamily="34" charset="0"/>
                <a:cs typeface="Calibri" panose="020F0502020204030204" pitchFamily="34" charset="0"/>
              </a:rPr>
              <a:t> de </a:t>
            </a:r>
            <a:r>
              <a:rPr lang="en-GB" sz="1400" i="1" dirty="0" err="1">
                <a:latin typeface="Tw Cen MT" panose="020B0602020104020603" pitchFamily="34" charset="0"/>
                <a:cs typeface="Calibri" panose="020F0502020204030204" pitchFamily="34" charset="0"/>
              </a:rPr>
              <a:t>Gevel</a:t>
            </a:r>
            <a:r>
              <a:rPr lang="en-GB" sz="1400" i="1" dirty="0">
                <a:latin typeface="Tw Cen MT" panose="020B0602020104020603" pitchFamily="34" charset="0"/>
                <a:cs typeface="Calibri" panose="020F0502020204030204" pitchFamily="34" charset="0"/>
              </a:rPr>
              <a:t> </a:t>
            </a:r>
            <a:r>
              <a:rPr lang="en-GB" sz="1400" i="1" dirty="0" err="1">
                <a:latin typeface="Tw Cen MT" panose="020B0602020104020603" pitchFamily="34" charset="0"/>
                <a:cs typeface="Calibri" panose="020F0502020204030204" pitchFamily="34" charset="0"/>
              </a:rPr>
              <a:t>Bioversity</a:t>
            </a:r>
            <a:r>
              <a:rPr lang="en-GB" sz="1400" i="1" dirty="0">
                <a:latin typeface="Tw Cen MT" panose="020B0602020104020603" pitchFamily="34" charset="0"/>
                <a:cs typeface="Calibri" panose="020F0502020204030204" pitchFamily="34" charset="0"/>
              </a:rPr>
              <a:t> International </a:t>
            </a:r>
          </a:p>
        </p:txBody>
      </p:sp>
    </p:spTree>
    <p:extLst>
      <p:ext uri="{BB962C8B-B14F-4D97-AF65-F5344CB8AC3E}">
        <p14:creationId xmlns:p14="http://schemas.microsoft.com/office/powerpoint/2010/main" val="4142323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a:t>3.1 WEFE Nexus Assessment | Inclusivity Analysis | Focus</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895159"/>
            <a:ext cx="6318411" cy="5392430"/>
          </a:xfrm>
        </p:spPr>
        <p:txBody>
          <a:bodyPr>
            <a:normAutofit/>
          </a:bodyPr>
          <a:lstStyle/>
          <a:p>
            <a:r>
              <a:rPr lang="en-US" sz="2800" dirty="0"/>
              <a:t>Current WEFE Nexus thinking focuses on </a:t>
            </a:r>
            <a:r>
              <a:rPr lang="en-US" sz="2800" b="1" dirty="0">
                <a:solidFill>
                  <a:schemeClr val="accent5"/>
                </a:solidFill>
              </a:rPr>
              <a:t>resources &gt; people</a:t>
            </a:r>
            <a:r>
              <a:rPr lang="en-US" sz="2800" dirty="0"/>
              <a:t>.</a:t>
            </a:r>
          </a:p>
          <a:p>
            <a:r>
              <a:rPr lang="en-GB" sz="2800" dirty="0"/>
              <a:t>WEFE Nexus approaches seek to manage trade-offs, reduce inefficiencies and increase synergies at a systems level among water, energy, food, ecosystems and other land use sectors. </a:t>
            </a:r>
          </a:p>
        </p:txBody>
      </p:sp>
      <p:grpSp>
        <p:nvGrpSpPr>
          <p:cNvPr id="4" name="Group 3">
            <a:extLst>
              <a:ext uri="{FF2B5EF4-FFF2-40B4-BE49-F238E27FC236}">
                <a16:creationId xmlns:a16="http://schemas.microsoft.com/office/drawing/2014/main" id="{7ED26DA1-D347-6DEA-0BC8-D3DB37300CDC}"/>
              </a:ext>
            </a:extLst>
          </p:cNvPr>
          <p:cNvGrpSpPr/>
          <p:nvPr/>
        </p:nvGrpSpPr>
        <p:grpSpPr>
          <a:xfrm>
            <a:off x="7229067" y="1239077"/>
            <a:ext cx="4204461" cy="4704593"/>
            <a:chOff x="6374676" y="1551783"/>
            <a:chExt cx="2263570" cy="2428033"/>
          </a:xfrm>
        </p:grpSpPr>
        <p:pic>
          <p:nvPicPr>
            <p:cNvPr id="5" name="Graphic 4" descr="Scales of justice with solid fill">
              <a:extLst>
                <a:ext uri="{FF2B5EF4-FFF2-40B4-BE49-F238E27FC236}">
                  <a16:creationId xmlns:a16="http://schemas.microsoft.com/office/drawing/2014/main" id="{79764403-6905-9F7D-BED4-992F8A61B7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104969">
              <a:off x="6434138" y="1551783"/>
              <a:ext cx="2195333" cy="1390238"/>
            </a:xfrm>
            <a:prstGeom prst="rect">
              <a:avLst/>
            </a:prstGeom>
          </p:spPr>
        </p:pic>
        <p:grpSp>
          <p:nvGrpSpPr>
            <p:cNvPr id="6" name="Group 5">
              <a:extLst>
                <a:ext uri="{FF2B5EF4-FFF2-40B4-BE49-F238E27FC236}">
                  <a16:creationId xmlns:a16="http://schemas.microsoft.com/office/drawing/2014/main" id="{4447BA73-A85E-ADE0-0B8C-29D73B4C4E04}"/>
                </a:ext>
              </a:extLst>
            </p:cNvPr>
            <p:cNvGrpSpPr/>
            <p:nvPr/>
          </p:nvGrpSpPr>
          <p:grpSpPr>
            <a:xfrm>
              <a:off x="6374676" y="1600540"/>
              <a:ext cx="2263570" cy="2379276"/>
              <a:chOff x="6374676" y="1600540"/>
              <a:chExt cx="2263570" cy="2379276"/>
            </a:xfrm>
          </p:grpSpPr>
          <p:sp>
            <p:nvSpPr>
              <p:cNvPr id="7" name="Rectangle 6">
                <a:extLst>
                  <a:ext uri="{FF2B5EF4-FFF2-40B4-BE49-F238E27FC236}">
                    <a16:creationId xmlns:a16="http://schemas.microsoft.com/office/drawing/2014/main" id="{B1C03394-8F6C-6467-3A84-AEF800AFDB40}"/>
                  </a:ext>
                </a:extLst>
              </p:cNvPr>
              <p:cNvSpPr/>
              <p:nvPr/>
            </p:nvSpPr>
            <p:spPr>
              <a:xfrm rot="1104969">
                <a:off x="7292167" y="1947524"/>
                <a:ext cx="401525" cy="93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6CF1213-365F-432C-9D12-52E61DE2AC4D}"/>
                  </a:ext>
                </a:extLst>
              </p:cNvPr>
              <p:cNvSpPr/>
              <p:nvPr/>
            </p:nvSpPr>
            <p:spPr>
              <a:xfrm rot="17304969">
                <a:off x="7251745" y="2145221"/>
                <a:ext cx="254273" cy="118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Graphic 8" descr="Scales of justice with solid fill">
                <a:extLst>
                  <a:ext uri="{FF2B5EF4-FFF2-40B4-BE49-F238E27FC236}">
                    <a16:creationId xmlns:a16="http://schemas.microsoft.com/office/drawing/2014/main" id="{A4489BCD-B4DF-FD1E-E702-8E52E63ACC91}"/>
                  </a:ext>
                </a:extLst>
              </p:cNvPr>
              <p:cNvPicPr>
                <a:picLocks noChangeAspect="1"/>
              </p:cNvPicPr>
              <p:nvPr/>
            </p:nvPicPr>
            <p:blipFill rotWithShape="1">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rcRect t="67523"/>
              <a:stretch/>
            </p:blipFill>
            <p:spPr>
              <a:xfrm>
                <a:off x="6876440" y="1915785"/>
                <a:ext cx="1506568" cy="2064031"/>
              </a:xfrm>
              <a:prstGeom prst="rect">
                <a:avLst/>
              </a:prstGeom>
            </p:spPr>
          </p:pic>
          <p:pic>
            <p:nvPicPr>
              <p:cNvPr id="10" name="Graphic 9" descr="Grain with solid fill">
                <a:extLst>
                  <a:ext uri="{FF2B5EF4-FFF2-40B4-BE49-F238E27FC236}">
                    <a16:creationId xmlns:a16="http://schemas.microsoft.com/office/drawing/2014/main" id="{B047AAF5-EADA-C25B-64A0-3100022F0D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74676" y="1600540"/>
                <a:ext cx="852890" cy="787034"/>
              </a:xfrm>
              <a:prstGeom prst="rect">
                <a:avLst/>
              </a:prstGeom>
            </p:spPr>
          </p:pic>
          <p:pic>
            <p:nvPicPr>
              <p:cNvPr id="11" name="Graphic 10" descr="Group with solid fill">
                <a:extLst>
                  <a:ext uri="{FF2B5EF4-FFF2-40B4-BE49-F238E27FC236}">
                    <a16:creationId xmlns:a16="http://schemas.microsoft.com/office/drawing/2014/main" id="{D11725E8-50E3-0404-9FF7-17FE669E2E2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691685" y="1962272"/>
                <a:ext cx="946561" cy="873472"/>
              </a:xfrm>
              <a:prstGeom prst="rect">
                <a:avLst/>
              </a:prstGeom>
            </p:spPr>
          </p:pic>
          <p:sp>
            <p:nvSpPr>
              <p:cNvPr id="12" name="Rectangle 11">
                <a:extLst>
                  <a:ext uri="{FF2B5EF4-FFF2-40B4-BE49-F238E27FC236}">
                    <a16:creationId xmlns:a16="http://schemas.microsoft.com/office/drawing/2014/main" id="{627B7EB4-23D0-9DD9-F1DA-D4F9190C8068}"/>
                  </a:ext>
                </a:extLst>
              </p:cNvPr>
              <p:cNvSpPr/>
              <p:nvPr/>
            </p:nvSpPr>
            <p:spPr>
              <a:xfrm>
                <a:off x="6839285" y="3036962"/>
                <a:ext cx="1605684" cy="410658"/>
              </a:xfrm>
              <a:prstGeom prst="rect">
                <a:avLst/>
              </a:prstGeom>
              <a:solidFill>
                <a:srgbClr val="6085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1789564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2073CE84-750D-FD10-52B5-07C1DEF4E93A}"/>
              </a:ext>
            </a:extLst>
          </p:cNvPr>
          <p:cNvSpPr>
            <a:spLocks noGrp="1"/>
          </p:cNvSpPr>
          <p:nvPr>
            <p:ph idx="1"/>
          </p:nvPr>
        </p:nvSpPr>
        <p:spPr>
          <a:xfrm>
            <a:off x="531223" y="861292"/>
            <a:ext cx="11083835" cy="1491344"/>
          </a:xfrm>
        </p:spPr>
        <p:txBody>
          <a:bodyPr>
            <a:normAutofit/>
          </a:bodyPr>
          <a:lstStyle/>
          <a:p>
            <a:pPr marL="0" indent="0">
              <a:buNone/>
            </a:pPr>
            <a:r>
              <a:rPr lang="en-GB" b="1" dirty="0">
                <a:solidFill>
                  <a:schemeClr val="tx2"/>
                </a:solidFill>
              </a:rPr>
              <a:t>Gender equity and social inclusion: the missing links in WEFE Nexus approaches</a:t>
            </a:r>
          </a:p>
          <a:p>
            <a:pPr marL="0" indent="0">
              <a:buNone/>
            </a:pPr>
            <a:r>
              <a:rPr lang="en-GB" sz="2300" dirty="0"/>
              <a:t>Around the world, we see persistent gender inequalities in access to resources and decisions over how to use and manage these.</a:t>
            </a:r>
          </a:p>
          <a:p>
            <a:pPr marL="0" indent="0">
              <a:buNone/>
            </a:pPr>
            <a:endParaRPr lang="en-GB" b="1" dirty="0">
              <a:solidFill>
                <a:schemeClr val="tx2"/>
              </a:solidFill>
            </a:endParaRPr>
          </a:p>
          <a:p>
            <a:endParaRPr lang="en-GB" dirty="0"/>
          </a:p>
        </p:txBody>
      </p:sp>
      <p:sp>
        <p:nvSpPr>
          <p:cNvPr id="4" name="Textplatzhalter 14">
            <a:extLst>
              <a:ext uri="{FF2B5EF4-FFF2-40B4-BE49-F238E27FC236}">
                <a16:creationId xmlns:a16="http://schemas.microsoft.com/office/drawing/2014/main" id="{0FB54943-EF25-89BB-8FCC-484523483159}"/>
              </a:ext>
            </a:extLst>
          </p:cNvPr>
          <p:cNvSpPr txBox="1">
            <a:spLocks/>
          </p:cNvSpPr>
          <p:nvPr/>
        </p:nvSpPr>
        <p:spPr bwMode="gray">
          <a:xfrm>
            <a:off x="126672" y="1531470"/>
            <a:ext cx="11938656" cy="85503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2600" dirty="0">
              <a:latin typeface="Tw Cen MT" panose="020B0602020104020603" pitchFamily="34" charset="0"/>
            </a:endParaRPr>
          </a:p>
        </p:txBody>
      </p:sp>
      <p:sp>
        <p:nvSpPr>
          <p:cNvPr id="16" name="TextBox 15">
            <a:extLst>
              <a:ext uri="{FF2B5EF4-FFF2-40B4-BE49-F238E27FC236}">
                <a16:creationId xmlns:a16="http://schemas.microsoft.com/office/drawing/2014/main" id="{F9FA9344-B3C8-0C91-4F14-5954716AC3E3}"/>
              </a:ext>
            </a:extLst>
          </p:cNvPr>
          <p:cNvSpPr txBox="1"/>
          <p:nvPr/>
        </p:nvSpPr>
        <p:spPr>
          <a:xfrm>
            <a:off x="8067573" y="5873940"/>
            <a:ext cx="3575787" cy="461665"/>
          </a:xfrm>
          <a:prstGeom prst="rect">
            <a:avLst/>
          </a:prstGeom>
          <a:noFill/>
        </p:spPr>
        <p:txBody>
          <a:bodyPr wrap="square">
            <a:spAutoFit/>
          </a:bodyPr>
          <a:lstStyle/>
          <a:p>
            <a:pPr algn="r"/>
            <a:r>
              <a:rPr lang="en-GB" sz="1200" b="0" i="1" dirty="0">
                <a:effectLst/>
                <a:latin typeface="Tw Cen MT" panose="020B0602020104020603" pitchFamily="34" charset="0"/>
                <a:cs typeface="Calibri" panose="020F0502020204030204" pitchFamily="34" charset="0"/>
              </a:rPr>
              <a:t>Top: ©</a:t>
            </a:r>
            <a:r>
              <a:rPr lang="en-GB" sz="1200" i="1" dirty="0">
                <a:latin typeface="Tw Cen MT" panose="020B0602020104020603" pitchFamily="34" charset="0"/>
                <a:cs typeface="Calibri" panose="020F0502020204030204" pitchFamily="34" charset="0"/>
              </a:rPr>
              <a:t> </a:t>
            </a:r>
            <a:r>
              <a:rPr lang="en-GB" sz="1200" i="1" dirty="0" err="1">
                <a:latin typeface="Tw Cen MT" panose="020B0602020104020603" pitchFamily="34" charset="0"/>
                <a:cs typeface="Calibri" panose="020F0502020204030204" pitchFamily="34" charset="0"/>
              </a:rPr>
              <a:t>Subedi</a:t>
            </a:r>
            <a:r>
              <a:rPr lang="en-GB" sz="1200" i="1" dirty="0">
                <a:latin typeface="Tw Cen MT" panose="020B0602020104020603" pitchFamily="34" charset="0"/>
                <a:cs typeface="Calibri" panose="020F0502020204030204" pitchFamily="34" charset="0"/>
              </a:rPr>
              <a:t> LI-BIRD. Middle and bottom: © CGIAR Research Program on Water, Land and Ecosystems</a:t>
            </a:r>
            <a:endParaRPr lang="en-GB" sz="1200" i="1" dirty="0">
              <a:latin typeface="Tw Cen MT" panose="020B0602020104020603" pitchFamily="34" charset="0"/>
            </a:endParaRPr>
          </a:p>
        </p:txBody>
      </p:sp>
      <p:grpSp>
        <p:nvGrpSpPr>
          <p:cNvPr id="18" name="Group 17">
            <a:extLst>
              <a:ext uri="{FF2B5EF4-FFF2-40B4-BE49-F238E27FC236}">
                <a16:creationId xmlns:a16="http://schemas.microsoft.com/office/drawing/2014/main" id="{3708F3FC-76A5-4E0F-7A2F-875B3880CD99}"/>
              </a:ext>
            </a:extLst>
          </p:cNvPr>
          <p:cNvGrpSpPr/>
          <p:nvPr/>
        </p:nvGrpSpPr>
        <p:grpSpPr>
          <a:xfrm>
            <a:off x="531223" y="2212336"/>
            <a:ext cx="6558199" cy="4198131"/>
            <a:chOff x="1535080" y="1619083"/>
            <a:chExt cx="6558199" cy="4198131"/>
          </a:xfrm>
        </p:grpSpPr>
        <p:sp>
          <p:nvSpPr>
            <p:cNvPr id="19" name="Free-form: Shape 18">
              <a:extLst>
                <a:ext uri="{FF2B5EF4-FFF2-40B4-BE49-F238E27FC236}">
                  <a16:creationId xmlns:a16="http://schemas.microsoft.com/office/drawing/2014/main" id="{F80657EB-DA2D-E1A3-8C8A-EF3E8DEAD724}"/>
                </a:ext>
              </a:extLst>
            </p:cNvPr>
            <p:cNvSpPr/>
            <p:nvPr/>
          </p:nvSpPr>
          <p:spPr>
            <a:xfrm>
              <a:off x="2142871" y="1780134"/>
              <a:ext cx="5950407" cy="1043209"/>
            </a:xfrm>
            <a:custGeom>
              <a:avLst/>
              <a:gdLst>
                <a:gd name="connsiteX0" fmla="*/ 0 w 8468326"/>
                <a:gd name="connsiteY0" fmla="*/ 0 h 1215585"/>
                <a:gd name="connsiteX1" fmla="*/ 7860534 w 8468326"/>
                <a:gd name="connsiteY1" fmla="*/ 0 h 1215585"/>
                <a:gd name="connsiteX2" fmla="*/ 8468326 w 8468326"/>
                <a:gd name="connsiteY2" fmla="*/ 607793 h 1215585"/>
                <a:gd name="connsiteX3" fmla="*/ 7860534 w 8468326"/>
                <a:gd name="connsiteY3" fmla="*/ 1215585 h 1215585"/>
                <a:gd name="connsiteX4" fmla="*/ 0 w 8468326"/>
                <a:gd name="connsiteY4" fmla="*/ 1215585 h 1215585"/>
                <a:gd name="connsiteX5" fmla="*/ 0 w 8468326"/>
                <a:gd name="connsiteY5" fmla="*/ 0 h 12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68326" h="1215585">
                  <a:moveTo>
                    <a:pt x="8468326" y="1215584"/>
                  </a:moveTo>
                  <a:lnTo>
                    <a:pt x="607792" y="1215584"/>
                  </a:lnTo>
                  <a:lnTo>
                    <a:pt x="0" y="607792"/>
                  </a:lnTo>
                  <a:lnTo>
                    <a:pt x="607792" y="1"/>
                  </a:lnTo>
                  <a:lnTo>
                    <a:pt x="8468326" y="1"/>
                  </a:lnTo>
                  <a:lnTo>
                    <a:pt x="8468326" y="1215584"/>
                  </a:lnTo>
                  <a:close/>
                </a:path>
              </a:pathLst>
            </a:custGeom>
            <a:solidFill>
              <a:schemeClr val="accent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39936" tIns="99061" rIns="184912" bIns="99061" numCol="1" spcCol="1270" anchor="ctr" anchorCtr="0">
              <a:noAutofit/>
            </a:bodyPr>
            <a:lstStyle/>
            <a:p>
              <a:pPr marL="0" lvl="0" indent="0" algn="l" defTabSz="1155700">
                <a:lnSpc>
                  <a:spcPct val="90000"/>
                </a:lnSpc>
                <a:spcBef>
                  <a:spcPct val="0"/>
                </a:spcBef>
                <a:spcAft>
                  <a:spcPct val="35000"/>
                </a:spcAft>
                <a:buNone/>
              </a:pPr>
              <a:r>
                <a:rPr lang="en-GB" sz="2000" kern="1200" dirty="0">
                  <a:cs typeface="Calibri" panose="020F0502020204030204" pitchFamily="34" charset="0"/>
                </a:rPr>
                <a:t>Too often, women are left out of development and environmental initiatives, since they are not seen as legitimate stakeholders.</a:t>
              </a:r>
              <a:endParaRPr lang="en-GB" sz="2000" kern="1200" dirty="0"/>
            </a:p>
          </p:txBody>
        </p:sp>
        <p:sp>
          <p:nvSpPr>
            <p:cNvPr id="20" name="Oval 19">
              <a:extLst>
                <a:ext uri="{FF2B5EF4-FFF2-40B4-BE49-F238E27FC236}">
                  <a16:creationId xmlns:a16="http://schemas.microsoft.com/office/drawing/2014/main" id="{7BA3CDF0-F020-97D5-B43B-8861A917398F}"/>
                </a:ext>
              </a:extLst>
            </p:cNvPr>
            <p:cNvSpPr/>
            <p:nvPr/>
          </p:nvSpPr>
          <p:spPr>
            <a:xfrm>
              <a:off x="1535080" y="1619083"/>
              <a:ext cx="1365310" cy="136531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21" name="Free-form: Shape 20">
              <a:extLst>
                <a:ext uri="{FF2B5EF4-FFF2-40B4-BE49-F238E27FC236}">
                  <a16:creationId xmlns:a16="http://schemas.microsoft.com/office/drawing/2014/main" id="{E552E2D6-7070-8C48-2761-33528B93C2B8}"/>
                </a:ext>
              </a:extLst>
            </p:cNvPr>
            <p:cNvSpPr/>
            <p:nvPr/>
          </p:nvSpPr>
          <p:spPr>
            <a:xfrm>
              <a:off x="2142872" y="3189021"/>
              <a:ext cx="5950407" cy="1043209"/>
            </a:xfrm>
            <a:custGeom>
              <a:avLst/>
              <a:gdLst>
                <a:gd name="connsiteX0" fmla="*/ 0 w 8468326"/>
                <a:gd name="connsiteY0" fmla="*/ 0 h 1215585"/>
                <a:gd name="connsiteX1" fmla="*/ 7860534 w 8468326"/>
                <a:gd name="connsiteY1" fmla="*/ 0 h 1215585"/>
                <a:gd name="connsiteX2" fmla="*/ 8468326 w 8468326"/>
                <a:gd name="connsiteY2" fmla="*/ 607793 h 1215585"/>
                <a:gd name="connsiteX3" fmla="*/ 7860534 w 8468326"/>
                <a:gd name="connsiteY3" fmla="*/ 1215585 h 1215585"/>
                <a:gd name="connsiteX4" fmla="*/ 0 w 8468326"/>
                <a:gd name="connsiteY4" fmla="*/ 1215585 h 1215585"/>
                <a:gd name="connsiteX5" fmla="*/ 0 w 8468326"/>
                <a:gd name="connsiteY5" fmla="*/ 0 h 12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68326" h="1215585">
                  <a:moveTo>
                    <a:pt x="8468326" y="1215584"/>
                  </a:moveTo>
                  <a:lnTo>
                    <a:pt x="607792" y="1215584"/>
                  </a:lnTo>
                  <a:lnTo>
                    <a:pt x="0" y="607792"/>
                  </a:lnTo>
                  <a:lnTo>
                    <a:pt x="607792" y="1"/>
                  </a:lnTo>
                  <a:lnTo>
                    <a:pt x="8468326" y="1"/>
                  </a:lnTo>
                  <a:lnTo>
                    <a:pt x="8468326" y="1215584"/>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39936" tIns="99061" rIns="184912" bIns="99061" numCol="1" spcCol="1270" anchor="ctr" anchorCtr="0">
              <a:noAutofit/>
            </a:bodyPr>
            <a:lstStyle/>
            <a:p>
              <a:pPr marL="0" lvl="0" indent="0" algn="l" defTabSz="1155700">
                <a:lnSpc>
                  <a:spcPct val="90000"/>
                </a:lnSpc>
                <a:spcBef>
                  <a:spcPct val="0"/>
                </a:spcBef>
                <a:spcAft>
                  <a:spcPct val="35000"/>
                </a:spcAft>
                <a:buNone/>
              </a:pPr>
              <a:r>
                <a:rPr lang="en-GB" sz="2000" kern="1200" dirty="0">
                  <a:cs typeface="Calibri" panose="020F0502020204030204" pitchFamily="34" charset="0"/>
                </a:rPr>
                <a:t>Women (and men) are heterogeneous groups and may have vastly different experiences based on other social factors.</a:t>
              </a:r>
              <a:endParaRPr lang="en-GB" sz="2000" kern="1200" dirty="0"/>
            </a:p>
          </p:txBody>
        </p:sp>
        <p:sp>
          <p:nvSpPr>
            <p:cNvPr id="22" name="Oval 21">
              <a:extLst>
                <a:ext uri="{FF2B5EF4-FFF2-40B4-BE49-F238E27FC236}">
                  <a16:creationId xmlns:a16="http://schemas.microsoft.com/office/drawing/2014/main" id="{6190133E-7951-32F9-7E67-9F77A0051970}"/>
                </a:ext>
              </a:extLst>
            </p:cNvPr>
            <p:cNvSpPr/>
            <p:nvPr/>
          </p:nvSpPr>
          <p:spPr>
            <a:xfrm>
              <a:off x="1535080" y="3027970"/>
              <a:ext cx="1365310" cy="136531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23" name="Free-form: Shape 22">
              <a:extLst>
                <a:ext uri="{FF2B5EF4-FFF2-40B4-BE49-F238E27FC236}">
                  <a16:creationId xmlns:a16="http://schemas.microsoft.com/office/drawing/2014/main" id="{9BB0756C-3E3C-DA60-6D22-5A44DAD8BF57}"/>
                </a:ext>
              </a:extLst>
            </p:cNvPr>
            <p:cNvSpPr/>
            <p:nvPr/>
          </p:nvSpPr>
          <p:spPr>
            <a:xfrm>
              <a:off x="2142872" y="4612955"/>
              <a:ext cx="5950407" cy="1043209"/>
            </a:xfrm>
            <a:custGeom>
              <a:avLst/>
              <a:gdLst>
                <a:gd name="connsiteX0" fmla="*/ 0 w 8468326"/>
                <a:gd name="connsiteY0" fmla="*/ 0 h 1215585"/>
                <a:gd name="connsiteX1" fmla="*/ 7860534 w 8468326"/>
                <a:gd name="connsiteY1" fmla="*/ 0 h 1215585"/>
                <a:gd name="connsiteX2" fmla="*/ 8468326 w 8468326"/>
                <a:gd name="connsiteY2" fmla="*/ 607793 h 1215585"/>
                <a:gd name="connsiteX3" fmla="*/ 7860534 w 8468326"/>
                <a:gd name="connsiteY3" fmla="*/ 1215585 h 1215585"/>
                <a:gd name="connsiteX4" fmla="*/ 0 w 8468326"/>
                <a:gd name="connsiteY4" fmla="*/ 1215585 h 1215585"/>
                <a:gd name="connsiteX5" fmla="*/ 0 w 8468326"/>
                <a:gd name="connsiteY5" fmla="*/ 0 h 1215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68326" h="1215585">
                  <a:moveTo>
                    <a:pt x="8468326" y="1215584"/>
                  </a:moveTo>
                  <a:lnTo>
                    <a:pt x="607792" y="1215584"/>
                  </a:lnTo>
                  <a:lnTo>
                    <a:pt x="0" y="607792"/>
                  </a:lnTo>
                  <a:lnTo>
                    <a:pt x="607792" y="1"/>
                  </a:lnTo>
                  <a:lnTo>
                    <a:pt x="8468326" y="1"/>
                  </a:lnTo>
                  <a:lnTo>
                    <a:pt x="8468326" y="1215584"/>
                  </a:lnTo>
                  <a:close/>
                </a:path>
              </a:pathLst>
            </a:custGeom>
            <a:solidFill>
              <a:schemeClr val="accent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39936" tIns="99060" rIns="184912" bIns="99060" numCol="1" spcCol="1270" anchor="ctr" anchorCtr="0">
              <a:noAutofit/>
            </a:bodyPr>
            <a:lstStyle/>
            <a:p>
              <a:pPr marL="0" lvl="0" indent="0" algn="l" defTabSz="1155700">
                <a:lnSpc>
                  <a:spcPct val="90000"/>
                </a:lnSpc>
                <a:spcBef>
                  <a:spcPct val="0"/>
                </a:spcBef>
                <a:spcAft>
                  <a:spcPct val="35000"/>
                </a:spcAft>
                <a:buNone/>
              </a:pPr>
              <a:r>
                <a:rPr lang="en-GB" sz="2000" kern="1200" dirty="0">
                  <a:cs typeface="Calibri" panose="020F0502020204030204" pitchFamily="34" charset="0"/>
                </a:rPr>
                <a:t>Many categories of men also experience marginalization.</a:t>
              </a:r>
              <a:endParaRPr lang="en-GB" sz="2000" kern="1200" dirty="0"/>
            </a:p>
          </p:txBody>
        </p:sp>
        <p:sp>
          <p:nvSpPr>
            <p:cNvPr id="24" name="Oval 23">
              <a:extLst>
                <a:ext uri="{FF2B5EF4-FFF2-40B4-BE49-F238E27FC236}">
                  <a16:creationId xmlns:a16="http://schemas.microsoft.com/office/drawing/2014/main" id="{F4F6D940-1126-F1BC-D2EE-F0F8C01F9CCC}"/>
                </a:ext>
              </a:extLst>
            </p:cNvPr>
            <p:cNvSpPr/>
            <p:nvPr/>
          </p:nvSpPr>
          <p:spPr>
            <a:xfrm>
              <a:off x="1535080" y="4451904"/>
              <a:ext cx="1365310" cy="136531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pSp>
      <p:sp>
        <p:nvSpPr>
          <p:cNvPr id="27" name="Content Placeholder 2">
            <a:extLst>
              <a:ext uri="{FF2B5EF4-FFF2-40B4-BE49-F238E27FC236}">
                <a16:creationId xmlns:a16="http://schemas.microsoft.com/office/drawing/2014/main" id="{482CCE8D-0F43-7999-7848-88E86DACDD97}"/>
              </a:ext>
            </a:extLst>
          </p:cNvPr>
          <p:cNvSpPr txBox="1">
            <a:spLocks/>
          </p:cNvSpPr>
          <p:nvPr/>
        </p:nvSpPr>
        <p:spPr>
          <a:xfrm>
            <a:off x="7342502" y="2287198"/>
            <a:ext cx="4300858" cy="226344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By addressing these inequalities across sectors in policy and practice, Nexus approaches can enable more equitable access to WEFE decisions, services and benefits for all.</a:t>
            </a:r>
          </a:p>
        </p:txBody>
      </p:sp>
    </p:spTree>
    <p:extLst>
      <p:ext uri="{BB962C8B-B14F-4D97-AF65-F5344CB8AC3E}">
        <p14:creationId xmlns:p14="http://schemas.microsoft.com/office/powerpoint/2010/main" val="3180048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 </a:t>
            </a:r>
          </a:p>
        </p:txBody>
      </p:sp>
      <p:grpSp>
        <p:nvGrpSpPr>
          <p:cNvPr id="73" name="Group 72">
            <a:extLst>
              <a:ext uri="{FF2B5EF4-FFF2-40B4-BE49-F238E27FC236}">
                <a16:creationId xmlns:a16="http://schemas.microsoft.com/office/drawing/2014/main" id="{95723183-544D-6721-504E-FEBB6ECD01ED}"/>
              </a:ext>
            </a:extLst>
          </p:cNvPr>
          <p:cNvGrpSpPr/>
          <p:nvPr/>
        </p:nvGrpSpPr>
        <p:grpSpPr>
          <a:xfrm>
            <a:off x="986479" y="801511"/>
            <a:ext cx="10219041" cy="5532327"/>
            <a:chOff x="882349" y="464244"/>
            <a:chExt cx="7751258" cy="4196332"/>
          </a:xfrm>
        </p:grpSpPr>
        <p:cxnSp>
          <p:nvCxnSpPr>
            <p:cNvPr id="74" name="Straight Connector 73">
              <a:extLst>
                <a:ext uri="{FF2B5EF4-FFF2-40B4-BE49-F238E27FC236}">
                  <a16:creationId xmlns:a16="http://schemas.microsoft.com/office/drawing/2014/main" id="{01F1E4DD-7E33-8F05-D116-531E05CE3735}"/>
                </a:ext>
              </a:extLst>
            </p:cNvPr>
            <p:cNvCxnSpPr>
              <a:cxnSpLocks/>
            </p:cNvCxnSpPr>
            <p:nvPr/>
          </p:nvCxnSpPr>
          <p:spPr>
            <a:xfrm>
              <a:off x="6447053" y="1325903"/>
              <a:ext cx="179842" cy="2570403"/>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0E3A929-9629-73EC-4615-DD1100912151}"/>
                </a:ext>
              </a:extLst>
            </p:cNvPr>
            <p:cNvCxnSpPr>
              <a:cxnSpLocks/>
            </p:cNvCxnSpPr>
            <p:nvPr/>
          </p:nvCxnSpPr>
          <p:spPr>
            <a:xfrm>
              <a:off x="5960468" y="2698533"/>
              <a:ext cx="1611098" cy="1007924"/>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69B6DAEA-3F50-0674-C8B1-1BB777BEB10B}"/>
                </a:ext>
              </a:extLst>
            </p:cNvPr>
            <p:cNvCxnSpPr>
              <a:cxnSpLocks/>
            </p:cNvCxnSpPr>
            <p:nvPr/>
          </p:nvCxnSpPr>
          <p:spPr>
            <a:xfrm flipH="1" flipV="1">
              <a:off x="6079572" y="2553969"/>
              <a:ext cx="1872547" cy="133737"/>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F08DCE9-F08B-02E3-C540-4C2E63BDED37}"/>
                </a:ext>
              </a:extLst>
            </p:cNvPr>
            <p:cNvCxnSpPr>
              <a:cxnSpLocks/>
            </p:cNvCxnSpPr>
            <p:nvPr/>
          </p:nvCxnSpPr>
          <p:spPr>
            <a:xfrm>
              <a:off x="6557156" y="1024926"/>
              <a:ext cx="873320" cy="41402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CF9CAA7-77DD-8C54-990B-11EC6011405E}"/>
                </a:ext>
              </a:extLst>
            </p:cNvPr>
            <p:cNvCxnSpPr>
              <a:cxnSpLocks/>
            </p:cNvCxnSpPr>
            <p:nvPr/>
          </p:nvCxnSpPr>
          <p:spPr>
            <a:xfrm flipV="1">
              <a:off x="5514883" y="1290481"/>
              <a:ext cx="641045" cy="946319"/>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E9D2B65-72CE-0C38-6839-DEC37E09E2E8}"/>
                </a:ext>
              </a:extLst>
            </p:cNvPr>
            <p:cNvCxnSpPr>
              <a:cxnSpLocks/>
              <a:stCxn id="143" idx="0"/>
            </p:cNvCxnSpPr>
            <p:nvPr/>
          </p:nvCxnSpPr>
          <p:spPr>
            <a:xfrm flipV="1">
              <a:off x="2186066" y="1139908"/>
              <a:ext cx="1611031" cy="2598982"/>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E821967-D59A-52DC-6E6B-E22844329EDD}"/>
                </a:ext>
              </a:extLst>
            </p:cNvPr>
            <p:cNvCxnSpPr>
              <a:cxnSpLocks/>
            </p:cNvCxnSpPr>
            <p:nvPr/>
          </p:nvCxnSpPr>
          <p:spPr>
            <a:xfrm flipV="1">
              <a:off x="1559878" y="1010307"/>
              <a:ext cx="2053769" cy="148124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60A71FBB-F608-8FAD-7FC5-ECDABF66ED9F}"/>
                </a:ext>
              </a:extLst>
            </p:cNvPr>
            <p:cNvCxnSpPr>
              <a:cxnSpLocks/>
              <a:stCxn id="148" idx="7"/>
            </p:cNvCxnSpPr>
            <p:nvPr/>
          </p:nvCxnSpPr>
          <p:spPr>
            <a:xfrm flipV="1">
              <a:off x="2036274" y="980364"/>
              <a:ext cx="322265" cy="26763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39F5B10A-357C-A23B-F68E-971FDF4C4D43}"/>
                </a:ext>
              </a:extLst>
            </p:cNvPr>
            <p:cNvCxnSpPr>
              <a:cxnSpLocks/>
            </p:cNvCxnSpPr>
            <p:nvPr/>
          </p:nvCxnSpPr>
          <p:spPr>
            <a:xfrm flipH="1" flipV="1">
              <a:off x="2620009" y="1044025"/>
              <a:ext cx="1239680" cy="1206846"/>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377C75B6-339D-A3AB-EEE0-51A603043633}"/>
                </a:ext>
              </a:extLst>
            </p:cNvPr>
            <p:cNvCxnSpPr>
              <a:cxnSpLocks/>
            </p:cNvCxnSpPr>
            <p:nvPr/>
          </p:nvCxnSpPr>
          <p:spPr>
            <a:xfrm>
              <a:off x="2031413" y="1602154"/>
              <a:ext cx="5920706" cy="879823"/>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57675B85-1530-42CF-BAF2-2D8BFC068107}"/>
                </a:ext>
              </a:extLst>
            </p:cNvPr>
            <p:cNvCxnSpPr>
              <a:cxnSpLocks/>
              <a:endCxn id="146" idx="3"/>
            </p:cNvCxnSpPr>
            <p:nvPr/>
          </p:nvCxnSpPr>
          <p:spPr>
            <a:xfrm flipV="1">
              <a:off x="2306222" y="1338578"/>
              <a:ext cx="2274935" cy="2298075"/>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4861D8F-7248-D643-9F4D-1D0931DE6491}"/>
                </a:ext>
              </a:extLst>
            </p:cNvPr>
            <p:cNvCxnSpPr>
              <a:cxnSpLocks/>
            </p:cNvCxnSpPr>
            <p:nvPr/>
          </p:nvCxnSpPr>
          <p:spPr>
            <a:xfrm flipV="1">
              <a:off x="2432649" y="1620565"/>
              <a:ext cx="4936393" cy="2247926"/>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D66A98F-CFF4-5073-C10C-554BE69C1BCD}"/>
                </a:ext>
              </a:extLst>
            </p:cNvPr>
            <p:cNvCxnSpPr>
              <a:cxnSpLocks/>
            </p:cNvCxnSpPr>
            <p:nvPr/>
          </p:nvCxnSpPr>
          <p:spPr>
            <a:xfrm flipV="1">
              <a:off x="2306222" y="1111126"/>
              <a:ext cx="3825122" cy="2627764"/>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001FA964-E9FE-2525-7514-9B60026D07AF}"/>
                </a:ext>
              </a:extLst>
            </p:cNvPr>
            <p:cNvCxnSpPr>
              <a:cxnSpLocks/>
            </p:cNvCxnSpPr>
            <p:nvPr/>
          </p:nvCxnSpPr>
          <p:spPr>
            <a:xfrm flipV="1">
              <a:off x="5071180" y="1046693"/>
              <a:ext cx="1072255" cy="1970"/>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5B42E59-593D-0A83-34E5-F1EEB8736951}"/>
                </a:ext>
              </a:extLst>
            </p:cNvPr>
            <p:cNvCxnSpPr>
              <a:cxnSpLocks/>
            </p:cNvCxnSpPr>
            <p:nvPr/>
          </p:nvCxnSpPr>
          <p:spPr>
            <a:xfrm>
              <a:off x="1377503" y="2572977"/>
              <a:ext cx="2321835" cy="9819"/>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5D64A95-A9B3-22DF-6E14-AD13CFEF952A}"/>
                </a:ext>
              </a:extLst>
            </p:cNvPr>
            <p:cNvCxnSpPr>
              <a:cxnSpLocks/>
            </p:cNvCxnSpPr>
            <p:nvPr/>
          </p:nvCxnSpPr>
          <p:spPr>
            <a:xfrm flipV="1">
              <a:off x="2399516" y="2912793"/>
              <a:ext cx="1559060" cy="842496"/>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792379E-D423-85A4-AD4E-F63B5CA8D73B}"/>
                </a:ext>
              </a:extLst>
            </p:cNvPr>
            <p:cNvCxnSpPr>
              <a:cxnSpLocks/>
            </p:cNvCxnSpPr>
            <p:nvPr/>
          </p:nvCxnSpPr>
          <p:spPr>
            <a:xfrm flipH="1" flipV="1">
              <a:off x="5164234" y="3031410"/>
              <a:ext cx="218772" cy="625205"/>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5E71EE1-E402-3933-CF8A-BAAE10949CF1}"/>
                </a:ext>
              </a:extLst>
            </p:cNvPr>
            <p:cNvCxnSpPr>
              <a:cxnSpLocks/>
            </p:cNvCxnSpPr>
            <p:nvPr/>
          </p:nvCxnSpPr>
          <p:spPr>
            <a:xfrm flipV="1">
              <a:off x="4089114" y="3011894"/>
              <a:ext cx="189485" cy="916268"/>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4E877706-B88F-3FA9-C716-F1D6CB5B905A}"/>
                </a:ext>
              </a:extLst>
            </p:cNvPr>
            <p:cNvCxnSpPr>
              <a:cxnSpLocks/>
            </p:cNvCxnSpPr>
            <p:nvPr/>
          </p:nvCxnSpPr>
          <p:spPr>
            <a:xfrm flipH="1" flipV="1">
              <a:off x="3940604" y="1169434"/>
              <a:ext cx="265424" cy="1016811"/>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E76427E-D72B-7CEB-72B3-8ED226478885}"/>
                </a:ext>
              </a:extLst>
            </p:cNvPr>
            <p:cNvCxnSpPr>
              <a:cxnSpLocks/>
              <a:stCxn id="126" idx="7"/>
              <a:endCxn id="138" idx="3"/>
            </p:cNvCxnSpPr>
            <p:nvPr/>
          </p:nvCxnSpPr>
          <p:spPr>
            <a:xfrm flipV="1">
              <a:off x="4244556" y="1814179"/>
              <a:ext cx="3177413" cy="2145601"/>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94A7E9E1-9AA9-980B-1FE7-F7F907800E3D}"/>
                </a:ext>
              </a:extLst>
            </p:cNvPr>
            <p:cNvCxnSpPr>
              <a:cxnSpLocks/>
            </p:cNvCxnSpPr>
            <p:nvPr/>
          </p:nvCxnSpPr>
          <p:spPr>
            <a:xfrm>
              <a:off x="5775057" y="2811133"/>
              <a:ext cx="772700" cy="1168934"/>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C1DF41A-31C3-A06F-29FC-D7BC6283C993}"/>
                </a:ext>
              </a:extLst>
            </p:cNvPr>
            <p:cNvCxnSpPr>
              <a:cxnSpLocks/>
            </p:cNvCxnSpPr>
            <p:nvPr/>
          </p:nvCxnSpPr>
          <p:spPr>
            <a:xfrm flipV="1">
              <a:off x="6017045" y="1719613"/>
              <a:ext cx="1396135" cy="723408"/>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E260DA10-2512-E1BB-2A03-14C580DB3D90}"/>
                </a:ext>
              </a:extLst>
            </p:cNvPr>
            <p:cNvCxnSpPr>
              <a:cxnSpLocks/>
              <a:endCxn id="146" idx="4"/>
            </p:cNvCxnSpPr>
            <p:nvPr/>
          </p:nvCxnSpPr>
          <p:spPr>
            <a:xfrm flipH="1" flipV="1">
              <a:off x="4854029" y="1451605"/>
              <a:ext cx="31976" cy="799266"/>
            </a:xfrm>
            <a:prstGeom prst="line">
              <a:avLst/>
            </a:prstGeom>
            <a:ln>
              <a:solidFill>
                <a:srgbClr val="004B8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9268973-A2F1-B159-33BD-898D3F45C10A}"/>
                </a:ext>
              </a:extLst>
            </p:cNvPr>
            <p:cNvCxnSpPr>
              <a:cxnSpLocks/>
            </p:cNvCxnSpPr>
            <p:nvPr/>
          </p:nvCxnSpPr>
          <p:spPr>
            <a:xfrm flipV="1">
              <a:off x="4242927" y="4371872"/>
              <a:ext cx="2300254" cy="14860"/>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C98D9EBF-B924-935A-7514-76C643A8D5EF}"/>
                </a:ext>
              </a:extLst>
            </p:cNvPr>
            <p:cNvCxnSpPr>
              <a:cxnSpLocks/>
              <a:stCxn id="135" idx="0"/>
            </p:cNvCxnSpPr>
            <p:nvPr/>
          </p:nvCxnSpPr>
          <p:spPr>
            <a:xfrm flipH="1" flipV="1">
              <a:off x="7608975" y="1833600"/>
              <a:ext cx="207401" cy="1837943"/>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7E6DB1E-84BD-A7A1-83B8-6D621EFEB608}"/>
                </a:ext>
              </a:extLst>
            </p:cNvPr>
            <p:cNvCxnSpPr>
              <a:cxnSpLocks/>
            </p:cNvCxnSpPr>
            <p:nvPr/>
          </p:nvCxnSpPr>
          <p:spPr>
            <a:xfrm flipV="1">
              <a:off x="7952119" y="2863108"/>
              <a:ext cx="218099" cy="682695"/>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B2E5828-7F70-524F-2B78-43A8B760FD07}"/>
                </a:ext>
              </a:extLst>
            </p:cNvPr>
            <p:cNvCxnSpPr>
              <a:cxnSpLocks/>
              <a:endCxn id="140" idx="5"/>
            </p:cNvCxnSpPr>
            <p:nvPr/>
          </p:nvCxnSpPr>
          <p:spPr>
            <a:xfrm flipH="1" flipV="1">
              <a:off x="6582585" y="1340487"/>
              <a:ext cx="1604986" cy="1253622"/>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EA2C9C78-359F-94EC-485D-E96A20D80F35}"/>
                </a:ext>
              </a:extLst>
            </p:cNvPr>
            <p:cNvCxnSpPr>
              <a:cxnSpLocks/>
            </p:cNvCxnSpPr>
            <p:nvPr/>
          </p:nvCxnSpPr>
          <p:spPr>
            <a:xfrm flipH="1" flipV="1">
              <a:off x="1349012" y="2866315"/>
              <a:ext cx="642182" cy="981465"/>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82F3782-F6DE-920A-7891-8E7D40D223E6}"/>
                </a:ext>
              </a:extLst>
            </p:cNvPr>
            <p:cNvCxnSpPr>
              <a:cxnSpLocks/>
            </p:cNvCxnSpPr>
            <p:nvPr/>
          </p:nvCxnSpPr>
          <p:spPr>
            <a:xfrm flipH="1" flipV="1">
              <a:off x="1614544" y="2764760"/>
              <a:ext cx="5907156" cy="1008655"/>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08B42231-2C5C-0A98-2B09-2CC692BCBE50}"/>
                </a:ext>
              </a:extLst>
            </p:cNvPr>
            <p:cNvCxnSpPr>
              <a:cxnSpLocks/>
            </p:cNvCxnSpPr>
            <p:nvPr/>
          </p:nvCxnSpPr>
          <p:spPr>
            <a:xfrm>
              <a:off x="5647371" y="3772684"/>
              <a:ext cx="1874329" cy="93982"/>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C3DE2DA9-FD0A-72FA-089E-1B34D269AE62}"/>
                </a:ext>
              </a:extLst>
            </p:cNvPr>
            <p:cNvCxnSpPr>
              <a:cxnSpLocks/>
            </p:cNvCxnSpPr>
            <p:nvPr/>
          </p:nvCxnSpPr>
          <p:spPr>
            <a:xfrm flipH="1">
              <a:off x="4258366" y="4003309"/>
              <a:ext cx="906565" cy="144687"/>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92CE9F5-217E-39EB-E230-CEBE779D22CF}"/>
                </a:ext>
              </a:extLst>
            </p:cNvPr>
            <p:cNvCxnSpPr>
              <a:cxnSpLocks/>
            </p:cNvCxnSpPr>
            <p:nvPr/>
          </p:nvCxnSpPr>
          <p:spPr>
            <a:xfrm>
              <a:off x="2036274" y="1507151"/>
              <a:ext cx="5485426" cy="73736"/>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CAA5B36D-B7FF-3BBC-CDAB-CD38BF0056EF}"/>
                </a:ext>
              </a:extLst>
            </p:cNvPr>
            <p:cNvCxnSpPr>
              <a:cxnSpLocks/>
            </p:cNvCxnSpPr>
            <p:nvPr/>
          </p:nvCxnSpPr>
          <p:spPr>
            <a:xfrm>
              <a:off x="2423276" y="4045531"/>
              <a:ext cx="1299044" cy="217024"/>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ACF52D83-D10B-1703-C906-8168A4B76EFF}"/>
                </a:ext>
              </a:extLst>
            </p:cNvPr>
            <p:cNvCxnSpPr>
              <a:cxnSpLocks/>
            </p:cNvCxnSpPr>
            <p:nvPr/>
          </p:nvCxnSpPr>
          <p:spPr>
            <a:xfrm flipV="1">
              <a:off x="2388511" y="2723042"/>
              <a:ext cx="5692229" cy="1214626"/>
            </a:xfrm>
            <a:prstGeom prst="line">
              <a:avLst/>
            </a:prstGeom>
            <a:ln>
              <a:solidFill>
                <a:srgbClr val="578178">
                  <a:alpha val="57000"/>
                </a:srgb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CF00520-CE40-3418-7DDB-5DFE05D3F857}"/>
                </a:ext>
              </a:extLst>
            </p:cNvPr>
            <p:cNvCxnSpPr>
              <a:cxnSpLocks/>
            </p:cNvCxnSpPr>
            <p:nvPr/>
          </p:nvCxnSpPr>
          <p:spPr>
            <a:xfrm flipV="1">
              <a:off x="6813879" y="2833990"/>
              <a:ext cx="1221110" cy="1117297"/>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657672B-7F28-8339-828E-75187CBCB1A3}"/>
                </a:ext>
              </a:extLst>
            </p:cNvPr>
            <p:cNvCxnSpPr>
              <a:cxnSpLocks/>
            </p:cNvCxnSpPr>
            <p:nvPr/>
          </p:nvCxnSpPr>
          <p:spPr>
            <a:xfrm flipV="1">
              <a:off x="6984907" y="3980067"/>
              <a:ext cx="515462" cy="167929"/>
            </a:xfrm>
            <a:prstGeom prst="line">
              <a:avLst/>
            </a:prstGeom>
            <a:ln>
              <a:solidFill>
                <a:srgbClr val="578178"/>
              </a:solidFill>
            </a:ln>
          </p:spPr>
          <p:style>
            <a:lnRef idx="1">
              <a:schemeClr val="accent1"/>
            </a:lnRef>
            <a:fillRef idx="0">
              <a:schemeClr val="accent1"/>
            </a:fillRef>
            <a:effectRef idx="0">
              <a:schemeClr val="accent1"/>
            </a:effectRef>
            <a:fontRef idx="minor">
              <a:schemeClr val="tx1"/>
            </a:fontRef>
          </p:style>
        </p:cxnSp>
        <p:grpSp>
          <p:nvGrpSpPr>
            <p:cNvPr id="110" name="Group 109">
              <a:extLst>
                <a:ext uri="{FF2B5EF4-FFF2-40B4-BE49-F238E27FC236}">
                  <a16:creationId xmlns:a16="http://schemas.microsoft.com/office/drawing/2014/main" id="{4692A709-6874-B5D8-7384-A9BB0652F362}"/>
                </a:ext>
              </a:extLst>
            </p:cNvPr>
            <p:cNvGrpSpPr/>
            <p:nvPr/>
          </p:nvGrpSpPr>
          <p:grpSpPr>
            <a:xfrm>
              <a:off x="1296991" y="1134967"/>
              <a:ext cx="903798" cy="771798"/>
              <a:chOff x="849492" y="300490"/>
              <a:chExt cx="1070789" cy="914400"/>
            </a:xfrm>
          </p:grpSpPr>
          <p:sp>
            <p:nvSpPr>
              <p:cNvPr id="148" name="Oval 147">
                <a:extLst>
                  <a:ext uri="{FF2B5EF4-FFF2-40B4-BE49-F238E27FC236}">
                    <a16:creationId xmlns:a16="http://schemas.microsoft.com/office/drawing/2014/main" id="{11BF523B-10E8-1EAD-D456-268212E2B93D}"/>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9" name="TextBox 4">
                <a:extLst>
                  <a:ext uri="{FF2B5EF4-FFF2-40B4-BE49-F238E27FC236}">
                    <a16:creationId xmlns:a16="http://schemas.microsoft.com/office/drawing/2014/main" id="{46B4C4E2-519F-EF06-F930-7011529691F2}"/>
                  </a:ext>
                </a:extLst>
              </p:cNvPr>
              <p:cNvSpPr txBox="1"/>
              <p:nvPr/>
            </p:nvSpPr>
            <p:spPr>
              <a:xfrm>
                <a:off x="849492" y="608329"/>
                <a:ext cx="1070789"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Occupation</a:t>
                </a:r>
              </a:p>
            </p:txBody>
          </p:sp>
        </p:grpSp>
        <p:grpSp>
          <p:nvGrpSpPr>
            <p:cNvPr id="111" name="Group 110">
              <a:extLst>
                <a:ext uri="{FF2B5EF4-FFF2-40B4-BE49-F238E27FC236}">
                  <a16:creationId xmlns:a16="http://schemas.microsoft.com/office/drawing/2014/main" id="{E94A876F-34D9-B7C5-C2F6-2CB169E94D56}"/>
                </a:ext>
              </a:extLst>
            </p:cNvPr>
            <p:cNvGrpSpPr/>
            <p:nvPr/>
          </p:nvGrpSpPr>
          <p:grpSpPr>
            <a:xfrm>
              <a:off x="4442922" y="679807"/>
              <a:ext cx="822215" cy="771798"/>
              <a:chOff x="915014" y="300490"/>
              <a:chExt cx="974132" cy="914400"/>
            </a:xfrm>
          </p:grpSpPr>
          <p:sp>
            <p:nvSpPr>
              <p:cNvPr id="146" name="Oval 145">
                <a:extLst>
                  <a:ext uri="{FF2B5EF4-FFF2-40B4-BE49-F238E27FC236}">
                    <a16:creationId xmlns:a16="http://schemas.microsoft.com/office/drawing/2014/main" id="{EF04B295-0A76-8A16-5AAC-E57335ED3EB9}"/>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7" name="TextBox 53">
                <a:extLst>
                  <a:ext uri="{FF2B5EF4-FFF2-40B4-BE49-F238E27FC236}">
                    <a16:creationId xmlns:a16="http://schemas.microsoft.com/office/drawing/2014/main" id="{00118D3F-A2F6-7BBD-448A-68EF51BA9436}"/>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Ethnicity</a:t>
                </a:r>
              </a:p>
            </p:txBody>
          </p:sp>
        </p:grpSp>
        <p:grpSp>
          <p:nvGrpSpPr>
            <p:cNvPr id="112" name="Group 111">
              <a:extLst>
                <a:ext uri="{FF2B5EF4-FFF2-40B4-BE49-F238E27FC236}">
                  <a16:creationId xmlns:a16="http://schemas.microsoft.com/office/drawing/2014/main" id="{94F2438B-EBAE-526E-75A8-05F0F71BC3F9}"/>
                </a:ext>
              </a:extLst>
            </p:cNvPr>
            <p:cNvGrpSpPr/>
            <p:nvPr/>
          </p:nvGrpSpPr>
          <p:grpSpPr>
            <a:xfrm>
              <a:off x="882349" y="2215278"/>
              <a:ext cx="822215" cy="771798"/>
              <a:chOff x="915014" y="300490"/>
              <a:chExt cx="974132" cy="914400"/>
            </a:xfrm>
          </p:grpSpPr>
          <p:sp>
            <p:nvSpPr>
              <p:cNvPr id="144" name="Oval 143">
                <a:extLst>
                  <a:ext uri="{FF2B5EF4-FFF2-40B4-BE49-F238E27FC236}">
                    <a16:creationId xmlns:a16="http://schemas.microsoft.com/office/drawing/2014/main" id="{CB9CED55-024F-ABD0-EA51-72C61E3EF188}"/>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5" name="TextBox 72">
                <a:extLst>
                  <a:ext uri="{FF2B5EF4-FFF2-40B4-BE49-F238E27FC236}">
                    <a16:creationId xmlns:a16="http://schemas.microsoft.com/office/drawing/2014/main" id="{4CDD66FB-7D41-B701-E254-3FD8F424CC93}"/>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Culture</a:t>
                </a:r>
              </a:p>
            </p:txBody>
          </p:sp>
        </p:grpSp>
        <p:grpSp>
          <p:nvGrpSpPr>
            <p:cNvPr id="113" name="Group 112">
              <a:extLst>
                <a:ext uri="{FF2B5EF4-FFF2-40B4-BE49-F238E27FC236}">
                  <a16:creationId xmlns:a16="http://schemas.microsoft.com/office/drawing/2014/main" id="{8EEF5E38-B5E3-332A-E95D-0B8F0AD9E692}"/>
                </a:ext>
              </a:extLst>
            </p:cNvPr>
            <p:cNvGrpSpPr/>
            <p:nvPr/>
          </p:nvGrpSpPr>
          <p:grpSpPr>
            <a:xfrm>
              <a:off x="1774958" y="3596533"/>
              <a:ext cx="822215" cy="772677"/>
              <a:chOff x="934003" y="300490"/>
              <a:chExt cx="974132" cy="915442"/>
            </a:xfrm>
          </p:grpSpPr>
          <p:sp>
            <p:nvSpPr>
              <p:cNvPr id="142" name="Oval 141">
                <a:extLst>
                  <a:ext uri="{FF2B5EF4-FFF2-40B4-BE49-F238E27FC236}">
                    <a16:creationId xmlns:a16="http://schemas.microsoft.com/office/drawing/2014/main" id="{49CB6DA6-C50F-7274-5087-9751FF357B32}"/>
                  </a:ext>
                </a:extLst>
              </p:cNvPr>
              <p:cNvSpPr/>
              <p:nvPr/>
            </p:nvSpPr>
            <p:spPr>
              <a:xfrm>
                <a:off x="963869"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100">
                  <a:solidFill>
                    <a:schemeClr val="bg1"/>
                  </a:solidFill>
                </a:endParaRPr>
              </a:p>
            </p:txBody>
          </p:sp>
          <p:sp>
            <p:nvSpPr>
              <p:cNvPr id="143" name="TextBox 87">
                <a:extLst>
                  <a:ext uri="{FF2B5EF4-FFF2-40B4-BE49-F238E27FC236}">
                    <a16:creationId xmlns:a16="http://schemas.microsoft.com/office/drawing/2014/main" id="{E7BD0CA4-4DF3-81F8-8588-CA82D63BC135}"/>
                  </a:ext>
                </a:extLst>
              </p:cNvPr>
              <p:cNvSpPr txBox="1"/>
              <p:nvPr/>
            </p:nvSpPr>
            <p:spPr>
              <a:xfrm>
                <a:off x="934003" y="469150"/>
                <a:ext cx="974132" cy="746782"/>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Land ownership status</a:t>
                </a:r>
              </a:p>
            </p:txBody>
          </p:sp>
        </p:grpSp>
        <p:grpSp>
          <p:nvGrpSpPr>
            <p:cNvPr id="114" name="Group 113">
              <a:extLst>
                <a:ext uri="{FF2B5EF4-FFF2-40B4-BE49-F238E27FC236}">
                  <a16:creationId xmlns:a16="http://schemas.microsoft.com/office/drawing/2014/main" id="{A2154FA8-0F9D-39C2-A959-68EBC42CF48B}"/>
                </a:ext>
              </a:extLst>
            </p:cNvPr>
            <p:cNvGrpSpPr/>
            <p:nvPr/>
          </p:nvGrpSpPr>
          <p:grpSpPr>
            <a:xfrm>
              <a:off x="5898606" y="681716"/>
              <a:ext cx="822215" cy="771798"/>
              <a:chOff x="915014" y="300490"/>
              <a:chExt cx="974132" cy="914400"/>
            </a:xfrm>
          </p:grpSpPr>
          <p:sp>
            <p:nvSpPr>
              <p:cNvPr id="140" name="Oval 139">
                <a:extLst>
                  <a:ext uri="{FF2B5EF4-FFF2-40B4-BE49-F238E27FC236}">
                    <a16:creationId xmlns:a16="http://schemas.microsoft.com/office/drawing/2014/main" id="{56FA7E9E-0445-ECFB-F91A-8AB0BEEA03DC}"/>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41" name="TextBox 105">
                <a:extLst>
                  <a:ext uri="{FF2B5EF4-FFF2-40B4-BE49-F238E27FC236}">
                    <a16:creationId xmlns:a16="http://schemas.microsoft.com/office/drawing/2014/main" id="{C59E9EF9-66B0-60D2-50C1-124DAED14155}"/>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Gender</a:t>
                </a:r>
              </a:p>
            </p:txBody>
          </p:sp>
        </p:grpSp>
        <p:grpSp>
          <p:nvGrpSpPr>
            <p:cNvPr id="115" name="Group 114">
              <a:extLst>
                <a:ext uri="{FF2B5EF4-FFF2-40B4-BE49-F238E27FC236}">
                  <a16:creationId xmlns:a16="http://schemas.microsoft.com/office/drawing/2014/main" id="{82A0CFED-66DF-215D-359B-C2D97FDAA461}"/>
                </a:ext>
              </a:extLst>
            </p:cNvPr>
            <p:cNvGrpSpPr/>
            <p:nvPr/>
          </p:nvGrpSpPr>
          <p:grpSpPr>
            <a:xfrm>
              <a:off x="7242344" y="1155408"/>
              <a:ext cx="904995" cy="771798"/>
              <a:chOff x="875419" y="300490"/>
              <a:chExt cx="1072207" cy="914400"/>
            </a:xfrm>
          </p:grpSpPr>
          <p:sp>
            <p:nvSpPr>
              <p:cNvPr id="138" name="Oval 137">
                <a:extLst>
                  <a:ext uri="{FF2B5EF4-FFF2-40B4-BE49-F238E27FC236}">
                    <a16:creationId xmlns:a16="http://schemas.microsoft.com/office/drawing/2014/main" id="{38B15686-50AC-97DB-F276-3D30238284A0}"/>
                  </a:ext>
                </a:extLst>
              </p:cNvPr>
              <p:cNvSpPr/>
              <p:nvPr/>
            </p:nvSpPr>
            <p:spPr>
              <a:xfrm>
                <a:off x="954322"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9" name="TextBox 111">
                <a:extLst>
                  <a:ext uri="{FF2B5EF4-FFF2-40B4-BE49-F238E27FC236}">
                    <a16:creationId xmlns:a16="http://schemas.microsoft.com/office/drawing/2014/main" id="{D56738ED-3F5F-4FB2-606F-3F221B81C92F}"/>
                  </a:ext>
                </a:extLst>
              </p:cNvPr>
              <p:cNvSpPr txBox="1"/>
              <p:nvPr/>
            </p:nvSpPr>
            <p:spPr>
              <a:xfrm>
                <a:off x="875419" y="511556"/>
                <a:ext cx="1072207" cy="525513"/>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Community standing</a:t>
                </a:r>
              </a:p>
            </p:txBody>
          </p:sp>
        </p:grpSp>
        <p:grpSp>
          <p:nvGrpSpPr>
            <p:cNvPr id="116" name="Group 115">
              <a:extLst>
                <a:ext uri="{FF2B5EF4-FFF2-40B4-BE49-F238E27FC236}">
                  <a16:creationId xmlns:a16="http://schemas.microsoft.com/office/drawing/2014/main" id="{AB821336-7069-CC6E-A74A-41D7E80C8FCE}"/>
                </a:ext>
              </a:extLst>
            </p:cNvPr>
            <p:cNvGrpSpPr/>
            <p:nvPr/>
          </p:nvGrpSpPr>
          <p:grpSpPr>
            <a:xfrm>
              <a:off x="7811392" y="2208403"/>
              <a:ext cx="822215" cy="771798"/>
              <a:chOff x="915014" y="300490"/>
              <a:chExt cx="974132" cy="914400"/>
            </a:xfrm>
          </p:grpSpPr>
          <p:sp>
            <p:nvSpPr>
              <p:cNvPr id="136" name="Oval 135">
                <a:extLst>
                  <a:ext uri="{FF2B5EF4-FFF2-40B4-BE49-F238E27FC236}">
                    <a16:creationId xmlns:a16="http://schemas.microsoft.com/office/drawing/2014/main" id="{D0266517-C21E-285E-84BE-F77326DB5DF4}"/>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7" name="TextBox 128">
                <a:extLst>
                  <a:ext uri="{FF2B5EF4-FFF2-40B4-BE49-F238E27FC236}">
                    <a16:creationId xmlns:a16="http://schemas.microsoft.com/office/drawing/2014/main" id="{C616F312-14C0-FA8E-D481-C5B4355067FB}"/>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Caste</a:t>
                </a:r>
              </a:p>
            </p:txBody>
          </p:sp>
        </p:grpSp>
        <p:grpSp>
          <p:nvGrpSpPr>
            <p:cNvPr id="117" name="Group 116">
              <a:extLst>
                <a:ext uri="{FF2B5EF4-FFF2-40B4-BE49-F238E27FC236}">
                  <a16:creationId xmlns:a16="http://schemas.microsoft.com/office/drawing/2014/main" id="{9E4128D1-D1A2-A0A2-DCAD-BC985BCB1969}"/>
                </a:ext>
              </a:extLst>
            </p:cNvPr>
            <p:cNvGrpSpPr/>
            <p:nvPr/>
          </p:nvGrpSpPr>
          <p:grpSpPr>
            <a:xfrm>
              <a:off x="7405268" y="3490757"/>
              <a:ext cx="822215" cy="771798"/>
              <a:chOff x="915013" y="302776"/>
              <a:chExt cx="974132" cy="914400"/>
            </a:xfrm>
          </p:grpSpPr>
          <p:sp>
            <p:nvSpPr>
              <p:cNvPr id="134" name="Oval 133">
                <a:extLst>
                  <a:ext uri="{FF2B5EF4-FFF2-40B4-BE49-F238E27FC236}">
                    <a16:creationId xmlns:a16="http://schemas.microsoft.com/office/drawing/2014/main" id="{0CA2577B-F1B7-4E26-5663-A7B5C7BDBAF4}"/>
                  </a:ext>
                </a:extLst>
              </p:cNvPr>
              <p:cNvSpPr/>
              <p:nvPr/>
            </p:nvSpPr>
            <p:spPr>
              <a:xfrm>
                <a:off x="944879" y="302776"/>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5" name="TextBox 156">
                <a:extLst>
                  <a:ext uri="{FF2B5EF4-FFF2-40B4-BE49-F238E27FC236}">
                    <a16:creationId xmlns:a16="http://schemas.microsoft.com/office/drawing/2014/main" id="{359FB1B1-0265-2164-E7A2-6322AF3C7DB6}"/>
                  </a:ext>
                </a:extLst>
              </p:cNvPr>
              <p:cNvSpPr txBox="1"/>
              <p:nvPr/>
            </p:nvSpPr>
            <p:spPr>
              <a:xfrm>
                <a:off x="915013" y="516966"/>
                <a:ext cx="974132" cy="525513"/>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Marital status</a:t>
                </a:r>
              </a:p>
            </p:txBody>
          </p:sp>
        </p:grpSp>
        <p:grpSp>
          <p:nvGrpSpPr>
            <p:cNvPr id="118" name="Group 117">
              <a:extLst>
                <a:ext uri="{FF2B5EF4-FFF2-40B4-BE49-F238E27FC236}">
                  <a16:creationId xmlns:a16="http://schemas.microsoft.com/office/drawing/2014/main" id="{1F102A67-DB77-F222-9DE3-BCB03D66C15C}"/>
                </a:ext>
              </a:extLst>
            </p:cNvPr>
            <p:cNvGrpSpPr/>
            <p:nvPr/>
          </p:nvGrpSpPr>
          <p:grpSpPr>
            <a:xfrm>
              <a:off x="6236020" y="3888778"/>
              <a:ext cx="822215" cy="771798"/>
              <a:chOff x="915014" y="300490"/>
              <a:chExt cx="974132" cy="914400"/>
            </a:xfrm>
          </p:grpSpPr>
          <p:sp>
            <p:nvSpPr>
              <p:cNvPr id="132" name="Oval 131">
                <a:extLst>
                  <a:ext uri="{FF2B5EF4-FFF2-40B4-BE49-F238E27FC236}">
                    <a16:creationId xmlns:a16="http://schemas.microsoft.com/office/drawing/2014/main" id="{58D37F04-E5A6-4660-D44D-114C0DF8A538}"/>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3" name="TextBox 164">
                <a:extLst>
                  <a:ext uri="{FF2B5EF4-FFF2-40B4-BE49-F238E27FC236}">
                    <a16:creationId xmlns:a16="http://schemas.microsoft.com/office/drawing/2014/main" id="{CAA39781-3ED4-BDAB-6D21-D6DB71A5EF5A}"/>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Wealth</a:t>
                </a:r>
              </a:p>
            </p:txBody>
          </p:sp>
        </p:grpSp>
        <p:grpSp>
          <p:nvGrpSpPr>
            <p:cNvPr id="119" name="Group 118">
              <a:extLst>
                <a:ext uri="{FF2B5EF4-FFF2-40B4-BE49-F238E27FC236}">
                  <a16:creationId xmlns:a16="http://schemas.microsoft.com/office/drawing/2014/main" id="{C5D2328E-80D2-92C6-3E8A-60B07B48A89A}"/>
                </a:ext>
              </a:extLst>
            </p:cNvPr>
            <p:cNvGrpSpPr/>
            <p:nvPr/>
          </p:nvGrpSpPr>
          <p:grpSpPr>
            <a:xfrm>
              <a:off x="3420712" y="506957"/>
              <a:ext cx="822215" cy="771798"/>
              <a:chOff x="915014" y="300490"/>
              <a:chExt cx="974132" cy="914400"/>
            </a:xfrm>
          </p:grpSpPr>
          <p:sp>
            <p:nvSpPr>
              <p:cNvPr id="130" name="Oval 129">
                <a:extLst>
                  <a:ext uri="{FF2B5EF4-FFF2-40B4-BE49-F238E27FC236}">
                    <a16:creationId xmlns:a16="http://schemas.microsoft.com/office/drawing/2014/main" id="{F6C3C8AE-DCBA-CEBF-E181-FB7B7261FDF2}"/>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31" name="TextBox 181">
                <a:extLst>
                  <a:ext uri="{FF2B5EF4-FFF2-40B4-BE49-F238E27FC236}">
                    <a16:creationId xmlns:a16="http://schemas.microsoft.com/office/drawing/2014/main" id="{5EB9D866-6672-2050-091C-762ACAD79B62}"/>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Location</a:t>
                </a:r>
              </a:p>
            </p:txBody>
          </p:sp>
        </p:grpSp>
        <p:grpSp>
          <p:nvGrpSpPr>
            <p:cNvPr id="120" name="Group 119">
              <a:extLst>
                <a:ext uri="{FF2B5EF4-FFF2-40B4-BE49-F238E27FC236}">
                  <a16:creationId xmlns:a16="http://schemas.microsoft.com/office/drawing/2014/main" id="{BD54CFA7-5503-C056-874F-035D049013AE}"/>
                </a:ext>
              </a:extLst>
            </p:cNvPr>
            <p:cNvGrpSpPr/>
            <p:nvPr/>
          </p:nvGrpSpPr>
          <p:grpSpPr>
            <a:xfrm>
              <a:off x="5016245" y="3531755"/>
              <a:ext cx="889209" cy="771798"/>
              <a:chOff x="873287" y="300490"/>
              <a:chExt cx="1053504" cy="914400"/>
            </a:xfrm>
          </p:grpSpPr>
          <p:sp>
            <p:nvSpPr>
              <p:cNvPr id="128" name="Oval 127">
                <a:extLst>
                  <a:ext uri="{FF2B5EF4-FFF2-40B4-BE49-F238E27FC236}">
                    <a16:creationId xmlns:a16="http://schemas.microsoft.com/office/drawing/2014/main" id="{01A908C8-94A1-E290-7D81-B716178C524E}"/>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29" name="TextBox 184">
                <a:extLst>
                  <a:ext uri="{FF2B5EF4-FFF2-40B4-BE49-F238E27FC236}">
                    <a16:creationId xmlns:a16="http://schemas.microsoft.com/office/drawing/2014/main" id="{39F5CC81-78D2-660B-D622-62DE01FD3153}"/>
                  </a:ext>
                </a:extLst>
              </p:cNvPr>
              <p:cNvSpPr txBox="1"/>
              <p:nvPr/>
            </p:nvSpPr>
            <p:spPr>
              <a:xfrm>
                <a:off x="873287" y="626839"/>
                <a:ext cx="1053504"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Parenthood</a:t>
                </a:r>
              </a:p>
            </p:txBody>
          </p:sp>
        </p:grpSp>
        <p:grpSp>
          <p:nvGrpSpPr>
            <p:cNvPr id="121" name="Group 120">
              <a:extLst>
                <a:ext uri="{FF2B5EF4-FFF2-40B4-BE49-F238E27FC236}">
                  <a16:creationId xmlns:a16="http://schemas.microsoft.com/office/drawing/2014/main" id="{067E6A63-CA71-BCA0-0BD4-BB724C6FC18C}"/>
                </a:ext>
              </a:extLst>
            </p:cNvPr>
            <p:cNvGrpSpPr/>
            <p:nvPr/>
          </p:nvGrpSpPr>
          <p:grpSpPr>
            <a:xfrm>
              <a:off x="3560577" y="3846753"/>
              <a:ext cx="822215" cy="771798"/>
              <a:chOff x="915014" y="300490"/>
              <a:chExt cx="974132" cy="914400"/>
            </a:xfrm>
          </p:grpSpPr>
          <p:sp>
            <p:nvSpPr>
              <p:cNvPr id="126" name="Oval 125">
                <a:extLst>
                  <a:ext uri="{FF2B5EF4-FFF2-40B4-BE49-F238E27FC236}">
                    <a16:creationId xmlns:a16="http://schemas.microsoft.com/office/drawing/2014/main" id="{48DA9E65-17CB-5189-11DE-93546647EDAE}"/>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27" name="TextBox 198">
                <a:extLst>
                  <a:ext uri="{FF2B5EF4-FFF2-40B4-BE49-F238E27FC236}">
                    <a16:creationId xmlns:a16="http://schemas.microsoft.com/office/drawing/2014/main" id="{1529CED6-4037-3124-9C64-A97402A8B91B}"/>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Age</a:t>
                </a:r>
              </a:p>
            </p:txBody>
          </p:sp>
        </p:grpSp>
        <p:grpSp>
          <p:nvGrpSpPr>
            <p:cNvPr id="122" name="Group 121">
              <a:extLst>
                <a:ext uri="{FF2B5EF4-FFF2-40B4-BE49-F238E27FC236}">
                  <a16:creationId xmlns:a16="http://schemas.microsoft.com/office/drawing/2014/main" id="{05B30EC1-5BEA-5A8C-9DDF-B1540538CC16}"/>
                </a:ext>
              </a:extLst>
            </p:cNvPr>
            <p:cNvGrpSpPr/>
            <p:nvPr/>
          </p:nvGrpSpPr>
          <p:grpSpPr>
            <a:xfrm>
              <a:off x="2145300" y="464244"/>
              <a:ext cx="822215" cy="771798"/>
              <a:chOff x="915014" y="300490"/>
              <a:chExt cx="974132" cy="914400"/>
            </a:xfrm>
          </p:grpSpPr>
          <p:sp>
            <p:nvSpPr>
              <p:cNvPr id="124" name="Oval 123">
                <a:extLst>
                  <a:ext uri="{FF2B5EF4-FFF2-40B4-BE49-F238E27FC236}">
                    <a16:creationId xmlns:a16="http://schemas.microsoft.com/office/drawing/2014/main" id="{1285A4FE-A9F0-DB37-D0A7-A728386D4A38}"/>
                  </a:ext>
                </a:extLst>
              </p:cNvPr>
              <p:cNvSpPr/>
              <p:nvPr/>
            </p:nvSpPr>
            <p:spPr>
              <a:xfrm>
                <a:off x="944880" y="30049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GB" sz="1050"/>
              </a:p>
            </p:txBody>
          </p:sp>
          <p:sp>
            <p:nvSpPr>
              <p:cNvPr id="125" name="TextBox 216">
                <a:extLst>
                  <a:ext uri="{FF2B5EF4-FFF2-40B4-BE49-F238E27FC236}">
                    <a16:creationId xmlns:a16="http://schemas.microsoft.com/office/drawing/2014/main" id="{6170F64A-3D53-9245-4475-9666796C5B49}"/>
                  </a:ext>
                </a:extLst>
              </p:cNvPr>
              <p:cNvSpPr txBox="1"/>
              <p:nvPr/>
            </p:nvSpPr>
            <p:spPr>
              <a:xfrm>
                <a:off x="915014" y="619191"/>
                <a:ext cx="974132" cy="304244"/>
              </a:xfrm>
              <a:prstGeom prst="rect">
                <a:avLst/>
              </a:prstGeom>
              <a:noFill/>
              <a:ln>
                <a:noFill/>
              </a:ln>
            </p:spPr>
            <p:txBody>
              <a:bodyPr wrap="square" rtlCol="0">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600">
                    <a:solidFill>
                      <a:schemeClr val="bg1"/>
                    </a:solidFill>
                    <a:latin typeface="Calibri" panose="020F0502020204030204" pitchFamily="34" charset="0"/>
                    <a:cs typeface="Calibri" panose="020F0502020204030204" pitchFamily="34" charset="0"/>
                  </a:rPr>
                  <a:t>Disability</a:t>
                </a:r>
              </a:p>
            </p:txBody>
          </p:sp>
        </p:grpSp>
        <p:sp>
          <p:nvSpPr>
            <p:cNvPr id="123" name="TextBox 8">
              <a:extLst>
                <a:ext uri="{FF2B5EF4-FFF2-40B4-BE49-F238E27FC236}">
                  <a16:creationId xmlns:a16="http://schemas.microsoft.com/office/drawing/2014/main" id="{1061FD7E-C024-0AD7-7766-674B4191665E}"/>
                </a:ext>
              </a:extLst>
            </p:cNvPr>
            <p:cNvSpPr txBox="1"/>
            <p:nvPr/>
          </p:nvSpPr>
          <p:spPr>
            <a:xfrm>
              <a:off x="3370505" y="2297244"/>
              <a:ext cx="2971704" cy="630321"/>
            </a:xfrm>
            <a:prstGeom prst="rect">
              <a:avLst/>
            </a:prstGeom>
            <a:noFill/>
            <a:ln>
              <a:noFill/>
            </a:ln>
          </p:spPr>
          <p:txBody>
            <a:bodyPr wrap="square">
              <a:spAutoFit/>
            </a:bodyPr>
            <a:ls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2400" b="1" dirty="0">
                  <a:solidFill>
                    <a:srgbClr val="004B82"/>
                  </a:solidFill>
                  <a:highlight>
                    <a:srgbClr val="FFFFFF"/>
                  </a:highlight>
                  <a:latin typeface="+mj-lt"/>
                  <a:cs typeface="Calibri" panose="020F0502020204030204" pitchFamily="34" charset="0"/>
                </a:rPr>
                <a:t>Gender equity and </a:t>
              </a:r>
              <a:br>
                <a:rPr lang="en-GB" sz="2400" b="1" dirty="0">
                  <a:solidFill>
                    <a:srgbClr val="004B82"/>
                  </a:solidFill>
                  <a:highlight>
                    <a:srgbClr val="FFFFFF"/>
                  </a:highlight>
                  <a:latin typeface="+mj-lt"/>
                  <a:cs typeface="Calibri" panose="020F0502020204030204" pitchFamily="34" charset="0"/>
                </a:rPr>
              </a:br>
              <a:r>
                <a:rPr lang="en-GB" sz="2400" b="1" dirty="0">
                  <a:solidFill>
                    <a:srgbClr val="004B82"/>
                  </a:solidFill>
                  <a:highlight>
                    <a:srgbClr val="FFFFFF"/>
                  </a:highlight>
                  <a:latin typeface="+mj-lt"/>
                  <a:cs typeface="Calibri" panose="020F0502020204030204" pitchFamily="34" charset="0"/>
                </a:rPr>
                <a:t>social inclusion</a:t>
              </a:r>
            </a:p>
          </p:txBody>
        </p:sp>
      </p:grpSp>
    </p:spTree>
    <p:extLst>
      <p:ext uri="{BB962C8B-B14F-4D97-AF65-F5344CB8AC3E}">
        <p14:creationId xmlns:p14="http://schemas.microsoft.com/office/powerpoint/2010/main" val="1622018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DB567-6728-4BA9-F6F0-B98F9C01B74B}"/>
              </a:ext>
            </a:extLst>
          </p:cNvPr>
          <p:cNvSpPr>
            <a:spLocks noGrp="1"/>
          </p:cNvSpPr>
          <p:nvPr>
            <p:ph type="title"/>
          </p:nvPr>
        </p:nvSpPr>
        <p:spPr/>
        <p:txBody>
          <a:bodyPr>
            <a:normAutofit/>
          </a:bodyPr>
          <a:lstStyle/>
          <a:p>
            <a:r>
              <a:rPr lang="en-GB" dirty="0"/>
              <a:t>Module 3</a:t>
            </a:r>
          </a:p>
        </p:txBody>
      </p:sp>
      <p:sp>
        <p:nvSpPr>
          <p:cNvPr id="3" name="Text Placeholder 2">
            <a:extLst>
              <a:ext uri="{FF2B5EF4-FFF2-40B4-BE49-F238E27FC236}">
                <a16:creationId xmlns:a16="http://schemas.microsoft.com/office/drawing/2014/main" id="{DE0C0B79-B54A-700E-D3B8-42B515DACB2B}"/>
              </a:ext>
            </a:extLst>
          </p:cNvPr>
          <p:cNvSpPr>
            <a:spLocks noGrp="1"/>
          </p:cNvSpPr>
          <p:nvPr>
            <p:ph type="body" idx="1"/>
          </p:nvPr>
        </p:nvSpPr>
        <p:spPr/>
        <p:txBody>
          <a:bodyPr>
            <a:normAutofit fontScale="92500"/>
          </a:bodyPr>
          <a:lstStyle/>
          <a:p>
            <a:r>
              <a:rPr lang="en-GB" b="1" dirty="0"/>
              <a:t>Prof. Vishnu Prasad Pandey</a:t>
            </a:r>
          </a:p>
          <a:p>
            <a:r>
              <a:rPr lang="en-GB" dirty="0" err="1"/>
              <a:t>Center</a:t>
            </a:r>
            <a:r>
              <a:rPr lang="en-GB" dirty="0"/>
              <a:t> for Water Resources Studies, Institute of Engineering, Tribhuvan University, Nepal</a:t>
            </a:r>
          </a:p>
          <a:p>
            <a:r>
              <a:rPr lang="en-GB" b="1" dirty="0"/>
              <a:t>Prof. Rajesh Kumar Rai</a:t>
            </a:r>
          </a:p>
          <a:p>
            <a:r>
              <a:rPr lang="en-GB" dirty="0"/>
              <a:t>Institute of Forestry, Tribhuvan University, Nepal</a:t>
            </a:r>
          </a:p>
          <a:p>
            <a:r>
              <a:rPr lang="en-GB" b="1" dirty="0" err="1"/>
              <a:t>Dr.</a:t>
            </a:r>
            <a:r>
              <a:rPr lang="en-GB" b="1" dirty="0"/>
              <a:t> Sanju Koirala</a:t>
            </a:r>
          </a:p>
          <a:p>
            <a:r>
              <a:rPr lang="en-GB" dirty="0"/>
              <a:t>International Water Management Institute (IWMI), Nepal Office</a:t>
            </a:r>
          </a:p>
        </p:txBody>
      </p:sp>
      <p:sp>
        <p:nvSpPr>
          <p:cNvPr id="4" name="Text Placeholder 3">
            <a:extLst>
              <a:ext uri="{FF2B5EF4-FFF2-40B4-BE49-F238E27FC236}">
                <a16:creationId xmlns:a16="http://schemas.microsoft.com/office/drawing/2014/main" id="{406D0D62-892C-8A31-58FC-3A7BE7CC2303}"/>
              </a:ext>
            </a:extLst>
          </p:cNvPr>
          <p:cNvSpPr>
            <a:spLocks noGrp="1"/>
          </p:cNvSpPr>
          <p:nvPr>
            <p:ph type="body" sz="quarter" idx="10"/>
          </p:nvPr>
        </p:nvSpPr>
        <p:spPr/>
        <p:txBody>
          <a:bodyPr/>
          <a:lstStyle/>
          <a:p>
            <a:r>
              <a:rPr lang="en-GB" dirty="0"/>
              <a:t>WEFE Nexus Assessment</a:t>
            </a:r>
          </a:p>
        </p:txBody>
      </p:sp>
    </p:spTree>
    <p:extLst>
      <p:ext uri="{BB962C8B-B14F-4D97-AF65-F5344CB8AC3E}">
        <p14:creationId xmlns:p14="http://schemas.microsoft.com/office/powerpoint/2010/main" val="19256501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 </a:t>
            </a: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4" y="895159"/>
            <a:ext cx="6107082" cy="5392430"/>
          </a:xfrm>
        </p:spPr>
        <p:txBody>
          <a:bodyPr>
            <a:normAutofit/>
          </a:bodyPr>
          <a:lstStyle/>
          <a:p>
            <a:pPr marL="0" indent="0">
              <a:buNone/>
            </a:pPr>
            <a:r>
              <a:rPr lang="en-GB" sz="3000" b="1" dirty="0"/>
              <a:t>2: A social equity framework for addressing gender equity and social inclusion in the WEFE Nexus</a:t>
            </a:r>
            <a:endParaRPr lang="en-US" sz="3000" b="1" dirty="0"/>
          </a:p>
        </p:txBody>
      </p:sp>
      <p:pic>
        <p:nvPicPr>
          <p:cNvPr id="4" name="Picture Placeholder 20">
            <a:extLst>
              <a:ext uri="{FF2B5EF4-FFF2-40B4-BE49-F238E27FC236}">
                <a16:creationId xmlns:a16="http://schemas.microsoft.com/office/drawing/2014/main" id="{822C4738-581D-443D-BD09-5A9883BDDF2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819864" y="1123396"/>
            <a:ext cx="4265260" cy="2513734"/>
          </a:xfrm>
          <a:prstGeom prst="rect">
            <a:avLst/>
          </a:prstGeom>
        </p:spPr>
      </p:pic>
      <p:pic>
        <p:nvPicPr>
          <p:cNvPr id="5" name="Picture Placeholder 12">
            <a:extLst>
              <a:ext uri="{FF2B5EF4-FFF2-40B4-BE49-F238E27FC236}">
                <a16:creationId xmlns:a16="http://schemas.microsoft.com/office/drawing/2014/main" id="{5C6028DE-C89D-B88C-8296-BA0D2D959437}"/>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819864" y="3645866"/>
            <a:ext cx="4265259" cy="2513735"/>
          </a:xfrm>
          <a:prstGeom prst="rect">
            <a:avLst/>
          </a:prstGeom>
        </p:spPr>
      </p:pic>
      <p:sp>
        <p:nvSpPr>
          <p:cNvPr id="6" name="TextBox 5">
            <a:extLst>
              <a:ext uri="{FF2B5EF4-FFF2-40B4-BE49-F238E27FC236}">
                <a16:creationId xmlns:a16="http://schemas.microsoft.com/office/drawing/2014/main" id="{1A4B33B4-142F-B17D-81C5-91F98C4A19B4}"/>
              </a:ext>
            </a:extLst>
          </p:cNvPr>
          <p:cNvSpPr txBox="1"/>
          <p:nvPr/>
        </p:nvSpPr>
        <p:spPr>
          <a:xfrm>
            <a:off x="7819863" y="782176"/>
            <a:ext cx="4268847" cy="276999"/>
          </a:xfrm>
          <a:prstGeom prst="rect">
            <a:avLst/>
          </a:prstGeom>
          <a:noFill/>
        </p:spPr>
        <p:txBody>
          <a:bodyPr wrap="square">
            <a:spAutoFit/>
          </a:bodyPr>
          <a:lstStyle/>
          <a:p>
            <a:r>
              <a:rPr lang="en-GB" sz="1200" i="1" dirty="0">
                <a:latin typeface="Tw Cen MT" panose="020B0602020104020603" pitchFamily="34" charset="0"/>
                <a:cs typeface="Calibri" panose="020F0502020204030204" pitchFamily="34" charset="0"/>
              </a:rPr>
              <a:t>© David Brazier IWMI</a:t>
            </a:r>
            <a:endParaRPr lang="en-GB" sz="1200" i="1" dirty="0">
              <a:latin typeface="Tw Cen MT" panose="020B0602020104020603" pitchFamily="34" charset="0"/>
            </a:endParaRPr>
          </a:p>
        </p:txBody>
      </p:sp>
      <p:sp>
        <p:nvSpPr>
          <p:cNvPr id="7" name="TextBox 6">
            <a:extLst>
              <a:ext uri="{FF2B5EF4-FFF2-40B4-BE49-F238E27FC236}">
                <a16:creationId xmlns:a16="http://schemas.microsoft.com/office/drawing/2014/main" id="{FB565D4D-B098-30AF-4D5B-35E19C91A34C}"/>
              </a:ext>
            </a:extLst>
          </p:cNvPr>
          <p:cNvSpPr txBox="1"/>
          <p:nvPr/>
        </p:nvSpPr>
        <p:spPr>
          <a:xfrm>
            <a:off x="7819863" y="6168337"/>
            <a:ext cx="3150919" cy="276999"/>
          </a:xfrm>
          <a:prstGeom prst="rect">
            <a:avLst/>
          </a:prstGeom>
          <a:noFill/>
        </p:spPr>
        <p:txBody>
          <a:bodyPr wrap="square">
            <a:spAutoFit/>
          </a:bodyPr>
          <a:lstStyle/>
          <a:p>
            <a:r>
              <a:rPr lang="en-GB" sz="1200" i="1" dirty="0">
                <a:latin typeface="Tw Cen MT" panose="020B0602020104020603" pitchFamily="34" charset="0"/>
                <a:cs typeface="Calibri" panose="020F0502020204030204" pitchFamily="34" charset="0"/>
              </a:rPr>
              <a:t>© Tom van </a:t>
            </a:r>
            <a:r>
              <a:rPr lang="en-GB" sz="1200" i="1" dirty="0" err="1">
                <a:latin typeface="Tw Cen MT" panose="020B0602020104020603" pitchFamily="34" charset="0"/>
                <a:cs typeface="Calibri" panose="020F0502020204030204" pitchFamily="34" charset="0"/>
              </a:rPr>
              <a:t>Cakenberghe</a:t>
            </a:r>
            <a:r>
              <a:rPr lang="en-GB" sz="1200" i="1" dirty="0">
                <a:latin typeface="Tw Cen MT" panose="020B0602020104020603" pitchFamily="34" charset="0"/>
                <a:cs typeface="Calibri" panose="020F0502020204030204" pitchFamily="34" charset="0"/>
              </a:rPr>
              <a:t> IWMI</a:t>
            </a:r>
            <a:endParaRPr lang="en-GB" sz="1200" i="1" dirty="0">
              <a:latin typeface="Tw Cen MT" panose="020B0602020104020603" pitchFamily="34" charset="0"/>
            </a:endParaRPr>
          </a:p>
        </p:txBody>
      </p:sp>
    </p:spTree>
    <p:extLst>
      <p:ext uri="{BB962C8B-B14F-4D97-AF65-F5344CB8AC3E}">
        <p14:creationId xmlns:p14="http://schemas.microsoft.com/office/powerpoint/2010/main" val="28231047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26" name="Content Placeholder 2">
            <a:extLst>
              <a:ext uri="{FF2B5EF4-FFF2-40B4-BE49-F238E27FC236}">
                <a16:creationId xmlns:a16="http://schemas.microsoft.com/office/drawing/2014/main" id="{4FCAEAB7-0686-BBA8-B1A7-79E6BE33BCB4}"/>
              </a:ext>
            </a:extLst>
          </p:cNvPr>
          <p:cNvSpPr>
            <a:spLocks noGrp="1"/>
          </p:cNvSpPr>
          <p:nvPr>
            <p:ph idx="1"/>
          </p:nvPr>
        </p:nvSpPr>
        <p:spPr>
          <a:xfrm>
            <a:off x="531224" y="1490483"/>
            <a:ext cx="5602774" cy="659922"/>
          </a:xfrm>
        </p:spPr>
        <p:txBody>
          <a:bodyPr/>
          <a:lstStyle/>
          <a:p>
            <a:pPr marL="0" indent="0">
              <a:buNone/>
            </a:pPr>
            <a:r>
              <a:rPr lang="en-US" b="1" dirty="0">
                <a:solidFill>
                  <a:schemeClr val="tx2"/>
                </a:solidFill>
              </a:rPr>
              <a:t>A) Recognition</a:t>
            </a:r>
          </a:p>
        </p:txBody>
      </p:sp>
      <p:pic>
        <p:nvPicPr>
          <p:cNvPr id="16" name="Picture 15">
            <a:extLst>
              <a:ext uri="{FF2B5EF4-FFF2-40B4-BE49-F238E27FC236}">
                <a16:creationId xmlns:a16="http://schemas.microsoft.com/office/drawing/2014/main" id="{9550EB61-37EF-363A-BA3C-D2CDB31372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7208"/>
          <a:stretch/>
        </p:blipFill>
        <p:spPr>
          <a:xfrm>
            <a:off x="8638632" y="5253447"/>
            <a:ext cx="1232699" cy="568369"/>
          </a:xfrm>
          <a:prstGeom prst="rect">
            <a:avLst/>
          </a:prstGeom>
        </p:spPr>
      </p:pic>
      <p:pic>
        <p:nvPicPr>
          <p:cNvPr id="17" name="Picture 16">
            <a:extLst>
              <a:ext uri="{FF2B5EF4-FFF2-40B4-BE49-F238E27FC236}">
                <a16:creationId xmlns:a16="http://schemas.microsoft.com/office/drawing/2014/main" id="{15C857DF-76C7-3F6A-C524-4130668098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16556" y="2445302"/>
            <a:ext cx="820226" cy="1161617"/>
          </a:xfrm>
          <a:prstGeom prst="rect">
            <a:avLst/>
          </a:prstGeom>
        </p:spPr>
      </p:pic>
      <p:pic>
        <p:nvPicPr>
          <p:cNvPr id="18" name="Picture 17">
            <a:extLst>
              <a:ext uri="{FF2B5EF4-FFF2-40B4-BE49-F238E27FC236}">
                <a16:creationId xmlns:a16="http://schemas.microsoft.com/office/drawing/2014/main" id="{2D6C48AD-D636-9742-3A99-1E64496F880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21198433">
            <a:off x="7028915" y="2496076"/>
            <a:ext cx="825281" cy="1104901"/>
          </a:xfrm>
          <a:prstGeom prst="rect">
            <a:avLst/>
          </a:prstGeom>
        </p:spPr>
      </p:pic>
      <p:pic>
        <p:nvPicPr>
          <p:cNvPr id="19" name="Picture 18" descr="Icon, circle&#10;&#10;Description automatically generated">
            <a:extLst>
              <a:ext uri="{FF2B5EF4-FFF2-40B4-BE49-F238E27FC236}">
                <a16:creationId xmlns:a16="http://schemas.microsoft.com/office/drawing/2014/main" id="{56BEE1EF-892E-A82A-A5C2-A199D0096D5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57660" y="1563729"/>
            <a:ext cx="2475115" cy="2256297"/>
          </a:xfrm>
          <a:prstGeom prst="rect">
            <a:avLst/>
          </a:prstGeom>
        </p:spPr>
      </p:pic>
      <p:sp>
        <p:nvSpPr>
          <p:cNvPr id="20" name="TextBox 19">
            <a:extLst>
              <a:ext uri="{FF2B5EF4-FFF2-40B4-BE49-F238E27FC236}">
                <a16:creationId xmlns:a16="http://schemas.microsoft.com/office/drawing/2014/main" id="{AD01BEA2-CC11-EC48-F150-BDE449C33395}"/>
              </a:ext>
            </a:extLst>
          </p:cNvPr>
          <p:cNvSpPr txBox="1"/>
          <p:nvPr/>
        </p:nvSpPr>
        <p:spPr>
          <a:xfrm>
            <a:off x="8403255" y="2328135"/>
            <a:ext cx="1542457" cy="1138773"/>
          </a:xfrm>
          <a:prstGeom prst="rect">
            <a:avLst/>
          </a:prstGeom>
          <a:noFill/>
        </p:spPr>
        <p:txBody>
          <a:bodyPr wrap="square" lIns="91440" tIns="45720" rIns="91440" bIns="45720" rtlCol="0" anchor="t">
            <a:spAutoFit/>
          </a:bodyPr>
          <a:lstStyle/>
          <a:p>
            <a:pPr algn="ctr"/>
            <a:r>
              <a:rPr lang="en-GB" sz="1700" b="1" dirty="0">
                <a:solidFill>
                  <a:schemeClr val="tx1">
                    <a:lumMod val="85000"/>
                    <a:lumOff val="15000"/>
                  </a:schemeClr>
                </a:solidFill>
                <a:cs typeface="Calibri" panose="020F0502020204030204" pitchFamily="34" charset="0"/>
              </a:rPr>
              <a:t>RECOGNITION</a:t>
            </a:r>
            <a:endParaRPr lang="en-GB" sz="1700" b="1" dirty="0">
              <a:solidFill>
                <a:schemeClr val="tx1">
                  <a:lumMod val="75000"/>
                  <a:lumOff val="25000"/>
                </a:schemeClr>
              </a:solidFill>
              <a:cs typeface="Calibri" panose="020F0502020204030204" pitchFamily="34" charset="0"/>
            </a:endParaRPr>
          </a:p>
          <a:p>
            <a:pPr algn="ctr"/>
            <a:r>
              <a:rPr lang="en-GB" sz="1700" dirty="0">
                <a:solidFill>
                  <a:schemeClr val="tx1">
                    <a:lumMod val="85000"/>
                    <a:lumOff val="15000"/>
                  </a:schemeClr>
                </a:solidFill>
                <a:cs typeface="Calibri"/>
              </a:rPr>
              <a:t>Who is entitled to dignity and prestige?</a:t>
            </a:r>
          </a:p>
        </p:txBody>
      </p:sp>
      <p:pic>
        <p:nvPicPr>
          <p:cNvPr id="21" name="Picture 20" descr="A picture containing icon&#10;&#10;Description automatically generated">
            <a:extLst>
              <a:ext uri="{FF2B5EF4-FFF2-40B4-BE49-F238E27FC236}">
                <a16:creationId xmlns:a16="http://schemas.microsoft.com/office/drawing/2014/main" id="{A07B8CDC-3AF5-A971-7A46-E53A75496FD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12976" y="3645303"/>
            <a:ext cx="2254374" cy="2147117"/>
          </a:xfrm>
          <a:prstGeom prst="rect">
            <a:avLst/>
          </a:prstGeom>
        </p:spPr>
      </p:pic>
      <p:sp>
        <p:nvSpPr>
          <p:cNvPr id="22" name="TextBox 21">
            <a:extLst>
              <a:ext uri="{FF2B5EF4-FFF2-40B4-BE49-F238E27FC236}">
                <a16:creationId xmlns:a16="http://schemas.microsoft.com/office/drawing/2014/main" id="{12E22BBB-F3D2-9810-2DEF-BC942D42A81B}"/>
              </a:ext>
            </a:extLst>
          </p:cNvPr>
          <p:cNvSpPr txBox="1"/>
          <p:nvPr/>
        </p:nvSpPr>
        <p:spPr>
          <a:xfrm>
            <a:off x="10065263" y="4149474"/>
            <a:ext cx="1772030" cy="1138773"/>
          </a:xfrm>
          <a:prstGeom prst="rect">
            <a:avLst/>
          </a:prstGeom>
          <a:noFill/>
        </p:spPr>
        <p:txBody>
          <a:bodyPr wrap="square" lIns="91440" tIns="45720" rIns="91440" bIns="45720" rtlCol="0" anchor="t">
            <a:spAutoFit/>
          </a:bodyPr>
          <a:lstStyle/>
          <a:p>
            <a:pPr algn="ctr"/>
            <a:r>
              <a:rPr lang="en-GB" sz="1700" b="1" dirty="0">
                <a:solidFill>
                  <a:schemeClr val="tx1">
                    <a:lumMod val="85000"/>
                    <a:lumOff val="15000"/>
                  </a:schemeClr>
                </a:solidFill>
                <a:cs typeface="Calibri" panose="020F0502020204030204" pitchFamily="34" charset="0"/>
              </a:rPr>
              <a:t>REPRESENTATION</a:t>
            </a:r>
            <a:endParaRPr lang="en-GB" sz="1700" b="1" dirty="0">
              <a:solidFill>
                <a:schemeClr val="tx1">
                  <a:lumMod val="75000"/>
                  <a:lumOff val="25000"/>
                </a:schemeClr>
              </a:solidFill>
              <a:cs typeface="Calibri" panose="020F0502020204030204" pitchFamily="34" charset="0"/>
            </a:endParaRPr>
          </a:p>
          <a:p>
            <a:pPr algn="ctr"/>
            <a:r>
              <a:rPr lang="en-GB" sz="1700" dirty="0">
                <a:solidFill>
                  <a:schemeClr val="tx1">
                    <a:lumMod val="85000"/>
                    <a:lumOff val="15000"/>
                  </a:schemeClr>
                </a:solidFill>
                <a:cs typeface="Calibri"/>
              </a:rPr>
              <a:t>Who is entitled to claims of injustice?</a:t>
            </a:r>
          </a:p>
        </p:txBody>
      </p:sp>
      <p:pic>
        <p:nvPicPr>
          <p:cNvPr id="23" name="Picture 22" descr="Shape, icon&#10;&#10;Description automatically generated">
            <a:extLst>
              <a:ext uri="{FF2B5EF4-FFF2-40B4-BE49-F238E27FC236}">
                <a16:creationId xmlns:a16="http://schemas.microsoft.com/office/drawing/2014/main" id="{16A3940E-8D67-0E1A-1CE4-E407728B505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49285" y="3648258"/>
            <a:ext cx="2347701" cy="2087513"/>
          </a:xfrm>
          <a:prstGeom prst="rect">
            <a:avLst/>
          </a:prstGeom>
        </p:spPr>
      </p:pic>
      <p:sp>
        <p:nvSpPr>
          <p:cNvPr id="24" name="TextBox 23">
            <a:extLst>
              <a:ext uri="{FF2B5EF4-FFF2-40B4-BE49-F238E27FC236}">
                <a16:creationId xmlns:a16="http://schemas.microsoft.com/office/drawing/2014/main" id="{16353DED-EAD8-B40F-9005-DD9B92D0DDD1}"/>
              </a:ext>
            </a:extLst>
          </p:cNvPr>
          <p:cNvSpPr txBox="1"/>
          <p:nvPr/>
        </p:nvSpPr>
        <p:spPr>
          <a:xfrm>
            <a:off x="6425091" y="3990159"/>
            <a:ext cx="2184364" cy="1661993"/>
          </a:xfrm>
          <a:prstGeom prst="rect">
            <a:avLst/>
          </a:prstGeom>
          <a:noFill/>
        </p:spPr>
        <p:txBody>
          <a:bodyPr wrap="square" lIns="91440" tIns="45720" rIns="91440" bIns="45720" rtlCol="0" anchor="t">
            <a:spAutoFit/>
          </a:bodyPr>
          <a:lstStyle/>
          <a:p>
            <a:pPr algn="ctr"/>
            <a:r>
              <a:rPr lang="en-GB" sz="1700" b="1" dirty="0">
                <a:solidFill>
                  <a:schemeClr val="tx1">
                    <a:lumMod val="85000"/>
                    <a:lumOff val="15000"/>
                  </a:schemeClr>
                </a:solidFill>
                <a:cs typeface="Calibri" panose="020F0502020204030204" pitchFamily="34" charset="0"/>
              </a:rPr>
              <a:t>REDISTRIBUTION</a:t>
            </a:r>
            <a:endParaRPr lang="en-GB" sz="1700" b="1" dirty="0">
              <a:solidFill>
                <a:schemeClr val="tx1">
                  <a:lumMod val="75000"/>
                  <a:lumOff val="25000"/>
                </a:schemeClr>
              </a:solidFill>
              <a:cs typeface="Calibri" panose="020F0502020204030204" pitchFamily="34" charset="0"/>
            </a:endParaRPr>
          </a:p>
          <a:p>
            <a:pPr algn="ctr"/>
            <a:r>
              <a:rPr lang="en-GB" sz="1700" dirty="0">
                <a:solidFill>
                  <a:schemeClr val="tx1">
                    <a:lumMod val="85000"/>
                    <a:lumOff val="15000"/>
                  </a:schemeClr>
                </a:solidFill>
                <a:cs typeface="Calibri"/>
              </a:rPr>
              <a:t>Who is entitled to capital and assets – natural, physical, human, financial, social?</a:t>
            </a:r>
          </a:p>
        </p:txBody>
      </p:sp>
      <p:sp>
        <p:nvSpPr>
          <p:cNvPr id="25" name="TextBox 24">
            <a:extLst>
              <a:ext uri="{FF2B5EF4-FFF2-40B4-BE49-F238E27FC236}">
                <a16:creationId xmlns:a16="http://schemas.microsoft.com/office/drawing/2014/main" id="{3992599A-C651-52B1-F622-344B7400C022}"/>
              </a:ext>
            </a:extLst>
          </p:cNvPr>
          <p:cNvSpPr txBox="1"/>
          <p:nvPr/>
        </p:nvSpPr>
        <p:spPr>
          <a:xfrm>
            <a:off x="531222" y="853506"/>
            <a:ext cx="9062049" cy="492443"/>
          </a:xfrm>
          <a:prstGeom prst="rect">
            <a:avLst/>
          </a:prstGeom>
          <a:noFill/>
        </p:spPr>
        <p:txBody>
          <a:bodyPr wrap="square" lIns="91440" tIns="45720" rIns="91440" bIns="45720" anchor="t">
            <a:spAutoFit/>
          </a:bodyPr>
          <a:lstStyle/>
          <a:p>
            <a:pPr>
              <a:defRPr/>
            </a:pPr>
            <a:r>
              <a:rPr lang="en-GB" sz="2600" b="1" dirty="0">
                <a:solidFill>
                  <a:schemeClr val="tx2"/>
                </a:solidFill>
                <a:ea typeface="+mj-ea"/>
                <a:cs typeface="+mj-cs"/>
              </a:rPr>
              <a:t>A social equity framework has three pillars </a:t>
            </a:r>
            <a:endParaRPr lang="en-GB" sz="2600" b="1" dirty="0">
              <a:solidFill>
                <a:schemeClr val="tx2"/>
              </a:solidFill>
              <a:ea typeface="+mj-ea"/>
              <a:cs typeface="Arial"/>
            </a:endParaRPr>
          </a:p>
        </p:txBody>
      </p:sp>
      <p:sp>
        <p:nvSpPr>
          <p:cNvPr id="27" name="Textplatzhalter 14">
            <a:extLst>
              <a:ext uri="{FF2B5EF4-FFF2-40B4-BE49-F238E27FC236}">
                <a16:creationId xmlns:a16="http://schemas.microsoft.com/office/drawing/2014/main" id="{5FEBED25-D9E6-72FB-E2E1-8056FC0E06BF}"/>
              </a:ext>
            </a:extLst>
          </p:cNvPr>
          <p:cNvSpPr txBox="1">
            <a:spLocks/>
          </p:cNvSpPr>
          <p:nvPr/>
        </p:nvSpPr>
        <p:spPr bwMode="gray">
          <a:xfrm>
            <a:off x="608216" y="2150405"/>
            <a:ext cx="5567671" cy="41435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Recognition refers to </a:t>
            </a:r>
            <a:r>
              <a:rPr lang="en-GB" sz="2400" b="1" dirty="0">
                <a:solidFill>
                  <a:schemeClr val="accent5"/>
                </a:solidFill>
              </a:rPr>
              <a:t>when people or social groups have equal opportunities to be valued as legitimate, respected and dignified participants in society.</a:t>
            </a:r>
          </a:p>
          <a:p>
            <a:r>
              <a:rPr lang="en-GB" sz="2400" b="1" dirty="0">
                <a:solidFill>
                  <a:schemeClr val="accent5"/>
                </a:solidFill>
                <a:cs typeface="Calibri"/>
              </a:rPr>
              <a:t>WEFE Nexus initiatives must identify which social groups can affect, and be affected by, planned interventions. This helps design interventions to enable more equal participation and benefits. </a:t>
            </a:r>
            <a:endParaRPr lang="en-GB" sz="2400" b="1" dirty="0">
              <a:solidFill>
                <a:schemeClr val="accent5"/>
              </a:solidFill>
            </a:endParaRPr>
          </a:p>
        </p:txBody>
      </p:sp>
    </p:spTree>
    <p:extLst>
      <p:ext uri="{BB962C8B-B14F-4D97-AF65-F5344CB8AC3E}">
        <p14:creationId xmlns:p14="http://schemas.microsoft.com/office/powerpoint/2010/main" val="1131917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895159"/>
            <a:ext cx="6637087" cy="5392430"/>
          </a:xfrm>
        </p:spPr>
        <p:txBody>
          <a:bodyPr>
            <a:normAutofit/>
          </a:bodyPr>
          <a:lstStyle/>
          <a:p>
            <a:pPr marL="0" indent="0">
              <a:buNone/>
            </a:pPr>
            <a:r>
              <a:rPr lang="en-US" sz="2600" b="1" dirty="0">
                <a:solidFill>
                  <a:schemeClr val="tx2"/>
                </a:solidFill>
              </a:rPr>
              <a:t>A) Recognition (continued)</a:t>
            </a:r>
          </a:p>
          <a:p>
            <a:r>
              <a:rPr lang="en-GB" sz="2600" b="1" dirty="0">
                <a:solidFill>
                  <a:schemeClr val="accent5"/>
                </a:solidFill>
              </a:rPr>
              <a:t>Among stakeholder groups, there are highly unequal power relations.</a:t>
            </a:r>
            <a:r>
              <a:rPr lang="en-GB" sz="2600" dirty="0">
                <a:solidFill>
                  <a:schemeClr val="accent5"/>
                </a:solidFill>
              </a:rPr>
              <a:t> </a:t>
            </a:r>
            <a:r>
              <a:rPr lang="en-GB" sz="2600" dirty="0"/>
              <a:t>This means that the knowledge and priorities of some may be perceived as having more legitimacy than those of others.</a:t>
            </a:r>
          </a:p>
          <a:p>
            <a:r>
              <a:rPr lang="en-GB" sz="2600" dirty="0"/>
              <a:t>Importantly, from the perspective of social equity, the needs, rights, knowledge systems and priorities of different groups– particularly those most marginalized – must be recognised and legitimized.</a:t>
            </a:r>
          </a:p>
          <a:p>
            <a:endParaRPr lang="en-US" sz="2600" dirty="0"/>
          </a:p>
        </p:txBody>
      </p:sp>
      <p:grpSp>
        <p:nvGrpSpPr>
          <p:cNvPr id="11" name="Group 10">
            <a:extLst>
              <a:ext uri="{FF2B5EF4-FFF2-40B4-BE49-F238E27FC236}">
                <a16:creationId xmlns:a16="http://schemas.microsoft.com/office/drawing/2014/main" id="{74F0F1D7-B299-1EEE-F0FF-B437D3248CF1}"/>
              </a:ext>
            </a:extLst>
          </p:cNvPr>
          <p:cNvGrpSpPr/>
          <p:nvPr/>
        </p:nvGrpSpPr>
        <p:grpSpPr>
          <a:xfrm>
            <a:off x="8339406" y="751111"/>
            <a:ext cx="3137457" cy="3002281"/>
            <a:chOff x="8078656" y="29665"/>
            <a:chExt cx="3958965" cy="3788395"/>
          </a:xfrm>
        </p:grpSpPr>
        <p:pic>
          <p:nvPicPr>
            <p:cNvPr id="4" name="Picture 3" descr="A cartoon of a person holding a clipboard&#10;&#10;Description automatically generated">
              <a:extLst>
                <a:ext uri="{FF2B5EF4-FFF2-40B4-BE49-F238E27FC236}">
                  <a16:creationId xmlns:a16="http://schemas.microsoft.com/office/drawing/2014/main" id="{EA322E8B-5B7B-334C-7C75-EE63552761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8656" y="200849"/>
              <a:ext cx="2201461" cy="3323477"/>
            </a:xfrm>
            <a:prstGeom prst="rect">
              <a:avLst/>
            </a:prstGeom>
          </p:spPr>
        </p:pic>
        <p:pic>
          <p:nvPicPr>
            <p:cNvPr id="5" name="Picture 4" descr="A picture containing clothing, footwear, standing, person&#10;&#10;Description automatically generated">
              <a:extLst>
                <a:ext uri="{FF2B5EF4-FFF2-40B4-BE49-F238E27FC236}">
                  <a16:creationId xmlns:a16="http://schemas.microsoft.com/office/drawing/2014/main" id="{8A3C9830-16FF-FC21-2369-4A2FC02C12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8532" y="29665"/>
              <a:ext cx="1869089" cy="3631833"/>
            </a:xfrm>
            <a:prstGeom prst="rect">
              <a:avLst/>
            </a:prstGeom>
          </p:spPr>
        </p:pic>
        <p:pic>
          <p:nvPicPr>
            <p:cNvPr id="6" name="Picture 5" descr="A person in a wheelchair&#10;&#10;Description automatically generated with low confidence">
              <a:extLst>
                <a:ext uri="{FF2B5EF4-FFF2-40B4-BE49-F238E27FC236}">
                  <a16:creationId xmlns:a16="http://schemas.microsoft.com/office/drawing/2014/main" id="{D086EF99-AB0C-F61A-9960-9942FCC4FD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927518" y="692489"/>
              <a:ext cx="2450293" cy="3125571"/>
            </a:xfrm>
            <a:prstGeom prst="rect">
              <a:avLst/>
            </a:prstGeom>
          </p:spPr>
        </p:pic>
      </p:grpSp>
      <p:sp>
        <p:nvSpPr>
          <p:cNvPr id="7" name="Rectangle: Rounded Corners 6">
            <a:extLst>
              <a:ext uri="{FF2B5EF4-FFF2-40B4-BE49-F238E27FC236}">
                <a16:creationId xmlns:a16="http://schemas.microsoft.com/office/drawing/2014/main" id="{D210A792-4CE2-0796-FB8D-67F16364BC6C}"/>
              </a:ext>
            </a:extLst>
          </p:cNvPr>
          <p:cNvSpPr/>
          <p:nvPr/>
        </p:nvSpPr>
        <p:spPr>
          <a:xfrm>
            <a:off x="7914221" y="3927750"/>
            <a:ext cx="3987828" cy="47548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effectLst/>
                <a:latin typeface="Tw Cen MT" panose="020B0602020104020603" pitchFamily="34" charset="0"/>
              </a:rPr>
              <a:t>LOCAL RIGHTS-HOLDERS</a:t>
            </a:r>
            <a:endParaRPr lang="en-GB" sz="2000" dirty="0">
              <a:solidFill>
                <a:schemeClr val="bg1"/>
              </a:solidFill>
              <a:latin typeface="Tw Cen MT" panose="020B0602020104020603" pitchFamily="34" charset="0"/>
            </a:endParaRPr>
          </a:p>
        </p:txBody>
      </p:sp>
      <p:sp>
        <p:nvSpPr>
          <p:cNvPr id="8" name="Rectangle: Rounded Corners 7">
            <a:extLst>
              <a:ext uri="{FF2B5EF4-FFF2-40B4-BE49-F238E27FC236}">
                <a16:creationId xmlns:a16="http://schemas.microsoft.com/office/drawing/2014/main" id="{77DF5707-6F9D-03F3-DE46-6FB40D8FE7A7}"/>
              </a:ext>
            </a:extLst>
          </p:cNvPr>
          <p:cNvSpPr/>
          <p:nvPr/>
        </p:nvSpPr>
        <p:spPr>
          <a:xfrm>
            <a:off x="7914221" y="4541972"/>
            <a:ext cx="3987828" cy="475488"/>
          </a:xfrm>
          <a:prstGeom prst="roundRect">
            <a:avLst/>
          </a:prstGeom>
          <a:noFill/>
          <a:ln>
            <a:solidFill>
              <a:srgbClr val="F498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lumMod val="75000"/>
                    <a:lumOff val="25000"/>
                  </a:schemeClr>
                </a:solidFill>
                <a:effectLst/>
                <a:latin typeface="Tw Cen MT" panose="020B0602020104020603" pitchFamily="34" charset="0"/>
              </a:rPr>
              <a:t>LOCAL STAKEHOLDERS</a:t>
            </a:r>
            <a:endParaRPr lang="en-GB" sz="2000">
              <a:solidFill>
                <a:schemeClr val="tx1">
                  <a:lumMod val="75000"/>
                  <a:lumOff val="25000"/>
                </a:schemeClr>
              </a:solidFill>
              <a:latin typeface="Tw Cen MT" panose="020B0602020104020603" pitchFamily="34" charset="0"/>
            </a:endParaRPr>
          </a:p>
        </p:txBody>
      </p:sp>
      <p:sp>
        <p:nvSpPr>
          <p:cNvPr id="9" name="Rectangle: Rounded Corners 8">
            <a:extLst>
              <a:ext uri="{FF2B5EF4-FFF2-40B4-BE49-F238E27FC236}">
                <a16:creationId xmlns:a16="http://schemas.microsoft.com/office/drawing/2014/main" id="{48EFD7B6-8005-5062-CA55-12A7C689B1A0}"/>
              </a:ext>
            </a:extLst>
          </p:cNvPr>
          <p:cNvSpPr/>
          <p:nvPr/>
        </p:nvSpPr>
        <p:spPr>
          <a:xfrm>
            <a:off x="7914221" y="5156194"/>
            <a:ext cx="3987828" cy="475488"/>
          </a:xfrm>
          <a:prstGeom prst="roundRect">
            <a:avLst/>
          </a:prstGeom>
          <a:noFill/>
          <a:ln>
            <a:solidFill>
              <a:srgbClr val="E7AD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lumMod val="65000"/>
                    <a:lumOff val="35000"/>
                  </a:schemeClr>
                </a:solidFill>
                <a:effectLst/>
                <a:latin typeface="Tw Cen MT" panose="020B0602020104020603" pitchFamily="34" charset="0"/>
              </a:rPr>
              <a:t>NATIONAL STAKEHOLDERS</a:t>
            </a:r>
            <a:endParaRPr lang="en-GB" sz="2000">
              <a:solidFill>
                <a:schemeClr val="tx1">
                  <a:lumMod val="65000"/>
                  <a:lumOff val="35000"/>
                </a:schemeClr>
              </a:solidFill>
              <a:latin typeface="Tw Cen MT" panose="020B0602020104020603" pitchFamily="34" charset="0"/>
            </a:endParaRPr>
          </a:p>
        </p:txBody>
      </p:sp>
      <p:sp>
        <p:nvSpPr>
          <p:cNvPr id="10" name="Rectangle: Rounded Corners 9">
            <a:extLst>
              <a:ext uri="{FF2B5EF4-FFF2-40B4-BE49-F238E27FC236}">
                <a16:creationId xmlns:a16="http://schemas.microsoft.com/office/drawing/2014/main" id="{F97E3F7D-2024-8191-3BB8-C9DC19FEF7CC}"/>
              </a:ext>
            </a:extLst>
          </p:cNvPr>
          <p:cNvSpPr/>
          <p:nvPr/>
        </p:nvSpPr>
        <p:spPr>
          <a:xfrm>
            <a:off x="7914221" y="5806040"/>
            <a:ext cx="3987828" cy="475488"/>
          </a:xfrm>
          <a:prstGeom prst="roundRect">
            <a:avLst/>
          </a:prstGeom>
          <a:noFill/>
          <a:ln>
            <a:solidFill>
              <a:srgbClr val="EDD9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tx1">
                    <a:lumMod val="65000"/>
                    <a:lumOff val="35000"/>
                  </a:schemeClr>
                </a:solidFill>
                <a:effectLst/>
                <a:latin typeface="Tw Cen MT" panose="020B0602020104020603" pitchFamily="34" charset="0"/>
              </a:rPr>
              <a:t>INTERNATIONAL STAKEHOLDERS</a:t>
            </a:r>
            <a:endParaRPr lang="en-GB" sz="2000">
              <a:solidFill>
                <a:schemeClr val="tx1">
                  <a:lumMod val="65000"/>
                  <a:lumOff val="35000"/>
                </a:schemeClr>
              </a:solidFill>
              <a:latin typeface="Tw Cen MT" panose="020B0602020104020603" pitchFamily="34" charset="0"/>
            </a:endParaRPr>
          </a:p>
        </p:txBody>
      </p:sp>
    </p:spTree>
    <p:extLst>
      <p:ext uri="{BB962C8B-B14F-4D97-AF65-F5344CB8AC3E}">
        <p14:creationId xmlns:p14="http://schemas.microsoft.com/office/powerpoint/2010/main" val="3793538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757548"/>
            <a:ext cx="7330242" cy="4530041"/>
          </a:xfrm>
        </p:spPr>
        <p:txBody>
          <a:bodyPr>
            <a:noAutofit/>
          </a:bodyPr>
          <a:lstStyle/>
          <a:p>
            <a:r>
              <a:rPr lang="en-GB" sz="2600" dirty="0">
                <a:cs typeface="Calibri"/>
              </a:rPr>
              <a:t>To make sure that all relevant groups are included in WEFE Nexus decision-making, intervention planning, start with a </a:t>
            </a:r>
            <a:r>
              <a:rPr lang="en-GB" sz="2600" b="1" dirty="0">
                <a:solidFill>
                  <a:schemeClr val="accent5"/>
                </a:solidFill>
                <a:cs typeface="Calibri"/>
              </a:rPr>
              <a:t>stakeholder analysis</a:t>
            </a:r>
            <a:r>
              <a:rPr lang="en-GB" sz="2600" dirty="0">
                <a:solidFill>
                  <a:schemeClr val="accent5"/>
                </a:solidFill>
                <a:cs typeface="Calibri"/>
              </a:rPr>
              <a:t>. </a:t>
            </a:r>
            <a:endParaRPr lang="en-GB" sz="2600" dirty="0">
              <a:solidFill>
                <a:schemeClr val="accent5"/>
              </a:solidFill>
            </a:endParaRPr>
          </a:p>
          <a:p>
            <a:pPr algn="l"/>
            <a:r>
              <a:rPr lang="en-GB" sz="2600" b="1" i="0" u="none" strike="noStrike" baseline="0" dirty="0">
                <a:solidFill>
                  <a:schemeClr val="accent5"/>
                </a:solidFill>
                <a:cs typeface="Calibri"/>
              </a:rPr>
              <a:t>Stakeholder analysis = identifying social groups who may affect and be affected by WEFE </a:t>
            </a:r>
            <a:r>
              <a:rPr lang="en-GB" sz="2600" b="1" dirty="0">
                <a:solidFill>
                  <a:schemeClr val="accent5"/>
                </a:solidFill>
                <a:cs typeface="Calibri"/>
              </a:rPr>
              <a:t>Nexus</a:t>
            </a:r>
            <a:r>
              <a:rPr lang="en-GB" sz="2600" b="1" i="0" u="none" strike="noStrike" baseline="0" dirty="0">
                <a:solidFill>
                  <a:schemeClr val="accent5"/>
                </a:solidFill>
                <a:cs typeface="Calibri"/>
              </a:rPr>
              <a:t> interventions.</a:t>
            </a:r>
          </a:p>
          <a:p>
            <a:pPr algn="l"/>
            <a:r>
              <a:rPr lang="en-GB" sz="2600" b="1" i="0" u="none" strike="noStrike" baseline="0" dirty="0">
                <a:solidFill>
                  <a:schemeClr val="accent5"/>
                </a:solidFill>
                <a:cs typeface="Calibri"/>
              </a:rPr>
              <a:t>Consider all potential stakeholders, including those who may be affected negatively by the </a:t>
            </a:r>
            <a:r>
              <a:rPr lang="en-GB" sz="2600" b="1" i="0" u="none" strike="noStrike" baseline="0" dirty="0" err="1">
                <a:solidFill>
                  <a:schemeClr val="accent5"/>
                </a:solidFill>
                <a:cs typeface="Calibri"/>
              </a:rPr>
              <a:t>WEFE</a:t>
            </a:r>
            <a:r>
              <a:rPr lang="en-GB" sz="2600" b="1" i="0" u="none" strike="noStrike" baseline="0" dirty="0">
                <a:solidFill>
                  <a:schemeClr val="accent5"/>
                </a:solidFill>
                <a:cs typeface="Calibri"/>
              </a:rPr>
              <a:t> Nexus plans.</a:t>
            </a:r>
            <a:endParaRPr lang="en-GB" sz="2600" b="0" i="0" u="none" strike="noStrike" baseline="0" dirty="0">
              <a:solidFill>
                <a:schemeClr val="accent5"/>
              </a:solidFill>
              <a:cs typeface="Calibri"/>
            </a:endParaRPr>
          </a:p>
          <a:p>
            <a:endParaRPr lang="en-US" sz="2600" dirty="0"/>
          </a:p>
        </p:txBody>
      </p:sp>
      <p:sp>
        <p:nvSpPr>
          <p:cNvPr id="5" name="TextBox 4">
            <a:extLst>
              <a:ext uri="{FF2B5EF4-FFF2-40B4-BE49-F238E27FC236}">
                <a16:creationId xmlns:a16="http://schemas.microsoft.com/office/drawing/2014/main" id="{5B8B1BDE-2801-54C6-E1A4-DFC4EE71EFAD}"/>
              </a:ext>
            </a:extLst>
          </p:cNvPr>
          <p:cNvSpPr txBox="1"/>
          <p:nvPr/>
        </p:nvSpPr>
        <p:spPr>
          <a:xfrm>
            <a:off x="8102574" y="5361465"/>
            <a:ext cx="3763479" cy="276999"/>
          </a:xfrm>
          <a:prstGeom prst="rect">
            <a:avLst/>
          </a:prstGeom>
          <a:noFill/>
        </p:spPr>
        <p:txBody>
          <a:bodyPr wrap="square">
            <a:spAutoFit/>
          </a:bodyPr>
          <a:lstStyle/>
          <a:p>
            <a:pPr algn="r"/>
            <a:r>
              <a:rPr lang="en-GB" sz="1200" i="1" dirty="0">
                <a:latin typeface="Tw Cen MT" panose="020B0602020104020603" pitchFamily="34" charset="0"/>
                <a:cs typeface="Calibri" panose="020F0502020204030204" pitchFamily="34" charset="0"/>
              </a:rPr>
              <a:t>© CGIAR Research Program on Water, Land and Ecosystems</a:t>
            </a:r>
            <a:endParaRPr lang="en-GB" sz="1200" i="1" dirty="0">
              <a:latin typeface="Tw Cen MT" panose="020B0602020104020603" pitchFamily="34" charset="0"/>
            </a:endParaRPr>
          </a:p>
        </p:txBody>
      </p:sp>
      <p:sp>
        <p:nvSpPr>
          <p:cNvPr id="6" name="Titel 13">
            <a:extLst>
              <a:ext uri="{FF2B5EF4-FFF2-40B4-BE49-F238E27FC236}">
                <a16:creationId xmlns:a16="http://schemas.microsoft.com/office/drawing/2014/main" id="{3916585A-02DE-4DD8-BFD2-F13A7A4EA8B8}"/>
              </a:ext>
            </a:extLst>
          </p:cNvPr>
          <p:cNvSpPr txBox="1">
            <a:spLocks/>
          </p:cNvSpPr>
          <p:nvPr/>
        </p:nvSpPr>
        <p:spPr bwMode="gray">
          <a:xfrm>
            <a:off x="1060012" y="895159"/>
            <a:ext cx="5638522" cy="5138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1" kern="1200">
                <a:solidFill>
                  <a:srgbClr val="0070C0"/>
                </a:solidFill>
                <a:latin typeface="Tw Cen MT" panose="020B0602020104020603" pitchFamily="34" charset="0"/>
                <a:ea typeface="+mj-ea"/>
                <a:cs typeface="Arial" panose="020B0604020202020204" pitchFamily="34" charset="0"/>
              </a:defRPr>
            </a:lvl1pPr>
          </a:lstStyle>
          <a:p>
            <a:r>
              <a:rPr lang="en-GB" sz="2600" dirty="0">
                <a:solidFill>
                  <a:schemeClr val="tx2"/>
                </a:solidFill>
                <a:latin typeface="+mn-lt"/>
              </a:rPr>
              <a:t>Recognition – Stakeholder Analysis</a:t>
            </a:r>
          </a:p>
        </p:txBody>
      </p:sp>
      <p:pic>
        <p:nvPicPr>
          <p:cNvPr id="7" name="Picture 6">
            <a:extLst>
              <a:ext uri="{FF2B5EF4-FFF2-40B4-BE49-F238E27FC236}">
                <a16:creationId xmlns:a16="http://schemas.microsoft.com/office/drawing/2014/main" id="{DF7AA46C-4B4D-B3D7-AA04-BBE1FA31950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1223" y="895159"/>
            <a:ext cx="468561" cy="468561"/>
          </a:xfrm>
          <a:prstGeom prst="rect">
            <a:avLst/>
          </a:prstGeom>
        </p:spPr>
      </p:pic>
      <p:pic>
        <p:nvPicPr>
          <p:cNvPr id="9" name="Picture 8" descr="A group of people sitting outside&#10;&#10;Description automatically generated">
            <a:extLst>
              <a:ext uri="{FF2B5EF4-FFF2-40B4-BE49-F238E27FC236}">
                <a16:creationId xmlns:a16="http://schemas.microsoft.com/office/drawing/2014/main" id="{E47AE0CB-2048-3A0B-8994-21741155A98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61465" y="1363720"/>
            <a:ext cx="4004588" cy="3902619"/>
          </a:xfrm>
          <a:prstGeom prst="rect">
            <a:avLst/>
          </a:prstGeom>
        </p:spPr>
      </p:pic>
    </p:spTree>
    <p:extLst>
      <p:ext uri="{BB962C8B-B14F-4D97-AF65-F5344CB8AC3E}">
        <p14:creationId xmlns:p14="http://schemas.microsoft.com/office/powerpoint/2010/main" val="25847481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5" name="Text Placeholder 2">
            <a:extLst>
              <a:ext uri="{FF2B5EF4-FFF2-40B4-BE49-F238E27FC236}">
                <a16:creationId xmlns:a16="http://schemas.microsoft.com/office/drawing/2014/main" id="{A0438A37-AF26-890C-10E1-0D082540C589}"/>
              </a:ext>
            </a:extLst>
          </p:cNvPr>
          <p:cNvSpPr txBox="1">
            <a:spLocks/>
          </p:cNvSpPr>
          <p:nvPr/>
        </p:nvSpPr>
        <p:spPr>
          <a:xfrm>
            <a:off x="6573717" y="1714500"/>
            <a:ext cx="5213056" cy="255694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3000" dirty="0"/>
              <a:t>Representation relates to how </a:t>
            </a:r>
            <a:r>
              <a:rPr lang="en-GB" sz="3000" b="1" dirty="0">
                <a:solidFill>
                  <a:schemeClr val="accent5"/>
                </a:solidFill>
              </a:rPr>
              <a:t>different stakeholders can shape agendas and influence the critical decisions that impact their lives.</a:t>
            </a:r>
            <a:endParaRPr lang="en-GB" sz="3000" dirty="0">
              <a:solidFill>
                <a:schemeClr val="accent5"/>
              </a:solidFill>
            </a:endParaRPr>
          </a:p>
        </p:txBody>
      </p:sp>
      <p:sp>
        <p:nvSpPr>
          <p:cNvPr id="6" name="Titel 13">
            <a:extLst>
              <a:ext uri="{FF2B5EF4-FFF2-40B4-BE49-F238E27FC236}">
                <a16:creationId xmlns:a16="http://schemas.microsoft.com/office/drawing/2014/main" id="{A6AA36FC-1A5B-6CAC-4F47-517A29055625}"/>
              </a:ext>
            </a:extLst>
          </p:cNvPr>
          <p:cNvSpPr txBox="1">
            <a:spLocks/>
          </p:cNvSpPr>
          <p:nvPr/>
        </p:nvSpPr>
        <p:spPr bwMode="gray">
          <a:xfrm>
            <a:off x="531223" y="934601"/>
            <a:ext cx="8567183"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a:t>
            </a:r>
          </a:p>
        </p:txBody>
      </p:sp>
      <p:sp>
        <p:nvSpPr>
          <p:cNvPr id="7" name="TextBox 6">
            <a:extLst>
              <a:ext uri="{FF2B5EF4-FFF2-40B4-BE49-F238E27FC236}">
                <a16:creationId xmlns:a16="http://schemas.microsoft.com/office/drawing/2014/main" id="{60F066D8-6AD1-F129-5C0D-139FC97C3DCB}"/>
              </a:ext>
            </a:extLst>
          </p:cNvPr>
          <p:cNvSpPr txBox="1"/>
          <p:nvPr/>
        </p:nvSpPr>
        <p:spPr>
          <a:xfrm>
            <a:off x="531223" y="5688855"/>
            <a:ext cx="4572000" cy="276999"/>
          </a:xfrm>
          <a:prstGeom prst="rect">
            <a:avLst/>
          </a:prstGeom>
          <a:noFill/>
        </p:spPr>
        <p:txBody>
          <a:bodyPr wrap="square">
            <a:spAutoFit/>
          </a:bodyPr>
          <a:lstStyle/>
          <a:p>
            <a:r>
              <a:rPr lang="en-GB" sz="1200" i="1" dirty="0">
                <a:latin typeface="Tw Cen MT" panose="020B0602020104020603" pitchFamily="34" charset="0"/>
                <a:cs typeface="Calibri" panose="020F0502020204030204" pitchFamily="34" charset="0"/>
              </a:rPr>
              <a:t>© Patrick Drown IWMI</a:t>
            </a:r>
            <a:endParaRPr lang="en-GB" sz="1200" i="1" dirty="0">
              <a:latin typeface="Tw Cen MT" panose="020B0602020104020603" pitchFamily="34" charset="0"/>
            </a:endParaRPr>
          </a:p>
        </p:txBody>
      </p:sp>
      <p:pic>
        <p:nvPicPr>
          <p:cNvPr id="8" name="Picture 7" descr="A group of people sitting outside&#10;&#10;Description automatically generated">
            <a:extLst>
              <a:ext uri="{FF2B5EF4-FFF2-40B4-BE49-F238E27FC236}">
                <a16:creationId xmlns:a16="http://schemas.microsoft.com/office/drawing/2014/main" id="{FFF68D0C-B117-5914-B810-A15DF28FD6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223" y="1714500"/>
            <a:ext cx="5810250" cy="3873500"/>
          </a:xfrm>
          <a:prstGeom prst="rect">
            <a:avLst/>
          </a:prstGeom>
        </p:spPr>
      </p:pic>
    </p:spTree>
    <p:extLst>
      <p:ext uri="{BB962C8B-B14F-4D97-AF65-F5344CB8AC3E}">
        <p14:creationId xmlns:p14="http://schemas.microsoft.com/office/powerpoint/2010/main" val="40342434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4" y="1591295"/>
            <a:ext cx="6873632" cy="3895106"/>
          </a:xfrm>
        </p:spPr>
        <p:txBody>
          <a:bodyPr>
            <a:normAutofit/>
          </a:bodyPr>
          <a:lstStyle/>
          <a:p>
            <a:r>
              <a:rPr lang="en-GB" sz="2800" dirty="0"/>
              <a:t>A GESI approach should </a:t>
            </a:r>
            <a:r>
              <a:rPr lang="en-GB" sz="2800" b="1" dirty="0">
                <a:solidFill>
                  <a:schemeClr val="accent5"/>
                </a:solidFill>
              </a:rPr>
              <a:t>ensure that marginalized groups can have influence in decision-making at different levels.</a:t>
            </a:r>
            <a:endParaRPr lang="en-GB" sz="2800" dirty="0">
              <a:solidFill>
                <a:schemeClr val="accent5"/>
              </a:solidFill>
            </a:endParaRPr>
          </a:p>
          <a:p>
            <a:r>
              <a:rPr lang="en-GB" sz="2800" dirty="0">
                <a:cs typeface="Calibri"/>
              </a:rPr>
              <a:t>Those with the most to gain or lose from </a:t>
            </a:r>
            <a:r>
              <a:rPr lang="en-GB" sz="2800" dirty="0" err="1">
                <a:cs typeface="Calibri"/>
              </a:rPr>
              <a:t>WEFE</a:t>
            </a:r>
            <a:r>
              <a:rPr lang="en-GB" sz="2800" dirty="0">
                <a:cs typeface="Calibri"/>
              </a:rPr>
              <a:t> Nexus interventions often have the most limited influence.</a:t>
            </a:r>
          </a:p>
          <a:p>
            <a:endParaRPr lang="en-US" sz="2800" dirty="0"/>
          </a:p>
        </p:txBody>
      </p:sp>
      <p:sp>
        <p:nvSpPr>
          <p:cNvPr id="4" name="Titel 13">
            <a:extLst>
              <a:ext uri="{FF2B5EF4-FFF2-40B4-BE49-F238E27FC236}">
                <a16:creationId xmlns:a16="http://schemas.microsoft.com/office/drawing/2014/main" id="{E615A5ED-4DA8-1325-762C-06E1E3E818A6}"/>
              </a:ext>
            </a:extLst>
          </p:cNvPr>
          <p:cNvSpPr txBox="1">
            <a:spLocks/>
          </p:cNvSpPr>
          <p:nvPr/>
        </p:nvSpPr>
        <p:spPr bwMode="gray">
          <a:xfrm>
            <a:off x="531223" y="934601"/>
            <a:ext cx="5453941"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a:t>
            </a:r>
          </a:p>
        </p:txBody>
      </p:sp>
      <p:grpSp>
        <p:nvGrpSpPr>
          <p:cNvPr id="9" name="Group 8">
            <a:extLst>
              <a:ext uri="{FF2B5EF4-FFF2-40B4-BE49-F238E27FC236}">
                <a16:creationId xmlns:a16="http://schemas.microsoft.com/office/drawing/2014/main" id="{53CB3D9E-5F3A-DC02-544A-B14B6940376B}"/>
              </a:ext>
            </a:extLst>
          </p:cNvPr>
          <p:cNvGrpSpPr/>
          <p:nvPr/>
        </p:nvGrpSpPr>
        <p:grpSpPr>
          <a:xfrm>
            <a:off x="7270044" y="2083722"/>
            <a:ext cx="4470401" cy="3979318"/>
            <a:chOff x="8523104" y="1329624"/>
            <a:chExt cx="3668896" cy="3265860"/>
          </a:xfrm>
        </p:grpSpPr>
        <p:sp>
          <p:nvSpPr>
            <p:cNvPr id="5" name="Oval 4">
              <a:extLst>
                <a:ext uri="{FF2B5EF4-FFF2-40B4-BE49-F238E27FC236}">
                  <a16:creationId xmlns:a16="http://schemas.microsoft.com/office/drawing/2014/main" id="{A592AC13-95C0-A1DF-D3D3-A746C347D6F4}"/>
                </a:ext>
              </a:extLst>
            </p:cNvPr>
            <p:cNvSpPr/>
            <p:nvPr/>
          </p:nvSpPr>
          <p:spPr>
            <a:xfrm>
              <a:off x="8568016" y="1329624"/>
              <a:ext cx="3160735" cy="3190703"/>
            </a:xfrm>
            <a:prstGeom prst="ellipse">
              <a:avLst/>
            </a:prstGeom>
            <a:solidFill>
              <a:schemeClr val="bg1">
                <a:lumMod val="8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cartoon of a person with a blue body&#10;&#10;Description automatically generated with low confidence">
              <a:extLst>
                <a:ext uri="{FF2B5EF4-FFF2-40B4-BE49-F238E27FC236}">
                  <a16:creationId xmlns:a16="http://schemas.microsoft.com/office/drawing/2014/main" id="{8C788824-8299-240C-F172-2721F319F0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523104" y="1499089"/>
              <a:ext cx="1736253" cy="2954260"/>
            </a:xfrm>
            <a:prstGeom prst="rect">
              <a:avLst/>
            </a:prstGeom>
          </p:spPr>
        </p:pic>
        <p:pic>
          <p:nvPicPr>
            <p:cNvPr id="7" name="Picture 6" descr="A cartoon of a person pushing a walker&#10;&#10;Description automatically generated with low confidence">
              <a:extLst>
                <a:ext uri="{FF2B5EF4-FFF2-40B4-BE49-F238E27FC236}">
                  <a16:creationId xmlns:a16="http://schemas.microsoft.com/office/drawing/2014/main" id="{CD2E8B81-7DFF-D94A-ABA2-B08EE9B882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55747" y="1591294"/>
              <a:ext cx="1736253" cy="2903971"/>
            </a:xfrm>
            <a:prstGeom prst="rect">
              <a:avLst/>
            </a:prstGeom>
          </p:spPr>
        </p:pic>
        <p:pic>
          <p:nvPicPr>
            <p:cNvPr id="8" name="Picture 7" descr="A cartoon of a person holding a stick&#10;&#10;Description automatically generated with low confidence">
              <a:extLst>
                <a:ext uri="{FF2B5EF4-FFF2-40B4-BE49-F238E27FC236}">
                  <a16:creationId xmlns:a16="http://schemas.microsoft.com/office/drawing/2014/main" id="{1158D98F-049B-4ABE-9158-A7B98D44DA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63499" y="1591294"/>
              <a:ext cx="1633018" cy="3004190"/>
            </a:xfrm>
            <a:prstGeom prst="rect">
              <a:avLst/>
            </a:prstGeom>
          </p:spPr>
        </p:pic>
      </p:grpSp>
    </p:spTree>
    <p:extLst>
      <p:ext uri="{BB962C8B-B14F-4D97-AF65-F5344CB8AC3E}">
        <p14:creationId xmlns:p14="http://schemas.microsoft.com/office/powerpoint/2010/main" val="1044320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4" name="Titel 13">
            <a:extLst>
              <a:ext uri="{FF2B5EF4-FFF2-40B4-BE49-F238E27FC236}">
                <a16:creationId xmlns:a16="http://schemas.microsoft.com/office/drawing/2014/main" id="{40248DE5-F513-360E-3BDE-BDA5D7A515B4}"/>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 recognising and fostering higher forms of participation</a:t>
            </a:r>
          </a:p>
        </p:txBody>
      </p:sp>
      <p:graphicFrame>
        <p:nvGraphicFramePr>
          <p:cNvPr id="5" name="Table 10">
            <a:extLst>
              <a:ext uri="{FF2B5EF4-FFF2-40B4-BE49-F238E27FC236}">
                <a16:creationId xmlns:a16="http://schemas.microsoft.com/office/drawing/2014/main" id="{EE1DE41D-8975-3B01-6263-BCD432E19075}"/>
              </a:ext>
            </a:extLst>
          </p:cNvPr>
          <p:cNvGraphicFramePr>
            <a:graphicFrameLocks noGrp="1"/>
          </p:cNvGraphicFramePr>
          <p:nvPr/>
        </p:nvGraphicFramePr>
        <p:xfrm>
          <a:off x="531223" y="2079131"/>
          <a:ext cx="11288244" cy="4328160"/>
        </p:xfrm>
        <a:graphic>
          <a:graphicData uri="http://schemas.openxmlformats.org/drawingml/2006/table">
            <a:tbl>
              <a:tblPr firstRow="1" bandRow="1"/>
              <a:tblGrid>
                <a:gridCol w="3797420">
                  <a:extLst>
                    <a:ext uri="{9D8B030D-6E8A-4147-A177-3AD203B41FA5}">
                      <a16:colId xmlns:a16="http://schemas.microsoft.com/office/drawing/2014/main" val="1336938619"/>
                    </a:ext>
                  </a:extLst>
                </a:gridCol>
                <a:gridCol w="7490824">
                  <a:extLst>
                    <a:ext uri="{9D8B030D-6E8A-4147-A177-3AD203B41FA5}">
                      <a16:colId xmlns:a16="http://schemas.microsoft.com/office/drawing/2014/main" val="226548204"/>
                    </a:ext>
                  </a:extLst>
                </a:gridCol>
              </a:tblGrid>
              <a:tr h="258173">
                <a:tc>
                  <a:txBody>
                    <a:bodyPr/>
                    <a:lstStyle/>
                    <a:p>
                      <a:r>
                        <a:rPr lang="en-GB" sz="2200" b="1" dirty="0">
                          <a:solidFill>
                            <a:schemeClr val="tx2"/>
                          </a:solidFill>
                          <a:latin typeface="+mn-lt"/>
                          <a:cs typeface="Calibri" panose="020F0502020204030204" pitchFamily="34" charset="0"/>
                        </a:rPr>
                        <a:t>Form of participation</a:t>
                      </a:r>
                    </a:p>
                  </a:txBody>
                  <a:tcPr anchor="ctr">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b="1" dirty="0">
                          <a:solidFill>
                            <a:schemeClr val="tx2"/>
                          </a:solidFill>
                          <a:latin typeface="+mn-lt"/>
                          <a:cs typeface="Calibri" panose="020F0502020204030204" pitchFamily="34" charset="0"/>
                        </a:rPr>
                        <a:t>Characteristic features</a:t>
                      </a:r>
                    </a:p>
                  </a:txBody>
                  <a:tcPr anchor="ctr">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3222683"/>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Interactive (empowering)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Having voice and influence in the group’s decisions</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1745245"/>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Active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Expressing opinions, whether solicited or not, or taking other forms of initiative</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5829533"/>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Activity-specific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Being asked to (or volunteering to) undertake specific tasks</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rgbClr val="7AA12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3766327"/>
                  </a:ext>
                </a:extLst>
              </a:tr>
              <a:tr h="392638">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Consultative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Being asked an opinion in specific matters without guarantee of influencing decisions</a:t>
                      </a:r>
                    </a:p>
                  </a:txBody>
                  <a:tcPr>
                    <a:lnL w="12700" cmpd="sng">
                      <a:noFill/>
                      <a:prstDash val="solid"/>
                    </a:lnL>
                    <a:lnR w="12700" cmpd="sng">
                      <a:noFill/>
                      <a:prstDash val="solid"/>
                    </a:lnR>
                    <a:lnT w="12700" cap="flat" cmpd="sng" algn="ctr">
                      <a:solidFill>
                        <a:srgbClr val="7AA12C"/>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7868256"/>
                  </a:ext>
                </a:extLst>
              </a:tr>
              <a:tr h="392638">
                <a:tc>
                  <a:txBody>
                    <a:bodyPr/>
                    <a:lstStyle/>
                    <a:p>
                      <a:r>
                        <a:rPr lang="en-GB" sz="2200">
                          <a:solidFill>
                            <a:schemeClr val="tx1">
                              <a:lumMod val="75000"/>
                              <a:lumOff val="25000"/>
                            </a:schemeClr>
                          </a:solidFill>
                          <a:latin typeface="+mn-lt"/>
                          <a:ea typeface="Calibri" panose="020F0502020204030204" pitchFamily="34" charset="0"/>
                          <a:cs typeface="Calibri" panose="020F0502020204030204" pitchFamily="34" charset="0"/>
                        </a:rPr>
                        <a:t>Passive participation</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rgbClr val="7AA12C"/>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Being informed of decisions ex post facto; or attending meetings and listening in on decision-making, without speaking up</a:t>
                      </a:r>
                    </a:p>
                  </a:txBody>
                  <a:tcPr>
                    <a:lnL w="12700" cmpd="sng">
                      <a:noFill/>
                      <a:prstDash val="solid"/>
                    </a:lnL>
                    <a:lnR w="12700" cmpd="sng">
                      <a:noFill/>
                      <a:prstDash val="solid"/>
                    </a:lnR>
                    <a:lnT w="12700" cap="flat" cmpd="sng" algn="ctr">
                      <a:solidFill>
                        <a:schemeClr val="accent3"/>
                      </a:solidFill>
                      <a:prstDash val="solid"/>
                      <a:round/>
                      <a:headEnd type="none" w="med" len="med"/>
                      <a:tailEnd type="none" w="med" len="med"/>
                    </a:lnT>
                    <a:lnB w="12700" cap="flat" cmpd="sng" algn="ctr">
                      <a:solidFill>
                        <a:srgbClr val="7AA12C"/>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5566607"/>
                  </a:ext>
                </a:extLst>
              </a:tr>
              <a:tr h="392638">
                <a:tc>
                  <a:txBody>
                    <a:bodyPr/>
                    <a:lstStyle/>
                    <a:p>
                      <a:r>
                        <a:rPr lang="en-GB" sz="2200">
                          <a:solidFill>
                            <a:schemeClr val="tx1">
                              <a:lumMod val="75000"/>
                              <a:lumOff val="25000"/>
                            </a:schemeClr>
                          </a:solidFill>
                          <a:latin typeface="+mn-lt"/>
                          <a:ea typeface="Calibri" panose="020F0502020204030204" pitchFamily="34" charset="0"/>
                          <a:cs typeface="Calibri" panose="020F0502020204030204" pitchFamily="34" charset="0"/>
                        </a:rPr>
                        <a:t>Nominal participation</a:t>
                      </a:r>
                    </a:p>
                  </a:txBody>
                  <a:tcPr>
                    <a:lnL w="12700" cmpd="sng">
                      <a:noFill/>
                      <a:prstDash val="solid"/>
                    </a:lnL>
                    <a:lnR w="12700" cmpd="sng">
                      <a:noFill/>
                      <a:prstDash val="solid"/>
                    </a:lnR>
                    <a:lnT w="12700" cap="flat" cmpd="sng" algn="ctr">
                      <a:solidFill>
                        <a:srgbClr val="7AA12C"/>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tc>
                  <a:txBody>
                    <a:bodyPr/>
                    <a:lstStyle/>
                    <a:p>
                      <a:r>
                        <a:rPr lang="en-GB" sz="2200" dirty="0">
                          <a:solidFill>
                            <a:schemeClr val="tx1">
                              <a:lumMod val="75000"/>
                              <a:lumOff val="25000"/>
                            </a:schemeClr>
                          </a:solidFill>
                          <a:latin typeface="+mn-lt"/>
                          <a:ea typeface="Calibri" panose="020F0502020204030204" pitchFamily="34" charset="0"/>
                          <a:cs typeface="Calibri" panose="020F0502020204030204" pitchFamily="34" charset="0"/>
                        </a:rPr>
                        <a:t>Membership in the group</a:t>
                      </a:r>
                    </a:p>
                  </a:txBody>
                  <a:tcPr>
                    <a:lnL w="12700" cmpd="sng">
                      <a:noFill/>
                      <a:prstDash val="solid"/>
                    </a:lnL>
                    <a:lnR w="12700" cmpd="sng">
                      <a:noFill/>
                      <a:prstDash val="solid"/>
                    </a:lnR>
                    <a:lnT w="12700" cap="flat" cmpd="sng" algn="ctr">
                      <a:solidFill>
                        <a:srgbClr val="7AA12C"/>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170557987"/>
                  </a:ext>
                </a:extLst>
              </a:tr>
            </a:tbl>
          </a:graphicData>
        </a:graphic>
      </p:graphicFrame>
      <p:sp>
        <p:nvSpPr>
          <p:cNvPr id="7" name="TextBox 6">
            <a:extLst>
              <a:ext uri="{FF2B5EF4-FFF2-40B4-BE49-F238E27FC236}">
                <a16:creationId xmlns:a16="http://schemas.microsoft.com/office/drawing/2014/main" id="{596C4A2E-C945-AA70-FA76-23EA4D6A6E08}"/>
              </a:ext>
            </a:extLst>
          </p:cNvPr>
          <p:cNvSpPr txBox="1"/>
          <p:nvPr/>
        </p:nvSpPr>
        <p:spPr>
          <a:xfrm>
            <a:off x="531223" y="1475145"/>
            <a:ext cx="8036001" cy="461665"/>
          </a:xfrm>
          <a:prstGeom prst="rect">
            <a:avLst/>
          </a:prstGeom>
          <a:noFill/>
        </p:spPr>
        <p:txBody>
          <a:bodyPr wrap="square">
            <a:spAutoFit/>
          </a:bodyPr>
          <a:lstStyle/>
          <a:p>
            <a:r>
              <a:rPr lang="en-GB" sz="2400" b="1" dirty="0">
                <a:cs typeface="Calibri" panose="020F0502020204030204" pitchFamily="34" charset="0"/>
              </a:rPr>
              <a:t>Six levels of participation (adapted from Agarwal, 2001)</a:t>
            </a:r>
            <a:endParaRPr lang="en-US" sz="2400" b="1" dirty="0"/>
          </a:p>
        </p:txBody>
      </p:sp>
    </p:spTree>
    <p:extLst>
      <p:ext uri="{BB962C8B-B14F-4D97-AF65-F5344CB8AC3E}">
        <p14:creationId xmlns:p14="http://schemas.microsoft.com/office/powerpoint/2010/main" val="35441902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650669"/>
            <a:ext cx="5062055" cy="4636919"/>
          </a:xfrm>
        </p:spPr>
        <p:txBody>
          <a:bodyPr>
            <a:normAutofit/>
          </a:bodyPr>
          <a:lstStyle/>
          <a:p>
            <a:r>
              <a:rPr lang="en-GB" sz="2600" b="1" dirty="0">
                <a:solidFill>
                  <a:schemeClr val="accent5"/>
                </a:solidFill>
              </a:rPr>
              <a:t>Meaningful participation requires addressing context-specific barriers.</a:t>
            </a:r>
            <a:endParaRPr lang="en-GB" sz="2600" dirty="0">
              <a:solidFill>
                <a:schemeClr val="accent5"/>
              </a:solidFill>
              <a:cs typeface="Calibri" panose="020F0502020204030204" pitchFamily="34" charset="0"/>
            </a:endParaRPr>
          </a:p>
          <a:p>
            <a:r>
              <a:rPr lang="en-GB" sz="2600" dirty="0">
                <a:solidFill>
                  <a:schemeClr val="tx1">
                    <a:lumMod val="85000"/>
                    <a:lumOff val="15000"/>
                  </a:schemeClr>
                </a:solidFill>
                <a:cs typeface="Calibri" panose="020F0502020204030204" pitchFamily="34" charset="0"/>
              </a:rPr>
              <a:t>Empowering participation and bottom-up learning requires continuously asking… </a:t>
            </a:r>
          </a:p>
          <a:p>
            <a:pPr marL="0" indent="0">
              <a:buNone/>
            </a:pPr>
            <a:endParaRPr lang="en-US" sz="2600" dirty="0"/>
          </a:p>
        </p:txBody>
      </p:sp>
      <p:sp>
        <p:nvSpPr>
          <p:cNvPr id="4" name="Titel 13">
            <a:extLst>
              <a:ext uri="{FF2B5EF4-FFF2-40B4-BE49-F238E27FC236}">
                <a16:creationId xmlns:a16="http://schemas.microsoft.com/office/drawing/2014/main" id="{E863BBBA-ADF3-BC65-7CB6-B6E700D78814}"/>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B) Representation: recognizing and fostering higher forms of participation</a:t>
            </a:r>
          </a:p>
        </p:txBody>
      </p:sp>
      <p:sp>
        <p:nvSpPr>
          <p:cNvPr id="5" name="Speech Bubble: Oval 4">
            <a:extLst>
              <a:ext uri="{FF2B5EF4-FFF2-40B4-BE49-F238E27FC236}">
                <a16:creationId xmlns:a16="http://schemas.microsoft.com/office/drawing/2014/main" id="{6D6A8D5C-D5B7-DA53-BBF5-0F7906452662}"/>
              </a:ext>
            </a:extLst>
          </p:cNvPr>
          <p:cNvSpPr/>
          <p:nvPr/>
        </p:nvSpPr>
        <p:spPr>
          <a:xfrm>
            <a:off x="5712177" y="2470068"/>
            <a:ext cx="4040059" cy="3453331"/>
          </a:xfrm>
          <a:prstGeom prst="wedgeEllipseCallout">
            <a:avLst>
              <a:gd name="adj1" fmla="val 56136"/>
              <a:gd name="adj2" fmla="val -61547"/>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sz="2400" dirty="0">
                <a:cs typeface="Calibri" panose="020F0502020204030204" pitchFamily="34" charset="0"/>
              </a:rPr>
              <a:t>What voices are being heard at the different stages of decision-making processes, and what is the weight and legitimacy given to diverse voices? </a:t>
            </a:r>
          </a:p>
        </p:txBody>
      </p:sp>
      <p:pic>
        <p:nvPicPr>
          <p:cNvPr id="6" name="Picture 5">
            <a:extLst>
              <a:ext uri="{FF2B5EF4-FFF2-40B4-BE49-F238E27FC236}">
                <a16:creationId xmlns:a16="http://schemas.microsoft.com/office/drawing/2014/main" id="{6573587B-DE3F-A01B-D602-D372AC518D7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9752236" y="1630649"/>
            <a:ext cx="2049932" cy="4215460"/>
          </a:xfrm>
          <a:prstGeom prst="rect">
            <a:avLst/>
          </a:prstGeom>
        </p:spPr>
      </p:pic>
    </p:spTree>
    <p:extLst>
      <p:ext uri="{BB962C8B-B14F-4D97-AF65-F5344CB8AC3E}">
        <p14:creationId xmlns:p14="http://schemas.microsoft.com/office/powerpoint/2010/main" val="17647980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591295"/>
            <a:ext cx="10952215" cy="1745672"/>
          </a:xfrm>
        </p:spPr>
        <p:txBody>
          <a:bodyPr>
            <a:normAutofit/>
          </a:bodyPr>
          <a:lstStyle/>
          <a:p>
            <a:r>
              <a:rPr lang="en-GB" sz="2600" dirty="0"/>
              <a:t>Redistribution refers to</a:t>
            </a:r>
            <a:r>
              <a:rPr lang="en-GB" sz="2600" dirty="0">
                <a:solidFill>
                  <a:schemeClr val="accent5"/>
                </a:solidFill>
              </a:rPr>
              <a:t> </a:t>
            </a:r>
            <a:r>
              <a:rPr lang="en-GB" sz="2600" b="1" dirty="0">
                <a:solidFill>
                  <a:schemeClr val="accent5"/>
                </a:solidFill>
              </a:rPr>
              <a:t>an intentional effort to bring more equity to how rights and goods, as well as costs, risks and responsibilities, are distributed in a society. </a:t>
            </a:r>
            <a:r>
              <a:rPr lang="en-GB" sz="2600" dirty="0"/>
              <a:t>These rights and goods give power (including power over others) to those who control them.</a:t>
            </a:r>
          </a:p>
        </p:txBody>
      </p:sp>
      <p:sp>
        <p:nvSpPr>
          <p:cNvPr id="4" name="Titel 13">
            <a:extLst>
              <a:ext uri="{FF2B5EF4-FFF2-40B4-BE49-F238E27FC236}">
                <a16:creationId xmlns:a16="http://schemas.microsoft.com/office/drawing/2014/main" id="{AB8F6793-1787-9586-E11F-AAC133901FA9}"/>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C) Redistribution</a:t>
            </a:r>
          </a:p>
        </p:txBody>
      </p:sp>
      <p:sp>
        <p:nvSpPr>
          <p:cNvPr id="5" name="TextBox 4">
            <a:extLst>
              <a:ext uri="{FF2B5EF4-FFF2-40B4-BE49-F238E27FC236}">
                <a16:creationId xmlns:a16="http://schemas.microsoft.com/office/drawing/2014/main" id="{A55D709C-9FFF-AE2E-F8C6-C2E996C67A30}"/>
              </a:ext>
            </a:extLst>
          </p:cNvPr>
          <p:cNvSpPr txBox="1"/>
          <p:nvPr/>
        </p:nvSpPr>
        <p:spPr>
          <a:xfrm>
            <a:off x="2667197" y="4115525"/>
            <a:ext cx="1649107" cy="1107996"/>
          </a:xfrm>
          <a:prstGeom prst="rect">
            <a:avLst/>
          </a:prstGeom>
          <a:noFill/>
        </p:spPr>
        <p:txBody>
          <a:bodyPr wrap="square" rtlCol="0">
            <a:spAutoFit/>
          </a:bodyPr>
          <a:lstStyle/>
          <a:p>
            <a:pPr algn="ctr"/>
            <a:r>
              <a:rPr lang="en-GB" sz="2200" dirty="0">
                <a:solidFill>
                  <a:schemeClr val="tx1">
                    <a:lumMod val="85000"/>
                    <a:lumOff val="15000"/>
                  </a:schemeClr>
                </a:solidFill>
                <a:cs typeface="Calibri" panose="020F0502020204030204" pitchFamily="34" charset="0"/>
              </a:rPr>
              <a:t>Resource access and control</a:t>
            </a:r>
          </a:p>
        </p:txBody>
      </p:sp>
      <p:sp>
        <p:nvSpPr>
          <p:cNvPr id="6" name="TextBox 5">
            <a:extLst>
              <a:ext uri="{FF2B5EF4-FFF2-40B4-BE49-F238E27FC236}">
                <a16:creationId xmlns:a16="http://schemas.microsoft.com/office/drawing/2014/main" id="{7D578A53-021A-6601-2E61-7652010F5B2F}"/>
              </a:ext>
            </a:extLst>
          </p:cNvPr>
          <p:cNvSpPr txBox="1"/>
          <p:nvPr/>
        </p:nvSpPr>
        <p:spPr>
          <a:xfrm>
            <a:off x="7580712" y="3750749"/>
            <a:ext cx="2046576" cy="1785104"/>
          </a:xfrm>
          <a:prstGeom prst="rect">
            <a:avLst/>
          </a:prstGeom>
          <a:noFill/>
        </p:spPr>
        <p:txBody>
          <a:bodyPr wrap="square" rtlCol="0">
            <a:spAutoFit/>
          </a:bodyPr>
          <a:lstStyle/>
          <a:p>
            <a:pPr algn="ctr"/>
            <a:r>
              <a:rPr lang="en-GB" sz="2200" dirty="0">
                <a:solidFill>
                  <a:schemeClr val="tx1">
                    <a:lumMod val="85000"/>
                    <a:lumOff val="15000"/>
                  </a:schemeClr>
                </a:solidFill>
                <a:cs typeface="Calibri" panose="020F0502020204030204" pitchFamily="34" charset="0"/>
              </a:rPr>
              <a:t>Gender,</a:t>
            </a:r>
          </a:p>
          <a:p>
            <a:pPr algn="ctr"/>
            <a:r>
              <a:rPr lang="en-GB" sz="2200" dirty="0">
                <a:solidFill>
                  <a:schemeClr val="tx1">
                    <a:lumMod val="85000"/>
                    <a:lumOff val="15000"/>
                  </a:schemeClr>
                </a:solidFill>
                <a:cs typeface="Calibri" panose="020F0502020204030204" pitchFamily="34" charset="0"/>
              </a:rPr>
              <a:t>class structures &amp; other social differences &amp; inequalities</a:t>
            </a:r>
          </a:p>
        </p:txBody>
      </p:sp>
      <p:grpSp>
        <p:nvGrpSpPr>
          <p:cNvPr id="7" name="Group 6">
            <a:extLst>
              <a:ext uri="{FF2B5EF4-FFF2-40B4-BE49-F238E27FC236}">
                <a16:creationId xmlns:a16="http://schemas.microsoft.com/office/drawing/2014/main" id="{2AFC1B4E-A681-72A5-C460-2C764C5CC21F}"/>
              </a:ext>
            </a:extLst>
          </p:cNvPr>
          <p:cNvGrpSpPr/>
          <p:nvPr/>
        </p:nvGrpSpPr>
        <p:grpSpPr>
          <a:xfrm>
            <a:off x="4327679" y="3928052"/>
            <a:ext cx="3053824" cy="1422832"/>
            <a:chOff x="3706977" y="2827050"/>
            <a:chExt cx="2203167" cy="884321"/>
          </a:xfrm>
          <a:solidFill>
            <a:schemeClr val="accent2"/>
          </a:solidFill>
        </p:grpSpPr>
        <p:sp>
          <p:nvSpPr>
            <p:cNvPr id="8" name="Arrow: Left-Right 7">
              <a:extLst>
                <a:ext uri="{FF2B5EF4-FFF2-40B4-BE49-F238E27FC236}">
                  <a16:creationId xmlns:a16="http://schemas.microsoft.com/office/drawing/2014/main" id="{B0724EB0-5617-4CB8-EB85-12DCED6A032D}"/>
                </a:ext>
              </a:extLst>
            </p:cNvPr>
            <p:cNvSpPr/>
            <p:nvPr/>
          </p:nvSpPr>
          <p:spPr>
            <a:xfrm>
              <a:off x="3706977" y="2827050"/>
              <a:ext cx="2203167" cy="884321"/>
            </a:xfrm>
            <a:prstGeom prst="lef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9" name="TextBox 8">
              <a:extLst>
                <a:ext uri="{FF2B5EF4-FFF2-40B4-BE49-F238E27FC236}">
                  <a16:creationId xmlns:a16="http://schemas.microsoft.com/office/drawing/2014/main" id="{565EFC02-9124-CF3D-2B02-5875A838475E}"/>
                </a:ext>
              </a:extLst>
            </p:cNvPr>
            <p:cNvSpPr txBox="1"/>
            <p:nvPr/>
          </p:nvSpPr>
          <p:spPr>
            <a:xfrm>
              <a:off x="4168866" y="3019978"/>
              <a:ext cx="1285373" cy="535982"/>
            </a:xfrm>
            <a:prstGeom prst="rect">
              <a:avLst/>
            </a:prstGeom>
            <a:grpFill/>
          </p:spPr>
          <p:txBody>
            <a:bodyPr wrap="square" rtlCol="0">
              <a:spAutoFit/>
            </a:bodyPr>
            <a:lstStyle/>
            <a:p>
              <a:pPr algn="ctr"/>
              <a:r>
                <a:rPr lang="en-GB" sz="2000" b="1" dirty="0">
                  <a:solidFill>
                    <a:schemeClr val="bg1"/>
                  </a:solidFill>
                  <a:cs typeface="Calibri" panose="020F0502020204030204" pitchFamily="34" charset="0"/>
                </a:rPr>
                <a:t>Empower or marginalize</a:t>
              </a:r>
            </a:p>
          </p:txBody>
        </p:sp>
      </p:grpSp>
      <p:grpSp>
        <p:nvGrpSpPr>
          <p:cNvPr id="10" name="Group 9">
            <a:extLst>
              <a:ext uri="{FF2B5EF4-FFF2-40B4-BE49-F238E27FC236}">
                <a16:creationId xmlns:a16="http://schemas.microsoft.com/office/drawing/2014/main" id="{35D08CEE-C0BA-A4BE-BE67-0096DF9E8980}"/>
              </a:ext>
            </a:extLst>
          </p:cNvPr>
          <p:cNvGrpSpPr/>
          <p:nvPr/>
        </p:nvGrpSpPr>
        <p:grpSpPr>
          <a:xfrm>
            <a:off x="374704" y="3726327"/>
            <a:ext cx="2260332" cy="1688362"/>
            <a:chOff x="498269" y="2532954"/>
            <a:chExt cx="2312271" cy="1727158"/>
          </a:xfrm>
        </p:grpSpPr>
        <p:pic>
          <p:nvPicPr>
            <p:cNvPr id="11" name="Picture 4" descr="River - Free nature icons">
              <a:extLst>
                <a:ext uri="{FF2B5EF4-FFF2-40B4-BE49-F238E27FC236}">
                  <a16:creationId xmlns:a16="http://schemas.microsoft.com/office/drawing/2014/main" id="{E272A50D-E278-28D1-7B7F-009F5E649370}"/>
                </a:ext>
              </a:extLst>
            </p:cNvPr>
            <p:cNvPicPr>
              <a:picLocks noChangeAspect="1" noChangeArrowheads="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993263" y="2532954"/>
              <a:ext cx="1727158" cy="172715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descr="Grain with solid fill">
              <a:extLst>
                <a:ext uri="{FF2B5EF4-FFF2-40B4-BE49-F238E27FC236}">
                  <a16:creationId xmlns:a16="http://schemas.microsoft.com/office/drawing/2014/main" id="{F2A40432-26E0-5922-3040-A8FFFC4DC0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474922" y="3021069"/>
              <a:ext cx="1248945" cy="1202251"/>
            </a:xfrm>
            <a:prstGeom prst="rect">
              <a:avLst/>
            </a:prstGeom>
          </p:spPr>
        </p:pic>
        <p:pic>
          <p:nvPicPr>
            <p:cNvPr id="13" name="Graphic 12" descr="Money with solid fill">
              <a:extLst>
                <a:ext uri="{FF2B5EF4-FFF2-40B4-BE49-F238E27FC236}">
                  <a16:creationId xmlns:a16="http://schemas.microsoft.com/office/drawing/2014/main" id="{555BC948-EB3D-0299-702A-6E46911F8E2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28308" y="2646177"/>
              <a:ext cx="742065" cy="742065"/>
            </a:xfrm>
            <a:prstGeom prst="rect">
              <a:avLst/>
            </a:prstGeom>
          </p:spPr>
        </p:pic>
        <p:pic>
          <p:nvPicPr>
            <p:cNvPr id="14" name="Graphic 13" descr="Cow with solid fill">
              <a:extLst>
                <a:ext uri="{FF2B5EF4-FFF2-40B4-BE49-F238E27FC236}">
                  <a16:creationId xmlns:a16="http://schemas.microsoft.com/office/drawing/2014/main" id="{186DD213-8E3F-C4B5-C946-8EB73306627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96140" y="3213248"/>
              <a:ext cx="914400" cy="914400"/>
            </a:xfrm>
            <a:prstGeom prst="rect">
              <a:avLst/>
            </a:prstGeom>
          </p:spPr>
        </p:pic>
      </p:grpSp>
      <p:grpSp>
        <p:nvGrpSpPr>
          <p:cNvPr id="15" name="Group 14">
            <a:extLst>
              <a:ext uri="{FF2B5EF4-FFF2-40B4-BE49-F238E27FC236}">
                <a16:creationId xmlns:a16="http://schemas.microsoft.com/office/drawing/2014/main" id="{84F12085-7132-5310-B25C-FB8D9B6A3CE7}"/>
              </a:ext>
            </a:extLst>
          </p:cNvPr>
          <p:cNvGrpSpPr/>
          <p:nvPr/>
        </p:nvGrpSpPr>
        <p:grpSpPr>
          <a:xfrm>
            <a:off x="9826497" y="3737214"/>
            <a:ext cx="1816863" cy="1878554"/>
            <a:chOff x="2127020" y="1203605"/>
            <a:chExt cx="2969317" cy="3070138"/>
          </a:xfrm>
        </p:grpSpPr>
        <p:sp>
          <p:nvSpPr>
            <p:cNvPr id="16" name="Oval 15">
              <a:extLst>
                <a:ext uri="{FF2B5EF4-FFF2-40B4-BE49-F238E27FC236}">
                  <a16:creationId xmlns:a16="http://schemas.microsoft.com/office/drawing/2014/main" id="{3544B707-3EBD-7194-8B3C-20E6A05B8ACD}"/>
                </a:ext>
              </a:extLst>
            </p:cNvPr>
            <p:cNvSpPr/>
            <p:nvPr/>
          </p:nvSpPr>
          <p:spPr>
            <a:xfrm>
              <a:off x="2239014" y="1203605"/>
              <a:ext cx="2857323" cy="2829159"/>
            </a:xfrm>
            <a:prstGeom prst="ellipse">
              <a:avLst/>
            </a:prstGeom>
            <a:solidFill>
              <a:schemeClr val="accent6">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cartoon of a person wearing a blue robe&#10;&#10;Description automatically generated with medium confidence">
              <a:extLst>
                <a:ext uri="{FF2B5EF4-FFF2-40B4-BE49-F238E27FC236}">
                  <a16:creationId xmlns:a16="http://schemas.microsoft.com/office/drawing/2014/main" id="{E0658033-A87F-72D1-ACDD-524542E952E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83040" y="1238316"/>
              <a:ext cx="1608846" cy="2794447"/>
            </a:xfrm>
            <a:prstGeom prst="rect">
              <a:avLst/>
            </a:prstGeom>
          </p:spPr>
        </p:pic>
        <p:pic>
          <p:nvPicPr>
            <p:cNvPr id="18" name="Picture 17" descr="A cartoon of a person&#10;&#10;Description automatically generated with medium confidence">
              <a:extLst>
                <a:ext uri="{FF2B5EF4-FFF2-40B4-BE49-F238E27FC236}">
                  <a16:creationId xmlns:a16="http://schemas.microsoft.com/office/drawing/2014/main" id="{9301FBB0-8217-163A-7974-F28530FB6FE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a:off x="2127020" y="1263588"/>
              <a:ext cx="1448291" cy="2829160"/>
            </a:xfrm>
            <a:prstGeom prst="rect">
              <a:avLst/>
            </a:prstGeom>
          </p:spPr>
        </p:pic>
        <p:pic>
          <p:nvPicPr>
            <p:cNvPr id="19" name="Picture 18" descr="A cartoon of a person holding a stick&#10;&#10;Description automatically generated with low confidence">
              <a:extLst>
                <a:ext uri="{FF2B5EF4-FFF2-40B4-BE49-F238E27FC236}">
                  <a16:creationId xmlns:a16="http://schemas.microsoft.com/office/drawing/2014/main" id="{DA94D335-0EA9-94CB-F602-3B897DF7C0C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851166" y="1269553"/>
              <a:ext cx="1633018" cy="3004190"/>
            </a:xfrm>
            <a:prstGeom prst="rect">
              <a:avLst/>
            </a:prstGeom>
          </p:spPr>
        </p:pic>
      </p:grpSp>
    </p:spTree>
    <p:extLst>
      <p:ext uri="{BB962C8B-B14F-4D97-AF65-F5344CB8AC3E}">
        <p14:creationId xmlns:p14="http://schemas.microsoft.com/office/powerpoint/2010/main" val="2451708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latin typeface="Tw Cen MT"/>
              <a:cs typeface="Arial"/>
            </a:endParaRPr>
          </a:p>
        </p:txBody>
      </p:sp>
      <p:sp>
        <p:nvSpPr>
          <p:cNvPr id="3" name="Content Placeholder 2">
            <a:extLst>
              <a:ext uri="{FF2B5EF4-FFF2-40B4-BE49-F238E27FC236}">
                <a16:creationId xmlns:a16="http://schemas.microsoft.com/office/drawing/2014/main" id="{DD6713D0-9B80-15AB-8F56-8BE1043B8BF1}"/>
              </a:ext>
            </a:extLst>
          </p:cNvPr>
          <p:cNvSpPr>
            <a:spLocks noGrp="1"/>
          </p:cNvSpPr>
          <p:nvPr>
            <p:ph idx="1"/>
          </p:nvPr>
        </p:nvSpPr>
        <p:spPr>
          <a:xfrm>
            <a:off x="531223" y="1774020"/>
            <a:ext cx="4076403" cy="4513569"/>
          </a:xfrm>
        </p:spPr>
        <p:txBody>
          <a:bodyPr/>
          <a:lstStyle/>
          <a:p>
            <a:r>
              <a:rPr lang="en-GB" sz="2600" dirty="0">
                <a:cs typeface="Calibri"/>
              </a:rPr>
              <a:t>A </a:t>
            </a:r>
            <a:r>
              <a:rPr lang="en-GB" sz="2600" b="1" dirty="0">
                <a:solidFill>
                  <a:schemeClr val="accent5"/>
                </a:solidFill>
                <a:cs typeface="Calibri"/>
              </a:rPr>
              <a:t>Sustainable Livelihoods Framework</a:t>
            </a:r>
            <a:r>
              <a:rPr lang="en-GB" sz="2600" b="1" dirty="0">
                <a:solidFill>
                  <a:srgbClr val="F4971A"/>
                </a:solidFill>
                <a:cs typeface="Calibri"/>
              </a:rPr>
              <a:t> </a:t>
            </a:r>
            <a:r>
              <a:rPr lang="en-GB" sz="2600" dirty="0">
                <a:cs typeface="Calibri"/>
              </a:rPr>
              <a:t>can be used to examine the distribution of costs, benefits and risks in </a:t>
            </a:r>
            <a:r>
              <a:rPr lang="en-GB" sz="2600" dirty="0" err="1">
                <a:cs typeface="Calibri"/>
              </a:rPr>
              <a:t>WEFE</a:t>
            </a:r>
            <a:r>
              <a:rPr lang="en-GB" sz="2600" dirty="0">
                <a:cs typeface="Calibri"/>
              </a:rPr>
              <a:t> Nexus interventions, and help identify ways to achieve a more equal distribution.</a:t>
            </a:r>
          </a:p>
        </p:txBody>
      </p:sp>
      <p:sp>
        <p:nvSpPr>
          <p:cNvPr id="4" name="Titel 13">
            <a:extLst>
              <a:ext uri="{FF2B5EF4-FFF2-40B4-BE49-F238E27FC236}">
                <a16:creationId xmlns:a16="http://schemas.microsoft.com/office/drawing/2014/main" id="{9AA814C9-25F0-2D67-7CA1-49FF1208B706}"/>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C) Redistribution: understanding different types of livelihood assets</a:t>
            </a:r>
          </a:p>
        </p:txBody>
      </p:sp>
      <p:grpSp>
        <p:nvGrpSpPr>
          <p:cNvPr id="5" name="Group 4">
            <a:extLst>
              <a:ext uri="{FF2B5EF4-FFF2-40B4-BE49-F238E27FC236}">
                <a16:creationId xmlns:a16="http://schemas.microsoft.com/office/drawing/2014/main" id="{A4E57CE2-EBE0-0A0D-4730-79CADB8447B7}"/>
              </a:ext>
            </a:extLst>
          </p:cNvPr>
          <p:cNvGrpSpPr/>
          <p:nvPr/>
        </p:nvGrpSpPr>
        <p:grpSpPr>
          <a:xfrm>
            <a:off x="5591325" y="1990281"/>
            <a:ext cx="5892114" cy="3661453"/>
            <a:chOff x="2578206" y="2373625"/>
            <a:chExt cx="4310149" cy="2424404"/>
          </a:xfrm>
        </p:grpSpPr>
        <p:sp>
          <p:nvSpPr>
            <p:cNvPr id="6" name="TextBox 5">
              <a:extLst>
                <a:ext uri="{FF2B5EF4-FFF2-40B4-BE49-F238E27FC236}">
                  <a16:creationId xmlns:a16="http://schemas.microsoft.com/office/drawing/2014/main" id="{9FA2B69B-3508-DA04-4664-EADF9A337189}"/>
                </a:ext>
              </a:extLst>
            </p:cNvPr>
            <p:cNvSpPr txBox="1"/>
            <p:nvPr/>
          </p:nvSpPr>
          <p:spPr>
            <a:xfrm>
              <a:off x="4358796" y="3285907"/>
              <a:ext cx="754414" cy="285309"/>
            </a:xfrm>
            <a:prstGeom prst="rect">
              <a:avLst/>
            </a:prstGeom>
            <a:noFill/>
          </p:spPr>
          <p:txBody>
            <a:bodyPr wrap="none" rtlCol="0">
              <a:spAutoFit/>
            </a:bodyPr>
            <a:lstStyle/>
            <a:p>
              <a:pPr algn="ctr"/>
              <a:r>
                <a:rPr lang="en-GB" sz="2200" b="1">
                  <a:solidFill>
                    <a:srgbClr val="004B82"/>
                  </a:solidFill>
                </a:rPr>
                <a:t>ASSETS</a:t>
              </a:r>
            </a:p>
          </p:txBody>
        </p:sp>
        <p:grpSp>
          <p:nvGrpSpPr>
            <p:cNvPr id="7" name="Group 6">
              <a:extLst>
                <a:ext uri="{FF2B5EF4-FFF2-40B4-BE49-F238E27FC236}">
                  <a16:creationId xmlns:a16="http://schemas.microsoft.com/office/drawing/2014/main" id="{408226AA-50FC-1F7D-1282-4A4880505BB9}"/>
                </a:ext>
              </a:extLst>
            </p:cNvPr>
            <p:cNvGrpSpPr/>
            <p:nvPr/>
          </p:nvGrpSpPr>
          <p:grpSpPr>
            <a:xfrm>
              <a:off x="3518243" y="2433252"/>
              <a:ext cx="933010" cy="888620"/>
              <a:chOff x="5461678" y="2852915"/>
              <a:chExt cx="933010" cy="888620"/>
            </a:xfrm>
          </p:grpSpPr>
          <p:pic>
            <p:nvPicPr>
              <p:cNvPr id="23" name="Picture 22" descr="A picture containing icon&#10;&#10;Description automatically generated">
                <a:extLst>
                  <a:ext uri="{FF2B5EF4-FFF2-40B4-BE49-F238E27FC236}">
                    <a16:creationId xmlns:a16="http://schemas.microsoft.com/office/drawing/2014/main" id="{1D26A37C-12EB-7705-56FC-3C55624B07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61678" y="2852915"/>
                <a:ext cx="933010" cy="888620"/>
              </a:xfrm>
              <a:prstGeom prst="rect">
                <a:avLst/>
              </a:prstGeom>
            </p:spPr>
          </p:pic>
          <p:sp>
            <p:nvSpPr>
              <p:cNvPr id="24" name="TextBox 23">
                <a:extLst>
                  <a:ext uri="{FF2B5EF4-FFF2-40B4-BE49-F238E27FC236}">
                    <a16:creationId xmlns:a16="http://schemas.microsoft.com/office/drawing/2014/main" id="{B7FD12B3-8B81-C311-664F-B5F5133D05E9}"/>
                  </a:ext>
                </a:extLst>
              </p:cNvPr>
              <p:cNvSpPr txBox="1"/>
              <p:nvPr/>
            </p:nvSpPr>
            <p:spPr>
              <a:xfrm>
                <a:off x="5497259" y="3096372"/>
                <a:ext cx="810431" cy="285309"/>
              </a:xfrm>
              <a:prstGeom prst="rect">
                <a:avLst/>
              </a:prstGeom>
              <a:noFill/>
            </p:spPr>
            <p:txBody>
              <a:bodyPr wrap="square">
                <a:spAutoFit/>
              </a:bodyPr>
              <a:lstStyle/>
              <a:p>
                <a:pPr algn="ctr"/>
                <a:r>
                  <a:rPr lang="en-GB" sz="2200" b="1" i="0" u="none" strike="noStrike" baseline="0" dirty="0">
                    <a:solidFill>
                      <a:schemeClr val="tx1">
                        <a:lumMod val="85000"/>
                        <a:lumOff val="15000"/>
                      </a:schemeClr>
                    </a:solidFill>
                    <a:cs typeface="Calibri" panose="020F0502020204030204" pitchFamily="34" charset="0"/>
                  </a:rPr>
                  <a:t>Natural</a:t>
                </a:r>
                <a:r>
                  <a:rPr lang="en-GB" sz="2200" b="1" i="0" u="none" strike="noStrike" baseline="0" dirty="0">
                    <a:solidFill>
                      <a:schemeClr val="tx1">
                        <a:lumMod val="75000"/>
                        <a:lumOff val="25000"/>
                      </a:schemeClr>
                    </a:solidFill>
                    <a:cs typeface="Calibri" panose="020F0502020204030204" pitchFamily="34" charset="0"/>
                  </a:rPr>
                  <a:t> </a:t>
                </a:r>
                <a:endParaRPr lang="en-GB" sz="2200" dirty="0">
                  <a:solidFill>
                    <a:schemeClr val="tx1">
                      <a:lumMod val="75000"/>
                      <a:lumOff val="25000"/>
                    </a:schemeClr>
                  </a:solidFill>
                  <a:cs typeface="Calibri" panose="020F0502020204030204" pitchFamily="34" charset="0"/>
                </a:endParaRPr>
              </a:p>
            </p:txBody>
          </p:sp>
        </p:grpSp>
        <p:grpSp>
          <p:nvGrpSpPr>
            <p:cNvPr id="8" name="Group 7">
              <a:extLst>
                <a:ext uri="{FF2B5EF4-FFF2-40B4-BE49-F238E27FC236}">
                  <a16:creationId xmlns:a16="http://schemas.microsoft.com/office/drawing/2014/main" id="{A49C962A-3AE7-C4D4-7544-619C1847D119}"/>
                </a:ext>
              </a:extLst>
            </p:cNvPr>
            <p:cNvGrpSpPr/>
            <p:nvPr/>
          </p:nvGrpSpPr>
          <p:grpSpPr>
            <a:xfrm>
              <a:off x="2578206" y="3272651"/>
              <a:ext cx="997762" cy="863952"/>
              <a:chOff x="958772" y="2543023"/>
              <a:chExt cx="997762" cy="863952"/>
            </a:xfrm>
          </p:grpSpPr>
          <p:pic>
            <p:nvPicPr>
              <p:cNvPr id="21" name="Picture 20" descr="Shape, icon&#10;&#10;Description automatically generated">
                <a:extLst>
                  <a:ext uri="{FF2B5EF4-FFF2-40B4-BE49-F238E27FC236}">
                    <a16:creationId xmlns:a16="http://schemas.microsoft.com/office/drawing/2014/main" id="{0E79205D-2284-7614-843A-EAA5B86831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99" y="2543023"/>
                <a:ext cx="971635" cy="863952"/>
              </a:xfrm>
              <a:prstGeom prst="rect">
                <a:avLst/>
              </a:prstGeom>
            </p:spPr>
          </p:pic>
          <p:sp>
            <p:nvSpPr>
              <p:cNvPr id="22" name="TextBox 21">
                <a:extLst>
                  <a:ext uri="{FF2B5EF4-FFF2-40B4-BE49-F238E27FC236}">
                    <a16:creationId xmlns:a16="http://schemas.microsoft.com/office/drawing/2014/main" id="{446C8922-B398-E386-E55A-5D921E4E8D8D}"/>
                  </a:ext>
                </a:extLst>
              </p:cNvPr>
              <p:cNvSpPr txBox="1"/>
              <p:nvPr/>
            </p:nvSpPr>
            <p:spPr>
              <a:xfrm>
                <a:off x="958772" y="2821111"/>
                <a:ext cx="971635"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Financial</a:t>
                </a:r>
                <a:endParaRPr lang="en-GB" sz="2200">
                  <a:solidFill>
                    <a:schemeClr val="tx1">
                      <a:lumMod val="85000"/>
                      <a:lumOff val="15000"/>
                    </a:schemeClr>
                  </a:solidFill>
                  <a:cs typeface="Calibri" panose="020F0502020204030204" pitchFamily="34" charset="0"/>
                </a:endParaRPr>
              </a:p>
            </p:txBody>
          </p:sp>
        </p:grpSp>
        <p:grpSp>
          <p:nvGrpSpPr>
            <p:cNvPr id="9" name="Group 8">
              <a:extLst>
                <a:ext uri="{FF2B5EF4-FFF2-40B4-BE49-F238E27FC236}">
                  <a16:creationId xmlns:a16="http://schemas.microsoft.com/office/drawing/2014/main" id="{30388FAB-A74C-5647-AE2D-16386925FB67}"/>
                </a:ext>
              </a:extLst>
            </p:cNvPr>
            <p:cNvGrpSpPr/>
            <p:nvPr/>
          </p:nvGrpSpPr>
          <p:grpSpPr>
            <a:xfrm>
              <a:off x="5863988" y="3130946"/>
              <a:ext cx="1024367" cy="933806"/>
              <a:chOff x="6512545" y="3785406"/>
              <a:chExt cx="1024367" cy="933806"/>
            </a:xfrm>
          </p:grpSpPr>
          <p:pic>
            <p:nvPicPr>
              <p:cNvPr id="19" name="Picture 18" descr="Icon, circle&#10;&#10;Description automatically generated">
                <a:extLst>
                  <a:ext uri="{FF2B5EF4-FFF2-40B4-BE49-F238E27FC236}">
                    <a16:creationId xmlns:a16="http://schemas.microsoft.com/office/drawing/2014/main" id="{41358B9B-C269-7CB7-D24C-EEAC397CE8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12545" y="3785406"/>
                <a:ext cx="1024367" cy="933806"/>
              </a:xfrm>
              <a:prstGeom prst="rect">
                <a:avLst/>
              </a:prstGeom>
            </p:spPr>
          </p:pic>
          <p:sp>
            <p:nvSpPr>
              <p:cNvPr id="20" name="TextBox 19">
                <a:extLst>
                  <a:ext uri="{FF2B5EF4-FFF2-40B4-BE49-F238E27FC236}">
                    <a16:creationId xmlns:a16="http://schemas.microsoft.com/office/drawing/2014/main" id="{D1786B55-5821-856C-1912-7BD031125DF0}"/>
                  </a:ext>
                </a:extLst>
              </p:cNvPr>
              <p:cNvSpPr txBox="1"/>
              <p:nvPr/>
            </p:nvSpPr>
            <p:spPr>
              <a:xfrm>
                <a:off x="6596280" y="4106741"/>
                <a:ext cx="856896"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Human</a:t>
                </a:r>
                <a:endParaRPr lang="en-GB" sz="2200">
                  <a:solidFill>
                    <a:schemeClr val="tx1">
                      <a:lumMod val="85000"/>
                      <a:lumOff val="15000"/>
                    </a:schemeClr>
                  </a:solidFill>
                  <a:cs typeface="Calibri" panose="020F0502020204030204" pitchFamily="34" charset="0"/>
                </a:endParaRPr>
              </a:p>
            </p:txBody>
          </p:sp>
        </p:grpSp>
        <p:grpSp>
          <p:nvGrpSpPr>
            <p:cNvPr id="10" name="Group 9">
              <a:extLst>
                <a:ext uri="{FF2B5EF4-FFF2-40B4-BE49-F238E27FC236}">
                  <a16:creationId xmlns:a16="http://schemas.microsoft.com/office/drawing/2014/main" id="{058A0E48-22BA-7D0D-22A0-4A722771C948}"/>
                </a:ext>
              </a:extLst>
            </p:cNvPr>
            <p:cNvGrpSpPr/>
            <p:nvPr/>
          </p:nvGrpSpPr>
          <p:grpSpPr>
            <a:xfrm>
              <a:off x="3633436" y="3864223"/>
              <a:ext cx="1024367" cy="933806"/>
              <a:chOff x="7058298" y="2942279"/>
              <a:chExt cx="1024367" cy="933806"/>
            </a:xfrm>
          </p:grpSpPr>
          <p:pic>
            <p:nvPicPr>
              <p:cNvPr id="17" name="Picture 16" descr="Icon, circle&#10;&#10;Description automatically generated">
                <a:extLst>
                  <a:ext uri="{FF2B5EF4-FFF2-40B4-BE49-F238E27FC236}">
                    <a16:creationId xmlns:a16="http://schemas.microsoft.com/office/drawing/2014/main" id="{50DB66BC-BE86-9FED-47D4-048E261B5B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58298" y="2942279"/>
                <a:ext cx="1024367" cy="933806"/>
              </a:xfrm>
              <a:prstGeom prst="rect">
                <a:avLst/>
              </a:prstGeom>
            </p:spPr>
          </p:pic>
          <p:sp>
            <p:nvSpPr>
              <p:cNvPr id="18" name="TextBox 17">
                <a:extLst>
                  <a:ext uri="{FF2B5EF4-FFF2-40B4-BE49-F238E27FC236}">
                    <a16:creationId xmlns:a16="http://schemas.microsoft.com/office/drawing/2014/main" id="{C8504C74-756D-8EC1-94A1-CAD7A6A167E8}"/>
                  </a:ext>
                </a:extLst>
              </p:cNvPr>
              <p:cNvSpPr txBox="1"/>
              <p:nvPr/>
            </p:nvSpPr>
            <p:spPr>
              <a:xfrm>
                <a:off x="7212306" y="3255294"/>
                <a:ext cx="716350"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Social</a:t>
                </a:r>
                <a:endParaRPr lang="en-GB" sz="2200">
                  <a:solidFill>
                    <a:schemeClr val="tx1">
                      <a:lumMod val="85000"/>
                      <a:lumOff val="15000"/>
                    </a:schemeClr>
                  </a:solidFill>
                  <a:cs typeface="Calibri" panose="020F0502020204030204" pitchFamily="34" charset="0"/>
                </a:endParaRPr>
              </a:p>
            </p:txBody>
          </p:sp>
        </p:grpSp>
        <p:grpSp>
          <p:nvGrpSpPr>
            <p:cNvPr id="11" name="Group 10">
              <a:extLst>
                <a:ext uri="{FF2B5EF4-FFF2-40B4-BE49-F238E27FC236}">
                  <a16:creationId xmlns:a16="http://schemas.microsoft.com/office/drawing/2014/main" id="{3D498C8D-5207-034D-017B-F1B678D68079}"/>
                </a:ext>
              </a:extLst>
            </p:cNvPr>
            <p:cNvGrpSpPr/>
            <p:nvPr/>
          </p:nvGrpSpPr>
          <p:grpSpPr>
            <a:xfrm>
              <a:off x="5063745" y="2373625"/>
              <a:ext cx="971635" cy="863952"/>
              <a:chOff x="3246056" y="3574708"/>
              <a:chExt cx="971635" cy="863952"/>
            </a:xfrm>
          </p:grpSpPr>
          <p:pic>
            <p:nvPicPr>
              <p:cNvPr id="15" name="Picture 14" descr="Shape, icon&#10;&#10;Description automatically generated">
                <a:extLst>
                  <a:ext uri="{FF2B5EF4-FFF2-40B4-BE49-F238E27FC236}">
                    <a16:creationId xmlns:a16="http://schemas.microsoft.com/office/drawing/2014/main" id="{87FB2652-386D-12F8-C7B9-208F5446EF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6056" y="3574708"/>
                <a:ext cx="971635" cy="863952"/>
              </a:xfrm>
              <a:prstGeom prst="rect">
                <a:avLst/>
              </a:prstGeom>
            </p:spPr>
          </p:pic>
          <p:sp>
            <p:nvSpPr>
              <p:cNvPr id="16" name="TextBox 15">
                <a:extLst>
                  <a:ext uri="{FF2B5EF4-FFF2-40B4-BE49-F238E27FC236}">
                    <a16:creationId xmlns:a16="http://schemas.microsoft.com/office/drawing/2014/main" id="{B8D4270A-14F9-B470-03DD-3B07DBA9D422}"/>
                  </a:ext>
                </a:extLst>
              </p:cNvPr>
              <p:cNvSpPr txBox="1"/>
              <p:nvPr/>
            </p:nvSpPr>
            <p:spPr>
              <a:xfrm>
                <a:off x="3281209" y="3873616"/>
                <a:ext cx="901329"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Political</a:t>
                </a:r>
                <a:endParaRPr lang="en-GB" sz="2200">
                  <a:solidFill>
                    <a:schemeClr val="tx1">
                      <a:lumMod val="85000"/>
                      <a:lumOff val="15000"/>
                    </a:schemeClr>
                  </a:solidFill>
                  <a:cs typeface="Calibri" panose="020F0502020204030204" pitchFamily="34" charset="0"/>
                </a:endParaRPr>
              </a:p>
            </p:txBody>
          </p:sp>
        </p:grpSp>
        <p:grpSp>
          <p:nvGrpSpPr>
            <p:cNvPr id="12" name="Group 11">
              <a:extLst>
                <a:ext uri="{FF2B5EF4-FFF2-40B4-BE49-F238E27FC236}">
                  <a16:creationId xmlns:a16="http://schemas.microsoft.com/office/drawing/2014/main" id="{53C20050-F141-792D-BB5F-11BA5985F3A1}"/>
                </a:ext>
              </a:extLst>
            </p:cNvPr>
            <p:cNvGrpSpPr/>
            <p:nvPr/>
          </p:nvGrpSpPr>
          <p:grpSpPr>
            <a:xfrm>
              <a:off x="4967330" y="3909409"/>
              <a:ext cx="960708" cy="888620"/>
              <a:chOff x="4898613" y="3948656"/>
              <a:chExt cx="960708" cy="888620"/>
            </a:xfrm>
          </p:grpSpPr>
          <p:pic>
            <p:nvPicPr>
              <p:cNvPr id="13" name="Picture 12" descr="A picture containing icon&#10;&#10;Description automatically generated">
                <a:extLst>
                  <a:ext uri="{FF2B5EF4-FFF2-40B4-BE49-F238E27FC236}">
                    <a16:creationId xmlns:a16="http://schemas.microsoft.com/office/drawing/2014/main" id="{21DF9586-3C7F-BA41-9202-3714EA12F0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6311" y="3948656"/>
                <a:ext cx="933010" cy="888620"/>
              </a:xfrm>
              <a:prstGeom prst="rect">
                <a:avLst/>
              </a:prstGeom>
            </p:spPr>
          </p:pic>
          <p:sp>
            <p:nvSpPr>
              <p:cNvPr id="14" name="TextBox 13">
                <a:extLst>
                  <a:ext uri="{FF2B5EF4-FFF2-40B4-BE49-F238E27FC236}">
                    <a16:creationId xmlns:a16="http://schemas.microsoft.com/office/drawing/2014/main" id="{D18571FB-4F24-8365-04F2-8FDAF960026D}"/>
                  </a:ext>
                </a:extLst>
              </p:cNvPr>
              <p:cNvSpPr txBox="1"/>
              <p:nvPr/>
            </p:nvSpPr>
            <p:spPr>
              <a:xfrm>
                <a:off x="4898613" y="4184609"/>
                <a:ext cx="933010" cy="285309"/>
              </a:xfrm>
              <a:prstGeom prst="rect">
                <a:avLst/>
              </a:prstGeom>
              <a:noFill/>
            </p:spPr>
            <p:txBody>
              <a:bodyPr wrap="square">
                <a:spAutoFit/>
              </a:bodyPr>
              <a:lstStyle/>
              <a:p>
                <a:pPr algn="ctr"/>
                <a:r>
                  <a:rPr lang="en-GB" sz="2200" b="1" i="0" u="none" strike="noStrike" baseline="0">
                    <a:solidFill>
                      <a:schemeClr val="tx1">
                        <a:lumMod val="85000"/>
                        <a:lumOff val="15000"/>
                      </a:schemeClr>
                    </a:solidFill>
                    <a:cs typeface="Calibri" panose="020F0502020204030204" pitchFamily="34" charset="0"/>
                  </a:rPr>
                  <a:t>Physical</a:t>
                </a:r>
                <a:endParaRPr lang="en-GB" sz="2200">
                  <a:solidFill>
                    <a:schemeClr val="tx1">
                      <a:lumMod val="85000"/>
                      <a:lumOff val="15000"/>
                    </a:schemeClr>
                  </a:solidFill>
                  <a:cs typeface="Calibri" panose="020F0502020204030204" pitchFamily="34" charset="0"/>
                </a:endParaRPr>
              </a:p>
            </p:txBody>
          </p:sp>
        </p:grpSp>
      </p:grpSp>
    </p:spTree>
    <p:extLst>
      <p:ext uri="{BB962C8B-B14F-4D97-AF65-F5344CB8AC3E}">
        <p14:creationId xmlns:p14="http://schemas.microsoft.com/office/powerpoint/2010/main" val="500227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8AC4D-3DB9-4D94-8748-5D3D274A6162}"/>
              </a:ext>
            </a:extLst>
          </p:cNvPr>
          <p:cNvSpPr>
            <a:spLocks noGrp="1"/>
          </p:cNvSpPr>
          <p:nvPr>
            <p:ph type="title"/>
          </p:nvPr>
        </p:nvSpPr>
        <p:spPr/>
        <p:txBody>
          <a:bodyPr>
            <a:normAutofit fontScale="90000"/>
          </a:bodyPr>
          <a:lstStyle/>
          <a:p>
            <a:r>
              <a:rPr lang="en-US"/>
              <a:t>Session Objectives and Contents</a:t>
            </a:r>
          </a:p>
        </p:txBody>
      </p:sp>
      <p:sp>
        <p:nvSpPr>
          <p:cNvPr id="3" name="Content Placeholder 2">
            <a:extLst>
              <a:ext uri="{FF2B5EF4-FFF2-40B4-BE49-F238E27FC236}">
                <a16:creationId xmlns:a16="http://schemas.microsoft.com/office/drawing/2014/main" id="{6A3921FC-F0CB-4D56-8114-600F7E7E5481}"/>
              </a:ext>
            </a:extLst>
          </p:cNvPr>
          <p:cNvSpPr>
            <a:spLocks noGrp="1"/>
          </p:cNvSpPr>
          <p:nvPr>
            <p:ph idx="1"/>
          </p:nvPr>
        </p:nvSpPr>
        <p:spPr/>
        <p:txBody>
          <a:bodyPr>
            <a:normAutofit fontScale="92500" lnSpcReduction="10000"/>
          </a:bodyPr>
          <a:lstStyle/>
          <a:p>
            <a:r>
              <a:rPr lang="en-US"/>
              <a:t>Objectives:</a:t>
            </a:r>
          </a:p>
          <a:p>
            <a:pPr lvl="1"/>
            <a:r>
              <a:rPr lang="en-GB"/>
              <a:t>Introduce inclusive methodological framework for WEFE Nexus assessment</a:t>
            </a:r>
          </a:p>
          <a:p>
            <a:pPr lvl="1"/>
            <a:r>
              <a:rPr lang="en-GB"/>
              <a:t>Highlight required types of data</a:t>
            </a:r>
          </a:p>
          <a:p>
            <a:pPr lvl="1"/>
            <a:r>
              <a:rPr lang="en-US"/>
              <a:t>Provide insights on Nexus impact assessment</a:t>
            </a:r>
          </a:p>
          <a:p>
            <a:r>
              <a:rPr lang="en-US"/>
              <a:t>Contents: </a:t>
            </a:r>
          </a:p>
          <a:p>
            <a:pPr lvl="1"/>
            <a:r>
              <a:rPr lang="en-US"/>
              <a:t>Inclusive framework for Nexus assessment and evaluation of interventions</a:t>
            </a:r>
          </a:p>
          <a:p>
            <a:pPr lvl="1"/>
            <a:r>
              <a:rPr lang="en-US"/>
              <a:t>Nexus database: typology, data management, data dissemination</a:t>
            </a:r>
          </a:p>
          <a:p>
            <a:pPr lvl="1"/>
            <a:r>
              <a:rPr lang="en-US"/>
              <a:t>Nexus modeling and impact assessment</a:t>
            </a:r>
          </a:p>
          <a:p>
            <a:r>
              <a:rPr lang="en-US"/>
              <a:t>Duration: </a:t>
            </a:r>
          </a:p>
          <a:p>
            <a:pPr lvl="1"/>
            <a:r>
              <a:rPr lang="en-US"/>
              <a:t>10 </a:t>
            </a:r>
            <a:r>
              <a:rPr lang="en-US" err="1"/>
              <a:t>hrs</a:t>
            </a:r>
            <a:endParaRPr lang="en-US"/>
          </a:p>
          <a:p>
            <a:r>
              <a:rPr lang="en-US"/>
              <a:t>Method of Delivery: </a:t>
            </a:r>
          </a:p>
          <a:p>
            <a:pPr lvl="1"/>
            <a:r>
              <a:rPr lang="en-US"/>
              <a:t>Lecture</a:t>
            </a:r>
          </a:p>
          <a:p>
            <a:pPr lvl="1"/>
            <a:r>
              <a:rPr lang="en-US"/>
              <a:t>Class Interaction</a:t>
            </a:r>
          </a:p>
          <a:p>
            <a:pPr lvl="1"/>
            <a:r>
              <a:rPr lang="en-US"/>
              <a:t>Case Studies</a:t>
            </a:r>
          </a:p>
        </p:txBody>
      </p:sp>
    </p:spTree>
    <p:extLst>
      <p:ext uri="{BB962C8B-B14F-4D97-AF65-F5344CB8AC3E}">
        <p14:creationId xmlns:p14="http://schemas.microsoft.com/office/powerpoint/2010/main" val="233436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dirty="0"/>
              <a:t>3.1 WEFE Nexus Assessment | Inclusivity Analysis | Focus</a:t>
            </a:r>
            <a:endParaRPr lang="en-US" dirty="0">
              <a:cs typeface="Arial"/>
            </a:endParaRPr>
          </a:p>
        </p:txBody>
      </p:sp>
      <p:sp>
        <p:nvSpPr>
          <p:cNvPr id="4" name="Titel 13">
            <a:extLst>
              <a:ext uri="{FF2B5EF4-FFF2-40B4-BE49-F238E27FC236}">
                <a16:creationId xmlns:a16="http://schemas.microsoft.com/office/drawing/2014/main" id="{8FEA2A3E-6D87-F1F8-BB96-91C9E1F1FB1E}"/>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dirty="0">
                <a:solidFill>
                  <a:schemeClr val="tx2"/>
                </a:solidFill>
                <a:latin typeface="+mn-lt"/>
              </a:rPr>
              <a:t>C) Redistribution</a:t>
            </a:r>
          </a:p>
        </p:txBody>
      </p:sp>
      <p:sp>
        <p:nvSpPr>
          <p:cNvPr id="5" name="TextBox 4">
            <a:extLst>
              <a:ext uri="{FF2B5EF4-FFF2-40B4-BE49-F238E27FC236}">
                <a16:creationId xmlns:a16="http://schemas.microsoft.com/office/drawing/2014/main" id="{0267EA7E-AF0D-1976-4780-B897BAF4EBF1}"/>
              </a:ext>
            </a:extLst>
          </p:cNvPr>
          <p:cNvSpPr txBox="1"/>
          <p:nvPr/>
        </p:nvSpPr>
        <p:spPr>
          <a:xfrm>
            <a:off x="5246037" y="3522995"/>
            <a:ext cx="2672067" cy="2800767"/>
          </a:xfrm>
          <a:prstGeom prst="rect">
            <a:avLst/>
          </a:prstGeom>
          <a:noFill/>
        </p:spPr>
        <p:txBody>
          <a:bodyPr wrap="square" lIns="91440" tIns="45720" rIns="91440" bIns="45720" anchor="t">
            <a:spAutoFit/>
          </a:bodyPr>
          <a:lstStyle/>
          <a:p>
            <a:pPr algn="ctr"/>
            <a:r>
              <a:rPr lang="en-GB" sz="2200" i="0" u="none" strike="noStrike" baseline="0" dirty="0">
                <a:solidFill>
                  <a:schemeClr val="tx1">
                    <a:lumMod val="85000"/>
                    <a:lumOff val="15000"/>
                  </a:schemeClr>
                </a:solidFill>
                <a:cs typeface="Calibri"/>
              </a:rPr>
              <a:t>To identify </a:t>
            </a:r>
            <a:r>
              <a:rPr lang="en-GB" sz="2200" b="1" i="0" u="none" strike="noStrike" baseline="0" dirty="0">
                <a:solidFill>
                  <a:schemeClr val="tx1">
                    <a:lumMod val="85000"/>
                    <a:lumOff val="15000"/>
                  </a:schemeClr>
                </a:solidFill>
                <a:cs typeface="Calibri"/>
              </a:rPr>
              <a:t>how WEFE </a:t>
            </a:r>
            <a:r>
              <a:rPr lang="en-GB" sz="2200" b="1" dirty="0">
                <a:solidFill>
                  <a:schemeClr val="tx1">
                    <a:lumMod val="85000"/>
                    <a:lumOff val="15000"/>
                  </a:schemeClr>
                </a:solidFill>
                <a:cs typeface="Calibri"/>
              </a:rPr>
              <a:t>Nexus</a:t>
            </a:r>
            <a:r>
              <a:rPr lang="en-GB" sz="2200" b="1" i="0" u="none" strike="noStrike" baseline="0" dirty="0">
                <a:solidFill>
                  <a:schemeClr val="tx1">
                    <a:lumMod val="85000"/>
                    <a:lumOff val="15000"/>
                  </a:schemeClr>
                </a:solidFill>
                <a:cs typeface="Calibri"/>
              </a:rPr>
              <a:t> interventions</a:t>
            </a:r>
            <a:r>
              <a:rPr lang="en-GB" sz="2200" i="0" u="none" strike="noStrike" baseline="0" dirty="0">
                <a:solidFill>
                  <a:schemeClr val="tx1">
                    <a:lumMod val="85000"/>
                    <a:lumOff val="15000"/>
                  </a:schemeClr>
                </a:solidFill>
                <a:cs typeface="Calibri"/>
              </a:rPr>
              <a:t> may </a:t>
            </a:r>
            <a:r>
              <a:rPr lang="en-GB" sz="2200" b="1" i="0" u="none" strike="noStrike" baseline="0" dirty="0">
                <a:solidFill>
                  <a:schemeClr val="tx1">
                    <a:lumMod val="85000"/>
                    <a:lumOff val="15000"/>
                  </a:schemeClr>
                </a:solidFill>
                <a:cs typeface="Calibri"/>
              </a:rPr>
              <a:t>affect the distribution of costs </a:t>
            </a:r>
            <a:r>
              <a:rPr lang="en-GB" sz="2200" i="0" u="none" strike="noStrike" baseline="0" dirty="0">
                <a:solidFill>
                  <a:schemeClr val="tx1">
                    <a:lumMod val="85000"/>
                    <a:lumOff val="15000"/>
                  </a:schemeClr>
                </a:solidFill>
                <a:cs typeface="Calibri"/>
              </a:rPr>
              <a:t>and </a:t>
            </a:r>
            <a:r>
              <a:rPr lang="en-GB" sz="2200" b="1" i="0" u="none" strike="noStrike" baseline="0" dirty="0">
                <a:solidFill>
                  <a:schemeClr val="tx1">
                    <a:lumMod val="85000"/>
                    <a:lumOff val="15000"/>
                  </a:schemeClr>
                </a:solidFill>
                <a:cs typeface="Calibri"/>
              </a:rPr>
              <a:t>benefits</a:t>
            </a:r>
            <a:r>
              <a:rPr lang="en-GB" sz="2200" i="0" u="none" strike="noStrike" baseline="0" dirty="0">
                <a:solidFill>
                  <a:schemeClr val="tx1">
                    <a:lumMod val="85000"/>
                    <a:lumOff val="15000"/>
                  </a:schemeClr>
                </a:solidFill>
                <a:cs typeface="Calibri"/>
              </a:rPr>
              <a:t> among </a:t>
            </a:r>
            <a:r>
              <a:rPr lang="en-GB" sz="2200" b="1" i="0" u="none" strike="noStrike" baseline="0" dirty="0">
                <a:solidFill>
                  <a:schemeClr val="tx1">
                    <a:lumMod val="85000"/>
                    <a:lumOff val="15000"/>
                  </a:schemeClr>
                </a:solidFill>
                <a:cs typeface="Calibri"/>
              </a:rPr>
              <a:t>different social groups</a:t>
            </a:r>
            <a:r>
              <a:rPr lang="en-GB" sz="2200" i="0" u="none" strike="noStrike" baseline="0" dirty="0">
                <a:solidFill>
                  <a:schemeClr val="tx1">
                    <a:lumMod val="85000"/>
                    <a:lumOff val="15000"/>
                  </a:schemeClr>
                </a:solidFill>
                <a:cs typeface="Calibri"/>
              </a:rPr>
              <a:t>, key questions include:</a:t>
            </a:r>
          </a:p>
        </p:txBody>
      </p:sp>
      <p:sp>
        <p:nvSpPr>
          <p:cNvPr id="6" name="Speech Bubble: Oval 5">
            <a:extLst>
              <a:ext uri="{FF2B5EF4-FFF2-40B4-BE49-F238E27FC236}">
                <a16:creationId xmlns:a16="http://schemas.microsoft.com/office/drawing/2014/main" id="{271682E7-87BC-063C-8482-3F5E3C0E0678}"/>
              </a:ext>
            </a:extLst>
          </p:cNvPr>
          <p:cNvSpPr/>
          <p:nvPr/>
        </p:nvSpPr>
        <p:spPr>
          <a:xfrm>
            <a:off x="1455174" y="3899838"/>
            <a:ext cx="3430176" cy="2514235"/>
          </a:xfrm>
          <a:prstGeom prst="wedgeEllipseCallout">
            <a:avLst>
              <a:gd name="adj1" fmla="val 62542"/>
              <a:gd name="adj2" fmla="val -26475"/>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What structures, processes, checks and balances are needed to level the playing field and improve opportunities for women and marginalized social groups?</a:t>
            </a:r>
            <a:endParaRPr lang="en-GB" dirty="0">
              <a:solidFill>
                <a:schemeClr val="bg1"/>
              </a:solidFill>
              <a:cs typeface="Calibri" panose="020F0502020204030204" pitchFamily="34" charset="0"/>
            </a:endParaRPr>
          </a:p>
        </p:txBody>
      </p:sp>
      <p:sp>
        <p:nvSpPr>
          <p:cNvPr id="7" name="Speech Bubble: Oval 6">
            <a:extLst>
              <a:ext uri="{FF2B5EF4-FFF2-40B4-BE49-F238E27FC236}">
                <a16:creationId xmlns:a16="http://schemas.microsoft.com/office/drawing/2014/main" id="{7F5F6153-540E-326E-3CB5-6C1E805612C7}"/>
              </a:ext>
            </a:extLst>
          </p:cNvPr>
          <p:cNvSpPr/>
          <p:nvPr/>
        </p:nvSpPr>
        <p:spPr>
          <a:xfrm>
            <a:off x="1919111" y="1343168"/>
            <a:ext cx="2966239" cy="2377502"/>
          </a:xfrm>
          <a:prstGeom prst="wedgeEllipseCallout">
            <a:avLst>
              <a:gd name="adj1" fmla="val 68673"/>
              <a:gd name="adj2" fmla="val 25114"/>
            </a:avLst>
          </a:prstGeom>
          <a:solidFill>
            <a:schemeClr val="accent1"/>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How do the planned interventions affect the availability, flows and distribution of different </a:t>
            </a:r>
            <a:r>
              <a:rPr lang="en-GB" dirty="0">
                <a:solidFill>
                  <a:schemeClr val="bg1"/>
                </a:solidFill>
                <a:cs typeface="Calibri" panose="020F0502020204030204" pitchFamily="34" charset="0"/>
              </a:rPr>
              <a:t>types of </a:t>
            </a:r>
            <a:r>
              <a:rPr lang="en-GB" b="0" i="0" u="none" strike="noStrike" baseline="0" dirty="0">
                <a:solidFill>
                  <a:schemeClr val="bg1"/>
                </a:solidFill>
                <a:cs typeface="Calibri" panose="020F0502020204030204" pitchFamily="34" charset="0"/>
              </a:rPr>
              <a:t>assets among diverse social groups? </a:t>
            </a:r>
          </a:p>
        </p:txBody>
      </p:sp>
      <p:sp>
        <p:nvSpPr>
          <p:cNvPr id="8" name="Speech Bubble: Oval 7">
            <a:extLst>
              <a:ext uri="{FF2B5EF4-FFF2-40B4-BE49-F238E27FC236}">
                <a16:creationId xmlns:a16="http://schemas.microsoft.com/office/drawing/2014/main" id="{9705241B-774A-16E5-9A6A-E4B3068367AC}"/>
              </a:ext>
            </a:extLst>
          </p:cNvPr>
          <p:cNvSpPr/>
          <p:nvPr/>
        </p:nvSpPr>
        <p:spPr>
          <a:xfrm>
            <a:off x="5259510" y="934601"/>
            <a:ext cx="2525708" cy="2075231"/>
          </a:xfrm>
          <a:prstGeom prst="wedgeEllipseCallout">
            <a:avLst>
              <a:gd name="adj1" fmla="val 16293"/>
              <a:gd name="adj2" fmla="val 61580"/>
            </a:avLst>
          </a:prstGeom>
          <a:solidFill>
            <a:schemeClr val="accent3"/>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Which groups would gain which types of assets or resources? </a:t>
            </a:r>
          </a:p>
        </p:txBody>
      </p:sp>
      <p:sp>
        <p:nvSpPr>
          <p:cNvPr id="9" name="Speech Bubble: Oval 8">
            <a:extLst>
              <a:ext uri="{FF2B5EF4-FFF2-40B4-BE49-F238E27FC236}">
                <a16:creationId xmlns:a16="http://schemas.microsoft.com/office/drawing/2014/main" id="{9A96A53C-FD01-C4CA-3900-4A7A2984F1AB}"/>
              </a:ext>
            </a:extLst>
          </p:cNvPr>
          <p:cNvSpPr/>
          <p:nvPr/>
        </p:nvSpPr>
        <p:spPr>
          <a:xfrm>
            <a:off x="8184061" y="1343168"/>
            <a:ext cx="2525707" cy="2334382"/>
          </a:xfrm>
          <a:prstGeom prst="wedgeEllipseCallout">
            <a:avLst>
              <a:gd name="adj1" fmla="val -64572"/>
              <a:gd name="adj2" fmla="val 43743"/>
            </a:avLst>
          </a:prstGeom>
          <a:solidFill>
            <a:schemeClr val="accent5"/>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Which groups would lose access to and control over assets or resources as a result of interventions? </a:t>
            </a:r>
          </a:p>
        </p:txBody>
      </p:sp>
      <p:sp>
        <p:nvSpPr>
          <p:cNvPr id="10" name="Speech Bubble: Oval 9">
            <a:extLst>
              <a:ext uri="{FF2B5EF4-FFF2-40B4-BE49-F238E27FC236}">
                <a16:creationId xmlns:a16="http://schemas.microsoft.com/office/drawing/2014/main" id="{43517DAC-4C03-8609-53DA-CF8FF8CA0839}"/>
              </a:ext>
            </a:extLst>
          </p:cNvPr>
          <p:cNvSpPr/>
          <p:nvPr/>
        </p:nvSpPr>
        <p:spPr>
          <a:xfrm>
            <a:off x="8367685" y="3720670"/>
            <a:ext cx="3230136" cy="2693403"/>
          </a:xfrm>
          <a:prstGeom prst="wedgeEllipseCallout">
            <a:avLst>
              <a:gd name="adj1" fmla="val -59515"/>
              <a:gd name="adj2" fmla="val -32385"/>
            </a:avLst>
          </a:prstGeom>
          <a:solidFill>
            <a:schemeClr val="accent2"/>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b="0" i="0" u="none" strike="noStrike" baseline="0" dirty="0">
                <a:solidFill>
                  <a:schemeClr val="bg1"/>
                </a:solidFill>
                <a:cs typeface="Calibri" panose="020F0502020204030204" pitchFamily="34" charset="0"/>
              </a:rPr>
              <a:t>How do history and context (policies, norms, other institutions and markets) influence the distribution of costs, risks and benefits among social groups?</a:t>
            </a:r>
          </a:p>
        </p:txBody>
      </p:sp>
    </p:spTree>
    <p:extLst>
      <p:ext uri="{BB962C8B-B14F-4D97-AF65-F5344CB8AC3E}">
        <p14:creationId xmlns:p14="http://schemas.microsoft.com/office/powerpoint/2010/main" val="12579115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5D420-7E14-B474-2C38-6E211ACB3FB8}"/>
              </a:ext>
            </a:extLst>
          </p:cNvPr>
          <p:cNvSpPr>
            <a:spLocks noGrp="1"/>
          </p:cNvSpPr>
          <p:nvPr>
            <p:ph type="title"/>
          </p:nvPr>
        </p:nvSpPr>
        <p:spPr/>
        <p:txBody>
          <a:bodyPr>
            <a:normAutofit fontScale="90000"/>
          </a:bodyPr>
          <a:lstStyle/>
          <a:p>
            <a:r>
              <a:rPr lang="en-US"/>
              <a:t>3.1 WEFE Nexus Assessment | Inclusivity Analysis | Focus</a:t>
            </a:r>
          </a:p>
        </p:txBody>
      </p:sp>
      <p:sp>
        <p:nvSpPr>
          <p:cNvPr id="4" name="Titel 13">
            <a:extLst>
              <a:ext uri="{FF2B5EF4-FFF2-40B4-BE49-F238E27FC236}">
                <a16:creationId xmlns:a16="http://schemas.microsoft.com/office/drawing/2014/main" id="{F303C4D6-AB9D-6F9C-FE8D-496AFA369F4E}"/>
              </a:ext>
            </a:extLst>
          </p:cNvPr>
          <p:cNvSpPr txBox="1">
            <a:spLocks/>
          </p:cNvSpPr>
          <p:nvPr/>
        </p:nvSpPr>
        <p:spPr bwMode="gray">
          <a:xfrm>
            <a:off x="531223" y="934601"/>
            <a:ext cx="10952216" cy="540544"/>
          </a:xfrm>
          <a:prstGeom prst="rect">
            <a:avLst/>
          </a:prstGeom>
        </p:spPr>
        <p:txBody>
          <a:bodyPr anchor="ctr">
            <a:normAutofit/>
          </a:bodyPr>
          <a:lstStyle>
            <a:lvl1pPr algn="l" defTabSz="685800" rtl="0" eaLnBrk="1" latinLnBrk="0" hangingPunct="1">
              <a:lnSpc>
                <a:spcPct val="90000"/>
              </a:lnSpc>
              <a:spcBef>
                <a:spcPct val="0"/>
              </a:spcBef>
              <a:buNone/>
              <a:defRPr sz="2600" b="1" kern="1200" cap="none" baseline="0">
                <a:solidFill>
                  <a:schemeClr val="tx1"/>
                </a:solidFill>
                <a:latin typeface="+mj-lt"/>
                <a:ea typeface="+mj-ea"/>
                <a:cs typeface="+mj-cs"/>
              </a:defRPr>
            </a:lvl1pPr>
          </a:lstStyle>
          <a:p>
            <a:r>
              <a:rPr lang="en-GB">
                <a:solidFill>
                  <a:srgbClr val="004B82"/>
                </a:solidFill>
                <a:latin typeface="Tw Cen MT" panose="020B0602020104020603" pitchFamily="34" charset="0"/>
              </a:rPr>
              <a:t>C) Redistribution</a:t>
            </a:r>
          </a:p>
        </p:txBody>
      </p:sp>
      <p:sp>
        <p:nvSpPr>
          <p:cNvPr id="5" name="Speech Bubble: Oval 4">
            <a:extLst>
              <a:ext uri="{FF2B5EF4-FFF2-40B4-BE49-F238E27FC236}">
                <a16:creationId xmlns:a16="http://schemas.microsoft.com/office/drawing/2014/main" id="{73D2CFD2-2E1D-503E-B681-8A8C65179F31}"/>
              </a:ext>
            </a:extLst>
          </p:cNvPr>
          <p:cNvSpPr/>
          <p:nvPr/>
        </p:nvSpPr>
        <p:spPr>
          <a:xfrm>
            <a:off x="6096000" y="703295"/>
            <a:ext cx="2403403" cy="2251705"/>
          </a:xfrm>
          <a:prstGeom prst="wedgeEllipseCallout">
            <a:avLst>
              <a:gd name="adj1" fmla="val 55126"/>
              <a:gd name="adj2" fmla="val 34329"/>
            </a:avLst>
          </a:prstGeom>
          <a:solidFill>
            <a:schemeClr val="accent3"/>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marR="0" lvl="0" algn="ctr" defTabSz="685800" rtl="0" eaLnBrk="1" fontAlgn="auto" latinLnBrk="0" hangingPunct="1">
              <a:lnSpc>
                <a:spcPct val="100000"/>
              </a:lnSpc>
              <a:spcBef>
                <a:spcPts val="0"/>
              </a:spcBef>
              <a:spcAft>
                <a:spcPts val="0"/>
              </a:spcAft>
              <a:buClrTx/>
              <a:buSzTx/>
              <a:tabLst/>
              <a:defRPr/>
            </a:pPr>
            <a:r>
              <a:rPr lang="en-GB" sz="1600" b="0" i="0" u="none" strike="noStrike" baseline="0" dirty="0">
                <a:solidFill>
                  <a:schemeClr val="bg1"/>
                </a:solidFill>
                <a:cs typeface="Calibri" panose="020F0502020204030204" pitchFamily="34" charset="0"/>
              </a:rPr>
              <a:t>What indicators can help understand the effects of interventions on gender equity and social inclusion?</a:t>
            </a:r>
          </a:p>
        </p:txBody>
      </p:sp>
      <p:sp>
        <p:nvSpPr>
          <p:cNvPr id="6" name="Speech Bubble: Oval 5">
            <a:extLst>
              <a:ext uri="{FF2B5EF4-FFF2-40B4-BE49-F238E27FC236}">
                <a16:creationId xmlns:a16="http://schemas.microsoft.com/office/drawing/2014/main" id="{AA27A75F-D2FC-0CA6-5B48-9EE1125D1098}"/>
              </a:ext>
            </a:extLst>
          </p:cNvPr>
          <p:cNvSpPr/>
          <p:nvPr/>
        </p:nvSpPr>
        <p:spPr>
          <a:xfrm>
            <a:off x="2874872" y="3626046"/>
            <a:ext cx="2403403" cy="2095147"/>
          </a:xfrm>
          <a:prstGeom prst="wedgeEllipseCallout">
            <a:avLst>
              <a:gd name="adj1" fmla="val 121863"/>
              <a:gd name="adj2" fmla="val -59116"/>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sz="1600" b="0" i="0" u="none" strike="noStrike" baseline="0" dirty="0">
                <a:solidFill>
                  <a:schemeClr val="bg1"/>
                </a:solidFill>
                <a:cs typeface="Calibri" panose="020F0502020204030204" pitchFamily="34" charset="0"/>
              </a:rPr>
              <a:t>What alarm systems and safeguards are needed to mitigate and address unintended negative consequences?</a:t>
            </a:r>
          </a:p>
        </p:txBody>
      </p:sp>
      <p:sp>
        <p:nvSpPr>
          <p:cNvPr id="7" name="Speech Bubble: Oval 6">
            <a:extLst>
              <a:ext uri="{FF2B5EF4-FFF2-40B4-BE49-F238E27FC236}">
                <a16:creationId xmlns:a16="http://schemas.microsoft.com/office/drawing/2014/main" id="{ED2DE80E-A84F-4E5F-B741-611E9694CF70}"/>
              </a:ext>
            </a:extLst>
          </p:cNvPr>
          <p:cNvSpPr/>
          <p:nvPr/>
        </p:nvSpPr>
        <p:spPr>
          <a:xfrm flipH="1">
            <a:off x="5859297" y="4077073"/>
            <a:ext cx="2403403" cy="2251705"/>
          </a:xfrm>
          <a:prstGeom prst="wedgeEllipseCallout">
            <a:avLst>
              <a:gd name="adj1" fmla="val -60218"/>
              <a:gd name="adj2" fmla="val -48618"/>
            </a:avLst>
          </a:prstGeom>
          <a:solidFill>
            <a:schemeClr val="accent5"/>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sz="1600" b="0" i="0" u="none" strike="noStrike" baseline="0" dirty="0">
                <a:solidFill>
                  <a:schemeClr val="bg1"/>
                </a:solidFill>
                <a:cs typeface="Calibri" panose="020F0502020204030204" pitchFamily="34" charset="0"/>
              </a:rPr>
              <a:t>Which trusted actors can play a part in these early warning systems to ensure interventions harm no one?</a:t>
            </a:r>
          </a:p>
        </p:txBody>
      </p:sp>
      <p:grpSp>
        <p:nvGrpSpPr>
          <p:cNvPr id="8" name="Group 7">
            <a:extLst>
              <a:ext uri="{FF2B5EF4-FFF2-40B4-BE49-F238E27FC236}">
                <a16:creationId xmlns:a16="http://schemas.microsoft.com/office/drawing/2014/main" id="{E476E574-134C-5825-FC97-5485DBB36010}"/>
              </a:ext>
            </a:extLst>
          </p:cNvPr>
          <p:cNvGrpSpPr/>
          <p:nvPr/>
        </p:nvGrpSpPr>
        <p:grpSpPr>
          <a:xfrm>
            <a:off x="8384541" y="2046281"/>
            <a:ext cx="3213761" cy="3159531"/>
            <a:chOff x="4976255" y="950839"/>
            <a:chExt cx="3213761" cy="3159531"/>
          </a:xfrm>
        </p:grpSpPr>
        <p:sp>
          <p:nvSpPr>
            <p:cNvPr id="9" name="Oval 8">
              <a:extLst>
                <a:ext uri="{FF2B5EF4-FFF2-40B4-BE49-F238E27FC236}">
                  <a16:creationId xmlns:a16="http://schemas.microsoft.com/office/drawing/2014/main" id="{A3E9E792-1AA7-80F6-B024-088D163E530B}"/>
                </a:ext>
              </a:extLst>
            </p:cNvPr>
            <p:cNvSpPr/>
            <p:nvPr/>
          </p:nvSpPr>
          <p:spPr>
            <a:xfrm>
              <a:off x="5332693" y="1228533"/>
              <a:ext cx="2857323" cy="2769175"/>
            </a:xfrm>
            <a:prstGeom prst="ellipse">
              <a:avLst/>
            </a:prstGeom>
            <a:solidFill>
              <a:schemeClr val="accent6">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cartoon of a person&#10;&#10;Description automatically generated with medium confidence">
              <a:extLst>
                <a:ext uri="{FF2B5EF4-FFF2-40B4-BE49-F238E27FC236}">
                  <a16:creationId xmlns:a16="http://schemas.microsoft.com/office/drawing/2014/main" id="{BC874669-ED0F-15C7-EE2C-33EE21CC55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482887" y="950839"/>
              <a:ext cx="1617413" cy="3159531"/>
            </a:xfrm>
            <a:prstGeom prst="rect">
              <a:avLst/>
            </a:prstGeom>
          </p:spPr>
        </p:pic>
        <p:pic>
          <p:nvPicPr>
            <p:cNvPr id="11" name="Picture 10" descr="A cartoon of a person&#10;&#10;Description automatically generated with medium confidence">
              <a:extLst>
                <a:ext uri="{FF2B5EF4-FFF2-40B4-BE49-F238E27FC236}">
                  <a16:creationId xmlns:a16="http://schemas.microsoft.com/office/drawing/2014/main" id="{18110377-5DD2-885B-68AF-F68B626BC4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976255" y="1341195"/>
              <a:ext cx="1878477" cy="2769175"/>
            </a:xfrm>
            <a:prstGeom prst="rect">
              <a:avLst/>
            </a:prstGeom>
          </p:spPr>
        </p:pic>
      </p:grpSp>
      <p:sp>
        <p:nvSpPr>
          <p:cNvPr id="12" name="TextBox 11">
            <a:extLst>
              <a:ext uri="{FF2B5EF4-FFF2-40B4-BE49-F238E27FC236}">
                <a16:creationId xmlns:a16="http://schemas.microsoft.com/office/drawing/2014/main" id="{25E3F701-18F2-0473-B3CE-5A6F6086D6BC}"/>
              </a:ext>
            </a:extLst>
          </p:cNvPr>
          <p:cNvSpPr txBox="1"/>
          <p:nvPr/>
        </p:nvSpPr>
        <p:spPr>
          <a:xfrm>
            <a:off x="9016853" y="5336307"/>
            <a:ext cx="2672067" cy="830997"/>
          </a:xfrm>
          <a:prstGeom prst="rect">
            <a:avLst/>
          </a:prstGeom>
          <a:noFill/>
        </p:spPr>
        <p:txBody>
          <a:bodyPr wrap="square" lIns="91440" tIns="45720" rIns="91440" bIns="45720" anchor="t">
            <a:spAutoFit/>
          </a:bodyPr>
          <a:lstStyle/>
          <a:p>
            <a:pPr algn="ctr"/>
            <a:r>
              <a:rPr lang="en-GB" sz="2400" b="1" i="0" u="none" strike="noStrike" baseline="0" dirty="0">
                <a:solidFill>
                  <a:schemeClr val="tx1">
                    <a:lumMod val="85000"/>
                    <a:lumOff val="15000"/>
                  </a:schemeClr>
                </a:solidFill>
                <a:cs typeface="Calibri"/>
              </a:rPr>
              <a:t>Monitoring and Evaluation</a:t>
            </a:r>
            <a:r>
              <a:rPr lang="en-GB" sz="2400" b="1" dirty="0">
                <a:solidFill>
                  <a:schemeClr val="tx1">
                    <a:lumMod val="85000"/>
                    <a:lumOff val="15000"/>
                  </a:schemeClr>
                </a:solidFill>
                <a:cs typeface="Calibri"/>
              </a:rPr>
              <a:t> (M&amp;E)</a:t>
            </a:r>
            <a:endParaRPr lang="en-GB" sz="2400" b="1" i="0" u="none" strike="noStrike" baseline="0" dirty="0">
              <a:solidFill>
                <a:schemeClr val="tx1">
                  <a:lumMod val="85000"/>
                  <a:lumOff val="15000"/>
                </a:schemeClr>
              </a:solidFill>
              <a:cs typeface="Calibri" panose="020F0502020204030204" pitchFamily="34" charset="0"/>
            </a:endParaRPr>
          </a:p>
        </p:txBody>
      </p:sp>
      <p:sp>
        <p:nvSpPr>
          <p:cNvPr id="13" name="Speech Bubble: Oval 12">
            <a:extLst>
              <a:ext uri="{FF2B5EF4-FFF2-40B4-BE49-F238E27FC236}">
                <a16:creationId xmlns:a16="http://schemas.microsoft.com/office/drawing/2014/main" id="{2E4ABC04-1853-A11E-0A08-45E0380C7D8B}"/>
              </a:ext>
            </a:extLst>
          </p:cNvPr>
          <p:cNvSpPr/>
          <p:nvPr/>
        </p:nvSpPr>
        <p:spPr>
          <a:xfrm>
            <a:off x="2753033" y="1052052"/>
            <a:ext cx="2647082" cy="2356218"/>
          </a:xfrm>
          <a:prstGeom prst="wedgeEllipseCallout">
            <a:avLst>
              <a:gd name="adj1" fmla="val 102809"/>
              <a:gd name="adj2" fmla="val 38907"/>
            </a:avLst>
          </a:prstGeom>
          <a:solidFill>
            <a:schemeClr val="accent2"/>
          </a:solidFill>
          <a:ln>
            <a:noFill/>
          </a:ln>
          <a:effectLst/>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sz="1600">
                <a:solidFill>
                  <a:schemeClr val="bg1"/>
                </a:solidFill>
                <a:cs typeface="Calibri" panose="020F0502020204030204" pitchFamily="34" charset="0"/>
              </a:rPr>
              <a:t>W</a:t>
            </a:r>
            <a:r>
              <a:rPr lang="en-GB" sz="1600" b="0" i="0" u="none" strike="noStrike" baseline="0">
                <a:solidFill>
                  <a:schemeClr val="bg1"/>
                </a:solidFill>
                <a:cs typeface="Calibri" panose="020F0502020204030204" pitchFamily="34" charset="0"/>
              </a:rPr>
              <a:t>hat participatory monitoring approaches can support adaptive learning toward more equitable outcomes?</a:t>
            </a:r>
          </a:p>
          <a:p>
            <a:pPr algn="ctr"/>
            <a:endParaRPr lang="en-GB" sz="1600" b="0" i="0" u="none" strike="noStrike" baseline="0">
              <a:solidFill>
                <a:schemeClr val="bg1"/>
              </a:solidFill>
              <a:cs typeface="Calibri" panose="020F0502020204030204" pitchFamily="34" charset="0"/>
            </a:endParaRPr>
          </a:p>
        </p:txBody>
      </p:sp>
    </p:spTree>
    <p:extLst>
      <p:ext uri="{BB962C8B-B14F-4D97-AF65-F5344CB8AC3E}">
        <p14:creationId xmlns:p14="http://schemas.microsoft.com/office/powerpoint/2010/main" val="24211143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0848A-3671-DCAC-BFF7-0897E039F5CB}"/>
              </a:ext>
            </a:extLst>
          </p:cNvPr>
          <p:cNvSpPr>
            <a:spLocks noGrp="1"/>
          </p:cNvSpPr>
          <p:nvPr>
            <p:ph type="title"/>
          </p:nvPr>
        </p:nvSpPr>
        <p:spPr/>
        <p:txBody>
          <a:bodyPr>
            <a:normAutofit fontScale="90000"/>
          </a:bodyPr>
          <a:lstStyle/>
          <a:p>
            <a:r>
              <a:rPr lang="en-US"/>
              <a:t>Exercise 3-3: Group Work [65 mins]</a:t>
            </a:r>
          </a:p>
        </p:txBody>
      </p:sp>
      <p:sp>
        <p:nvSpPr>
          <p:cNvPr id="19" name="Content Placeholder 2">
            <a:extLst>
              <a:ext uri="{FF2B5EF4-FFF2-40B4-BE49-F238E27FC236}">
                <a16:creationId xmlns:a16="http://schemas.microsoft.com/office/drawing/2014/main" id="{FDD961A7-6D27-93B4-CC6F-296B1F383122}"/>
              </a:ext>
            </a:extLst>
          </p:cNvPr>
          <p:cNvSpPr>
            <a:spLocks noGrp="1"/>
          </p:cNvSpPr>
          <p:nvPr>
            <p:ph idx="1"/>
          </p:nvPr>
        </p:nvSpPr>
        <p:spPr>
          <a:xfrm>
            <a:off x="531223" y="895158"/>
            <a:ext cx="3349629" cy="5613925"/>
          </a:xfrm>
        </p:spPr>
        <p:txBody>
          <a:bodyPr>
            <a:normAutofit/>
          </a:bodyPr>
          <a:lstStyle/>
          <a:p>
            <a:pPr marL="0" indent="0">
              <a:buNone/>
            </a:pPr>
            <a:r>
              <a:rPr lang="en-US" sz="2500" dirty="0"/>
              <a:t>Imagine a multi-purpose dam project. It will generate electricity and supply to a far-away city. How will the intervention affect distribution of assets?</a:t>
            </a:r>
          </a:p>
          <a:p>
            <a:r>
              <a:rPr lang="en-US" sz="2500" dirty="0"/>
              <a:t>Each group represents a different type of stakeholder</a:t>
            </a:r>
          </a:p>
        </p:txBody>
      </p:sp>
      <p:grpSp>
        <p:nvGrpSpPr>
          <p:cNvPr id="4" name="Group 3">
            <a:extLst>
              <a:ext uri="{FF2B5EF4-FFF2-40B4-BE49-F238E27FC236}">
                <a16:creationId xmlns:a16="http://schemas.microsoft.com/office/drawing/2014/main" id="{DD69C718-1B5E-9F39-8A96-2648C24408D2}"/>
              </a:ext>
            </a:extLst>
          </p:cNvPr>
          <p:cNvGrpSpPr/>
          <p:nvPr/>
        </p:nvGrpSpPr>
        <p:grpSpPr>
          <a:xfrm>
            <a:off x="5811342" y="4484832"/>
            <a:ext cx="2319093" cy="1732253"/>
            <a:chOff x="2995869" y="2828689"/>
            <a:chExt cx="2312271" cy="1727158"/>
          </a:xfrm>
        </p:grpSpPr>
        <p:pic>
          <p:nvPicPr>
            <p:cNvPr id="5" name="Picture 4" descr="River - Free nature icons">
              <a:extLst>
                <a:ext uri="{FF2B5EF4-FFF2-40B4-BE49-F238E27FC236}">
                  <a16:creationId xmlns:a16="http://schemas.microsoft.com/office/drawing/2014/main" id="{A5D2647B-3E34-6545-BDF5-6A80A5A43AFF}"/>
                </a:ext>
              </a:extLst>
            </p:cNvPr>
            <p:cNvPicPr>
              <a:picLocks noChangeAspect="1" noChangeArrowheads="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3490863" y="2828689"/>
              <a:ext cx="1727158" cy="1727158"/>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descr="Grain with solid fill">
              <a:extLst>
                <a:ext uri="{FF2B5EF4-FFF2-40B4-BE49-F238E27FC236}">
                  <a16:creationId xmlns:a16="http://schemas.microsoft.com/office/drawing/2014/main" id="{5BE9B03B-72FB-6606-8662-4253662722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2972522" y="3316804"/>
              <a:ext cx="1248945" cy="1202251"/>
            </a:xfrm>
            <a:prstGeom prst="rect">
              <a:avLst/>
            </a:prstGeom>
          </p:spPr>
        </p:pic>
        <p:pic>
          <p:nvPicPr>
            <p:cNvPr id="7" name="Graphic 6" descr="Money with solid fill">
              <a:extLst>
                <a:ext uri="{FF2B5EF4-FFF2-40B4-BE49-F238E27FC236}">
                  <a16:creationId xmlns:a16="http://schemas.microsoft.com/office/drawing/2014/main" id="{3F616AE9-E17F-7E90-E44F-7A3A680C336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925908" y="2941912"/>
              <a:ext cx="742065" cy="742065"/>
            </a:xfrm>
            <a:prstGeom prst="rect">
              <a:avLst/>
            </a:prstGeom>
          </p:spPr>
        </p:pic>
        <p:pic>
          <p:nvPicPr>
            <p:cNvPr id="8" name="Graphic 7" descr="Cow with solid fill">
              <a:extLst>
                <a:ext uri="{FF2B5EF4-FFF2-40B4-BE49-F238E27FC236}">
                  <a16:creationId xmlns:a16="http://schemas.microsoft.com/office/drawing/2014/main" id="{A9A3F1E8-7868-6EA1-E9DC-73FF04A93AC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393740" y="3508983"/>
              <a:ext cx="914400" cy="914400"/>
            </a:xfrm>
            <a:prstGeom prst="rect">
              <a:avLst/>
            </a:prstGeom>
          </p:spPr>
        </p:pic>
      </p:grpSp>
      <p:sp>
        <p:nvSpPr>
          <p:cNvPr id="9" name="Arrow: Left-Right 8">
            <a:extLst>
              <a:ext uri="{FF2B5EF4-FFF2-40B4-BE49-F238E27FC236}">
                <a16:creationId xmlns:a16="http://schemas.microsoft.com/office/drawing/2014/main" id="{D4FC9B85-B40F-6DB8-05D8-81BF38363E2E}"/>
              </a:ext>
            </a:extLst>
          </p:cNvPr>
          <p:cNvSpPr/>
          <p:nvPr/>
        </p:nvSpPr>
        <p:spPr>
          <a:xfrm>
            <a:off x="8316216" y="5038341"/>
            <a:ext cx="1128442" cy="680145"/>
          </a:xfrm>
          <a:prstGeom prst="leftRightArrow">
            <a:avLst/>
          </a:prstGeom>
          <a:solidFill>
            <a:srgbClr val="92B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2378533A-286B-9E91-48D3-A7E96AA786BD}"/>
              </a:ext>
            </a:extLst>
          </p:cNvPr>
          <p:cNvSpPr/>
          <p:nvPr/>
        </p:nvSpPr>
        <p:spPr>
          <a:xfrm>
            <a:off x="8667450" y="4413085"/>
            <a:ext cx="457200" cy="358837"/>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11" name="Speech Bubble: Oval 10">
            <a:extLst>
              <a:ext uri="{FF2B5EF4-FFF2-40B4-BE49-F238E27FC236}">
                <a16:creationId xmlns:a16="http://schemas.microsoft.com/office/drawing/2014/main" id="{7521DCF1-D147-5F96-28D2-72EF3DFDDF1D}"/>
              </a:ext>
            </a:extLst>
          </p:cNvPr>
          <p:cNvSpPr/>
          <p:nvPr/>
        </p:nvSpPr>
        <p:spPr>
          <a:xfrm>
            <a:off x="5811342" y="121922"/>
            <a:ext cx="3175342" cy="2841664"/>
          </a:xfrm>
          <a:prstGeom prst="wedgeEllipseCallout">
            <a:avLst>
              <a:gd name="adj1" fmla="val -66154"/>
              <a:gd name="adj2" fmla="val 15658"/>
            </a:avLst>
          </a:prstGeom>
          <a:solidFill>
            <a:srgbClr val="608574"/>
          </a:solidFill>
          <a:ln>
            <a:noFill/>
          </a:ln>
        </p:spPr>
        <p:style>
          <a:lnRef idx="0">
            <a:scrgbClr r="0" g="0" b="0"/>
          </a:lnRef>
          <a:fillRef idx="0">
            <a:scrgbClr r="0" g="0" b="0"/>
          </a:fillRef>
          <a:effectRef idx="0">
            <a:scrgbClr r="0" g="0" b="0"/>
          </a:effectRef>
          <a:fontRef idx="minor">
            <a:schemeClr val="lt1"/>
          </a:fontRef>
        </p:style>
        <p:txBody>
          <a:bodyPr wrap="square" lIns="0" tIns="72000" rIns="0" bIns="0" rtlCol="0" anchor="ctr" anchorCtr="1"/>
          <a:lstStyle/>
          <a:p>
            <a:pPr algn="ctr"/>
            <a:r>
              <a:rPr lang="en-GB" dirty="0">
                <a:cs typeface="Calibri" panose="020F0502020204030204" pitchFamily="34" charset="0"/>
              </a:rPr>
              <a:t>How can </a:t>
            </a:r>
            <a:r>
              <a:rPr lang="en-GB" b="1" dirty="0">
                <a:cs typeface="Calibri" panose="020F0502020204030204" pitchFamily="34" charset="0"/>
              </a:rPr>
              <a:t>technology interventions affect the distribution of assets</a:t>
            </a:r>
            <a:r>
              <a:rPr lang="en-GB" dirty="0">
                <a:cs typeface="Calibri" panose="020F0502020204030204" pitchFamily="34" charset="0"/>
              </a:rPr>
              <a:t> between stakeholder groups and what needs to be done? </a:t>
            </a:r>
          </a:p>
          <a:p>
            <a:pPr algn="ctr"/>
            <a:r>
              <a:rPr lang="en-GB" dirty="0">
                <a:cs typeface="Calibri" panose="020F0502020204030204" pitchFamily="34" charset="0"/>
              </a:rPr>
              <a:t>Discuss in groups.</a:t>
            </a:r>
          </a:p>
        </p:txBody>
      </p:sp>
      <p:pic>
        <p:nvPicPr>
          <p:cNvPr id="12" name="Graphic 11" descr="Solar Panels with solid fill">
            <a:extLst>
              <a:ext uri="{FF2B5EF4-FFF2-40B4-BE49-F238E27FC236}">
                <a16:creationId xmlns:a16="http://schemas.microsoft.com/office/drawing/2014/main" id="{D3D76DD6-A7A3-7B3A-108A-EFE5E2DE994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130435" y="2911427"/>
            <a:ext cx="1314223" cy="1314223"/>
          </a:xfrm>
          <a:prstGeom prst="rect">
            <a:avLst/>
          </a:prstGeom>
        </p:spPr>
      </p:pic>
      <p:grpSp>
        <p:nvGrpSpPr>
          <p:cNvPr id="13" name="Group 12">
            <a:extLst>
              <a:ext uri="{FF2B5EF4-FFF2-40B4-BE49-F238E27FC236}">
                <a16:creationId xmlns:a16="http://schemas.microsoft.com/office/drawing/2014/main" id="{87820F73-3CF1-C267-B3C6-8BD04725E9D6}"/>
              </a:ext>
            </a:extLst>
          </p:cNvPr>
          <p:cNvGrpSpPr/>
          <p:nvPr/>
        </p:nvGrpSpPr>
        <p:grpSpPr>
          <a:xfrm>
            <a:off x="9716842" y="4336026"/>
            <a:ext cx="1811207" cy="1872706"/>
            <a:chOff x="2127020" y="1203605"/>
            <a:chExt cx="2969317" cy="3070138"/>
          </a:xfrm>
        </p:grpSpPr>
        <p:sp>
          <p:nvSpPr>
            <p:cNvPr id="14" name="Oval 13">
              <a:extLst>
                <a:ext uri="{FF2B5EF4-FFF2-40B4-BE49-F238E27FC236}">
                  <a16:creationId xmlns:a16="http://schemas.microsoft.com/office/drawing/2014/main" id="{183D8915-8994-5DB4-F862-95FDE2275E4E}"/>
                </a:ext>
              </a:extLst>
            </p:cNvPr>
            <p:cNvSpPr/>
            <p:nvPr/>
          </p:nvSpPr>
          <p:spPr>
            <a:xfrm>
              <a:off x="2239014" y="1203605"/>
              <a:ext cx="2857323" cy="2829159"/>
            </a:xfrm>
            <a:prstGeom prst="ellipse">
              <a:avLst/>
            </a:prstGeom>
            <a:solidFill>
              <a:schemeClr val="accent6">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A cartoon of a person wearing a blue robe&#10;&#10;Description automatically generated with medium confidence">
              <a:extLst>
                <a:ext uri="{FF2B5EF4-FFF2-40B4-BE49-F238E27FC236}">
                  <a16:creationId xmlns:a16="http://schemas.microsoft.com/office/drawing/2014/main" id="{88B8E7CC-FCAC-14E4-EDDB-28921EE97053}"/>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383040" y="1238316"/>
              <a:ext cx="1608846" cy="2794447"/>
            </a:xfrm>
            <a:prstGeom prst="rect">
              <a:avLst/>
            </a:prstGeom>
          </p:spPr>
        </p:pic>
        <p:pic>
          <p:nvPicPr>
            <p:cNvPr id="16" name="Picture 15" descr="A cartoon of a person&#10;&#10;Description automatically generated with medium confidence">
              <a:extLst>
                <a:ext uri="{FF2B5EF4-FFF2-40B4-BE49-F238E27FC236}">
                  <a16:creationId xmlns:a16="http://schemas.microsoft.com/office/drawing/2014/main" id="{3E1E5113-E996-4A23-3654-A3762BCEC8A6}"/>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flipH="1">
              <a:off x="2127020" y="1263588"/>
              <a:ext cx="1448291" cy="2829160"/>
            </a:xfrm>
            <a:prstGeom prst="rect">
              <a:avLst/>
            </a:prstGeom>
          </p:spPr>
        </p:pic>
        <p:pic>
          <p:nvPicPr>
            <p:cNvPr id="17" name="Picture 16" descr="A cartoon of a person holding a stick&#10;&#10;Description automatically generated with low confidence">
              <a:extLst>
                <a:ext uri="{FF2B5EF4-FFF2-40B4-BE49-F238E27FC236}">
                  <a16:creationId xmlns:a16="http://schemas.microsoft.com/office/drawing/2014/main" id="{006172DA-4171-6031-20B2-A926C451940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851166" y="1269553"/>
              <a:ext cx="1633018" cy="3004190"/>
            </a:xfrm>
            <a:prstGeom prst="rect">
              <a:avLst/>
            </a:prstGeom>
          </p:spPr>
        </p:pic>
      </p:grpSp>
      <p:pic>
        <p:nvPicPr>
          <p:cNvPr id="18" name="Picture 17" descr="A person holding a computer&#10;&#10;Description automatically generated">
            <a:extLst>
              <a:ext uri="{FF2B5EF4-FFF2-40B4-BE49-F238E27FC236}">
                <a16:creationId xmlns:a16="http://schemas.microsoft.com/office/drawing/2014/main" id="{9C024F5B-D203-172F-85B3-8FD5E7BA0A31}"/>
              </a:ext>
            </a:extLst>
          </p:cNvPr>
          <p:cNvPicPr>
            <a:picLocks noChangeAspect="1"/>
          </p:cNvPicPr>
          <p:nvPr/>
        </p:nvPicPr>
        <p:blipFill rotWithShape="1">
          <a:blip r:embed="rId1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713516" y="1353904"/>
            <a:ext cx="2846225" cy="4972553"/>
          </a:xfrm>
          <a:prstGeom prst="rect">
            <a:avLst/>
          </a:prstGeom>
        </p:spPr>
      </p:pic>
    </p:spTree>
    <p:extLst>
      <p:ext uri="{BB962C8B-B14F-4D97-AF65-F5344CB8AC3E}">
        <p14:creationId xmlns:p14="http://schemas.microsoft.com/office/powerpoint/2010/main" val="36013301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5532C-9EE9-9140-7880-636CC32FA7A0}"/>
              </a:ext>
            </a:extLst>
          </p:cNvPr>
          <p:cNvSpPr>
            <a:spLocks noGrp="1"/>
          </p:cNvSpPr>
          <p:nvPr>
            <p:ph type="title"/>
          </p:nvPr>
        </p:nvSpPr>
        <p:spPr/>
        <p:txBody>
          <a:bodyPr>
            <a:normAutofit fontScale="90000"/>
          </a:bodyPr>
          <a:lstStyle/>
          <a:p>
            <a:r>
              <a:rPr lang="en-US"/>
              <a:t>Exercise 3-3: Group Work [65 mins]</a:t>
            </a:r>
          </a:p>
        </p:txBody>
      </p:sp>
      <p:sp>
        <p:nvSpPr>
          <p:cNvPr id="3" name="Content Placeholder 2">
            <a:extLst>
              <a:ext uri="{FF2B5EF4-FFF2-40B4-BE49-F238E27FC236}">
                <a16:creationId xmlns:a16="http://schemas.microsoft.com/office/drawing/2014/main" id="{CB2B519B-A6CD-F262-5300-826893018AD5}"/>
              </a:ext>
            </a:extLst>
          </p:cNvPr>
          <p:cNvSpPr>
            <a:spLocks noGrp="1"/>
          </p:cNvSpPr>
          <p:nvPr>
            <p:ph idx="1"/>
          </p:nvPr>
        </p:nvSpPr>
        <p:spPr>
          <a:xfrm>
            <a:off x="531223" y="895159"/>
            <a:ext cx="11112137" cy="5392430"/>
          </a:xfrm>
        </p:spPr>
        <p:txBody>
          <a:bodyPr>
            <a:normAutofit lnSpcReduction="10000"/>
          </a:bodyPr>
          <a:lstStyle/>
          <a:p>
            <a:pPr marL="0" indent="0">
              <a:buNone/>
            </a:pPr>
            <a:r>
              <a:rPr lang="en-GB" dirty="0"/>
              <a:t>Imagine a </a:t>
            </a:r>
            <a:r>
              <a:rPr lang="en-GB" b="1" u="sng" dirty="0">
                <a:solidFill>
                  <a:schemeClr val="accent5"/>
                </a:solidFill>
              </a:rPr>
              <a:t>potential multi-purpose dam project  located in remote area that will displace diverse people</a:t>
            </a:r>
            <a:r>
              <a:rPr lang="en-GB" dirty="0"/>
              <a:t>. The electricity is targeted to be supplied to a distant city.  How will the intervention affect the </a:t>
            </a:r>
            <a:r>
              <a:rPr lang="en-GB" b="1" u="sng" dirty="0">
                <a:solidFill>
                  <a:schemeClr val="accent5"/>
                </a:solidFill>
              </a:rPr>
              <a:t>distribution of assets</a:t>
            </a:r>
            <a:r>
              <a:rPr lang="en-GB" dirty="0">
                <a:solidFill>
                  <a:schemeClr val="accent5"/>
                </a:solidFill>
              </a:rPr>
              <a:t> </a:t>
            </a:r>
            <a:r>
              <a:rPr lang="en-GB" dirty="0"/>
              <a:t>between stakeholder groups and what needs to be done to equally distribute the benefits from the project ? </a:t>
            </a:r>
          </a:p>
          <a:p>
            <a:r>
              <a:rPr lang="en-GB" dirty="0"/>
              <a:t>Group 1: Focus on the displaced people – Which stakeholders will be displaced?  How will they be affected, and how will the impact vary over different social groups? How they can be represented? How resources could be redistributed to them?</a:t>
            </a:r>
          </a:p>
          <a:p>
            <a:r>
              <a:rPr lang="en-GB" dirty="0"/>
              <a:t>Group 2:  Focus on those who have farmland downstream from the dam – Which stakeholders are in this group? How will they be affected, and how will the impact vary over different social groups? How they can be represented? How resources could be redistributed to them?</a:t>
            </a:r>
          </a:p>
          <a:p>
            <a:r>
              <a:rPr lang="en-US" dirty="0"/>
              <a:t>Group 3: Focus on others who are affected but not displaced – </a:t>
            </a:r>
            <a:r>
              <a:rPr lang="en-GB" dirty="0"/>
              <a:t>Which other community members are affected by such a project?  How will they be affected, and how will the impact vary over different social groups? How they can be represented? How resources could be redistributed to them?</a:t>
            </a:r>
          </a:p>
        </p:txBody>
      </p:sp>
    </p:spTree>
    <p:extLst>
      <p:ext uri="{BB962C8B-B14F-4D97-AF65-F5344CB8AC3E}">
        <p14:creationId xmlns:p14="http://schemas.microsoft.com/office/powerpoint/2010/main" val="3954183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a:t>3.1 WEFE Nexus Assessment | Sources and Further Reading</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73387"/>
            <a:ext cx="11083835" cy="5527412"/>
          </a:xfrm>
        </p:spPr>
        <p:txBody>
          <a:bodyPr>
            <a:normAutofit/>
          </a:bodyPr>
          <a:lstStyle/>
          <a:p>
            <a:r>
              <a:rPr lang="en-US" sz="1600" dirty="0" err="1"/>
              <a:t>Anandhi</a:t>
            </a:r>
            <a:r>
              <a:rPr lang="en-US" sz="1600" dirty="0"/>
              <a:t>, A., Srivastava, P., </a:t>
            </a:r>
            <a:r>
              <a:rPr lang="en-US" sz="1600" dirty="0" err="1"/>
              <a:t>Mohtar</a:t>
            </a:r>
            <a:r>
              <a:rPr lang="en-US" sz="1600" dirty="0"/>
              <a:t>, R. H., Lawford, R. G., Sen, S., &amp; Lamba, J. (2023). Methodologies and principles for developing Nexus definitions and conceptualizations: lessons from FEW Nexus studies. </a:t>
            </a:r>
            <a:r>
              <a:rPr lang="en-US" sz="1600" i="1" dirty="0"/>
              <a:t>Journal of the ASABE</a:t>
            </a:r>
            <a:r>
              <a:rPr lang="en-US" sz="1600" dirty="0"/>
              <a:t>, </a:t>
            </a:r>
            <a:r>
              <a:rPr lang="en-US" sz="1600" i="1" dirty="0"/>
              <a:t>66</a:t>
            </a:r>
            <a:r>
              <a:rPr lang="en-US" sz="1600" dirty="0"/>
              <a:t>(2), 205–230.</a:t>
            </a:r>
          </a:p>
          <a:p>
            <a:r>
              <a:rPr lang="en-US" sz="1600" dirty="0"/>
              <a:t>Arthur, M., Liu, G., Hao, Y., Zhang, L., Liang, S., Asamoah, E. F., &amp; Lombardi, G. V. (2019). Urban food-energy-water Nexus indicators: A review. </a:t>
            </a:r>
            <a:r>
              <a:rPr lang="en-US" sz="1600" i="1" dirty="0"/>
              <a:t>Resources, Conservation and Recycling</a:t>
            </a:r>
            <a:r>
              <a:rPr lang="en-US" sz="1600" dirty="0"/>
              <a:t>, </a:t>
            </a:r>
            <a:r>
              <a:rPr lang="en-US" sz="1600" i="1" dirty="0"/>
              <a:t>151</a:t>
            </a:r>
            <a:r>
              <a:rPr lang="en-US" sz="1600" dirty="0"/>
              <a:t>(February), 104481. https://doi.org/10.1016/j.resconrec.2019.104481</a:t>
            </a:r>
          </a:p>
          <a:p>
            <a:r>
              <a:rPr lang="en-US" sz="1600" dirty="0" err="1"/>
              <a:t>Bizikova</a:t>
            </a:r>
            <a:r>
              <a:rPr lang="en-US" sz="1600" dirty="0"/>
              <a:t>, L., Roy, D., Swanson, D., </a:t>
            </a:r>
            <a:r>
              <a:rPr lang="en-US" sz="1600" dirty="0" err="1"/>
              <a:t>Venema</a:t>
            </a:r>
            <a:r>
              <a:rPr lang="en-US" sz="1600" dirty="0"/>
              <a:t>, H. D., &amp; McCandless, M. (2013). The water-energy-food security Nexus: Towards a practical planning and decision-support framework for landscape investment and risk management. Winnipeg, MB, Canada: International Institute for Sustainable Development.</a:t>
            </a:r>
          </a:p>
          <a:p>
            <a:r>
              <a:rPr lang="en-US" sz="1600" dirty="0"/>
              <a:t>Lawford, R., </a:t>
            </a:r>
            <a:r>
              <a:rPr lang="en-US" sz="1600" dirty="0" err="1"/>
              <a:t>Pahl-Wostl</a:t>
            </a:r>
            <a:r>
              <a:rPr lang="en-US" sz="1600" dirty="0"/>
              <a:t>, C., &amp; Boisvert, A.-A. (2019). Synthesis report for the future earth water-energy-food (W-E-F) Nexus cluster project: Assessing the contributions of improved governance and integrated data and information to the sustainability of the W-E-F Nexus. Winnipeg, MB, Canada: Self- published by Lawford’s Environmental Consulting.</a:t>
            </a:r>
          </a:p>
          <a:p>
            <a:r>
              <a:rPr lang="en-US" sz="1600" dirty="0"/>
              <a:t>Nhamo, L., </a:t>
            </a:r>
            <a:r>
              <a:rPr lang="en-US" sz="1600" dirty="0" err="1"/>
              <a:t>Mabhaudhi</a:t>
            </a:r>
            <a:r>
              <a:rPr lang="en-US" sz="1600" dirty="0"/>
              <a:t>, T., </a:t>
            </a:r>
            <a:r>
              <a:rPr lang="en-US" sz="1600" dirty="0" err="1"/>
              <a:t>Mpandeli</a:t>
            </a:r>
            <a:r>
              <a:rPr lang="en-US" sz="1600" dirty="0"/>
              <a:t>, S., Dickens, C., </a:t>
            </a:r>
            <a:r>
              <a:rPr lang="en-US" sz="1600" dirty="0" err="1"/>
              <a:t>Nhemachena</a:t>
            </a:r>
            <a:r>
              <a:rPr lang="en-US" sz="1600" dirty="0"/>
              <a:t>, C., </a:t>
            </a:r>
            <a:r>
              <a:rPr lang="en-US" sz="1600" dirty="0" err="1"/>
              <a:t>Senzanje</a:t>
            </a:r>
            <a:r>
              <a:rPr lang="en-US" sz="1600" dirty="0"/>
              <a:t>, A., Naidoo, D., </a:t>
            </a:r>
            <a:r>
              <a:rPr lang="en-US" sz="1600" dirty="0" err="1"/>
              <a:t>Liphadzi</a:t>
            </a:r>
            <a:r>
              <a:rPr lang="en-US" sz="1600" dirty="0"/>
              <a:t>, S., &amp; Modi, A. T. (2020). An integrative analytical model for the water-energy-food Nexus: South Africa case study. </a:t>
            </a:r>
            <a:r>
              <a:rPr lang="en-US" sz="1600" i="1" dirty="0"/>
              <a:t>Environmental Science and Policy</a:t>
            </a:r>
            <a:r>
              <a:rPr lang="en-US" sz="1600" dirty="0"/>
              <a:t>, </a:t>
            </a:r>
            <a:r>
              <a:rPr lang="en-US" sz="1600" i="1" dirty="0"/>
              <a:t>109</a:t>
            </a:r>
            <a:r>
              <a:rPr lang="en-US" sz="1600" dirty="0"/>
              <a:t>(December 2019), 15–24. https://doi.org/10.1016/j.envsci.2020.04.010</a:t>
            </a:r>
          </a:p>
          <a:p>
            <a:r>
              <a:rPr lang="en-US" sz="1600" dirty="0"/>
              <a:t>Nhamo, L., Ndlela, B., </a:t>
            </a:r>
            <a:r>
              <a:rPr lang="en-US" sz="1600" dirty="0" err="1"/>
              <a:t>Nhemachena</a:t>
            </a:r>
            <a:r>
              <a:rPr lang="en-US" sz="1600" dirty="0"/>
              <a:t>, C., </a:t>
            </a:r>
            <a:r>
              <a:rPr lang="en-US" sz="1600" dirty="0" err="1"/>
              <a:t>Mabhaudhi</a:t>
            </a:r>
            <a:r>
              <a:rPr lang="en-US" sz="1600" dirty="0"/>
              <a:t>, T., </a:t>
            </a:r>
            <a:r>
              <a:rPr lang="en-US" sz="1600" dirty="0" err="1"/>
              <a:t>Mpandeli</a:t>
            </a:r>
            <a:r>
              <a:rPr lang="en-US" sz="1600" dirty="0"/>
              <a:t>, S., &amp; </a:t>
            </a:r>
            <a:r>
              <a:rPr lang="en-US" sz="1600" dirty="0" err="1"/>
              <a:t>Matchaya</a:t>
            </a:r>
            <a:r>
              <a:rPr lang="en-US" sz="1600" dirty="0"/>
              <a:t>, G. (2018). The water-energy-food Nexus: Climate risks and opportunities in Southern Africa. </a:t>
            </a:r>
            <a:r>
              <a:rPr lang="en-US" sz="1600" i="1" dirty="0"/>
              <a:t>Water (Switzerland)</a:t>
            </a:r>
            <a:r>
              <a:rPr lang="en-US" sz="1600" dirty="0"/>
              <a:t>, </a:t>
            </a:r>
            <a:r>
              <a:rPr lang="en-US" sz="1600" i="1" dirty="0"/>
              <a:t>10</a:t>
            </a:r>
            <a:r>
              <a:rPr lang="en-US" sz="1600" dirty="0"/>
              <a:t>(5), 1–18. https://doi.org/10.3390/w10050567</a:t>
            </a:r>
          </a:p>
          <a:p>
            <a:r>
              <a:rPr lang="en-US" sz="1600" dirty="0" err="1"/>
              <a:t>Vanham</a:t>
            </a:r>
            <a:r>
              <a:rPr lang="en-US" sz="1600" dirty="0"/>
              <a:t>, D. (2016). Does the water footprint concept provide relevant information to address the water-food-energy-ecosystem Nexus? In </a:t>
            </a:r>
            <a:r>
              <a:rPr lang="en-US" sz="1600" i="1" dirty="0"/>
              <a:t>Ecosystem Services</a:t>
            </a:r>
            <a:r>
              <a:rPr lang="en-US" sz="1600" dirty="0"/>
              <a:t> (Vol. 17, pp. 298–307). https://doi.org/10.1016/j.ecoser.2015.08.003</a:t>
            </a:r>
          </a:p>
        </p:txBody>
      </p:sp>
    </p:spTree>
    <p:extLst>
      <p:ext uri="{BB962C8B-B14F-4D97-AF65-F5344CB8AC3E}">
        <p14:creationId xmlns:p14="http://schemas.microsoft.com/office/powerpoint/2010/main" val="21557676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3.2 Nexus Database</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Data requirements (and typologies) for Nexus assessment</a:t>
            </a:r>
          </a:p>
          <a:p>
            <a:pPr marL="342900" indent="-342900">
              <a:spcBef>
                <a:spcPct val="0"/>
              </a:spcBef>
              <a:spcAft>
                <a:spcPts val="1000"/>
              </a:spcAft>
            </a:pPr>
            <a:r>
              <a:rPr lang="en-GB" sz="3000" dirty="0">
                <a:latin typeface="+mn-lt"/>
                <a:cs typeface="Arial" panose="020B0604020202020204" pitchFamily="34" charset="0"/>
              </a:rPr>
              <a:t>Data acquisition and pre-processing</a:t>
            </a:r>
          </a:p>
          <a:p>
            <a:pPr marL="342900" indent="-342900">
              <a:spcBef>
                <a:spcPct val="0"/>
              </a:spcBef>
              <a:spcAft>
                <a:spcPts val="1000"/>
              </a:spcAft>
            </a:pPr>
            <a:r>
              <a:rPr lang="en-GB" sz="3000" dirty="0">
                <a:latin typeface="+mn-lt"/>
                <a:cs typeface="Arial" panose="020B0604020202020204" pitchFamily="34" charset="0"/>
              </a:rPr>
              <a:t>Data management and dissemination framework</a:t>
            </a:r>
          </a:p>
        </p:txBody>
      </p:sp>
    </p:spTree>
    <p:extLst>
      <p:ext uri="{BB962C8B-B14F-4D97-AF65-F5344CB8AC3E}">
        <p14:creationId xmlns:p14="http://schemas.microsoft.com/office/powerpoint/2010/main" val="34395424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a:t>Session Delivery Plan [1 </a:t>
            </a:r>
            <a:r>
              <a:rPr lang="en-US" err="1"/>
              <a:t>hr</a:t>
            </a:r>
            <a:r>
              <a:rPr lang="en-US"/>
              <a:t>, 15 mins]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818805184"/>
              </p:ext>
            </p:extLst>
          </p:nvPr>
        </p:nvGraphicFramePr>
        <p:xfrm>
          <a:off x="531223" y="872067"/>
          <a:ext cx="10996748" cy="3749040"/>
        </p:xfrm>
        <a:graphic>
          <a:graphicData uri="http://schemas.openxmlformats.org/drawingml/2006/table">
            <a:tbl>
              <a:tblPr firstRow="1" bandRow="1">
                <a:tableStyleId>{F5AB1C69-6EDB-4FF4-983F-18BD219EF322}</a:tableStyleId>
              </a:tblPr>
              <a:tblGrid>
                <a:gridCol w="1720364">
                  <a:extLst>
                    <a:ext uri="{9D8B030D-6E8A-4147-A177-3AD203B41FA5}">
                      <a16:colId xmlns:a16="http://schemas.microsoft.com/office/drawing/2014/main" val="2561764042"/>
                    </a:ext>
                  </a:extLst>
                </a:gridCol>
                <a:gridCol w="5543115">
                  <a:extLst>
                    <a:ext uri="{9D8B030D-6E8A-4147-A177-3AD203B41FA5}">
                      <a16:colId xmlns:a16="http://schemas.microsoft.com/office/drawing/2014/main" val="276122388"/>
                    </a:ext>
                  </a:extLst>
                </a:gridCol>
                <a:gridCol w="3733269">
                  <a:extLst>
                    <a:ext uri="{9D8B030D-6E8A-4147-A177-3AD203B41FA5}">
                      <a16:colId xmlns:a16="http://schemas.microsoft.com/office/drawing/2014/main" val="1631192187"/>
                    </a:ext>
                  </a:extLst>
                </a:gridCol>
              </a:tblGrid>
              <a:tr h="370840">
                <a:tc>
                  <a:txBody>
                    <a:bodyPr/>
                    <a:lstStyle/>
                    <a:p>
                      <a:r>
                        <a:rPr lang="en-US" sz="2400" dirty="0"/>
                        <a:t>Time</a:t>
                      </a:r>
                      <a:endParaRPr lang="en-US" sz="2400" dirty="0">
                        <a:latin typeface="+mn-lt"/>
                      </a:endParaRPr>
                    </a:p>
                  </a:txBody>
                  <a:tcPr/>
                </a:tc>
                <a:tc>
                  <a:txBody>
                    <a:bodyPr/>
                    <a:lstStyle/>
                    <a:p>
                      <a:r>
                        <a:rPr lang="en-US" sz="2400"/>
                        <a:t>Activity</a:t>
                      </a:r>
                      <a:endParaRPr lang="en-US" sz="2400">
                        <a:latin typeface="+mn-lt"/>
                      </a:endParaRPr>
                    </a:p>
                  </a:txBody>
                  <a:tcPr/>
                </a:tc>
                <a:tc>
                  <a:txBody>
                    <a:bodyPr/>
                    <a:lstStyle/>
                    <a:p>
                      <a:r>
                        <a:rPr lang="en-US" sz="2400"/>
                        <a:t>Facilitator</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a:t>20 minutes</a:t>
                      </a:r>
                      <a:endParaRPr lang="en-US" sz="2400">
                        <a:latin typeface="+mn-lt"/>
                      </a:endParaRPr>
                    </a:p>
                  </a:txBody>
                  <a:tcPr/>
                </a:tc>
                <a:tc>
                  <a:txBody>
                    <a:bodyPr/>
                    <a:lstStyle/>
                    <a:p>
                      <a:r>
                        <a:rPr lang="en-US" sz="2400"/>
                        <a:t>Lecture – Data needs and availability</a:t>
                      </a:r>
                      <a:endParaRPr lang="en-US" sz="2400">
                        <a:latin typeface="+mn-lt"/>
                      </a:endParaRPr>
                    </a:p>
                  </a:txBody>
                  <a:tcPr/>
                </a:tc>
                <a:tc>
                  <a:txBody>
                    <a:bodyPr/>
                    <a:lstStyle/>
                    <a:p>
                      <a:r>
                        <a:rPr lang="en-US" sz="2400"/>
                        <a:t>Prof. Rajesh K. Rai</a:t>
                      </a:r>
                      <a:endParaRPr lang="en-US" sz="2400">
                        <a:latin typeface="+mn-lt"/>
                      </a:endParaRPr>
                    </a:p>
                  </a:txBody>
                  <a:tcPr/>
                </a:tc>
                <a:extLst>
                  <a:ext uri="{0D108BD9-81ED-4DB2-BD59-A6C34878D82A}">
                    <a16:rowId xmlns:a16="http://schemas.microsoft.com/office/drawing/2014/main" val="468878507"/>
                  </a:ext>
                </a:extLst>
              </a:tr>
              <a:tr h="370840">
                <a:tc>
                  <a:txBody>
                    <a:bodyPr/>
                    <a:lstStyle/>
                    <a:p>
                      <a:r>
                        <a:rPr lang="en-US" sz="2400"/>
                        <a:t>30 minutes</a:t>
                      </a:r>
                      <a:endParaRPr lang="en-US" sz="2400">
                        <a:latin typeface="+mn-lt"/>
                      </a:endParaRPr>
                    </a:p>
                  </a:txBody>
                  <a:tcPr/>
                </a:tc>
                <a:tc>
                  <a:txBody>
                    <a:bodyPr/>
                    <a:lstStyle/>
                    <a:p>
                      <a:r>
                        <a:rPr lang="en-US" sz="2400"/>
                        <a:t>Exercise 3-4: Demonstration of existing database and participants reflection on strategies for better management of an inclusive WEFE Nexus database</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Rajesh K. Rai</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a:t>20 minutes</a:t>
                      </a:r>
                      <a:endParaRPr lang="en-US" sz="2400">
                        <a:latin typeface="+mn-lt"/>
                      </a:endParaRPr>
                    </a:p>
                  </a:txBody>
                  <a:tcPr/>
                </a:tc>
                <a:tc>
                  <a:txBody>
                    <a:bodyPr/>
                    <a:lstStyle/>
                    <a:p>
                      <a:r>
                        <a:rPr lang="en-US" sz="2400"/>
                        <a:t>Lecture – Data management and dissemination</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Rajesh K. Rai</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936617967"/>
                  </a:ext>
                </a:extLst>
              </a:tr>
              <a:tr h="370840">
                <a:tc>
                  <a:txBody>
                    <a:bodyPr/>
                    <a:lstStyle/>
                    <a:p>
                      <a:r>
                        <a:rPr lang="en-US" sz="2400" dirty="0"/>
                        <a:t>5 minutes</a:t>
                      </a:r>
                      <a:endParaRPr lang="en-US" sz="2400" dirty="0">
                        <a:latin typeface="+mn-lt"/>
                      </a:endParaRPr>
                    </a:p>
                  </a:txBody>
                  <a:tcPr/>
                </a:tc>
                <a:tc>
                  <a:txBody>
                    <a:bodyPr/>
                    <a:lstStyle/>
                    <a:p>
                      <a:r>
                        <a:rPr lang="en-US" sz="2400"/>
                        <a:t>Summary of session</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Rajesh K. Rai</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652451463"/>
                  </a:ext>
                </a:extLst>
              </a:tr>
            </a:tbl>
          </a:graphicData>
        </a:graphic>
      </p:graphicFrame>
    </p:spTree>
    <p:extLst>
      <p:ext uri="{BB962C8B-B14F-4D97-AF65-F5344CB8AC3E}">
        <p14:creationId xmlns:p14="http://schemas.microsoft.com/office/powerpoint/2010/main" val="16766319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a:t>3.2 Database | </a:t>
            </a:r>
            <a:r>
              <a:rPr lang="en-GB"/>
              <a:t>Data Requirements and Typologies</a:t>
            </a:r>
            <a:endParaRPr lang="en-US"/>
          </a:p>
        </p:txBody>
      </p:sp>
      <p:sp>
        <p:nvSpPr>
          <p:cNvPr id="3" name="Content Placeholder 2">
            <a:extLst>
              <a:ext uri="{FF2B5EF4-FFF2-40B4-BE49-F238E27FC236}">
                <a16:creationId xmlns:a16="http://schemas.microsoft.com/office/drawing/2014/main" id="{DB618B2E-EA9F-43FD-A81C-F2B035610E7D}"/>
              </a:ext>
            </a:extLst>
          </p:cNvPr>
          <p:cNvSpPr>
            <a:spLocks noGrp="1"/>
          </p:cNvSpPr>
          <p:nvPr>
            <p:ph idx="1"/>
          </p:nvPr>
        </p:nvSpPr>
        <p:spPr/>
        <p:txBody>
          <a:bodyPr>
            <a:normAutofit/>
          </a:bodyPr>
          <a:lstStyle/>
          <a:p>
            <a:r>
              <a:rPr lang="en-US" dirty="0">
                <a:cs typeface="Calibri"/>
              </a:rPr>
              <a:t>Data used in a WEFE Nexus assessment depends on the elements (W-E, W-F, W-E-F, W-E-F-E, etc.) chosen for the study (</a:t>
            </a:r>
            <a:r>
              <a:rPr lang="en-US" dirty="0" err="1">
                <a:cs typeface="Calibri"/>
              </a:rPr>
              <a:t>Anandhi</a:t>
            </a:r>
            <a:r>
              <a:rPr lang="en-US" dirty="0">
                <a:cs typeface="Calibri"/>
              </a:rPr>
              <a:t> et al., 2023).</a:t>
            </a:r>
          </a:p>
          <a:p>
            <a:r>
              <a:rPr lang="en-US" dirty="0">
                <a:cs typeface="Calibri"/>
              </a:rPr>
              <a:t>Data for WEFE Nexus assessment can be obtained by various means: </a:t>
            </a:r>
          </a:p>
          <a:p>
            <a:pPr lvl="1"/>
            <a:r>
              <a:rPr lang="en-US" sz="2400" dirty="0">
                <a:cs typeface="Calibri"/>
              </a:rPr>
              <a:t>In-situ observations</a:t>
            </a:r>
          </a:p>
          <a:p>
            <a:pPr lvl="1"/>
            <a:r>
              <a:rPr lang="en-US" sz="2400" dirty="0">
                <a:cs typeface="Calibri"/>
              </a:rPr>
              <a:t>Interviews</a:t>
            </a:r>
          </a:p>
          <a:p>
            <a:pPr lvl="1"/>
            <a:r>
              <a:rPr lang="en-US" sz="2400" dirty="0">
                <a:cs typeface="Calibri"/>
              </a:rPr>
              <a:t>Focus group discussions</a:t>
            </a:r>
          </a:p>
          <a:p>
            <a:pPr lvl="1"/>
            <a:r>
              <a:rPr lang="en-US" sz="2400" dirty="0">
                <a:cs typeface="Calibri"/>
              </a:rPr>
              <a:t>Model outputs</a:t>
            </a:r>
          </a:p>
          <a:p>
            <a:pPr lvl="1"/>
            <a:r>
              <a:rPr lang="en-US" sz="2400" dirty="0">
                <a:cs typeface="Calibri"/>
              </a:rPr>
              <a:t>Survey data</a:t>
            </a:r>
          </a:p>
          <a:p>
            <a:pPr lvl="1"/>
            <a:r>
              <a:rPr lang="en-US" sz="2400" dirty="0">
                <a:cs typeface="Calibri"/>
              </a:rPr>
              <a:t>Expert knowledge </a:t>
            </a:r>
          </a:p>
          <a:p>
            <a:pPr lvl="1"/>
            <a:r>
              <a:rPr lang="en-US" sz="2400" dirty="0">
                <a:cs typeface="Calibri"/>
              </a:rPr>
              <a:t>Meta-analysis of published literature</a:t>
            </a:r>
          </a:p>
          <a:p>
            <a:pPr lvl="1"/>
            <a:r>
              <a:rPr lang="en-US" sz="2400" dirty="0">
                <a:cs typeface="Calibri"/>
              </a:rPr>
              <a:t>Global data repositories </a:t>
            </a:r>
          </a:p>
        </p:txBody>
      </p:sp>
    </p:spTree>
    <p:extLst>
      <p:ext uri="{BB962C8B-B14F-4D97-AF65-F5344CB8AC3E}">
        <p14:creationId xmlns:p14="http://schemas.microsoft.com/office/powerpoint/2010/main" val="6220994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3859-DD3E-D6BA-F920-6B1440F8903E}"/>
              </a:ext>
            </a:extLst>
          </p:cNvPr>
          <p:cNvSpPr>
            <a:spLocks noGrp="1"/>
          </p:cNvSpPr>
          <p:nvPr>
            <p:ph type="title"/>
          </p:nvPr>
        </p:nvSpPr>
        <p:spPr/>
        <p:txBody>
          <a:bodyPr>
            <a:normAutofit fontScale="90000"/>
          </a:bodyPr>
          <a:lstStyle/>
          <a:p>
            <a:r>
              <a:rPr lang="en-US"/>
              <a:t>3.2 Database | Examples of Existing Databases </a:t>
            </a:r>
          </a:p>
        </p:txBody>
      </p:sp>
      <p:sp>
        <p:nvSpPr>
          <p:cNvPr id="3" name="Content Placeholder 2">
            <a:extLst>
              <a:ext uri="{FF2B5EF4-FFF2-40B4-BE49-F238E27FC236}">
                <a16:creationId xmlns:a16="http://schemas.microsoft.com/office/drawing/2014/main" id="{A72B7BB7-9C8D-0184-6731-BDD98D8F2BDF}"/>
              </a:ext>
            </a:extLst>
          </p:cNvPr>
          <p:cNvSpPr>
            <a:spLocks noGrp="1"/>
          </p:cNvSpPr>
          <p:nvPr>
            <p:ph idx="1"/>
          </p:nvPr>
        </p:nvSpPr>
        <p:spPr/>
        <p:txBody>
          <a:bodyPr>
            <a:normAutofit fontScale="92500" lnSpcReduction="10000"/>
          </a:bodyPr>
          <a:lstStyle/>
          <a:p>
            <a:pPr marL="457200" indent="-457200">
              <a:buFont typeface="+mj-lt"/>
              <a:buAutoNum type="arabicPeriod"/>
            </a:pPr>
            <a:r>
              <a:rPr lang="en-US" dirty="0">
                <a:ea typeface="+mn-lt"/>
                <a:cs typeface="+mn-lt"/>
              </a:rPr>
              <a:t>Joint Research Centre Data Catalogue of the European Commission includes WEFE Nexus (</a:t>
            </a:r>
            <a:r>
              <a:rPr lang="en-US" dirty="0">
                <a:ea typeface="+mn-lt"/>
                <a:cs typeface="+mn-lt"/>
                <a:hlinkClick r:id="rId3"/>
              </a:rPr>
              <a:t>Joint Research Centre Data Catalogue)</a:t>
            </a:r>
            <a:r>
              <a:rPr lang="en-US" dirty="0">
                <a:ea typeface="+mn-lt"/>
                <a:cs typeface="+mn-lt"/>
              </a:rPr>
              <a:t>.</a:t>
            </a:r>
            <a:endParaRPr lang="en-US" dirty="0">
              <a:cs typeface="Calibri"/>
            </a:endParaRPr>
          </a:p>
          <a:p>
            <a:pPr lvl="1"/>
            <a:r>
              <a:rPr lang="en-US" dirty="0"/>
              <a:t>Covers energy projections, power system flexibility, water-power Nexus analysis</a:t>
            </a:r>
          </a:p>
          <a:p>
            <a:pPr marL="457200" indent="-457200">
              <a:buFont typeface="+mj-lt"/>
              <a:buAutoNum type="arabicPeriod"/>
            </a:pPr>
            <a:r>
              <a:rPr lang="en-US" dirty="0">
                <a:ea typeface="+mn-lt"/>
                <a:cs typeface="+mn-lt"/>
              </a:rPr>
              <a:t>The Nexus Resource Platform is a global knowledge hub for Water, Energy, and Food Security (</a:t>
            </a:r>
            <a:r>
              <a:rPr lang="en-US" dirty="0">
                <a:ea typeface="+mn-lt"/>
                <a:cs typeface="+mn-lt"/>
                <a:hlinkClick r:id="rId4"/>
              </a:rPr>
              <a:t>Water-Energy-Food)</a:t>
            </a:r>
            <a:r>
              <a:rPr lang="en-US" dirty="0">
                <a:ea typeface="+mn-lt"/>
                <a:cs typeface="+mn-lt"/>
              </a:rPr>
              <a:t> .</a:t>
            </a:r>
            <a:endParaRPr lang="en-US" dirty="0">
              <a:cs typeface="Calibri" panose="020F0502020204030204"/>
            </a:endParaRPr>
          </a:p>
          <a:p>
            <a:pPr lvl="1"/>
            <a:r>
              <a:rPr lang="en-US" dirty="0"/>
              <a:t>Features a wide range of resources, tools, and databases to support the WEFE Nexus approach</a:t>
            </a:r>
          </a:p>
          <a:p>
            <a:pPr marL="457200" indent="-457200">
              <a:buFont typeface="+mj-lt"/>
              <a:buAutoNum type="arabicPeriod"/>
            </a:pPr>
            <a:r>
              <a:rPr lang="en-US" dirty="0">
                <a:ea typeface="+mn-lt"/>
                <a:cs typeface="+mn-lt"/>
              </a:rPr>
              <a:t>FAOSTAT (</a:t>
            </a:r>
            <a:r>
              <a:rPr lang="en-US" dirty="0">
                <a:ea typeface="+mn-lt"/>
                <a:cs typeface="+mn-lt"/>
                <a:hlinkClick r:id="rId5"/>
              </a:rPr>
              <a:t>https://www.fao.org/faostat/en/#home</a:t>
            </a:r>
            <a:r>
              <a:rPr lang="en-US" dirty="0">
                <a:ea typeface="+mn-lt"/>
                <a:cs typeface="+mn-lt"/>
              </a:rPr>
              <a:t>)</a:t>
            </a:r>
          </a:p>
          <a:p>
            <a:pPr lvl="1"/>
            <a:r>
              <a:rPr lang="en-US" dirty="0"/>
              <a:t>Free access to food and agriculture data for over 245 countries and territories covering all regional groupings from 1961 to the most recent year available</a:t>
            </a:r>
          </a:p>
          <a:p>
            <a:pPr marL="457200" lvl="1" indent="-457200">
              <a:buFont typeface="+mj-lt"/>
              <a:buAutoNum type="arabicPeriod" startAt="4"/>
            </a:pPr>
            <a:r>
              <a:rPr lang="en-US" sz="2400" dirty="0">
                <a:solidFill>
                  <a:schemeClr val="tx1"/>
                </a:solidFill>
                <a:ea typeface="+mn-lt"/>
                <a:cs typeface="+mn-lt"/>
              </a:rPr>
              <a:t>World Input-Output Database (WIOD)</a:t>
            </a:r>
          </a:p>
          <a:p>
            <a:pPr lvl="1">
              <a:lnSpc>
                <a:spcPct val="110000"/>
              </a:lnSpc>
            </a:pPr>
            <a:r>
              <a:rPr lang="en-US" dirty="0"/>
              <a:t>Initiated by the European Commission under the seventh Framework Program and developed by eleven European research organizations (</a:t>
            </a:r>
            <a:r>
              <a:rPr lang="en-US" dirty="0" err="1"/>
              <a:t>Egilmez</a:t>
            </a:r>
            <a:r>
              <a:rPr lang="en-US" dirty="0"/>
              <a:t> et al., 2020)</a:t>
            </a:r>
          </a:p>
          <a:p>
            <a:pPr lvl="1">
              <a:lnSpc>
                <a:spcPct val="110000"/>
              </a:lnSpc>
            </a:pPr>
            <a:r>
              <a:rPr lang="en-US" dirty="0"/>
              <a:t>Advantages </a:t>
            </a:r>
            <a:r>
              <a:rPr lang="en-US" dirty="0">
                <a:sym typeface="Wingdings" panose="05000000000000000000" pitchFamily="2" charset="2"/>
              </a:rPr>
              <a:t> </a:t>
            </a:r>
            <a:r>
              <a:rPr lang="en-US" dirty="0"/>
              <a:t>created specifically for time-series studies containing high-quality data; publicly available free of charge (</a:t>
            </a:r>
            <a:r>
              <a:rPr lang="en-US" dirty="0" err="1"/>
              <a:t>Egilmez</a:t>
            </a:r>
            <a:r>
              <a:rPr lang="en-US" dirty="0"/>
              <a:t> et al., 2020)</a:t>
            </a:r>
          </a:p>
        </p:txBody>
      </p:sp>
    </p:spTree>
    <p:extLst>
      <p:ext uri="{BB962C8B-B14F-4D97-AF65-F5344CB8AC3E}">
        <p14:creationId xmlns:p14="http://schemas.microsoft.com/office/powerpoint/2010/main" val="33506004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a:t>3.2 Database | Examples of Existing Databases </a:t>
            </a:r>
          </a:p>
        </p:txBody>
      </p:sp>
      <p:sp>
        <p:nvSpPr>
          <p:cNvPr id="3" name="Content Placeholder 2">
            <a:extLst>
              <a:ext uri="{FF2B5EF4-FFF2-40B4-BE49-F238E27FC236}">
                <a16:creationId xmlns:a16="http://schemas.microsoft.com/office/drawing/2014/main" id="{DB618B2E-EA9F-43FD-A81C-F2B035610E7D}"/>
              </a:ext>
            </a:extLst>
          </p:cNvPr>
          <p:cNvSpPr>
            <a:spLocks noGrp="1"/>
          </p:cNvSpPr>
          <p:nvPr>
            <p:ph idx="1"/>
          </p:nvPr>
        </p:nvSpPr>
        <p:spPr/>
        <p:txBody>
          <a:bodyPr>
            <a:normAutofit/>
          </a:bodyPr>
          <a:lstStyle/>
          <a:p>
            <a:r>
              <a:rPr lang="en-US" sz="2600" dirty="0">
                <a:ea typeface="+mn-lt"/>
                <a:cs typeface="+mn-lt"/>
              </a:rPr>
              <a:t>Three major sources of data:</a:t>
            </a:r>
            <a:endParaRPr lang="en-US" sz="2600" dirty="0">
              <a:cs typeface="Calibri" panose="020F0502020204030204"/>
            </a:endParaRPr>
          </a:p>
          <a:p>
            <a:pPr lvl="1">
              <a:lnSpc>
                <a:spcPct val="120000"/>
              </a:lnSpc>
            </a:pPr>
            <a:r>
              <a:rPr lang="en-US" sz="2600" dirty="0">
                <a:cs typeface="Calibri" panose="020F0502020204030204"/>
              </a:rPr>
              <a:t>Multinational statistical databases</a:t>
            </a:r>
          </a:p>
          <a:p>
            <a:pPr lvl="2">
              <a:lnSpc>
                <a:spcPct val="120000"/>
              </a:lnSpc>
            </a:pPr>
            <a:r>
              <a:rPr lang="en-US" sz="2200" dirty="0">
                <a:cs typeface="Calibri"/>
              </a:rPr>
              <a:t>World Bank, FAO, WMRI, AQUASTAT, USDA, EUROSTAT, etc.</a:t>
            </a:r>
          </a:p>
          <a:p>
            <a:pPr lvl="1">
              <a:lnSpc>
                <a:spcPct val="120000"/>
              </a:lnSpc>
            </a:pPr>
            <a:r>
              <a:rPr lang="en-US" sz="2600" dirty="0">
                <a:cs typeface="Calibri"/>
              </a:rPr>
              <a:t>National statistical books</a:t>
            </a:r>
          </a:p>
          <a:p>
            <a:pPr lvl="2">
              <a:lnSpc>
                <a:spcPct val="120000"/>
              </a:lnSpc>
            </a:pPr>
            <a:r>
              <a:rPr lang="en-US" sz="2200" dirty="0">
                <a:cs typeface="Calibri"/>
              </a:rPr>
              <a:t>Chinese Government Yearbooks</a:t>
            </a:r>
          </a:p>
          <a:p>
            <a:pPr lvl="2">
              <a:lnSpc>
                <a:spcPct val="120000"/>
              </a:lnSpc>
            </a:pPr>
            <a:r>
              <a:rPr lang="en-US" sz="2200" dirty="0">
                <a:cs typeface="Calibri"/>
              </a:rPr>
              <a:t>Ministry of Economic Affairs of Egypt</a:t>
            </a:r>
          </a:p>
          <a:p>
            <a:pPr lvl="2">
              <a:lnSpc>
                <a:spcPct val="120000"/>
              </a:lnSpc>
            </a:pPr>
            <a:r>
              <a:rPr lang="en-US" sz="2200" dirty="0">
                <a:cs typeface="Calibri"/>
              </a:rPr>
              <a:t>National Bureau of Statistics of China</a:t>
            </a:r>
          </a:p>
          <a:p>
            <a:pPr lvl="2">
              <a:lnSpc>
                <a:spcPct val="120000"/>
              </a:lnSpc>
            </a:pPr>
            <a:r>
              <a:rPr lang="en-US" sz="2200" dirty="0">
                <a:cs typeface="Calibri"/>
              </a:rPr>
              <a:t>US Energy Information Administration, etc.</a:t>
            </a:r>
          </a:p>
          <a:p>
            <a:pPr lvl="1">
              <a:lnSpc>
                <a:spcPct val="120000"/>
              </a:lnSpc>
            </a:pPr>
            <a:r>
              <a:rPr lang="en-US" sz="2600" dirty="0">
                <a:cs typeface="Calibri"/>
              </a:rPr>
              <a:t>Survey data</a:t>
            </a:r>
          </a:p>
          <a:p>
            <a:pPr lvl="2">
              <a:lnSpc>
                <a:spcPct val="120000"/>
              </a:lnSpc>
            </a:pPr>
            <a:r>
              <a:rPr lang="en-US" sz="2200" dirty="0">
                <a:cs typeface="Calibri"/>
              </a:rPr>
              <a:t>Field investigations, following specific designs from different research projects</a:t>
            </a:r>
          </a:p>
        </p:txBody>
      </p:sp>
    </p:spTree>
    <p:extLst>
      <p:ext uri="{BB962C8B-B14F-4D97-AF65-F5344CB8AC3E}">
        <p14:creationId xmlns:p14="http://schemas.microsoft.com/office/powerpoint/2010/main" val="541721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799B7-BA11-449A-B8A5-BCF0CFD7E6A8}"/>
              </a:ext>
            </a:extLst>
          </p:cNvPr>
          <p:cNvSpPr>
            <a:spLocks noGrp="1"/>
          </p:cNvSpPr>
          <p:nvPr>
            <p:ph type="title"/>
          </p:nvPr>
        </p:nvSpPr>
        <p:spPr/>
        <p:txBody>
          <a:bodyPr>
            <a:normAutofit fontScale="90000"/>
          </a:bodyPr>
          <a:lstStyle/>
          <a:p>
            <a:r>
              <a:rPr lang="en-US"/>
              <a:t>3. WEFE Nexus Assessment</a:t>
            </a:r>
          </a:p>
        </p:txBody>
      </p:sp>
      <p:sp>
        <p:nvSpPr>
          <p:cNvPr id="3" name="Content Placeholder 2">
            <a:extLst>
              <a:ext uri="{FF2B5EF4-FFF2-40B4-BE49-F238E27FC236}">
                <a16:creationId xmlns:a16="http://schemas.microsoft.com/office/drawing/2014/main" id="{BF4F3C12-C6F6-4F2E-A333-EF7B74D4E3BA}"/>
              </a:ext>
            </a:extLst>
          </p:cNvPr>
          <p:cNvSpPr>
            <a:spLocks noGrp="1"/>
          </p:cNvSpPr>
          <p:nvPr>
            <p:ph idx="1"/>
          </p:nvPr>
        </p:nvSpPr>
        <p:spPr/>
        <p:txBody>
          <a:bodyPr>
            <a:normAutofit fontScale="92500" lnSpcReduction="10000"/>
          </a:bodyPr>
          <a:lstStyle/>
          <a:p>
            <a:pPr marL="0" indent="0" algn="just">
              <a:buNone/>
            </a:pPr>
            <a:r>
              <a:rPr lang="en-GB" sz="2600" b="1"/>
              <a:t>3.1 Framework </a:t>
            </a:r>
            <a:r>
              <a:rPr lang="en-GB" sz="2600"/>
              <a:t>[</a:t>
            </a:r>
            <a:r>
              <a:rPr lang="en-GB" sz="2600" b="1"/>
              <a:t>3 hrs, 30 mins</a:t>
            </a:r>
            <a:r>
              <a:rPr lang="en-GB" sz="2600"/>
              <a:t>]</a:t>
            </a:r>
          </a:p>
          <a:p>
            <a:pPr algn="just">
              <a:buFontTx/>
              <a:buChar char="-"/>
            </a:pPr>
            <a:r>
              <a:rPr lang="en-GB" sz="2600"/>
              <a:t>Theoretical framework, components, indicators, parameters</a:t>
            </a:r>
          </a:p>
          <a:p>
            <a:pPr algn="just">
              <a:buFontTx/>
              <a:buChar char="-"/>
            </a:pPr>
            <a:r>
              <a:rPr lang="en-GB" sz="2600"/>
              <a:t>Framework for inclusivity analysis in WEFE Nexus solutions/interventions</a:t>
            </a:r>
          </a:p>
          <a:p>
            <a:pPr marL="0" indent="0" algn="just">
              <a:buNone/>
            </a:pPr>
            <a:r>
              <a:rPr lang="en-GB" sz="2600" b="1"/>
              <a:t>3.2 Database </a:t>
            </a:r>
            <a:r>
              <a:rPr lang="en-GB" sz="2600"/>
              <a:t>[</a:t>
            </a:r>
            <a:r>
              <a:rPr lang="en-GB" sz="2600" b="1"/>
              <a:t>1 hr, 15 minutes</a:t>
            </a:r>
            <a:r>
              <a:rPr lang="en-GB" sz="2600"/>
              <a:t>]</a:t>
            </a:r>
          </a:p>
          <a:p>
            <a:pPr algn="just">
              <a:buFontTx/>
              <a:buChar char="-"/>
            </a:pPr>
            <a:r>
              <a:rPr lang="en-GB" sz="2600"/>
              <a:t>Data requirements and typologies</a:t>
            </a:r>
          </a:p>
          <a:p>
            <a:pPr algn="just">
              <a:buFontTx/>
              <a:buChar char="-"/>
            </a:pPr>
            <a:r>
              <a:rPr lang="en-GB" sz="2600"/>
              <a:t>Data acquisition and pre-processing, data management and dissemination framework</a:t>
            </a:r>
          </a:p>
          <a:p>
            <a:pPr marL="0" indent="0" algn="just">
              <a:buNone/>
            </a:pPr>
            <a:r>
              <a:rPr lang="en-GB" sz="2600" b="1"/>
              <a:t>3.3 Nexus </a:t>
            </a:r>
            <a:r>
              <a:rPr lang="en-GB" sz="2600" b="1" err="1"/>
              <a:t>modeling</a:t>
            </a:r>
            <a:r>
              <a:rPr lang="en-GB" sz="2600" b="1"/>
              <a:t> </a:t>
            </a:r>
            <a:r>
              <a:rPr lang="en-GB" sz="2600"/>
              <a:t>[</a:t>
            </a:r>
            <a:r>
              <a:rPr lang="en-GB" sz="2600" b="1"/>
              <a:t>2 hrs, 45 minutes</a:t>
            </a:r>
            <a:r>
              <a:rPr lang="en-GB" sz="2600"/>
              <a:t>]</a:t>
            </a:r>
          </a:p>
          <a:p>
            <a:pPr algn="just">
              <a:buFontTx/>
              <a:buChar char="-"/>
            </a:pPr>
            <a:r>
              <a:rPr lang="en-GB" sz="2600"/>
              <a:t>Approaches, tools, techniques, and practical challenges</a:t>
            </a:r>
          </a:p>
          <a:p>
            <a:pPr marL="0" indent="0" algn="just">
              <a:buNone/>
            </a:pPr>
            <a:r>
              <a:rPr lang="en-GB" sz="2600" b="1"/>
              <a:t>3.4 Impacts assessment </a:t>
            </a:r>
            <a:r>
              <a:rPr lang="en-GB" sz="2600"/>
              <a:t>[</a:t>
            </a:r>
            <a:r>
              <a:rPr lang="en-GB" sz="2600" b="1"/>
              <a:t>2 hrs, 30 minutes</a:t>
            </a:r>
            <a:r>
              <a:rPr lang="en-GB" sz="2600"/>
              <a:t>]</a:t>
            </a:r>
            <a:endParaRPr lang="en-GB" sz="2600" b="1"/>
          </a:p>
          <a:p>
            <a:pPr algn="just">
              <a:buFontTx/>
              <a:buChar char="-"/>
            </a:pPr>
            <a:r>
              <a:rPr lang="en-GB" sz="2600"/>
              <a:t>Evaluating impacts of contextual changes on the Nexus</a:t>
            </a:r>
          </a:p>
          <a:p>
            <a:pPr algn="just">
              <a:buFontTx/>
              <a:buChar char="-"/>
            </a:pPr>
            <a:r>
              <a:rPr lang="en-GB" sz="2600"/>
              <a:t>Impacts of Nexus projects and interventions</a:t>
            </a:r>
          </a:p>
          <a:p>
            <a:pPr algn="just">
              <a:buFontTx/>
              <a:buChar char="-"/>
            </a:pPr>
            <a:r>
              <a:rPr lang="en-GB" sz="2600"/>
              <a:t>Results framework for impact assessment</a:t>
            </a:r>
            <a:endParaRPr lang="en-US"/>
          </a:p>
        </p:txBody>
      </p:sp>
    </p:spTree>
    <p:extLst>
      <p:ext uri="{BB962C8B-B14F-4D97-AF65-F5344CB8AC3E}">
        <p14:creationId xmlns:p14="http://schemas.microsoft.com/office/powerpoint/2010/main" val="14325652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a:t>3.2 Database | Examples of Existing Databases | Multinational </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79184354"/>
              </p:ext>
            </p:extLst>
          </p:nvPr>
        </p:nvGraphicFramePr>
        <p:xfrm>
          <a:off x="497710" y="843423"/>
          <a:ext cx="11400375" cy="5496964"/>
        </p:xfrm>
        <a:graphic>
          <a:graphicData uri="http://schemas.openxmlformats.org/drawingml/2006/table">
            <a:tbl>
              <a:tblPr>
                <a:tableStyleId>{F5AB1C69-6EDB-4FF4-983F-18BD219EF322}</a:tableStyleId>
              </a:tblPr>
              <a:tblGrid>
                <a:gridCol w="7859709">
                  <a:extLst>
                    <a:ext uri="{9D8B030D-6E8A-4147-A177-3AD203B41FA5}">
                      <a16:colId xmlns:a16="http://schemas.microsoft.com/office/drawing/2014/main" val="20001"/>
                    </a:ext>
                  </a:extLst>
                </a:gridCol>
                <a:gridCol w="819355">
                  <a:extLst>
                    <a:ext uri="{9D8B030D-6E8A-4147-A177-3AD203B41FA5}">
                      <a16:colId xmlns:a16="http://schemas.microsoft.com/office/drawing/2014/main" val="20002"/>
                    </a:ext>
                  </a:extLst>
                </a:gridCol>
                <a:gridCol w="819355">
                  <a:extLst>
                    <a:ext uri="{9D8B030D-6E8A-4147-A177-3AD203B41FA5}">
                      <a16:colId xmlns:a16="http://schemas.microsoft.com/office/drawing/2014/main" val="20003"/>
                    </a:ext>
                  </a:extLst>
                </a:gridCol>
                <a:gridCol w="819355">
                  <a:extLst>
                    <a:ext uri="{9D8B030D-6E8A-4147-A177-3AD203B41FA5}">
                      <a16:colId xmlns:a16="http://schemas.microsoft.com/office/drawing/2014/main" val="20004"/>
                    </a:ext>
                  </a:extLst>
                </a:gridCol>
                <a:gridCol w="1082601">
                  <a:extLst>
                    <a:ext uri="{9D8B030D-6E8A-4147-A177-3AD203B41FA5}">
                      <a16:colId xmlns:a16="http://schemas.microsoft.com/office/drawing/2014/main" val="20005"/>
                    </a:ext>
                  </a:extLst>
                </a:gridCol>
              </a:tblGrid>
              <a:tr h="163990">
                <a:tc rowSpan="2">
                  <a:txBody>
                    <a:bodyPr/>
                    <a:lstStyle/>
                    <a:p>
                      <a:pPr algn="ctr" fontAlgn="ctr"/>
                      <a:r>
                        <a:rPr lang="en-US" sz="1600" b="1" u="none" strike="noStrike" dirty="0">
                          <a:effectLst/>
                        </a:rPr>
                        <a:t>Data Source</a:t>
                      </a:r>
                      <a:endParaRPr lang="en-US" sz="1600" b="1" i="0" u="none" strike="noStrike" dirty="0">
                        <a:solidFill>
                          <a:srgbClr val="000000"/>
                        </a:solidFill>
                        <a:effectLst/>
                        <a:latin typeface="+mn-lt"/>
                      </a:endParaRPr>
                    </a:p>
                  </a:txBody>
                  <a:tcPr marL="6307" marR="6307" marT="6307" marB="0" anchor="ctr"/>
                </a:tc>
                <a:tc gridSpan="3">
                  <a:txBody>
                    <a:bodyPr/>
                    <a:lstStyle/>
                    <a:p>
                      <a:pPr algn="ctr" fontAlgn="ctr"/>
                      <a:r>
                        <a:rPr lang="en-US" sz="1600" b="1" u="none" strike="noStrike">
                          <a:effectLst/>
                        </a:rPr>
                        <a:t>Domain</a:t>
                      </a:r>
                      <a:endParaRPr lang="en-US" sz="1600" b="1" i="0" u="none" strike="noStrike">
                        <a:solidFill>
                          <a:srgbClr val="000000"/>
                        </a:solidFill>
                        <a:effectLst/>
                        <a:latin typeface="+mn-lt"/>
                      </a:endParaRPr>
                    </a:p>
                  </a:txBody>
                  <a:tcPr marL="6307" marR="6307" marT="6307" marB="0" anchor="ctr"/>
                </a:tc>
                <a:tc hMerge="1">
                  <a:txBody>
                    <a:bodyPr/>
                    <a:lstStyle/>
                    <a:p>
                      <a:endParaRPr lang="en-US"/>
                    </a:p>
                  </a:txBody>
                  <a:tcPr/>
                </a:tc>
                <a:tc hMerge="1">
                  <a:txBody>
                    <a:bodyPr/>
                    <a:lstStyle/>
                    <a:p>
                      <a:endParaRPr lang="en-US"/>
                    </a:p>
                  </a:txBody>
                  <a:tcPr/>
                </a:tc>
                <a:tc rowSpan="2">
                  <a:txBody>
                    <a:bodyPr/>
                    <a:lstStyle/>
                    <a:p>
                      <a:pPr algn="ctr" fontAlgn="ctr"/>
                      <a:r>
                        <a:rPr lang="en-US" sz="1600" u="none" strike="noStrike" dirty="0">
                          <a:effectLst/>
                        </a:rPr>
                        <a:t> </a:t>
                      </a:r>
                      <a:r>
                        <a:rPr lang="en-US" sz="1600" b="1" u="none" strike="noStrike" dirty="0">
                          <a:effectLst/>
                        </a:rPr>
                        <a:t>Frequency</a:t>
                      </a:r>
                      <a:endParaRPr lang="en-US" sz="1600" b="1" i="0" u="none" strike="noStrike" dirty="0">
                        <a:solidFill>
                          <a:srgbClr val="000000"/>
                        </a:solidFill>
                        <a:effectLst/>
                        <a:latin typeface="+mn-lt"/>
                      </a:endParaRPr>
                    </a:p>
                  </a:txBody>
                  <a:tcPr marL="6307" marR="6307" marT="6307" marB="0" anchor="ctr"/>
                </a:tc>
                <a:extLst>
                  <a:ext uri="{0D108BD9-81ED-4DB2-BD59-A6C34878D82A}">
                    <a16:rowId xmlns:a16="http://schemas.microsoft.com/office/drawing/2014/main" val="10000"/>
                  </a:ext>
                </a:extLst>
              </a:tr>
              <a:tr h="309057">
                <a:tc vMerge="1">
                  <a:txBody>
                    <a:bodyPr/>
                    <a:lstStyle/>
                    <a:p>
                      <a:endParaRPr lang="en-US"/>
                    </a:p>
                  </a:txBody>
                  <a:tcPr/>
                </a:tc>
                <a:tc>
                  <a:txBody>
                    <a:bodyPr/>
                    <a:lstStyle/>
                    <a:p>
                      <a:pPr algn="ctr" fontAlgn="ctr"/>
                      <a:r>
                        <a:rPr lang="en-US" sz="1600" b="1" u="none" strike="noStrike">
                          <a:effectLst/>
                        </a:rPr>
                        <a:t>Food </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Energy</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Water</a:t>
                      </a:r>
                      <a:endParaRPr lang="en-US" sz="1600" b="1" i="0" u="none" strike="noStrike">
                        <a:solidFill>
                          <a:srgbClr val="000000"/>
                        </a:solidFill>
                        <a:effectLst/>
                        <a:latin typeface="+mn-lt"/>
                      </a:endParaRPr>
                    </a:p>
                  </a:txBody>
                  <a:tcPr marL="6307" marR="6307" marT="6307" marB="0" anchor="ctr"/>
                </a:tc>
                <a:tc vMerge="1">
                  <a:txBody>
                    <a:bodyPr/>
                    <a:lstStyle/>
                    <a:p>
                      <a:pPr algn="ctr" fontAlgn="ctr"/>
                      <a:r>
                        <a:rPr lang="en-US" sz="1500" b="1" u="none" strike="noStrike">
                          <a:effectLst/>
                          <a:latin typeface="Tw Cen MT" panose="020B0602020104020603" pitchFamily="34" charset="0"/>
                        </a:rPr>
                        <a:t>Frequency</a:t>
                      </a:r>
                      <a:endParaRPr lang="en-US" sz="1500" b="1" i="0" u="none" strike="noStrike">
                        <a:solidFill>
                          <a:srgbClr val="000000"/>
                        </a:solidFill>
                        <a:effectLst/>
                        <a:latin typeface="Tw Cen MT" panose="020B0602020104020603" pitchFamily="34" charset="0"/>
                      </a:endParaRPr>
                    </a:p>
                  </a:txBody>
                  <a:tcPr marL="6307" marR="6307" marT="6307" marB="0" anchor="ctr">
                    <a:solidFill>
                      <a:schemeClr val="accent1">
                        <a:lumMod val="60000"/>
                        <a:lumOff val="40000"/>
                      </a:schemeClr>
                    </a:solidFill>
                  </a:tcPr>
                </a:tc>
                <a:extLst>
                  <a:ext uri="{0D108BD9-81ED-4DB2-BD59-A6C34878D82A}">
                    <a16:rowId xmlns:a16="http://schemas.microsoft.com/office/drawing/2014/main" val="10001"/>
                  </a:ext>
                </a:extLst>
              </a:tr>
              <a:tr h="548640">
                <a:tc>
                  <a:txBody>
                    <a:bodyPr/>
                    <a:lstStyle/>
                    <a:p>
                      <a:pPr algn="l" fontAlgn="ctr"/>
                      <a:r>
                        <a:rPr lang="en-US" sz="1600" u="none" strike="noStrike">
                          <a:effectLst/>
                        </a:rPr>
                        <a:t>Central Agency for Public Mobilization and Statistics (CAPMAS) 2010. https://edirc.repec.org/data/capgveg.html</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2"/>
                  </a:ext>
                </a:extLst>
              </a:tr>
              <a:tr h="274320">
                <a:tc>
                  <a:txBody>
                    <a:bodyPr/>
                    <a:lstStyle/>
                    <a:p>
                      <a:pPr algn="l" fontAlgn="ctr"/>
                      <a:r>
                        <a:rPr lang="en-US" sz="1600" u="none" strike="noStrike">
                          <a:effectLst/>
                        </a:rPr>
                        <a:t>AQUASTAT – (http://www.fao.org/nr/water/aquastat/water_use_agr/index.stm)</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3"/>
                  </a:ext>
                </a:extLst>
              </a:tr>
              <a:tr h="274320">
                <a:tc>
                  <a:txBody>
                    <a:bodyPr/>
                    <a:lstStyle/>
                    <a:p>
                      <a:pPr algn="l" fontAlgn="ctr"/>
                      <a:r>
                        <a:rPr lang="en-US" sz="1600" u="none" strike="noStrike">
                          <a:effectLst/>
                        </a:rPr>
                        <a:t>FAO- (www.fao.org/faostat/)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6</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4"/>
                  </a:ext>
                </a:extLst>
              </a:tr>
              <a:tr h="274320">
                <a:tc>
                  <a:txBody>
                    <a:bodyPr/>
                    <a:lstStyle/>
                    <a:p>
                      <a:pPr algn="l" fontAlgn="ctr"/>
                      <a:r>
                        <a:rPr lang="en-US" sz="1600" u="none" strike="noStrike">
                          <a:effectLst/>
                        </a:rPr>
                        <a:t>World Bank database (http://data.worldbank.org/indicator/)</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5"/>
                  </a:ext>
                </a:extLst>
              </a:tr>
              <a:tr h="274320">
                <a:tc>
                  <a:txBody>
                    <a:bodyPr/>
                    <a:lstStyle/>
                    <a:p>
                      <a:pPr algn="l" fontAlgn="ctr"/>
                      <a:r>
                        <a:rPr lang="en-US" sz="1600" u="none" strike="noStrike">
                          <a:effectLst/>
                        </a:rPr>
                        <a:t>Eurostat (https://ec.europa.eu/eurostat)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6"/>
                  </a:ext>
                </a:extLst>
              </a:tr>
              <a:tr h="548640">
                <a:tc>
                  <a:txBody>
                    <a:bodyPr/>
                    <a:lstStyle/>
                    <a:p>
                      <a:pPr algn="l" fontAlgn="ctr"/>
                      <a:r>
                        <a:rPr lang="en-US" sz="1600" u="none" strike="noStrike">
                          <a:effectLst/>
                        </a:rPr>
                        <a:t>Multinational statistical databases (https://www.gtap.agecon.purdue.edu/databases/v9/), Municipal livestock statistics</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7"/>
                  </a:ext>
                </a:extLst>
              </a:tr>
              <a:tr h="274320">
                <a:tc>
                  <a:txBody>
                    <a:bodyPr/>
                    <a:lstStyle/>
                    <a:p>
                      <a:pPr algn="l" fontAlgn="ctr"/>
                      <a:r>
                        <a:rPr lang="en-US" sz="1600" u="none" strike="noStrike">
                          <a:effectLst/>
                        </a:rPr>
                        <a:t>Water Footprint Network – (www.waterfootprint.org/)</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8"/>
                  </a:ext>
                </a:extLst>
              </a:tr>
              <a:tr h="274320">
                <a:tc>
                  <a:txBody>
                    <a:bodyPr/>
                    <a:lstStyle/>
                    <a:p>
                      <a:pPr algn="l" fontAlgn="ctr"/>
                      <a:r>
                        <a:rPr lang="en-US" sz="1600" u="none" strike="noStrike">
                          <a:effectLst/>
                        </a:rPr>
                        <a:t>World Bank database (http://data.worldbank.org/indicator/AG.CON.FERT.ZS).</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2</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9"/>
                  </a:ext>
                </a:extLst>
              </a:tr>
              <a:tr h="548640">
                <a:tc>
                  <a:txBody>
                    <a:bodyPr/>
                    <a:lstStyle/>
                    <a:p>
                      <a:pPr algn="l" fontAlgn="ctr"/>
                      <a:r>
                        <a:rPr lang="en-US" sz="1600" u="none" strike="noStrike">
                          <a:effectLst/>
                        </a:rPr>
                        <a:t>Central Agency for Public Mobilization and Statistics (CAPMAS) 2010. https://edirc.repec.org/data/capgveg.html</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10"/>
                  </a:ext>
                </a:extLst>
              </a:tr>
              <a:tr h="274320">
                <a:tc>
                  <a:txBody>
                    <a:bodyPr/>
                    <a:lstStyle/>
                    <a:p>
                      <a:pPr algn="l" fontAlgn="ctr"/>
                      <a:r>
                        <a:rPr lang="en-US" sz="1600" u="none" strike="noStrike">
                          <a:effectLst/>
                        </a:rPr>
                        <a:t>Multinational statistical databases (http://www.tongji.cnki.net/kns55/Navi/YearBook)</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3</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11"/>
                  </a:ext>
                </a:extLst>
              </a:tr>
              <a:tr h="274320">
                <a:tc>
                  <a:txBody>
                    <a:bodyPr/>
                    <a:lstStyle/>
                    <a:p>
                      <a:pPr algn="l" fontAlgn="ctr"/>
                      <a:r>
                        <a:rPr lang="en-US" sz="1600" u="none" strike="noStrike">
                          <a:effectLst/>
                        </a:rPr>
                        <a:t>USDA database - (https://www.agcensus.usda.gov/)</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2</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12"/>
                  </a:ext>
                </a:extLst>
              </a:tr>
              <a:tr h="274320">
                <a:tc>
                  <a:txBody>
                    <a:bodyPr/>
                    <a:lstStyle/>
                    <a:p>
                      <a:pPr algn="l" fontAlgn="ctr"/>
                      <a:r>
                        <a:rPr lang="en-US" sz="1600" u="none" strike="noStrike">
                          <a:effectLst/>
                        </a:rPr>
                        <a:t>Multinational statistical databases. (www.stats.gov.cn/english/statisticaldata/annualdata/)</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1</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13"/>
                  </a:ext>
                </a:extLst>
              </a:tr>
              <a:tr h="274320">
                <a:tc>
                  <a:txBody>
                    <a:bodyPr/>
                    <a:lstStyle/>
                    <a:p>
                      <a:pPr algn="l" fontAlgn="ctr"/>
                      <a:r>
                        <a:rPr lang="en-US" sz="1600" u="none" strike="noStrike">
                          <a:effectLst/>
                        </a:rPr>
                        <a:t>US Geological Survey data- (https://data.usgs.gov/datacatalog)</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2</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14"/>
                  </a:ext>
                </a:extLst>
              </a:tr>
              <a:tr h="274320">
                <a:tc>
                  <a:txBody>
                    <a:bodyPr/>
                    <a:lstStyle/>
                    <a:p>
                      <a:pPr algn="l" fontAlgn="ctr"/>
                      <a:r>
                        <a:rPr lang="en-US" sz="1600" u="none" strike="noStrike">
                          <a:effectLst/>
                        </a:rPr>
                        <a:t>International life cycle inventory databases- Eco invent- (https://www.ecoinvent.org/)</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 </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a:effectLst/>
                        </a:rPr>
                        <a:t>8</a:t>
                      </a:r>
                      <a:endParaRPr lang="en-US" sz="1600" b="0"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15"/>
                  </a:ext>
                </a:extLst>
              </a:tr>
              <a:tr h="274320">
                <a:tc>
                  <a:txBody>
                    <a:bodyPr/>
                    <a:lstStyle/>
                    <a:p>
                      <a:pPr algn="l" fontAlgn="ctr"/>
                      <a:r>
                        <a:rPr lang="en-US" sz="1600" u="none" strike="noStrike">
                          <a:effectLst/>
                        </a:rPr>
                        <a:t>Water Management Research Institute (WMRI) - (https://edirc.repec.org/data/capgveg.html)</a:t>
                      </a:r>
                      <a:endParaRPr lang="en-US" sz="1600" b="0" i="0" u="none" strike="noStrike">
                        <a:solidFill>
                          <a:srgbClr val="000000"/>
                        </a:solidFill>
                        <a:effectLst/>
                        <a:latin typeface="+mn-lt"/>
                      </a:endParaRPr>
                    </a:p>
                  </a:txBody>
                  <a:tcPr marL="6307" marR="6307" marT="6307" marB="0" anchor="ctr"/>
                </a:tc>
                <a:tc>
                  <a:txBody>
                    <a:bodyPr/>
                    <a:lstStyle/>
                    <a:p>
                      <a:pPr algn="ctr" fontAlgn="ctr"/>
                      <a:r>
                        <a:rPr lang="en-US" sz="1600" u="none" strike="noStrike" dirty="0">
                          <a:effectLst/>
                        </a:rPr>
                        <a:t> </a:t>
                      </a:r>
                      <a:endParaRPr lang="en-US" sz="1600" b="0" i="0" u="none" strike="noStrike" dirty="0">
                        <a:solidFill>
                          <a:srgbClr val="000000"/>
                        </a:solidFill>
                        <a:effectLst/>
                        <a:latin typeface="+mn-lt"/>
                      </a:endParaRPr>
                    </a:p>
                  </a:txBody>
                  <a:tcPr marL="6307" marR="6307" marT="6307" marB="0" anchor="ctr"/>
                </a:tc>
                <a:tc>
                  <a:txBody>
                    <a:bodyPr/>
                    <a:lstStyle/>
                    <a:p>
                      <a:pPr algn="ctr" fontAlgn="ctr"/>
                      <a:r>
                        <a:rPr lang="en-US" sz="1600" u="none" strike="noStrike" dirty="0">
                          <a:effectLst/>
                        </a:rPr>
                        <a:t> </a:t>
                      </a:r>
                      <a:endParaRPr lang="en-US" sz="1600" b="0" i="0" u="none" strike="noStrike" dirty="0">
                        <a:solidFill>
                          <a:srgbClr val="000000"/>
                        </a:solidFill>
                        <a:effectLst/>
                        <a:latin typeface="+mn-lt"/>
                      </a:endParaRPr>
                    </a:p>
                  </a:txBody>
                  <a:tcPr marL="6307" marR="6307" marT="6307" marB="0" anchor="ctr"/>
                </a:tc>
                <a:tc>
                  <a:txBody>
                    <a:bodyPr/>
                    <a:lstStyle/>
                    <a:p>
                      <a:pPr algn="ctr" fontAlgn="ctr"/>
                      <a:r>
                        <a:rPr lang="en-US" sz="1600" u="none" strike="noStrike" dirty="0">
                          <a:effectLst/>
                        </a:rPr>
                        <a:t>√</a:t>
                      </a:r>
                      <a:endParaRPr lang="en-US" sz="1600" b="0" i="0" u="none" strike="noStrike" dirty="0">
                        <a:solidFill>
                          <a:srgbClr val="000000"/>
                        </a:solidFill>
                        <a:effectLst/>
                        <a:latin typeface="+mn-lt"/>
                      </a:endParaRPr>
                    </a:p>
                  </a:txBody>
                  <a:tcPr marL="6307" marR="6307" marT="6307" marB="0" anchor="ctr"/>
                </a:tc>
                <a:tc>
                  <a:txBody>
                    <a:bodyPr/>
                    <a:lstStyle/>
                    <a:p>
                      <a:pPr algn="ctr" fontAlgn="ctr"/>
                      <a:r>
                        <a:rPr lang="en-US" sz="1600" u="none" strike="noStrike" dirty="0">
                          <a:effectLst/>
                        </a:rPr>
                        <a:t>3</a:t>
                      </a:r>
                      <a:endParaRPr lang="en-US" sz="1600" b="0" i="0" u="none" strike="noStrike" dirty="0">
                        <a:solidFill>
                          <a:srgbClr val="000000"/>
                        </a:solidFill>
                        <a:effectLst/>
                        <a:latin typeface="+mn-lt"/>
                      </a:endParaRPr>
                    </a:p>
                  </a:txBody>
                  <a:tcPr marL="6307" marR="6307" marT="6307" marB="0" anchor="ct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2034904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a:t>3.2 Database | Examples of Existing Databases | National </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03690041"/>
              </p:ext>
            </p:extLst>
          </p:nvPr>
        </p:nvGraphicFramePr>
        <p:xfrm>
          <a:off x="531223" y="786581"/>
          <a:ext cx="11326480" cy="5502638"/>
        </p:xfrm>
        <a:graphic>
          <a:graphicData uri="http://schemas.openxmlformats.org/drawingml/2006/table">
            <a:tbl>
              <a:tblPr>
                <a:tableStyleId>{F5AB1C69-6EDB-4FF4-983F-18BD219EF322}</a:tableStyleId>
              </a:tblPr>
              <a:tblGrid>
                <a:gridCol w="7807377">
                  <a:extLst>
                    <a:ext uri="{9D8B030D-6E8A-4147-A177-3AD203B41FA5}">
                      <a16:colId xmlns:a16="http://schemas.microsoft.com/office/drawing/2014/main" val="20001"/>
                    </a:ext>
                  </a:extLst>
                </a:gridCol>
                <a:gridCol w="822656">
                  <a:extLst>
                    <a:ext uri="{9D8B030D-6E8A-4147-A177-3AD203B41FA5}">
                      <a16:colId xmlns:a16="http://schemas.microsoft.com/office/drawing/2014/main" val="20002"/>
                    </a:ext>
                  </a:extLst>
                </a:gridCol>
                <a:gridCol w="822656">
                  <a:extLst>
                    <a:ext uri="{9D8B030D-6E8A-4147-A177-3AD203B41FA5}">
                      <a16:colId xmlns:a16="http://schemas.microsoft.com/office/drawing/2014/main" val="20003"/>
                    </a:ext>
                  </a:extLst>
                </a:gridCol>
                <a:gridCol w="822656">
                  <a:extLst>
                    <a:ext uri="{9D8B030D-6E8A-4147-A177-3AD203B41FA5}">
                      <a16:colId xmlns:a16="http://schemas.microsoft.com/office/drawing/2014/main" val="20004"/>
                    </a:ext>
                  </a:extLst>
                </a:gridCol>
                <a:gridCol w="1051135">
                  <a:extLst>
                    <a:ext uri="{9D8B030D-6E8A-4147-A177-3AD203B41FA5}">
                      <a16:colId xmlns:a16="http://schemas.microsoft.com/office/drawing/2014/main" val="20005"/>
                    </a:ext>
                  </a:extLst>
                </a:gridCol>
              </a:tblGrid>
              <a:tr h="255361">
                <a:tc rowSpan="2">
                  <a:txBody>
                    <a:bodyPr/>
                    <a:lstStyle/>
                    <a:p>
                      <a:pPr algn="ctr" fontAlgn="ctr"/>
                      <a:r>
                        <a:rPr lang="en-US" sz="1600" b="1" u="none" strike="noStrike" dirty="0">
                          <a:effectLst/>
                        </a:rPr>
                        <a:t>Data Source</a:t>
                      </a:r>
                      <a:endParaRPr lang="en-US" sz="1600" b="1" i="0" u="none" strike="noStrike" dirty="0">
                        <a:solidFill>
                          <a:srgbClr val="000000"/>
                        </a:solidFill>
                        <a:effectLst/>
                        <a:latin typeface="+mn-lt"/>
                      </a:endParaRPr>
                    </a:p>
                  </a:txBody>
                  <a:tcPr marL="6307" marR="6307" marT="6307" marB="0" anchor="ctr"/>
                </a:tc>
                <a:tc gridSpan="3">
                  <a:txBody>
                    <a:bodyPr/>
                    <a:lstStyle/>
                    <a:p>
                      <a:pPr algn="ctr" fontAlgn="ctr"/>
                      <a:r>
                        <a:rPr lang="en-US" sz="1600" b="1" u="none" strike="noStrike" dirty="0">
                          <a:effectLst/>
                        </a:rPr>
                        <a:t>Domain</a:t>
                      </a:r>
                      <a:endParaRPr lang="en-US" sz="1600" b="1" i="0" u="none" strike="noStrike" dirty="0">
                        <a:solidFill>
                          <a:srgbClr val="000000"/>
                        </a:solidFill>
                        <a:effectLst/>
                        <a:latin typeface="+mn-lt"/>
                      </a:endParaRPr>
                    </a:p>
                  </a:txBody>
                  <a:tcPr marL="6307" marR="6307" marT="6307" marB="0" anchor="ctr"/>
                </a:tc>
                <a:tc hMerge="1">
                  <a:txBody>
                    <a:bodyPr/>
                    <a:lstStyle/>
                    <a:p>
                      <a:endParaRPr lang="en-US"/>
                    </a:p>
                  </a:txBody>
                  <a:tcPr/>
                </a:tc>
                <a:tc hMerge="1">
                  <a:txBody>
                    <a:bodyPr/>
                    <a:lstStyle/>
                    <a:p>
                      <a:endParaRPr lang="en-US"/>
                    </a:p>
                  </a:txBody>
                  <a:tcPr/>
                </a:tc>
                <a:tc rowSpan="2">
                  <a:txBody>
                    <a:bodyPr/>
                    <a:lstStyle/>
                    <a:p>
                      <a:pPr algn="ctr" fontAlgn="ctr"/>
                      <a:r>
                        <a:rPr lang="en-US" sz="1600" u="none" strike="noStrike" dirty="0">
                          <a:effectLst/>
                        </a:rPr>
                        <a:t> </a:t>
                      </a:r>
                      <a:r>
                        <a:rPr lang="en-US" sz="1600" b="1" u="none" strike="noStrike" dirty="0">
                          <a:effectLst/>
                        </a:rPr>
                        <a:t>Frequency</a:t>
                      </a:r>
                      <a:endParaRPr lang="en-US" sz="1600" b="1" i="0" u="none" strike="noStrike" dirty="0">
                        <a:solidFill>
                          <a:srgbClr val="000000"/>
                        </a:solidFill>
                        <a:effectLst/>
                        <a:latin typeface="+mn-lt"/>
                      </a:endParaRPr>
                    </a:p>
                  </a:txBody>
                  <a:tcPr marL="6307" marR="6307" marT="6307" marB="0" anchor="ctr"/>
                </a:tc>
                <a:extLst>
                  <a:ext uri="{0D108BD9-81ED-4DB2-BD59-A6C34878D82A}">
                    <a16:rowId xmlns:a16="http://schemas.microsoft.com/office/drawing/2014/main" val="10000"/>
                  </a:ext>
                </a:extLst>
              </a:tr>
              <a:tr h="315499">
                <a:tc vMerge="1">
                  <a:txBody>
                    <a:bodyPr/>
                    <a:lstStyle/>
                    <a:p>
                      <a:endParaRPr lang="en-US"/>
                    </a:p>
                  </a:txBody>
                  <a:tcPr/>
                </a:tc>
                <a:tc>
                  <a:txBody>
                    <a:bodyPr/>
                    <a:lstStyle/>
                    <a:p>
                      <a:pPr algn="ctr" fontAlgn="ctr"/>
                      <a:r>
                        <a:rPr lang="en-US" sz="1600" b="1" u="none" strike="noStrike">
                          <a:effectLst/>
                        </a:rPr>
                        <a:t>Food </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Energy</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Water</a:t>
                      </a:r>
                      <a:endParaRPr lang="en-US" sz="1600" b="1" i="0" u="none" strike="noStrike">
                        <a:solidFill>
                          <a:srgbClr val="000000"/>
                        </a:solidFill>
                        <a:effectLst/>
                        <a:latin typeface="+mn-lt"/>
                      </a:endParaRPr>
                    </a:p>
                  </a:txBody>
                  <a:tcPr marL="6307" marR="6307" marT="6307" marB="0" anchor="ctr"/>
                </a:tc>
                <a:tc vMerge="1">
                  <a:txBody>
                    <a:bodyPr/>
                    <a:lstStyle/>
                    <a:p>
                      <a:pPr algn="ctr" fontAlgn="ctr"/>
                      <a:r>
                        <a:rPr lang="en-US" sz="1600" b="1" u="none" strike="noStrike">
                          <a:effectLst/>
                          <a:latin typeface="Tw Cen MT" panose="020B0602020104020603" pitchFamily="34" charset="0"/>
                        </a:rPr>
                        <a:t>Frequency</a:t>
                      </a:r>
                      <a:endParaRPr lang="en-US" sz="1600" b="1" i="0" u="none" strike="noStrike">
                        <a:solidFill>
                          <a:srgbClr val="000000"/>
                        </a:solidFill>
                        <a:effectLst/>
                        <a:latin typeface="Tw Cen MT" panose="020B0602020104020603" pitchFamily="34" charset="0"/>
                      </a:endParaRPr>
                    </a:p>
                  </a:txBody>
                  <a:tcPr marL="6307" marR="6307" marT="6307" marB="0" anchor="ctr">
                    <a:solidFill>
                      <a:schemeClr val="accent1">
                        <a:lumMod val="60000"/>
                        <a:lumOff val="40000"/>
                      </a:schemeClr>
                    </a:solidFill>
                  </a:tcPr>
                </a:tc>
                <a:extLst>
                  <a:ext uri="{0D108BD9-81ED-4DB2-BD59-A6C34878D82A}">
                    <a16:rowId xmlns:a16="http://schemas.microsoft.com/office/drawing/2014/main" val="10001"/>
                  </a:ext>
                </a:extLst>
              </a:tr>
              <a:tr h="280038">
                <a:tc>
                  <a:txBody>
                    <a:bodyPr/>
                    <a:lstStyle/>
                    <a:p>
                      <a:pPr algn="l" fontAlgn="ctr"/>
                      <a:r>
                        <a:rPr lang="en-US" sz="1600" b="0" u="none" strike="noStrike">
                          <a:solidFill>
                            <a:srgbClr val="000000"/>
                          </a:solidFill>
                          <a:effectLst/>
                        </a:rPr>
                        <a:t>National Bureau of Statistics of China (http://www.stats.gov.cn/english/)</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2"/>
                  </a:ext>
                </a:extLst>
              </a:tr>
              <a:tr h="280038">
                <a:tc>
                  <a:txBody>
                    <a:bodyPr/>
                    <a:lstStyle/>
                    <a:p>
                      <a:pPr algn="l" fontAlgn="ctr"/>
                      <a:r>
                        <a:rPr lang="en-US" sz="1600" b="0" u="none" strike="noStrike">
                          <a:solidFill>
                            <a:srgbClr val="000000"/>
                          </a:solidFill>
                          <a:effectLst/>
                        </a:rPr>
                        <a:t>National Agricultural Statistics Service (NASS)- (https://www.nass.usda.gov/Publications/)</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3"/>
                  </a:ext>
                </a:extLst>
              </a:tr>
              <a:tr h="505623">
                <a:tc>
                  <a:txBody>
                    <a:bodyPr/>
                    <a:lstStyle/>
                    <a:p>
                      <a:pPr algn="l" fontAlgn="ctr"/>
                      <a:r>
                        <a:rPr lang="en-US" sz="1600" b="0" u="none" strike="noStrike">
                          <a:solidFill>
                            <a:srgbClr val="000000"/>
                          </a:solidFill>
                          <a:effectLst/>
                        </a:rPr>
                        <a:t>Agricultural Ministry of Iran. (https://theiranproject.com/blog/tag/irans-minister-of-agriculture/)</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4"/>
                  </a:ext>
                </a:extLst>
              </a:tr>
              <a:tr h="280038">
                <a:tc>
                  <a:txBody>
                    <a:bodyPr/>
                    <a:lstStyle/>
                    <a:p>
                      <a:pPr algn="l" fontAlgn="ctr"/>
                      <a:r>
                        <a:rPr lang="en-US" sz="1600" b="0" u="none" strike="noStrike">
                          <a:solidFill>
                            <a:srgbClr val="000000"/>
                          </a:solidFill>
                          <a:effectLst/>
                        </a:rPr>
                        <a:t>Council of Agriculture (COA) (https://eng.coa.gov.tw/)</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5"/>
                  </a:ext>
                </a:extLst>
              </a:tr>
              <a:tr h="280038">
                <a:tc>
                  <a:txBody>
                    <a:bodyPr/>
                    <a:lstStyle/>
                    <a:p>
                      <a:pPr algn="l" fontAlgn="ctr"/>
                      <a:r>
                        <a:rPr lang="en-US" sz="1600" b="0" u="none" strike="noStrike">
                          <a:solidFill>
                            <a:srgbClr val="000000"/>
                          </a:solidFill>
                          <a:effectLst/>
                        </a:rPr>
                        <a:t>Ministry of Economic Affairs of Egypt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6"/>
                  </a:ext>
                </a:extLst>
              </a:tr>
              <a:tr h="280038">
                <a:tc>
                  <a:txBody>
                    <a:bodyPr/>
                    <a:lstStyle/>
                    <a:p>
                      <a:pPr algn="l" fontAlgn="ctr"/>
                      <a:r>
                        <a:rPr lang="en-US" sz="1600" b="0" u="none" strike="noStrike">
                          <a:solidFill>
                            <a:srgbClr val="000000"/>
                          </a:solidFill>
                          <a:effectLst/>
                        </a:rPr>
                        <a:t>Chinese Government Yearbooks (https://www.ncbi.nlm.nih.gov/pmc/articles/PMC6080495/)</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8</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7"/>
                  </a:ext>
                </a:extLst>
              </a:tr>
              <a:tr h="280038">
                <a:tc>
                  <a:txBody>
                    <a:bodyPr/>
                    <a:lstStyle/>
                    <a:p>
                      <a:pPr algn="l" fontAlgn="ctr"/>
                      <a:r>
                        <a:rPr lang="en-US" sz="1600" b="0" u="none" strike="noStrike">
                          <a:solidFill>
                            <a:srgbClr val="000000"/>
                          </a:solidFill>
                          <a:effectLst/>
                        </a:rPr>
                        <a:t>National Bureau of Statistics of China (http://www.stats.gov.cn/english/)</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5</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8"/>
                  </a:ext>
                </a:extLst>
              </a:tr>
              <a:tr h="280038">
                <a:tc>
                  <a:txBody>
                    <a:bodyPr/>
                    <a:lstStyle/>
                    <a:p>
                      <a:pPr algn="l" fontAlgn="ctr"/>
                      <a:r>
                        <a:rPr lang="en-US" sz="1600" b="0" u="none" strike="noStrike">
                          <a:solidFill>
                            <a:srgbClr val="000000"/>
                          </a:solidFill>
                          <a:effectLst/>
                        </a:rPr>
                        <a:t>US Energy Information Administration (www.eia.gov)</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9"/>
                  </a:ext>
                </a:extLst>
              </a:tr>
              <a:tr h="280038">
                <a:tc>
                  <a:txBody>
                    <a:bodyPr/>
                    <a:lstStyle/>
                    <a:p>
                      <a:pPr algn="l" fontAlgn="ctr"/>
                      <a:r>
                        <a:rPr lang="en-US" sz="1600" b="0" u="none" strike="noStrike">
                          <a:solidFill>
                            <a:srgbClr val="000000"/>
                          </a:solidFill>
                          <a:effectLst/>
                        </a:rPr>
                        <a:t>National Electrical System Operator – ONS</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2</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0"/>
                  </a:ext>
                </a:extLst>
              </a:tr>
              <a:tr h="280038">
                <a:tc>
                  <a:txBody>
                    <a:bodyPr/>
                    <a:lstStyle/>
                    <a:p>
                      <a:pPr algn="l" fontAlgn="ctr"/>
                      <a:r>
                        <a:rPr lang="en-US" sz="1600" b="0" u="none" strike="noStrike">
                          <a:solidFill>
                            <a:srgbClr val="000000"/>
                          </a:solidFill>
                          <a:effectLst/>
                        </a:rPr>
                        <a:t>Department of Environmental Protection – (www.nyc.gov/html/dep/pdf/hwqs2012.pdf)</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1"/>
                  </a:ext>
                </a:extLst>
              </a:tr>
              <a:tr h="280038">
                <a:tc>
                  <a:txBody>
                    <a:bodyPr/>
                    <a:lstStyle/>
                    <a:p>
                      <a:pPr algn="l" fontAlgn="ctr"/>
                      <a:r>
                        <a:rPr lang="en-US" sz="1600" b="0" u="none" strike="noStrike">
                          <a:solidFill>
                            <a:srgbClr val="000000"/>
                          </a:solidFill>
                          <a:effectLst/>
                        </a:rPr>
                        <a:t>Statistical reports from local Government (https://www.statista.com)</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3</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2"/>
                  </a:ext>
                </a:extLst>
              </a:tr>
              <a:tr h="280038">
                <a:tc>
                  <a:txBody>
                    <a:bodyPr/>
                    <a:lstStyle/>
                    <a:p>
                      <a:pPr algn="l" fontAlgn="ctr"/>
                      <a:r>
                        <a:rPr lang="en-US" sz="1600" b="0" u="none" strike="noStrike">
                          <a:solidFill>
                            <a:srgbClr val="000000"/>
                          </a:solidFill>
                          <a:effectLst/>
                        </a:rPr>
                        <a:t>Statistics Bureau (http://data.cma.cn/)</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7</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3"/>
                  </a:ext>
                </a:extLst>
              </a:tr>
              <a:tr h="280038">
                <a:tc>
                  <a:txBody>
                    <a:bodyPr/>
                    <a:lstStyle/>
                    <a:p>
                      <a:pPr algn="l" fontAlgn="ctr"/>
                      <a:r>
                        <a:rPr lang="en-US" sz="1600" b="0" u="none" strike="noStrike">
                          <a:solidFill>
                            <a:srgbClr val="000000"/>
                          </a:solidFill>
                          <a:effectLst/>
                        </a:rPr>
                        <a:t>The Department of Environmental Protection, (www.nyc.gov/html/dep/pdf/hwqs2012.pdf)</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4"/>
                  </a:ext>
                </a:extLst>
              </a:tr>
              <a:tr h="280038">
                <a:tc>
                  <a:txBody>
                    <a:bodyPr/>
                    <a:lstStyle/>
                    <a:p>
                      <a:pPr algn="l" fontAlgn="ctr"/>
                      <a:r>
                        <a:rPr lang="en-US" sz="1600" b="0" u="none" strike="noStrike">
                          <a:solidFill>
                            <a:srgbClr val="000000"/>
                          </a:solidFill>
                          <a:effectLst/>
                        </a:rPr>
                        <a:t>Central Weather Bureau- https://www.cwb.gov.tw/V7e/</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5"/>
                  </a:ext>
                </a:extLst>
              </a:tr>
              <a:tr h="505623">
                <a:tc>
                  <a:txBody>
                    <a:bodyPr/>
                    <a:lstStyle/>
                    <a:p>
                      <a:pPr algn="l" fontAlgn="ctr"/>
                      <a:r>
                        <a:rPr lang="fr-FR" sz="1600" b="0" u="none" strike="noStrike">
                          <a:solidFill>
                            <a:srgbClr val="000000"/>
                          </a:solidFill>
                          <a:effectLst/>
                        </a:rPr>
                        <a:t>National Environnemental </a:t>
                      </a:r>
                      <a:r>
                        <a:rPr lang="fr-FR" sz="1600" b="0" u="none" strike="noStrike" err="1">
                          <a:solidFill>
                            <a:srgbClr val="000000"/>
                          </a:solidFill>
                          <a:effectLst/>
                        </a:rPr>
                        <a:t>Sanitation</a:t>
                      </a:r>
                      <a:r>
                        <a:rPr lang="fr-FR" sz="1600" b="0" u="none" strike="noStrike">
                          <a:solidFill>
                            <a:srgbClr val="000000"/>
                          </a:solidFill>
                          <a:effectLst/>
                        </a:rPr>
                        <a:t> Secrétariat </a:t>
                      </a:r>
                      <a:r>
                        <a:rPr lang="fr-FR" sz="1600" b="0" u="none" strike="noStrike" err="1">
                          <a:solidFill>
                            <a:srgbClr val="000000"/>
                          </a:solidFill>
                          <a:effectLst/>
                        </a:rPr>
                        <a:t>database</a:t>
                      </a:r>
                      <a:r>
                        <a:rPr lang="fr-FR" sz="1600" b="0" u="none" strike="noStrike">
                          <a:solidFill>
                            <a:srgbClr val="000000"/>
                          </a:solidFill>
                          <a:effectLst/>
                        </a:rPr>
                        <a:t> (SNSA) (www.sanitationandwaterforall.org/)</a:t>
                      </a:r>
                      <a:endParaRPr lang="fr-FR"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16"/>
                  </a:ext>
                </a:extLst>
              </a:tr>
              <a:tr h="280038">
                <a:tc>
                  <a:txBody>
                    <a:bodyPr/>
                    <a:lstStyle/>
                    <a:p>
                      <a:pPr algn="l" fontAlgn="ctr"/>
                      <a:r>
                        <a:rPr lang="en-US" sz="1600" b="0" u="none" strike="noStrike" dirty="0">
                          <a:solidFill>
                            <a:srgbClr val="000000"/>
                          </a:solidFill>
                          <a:effectLst/>
                        </a:rPr>
                        <a:t>National Department for Mineral Production</a:t>
                      </a:r>
                      <a:endParaRPr lang="en-US" sz="1600" b="0" i="0" u="none" strike="noStrike" dirty="0">
                        <a:solidFill>
                          <a:srgbClr val="000000"/>
                        </a:solidFill>
                        <a:effectLst/>
                        <a:latin typeface="+mn-lt"/>
                      </a:endParaRPr>
                    </a:p>
                  </a:txBody>
                  <a:tcPr marL="7620" marR="7620" marT="7620" marB="0" anchor="ctr"/>
                </a:tc>
                <a:tc>
                  <a:txBody>
                    <a:bodyPr/>
                    <a:lstStyle/>
                    <a:p>
                      <a:pPr algn="ctr" fontAlgn="ctr"/>
                      <a:r>
                        <a:rPr lang="en-US" sz="1600" b="0" u="none" strike="noStrike" dirty="0">
                          <a:solidFill>
                            <a:srgbClr val="000000"/>
                          </a:solidFill>
                          <a:effectLst/>
                        </a:rPr>
                        <a:t> </a:t>
                      </a:r>
                      <a:endParaRPr lang="en-US" sz="1600" b="0" i="0" u="none" strike="noStrike" dirty="0">
                        <a:solidFill>
                          <a:srgbClr val="000000"/>
                        </a:solidFill>
                        <a:effectLst/>
                        <a:latin typeface="+mn-lt"/>
                      </a:endParaRPr>
                    </a:p>
                  </a:txBody>
                  <a:tcPr marL="7620" marR="7620" marT="7620" marB="0" anchor="ctr"/>
                </a:tc>
                <a:tc>
                  <a:txBody>
                    <a:bodyPr/>
                    <a:lstStyle/>
                    <a:p>
                      <a:pPr algn="ctr" fontAlgn="ctr"/>
                      <a:r>
                        <a:rPr lang="en-US" sz="1600" b="0" u="none" strike="noStrike" dirty="0">
                          <a:solidFill>
                            <a:srgbClr val="000000"/>
                          </a:solidFill>
                          <a:effectLst/>
                        </a:rPr>
                        <a:t>√</a:t>
                      </a:r>
                      <a:endParaRPr lang="en-US" sz="1600" b="0" i="0" u="none" strike="noStrike" dirty="0">
                        <a:solidFill>
                          <a:srgbClr val="000000"/>
                        </a:solidFill>
                        <a:effectLst/>
                        <a:latin typeface="+mn-lt"/>
                      </a:endParaRPr>
                    </a:p>
                  </a:txBody>
                  <a:tcPr marL="7620" marR="7620" marT="7620" marB="0" anchor="ctr"/>
                </a:tc>
                <a:tc>
                  <a:txBody>
                    <a:bodyPr/>
                    <a:lstStyle/>
                    <a:p>
                      <a:pPr algn="ctr" fontAlgn="ctr"/>
                      <a:r>
                        <a:rPr lang="en-US" sz="1600" b="0" u="none" strike="noStrike" dirty="0">
                          <a:solidFill>
                            <a:srgbClr val="000000"/>
                          </a:solidFill>
                          <a:effectLst/>
                        </a:rPr>
                        <a:t> </a:t>
                      </a:r>
                      <a:endParaRPr lang="en-US" sz="1600" b="0" i="0" u="none" strike="noStrike" dirty="0">
                        <a:solidFill>
                          <a:srgbClr val="000000"/>
                        </a:solidFill>
                        <a:effectLst/>
                        <a:latin typeface="+mn-lt"/>
                      </a:endParaRPr>
                    </a:p>
                  </a:txBody>
                  <a:tcPr marL="7620" marR="7620" marT="7620" marB="0" anchor="ctr"/>
                </a:tc>
                <a:tc>
                  <a:txBody>
                    <a:bodyPr/>
                    <a:lstStyle/>
                    <a:p>
                      <a:pPr algn="ctr" fontAlgn="ctr"/>
                      <a:r>
                        <a:rPr lang="en-US" sz="1600" b="0" u="none" strike="noStrike" dirty="0">
                          <a:solidFill>
                            <a:srgbClr val="000000"/>
                          </a:solidFill>
                          <a:effectLst/>
                        </a:rPr>
                        <a:t>1</a:t>
                      </a:r>
                      <a:endParaRPr lang="en-US" sz="16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28672653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7892-E78C-4496-B7B7-F2B413A47AE0}"/>
              </a:ext>
            </a:extLst>
          </p:cNvPr>
          <p:cNvSpPr>
            <a:spLocks noGrp="1"/>
          </p:cNvSpPr>
          <p:nvPr>
            <p:ph type="title"/>
          </p:nvPr>
        </p:nvSpPr>
        <p:spPr/>
        <p:txBody>
          <a:bodyPr>
            <a:normAutofit fontScale="90000"/>
          </a:bodyPr>
          <a:lstStyle/>
          <a:p>
            <a:r>
              <a:rPr lang="en-US"/>
              <a:t>3.2 Database | Examples of Existing Databases | Survey Sources </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12268700"/>
              </p:ext>
            </p:extLst>
          </p:nvPr>
        </p:nvGraphicFramePr>
        <p:xfrm>
          <a:off x="497710" y="882751"/>
          <a:ext cx="11145649" cy="1382164"/>
        </p:xfrm>
        <a:graphic>
          <a:graphicData uri="http://schemas.openxmlformats.org/drawingml/2006/table">
            <a:tbl>
              <a:tblPr>
                <a:tableStyleId>{F5AB1C69-6EDB-4FF4-983F-18BD219EF322}</a:tableStyleId>
              </a:tblPr>
              <a:tblGrid>
                <a:gridCol w="7500565">
                  <a:extLst>
                    <a:ext uri="{9D8B030D-6E8A-4147-A177-3AD203B41FA5}">
                      <a16:colId xmlns:a16="http://schemas.microsoft.com/office/drawing/2014/main" val="20001"/>
                    </a:ext>
                  </a:extLst>
                </a:gridCol>
                <a:gridCol w="865087">
                  <a:extLst>
                    <a:ext uri="{9D8B030D-6E8A-4147-A177-3AD203B41FA5}">
                      <a16:colId xmlns:a16="http://schemas.microsoft.com/office/drawing/2014/main" val="20002"/>
                    </a:ext>
                  </a:extLst>
                </a:gridCol>
                <a:gridCol w="865087">
                  <a:extLst>
                    <a:ext uri="{9D8B030D-6E8A-4147-A177-3AD203B41FA5}">
                      <a16:colId xmlns:a16="http://schemas.microsoft.com/office/drawing/2014/main" val="20003"/>
                    </a:ext>
                  </a:extLst>
                </a:gridCol>
                <a:gridCol w="675850">
                  <a:extLst>
                    <a:ext uri="{9D8B030D-6E8A-4147-A177-3AD203B41FA5}">
                      <a16:colId xmlns:a16="http://schemas.microsoft.com/office/drawing/2014/main" val="20004"/>
                    </a:ext>
                  </a:extLst>
                </a:gridCol>
                <a:gridCol w="1239060">
                  <a:extLst>
                    <a:ext uri="{9D8B030D-6E8A-4147-A177-3AD203B41FA5}">
                      <a16:colId xmlns:a16="http://schemas.microsoft.com/office/drawing/2014/main" val="20005"/>
                    </a:ext>
                  </a:extLst>
                </a:gridCol>
              </a:tblGrid>
              <a:tr h="163990">
                <a:tc rowSpan="2">
                  <a:txBody>
                    <a:bodyPr/>
                    <a:lstStyle/>
                    <a:p>
                      <a:pPr algn="ctr" fontAlgn="ctr"/>
                      <a:r>
                        <a:rPr lang="en-US" sz="1600" b="1" u="none" strike="noStrike" dirty="0">
                          <a:effectLst/>
                        </a:rPr>
                        <a:t>Data Source</a:t>
                      </a:r>
                      <a:endParaRPr lang="en-US" sz="1600" b="1" i="0" u="none" strike="noStrike" dirty="0">
                        <a:solidFill>
                          <a:srgbClr val="000000"/>
                        </a:solidFill>
                        <a:effectLst/>
                        <a:latin typeface="+mn-lt"/>
                      </a:endParaRPr>
                    </a:p>
                  </a:txBody>
                  <a:tcPr marL="6307" marR="6307" marT="6307" marB="0" anchor="ctr"/>
                </a:tc>
                <a:tc gridSpan="3">
                  <a:txBody>
                    <a:bodyPr/>
                    <a:lstStyle/>
                    <a:p>
                      <a:pPr algn="ctr" fontAlgn="ctr"/>
                      <a:r>
                        <a:rPr lang="en-US" sz="1600" b="1" u="none" strike="noStrike">
                          <a:effectLst/>
                        </a:rPr>
                        <a:t>Domain</a:t>
                      </a:r>
                      <a:endParaRPr lang="en-US" sz="1600" b="1" i="0" u="none" strike="noStrike">
                        <a:solidFill>
                          <a:srgbClr val="000000"/>
                        </a:solidFill>
                        <a:effectLst/>
                        <a:latin typeface="+mn-lt"/>
                      </a:endParaRPr>
                    </a:p>
                  </a:txBody>
                  <a:tcPr marL="6307" marR="6307" marT="6307" marB="0" anchor="ctr"/>
                </a:tc>
                <a:tc hMerge="1">
                  <a:txBody>
                    <a:bodyPr/>
                    <a:lstStyle/>
                    <a:p>
                      <a:endParaRPr lang="en-US"/>
                    </a:p>
                  </a:txBody>
                  <a:tcPr/>
                </a:tc>
                <a:tc hMerge="1">
                  <a:txBody>
                    <a:bodyPr/>
                    <a:lstStyle/>
                    <a:p>
                      <a:endParaRPr lang="en-US"/>
                    </a:p>
                  </a:txBody>
                  <a:tcPr/>
                </a:tc>
                <a:tc>
                  <a:txBody>
                    <a:bodyPr/>
                    <a:lstStyle/>
                    <a:p>
                      <a:pPr algn="ctr" fontAlgn="ctr"/>
                      <a:r>
                        <a:rPr lang="en-US" sz="1600" b="1" u="none" strike="noStrike">
                          <a:effectLst/>
                        </a:rPr>
                        <a:t> </a:t>
                      </a:r>
                      <a:endParaRPr lang="en-US" sz="1600" b="1"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0"/>
                  </a:ext>
                </a:extLst>
              </a:tr>
              <a:tr h="309057">
                <a:tc vMerge="1">
                  <a:txBody>
                    <a:bodyPr/>
                    <a:lstStyle/>
                    <a:p>
                      <a:endParaRPr lang="en-US"/>
                    </a:p>
                  </a:txBody>
                  <a:tcPr/>
                </a:tc>
                <a:tc>
                  <a:txBody>
                    <a:bodyPr/>
                    <a:lstStyle/>
                    <a:p>
                      <a:pPr algn="ctr" fontAlgn="ctr"/>
                      <a:r>
                        <a:rPr lang="en-US" sz="1600" b="1" u="none" strike="noStrike">
                          <a:effectLst/>
                        </a:rPr>
                        <a:t>Food </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Energy</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Water</a:t>
                      </a:r>
                      <a:endParaRPr lang="en-US" sz="1600" b="1" i="0" u="none" strike="noStrike">
                        <a:solidFill>
                          <a:srgbClr val="000000"/>
                        </a:solidFill>
                        <a:effectLst/>
                        <a:latin typeface="+mn-lt"/>
                      </a:endParaRPr>
                    </a:p>
                  </a:txBody>
                  <a:tcPr marL="6307" marR="6307" marT="6307" marB="0" anchor="ctr"/>
                </a:tc>
                <a:tc>
                  <a:txBody>
                    <a:bodyPr/>
                    <a:lstStyle/>
                    <a:p>
                      <a:pPr algn="ctr" fontAlgn="ctr"/>
                      <a:r>
                        <a:rPr lang="en-US" sz="1600" b="1" u="none" strike="noStrike">
                          <a:effectLst/>
                        </a:rPr>
                        <a:t>Frequency</a:t>
                      </a:r>
                      <a:endParaRPr lang="en-US" sz="1600" b="1" i="0" u="none" strike="noStrike">
                        <a:solidFill>
                          <a:srgbClr val="000000"/>
                        </a:solidFill>
                        <a:effectLst/>
                        <a:latin typeface="+mn-lt"/>
                      </a:endParaRPr>
                    </a:p>
                  </a:txBody>
                  <a:tcPr marL="6307" marR="6307" marT="6307" marB="0" anchor="ctr"/>
                </a:tc>
                <a:extLst>
                  <a:ext uri="{0D108BD9-81ED-4DB2-BD59-A6C34878D82A}">
                    <a16:rowId xmlns:a16="http://schemas.microsoft.com/office/drawing/2014/main" val="10001"/>
                  </a:ext>
                </a:extLst>
              </a:tr>
              <a:tr h="274320">
                <a:tc>
                  <a:txBody>
                    <a:bodyPr/>
                    <a:lstStyle/>
                    <a:p>
                      <a:pPr algn="l" fontAlgn="ctr"/>
                      <a:r>
                        <a:rPr lang="en-US" sz="1600" b="0" u="none" strike="noStrike" err="1">
                          <a:solidFill>
                            <a:srgbClr val="000000"/>
                          </a:solidFill>
                          <a:effectLst/>
                        </a:rPr>
                        <a:t>Goiás</a:t>
                      </a:r>
                      <a:r>
                        <a:rPr lang="en-US" sz="1600" b="0" u="none" strike="noStrike">
                          <a:solidFill>
                            <a:srgbClr val="000000"/>
                          </a:solidFill>
                          <a:effectLst/>
                        </a:rPr>
                        <a:t>’ Input-Output table (https://opus.lib.uts.edu.au/handle/10453/125670)</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2"/>
                  </a:ext>
                </a:extLst>
              </a:tr>
              <a:tr h="274320">
                <a:tc>
                  <a:txBody>
                    <a:bodyPr/>
                    <a:lstStyle/>
                    <a:p>
                      <a:pPr algn="l" fontAlgn="ctr"/>
                      <a:r>
                        <a:rPr lang="en-US" sz="1600" b="0" u="none" strike="noStrike">
                          <a:solidFill>
                            <a:srgbClr val="000000"/>
                          </a:solidFill>
                          <a:effectLst/>
                        </a:rPr>
                        <a:t>Survey data (from local investigations)</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18</a:t>
                      </a:r>
                      <a:endParaRPr lang="en-US" sz="1600" b="0" i="0" u="none" strike="noStrike">
                        <a:solidFill>
                          <a:srgbClr val="000000"/>
                        </a:solidFill>
                        <a:effectLst/>
                        <a:latin typeface="+mn-lt"/>
                      </a:endParaRPr>
                    </a:p>
                  </a:txBody>
                  <a:tcPr marL="7620" marR="7620" marT="7620" marB="0" anchor="ctr"/>
                </a:tc>
                <a:extLst>
                  <a:ext uri="{0D108BD9-81ED-4DB2-BD59-A6C34878D82A}">
                    <a16:rowId xmlns:a16="http://schemas.microsoft.com/office/drawing/2014/main" val="10003"/>
                  </a:ext>
                </a:extLst>
              </a:tr>
              <a:tr h="274320">
                <a:tc>
                  <a:txBody>
                    <a:bodyPr/>
                    <a:lstStyle/>
                    <a:p>
                      <a:pPr algn="l" fontAlgn="ctr"/>
                      <a:r>
                        <a:rPr lang="en-US" sz="1600" b="0" u="none" strike="noStrike">
                          <a:solidFill>
                            <a:srgbClr val="000000"/>
                          </a:solidFill>
                          <a:effectLst/>
                        </a:rPr>
                        <a:t>Report of Water Supply Department (https://www.wsd.gov.hk/filemanager/common/)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 </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a:solidFill>
                            <a:srgbClr val="000000"/>
                          </a:solidFill>
                          <a:effectLst/>
                        </a:rPr>
                        <a:t>√</a:t>
                      </a:r>
                      <a:endParaRPr lang="en-US" sz="1600" b="0" i="0" u="none" strike="noStrike">
                        <a:solidFill>
                          <a:srgbClr val="000000"/>
                        </a:solidFill>
                        <a:effectLst/>
                        <a:latin typeface="+mn-lt"/>
                      </a:endParaRPr>
                    </a:p>
                  </a:txBody>
                  <a:tcPr marL="7620" marR="7620" marT="7620" marB="0" anchor="ctr"/>
                </a:tc>
                <a:tc>
                  <a:txBody>
                    <a:bodyPr/>
                    <a:lstStyle/>
                    <a:p>
                      <a:pPr algn="ctr" fontAlgn="ctr"/>
                      <a:r>
                        <a:rPr lang="en-US" sz="1600" b="0" u="none" strike="noStrike" dirty="0">
                          <a:solidFill>
                            <a:srgbClr val="000000"/>
                          </a:solidFill>
                          <a:effectLst/>
                        </a:rPr>
                        <a:t>1</a:t>
                      </a:r>
                      <a:endParaRPr lang="en-US" sz="16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10004"/>
                  </a:ext>
                </a:extLst>
              </a:tr>
            </a:tbl>
          </a:graphicData>
        </a:graphic>
      </p:graphicFrame>
      <p:sp>
        <p:nvSpPr>
          <p:cNvPr id="3" name="TextBox 2"/>
          <p:cNvSpPr txBox="1"/>
          <p:nvPr/>
        </p:nvSpPr>
        <p:spPr>
          <a:xfrm>
            <a:off x="486137" y="2291788"/>
            <a:ext cx="11250592" cy="353943"/>
          </a:xfrm>
          <a:prstGeom prst="rect">
            <a:avLst/>
          </a:prstGeom>
          <a:noFill/>
        </p:spPr>
        <p:txBody>
          <a:bodyPr wrap="square" rtlCol="0">
            <a:spAutoFit/>
          </a:bodyPr>
          <a:lstStyle/>
          <a:p>
            <a:pPr algn="r"/>
            <a:r>
              <a:rPr lang="en-US" sz="1700" i="1">
                <a:latin typeface="Tw Cen MT" panose="020B0602020104020603" pitchFamily="34" charset="0"/>
              </a:rPr>
              <a:t>[Source, for all three types of data sources: Arthur et al., (2019)]</a:t>
            </a:r>
          </a:p>
        </p:txBody>
      </p:sp>
    </p:spTree>
    <p:extLst>
      <p:ext uri="{BB962C8B-B14F-4D97-AF65-F5344CB8AC3E}">
        <p14:creationId xmlns:p14="http://schemas.microsoft.com/office/powerpoint/2010/main" val="38617004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a:t>Exercise 3-4: Demonstration of Selected Database [30 mins]</a:t>
            </a:r>
          </a:p>
        </p:txBody>
      </p:sp>
      <p:sp>
        <p:nvSpPr>
          <p:cNvPr id="3" name="Content Placeholder 2">
            <a:extLst>
              <a:ext uri="{FF2B5EF4-FFF2-40B4-BE49-F238E27FC236}">
                <a16:creationId xmlns:a16="http://schemas.microsoft.com/office/drawing/2014/main" id="{EBDCD4A6-9D90-DB59-965E-20C5F890B623}"/>
              </a:ext>
            </a:extLst>
          </p:cNvPr>
          <p:cNvSpPr>
            <a:spLocks noGrp="1"/>
          </p:cNvSpPr>
          <p:nvPr>
            <p:ph idx="1"/>
          </p:nvPr>
        </p:nvSpPr>
        <p:spPr/>
        <p:txBody>
          <a:bodyPr>
            <a:normAutofit/>
          </a:bodyPr>
          <a:lstStyle/>
          <a:p>
            <a:pPr marL="0" indent="0">
              <a:buNone/>
            </a:pPr>
            <a:r>
              <a:rPr lang="en-US" sz="3000" dirty="0"/>
              <a:t>Demonstration some of the selected Nexus database by showing in computer. Then discuss on participants thoughts on strategies for better management and dissemination of WEFE Nexus data?</a:t>
            </a:r>
          </a:p>
        </p:txBody>
      </p:sp>
    </p:spTree>
    <p:extLst>
      <p:ext uri="{BB962C8B-B14F-4D97-AF65-F5344CB8AC3E}">
        <p14:creationId xmlns:p14="http://schemas.microsoft.com/office/powerpoint/2010/main" val="12216465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t>3.2 Database | Data Acquisition &amp; Pre-Processing</a:t>
            </a:r>
          </a:p>
        </p:txBody>
      </p:sp>
      <p:grpSp>
        <p:nvGrpSpPr>
          <p:cNvPr id="3" name="Group 2"/>
          <p:cNvGrpSpPr/>
          <p:nvPr/>
        </p:nvGrpSpPr>
        <p:grpSpPr>
          <a:xfrm>
            <a:off x="531223" y="824089"/>
            <a:ext cx="11112137" cy="5400954"/>
            <a:chOff x="397365" y="1278364"/>
            <a:chExt cx="11512278" cy="4266436"/>
          </a:xfrm>
        </p:grpSpPr>
        <p:sp>
          <p:nvSpPr>
            <p:cNvPr id="5" name="Freeform 4"/>
            <p:cNvSpPr/>
            <p:nvPr/>
          </p:nvSpPr>
          <p:spPr>
            <a:xfrm>
              <a:off x="397365" y="1278364"/>
              <a:ext cx="3657600" cy="802580"/>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Data acquisition</a:t>
              </a:r>
            </a:p>
          </p:txBody>
        </p:sp>
        <p:sp>
          <p:nvSpPr>
            <p:cNvPr id="6" name="Freeform 5"/>
            <p:cNvSpPr/>
            <p:nvPr/>
          </p:nvSpPr>
          <p:spPr>
            <a:xfrm>
              <a:off x="397365" y="2080944"/>
              <a:ext cx="3657600" cy="3463856"/>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2">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Techniques: Remote sensing, Field surveys, Official statistics, research paper (data extraction from reports, papers)</a:t>
              </a:r>
            </a:p>
            <a:p>
              <a:pPr marL="228600" lvl="1" indent="-228600" defTabSz="1200150">
                <a:lnSpc>
                  <a:spcPct val="90000"/>
                </a:lnSpc>
                <a:spcBef>
                  <a:spcPct val="0"/>
                </a:spcBef>
                <a:spcAft>
                  <a:spcPct val="15000"/>
                </a:spcAft>
                <a:buChar char="••"/>
              </a:pPr>
              <a:r>
                <a:rPr lang="en-US" sz="2400" dirty="0"/>
                <a:t>Sources: Gather information from multiple sources/disciplines</a:t>
              </a:r>
              <a:endParaRPr lang="en-US" sz="2400" kern="1200" dirty="0"/>
            </a:p>
          </p:txBody>
        </p:sp>
        <p:sp>
          <p:nvSpPr>
            <p:cNvPr id="7" name="Freeform 6"/>
            <p:cNvSpPr/>
            <p:nvPr/>
          </p:nvSpPr>
          <p:spPr>
            <a:xfrm>
              <a:off x="4324703" y="1278364"/>
              <a:ext cx="3657600" cy="802580"/>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Date integration</a:t>
              </a:r>
            </a:p>
          </p:txBody>
        </p:sp>
        <p:sp>
          <p:nvSpPr>
            <p:cNvPr id="8" name="Freeform 7"/>
            <p:cNvSpPr/>
            <p:nvPr/>
          </p:nvSpPr>
          <p:spPr>
            <a:xfrm>
              <a:off x="4324703" y="2080944"/>
              <a:ext cx="3657600" cy="3463856"/>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Integrate data from different disciplines and ensure dataset compatibility</a:t>
              </a:r>
            </a:p>
            <a:p>
              <a:pPr marL="228600" lvl="1" indent="-228600" defTabSz="1200150">
                <a:lnSpc>
                  <a:spcPct val="90000"/>
                </a:lnSpc>
                <a:spcBef>
                  <a:spcPct val="0"/>
                </a:spcBef>
                <a:spcAft>
                  <a:spcPct val="15000"/>
                </a:spcAft>
                <a:buChar char="••"/>
              </a:pPr>
              <a:r>
                <a:rPr lang="en-US" sz="2400" dirty="0"/>
                <a:t>Prepare metadata: parameter name, their description, units, data source etc.</a:t>
              </a:r>
              <a:endParaRPr lang="en-US" sz="2400" kern="1200" dirty="0"/>
            </a:p>
          </p:txBody>
        </p:sp>
        <p:sp>
          <p:nvSpPr>
            <p:cNvPr id="9" name="Freeform 8"/>
            <p:cNvSpPr/>
            <p:nvPr/>
          </p:nvSpPr>
          <p:spPr>
            <a:xfrm>
              <a:off x="8252043" y="1278364"/>
              <a:ext cx="3657600" cy="802580"/>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5"/>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Data pre-processing</a:t>
              </a:r>
            </a:p>
          </p:txBody>
        </p:sp>
        <p:sp>
          <p:nvSpPr>
            <p:cNvPr id="10" name="Freeform 9"/>
            <p:cNvSpPr/>
            <p:nvPr/>
          </p:nvSpPr>
          <p:spPr>
            <a:xfrm>
              <a:off x="8252043" y="2080944"/>
              <a:ext cx="3657600" cy="3463856"/>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5">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Data Cleaning: Remove duplicates, errors and inconsistencies for accuracy</a:t>
              </a:r>
            </a:p>
            <a:p>
              <a:pPr marL="228600" lvl="1" indent="-228600" defTabSz="1200150">
                <a:lnSpc>
                  <a:spcPct val="90000"/>
                </a:lnSpc>
                <a:spcBef>
                  <a:spcPct val="0"/>
                </a:spcBef>
                <a:spcAft>
                  <a:spcPct val="15000"/>
                </a:spcAft>
                <a:buChar char="••"/>
              </a:pPr>
              <a:r>
                <a:rPr lang="en-US" sz="2400" dirty="0"/>
                <a:t>Data Transformation: Convert data into a uniform format for compatibility</a:t>
              </a:r>
            </a:p>
            <a:p>
              <a:pPr marL="228600" lvl="1" indent="-228600" defTabSz="1200150">
                <a:lnSpc>
                  <a:spcPct val="90000"/>
                </a:lnSpc>
                <a:spcBef>
                  <a:spcPct val="0"/>
                </a:spcBef>
                <a:spcAft>
                  <a:spcPct val="15000"/>
                </a:spcAft>
                <a:buChar char="••"/>
              </a:pPr>
              <a:r>
                <a:rPr lang="en-US" sz="2400" kern="1200" dirty="0"/>
                <a:t>Feature Extraction: Identify relevant characteristics for analysis</a:t>
              </a:r>
            </a:p>
          </p:txBody>
        </p:sp>
      </p:grpSp>
    </p:spTree>
    <p:extLst>
      <p:ext uri="{BB962C8B-B14F-4D97-AF65-F5344CB8AC3E}">
        <p14:creationId xmlns:p14="http://schemas.microsoft.com/office/powerpoint/2010/main" val="7083303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CC37-E1F9-497F-8FAD-C88E5B0869D3}"/>
              </a:ext>
            </a:extLst>
          </p:cNvPr>
          <p:cNvSpPr>
            <a:spLocks noGrp="1"/>
          </p:cNvSpPr>
          <p:nvPr>
            <p:ph type="title"/>
          </p:nvPr>
        </p:nvSpPr>
        <p:spPr/>
        <p:txBody>
          <a:bodyPr>
            <a:normAutofit fontScale="90000"/>
          </a:bodyPr>
          <a:lstStyle/>
          <a:p>
            <a:r>
              <a:rPr lang="en-US"/>
              <a:t>3.2 Database | Data Management</a:t>
            </a:r>
          </a:p>
        </p:txBody>
      </p:sp>
      <p:sp>
        <p:nvSpPr>
          <p:cNvPr id="3" name="Content Placeholder 2">
            <a:extLst>
              <a:ext uri="{FF2B5EF4-FFF2-40B4-BE49-F238E27FC236}">
                <a16:creationId xmlns:a16="http://schemas.microsoft.com/office/drawing/2014/main" id="{CAD1EEB6-301C-4A7A-BC65-758AD6DEBD8F}"/>
              </a:ext>
            </a:extLst>
          </p:cNvPr>
          <p:cNvSpPr>
            <a:spLocks noGrp="1"/>
          </p:cNvSpPr>
          <p:nvPr>
            <p:ph idx="1"/>
          </p:nvPr>
        </p:nvSpPr>
        <p:spPr/>
        <p:txBody>
          <a:bodyPr>
            <a:normAutofit/>
          </a:bodyPr>
          <a:lstStyle/>
          <a:p>
            <a:r>
              <a:rPr lang="en-US" dirty="0">
                <a:ea typeface="+mn-lt"/>
                <a:cs typeface="+mn-lt"/>
              </a:rPr>
              <a:t>What is data management?</a:t>
            </a:r>
          </a:p>
          <a:p>
            <a:pPr lvl="1"/>
            <a:r>
              <a:rPr lang="en-US" dirty="0">
                <a:ea typeface="+mn-lt"/>
                <a:cs typeface="+mn-lt"/>
              </a:rPr>
              <a:t>Acquiring, storing, harmonizing, organizing and maintaining collected data</a:t>
            </a:r>
          </a:p>
          <a:p>
            <a:pPr lvl="1"/>
            <a:r>
              <a:rPr lang="en-US" dirty="0">
                <a:ea typeface="+mn-lt"/>
                <a:cs typeface="+mn-lt"/>
              </a:rPr>
              <a:t>Ensuring data integrity or quality control with regular updates and version control</a:t>
            </a:r>
          </a:p>
          <a:p>
            <a:r>
              <a:rPr lang="en-US" b="1" dirty="0">
                <a:solidFill>
                  <a:schemeClr val="accent5"/>
                </a:solidFill>
                <a:ea typeface="+mn-lt"/>
                <a:cs typeface="+mn-lt"/>
              </a:rPr>
              <a:t>Metadata</a:t>
            </a:r>
            <a:r>
              <a:rPr lang="en-US" dirty="0">
                <a:ea typeface="+mn-lt"/>
                <a:cs typeface="+mn-lt"/>
              </a:rPr>
              <a:t> should be included </a:t>
            </a:r>
            <a:r>
              <a:rPr lang="en-US" u="sng" dirty="0">
                <a:ea typeface="+mn-lt"/>
                <a:cs typeface="+mn-lt"/>
              </a:rPr>
              <a:t>for better understanding</a:t>
            </a:r>
            <a:endParaRPr lang="en-US" dirty="0">
              <a:cs typeface="Calibri"/>
            </a:endParaRPr>
          </a:p>
          <a:p>
            <a:r>
              <a:rPr lang="en-US" dirty="0">
                <a:ea typeface="+mn-lt"/>
                <a:cs typeface="+mn-lt"/>
              </a:rPr>
              <a:t>Data sharing and collaboration</a:t>
            </a:r>
            <a:endParaRPr lang="en-US" dirty="0">
              <a:cs typeface="Calibri" panose="020F0502020204030204"/>
            </a:endParaRPr>
          </a:p>
          <a:p>
            <a:pPr lvl="1"/>
            <a:r>
              <a:rPr lang="en-US" dirty="0">
                <a:ea typeface="+mn-lt"/>
                <a:cs typeface="+mn-lt"/>
              </a:rPr>
              <a:t>Sharing data and collaborating with stakeholders are vital for WEFE Nexus success</a:t>
            </a:r>
            <a:endParaRPr lang="en-US" dirty="0">
              <a:cs typeface="Calibri" panose="020F0502020204030204"/>
            </a:endParaRPr>
          </a:p>
          <a:p>
            <a:pPr lvl="1"/>
            <a:r>
              <a:rPr lang="en-US" dirty="0">
                <a:ea typeface="+mn-lt"/>
                <a:cs typeface="+mn-lt"/>
              </a:rPr>
              <a:t>Data sharing agreements and protocols for smooth exchange between organizations and sectors</a:t>
            </a:r>
            <a:endParaRPr lang="en-US" dirty="0">
              <a:cs typeface="Calibri"/>
            </a:endParaRPr>
          </a:p>
          <a:p>
            <a:r>
              <a:rPr lang="en-US" dirty="0">
                <a:ea typeface="+mn-lt"/>
                <a:cs typeface="+mn-lt"/>
              </a:rPr>
              <a:t>Data security and privacy</a:t>
            </a:r>
            <a:endParaRPr lang="en-US" dirty="0">
              <a:cs typeface="Calibri" panose="020F0502020204030204"/>
            </a:endParaRPr>
          </a:p>
          <a:p>
            <a:pPr lvl="1"/>
            <a:r>
              <a:rPr lang="en-US" dirty="0">
                <a:ea typeface="+mn-lt"/>
                <a:cs typeface="+mn-lt"/>
              </a:rPr>
              <a:t>Data security and privacy are essential for building trust in the WEFE Nexus approach</a:t>
            </a:r>
            <a:endParaRPr lang="en-US" dirty="0">
              <a:cs typeface="Calibri" panose="020F0502020204030204"/>
            </a:endParaRPr>
          </a:p>
          <a:p>
            <a:pPr lvl="1"/>
            <a:r>
              <a:rPr lang="en-US" dirty="0">
                <a:ea typeface="+mn-lt"/>
                <a:cs typeface="+mn-lt"/>
              </a:rPr>
              <a:t>Appropriate security measures to protect against unauthorized access and disclosure of sensitive information</a:t>
            </a:r>
            <a:endParaRPr lang="en-US" dirty="0">
              <a:cs typeface="Calibri"/>
            </a:endParaRPr>
          </a:p>
          <a:p>
            <a:endParaRPr lang="en-US" dirty="0"/>
          </a:p>
        </p:txBody>
      </p:sp>
    </p:spTree>
    <p:extLst>
      <p:ext uri="{BB962C8B-B14F-4D97-AF65-F5344CB8AC3E}">
        <p14:creationId xmlns:p14="http://schemas.microsoft.com/office/powerpoint/2010/main" val="3343014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AB66F-71E8-ECB8-E5DA-739B7EDC6BA2}"/>
              </a:ext>
            </a:extLst>
          </p:cNvPr>
          <p:cNvSpPr>
            <a:spLocks noGrp="1"/>
          </p:cNvSpPr>
          <p:nvPr>
            <p:ph type="title"/>
          </p:nvPr>
        </p:nvSpPr>
        <p:spPr/>
        <p:txBody>
          <a:bodyPr>
            <a:normAutofit fontScale="90000"/>
          </a:bodyPr>
          <a:lstStyle/>
          <a:p>
            <a:r>
              <a:rPr lang="en-US"/>
              <a:t>3.2 Database | Data Management</a:t>
            </a:r>
          </a:p>
        </p:txBody>
      </p:sp>
      <p:pic>
        <p:nvPicPr>
          <p:cNvPr id="4" name="Content Placeholder 3">
            <a:extLst>
              <a:ext uri="{FF2B5EF4-FFF2-40B4-BE49-F238E27FC236}">
                <a16:creationId xmlns:a16="http://schemas.microsoft.com/office/drawing/2014/main" id="{72A29945-9FD4-73D3-7AFE-E9F324C857B5}"/>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l="6668" t="11837" r="7229" b="16161"/>
          <a:stretch/>
        </p:blipFill>
        <p:spPr>
          <a:xfrm>
            <a:off x="2329153" y="675054"/>
            <a:ext cx="7516275" cy="4998158"/>
          </a:xfrm>
        </p:spPr>
      </p:pic>
      <p:sp>
        <p:nvSpPr>
          <p:cNvPr id="5" name="Content Placeholder 2">
            <a:extLst>
              <a:ext uri="{FF2B5EF4-FFF2-40B4-BE49-F238E27FC236}">
                <a16:creationId xmlns:a16="http://schemas.microsoft.com/office/drawing/2014/main" id="{25577C4C-E78D-983E-C9C2-E6798A72E19D}"/>
              </a:ext>
            </a:extLst>
          </p:cNvPr>
          <p:cNvSpPr txBox="1">
            <a:spLocks/>
          </p:cNvSpPr>
          <p:nvPr/>
        </p:nvSpPr>
        <p:spPr>
          <a:xfrm>
            <a:off x="504821" y="5802667"/>
            <a:ext cx="10930095" cy="631086"/>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600" i="1" dirty="0">
                <a:solidFill>
                  <a:schemeClr val="tx1"/>
                </a:solidFill>
                <a:ea typeface="+mn-lt"/>
                <a:cs typeface="+mn-lt"/>
              </a:rPr>
              <a:t>Figure: Key parts of the data management process</a:t>
            </a:r>
          </a:p>
          <a:p>
            <a:pPr marL="0" lvl="1" indent="0" algn="ctr">
              <a:spcAft>
                <a:spcPts val="600"/>
              </a:spcAft>
              <a:buNone/>
            </a:pPr>
            <a:r>
              <a:rPr lang="en-US" sz="1600" i="1" dirty="0">
                <a:solidFill>
                  <a:schemeClr val="tx1"/>
                </a:solidFill>
                <a:ea typeface="+mn-lt"/>
                <a:cs typeface="+mn-lt"/>
              </a:rPr>
              <a:t>(Source: </a:t>
            </a:r>
            <a:r>
              <a:rPr lang="en-US" sz="1600" i="1" dirty="0">
                <a:solidFill>
                  <a:schemeClr val="tx1"/>
                </a:solidFill>
                <a:hlinkClick r:id="rId3"/>
              </a:rPr>
              <a:t>https://www.techtarget.com/searchdatamanagement/definition/data-management</a:t>
            </a:r>
            <a:r>
              <a:rPr lang="en-US" sz="1600" i="1" dirty="0">
                <a:solidFill>
                  <a:schemeClr val="tx1"/>
                </a:solidFill>
              </a:rPr>
              <a:t>)</a:t>
            </a:r>
          </a:p>
        </p:txBody>
      </p:sp>
    </p:spTree>
    <p:extLst>
      <p:ext uri="{BB962C8B-B14F-4D97-AF65-F5344CB8AC3E}">
        <p14:creationId xmlns:p14="http://schemas.microsoft.com/office/powerpoint/2010/main" val="31963903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CC37-E1F9-497F-8FAD-C88E5B0869D3}"/>
              </a:ext>
            </a:extLst>
          </p:cNvPr>
          <p:cNvSpPr>
            <a:spLocks noGrp="1"/>
          </p:cNvSpPr>
          <p:nvPr>
            <p:ph type="title"/>
          </p:nvPr>
        </p:nvSpPr>
        <p:spPr/>
        <p:txBody>
          <a:bodyPr>
            <a:normAutofit fontScale="90000"/>
          </a:bodyPr>
          <a:lstStyle/>
          <a:p>
            <a:r>
              <a:rPr lang="en-US" dirty="0"/>
              <a:t>3.2 Database | Data Dissemination | Key Components</a:t>
            </a:r>
            <a:endParaRPr lang="en-US" dirty="0">
              <a:latin typeface="Tw Cen MT"/>
              <a:cs typeface="Arial"/>
            </a:endParaRPr>
          </a:p>
        </p:txBody>
      </p:sp>
      <p:grpSp>
        <p:nvGrpSpPr>
          <p:cNvPr id="3" name="Group 2"/>
          <p:cNvGrpSpPr/>
          <p:nvPr/>
        </p:nvGrpSpPr>
        <p:grpSpPr>
          <a:xfrm>
            <a:off x="130611" y="856649"/>
            <a:ext cx="11930778" cy="5415636"/>
            <a:chOff x="153192" y="826331"/>
            <a:chExt cx="12023863" cy="5415636"/>
          </a:xfrm>
        </p:grpSpPr>
        <p:sp>
          <p:nvSpPr>
            <p:cNvPr id="5" name="Freeform 4"/>
            <p:cNvSpPr/>
            <p:nvPr/>
          </p:nvSpPr>
          <p:spPr>
            <a:xfrm>
              <a:off x="153192"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dirty="0"/>
                <a:t>Establish</a:t>
              </a:r>
            </a:p>
          </p:txBody>
        </p:sp>
        <p:sp>
          <p:nvSpPr>
            <p:cNvPr id="6" name="Freeform 5"/>
            <p:cNvSpPr/>
            <p:nvPr/>
          </p:nvSpPr>
          <p:spPr>
            <a:xfrm>
              <a:off x="153192"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Establish communication </a:t>
              </a:r>
              <a:r>
                <a:rPr lang="en-US" sz="1600" dirty="0"/>
                <a:t>m</a:t>
              </a:r>
              <a:r>
                <a:rPr lang="en-US" sz="1600" kern="1200" dirty="0"/>
                <a:t>essage:</a:t>
              </a:r>
            </a:p>
            <a:p>
              <a:pPr marL="171450" lvl="1" indent="-171450" defTabSz="800100">
                <a:lnSpc>
                  <a:spcPct val="90000"/>
                </a:lnSpc>
                <a:spcBef>
                  <a:spcPct val="0"/>
                </a:spcBef>
                <a:spcAft>
                  <a:spcPct val="15000"/>
                </a:spcAft>
                <a:buChar char="••"/>
              </a:pPr>
              <a:r>
                <a:rPr lang="en-US" sz="1600" kern="1200" dirty="0"/>
                <a:t>Clearly define the message to be communicated.</a:t>
              </a:r>
            </a:p>
            <a:p>
              <a:pPr marL="171450" lvl="1" indent="-171450" defTabSz="800100">
                <a:lnSpc>
                  <a:spcPct val="90000"/>
                </a:lnSpc>
                <a:spcBef>
                  <a:spcPct val="0"/>
                </a:spcBef>
                <a:spcAft>
                  <a:spcPct val="15000"/>
                </a:spcAft>
                <a:buChar char="••"/>
              </a:pPr>
              <a:r>
                <a:rPr lang="en-US" sz="1600" kern="1200" dirty="0"/>
                <a:t>Ensure that the message is concise, accurate, and relevant to the target audience.</a:t>
              </a:r>
            </a:p>
            <a:p>
              <a:pPr marL="171450" lvl="1" indent="-171450" defTabSz="800100">
                <a:lnSpc>
                  <a:spcPct val="90000"/>
                </a:lnSpc>
                <a:spcBef>
                  <a:spcPct val="0"/>
                </a:spcBef>
                <a:spcAft>
                  <a:spcPct val="15000"/>
                </a:spcAft>
                <a:buChar char="••"/>
              </a:pPr>
              <a:r>
                <a:rPr lang="en-US" sz="1600" kern="1200" dirty="0"/>
                <a:t>Use clear and straightforward language to convey the information effectively.</a:t>
              </a:r>
            </a:p>
          </p:txBody>
        </p:sp>
        <p:sp>
          <p:nvSpPr>
            <p:cNvPr id="7" name="Freeform 6"/>
            <p:cNvSpPr/>
            <p:nvPr/>
          </p:nvSpPr>
          <p:spPr>
            <a:xfrm>
              <a:off x="2549163"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Define</a:t>
              </a:r>
            </a:p>
          </p:txBody>
        </p:sp>
        <p:sp>
          <p:nvSpPr>
            <p:cNvPr id="8" name="Freeform 7"/>
            <p:cNvSpPr/>
            <p:nvPr/>
          </p:nvSpPr>
          <p:spPr>
            <a:xfrm>
              <a:off x="2549163"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Define the audience:</a:t>
              </a:r>
            </a:p>
            <a:p>
              <a:pPr marL="171450" lvl="1" indent="-171450" defTabSz="800100">
                <a:lnSpc>
                  <a:spcPct val="90000"/>
                </a:lnSpc>
                <a:spcBef>
                  <a:spcPct val="0"/>
                </a:spcBef>
                <a:spcAft>
                  <a:spcPct val="15000"/>
                </a:spcAft>
                <a:buChar char="••"/>
              </a:pPr>
              <a:r>
                <a:rPr lang="en-US" sz="1600" kern="1200" dirty="0"/>
                <a:t>Identify the target audience for the data dissemination.</a:t>
              </a:r>
            </a:p>
            <a:p>
              <a:pPr marL="171450" lvl="1" indent="-171450" defTabSz="800100">
                <a:lnSpc>
                  <a:spcPct val="90000"/>
                </a:lnSpc>
                <a:spcBef>
                  <a:spcPct val="0"/>
                </a:spcBef>
                <a:spcAft>
                  <a:spcPct val="15000"/>
                </a:spcAft>
                <a:buChar char="••"/>
              </a:pPr>
              <a:r>
                <a:rPr lang="en-US" sz="1600" kern="1200" dirty="0"/>
                <a:t>Understand their needs, interests, and level of understanding.</a:t>
              </a:r>
            </a:p>
            <a:p>
              <a:pPr marL="171450" lvl="1" indent="-171450" defTabSz="800100">
                <a:lnSpc>
                  <a:spcPct val="90000"/>
                </a:lnSpc>
                <a:spcBef>
                  <a:spcPct val="0"/>
                </a:spcBef>
                <a:spcAft>
                  <a:spcPct val="15000"/>
                </a:spcAft>
                <a:buChar char="••"/>
              </a:pPr>
              <a:r>
                <a:rPr lang="en-US" sz="1600" kern="1200" dirty="0"/>
                <a:t>Tailor the message to suit the specific characteristics of the audience.</a:t>
              </a:r>
            </a:p>
          </p:txBody>
        </p:sp>
        <p:sp>
          <p:nvSpPr>
            <p:cNvPr id="9" name="Freeform 8"/>
            <p:cNvSpPr/>
            <p:nvPr/>
          </p:nvSpPr>
          <p:spPr>
            <a:xfrm>
              <a:off x="4928303" y="829337"/>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Select</a:t>
              </a:r>
            </a:p>
          </p:txBody>
        </p:sp>
        <p:sp>
          <p:nvSpPr>
            <p:cNvPr id="10" name="Freeform 9"/>
            <p:cNvSpPr/>
            <p:nvPr/>
          </p:nvSpPr>
          <p:spPr>
            <a:xfrm>
              <a:off x="4921984" y="1514519"/>
              <a:ext cx="2240280" cy="4727448"/>
            </a:xfrm>
            <a:custGeom>
              <a:avLst/>
              <a:gdLst>
                <a:gd name="connsiteX0" fmla="*/ 0 w 2479836"/>
                <a:gd name="connsiteY0" fmla="*/ 0 h 4719266"/>
                <a:gd name="connsiteX1" fmla="*/ 2479836 w 2479836"/>
                <a:gd name="connsiteY1" fmla="*/ 0 h 4719266"/>
                <a:gd name="connsiteX2" fmla="*/ 2479836 w 2479836"/>
                <a:gd name="connsiteY2" fmla="*/ 4719266 h 4719266"/>
                <a:gd name="connsiteX3" fmla="*/ 0 w 2479836"/>
                <a:gd name="connsiteY3" fmla="*/ 4719266 h 4719266"/>
                <a:gd name="connsiteX4" fmla="*/ 0 w 2479836"/>
                <a:gd name="connsiteY4" fmla="*/ 0 h 4719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9836" h="4719266">
                  <a:moveTo>
                    <a:pt x="0" y="0"/>
                  </a:moveTo>
                  <a:lnTo>
                    <a:pt x="2479836" y="0"/>
                  </a:lnTo>
                  <a:lnTo>
                    <a:pt x="2479836" y="4719266"/>
                  </a:lnTo>
                  <a:lnTo>
                    <a:pt x="0" y="4719266"/>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Select communication </a:t>
              </a:r>
              <a:r>
                <a:rPr lang="en-US" sz="1600" dirty="0"/>
                <a:t>c</a:t>
              </a:r>
              <a:r>
                <a:rPr lang="en-US" sz="1600" kern="1200" dirty="0"/>
                <a:t>hannel:</a:t>
              </a:r>
            </a:p>
            <a:p>
              <a:pPr marL="171450" lvl="1" indent="-171450" defTabSz="800100">
                <a:lnSpc>
                  <a:spcPct val="90000"/>
                </a:lnSpc>
                <a:spcBef>
                  <a:spcPct val="0"/>
                </a:spcBef>
                <a:spcAft>
                  <a:spcPct val="15000"/>
                </a:spcAft>
                <a:buChar char="••"/>
              </a:pPr>
              <a:r>
                <a:rPr lang="en-US" sz="1600" kern="1200" dirty="0"/>
                <a:t>Choose the appropriate communication channel to reach the target audience.</a:t>
              </a:r>
            </a:p>
            <a:p>
              <a:pPr marL="171450" lvl="1" indent="-171450" defTabSz="800100">
                <a:lnSpc>
                  <a:spcPct val="90000"/>
                </a:lnSpc>
                <a:spcBef>
                  <a:spcPct val="0"/>
                </a:spcBef>
                <a:spcAft>
                  <a:spcPct val="15000"/>
                </a:spcAft>
                <a:buChar char="••"/>
              </a:pPr>
              <a:r>
                <a:rPr lang="en-US" sz="1600" kern="1200" dirty="0"/>
                <a:t>Consider various platforms such as websites, social media, emails, workshops, or public events.</a:t>
              </a:r>
            </a:p>
            <a:p>
              <a:pPr marL="171450" lvl="1" indent="-171450" defTabSz="800100">
                <a:lnSpc>
                  <a:spcPct val="90000"/>
                </a:lnSpc>
                <a:spcBef>
                  <a:spcPct val="0"/>
                </a:spcBef>
                <a:spcAft>
                  <a:spcPct val="15000"/>
                </a:spcAft>
                <a:buChar char="••"/>
              </a:pPr>
              <a:r>
                <a:rPr lang="en-US" sz="1600" kern="1200" dirty="0"/>
                <a:t>Ensure that the selected channel aligns with the preferences and accessibility of the audience.</a:t>
              </a:r>
            </a:p>
          </p:txBody>
        </p:sp>
        <p:sp>
          <p:nvSpPr>
            <p:cNvPr id="11" name="Freeform 10"/>
            <p:cNvSpPr/>
            <p:nvPr/>
          </p:nvSpPr>
          <p:spPr>
            <a:xfrm>
              <a:off x="7324273"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Market</a:t>
              </a:r>
            </a:p>
          </p:txBody>
        </p:sp>
        <p:sp>
          <p:nvSpPr>
            <p:cNvPr id="12" name="Freeform 11"/>
            <p:cNvSpPr/>
            <p:nvPr/>
          </p:nvSpPr>
          <p:spPr>
            <a:xfrm>
              <a:off x="7324273"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Market the message:</a:t>
              </a:r>
            </a:p>
            <a:p>
              <a:pPr marL="171450" lvl="1" indent="-171450" defTabSz="800100">
                <a:lnSpc>
                  <a:spcPct val="90000"/>
                </a:lnSpc>
                <a:spcBef>
                  <a:spcPct val="0"/>
                </a:spcBef>
                <a:spcAft>
                  <a:spcPct val="15000"/>
                </a:spcAft>
                <a:buChar char="••"/>
              </a:pPr>
              <a:r>
                <a:rPr lang="en-US" sz="1600" kern="1200" dirty="0"/>
                <a:t>Promote the data dissemination through various means to increase visibility.</a:t>
              </a:r>
            </a:p>
            <a:p>
              <a:pPr marL="171450" lvl="1" indent="-171450" defTabSz="800100">
                <a:lnSpc>
                  <a:spcPct val="90000"/>
                </a:lnSpc>
                <a:spcBef>
                  <a:spcPct val="0"/>
                </a:spcBef>
                <a:spcAft>
                  <a:spcPct val="15000"/>
                </a:spcAft>
                <a:buChar char="••"/>
              </a:pPr>
              <a:r>
                <a:rPr lang="en-US" sz="1600" kern="1200" dirty="0"/>
                <a:t>Use marketing strategies to create awareness and interest in the information being shared.</a:t>
              </a:r>
            </a:p>
            <a:p>
              <a:pPr marL="171450" lvl="1" indent="-171450" defTabSz="800100">
                <a:lnSpc>
                  <a:spcPct val="90000"/>
                </a:lnSpc>
                <a:spcBef>
                  <a:spcPct val="0"/>
                </a:spcBef>
                <a:spcAft>
                  <a:spcPct val="15000"/>
                </a:spcAft>
                <a:buChar char="••"/>
              </a:pPr>
              <a:r>
                <a:rPr lang="en-US" sz="1600" kern="1200" dirty="0"/>
                <a:t>Collaborate with relevant stakeholders to amplify the reach of the message.</a:t>
              </a:r>
            </a:p>
          </p:txBody>
        </p:sp>
        <p:sp>
          <p:nvSpPr>
            <p:cNvPr id="13" name="Freeform 12"/>
            <p:cNvSpPr/>
            <p:nvPr/>
          </p:nvSpPr>
          <p:spPr>
            <a:xfrm>
              <a:off x="9720244" y="826331"/>
              <a:ext cx="2456811" cy="640080"/>
            </a:xfrm>
            <a:custGeom>
              <a:avLst/>
              <a:gdLst>
                <a:gd name="connsiteX0" fmla="*/ 0 w 2456811"/>
                <a:gd name="connsiteY0" fmla="*/ 0 h 737043"/>
                <a:gd name="connsiteX1" fmla="*/ 2235698 w 2456811"/>
                <a:gd name="connsiteY1" fmla="*/ 0 h 737043"/>
                <a:gd name="connsiteX2" fmla="*/ 2456811 w 2456811"/>
                <a:gd name="connsiteY2" fmla="*/ 368522 h 737043"/>
                <a:gd name="connsiteX3" fmla="*/ 2235698 w 2456811"/>
                <a:gd name="connsiteY3" fmla="*/ 737043 h 737043"/>
                <a:gd name="connsiteX4" fmla="*/ 0 w 2456811"/>
                <a:gd name="connsiteY4" fmla="*/ 737043 h 737043"/>
                <a:gd name="connsiteX5" fmla="*/ 221113 w 2456811"/>
                <a:gd name="connsiteY5" fmla="*/ 368522 h 737043"/>
                <a:gd name="connsiteX6" fmla="*/ 0 w 2456811"/>
                <a:gd name="connsiteY6" fmla="*/ 0 h 737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6811" h="737043">
                  <a:moveTo>
                    <a:pt x="0" y="0"/>
                  </a:moveTo>
                  <a:lnTo>
                    <a:pt x="2235698" y="0"/>
                  </a:lnTo>
                  <a:lnTo>
                    <a:pt x="2456811" y="368522"/>
                  </a:lnTo>
                  <a:lnTo>
                    <a:pt x="2235698" y="737043"/>
                  </a:lnTo>
                  <a:lnTo>
                    <a:pt x="0" y="737043"/>
                  </a:lnTo>
                  <a:lnTo>
                    <a:pt x="221113" y="368522"/>
                  </a:lnTo>
                  <a:lnTo>
                    <a:pt x="0" y="0"/>
                  </a:lnTo>
                  <a:close/>
                </a:path>
              </a:pathLst>
            </a:custGeom>
            <a:solidFill>
              <a:schemeClr val="tx2"/>
            </a:solidFill>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2117" tIns="91004" rIns="312117" bIns="91004" numCol="1" spcCol="1270" anchor="ctr" anchorCtr="0">
              <a:noAutofit/>
            </a:bodyPr>
            <a:lstStyle/>
            <a:p>
              <a:pPr lvl="0" defTabSz="800100">
                <a:lnSpc>
                  <a:spcPct val="90000"/>
                </a:lnSpc>
                <a:spcBef>
                  <a:spcPct val="0"/>
                </a:spcBef>
                <a:spcAft>
                  <a:spcPct val="35000"/>
                </a:spcAft>
              </a:pPr>
              <a:r>
                <a:rPr lang="en-US" sz="2200" kern="1200"/>
                <a:t>Evaluate</a:t>
              </a:r>
            </a:p>
          </p:txBody>
        </p:sp>
        <p:sp>
          <p:nvSpPr>
            <p:cNvPr id="14" name="Freeform 13"/>
            <p:cNvSpPr/>
            <p:nvPr/>
          </p:nvSpPr>
          <p:spPr>
            <a:xfrm>
              <a:off x="9720244" y="1505499"/>
              <a:ext cx="2235698" cy="4731293"/>
            </a:xfrm>
            <a:custGeom>
              <a:avLst/>
              <a:gdLst>
                <a:gd name="connsiteX0" fmla="*/ 0 w 2235698"/>
                <a:gd name="connsiteY0" fmla="*/ 0 h 4731293"/>
                <a:gd name="connsiteX1" fmla="*/ 2235698 w 2235698"/>
                <a:gd name="connsiteY1" fmla="*/ 0 h 4731293"/>
                <a:gd name="connsiteX2" fmla="*/ 2235698 w 2235698"/>
                <a:gd name="connsiteY2" fmla="*/ 4731293 h 4731293"/>
                <a:gd name="connsiteX3" fmla="*/ 0 w 2235698"/>
                <a:gd name="connsiteY3" fmla="*/ 4731293 h 4731293"/>
                <a:gd name="connsiteX4" fmla="*/ 0 w 2235698"/>
                <a:gd name="connsiteY4" fmla="*/ 0 h 473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698" h="4731293">
                  <a:moveTo>
                    <a:pt x="0" y="0"/>
                  </a:moveTo>
                  <a:lnTo>
                    <a:pt x="2235698" y="0"/>
                  </a:lnTo>
                  <a:lnTo>
                    <a:pt x="2235698" y="4731293"/>
                  </a:lnTo>
                  <a:lnTo>
                    <a:pt x="0" y="4731293"/>
                  </a:lnTo>
                  <a:lnTo>
                    <a:pt x="0" y="0"/>
                  </a:lnTo>
                  <a:close/>
                </a:path>
              </a:pathLst>
            </a:custGeom>
            <a:solidFill>
              <a:schemeClr val="tx2">
                <a:lumMod val="20000"/>
                <a:lumOff val="8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6670" tIns="176670" rIns="176670" bIns="353340" numCol="1" spcCol="1270" anchor="t" anchorCtr="0">
              <a:noAutofit/>
            </a:bodyPr>
            <a:lstStyle/>
            <a:p>
              <a:pPr lvl="0" defTabSz="800100">
                <a:lnSpc>
                  <a:spcPct val="90000"/>
                </a:lnSpc>
                <a:spcBef>
                  <a:spcPct val="0"/>
                </a:spcBef>
                <a:spcAft>
                  <a:spcPct val="35000"/>
                </a:spcAft>
              </a:pPr>
              <a:r>
                <a:rPr lang="en-US" sz="1600" kern="1200" dirty="0"/>
                <a:t>Evaluate the impact:</a:t>
              </a:r>
            </a:p>
            <a:p>
              <a:pPr marL="171450" lvl="1" indent="-171450" defTabSz="800100">
                <a:lnSpc>
                  <a:spcPct val="90000"/>
                </a:lnSpc>
                <a:spcBef>
                  <a:spcPct val="0"/>
                </a:spcBef>
                <a:spcAft>
                  <a:spcPct val="15000"/>
                </a:spcAft>
                <a:buChar char="••"/>
              </a:pPr>
              <a:r>
                <a:rPr lang="en-US" sz="1600" kern="1200" dirty="0"/>
                <a:t>Measure the effectiveness of the data dissemination efforts.</a:t>
              </a:r>
            </a:p>
            <a:p>
              <a:pPr marL="171450" lvl="1" indent="-171450" defTabSz="800100">
                <a:lnSpc>
                  <a:spcPct val="90000"/>
                </a:lnSpc>
                <a:spcBef>
                  <a:spcPct val="0"/>
                </a:spcBef>
                <a:spcAft>
                  <a:spcPct val="15000"/>
                </a:spcAft>
                <a:buChar char="••"/>
              </a:pPr>
              <a:r>
                <a:rPr lang="en-US" sz="1600" kern="1200" dirty="0"/>
                <a:t>Assess whether the message reached the intended audience and if it was understood.</a:t>
              </a:r>
            </a:p>
            <a:p>
              <a:pPr marL="171450" lvl="1" indent="-171450" defTabSz="800100">
                <a:lnSpc>
                  <a:spcPct val="90000"/>
                </a:lnSpc>
                <a:spcBef>
                  <a:spcPct val="0"/>
                </a:spcBef>
                <a:spcAft>
                  <a:spcPct val="15000"/>
                </a:spcAft>
                <a:buChar char="••"/>
              </a:pPr>
              <a:r>
                <a:rPr lang="en-US" sz="1600" kern="1200" dirty="0"/>
                <a:t>Use feedback and data analytics to improve future data dissemination strategies.</a:t>
              </a:r>
            </a:p>
          </p:txBody>
        </p:sp>
      </p:grpSp>
    </p:spTree>
    <p:extLst>
      <p:ext uri="{BB962C8B-B14F-4D97-AF65-F5344CB8AC3E}">
        <p14:creationId xmlns:p14="http://schemas.microsoft.com/office/powerpoint/2010/main" val="28508366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a:t>3.2 Database| Sources and Further Reading</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95159"/>
            <a:ext cx="11083835" cy="5527412"/>
          </a:xfrm>
        </p:spPr>
        <p:txBody>
          <a:bodyPr>
            <a:normAutofit/>
          </a:bodyPr>
          <a:lstStyle/>
          <a:p>
            <a:r>
              <a:rPr lang="en-US" sz="1800" dirty="0" err="1"/>
              <a:t>Anandhi</a:t>
            </a:r>
            <a:r>
              <a:rPr lang="en-US" sz="1800" dirty="0"/>
              <a:t>, A., Srivastava, P., </a:t>
            </a:r>
            <a:r>
              <a:rPr lang="en-US" sz="1800" dirty="0" err="1"/>
              <a:t>Mohtar</a:t>
            </a:r>
            <a:r>
              <a:rPr lang="en-US" sz="1800" dirty="0"/>
              <a:t>, R. H., Lawford, R. G., Sen, S., &amp; Lamba, J. (2023). Methodologies and principles for developing Nexus definitions and conceptualizations: lessons from FEW Nexus studies. </a:t>
            </a:r>
            <a:r>
              <a:rPr lang="en-US" sz="1800" i="1" dirty="0"/>
              <a:t>Journal of the ASABE</a:t>
            </a:r>
            <a:r>
              <a:rPr lang="en-US" sz="1800" dirty="0"/>
              <a:t>, </a:t>
            </a:r>
            <a:r>
              <a:rPr lang="en-US" sz="1800" i="1" dirty="0"/>
              <a:t>66</a:t>
            </a:r>
            <a:r>
              <a:rPr lang="en-US" sz="1800" dirty="0"/>
              <a:t>(2), 205–230.</a:t>
            </a:r>
          </a:p>
          <a:p>
            <a:r>
              <a:rPr lang="en-US" sz="1800" dirty="0"/>
              <a:t>Arthur, M., Liu, G., Hao, Y., Zhang, L., Liang, S., Asamoah, E. F., &amp; Lombardi, G. V. (2019). Urban food-energy-water Nexus indicators: A review. </a:t>
            </a:r>
            <a:r>
              <a:rPr lang="en-US" sz="1800" i="1" dirty="0"/>
              <a:t>Resources, Conservation and Recycling</a:t>
            </a:r>
            <a:r>
              <a:rPr lang="en-US" sz="1800" dirty="0"/>
              <a:t>, </a:t>
            </a:r>
            <a:r>
              <a:rPr lang="en-US" sz="1800" i="1" dirty="0"/>
              <a:t>151</a:t>
            </a:r>
            <a:r>
              <a:rPr lang="en-US" sz="1800" dirty="0"/>
              <a:t>(February), 104481. https://doi.org/10.1016/j.resconrec.2019.104481</a:t>
            </a:r>
          </a:p>
          <a:p>
            <a:r>
              <a:rPr lang="en-US" sz="1800" dirty="0" err="1"/>
              <a:t>Egilmez</a:t>
            </a:r>
            <a:r>
              <a:rPr lang="en-US" sz="1800" dirty="0"/>
              <a:t>, G., </a:t>
            </a:r>
            <a:r>
              <a:rPr lang="en-US" sz="1800" dirty="0" err="1"/>
              <a:t>Oztanriseven</a:t>
            </a:r>
            <a:r>
              <a:rPr lang="en-US" sz="1800" dirty="0"/>
              <a:t>, F., &amp; </a:t>
            </a:r>
            <a:r>
              <a:rPr lang="en-US" sz="1800" dirty="0" err="1"/>
              <a:t>Gedik</a:t>
            </a:r>
            <a:r>
              <a:rPr lang="en-US" sz="1800" dirty="0"/>
              <a:t>, R. (2020). The Energy Climate Water Nexus: A Global Sustainability Impact Assessment of U.S. Manufacturing. </a:t>
            </a:r>
            <a:r>
              <a:rPr lang="en-US" sz="1800" i="1" dirty="0"/>
              <a:t>EMJ - Engineering Management Journal</a:t>
            </a:r>
            <a:r>
              <a:rPr lang="en-US" sz="1800" dirty="0"/>
              <a:t>, </a:t>
            </a:r>
            <a:r>
              <a:rPr lang="en-US" sz="1800" i="1" dirty="0"/>
              <a:t>32</a:t>
            </a:r>
            <a:r>
              <a:rPr lang="en-US" sz="1800" dirty="0"/>
              <a:t>(4), 298–315. https://doi.org/10.1080/10429247.2020.1758539</a:t>
            </a:r>
          </a:p>
          <a:p>
            <a:r>
              <a:rPr lang="en-US" sz="1800" dirty="0"/>
              <a:t>TechTarget. (2022). What is data management and why is it important? Blog. </a:t>
            </a:r>
            <a:r>
              <a:rPr lang="en-US" sz="1800" u="sng" dirty="0">
                <a:hlinkClick r:id="rId2"/>
              </a:rPr>
              <a:t>https://www.techtarget.com/searchdatamanagement/definition/data-management</a:t>
            </a:r>
            <a:endParaRPr lang="en-US" sz="1800" dirty="0"/>
          </a:p>
          <a:p>
            <a:endParaRPr lang="en-US" sz="1800" dirty="0"/>
          </a:p>
        </p:txBody>
      </p:sp>
    </p:spTree>
    <p:extLst>
      <p:ext uri="{BB962C8B-B14F-4D97-AF65-F5344CB8AC3E}">
        <p14:creationId xmlns:p14="http://schemas.microsoft.com/office/powerpoint/2010/main" val="22172019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3.3 Nexus </a:t>
            </a:r>
            <a:r>
              <a:rPr lang="en-GB" sz="4500" dirty="0" err="1">
                <a:latin typeface="Tw Cen MT" panose="020B0602020104020603" pitchFamily="34" charset="0"/>
                <a:cs typeface="Arial" panose="020B0604020202020204" pitchFamily="34" charset="0"/>
              </a:rPr>
              <a:t>Modeling</a:t>
            </a:r>
            <a:endParaRPr lang="en-GB" sz="4500" dirty="0">
              <a:latin typeface="Tw Cen MT" panose="020B0602020104020603" pitchFamily="34" charset="0"/>
              <a:cs typeface="Arial" panose="020B0604020202020204" pitchFamily="34" charset="0"/>
            </a:endParaRP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Nexus </a:t>
            </a:r>
            <a:r>
              <a:rPr lang="en-GB" sz="3000" dirty="0" err="1">
                <a:latin typeface="+mn-lt"/>
                <a:cs typeface="Arial" panose="020B0604020202020204" pitchFamily="34" charset="0"/>
              </a:rPr>
              <a:t>modeling</a:t>
            </a:r>
            <a:r>
              <a:rPr lang="en-GB" sz="3000" dirty="0">
                <a:latin typeface="+mn-lt"/>
                <a:cs typeface="Arial" panose="020B0604020202020204" pitchFamily="34" charset="0"/>
              </a:rPr>
              <a:t> approaches</a:t>
            </a:r>
          </a:p>
          <a:p>
            <a:pPr marL="342900" indent="-342900">
              <a:spcBef>
                <a:spcPct val="0"/>
              </a:spcBef>
              <a:spcAft>
                <a:spcPts val="1000"/>
              </a:spcAft>
            </a:pPr>
            <a:r>
              <a:rPr lang="en-GB" sz="3000" dirty="0">
                <a:latin typeface="+mn-lt"/>
                <a:cs typeface="Arial" panose="020B0604020202020204" pitchFamily="34" charset="0"/>
              </a:rPr>
              <a:t>Nexus </a:t>
            </a:r>
            <a:r>
              <a:rPr lang="en-GB" sz="3000" dirty="0" err="1">
                <a:latin typeface="+mn-lt"/>
                <a:cs typeface="Arial" panose="020B0604020202020204" pitchFamily="34" charset="0"/>
              </a:rPr>
              <a:t>modeling</a:t>
            </a:r>
            <a:r>
              <a:rPr lang="en-GB" sz="3000" dirty="0">
                <a:latin typeface="+mn-lt"/>
                <a:cs typeface="Arial" panose="020B0604020202020204" pitchFamily="34" charset="0"/>
              </a:rPr>
              <a:t> tools and techniques</a:t>
            </a:r>
          </a:p>
          <a:p>
            <a:pPr marL="342900" indent="-342900">
              <a:spcBef>
                <a:spcPct val="0"/>
              </a:spcBef>
              <a:spcAft>
                <a:spcPts val="1000"/>
              </a:spcAft>
            </a:pPr>
            <a:r>
              <a:rPr lang="en-GB" sz="3000" dirty="0">
                <a:latin typeface="+mn-lt"/>
                <a:cs typeface="Arial" panose="020B0604020202020204" pitchFamily="34" charset="0"/>
              </a:rPr>
              <a:t>Practical challenges in Nexus </a:t>
            </a:r>
            <a:r>
              <a:rPr lang="en-GB" sz="3000" dirty="0" err="1">
                <a:latin typeface="+mn-lt"/>
                <a:cs typeface="Arial" panose="020B0604020202020204" pitchFamily="34" charset="0"/>
              </a:rPr>
              <a:t>modeling</a:t>
            </a:r>
            <a:endParaRPr lang="en-GB" sz="3000" dirty="0">
              <a:latin typeface="+mn-lt"/>
              <a:cs typeface="Arial" panose="020B0604020202020204" pitchFamily="34" charset="0"/>
            </a:endParaRPr>
          </a:p>
        </p:txBody>
      </p:sp>
    </p:spTree>
    <p:extLst>
      <p:ext uri="{BB962C8B-B14F-4D97-AF65-F5344CB8AC3E}">
        <p14:creationId xmlns:p14="http://schemas.microsoft.com/office/powerpoint/2010/main" val="3150185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3.1 Nexus Assessment Framework</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Theoretical framework – components, indicators, and parameters</a:t>
            </a:r>
          </a:p>
          <a:p>
            <a:pPr marL="342900" indent="-342900">
              <a:spcBef>
                <a:spcPct val="0"/>
              </a:spcBef>
              <a:spcAft>
                <a:spcPts val="1000"/>
              </a:spcAft>
            </a:pPr>
            <a:r>
              <a:rPr lang="en-GB" sz="3000" dirty="0">
                <a:latin typeface="+mn-lt"/>
                <a:cs typeface="Arial" panose="020B0604020202020204" pitchFamily="34" charset="0"/>
              </a:rPr>
              <a:t>Framework for inclusivity analysis in WEFE Nexus solutions</a:t>
            </a:r>
          </a:p>
        </p:txBody>
      </p:sp>
    </p:spTree>
    <p:extLst>
      <p:ext uri="{BB962C8B-B14F-4D97-AF65-F5344CB8AC3E}">
        <p14:creationId xmlns:p14="http://schemas.microsoft.com/office/powerpoint/2010/main" val="32948258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a:t>Session Delivery Plan [2 </a:t>
            </a:r>
            <a:r>
              <a:rPr lang="en-US" err="1"/>
              <a:t>hrs</a:t>
            </a:r>
            <a:r>
              <a:rPr lang="en-US"/>
              <a:t>, 45 mins]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388110349"/>
              </p:ext>
            </p:extLst>
          </p:nvPr>
        </p:nvGraphicFramePr>
        <p:xfrm>
          <a:off x="531223" y="872067"/>
          <a:ext cx="10996748" cy="4206240"/>
        </p:xfrm>
        <a:graphic>
          <a:graphicData uri="http://schemas.openxmlformats.org/drawingml/2006/table">
            <a:tbl>
              <a:tblPr firstRow="1" bandRow="1">
                <a:tableStyleId>{F5AB1C69-6EDB-4FF4-983F-18BD219EF322}</a:tableStyleId>
              </a:tblPr>
              <a:tblGrid>
                <a:gridCol w="1602377">
                  <a:extLst>
                    <a:ext uri="{9D8B030D-6E8A-4147-A177-3AD203B41FA5}">
                      <a16:colId xmlns:a16="http://schemas.microsoft.com/office/drawing/2014/main" val="2561764042"/>
                    </a:ext>
                  </a:extLst>
                </a:gridCol>
                <a:gridCol w="5661102">
                  <a:extLst>
                    <a:ext uri="{9D8B030D-6E8A-4147-A177-3AD203B41FA5}">
                      <a16:colId xmlns:a16="http://schemas.microsoft.com/office/drawing/2014/main" val="276122388"/>
                    </a:ext>
                  </a:extLst>
                </a:gridCol>
                <a:gridCol w="3733269">
                  <a:extLst>
                    <a:ext uri="{9D8B030D-6E8A-4147-A177-3AD203B41FA5}">
                      <a16:colId xmlns:a16="http://schemas.microsoft.com/office/drawing/2014/main" val="1631192187"/>
                    </a:ext>
                  </a:extLst>
                </a:gridCol>
              </a:tblGrid>
              <a:tr h="370840">
                <a:tc>
                  <a:txBody>
                    <a:bodyPr/>
                    <a:lstStyle/>
                    <a:p>
                      <a:r>
                        <a:rPr lang="en-US" sz="2400"/>
                        <a:t>Time</a:t>
                      </a:r>
                      <a:endParaRPr lang="en-US" sz="2400">
                        <a:latin typeface="+mn-lt"/>
                      </a:endParaRPr>
                    </a:p>
                  </a:txBody>
                  <a:tcPr/>
                </a:tc>
                <a:tc>
                  <a:txBody>
                    <a:bodyPr/>
                    <a:lstStyle/>
                    <a:p>
                      <a:r>
                        <a:rPr lang="en-US" sz="2400"/>
                        <a:t>Activity</a:t>
                      </a:r>
                      <a:endParaRPr lang="en-US" sz="2400">
                        <a:latin typeface="+mn-lt"/>
                      </a:endParaRPr>
                    </a:p>
                  </a:txBody>
                  <a:tcPr/>
                </a:tc>
                <a:tc>
                  <a:txBody>
                    <a:bodyPr/>
                    <a:lstStyle/>
                    <a:p>
                      <a:r>
                        <a:rPr lang="en-US" sz="2400"/>
                        <a:t>Facilitator</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a:t>60 minutes</a:t>
                      </a:r>
                      <a:endParaRPr lang="en-US" sz="2400">
                        <a:latin typeface="+mn-lt"/>
                      </a:endParaRPr>
                    </a:p>
                  </a:txBody>
                  <a:tcPr/>
                </a:tc>
                <a:tc>
                  <a:txBody>
                    <a:bodyPr/>
                    <a:lstStyle/>
                    <a:p>
                      <a:r>
                        <a:rPr lang="en-US" sz="2400"/>
                        <a:t>Lecture – Modeling requirements, approaches, and availability of tools</a:t>
                      </a:r>
                      <a:endParaRPr lang="en-US" sz="2400">
                        <a:latin typeface="+mn-lt"/>
                      </a:endParaRPr>
                    </a:p>
                  </a:txBody>
                  <a:tcPr/>
                </a:tc>
                <a:tc>
                  <a:txBody>
                    <a:bodyPr/>
                    <a:lstStyle/>
                    <a:p>
                      <a:r>
                        <a:rPr lang="en-US" sz="2400"/>
                        <a:t>Prof. Vishnu Pd. Pandey</a:t>
                      </a:r>
                      <a:endParaRPr lang="en-US" sz="2400">
                        <a:latin typeface="+mn-lt"/>
                      </a:endParaRPr>
                    </a:p>
                  </a:txBody>
                  <a:tcPr/>
                </a:tc>
                <a:extLst>
                  <a:ext uri="{0D108BD9-81ED-4DB2-BD59-A6C34878D82A}">
                    <a16:rowId xmlns:a16="http://schemas.microsoft.com/office/drawing/2014/main" val="468878507"/>
                  </a:ext>
                </a:extLst>
              </a:tr>
              <a:tr h="370840">
                <a:tc>
                  <a:txBody>
                    <a:bodyPr/>
                    <a:lstStyle/>
                    <a:p>
                      <a:r>
                        <a:rPr lang="en-US" sz="2400"/>
                        <a:t>60 minutes</a:t>
                      </a:r>
                      <a:endParaRPr lang="en-US" sz="2400">
                        <a:latin typeface="+mn-lt"/>
                      </a:endParaRPr>
                    </a:p>
                  </a:txBody>
                  <a:tcPr/>
                </a:tc>
                <a:tc>
                  <a:txBody>
                    <a:bodyPr/>
                    <a:lstStyle/>
                    <a:p>
                      <a:r>
                        <a:rPr lang="en-US" sz="2400"/>
                        <a:t>Exercise 3-5: Demonstration of a Nexus Modeling Tool</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a:t>25 minutes</a:t>
                      </a:r>
                      <a:endParaRPr lang="en-US" sz="2400">
                        <a:latin typeface="+mn-lt"/>
                      </a:endParaRPr>
                    </a:p>
                  </a:txBody>
                  <a:tcPr/>
                </a:tc>
                <a:tc>
                  <a:txBody>
                    <a:bodyPr/>
                    <a:lstStyle/>
                    <a:p>
                      <a:r>
                        <a:rPr lang="en-US" sz="2400" dirty="0"/>
                        <a:t>Exercise 3-6: Open Discussion – Challenges and ways forward for Nexus modeling</a:t>
                      </a:r>
                      <a:endParaRPr lang="en-US"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Vishnu Pd. Pandey</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936617967"/>
                  </a:ext>
                </a:extLst>
              </a:tr>
              <a:tr h="370840">
                <a:tc>
                  <a:txBody>
                    <a:bodyPr/>
                    <a:lstStyle/>
                    <a:p>
                      <a:r>
                        <a:rPr lang="en-US" sz="2400"/>
                        <a:t>15 minutes</a:t>
                      </a:r>
                      <a:endParaRPr lang="en-US" sz="2400">
                        <a:latin typeface="+mn-lt"/>
                      </a:endParaRPr>
                    </a:p>
                  </a:txBody>
                  <a:tcPr/>
                </a:tc>
                <a:tc>
                  <a:txBody>
                    <a:bodyPr/>
                    <a:lstStyle/>
                    <a:p>
                      <a:r>
                        <a:rPr lang="en-US" sz="2400"/>
                        <a:t>Lecture – Practical challenges of Nexus modeling</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652451463"/>
                  </a:ext>
                </a:extLst>
              </a:tr>
              <a:tr h="370840">
                <a:tc>
                  <a:txBody>
                    <a:bodyPr/>
                    <a:lstStyle/>
                    <a:p>
                      <a:r>
                        <a:rPr lang="en-US" sz="2400"/>
                        <a:t>5 minutes</a:t>
                      </a:r>
                      <a:endParaRPr lang="en-US" sz="2400">
                        <a:latin typeface="+mn-lt"/>
                      </a:endParaRPr>
                    </a:p>
                  </a:txBody>
                  <a:tcPr/>
                </a:tc>
                <a:tc>
                  <a:txBody>
                    <a:bodyPr/>
                    <a:lstStyle/>
                    <a:p>
                      <a:r>
                        <a:rPr lang="en-US" sz="2400"/>
                        <a:t>Summary of session</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Vishnu Pd. Pandey</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977270666"/>
                  </a:ext>
                </a:extLst>
              </a:tr>
            </a:tbl>
          </a:graphicData>
        </a:graphic>
      </p:graphicFrame>
    </p:spTree>
    <p:extLst>
      <p:ext uri="{BB962C8B-B14F-4D97-AF65-F5344CB8AC3E}">
        <p14:creationId xmlns:p14="http://schemas.microsoft.com/office/powerpoint/2010/main" val="6779348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9D052-FCD5-104B-CDBA-668511C078D3}"/>
              </a:ext>
            </a:extLst>
          </p:cNvPr>
          <p:cNvSpPr>
            <a:spLocks noGrp="1"/>
          </p:cNvSpPr>
          <p:nvPr>
            <p:ph type="title"/>
          </p:nvPr>
        </p:nvSpPr>
        <p:spPr/>
        <p:txBody>
          <a:bodyPr>
            <a:normAutofit fontScale="90000"/>
          </a:bodyPr>
          <a:lstStyle/>
          <a:p>
            <a:r>
              <a:rPr lang="en-US"/>
              <a:t>3.3 Nexus Modeling | Concepts</a:t>
            </a:r>
          </a:p>
        </p:txBody>
      </p:sp>
      <p:sp>
        <p:nvSpPr>
          <p:cNvPr id="3" name="Content Placeholder 2">
            <a:extLst>
              <a:ext uri="{FF2B5EF4-FFF2-40B4-BE49-F238E27FC236}">
                <a16:creationId xmlns:a16="http://schemas.microsoft.com/office/drawing/2014/main" id="{FECC3105-DC26-BBE8-54F7-B3592C6F6ED3}"/>
              </a:ext>
            </a:extLst>
          </p:cNvPr>
          <p:cNvSpPr>
            <a:spLocks noGrp="1"/>
          </p:cNvSpPr>
          <p:nvPr>
            <p:ph idx="1"/>
          </p:nvPr>
        </p:nvSpPr>
        <p:spPr/>
        <p:txBody>
          <a:bodyPr>
            <a:normAutofit lnSpcReduction="10000"/>
          </a:bodyPr>
          <a:lstStyle/>
          <a:p>
            <a:r>
              <a:rPr lang="en-US" sz="2800" dirty="0">
                <a:solidFill>
                  <a:schemeClr val="tx1"/>
                </a:solidFill>
              </a:rPr>
              <a:t>The main objective of Nexus modeling is to minimize resource consumption and maximize the gains from those depleting resources</a:t>
            </a:r>
          </a:p>
          <a:p>
            <a:pPr lvl="1"/>
            <a:r>
              <a:rPr lang="en-US" sz="2400" dirty="0">
                <a:ea typeface="+mn-lt"/>
                <a:cs typeface="+mn-lt"/>
              </a:rPr>
              <a:t>Quantify trade-offs and synergies</a:t>
            </a:r>
          </a:p>
          <a:p>
            <a:pPr marL="231775" lvl="2" indent="-225425">
              <a:buFont typeface="Arial" panose="020B0604020202020204" pitchFamily="34" charset="0"/>
              <a:buChar char="•"/>
            </a:pPr>
            <a:r>
              <a:rPr lang="en-US" sz="2800" dirty="0">
                <a:solidFill>
                  <a:schemeClr val="tx1"/>
                </a:solidFill>
              </a:rPr>
              <a:t>In general, Nexus modeling tools should be able to support (</a:t>
            </a:r>
            <a:r>
              <a:rPr lang="en-US" sz="2800" dirty="0" err="1">
                <a:solidFill>
                  <a:schemeClr val="tx1"/>
                </a:solidFill>
              </a:rPr>
              <a:t>Miralles</a:t>
            </a:r>
            <a:r>
              <a:rPr lang="en-US" sz="2800" dirty="0">
                <a:solidFill>
                  <a:schemeClr val="tx1"/>
                </a:solidFill>
              </a:rPr>
              <a:t>-Wilhelm, 2016): </a:t>
            </a:r>
          </a:p>
          <a:p>
            <a:pPr lvl="1"/>
            <a:r>
              <a:rPr lang="en-US" sz="2400" dirty="0">
                <a:ea typeface="+mn-lt"/>
                <a:cs typeface="+mn-lt"/>
              </a:rPr>
              <a:t>Policy assessments/evaluation (trade-offs and synergies)</a:t>
            </a:r>
          </a:p>
          <a:p>
            <a:pPr lvl="1"/>
            <a:r>
              <a:rPr lang="en-US" sz="2400" dirty="0">
                <a:ea typeface="+mn-lt"/>
                <a:cs typeface="+mn-lt"/>
              </a:rPr>
              <a:t>Technology assessment </a:t>
            </a:r>
          </a:p>
          <a:p>
            <a:pPr lvl="1"/>
            <a:r>
              <a:rPr lang="en-US" sz="2400" dirty="0">
                <a:ea typeface="+mn-lt"/>
                <a:cs typeface="+mn-lt"/>
              </a:rPr>
              <a:t>Scenario evaluation/assessment</a:t>
            </a:r>
          </a:p>
          <a:p>
            <a:pPr lvl="1"/>
            <a:r>
              <a:rPr lang="en-US" sz="2400" dirty="0">
                <a:ea typeface="+mn-lt"/>
                <a:cs typeface="+mn-lt"/>
              </a:rPr>
              <a:t>Information/evidence for decision-making on sustainable resource management</a:t>
            </a:r>
          </a:p>
          <a:p>
            <a:r>
              <a:rPr lang="en-US" sz="2800" dirty="0">
                <a:solidFill>
                  <a:schemeClr val="tx1"/>
                </a:solidFill>
              </a:rPr>
              <a:t>Modeling frameworks should be able to: </a:t>
            </a:r>
          </a:p>
          <a:p>
            <a:pPr lvl="1"/>
            <a:r>
              <a:rPr lang="en-US" sz="2400" dirty="0">
                <a:ea typeface="+mn-lt"/>
                <a:cs typeface="+mn-lt"/>
              </a:rPr>
              <a:t>Identify limits of resource consumption along with environmental, technical and social impacts that may arise during operation (Rodríguez-Gutiérrez et al., 2022).</a:t>
            </a:r>
          </a:p>
        </p:txBody>
      </p:sp>
    </p:spTree>
    <p:extLst>
      <p:ext uri="{BB962C8B-B14F-4D97-AF65-F5344CB8AC3E}">
        <p14:creationId xmlns:p14="http://schemas.microsoft.com/office/powerpoint/2010/main" val="29795894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t>3.3 Nexus Modeling | Approaches </a:t>
            </a:r>
          </a:p>
        </p:txBody>
      </p:sp>
      <p:sp>
        <p:nvSpPr>
          <p:cNvPr id="3" name="Content Placeholder 2">
            <a:extLst>
              <a:ext uri="{FF2B5EF4-FFF2-40B4-BE49-F238E27FC236}">
                <a16:creationId xmlns:a16="http://schemas.microsoft.com/office/drawing/2014/main" id="{FE6FC64E-BBD0-46F5-9A0F-30771AB5E86C}"/>
              </a:ext>
            </a:extLst>
          </p:cNvPr>
          <p:cNvSpPr>
            <a:spLocks noGrp="1"/>
          </p:cNvSpPr>
          <p:nvPr>
            <p:ph idx="1"/>
          </p:nvPr>
        </p:nvSpPr>
        <p:spPr/>
        <p:txBody>
          <a:bodyPr>
            <a:noAutofit/>
          </a:bodyPr>
          <a:lstStyle/>
          <a:p>
            <a:pPr>
              <a:spcBef>
                <a:spcPts val="600"/>
              </a:spcBef>
              <a:spcAft>
                <a:spcPts val="600"/>
              </a:spcAft>
            </a:pPr>
            <a:r>
              <a:rPr lang="en-US" sz="2800" dirty="0">
                <a:ea typeface="+mn-lt"/>
                <a:cs typeface="+mn-lt"/>
              </a:rPr>
              <a:t>Nexus modeling involves using </a:t>
            </a:r>
            <a:r>
              <a:rPr lang="en-US" sz="2800" b="1" dirty="0">
                <a:solidFill>
                  <a:schemeClr val="accent5"/>
                </a:solidFill>
                <a:ea typeface="+mn-lt"/>
                <a:cs typeface="+mn-lt"/>
              </a:rPr>
              <a:t>various approaches, tools, &amp; techniques</a:t>
            </a:r>
            <a:r>
              <a:rPr lang="en-US" sz="2800" dirty="0">
                <a:solidFill>
                  <a:schemeClr val="accent5"/>
                </a:solidFill>
                <a:ea typeface="+mn-lt"/>
                <a:cs typeface="+mn-lt"/>
              </a:rPr>
              <a:t> </a:t>
            </a:r>
            <a:r>
              <a:rPr lang="en-US" sz="2800" dirty="0">
                <a:ea typeface="+mn-lt"/>
                <a:cs typeface="+mn-lt"/>
              </a:rPr>
              <a:t>to analyze trade-offs and synergies between water, energy, food, and ecosystems.</a:t>
            </a:r>
          </a:p>
          <a:p>
            <a:pPr lvl="1">
              <a:spcBef>
                <a:spcPts val="600"/>
              </a:spcBef>
              <a:spcAft>
                <a:spcPts val="600"/>
              </a:spcAft>
            </a:pPr>
            <a:r>
              <a:rPr lang="en-US" sz="2400" dirty="0">
                <a:ea typeface="+mn-lt"/>
                <a:cs typeface="+mn-lt"/>
              </a:rPr>
              <a:t>Approach depends upon </a:t>
            </a:r>
            <a:r>
              <a:rPr lang="en-US" sz="2400" b="1" dirty="0">
                <a:solidFill>
                  <a:schemeClr val="accent5"/>
                </a:solidFill>
                <a:ea typeface="+mn-lt"/>
                <a:cs typeface="+mn-lt"/>
              </a:rPr>
              <a:t>scale</a:t>
            </a:r>
            <a:r>
              <a:rPr lang="en-US" sz="2400" dirty="0">
                <a:ea typeface="+mn-lt"/>
                <a:cs typeface="+mn-lt"/>
              </a:rPr>
              <a:t>: system scale, stakeholder scale, etc.</a:t>
            </a:r>
          </a:p>
          <a:p>
            <a:r>
              <a:rPr lang="en-US" sz="2800" dirty="0">
                <a:ea typeface="+mn-lt"/>
                <a:cs typeface="+mn-lt"/>
              </a:rPr>
              <a:t>Some considerations required on models/tools selection are (Albrecht et al., 2018):</a:t>
            </a:r>
          </a:p>
          <a:p>
            <a:pPr lvl="1"/>
            <a:r>
              <a:rPr lang="en-US" sz="2400" dirty="0">
                <a:ea typeface="+mn-lt"/>
                <a:cs typeface="+mn-lt"/>
              </a:rPr>
              <a:t>Potential for capturing interactions among WEFE resources </a:t>
            </a:r>
          </a:p>
          <a:p>
            <a:pPr lvl="1"/>
            <a:r>
              <a:rPr lang="en-US" sz="2400" dirty="0">
                <a:ea typeface="+mn-lt"/>
                <a:cs typeface="+mn-lt"/>
              </a:rPr>
              <a:t>Capability to integrate both quantitative and qualitative approaches</a:t>
            </a:r>
          </a:p>
          <a:p>
            <a:pPr lvl="1"/>
            <a:r>
              <a:rPr lang="en-US" sz="2400" dirty="0">
                <a:ea typeface="+mn-lt"/>
                <a:cs typeface="+mn-lt"/>
              </a:rPr>
              <a:t> Capability to calculate quantitative results for both biophysical and socio-economic aspects (i.e., no disciplinary silos) </a:t>
            </a:r>
          </a:p>
          <a:p>
            <a:pPr lvl="1"/>
            <a:r>
              <a:rPr lang="en-US" sz="2400" dirty="0">
                <a:ea typeface="+mn-lt"/>
                <a:cs typeface="+mn-lt"/>
              </a:rPr>
              <a:t>Specific and reproducible methods for assessment </a:t>
            </a:r>
            <a:endParaRPr lang="en-US" sz="2400" dirty="0">
              <a:cs typeface="Calibri"/>
            </a:endParaRPr>
          </a:p>
        </p:txBody>
      </p:sp>
    </p:spTree>
    <p:extLst>
      <p:ext uri="{BB962C8B-B14F-4D97-AF65-F5344CB8AC3E}">
        <p14:creationId xmlns:p14="http://schemas.microsoft.com/office/powerpoint/2010/main" val="21277410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t>3.3 Nexus Modeling | Approaches </a:t>
            </a:r>
          </a:p>
        </p:txBody>
      </p:sp>
      <p:sp>
        <p:nvSpPr>
          <p:cNvPr id="3" name="Content Placeholder 2">
            <a:extLst>
              <a:ext uri="{FF2B5EF4-FFF2-40B4-BE49-F238E27FC236}">
                <a16:creationId xmlns:a16="http://schemas.microsoft.com/office/drawing/2014/main" id="{FE6FC64E-BBD0-46F5-9A0F-30771AB5E86C}"/>
              </a:ext>
            </a:extLst>
          </p:cNvPr>
          <p:cNvSpPr>
            <a:spLocks noGrp="1"/>
          </p:cNvSpPr>
          <p:nvPr>
            <p:ph idx="1"/>
          </p:nvPr>
        </p:nvSpPr>
        <p:spPr/>
        <p:txBody>
          <a:bodyPr>
            <a:normAutofit/>
          </a:bodyPr>
          <a:lstStyle/>
          <a:p>
            <a:pPr algn="just">
              <a:spcBef>
                <a:spcPts val="600"/>
              </a:spcBef>
              <a:spcAft>
                <a:spcPts val="600"/>
              </a:spcAft>
            </a:pPr>
            <a:r>
              <a:rPr lang="en-US" sz="2800" dirty="0">
                <a:ea typeface="+mn-lt"/>
                <a:cs typeface="+mn-lt"/>
              </a:rPr>
              <a:t>Some of the Nexus modeling Approaches (</a:t>
            </a:r>
            <a:r>
              <a:rPr lang="en-US" sz="2800" dirty="0" err="1">
                <a:ea typeface="+mn-lt"/>
                <a:cs typeface="+mn-lt"/>
              </a:rPr>
              <a:t>Anandhi</a:t>
            </a:r>
            <a:r>
              <a:rPr lang="en-US" sz="2800" dirty="0">
                <a:ea typeface="+mn-lt"/>
                <a:cs typeface="+mn-lt"/>
              </a:rPr>
              <a:t> et al., 2023):</a:t>
            </a:r>
          </a:p>
          <a:p>
            <a:pPr marL="914400" lvl="1" indent="-457200" algn="just">
              <a:spcBef>
                <a:spcPts val="600"/>
              </a:spcBef>
              <a:spcAft>
                <a:spcPts val="600"/>
              </a:spcAft>
              <a:buFont typeface="+mj-lt"/>
              <a:buAutoNum type="arabicPeriod"/>
            </a:pPr>
            <a:r>
              <a:rPr lang="en-US" sz="2800" dirty="0">
                <a:cs typeface="Calibri"/>
              </a:rPr>
              <a:t>Mathematical modeling</a:t>
            </a:r>
          </a:p>
          <a:p>
            <a:pPr marL="914400" lvl="1" indent="-457200" algn="just">
              <a:spcBef>
                <a:spcPts val="600"/>
              </a:spcBef>
              <a:spcAft>
                <a:spcPts val="600"/>
              </a:spcAft>
              <a:buFont typeface="+mj-lt"/>
              <a:buAutoNum type="arabicPeriod"/>
            </a:pPr>
            <a:r>
              <a:rPr lang="en-US" sz="2800" dirty="0">
                <a:cs typeface="Calibri"/>
              </a:rPr>
              <a:t>Ontology-based modeling </a:t>
            </a:r>
          </a:p>
          <a:p>
            <a:pPr marL="914400" lvl="1" indent="-457200" algn="just">
              <a:spcBef>
                <a:spcPts val="600"/>
              </a:spcBef>
              <a:spcAft>
                <a:spcPts val="600"/>
              </a:spcAft>
              <a:buFont typeface="+mj-lt"/>
              <a:buAutoNum type="arabicPeriod"/>
            </a:pPr>
            <a:r>
              <a:rPr lang="en-US" sz="2800" dirty="0">
                <a:cs typeface="Calibri"/>
              </a:rPr>
              <a:t>Indicator-based approach</a:t>
            </a:r>
          </a:p>
          <a:p>
            <a:pPr marL="914400" lvl="1" indent="-457200" algn="just">
              <a:spcBef>
                <a:spcPts val="600"/>
              </a:spcBef>
              <a:spcAft>
                <a:spcPts val="600"/>
              </a:spcAft>
              <a:buFont typeface="+mj-lt"/>
              <a:buAutoNum type="arabicPeriod"/>
            </a:pPr>
            <a:r>
              <a:rPr lang="en-US" sz="2800" dirty="0">
                <a:cs typeface="Calibri"/>
              </a:rPr>
              <a:t>Scenario-based approach</a:t>
            </a:r>
          </a:p>
          <a:p>
            <a:pPr marL="914400" lvl="1" indent="-457200" algn="just">
              <a:spcBef>
                <a:spcPts val="600"/>
              </a:spcBef>
              <a:spcAft>
                <a:spcPts val="600"/>
              </a:spcAft>
              <a:buFont typeface="+mj-lt"/>
              <a:buAutoNum type="arabicPeriod"/>
            </a:pPr>
            <a:r>
              <a:rPr lang="en-US" sz="2800" dirty="0">
                <a:cs typeface="Calibri"/>
              </a:rPr>
              <a:t>Footprint analysis, Life Cycle Assessment (LCA), supply chain analysis</a:t>
            </a:r>
          </a:p>
          <a:p>
            <a:pPr marL="914400" lvl="1" indent="-457200" algn="just">
              <a:spcBef>
                <a:spcPts val="600"/>
              </a:spcBef>
              <a:spcAft>
                <a:spcPts val="600"/>
              </a:spcAft>
              <a:buFont typeface="+mj-lt"/>
              <a:buAutoNum type="arabicPeriod"/>
            </a:pPr>
            <a:r>
              <a:rPr lang="en-US" sz="2800" dirty="0">
                <a:cs typeface="Calibri"/>
              </a:rPr>
              <a:t>Trade-off analysis</a:t>
            </a:r>
          </a:p>
          <a:p>
            <a:pPr marL="914400" lvl="1" indent="-457200" algn="just">
              <a:spcBef>
                <a:spcPts val="600"/>
              </a:spcBef>
              <a:spcAft>
                <a:spcPts val="600"/>
              </a:spcAft>
              <a:buFont typeface="+mj-lt"/>
              <a:buAutoNum type="arabicPeriod"/>
            </a:pPr>
            <a:r>
              <a:rPr lang="en-US" sz="2800" dirty="0">
                <a:cs typeface="Calibri"/>
              </a:rPr>
              <a:t>Integrated modeling approach</a:t>
            </a:r>
          </a:p>
        </p:txBody>
      </p:sp>
    </p:spTree>
    <p:extLst>
      <p:ext uri="{BB962C8B-B14F-4D97-AF65-F5344CB8AC3E}">
        <p14:creationId xmlns:p14="http://schemas.microsoft.com/office/powerpoint/2010/main" val="21383934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t>3.3 Nexus Modeling | Tools &amp; Techniques </a:t>
            </a:r>
          </a:p>
        </p:txBody>
      </p:sp>
      <p:sp>
        <p:nvSpPr>
          <p:cNvPr id="3" name="Content Placeholder 2"/>
          <p:cNvSpPr>
            <a:spLocks noGrp="1"/>
          </p:cNvSpPr>
          <p:nvPr>
            <p:ph idx="1"/>
          </p:nvPr>
        </p:nvSpPr>
        <p:spPr/>
        <p:txBody>
          <a:bodyPr>
            <a:noAutofit/>
          </a:bodyPr>
          <a:lstStyle/>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Optimization models</a:t>
            </a:r>
          </a:p>
          <a:p>
            <a:pPr lvl="1"/>
            <a:r>
              <a:rPr lang="en-US" sz="2400" dirty="0"/>
              <a:t>Mathematical models that find the best solution within given constraints</a:t>
            </a:r>
          </a:p>
          <a:p>
            <a:pPr lvl="1"/>
            <a:r>
              <a:rPr lang="en-US" sz="2400" dirty="0"/>
              <a:t>Optimization models to help identify the most efficient allocation of resources</a:t>
            </a:r>
          </a:p>
          <a:p>
            <a:pPr lvl="2"/>
            <a:r>
              <a:rPr lang="en-US" dirty="0"/>
              <a:t>Considering trade-offs and synergies of different allocation strategies</a:t>
            </a:r>
          </a:p>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System dynamics models</a:t>
            </a:r>
          </a:p>
          <a:p>
            <a:pPr lvl="1"/>
            <a:r>
              <a:rPr lang="en-US" sz="2400" dirty="0"/>
              <a:t>Capture feedback loops and interactions in complex systems</a:t>
            </a:r>
          </a:p>
          <a:p>
            <a:pPr lvl="1"/>
            <a:r>
              <a:rPr lang="en-US" sz="2400" dirty="0"/>
              <a:t>Useful for understanding long-term behavior and policy effects</a:t>
            </a:r>
          </a:p>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Agent-based models</a:t>
            </a:r>
          </a:p>
          <a:p>
            <a:pPr lvl="1"/>
            <a:r>
              <a:rPr lang="en-US" sz="2400" dirty="0"/>
              <a:t>Can model individual entities and their interactions in the system</a:t>
            </a:r>
          </a:p>
          <a:p>
            <a:pPr lvl="1"/>
            <a:r>
              <a:rPr lang="en-US" sz="2400" dirty="0"/>
              <a:t>Particularly </a:t>
            </a:r>
            <a:r>
              <a:rPr lang="en-US" sz="2400" b="1" dirty="0">
                <a:solidFill>
                  <a:schemeClr val="accent5"/>
                </a:solidFill>
              </a:rPr>
              <a:t>useful for the Institutional Change perspective</a:t>
            </a:r>
            <a:endParaRPr lang="en-US" sz="2400" dirty="0">
              <a:solidFill>
                <a:schemeClr val="accent5"/>
              </a:solidFill>
            </a:endParaRPr>
          </a:p>
        </p:txBody>
      </p:sp>
    </p:spTree>
    <p:extLst>
      <p:ext uri="{BB962C8B-B14F-4D97-AF65-F5344CB8AC3E}">
        <p14:creationId xmlns:p14="http://schemas.microsoft.com/office/powerpoint/2010/main" val="306235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t>3.3 Nexus Modeling | Tools &amp; Techniques </a:t>
            </a:r>
          </a:p>
        </p:txBody>
      </p:sp>
      <p:sp>
        <p:nvSpPr>
          <p:cNvPr id="3" name="Content Placeholder 2"/>
          <p:cNvSpPr>
            <a:spLocks noGrp="1"/>
          </p:cNvSpPr>
          <p:nvPr>
            <p:ph idx="1"/>
          </p:nvPr>
        </p:nvSpPr>
        <p:spPr/>
        <p:txBody>
          <a:bodyPr>
            <a:noAutofit/>
          </a:bodyPr>
          <a:lstStyle/>
          <a:p>
            <a:pPr marL="228600" lvl="2" algn="just">
              <a:spcBef>
                <a:spcPts val="600"/>
              </a:spcBef>
              <a:spcAft>
                <a:spcPts val="600"/>
              </a:spcAft>
              <a:buFont typeface="Arial" panose="020B0604020202020204" pitchFamily="34" charset="0"/>
              <a:buChar char="•"/>
            </a:pPr>
            <a:r>
              <a:rPr lang="en-US" sz="2400">
                <a:solidFill>
                  <a:schemeClr val="tx1"/>
                </a:solidFill>
                <a:ea typeface="+mn-lt"/>
                <a:cs typeface="+mn-lt"/>
              </a:rPr>
              <a:t>Integrated assessment models</a:t>
            </a:r>
          </a:p>
          <a:p>
            <a:pPr lvl="1"/>
            <a:r>
              <a:rPr lang="en-US"/>
              <a:t>Integrate various sectors to analyze synergies and trade-offs</a:t>
            </a:r>
          </a:p>
          <a:p>
            <a:pPr lvl="1"/>
            <a:r>
              <a:rPr lang="en-US"/>
              <a:t>Provide a comprehensive view of Nexus dynamics</a:t>
            </a:r>
          </a:p>
          <a:p>
            <a:pPr marL="228600" lvl="2" algn="just">
              <a:spcBef>
                <a:spcPts val="600"/>
              </a:spcBef>
              <a:spcAft>
                <a:spcPts val="600"/>
              </a:spcAft>
              <a:buFont typeface="Arial" panose="020B0604020202020204" pitchFamily="34" charset="0"/>
              <a:buChar char="•"/>
            </a:pPr>
            <a:r>
              <a:rPr lang="en-US" sz="2400">
                <a:solidFill>
                  <a:schemeClr val="tx1"/>
                </a:solidFill>
                <a:ea typeface="+mn-lt"/>
                <a:cs typeface="+mn-lt"/>
              </a:rPr>
              <a:t>Scenario analysis</a:t>
            </a:r>
          </a:p>
          <a:p>
            <a:pPr lvl="1"/>
            <a:r>
              <a:rPr lang="en-US"/>
              <a:t>Explores and evaluates different future scenarios</a:t>
            </a:r>
          </a:p>
          <a:p>
            <a:pPr lvl="1"/>
            <a:r>
              <a:rPr lang="en-US"/>
              <a:t>Helps assess impacts of resource management strategies</a:t>
            </a:r>
          </a:p>
          <a:p>
            <a:pPr lvl="1"/>
            <a:r>
              <a:rPr lang="en-US"/>
              <a:t>Decision-makers can analyze various scenarios to make informed choices</a:t>
            </a:r>
          </a:p>
          <a:p>
            <a:pPr marL="228600" lvl="2" algn="just">
              <a:spcBef>
                <a:spcPts val="600"/>
              </a:spcBef>
              <a:spcAft>
                <a:spcPts val="600"/>
              </a:spcAft>
              <a:buFont typeface="Arial" panose="020B0604020202020204" pitchFamily="34" charset="0"/>
              <a:buChar char="•"/>
            </a:pPr>
            <a:r>
              <a:rPr lang="en-US" sz="2400">
                <a:solidFill>
                  <a:schemeClr val="tx1"/>
                </a:solidFill>
                <a:ea typeface="+mn-lt"/>
                <a:cs typeface="+mn-lt"/>
              </a:rPr>
              <a:t>Geospatial analysis</a:t>
            </a:r>
          </a:p>
          <a:p>
            <a:pPr lvl="1"/>
            <a:r>
              <a:rPr lang="en-US"/>
              <a:t>Uses GIS and other tools to analyze spatial data</a:t>
            </a:r>
          </a:p>
          <a:p>
            <a:pPr lvl="1"/>
            <a:r>
              <a:rPr lang="en-US"/>
              <a:t>Helps map and visualize interconnections and trade-offs in the WEFE Nexus</a:t>
            </a:r>
          </a:p>
          <a:p>
            <a:pPr lvl="1"/>
            <a:r>
              <a:rPr lang="en-US"/>
              <a:t>Offers insights at different scales for effective resource management</a:t>
            </a:r>
          </a:p>
          <a:p>
            <a:pPr lvl="2"/>
            <a:endParaRPr lang="en-US" sz="2200"/>
          </a:p>
        </p:txBody>
      </p:sp>
    </p:spTree>
    <p:extLst>
      <p:ext uri="{BB962C8B-B14F-4D97-AF65-F5344CB8AC3E}">
        <p14:creationId xmlns:p14="http://schemas.microsoft.com/office/powerpoint/2010/main" val="7330141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t>3.3 Nexus Modeling | Tools &amp; Techniques </a:t>
            </a:r>
          </a:p>
        </p:txBody>
      </p:sp>
      <p:sp>
        <p:nvSpPr>
          <p:cNvPr id="3" name="Content Placeholder 2"/>
          <p:cNvSpPr>
            <a:spLocks noGrp="1"/>
          </p:cNvSpPr>
          <p:nvPr>
            <p:ph idx="1"/>
          </p:nvPr>
        </p:nvSpPr>
        <p:spPr/>
        <p:txBody>
          <a:bodyPr>
            <a:noAutofit/>
          </a:bodyPr>
          <a:lstStyle/>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Life Cycle Assessment (LCA)</a:t>
            </a:r>
          </a:p>
          <a:p>
            <a:pPr lvl="1"/>
            <a:r>
              <a:rPr lang="en-US" dirty="0"/>
              <a:t>Systematic set of procedures for compiling and examining the inputs and outputs of materials and energy and the associated environmental impacts directly attributable to the functioning of a product or service system </a:t>
            </a:r>
            <a:r>
              <a:rPr lang="en-US" b="1" dirty="0">
                <a:solidFill>
                  <a:schemeClr val="accent5"/>
                </a:solidFill>
              </a:rPr>
              <a:t>throughout its life cycle</a:t>
            </a:r>
            <a:endParaRPr lang="en-US" dirty="0">
              <a:solidFill>
                <a:schemeClr val="accent5"/>
              </a:solidFill>
            </a:endParaRPr>
          </a:p>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Hybrid models</a:t>
            </a:r>
          </a:p>
          <a:p>
            <a:pPr lvl="1"/>
            <a:r>
              <a:rPr lang="en-US" dirty="0"/>
              <a:t>Integrate high-level models with sub-sectoral level models to better capture interconnections among WEFE sectors and provide useful and practical decisions for stakeholders</a:t>
            </a:r>
          </a:p>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Input-output models</a:t>
            </a:r>
          </a:p>
          <a:p>
            <a:pPr lvl="1"/>
            <a:r>
              <a:rPr lang="en-US" dirty="0"/>
              <a:t>Describe physical flows of materials within an economy, including material extraction from nature, material processing, waste to nature, and stock changes</a:t>
            </a:r>
          </a:p>
        </p:txBody>
      </p:sp>
    </p:spTree>
    <p:extLst>
      <p:ext uri="{BB962C8B-B14F-4D97-AF65-F5344CB8AC3E}">
        <p14:creationId xmlns:p14="http://schemas.microsoft.com/office/powerpoint/2010/main" val="29667385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a:t>3.3 Nexus Modeling | Tools &amp; Techniques </a:t>
            </a:r>
          </a:p>
        </p:txBody>
      </p:sp>
      <p:sp>
        <p:nvSpPr>
          <p:cNvPr id="3" name="Content Placeholder 2"/>
          <p:cNvSpPr>
            <a:spLocks noGrp="1"/>
          </p:cNvSpPr>
          <p:nvPr>
            <p:ph idx="1"/>
          </p:nvPr>
        </p:nvSpPr>
        <p:spPr/>
        <p:txBody>
          <a:bodyPr>
            <a:noAutofit/>
          </a:bodyPr>
          <a:lstStyle/>
          <a:p>
            <a:pPr marL="228600" lvl="2" algn="just">
              <a:spcBef>
                <a:spcPts val="600"/>
              </a:spcBef>
              <a:spcAft>
                <a:spcPts val="600"/>
              </a:spcAft>
              <a:buFont typeface="Arial" panose="020B0604020202020204" pitchFamily="34" charset="0"/>
              <a:buChar char="•"/>
            </a:pPr>
            <a:r>
              <a:rPr lang="en-US" sz="2400" dirty="0">
                <a:solidFill>
                  <a:schemeClr val="tx1"/>
                </a:solidFill>
                <a:ea typeface="+mn-lt"/>
                <a:cs typeface="+mn-lt"/>
              </a:rPr>
              <a:t>World Trade Model (WTM)</a:t>
            </a:r>
          </a:p>
          <a:p>
            <a:pPr lvl="1"/>
            <a:r>
              <a:rPr lang="en-US" dirty="0"/>
              <a:t>Instrumental in developing and analyzing scenarios of global production, trade, consumption, technologies, environmental threats, use and endowment of resources, and constraints</a:t>
            </a:r>
          </a:p>
          <a:p>
            <a:pPr lvl="1"/>
            <a:r>
              <a:rPr lang="en-US" dirty="0"/>
              <a:t>WTM-based studies have shed light on the economic and environmental implications stemming from challenges of food, energy, and water security </a:t>
            </a:r>
          </a:p>
          <a:p>
            <a:pPr lvl="1"/>
            <a:r>
              <a:rPr lang="en-US" dirty="0"/>
              <a:t>A useful model, not only to study trade flows, but also to explore population needs and pressures on WEFE under different scenarios, both for the present and the future</a:t>
            </a:r>
          </a:p>
          <a:p>
            <a:r>
              <a:rPr lang="en-US" dirty="0" err="1">
                <a:cs typeface="Calibri"/>
              </a:rPr>
              <a:t>Mannschatz</a:t>
            </a:r>
            <a:r>
              <a:rPr lang="en-US" dirty="0">
                <a:cs typeface="Calibri"/>
              </a:rPr>
              <a:t> et al. (2016) have developed a </a:t>
            </a:r>
            <a:r>
              <a:rPr lang="en-US" b="1" dirty="0">
                <a:solidFill>
                  <a:schemeClr val="accent5"/>
                </a:solidFill>
                <a:cs typeface="Calibri"/>
              </a:rPr>
              <a:t>Nexus tools platform</a:t>
            </a:r>
            <a:r>
              <a:rPr lang="en-US" dirty="0">
                <a:solidFill>
                  <a:schemeClr val="accent5"/>
                </a:solidFill>
                <a:cs typeface="Calibri"/>
              </a:rPr>
              <a:t> </a:t>
            </a:r>
            <a:r>
              <a:rPr lang="en-US" dirty="0">
                <a:cs typeface="Calibri"/>
              </a:rPr>
              <a:t>allowing users to:</a:t>
            </a:r>
          </a:p>
          <a:p>
            <a:pPr lvl="1"/>
            <a:r>
              <a:rPr lang="en-US" dirty="0"/>
              <a:t>search through existing Nexus tools and models </a:t>
            </a:r>
          </a:p>
          <a:p>
            <a:pPr lvl="2"/>
            <a:r>
              <a:rPr lang="en-US" dirty="0"/>
              <a:t>to determine which tools may be best suited for their problem</a:t>
            </a:r>
          </a:p>
          <a:p>
            <a:pPr lvl="2"/>
            <a:r>
              <a:rPr lang="en-US" dirty="0"/>
              <a:t>to avoid recreating an existing tool</a:t>
            </a:r>
          </a:p>
        </p:txBody>
      </p:sp>
    </p:spTree>
    <p:extLst>
      <p:ext uri="{BB962C8B-B14F-4D97-AF65-F5344CB8AC3E}">
        <p14:creationId xmlns:p14="http://schemas.microsoft.com/office/powerpoint/2010/main" val="20668128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a:t>3.3 Nexus Modeling | Tools &amp; Techniques</a:t>
            </a:r>
          </a:p>
        </p:txBody>
      </p:sp>
      <p:sp>
        <p:nvSpPr>
          <p:cNvPr id="3" name="Content Placeholder 2">
            <a:extLst>
              <a:ext uri="{FF2B5EF4-FFF2-40B4-BE49-F238E27FC236}">
                <a16:creationId xmlns:a16="http://schemas.microsoft.com/office/drawing/2014/main" id="{0B73D974-DE6A-E741-B314-D7380BD69038}"/>
              </a:ext>
            </a:extLst>
          </p:cNvPr>
          <p:cNvSpPr>
            <a:spLocks noGrp="1"/>
          </p:cNvSpPr>
          <p:nvPr>
            <p:ph idx="1"/>
          </p:nvPr>
        </p:nvSpPr>
        <p:spPr>
          <a:xfrm>
            <a:off x="531223" y="804728"/>
            <a:ext cx="11083835" cy="1686698"/>
          </a:xfrm>
        </p:spPr>
        <p:txBody>
          <a:bodyPr>
            <a:normAutofit/>
          </a:bodyPr>
          <a:lstStyle/>
          <a:p>
            <a:r>
              <a:rPr lang="en-US" sz="2600" dirty="0"/>
              <a:t>Modeling tools (</a:t>
            </a:r>
            <a:r>
              <a:rPr lang="en-US" sz="2600" dirty="0" err="1"/>
              <a:t>Taguta</a:t>
            </a:r>
            <a:r>
              <a:rPr lang="en-US" sz="2600" dirty="0"/>
              <a:t> et al., 2022) </a:t>
            </a:r>
          </a:p>
          <a:p>
            <a:pPr lvl="1"/>
            <a:r>
              <a:rPr lang="en-US" sz="2600" b="1" dirty="0"/>
              <a:t>General availability</a:t>
            </a:r>
            <a:r>
              <a:rPr lang="en-US" sz="2600" dirty="0"/>
              <a:t>: 39% available to public users while 61% cannot be found on public domain</a:t>
            </a:r>
          </a:p>
        </p:txBody>
      </p:sp>
      <p:pic>
        <p:nvPicPr>
          <p:cNvPr id="4" name="Picture 3">
            <a:extLst>
              <a:ext uri="{FF2B5EF4-FFF2-40B4-BE49-F238E27FC236}">
                <a16:creationId xmlns:a16="http://schemas.microsoft.com/office/drawing/2014/main" id="{54B5F226-FC66-AD85-4169-DEEE6EDADD3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75308" y="2294779"/>
            <a:ext cx="8841384" cy="3635828"/>
          </a:xfrm>
          <a:prstGeom prst="rect">
            <a:avLst/>
          </a:prstGeom>
        </p:spPr>
      </p:pic>
      <p:sp>
        <p:nvSpPr>
          <p:cNvPr id="5" name="Content Placeholder 2">
            <a:extLst>
              <a:ext uri="{FF2B5EF4-FFF2-40B4-BE49-F238E27FC236}">
                <a16:creationId xmlns:a16="http://schemas.microsoft.com/office/drawing/2014/main" id="{F1562DD1-85E8-A3F3-EAE8-55D26558F3A8}"/>
              </a:ext>
            </a:extLst>
          </p:cNvPr>
          <p:cNvSpPr txBox="1">
            <a:spLocks/>
          </p:cNvSpPr>
          <p:nvPr/>
        </p:nvSpPr>
        <p:spPr>
          <a:xfrm>
            <a:off x="1517329" y="6072936"/>
            <a:ext cx="9139924" cy="388539"/>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1: </a:t>
            </a:r>
            <a:r>
              <a:rPr lang="en-US" sz="1700" i="1" dirty="0">
                <a:solidFill>
                  <a:schemeClr val="tx1"/>
                </a:solidFill>
              </a:rPr>
              <a:t> Trend in the development of WEF Nexus tools (Source: </a:t>
            </a:r>
            <a:r>
              <a:rPr lang="en-US" sz="1700" i="1" dirty="0" err="1">
                <a:solidFill>
                  <a:schemeClr val="tx1"/>
                </a:solidFill>
              </a:rPr>
              <a:t>Taguta</a:t>
            </a:r>
            <a:r>
              <a:rPr lang="en-US" sz="1700" i="1" dirty="0">
                <a:solidFill>
                  <a:schemeClr val="tx1"/>
                </a:solidFill>
              </a:rPr>
              <a:t> et al., 2022)</a:t>
            </a:r>
          </a:p>
        </p:txBody>
      </p:sp>
    </p:spTree>
    <p:extLst>
      <p:ext uri="{BB962C8B-B14F-4D97-AF65-F5344CB8AC3E}">
        <p14:creationId xmlns:p14="http://schemas.microsoft.com/office/powerpoint/2010/main" val="90510256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sp>
        <p:nvSpPr>
          <p:cNvPr id="5" name="Content Placeholder 2">
            <a:extLst>
              <a:ext uri="{FF2B5EF4-FFF2-40B4-BE49-F238E27FC236}">
                <a16:creationId xmlns:a16="http://schemas.microsoft.com/office/drawing/2014/main" id="{D9728BA4-238E-F931-2332-FEF123D594A7}"/>
              </a:ext>
            </a:extLst>
          </p:cNvPr>
          <p:cNvSpPr>
            <a:spLocks noGrp="1"/>
          </p:cNvSpPr>
          <p:nvPr>
            <p:ph idx="1"/>
          </p:nvPr>
        </p:nvSpPr>
        <p:spPr/>
        <p:txBody>
          <a:bodyPr/>
          <a:lstStyle/>
          <a:p>
            <a:pPr marL="0" indent="0">
              <a:buNone/>
            </a:pPr>
            <a:r>
              <a:rPr lang="en-US" sz="3000" dirty="0"/>
              <a:t>Nexus modeling tool: Q-Nexus model (</a:t>
            </a:r>
            <a:r>
              <a:rPr lang="en-US" sz="3000" dirty="0" err="1"/>
              <a:t>Karnib</a:t>
            </a:r>
            <a:r>
              <a:rPr lang="en-US" sz="3000" dirty="0"/>
              <a:t>, 2017) </a:t>
            </a:r>
            <a:endParaRPr lang="en-US" dirty="0"/>
          </a:p>
          <a:p>
            <a:r>
              <a:rPr lang="en-US" sz="3000" dirty="0"/>
              <a:t>Capabilities: </a:t>
            </a:r>
          </a:p>
          <a:p>
            <a:pPr lvl="1"/>
            <a:r>
              <a:rPr lang="en-US" sz="2900" dirty="0"/>
              <a:t>Evaluation of scenarios based on changing demand, technology and resource allocation</a:t>
            </a:r>
          </a:p>
          <a:p>
            <a:r>
              <a:rPr lang="en-US" sz="3000" dirty="0"/>
              <a:t>Input data requirements (inflows): </a:t>
            </a:r>
          </a:p>
          <a:p>
            <a:pPr lvl="1"/>
            <a:r>
              <a:rPr lang="en-US" sz="2900" dirty="0"/>
              <a:t>Total water, energy and food use</a:t>
            </a:r>
            <a:endParaRPr lang="en-US" sz="2500" dirty="0"/>
          </a:p>
          <a:p>
            <a:pPr lvl="1"/>
            <a:r>
              <a:rPr lang="en-US" sz="2900" dirty="0"/>
              <a:t>Intensities and allocation ratios</a:t>
            </a:r>
            <a:endParaRPr lang="en-US" dirty="0"/>
          </a:p>
        </p:txBody>
      </p:sp>
    </p:spTree>
    <p:extLst>
      <p:ext uri="{BB962C8B-B14F-4D97-AF65-F5344CB8AC3E}">
        <p14:creationId xmlns:p14="http://schemas.microsoft.com/office/powerpoint/2010/main" val="2220137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a:t>Session Delivery Plan [3 </a:t>
            </a:r>
            <a:r>
              <a:rPr lang="en-US" err="1"/>
              <a:t>hrs</a:t>
            </a:r>
            <a:r>
              <a:rPr lang="en-US"/>
              <a:t>, 30 minutes]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4084767343"/>
              </p:ext>
            </p:extLst>
          </p:nvPr>
        </p:nvGraphicFramePr>
        <p:xfrm>
          <a:off x="531223" y="773745"/>
          <a:ext cx="10996748" cy="5486400"/>
        </p:xfrm>
        <a:graphic>
          <a:graphicData uri="http://schemas.openxmlformats.org/drawingml/2006/table">
            <a:tbl>
              <a:tblPr firstRow="1" bandRow="1">
                <a:tableStyleId>{F5AB1C69-6EDB-4FF4-983F-18BD219EF322}</a:tableStyleId>
              </a:tblPr>
              <a:tblGrid>
                <a:gridCol w="1622042">
                  <a:extLst>
                    <a:ext uri="{9D8B030D-6E8A-4147-A177-3AD203B41FA5}">
                      <a16:colId xmlns:a16="http://schemas.microsoft.com/office/drawing/2014/main" val="2561764042"/>
                    </a:ext>
                  </a:extLst>
                </a:gridCol>
                <a:gridCol w="5799609">
                  <a:extLst>
                    <a:ext uri="{9D8B030D-6E8A-4147-A177-3AD203B41FA5}">
                      <a16:colId xmlns:a16="http://schemas.microsoft.com/office/drawing/2014/main" val="276122388"/>
                    </a:ext>
                  </a:extLst>
                </a:gridCol>
                <a:gridCol w="3575097">
                  <a:extLst>
                    <a:ext uri="{9D8B030D-6E8A-4147-A177-3AD203B41FA5}">
                      <a16:colId xmlns:a16="http://schemas.microsoft.com/office/drawing/2014/main" val="1631192187"/>
                    </a:ext>
                  </a:extLst>
                </a:gridCol>
              </a:tblGrid>
              <a:tr h="370840">
                <a:tc>
                  <a:txBody>
                    <a:bodyPr/>
                    <a:lstStyle/>
                    <a:p>
                      <a:r>
                        <a:rPr lang="en-US" sz="2400"/>
                        <a:t>Time</a:t>
                      </a:r>
                      <a:endParaRPr lang="en-US" sz="2400">
                        <a:latin typeface="+mn-lt"/>
                      </a:endParaRPr>
                    </a:p>
                  </a:txBody>
                  <a:tcPr/>
                </a:tc>
                <a:tc>
                  <a:txBody>
                    <a:bodyPr/>
                    <a:lstStyle/>
                    <a:p>
                      <a:r>
                        <a:rPr lang="en-US" sz="2400"/>
                        <a:t>Activity</a:t>
                      </a:r>
                      <a:endParaRPr lang="en-US" sz="2400">
                        <a:latin typeface="+mn-lt"/>
                      </a:endParaRPr>
                    </a:p>
                  </a:txBody>
                  <a:tcPr/>
                </a:tc>
                <a:tc>
                  <a:txBody>
                    <a:bodyPr/>
                    <a:lstStyle/>
                    <a:p>
                      <a:r>
                        <a:rPr lang="en-US" sz="2400"/>
                        <a:t>Facilitator</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a:t>20 minutes</a:t>
                      </a:r>
                      <a:endParaRPr lang="en-US" sz="2400">
                        <a:latin typeface="+mn-lt"/>
                      </a:endParaRPr>
                    </a:p>
                  </a:txBody>
                  <a:tcPr/>
                </a:tc>
                <a:tc>
                  <a:txBody>
                    <a:bodyPr/>
                    <a:lstStyle/>
                    <a:p>
                      <a:r>
                        <a:rPr lang="en-US" sz="2400"/>
                        <a:t>Exercise 3-1: Open discussion: Baseline understanding of Nexus assessments</a:t>
                      </a:r>
                      <a:endParaRPr lang="en-US" sz="2400">
                        <a:latin typeface="+mn-lt"/>
                      </a:endParaRPr>
                    </a:p>
                  </a:txBody>
                  <a:tcPr/>
                </a:tc>
                <a:tc>
                  <a:txBody>
                    <a:bodyPr/>
                    <a:lstStyle/>
                    <a:p>
                      <a:r>
                        <a:rPr lang="en-US" sz="2400"/>
                        <a:t>Prof. Vishnu Prasad Pandey</a:t>
                      </a:r>
                      <a:endParaRPr lang="en-US" sz="2400">
                        <a:latin typeface="+mn-lt"/>
                      </a:endParaRPr>
                    </a:p>
                  </a:txBody>
                  <a:tcPr/>
                </a:tc>
                <a:extLst>
                  <a:ext uri="{0D108BD9-81ED-4DB2-BD59-A6C34878D82A}">
                    <a16:rowId xmlns:a16="http://schemas.microsoft.com/office/drawing/2014/main" val="468878507"/>
                  </a:ext>
                </a:extLst>
              </a:tr>
              <a:tr h="370840">
                <a:tc>
                  <a:txBody>
                    <a:bodyPr/>
                    <a:lstStyle/>
                    <a:p>
                      <a:r>
                        <a:rPr lang="en-US" sz="2400"/>
                        <a:t>20 minutes</a:t>
                      </a:r>
                      <a:endParaRPr lang="en-US" sz="2400">
                        <a:latin typeface="+mn-lt"/>
                      </a:endParaRPr>
                    </a:p>
                  </a:txBody>
                  <a:tcPr/>
                </a:tc>
                <a:tc>
                  <a:txBody>
                    <a:bodyPr/>
                    <a:lstStyle/>
                    <a:p>
                      <a:r>
                        <a:rPr lang="en-US" sz="2400"/>
                        <a:t>Lecture – Nexus assessment frameworks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Prasad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a:t>20 minutes</a:t>
                      </a:r>
                      <a:endParaRPr lang="en-US" sz="2400">
                        <a:latin typeface="+mn-lt"/>
                      </a:endParaRPr>
                    </a:p>
                  </a:txBody>
                  <a:tcPr/>
                </a:tc>
                <a:tc>
                  <a:txBody>
                    <a:bodyPr/>
                    <a:lstStyle/>
                    <a:p>
                      <a:r>
                        <a:rPr lang="en-US" sz="2400"/>
                        <a:t>Exercise 3-2: Open discussion: Reflection on missing aspects in the presented frameworks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Prasad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936617967"/>
                  </a:ext>
                </a:extLst>
              </a:tr>
              <a:tr h="370840">
                <a:tc>
                  <a:txBody>
                    <a:bodyPr/>
                    <a:lstStyle/>
                    <a:p>
                      <a:r>
                        <a:rPr lang="en-US" sz="2400"/>
                        <a:t>20 minutes</a:t>
                      </a:r>
                      <a:endParaRPr lang="en-US" sz="2400">
                        <a:latin typeface="+mn-lt"/>
                      </a:endParaRPr>
                    </a:p>
                  </a:txBody>
                  <a:tcPr/>
                </a:tc>
                <a:tc>
                  <a:txBody>
                    <a:bodyPr/>
                    <a:lstStyle/>
                    <a:p>
                      <a:r>
                        <a:rPr lang="en-US" sz="2400"/>
                        <a:t>Lecture – Indicators for Nexus assessment</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Vishnu Prasad Pandey</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652451463"/>
                  </a:ext>
                </a:extLst>
              </a:tr>
              <a:tr h="370840">
                <a:tc>
                  <a:txBody>
                    <a:bodyPr/>
                    <a:lstStyle/>
                    <a:p>
                      <a:r>
                        <a:rPr lang="en-US" sz="2400"/>
                        <a:t>60 minutes</a:t>
                      </a:r>
                      <a:endParaRPr lang="en-US" sz="2400">
                        <a:latin typeface="+mn-lt"/>
                      </a:endParaRPr>
                    </a:p>
                  </a:txBody>
                  <a:tcPr/>
                </a:tc>
                <a:tc>
                  <a:txBody>
                    <a:bodyPr/>
                    <a:lstStyle/>
                    <a:p>
                      <a:r>
                        <a:rPr lang="en-US" sz="2400"/>
                        <a:t>Lecture – GESI-inclusivity assessment in the WEFE Nexus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Dr. Sanju Koirala</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604401515"/>
                  </a:ext>
                </a:extLst>
              </a:tr>
              <a:tr h="370840">
                <a:tc>
                  <a:txBody>
                    <a:bodyPr/>
                    <a:lstStyle/>
                    <a:p>
                      <a:r>
                        <a:rPr lang="en-US" sz="2400"/>
                        <a:t>65 minutes</a:t>
                      </a:r>
                      <a:endParaRPr lang="en-US" sz="2400">
                        <a:latin typeface="+mn-lt"/>
                      </a:endParaRPr>
                    </a:p>
                  </a:txBody>
                  <a:tcPr/>
                </a:tc>
                <a:tc>
                  <a:txBody>
                    <a:bodyPr/>
                    <a:lstStyle/>
                    <a:p>
                      <a:r>
                        <a:rPr lang="en-US" sz="2400"/>
                        <a:t>Exercise 3-3: Impact of an intervention on distribution of assets and efforts required for equitable distribution of benefits</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Dr. Sanju Koirala</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1268055835"/>
                  </a:ext>
                </a:extLst>
              </a:tr>
              <a:tr h="370840">
                <a:tc>
                  <a:txBody>
                    <a:bodyPr/>
                    <a:lstStyle/>
                    <a:p>
                      <a:r>
                        <a:rPr lang="en-US" sz="2400"/>
                        <a:t>5 minutes</a:t>
                      </a:r>
                      <a:endParaRPr lang="en-US" sz="2400">
                        <a:latin typeface="+mn-lt"/>
                      </a:endParaRPr>
                    </a:p>
                  </a:txBody>
                  <a:tcPr/>
                </a:tc>
                <a:tc>
                  <a:txBody>
                    <a:bodyPr/>
                    <a:lstStyle/>
                    <a:p>
                      <a:r>
                        <a:rPr lang="en-US" sz="2400"/>
                        <a:t>Summary of session</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Vishnu Prasad Pandey</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61328266"/>
                  </a:ext>
                </a:extLst>
              </a:tr>
            </a:tbl>
          </a:graphicData>
        </a:graphic>
      </p:graphicFrame>
    </p:spTree>
    <p:extLst>
      <p:ext uri="{BB962C8B-B14F-4D97-AF65-F5344CB8AC3E}">
        <p14:creationId xmlns:p14="http://schemas.microsoft.com/office/powerpoint/2010/main" val="9712967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pic>
        <p:nvPicPr>
          <p:cNvPr id="3" name="Content Placeholder 3">
            <a:extLst>
              <a:ext uri="{FF2B5EF4-FFF2-40B4-BE49-F238E27FC236}">
                <a16:creationId xmlns:a16="http://schemas.microsoft.com/office/drawing/2014/main" id="{27818664-0C63-2DDC-7DED-EE3E991E69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5618" y="883069"/>
            <a:ext cx="11020764" cy="4387021"/>
          </a:xfrm>
          <a:prstGeom prst="rect">
            <a:avLst/>
          </a:prstGeom>
        </p:spPr>
      </p:pic>
      <p:sp>
        <p:nvSpPr>
          <p:cNvPr id="4" name="Content Placeholder 2">
            <a:extLst>
              <a:ext uri="{FF2B5EF4-FFF2-40B4-BE49-F238E27FC236}">
                <a16:creationId xmlns:a16="http://schemas.microsoft.com/office/drawing/2014/main" id="{029A75DE-7CA3-A090-B34C-F864AD768FB2}"/>
              </a:ext>
            </a:extLst>
          </p:cNvPr>
          <p:cNvSpPr txBox="1">
            <a:spLocks/>
          </p:cNvSpPr>
          <p:nvPr/>
        </p:nvSpPr>
        <p:spPr>
          <a:xfrm>
            <a:off x="711869" y="5722318"/>
            <a:ext cx="10768262" cy="50522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a:t>
            </a:r>
            <a:r>
              <a:rPr lang="en-US" sz="1700" i="1" dirty="0">
                <a:solidFill>
                  <a:schemeClr val="tx1"/>
                </a:solidFill>
              </a:rPr>
              <a:t>Interface of Q-Nexus Modeling Tool </a:t>
            </a:r>
            <a:r>
              <a:rPr lang="en-US" sz="1700" i="1" dirty="0">
                <a:solidFill>
                  <a:schemeClr val="tx1"/>
                </a:solidFill>
                <a:ea typeface="+mn-lt"/>
                <a:cs typeface="+mn-lt"/>
              </a:rPr>
              <a:t>(</a:t>
            </a:r>
            <a:r>
              <a:rPr lang="en-US" sz="1700" i="1" dirty="0">
                <a:solidFill>
                  <a:schemeClr val="tx1"/>
                </a:solidFill>
              </a:rPr>
              <a:t>Source: </a:t>
            </a:r>
            <a:r>
              <a:rPr lang="en-US" sz="1700" i="1" dirty="0"/>
              <a:t>https://www.q-Nexus.net/</a:t>
            </a:r>
            <a:r>
              <a:rPr lang="en-US" sz="1700" i="1" dirty="0">
                <a:solidFill>
                  <a:schemeClr val="tx1"/>
                </a:solidFill>
              </a:rPr>
              <a:t>)</a:t>
            </a:r>
          </a:p>
        </p:txBody>
      </p:sp>
    </p:spTree>
    <p:extLst>
      <p:ext uri="{BB962C8B-B14F-4D97-AF65-F5344CB8AC3E}">
        <p14:creationId xmlns:p14="http://schemas.microsoft.com/office/powerpoint/2010/main" val="375017801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pic>
        <p:nvPicPr>
          <p:cNvPr id="3" name="Content Placeholder 4">
            <a:extLst>
              <a:ext uri="{FF2B5EF4-FFF2-40B4-BE49-F238E27FC236}">
                <a16:creationId xmlns:a16="http://schemas.microsoft.com/office/drawing/2014/main" id="{4F393EA1-2CB9-8322-B380-20BB7C50E320}"/>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619765" y="846792"/>
            <a:ext cx="11023595" cy="5321731"/>
          </a:xfrm>
        </p:spPr>
      </p:pic>
    </p:spTree>
    <p:extLst>
      <p:ext uri="{BB962C8B-B14F-4D97-AF65-F5344CB8AC3E}">
        <p14:creationId xmlns:p14="http://schemas.microsoft.com/office/powerpoint/2010/main" val="513407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pic>
        <p:nvPicPr>
          <p:cNvPr id="3" name="Picture 2">
            <a:extLst>
              <a:ext uri="{FF2B5EF4-FFF2-40B4-BE49-F238E27FC236}">
                <a16:creationId xmlns:a16="http://schemas.microsoft.com/office/drawing/2014/main" id="{14DAE938-06B5-B64B-D60E-AB4AA08A978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1223" y="776748"/>
            <a:ext cx="11230936" cy="5512317"/>
          </a:xfrm>
          <a:prstGeom prst="rect">
            <a:avLst/>
          </a:prstGeom>
        </p:spPr>
      </p:pic>
    </p:spTree>
    <p:extLst>
      <p:ext uri="{BB962C8B-B14F-4D97-AF65-F5344CB8AC3E}">
        <p14:creationId xmlns:p14="http://schemas.microsoft.com/office/powerpoint/2010/main" val="42435963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pic>
        <p:nvPicPr>
          <p:cNvPr id="3" name="Picture 2">
            <a:extLst>
              <a:ext uri="{FF2B5EF4-FFF2-40B4-BE49-F238E27FC236}">
                <a16:creationId xmlns:a16="http://schemas.microsoft.com/office/drawing/2014/main" id="{B8AC330C-5E5B-67AD-2558-9E0A6FC8452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96"/>
          <a:stretch/>
        </p:blipFill>
        <p:spPr>
          <a:xfrm>
            <a:off x="531223" y="865237"/>
            <a:ext cx="11689912" cy="5309803"/>
          </a:xfrm>
          <a:prstGeom prst="rect">
            <a:avLst/>
          </a:prstGeom>
        </p:spPr>
      </p:pic>
    </p:spTree>
    <p:extLst>
      <p:ext uri="{BB962C8B-B14F-4D97-AF65-F5344CB8AC3E}">
        <p14:creationId xmlns:p14="http://schemas.microsoft.com/office/powerpoint/2010/main" val="20790961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pic>
        <p:nvPicPr>
          <p:cNvPr id="4" name="Picture 3">
            <a:extLst>
              <a:ext uri="{FF2B5EF4-FFF2-40B4-BE49-F238E27FC236}">
                <a16:creationId xmlns:a16="http://schemas.microsoft.com/office/drawing/2014/main" id="{AD092C2F-7550-1458-D12B-2164C9AA139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1837" y="842760"/>
            <a:ext cx="9890760" cy="5402580"/>
          </a:xfrm>
          <a:prstGeom prst="rect">
            <a:avLst/>
          </a:prstGeom>
        </p:spPr>
      </p:pic>
    </p:spTree>
    <p:extLst>
      <p:ext uri="{BB962C8B-B14F-4D97-AF65-F5344CB8AC3E}">
        <p14:creationId xmlns:p14="http://schemas.microsoft.com/office/powerpoint/2010/main" val="648862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Q Nexus Model</a:t>
            </a:r>
          </a:p>
        </p:txBody>
      </p:sp>
      <p:pic>
        <p:nvPicPr>
          <p:cNvPr id="3" name="Picture 2">
            <a:extLst>
              <a:ext uri="{FF2B5EF4-FFF2-40B4-BE49-F238E27FC236}">
                <a16:creationId xmlns:a16="http://schemas.microsoft.com/office/drawing/2014/main" id="{3F73AFB3-90DF-F614-8FDF-07C0E9E4282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6916" y="862417"/>
            <a:ext cx="9616440" cy="5363611"/>
          </a:xfrm>
          <a:prstGeom prst="rect">
            <a:avLst/>
          </a:prstGeom>
        </p:spPr>
      </p:pic>
    </p:spTree>
    <p:extLst>
      <p:ext uri="{BB962C8B-B14F-4D97-AF65-F5344CB8AC3E}">
        <p14:creationId xmlns:p14="http://schemas.microsoft.com/office/powerpoint/2010/main" val="17855896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1EACE-174B-071C-2E42-4C26924C1CCF}"/>
              </a:ext>
            </a:extLst>
          </p:cNvPr>
          <p:cNvSpPr>
            <a:spLocks noGrp="1"/>
          </p:cNvSpPr>
          <p:nvPr>
            <p:ph type="title"/>
          </p:nvPr>
        </p:nvSpPr>
        <p:spPr/>
        <p:txBody>
          <a:bodyPr>
            <a:normAutofit fontScale="90000"/>
          </a:bodyPr>
          <a:lstStyle/>
          <a:p>
            <a:r>
              <a:rPr lang="en-US">
                <a:solidFill>
                  <a:schemeClr val="tx2"/>
                </a:solidFill>
              </a:rPr>
              <a:t>3.3 Nexus Modeling | Tools &amp; Techniques | Q Nexus Model</a:t>
            </a:r>
          </a:p>
        </p:txBody>
      </p:sp>
      <p:sp>
        <p:nvSpPr>
          <p:cNvPr id="3" name="Content Placeholder 2">
            <a:extLst>
              <a:ext uri="{FF2B5EF4-FFF2-40B4-BE49-F238E27FC236}">
                <a16:creationId xmlns:a16="http://schemas.microsoft.com/office/drawing/2014/main" id="{AFA0A384-C239-FEBC-5215-40A5585375A1}"/>
              </a:ext>
            </a:extLst>
          </p:cNvPr>
          <p:cNvSpPr>
            <a:spLocks noGrp="1"/>
          </p:cNvSpPr>
          <p:nvPr>
            <p:ph idx="1"/>
          </p:nvPr>
        </p:nvSpPr>
        <p:spPr/>
        <p:txBody>
          <a:bodyPr/>
          <a:lstStyle/>
          <a:p>
            <a:r>
              <a:rPr lang="en-US" sz="3000" dirty="0"/>
              <a:t>Outputs: </a:t>
            </a:r>
          </a:p>
          <a:p>
            <a:pPr lvl="1"/>
            <a:r>
              <a:rPr lang="en-US" sz="2900" dirty="0"/>
              <a:t>Inter-sectoral use (W-E, W-F, E-W, E-F, F-E, F-F) and quantities (direct and/or indirect)</a:t>
            </a:r>
          </a:p>
          <a:p>
            <a:pPr lvl="1"/>
            <a:r>
              <a:rPr lang="en-US" sz="2900" dirty="0"/>
              <a:t>Estimation of deficit in direct/indirect water and energy resources to fulfil new demand requirement</a:t>
            </a:r>
          </a:p>
          <a:p>
            <a:r>
              <a:rPr lang="en-US" sz="3000" dirty="0"/>
              <a:t>Limitations: </a:t>
            </a:r>
          </a:p>
          <a:p>
            <a:pPr lvl="1"/>
            <a:r>
              <a:rPr lang="en-US" sz="2900" dirty="0"/>
              <a:t>Only 3-day trial version is available with limited function</a:t>
            </a:r>
          </a:p>
          <a:p>
            <a:pPr lvl="1"/>
            <a:r>
              <a:rPr lang="en-US" sz="2900" dirty="0"/>
              <a:t>Could be extended towards resource efficacy and analyzing sustainable development policies in more effective way</a:t>
            </a:r>
            <a:endParaRPr lang="en-US" dirty="0"/>
          </a:p>
        </p:txBody>
      </p:sp>
    </p:spTree>
    <p:extLst>
      <p:ext uri="{BB962C8B-B14F-4D97-AF65-F5344CB8AC3E}">
        <p14:creationId xmlns:p14="http://schemas.microsoft.com/office/powerpoint/2010/main" val="41857519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a:t>3.3 Nexus Modeling | Tools &amp; Techniques</a:t>
            </a:r>
          </a:p>
        </p:txBody>
      </p:sp>
      <p:sp>
        <p:nvSpPr>
          <p:cNvPr id="4" name="Content Placeholder 2">
            <a:extLst>
              <a:ext uri="{FF2B5EF4-FFF2-40B4-BE49-F238E27FC236}">
                <a16:creationId xmlns:a16="http://schemas.microsoft.com/office/drawing/2014/main" id="{9B60251F-7D8E-21D0-EBC6-851314BE87C4}"/>
              </a:ext>
            </a:extLst>
          </p:cNvPr>
          <p:cNvSpPr>
            <a:spLocks noGrp="1"/>
          </p:cNvSpPr>
          <p:nvPr>
            <p:ph idx="1"/>
          </p:nvPr>
        </p:nvSpPr>
        <p:spPr>
          <a:xfrm>
            <a:off x="531223" y="783770"/>
            <a:ext cx="11083835" cy="5717513"/>
          </a:xfrm>
        </p:spPr>
        <p:txBody>
          <a:bodyPr>
            <a:normAutofit/>
          </a:bodyPr>
          <a:lstStyle/>
          <a:p>
            <a:pPr marL="0" indent="0">
              <a:buNone/>
            </a:pPr>
            <a:r>
              <a:rPr lang="en-US" sz="3000" dirty="0"/>
              <a:t>Nexus modeling tool: WEF Nexus Tool 2.0 (Daher and </a:t>
            </a:r>
            <a:r>
              <a:rPr lang="en-US" sz="3000" dirty="0" err="1"/>
              <a:t>Mohtar</a:t>
            </a:r>
            <a:r>
              <a:rPr lang="en-US" sz="3000" dirty="0"/>
              <a:t>, 2015) </a:t>
            </a:r>
            <a:endParaRPr lang="en-US" dirty="0"/>
          </a:p>
          <a:p>
            <a:r>
              <a:rPr lang="en-US" sz="3000" dirty="0"/>
              <a:t>Capabilities: </a:t>
            </a:r>
          </a:p>
          <a:p>
            <a:pPr lvl="1"/>
            <a:r>
              <a:rPr lang="en-US" sz="2700" dirty="0"/>
              <a:t>Creation and assessment of different scenarios and consists of inputs that reflect national food, water and energy strategic options of Qatar</a:t>
            </a:r>
          </a:p>
          <a:p>
            <a:pPr marL="228600" lvl="1">
              <a:buFont typeface="Arial" panose="020B0604020202020204" pitchFamily="34" charset="0"/>
              <a:buChar char="•"/>
            </a:pPr>
            <a:r>
              <a:rPr lang="en-US" sz="3000" dirty="0">
                <a:solidFill>
                  <a:schemeClr val="tx1"/>
                </a:solidFill>
              </a:rPr>
              <a:t>Input data requirements (inflows): </a:t>
            </a:r>
          </a:p>
          <a:p>
            <a:pPr lvl="1"/>
            <a:r>
              <a:rPr lang="en-US" sz="2700" dirty="0"/>
              <a:t>% of self-sufficiency of food products</a:t>
            </a:r>
          </a:p>
          <a:p>
            <a:pPr lvl="1"/>
            <a:r>
              <a:rPr lang="en-US" sz="2700" dirty="0"/>
              <a:t>% of food products grown in open agriculture conditions</a:t>
            </a:r>
          </a:p>
          <a:p>
            <a:pPr lvl="1"/>
            <a:r>
              <a:rPr lang="en-US" sz="2700" dirty="0"/>
              <a:t>% for each of the different water sources for the given scenario</a:t>
            </a:r>
          </a:p>
          <a:p>
            <a:pPr lvl="1"/>
            <a:r>
              <a:rPr lang="en-US" sz="2700" dirty="0"/>
              <a:t>% of energy sources for the scenario</a:t>
            </a:r>
          </a:p>
          <a:p>
            <a:pPr lvl="1"/>
            <a:r>
              <a:rPr lang="en-US" sz="2700" dirty="0"/>
              <a:t>% of the imported food products and respective country</a:t>
            </a:r>
          </a:p>
        </p:txBody>
      </p:sp>
    </p:spTree>
    <p:extLst>
      <p:ext uri="{BB962C8B-B14F-4D97-AF65-F5344CB8AC3E}">
        <p14:creationId xmlns:p14="http://schemas.microsoft.com/office/powerpoint/2010/main" val="166202176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dirty="0">
                <a:solidFill>
                  <a:schemeClr val="tx2"/>
                </a:solidFill>
              </a:rPr>
              <a:t>3.3 Nexus Modeling | Tools &amp; Techniques | WEF Nexus Tool 2.0</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242805" y="811479"/>
            <a:ext cx="5706390" cy="4570837"/>
          </a:xfrm>
        </p:spPr>
      </p:pic>
      <p:sp>
        <p:nvSpPr>
          <p:cNvPr id="12" name="Content Placeholder 2">
            <a:extLst>
              <a:ext uri="{FF2B5EF4-FFF2-40B4-BE49-F238E27FC236}">
                <a16:creationId xmlns:a16="http://schemas.microsoft.com/office/drawing/2014/main" id="{25577C4C-E78D-983E-C9C2-E6798A72E19D}"/>
              </a:ext>
            </a:extLst>
          </p:cNvPr>
          <p:cNvSpPr txBox="1">
            <a:spLocks/>
          </p:cNvSpPr>
          <p:nvPr/>
        </p:nvSpPr>
        <p:spPr>
          <a:xfrm>
            <a:off x="1547750" y="5700789"/>
            <a:ext cx="9096498" cy="51380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600"/>
              </a:spcAft>
              <a:buNone/>
            </a:pPr>
            <a:r>
              <a:rPr lang="en-US" sz="1700" i="1" dirty="0">
                <a:solidFill>
                  <a:schemeClr val="tx1"/>
                </a:solidFill>
                <a:ea typeface="+mn-lt"/>
                <a:cs typeface="+mn-lt"/>
              </a:rPr>
              <a:t>Figure: </a:t>
            </a:r>
            <a:r>
              <a:rPr lang="en-US" sz="1700" i="1" dirty="0">
                <a:solidFill>
                  <a:schemeClr val="tx1"/>
                </a:solidFill>
              </a:rPr>
              <a:t>Interface of </a:t>
            </a:r>
            <a:r>
              <a:rPr lang="en-US" sz="2400" b="1" i="1" dirty="0">
                <a:solidFill>
                  <a:schemeClr val="accent5"/>
                </a:solidFill>
              </a:rPr>
              <a:t>WEF Nexus Tool 2.0</a:t>
            </a:r>
            <a:r>
              <a:rPr lang="en-US" sz="1700" i="1" dirty="0">
                <a:solidFill>
                  <a:schemeClr val="accent5"/>
                </a:solidFill>
              </a:rPr>
              <a:t> </a:t>
            </a:r>
            <a:r>
              <a:rPr lang="en-US" sz="1700" i="1" dirty="0">
                <a:solidFill>
                  <a:schemeClr val="tx1"/>
                </a:solidFill>
              </a:rPr>
              <a:t>(Source: </a:t>
            </a:r>
            <a:r>
              <a:rPr lang="en-US" sz="1700" i="1" dirty="0">
                <a:solidFill>
                  <a:srgbClr val="00B0F0"/>
                </a:solidFill>
                <a:hlinkClick r:id="rId4"/>
              </a:rPr>
              <a:t>http://hf.wefnexustool.org/login.php</a:t>
            </a:r>
            <a:r>
              <a:rPr lang="en-US" sz="1700" i="1" dirty="0">
                <a:solidFill>
                  <a:schemeClr val="tx1"/>
                </a:solidFill>
              </a:rPr>
              <a:t>)</a:t>
            </a:r>
          </a:p>
        </p:txBody>
      </p:sp>
      <p:sp>
        <p:nvSpPr>
          <p:cNvPr id="3" name="Rectangle 2">
            <a:extLst>
              <a:ext uri="{FF2B5EF4-FFF2-40B4-BE49-F238E27FC236}">
                <a16:creationId xmlns:a16="http://schemas.microsoft.com/office/drawing/2014/main" id="{E3DC22BC-EFC3-47E2-8AC1-AE71BDEBCB34}"/>
              </a:ext>
            </a:extLst>
          </p:cNvPr>
          <p:cNvSpPr/>
          <p:nvPr/>
        </p:nvSpPr>
        <p:spPr>
          <a:xfrm>
            <a:off x="3242804" y="954199"/>
            <a:ext cx="5706390" cy="521486"/>
          </a:xfrm>
          <a:prstGeom prst="rect">
            <a:avLst/>
          </a:prstGeom>
          <a:noFill/>
          <a:ln w="571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6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25028" y="825203"/>
            <a:ext cx="10541944" cy="5518464"/>
          </a:xfrm>
          <a:prstGeom prst="rect">
            <a:avLst/>
          </a:prstGeom>
        </p:spPr>
      </p:pic>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dirty="0">
                <a:solidFill>
                  <a:schemeClr val="tx2"/>
                </a:solidFill>
              </a:rPr>
              <a:t>3.3 Nexus Modeling | Tools &amp; Techniques | WEF Nexus Tool 2.0</a:t>
            </a:r>
          </a:p>
        </p:txBody>
      </p:sp>
    </p:spTree>
    <p:extLst>
      <p:ext uri="{BB962C8B-B14F-4D97-AF65-F5344CB8AC3E}">
        <p14:creationId xmlns:p14="http://schemas.microsoft.com/office/powerpoint/2010/main" val="665783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FD4BB-74C3-04A1-2CFB-0E1C5131509F}"/>
              </a:ext>
            </a:extLst>
          </p:cNvPr>
          <p:cNvSpPr>
            <a:spLocks noGrp="1"/>
          </p:cNvSpPr>
          <p:nvPr>
            <p:ph type="title"/>
          </p:nvPr>
        </p:nvSpPr>
        <p:spPr/>
        <p:txBody>
          <a:bodyPr>
            <a:normAutofit fontScale="90000"/>
          </a:bodyPr>
          <a:lstStyle/>
          <a:p>
            <a:r>
              <a:rPr lang="en-US"/>
              <a:t>Exercise 3-1: Open Discussion [20 mins]</a:t>
            </a:r>
          </a:p>
        </p:txBody>
      </p:sp>
      <p:sp>
        <p:nvSpPr>
          <p:cNvPr id="3" name="Content Placeholder 2">
            <a:extLst>
              <a:ext uri="{FF2B5EF4-FFF2-40B4-BE49-F238E27FC236}">
                <a16:creationId xmlns:a16="http://schemas.microsoft.com/office/drawing/2014/main" id="{4A6CC504-EB07-CB22-06CF-B6E52DA08189}"/>
              </a:ext>
            </a:extLst>
          </p:cNvPr>
          <p:cNvSpPr>
            <a:spLocks noGrp="1"/>
          </p:cNvSpPr>
          <p:nvPr>
            <p:ph idx="1"/>
          </p:nvPr>
        </p:nvSpPr>
        <p:spPr/>
        <p:txBody>
          <a:bodyPr>
            <a:normAutofit/>
          </a:bodyPr>
          <a:lstStyle/>
          <a:p>
            <a:r>
              <a:rPr lang="en-US" sz="3000" dirty="0"/>
              <a:t>What do you understand by ‘Nexus assessment’? </a:t>
            </a:r>
          </a:p>
          <a:p>
            <a:r>
              <a:rPr lang="en-US" sz="3000" dirty="0"/>
              <a:t>What would a Nexus assessment look like?</a:t>
            </a:r>
          </a:p>
          <a:p>
            <a:pPr lvl="1"/>
            <a:r>
              <a:rPr lang="en-US" sz="2800" dirty="0"/>
              <a:t>(e.g., methods, frameworks)? </a:t>
            </a:r>
          </a:p>
          <a:p>
            <a:endParaRPr lang="en-US" sz="3000" dirty="0"/>
          </a:p>
          <a:p>
            <a:endParaRPr lang="en-US" sz="3000" dirty="0"/>
          </a:p>
        </p:txBody>
      </p:sp>
    </p:spTree>
    <p:extLst>
      <p:ext uri="{BB962C8B-B14F-4D97-AF65-F5344CB8AC3E}">
        <p14:creationId xmlns:p14="http://schemas.microsoft.com/office/powerpoint/2010/main" val="42271820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WEF Nexus Tool 2.0</a:t>
            </a:r>
          </a:p>
        </p:txBody>
      </p:sp>
      <p:pic>
        <p:nvPicPr>
          <p:cNvPr id="3" name="Picture 2">
            <a:extLst>
              <a:ext uri="{FF2B5EF4-FFF2-40B4-BE49-F238E27FC236}">
                <a16:creationId xmlns:a16="http://schemas.microsoft.com/office/drawing/2014/main" id="{8FF6F48F-8975-B8C8-E6B6-E88D863BE0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01140" y="805320"/>
            <a:ext cx="9189720" cy="5608320"/>
          </a:xfrm>
          <a:prstGeom prst="rect">
            <a:avLst/>
          </a:prstGeom>
        </p:spPr>
      </p:pic>
    </p:spTree>
    <p:extLst>
      <p:ext uri="{BB962C8B-B14F-4D97-AF65-F5344CB8AC3E}">
        <p14:creationId xmlns:p14="http://schemas.microsoft.com/office/powerpoint/2010/main" val="34873752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WEF Nexus Tool 2.0</a:t>
            </a:r>
          </a:p>
        </p:txBody>
      </p:sp>
      <p:pic>
        <p:nvPicPr>
          <p:cNvPr id="3" name="Picture 2">
            <a:extLst>
              <a:ext uri="{FF2B5EF4-FFF2-40B4-BE49-F238E27FC236}">
                <a16:creationId xmlns:a16="http://schemas.microsoft.com/office/drawing/2014/main" id="{8C6EA5F2-7A23-F00D-5E92-A279350D76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8863" y="885108"/>
            <a:ext cx="11814274" cy="5087784"/>
          </a:xfrm>
          <a:prstGeom prst="rect">
            <a:avLst/>
          </a:prstGeom>
        </p:spPr>
      </p:pic>
    </p:spTree>
    <p:extLst>
      <p:ext uri="{BB962C8B-B14F-4D97-AF65-F5344CB8AC3E}">
        <p14:creationId xmlns:p14="http://schemas.microsoft.com/office/powerpoint/2010/main" val="19479698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dirty="0">
                <a:solidFill>
                  <a:schemeClr val="tx2"/>
                </a:solidFill>
              </a:rPr>
              <a:t>3.3 Nexus Modeling | Tools &amp; Techniques | WEF Nexus Tool 2.0</a:t>
            </a:r>
          </a:p>
        </p:txBody>
      </p:sp>
      <p:pic>
        <p:nvPicPr>
          <p:cNvPr id="4" name="Picture 3">
            <a:extLst>
              <a:ext uri="{FF2B5EF4-FFF2-40B4-BE49-F238E27FC236}">
                <a16:creationId xmlns:a16="http://schemas.microsoft.com/office/drawing/2014/main" id="{0426B57D-7EF2-EAD7-E528-436D4BBB2D0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25453" y="1009475"/>
            <a:ext cx="7260070" cy="3952538"/>
          </a:xfrm>
          <a:prstGeom prst="rect">
            <a:avLst/>
          </a:prstGeom>
        </p:spPr>
      </p:pic>
      <p:pic>
        <p:nvPicPr>
          <p:cNvPr id="3" name="Picture 2">
            <a:extLst>
              <a:ext uri="{FF2B5EF4-FFF2-40B4-BE49-F238E27FC236}">
                <a16:creationId xmlns:a16="http://schemas.microsoft.com/office/drawing/2014/main" id="{F85169EF-EDD5-F667-E06E-9A9526E6240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0600" y="2694038"/>
            <a:ext cx="4244100" cy="2832287"/>
          </a:xfrm>
          <a:prstGeom prst="rect">
            <a:avLst/>
          </a:prstGeom>
        </p:spPr>
      </p:pic>
    </p:spTree>
    <p:extLst>
      <p:ext uri="{BB962C8B-B14F-4D97-AF65-F5344CB8AC3E}">
        <p14:creationId xmlns:p14="http://schemas.microsoft.com/office/powerpoint/2010/main" val="3256938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A1106-EB55-0D98-C712-956E1FD116EB}"/>
              </a:ext>
            </a:extLst>
          </p:cNvPr>
          <p:cNvSpPr>
            <a:spLocks noGrp="1"/>
          </p:cNvSpPr>
          <p:nvPr>
            <p:ph type="title"/>
          </p:nvPr>
        </p:nvSpPr>
        <p:spPr/>
        <p:txBody>
          <a:bodyPr>
            <a:normAutofit fontScale="90000"/>
          </a:bodyPr>
          <a:lstStyle/>
          <a:p>
            <a:r>
              <a:rPr lang="en-US">
                <a:solidFill>
                  <a:schemeClr val="tx2"/>
                </a:solidFill>
              </a:rPr>
              <a:t>3.3 Nexus Modeling | Tools &amp; Techniques | WEF Nexus Tool 2.0</a:t>
            </a:r>
          </a:p>
        </p:txBody>
      </p:sp>
      <p:sp>
        <p:nvSpPr>
          <p:cNvPr id="3" name="Content Placeholder 2">
            <a:extLst>
              <a:ext uri="{FF2B5EF4-FFF2-40B4-BE49-F238E27FC236}">
                <a16:creationId xmlns:a16="http://schemas.microsoft.com/office/drawing/2014/main" id="{BF9946F3-65B3-99FE-8823-C01DDD3D7D6E}"/>
              </a:ext>
            </a:extLst>
          </p:cNvPr>
          <p:cNvSpPr>
            <a:spLocks noGrp="1"/>
          </p:cNvSpPr>
          <p:nvPr>
            <p:ph idx="1"/>
          </p:nvPr>
        </p:nvSpPr>
        <p:spPr>
          <a:xfrm>
            <a:off x="531223" y="783770"/>
            <a:ext cx="10982351" cy="5640781"/>
          </a:xfrm>
        </p:spPr>
        <p:txBody>
          <a:bodyPr>
            <a:noAutofit/>
          </a:bodyPr>
          <a:lstStyle/>
          <a:p>
            <a:r>
              <a:rPr lang="en-US" sz="2100" dirty="0"/>
              <a:t>Outputs: </a:t>
            </a:r>
          </a:p>
          <a:p>
            <a:pPr lvl="1"/>
            <a:r>
              <a:rPr lang="en-US" sz="2100" dirty="0"/>
              <a:t>Total water requirement W (m3) | Total land requirement L (ha)</a:t>
            </a:r>
          </a:p>
          <a:p>
            <a:pPr lvl="1"/>
            <a:r>
              <a:rPr lang="en-US" sz="2100" dirty="0"/>
              <a:t>Local energy requirement E (kJ) | Local carbon footprint (ton CO2)</a:t>
            </a:r>
          </a:p>
          <a:p>
            <a:pPr lvl="1"/>
            <a:r>
              <a:rPr lang="en-US" sz="2100" dirty="0"/>
              <a:t>Financial cost F (US$)</a:t>
            </a:r>
          </a:p>
          <a:p>
            <a:pPr lvl="1"/>
            <a:r>
              <a:rPr lang="en-US" sz="2100" dirty="0"/>
              <a:t>Energy consumed through import EIMP (kJ) | Carbon emissions through import CIMP (ton CO</a:t>
            </a:r>
            <a:r>
              <a:rPr lang="en-US" sz="2100" baseline="-25000" dirty="0"/>
              <a:t>2</a:t>
            </a:r>
            <a:r>
              <a:rPr lang="en-US" sz="2100" dirty="0"/>
              <a:t>)</a:t>
            </a:r>
          </a:p>
          <a:p>
            <a:pPr marL="228600" lvl="1">
              <a:buFont typeface="Arial" panose="020B0604020202020204" pitchFamily="34" charset="0"/>
              <a:buChar char="•"/>
            </a:pPr>
            <a:r>
              <a:rPr lang="en-US" sz="2100" dirty="0">
                <a:solidFill>
                  <a:schemeClr val="tx1"/>
                </a:solidFill>
              </a:rPr>
              <a:t>Limitations: </a:t>
            </a:r>
          </a:p>
          <a:p>
            <a:pPr lvl="1"/>
            <a:r>
              <a:rPr lang="en-US" sz="2100" dirty="0"/>
              <a:t>Limited agricultural crops; does not include meat, dairy products, processed foods, etc.</a:t>
            </a:r>
          </a:p>
          <a:p>
            <a:pPr lvl="1"/>
            <a:r>
              <a:rPr lang="en-US" sz="2100" dirty="0"/>
              <a:t>Assesses a scenario of carbon emissions only</a:t>
            </a:r>
          </a:p>
          <a:p>
            <a:pPr lvl="1"/>
            <a:r>
              <a:rPr lang="en-US" sz="2100" dirty="0"/>
              <a:t>Current tool assumes linear relationships between systems, which may not reflect reality</a:t>
            </a:r>
          </a:p>
          <a:p>
            <a:pPr lvl="1"/>
            <a:r>
              <a:rPr lang="en-US" sz="2100" dirty="0"/>
              <a:t>Current tool does not capture future projections of prices, population increase, demand and resources; simulates a static point in time with defined attributes</a:t>
            </a:r>
          </a:p>
          <a:p>
            <a:pPr lvl="1"/>
            <a:r>
              <a:rPr lang="en-US" sz="2100" dirty="0"/>
              <a:t>Current framework addresses resources needed for a proposed strategy from a national context only</a:t>
            </a:r>
          </a:p>
        </p:txBody>
      </p:sp>
    </p:spTree>
    <p:extLst>
      <p:ext uri="{BB962C8B-B14F-4D97-AF65-F5344CB8AC3E}">
        <p14:creationId xmlns:p14="http://schemas.microsoft.com/office/powerpoint/2010/main" val="26655012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5974-6C43-0991-47E0-7EA1081E7783}"/>
              </a:ext>
            </a:extLst>
          </p:cNvPr>
          <p:cNvSpPr>
            <a:spLocks noGrp="1"/>
          </p:cNvSpPr>
          <p:nvPr>
            <p:ph type="title"/>
          </p:nvPr>
        </p:nvSpPr>
        <p:spPr/>
        <p:txBody>
          <a:bodyPr>
            <a:normAutofit fontScale="90000"/>
          </a:bodyPr>
          <a:lstStyle/>
          <a:p>
            <a:r>
              <a:rPr lang="en-US" dirty="0"/>
              <a:t>Exercise 3-5: Demonstration of Nexus Modeling [60 mins]</a:t>
            </a:r>
          </a:p>
        </p:txBody>
      </p:sp>
      <p:sp>
        <p:nvSpPr>
          <p:cNvPr id="3" name="Content Placeholder 2">
            <a:extLst>
              <a:ext uri="{FF2B5EF4-FFF2-40B4-BE49-F238E27FC236}">
                <a16:creationId xmlns:a16="http://schemas.microsoft.com/office/drawing/2014/main" id="{EBDCD4A6-9D90-DB59-965E-20C5F890B623}"/>
              </a:ext>
            </a:extLst>
          </p:cNvPr>
          <p:cNvSpPr>
            <a:spLocks noGrp="1"/>
          </p:cNvSpPr>
          <p:nvPr>
            <p:ph idx="1"/>
          </p:nvPr>
        </p:nvSpPr>
        <p:spPr>
          <a:xfrm>
            <a:off x="531223" y="895159"/>
            <a:ext cx="11083835" cy="5392430"/>
          </a:xfrm>
        </p:spPr>
        <p:txBody>
          <a:bodyPr>
            <a:normAutofit/>
          </a:bodyPr>
          <a:lstStyle/>
          <a:p>
            <a:r>
              <a:rPr lang="en-US" sz="3000" dirty="0"/>
              <a:t>Identify one of the Nexus modeling tools (e.g., </a:t>
            </a:r>
            <a:r>
              <a:rPr lang="en-US" sz="3000" b="1" dirty="0">
                <a:solidFill>
                  <a:schemeClr val="accent5"/>
                </a:solidFill>
              </a:rPr>
              <a:t>WEF Nexus Tool 2.0</a:t>
            </a:r>
            <a:r>
              <a:rPr lang="en-US" sz="3000" dirty="0"/>
              <a:t>)</a:t>
            </a:r>
          </a:p>
          <a:p>
            <a:r>
              <a:rPr lang="en-US" sz="3000" dirty="0"/>
              <a:t>Demonstrate the tool’s capabilities, limitations, input data requirements, ways of extracting outputs, etc. </a:t>
            </a:r>
          </a:p>
          <a:p>
            <a:r>
              <a:rPr lang="en-US" sz="3000" dirty="0"/>
              <a:t>Then:</a:t>
            </a:r>
          </a:p>
          <a:p>
            <a:pPr lvl="1"/>
            <a:r>
              <a:rPr lang="en-US" sz="2800" dirty="0"/>
              <a:t>Show selected results and their interpretation</a:t>
            </a:r>
          </a:p>
          <a:p>
            <a:pPr lvl="1"/>
            <a:r>
              <a:rPr lang="en-US" sz="2800" dirty="0"/>
              <a:t>Scenario analysis</a:t>
            </a:r>
          </a:p>
          <a:p>
            <a:pPr lvl="1"/>
            <a:r>
              <a:rPr lang="en-US" sz="2800" dirty="0"/>
              <a:t>Ask participants on which aspects of the Nexus are visualized and which are not?</a:t>
            </a:r>
          </a:p>
        </p:txBody>
      </p:sp>
    </p:spTree>
    <p:extLst>
      <p:ext uri="{BB962C8B-B14F-4D97-AF65-F5344CB8AC3E}">
        <p14:creationId xmlns:p14="http://schemas.microsoft.com/office/powerpoint/2010/main" val="32212946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0AD7-DB04-7952-2CB5-BC200F4D959F}"/>
              </a:ext>
            </a:extLst>
          </p:cNvPr>
          <p:cNvSpPr>
            <a:spLocks noGrp="1"/>
          </p:cNvSpPr>
          <p:nvPr>
            <p:ph type="title"/>
          </p:nvPr>
        </p:nvSpPr>
        <p:spPr/>
        <p:txBody>
          <a:bodyPr>
            <a:normAutofit fontScale="90000"/>
          </a:bodyPr>
          <a:lstStyle/>
          <a:p>
            <a:r>
              <a:rPr lang="en-US"/>
              <a:t>Exercise 3-6: Open Discussion [25 mins]</a:t>
            </a:r>
          </a:p>
        </p:txBody>
      </p:sp>
      <p:sp>
        <p:nvSpPr>
          <p:cNvPr id="3" name="Content Placeholder 2">
            <a:extLst>
              <a:ext uri="{FF2B5EF4-FFF2-40B4-BE49-F238E27FC236}">
                <a16:creationId xmlns:a16="http://schemas.microsoft.com/office/drawing/2014/main" id="{7584140D-6F2E-5F92-84C6-68D6CBA891A6}"/>
              </a:ext>
            </a:extLst>
          </p:cNvPr>
          <p:cNvSpPr>
            <a:spLocks noGrp="1"/>
          </p:cNvSpPr>
          <p:nvPr>
            <p:ph idx="1"/>
          </p:nvPr>
        </p:nvSpPr>
        <p:spPr/>
        <p:txBody>
          <a:bodyPr>
            <a:normAutofit/>
          </a:bodyPr>
          <a:lstStyle/>
          <a:p>
            <a:pPr marL="0" indent="0">
              <a:buNone/>
            </a:pPr>
            <a:r>
              <a:rPr lang="en-US" sz="3000" dirty="0"/>
              <a:t>Participant reflection – What could be the challenges and ways forward for implementing Nexus modeling?</a:t>
            </a:r>
          </a:p>
        </p:txBody>
      </p:sp>
    </p:spTree>
    <p:extLst>
      <p:ext uri="{BB962C8B-B14F-4D97-AF65-F5344CB8AC3E}">
        <p14:creationId xmlns:p14="http://schemas.microsoft.com/office/powerpoint/2010/main" val="230805853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t>3.3 Nexus Modeling | Practical Challenges </a:t>
            </a:r>
          </a:p>
        </p:txBody>
      </p:sp>
      <p:grpSp>
        <p:nvGrpSpPr>
          <p:cNvPr id="3" name="Group 2"/>
          <p:cNvGrpSpPr/>
          <p:nvPr/>
        </p:nvGrpSpPr>
        <p:grpSpPr>
          <a:xfrm>
            <a:off x="531223" y="891823"/>
            <a:ext cx="11355977" cy="5418667"/>
            <a:chOff x="273187" y="1591231"/>
            <a:chExt cx="11917567" cy="4497191"/>
          </a:xfrm>
        </p:grpSpPr>
        <p:sp>
          <p:nvSpPr>
            <p:cNvPr id="5" name="Freeform 4"/>
            <p:cNvSpPr/>
            <p:nvPr/>
          </p:nvSpPr>
          <p:spPr>
            <a:xfrm>
              <a:off x="273188" y="1591231"/>
              <a:ext cx="3814533" cy="1223792"/>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400" b="1" kern="1200" dirty="0"/>
                <a:t>The WEFE Nexus involves intricate interdependencies and trade-offs</a:t>
              </a:r>
            </a:p>
          </p:txBody>
        </p:sp>
        <p:sp>
          <p:nvSpPr>
            <p:cNvPr id="6" name="Freeform 5"/>
            <p:cNvSpPr/>
            <p:nvPr/>
          </p:nvSpPr>
          <p:spPr>
            <a:xfrm>
              <a:off x="273187" y="2815021"/>
              <a:ext cx="3814531" cy="3273400"/>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2">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kern="1200" dirty="0"/>
                <a:t>Representing these complex systems in a model is a challenge, and a degree of simplification is required.</a:t>
              </a:r>
            </a:p>
            <a:p>
              <a:pPr marL="228600" lvl="1" indent="-228600" defTabSz="977900">
                <a:lnSpc>
                  <a:spcPct val="90000"/>
                </a:lnSpc>
                <a:spcBef>
                  <a:spcPct val="0"/>
                </a:spcBef>
                <a:spcAft>
                  <a:spcPct val="15000"/>
                </a:spcAft>
                <a:buChar char="••"/>
              </a:pPr>
              <a:r>
                <a:rPr lang="en-US" sz="2400" kern="1200" dirty="0"/>
                <a:t>Understanding interconnections is crucial for effective resource management.</a:t>
              </a:r>
            </a:p>
          </p:txBody>
        </p:sp>
        <p:sp>
          <p:nvSpPr>
            <p:cNvPr id="7" name="Freeform 6"/>
            <p:cNvSpPr/>
            <p:nvPr/>
          </p:nvSpPr>
          <p:spPr>
            <a:xfrm>
              <a:off x="4324704" y="1591231"/>
              <a:ext cx="3814533" cy="1223791"/>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400" b="1" kern="1200" dirty="0"/>
                <a:t>Scale and scope of analysis</a:t>
              </a:r>
            </a:p>
          </p:txBody>
        </p:sp>
        <p:sp>
          <p:nvSpPr>
            <p:cNvPr id="8" name="Freeform 7"/>
            <p:cNvSpPr/>
            <p:nvPr/>
          </p:nvSpPr>
          <p:spPr>
            <a:xfrm>
              <a:off x="4324703" y="2815019"/>
              <a:ext cx="3814531" cy="3273402"/>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kern="1200" dirty="0"/>
                <a:t>Nexus modeling can be challenging due to scale and scope variations.</a:t>
              </a:r>
            </a:p>
            <a:p>
              <a:pPr marL="228600" lvl="1" indent="-228600" defTabSz="977900">
                <a:lnSpc>
                  <a:spcPct val="90000"/>
                </a:lnSpc>
                <a:spcBef>
                  <a:spcPct val="0"/>
                </a:spcBef>
                <a:spcAft>
                  <a:spcPct val="15000"/>
                </a:spcAft>
                <a:buChar char="••"/>
              </a:pPr>
              <a:r>
                <a:rPr lang="en-US" sz="2400" kern="1200" dirty="0"/>
                <a:t>Analysis can range from local to global levels.</a:t>
              </a:r>
            </a:p>
            <a:p>
              <a:pPr marL="228600" lvl="1" indent="-228600" defTabSz="977900">
                <a:lnSpc>
                  <a:spcPct val="90000"/>
                </a:lnSpc>
                <a:spcBef>
                  <a:spcPct val="0"/>
                </a:spcBef>
                <a:spcAft>
                  <a:spcPct val="15000"/>
                </a:spcAft>
                <a:buChar char="••"/>
              </a:pPr>
              <a:r>
                <a:rPr lang="en-US" sz="2400" kern="1200" dirty="0"/>
                <a:t>The scope depends on the research question or policy under consideration.</a:t>
              </a:r>
            </a:p>
          </p:txBody>
        </p:sp>
        <p:sp>
          <p:nvSpPr>
            <p:cNvPr id="9" name="Freeform 8"/>
            <p:cNvSpPr/>
            <p:nvPr/>
          </p:nvSpPr>
          <p:spPr>
            <a:xfrm>
              <a:off x="8376222" y="1591231"/>
              <a:ext cx="3814532" cy="1223790"/>
            </a:xfrm>
            <a:custGeom>
              <a:avLst/>
              <a:gdLst>
                <a:gd name="connsiteX0" fmla="*/ 0 w 3553961"/>
                <a:gd name="connsiteY0" fmla="*/ 0 h 1101465"/>
                <a:gd name="connsiteX1" fmla="*/ 3553961 w 3553961"/>
                <a:gd name="connsiteY1" fmla="*/ 0 h 1101465"/>
                <a:gd name="connsiteX2" fmla="*/ 3553961 w 3553961"/>
                <a:gd name="connsiteY2" fmla="*/ 1101465 h 1101465"/>
                <a:gd name="connsiteX3" fmla="*/ 0 w 3553961"/>
                <a:gd name="connsiteY3" fmla="*/ 1101465 h 1101465"/>
                <a:gd name="connsiteX4" fmla="*/ 0 w 3553961"/>
                <a:gd name="connsiteY4" fmla="*/ 0 h 1101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1101465">
                  <a:moveTo>
                    <a:pt x="0" y="0"/>
                  </a:moveTo>
                  <a:lnTo>
                    <a:pt x="3553961" y="0"/>
                  </a:lnTo>
                  <a:lnTo>
                    <a:pt x="3553961" y="1101465"/>
                  </a:lnTo>
                  <a:lnTo>
                    <a:pt x="0" y="1101465"/>
                  </a:lnTo>
                  <a:lnTo>
                    <a:pt x="0" y="0"/>
                  </a:lnTo>
                  <a:close/>
                </a:path>
              </a:pathLst>
            </a:custGeom>
            <a:solidFill>
              <a:schemeClr val="accent5"/>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400" b="1" kern="1200" dirty="0"/>
                <a:t>Stakeholder engagement</a:t>
              </a:r>
            </a:p>
          </p:txBody>
        </p:sp>
        <p:sp>
          <p:nvSpPr>
            <p:cNvPr id="10" name="Freeform 9"/>
            <p:cNvSpPr/>
            <p:nvPr/>
          </p:nvSpPr>
          <p:spPr>
            <a:xfrm>
              <a:off x="8376221" y="2815017"/>
              <a:ext cx="3814530" cy="3273405"/>
            </a:xfrm>
            <a:custGeom>
              <a:avLst/>
              <a:gdLst>
                <a:gd name="connsiteX0" fmla="*/ 0 w 3553961"/>
                <a:gd name="connsiteY0" fmla="*/ 0 h 3170474"/>
                <a:gd name="connsiteX1" fmla="*/ 3553961 w 3553961"/>
                <a:gd name="connsiteY1" fmla="*/ 0 h 3170474"/>
                <a:gd name="connsiteX2" fmla="*/ 3553961 w 3553961"/>
                <a:gd name="connsiteY2" fmla="*/ 3170474 h 3170474"/>
                <a:gd name="connsiteX3" fmla="*/ 0 w 3553961"/>
                <a:gd name="connsiteY3" fmla="*/ 3170474 h 3170474"/>
                <a:gd name="connsiteX4" fmla="*/ 0 w 3553961"/>
                <a:gd name="connsiteY4" fmla="*/ 0 h 3170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170474">
                  <a:moveTo>
                    <a:pt x="0" y="0"/>
                  </a:moveTo>
                  <a:lnTo>
                    <a:pt x="3553961" y="0"/>
                  </a:lnTo>
                  <a:lnTo>
                    <a:pt x="3553961" y="3170474"/>
                  </a:lnTo>
                  <a:lnTo>
                    <a:pt x="0" y="3170474"/>
                  </a:lnTo>
                  <a:lnTo>
                    <a:pt x="0" y="0"/>
                  </a:lnTo>
                  <a:close/>
                </a:path>
              </a:pathLst>
            </a:custGeom>
            <a:solidFill>
              <a:schemeClr val="accent5">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17348" tIns="117348" rIns="156464" bIns="176022" numCol="1" spcCol="1270" anchor="t" anchorCtr="0">
              <a:noAutofit/>
            </a:bodyPr>
            <a:lstStyle/>
            <a:p>
              <a:pPr marL="228600" lvl="1" indent="-228600" defTabSz="977900">
                <a:lnSpc>
                  <a:spcPct val="90000"/>
                </a:lnSpc>
                <a:spcBef>
                  <a:spcPct val="0"/>
                </a:spcBef>
                <a:spcAft>
                  <a:spcPct val="15000"/>
                </a:spcAft>
                <a:buChar char="••"/>
              </a:pPr>
              <a:r>
                <a:rPr lang="en-US" sz="2400" kern="1200" dirty="0"/>
                <a:t>Engaging stakeholders is vital for successful Nexus modeling.</a:t>
              </a:r>
            </a:p>
            <a:p>
              <a:pPr marL="228600" lvl="1" indent="-228600" defTabSz="977900">
                <a:lnSpc>
                  <a:spcPct val="90000"/>
                </a:lnSpc>
                <a:spcBef>
                  <a:spcPct val="0"/>
                </a:spcBef>
                <a:spcAft>
                  <a:spcPct val="15000"/>
                </a:spcAft>
                <a:buChar char="••"/>
              </a:pPr>
              <a:r>
                <a:rPr lang="en-US" sz="2400" kern="1200" dirty="0"/>
                <a:t>Stakeholders' involvement from problem formulation to analysis is crucial.</a:t>
              </a:r>
            </a:p>
            <a:p>
              <a:pPr marL="228600" lvl="1" indent="-228600" defTabSz="977900">
                <a:lnSpc>
                  <a:spcPct val="90000"/>
                </a:lnSpc>
                <a:spcBef>
                  <a:spcPct val="0"/>
                </a:spcBef>
                <a:spcAft>
                  <a:spcPct val="15000"/>
                </a:spcAft>
                <a:buChar char="••"/>
              </a:pPr>
              <a:r>
                <a:rPr lang="en-US" sz="2400" kern="1200" dirty="0"/>
                <a:t>Challenges include reconciling differing perspectives and interests.</a:t>
              </a:r>
            </a:p>
          </p:txBody>
        </p:sp>
      </p:grpSp>
    </p:spTree>
    <p:extLst>
      <p:ext uri="{BB962C8B-B14F-4D97-AF65-F5344CB8AC3E}">
        <p14:creationId xmlns:p14="http://schemas.microsoft.com/office/powerpoint/2010/main" val="31261400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0A6F-1614-4F3F-8C9D-61284FC70745}"/>
              </a:ext>
            </a:extLst>
          </p:cNvPr>
          <p:cNvSpPr>
            <a:spLocks noGrp="1"/>
          </p:cNvSpPr>
          <p:nvPr>
            <p:ph type="title"/>
          </p:nvPr>
        </p:nvSpPr>
        <p:spPr/>
        <p:txBody>
          <a:bodyPr>
            <a:normAutofit fontScale="90000"/>
          </a:bodyPr>
          <a:lstStyle/>
          <a:p>
            <a:r>
              <a:rPr lang="en-US" dirty="0"/>
              <a:t>3.3 Nexus Modeling | Practical Challenges </a:t>
            </a:r>
          </a:p>
        </p:txBody>
      </p:sp>
      <p:grpSp>
        <p:nvGrpSpPr>
          <p:cNvPr id="3" name="Group 2"/>
          <p:cNvGrpSpPr/>
          <p:nvPr/>
        </p:nvGrpSpPr>
        <p:grpSpPr>
          <a:xfrm>
            <a:off x="531223" y="1088020"/>
            <a:ext cx="11112137" cy="5170890"/>
            <a:chOff x="397365" y="1278364"/>
            <a:chExt cx="11512278" cy="4266436"/>
          </a:xfrm>
        </p:grpSpPr>
        <p:sp>
          <p:nvSpPr>
            <p:cNvPr id="5" name="Freeform 4"/>
            <p:cNvSpPr/>
            <p:nvPr/>
          </p:nvSpPr>
          <p:spPr>
            <a:xfrm>
              <a:off x="397365" y="1278364"/>
              <a:ext cx="3657600" cy="978845"/>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Data availability, quality, </a:t>
              </a:r>
              <a:r>
                <a:rPr lang="en-US" sz="2400" b="1" dirty="0"/>
                <a:t>and</a:t>
              </a:r>
              <a:r>
                <a:rPr lang="en-US" sz="2400" b="1" kern="1200" dirty="0"/>
                <a:t> access</a:t>
              </a:r>
            </a:p>
          </p:txBody>
        </p:sp>
        <p:sp>
          <p:nvSpPr>
            <p:cNvPr id="6" name="Freeform 5"/>
            <p:cNvSpPr/>
            <p:nvPr/>
          </p:nvSpPr>
          <p:spPr>
            <a:xfrm>
              <a:off x="397365" y="2257209"/>
              <a:ext cx="3657600" cy="3287591"/>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2">
                <a:lumMod val="20000"/>
                <a:lumOff val="80000"/>
                <a:alpha val="90000"/>
              </a:schemeClr>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Accessing reliable and comprehensive data can be challenging.</a:t>
              </a:r>
            </a:p>
            <a:p>
              <a:pPr marL="228600" lvl="1" indent="-228600" defTabSz="1200150">
                <a:lnSpc>
                  <a:spcPct val="90000"/>
                </a:lnSpc>
                <a:spcBef>
                  <a:spcPct val="0"/>
                </a:spcBef>
                <a:spcAft>
                  <a:spcPct val="15000"/>
                </a:spcAft>
                <a:buChar char="••"/>
              </a:pPr>
              <a:r>
                <a:rPr lang="en-US" sz="2400" kern="1200" dirty="0"/>
                <a:t>Ensuring data accuracy and compatibility across sectors is essential.</a:t>
              </a:r>
            </a:p>
            <a:p>
              <a:pPr marL="228600" lvl="1" indent="-228600" defTabSz="1200150">
                <a:lnSpc>
                  <a:spcPct val="90000"/>
                </a:lnSpc>
                <a:spcBef>
                  <a:spcPct val="0"/>
                </a:spcBef>
                <a:spcAft>
                  <a:spcPct val="15000"/>
                </a:spcAft>
                <a:buChar char="••"/>
              </a:pPr>
              <a:r>
                <a:rPr lang="en-US" sz="2400" dirty="0"/>
                <a:t>Data must be shared for sectors to cooperate.</a:t>
              </a:r>
              <a:endParaRPr lang="en-US" sz="2400" kern="1200" dirty="0"/>
            </a:p>
          </p:txBody>
        </p:sp>
        <p:sp>
          <p:nvSpPr>
            <p:cNvPr id="7" name="Freeform 6"/>
            <p:cNvSpPr/>
            <p:nvPr/>
          </p:nvSpPr>
          <p:spPr>
            <a:xfrm>
              <a:off x="4324704" y="1278364"/>
              <a:ext cx="3657600" cy="978845"/>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3"/>
            </a:solidFill>
            <a:ln>
              <a:noFill/>
            </a:ln>
          </p:spPr>
          <p:style>
            <a:lnRef idx="2">
              <a:schemeClr val="accent2">
                <a:hueOff val="-727682"/>
                <a:satOff val="-41964"/>
                <a:lumOff val="4314"/>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Model </a:t>
              </a:r>
              <a:r>
                <a:rPr lang="en-US" sz="2400" b="1" dirty="0"/>
                <a:t>u</a:t>
              </a:r>
              <a:r>
                <a:rPr lang="en-US" sz="2400" b="1" kern="1200" dirty="0"/>
                <a:t>ncertainty</a:t>
              </a:r>
            </a:p>
          </p:txBody>
        </p:sp>
        <p:sp>
          <p:nvSpPr>
            <p:cNvPr id="8" name="Freeform 7"/>
            <p:cNvSpPr/>
            <p:nvPr/>
          </p:nvSpPr>
          <p:spPr>
            <a:xfrm>
              <a:off x="4324704" y="2257209"/>
              <a:ext cx="3657600" cy="3287591"/>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3">
                <a:lumMod val="20000"/>
                <a:lumOff val="80000"/>
                <a:alpha val="90000"/>
              </a:schemeClr>
            </a:solidFill>
            <a:ln>
              <a:noFill/>
            </a:ln>
          </p:spPr>
          <p:style>
            <a:lnRef idx="2">
              <a:schemeClr val="accent2">
                <a:tint val="40000"/>
                <a:alpha val="90000"/>
                <a:hueOff val="-424613"/>
                <a:satOff val="-37673"/>
                <a:lumOff val="-385"/>
                <a:alphaOff val="0"/>
              </a:schemeClr>
            </a:lnRef>
            <a:fillRef idx="1">
              <a:schemeClr val="accent2">
                <a:tint val="40000"/>
                <a:alpha val="90000"/>
                <a:hueOff val="-424613"/>
                <a:satOff val="-37673"/>
                <a:lumOff val="-385"/>
                <a:alphaOff val="0"/>
              </a:schemeClr>
            </a:fillRef>
            <a:effectRef idx="0">
              <a:schemeClr val="accent2">
                <a:tint val="40000"/>
                <a:alpha val="90000"/>
                <a:hueOff val="-424613"/>
                <a:satOff val="-37673"/>
                <a:lumOff val="-385"/>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Models might involve uncertainties due to complex interdependencies.</a:t>
              </a:r>
            </a:p>
            <a:p>
              <a:pPr marL="228600" lvl="1" indent="-228600" defTabSz="1200150">
                <a:lnSpc>
                  <a:spcPct val="90000"/>
                </a:lnSpc>
                <a:spcBef>
                  <a:spcPct val="0"/>
                </a:spcBef>
                <a:spcAft>
                  <a:spcPct val="15000"/>
                </a:spcAft>
                <a:buChar char="••"/>
              </a:pPr>
              <a:r>
                <a:rPr lang="en-US" sz="2400" kern="1200" dirty="0"/>
                <a:t>Acknowledging and addressing uncertainties is crucial for robust analysis.</a:t>
              </a:r>
            </a:p>
          </p:txBody>
        </p:sp>
        <p:sp>
          <p:nvSpPr>
            <p:cNvPr id="9" name="Freeform 8"/>
            <p:cNvSpPr/>
            <p:nvPr/>
          </p:nvSpPr>
          <p:spPr>
            <a:xfrm>
              <a:off x="8252043" y="1278364"/>
              <a:ext cx="3657600" cy="978845"/>
            </a:xfrm>
            <a:custGeom>
              <a:avLst/>
              <a:gdLst>
                <a:gd name="connsiteX0" fmla="*/ 0 w 3553961"/>
                <a:gd name="connsiteY0" fmla="*/ 0 h 978845"/>
                <a:gd name="connsiteX1" fmla="*/ 3553961 w 3553961"/>
                <a:gd name="connsiteY1" fmla="*/ 0 h 978845"/>
                <a:gd name="connsiteX2" fmla="*/ 3553961 w 3553961"/>
                <a:gd name="connsiteY2" fmla="*/ 978845 h 978845"/>
                <a:gd name="connsiteX3" fmla="*/ 0 w 3553961"/>
                <a:gd name="connsiteY3" fmla="*/ 978845 h 978845"/>
                <a:gd name="connsiteX4" fmla="*/ 0 w 3553961"/>
                <a:gd name="connsiteY4" fmla="*/ 0 h 978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978845">
                  <a:moveTo>
                    <a:pt x="0" y="0"/>
                  </a:moveTo>
                  <a:lnTo>
                    <a:pt x="3553961" y="0"/>
                  </a:lnTo>
                  <a:lnTo>
                    <a:pt x="3553961" y="978845"/>
                  </a:lnTo>
                  <a:lnTo>
                    <a:pt x="0" y="978845"/>
                  </a:lnTo>
                  <a:lnTo>
                    <a:pt x="0" y="0"/>
                  </a:lnTo>
                  <a:close/>
                </a:path>
              </a:pathLst>
            </a:custGeom>
            <a:solidFill>
              <a:schemeClr val="accent5"/>
            </a:solidFill>
            <a:ln>
              <a:noFill/>
            </a:ln>
          </p:spPr>
          <p:style>
            <a:lnRef idx="2">
              <a:schemeClr val="accent2">
                <a:hueOff val="-1455363"/>
                <a:satOff val="-83928"/>
                <a:lumOff val="8628"/>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400" b="1" kern="1200" dirty="0"/>
                <a:t>Interdisciplinary collaboration</a:t>
              </a:r>
            </a:p>
          </p:txBody>
        </p:sp>
        <p:sp>
          <p:nvSpPr>
            <p:cNvPr id="10" name="Freeform 9"/>
            <p:cNvSpPr/>
            <p:nvPr/>
          </p:nvSpPr>
          <p:spPr>
            <a:xfrm>
              <a:off x="8252043" y="2257209"/>
              <a:ext cx="3657600" cy="3287591"/>
            </a:xfrm>
            <a:custGeom>
              <a:avLst/>
              <a:gdLst>
                <a:gd name="connsiteX0" fmla="*/ 0 w 3553961"/>
                <a:gd name="connsiteY0" fmla="*/ 0 h 3918830"/>
                <a:gd name="connsiteX1" fmla="*/ 3553961 w 3553961"/>
                <a:gd name="connsiteY1" fmla="*/ 0 h 3918830"/>
                <a:gd name="connsiteX2" fmla="*/ 3553961 w 3553961"/>
                <a:gd name="connsiteY2" fmla="*/ 3918830 h 3918830"/>
                <a:gd name="connsiteX3" fmla="*/ 0 w 3553961"/>
                <a:gd name="connsiteY3" fmla="*/ 3918830 h 3918830"/>
                <a:gd name="connsiteX4" fmla="*/ 0 w 3553961"/>
                <a:gd name="connsiteY4" fmla="*/ 0 h 3918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3961" h="3918830">
                  <a:moveTo>
                    <a:pt x="0" y="0"/>
                  </a:moveTo>
                  <a:lnTo>
                    <a:pt x="3553961" y="0"/>
                  </a:lnTo>
                  <a:lnTo>
                    <a:pt x="3553961" y="3918830"/>
                  </a:lnTo>
                  <a:lnTo>
                    <a:pt x="0" y="3918830"/>
                  </a:lnTo>
                  <a:lnTo>
                    <a:pt x="0" y="0"/>
                  </a:lnTo>
                  <a:close/>
                </a:path>
              </a:pathLst>
            </a:custGeom>
            <a:solidFill>
              <a:schemeClr val="accent5">
                <a:lumMod val="20000"/>
                <a:lumOff val="80000"/>
                <a:alpha val="90000"/>
              </a:schemeClr>
            </a:solidFill>
            <a:ln>
              <a:noFill/>
            </a:ln>
          </p:spPr>
          <p:style>
            <a:lnRef idx="2">
              <a:schemeClr val="accent2">
                <a:tint val="40000"/>
                <a:alpha val="90000"/>
                <a:hueOff val="-849226"/>
                <a:satOff val="-75346"/>
                <a:lumOff val="-769"/>
                <a:alphaOff val="0"/>
              </a:schemeClr>
            </a:lnRef>
            <a:fillRef idx="1">
              <a:schemeClr val="accent2">
                <a:tint val="40000"/>
                <a:alpha val="90000"/>
                <a:hueOff val="-849226"/>
                <a:satOff val="-75346"/>
                <a:lumOff val="-769"/>
                <a:alphaOff val="0"/>
              </a:schemeClr>
            </a:fillRef>
            <a:effectRef idx="0">
              <a:schemeClr val="accent2">
                <a:tint val="40000"/>
                <a:alpha val="90000"/>
                <a:hueOff val="-849226"/>
                <a:satOff val="-75346"/>
                <a:lumOff val="-769"/>
                <a:alphaOff val="0"/>
              </a:schemeClr>
            </a:effectRef>
            <a:fontRef idx="minor">
              <a:schemeClr val="dk1">
                <a:hueOff val="0"/>
                <a:satOff val="0"/>
                <a:lumOff val="0"/>
                <a:alphaOff val="0"/>
              </a:schemeClr>
            </a:fontRef>
          </p:style>
          <p:txBody>
            <a:bodyPr spcFirstLastPara="0" vert="horz" wrap="square" lIns="144018" tIns="144018" rIns="192024" bIns="216027" numCol="1" spcCol="1270" anchor="t" anchorCtr="0">
              <a:noAutofit/>
            </a:bodyPr>
            <a:lstStyle/>
            <a:p>
              <a:pPr marL="228600" lvl="1" indent="-228600" defTabSz="1200150">
                <a:lnSpc>
                  <a:spcPct val="90000"/>
                </a:lnSpc>
                <a:spcBef>
                  <a:spcPct val="0"/>
                </a:spcBef>
                <a:spcAft>
                  <a:spcPct val="15000"/>
                </a:spcAft>
                <a:buChar char="••"/>
              </a:pPr>
              <a:r>
                <a:rPr lang="en-US" sz="2400" kern="1200" dirty="0"/>
                <a:t>Nexus modeling requires expertise from multiple disciplines.</a:t>
              </a:r>
            </a:p>
            <a:p>
              <a:pPr marL="228600" lvl="1" indent="-228600" defTabSz="1200150">
                <a:lnSpc>
                  <a:spcPct val="90000"/>
                </a:lnSpc>
                <a:spcBef>
                  <a:spcPct val="0"/>
                </a:spcBef>
                <a:spcAft>
                  <a:spcPct val="15000"/>
                </a:spcAft>
                <a:buChar char="••"/>
              </a:pPr>
              <a:r>
                <a:rPr lang="en-US" sz="2400" kern="1200" dirty="0"/>
                <a:t>Collaborating across sectors can be challenging but vital for holistic insights.</a:t>
              </a:r>
            </a:p>
          </p:txBody>
        </p:sp>
      </p:grpSp>
    </p:spTree>
    <p:extLst>
      <p:ext uri="{BB962C8B-B14F-4D97-AF65-F5344CB8AC3E}">
        <p14:creationId xmlns:p14="http://schemas.microsoft.com/office/powerpoint/2010/main" val="242009687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3.3 Nexus Modeling | Practical Challenges </a:t>
            </a:r>
          </a:p>
        </p:txBody>
      </p:sp>
      <p:graphicFrame>
        <p:nvGraphicFramePr>
          <p:cNvPr id="6" name="Content Placeholder 5"/>
          <p:cNvGraphicFramePr>
            <a:graphicFrameLocks noGrp="1"/>
          </p:cNvGraphicFramePr>
          <p:nvPr>
            <p:ph idx="1"/>
          </p:nvPr>
        </p:nvGraphicFramePr>
        <p:xfrm>
          <a:off x="531222" y="1666756"/>
          <a:ext cx="11182357" cy="4604979"/>
        </p:xfrm>
        <a:graphic>
          <a:graphicData uri="http://schemas.openxmlformats.org/drawingml/2006/table">
            <a:tbl>
              <a:tblPr firstRow="1" bandRow="1">
                <a:tableStyleId>{F5AB1C69-6EDB-4FF4-983F-18BD219EF322}</a:tableStyleId>
              </a:tblPr>
              <a:tblGrid>
                <a:gridCol w="4225605">
                  <a:extLst>
                    <a:ext uri="{9D8B030D-6E8A-4147-A177-3AD203B41FA5}">
                      <a16:colId xmlns:a16="http://schemas.microsoft.com/office/drawing/2014/main" val="20000"/>
                    </a:ext>
                  </a:extLst>
                </a:gridCol>
                <a:gridCol w="6956752">
                  <a:extLst>
                    <a:ext uri="{9D8B030D-6E8A-4147-A177-3AD203B41FA5}">
                      <a16:colId xmlns:a16="http://schemas.microsoft.com/office/drawing/2014/main" val="20001"/>
                    </a:ext>
                  </a:extLst>
                </a:gridCol>
              </a:tblGrid>
              <a:tr h="522806">
                <a:tc>
                  <a:txBody>
                    <a:bodyPr/>
                    <a:lstStyle/>
                    <a:p>
                      <a:pPr algn="ctr"/>
                      <a:r>
                        <a:rPr lang="en-US" sz="2000" dirty="0"/>
                        <a:t>Challenges </a:t>
                      </a:r>
                      <a:endParaRPr lang="en-US" sz="2000" dirty="0">
                        <a:latin typeface="+mn-lt"/>
                      </a:endParaRPr>
                    </a:p>
                  </a:txBody>
                  <a:tcPr anchor="ctr"/>
                </a:tc>
                <a:tc>
                  <a:txBody>
                    <a:bodyPr/>
                    <a:lstStyle/>
                    <a:p>
                      <a:pPr algn="ctr"/>
                      <a:r>
                        <a:rPr lang="en-US" sz="2000" dirty="0"/>
                        <a:t>Solutions </a:t>
                      </a:r>
                      <a:endParaRPr lang="en-US" sz="2000" dirty="0">
                        <a:latin typeface="+mn-lt"/>
                      </a:endParaRPr>
                    </a:p>
                  </a:txBody>
                  <a:tcPr anchor="ctr"/>
                </a:tc>
                <a:extLst>
                  <a:ext uri="{0D108BD9-81ED-4DB2-BD59-A6C34878D82A}">
                    <a16:rowId xmlns:a16="http://schemas.microsoft.com/office/drawing/2014/main" val="10000"/>
                  </a:ext>
                </a:extLst>
              </a:tr>
              <a:tr h="982394">
                <a:tc>
                  <a:txBody>
                    <a:bodyPr/>
                    <a:lstStyle/>
                    <a:p>
                      <a:r>
                        <a:rPr lang="en-US" sz="2000" dirty="0"/>
                        <a:t>Lack of integrated policy and</a:t>
                      </a:r>
                    </a:p>
                    <a:p>
                      <a:r>
                        <a:rPr lang="en-US" sz="2000" dirty="0"/>
                        <a:t>legislation for the system</a:t>
                      </a:r>
                      <a:endParaRPr lang="en-US" sz="2000" dirty="0">
                        <a:latin typeface="+mn-lt"/>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Integrated policy-making, such as integrated pricing in water and energy fields, developing a model of agricultural complex and industry proper allocation</a:t>
                      </a:r>
                      <a:endParaRPr lang="en-US" sz="2000" dirty="0">
                        <a:latin typeface="+mn-lt"/>
                      </a:endParaRPr>
                    </a:p>
                  </a:txBody>
                  <a:tcPr anchor="ctr"/>
                </a:tc>
                <a:extLst>
                  <a:ext uri="{0D108BD9-81ED-4DB2-BD59-A6C34878D82A}">
                    <a16:rowId xmlns:a16="http://schemas.microsoft.com/office/drawing/2014/main" val="10001"/>
                  </a:ext>
                </a:extLst>
              </a:tr>
              <a:tr h="710556">
                <a:tc>
                  <a:txBody>
                    <a:bodyPr/>
                    <a:lstStyle/>
                    <a:p>
                      <a:r>
                        <a:rPr lang="en-US" sz="2000" dirty="0"/>
                        <a:t>Data uncertainty</a:t>
                      </a:r>
                      <a:endParaRPr lang="en-US" sz="2000" dirty="0">
                        <a:latin typeface="+mn-lt"/>
                      </a:endParaRPr>
                    </a:p>
                  </a:txBody>
                  <a:tcPr anchor="ctr"/>
                </a:tc>
                <a:tc>
                  <a:txBody>
                    <a:bodyPr/>
                    <a:lstStyle/>
                    <a:p>
                      <a:r>
                        <a:rPr lang="en-US" sz="2000" dirty="0"/>
                        <a:t>Implementing the appropriate uncertainty modeling such as stochastic programming, scenario generation, etc.</a:t>
                      </a:r>
                      <a:endParaRPr lang="en-US" sz="2000" dirty="0">
                        <a:latin typeface="+mn-lt"/>
                      </a:endParaRPr>
                    </a:p>
                  </a:txBody>
                  <a:tcPr anchor="ctr"/>
                </a:tc>
                <a:extLst>
                  <a:ext uri="{0D108BD9-81ED-4DB2-BD59-A6C34878D82A}">
                    <a16:rowId xmlns:a16="http://schemas.microsoft.com/office/drawing/2014/main" val="10002"/>
                  </a:ext>
                </a:extLst>
              </a:tr>
              <a:tr h="440891">
                <a:tc>
                  <a:txBody>
                    <a:bodyPr/>
                    <a:lstStyle/>
                    <a:p>
                      <a:r>
                        <a:rPr lang="en-US" sz="2000" dirty="0"/>
                        <a:t>Large numbers of data for subsystems</a:t>
                      </a:r>
                      <a:endParaRPr lang="en-US" sz="2000" dirty="0">
                        <a:latin typeface="+mn-lt"/>
                      </a:endParaRPr>
                    </a:p>
                  </a:txBody>
                  <a:tcPr anchor="ctr"/>
                </a:tc>
                <a:tc>
                  <a:txBody>
                    <a:bodyPr/>
                    <a:lstStyle/>
                    <a:p>
                      <a:r>
                        <a:rPr lang="en-US" sz="2000" dirty="0"/>
                        <a:t>Applying data-mining techniques</a:t>
                      </a:r>
                      <a:endParaRPr lang="en-US" sz="2000" dirty="0">
                        <a:latin typeface="+mn-lt"/>
                      </a:endParaRPr>
                    </a:p>
                  </a:txBody>
                  <a:tcPr anchor="ctr"/>
                </a:tc>
                <a:extLst>
                  <a:ext uri="{0D108BD9-81ED-4DB2-BD59-A6C34878D82A}">
                    <a16:rowId xmlns:a16="http://schemas.microsoft.com/office/drawing/2014/main" val="10003"/>
                  </a:ext>
                </a:extLst>
              </a:tr>
              <a:tr h="684699">
                <a:tc>
                  <a:txBody>
                    <a:bodyPr/>
                    <a:lstStyle/>
                    <a:p>
                      <a:r>
                        <a:rPr lang="en-US" sz="2000" dirty="0"/>
                        <a:t>System boundary </a:t>
                      </a:r>
                      <a:endParaRPr lang="en-US" sz="2000" dirty="0">
                        <a:latin typeface="+mn-lt"/>
                      </a:endParaRPr>
                    </a:p>
                  </a:txBody>
                  <a:tcPr anchor="ctr"/>
                </a:tc>
                <a:tc>
                  <a:txBody>
                    <a:bodyPr/>
                    <a:lstStyle/>
                    <a:p>
                      <a:r>
                        <a:rPr lang="en-US" sz="2000" dirty="0"/>
                        <a:t>Accurate detection of cases using precise and rapid identification of subsystems</a:t>
                      </a:r>
                      <a:endParaRPr lang="en-US" sz="2000" dirty="0">
                        <a:latin typeface="+mn-lt"/>
                      </a:endParaRPr>
                    </a:p>
                  </a:txBody>
                  <a:tcPr anchor="ctr"/>
                </a:tc>
                <a:extLst>
                  <a:ext uri="{0D108BD9-81ED-4DB2-BD59-A6C34878D82A}">
                    <a16:rowId xmlns:a16="http://schemas.microsoft.com/office/drawing/2014/main" val="10004"/>
                  </a:ext>
                </a:extLst>
              </a:tr>
              <a:tr h="684699">
                <a:tc>
                  <a:txBody>
                    <a:bodyPr/>
                    <a:lstStyle/>
                    <a:p>
                      <a:r>
                        <a:rPr lang="en-US" sz="2000" dirty="0"/>
                        <a:t>Lack of sufficient standards and laws</a:t>
                      </a:r>
                      <a:endParaRPr lang="en-US" sz="2000" dirty="0">
                        <a:latin typeface="+mn-lt"/>
                      </a:endParaRPr>
                    </a:p>
                  </a:txBody>
                  <a:tcPr anchor="ctr"/>
                </a:tc>
                <a:tc>
                  <a:txBody>
                    <a:bodyPr/>
                    <a:lstStyle/>
                    <a:p>
                      <a:r>
                        <a:rPr lang="en-US" sz="2000" dirty="0"/>
                        <a:t>Forming committees comprising sub-discipline specialists to address this gap</a:t>
                      </a:r>
                      <a:endParaRPr lang="en-US" sz="2000" dirty="0">
                        <a:latin typeface="+mn-lt"/>
                      </a:endParaRPr>
                    </a:p>
                  </a:txBody>
                  <a:tcPr anchor="ctr"/>
                </a:tc>
                <a:extLst>
                  <a:ext uri="{0D108BD9-81ED-4DB2-BD59-A6C34878D82A}">
                    <a16:rowId xmlns:a16="http://schemas.microsoft.com/office/drawing/2014/main" val="10005"/>
                  </a:ext>
                </a:extLst>
              </a:tr>
              <a:tr h="522806">
                <a:tc>
                  <a:txBody>
                    <a:bodyPr/>
                    <a:lstStyle/>
                    <a:p>
                      <a:r>
                        <a:rPr lang="en-US" sz="2000" dirty="0"/>
                        <a:t>Lack of efficient software platforms</a:t>
                      </a:r>
                      <a:endParaRPr lang="en-US" sz="2000" dirty="0">
                        <a:latin typeface="+mn-lt"/>
                      </a:endParaRPr>
                    </a:p>
                  </a:txBody>
                  <a:tcPr anchor="ctr"/>
                </a:tc>
                <a:tc>
                  <a:txBody>
                    <a:bodyPr/>
                    <a:lstStyle/>
                    <a:p>
                      <a:r>
                        <a:rPr lang="en-US" sz="2000" dirty="0"/>
                        <a:t>Presenting multi-domain software</a:t>
                      </a:r>
                      <a:endParaRPr lang="en-US" sz="2000" dirty="0">
                        <a:latin typeface="+mn-lt"/>
                      </a:endParaRPr>
                    </a:p>
                  </a:txBody>
                  <a:tcPr anchor="ctr"/>
                </a:tc>
                <a:extLst>
                  <a:ext uri="{0D108BD9-81ED-4DB2-BD59-A6C34878D82A}">
                    <a16:rowId xmlns:a16="http://schemas.microsoft.com/office/drawing/2014/main" val="10006"/>
                  </a:ext>
                </a:extLst>
              </a:tr>
            </a:tbl>
          </a:graphicData>
        </a:graphic>
      </p:graphicFrame>
      <p:sp>
        <p:nvSpPr>
          <p:cNvPr id="7" name="Content Placeholder 2">
            <a:extLst>
              <a:ext uri="{FF2B5EF4-FFF2-40B4-BE49-F238E27FC236}">
                <a16:creationId xmlns:a16="http://schemas.microsoft.com/office/drawing/2014/main" id="{2475EE13-8AD3-49CE-90D5-7797009C711B}"/>
              </a:ext>
            </a:extLst>
          </p:cNvPr>
          <p:cNvSpPr txBox="1">
            <a:spLocks/>
          </p:cNvSpPr>
          <p:nvPr/>
        </p:nvSpPr>
        <p:spPr>
          <a:xfrm>
            <a:off x="531223" y="743155"/>
            <a:ext cx="9438688" cy="76392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en-US" sz="2400" dirty="0">
                <a:solidFill>
                  <a:schemeClr val="tx1"/>
                </a:solidFill>
                <a:latin typeface="+mn-lt"/>
                <a:ea typeface="+mn-lt"/>
                <a:cs typeface="+mn-lt"/>
              </a:rPr>
              <a:t>Some of the challenges and solutions for implementing Nexus systems are (Abdi et al., 2020):</a:t>
            </a:r>
          </a:p>
        </p:txBody>
      </p:sp>
    </p:spTree>
    <p:extLst>
      <p:ext uri="{BB962C8B-B14F-4D97-AF65-F5344CB8AC3E}">
        <p14:creationId xmlns:p14="http://schemas.microsoft.com/office/powerpoint/2010/main" val="10250442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A3293-6238-1FB5-DB67-955E7AB2AB21}"/>
              </a:ext>
            </a:extLst>
          </p:cNvPr>
          <p:cNvSpPr>
            <a:spLocks noGrp="1"/>
          </p:cNvSpPr>
          <p:nvPr>
            <p:ph type="title"/>
          </p:nvPr>
        </p:nvSpPr>
        <p:spPr/>
        <p:txBody>
          <a:bodyPr>
            <a:normAutofit fontScale="90000"/>
          </a:bodyPr>
          <a:lstStyle/>
          <a:p>
            <a:r>
              <a:rPr lang="en-US"/>
              <a:t>3.3 Nexus Modeling | Reading Materials</a:t>
            </a:r>
          </a:p>
        </p:txBody>
      </p:sp>
      <p:sp>
        <p:nvSpPr>
          <p:cNvPr id="3" name="Content Placeholder 2">
            <a:extLst>
              <a:ext uri="{FF2B5EF4-FFF2-40B4-BE49-F238E27FC236}">
                <a16:creationId xmlns:a16="http://schemas.microsoft.com/office/drawing/2014/main" id="{FC096BE3-4924-6386-0352-A074EC003FBD}"/>
              </a:ext>
            </a:extLst>
          </p:cNvPr>
          <p:cNvSpPr>
            <a:spLocks noGrp="1"/>
          </p:cNvSpPr>
          <p:nvPr>
            <p:ph idx="1"/>
          </p:nvPr>
        </p:nvSpPr>
        <p:spPr>
          <a:xfrm>
            <a:off x="531223" y="895159"/>
            <a:ext cx="11083835" cy="5527412"/>
          </a:xfrm>
        </p:spPr>
        <p:txBody>
          <a:bodyPr>
            <a:normAutofit lnSpcReduction="10000"/>
          </a:bodyPr>
          <a:lstStyle/>
          <a:p>
            <a:r>
              <a:rPr lang="en-US" sz="1800" dirty="0"/>
              <a:t>Abdi, H., </a:t>
            </a:r>
            <a:r>
              <a:rPr lang="en-US" sz="1800" dirty="0" err="1"/>
              <a:t>Shahbazitabar</a:t>
            </a:r>
            <a:r>
              <a:rPr lang="en-US" sz="1800" dirty="0"/>
              <a:t>, M., &amp; Mohammadi-</a:t>
            </a:r>
            <a:r>
              <a:rPr lang="en-US" sz="1800" dirty="0" err="1"/>
              <a:t>Ivatloo</a:t>
            </a:r>
            <a:r>
              <a:rPr lang="en-US" sz="1800" dirty="0"/>
              <a:t>, B. (2020). Food, energy and water Nexus: A brief review of definitions, research, and challenges. </a:t>
            </a:r>
            <a:r>
              <a:rPr lang="en-US" sz="1800" i="1" dirty="0"/>
              <a:t>Inventions</a:t>
            </a:r>
            <a:r>
              <a:rPr lang="en-US" sz="1800" dirty="0"/>
              <a:t>, </a:t>
            </a:r>
            <a:r>
              <a:rPr lang="en-US" sz="1800" i="1" dirty="0"/>
              <a:t>5</a:t>
            </a:r>
            <a:r>
              <a:rPr lang="en-US" sz="1800" dirty="0"/>
              <a:t>(4), 1–14. https://doi.org/10.3390/inventions5040056</a:t>
            </a:r>
          </a:p>
          <a:p>
            <a:r>
              <a:rPr lang="en-US" sz="1800" dirty="0"/>
              <a:t>Albrecht, T. R., </a:t>
            </a:r>
            <a:r>
              <a:rPr lang="en-US" sz="1800" dirty="0" err="1"/>
              <a:t>Crootof</a:t>
            </a:r>
            <a:r>
              <a:rPr lang="en-US" sz="1800" dirty="0"/>
              <a:t>, A., &amp; Scott, C. A. (2018). The Water-Energy-Food Nexus: A systematic review of methods for Nexus assessment. </a:t>
            </a:r>
            <a:r>
              <a:rPr lang="en-US" sz="1800" i="1" dirty="0"/>
              <a:t>Environmental Research Letters</a:t>
            </a:r>
            <a:r>
              <a:rPr lang="en-US" sz="1800" dirty="0"/>
              <a:t>, </a:t>
            </a:r>
            <a:r>
              <a:rPr lang="en-US" sz="1800" i="1" dirty="0"/>
              <a:t>13</a:t>
            </a:r>
            <a:r>
              <a:rPr lang="en-US" sz="1800" dirty="0"/>
              <a:t>(4). https://doi.org/10.1088/1748-9326/aaa9c6</a:t>
            </a:r>
          </a:p>
          <a:p>
            <a:r>
              <a:rPr lang="en-US" sz="1800" dirty="0" err="1"/>
              <a:t>Anandhi</a:t>
            </a:r>
            <a:r>
              <a:rPr lang="en-US" sz="1800" dirty="0"/>
              <a:t>, A., Srivastava, P., </a:t>
            </a:r>
            <a:r>
              <a:rPr lang="en-US" sz="1800" dirty="0" err="1"/>
              <a:t>Mohtar</a:t>
            </a:r>
            <a:r>
              <a:rPr lang="en-US" sz="1800" dirty="0"/>
              <a:t>, R. H., Lawford, R. G., Sen, S., &amp; Lamba, J. (2023). Methodologies and principles for developing Nexus definitions and conceptualizations: lessons from FEW Nexus studies. </a:t>
            </a:r>
            <a:r>
              <a:rPr lang="en-US" sz="1800" i="1" dirty="0"/>
              <a:t>Journal of the ASABE</a:t>
            </a:r>
            <a:r>
              <a:rPr lang="en-US" sz="1800" dirty="0"/>
              <a:t>, </a:t>
            </a:r>
            <a:r>
              <a:rPr lang="en-US" sz="1800" i="1" dirty="0"/>
              <a:t>66</a:t>
            </a:r>
            <a:r>
              <a:rPr lang="en-US" sz="1800" dirty="0"/>
              <a:t>(2), 205–230.</a:t>
            </a:r>
          </a:p>
          <a:p>
            <a:r>
              <a:rPr lang="en-US" sz="1800" dirty="0"/>
              <a:t>Howarth, C., &amp; </a:t>
            </a:r>
            <a:r>
              <a:rPr lang="en-US" sz="1800" dirty="0" err="1"/>
              <a:t>Monasterolo</a:t>
            </a:r>
            <a:r>
              <a:rPr lang="en-US" sz="1800" dirty="0"/>
              <a:t>, I. (2016). Understanding barriers to decision making in the UK energy-food-water Nexus: The added value of interdisciplinary approaches. In </a:t>
            </a:r>
            <a:r>
              <a:rPr lang="en-US" sz="1800" i="1" dirty="0"/>
              <a:t>Environmental Science and Policy</a:t>
            </a:r>
            <a:r>
              <a:rPr lang="en-US" sz="1800" dirty="0"/>
              <a:t> (Vol. 61, pp. 53–60). https://doi.org/10.1016/j.envsci.2016.03.014</a:t>
            </a:r>
          </a:p>
          <a:p>
            <a:r>
              <a:rPr lang="en-US" sz="1800" dirty="0" err="1"/>
              <a:t>Mannschatz</a:t>
            </a:r>
            <a:r>
              <a:rPr lang="en-US" sz="1800" dirty="0"/>
              <a:t>, T., Wolf, T., &amp; </a:t>
            </a:r>
            <a:r>
              <a:rPr lang="en-US" sz="1800" dirty="0" err="1"/>
              <a:t>Hülsmann</a:t>
            </a:r>
            <a:r>
              <a:rPr lang="en-US" sz="1800" dirty="0"/>
              <a:t>, S. (2016). Nexus Tools Platform: Web-based comparison of modeling tools for analysis of water-soil-waste Nexus. </a:t>
            </a:r>
            <a:r>
              <a:rPr lang="en-US" sz="1800" i="1" dirty="0"/>
              <a:t>Environmental modeling and Software</a:t>
            </a:r>
            <a:r>
              <a:rPr lang="en-US" sz="1800" dirty="0"/>
              <a:t>, </a:t>
            </a:r>
            <a:r>
              <a:rPr lang="en-US" sz="1800" i="1" dirty="0"/>
              <a:t>76</a:t>
            </a:r>
            <a:r>
              <a:rPr lang="en-US" sz="1800" dirty="0"/>
              <a:t>, 137–153. https://doi.org/10.1016/j.envsoft.2015.10.031</a:t>
            </a:r>
          </a:p>
          <a:p>
            <a:r>
              <a:rPr lang="en-US" sz="1800" dirty="0" err="1"/>
              <a:t>Miralles</a:t>
            </a:r>
            <a:r>
              <a:rPr lang="en-US" sz="1800" dirty="0"/>
              <a:t>-Wilhelm, F. (2016). Development and application of integrative modeling tools in support of food-energy-water Nexus planning—a research agenda. In </a:t>
            </a:r>
            <a:r>
              <a:rPr lang="en-US" sz="1800" i="1" dirty="0"/>
              <a:t>Journal of Environmental Studies and Sciences</a:t>
            </a:r>
            <a:r>
              <a:rPr lang="en-US" sz="1800" dirty="0"/>
              <a:t> (Vol. 6, Issue 1, pp. 3–10). https://doi.org/10.1007/s13412-016-0361-1</a:t>
            </a:r>
          </a:p>
          <a:p>
            <a:r>
              <a:rPr lang="en-US" sz="1800" dirty="0"/>
              <a:t>Rodríguez-Gutiérrez, J. E., Castillo-Molar, A., &amp; Fuentes-Cortés, L. F. (2022). A multi-objective assessment for the water-energy-food Nexus for rural distributed energy systems. </a:t>
            </a:r>
            <a:r>
              <a:rPr lang="en-US" sz="1800" i="1" dirty="0"/>
              <a:t>Sustainable Energy Technologies and Assessments</a:t>
            </a:r>
            <a:r>
              <a:rPr lang="en-US" sz="1800" dirty="0"/>
              <a:t>, </a:t>
            </a:r>
            <a:r>
              <a:rPr lang="en-US" sz="1800" i="1" dirty="0"/>
              <a:t>51</a:t>
            </a:r>
            <a:r>
              <a:rPr lang="en-US" sz="1800" dirty="0"/>
              <a:t>(January). https://doi.org/10.1016/j.seta.2022.101956</a:t>
            </a:r>
          </a:p>
        </p:txBody>
      </p:sp>
    </p:spTree>
    <p:extLst>
      <p:ext uri="{BB962C8B-B14F-4D97-AF65-F5344CB8AC3E}">
        <p14:creationId xmlns:p14="http://schemas.microsoft.com/office/powerpoint/2010/main" val="3967658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20460-474E-4F60-A0EF-6ADB077B3B76}"/>
              </a:ext>
            </a:extLst>
          </p:cNvPr>
          <p:cNvSpPr>
            <a:spLocks noGrp="1"/>
          </p:cNvSpPr>
          <p:nvPr>
            <p:ph type="title"/>
          </p:nvPr>
        </p:nvSpPr>
        <p:spPr/>
        <p:txBody>
          <a:bodyPr>
            <a:normAutofit fontScale="90000"/>
          </a:bodyPr>
          <a:lstStyle/>
          <a:p>
            <a:r>
              <a:rPr lang="en-US"/>
              <a:t>3.1 WEFE Nexus Assessment | Conceptual Framework</a:t>
            </a:r>
          </a:p>
        </p:txBody>
      </p:sp>
      <p:pic>
        <p:nvPicPr>
          <p:cNvPr id="5" name="Content Placeholder 4"/>
          <p:cNvPicPr>
            <a:picLocks noGrp="1"/>
          </p:cNvPicPr>
          <p:nvPr>
            <p:ph idx="1"/>
          </p:nvPr>
        </p:nvPicPr>
        <p:blipFill>
          <a:blip r:embed="rId3" cstate="screen">
            <a:extLst>
              <a:ext uri="{28A0092B-C50C-407E-A947-70E740481C1C}">
                <a14:useLocalDpi xmlns:a14="http://schemas.microsoft.com/office/drawing/2010/main"/>
              </a:ext>
            </a:extLst>
          </a:blip>
          <a:stretch>
            <a:fillRect/>
          </a:stretch>
        </p:blipFill>
        <p:spPr>
          <a:xfrm>
            <a:off x="6901542" y="814250"/>
            <a:ext cx="5118267" cy="4746366"/>
          </a:xfrm>
        </p:spPr>
      </p:pic>
      <p:sp>
        <p:nvSpPr>
          <p:cNvPr id="4" name="Content Placeholder 2">
            <a:extLst>
              <a:ext uri="{FF2B5EF4-FFF2-40B4-BE49-F238E27FC236}">
                <a16:creationId xmlns:a16="http://schemas.microsoft.com/office/drawing/2014/main" id="{2475EE13-8AD3-49CE-90D5-7797009C711B}"/>
              </a:ext>
            </a:extLst>
          </p:cNvPr>
          <p:cNvSpPr txBox="1">
            <a:spLocks/>
          </p:cNvSpPr>
          <p:nvPr/>
        </p:nvSpPr>
        <p:spPr>
          <a:xfrm>
            <a:off x="6699742" y="5680206"/>
            <a:ext cx="5521867" cy="62157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ctr">
              <a:spcAft>
                <a:spcPts val="400"/>
              </a:spcAft>
              <a:buNone/>
            </a:pPr>
            <a:r>
              <a:rPr lang="en-US" sz="1900" i="1" dirty="0">
                <a:solidFill>
                  <a:schemeClr val="tx1"/>
                </a:solidFill>
                <a:ea typeface="+mn-lt"/>
                <a:cs typeface="+mn-lt"/>
              </a:rPr>
              <a:t>Figure: Regional framework for resource Nexus assessment (Source: Nhamo et al., 2018)</a:t>
            </a:r>
          </a:p>
          <a:p>
            <a:pPr marL="0" indent="0" algn="ctr">
              <a:buNone/>
            </a:pPr>
            <a:r>
              <a:rPr lang="en-US" sz="1900" i="1" dirty="0">
                <a:ea typeface="+mn-lt"/>
                <a:cs typeface="+mn-lt"/>
              </a:rPr>
              <a:t> </a:t>
            </a:r>
          </a:p>
        </p:txBody>
      </p:sp>
      <p:sp>
        <p:nvSpPr>
          <p:cNvPr id="3" name="Content Placeholder 2">
            <a:extLst>
              <a:ext uri="{FF2B5EF4-FFF2-40B4-BE49-F238E27FC236}">
                <a16:creationId xmlns:a16="http://schemas.microsoft.com/office/drawing/2014/main" id="{099D9FFC-D98B-CEEC-51E6-FB27CAC2CD97}"/>
              </a:ext>
            </a:extLst>
          </p:cNvPr>
          <p:cNvSpPr txBox="1">
            <a:spLocks/>
          </p:cNvSpPr>
          <p:nvPr/>
        </p:nvSpPr>
        <p:spPr>
          <a:xfrm>
            <a:off x="531223" y="895159"/>
            <a:ext cx="6370319" cy="554646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0"/>
              </a:spcBef>
              <a:spcAft>
                <a:spcPts val="800"/>
              </a:spcAft>
              <a:buFont typeface="Arial" panose="020B0604020202020204" pitchFamily="34" charset="0"/>
              <a:buChar char="•"/>
              <a:defRPr sz="2400" kern="1200">
                <a:solidFill>
                  <a:schemeClr val="tx1"/>
                </a:solidFill>
                <a:latin typeface="Tw Cen MT" panose="020B0602020104020603" pitchFamily="34" charset="0"/>
                <a:ea typeface="+mn-ea"/>
                <a:cs typeface="Arial" panose="020B0604020202020204" pitchFamily="34" charset="0"/>
              </a:defRPr>
            </a:lvl1pPr>
            <a:lvl2pPr marL="685800" indent="-228600" algn="l" defTabSz="914400" rtl="0" eaLnBrk="1" latinLnBrk="0" hangingPunct="1">
              <a:lnSpc>
                <a:spcPct val="100000"/>
              </a:lnSpc>
              <a:spcBef>
                <a:spcPts val="0"/>
              </a:spcBef>
              <a:spcAft>
                <a:spcPts val="800"/>
              </a:spcAft>
              <a:buFont typeface="Arial" panose="020B0604020202020204" pitchFamily="34" charset="0"/>
              <a:buChar char="–"/>
              <a:defRPr sz="2200" kern="1200">
                <a:solidFill>
                  <a:srgbClr val="0070C0"/>
                </a:solidFill>
                <a:latin typeface="Tw Cen MT" panose="020B0602020104020603" pitchFamily="34" charset="0"/>
                <a:ea typeface="+mn-ea"/>
                <a:cs typeface="Arial" panose="020B0604020202020204" pitchFamily="34" charset="0"/>
              </a:defRPr>
            </a:lvl2pPr>
            <a:lvl3pPr marL="1143000" indent="-22860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accent2">
                    <a:lumMod val="75000"/>
                  </a:schemeClr>
                </a:solidFill>
                <a:latin typeface="Tw Cen MT" panose="020B0602020104020603" pitchFamily="34" charset="0"/>
                <a:ea typeface="+mn-ea"/>
                <a:cs typeface="Arial" panose="020B0604020202020204" pitchFamily="34" charset="0"/>
              </a:defRPr>
            </a:lvl3pPr>
            <a:lvl4pPr marL="1600200" indent="-228600" algn="l" defTabSz="914400" rtl="0" eaLnBrk="1" latinLnBrk="0" hangingPunct="1">
              <a:lnSpc>
                <a:spcPct val="100000"/>
              </a:lnSpc>
              <a:spcBef>
                <a:spcPts val="0"/>
              </a:spcBef>
              <a:spcAft>
                <a:spcPts val="800"/>
              </a:spcAft>
              <a:buFont typeface="Wingdings" panose="05000000000000000000" pitchFamily="2" charset="2"/>
              <a:buChar char="ü"/>
              <a:defRPr sz="1800" kern="1200">
                <a:solidFill>
                  <a:srgbClr val="00B050"/>
                </a:solidFill>
                <a:latin typeface="Tw Cen MT" panose="020B06020201040206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mn-lt"/>
                <a:ea typeface="+mn-lt"/>
                <a:cs typeface="+mn-lt"/>
              </a:rPr>
              <a:t>Conceptual models/frameworks serve as a theoretical foundation for understanding the interconnectedness of WEFE resources.</a:t>
            </a:r>
          </a:p>
          <a:p>
            <a:r>
              <a:rPr lang="en-US" dirty="0">
                <a:latin typeface="+mn-lt"/>
                <a:ea typeface="+mn-lt"/>
                <a:cs typeface="+mn-lt"/>
              </a:rPr>
              <a:t>They provide key system specifics such as the </a:t>
            </a:r>
            <a:r>
              <a:rPr lang="en-US" b="1" dirty="0">
                <a:solidFill>
                  <a:schemeClr val="accent5"/>
                </a:solidFill>
                <a:latin typeface="+mn-lt"/>
                <a:ea typeface="+mn-lt"/>
                <a:cs typeface="+mn-lt"/>
              </a:rPr>
              <a:t>changes in model state, scope/boundary, how the simulated system should work, the entities that it contains, and the interactions, rules, and equations</a:t>
            </a:r>
            <a:r>
              <a:rPr lang="en-US" dirty="0">
                <a:solidFill>
                  <a:schemeClr val="accent5"/>
                </a:solidFill>
                <a:latin typeface="+mn-lt"/>
                <a:ea typeface="+mn-lt"/>
                <a:cs typeface="+mn-lt"/>
              </a:rPr>
              <a:t> </a:t>
            </a:r>
            <a:r>
              <a:rPr lang="en-US" dirty="0">
                <a:latin typeface="+mn-lt"/>
                <a:ea typeface="+mn-lt"/>
                <a:cs typeface="+mn-lt"/>
              </a:rPr>
              <a:t>that determine its behavior (</a:t>
            </a:r>
            <a:r>
              <a:rPr lang="en-US" dirty="0" err="1">
                <a:latin typeface="+mn-lt"/>
                <a:ea typeface="+mn-lt"/>
                <a:cs typeface="+mn-lt"/>
              </a:rPr>
              <a:t>Anandhi</a:t>
            </a:r>
            <a:r>
              <a:rPr lang="en-US" dirty="0">
                <a:latin typeface="+mn-lt"/>
                <a:ea typeface="+mn-lt"/>
                <a:cs typeface="+mn-lt"/>
              </a:rPr>
              <a:t> et al., 2023). </a:t>
            </a:r>
          </a:p>
          <a:p>
            <a:r>
              <a:rPr lang="en-US" dirty="0">
                <a:latin typeface="+mn-lt"/>
                <a:ea typeface="+mn-lt"/>
                <a:cs typeface="+mn-lt"/>
              </a:rPr>
              <a:t>Why conceptual models?</a:t>
            </a:r>
          </a:p>
          <a:p>
            <a:pPr lvl="1"/>
            <a:r>
              <a:rPr lang="en-US" dirty="0">
                <a:solidFill>
                  <a:schemeClr val="accent5"/>
                </a:solidFill>
                <a:latin typeface="+mn-lt"/>
                <a:ea typeface="+mn-lt"/>
                <a:cs typeface="+mn-lt"/>
              </a:rPr>
              <a:t>to </a:t>
            </a:r>
            <a:r>
              <a:rPr lang="en-US" b="1" dirty="0">
                <a:solidFill>
                  <a:schemeClr val="accent5"/>
                </a:solidFill>
                <a:latin typeface="+mn-lt"/>
                <a:ea typeface="+mn-lt"/>
                <a:cs typeface="+mn-lt"/>
              </a:rPr>
              <a:t>collate, visualize, understand, and explain problems and their potential solutions </a:t>
            </a:r>
            <a:r>
              <a:rPr lang="en-US" dirty="0">
                <a:solidFill>
                  <a:schemeClr val="accent5"/>
                </a:solidFill>
                <a:latin typeface="+mn-lt"/>
                <a:ea typeface="+mn-lt"/>
                <a:cs typeface="+mn-lt"/>
              </a:rPr>
              <a:t>through bringing together and summarizing information in a standard, logical, and hierarchical way (</a:t>
            </a:r>
            <a:r>
              <a:rPr lang="en-US" dirty="0" err="1">
                <a:solidFill>
                  <a:schemeClr val="accent5"/>
                </a:solidFill>
                <a:latin typeface="+mn-lt"/>
                <a:ea typeface="+mn-lt"/>
                <a:cs typeface="+mn-lt"/>
              </a:rPr>
              <a:t>Anandhi</a:t>
            </a:r>
            <a:r>
              <a:rPr lang="en-US" dirty="0">
                <a:solidFill>
                  <a:schemeClr val="accent5"/>
                </a:solidFill>
                <a:latin typeface="+mn-lt"/>
                <a:ea typeface="+mn-lt"/>
                <a:cs typeface="+mn-lt"/>
              </a:rPr>
              <a:t> et al., 2023). </a:t>
            </a:r>
          </a:p>
        </p:txBody>
      </p:sp>
    </p:spTree>
    <p:extLst>
      <p:ext uri="{BB962C8B-B14F-4D97-AF65-F5344CB8AC3E}">
        <p14:creationId xmlns:p14="http://schemas.microsoft.com/office/powerpoint/2010/main" val="97727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8720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0" dirty="0">
                <a:latin typeface="Tw Cen MT" panose="020B0602020104020603" pitchFamily="34" charset="0"/>
                <a:cs typeface="Arial" panose="020B0604020202020204" pitchFamily="34" charset="0"/>
              </a:rPr>
              <a:t>3.4 Impact Assessment</a:t>
            </a:r>
          </a:p>
        </p:txBody>
      </p:sp>
      <p:sp>
        <p:nvSpPr>
          <p:cNvPr id="7" name="Title 5">
            <a:extLst>
              <a:ext uri="{FF2B5EF4-FFF2-40B4-BE49-F238E27FC236}">
                <a16:creationId xmlns:a16="http://schemas.microsoft.com/office/drawing/2014/main" id="{722DBCA7-C37D-4F6F-8FC6-E5C489830045}"/>
              </a:ext>
            </a:extLst>
          </p:cNvPr>
          <p:cNvSpPr txBox="1">
            <a:spLocks/>
          </p:cNvSpPr>
          <p:nvPr/>
        </p:nvSpPr>
        <p:spPr bwMode="auto">
          <a:xfrm>
            <a:off x="4444180" y="1"/>
            <a:ext cx="7246375" cy="6857999"/>
          </a:xfrm>
          <a:prstGeom prst="rect">
            <a:avLst/>
          </a:prstGeom>
          <a:no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342900" indent="-342900">
              <a:spcBef>
                <a:spcPct val="0"/>
              </a:spcBef>
              <a:spcAft>
                <a:spcPts val="1000"/>
              </a:spcAft>
            </a:pPr>
            <a:r>
              <a:rPr lang="en-GB" sz="3000" dirty="0">
                <a:latin typeface="+mn-lt"/>
                <a:cs typeface="Arial" panose="020B0604020202020204" pitchFamily="34" charset="0"/>
              </a:rPr>
              <a:t>Impacts of changed context on the Nexus situation</a:t>
            </a:r>
          </a:p>
          <a:p>
            <a:pPr marL="342900" indent="-342900">
              <a:spcBef>
                <a:spcPct val="0"/>
              </a:spcBef>
              <a:spcAft>
                <a:spcPts val="1000"/>
              </a:spcAft>
            </a:pPr>
            <a:r>
              <a:rPr lang="en-GB" sz="3000" dirty="0">
                <a:latin typeface="+mn-lt"/>
                <a:cs typeface="Arial" panose="020B0604020202020204" pitchFamily="34" charset="0"/>
              </a:rPr>
              <a:t>Impacts of Nexus projects and interventions </a:t>
            </a:r>
          </a:p>
          <a:p>
            <a:pPr marL="342900" indent="-342900">
              <a:spcBef>
                <a:spcPct val="0"/>
              </a:spcBef>
              <a:spcAft>
                <a:spcPts val="1000"/>
              </a:spcAft>
            </a:pPr>
            <a:r>
              <a:rPr lang="en-GB" sz="3000" dirty="0">
                <a:latin typeface="+mn-lt"/>
                <a:cs typeface="Arial" panose="020B0604020202020204" pitchFamily="34" charset="0"/>
              </a:rPr>
              <a:t>Results framework for impact assessment</a:t>
            </a:r>
          </a:p>
        </p:txBody>
      </p:sp>
    </p:spTree>
    <p:extLst>
      <p:ext uri="{BB962C8B-B14F-4D97-AF65-F5344CB8AC3E}">
        <p14:creationId xmlns:p14="http://schemas.microsoft.com/office/powerpoint/2010/main" val="123441325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0E85D-A28C-DE24-2731-6FFBDC5E43E7}"/>
              </a:ext>
            </a:extLst>
          </p:cNvPr>
          <p:cNvSpPr>
            <a:spLocks noGrp="1"/>
          </p:cNvSpPr>
          <p:nvPr>
            <p:ph type="title"/>
          </p:nvPr>
        </p:nvSpPr>
        <p:spPr/>
        <p:txBody>
          <a:bodyPr>
            <a:normAutofit fontScale="90000"/>
          </a:bodyPr>
          <a:lstStyle/>
          <a:p>
            <a:r>
              <a:rPr lang="en-US"/>
              <a:t>Session Delivery Plan [2 </a:t>
            </a:r>
            <a:r>
              <a:rPr lang="en-US" err="1"/>
              <a:t>hrs</a:t>
            </a:r>
            <a:r>
              <a:rPr lang="en-US"/>
              <a:t>, 30 mins]</a:t>
            </a:r>
          </a:p>
        </p:txBody>
      </p:sp>
      <p:graphicFrame>
        <p:nvGraphicFramePr>
          <p:cNvPr id="4" name="Table 3">
            <a:extLst>
              <a:ext uri="{FF2B5EF4-FFF2-40B4-BE49-F238E27FC236}">
                <a16:creationId xmlns:a16="http://schemas.microsoft.com/office/drawing/2014/main" id="{5B8ADB52-6E16-AADF-27C4-A248949ABDFC}"/>
              </a:ext>
            </a:extLst>
          </p:cNvPr>
          <p:cNvGraphicFramePr>
            <a:graphicFrameLocks noGrp="1"/>
          </p:cNvGraphicFramePr>
          <p:nvPr>
            <p:extLst>
              <p:ext uri="{D42A27DB-BD31-4B8C-83A1-F6EECF244321}">
                <p14:modId xmlns:p14="http://schemas.microsoft.com/office/powerpoint/2010/main" val="2872517462"/>
              </p:ext>
            </p:extLst>
          </p:nvPr>
        </p:nvGraphicFramePr>
        <p:xfrm>
          <a:off x="531223" y="872067"/>
          <a:ext cx="10996748" cy="3749040"/>
        </p:xfrm>
        <a:graphic>
          <a:graphicData uri="http://schemas.openxmlformats.org/drawingml/2006/table">
            <a:tbl>
              <a:tblPr firstRow="1" bandRow="1">
                <a:tableStyleId>{F5AB1C69-6EDB-4FF4-983F-18BD219EF322}</a:tableStyleId>
              </a:tblPr>
              <a:tblGrid>
                <a:gridCol w="1592545">
                  <a:extLst>
                    <a:ext uri="{9D8B030D-6E8A-4147-A177-3AD203B41FA5}">
                      <a16:colId xmlns:a16="http://schemas.microsoft.com/office/drawing/2014/main" val="2561764042"/>
                    </a:ext>
                  </a:extLst>
                </a:gridCol>
                <a:gridCol w="5670934">
                  <a:extLst>
                    <a:ext uri="{9D8B030D-6E8A-4147-A177-3AD203B41FA5}">
                      <a16:colId xmlns:a16="http://schemas.microsoft.com/office/drawing/2014/main" val="276122388"/>
                    </a:ext>
                  </a:extLst>
                </a:gridCol>
                <a:gridCol w="3733269">
                  <a:extLst>
                    <a:ext uri="{9D8B030D-6E8A-4147-A177-3AD203B41FA5}">
                      <a16:colId xmlns:a16="http://schemas.microsoft.com/office/drawing/2014/main" val="1631192187"/>
                    </a:ext>
                  </a:extLst>
                </a:gridCol>
              </a:tblGrid>
              <a:tr h="370840">
                <a:tc>
                  <a:txBody>
                    <a:bodyPr/>
                    <a:lstStyle/>
                    <a:p>
                      <a:r>
                        <a:rPr lang="en-US" sz="2400" dirty="0"/>
                        <a:t>Time</a:t>
                      </a:r>
                      <a:endParaRPr lang="en-US" sz="2400" dirty="0">
                        <a:latin typeface="+mn-lt"/>
                      </a:endParaRPr>
                    </a:p>
                  </a:txBody>
                  <a:tcPr/>
                </a:tc>
                <a:tc>
                  <a:txBody>
                    <a:bodyPr/>
                    <a:lstStyle/>
                    <a:p>
                      <a:r>
                        <a:rPr lang="en-US" sz="2400"/>
                        <a:t>Activity</a:t>
                      </a:r>
                      <a:endParaRPr lang="en-US" sz="2400">
                        <a:latin typeface="+mn-lt"/>
                      </a:endParaRPr>
                    </a:p>
                  </a:txBody>
                  <a:tcPr/>
                </a:tc>
                <a:tc>
                  <a:txBody>
                    <a:bodyPr/>
                    <a:lstStyle/>
                    <a:p>
                      <a:r>
                        <a:rPr lang="en-US" sz="2400"/>
                        <a:t>Facilitator</a:t>
                      </a:r>
                      <a:endParaRPr lang="en-US" sz="2400">
                        <a:latin typeface="+mn-lt"/>
                      </a:endParaRPr>
                    </a:p>
                  </a:txBody>
                  <a:tcPr/>
                </a:tc>
                <a:extLst>
                  <a:ext uri="{0D108BD9-81ED-4DB2-BD59-A6C34878D82A}">
                    <a16:rowId xmlns:a16="http://schemas.microsoft.com/office/drawing/2014/main" val="4246574102"/>
                  </a:ext>
                </a:extLst>
              </a:tr>
              <a:tr h="370840">
                <a:tc>
                  <a:txBody>
                    <a:bodyPr/>
                    <a:lstStyle/>
                    <a:p>
                      <a:r>
                        <a:rPr lang="en-US" sz="2400"/>
                        <a:t>25 minutes</a:t>
                      </a:r>
                      <a:endParaRPr lang="en-US" sz="2400">
                        <a:latin typeface="+mn-lt"/>
                      </a:endParaRPr>
                    </a:p>
                  </a:txBody>
                  <a:tcPr/>
                </a:tc>
                <a:tc>
                  <a:txBody>
                    <a:bodyPr/>
                    <a:lstStyle/>
                    <a:p>
                      <a:r>
                        <a:rPr lang="en-US" sz="2400"/>
                        <a:t>Exercise 3-7: Open discussion – What aspects need to be considered for impact assessment in the WEFE Nexus context?</a:t>
                      </a:r>
                      <a:endParaRPr lang="en-US" sz="2400">
                        <a:latin typeface="+mn-lt"/>
                      </a:endParaRPr>
                    </a:p>
                  </a:txBody>
                  <a:tcPr/>
                </a:tc>
                <a:tc>
                  <a:txBody>
                    <a:bodyPr/>
                    <a:lstStyle/>
                    <a:p>
                      <a:r>
                        <a:rPr lang="en-US" sz="2400"/>
                        <a:t>Prof. Rajesh K. Rai</a:t>
                      </a:r>
                      <a:endParaRPr lang="en-US" sz="2400">
                        <a:latin typeface="+mn-lt"/>
                      </a:endParaRPr>
                    </a:p>
                  </a:txBody>
                  <a:tcPr/>
                </a:tc>
                <a:extLst>
                  <a:ext uri="{0D108BD9-81ED-4DB2-BD59-A6C34878D82A}">
                    <a16:rowId xmlns:a16="http://schemas.microsoft.com/office/drawing/2014/main" val="468878507"/>
                  </a:ext>
                </a:extLst>
              </a:tr>
              <a:tr h="370840">
                <a:tc>
                  <a:txBody>
                    <a:bodyPr/>
                    <a:lstStyle/>
                    <a:p>
                      <a:r>
                        <a:rPr lang="en-US" sz="2400"/>
                        <a:t>60 minutes</a:t>
                      </a:r>
                      <a:endParaRPr lang="en-US" sz="2400">
                        <a:latin typeface="+mn-lt"/>
                      </a:endParaRPr>
                    </a:p>
                  </a:txBody>
                  <a:tcPr/>
                </a:tc>
                <a:tc>
                  <a:txBody>
                    <a:bodyPr/>
                    <a:lstStyle/>
                    <a:p>
                      <a:r>
                        <a:rPr lang="en-US" sz="2400"/>
                        <a:t>Lecture – Aspects of an impact assessment</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Rajesh K. Rai</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345109236"/>
                  </a:ext>
                </a:extLst>
              </a:tr>
              <a:tr h="370840">
                <a:tc>
                  <a:txBody>
                    <a:bodyPr/>
                    <a:lstStyle/>
                    <a:p>
                      <a:r>
                        <a:rPr lang="en-US" sz="2400"/>
                        <a:t>60 minutes</a:t>
                      </a:r>
                      <a:endParaRPr lang="en-US" sz="2400">
                        <a:latin typeface="+mn-lt"/>
                      </a:endParaRPr>
                    </a:p>
                  </a:txBody>
                  <a:tcPr/>
                </a:tc>
                <a:tc>
                  <a:txBody>
                    <a:bodyPr/>
                    <a:lstStyle/>
                    <a:p>
                      <a:r>
                        <a:rPr lang="en-US" sz="2400"/>
                        <a:t>Exercise 3-8: Group Work – Developing a theory of change for an “Inclusive WEFE Nexus Solution”</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solidFill>
                            <a:prstClr val="black"/>
                          </a:solidFill>
                          <a:effectLst/>
                          <a:uLnTx/>
                          <a:uFillTx/>
                        </a:rPr>
                        <a:t>Prof. Rajesh K. Rai</a:t>
                      </a:r>
                      <a:endParaRPr kumimoji="0" lang="en-US" sz="24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3936617967"/>
                  </a:ext>
                </a:extLst>
              </a:tr>
              <a:tr h="370840">
                <a:tc>
                  <a:txBody>
                    <a:bodyPr/>
                    <a:lstStyle/>
                    <a:p>
                      <a:r>
                        <a:rPr lang="en-US" sz="2400"/>
                        <a:t>5 minutes</a:t>
                      </a:r>
                      <a:endParaRPr lang="en-US" sz="2400">
                        <a:latin typeface="+mn-lt"/>
                      </a:endParaRPr>
                    </a:p>
                  </a:txBody>
                  <a:tcPr/>
                </a:tc>
                <a:tc>
                  <a:txBody>
                    <a:bodyPr/>
                    <a:lstStyle/>
                    <a:p>
                      <a:r>
                        <a:rPr lang="en-US" sz="2400"/>
                        <a:t>Summary of session</a:t>
                      </a:r>
                      <a:endParaRPr lang="en-US" sz="240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Prof. Rajesh K. Rai</a:t>
                      </a:r>
                      <a:endParaRPr kumimoji="0" lang="en-US" sz="2400" b="0" i="0" u="none" strike="noStrike" kern="1200" cap="none" spc="0" normalizeH="0" baseline="0" noProof="0" dirty="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2652451463"/>
                  </a:ext>
                </a:extLst>
              </a:tr>
            </a:tbl>
          </a:graphicData>
        </a:graphic>
      </p:graphicFrame>
    </p:spTree>
    <p:extLst>
      <p:ext uri="{BB962C8B-B14F-4D97-AF65-F5344CB8AC3E}">
        <p14:creationId xmlns:p14="http://schemas.microsoft.com/office/powerpoint/2010/main" val="323654256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0AD7-DB04-7952-2CB5-BC200F4D959F}"/>
              </a:ext>
            </a:extLst>
          </p:cNvPr>
          <p:cNvSpPr>
            <a:spLocks noGrp="1"/>
          </p:cNvSpPr>
          <p:nvPr>
            <p:ph type="title"/>
          </p:nvPr>
        </p:nvSpPr>
        <p:spPr/>
        <p:txBody>
          <a:bodyPr>
            <a:normAutofit fontScale="90000"/>
          </a:bodyPr>
          <a:lstStyle/>
          <a:p>
            <a:r>
              <a:rPr lang="en-US"/>
              <a:t>Exercise 3-7: Open Discussion [25 mins]</a:t>
            </a:r>
          </a:p>
        </p:txBody>
      </p:sp>
      <p:sp>
        <p:nvSpPr>
          <p:cNvPr id="3" name="Content Placeholder 2">
            <a:extLst>
              <a:ext uri="{FF2B5EF4-FFF2-40B4-BE49-F238E27FC236}">
                <a16:creationId xmlns:a16="http://schemas.microsoft.com/office/drawing/2014/main" id="{7584140D-6F2E-5F92-84C6-68D6CBA891A6}"/>
              </a:ext>
            </a:extLst>
          </p:cNvPr>
          <p:cNvSpPr>
            <a:spLocks noGrp="1"/>
          </p:cNvSpPr>
          <p:nvPr>
            <p:ph idx="1"/>
          </p:nvPr>
        </p:nvSpPr>
        <p:spPr/>
        <p:txBody>
          <a:bodyPr>
            <a:normAutofit/>
          </a:bodyPr>
          <a:lstStyle/>
          <a:p>
            <a:r>
              <a:rPr lang="en-US" sz="3000" dirty="0"/>
              <a:t>Participant reflection – What aspects need to be considered in an impact assessment study? How can those approaches be customized in the context of a Nexus assessment?</a:t>
            </a:r>
          </a:p>
          <a:p>
            <a:pPr lvl="1"/>
            <a:r>
              <a:rPr lang="en-US" sz="2800" dirty="0"/>
              <a:t>Participants have 5 minutes to reflect and write down their thoughts</a:t>
            </a:r>
          </a:p>
          <a:p>
            <a:pPr lvl="1"/>
            <a:r>
              <a:rPr lang="en-US" sz="2800" dirty="0"/>
              <a:t>Next, participants may share their ideas</a:t>
            </a:r>
          </a:p>
        </p:txBody>
      </p:sp>
    </p:spTree>
    <p:extLst>
      <p:ext uri="{BB962C8B-B14F-4D97-AF65-F5344CB8AC3E}">
        <p14:creationId xmlns:p14="http://schemas.microsoft.com/office/powerpoint/2010/main" val="393748460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F289B-5400-FB5F-B89D-257DED56B487}"/>
              </a:ext>
            </a:extLst>
          </p:cNvPr>
          <p:cNvSpPr>
            <a:spLocks noGrp="1"/>
          </p:cNvSpPr>
          <p:nvPr>
            <p:ph type="title"/>
          </p:nvPr>
        </p:nvSpPr>
        <p:spPr/>
        <p:txBody>
          <a:bodyPr>
            <a:normAutofit fontScale="90000"/>
          </a:bodyPr>
          <a:lstStyle/>
          <a:p>
            <a:r>
              <a:rPr lang="en-US"/>
              <a:t>3.4 Impact Assessment | Perspectives</a:t>
            </a:r>
          </a:p>
        </p:txBody>
      </p:sp>
      <p:sp>
        <p:nvSpPr>
          <p:cNvPr id="3" name="Content Placeholder 2">
            <a:extLst>
              <a:ext uri="{FF2B5EF4-FFF2-40B4-BE49-F238E27FC236}">
                <a16:creationId xmlns:a16="http://schemas.microsoft.com/office/drawing/2014/main" id="{A774A7BC-AE18-6441-8288-19007C7C0008}"/>
              </a:ext>
            </a:extLst>
          </p:cNvPr>
          <p:cNvSpPr>
            <a:spLocks noGrp="1"/>
          </p:cNvSpPr>
          <p:nvPr>
            <p:ph idx="1"/>
          </p:nvPr>
        </p:nvSpPr>
        <p:spPr>
          <a:xfrm>
            <a:off x="531223" y="895159"/>
            <a:ext cx="10833463" cy="5392430"/>
          </a:xfrm>
        </p:spPr>
        <p:txBody>
          <a:bodyPr>
            <a:normAutofit/>
          </a:bodyPr>
          <a:lstStyle/>
          <a:p>
            <a:r>
              <a:rPr lang="en-US" dirty="0"/>
              <a:t>Impact of contextual changes on the current Nexus status</a:t>
            </a:r>
          </a:p>
          <a:p>
            <a:pPr lvl="1"/>
            <a:r>
              <a:rPr lang="en-US" dirty="0"/>
              <a:t>Changed context: </a:t>
            </a:r>
            <a:r>
              <a:rPr lang="en-GB" sz="2400" dirty="0"/>
              <a:t>institutional changes, climate/environmental/socio-economic changes, policy changes</a:t>
            </a:r>
          </a:p>
          <a:p>
            <a:pPr lvl="1"/>
            <a:r>
              <a:rPr lang="en-GB" sz="2400" dirty="0"/>
              <a:t>Nexus status: sustainability of resources, their allocation, trade-offs and synergies</a:t>
            </a:r>
          </a:p>
          <a:p>
            <a:r>
              <a:rPr lang="en-US" dirty="0"/>
              <a:t>Impacts of Nexus approaches/interventions on broader goals</a:t>
            </a:r>
          </a:p>
          <a:p>
            <a:pPr lvl="1"/>
            <a:r>
              <a:rPr lang="en-US" dirty="0"/>
              <a:t>Economic</a:t>
            </a:r>
          </a:p>
          <a:p>
            <a:pPr lvl="2"/>
            <a:r>
              <a:rPr lang="en-US" dirty="0"/>
              <a:t>Value of resources (e.g., water, energy, etc.), sustainability of resources</a:t>
            </a:r>
          </a:p>
          <a:p>
            <a:pPr lvl="1"/>
            <a:r>
              <a:rPr lang="en-US" dirty="0"/>
              <a:t>Environmental</a:t>
            </a:r>
          </a:p>
          <a:p>
            <a:pPr lvl="2"/>
            <a:r>
              <a:rPr lang="en-US" dirty="0"/>
              <a:t>Ecosystem, externalities, sustainability of resources</a:t>
            </a:r>
          </a:p>
          <a:p>
            <a:pPr lvl="1"/>
            <a:r>
              <a:rPr lang="en-US" dirty="0"/>
              <a:t>Social</a:t>
            </a:r>
          </a:p>
          <a:p>
            <a:pPr lvl="2"/>
            <a:r>
              <a:rPr lang="en-US" dirty="0"/>
              <a:t>Access to resources (water, energy, etc.) </a:t>
            </a:r>
          </a:p>
          <a:p>
            <a:pPr lvl="1"/>
            <a:endParaRPr lang="en-US" dirty="0"/>
          </a:p>
        </p:txBody>
      </p:sp>
    </p:spTree>
    <p:extLst>
      <p:ext uri="{BB962C8B-B14F-4D97-AF65-F5344CB8AC3E}">
        <p14:creationId xmlns:p14="http://schemas.microsoft.com/office/powerpoint/2010/main" val="61488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DC093-4D85-FCA6-636B-08492FD2539A}"/>
              </a:ext>
            </a:extLst>
          </p:cNvPr>
          <p:cNvSpPr>
            <a:spLocks noGrp="1"/>
          </p:cNvSpPr>
          <p:nvPr>
            <p:ph type="title"/>
          </p:nvPr>
        </p:nvSpPr>
        <p:spPr/>
        <p:txBody>
          <a:bodyPr>
            <a:normAutofit fontScale="90000"/>
          </a:bodyPr>
          <a:lstStyle/>
          <a:p>
            <a:r>
              <a:rPr lang="en-US"/>
              <a:t>3.4 Impact Assessment | Perspectives | Climate Impact on Nexus</a:t>
            </a:r>
          </a:p>
        </p:txBody>
      </p:sp>
      <p:sp>
        <p:nvSpPr>
          <p:cNvPr id="3" name="Content Placeholder 2">
            <a:extLst>
              <a:ext uri="{FF2B5EF4-FFF2-40B4-BE49-F238E27FC236}">
                <a16:creationId xmlns:a16="http://schemas.microsoft.com/office/drawing/2014/main" id="{A273BFBC-7EE8-EF02-914B-EC8D129D0F1A}"/>
              </a:ext>
            </a:extLst>
          </p:cNvPr>
          <p:cNvSpPr>
            <a:spLocks noGrp="1"/>
          </p:cNvSpPr>
          <p:nvPr>
            <p:ph idx="1"/>
          </p:nvPr>
        </p:nvSpPr>
        <p:spPr>
          <a:xfrm>
            <a:off x="531223" y="895159"/>
            <a:ext cx="5014171" cy="5392430"/>
          </a:xfrm>
        </p:spPr>
        <p:txBody>
          <a:bodyPr>
            <a:normAutofit/>
          </a:bodyPr>
          <a:lstStyle/>
          <a:p>
            <a:r>
              <a:rPr lang="en-US" sz="2600" dirty="0"/>
              <a:t>How to assess the impact of climate change on the Nexus </a:t>
            </a:r>
          </a:p>
          <a:p>
            <a:pPr lvl="1"/>
            <a:r>
              <a:rPr lang="en-US" sz="2400" dirty="0"/>
              <a:t>Look into potential linkage of climate change with changes in resources, as shown in example figure</a:t>
            </a:r>
          </a:p>
          <a:p>
            <a:pPr lvl="1"/>
            <a:r>
              <a:rPr lang="en-US" sz="2600" dirty="0"/>
              <a:t>Quantify those linkages using appropriate means/approaches</a:t>
            </a:r>
          </a:p>
          <a:p>
            <a:pPr lvl="1"/>
            <a:r>
              <a:rPr lang="en-US" sz="2600" dirty="0"/>
              <a:t>Evaluate trade-offs and synergies</a:t>
            </a:r>
          </a:p>
        </p:txBody>
      </p:sp>
      <p:pic>
        <p:nvPicPr>
          <p:cNvPr id="6146" name="Picture 2" descr="The Climate Change, Energy, Water and Food Production Nexus. (Source: World Business Council for Sustainable Development, 2013 21 )  ">
            <a:extLst>
              <a:ext uri="{FF2B5EF4-FFF2-40B4-BE49-F238E27FC236}">
                <a16:creationId xmlns:a16="http://schemas.microsoft.com/office/drawing/2014/main" id="{3B684367-FEA5-012C-8FA9-67C713BAC37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97426" y="895159"/>
            <a:ext cx="6095546" cy="471913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731839" y="5819507"/>
            <a:ext cx="6026720" cy="584775"/>
          </a:xfrm>
          <a:prstGeom prst="rect">
            <a:avLst/>
          </a:prstGeom>
        </p:spPr>
        <p:txBody>
          <a:bodyPr wrap="square">
            <a:spAutoFit/>
          </a:bodyPr>
          <a:lstStyle/>
          <a:p>
            <a:pPr algn="ctr"/>
            <a:r>
              <a:rPr lang="en-US" sz="1600" i="1" dirty="0">
                <a:latin typeface="Tw Cen MT" panose="020B0602020104020603" pitchFamily="34" charset="0"/>
              </a:rPr>
              <a:t>Figure : The Climate Change, Energy, Water and Food Production Nexus.</a:t>
            </a:r>
          </a:p>
          <a:p>
            <a:pPr algn="ctr"/>
            <a:r>
              <a:rPr lang="en-US" sz="1600" i="1" dirty="0">
                <a:latin typeface="Tw Cen MT" panose="020B0602020104020603" pitchFamily="34" charset="0"/>
              </a:rPr>
              <a:t>(Source: </a:t>
            </a:r>
            <a:r>
              <a:rPr lang="en-US" sz="1600" i="1" dirty="0" err="1">
                <a:latin typeface="Tw Cen MT" panose="020B0602020104020603" pitchFamily="34" charset="0"/>
              </a:rPr>
              <a:t>Nwagbara</a:t>
            </a:r>
            <a:r>
              <a:rPr lang="en-US" sz="1600" i="1" dirty="0">
                <a:latin typeface="Tw Cen MT" panose="020B0602020104020603" pitchFamily="34" charset="0"/>
              </a:rPr>
              <a:t> &amp; Smith, 2016)</a:t>
            </a:r>
          </a:p>
        </p:txBody>
      </p:sp>
    </p:spTree>
    <p:extLst>
      <p:ext uri="{BB962C8B-B14F-4D97-AF65-F5344CB8AC3E}">
        <p14:creationId xmlns:p14="http://schemas.microsoft.com/office/powerpoint/2010/main" val="124784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a:t>3.4 Impact Assessment | Perspectives for Evaluating Impacts</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p:txBody>
          <a:bodyPr>
            <a:noAutofit/>
          </a:bodyPr>
          <a:lstStyle/>
          <a:p>
            <a:pPr marL="0" indent="0">
              <a:buNone/>
            </a:pPr>
            <a:r>
              <a:rPr lang="en-US" b="1" dirty="0"/>
              <a:t>Five perspectives used to view WEFE Nexus (Proctor et al., 2021)</a:t>
            </a:r>
          </a:p>
          <a:p>
            <a:pPr marL="914400" lvl="1" indent="-457200">
              <a:buFont typeface="+mj-lt"/>
              <a:buAutoNum type="arabicPeriod"/>
            </a:pPr>
            <a:r>
              <a:rPr lang="en-US" sz="2400" dirty="0">
                <a:solidFill>
                  <a:schemeClr val="tx1"/>
                </a:solidFill>
              </a:rPr>
              <a:t>Ecosystems perspective</a:t>
            </a:r>
          </a:p>
          <a:p>
            <a:pPr lvl="2"/>
            <a:r>
              <a:rPr lang="en-US" sz="2200" dirty="0"/>
              <a:t>Prioritizes environmental health as a ’primary constraint’ alongside WEFE resource security</a:t>
            </a:r>
          </a:p>
          <a:p>
            <a:pPr lvl="2"/>
            <a:r>
              <a:rPr lang="en-US" sz="2200" dirty="0"/>
              <a:t>Dictates that if a WEFE action harms the environment above a pre-determined threshold, the action must be withdrawn, even if it increases WEFE resource availability</a:t>
            </a:r>
          </a:p>
          <a:p>
            <a:pPr marL="914400" lvl="1" indent="-457200">
              <a:buAutoNum type="arabicPeriod" startAt="2"/>
            </a:pPr>
            <a:r>
              <a:rPr lang="en-US" sz="2400" dirty="0">
                <a:solidFill>
                  <a:schemeClr val="tx1"/>
                </a:solidFill>
              </a:rPr>
              <a:t>Waste management perspective</a:t>
            </a:r>
          </a:p>
          <a:p>
            <a:pPr lvl="2"/>
            <a:r>
              <a:rPr lang="en-US" sz="2200" dirty="0"/>
              <a:t>Emphasizes the critical role of nutrient recovery and waste elimination on the Nexus</a:t>
            </a:r>
          </a:p>
          <a:p>
            <a:pPr lvl="2"/>
            <a:r>
              <a:rPr lang="en-US" sz="2200" dirty="0"/>
              <a:t>Focuses on reducing demand and increasing waste recycling instead of aiming to increase the supply of resources</a:t>
            </a:r>
          </a:p>
        </p:txBody>
      </p:sp>
    </p:spTree>
    <p:extLst>
      <p:ext uri="{BB962C8B-B14F-4D97-AF65-F5344CB8AC3E}">
        <p14:creationId xmlns:p14="http://schemas.microsoft.com/office/powerpoint/2010/main" val="417111579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a:t>3.4 Impact Assessment | Perspectives for Evaluating Impacts</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p:txBody>
          <a:bodyPr>
            <a:normAutofit lnSpcReduction="10000"/>
          </a:bodyPr>
          <a:lstStyle/>
          <a:p>
            <a:pPr marL="457200" lvl="1" indent="0">
              <a:buNone/>
            </a:pPr>
            <a:r>
              <a:rPr lang="en-US" sz="2400">
                <a:solidFill>
                  <a:schemeClr val="tx1"/>
                </a:solidFill>
              </a:rPr>
              <a:t>3.	Institutional change perspective</a:t>
            </a:r>
          </a:p>
          <a:p>
            <a:pPr lvl="2"/>
            <a:r>
              <a:rPr lang="en-US" sz="2200"/>
              <a:t>Focuses on the </a:t>
            </a:r>
            <a:r>
              <a:rPr lang="en-US" sz="2200" b="1"/>
              <a:t>inclusive </a:t>
            </a:r>
            <a:r>
              <a:rPr lang="en-US" sz="2200"/>
              <a:t>governance and institutional changes, including </a:t>
            </a:r>
            <a:r>
              <a:rPr lang="en-US" sz="2200" b="1"/>
              <a:t>inclusive actions</a:t>
            </a:r>
            <a:r>
              <a:rPr lang="en-US" sz="2200"/>
              <a:t> of institutions</a:t>
            </a:r>
          </a:p>
          <a:p>
            <a:pPr lvl="2"/>
            <a:r>
              <a:rPr lang="en-US" sz="2200"/>
              <a:t>Studies how policies impact the Nexus historically and currently for planning beneficial future strategies</a:t>
            </a:r>
          </a:p>
          <a:p>
            <a:pPr lvl="2"/>
            <a:r>
              <a:rPr lang="en-US" sz="2200"/>
              <a:t>Encourages siloed institutions to create new bridges between WEFE sectors and to develop new methods for collaboration</a:t>
            </a:r>
          </a:p>
          <a:p>
            <a:pPr marL="914400" lvl="1" indent="-457200">
              <a:buAutoNum type="arabicPeriod" startAt="4"/>
            </a:pPr>
            <a:r>
              <a:rPr lang="en-US" sz="2400">
                <a:solidFill>
                  <a:schemeClr val="tx1"/>
                </a:solidFill>
              </a:rPr>
              <a:t>The stakeholder trust perspective</a:t>
            </a:r>
          </a:p>
          <a:p>
            <a:pPr lvl="2"/>
            <a:r>
              <a:rPr lang="en-US" sz="2200"/>
              <a:t>Explores public opinions of the Nexus via stakeholder engagement</a:t>
            </a:r>
          </a:p>
          <a:p>
            <a:pPr lvl="2"/>
            <a:r>
              <a:rPr lang="en-US" sz="2200"/>
              <a:t>Attempts to predict how opinions may shift in the future</a:t>
            </a:r>
          </a:p>
          <a:p>
            <a:pPr marL="914400" lvl="1" indent="-457200">
              <a:buAutoNum type="arabicPeriod" startAt="5"/>
            </a:pPr>
            <a:r>
              <a:rPr lang="en-US" sz="2400">
                <a:solidFill>
                  <a:schemeClr val="tx1"/>
                </a:solidFill>
              </a:rPr>
              <a:t>The learning process perspective</a:t>
            </a:r>
          </a:p>
          <a:p>
            <a:pPr lvl="2"/>
            <a:r>
              <a:rPr lang="en-US" sz="2200"/>
              <a:t>Seeks to understand how public opinions towards the WEFE Nexus develop over time and how this understanding is shaped by outside forces.</a:t>
            </a:r>
          </a:p>
          <a:p>
            <a:pPr lvl="2"/>
            <a:r>
              <a:rPr lang="en-US" sz="2200"/>
              <a:t>Important for ensuring the ground implementation of WEFE Nexus policies.</a:t>
            </a:r>
          </a:p>
        </p:txBody>
      </p:sp>
    </p:spTree>
    <p:extLst>
      <p:ext uri="{BB962C8B-B14F-4D97-AF65-F5344CB8AC3E}">
        <p14:creationId xmlns:p14="http://schemas.microsoft.com/office/powerpoint/2010/main" val="254427580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A307-8191-4559-A238-CD53B31690C3}"/>
              </a:ext>
            </a:extLst>
          </p:cNvPr>
          <p:cNvSpPr>
            <a:spLocks noGrp="1"/>
          </p:cNvSpPr>
          <p:nvPr>
            <p:ph type="title"/>
          </p:nvPr>
        </p:nvSpPr>
        <p:spPr/>
        <p:txBody>
          <a:bodyPr>
            <a:normAutofit fontScale="90000"/>
          </a:bodyPr>
          <a:lstStyle/>
          <a:p>
            <a:r>
              <a:rPr lang="en-US"/>
              <a:t>3.4 Impacts Assessment | Perspectives for Evaluating Impacts</a:t>
            </a:r>
          </a:p>
        </p:txBody>
      </p:sp>
      <p:sp>
        <p:nvSpPr>
          <p:cNvPr id="3" name="Content Placeholder 2">
            <a:extLst>
              <a:ext uri="{FF2B5EF4-FFF2-40B4-BE49-F238E27FC236}">
                <a16:creationId xmlns:a16="http://schemas.microsoft.com/office/drawing/2014/main" id="{A7AC75FE-1BDA-47C6-A428-9177B9FB4476}"/>
              </a:ext>
            </a:extLst>
          </p:cNvPr>
          <p:cNvSpPr>
            <a:spLocks noGrp="1"/>
          </p:cNvSpPr>
          <p:nvPr>
            <p:ph idx="1"/>
          </p:nvPr>
        </p:nvSpPr>
        <p:spPr/>
        <p:txBody>
          <a:bodyPr/>
          <a:lstStyle/>
          <a:p>
            <a:r>
              <a:rPr lang="en-US" dirty="0"/>
              <a:t>The scope/scale of an impact assessment encompasses (</a:t>
            </a:r>
            <a:r>
              <a:rPr lang="en-US" dirty="0" err="1"/>
              <a:t>Egilmez</a:t>
            </a:r>
            <a:r>
              <a:rPr lang="en-US" dirty="0"/>
              <a:t> et al., 2020):</a:t>
            </a:r>
          </a:p>
          <a:p>
            <a:pPr marL="914400" lvl="1" indent="-457200">
              <a:buFont typeface="+mj-lt"/>
              <a:buAutoNum type="arabicPeriod"/>
            </a:pPr>
            <a:r>
              <a:rPr lang="en-US" sz="2400" dirty="0"/>
              <a:t>Domestic-onsite impacts</a:t>
            </a:r>
          </a:p>
          <a:p>
            <a:pPr lvl="2"/>
            <a:r>
              <a:rPr lang="en-US" sz="2200" dirty="0"/>
              <a:t>Occur to </a:t>
            </a:r>
            <a:r>
              <a:rPr lang="en-US" sz="2200" b="1" dirty="0"/>
              <a:t>people</a:t>
            </a:r>
            <a:r>
              <a:rPr lang="en-US" sz="2200" dirty="0"/>
              <a:t> in a sector as a result of economic activities within that sector</a:t>
            </a:r>
          </a:p>
          <a:p>
            <a:pPr lvl="2"/>
            <a:r>
              <a:rPr lang="en-US" sz="2200" dirty="0"/>
              <a:t>Analysis of </a:t>
            </a:r>
            <a:r>
              <a:rPr lang="en-US" sz="2200" b="1" dirty="0"/>
              <a:t>differentiated impacts</a:t>
            </a:r>
            <a:r>
              <a:rPr lang="en-US" sz="2200" dirty="0"/>
              <a:t> across different gender, types of households (with an intersectionality approach), etc. should be considered</a:t>
            </a:r>
          </a:p>
          <a:p>
            <a:pPr marL="914400" lvl="1" indent="-457200">
              <a:buFont typeface="+mj-lt"/>
              <a:buAutoNum type="arabicPeriod"/>
            </a:pPr>
            <a:r>
              <a:rPr lang="en-US" sz="2400" dirty="0"/>
              <a:t>Domestic-supply chain impacts</a:t>
            </a:r>
          </a:p>
          <a:p>
            <a:pPr lvl="2"/>
            <a:r>
              <a:rPr lang="en-US" sz="2200" dirty="0"/>
              <a:t>Occur as a result of industrial activities in upstream supply chains</a:t>
            </a:r>
          </a:p>
          <a:p>
            <a:pPr marL="914400" lvl="1" indent="-457200">
              <a:buFont typeface="+mj-lt"/>
              <a:buAutoNum type="arabicPeriod"/>
            </a:pPr>
            <a:r>
              <a:rPr lang="en-US" sz="2400" dirty="0"/>
              <a:t>Global supply chain impacts</a:t>
            </a:r>
          </a:p>
          <a:p>
            <a:pPr lvl="2"/>
            <a:r>
              <a:rPr lang="en-US" sz="2200" dirty="0"/>
              <a:t>Occur as a result of industrial activities in upstream supply chains in other countries where the product is manufactured</a:t>
            </a:r>
          </a:p>
        </p:txBody>
      </p:sp>
    </p:spTree>
    <p:extLst>
      <p:ext uri="{BB962C8B-B14F-4D97-AF65-F5344CB8AC3E}">
        <p14:creationId xmlns:p14="http://schemas.microsoft.com/office/powerpoint/2010/main" val="143854547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F289B-5400-FB5F-B89D-257DED56B487}"/>
              </a:ext>
            </a:extLst>
          </p:cNvPr>
          <p:cNvSpPr>
            <a:spLocks noGrp="1"/>
          </p:cNvSpPr>
          <p:nvPr>
            <p:ph type="title"/>
          </p:nvPr>
        </p:nvSpPr>
        <p:spPr/>
        <p:txBody>
          <a:bodyPr>
            <a:normAutofit fontScale="90000"/>
          </a:bodyPr>
          <a:lstStyle/>
          <a:p>
            <a:r>
              <a:rPr lang="en-US"/>
              <a:t>3.4 Impacts Assessment | Results Framework</a:t>
            </a:r>
          </a:p>
        </p:txBody>
      </p:sp>
      <p:pic>
        <p:nvPicPr>
          <p:cNvPr id="2050" name="Picture 2" descr="Sustainability 12 08582 g001">
            <a:extLst>
              <a:ext uri="{FF2B5EF4-FFF2-40B4-BE49-F238E27FC236}">
                <a16:creationId xmlns:a16="http://schemas.microsoft.com/office/drawing/2014/main" id="{2323B5A2-8A78-E95A-702C-F13A2EB76910}"/>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31222" y="917453"/>
            <a:ext cx="11112138" cy="4011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0F68615-66DD-77F7-4D09-4908D80291F7}"/>
              </a:ext>
            </a:extLst>
          </p:cNvPr>
          <p:cNvSpPr txBox="1"/>
          <p:nvPr/>
        </p:nvSpPr>
        <p:spPr>
          <a:xfrm>
            <a:off x="1174955" y="5367467"/>
            <a:ext cx="9842090" cy="584775"/>
          </a:xfrm>
          <a:prstGeom prst="rect">
            <a:avLst/>
          </a:prstGeom>
          <a:noFill/>
        </p:spPr>
        <p:txBody>
          <a:bodyPr wrap="square" rtlCol="0">
            <a:spAutoFit/>
          </a:bodyPr>
          <a:lstStyle/>
          <a:p>
            <a:pPr algn="ctr"/>
            <a:r>
              <a:rPr lang="en-US" sz="1600" i="1" dirty="0">
                <a:latin typeface="Tw Cen MT" panose="020B0602020104020603" pitchFamily="34" charset="0"/>
              </a:rPr>
              <a:t>Figure: A water-energy-food (WEF) Nexus methodological framework illustrating the processes and interactions involved in achieving sustainability and resource security at local/community level. (Source: </a:t>
            </a:r>
            <a:r>
              <a:rPr lang="en-US" sz="1600" b="0" i="1" dirty="0">
                <a:solidFill>
                  <a:srgbClr val="222222"/>
                </a:solidFill>
                <a:effectLst/>
                <a:latin typeface="Tw Cen MT" panose="020B0602020104020603" pitchFamily="34" charset="0"/>
              </a:rPr>
              <a:t>Nhamo et al., 2020)</a:t>
            </a:r>
            <a:endParaRPr lang="en-US" sz="1600" i="1" dirty="0">
              <a:latin typeface="Tw Cen MT" panose="020B0602020104020603" pitchFamily="34" charset="0"/>
            </a:endParaRPr>
          </a:p>
        </p:txBody>
      </p:sp>
    </p:spTree>
    <p:extLst>
      <p:ext uri="{BB962C8B-B14F-4D97-AF65-F5344CB8AC3E}">
        <p14:creationId xmlns:p14="http://schemas.microsoft.com/office/powerpoint/2010/main" val="282285465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436BF-10A9-EBD7-1262-DCD6AC21778A}"/>
              </a:ext>
            </a:extLst>
          </p:cNvPr>
          <p:cNvSpPr>
            <a:spLocks noGrp="1"/>
          </p:cNvSpPr>
          <p:nvPr>
            <p:ph type="title"/>
          </p:nvPr>
        </p:nvSpPr>
        <p:spPr/>
        <p:txBody>
          <a:bodyPr>
            <a:normAutofit fontScale="90000"/>
          </a:bodyPr>
          <a:lstStyle/>
          <a:p>
            <a:r>
              <a:rPr lang="en-US"/>
              <a:t>3.4 Impacts Assessment | Results Framework | Theory of Change</a:t>
            </a:r>
          </a:p>
        </p:txBody>
      </p:sp>
      <p:sp>
        <p:nvSpPr>
          <p:cNvPr id="3" name="Content Placeholder 2">
            <a:extLst>
              <a:ext uri="{FF2B5EF4-FFF2-40B4-BE49-F238E27FC236}">
                <a16:creationId xmlns:a16="http://schemas.microsoft.com/office/drawing/2014/main" id="{F8A8EF2D-7FCB-F00D-8136-0969FB63C497}"/>
              </a:ext>
            </a:extLst>
          </p:cNvPr>
          <p:cNvSpPr>
            <a:spLocks noGrp="1"/>
          </p:cNvSpPr>
          <p:nvPr>
            <p:ph idx="1"/>
          </p:nvPr>
        </p:nvSpPr>
        <p:spPr>
          <a:xfrm>
            <a:off x="531223" y="895159"/>
            <a:ext cx="10953206" cy="1081125"/>
          </a:xfrm>
        </p:spPr>
        <p:txBody>
          <a:bodyPr>
            <a:noAutofit/>
          </a:bodyPr>
          <a:lstStyle/>
          <a:p>
            <a:pPr marL="0" indent="0">
              <a:buNone/>
            </a:pPr>
            <a:r>
              <a:rPr lang="en-US" sz="2600" dirty="0"/>
              <a:t>A theory of change captures crucial details about why an intervention (program) or service is necessary, and what it aims to achieve.</a:t>
            </a:r>
          </a:p>
        </p:txBody>
      </p:sp>
      <p:pic>
        <p:nvPicPr>
          <p:cNvPr id="1026" name="Picture 2" descr="The core elements of a theory of change: why, who, how and what">
            <a:extLst>
              <a:ext uri="{FF2B5EF4-FFF2-40B4-BE49-F238E27FC236}">
                <a16:creationId xmlns:a16="http://schemas.microsoft.com/office/drawing/2014/main" id="{B6C33BE4-4538-810C-C960-EC878DF6384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4176" y="2095655"/>
            <a:ext cx="10646229" cy="34713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7858FBC-3AEF-E696-D1BD-7CC96D9C80F4}"/>
              </a:ext>
            </a:extLst>
          </p:cNvPr>
          <p:cNvSpPr txBox="1"/>
          <p:nvPr/>
        </p:nvSpPr>
        <p:spPr>
          <a:xfrm>
            <a:off x="926918" y="5686357"/>
            <a:ext cx="10161815" cy="646331"/>
          </a:xfrm>
          <a:prstGeom prst="rect">
            <a:avLst/>
          </a:prstGeom>
          <a:noFill/>
        </p:spPr>
        <p:txBody>
          <a:bodyPr wrap="square">
            <a:spAutoFit/>
          </a:bodyPr>
          <a:lstStyle/>
          <a:p>
            <a:pPr algn="ctr"/>
            <a:r>
              <a:rPr lang="en-US" i="1" dirty="0">
                <a:latin typeface="Tw Cen MT" panose="020B0602020104020603" pitchFamily="34" charset="0"/>
              </a:rPr>
              <a:t>Figure: The core elements of a theory of change: why, who, how and what</a:t>
            </a:r>
          </a:p>
          <a:p>
            <a:pPr algn="ctr"/>
            <a:r>
              <a:rPr lang="en-US" i="1" dirty="0">
                <a:latin typeface="Tw Cen MT" panose="020B0602020104020603" pitchFamily="34" charset="0"/>
              </a:rPr>
              <a:t>(Source: </a:t>
            </a:r>
            <a:r>
              <a:rPr lang="en-US" i="1" dirty="0">
                <a:latin typeface="Tw Cen MT" panose="020B0602020104020603" pitchFamily="34" charset="0"/>
                <a:hlinkClick r:id="rId3"/>
              </a:rPr>
              <a:t>https://evaluationhub.eif.org.uk/theory-of-change/</a:t>
            </a:r>
            <a:r>
              <a:rPr lang="en-US" i="1" dirty="0">
                <a:latin typeface="Tw Cen MT" panose="020B0602020104020603" pitchFamily="34" charset="0"/>
              </a:rPr>
              <a:t>)</a:t>
            </a:r>
          </a:p>
        </p:txBody>
      </p:sp>
    </p:spTree>
    <p:extLst>
      <p:ext uri="{BB962C8B-B14F-4D97-AF65-F5344CB8AC3E}">
        <p14:creationId xmlns:p14="http://schemas.microsoft.com/office/powerpoint/2010/main" val="1110028375"/>
      </p:ext>
    </p:extLst>
  </p:cSld>
  <p:clrMapOvr>
    <a:masterClrMapping/>
  </p:clrMapOvr>
</p:sld>
</file>

<file path=ppt/theme/theme1.xml><?xml version="1.0" encoding="utf-8"?>
<a:theme xmlns:a="http://schemas.openxmlformats.org/drawingml/2006/main" name="NEXUS Gains slide master">
  <a:themeElements>
    <a:clrScheme name="Custom 2">
      <a:dk1>
        <a:sysClr val="windowText" lastClr="000000"/>
      </a:dk1>
      <a:lt1>
        <a:sysClr val="window" lastClr="FFFFFF"/>
      </a:lt1>
      <a:dk2>
        <a:srgbClr val="2F5597"/>
      </a:dk2>
      <a:lt2>
        <a:srgbClr val="E7E6E6"/>
      </a:lt2>
      <a:accent1>
        <a:srgbClr val="4472C4"/>
      </a:accent1>
      <a:accent2>
        <a:srgbClr val="3BA37B"/>
      </a:accent2>
      <a:accent3>
        <a:srgbClr val="669E40"/>
      </a:accent3>
      <a:accent4>
        <a:srgbClr val="FFC000"/>
      </a:accent4>
      <a:accent5>
        <a:srgbClr val="D66532"/>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3_Academic_Course_Chapter1_14Jan2024_v1" id="{BCE3F6D0-0009-4A90-B970-172B47F0D8F2}" vid="{7B6FD475-710E-4304-A1AE-E2403DD5BD9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324D496C191E4B8A145C21BCD42A56" ma:contentTypeVersion="21" ma:contentTypeDescription="Create a new document." ma:contentTypeScope="" ma:versionID="45aec775961c015358c65c6e433db93c">
  <xsd:schema xmlns:xsd="http://www.w3.org/2001/XMLSchema" xmlns:xs="http://www.w3.org/2001/XMLSchema" xmlns:p="http://schemas.microsoft.com/office/2006/metadata/properties" xmlns:ns1="http://schemas.microsoft.com/sharepoint/v3" xmlns:ns2="a07365f7-0a37-4873-916e-3a01975cc5ee" xmlns:ns3="d4e0ead3-86df-4f0d-aac1-07608b4cd2df" xmlns:ns4="53899188-b46e-4465-8eec-4a9042b31cd9" targetNamespace="http://schemas.microsoft.com/office/2006/metadata/properties" ma:root="true" ma:fieldsID="9ab0181cb8f6170f9af5c81337fc57b9" ns1:_="" ns2:_="" ns3:_="" ns4:_="">
    <xsd:import namespace="http://schemas.microsoft.com/sharepoint/v3"/>
    <xsd:import namespace="a07365f7-0a37-4873-916e-3a01975cc5ee"/>
    <xsd:import namespace="d4e0ead3-86df-4f0d-aac1-07608b4cd2df"/>
    <xsd:import namespace="53899188-b46e-4465-8eec-4a9042b31cd9"/>
    <xsd:element name="properties">
      <xsd:complexType>
        <xsd:sequence>
          <xsd:element name="documentManagement">
            <xsd:complexType>
              <xsd:all>
                <xsd:element ref="ns2:Description0" minOccurs="0"/>
                <xsd:element ref="ns2:MediaServiceMetadata" minOccurs="0"/>
                <xsd:element ref="ns2:MediaServiceFastMetadata" minOccurs="0"/>
                <xsd:element ref="ns3:_dlc_DocId" minOccurs="0"/>
                <xsd:element ref="ns3:_dlc_DocIdUrl" minOccurs="0"/>
                <xsd:element ref="ns3:_dlc_DocIdPersistId"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2:MediaServiceAutoTags" minOccurs="0"/>
                <xsd:element ref="ns2:MediaServiceOCR" minOccurs="0"/>
                <xsd:element ref="ns2:MediaServiceGenerationTime" minOccurs="0"/>
                <xsd:element ref="ns2:MediaServiceEventHashCode" minOccurs="0"/>
                <xsd:element ref="ns4:SharedWithUsers" minOccurs="0"/>
                <xsd:element ref="ns4: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7365f7-0a37-4873-916e-3a01975cc5e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Location" ma:index="25" nillable="true" ma:displayName="Location" ma:internalName="MediaServiceLocation" ma:readOnly="true">
      <xsd:simpleType>
        <xsd:restriction base="dms:Text"/>
      </xsd:simpleType>
    </xsd:element>
    <xsd:element name="MediaLengthInSeconds" ma:index="26" nillable="true" ma:displayName="Length (seconds)" ma:internalName="MediaLengthInSeconds" ma:readOnly="true">
      <xsd:simpleType>
        <xsd:restriction base="dms:Unknown"/>
      </xsd:simple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07c07f23-3e0c-44c6-b300-81e71e44365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0" nillable="true" ma:displayName="MediaServiceObjectDetectorVersions" ma:hidden="true" ma:indexed="true" ma:internalName="MediaServiceObjectDetectorVersions" ma:readOnly="true">
      <xsd:simpleType>
        <xsd:restriction base="dms:Text"/>
      </xsd:simpleType>
    </xsd:element>
    <xsd:element name="MediaServiceSearchProperties" ma:index="3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e0ead3-86df-4f0d-aac1-07608b4cd2df"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dexed="true"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29" nillable="true" ma:displayName="Taxonomy Catch All Column" ma:hidden="true" ma:list="{9bdbe347-e7f1-4318-b5ff-6accbb98653f}" ma:internalName="TaxCatchAll" ma:showField="CatchAllData" ma:web="d4e0ead3-86df-4f0d-aac1-07608b4cd2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3899188-b46e-4465-8eec-4a9042b31cd9" elementFormDefault="qualified">
    <xsd:import namespace="http://schemas.microsoft.com/office/2006/documentManagement/types"/>
    <xsd:import namespace="http://schemas.microsoft.com/office/infopath/2007/PartnerControls"/>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d4e0ead3-86df-4f0d-aac1-07608b4cd2df" xsi:nil="true"/>
    <lcf76f155ced4ddcb4097134ff3c332f xmlns="a07365f7-0a37-4873-916e-3a01975cc5ee">
      <Terms xmlns="http://schemas.microsoft.com/office/infopath/2007/PartnerControls"/>
    </lcf76f155ced4ddcb4097134ff3c332f>
    <Description0 xmlns="a07365f7-0a37-4873-916e-3a01975cc5ee" xsi:nil="true"/>
    <_ip_UnifiedCompliancePolicyProperties xmlns="http://schemas.microsoft.com/sharepoint/v3" xsi:nil="true"/>
    <_dlc_DocId xmlns="d4e0ead3-86df-4f0d-aac1-07608b4cd2df">SCRIPTORIA-56850870-13009</_dlc_DocId>
    <_dlc_DocIdUrl xmlns="d4e0ead3-86df-4f0d-aac1-07608b4cd2df">
      <Url>https://scriptoria.sharepoint.com/Home/pnc/_layouts/15/DocIdRedir.aspx?ID=SCRIPTORIA-56850870-13009</Url>
      <Description>SCRIPTORIA-56850870-13009</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00682972-9EB6-4961-AE62-6E27102E6F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7365f7-0a37-4873-916e-3a01975cc5ee"/>
    <ds:schemaRef ds:uri="d4e0ead3-86df-4f0d-aac1-07608b4cd2df"/>
    <ds:schemaRef ds:uri="53899188-b46e-4465-8eec-4a9042b31cd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D440E73-EEBF-419A-AAA1-2266688B1E6E}">
  <ds:schemaRefs>
    <ds:schemaRef ds:uri="http://schemas.microsoft.com/sharepoint/v3/contenttype/forms"/>
  </ds:schemaRefs>
</ds:datastoreItem>
</file>

<file path=customXml/itemProps3.xml><?xml version="1.0" encoding="utf-8"?>
<ds:datastoreItem xmlns:ds="http://schemas.openxmlformats.org/officeDocument/2006/customXml" ds:itemID="{04668FC6-045E-4B95-ADD0-E96079EA3CA1}">
  <ds:schemaRefs>
    <ds:schemaRef ds:uri="a07365f7-0a37-4873-916e-3a01975cc5ee"/>
    <ds:schemaRef ds:uri="http://purl.org/dc/terms/"/>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schemas.microsoft.com/office/2006/metadata/properties"/>
    <ds:schemaRef ds:uri="53899188-b46e-4465-8eec-4a9042b31cd9"/>
    <ds:schemaRef ds:uri="d4e0ead3-86df-4f0d-aac1-07608b4cd2df"/>
    <ds:schemaRef ds:uri="http://schemas.microsoft.com/sharepoint/v3"/>
  </ds:schemaRefs>
</ds:datastoreItem>
</file>

<file path=customXml/itemProps4.xml><?xml version="1.0" encoding="utf-8"?>
<ds:datastoreItem xmlns:ds="http://schemas.openxmlformats.org/officeDocument/2006/customXml" ds:itemID="{02AD54F9-FB26-45A4-914C-4EA785338221}">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NEXUS Gains slide master</Template>
  <TotalTime>6</TotalTime>
  <Words>12061</Words>
  <Application>Microsoft Macintosh PowerPoint</Application>
  <PresentationFormat>Widescreen</PresentationFormat>
  <Paragraphs>1110</Paragraphs>
  <Slides>102</Slides>
  <Notes>51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102</vt:i4>
      </vt:variant>
    </vt:vector>
  </HeadingPairs>
  <TitlesOfParts>
    <vt:vector size="112" baseType="lpstr">
      <vt:lpstr>Arial</vt:lpstr>
      <vt:lpstr>AvenirLTStd-Black</vt:lpstr>
      <vt:lpstr>AvenirLTStd-Light</vt:lpstr>
      <vt:lpstr>Calibri</vt:lpstr>
      <vt:lpstr>Calibri Light</vt:lpstr>
      <vt:lpstr>KorinnaITCbyBT-Regular</vt:lpstr>
      <vt:lpstr>Times New Roman</vt:lpstr>
      <vt:lpstr>Tw Cen MT</vt:lpstr>
      <vt:lpstr>Wingdings</vt:lpstr>
      <vt:lpstr>NEXUS Gains slide master</vt:lpstr>
      <vt:lpstr>A professional course  Course Lead: Prof. Vishnu Prasad Pandey, Center for Water Resources Studies, Institute of Engineering, Tribhuvan University, Nepal  Email: vishnu.pandey@pcampus.edu.np</vt:lpstr>
      <vt:lpstr>Contributors </vt:lpstr>
      <vt:lpstr>Module 3</vt:lpstr>
      <vt:lpstr>Session Objectives and Contents</vt:lpstr>
      <vt:lpstr>3. WEFE Nexus Assessment</vt:lpstr>
      <vt:lpstr>PowerPoint Presentation</vt:lpstr>
      <vt:lpstr>Session Delivery Plan [3 hrs, 30 minutes]</vt:lpstr>
      <vt:lpstr>Exercise 3-1: Open Discussion [20 mins]</vt:lpstr>
      <vt:lpstr>3.1 WEFE Nexus Assessment | Conceptual Framework</vt:lpstr>
      <vt:lpstr>3.1 WEFE Nexus Assessment | Conceptual Framework</vt:lpstr>
      <vt:lpstr>3.1 WEFE Nexus Assessment | Conceptual Framework</vt:lpstr>
      <vt:lpstr>3.1 WEFE Nexus Assessment | Conceptual Framework</vt:lpstr>
      <vt:lpstr>3.1 WEFE Nexus Assessment | Conceptual Framework</vt:lpstr>
      <vt:lpstr>3.1 WEFE Nexus Assessment | Conceptual Framework</vt:lpstr>
      <vt:lpstr>3.1 WEFE Nexus Assessment | Conceptual Framework</vt:lpstr>
      <vt:lpstr>3.1 WEFE Nexus Assessment | Conceptual Framework</vt:lpstr>
      <vt:lpstr>3.1 WEFE Nexus Assessment | Conceptual Framework</vt:lpstr>
      <vt:lpstr>Exercise 3-2: Open Discussion [20 mins]</vt:lpstr>
      <vt:lpstr>3.1 WEFE Nexus Assessment | Indicators/Parameters</vt:lpstr>
      <vt:lpstr>3.1 WEFE Nexus Assessment | Indicators/Parameters</vt:lpstr>
      <vt:lpstr>3.1 WEFE Nexus Assessment | Indicators/Parameters</vt:lpstr>
      <vt:lpstr>3.1 WEFE Nexus Assessment | Framework for Inclusivity Analysis</vt:lpstr>
      <vt:lpstr>3.1 WEFE Nexus Assessment | Framework for Inclusivity Analysis</vt:lpstr>
      <vt:lpstr>3.1 WEFE Nexus Assessment | Inclusivity Analysis | Outline</vt:lpstr>
      <vt:lpstr>3.1 Nexus Assessment | Inclusivity Analysis | Terminologies </vt:lpstr>
      <vt:lpstr>3.1 WEFE Nexus Assessment | Inclusivity Analysis | Focus</vt:lpstr>
      <vt:lpstr>3.1 WEFE Nexus Assessment | Inclusivity Analysis | Focus</vt:lpstr>
      <vt:lpstr>3.1 WEFE Nexus Assessment | Inclusivity Analysis | Focus</vt:lpstr>
      <vt:lpstr>3.1 WEFE Nexus Assessment | Inclusivity Analysis | Focus </vt:lpstr>
      <vt:lpstr>3.1 WEFE Nexus Assessment | Inclusivity Analysis | Focus </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3.1 WEFE Nexus Assessment | Inclusivity Analysis | Focus</vt:lpstr>
      <vt:lpstr>Exercise 3-3: Group Work [65 mins]</vt:lpstr>
      <vt:lpstr>Exercise 3-3: Group Work [65 mins]</vt:lpstr>
      <vt:lpstr>3.1 WEFE Nexus Assessment | Sources and Further Reading</vt:lpstr>
      <vt:lpstr>PowerPoint Presentation</vt:lpstr>
      <vt:lpstr>Session Delivery Plan [1 hr, 15 mins]</vt:lpstr>
      <vt:lpstr>3.2 Database | Data Requirements and Typologies</vt:lpstr>
      <vt:lpstr>3.2 Database | Examples of Existing Databases </vt:lpstr>
      <vt:lpstr>3.2 Database | Examples of Existing Databases </vt:lpstr>
      <vt:lpstr>3.2 Database | Examples of Existing Databases | Multinational </vt:lpstr>
      <vt:lpstr>3.2 Database | Examples of Existing Databases | National </vt:lpstr>
      <vt:lpstr>3.2 Database | Examples of Existing Databases | Survey Sources </vt:lpstr>
      <vt:lpstr>Exercise 3-4: Demonstration of Selected Database [30 mins]</vt:lpstr>
      <vt:lpstr>3.2 Database | Data Acquisition &amp; Pre-Processing</vt:lpstr>
      <vt:lpstr>3.2 Database | Data Management</vt:lpstr>
      <vt:lpstr>3.2 Database | Data Management</vt:lpstr>
      <vt:lpstr>3.2 Database | Data Dissemination | Key Components</vt:lpstr>
      <vt:lpstr>3.2 Database| Sources and Further Reading</vt:lpstr>
      <vt:lpstr>PowerPoint Presentation</vt:lpstr>
      <vt:lpstr>Session Delivery Plan [2 hrs, 45 mins]</vt:lpstr>
      <vt:lpstr>3.3 Nexus Modeling | Concepts</vt:lpstr>
      <vt:lpstr>3.3 Nexus Modeling | Approaches </vt:lpstr>
      <vt:lpstr>3.3 Nexus Modeling | Approaches </vt:lpstr>
      <vt:lpstr>3.3 Nexus Modeling | Tools &amp; Techniques </vt:lpstr>
      <vt:lpstr>3.3 Nexus Modeling | Tools &amp; Techniques </vt:lpstr>
      <vt:lpstr>3.3 Nexus Modeling | Tools &amp; Techniques </vt:lpstr>
      <vt:lpstr>3.3 Nexus Modeling | Tools &amp; Techniques </vt:lpstr>
      <vt:lpstr>3.3 Nexus Modeling | Tools &amp; Techniques</vt:lpstr>
      <vt:lpstr>3.3 Nexus Modeling | Tools &amp; Techniques | Q Nexus Model</vt:lpstr>
      <vt:lpstr>3.3 Nexus Modeling | Tools &amp; Techniques | Q Nexus Model</vt:lpstr>
      <vt:lpstr>3.3 Nexus Modeling | Tools &amp; Techniques | Q Nexus Model</vt:lpstr>
      <vt:lpstr>3.3 Nexus Modeling | Tools &amp; Techniques | Q Nexus Model</vt:lpstr>
      <vt:lpstr>3.3 Nexus Modeling | Tools &amp; Techniques | Q Nexus Model</vt:lpstr>
      <vt:lpstr>3.3 Nexus Modeling | Tools &amp; Techniques | Q Nexus Model</vt:lpstr>
      <vt:lpstr>3.3 Nexus Modeling | Tools &amp; Techniques | Q Nexus Model</vt:lpstr>
      <vt:lpstr>3.3 Nexus Modeling | Tools &amp; Techniques | Q Nexus Model</vt:lpstr>
      <vt:lpstr>3.3 Nexus Modeling | Tools &amp; Techniques</vt:lpstr>
      <vt:lpstr>3.3 Nexus Modeling | Tools &amp; Techniques | WEF Nexus Tool 2.0</vt:lpstr>
      <vt:lpstr>3.3 Nexus Modeling | Tools &amp; Techniques | WEF Nexus Tool 2.0</vt:lpstr>
      <vt:lpstr>3.3 Nexus Modeling | Tools &amp; Techniques | WEF Nexus Tool 2.0</vt:lpstr>
      <vt:lpstr>3.3 Nexus Modeling | Tools &amp; Techniques | WEF Nexus Tool 2.0</vt:lpstr>
      <vt:lpstr>3.3 Nexus Modeling | Tools &amp; Techniques | WEF Nexus Tool 2.0</vt:lpstr>
      <vt:lpstr>3.3 Nexus Modeling | Tools &amp; Techniques | WEF Nexus Tool 2.0</vt:lpstr>
      <vt:lpstr>Exercise 3-5: Demonstration of Nexus Modeling [60 mins]</vt:lpstr>
      <vt:lpstr>Exercise 3-6: Open Discussion [25 mins]</vt:lpstr>
      <vt:lpstr>3.3 Nexus Modeling | Practical Challenges </vt:lpstr>
      <vt:lpstr>3.3 Nexus Modeling | Practical Challenges </vt:lpstr>
      <vt:lpstr>3.3 Nexus Modeling | Practical Challenges </vt:lpstr>
      <vt:lpstr>3.3 Nexus Modeling | Reading Materials</vt:lpstr>
      <vt:lpstr>PowerPoint Presentation</vt:lpstr>
      <vt:lpstr>Session Delivery Plan [2 hrs, 30 mins]</vt:lpstr>
      <vt:lpstr>Exercise 3-7: Open Discussion [25 mins]</vt:lpstr>
      <vt:lpstr>3.4 Impact Assessment | Perspectives</vt:lpstr>
      <vt:lpstr>3.4 Impact Assessment | Perspectives | Climate Impact on Nexus</vt:lpstr>
      <vt:lpstr>3.4 Impact Assessment | Perspectives for Evaluating Impacts</vt:lpstr>
      <vt:lpstr>3.4 Impact Assessment | Perspectives for Evaluating Impacts</vt:lpstr>
      <vt:lpstr>3.4 Impacts Assessment | Perspectives for Evaluating Impacts</vt:lpstr>
      <vt:lpstr>3.4 Impacts Assessment | Results Framework</vt:lpstr>
      <vt:lpstr>3.4 Impacts Assessment | Results Framework | Theory of Change</vt:lpstr>
      <vt:lpstr>3.4 Impacts Assessment | Results Framework | Theory of Change</vt:lpstr>
      <vt:lpstr>Exercise 3-8: Group Work [60 mins]</vt:lpstr>
      <vt:lpstr>3.3 Impacts Assessment | Sources and 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dc:creator>
  <cp:lastModifiedBy>Zaremba, Haley Carter (Alliance Bioversity-CIAT)</cp:lastModifiedBy>
  <cp:revision>66</cp:revision>
  <cp:lastPrinted>2021-02-01T08:02:56Z</cp:lastPrinted>
  <dcterms:created xsi:type="dcterms:W3CDTF">2019-03-30T04:07:32Z</dcterms:created>
  <dcterms:modified xsi:type="dcterms:W3CDTF">2024-08-30T13:57:14Z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0x010100DC324D496C191E4B8A145C21BCD42A56</vt:lpwstr>
  </property>
  <property fmtid="{D5CDD505-2E9C-101B-9397-08002B2CF9AE}" pid="3" name="_dlc_DocIdItemGuid">
    <vt:lpwstr>de43e82b-909e-40b4-8cf4-f0d39904ce68</vt:lpwstr>
  </property>
  <property fmtid="{D5CDD505-2E9C-101B-9397-08002B2CF9AE}" pid="4" name="MediaServiceImageTags">
    <vt:lpwstr/>
  </property>
</Properties>
</file>