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8" r:id="rId1"/>
  </p:sldMasterIdLst>
  <p:notesMasterIdLst>
    <p:notesMasterId r:id="rId14"/>
  </p:notesMasterIdLst>
  <p:handoutMasterIdLst>
    <p:handoutMasterId r:id="rId15"/>
  </p:handoutMasterIdLst>
  <p:sldIdLst>
    <p:sldId id="698" r:id="rId2"/>
    <p:sldId id="715" r:id="rId3"/>
    <p:sldId id="699" r:id="rId4"/>
    <p:sldId id="717" r:id="rId5"/>
    <p:sldId id="718" r:id="rId6"/>
    <p:sldId id="719" r:id="rId7"/>
    <p:sldId id="720" r:id="rId8"/>
    <p:sldId id="721" r:id="rId9"/>
    <p:sldId id="722" r:id="rId10"/>
    <p:sldId id="723" r:id="rId11"/>
    <p:sldId id="724" r:id="rId12"/>
    <p:sldId id="688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h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 snapToObjects="1">
      <p:cViewPr varScale="1">
        <p:scale>
          <a:sx n="63" d="100"/>
          <a:sy n="63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5F9D455-E20F-1143-865E-3F66D2B04C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2763"/>
          </a:xfrm>
          <a:prstGeom prst="rect">
            <a:avLst/>
          </a:prstGeom>
        </p:spPr>
        <p:txBody>
          <a:bodyPr vert="horz" lIns="97219" tIns="48610" rIns="97219" bIns="48610" rtlCol="0"/>
          <a:lstStyle>
            <a:lvl1pPr algn="l" eaLnBrk="1" hangingPunct="1">
              <a:defRPr sz="13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A70D17-C1D5-8045-850C-F66CD3D70A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9750" cy="512763"/>
          </a:xfrm>
          <a:prstGeom prst="rect">
            <a:avLst/>
          </a:prstGeom>
        </p:spPr>
        <p:txBody>
          <a:bodyPr vert="horz" wrap="square" lIns="97219" tIns="48610" rIns="97219" bIns="486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04347779-37AA-D947-AAF6-7E9E7DB5D0DE}" type="datetimeFigureOut">
              <a:rPr lang="en-US"/>
              <a:pPr>
                <a:defRPr/>
              </a:pPr>
              <a:t>11/10/2021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B1FB55-ECEA-5A49-ABA1-7D7195A66C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9750" cy="512762"/>
          </a:xfrm>
          <a:prstGeom prst="rect">
            <a:avLst/>
          </a:prstGeom>
        </p:spPr>
        <p:txBody>
          <a:bodyPr vert="horz" lIns="97219" tIns="48610" rIns="97219" bIns="48610" rtlCol="0" anchor="b"/>
          <a:lstStyle>
            <a:lvl1pPr algn="l" eaLnBrk="1" hangingPunct="1">
              <a:defRPr sz="13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7A7BE0-DD17-5D44-B911-B8340A1CAF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9720263"/>
            <a:ext cx="3079750" cy="512762"/>
          </a:xfrm>
          <a:prstGeom prst="rect">
            <a:avLst/>
          </a:prstGeom>
        </p:spPr>
        <p:txBody>
          <a:bodyPr vert="horz" wrap="square" lIns="97219" tIns="48610" rIns="97219" bIns="486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3257A9F1-99FB-DB4B-BD3D-40FBB7E24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6B57CD-3699-B446-887D-14FAEE9434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2763"/>
          </a:xfrm>
          <a:prstGeom prst="rect">
            <a:avLst/>
          </a:prstGeom>
        </p:spPr>
        <p:txBody>
          <a:bodyPr vert="horz" lIns="97219" tIns="48610" rIns="97219" bIns="4861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C7B7FF-70BD-C743-84C4-C232CDF413A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9750" cy="512763"/>
          </a:xfrm>
          <a:prstGeom prst="rect">
            <a:avLst/>
          </a:prstGeom>
        </p:spPr>
        <p:txBody>
          <a:bodyPr vert="horz" wrap="square" lIns="97219" tIns="48610" rIns="97219" bIns="486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496B698-5046-3948-9288-F49EAC66328B}" type="datetimeFigureOut">
              <a:rPr lang="en-GB"/>
              <a:pPr>
                <a:defRPr/>
              </a:pPr>
              <a:t>10/11/2021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30467B5-C785-3442-9EB3-C25751C63B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6763"/>
            <a:ext cx="6821487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219" tIns="48610" rIns="97219" bIns="4861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3245AF0-049D-6843-BCDE-857D7D9B7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4837" cy="4605338"/>
          </a:xfrm>
          <a:prstGeom prst="rect">
            <a:avLst/>
          </a:prstGeom>
        </p:spPr>
        <p:txBody>
          <a:bodyPr vert="horz" lIns="97219" tIns="48610" rIns="97219" bIns="486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415AEE-B83F-FF4A-9B4F-D43EDE35AA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9750" cy="512762"/>
          </a:xfrm>
          <a:prstGeom prst="rect">
            <a:avLst/>
          </a:prstGeom>
        </p:spPr>
        <p:txBody>
          <a:bodyPr vert="horz" lIns="97219" tIns="48610" rIns="97219" bIns="4861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6ACBC-B154-C64C-8D46-85A4FCCAB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9750" cy="512762"/>
          </a:xfrm>
          <a:prstGeom prst="rect">
            <a:avLst/>
          </a:prstGeom>
        </p:spPr>
        <p:txBody>
          <a:bodyPr vert="horz" wrap="square" lIns="97219" tIns="48610" rIns="97219" bIns="486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8ACC6E4-9882-8C47-A496-56DAC1B282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D25563B9-0159-024A-AD2F-23CF5138E9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2AF3F4A4-15DF-3E4B-9541-44C1F0EF8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KE" altLang="en-KE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11FED1E8-989D-A74F-86EA-62E8223E45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D01CC4C-12AA-4A46-8A38-3357CDFDA867}" type="slidenum">
              <a:rPr lang="en-GB" altLang="en-KE" smtClean="0">
                <a:latin typeface="Calibri" panose="020F0502020204030204" pitchFamily="34" charset="0"/>
              </a:rPr>
              <a:pPr/>
              <a:t>1</a:t>
            </a:fld>
            <a:endParaRPr lang="en-GB" altLang="en-K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C263954A-2299-BA49-95D4-E8C04234B5B1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8966A6-F4B1-2A4E-BCF7-4A0ED13CD4F3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6EB4FE-CA6F-FA4A-A64E-AE97A87DC205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5BB8223-AA0B-9548-B594-7267CE0B187A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7A91E66-86E5-E846-9D4D-B6D0C419371F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943BE3D-9E3C-8F41-B650-38F814366134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A37F4F4-B8BE-3C4F-8BF9-1CE5001E4BE8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E11B8E-8E1C-814E-8B1B-E8B14A122774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05C3ECAE-6AA4-EC4F-81B2-FD31224B3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8525" y="1744663"/>
            <a:ext cx="167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 through livestock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7C76D6E1-23CD-7943-AC38-FA212503C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417D4FD1-42F9-3A4A-AA57-53223C7CF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712C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6" name="Picture 15" descr="Map&#10;&#10;Description automatically generated">
            <a:extLst>
              <a:ext uri="{FF2B5EF4-FFF2-40B4-BE49-F238E27FC236}">
                <a16:creationId xmlns:a16="http://schemas.microsoft.com/office/drawing/2014/main" id="{FD67BD51-5A47-5242-8079-0409A32463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34" y="-99195"/>
            <a:ext cx="2956232" cy="209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9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 images slan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9AED0717-E388-A24D-9C87-0737C34DA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975D7C7C-EDCD-AF4B-B43C-3E276DCB5118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1E0B94A-1B68-A747-8E53-2664AB77313A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E202D7-6DF8-8243-B1AC-E2B9AABB6273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88FE68-EFB2-2E4D-8B01-EDEE46E603C2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A95FEA-5382-C04A-BEBC-6995E35501C7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06BC148-9A5C-3746-A5A4-22D1476D92D0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2B960A2-ED69-BD40-BBC7-7AA1A93FDFD9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0BCA38D-B8F3-0248-B7FB-DF10716BDECC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9C3A6F3-F8D1-A847-92EA-138A6EC57B4B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8" name="Picture 10">
            <a:extLst>
              <a:ext uri="{FF2B5EF4-FFF2-40B4-BE49-F238E27FC236}">
                <a16:creationId xmlns:a16="http://schemas.microsoft.com/office/drawing/2014/main" id="{B27C7EDA-1AFC-7641-86E5-E2227A470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B60D95F1-EAFA-CB40-BBBD-16AC9C245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108075"/>
            <a:ext cx="146050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55928" y="427831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1"/>
          </p:nvPr>
        </p:nvSpPr>
        <p:spPr>
          <a:xfrm>
            <a:off x="3455928" y="1342716"/>
            <a:ext cx="81026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949575" cy="4064000"/>
          </a:xfrm>
          <a:custGeom>
            <a:avLst/>
            <a:gdLst>
              <a:gd name="connsiteX0" fmla="*/ 0 w 2949575"/>
              <a:gd name="connsiteY0" fmla="*/ 0 h 4064000"/>
              <a:gd name="connsiteX1" fmla="*/ 2949575 w 2949575"/>
              <a:gd name="connsiteY1" fmla="*/ 0 h 4064000"/>
              <a:gd name="connsiteX2" fmla="*/ 2949575 w 2949575"/>
              <a:gd name="connsiteY2" fmla="*/ 4064000 h 4064000"/>
              <a:gd name="connsiteX3" fmla="*/ 0 w 2949575"/>
              <a:gd name="connsiteY3" fmla="*/ 4064000 h 4064000"/>
              <a:gd name="connsiteX4" fmla="*/ 0 w 2949575"/>
              <a:gd name="connsiteY4" fmla="*/ 0 h 4064000"/>
              <a:gd name="connsiteX0" fmla="*/ 0 w 2949575"/>
              <a:gd name="connsiteY0" fmla="*/ 0 h 4064000"/>
              <a:gd name="connsiteX1" fmla="*/ 2323933 w 2949575"/>
              <a:gd name="connsiteY1" fmla="*/ 0 h 4064000"/>
              <a:gd name="connsiteX2" fmla="*/ 2949575 w 2949575"/>
              <a:gd name="connsiteY2" fmla="*/ 4064000 h 4064000"/>
              <a:gd name="connsiteX3" fmla="*/ 0 w 2949575"/>
              <a:gd name="connsiteY3" fmla="*/ 4064000 h 4064000"/>
              <a:gd name="connsiteX4" fmla="*/ 0 w 2949575"/>
              <a:gd name="connsiteY4" fmla="*/ 0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9575" h="4064000">
                <a:moveTo>
                  <a:pt x="0" y="0"/>
                </a:moveTo>
                <a:lnTo>
                  <a:pt x="2323933" y="0"/>
                </a:lnTo>
                <a:lnTo>
                  <a:pt x="2949575" y="4064000"/>
                </a:lnTo>
                <a:lnTo>
                  <a:pt x="0" y="4064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4111100"/>
            <a:ext cx="3458339" cy="2702450"/>
          </a:xfrm>
          <a:custGeom>
            <a:avLst/>
            <a:gdLst>
              <a:gd name="connsiteX0" fmla="*/ 0 w 2949575"/>
              <a:gd name="connsiteY0" fmla="*/ 0 h 2740025"/>
              <a:gd name="connsiteX1" fmla="*/ 2949575 w 2949575"/>
              <a:gd name="connsiteY1" fmla="*/ 0 h 2740025"/>
              <a:gd name="connsiteX2" fmla="*/ 2949575 w 2949575"/>
              <a:gd name="connsiteY2" fmla="*/ 2740025 h 2740025"/>
              <a:gd name="connsiteX3" fmla="*/ 0 w 2949575"/>
              <a:gd name="connsiteY3" fmla="*/ 2740025 h 2740025"/>
              <a:gd name="connsiteX4" fmla="*/ 0 w 2949575"/>
              <a:gd name="connsiteY4" fmla="*/ 0 h 2740025"/>
              <a:gd name="connsiteX0" fmla="*/ 0 w 3458339"/>
              <a:gd name="connsiteY0" fmla="*/ 0 h 2740025"/>
              <a:gd name="connsiteX1" fmla="*/ 2949575 w 3458339"/>
              <a:gd name="connsiteY1" fmla="*/ 0 h 2740025"/>
              <a:gd name="connsiteX2" fmla="*/ 3458339 w 3458339"/>
              <a:gd name="connsiteY2" fmla="*/ 2740025 h 2740025"/>
              <a:gd name="connsiteX3" fmla="*/ 0 w 3458339"/>
              <a:gd name="connsiteY3" fmla="*/ 2740025 h 2740025"/>
              <a:gd name="connsiteX4" fmla="*/ 0 w 3458339"/>
              <a:gd name="connsiteY4" fmla="*/ 0 h 2740025"/>
              <a:gd name="connsiteX0" fmla="*/ 0 w 3458339"/>
              <a:gd name="connsiteY0" fmla="*/ 6988 h 2747013"/>
              <a:gd name="connsiteX1" fmla="*/ 2949575 w 3458339"/>
              <a:gd name="connsiteY1" fmla="*/ 0 h 2747013"/>
              <a:gd name="connsiteX2" fmla="*/ 3458339 w 3458339"/>
              <a:gd name="connsiteY2" fmla="*/ 2747013 h 2747013"/>
              <a:gd name="connsiteX3" fmla="*/ 0 w 3458339"/>
              <a:gd name="connsiteY3" fmla="*/ 2747013 h 2747013"/>
              <a:gd name="connsiteX4" fmla="*/ 0 w 3458339"/>
              <a:gd name="connsiteY4" fmla="*/ 6988 h 2747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8339" h="2747013">
                <a:moveTo>
                  <a:pt x="0" y="6988"/>
                </a:moveTo>
                <a:lnTo>
                  <a:pt x="2949575" y="0"/>
                </a:lnTo>
                <a:lnTo>
                  <a:pt x="3458339" y="2747013"/>
                </a:lnTo>
                <a:lnTo>
                  <a:pt x="0" y="2747013"/>
                </a:lnTo>
                <a:lnTo>
                  <a:pt x="0" y="6988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24420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CONTENT with graphics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378DE12B-4CBF-994B-82AE-EA1FB2B7D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B57A632-FDA3-4B4C-8B50-BAE14AF84F87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230B2DF8-3595-5648-8E38-120E1654FF3C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0B86EF-39E5-DD4A-A1A7-07FDFE0AA62F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1D33737-D9A1-B54F-B705-772F87BFD2E5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678A18-EB4A-384C-A3B2-2CCE70D73C34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C3DF071-7A91-134A-A85E-643D0396237F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249CE4-403D-EF49-8418-6A3C1F7F8258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DDADE1-C66D-324F-B0D7-F401D6B4DEE7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0C89FFE-0C00-3943-9CCF-A34C8BD99B6A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859F9847-F04C-A248-B470-F6CEE1BBA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92D2E8E1-DFF9-8B41-81E3-C2608E248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25" y="1450975"/>
            <a:ext cx="146050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9"/>
          <p:cNvSpPr>
            <a:spLocks noGrp="1"/>
          </p:cNvSpPr>
          <p:nvPr>
            <p:ph sz="quarter" idx="11"/>
          </p:nvPr>
        </p:nvSpPr>
        <p:spPr>
          <a:xfrm>
            <a:off x="3195734" y="1519491"/>
            <a:ext cx="81026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3195734" y="768055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5D1CC82-B7AA-9342-B9BF-E79D0B70C1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2" y="703952"/>
            <a:ext cx="2697512" cy="567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68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CONTENT with graphics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2BD84074-2DAA-B64E-97C0-BD6B5538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32697A5E-3BD4-604F-8028-126C42C6146C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47521801-130B-B24F-9B74-DF44CF76510A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63729E-E97C-864B-8487-3E84C43A59D6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DA0A20-D8E7-5649-8C65-A9A079F7B4F8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7237F2C-5139-FA43-A715-18BA83887B48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07BDF69-C1D4-FD48-B769-10ED41AC6B9A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2DAE2C-8209-5845-A41A-795EED20A2E1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589B1B-BD2E-3947-B3DA-E571D143D79B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8CC38A3-5668-D34E-8AB0-DBF3FA4405FE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8B1908BF-FC3C-8945-9403-DD85FDBA3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3AC944AE-3DA6-6D46-9896-8C9A5B5DC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1460500"/>
            <a:ext cx="14605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9"/>
          <p:cNvSpPr>
            <a:spLocks noGrp="1"/>
          </p:cNvSpPr>
          <p:nvPr>
            <p:ph sz="quarter" idx="11"/>
          </p:nvPr>
        </p:nvSpPr>
        <p:spPr>
          <a:xfrm>
            <a:off x="682992" y="1519491"/>
            <a:ext cx="81026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682992" y="768055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712C3D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C862EEA-28BB-6E4B-9707-1FFF86A71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805" y="137301"/>
            <a:ext cx="2679445" cy="563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75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ictures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2A799ECC-9C25-9146-AD4B-9DD0F48D3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3F2B6CA-1276-1047-9AA8-00148647CFFB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E5531CC3-CC6E-1843-B82E-9AEC564D71F1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E775DC-D560-C348-8BA0-0DD9CCE0553A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C00026-2EF9-CD48-8AC1-5BCFF3D776CE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AB4B9E-72D8-CE40-836E-2062E356E0BA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666A9B4-D7F0-1047-8242-B36B9D41D920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9076A48-E503-3146-8777-D1FD43FBCDDA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66B05F-F902-894D-A53B-C2A45B57715A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BBDB311-E09B-9C46-8413-2A2AF94A4409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7" name="Picture 10">
            <a:extLst>
              <a:ext uri="{FF2B5EF4-FFF2-40B4-BE49-F238E27FC236}">
                <a16:creationId xmlns:a16="http://schemas.microsoft.com/office/drawing/2014/main" id="{C73892EC-ECFE-E64C-9F0E-E3D58BDAC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105525"/>
            <a:ext cx="11604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7E435D17-FBA8-6847-9179-E46B6896A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16013"/>
            <a:ext cx="14605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09600" y="1342716"/>
            <a:ext cx="81026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245600" y="6350"/>
            <a:ext cx="2946400" cy="44437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9245600" y="4515995"/>
            <a:ext cx="2946400" cy="22975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599965" y="427831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712C3D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42089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with color line a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1E01E3-DA2F-F84F-B28E-CEC6442C5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7B3DA183-37CA-BF44-8637-45CBBA3DC114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33C2A3-7CBD-9240-B355-C689A2AD8416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E4DD567-14E9-9747-86F7-8B1314CCA655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FBA9970-245A-FC41-A9E9-6D32C80E8984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E42D156-9061-0346-B096-73F642F8016D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E90A061-5C63-6943-A8C7-890687DEADC8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98C101-62C4-5A44-83D3-59E8FF8A34BA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F2EF99-67C2-FC47-9CC2-5CB1CE880B84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F848E36-C604-F644-A2CA-513C2E15212E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3FFBDF1-8AB4-3E4D-8DFD-F7244FD3A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888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layout logo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8E1ED0-3FF6-A64D-BC40-D8206D83A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431F65F4-0E3D-0546-8139-6B6AC2549528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B3B51D-58A8-8242-BA9C-178E95133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194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layout logo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A34211-2653-3A4F-BEB3-59B9B7148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E1E722F4-5A2C-8646-A701-E423F44131BB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8E215A-560C-BA4A-9508-913D464E4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105525"/>
            <a:ext cx="11604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514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AAE99088-1C21-7A49-9186-E6FBC87C6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5186363"/>
            <a:ext cx="11377613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00595" y="322325"/>
            <a:ext cx="11376551" cy="47825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22498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629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F3396E7A-5B48-1A45-96DD-EF1264B7F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0" y="1717675"/>
            <a:ext cx="12888913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5039200-6EAB-1B4A-A969-C543EB302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213784" y="2911254"/>
            <a:ext cx="982609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1472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E8AAAE71-6966-984D-939C-3DE2CB26C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1913" y="1246188"/>
            <a:ext cx="167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 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EA446260-BB98-7A48-9BB1-5024BF35BCEC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E2A312-72A6-8645-85C5-5EBC1328AB78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0E92363-8635-3C4C-A2F6-CA9F9C69EF1C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FC258CB-5757-8D47-AB57-0BD229602154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B708E28-CA18-5D4E-887C-D21719A7D79D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DD1515-3A2D-AE43-AB5C-B3A0DF18AEA9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8E91A9-A022-594F-94BC-2AD52B75A7A3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247F472-163E-2745-B7AD-783EC289124B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EF02C66B-623C-0548-A7CD-2E30C59D5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0F53DA01-FBFF-E44A-B075-0E36664DA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DAB45DE1-CEF4-A145-BA81-DF9D40936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250825"/>
            <a:ext cx="176530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712C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46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FA1489B6-F0A8-8545-8C8B-E9F3A4D37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1913" y="1246188"/>
            <a:ext cx="167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 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D515404E-A9AA-3A44-8A88-A801FBAD0159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882129-2DA5-FB4D-B57C-95BF0BB83DFF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7B5F1E-91D4-CC41-B9FF-D38FD07A0561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C00AC6A-6267-5740-8FDE-D63AC999A95E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761E21-19CB-FA46-9AFE-A8ACFC7F2C18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56C2DA-6E9C-0542-AD7A-6E1EEC63D107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3BB242-1400-6A4F-A615-402A70BDD8BC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4ED1D9-55A4-A94A-B840-F92D3B68A510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C0B3593E-1324-D64A-AE61-94E67B896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AFFEA4E6-917F-6B41-90A8-C3B7C33A8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DCA5D2A-FD7F-F84C-8C02-78C0E3F2B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5763" y="234950"/>
            <a:ext cx="7762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712C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66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05744F90-F626-2043-9D25-B0D16F87F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1913" y="1246188"/>
            <a:ext cx="167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 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C92437D1-B9DD-CC43-B9FC-7B08A9052230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9481EB3-52AC-3642-BB15-27957B7B3B36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5A8205E-42BB-9541-BA05-813040AE2D1F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6C4E9C-3814-4841-B945-01EDE3A66693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9B3F08-3815-8D47-8B51-EB8A2AA3B479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A1BAB05-AE2E-D64B-B03F-E59F7FA8E185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C1CDF31-EBD2-A84E-9F68-CC7B970C9E7A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28DA97-246A-BA40-8EE3-31109206F617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A5EEB8FD-AC8C-674C-BF45-1AD0F6A28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2E96D582-2110-4344-BD06-7DE5F2A41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93B8064C-142E-2C42-B00B-B9A12FBE2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8938" y="436563"/>
            <a:ext cx="10255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6930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545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3FB62F2-3D23-7543-BD48-C9EA55182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1913" y="1246188"/>
            <a:ext cx="167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 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1BE4DCAF-34C2-1C42-AEA5-8B9B0BA56ABB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3D84BB6-BDEA-F84F-B099-EF0F4C1C7DB6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88F5FF2-0905-E347-A597-2BCBC936178A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C68B338-14AA-F449-96BF-04D62B2E1CC1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DD175FF-8B38-7F4C-A262-3F5382B93A95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D5E158-0765-FB49-9488-3E3826084B25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8E4676-1000-6549-8523-15BCC91346AD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AEF2F3-5627-C74C-9382-F16134947054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63A86BB6-65A5-7740-A134-1669A9E9A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C5A811E7-A47F-B241-A160-A607EE52D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B55E6FD-7B8A-F440-9F87-5980588DB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0" y="373063"/>
            <a:ext cx="10128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6930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30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E4FE409-FAF8-6F4D-97C8-2AE5E4750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1913" y="1246188"/>
            <a:ext cx="167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 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1D56FECE-01C4-D541-8DB1-E42AD326066E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5FD74FF-2BE5-C545-BFF4-B4736D4C04AC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EFE5C9-D9A6-2949-A2D5-9094D00FADB7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FE00573-4EC4-7540-9308-65CD03A73B60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81D9F60-FB7B-6E45-9A16-66FBBAA5F4D5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C5F371-18CC-644B-9731-973A51043041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7584E38-FCE6-D34D-BD81-B2C22AD5A1CD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C0F7CB3-B3F6-D543-B30E-8895468B7252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130E518A-A162-3848-ABC9-AD7B4225E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C3271B97-CD70-EE40-9284-E186D6FE1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A7C00EAC-4D19-AF45-B816-85E5BE578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988" y="390525"/>
            <a:ext cx="89852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6930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40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andard n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94998332-1027-1B43-828E-42D842F7D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1FEDC722-3714-FC4F-994F-785F669A5585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0E580650-7AB0-B449-96A8-DFCCA1131579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79ADA3-D3B1-EF44-B760-ACF7ED1DF884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036C7B-1FCD-3942-B000-A88352D0C425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51301B-D709-6C4E-BE57-F32E515A277E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5B653D-2E9D-6342-B322-AFF6D764DD14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A01107-285E-1D48-A6DB-516B675270D3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E4C2657-3415-6A4C-922E-8F43831F6E69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B37AB6E-70F0-AB49-B20C-E738CF332B33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4D7B3629-C448-BA43-870B-89F43EB8E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7FA58149-9B90-7A41-8D3F-CBFC45704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16013"/>
            <a:ext cx="14605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965" y="427831"/>
            <a:ext cx="109728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09600" y="1601969"/>
            <a:ext cx="109728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an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1B70EB63-6C52-1F4D-9360-FD2278EBC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B0162140-2925-614F-BEC8-1B2BCD619AC2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E2D38A6B-0C24-5C43-B8DC-2ADC87098F3C}"/>
              </a:ext>
            </a:extLst>
          </p:cNvPr>
          <p:cNvGrpSpPr>
            <a:grpSpLocks/>
          </p:cNvGrpSpPr>
          <p:nvPr/>
        </p:nvGrpSpPr>
        <p:grpSpPr bwMode="auto">
          <a:xfrm>
            <a:off x="0" y="2782888"/>
            <a:ext cx="12192000" cy="50800"/>
            <a:chOff x="0" y="6813551"/>
            <a:chExt cx="12192000" cy="508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70266FA-5A5A-A34C-B544-B097193BF59B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F2D1029-CF93-7247-AE34-B15F824D9F59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0C59A3-DFAF-4347-AADB-90D6518D567A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B8BC26-AA82-C242-A969-500DE8255293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701007-3BF4-1A4F-A37C-1A793CD18B8C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BD23B6-197C-9D4B-86A0-CA83F74E8907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434E7A4-A7EA-CD46-8E0F-DC88838B682D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20CDF1BF-4DC6-504F-B328-BD0AA35E6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48A157B9-9C9F-8045-B8DF-684FD2757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3798888"/>
            <a:ext cx="14605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066795" y="3120247"/>
            <a:ext cx="10247633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0"/>
          </p:nvPr>
        </p:nvSpPr>
        <p:spPr>
          <a:xfrm>
            <a:off x="1076430" y="3951845"/>
            <a:ext cx="10247633" cy="25520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2781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06582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image slan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9D4D9171-689E-F946-B535-2F2A6786C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7D01CF64-9A4C-EE48-93B8-7C698ED83858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CC3BEA5E-7378-B04C-957C-11AA8770A790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C4781EC-6B8B-7E48-B742-9577A9BC7936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CEBB53-5194-F346-9AAD-D81901EC1AB8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5F88FA9-40B5-A54B-B501-008E530E72C8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FC38E16-8B7D-DD41-A81B-52F127084646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124BD9D-BBC3-0340-BA9B-FFD1A42F1C5B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68A088-B673-2649-B06B-93300DE4386E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AB1250-1BEF-F641-860C-6B7A218516B4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6" name="Picture 10">
            <a:extLst>
              <a:ext uri="{FF2B5EF4-FFF2-40B4-BE49-F238E27FC236}">
                <a16:creationId xmlns:a16="http://schemas.microsoft.com/office/drawing/2014/main" id="{2420AE24-C916-8346-8C68-184C75157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105525"/>
            <a:ext cx="11604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75548CAA-FC40-6546-A60C-77AF0501B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16013"/>
            <a:ext cx="14605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847771" y="25399"/>
            <a:ext cx="4344229" cy="6813551"/>
          </a:xfrm>
          <a:custGeom>
            <a:avLst/>
            <a:gdLst>
              <a:gd name="connsiteX0" fmla="*/ 0 w 3867150"/>
              <a:gd name="connsiteY0" fmla="*/ 0 h 6858000"/>
              <a:gd name="connsiteX1" fmla="*/ 3867150 w 3867150"/>
              <a:gd name="connsiteY1" fmla="*/ 0 h 6858000"/>
              <a:gd name="connsiteX2" fmla="*/ 3867150 w 3867150"/>
              <a:gd name="connsiteY2" fmla="*/ 6858000 h 6858000"/>
              <a:gd name="connsiteX3" fmla="*/ 0 w 3867150"/>
              <a:gd name="connsiteY3" fmla="*/ 6858000 h 6858000"/>
              <a:gd name="connsiteX4" fmla="*/ 0 w 3867150"/>
              <a:gd name="connsiteY4" fmla="*/ 0 h 6858000"/>
              <a:gd name="connsiteX0" fmla="*/ 1121134 w 3867150"/>
              <a:gd name="connsiteY0" fmla="*/ 0 h 6858000"/>
              <a:gd name="connsiteX1" fmla="*/ 3867150 w 3867150"/>
              <a:gd name="connsiteY1" fmla="*/ 0 h 6858000"/>
              <a:gd name="connsiteX2" fmla="*/ 3867150 w 3867150"/>
              <a:gd name="connsiteY2" fmla="*/ 6858000 h 6858000"/>
              <a:gd name="connsiteX3" fmla="*/ 0 w 3867150"/>
              <a:gd name="connsiteY3" fmla="*/ 6858000 h 6858000"/>
              <a:gd name="connsiteX4" fmla="*/ 1121134 w 3867150"/>
              <a:gd name="connsiteY4" fmla="*/ 0 h 6858000"/>
              <a:gd name="connsiteX0" fmla="*/ 1598213 w 4344229"/>
              <a:gd name="connsiteY0" fmla="*/ 0 h 6858000"/>
              <a:gd name="connsiteX1" fmla="*/ 4344229 w 4344229"/>
              <a:gd name="connsiteY1" fmla="*/ 0 h 6858000"/>
              <a:gd name="connsiteX2" fmla="*/ 4344229 w 4344229"/>
              <a:gd name="connsiteY2" fmla="*/ 6858000 h 6858000"/>
              <a:gd name="connsiteX3" fmla="*/ 0 w 4344229"/>
              <a:gd name="connsiteY3" fmla="*/ 6858000 h 6858000"/>
              <a:gd name="connsiteX4" fmla="*/ 1598213 w 434422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4229" h="6858000">
                <a:moveTo>
                  <a:pt x="1598213" y="0"/>
                </a:moveTo>
                <a:lnTo>
                  <a:pt x="4344229" y="0"/>
                </a:lnTo>
                <a:lnTo>
                  <a:pt x="4344229" y="6858000"/>
                </a:lnTo>
                <a:lnTo>
                  <a:pt x="0" y="6858000"/>
                </a:lnTo>
                <a:lnTo>
                  <a:pt x="1598213" y="0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99965" y="427831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1"/>
          </p:nvPr>
        </p:nvSpPr>
        <p:spPr>
          <a:xfrm>
            <a:off x="609600" y="1342716"/>
            <a:ext cx="723817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553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696" r:id="rId1"/>
    <p:sldLayoutId id="2147485697" r:id="rId2"/>
    <p:sldLayoutId id="2147485698" r:id="rId3"/>
    <p:sldLayoutId id="2147485699" r:id="rId4"/>
    <p:sldLayoutId id="2147485700" r:id="rId5"/>
    <p:sldLayoutId id="2147485701" r:id="rId6"/>
    <p:sldLayoutId id="2147485702" r:id="rId7"/>
    <p:sldLayoutId id="2147485703" r:id="rId8"/>
    <p:sldLayoutId id="2147485704" r:id="rId9"/>
    <p:sldLayoutId id="2147485705" r:id="rId10"/>
    <p:sldLayoutId id="2147485706" r:id="rId11"/>
    <p:sldLayoutId id="2147485707" r:id="rId12"/>
    <p:sldLayoutId id="2147485708" r:id="rId13"/>
    <p:sldLayoutId id="2147485709" r:id="rId14"/>
    <p:sldLayoutId id="2147485710" r:id="rId15"/>
    <p:sldLayoutId id="2147485711" r:id="rId16"/>
    <p:sldLayoutId id="2147485712" r:id="rId17"/>
    <p:sldLayoutId id="2147485695" r:id="rId18"/>
    <p:sldLayoutId id="2147485713" r:id="rId19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11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1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23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32" indent="-228603" algn="l" defTabSz="9144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hdl.handle.net/10568/113789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cgspace.cgiar.org/handle/10568/108287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751BA7-23F3-4E4F-8A93-B04B4B845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5788" y="2117091"/>
            <a:ext cx="10688637" cy="139065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dirty="0"/>
              <a:t>COVID-19 mitigation and effects on food safety </a:t>
            </a:r>
          </a:p>
        </p:txBody>
      </p:sp>
      <p:sp>
        <p:nvSpPr>
          <p:cNvPr id="23554" name="Subtitle 2">
            <a:extLst>
              <a:ext uri="{FF2B5EF4-FFF2-40B4-BE49-F238E27FC236}">
                <a16:creationId xmlns:a16="http://schemas.microsoft.com/office/drawing/2014/main" id="{862B3D89-D228-C441-AC2A-53BC584D2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3513138"/>
            <a:ext cx="635793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altLang="en-KE" i="1" dirty="0">
                <a:solidFill>
                  <a:srgbClr val="292929"/>
                </a:solidFill>
                <a:latin typeface="Calibri" panose="020F0502020204030204" pitchFamily="34" charset="0"/>
              </a:rPr>
              <a:t>Florence Mutua</a:t>
            </a:r>
            <a:r>
              <a:rPr lang="en-US" altLang="en-KE" i="1" baseline="30000" dirty="0">
                <a:solidFill>
                  <a:srgbClr val="292929"/>
                </a:solidFill>
                <a:latin typeface="Calibri" panose="020F0502020204030204" pitchFamily="34" charset="0"/>
              </a:rPr>
              <a:t>1</a:t>
            </a:r>
            <a:r>
              <a:rPr lang="en-US" altLang="en-KE" i="1" dirty="0">
                <a:solidFill>
                  <a:srgbClr val="292929"/>
                </a:solidFill>
                <a:latin typeface="Calibri" panose="020F0502020204030204" pitchFamily="34" charset="0"/>
              </a:rPr>
              <a:t>, Erastus Kang’ethe</a:t>
            </a:r>
            <a:r>
              <a:rPr lang="en-US" altLang="en-KE" i="1" baseline="30000" dirty="0">
                <a:solidFill>
                  <a:srgbClr val="292929"/>
                </a:solidFill>
                <a:latin typeface="Calibri" panose="020F0502020204030204" pitchFamily="34" charset="0"/>
              </a:rPr>
              <a:t>1</a:t>
            </a:r>
            <a:r>
              <a:rPr lang="en-US" altLang="en-KE" i="1" dirty="0">
                <a:solidFill>
                  <a:srgbClr val="292929"/>
                </a:solidFill>
                <a:latin typeface="Calibri" panose="020F0502020204030204" pitchFamily="34" charset="0"/>
              </a:rPr>
              <a:t> and Delia Grace</a:t>
            </a:r>
            <a:r>
              <a:rPr lang="en-US" altLang="en-KE" i="1" baseline="30000" dirty="0">
                <a:solidFill>
                  <a:srgbClr val="292929"/>
                </a:solidFill>
                <a:latin typeface="Calibri" panose="020F0502020204030204" pitchFamily="34" charset="0"/>
              </a:rPr>
              <a:t>1,2</a:t>
            </a:r>
          </a:p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endParaRPr lang="en-US" altLang="en-KE" sz="1600" baseline="30000" dirty="0">
              <a:solidFill>
                <a:srgbClr val="292929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altLang="en-KE" sz="1600" baseline="30000" dirty="0">
                <a:solidFill>
                  <a:srgbClr val="292929"/>
                </a:solidFill>
                <a:latin typeface="Calibri" panose="020F0502020204030204" pitchFamily="34" charset="0"/>
              </a:rPr>
              <a:t>1</a:t>
            </a:r>
            <a:r>
              <a:rPr lang="en-US" altLang="en-KE" sz="1600" dirty="0">
                <a:solidFill>
                  <a:srgbClr val="292929"/>
                </a:solidFill>
                <a:latin typeface="Calibri" panose="020F0502020204030204" pitchFamily="34" charset="0"/>
              </a:rPr>
              <a:t>International Livestock Research Institute</a:t>
            </a:r>
          </a:p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altLang="en-KE" sz="1600" baseline="30000" dirty="0">
                <a:solidFill>
                  <a:srgbClr val="292929"/>
                </a:solidFill>
                <a:latin typeface="Calibri" panose="020F0502020204030204" pitchFamily="34" charset="0"/>
              </a:rPr>
              <a:t>2</a:t>
            </a:r>
            <a:r>
              <a:rPr lang="en-US" altLang="en-KE" sz="1600" dirty="0">
                <a:solidFill>
                  <a:srgbClr val="292929"/>
                </a:solidFill>
                <a:latin typeface="Calibri" panose="020F0502020204030204" pitchFamily="34" charset="0"/>
              </a:rPr>
              <a:t>Natural Resources Institute, University of Greenwich</a:t>
            </a:r>
            <a:endParaRPr lang="en-GB" altLang="en-KE" sz="1600" dirty="0">
              <a:solidFill>
                <a:srgbClr val="292929"/>
              </a:solidFill>
              <a:latin typeface="Calibri" panose="020F0502020204030204" pitchFamily="34" charset="0"/>
            </a:endParaRPr>
          </a:p>
        </p:txBody>
      </p:sp>
      <p:sp>
        <p:nvSpPr>
          <p:cNvPr id="23555" name="Subtitle 2">
            <a:extLst>
              <a:ext uri="{FF2B5EF4-FFF2-40B4-BE49-F238E27FC236}">
                <a16:creationId xmlns:a16="http://schemas.microsoft.com/office/drawing/2014/main" id="{2487E3FA-17F2-0648-A202-AF4ED388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4913948"/>
            <a:ext cx="5057775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dirty="0">
                <a:latin typeface="+mj-lt"/>
              </a:rPr>
              <a:t>Food Safety Conference for Africa</a:t>
            </a:r>
          </a:p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dirty="0">
                <a:latin typeface="+mj-lt"/>
              </a:rPr>
              <a:t>10 November 2021</a:t>
            </a:r>
            <a:endParaRPr lang="en-US" altLang="en-KE" b="1" dirty="0">
              <a:solidFill>
                <a:srgbClr val="29292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>
            <a:extLst>
              <a:ext uri="{FF2B5EF4-FFF2-40B4-BE49-F238E27FC236}">
                <a16:creationId xmlns:a16="http://schemas.microsoft.com/office/drawing/2014/main" id="{99C5C1CC-6403-7D41-BFEB-2ED4CDD1A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427038"/>
            <a:ext cx="10972800" cy="67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KE" dirty="0">
                <a:solidFill>
                  <a:srgbClr val="712C3D"/>
                </a:solidFill>
              </a:rPr>
              <a:t>Conclusion</a:t>
            </a:r>
          </a:p>
        </p:txBody>
      </p:sp>
      <p:sp>
        <p:nvSpPr>
          <p:cNvPr id="27650" name="Content Placeholder 5">
            <a:extLst>
              <a:ext uri="{FF2B5EF4-FFF2-40B4-BE49-F238E27FC236}">
                <a16:creationId xmlns:a16="http://schemas.microsoft.com/office/drawing/2014/main" id="{28912575-846C-544B-8E33-431B11D6561B}"/>
              </a:ext>
            </a:extLst>
          </p:cNvPr>
          <p:cNvSpPr>
            <a:spLocks noGrp="1" noChangeArrowheads="1"/>
          </p:cNvSpPr>
          <p:nvPr>
            <p:ph sz="quarter" idx="10"/>
          </p:nvPr>
        </p:nvSpPr>
        <p:spPr bwMode="auto">
          <a:xfrm>
            <a:off x="695325" y="1136651"/>
            <a:ext cx="7715250" cy="49133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ZA" dirty="0">
                <a:effectLst/>
                <a:ea typeface="Calibri" panose="020F0502020204030204" pitchFamily="34" charset="0"/>
              </a:rPr>
              <a:t>COVID-19 mitigation disrupted food systems in multiple ways.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212529"/>
              </a:solidFill>
              <a:ea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ZA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ZA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One Health approach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can help reduce future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impacts.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Hand hygiene is key in food safety and should be continued even after COVID-19. 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KE" altLang="en-KE" dirty="0"/>
          </a:p>
        </p:txBody>
      </p:sp>
      <p:pic>
        <p:nvPicPr>
          <p:cNvPr id="3" name="Picture 2" descr="A picture containing ground, blue, dirty, cement&#10;&#10;Description automatically generated">
            <a:extLst>
              <a:ext uri="{FF2B5EF4-FFF2-40B4-BE49-F238E27FC236}">
                <a16:creationId xmlns:a16="http://schemas.microsoft.com/office/drawing/2014/main" id="{AEA0E198-E74D-45EA-8947-64F34FC427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305675" y="1876426"/>
            <a:ext cx="6762751" cy="300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16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77B7EFB-268D-4D03-8FC7-4CCF9BF82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325" y="44614"/>
            <a:ext cx="8958203" cy="1146011"/>
          </a:xfrm>
        </p:spPr>
        <p:txBody>
          <a:bodyPr/>
          <a:lstStyle/>
          <a:p>
            <a:r>
              <a:rPr lang="en-US" dirty="0"/>
              <a:t>The food value chain was affected in several other ways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402AFE-8383-4716-980C-E82A1593537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64847" y="2093912"/>
            <a:ext cx="6229412" cy="843280"/>
          </a:xfrm>
        </p:spPr>
        <p:txBody>
          <a:bodyPr/>
          <a:lstStyle/>
          <a:p>
            <a:pPr algn="ctr"/>
            <a:r>
              <a:rPr lang="en-US" altLang="en-KE" dirty="0"/>
              <a:t> </a:t>
            </a:r>
            <a:r>
              <a:rPr lang="en-US" altLang="en-KE" sz="3000" dirty="0">
                <a:hlinkClick r:id="rId2"/>
              </a:rPr>
              <a:t>https://hdl.handle.net/10568/113789</a:t>
            </a:r>
            <a:endParaRPr lang="en-US" dirty="0"/>
          </a:p>
          <a:p>
            <a:endParaRPr lang="en-US" dirty="0"/>
          </a:p>
        </p:txBody>
      </p:sp>
      <p:pic>
        <p:nvPicPr>
          <p:cNvPr id="11" name="Picture Placeholder 10" descr="A picture containing outdoor, ground, roof, stone&#10;&#10;Description automatically generated">
            <a:extLst>
              <a:ext uri="{FF2B5EF4-FFF2-40B4-BE49-F238E27FC236}">
                <a16:creationId xmlns:a16="http://schemas.microsoft.com/office/drawing/2014/main" id="{1CE9D98A-E735-482F-913D-990110241AD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Placeholder 12" descr="A picture containing food, table, plate, bowl&#10;&#10;Description automatically generated">
            <a:extLst>
              <a:ext uri="{FF2B5EF4-FFF2-40B4-BE49-F238E27FC236}">
                <a16:creationId xmlns:a16="http://schemas.microsoft.com/office/drawing/2014/main" id="{B72DFDB6-E324-45EC-BC38-3FA413136A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4AF919-FB59-4339-A510-9F26701734A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269" y="2748309"/>
            <a:ext cx="5306568" cy="272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1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507BDF-9B1D-424C-B404-9E81CAB2F7BE}"/>
              </a:ext>
            </a:extLst>
          </p:cNvPr>
          <p:cNvSpPr txBox="1"/>
          <p:nvPr/>
        </p:nvSpPr>
        <p:spPr>
          <a:xfrm>
            <a:off x="7097713" y="2465388"/>
            <a:ext cx="3340100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4400" spc="300" dirty="0">
                <a:solidFill>
                  <a:schemeClr val="bg1"/>
                </a:solidFill>
                <a:latin typeface="Calibri Light" panose="020F0302020204030204" pitchFamily="34" charset="0"/>
                <a:ea typeface="Calibri" charset="0"/>
                <a:cs typeface="Calibri Light" panose="020F0302020204030204" pitchFamily="34" charset="0"/>
              </a:rPr>
              <a:t>THANK YOU</a:t>
            </a:r>
          </a:p>
        </p:txBody>
      </p:sp>
      <p:pic>
        <p:nvPicPr>
          <p:cNvPr id="34818" name="Picture Placeholder 4" descr="A person drinking from a glass&#10;&#10;Description automatically generated">
            <a:extLst>
              <a:ext uri="{FF2B5EF4-FFF2-40B4-BE49-F238E27FC236}">
                <a16:creationId xmlns:a16="http://schemas.microsoft.com/office/drawing/2014/main" id="{A7EFEBEA-C566-1440-9834-8C3323F64E3F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" y="322263"/>
            <a:ext cx="11377613" cy="4783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>
            <a:extLst>
              <a:ext uri="{FF2B5EF4-FFF2-40B4-BE49-F238E27FC236}">
                <a16:creationId xmlns:a16="http://schemas.microsoft.com/office/drawing/2014/main" id="{99C5C1CC-6403-7D41-BFEB-2ED4CDD1A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427038"/>
            <a:ext cx="10972800" cy="67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KE" dirty="0">
                <a:solidFill>
                  <a:srgbClr val="712C3D"/>
                </a:solidFill>
              </a:rPr>
              <a:t>Introduction </a:t>
            </a:r>
          </a:p>
        </p:txBody>
      </p:sp>
      <p:sp>
        <p:nvSpPr>
          <p:cNvPr id="27650" name="Content Placeholder 5">
            <a:extLst>
              <a:ext uri="{FF2B5EF4-FFF2-40B4-BE49-F238E27FC236}">
                <a16:creationId xmlns:a16="http://schemas.microsoft.com/office/drawing/2014/main" id="{28912575-846C-544B-8E33-431B11D6561B}"/>
              </a:ext>
            </a:extLst>
          </p:cNvPr>
          <p:cNvSpPr>
            <a:spLocks noGrp="1" noChangeArrowheads="1"/>
          </p:cNvSpPr>
          <p:nvPr>
            <p:ph sz="quarter" idx="10"/>
          </p:nvPr>
        </p:nvSpPr>
        <p:spPr bwMode="auto">
          <a:xfrm>
            <a:off x="609600" y="1601788"/>
            <a:ext cx="10972800" cy="3960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Currently no evidence that COVID-19 can be transmitted through food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measures put in place to contain the disease have affected several aspects of the food value chain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i="1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sz="3000" dirty="0"/>
              <a:t>We designed a study to understand how these affected food safety in East Africa    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KE" dirty="0"/>
              <a:t>  </a:t>
            </a:r>
            <a:endParaRPr lang="en-US" altLang="en-KE" i="1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KE" altLang="en-KE" dirty="0"/>
          </a:p>
        </p:txBody>
      </p:sp>
    </p:spTree>
    <p:extLst>
      <p:ext uri="{BB962C8B-B14F-4D97-AF65-F5344CB8AC3E}">
        <p14:creationId xmlns:p14="http://schemas.microsoft.com/office/powerpoint/2010/main" val="260815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26">
            <a:extLst>
              <a:ext uri="{FF2B5EF4-FFF2-40B4-BE49-F238E27FC236}">
                <a16:creationId xmlns:a16="http://schemas.microsoft.com/office/drawing/2014/main" id="{30A3D812-1591-1946-B299-26EEE1F77311}"/>
              </a:ext>
            </a:extLst>
          </p:cNvPr>
          <p:cNvSpPr>
            <a:spLocks noGrp="1" noChangeArrowheads="1"/>
          </p:cNvSpPr>
          <p:nvPr>
            <p:ph sz="quarter" idx="10"/>
          </p:nvPr>
        </p:nvSpPr>
        <p:spPr bwMode="auto">
          <a:xfrm>
            <a:off x="609600" y="1114620"/>
            <a:ext cx="7315199" cy="279063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>
                <a:solidFill>
                  <a:srgbClr val="292929"/>
                </a:solidFill>
              </a:rPr>
              <a:t>Added activity under an ongoing food safety project </a:t>
            </a:r>
            <a:r>
              <a:rPr lang="en-US" altLang="en-KE" sz="2400" dirty="0">
                <a:solidFill>
                  <a:srgbClr val="292929"/>
                </a:solidFill>
                <a:hlinkClick r:id="rId2"/>
              </a:rPr>
              <a:t>https://cgspace.cgiar.org/handle/10568/108287</a:t>
            </a:r>
            <a:r>
              <a:rPr lang="en-US" altLang="en-KE" sz="2400" dirty="0">
                <a:solidFill>
                  <a:srgbClr val="292929"/>
                </a:solidFill>
              </a:rPr>
              <a:t> 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>
                <a:solidFill>
                  <a:srgbClr val="292929"/>
                </a:solidFill>
              </a:rPr>
              <a:t>Interviewed food safety experts (n = 25) engaged in the project </a:t>
            </a:r>
          </a:p>
        </p:txBody>
      </p:sp>
      <p:sp>
        <p:nvSpPr>
          <p:cNvPr id="29700" name="Title 1">
            <a:extLst>
              <a:ext uri="{FF2B5EF4-FFF2-40B4-BE49-F238E27FC236}">
                <a16:creationId xmlns:a16="http://schemas.microsoft.com/office/drawing/2014/main" id="{C31F160F-5676-9949-A2D3-47196E37A5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427038"/>
            <a:ext cx="8102600" cy="67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KE" dirty="0"/>
              <a:t>Data collection [1] </a:t>
            </a:r>
          </a:p>
        </p:txBody>
      </p:sp>
      <p:pic>
        <p:nvPicPr>
          <p:cNvPr id="5" name="Picture Placeholder 4" descr="Map&#10;&#10;Description automatically generated">
            <a:extLst>
              <a:ext uri="{FF2B5EF4-FFF2-40B4-BE49-F238E27FC236}">
                <a16:creationId xmlns:a16="http://schemas.microsoft.com/office/drawing/2014/main" id="{134F49A5-2445-4184-8B6D-A0BC5B0CF30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17261" y="0"/>
            <a:ext cx="4274739" cy="672623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2EF29B-B6E3-49F9-ACE0-6FEE26951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845" y="3429000"/>
            <a:ext cx="4895850" cy="26574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9653E75-561D-4A87-87FA-F1FB64B1E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KE" dirty="0"/>
              <a:t>Data collection [2] 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A45E55-81F1-4E05-A7DB-2AB5DE56C9B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4374" y="1105785"/>
            <a:ext cx="10296525" cy="283756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Checklist developed for the interviews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Prior appointments: 30–60-minute interview sessions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Consent obtained prior to the discussion [telephone and online meetings]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4E0AEC-D99C-41FD-BB1C-0AD17E7AF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4162425"/>
            <a:ext cx="7067550" cy="205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92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>
            <a:extLst>
              <a:ext uri="{FF2B5EF4-FFF2-40B4-BE49-F238E27FC236}">
                <a16:creationId xmlns:a16="http://schemas.microsoft.com/office/drawing/2014/main" id="{99C5C1CC-6403-7D41-BFEB-2ED4CDD1A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427038"/>
            <a:ext cx="10972800" cy="67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KE" dirty="0">
                <a:solidFill>
                  <a:srgbClr val="712C3D"/>
                </a:solidFill>
              </a:rPr>
              <a:t>Observations [1]</a:t>
            </a:r>
          </a:p>
        </p:txBody>
      </p:sp>
      <p:sp>
        <p:nvSpPr>
          <p:cNvPr id="27650" name="Content Placeholder 5">
            <a:extLst>
              <a:ext uri="{FF2B5EF4-FFF2-40B4-BE49-F238E27FC236}">
                <a16:creationId xmlns:a16="http://schemas.microsoft.com/office/drawing/2014/main" id="{28912575-846C-544B-8E33-431B11D6561B}"/>
              </a:ext>
            </a:extLst>
          </p:cNvPr>
          <p:cNvSpPr>
            <a:spLocks noGrp="1" noChangeArrowheads="1"/>
          </p:cNvSpPr>
          <p:nvPr>
            <p:ph sz="quarter" idx="10"/>
          </p:nvPr>
        </p:nvSpPr>
        <p:spPr bwMode="auto">
          <a:xfrm>
            <a:off x="609600" y="1601788"/>
            <a:ext cx="10972800" cy="4275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Food markets continued to operate and expected to comply with COVID-19 mitigation measures.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Enforcement a problem in </a:t>
            </a:r>
            <a:r>
              <a:rPr lang="en-US" altLang="en-KE" b="1" dirty="0"/>
              <a:t>informal markets</a:t>
            </a:r>
            <a:r>
              <a:rPr lang="en-US" altLang="en-KE" dirty="0"/>
              <a:t>: congestion, irregular water supplies, no detergents == infrequent hand washing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Hygiene is critical in reducing the spread of pathogens of public health importance</a:t>
            </a: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KE" altLang="en-KE" dirty="0"/>
          </a:p>
        </p:txBody>
      </p:sp>
    </p:spTree>
    <p:extLst>
      <p:ext uri="{BB962C8B-B14F-4D97-AF65-F5344CB8AC3E}">
        <p14:creationId xmlns:p14="http://schemas.microsoft.com/office/powerpoint/2010/main" val="4153487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>
            <a:extLst>
              <a:ext uri="{FF2B5EF4-FFF2-40B4-BE49-F238E27FC236}">
                <a16:creationId xmlns:a16="http://schemas.microsoft.com/office/drawing/2014/main" id="{99C5C1CC-6403-7D41-BFEB-2ED4CDD1A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427038"/>
            <a:ext cx="10972800" cy="67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KE" dirty="0">
                <a:solidFill>
                  <a:srgbClr val="712C3D"/>
                </a:solidFill>
              </a:rPr>
              <a:t>Observations [2]</a:t>
            </a:r>
          </a:p>
        </p:txBody>
      </p:sp>
      <p:sp>
        <p:nvSpPr>
          <p:cNvPr id="27650" name="Content Placeholder 5">
            <a:extLst>
              <a:ext uri="{FF2B5EF4-FFF2-40B4-BE49-F238E27FC236}">
                <a16:creationId xmlns:a16="http://schemas.microsoft.com/office/drawing/2014/main" id="{28912575-846C-544B-8E33-431B11D6561B}"/>
              </a:ext>
            </a:extLst>
          </p:cNvPr>
          <p:cNvSpPr>
            <a:spLocks noGrp="1" noChangeArrowheads="1"/>
          </p:cNvSpPr>
          <p:nvPr>
            <p:ph sz="quarter" idx="10"/>
          </p:nvPr>
        </p:nvSpPr>
        <p:spPr bwMode="auto">
          <a:xfrm>
            <a:off x="609600" y="1601788"/>
            <a:ext cx="10972800" cy="3989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Fear of stricter control measures [lock down] led to panic and bulk purchasing of food 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Space/storage concerns: </a:t>
            </a:r>
            <a:r>
              <a:rPr lang="en-US" i="1" dirty="0"/>
              <a:t>absence of refrigeration especially a concern for fresh products [vegetables, animal-source foods]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Cereals can last long and were preferred but contamination with mycotoxins is a problem</a:t>
            </a:r>
            <a:endParaRPr lang="en-KE" altLang="en-KE" dirty="0"/>
          </a:p>
        </p:txBody>
      </p:sp>
    </p:spTree>
    <p:extLst>
      <p:ext uri="{BB962C8B-B14F-4D97-AF65-F5344CB8AC3E}">
        <p14:creationId xmlns:p14="http://schemas.microsoft.com/office/powerpoint/2010/main" val="4060967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>
            <a:extLst>
              <a:ext uri="{FF2B5EF4-FFF2-40B4-BE49-F238E27FC236}">
                <a16:creationId xmlns:a16="http://schemas.microsoft.com/office/drawing/2014/main" id="{99C5C1CC-6403-7D41-BFEB-2ED4CDD1A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427038"/>
            <a:ext cx="6515100" cy="67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KE" dirty="0">
                <a:solidFill>
                  <a:srgbClr val="712C3D"/>
                </a:solidFill>
              </a:rPr>
              <a:t>Observations [4]</a:t>
            </a:r>
          </a:p>
        </p:txBody>
      </p:sp>
      <p:sp>
        <p:nvSpPr>
          <p:cNvPr id="27650" name="Content Placeholder 5">
            <a:extLst>
              <a:ext uri="{FF2B5EF4-FFF2-40B4-BE49-F238E27FC236}">
                <a16:creationId xmlns:a16="http://schemas.microsoft.com/office/drawing/2014/main" id="{28912575-846C-544B-8E33-431B11D6561B}"/>
              </a:ext>
            </a:extLst>
          </p:cNvPr>
          <p:cNvSpPr>
            <a:spLocks noGrp="1" noChangeArrowheads="1"/>
          </p:cNvSpPr>
          <p:nvPr>
            <p:ph sz="quarter" idx="10"/>
          </p:nvPr>
        </p:nvSpPr>
        <p:spPr bwMode="auto">
          <a:xfrm>
            <a:off x="609600" y="1268413"/>
            <a:ext cx="10648950" cy="4532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Increased demand </a:t>
            </a:r>
            <a:r>
              <a:rPr lang="en-US" dirty="0"/>
              <a:t>for food: everyone was at home, increased  budget allocation to food. 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Exploitation by untrustworthy suppliers: sale of </a:t>
            </a:r>
            <a:r>
              <a:rPr lang="en-US" b="1" dirty="0"/>
              <a:t>products nearing or past the expiry date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A concern in settings where traceability and recall systems are limited 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KE" altLang="en-KE" dirty="0"/>
          </a:p>
        </p:txBody>
      </p:sp>
    </p:spTree>
    <p:extLst>
      <p:ext uri="{BB962C8B-B14F-4D97-AF65-F5344CB8AC3E}">
        <p14:creationId xmlns:p14="http://schemas.microsoft.com/office/powerpoint/2010/main" val="426291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>
            <a:extLst>
              <a:ext uri="{FF2B5EF4-FFF2-40B4-BE49-F238E27FC236}">
                <a16:creationId xmlns:a16="http://schemas.microsoft.com/office/drawing/2014/main" id="{99C5C1CC-6403-7D41-BFEB-2ED4CDD1A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427038"/>
            <a:ext cx="10972800" cy="67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KE" dirty="0">
                <a:solidFill>
                  <a:srgbClr val="712C3D"/>
                </a:solidFill>
              </a:rPr>
              <a:t>Observations [5]</a:t>
            </a:r>
          </a:p>
        </p:txBody>
      </p:sp>
      <p:sp>
        <p:nvSpPr>
          <p:cNvPr id="27650" name="Content Placeholder 5">
            <a:extLst>
              <a:ext uri="{FF2B5EF4-FFF2-40B4-BE49-F238E27FC236}">
                <a16:creationId xmlns:a16="http://schemas.microsoft.com/office/drawing/2014/main" id="{28912575-846C-544B-8E33-431B11D6561B}"/>
              </a:ext>
            </a:extLst>
          </p:cNvPr>
          <p:cNvSpPr>
            <a:spLocks noGrp="1" noChangeArrowheads="1"/>
          </p:cNvSpPr>
          <p:nvPr>
            <p:ph sz="quarter" idx="10"/>
          </p:nvPr>
        </p:nvSpPr>
        <p:spPr bwMode="auto">
          <a:xfrm>
            <a:off x="523875" y="1106488"/>
            <a:ext cx="10972800" cy="3789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Stricter controls applied at the border points [COVID-19 testing and validation]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Delay of food and feed trucks and increased risks of spoilage [e.g. aflatoxins]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Avoidance of inspection and opened room for illegal movement of food products </a:t>
            </a: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KE" altLang="en-K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E24659-E583-45DC-BE8E-5620FC8DDF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326" y="4833003"/>
            <a:ext cx="6819900" cy="148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36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>
            <a:extLst>
              <a:ext uri="{FF2B5EF4-FFF2-40B4-BE49-F238E27FC236}">
                <a16:creationId xmlns:a16="http://schemas.microsoft.com/office/drawing/2014/main" id="{99C5C1CC-6403-7D41-BFEB-2ED4CDD1A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427038"/>
            <a:ext cx="10972800" cy="67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KE" dirty="0">
                <a:solidFill>
                  <a:srgbClr val="712C3D"/>
                </a:solidFill>
              </a:rPr>
              <a:t>Observations [6]</a:t>
            </a:r>
          </a:p>
        </p:txBody>
      </p:sp>
      <p:sp>
        <p:nvSpPr>
          <p:cNvPr id="27650" name="Content Placeholder 5">
            <a:extLst>
              <a:ext uri="{FF2B5EF4-FFF2-40B4-BE49-F238E27FC236}">
                <a16:creationId xmlns:a16="http://schemas.microsoft.com/office/drawing/2014/main" id="{28912575-846C-544B-8E33-431B11D6561B}"/>
              </a:ext>
            </a:extLst>
          </p:cNvPr>
          <p:cNvSpPr>
            <a:spLocks noGrp="1" noChangeArrowheads="1"/>
          </p:cNvSpPr>
          <p:nvPr>
            <p:ph sz="quarter" idx="10"/>
          </p:nvPr>
        </p:nvSpPr>
        <p:spPr bwMode="auto">
          <a:xfrm>
            <a:off x="609600" y="1316037"/>
            <a:ext cx="10972800" cy="4665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Concerns over disposal of spoilt products: </a:t>
            </a:r>
            <a:r>
              <a:rPr lang="en-US" altLang="en-KE" i="1" dirty="0"/>
              <a:t>farms, homes, border points,  contamination of the environment, and possible entry back to the food chain 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Because of working from home and in shifts, routine monitoring and inspection capabilities, privately and at the regulator level, was affected.  </a:t>
            </a:r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KE" dirty="0"/>
          </a:p>
          <a:p>
            <a:pPr marL="457200" indent="-4572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KE" dirty="0"/>
              <a:t>Food testing for compliance and supply of reagents for this were also affected </a:t>
            </a:r>
            <a:endParaRPr lang="en-KE" altLang="en-KE" dirty="0"/>
          </a:p>
        </p:txBody>
      </p:sp>
    </p:spTree>
    <p:extLst>
      <p:ext uri="{BB962C8B-B14F-4D97-AF65-F5344CB8AC3E}">
        <p14:creationId xmlns:p14="http://schemas.microsoft.com/office/powerpoint/2010/main" val="3074648033"/>
      </p:ext>
    </p:extLst>
  </p:cSld>
  <p:clrMapOvr>
    <a:masterClrMapping/>
  </p:clrMapOvr>
</p:sld>
</file>

<file path=ppt/theme/theme1.xml><?xml version="1.0" encoding="utf-8"?>
<a:theme xmlns:a="http://schemas.openxmlformats.org/drawingml/2006/main" name="ilri_powerpoint_template_apr2013">
  <a:themeElements>
    <a:clrScheme name="Custom 3">
      <a:dk1>
        <a:srgbClr val="000000"/>
      </a:dk1>
      <a:lt1>
        <a:srgbClr val="FFFFFF"/>
      </a:lt1>
      <a:dk2>
        <a:srgbClr val="3D4859"/>
      </a:dk2>
      <a:lt2>
        <a:srgbClr val="FEFBE4"/>
      </a:lt2>
      <a:accent1>
        <a:srgbClr val="69303D"/>
      </a:accent1>
      <a:accent2>
        <a:srgbClr val="B65033"/>
      </a:accent2>
      <a:accent3>
        <a:srgbClr val="ECA041"/>
      </a:accent3>
      <a:accent4>
        <a:srgbClr val="444D63"/>
      </a:accent4>
      <a:accent5>
        <a:srgbClr val="8298A8"/>
      </a:accent5>
      <a:accent6>
        <a:srgbClr val="A3A470"/>
      </a:accent6>
      <a:hlink>
        <a:srgbClr val="762123"/>
      </a:hlink>
      <a:folHlink>
        <a:srgbClr val="BD7B8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defRPr sz="2000" dirty="0" smtClean="0">
            <a:solidFill>
              <a:srgbClr val="FFFFFF"/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utua et al COVID and food safety_ Nov11" id="{181BBB9F-51D2-4FB6-8760-36E221E78236}" vid="{3C06830F-63D9-4545-A50C-46E4A7170E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Covid mitigation food safety</Template>
  <TotalTime>0</TotalTime>
  <Words>467</Words>
  <Application>Microsoft Office PowerPoint</Application>
  <PresentationFormat>Widescreen</PresentationFormat>
  <Paragraphs>68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ilri_powerpoint_template_apr2013</vt:lpstr>
      <vt:lpstr>COVID-19 mitigation and effects on food safety </vt:lpstr>
      <vt:lpstr>Introduction </vt:lpstr>
      <vt:lpstr>Data collection [1] </vt:lpstr>
      <vt:lpstr>Data collection [2] </vt:lpstr>
      <vt:lpstr>Observations [1]</vt:lpstr>
      <vt:lpstr>Observations [2]</vt:lpstr>
      <vt:lpstr>Observations [4]</vt:lpstr>
      <vt:lpstr>Observations [5]</vt:lpstr>
      <vt:lpstr>Observations [6]</vt:lpstr>
      <vt:lpstr>Conclusion</vt:lpstr>
      <vt:lpstr>The food value chain was affected in several other ways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2021-11-10T13:56:47Z</dcterms:created>
  <dcterms:modified xsi:type="dcterms:W3CDTF">2021-11-10T14:17:38Z</dcterms:modified>
</cp:coreProperties>
</file>