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8"/>
  </p:notesMasterIdLst>
  <p:sldIdLst>
    <p:sldId id="2147046872" r:id="rId5"/>
    <p:sldId id="2147046907" r:id="rId6"/>
    <p:sldId id="5822" r:id="rId7"/>
    <p:sldId id="2147046908" r:id="rId8"/>
    <p:sldId id="2147046917" r:id="rId9"/>
    <p:sldId id="2147046909" r:id="rId10"/>
    <p:sldId id="2147047086" r:id="rId11"/>
    <p:sldId id="2147047088" r:id="rId12"/>
    <p:sldId id="2147047089" r:id="rId13"/>
    <p:sldId id="2147047087" r:id="rId14"/>
    <p:sldId id="2147046963" r:id="rId15"/>
    <p:sldId id="2147046912" r:id="rId16"/>
    <p:sldId id="26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ront Page" id="{3D252821-52FC-8040-AB48-102C68F46FA3}">
          <p14:sldIdLst>
            <p14:sldId id="2147046872"/>
          </p14:sldIdLst>
        </p14:section>
        <p14:section name="Contents" id="{2C583349-87D8-654C-8F51-9B8441E7AEBC}">
          <p14:sldIdLst>
            <p14:sldId id="2147046907"/>
            <p14:sldId id="5822"/>
            <p14:sldId id="2147046908"/>
            <p14:sldId id="2147046917"/>
            <p14:sldId id="2147046909"/>
            <p14:sldId id="2147047086"/>
            <p14:sldId id="2147047088"/>
            <p14:sldId id="2147047089"/>
            <p14:sldId id="2147047087"/>
            <p14:sldId id="2147046963"/>
            <p14:sldId id="2147046912"/>
            <p14:sldId id="265"/>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 Brian (Alliance Bioversity-CIAT)" initials="KB(BC" lastIdx="16" clrIdx="0">
    <p:extLst>
      <p:ext uri="{19B8F6BF-5375-455C-9EA6-DF929625EA0E}">
        <p15:presenceInfo xmlns:p15="http://schemas.microsoft.com/office/powerpoint/2012/main" userId="King, Brian (Alliance Bioversity-CIA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9874"/>
    <a:srgbClr val="19A8C5"/>
    <a:srgbClr val="01ACE9"/>
    <a:srgbClr val="016DA3"/>
    <a:srgbClr val="0FAEFD"/>
    <a:srgbClr val="6F93DB"/>
    <a:srgbClr val="BCEED4"/>
    <a:srgbClr val="5781D5"/>
    <a:srgbClr val="7D9EDF"/>
    <a:srgbClr val="61AB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43" autoAdjust="0"/>
    <p:restoredTop sz="95742"/>
  </p:normalViewPr>
  <p:slideViewPr>
    <p:cSldViewPr snapToGrid="0" snapToObjects="1">
      <p:cViewPr varScale="1">
        <p:scale>
          <a:sx n="118" d="100"/>
          <a:sy n="118" d="100"/>
        </p:scale>
        <p:origin x="408" y="200"/>
      </p:cViewPr>
      <p:guideLst/>
    </p:cSldViewPr>
  </p:slideViewPr>
  <p:notesTextViewPr>
    <p:cViewPr>
      <p:scale>
        <a:sx n="1" d="1"/>
        <a:sy n="1" d="1"/>
      </p:scale>
      <p:origin x="0" y="0"/>
    </p:cViewPr>
  </p:notesTextViewPr>
  <p:sorterViewPr>
    <p:cViewPr>
      <p:scale>
        <a:sx n="198" d="100"/>
        <a:sy n="198" d="100"/>
      </p:scale>
      <p:origin x="0" y="-94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E10AAF-0395-1240-BEE0-5D2D7F495180}" type="datetimeFigureOut">
              <a:rPr lang="en-ES" smtClean="0"/>
              <a:t>27/04/2022</a:t>
            </a:fld>
            <a:endParaRPr lang="en-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A2FAF1-F1A2-544C-BDE8-02209590EFCF}" type="slidenum">
              <a:rPr lang="en-ES" smtClean="0"/>
              <a:t>‹#›</a:t>
            </a:fld>
            <a:endParaRPr lang="en-ES"/>
          </a:p>
        </p:txBody>
      </p:sp>
    </p:spTree>
    <p:extLst>
      <p:ext uri="{BB962C8B-B14F-4D97-AF65-F5344CB8AC3E}">
        <p14:creationId xmlns:p14="http://schemas.microsoft.com/office/powerpoint/2010/main" val="3658509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9B4FEA-ECB5-4A95-A584-A3E382326F81}" type="slidenum">
              <a:rPr lang="en-US" smtClean="0"/>
              <a:t>3</a:t>
            </a:fld>
            <a:endParaRPr lang="en-US" dirty="0"/>
          </a:p>
        </p:txBody>
      </p:sp>
    </p:spTree>
    <p:extLst>
      <p:ext uri="{BB962C8B-B14F-4D97-AF65-F5344CB8AC3E}">
        <p14:creationId xmlns:p14="http://schemas.microsoft.com/office/powerpoint/2010/main" val="628366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Disparate investments can make sense in terms of discovery, research, and development.  Continued disparate investment however, can hinder progress towards implementing information systems at meaningful scale</a:t>
            </a:r>
          </a:p>
        </p:txBody>
      </p:sp>
      <p:sp>
        <p:nvSpPr>
          <p:cNvPr id="4" name="Slide Number Placeholder 3"/>
          <p:cNvSpPr>
            <a:spLocks noGrp="1"/>
          </p:cNvSpPr>
          <p:nvPr>
            <p:ph type="sldNum" sz="quarter" idx="5"/>
          </p:nvPr>
        </p:nvSpPr>
        <p:spPr/>
        <p:txBody>
          <a:bodyPr/>
          <a:lstStyle/>
          <a:p>
            <a:fld id="{3BA2FAF1-F1A2-544C-BDE8-02209590EFCF}" type="slidenum">
              <a:rPr lang="en-ES" smtClean="0"/>
              <a:t>5</a:t>
            </a:fld>
            <a:endParaRPr lang="en-ES"/>
          </a:p>
        </p:txBody>
      </p:sp>
    </p:spTree>
    <p:extLst>
      <p:ext uri="{BB962C8B-B14F-4D97-AF65-F5344CB8AC3E}">
        <p14:creationId xmlns:p14="http://schemas.microsoft.com/office/powerpoint/2010/main" val="3359900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27/04/2022</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132456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27/04/2022</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3828646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27/04/2022</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1551468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8004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94ABCB6-7FCD-184B-80DF-79998E898DC9}" type="datetimeFigureOut">
              <a:rPr lang="en-ES" smtClean="0"/>
              <a:t>27/04/2022</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674874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94ABCB6-7FCD-184B-80DF-79998E898DC9}" type="datetimeFigureOut">
              <a:rPr lang="en-ES" smtClean="0"/>
              <a:t>27/04/2022</a:t>
            </a:fld>
            <a:endParaRPr lang="en-ES"/>
          </a:p>
        </p:txBody>
      </p:sp>
      <p:sp>
        <p:nvSpPr>
          <p:cNvPr id="5" name="Footer Placeholder 4"/>
          <p:cNvSpPr>
            <a:spLocks noGrp="1"/>
          </p:cNvSpPr>
          <p:nvPr>
            <p:ph type="ftr" sz="quarter" idx="11"/>
          </p:nvPr>
        </p:nvSpPr>
        <p:spPr/>
        <p:txBody>
          <a:bodyPr/>
          <a:lstStyle/>
          <a:p>
            <a:endParaRPr lang="en-ES"/>
          </a:p>
        </p:txBody>
      </p:sp>
      <p:sp>
        <p:nvSpPr>
          <p:cNvPr id="6" name="Slide Number Placeholder 5"/>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469980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94ABCB6-7FCD-184B-80DF-79998E898DC9}" type="datetimeFigureOut">
              <a:rPr lang="en-ES" smtClean="0"/>
              <a:t>27/04/2022</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595849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E94ABCB6-7FCD-184B-80DF-79998E898DC9}" type="datetimeFigureOut">
              <a:rPr lang="en-ES" smtClean="0"/>
              <a:t>27/04/2022</a:t>
            </a:fld>
            <a:endParaRPr lang="en-ES"/>
          </a:p>
        </p:txBody>
      </p:sp>
      <p:sp>
        <p:nvSpPr>
          <p:cNvPr id="8" name="Footer Placeholder 7"/>
          <p:cNvSpPr>
            <a:spLocks noGrp="1"/>
          </p:cNvSpPr>
          <p:nvPr>
            <p:ph type="ftr" sz="quarter" idx="11"/>
          </p:nvPr>
        </p:nvSpPr>
        <p:spPr/>
        <p:txBody>
          <a:bodyPr/>
          <a:lstStyle/>
          <a:p>
            <a:endParaRPr lang="en-ES"/>
          </a:p>
        </p:txBody>
      </p:sp>
      <p:sp>
        <p:nvSpPr>
          <p:cNvPr id="9" name="Slide Number Placeholder 8"/>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32059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94ABCB6-7FCD-184B-80DF-79998E898DC9}" type="datetimeFigureOut">
              <a:rPr lang="en-ES" smtClean="0"/>
              <a:t>27/04/2022</a:t>
            </a:fld>
            <a:endParaRPr lang="en-ES"/>
          </a:p>
        </p:txBody>
      </p:sp>
      <p:sp>
        <p:nvSpPr>
          <p:cNvPr id="4" name="Footer Placeholder 3"/>
          <p:cNvSpPr>
            <a:spLocks noGrp="1"/>
          </p:cNvSpPr>
          <p:nvPr>
            <p:ph type="ftr" sz="quarter" idx="11"/>
          </p:nvPr>
        </p:nvSpPr>
        <p:spPr/>
        <p:txBody>
          <a:bodyPr/>
          <a:lstStyle/>
          <a:p>
            <a:endParaRPr lang="en-ES"/>
          </a:p>
        </p:txBody>
      </p:sp>
      <p:sp>
        <p:nvSpPr>
          <p:cNvPr id="5" name="Slide Number Placeholder 4"/>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271572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4ABCB6-7FCD-184B-80DF-79998E898DC9}" type="datetimeFigureOut">
              <a:rPr lang="en-ES" smtClean="0"/>
              <a:t>27/04/2022</a:t>
            </a:fld>
            <a:endParaRPr lang="en-ES"/>
          </a:p>
        </p:txBody>
      </p:sp>
      <p:sp>
        <p:nvSpPr>
          <p:cNvPr id="3" name="Footer Placeholder 2"/>
          <p:cNvSpPr>
            <a:spLocks noGrp="1"/>
          </p:cNvSpPr>
          <p:nvPr>
            <p:ph type="ftr" sz="quarter" idx="11"/>
          </p:nvPr>
        </p:nvSpPr>
        <p:spPr/>
        <p:txBody>
          <a:bodyPr/>
          <a:lstStyle/>
          <a:p>
            <a:endParaRPr lang="en-ES"/>
          </a:p>
        </p:txBody>
      </p:sp>
      <p:sp>
        <p:nvSpPr>
          <p:cNvPr id="4" name="Slide Number Placeholder 3"/>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01365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E94ABCB6-7FCD-184B-80DF-79998E898DC9}" type="datetimeFigureOut">
              <a:rPr lang="en-ES" smtClean="0"/>
              <a:t>27/04/2022</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238518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E94ABCB6-7FCD-184B-80DF-79998E898DC9}" type="datetimeFigureOut">
              <a:rPr lang="en-ES" smtClean="0"/>
              <a:t>27/04/2022</a:t>
            </a:fld>
            <a:endParaRPr lang="en-ES"/>
          </a:p>
        </p:txBody>
      </p:sp>
      <p:sp>
        <p:nvSpPr>
          <p:cNvPr id="6" name="Footer Placeholder 5"/>
          <p:cNvSpPr>
            <a:spLocks noGrp="1"/>
          </p:cNvSpPr>
          <p:nvPr>
            <p:ph type="ftr" sz="quarter" idx="11"/>
          </p:nvPr>
        </p:nvSpPr>
        <p:spPr/>
        <p:txBody>
          <a:bodyPr/>
          <a:lstStyle/>
          <a:p>
            <a:endParaRPr lang="en-ES"/>
          </a:p>
        </p:txBody>
      </p:sp>
      <p:sp>
        <p:nvSpPr>
          <p:cNvPr id="7" name="Slide Number Placeholder 6"/>
          <p:cNvSpPr>
            <a:spLocks noGrp="1"/>
          </p:cNvSpPr>
          <p:nvPr>
            <p:ph type="sldNum" sz="quarter" idx="12"/>
          </p:nvPr>
        </p:nvSpPr>
        <p:spPr/>
        <p:txBody>
          <a:bodyPr/>
          <a:lstStyle/>
          <a:p>
            <a:fld id="{FC950AE7-EA9D-3D43-89E8-09C3474A10A8}" type="slidenum">
              <a:rPr lang="en-ES" smtClean="0"/>
              <a:t>‹#›</a:t>
            </a:fld>
            <a:endParaRPr lang="en-ES"/>
          </a:p>
        </p:txBody>
      </p:sp>
    </p:spTree>
    <p:extLst>
      <p:ext uri="{BB962C8B-B14F-4D97-AF65-F5344CB8AC3E}">
        <p14:creationId xmlns:p14="http://schemas.microsoft.com/office/powerpoint/2010/main" val="1109454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4ABCB6-7FCD-184B-80DF-79998E898DC9}" type="datetimeFigureOut">
              <a:rPr lang="en-ES" smtClean="0"/>
              <a:t>27/04/2022</a:t>
            </a:fld>
            <a:endParaRPr lang="en-E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E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50AE7-EA9D-3D43-89E8-09C3474A10A8}" type="slidenum">
              <a:rPr lang="en-ES" smtClean="0"/>
              <a:t>‹#›</a:t>
            </a:fld>
            <a:endParaRPr lang="en-ES"/>
          </a:p>
        </p:txBody>
      </p:sp>
    </p:spTree>
    <p:extLst>
      <p:ext uri="{BB962C8B-B14F-4D97-AF65-F5344CB8AC3E}">
        <p14:creationId xmlns:p14="http://schemas.microsoft.com/office/powerpoint/2010/main" val="31576354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F8D488B-465D-4E31-B105-C4B8D2651EC6}"/>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colorTemperature colorTemp="4639"/>
                    </a14:imgEffect>
                  </a14:imgLayer>
                </a14:imgProps>
              </a:ext>
              <a:ext uri="{28A0092B-C50C-407E-A947-70E740481C1C}">
                <a14:useLocalDpi xmlns:a14="http://schemas.microsoft.com/office/drawing/2010/main"/>
              </a:ext>
            </a:extLst>
          </a:blip>
          <a:srcRect/>
          <a:stretch/>
        </p:blipFill>
        <p:spPr>
          <a:xfrm>
            <a:off x="3523488" y="10"/>
            <a:ext cx="8668512" cy="6857990"/>
          </a:xfrm>
          <a:prstGeom prst="rect">
            <a:avLst/>
          </a:prstGeom>
        </p:spPr>
      </p:pic>
      <p:sp>
        <p:nvSpPr>
          <p:cNvPr id="28" name="Rectangle 27">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75120FB-276C-D64C-AD55-3F530B7B4C79}"/>
              </a:ext>
            </a:extLst>
          </p:cNvPr>
          <p:cNvSpPr>
            <a:spLocks noGrp="1"/>
          </p:cNvSpPr>
          <p:nvPr>
            <p:ph type="ctrTitle"/>
          </p:nvPr>
        </p:nvSpPr>
        <p:spPr>
          <a:xfrm>
            <a:off x="477980" y="1122363"/>
            <a:ext cx="4695903" cy="3204134"/>
          </a:xfrm>
        </p:spPr>
        <p:txBody>
          <a:bodyPr anchor="b">
            <a:noAutofit/>
          </a:bodyPr>
          <a:lstStyle/>
          <a:p>
            <a:pPr algn="l"/>
            <a:r>
              <a:rPr lang="en-US" sz="3600" b="1" dirty="0">
                <a:solidFill>
                  <a:srgbClr val="F7982C"/>
                </a:solidFill>
                <a:latin typeface="Century Gothic" panose="020B0502020202020204" pitchFamily="34" charset="0"/>
              </a:rPr>
              <a:t>TOWARD </a:t>
            </a:r>
            <a:br>
              <a:rPr lang="en-US" sz="3600" b="1" dirty="0">
                <a:solidFill>
                  <a:srgbClr val="F7982C"/>
                </a:solidFill>
                <a:latin typeface="Century Gothic" panose="020B0502020202020204" pitchFamily="34" charset="0"/>
              </a:rPr>
            </a:br>
            <a:r>
              <a:rPr lang="en-US" sz="3600" b="1" dirty="0">
                <a:solidFill>
                  <a:srgbClr val="F7982C"/>
                </a:solidFill>
                <a:latin typeface="Century Gothic" panose="020B0502020202020204" pitchFamily="34" charset="0"/>
              </a:rPr>
              <a:t>UNIFIED RESEARCH ANALYTICS </a:t>
            </a:r>
            <a:br>
              <a:rPr lang="en-US" sz="3600" b="1" dirty="0">
                <a:latin typeface="Century Gothic" panose="020B0502020202020204" pitchFamily="34" charset="0"/>
              </a:rPr>
            </a:br>
            <a:r>
              <a:rPr lang="en-US" sz="3600" dirty="0">
                <a:latin typeface="Century Gothic" panose="020B0502020202020204" pitchFamily="34" charset="0"/>
              </a:rPr>
              <a:t>FOR AGRIFOOD INITIATIVES</a:t>
            </a:r>
          </a:p>
        </p:txBody>
      </p:sp>
      <p:sp>
        <p:nvSpPr>
          <p:cNvPr id="3" name="Subtitle 2">
            <a:extLst>
              <a:ext uri="{FF2B5EF4-FFF2-40B4-BE49-F238E27FC236}">
                <a16:creationId xmlns:a16="http://schemas.microsoft.com/office/drawing/2014/main" id="{353DAA79-E18D-9040-8006-DC4A5D214B5B}"/>
              </a:ext>
            </a:extLst>
          </p:cNvPr>
          <p:cNvSpPr>
            <a:spLocks noGrp="1"/>
          </p:cNvSpPr>
          <p:nvPr>
            <p:ph type="subTitle" idx="1"/>
          </p:nvPr>
        </p:nvSpPr>
        <p:spPr>
          <a:xfrm>
            <a:off x="477980" y="4872922"/>
            <a:ext cx="4023359" cy="1208141"/>
          </a:xfrm>
        </p:spPr>
        <p:txBody>
          <a:bodyPr>
            <a:normAutofit/>
          </a:bodyPr>
          <a:lstStyle/>
          <a:p>
            <a:pPr algn="l"/>
            <a:r>
              <a:rPr lang="en-GB" sz="2000" dirty="0"/>
              <a:t>Task Team on Transitional Digital Capabilities for Research</a:t>
            </a:r>
          </a:p>
        </p:txBody>
      </p:sp>
      <p:sp>
        <p:nvSpPr>
          <p:cNvPr id="30" name="Rectangle 2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32" name="Rectangle 3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descr="Shape&#10;&#10;Description automatically generated with medium confidence">
            <a:extLst>
              <a:ext uri="{FF2B5EF4-FFF2-40B4-BE49-F238E27FC236}">
                <a16:creationId xmlns:a16="http://schemas.microsoft.com/office/drawing/2014/main" id="{10450267-5FEA-FB42-8C33-22AAC7A675F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5142" y="5817394"/>
            <a:ext cx="690257" cy="810094"/>
          </a:xfrm>
          <a:prstGeom prst="rect">
            <a:avLst/>
          </a:prstGeom>
        </p:spPr>
      </p:pic>
    </p:spTree>
    <p:extLst>
      <p:ext uri="{BB962C8B-B14F-4D97-AF65-F5344CB8AC3E}">
        <p14:creationId xmlns:p14="http://schemas.microsoft.com/office/powerpoint/2010/main" val="2548850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9" name="Rectangle 18">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Isosceles Triangle 19">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1" name="Picture 20" descr="Shape&#10;&#10;Description automatically generated with medium confidence">
            <a:extLst>
              <a:ext uri="{FF2B5EF4-FFF2-40B4-BE49-F238E27FC236}">
                <a16:creationId xmlns:a16="http://schemas.microsoft.com/office/drawing/2014/main" id="{5A2F0D30-8020-CB4B-AB01-F7460AB272F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7879" y="6125607"/>
            <a:ext cx="397983" cy="467078"/>
          </a:xfrm>
          <a:prstGeom prst="rect">
            <a:avLst/>
          </a:prstGeom>
        </p:spPr>
      </p:pic>
      <p:sp>
        <p:nvSpPr>
          <p:cNvPr id="22" name="Text Placeholder 3">
            <a:extLst>
              <a:ext uri="{FF2B5EF4-FFF2-40B4-BE49-F238E27FC236}">
                <a16:creationId xmlns:a16="http://schemas.microsoft.com/office/drawing/2014/main" id="{6E9EEC24-3568-4487-87AF-0C41D0CB930E}"/>
              </a:ext>
            </a:extLst>
          </p:cNvPr>
          <p:cNvSpPr>
            <a:spLocks noGrp="1"/>
          </p:cNvSpPr>
          <p:nvPr>
            <p:ph type="body" sz="half" idx="2"/>
          </p:nvPr>
        </p:nvSpPr>
        <p:spPr>
          <a:xfrm>
            <a:off x="839786" y="553944"/>
            <a:ext cx="10391131" cy="981206"/>
          </a:xfrm>
        </p:spPr>
        <p:txBody>
          <a:bodyPr>
            <a:normAutofit/>
          </a:bodyPr>
          <a:lstStyle/>
          <a:p>
            <a:r>
              <a:rPr lang="en-US" altLang="en-US" sz="2000" b="1" dirty="0">
                <a:latin typeface="Century Gothic" panose="020B0502020202020204" pitchFamily="34" charset="0"/>
              </a:rPr>
              <a:t>Recommendation: </a:t>
            </a:r>
            <a:r>
              <a:rPr lang="en-US" altLang="en-US" sz="2000" b="1" dirty="0">
                <a:solidFill>
                  <a:srgbClr val="F7982C"/>
                </a:solidFill>
                <a:latin typeface="Century Gothic" panose="020B0502020202020204" pitchFamily="34" charset="0"/>
              </a:rPr>
              <a:t>The service should be able to support capabilities across the cycle from sourcing data all the way through to analysis and visualization, and accommodate projects that need all or part of these capabilities. </a:t>
            </a:r>
            <a:r>
              <a:rPr lang="en-US" altLang="en-US" sz="2000" dirty="0">
                <a:latin typeface="Century Gothic" panose="020B0502020202020204" pitchFamily="34" charset="0"/>
              </a:rPr>
              <a:t>  </a:t>
            </a:r>
          </a:p>
        </p:txBody>
      </p:sp>
      <p:graphicFrame>
        <p:nvGraphicFramePr>
          <p:cNvPr id="7" name="Table 6">
            <a:extLst>
              <a:ext uri="{FF2B5EF4-FFF2-40B4-BE49-F238E27FC236}">
                <a16:creationId xmlns:a16="http://schemas.microsoft.com/office/drawing/2014/main" id="{4D74B850-420F-4260-BF9E-DFAC10C2DD00}"/>
              </a:ext>
            </a:extLst>
          </p:cNvPr>
          <p:cNvGraphicFramePr>
            <a:graphicFrameLocks noGrp="1"/>
          </p:cNvGraphicFramePr>
          <p:nvPr>
            <p:extLst>
              <p:ext uri="{D42A27DB-BD31-4B8C-83A1-F6EECF244321}">
                <p14:modId xmlns:p14="http://schemas.microsoft.com/office/powerpoint/2010/main" val="4009639022"/>
              </p:ext>
            </p:extLst>
          </p:nvPr>
        </p:nvGraphicFramePr>
        <p:xfrm>
          <a:off x="252048" y="1518406"/>
          <a:ext cx="10715194" cy="2834358"/>
        </p:xfrm>
        <a:graphic>
          <a:graphicData uri="http://schemas.openxmlformats.org/drawingml/2006/table">
            <a:tbl>
              <a:tblPr/>
              <a:tblGrid>
                <a:gridCol w="1689636">
                  <a:extLst>
                    <a:ext uri="{9D8B030D-6E8A-4147-A177-3AD203B41FA5}">
                      <a16:colId xmlns:a16="http://schemas.microsoft.com/office/drawing/2014/main" val="2672319254"/>
                    </a:ext>
                  </a:extLst>
                </a:gridCol>
                <a:gridCol w="1371019">
                  <a:extLst>
                    <a:ext uri="{9D8B030D-6E8A-4147-A177-3AD203B41FA5}">
                      <a16:colId xmlns:a16="http://schemas.microsoft.com/office/drawing/2014/main" val="1106426247"/>
                    </a:ext>
                  </a:extLst>
                </a:gridCol>
                <a:gridCol w="1399985">
                  <a:extLst>
                    <a:ext uri="{9D8B030D-6E8A-4147-A177-3AD203B41FA5}">
                      <a16:colId xmlns:a16="http://schemas.microsoft.com/office/drawing/2014/main" val="1585260301"/>
                    </a:ext>
                  </a:extLst>
                </a:gridCol>
                <a:gridCol w="1641362">
                  <a:extLst>
                    <a:ext uri="{9D8B030D-6E8A-4147-A177-3AD203B41FA5}">
                      <a16:colId xmlns:a16="http://schemas.microsoft.com/office/drawing/2014/main" val="2398866284"/>
                    </a:ext>
                  </a:extLst>
                </a:gridCol>
                <a:gridCol w="1187573">
                  <a:extLst>
                    <a:ext uri="{9D8B030D-6E8A-4147-A177-3AD203B41FA5}">
                      <a16:colId xmlns:a16="http://schemas.microsoft.com/office/drawing/2014/main" val="1340578540"/>
                    </a:ext>
                  </a:extLst>
                </a:gridCol>
                <a:gridCol w="1523570">
                  <a:extLst>
                    <a:ext uri="{9D8B030D-6E8A-4147-A177-3AD203B41FA5}">
                      <a16:colId xmlns:a16="http://schemas.microsoft.com/office/drawing/2014/main" val="2759852022"/>
                    </a:ext>
                  </a:extLst>
                </a:gridCol>
                <a:gridCol w="1902049">
                  <a:extLst>
                    <a:ext uri="{9D8B030D-6E8A-4147-A177-3AD203B41FA5}">
                      <a16:colId xmlns:a16="http://schemas.microsoft.com/office/drawing/2014/main" val="3058039015"/>
                    </a:ext>
                  </a:extLst>
                </a:gridCol>
              </a:tblGrid>
              <a:tr h="236761">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a:noFill/>
                    </a:lnB>
                  </a:tcPr>
                </a:tc>
                <a:tc>
                  <a:txBody>
                    <a:bodyPr/>
                    <a:lstStyle/>
                    <a:p>
                      <a:pPr algn="l" fontAlgn="b"/>
                      <a:endParaRPr lang="en-US" sz="800" b="0" i="0" u="none" strike="noStrike" dirty="0">
                        <a:solidFill>
                          <a:srgbClr val="000000"/>
                        </a:solidFill>
                        <a:effectLst/>
                        <a:latin typeface="Calibri" panose="020F0502020204030204" pitchFamily="34" charset="0"/>
                      </a:endParaRPr>
                    </a:p>
                  </a:txBody>
                  <a:tcPr marL="5347" marR="5347" marT="5347" marB="0" anchor="b">
                    <a:lnL>
                      <a:noFill/>
                    </a:lnL>
                    <a:lnR>
                      <a:noFill/>
                    </a:lnR>
                    <a:lnT>
                      <a:noFill/>
                    </a:lnT>
                    <a:lnB>
                      <a:noFill/>
                    </a:lnB>
                  </a:tcPr>
                </a:tc>
                <a:tc gridSpan="2">
                  <a:txBody>
                    <a:bodyPr/>
                    <a:lstStyle/>
                    <a:p>
                      <a:pPr algn="l" fontAlgn="b"/>
                      <a:r>
                        <a:rPr lang="en-US" sz="1100" b="1" i="0" u="none" strike="noStrike">
                          <a:solidFill>
                            <a:srgbClr val="000000"/>
                          </a:solidFill>
                          <a:effectLst/>
                          <a:latin typeface="Calibri" panose="020F0502020204030204" pitchFamily="34" charset="0"/>
                        </a:rPr>
                        <a:t>High Level Architecture</a:t>
                      </a:r>
                    </a:p>
                  </a:txBody>
                  <a:tcPr marL="5347" marR="5347" marT="534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a:noFill/>
                    </a:lnB>
                  </a:tcPr>
                </a:tc>
                <a:extLst>
                  <a:ext uri="{0D108BD9-81ED-4DB2-BD59-A6C34878D82A}">
                    <a16:rowId xmlns:a16="http://schemas.microsoft.com/office/drawing/2014/main" val="1036084380"/>
                  </a:ext>
                </a:extLst>
              </a:tr>
              <a:tr h="162351">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5347" marR="5347" marT="534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9739037"/>
                  </a:ext>
                </a:extLst>
              </a:tr>
              <a:tr h="202937">
                <a:tc>
                  <a:txBody>
                    <a:bodyPr/>
                    <a:lstStyle/>
                    <a:p>
                      <a:pPr algn="ctr" fontAlgn="ctr"/>
                      <a:endParaRPr lang="en-US" sz="1000" b="1" i="0" u="none" strike="noStrike">
                        <a:solidFill>
                          <a:srgbClr val="000000"/>
                        </a:solidFill>
                        <a:effectLst/>
                        <a:latin typeface="Calibri" panose="020F0502020204030204" pitchFamily="34" charset="0"/>
                      </a:endParaRPr>
                    </a:p>
                  </a:txBody>
                  <a:tcPr marL="5347" marR="5347" marT="5347" marB="0" anchor="ctr">
                    <a:lnL>
                      <a:noFill/>
                    </a:lnL>
                    <a:lnR>
                      <a:noFill/>
                    </a:lnR>
                    <a:lnT>
                      <a:noFill/>
                    </a:lnT>
                    <a:lnB>
                      <a:noFill/>
                    </a:lnB>
                  </a:tcPr>
                </a:tc>
                <a:tc>
                  <a:txBody>
                    <a:bodyPr/>
                    <a:lstStyle/>
                    <a:p>
                      <a:pPr algn="ctr" fontAlgn="ctr"/>
                      <a:endParaRPr lang="en-US" sz="1000" b="1" i="0" u="none" strike="noStrike">
                        <a:solidFill>
                          <a:srgbClr val="000000"/>
                        </a:solidFill>
                        <a:effectLst/>
                        <a:latin typeface="Calibri" panose="020F0502020204030204" pitchFamily="34" charset="0"/>
                      </a:endParaRPr>
                    </a:p>
                  </a:txBody>
                  <a:tcPr marL="5347" marR="5347" marT="5347" marB="0" anchor="ctr">
                    <a:lnL>
                      <a:noFill/>
                    </a:lnL>
                    <a:lnR w="6350" cap="flat" cmpd="sng" algn="ctr">
                      <a:solidFill>
                        <a:srgbClr val="000000"/>
                      </a:solidFill>
                      <a:prstDash val="solid"/>
                      <a:round/>
                      <a:headEnd type="none" w="med" len="med"/>
                      <a:tailEnd type="none" w="med" len="med"/>
                    </a:lnR>
                    <a:lnT>
                      <a:noFill/>
                    </a:lnT>
                    <a:lnB>
                      <a:noFill/>
                    </a:lnB>
                  </a:tcPr>
                </a:tc>
                <a:tc gridSpan="5">
                  <a:txBody>
                    <a:bodyPr/>
                    <a:lstStyle/>
                    <a:p>
                      <a:pPr algn="ctr" fontAlgn="ctr"/>
                      <a:r>
                        <a:rPr lang="en-US" sz="1000" b="1" i="0" u="none" strike="noStrike">
                          <a:solidFill>
                            <a:srgbClr val="000000"/>
                          </a:solidFill>
                          <a:effectLst/>
                          <a:latin typeface="Calibri" panose="020F0502020204030204" pitchFamily="34" charset="0"/>
                        </a:rPr>
                        <a:t>System Capabilities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49721506"/>
                  </a:ext>
                </a:extLst>
              </a:tr>
              <a:tr h="202937">
                <a:tc>
                  <a:txBody>
                    <a:bodyPr/>
                    <a:lstStyle/>
                    <a:p>
                      <a:pPr algn="ctr" fontAlgn="ctr"/>
                      <a:r>
                        <a:rPr lang="en-US" sz="1000" b="1" i="0" u="none" strike="noStrike">
                          <a:solidFill>
                            <a:srgbClr val="000000"/>
                          </a:solidFill>
                          <a:effectLst/>
                          <a:latin typeface="Calibri" panose="020F0502020204030204" pitchFamily="34" charset="0"/>
                        </a:rPr>
                        <a:t>Workflow</a:t>
                      </a:r>
                    </a:p>
                  </a:txBody>
                  <a:tcPr marL="5347" marR="5347" marT="5347" marB="0" anchor="ctr">
                    <a:lnL>
                      <a:noFill/>
                    </a:lnL>
                    <a:lnR>
                      <a:noFill/>
                    </a:lnR>
                    <a:lnT>
                      <a:noFill/>
                    </a:lnT>
                    <a:lnB>
                      <a:noFill/>
                    </a:lnB>
                  </a:tcPr>
                </a:tc>
                <a:tc>
                  <a:txBody>
                    <a:bodyPr/>
                    <a:lstStyle/>
                    <a:p>
                      <a:pPr algn="ctr" fontAlgn="ctr"/>
                      <a:endParaRPr lang="en-US" sz="1000" b="1" i="0" u="none" strike="noStrike">
                        <a:solidFill>
                          <a:srgbClr val="000000"/>
                        </a:solidFill>
                        <a:effectLst/>
                        <a:latin typeface="Calibri" panose="020F0502020204030204" pitchFamily="34" charset="0"/>
                      </a:endParaRPr>
                    </a:p>
                  </a:txBody>
                  <a:tcPr marL="5347" marR="5347" marT="5347"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800" b="1" i="0" u="none" strike="noStrike">
                          <a:solidFill>
                            <a:srgbClr val="000000"/>
                          </a:solidFill>
                          <a:effectLst/>
                          <a:latin typeface="Calibri" panose="020F0502020204030204" pitchFamily="34" charset="0"/>
                        </a:rPr>
                        <a:t>1</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2</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3</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4</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5</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2017035"/>
                  </a:ext>
                </a:extLst>
              </a:tr>
              <a:tr h="202937">
                <a:tc>
                  <a:txBody>
                    <a:bodyPr/>
                    <a:lstStyle/>
                    <a:p>
                      <a:pPr algn="ctr" fontAlgn="ctr"/>
                      <a:endParaRPr lang="en-US" sz="1000" b="1" i="0" u="none" strike="noStrike">
                        <a:solidFill>
                          <a:srgbClr val="000000"/>
                        </a:solidFill>
                        <a:effectLst/>
                        <a:latin typeface="Calibri" panose="020F0502020204030204" pitchFamily="34" charset="0"/>
                      </a:endParaRPr>
                    </a:p>
                  </a:txBody>
                  <a:tcPr marL="5347" marR="5347" marT="5347" marB="0" anchor="ctr">
                    <a:lnL>
                      <a:noFill/>
                    </a:lnL>
                    <a:lnR>
                      <a:noFill/>
                    </a:lnR>
                    <a:lnT>
                      <a:noFill/>
                    </a:lnT>
                    <a:lnB>
                      <a:noFill/>
                    </a:lnB>
                  </a:tcPr>
                </a:tc>
                <a:tc>
                  <a:txBody>
                    <a:bodyPr/>
                    <a:lstStyle/>
                    <a:p>
                      <a:pPr algn="ctr" fontAlgn="ctr"/>
                      <a:endParaRPr lang="en-US" sz="1000" b="1" i="0" u="none" strike="noStrike">
                        <a:solidFill>
                          <a:srgbClr val="000000"/>
                        </a:solidFill>
                        <a:effectLst/>
                        <a:latin typeface="Calibri" panose="020F0502020204030204" pitchFamily="34" charset="0"/>
                      </a:endParaRPr>
                    </a:p>
                  </a:txBody>
                  <a:tcPr marL="5347" marR="5347" marT="5347" marB="0" anchor="ctr">
                    <a:lnL>
                      <a:noFill/>
                    </a:lnL>
                    <a:lnR w="6350" cap="flat" cmpd="sng" algn="ctr">
                      <a:solidFill>
                        <a:srgbClr val="000000"/>
                      </a:solidFill>
                      <a:prstDash val="solid"/>
                      <a:round/>
                      <a:headEnd type="none" w="med" len="med"/>
                      <a:tailEnd type="none" w="med" len="med"/>
                    </a:lnR>
                    <a:lnT>
                      <a:noFill/>
                    </a:lnT>
                    <a:lnB>
                      <a:noFill/>
                    </a:lnB>
                  </a:tcPr>
                </a:tc>
                <a:tc gridSpan="5">
                  <a:txBody>
                    <a:bodyPr/>
                    <a:lstStyle/>
                    <a:p>
                      <a:pPr algn="ctr" fontAlgn="ctr"/>
                      <a:r>
                        <a:rPr lang="en-US" sz="1000" b="1" i="0" u="none" strike="noStrike">
                          <a:solidFill>
                            <a:srgbClr val="000000"/>
                          </a:solidFill>
                          <a:effectLst/>
                          <a:latin typeface="Calibri" panose="020F0502020204030204" pitchFamily="34" charset="0"/>
                        </a:rPr>
                        <a:t>Implementation Priority</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3083701"/>
                  </a:ext>
                </a:extLst>
              </a:tr>
              <a:tr h="202937">
                <a:tc>
                  <a:txBody>
                    <a:bodyPr/>
                    <a:lstStyle/>
                    <a:p>
                      <a:pPr algn="ctr" fontAlgn="ctr"/>
                      <a:r>
                        <a:rPr lang="en-US" sz="1000" b="1" i="0" u="none" strike="noStrike">
                          <a:solidFill>
                            <a:srgbClr val="000000"/>
                          </a:solidFill>
                          <a:effectLst/>
                          <a:latin typeface="Calibri" panose="020F0502020204030204" pitchFamily="34" charset="0"/>
                        </a:rPr>
                        <a:t>Implementation Phases</a:t>
                      </a:r>
                    </a:p>
                  </a:txBody>
                  <a:tcPr marL="5347" marR="5347" marT="5347" marB="0" anchor="ctr">
                    <a:lnL>
                      <a:noFill/>
                    </a:lnL>
                    <a:lnR>
                      <a:noFill/>
                    </a:lnR>
                    <a:lnT>
                      <a:noFill/>
                    </a:lnT>
                    <a:lnB>
                      <a:noFill/>
                    </a:lnB>
                  </a:tcPr>
                </a:tc>
                <a:tc>
                  <a:txBody>
                    <a:bodyPr/>
                    <a:lstStyle/>
                    <a:p>
                      <a:pPr algn="ctr" fontAlgn="ctr"/>
                      <a:endParaRPr lang="en-US" sz="1000" b="1" i="0" u="none" strike="noStrike">
                        <a:solidFill>
                          <a:srgbClr val="000000"/>
                        </a:solidFill>
                        <a:effectLst/>
                        <a:latin typeface="Calibri" panose="020F0502020204030204" pitchFamily="34" charset="0"/>
                      </a:endParaRPr>
                    </a:p>
                  </a:txBody>
                  <a:tcPr marL="5347" marR="5347" marT="5347"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 </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3</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2</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1</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solidFill>
                            <a:srgbClr val="000000"/>
                          </a:solidFill>
                          <a:effectLst/>
                          <a:latin typeface="Calibri" panose="020F0502020204030204" pitchFamily="34" charset="0"/>
                        </a:rPr>
                        <a:t>4</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7043594"/>
                  </a:ext>
                </a:extLst>
              </a:tr>
              <a:tr h="405876">
                <a:tc>
                  <a:txBody>
                    <a:bodyPr/>
                    <a:lstStyle/>
                    <a:p>
                      <a:pPr algn="ctr" fontAlgn="b"/>
                      <a:r>
                        <a:rPr lang="en-US" sz="1000" b="1" i="0" u="none" strike="noStrike">
                          <a:solidFill>
                            <a:srgbClr val="000000"/>
                          </a:solidFill>
                          <a:effectLst/>
                          <a:latin typeface="Calibri" panose="020F0502020204030204" pitchFamily="34" charset="0"/>
                        </a:rPr>
                        <a:t>Project</a:t>
                      </a:r>
                    </a:p>
                  </a:txBody>
                  <a:tcPr marL="5347" marR="5347" marT="534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1" i="0" u="none" strike="noStrike">
                          <a:solidFill>
                            <a:srgbClr val="000000"/>
                          </a:solidFill>
                          <a:effectLst/>
                          <a:latin typeface="Calibri" panose="020F0502020204030204" pitchFamily="34" charset="0"/>
                        </a:rPr>
                        <a:t>Several Project Scenarios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panose="020F0502020204030204" pitchFamily="34" charset="0"/>
                        </a:rPr>
                        <a:t>Operational Logic</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US" sz="1000" b="1" i="0" u="none" strike="noStrike">
                          <a:solidFill>
                            <a:srgbClr val="000000"/>
                          </a:solidFill>
                          <a:effectLst/>
                          <a:latin typeface="Calibri" panose="020F0502020204030204" pitchFamily="34" charset="0"/>
                        </a:rPr>
                        <a:t>Data Management Logic</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en-US" sz="1000" b="1" i="0" u="none" strike="noStrike">
                          <a:solidFill>
                            <a:srgbClr val="000000"/>
                          </a:solidFill>
                          <a:effectLst/>
                          <a:latin typeface="Calibri" panose="020F0502020204030204" pitchFamily="34" charset="0"/>
                        </a:rPr>
                        <a:t>Compute Logic</a:t>
                      </a:r>
                    </a:p>
                  </a:txBody>
                  <a:tcPr marL="5347" marR="5347" marT="5347"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en-US" sz="1000" b="1" i="0" u="none" strike="noStrike">
                          <a:solidFill>
                            <a:srgbClr val="000000"/>
                          </a:solidFill>
                          <a:effectLst/>
                          <a:latin typeface="Calibri" panose="020F0502020204030204" pitchFamily="34" charset="0"/>
                        </a:rPr>
                        <a:t>Compute Engine Logic</a:t>
                      </a:r>
                    </a:p>
                  </a:txBody>
                  <a:tcPr marL="5347" marR="5347" marT="534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US" sz="1000" b="1" i="0" u="none" strike="noStrike">
                          <a:solidFill>
                            <a:srgbClr val="000000"/>
                          </a:solidFill>
                          <a:effectLst/>
                          <a:latin typeface="Calibri" panose="020F0502020204030204" pitchFamily="34" charset="0"/>
                        </a:rPr>
                        <a:t>Representation Logic</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489632255"/>
                  </a:ext>
                </a:extLst>
              </a:tr>
              <a:tr h="202937">
                <a:tc>
                  <a:txBody>
                    <a:bodyPr/>
                    <a:lstStyle/>
                    <a:p>
                      <a:pPr algn="ctr" fontAlgn="b"/>
                      <a:r>
                        <a:rPr lang="en-US" sz="1000" b="0" i="0" u="none" strike="noStrike">
                          <a:solidFill>
                            <a:srgbClr val="000000"/>
                          </a:solidFill>
                          <a:effectLst/>
                          <a:latin typeface="Calibri" panose="020F0502020204030204" pitchFamily="34" charset="0"/>
                        </a:rPr>
                        <a:t>1</a:t>
                      </a:r>
                    </a:p>
                  </a:txBody>
                  <a:tcPr marL="5347" marR="5347" marT="534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A</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ctr"/>
                      <a:r>
                        <a:rPr lang="en-US" sz="1000" b="0" i="0" u="none" strike="noStrike">
                          <a:solidFill>
                            <a:srgbClr val="000000"/>
                          </a:solidFill>
                          <a:effectLst/>
                          <a:latin typeface="Calibri" panose="020F0502020204030204" pitchFamily="34" charset="0"/>
                        </a:rPr>
                        <a:t>yes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1128798489"/>
                  </a:ext>
                </a:extLst>
              </a:tr>
              <a:tr h="202937">
                <a:tc>
                  <a:txBody>
                    <a:bodyPr/>
                    <a:lstStyle/>
                    <a:p>
                      <a:pPr algn="ctr" fontAlgn="b"/>
                      <a:r>
                        <a:rPr lang="en-US" sz="1000" b="0" i="0" u="none" strike="noStrike">
                          <a:solidFill>
                            <a:srgbClr val="000000"/>
                          </a:solidFill>
                          <a:effectLst/>
                          <a:latin typeface="Calibri" panose="020F0502020204030204" pitchFamily="34" charset="0"/>
                        </a:rPr>
                        <a:t>2</a:t>
                      </a:r>
                    </a:p>
                  </a:txBody>
                  <a:tcPr marL="5347" marR="5347" marT="534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B</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ctr"/>
                      <a:r>
                        <a:rPr lang="en-US" sz="1000" b="0" i="0" u="none" strike="noStrike">
                          <a:solidFill>
                            <a:srgbClr val="000000"/>
                          </a:solidFill>
                          <a:effectLst/>
                          <a:latin typeface="Calibri" panose="020F0502020204030204" pitchFamily="34" charset="0"/>
                        </a:rPr>
                        <a:t>yes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extLst>
                  <a:ext uri="{0D108BD9-81ED-4DB2-BD59-A6C34878D82A}">
                    <a16:rowId xmlns:a16="http://schemas.microsoft.com/office/drawing/2014/main" val="3464824485"/>
                  </a:ext>
                </a:extLst>
              </a:tr>
              <a:tr h="202937">
                <a:tc>
                  <a:txBody>
                    <a:bodyPr/>
                    <a:lstStyle/>
                    <a:p>
                      <a:pPr algn="ctr" fontAlgn="b"/>
                      <a:r>
                        <a:rPr lang="en-US" sz="1000" b="0" i="0" u="none" strike="noStrike">
                          <a:solidFill>
                            <a:srgbClr val="000000"/>
                          </a:solidFill>
                          <a:effectLst/>
                          <a:latin typeface="Calibri" panose="020F0502020204030204" pitchFamily="34" charset="0"/>
                        </a:rPr>
                        <a:t>3</a:t>
                      </a:r>
                    </a:p>
                  </a:txBody>
                  <a:tcPr marL="5347" marR="5347" marT="534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C</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Calibri" panose="020F0502020204030204" pitchFamily="34" charset="0"/>
                        </a:rPr>
                        <a:t>yes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79888706"/>
                  </a:ext>
                </a:extLst>
              </a:tr>
              <a:tr h="202937">
                <a:tc>
                  <a:txBody>
                    <a:bodyPr/>
                    <a:lstStyle/>
                    <a:p>
                      <a:pPr algn="ctr" fontAlgn="b"/>
                      <a:r>
                        <a:rPr lang="en-US" sz="1000" b="0" i="0" u="none" strike="noStrike">
                          <a:solidFill>
                            <a:srgbClr val="000000"/>
                          </a:solidFill>
                          <a:effectLst/>
                          <a:latin typeface="Calibri" panose="020F0502020204030204" pitchFamily="34" charset="0"/>
                        </a:rPr>
                        <a:t>4</a:t>
                      </a:r>
                    </a:p>
                  </a:txBody>
                  <a:tcPr marL="5347" marR="5347" marT="534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D</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Calibri" panose="020F0502020204030204" pitchFamily="34" charset="0"/>
                        </a:rPr>
                        <a:t>yes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796350828"/>
                  </a:ext>
                </a:extLst>
              </a:tr>
              <a:tr h="202937">
                <a:tc>
                  <a:txBody>
                    <a:bodyPr/>
                    <a:lstStyle/>
                    <a:p>
                      <a:pPr algn="ctr" fontAlgn="b"/>
                      <a:r>
                        <a:rPr lang="en-US" sz="1000" b="0" i="0" u="none" strike="noStrike">
                          <a:solidFill>
                            <a:srgbClr val="000000"/>
                          </a:solidFill>
                          <a:effectLst/>
                          <a:latin typeface="Calibri" panose="020F0502020204030204" pitchFamily="34" charset="0"/>
                        </a:rPr>
                        <a:t>5</a:t>
                      </a:r>
                    </a:p>
                  </a:txBody>
                  <a:tcPr marL="5347" marR="5347" marT="534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E</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0" i="0" u="none" strike="noStrike">
                          <a:solidFill>
                            <a:srgbClr val="000000"/>
                          </a:solidFill>
                          <a:effectLst/>
                          <a:latin typeface="Calibri" panose="020F0502020204030204" pitchFamily="34" charset="0"/>
                        </a:rPr>
                        <a:t>yes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0583606"/>
                  </a:ext>
                </a:extLst>
              </a:tr>
              <a:tr h="202937">
                <a:tc>
                  <a:txBody>
                    <a:bodyPr/>
                    <a:lstStyle/>
                    <a:p>
                      <a:pPr algn="ctr" fontAlgn="b"/>
                      <a:r>
                        <a:rPr lang="en-US" sz="1000" b="0" i="0" u="none" strike="noStrike">
                          <a:solidFill>
                            <a:srgbClr val="000000"/>
                          </a:solidFill>
                          <a:effectLst/>
                          <a:latin typeface="Calibri" panose="020F0502020204030204" pitchFamily="34" charset="0"/>
                        </a:rPr>
                        <a:t>6</a:t>
                      </a:r>
                    </a:p>
                  </a:txBody>
                  <a:tcPr marL="5347" marR="5347" marT="534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Calibri" panose="020F0502020204030204" pitchFamily="34" charset="0"/>
                        </a:rPr>
                        <a:t>F</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Calibri" panose="020F0502020204030204" pitchFamily="34" charset="0"/>
                        </a:rPr>
                        <a:t>yes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yes</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Calibri" panose="020F0502020204030204" pitchFamily="34" charset="0"/>
                        </a:rPr>
                        <a:t>no</a:t>
                      </a:r>
                    </a:p>
                  </a:txBody>
                  <a:tcPr marL="5347" marR="5347" marT="534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Calibri" panose="020F0502020204030204" pitchFamily="34" charset="0"/>
                        </a:rPr>
                        <a:t>yes</a:t>
                      </a:r>
                    </a:p>
                  </a:txBody>
                  <a:tcPr marL="5347" marR="5347" marT="53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1590901"/>
                  </a:ext>
                </a:extLst>
              </a:tr>
            </a:tbl>
          </a:graphicData>
        </a:graphic>
      </p:graphicFrame>
    </p:spTree>
    <p:extLst>
      <p:ext uri="{BB962C8B-B14F-4D97-AF65-F5344CB8AC3E}">
        <p14:creationId xmlns:p14="http://schemas.microsoft.com/office/powerpoint/2010/main" val="3697578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2B0AB5-8E95-42CB-8A78-776E8339EB06}"/>
              </a:ext>
            </a:extLst>
          </p:cNvPr>
          <p:cNvPicPr>
            <a:picLocks noChangeAspect="1"/>
          </p:cNvPicPr>
          <p:nvPr/>
        </p:nvPicPr>
        <p:blipFill>
          <a:blip r:embed="rId2"/>
          <a:stretch>
            <a:fillRect/>
          </a:stretch>
        </p:blipFill>
        <p:spPr>
          <a:xfrm>
            <a:off x="4198673" y="846595"/>
            <a:ext cx="6211167" cy="3134162"/>
          </a:xfrm>
          <a:prstGeom prst="rect">
            <a:avLst/>
          </a:prstGeom>
        </p:spPr>
      </p:pic>
      <p:sp>
        <p:nvSpPr>
          <p:cNvPr id="4" name="TextBox 3">
            <a:extLst>
              <a:ext uri="{FF2B5EF4-FFF2-40B4-BE49-F238E27FC236}">
                <a16:creationId xmlns:a16="http://schemas.microsoft.com/office/drawing/2014/main" id="{364A3E56-1B96-4D5D-8905-A3A1FCC44221}"/>
              </a:ext>
            </a:extLst>
          </p:cNvPr>
          <p:cNvSpPr txBox="1"/>
          <p:nvPr/>
        </p:nvSpPr>
        <p:spPr>
          <a:xfrm>
            <a:off x="6243553" y="642526"/>
            <a:ext cx="2392001" cy="369332"/>
          </a:xfrm>
          <a:prstGeom prst="rect">
            <a:avLst/>
          </a:prstGeom>
          <a:solidFill>
            <a:schemeClr val="bg1"/>
          </a:solidFill>
          <a:ln w="12700">
            <a:solidFill>
              <a:schemeClr val="tx1"/>
            </a:solidFill>
          </a:ln>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entury Gothic" panose="020F0302020204030204"/>
                <a:ea typeface="+mn-ea"/>
                <a:cs typeface="+mn-cs"/>
              </a:rPr>
              <a:t>Compute Execution</a:t>
            </a:r>
          </a:p>
        </p:txBody>
      </p:sp>
      <p:sp>
        <p:nvSpPr>
          <p:cNvPr id="7" name="Rectangle: Rounded Corners 6">
            <a:extLst>
              <a:ext uri="{FF2B5EF4-FFF2-40B4-BE49-F238E27FC236}">
                <a16:creationId xmlns:a16="http://schemas.microsoft.com/office/drawing/2014/main" id="{4BAD7A09-5F5C-48AA-9002-3180C70ACC92}"/>
              </a:ext>
            </a:extLst>
          </p:cNvPr>
          <p:cNvSpPr/>
          <p:nvPr/>
        </p:nvSpPr>
        <p:spPr>
          <a:xfrm>
            <a:off x="3533635" y="5586682"/>
            <a:ext cx="927493" cy="649224"/>
          </a:xfrm>
          <a:prstGeom prst="roundRect">
            <a:avLst/>
          </a:prstGeom>
          <a:solidFill>
            <a:schemeClr val="accent3">
              <a:lumMod val="20000"/>
              <a:lumOff val="8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95255">
                    <a:lumMod val="50000"/>
                  </a:srgbClr>
                </a:solidFill>
                <a:effectLst/>
                <a:uLnTx/>
                <a:uFillTx/>
                <a:latin typeface="Century Gothic" panose="020F0302020204030204"/>
                <a:ea typeface="+mn-ea"/>
                <a:cs typeface="+mn-cs"/>
              </a:rPr>
              <a:t>HTP</a:t>
            </a:r>
          </a:p>
        </p:txBody>
      </p:sp>
      <p:sp>
        <p:nvSpPr>
          <p:cNvPr id="8" name="Rectangle: Rounded Corners 7">
            <a:extLst>
              <a:ext uri="{FF2B5EF4-FFF2-40B4-BE49-F238E27FC236}">
                <a16:creationId xmlns:a16="http://schemas.microsoft.com/office/drawing/2014/main" id="{B91DB095-F62F-4768-92EE-2076D89AA63B}"/>
              </a:ext>
            </a:extLst>
          </p:cNvPr>
          <p:cNvSpPr/>
          <p:nvPr/>
        </p:nvSpPr>
        <p:spPr>
          <a:xfrm>
            <a:off x="5662060" y="5586682"/>
            <a:ext cx="921965" cy="649224"/>
          </a:xfrm>
          <a:prstGeom prst="roundRect">
            <a:avLst/>
          </a:prstGeom>
          <a:solidFill>
            <a:schemeClr val="accent3">
              <a:lumMod val="20000"/>
              <a:lumOff val="8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95255">
                    <a:lumMod val="50000"/>
                  </a:srgbClr>
                </a:solidFill>
                <a:effectLst/>
                <a:uLnTx/>
                <a:uFillTx/>
                <a:latin typeface="Century Gothic" panose="020F0302020204030204"/>
                <a:ea typeface="+mn-ea"/>
                <a:cs typeface="+mn-cs"/>
              </a:rPr>
              <a:t>Genotype</a:t>
            </a:r>
          </a:p>
        </p:txBody>
      </p:sp>
      <p:sp>
        <p:nvSpPr>
          <p:cNvPr id="9" name="Rectangle: Rounded Corners 8">
            <a:extLst>
              <a:ext uri="{FF2B5EF4-FFF2-40B4-BE49-F238E27FC236}">
                <a16:creationId xmlns:a16="http://schemas.microsoft.com/office/drawing/2014/main" id="{968C3D0B-295F-4A56-8D6B-831F4D99B6AD}"/>
              </a:ext>
            </a:extLst>
          </p:cNvPr>
          <p:cNvSpPr/>
          <p:nvPr/>
        </p:nvSpPr>
        <p:spPr>
          <a:xfrm>
            <a:off x="6723330" y="5593133"/>
            <a:ext cx="929223" cy="649224"/>
          </a:xfrm>
          <a:prstGeom prst="roundRect">
            <a:avLst/>
          </a:prstGeom>
          <a:solidFill>
            <a:schemeClr val="accent3">
              <a:lumMod val="20000"/>
              <a:lumOff val="8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95255">
                    <a:lumMod val="50000"/>
                  </a:srgbClr>
                </a:solidFill>
                <a:effectLst/>
                <a:uLnTx/>
                <a:uFillTx/>
                <a:latin typeface="Century Gothic" panose="020F0302020204030204"/>
                <a:ea typeface="+mn-ea"/>
                <a:cs typeface="+mn-cs"/>
              </a:rPr>
              <a:t>Soil</a:t>
            </a:r>
          </a:p>
        </p:txBody>
      </p:sp>
      <p:sp>
        <p:nvSpPr>
          <p:cNvPr id="10" name="Rectangle: Rounded Corners 9">
            <a:extLst>
              <a:ext uri="{FF2B5EF4-FFF2-40B4-BE49-F238E27FC236}">
                <a16:creationId xmlns:a16="http://schemas.microsoft.com/office/drawing/2014/main" id="{887777AA-3EB0-419A-961D-8DCA2A722BFB}"/>
              </a:ext>
            </a:extLst>
          </p:cNvPr>
          <p:cNvSpPr/>
          <p:nvPr/>
        </p:nvSpPr>
        <p:spPr>
          <a:xfrm>
            <a:off x="4604032" y="5568356"/>
            <a:ext cx="922856" cy="649224"/>
          </a:xfrm>
          <a:prstGeom prst="roundRect">
            <a:avLst/>
          </a:prstGeom>
          <a:solidFill>
            <a:schemeClr val="accent3">
              <a:lumMod val="20000"/>
              <a:lumOff val="8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95255">
                    <a:lumMod val="50000"/>
                  </a:srgbClr>
                </a:solidFill>
                <a:effectLst/>
                <a:uLnTx/>
                <a:uFillTx/>
                <a:latin typeface="Century Gothic" panose="020F0302020204030204"/>
                <a:ea typeface="+mn-ea"/>
                <a:cs typeface="+mn-cs"/>
              </a:rPr>
              <a:t>RS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95255">
                    <a:lumMod val="50000"/>
                  </a:srgbClr>
                </a:solidFill>
                <a:effectLst/>
                <a:uLnTx/>
                <a:uFillTx/>
                <a:latin typeface="Century Gothic" panose="020F0302020204030204"/>
                <a:ea typeface="+mn-ea"/>
                <a:cs typeface="+mn-cs"/>
              </a:rPr>
              <a:t>Image</a:t>
            </a:r>
          </a:p>
        </p:txBody>
      </p:sp>
      <p:sp>
        <p:nvSpPr>
          <p:cNvPr id="12" name="Rectangle: Rounded Corners 11">
            <a:extLst>
              <a:ext uri="{FF2B5EF4-FFF2-40B4-BE49-F238E27FC236}">
                <a16:creationId xmlns:a16="http://schemas.microsoft.com/office/drawing/2014/main" id="{F6D58A51-5621-49A9-AC4E-345B7ECC6162}"/>
              </a:ext>
            </a:extLst>
          </p:cNvPr>
          <p:cNvSpPr/>
          <p:nvPr/>
        </p:nvSpPr>
        <p:spPr>
          <a:xfrm>
            <a:off x="7808165" y="5586682"/>
            <a:ext cx="927495" cy="649224"/>
          </a:xfrm>
          <a:prstGeom prst="roundRect">
            <a:avLst/>
          </a:prstGeom>
          <a:solidFill>
            <a:schemeClr val="accent3">
              <a:lumMod val="20000"/>
              <a:lumOff val="8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95255">
                    <a:lumMod val="50000"/>
                  </a:srgbClr>
                </a:solidFill>
                <a:effectLst/>
                <a:uLnTx/>
                <a:uFillTx/>
                <a:latin typeface="Century Gothic" panose="020F0302020204030204"/>
                <a:ea typeface="+mn-ea"/>
                <a:cs typeface="+mn-cs"/>
              </a:rPr>
              <a:t>Satellite</a:t>
            </a:r>
          </a:p>
        </p:txBody>
      </p:sp>
      <p:sp>
        <p:nvSpPr>
          <p:cNvPr id="13" name="Rectangle: Rounded Corners 12">
            <a:extLst>
              <a:ext uri="{FF2B5EF4-FFF2-40B4-BE49-F238E27FC236}">
                <a16:creationId xmlns:a16="http://schemas.microsoft.com/office/drawing/2014/main" id="{FAA1C8D8-707D-4159-8E6D-96F98A4514F5}"/>
              </a:ext>
            </a:extLst>
          </p:cNvPr>
          <p:cNvSpPr/>
          <p:nvPr/>
        </p:nvSpPr>
        <p:spPr>
          <a:xfrm>
            <a:off x="8869613" y="5566250"/>
            <a:ext cx="921965" cy="649224"/>
          </a:xfrm>
          <a:prstGeom prst="roundRect">
            <a:avLst/>
          </a:prstGeom>
          <a:solidFill>
            <a:schemeClr val="accent3">
              <a:lumMod val="20000"/>
              <a:lumOff val="80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95255">
                    <a:lumMod val="50000"/>
                  </a:srgbClr>
                </a:solidFill>
                <a:effectLst/>
                <a:uLnTx/>
                <a:uFillTx/>
                <a:latin typeface="Century Gothic" panose="020F0302020204030204"/>
                <a:ea typeface="+mn-ea"/>
                <a:cs typeface="+mn-cs"/>
              </a:rPr>
              <a:t>Analyses</a:t>
            </a:r>
          </a:p>
        </p:txBody>
      </p:sp>
      <p:sp>
        <p:nvSpPr>
          <p:cNvPr id="14" name="Rectangle: Rounded Corners 13">
            <a:extLst>
              <a:ext uri="{FF2B5EF4-FFF2-40B4-BE49-F238E27FC236}">
                <a16:creationId xmlns:a16="http://schemas.microsoft.com/office/drawing/2014/main" id="{384D69D1-39DE-4808-92BC-03EE432079EC}"/>
              </a:ext>
            </a:extLst>
          </p:cNvPr>
          <p:cNvSpPr/>
          <p:nvPr/>
        </p:nvSpPr>
        <p:spPr>
          <a:xfrm>
            <a:off x="10583086" y="5342632"/>
            <a:ext cx="738378" cy="649224"/>
          </a:xfrm>
          <a:prstGeom prst="roundRect">
            <a:avLst/>
          </a:prstGeom>
          <a:solidFill>
            <a:schemeClr val="bg1">
              <a:lumMod val="95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9BAFB5">
                    <a:lumMod val="75000"/>
                  </a:srgbClr>
                </a:solidFill>
                <a:effectLst/>
                <a:uLnTx/>
                <a:uFillTx/>
                <a:latin typeface="Century Gothic" panose="020F0302020204030204"/>
                <a:ea typeface="+mn-ea"/>
                <a:cs typeface="+mn-cs"/>
              </a:rPr>
              <a:t>Semantic</a:t>
            </a:r>
          </a:p>
        </p:txBody>
      </p:sp>
      <p:sp>
        <p:nvSpPr>
          <p:cNvPr id="30" name="Rectangle 29">
            <a:extLst>
              <a:ext uri="{FF2B5EF4-FFF2-40B4-BE49-F238E27FC236}">
                <a16:creationId xmlns:a16="http://schemas.microsoft.com/office/drawing/2014/main" id="{0152A01F-AF1B-4F53-9F7A-2DD58B6617BD}"/>
              </a:ext>
            </a:extLst>
          </p:cNvPr>
          <p:cNvSpPr/>
          <p:nvPr/>
        </p:nvSpPr>
        <p:spPr>
          <a:xfrm>
            <a:off x="3208719" y="2715428"/>
            <a:ext cx="1330209" cy="914400"/>
          </a:xfrm>
          <a:prstGeom prst="rect">
            <a:avLst/>
          </a:prstGeom>
          <a:solidFill>
            <a:schemeClr val="bg2">
              <a:lumMod val="20000"/>
              <a:lumOff val="8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E8E3CE">
                    <a:lumMod val="50000"/>
                  </a:srgbClr>
                </a:solidFill>
                <a:effectLst/>
                <a:uLnTx/>
                <a:uFillTx/>
                <a:latin typeface="Century Gothic" panose="020F0302020204030204"/>
                <a:ea typeface="+mn-ea"/>
                <a:cs typeface="+mn-cs"/>
              </a:rPr>
              <a:t>EBS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E8E3CE">
                    <a:lumMod val="50000"/>
                  </a:srgbClr>
                </a:solidFill>
                <a:effectLst/>
                <a:uLnTx/>
                <a:uFillTx/>
                <a:latin typeface="Century Gothic" panose="020F0302020204030204"/>
                <a:ea typeface="+mn-ea"/>
                <a:cs typeface="+mn-cs"/>
              </a:rPr>
              <a:t>Production Analytics</a:t>
            </a:r>
          </a:p>
        </p:txBody>
      </p:sp>
      <p:sp>
        <p:nvSpPr>
          <p:cNvPr id="39" name="Rectangle 38">
            <a:extLst>
              <a:ext uri="{FF2B5EF4-FFF2-40B4-BE49-F238E27FC236}">
                <a16:creationId xmlns:a16="http://schemas.microsoft.com/office/drawing/2014/main" id="{3D3762A6-8517-4CEF-9860-EF0DB4245CA5}"/>
              </a:ext>
            </a:extLst>
          </p:cNvPr>
          <p:cNvSpPr/>
          <p:nvPr/>
        </p:nvSpPr>
        <p:spPr>
          <a:xfrm>
            <a:off x="10246683" y="2714313"/>
            <a:ext cx="1478405" cy="914400"/>
          </a:xfrm>
          <a:prstGeom prst="rect">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srgbClr val="9CA383">
                    <a:lumMod val="75000"/>
                  </a:srgbClr>
                </a:solidFill>
                <a:effectLst/>
                <a:uLnTx/>
                <a:uFillTx/>
                <a:latin typeface="Century Gothic" panose="020F0302020204030204"/>
                <a:ea typeface="+mn-ea"/>
                <a:cs typeface="+mn-cs"/>
              </a:rPr>
              <a:t>CGLabs</a:t>
            </a:r>
            <a:r>
              <a:rPr kumimoji="0" lang="en-US" sz="1600" b="1" i="0" u="none" strike="noStrike" kern="1200" cap="none" spc="0" normalizeH="0" baseline="0" noProof="0" dirty="0">
                <a:ln>
                  <a:noFill/>
                </a:ln>
                <a:solidFill>
                  <a:srgbClr val="9CA383">
                    <a:lumMod val="75000"/>
                  </a:srgbClr>
                </a:solidFill>
                <a:effectLst/>
                <a:uLnTx/>
                <a:uFillTx/>
                <a:latin typeface="Century Gothic" panose="020F0302020204030204"/>
                <a:ea typeface="+mn-ea"/>
                <a:cs typeface="+mn-cs"/>
              </a:rPr>
              <a:t> Exploratory Analytics</a:t>
            </a:r>
          </a:p>
        </p:txBody>
      </p:sp>
      <p:cxnSp>
        <p:nvCxnSpPr>
          <p:cNvPr id="42" name="Straight Arrow Connector 41">
            <a:extLst>
              <a:ext uri="{FF2B5EF4-FFF2-40B4-BE49-F238E27FC236}">
                <a16:creationId xmlns:a16="http://schemas.microsoft.com/office/drawing/2014/main" id="{D63390A7-44C1-47FB-A4D7-ADB1E8559252}"/>
              </a:ext>
            </a:extLst>
          </p:cNvPr>
          <p:cNvCxnSpPr>
            <a:cxnSpLocks/>
          </p:cNvCxnSpPr>
          <p:nvPr/>
        </p:nvCxnSpPr>
        <p:spPr>
          <a:xfrm flipV="1">
            <a:off x="3849881" y="3629829"/>
            <a:ext cx="0" cy="1287218"/>
          </a:xfrm>
          <a:prstGeom prst="straightConnector1">
            <a:avLst/>
          </a:prstGeom>
          <a:ln w="285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D0C5AB05-891A-40F4-9337-A2D3C6B65245}"/>
              </a:ext>
            </a:extLst>
          </p:cNvPr>
          <p:cNvSpPr/>
          <p:nvPr/>
        </p:nvSpPr>
        <p:spPr>
          <a:xfrm>
            <a:off x="10462910" y="5165234"/>
            <a:ext cx="1090802" cy="1238846"/>
          </a:xfrm>
          <a:prstGeom prst="rect">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47" name="TextBox 46">
            <a:extLst>
              <a:ext uri="{FF2B5EF4-FFF2-40B4-BE49-F238E27FC236}">
                <a16:creationId xmlns:a16="http://schemas.microsoft.com/office/drawing/2014/main" id="{A3ED9393-269B-4098-9A8B-5FEAF5B60E09}"/>
              </a:ext>
            </a:extLst>
          </p:cNvPr>
          <p:cNvSpPr txBox="1"/>
          <p:nvPr/>
        </p:nvSpPr>
        <p:spPr>
          <a:xfrm>
            <a:off x="10487010" y="6044079"/>
            <a:ext cx="1013419" cy="307777"/>
          </a:xfrm>
          <a:prstGeom prst="rect">
            <a:avLst/>
          </a:prstGeom>
          <a:noFill/>
          <a:ln>
            <a:solidFill>
              <a:schemeClr val="accent2">
                <a:lumMod val="75000"/>
              </a:schemeClr>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9CA383">
                    <a:lumMod val="75000"/>
                  </a:srgbClr>
                </a:solidFill>
                <a:effectLst/>
                <a:uLnTx/>
                <a:uFillTx/>
                <a:latin typeface="Century Gothic" panose="020F0302020204030204"/>
                <a:ea typeface="+mn-ea"/>
                <a:cs typeface="+mn-cs"/>
              </a:rPr>
              <a:t>GARDIAN</a:t>
            </a:r>
          </a:p>
        </p:txBody>
      </p:sp>
      <p:cxnSp>
        <p:nvCxnSpPr>
          <p:cNvPr id="52" name="Straight Arrow Connector 51">
            <a:extLst>
              <a:ext uri="{FF2B5EF4-FFF2-40B4-BE49-F238E27FC236}">
                <a16:creationId xmlns:a16="http://schemas.microsoft.com/office/drawing/2014/main" id="{DB79A653-11EB-43C6-92B1-65E21AD0E864}"/>
              </a:ext>
            </a:extLst>
          </p:cNvPr>
          <p:cNvCxnSpPr>
            <a:cxnSpLocks/>
          </p:cNvCxnSpPr>
          <p:nvPr/>
        </p:nvCxnSpPr>
        <p:spPr>
          <a:xfrm flipV="1">
            <a:off x="10629766" y="3625256"/>
            <a:ext cx="2110" cy="1261683"/>
          </a:xfrm>
          <a:prstGeom prst="straightConnector1">
            <a:avLst/>
          </a:prstGeom>
          <a:ln w="285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F67E5A67-516F-4619-90C6-A91EB45C7BC8}"/>
              </a:ext>
            </a:extLst>
          </p:cNvPr>
          <p:cNvSpPr/>
          <p:nvPr/>
        </p:nvSpPr>
        <p:spPr>
          <a:xfrm>
            <a:off x="4569197" y="4066442"/>
            <a:ext cx="1174349" cy="541770"/>
          </a:xfrm>
          <a:prstGeom prst="rect">
            <a:avLst/>
          </a:prstGeom>
          <a:solidFill>
            <a:schemeClr val="bg1">
              <a:lumMod val="95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Century Gothic" panose="020F0302020204030204"/>
                <a:ea typeface="+mn-ea"/>
                <a:cs typeface="+mn-cs"/>
              </a:rPr>
              <a:t>Research</a:t>
            </a:r>
          </a:p>
        </p:txBody>
      </p:sp>
      <p:sp>
        <p:nvSpPr>
          <p:cNvPr id="59" name="Rectangle 58">
            <a:extLst>
              <a:ext uri="{FF2B5EF4-FFF2-40B4-BE49-F238E27FC236}">
                <a16:creationId xmlns:a16="http://schemas.microsoft.com/office/drawing/2014/main" id="{EF301380-1716-456D-BB40-61635017B126}"/>
              </a:ext>
            </a:extLst>
          </p:cNvPr>
          <p:cNvSpPr/>
          <p:nvPr/>
        </p:nvSpPr>
        <p:spPr>
          <a:xfrm>
            <a:off x="5816869" y="4069941"/>
            <a:ext cx="984885" cy="541770"/>
          </a:xfrm>
          <a:prstGeom prst="rect">
            <a:avLst/>
          </a:prstGeom>
          <a:solidFill>
            <a:schemeClr val="bg1">
              <a:lumMod val="95000"/>
            </a:schemeClr>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lumMod val="50000"/>
                  </a:srgbClr>
                </a:solidFill>
                <a:effectLst/>
                <a:uLnTx/>
                <a:uFillTx/>
                <a:latin typeface="Century Gothic" panose="020F0302020204030204"/>
                <a:ea typeface="+mn-ea"/>
                <a:cs typeface="+mn-cs"/>
              </a:rPr>
              <a:t>Other Tools</a:t>
            </a:r>
          </a:p>
        </p:txBody>
      </p:sp>
      <p:cxnSp>
        <p:nvCxnSpPr>
          <p:cNvPr id="61" name="Straight Arrow Connector 60">
            <a:extLst>
              <a:ext uri="{FF2B5EF4-FFF2-40B4-BE49-F238E27FC236}">
                <a16:creationId xmlns:a16="http://schemas.microsoft.com/office/drawing/2014/main" id="{5A991BF1-832B-499E-A726-3796569765B8}"/>
              </a:ext>
            </a:extLst>
          </p:cNvPr>
          <p:cNvCxnSpPr>
            <a:cxnSpLocks/>
          </p:cNvCxnSpPr>
          <p:nvPr/>
        </p:nvCxnSpPr>
        <p:spPr>
          <a:xfrm flipV="1">
            <a:off x="5130651" y="4620024"/>
            <a:ext cx="0" cy="266915"/>
          </a:xfrm>
          <a:prstGeom prst="straightConnector1">
            <a:avLst/>
          </a:prstGeom>
          <a:ln w="28575">
            <a:solidFill>
              <a:schemeClr val="bg2">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39CF10E9-9B56-4556-80F0-E017AA9574D5}"/>
              </a:ext>
            </a:extLst>
          </p:cNvPr>
          <p:cNvCxnSpPr>
            <a:cxnSpLocks/>
          </p:cNvCxnSpPr>
          <p:nvPr/>
        </p:nvCxnSpPr>
        <p:spPr>
          <a:xfrm flipV="1">
            <a:off x="6274830" y="4620024"/>
            <a:ext cx="0" cy="255485"/>
          </a:xfrm>
          <a:prstGeom prst="straightConnector1">
            <a:avLst/>
          </a:prstGeom>
          <a:ln w="28575">
            <a:solidFill>
              <a:schemeClr val="bg2">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EECB7928-E0CF-4EEE-95FB-69A33CBF7DC0}"/>
              </a:ext>
            </a:extLst>
          </p:cNvPr>
          <p:cNvCxnSpPr>
            <a:cxnSpLocks/>
          </p:cNvCxnSpPr>
          <p:nvPr/>
        </p:nvCxnSpPr>
        <p:spPr>
          <a:xfrm flipV="1">
            <a:off x="5165131" y="3474380"/>
            <a:ext cx="0" cy="582572"/>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86A04A9D-0156-40FF-97C7-C0D18E971481}"/>
              </a:ext>
            </a:extLst>
          </p:cNvPr>
          <p:cNvCxnSpPr>
            <a:cxnSpLocks/>
          </p:cNvCxnSpPr>
          <p:nvPr/>
        </p:nvCxnSpPr>
        <p:spPr>
          <a:xfrm flipV="1">
            <a:off x="6309310" y="3474380"/>
            <a:ext cx="0" cy="582572"/>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6F7DCDD3-B521-4A68-A090-F7E1F9FA32E2}"/>
              </a:ext>
            </a:extLst>
          </p:cNvPr>
          <p:cNvSpPr/>
          <p:nvPr/>
        </p:nvSpPr>
        <p:spPr>
          <a:xfrm>
            <a:off x="295267" y="1340473"/>
            <a:ext cx="1880273" cy="50319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53" name="Rectangle 52">
            <a:extLst>
              <a:ext uri="{FF2B5EF4-FFF2-40B4-BE49-F238E27FC236}">
                <a16:creationId xmlns:a16="http://schemas.microsoft.com/office/drawing/2014/main" id="{B69F0563-77CC-4EC5-8F24-FD100D0CA08D}"/>
              </a:ext>
            </a:extLst>
          </p:cNvPr>
          <p:cNvSpPr/>
          <p:nvPr/>
        </p:nvSpPr>
        <p:spPr>
          <a:xfrm>
            <a:off x="3351954" y="5161794"/>
            <a:ext cx="6613197" cy="12429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54" name="Rectangle: Rounded Corners 53">
            <a:extLst>
              <a:ext uri="{FF2B5EF4-FFF2-40B4-BE49-F238E27FC236}">
                <a16:creationId xmlns:a16="http://schemas.microsoft.com/office/drawing/2014/main" id="{E21BB611-9378-4515-AE19-84CE94DAD22A}"/>
              </a:ext>
            </a:extLst>
          </p:cNvPr>
          <p:cNvSpPr/>
          <p:nvPr/>
        </p:nvSpPr>
        <p:spPr>
          <a:xfrm>
            <a:off x="493565" y="1993783"/>
            <a:ext cx="1509311" cy="914400"/>
          </a:xfrm>
          <a:prstGeom prst="round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Genebank Operational</a:t>
            </a:r>
          </a:p>
        </p:txBody>
      </p:sp>
      <p:sp>
        <p:nvSpPr>
          <p:cNvPr id="55" name="Rectangle: Rounded Corners 54">
            <a:extLst>
              <a:ext uri="{FF2B5EF4-FFF2-40B4-BE49-F238E27FC236}">
                <a16:creationId xmlns:a16="http://schemas.microsoft.com/office/drawing/2014/main" id="{04E8EF00-245A-4420-AEFD-85DF1ED90473}"/>
              </a:ext>
            </a:extLst>
          </p:cNvPr>
          <p:cNvSpPr/>
          <p:nvPr/>
        </p:nvSpPr>
        <p:spPr>
          <a:xfrm>
            <a:off x="490186" y="3099098"/>
            <a:ext cx="1509311" cy="914400"/>
          </a:xfrm>
          <a:prstGeom prst="round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Breeding Operational</a:t>
            </a:r>
          </a:p>
        </p:txBody>
      </p:sp>
      <p:sp>
        <p:nvSpPr>
          <p:cNvPr id="56" name="Rectangle: Rounded Corners 55">
            <a:extLst>
              <a:ext uri="{FF2B5EF4-FFF2-40B4-BE49-F238E27FC236}">
                <a16:creationId xmlns:a16="http://schemas.microsoft.com/office/drawing/2014/main" id="{68137058-5085-430B-92E2-DB377CBD82DF}"/>
              </a:ext>
            </a:extLst>
          </p:cNvPr>
          <p:cNvSpPr/>
          <p:nvPr/>
        </p:nvSpPr>
        <p:spPr>
          <a:xfrm>
            <a:off x="493308" y="4204413"/>
            <a:ext cx="1509311" cy="914400"/>
          </a:xfrm>
          <a:prstGeom prst="round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Agronomy Operational</a:t>
            </a:r>
          </a:p>
        </p:txBody>
      </p:sp>
      <p:sp>
        <p:nvSpPr>
          <p:cNvPr id="57" name="Rectangle: Rounded Corners 56">
            <a:extLst>
              <a:ext uri="{FF2B5EF4-FFF2-40B4-BE49-F238E27FC236}">
                <a16:creationId xmlns:a16="http://schemas.microsoft.com/office/drawing/2014/main" id="{2BB45336-DFC3-413F-9F37-5F5212E17FCE}"/>
              </a:ext>
            </a:extLst>
          </p:cNvPr>
          <p:cNvSpPr/>
          <p:nvPr/>
        </p:nvSpPr>
        <p:spPr>
          <a:xfrm>
            <a:off x="493308" y="5327957"/>
            <a:ext cx="1509311" cy="914400"/>
          </a:xfrm>
          <a:prstGeom prst="round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Century Gothic" panose="020F0302020204030204"/>
                <a:ea typeface="+mn-ea"/>
                <a:cs typeface="+mn-cs"/>
              </a:rPr>
              <a:t>Other Operational</a:t>
            </a:r>
          </a:p>
        </p:txBody>
      </p:sp>
      <p:cxnSp>
        <p:nvCxnSpPr>
          <p:cNvPr id="60" name="Straight Connector 59">
            <a:extLst>
              <a:ext uri="{FF2B5EF4-FFF2-40B4-BE49-F238E27FC236}">
                <a16:creationId xmlns:a16="http://schemas.microsoft.com/office/drawing/2014/main" id="{04440011-DBAE-48CE-A42A-D1CFBB76BC3A}"/>
              </a:ext>
            </a:extLst>
          </p:cNvPr>
          <p:cNvCxnSpPr>
            <a:stCxn id="55" idx="3"/>
            <a:endCxn id="55" idx="3"/>
          </p:cNvCxnSpPr>
          <p:nvPr/>
        </p:nvCxnSpPr>
        <p:spPr>
          <a:xfrm>
            <a:off x="1999497" y="3556298"/>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38CFA2CF-AD55-4AE6-ABC1-3028C61D9581}"/>
              </a:ext>
            </a:extLst>
          </p:cNvPr>
          <p:cNvSpPr txBox="1"/>
          <p:nvPr/>
        </p:nvSpPr>
        <p:spPr>
          <a:xfrm>
            <a:off x="349403" y="1464314"/>
            <a:ext cx="1790875"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rPr>
              <a:t>Per System Data</a:t>
            </a:r>
          </a:p>
        </p:txBody>
      </p:sp>
      <p:sp>
        <p:nvSpPr>
          <p:cNvPr id="62" name="TextBox 61">
            <a:extLst>
              <a:ext uri="{FF2B5EF4-FFF2-40B4-BE49-F238E27FC236}">
                <a16:creationId xmlns:a16="http://schemas.microsoft.com/office/drawing/2014/main" id="{493588C5-E2F7-486C-8AE0-11851FCD4B3F}"/>
              </a:ext>
            </a:extLst>
          </p:cNvPr>
          <p:cNvSpPr txBox="1"/>
          <p:nvPr/>
        </p:nvSpPr>
        <p:spPr>
          <a:xfrm>
            <a:off x="3447007" y="5157620"/>
            <a:ext cx="1420582"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entury Gothic" panose="020F0302020204030204"/>
                <a:ea typeface="+mn-ea"/>
                <a:cs typeface="+mn-cs"/>
              </a:rPr>
              <a:t>Shared Data</a:t>
            </a:r>
          </a:p>
        </p:txBody>
      </p:sp>
      <p:cxnSp>
        <p:nvCxnSpPr>
          <p:cNvPr id="69" name="Straight Arrow Connector 68">
            <a:extLst>
              <a:ext uri="{FF2B5EF4-FFF2-40B4-BE49-F238E27FC236}">
                <a16:creationId xmlns:a16="http://schemas.microsoft.com/office/drawing/2014/main" id="{A6C3A740-3F0A-42FF-A068-3454063CAD85}"/>
              </a:ext>
            </a:extLst>
          </p:cNvPr>
          <p:cNvCxnSpPr>
            <a:cxnSpLocks/>
          </p:cNvCxnSpPr>
          <p:nvPr/>
        </p:nvCxnSpPr>
        <p:spPr>
          <a:xfrm flipH="1">
            <a:off x="2200660" y="4868674"/>
            <a:ext cx="8431216" cy="48373"/>
          </a:xfrm>
          <a:prstGeom prst="straightConnector1">
            <a:avLst/>
          </a:prstGeom>
          <a:ln w="285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E47DA33-134F-4348-A3CE-49847894FC90}"/>
              </a:ext>
            </a:extLst>
          </p:cNvPr>
          <p:cNvCxnSpPr>
            <a:cxnSpLocks/>
          </p:cNvCxnSpPr>
          <p:nvPr/>
        </p:nvCxnSpPr>
        <p:spPr>
          <a:xfrm>
            <a:off x="7515794" y="4886939"/>
            <a:ext cx="0" cy="274855"/>
          </a:xfrm>
          <a:prstGeom prst="straightConnector1">
            <a:avLst/>
          </a:prstGeom>
          <a:ln w="28575">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D9E68452-10CF-45A3-988E-B7C8B0C7415C}"/>
              </a:ext>
            </a:extLst>
          </p:cNvPr>
          <p:cNvCxnSpPr>
            <a:cxnSpLocks/>
            <a:stCxn id="14" idx="0"/>
          </p:cNvCxnSpPr>
          <p:nvPr/>
        </p:nvCxnSpPr>
        <p:spPr>
          <a:xfrm flipH="1" flipV="1">
            <a:off x="10925859" y="3628510"/>
            <a:ext cx="26416" cy="1714122"/>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2D6492CD-D7D1-4F31-9E7E-89EA40F1C8E2}"/>
              </a:ext>
            </a:extLst>
          </p:cNvPr>
          <p:cNvSpPr>
            <a:spLocks noGrp="1"/>
          </p:cNvSpPr>
          <p:nvPr>
            <p:ph type="title"/>
          </p:nvPr>
        </p:nvSpPr>
        <p:spPr>
          <a:xfrm>
            <a:off x="1009814" y="105988"/>
            <a:ext cx="10515600" cy="1325563"/>
          </a:xfrm>
        </p:spPr>
        <p:txBody>
          <a:bodyPr/>
          <a:lstStyle/>
          <a:p>
            <a:pPr marL="0" marR="0" lvl="0" indent="0" defTabSz="914400" rtl="0" eaLnBrk="1" fontAlgn="auto" latinLnBrk="0" hangingPunct="1">
              <a:lnSpc>
                <a:spcPct val="90000"/>
              </a:lnSpc>
              <a:spcBef>
                <a:spcPts val="1000"/>
              </a:spcBef>
              <a:spcAft>
                <a:spcPts val="0"/>
              </a:spcAft>
              <a:tabLst/>
              <a:defRPr/>
            </a:pPr>
            <a:r>
              <a:rPr lang="en-US" altLang="en-US" sz="2000" b="1" dirty="0">
                <a:latin typeface="Century Gothic" panose="020B0502020202020204" pitchFamily="34" charset="0"/>
                <a:ea typeface="+mn-ea"/>
                <a:cs typeface="+mn-cs"/>
              </a:rPr>
              <a:t>Recommendation: </a:t>
            </a:r>
            <a:r>
              <a:rPr lang="en-US" altLang="en-US" sz="2000" b="1" dirty="0">
                <a:solidFill>
                  <a:srgbClr val="F7982C"/>
                </a:solidFill>
                <a:latin typeface="Century Gothic" panose="020B0502020202020204" pitchFamily="34" charset="0"/>
                <a:ea typeface="+mn-ea"/>
                <a:cs typeface="+mn-cs"/>
              </a:rPr>
              <a:t>Build more unified execution for analyses leveraging existing information systems</a:t>
            </a:r>
            <a:r>
              <a:rPr kumimoji="0" lang="en-US" altLang="en-US" sz="20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 </a:t>
            </a:r>
            <a:br>
              <a:rPr kumimoji="0" lang="en-US" altLang="en-US" sz="20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br>
            <a:endParaRPr lang="en-US" dirty="0"/>
          </a:p>
        </p:txBody>
      </p:sp>
    </p:spTree>
    <p:extLst>
      <p:ext uri="{BB962C8B-B14F-4D97-AF65-F5344CB8AC3E}">
        <p14:creationId xmlns:p14="http://schemas.microsoft.com/office/powerpoint/2010/main" val="2067384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4">
            <a:extLst>
              <a:ext uri="{FF2B5EF4-FFF2-40B4-BE49-F238E27FC236}">
                <a16:creationId xmlns:a16="http://schemas.microsoft.com/office/drawing/2014/main" id="{05FFA68C-161D-734E-835D-3155856930A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71749" y="2283430"/>
            <a:ext cx="3448502" cy="3116639"/>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9" name="Rectangle 18">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Isosceles Triangle 19">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itle 1">
            <a:extLst>
              <a:ext uri="{FF2B5EF4-FFF2-40B4-BE49-F238E27FC236}">
                <a16:creationId xmlns:a16="http://schemas.microsoft.com/office/drawing/2014/main" id="{019848C2-7DCB-D943-BEAA-AA589260575D}"/>
              </a:ext>
            </a:extLst>
          </p:cNvPr>
          <p:cNvSpPr>
            <a:spLocks noGrp="1"/>
          </p:cNvSpPr>
          <p:nvPr>
            <p:ph type="title"/>
          </p:nvPr>
        </p:nvSpPr>
        <p:spPr>
          <a:xfrm>
            <a:off x="381000" y="174712"/>
            <a:ext cx="11430000" cy="990600"/>
          </a:xfrm>
        </p:spPr>
        <p:txBody>
          <a:bodyPr>
            <a:normAutofit/>
          </a:bodyPr>
          <a:lstStyle/>
          <a:p>
            <a:r>
              <a:rPr lang="en-US" altLang="en-US" b="1" dirty="0">
                <a:solidFill>
                  <a:srgbClr val="F7982C"/>
                </a:solidFill>
                <a:latin typeface="Century Gothic" panose="020B0502020202020204" pitchFamily="34" charset="0"/>
              </a:rPr>
              <a:t>UNIFIED ANALYTICS</a:t>
            </a:r>
            <a:r>
              <a:rPr lang="en-US" altLang="en-US" b="1" dirty="0">
                <a:latin typeface="Century Gothic" panose="020B0502020202020204" pitchFamily="34" charset="0"/>
              </a:rPr>
              <a:t> FOR MULTIDISCIPLINARY RESEARCH</a:t>
            </a:r>
            <a:endParaRPr lang="en-ES" b="1" dirty="0"/>
          </a:p>
        </p:txBody>
      </p:sp>
      <p:sp>
        <p:nvSpPr>
          <p:cNvPr id="7" name="TextBox 6">
            <a:extLst>
              <a:ext uri="{FF2B5EF4-FFF2-40B4-BE49-F238E27FC236}">
                <a16:creationId xmlns:a16="http://schemas.microsoft.com/office/drawing/2014/main" id="{1D44C5A1-ED10-6341-824E-C623972E1FF2}"/>
              </a:ext>
            </a:extLst>
          </p:cNvPr>
          <p:cNvSpPr txBox="1"/>
          <p:nvPr/>
        </p:nvSpPr>
        <p:spPr>
          <a:xfrm>
            <a:off x="5227205" y="6267585"/>
            <a:ext cx="5865708" cy="369332"/>
          </a:xfrm>
          <a:prstGeom prst="rect">
            <a:avLst/>
          </a:prstGeom>
          <a:noFill/>
        </p:spPr>
        <p:txBody>
          <a:bodyPr wrap="none" rtlCol="0">
            <a:spAutoFit/>
          </a:bodyPr>
          <a:lstStyle/>
          <a:p>
            <a:r>
              <a:rPr lang="en-GB" sz="900" b="1" i="1" dirty="0"/>
              <a:t>Sources – Center: CGIAR cross-platform workshops on enterprise architecture. Top left: X-Mineral. </a:t>
            </a:r>
          </a:p>
          <a:p>
            <a:r>
              <a:rPr lang="en-GB" sz="900" b="1" i="1" dirty="0"/>
              <a:t>Bottom left: CGIAR Platform for Big Data, Bottom right: Digital Green. Top right: Excellence in Breeding. </a:t>
            </a:r>
            <a:endParaRPr lang="en-ES" sz="900" b="1" i="1" dirty="0"/>
          </a:p>
        </p:txBody>
      </p:sp>
      <p:pic>
        <p:nvPicPr>
          <p:cNvPr id="28" name="Picture 27" descr="Shape&#10;&#10;Description automatically generated with medium confidence">
            <a:extLst>
              <a:ext uri="{FF2B5EF4-FFF2-40B4-BE49-F238E27FC236}">
                <a16:creationId xmlns:a16="http://schemas.microsoft.com/office/drawing/2014/main" id="{A9E93C3F-C2A6-5649-87F2-25F78AFC01B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7879" y="6125607"/>
            <a:ext cx="397983" cy="467078"/>
          </a:xfrm>
          <a:prstGeom prst="rect">
            <a:avLst/>
          </a:prstGeom>
        </p:spPr>
      </p:pic>
      <p:grpSp>
        <p:nvGrpSpPr>
          <p:cNvPr id="2" name="Group 1">
            <a:extLst>
              <a:ext uri="{FF2B5EF4-FFF2-40B4-BE49-F238E27FC236}">
                <a16:creationId xmlns:a16="http://schemas.microsoft.com/office/drawing/2014/main" id="{02AA74AA-311A-4A55-B46B-5B488FBAD687}"/>
              </a:ext>
            </a:extLst>
          </p:cNvPr>
          <p:cNvGrpSpPr/>
          <p:nvPr/>
        </p:nvGrpSpPr>
        <p:grpSpPr>
          <a:xfrm>
            <a:off x="381000" y="1969786"/>
            <a:ext cx="11740286" cy="4051085"/>
            <a:chOff x="380999" y="1943456"/>
            <a:chExt cx="11740286" cy="4051085"/>
          </a:xfrm>
          <a:solidFill>
            <a:srgbClr val="00CC99"/>
          </a:solidFill>
        </p:grpSpPr>
        <p:sp>
          <p:nvSpPr>
            <p:cNvPr id="3" name="Freeform: Shape 2">
              <a:extLst>
                <a:ext uri="{FF2B5EF4-FFF2-40B4-BE49-F238E27FC236}">
                  <a16:creationId xmlns:a16="http://schemas.microsoft.com/office/drawing/2014/main" id="{8531FEBB-EAE1-43EA-961A-86EF86A83002}"/>
                </a:ext>
              </a:extLst>
            </p:cNvPr>
            <p:cNvSpPr/>
            <p:nvPr/>
          </p:nvSpPr>
          <p:spPr>
            <a:xfrm>
              <a:off x="5097124" y="2702238"/>
              <a:ext cx="2082135" cy="2111873"/>
            </a:xfrm>
            <a:custGeom>
              <a:avLst/>
              <a:gdLst>
                <a:gd name="connsiteX0" fmla="*/ 0 w 1458692"/>
                <a:gd name="connsiteY0" fmla="*/ 730845 h 1461689"/>
                <a:gd name="connsiteX1" fmla="*/ 729346 w 1458692"/>
                <a:gd name="connsiteY1" fmla="*/ 0 h 1461689"/>
                <a:gd name="connsiteX2" fmla="*/ 1458692 w 1458692"/>
                <a:gd name="connsiteY2" fmla="*/ 730845 h 1461689"/>
                <a:gd name="connsiteX3" fmla="*/ 729346 w 1458692"/>
                <a:gd name="connsiteY3" fmla="*/ 1461690 h 1461689"/>
                <a:gd name="connsiteX4" fmla="*/ 0 w 1458692"/>
                <a:gd name="connsiteY4" fmla="*/ 730845 h 1461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8692" h="1461689">
                  <a:moveTo>
                    <a:pt x="0" y="730845"/>
                  </a:moveTo>
                  <a:cubicBezTo>
                    <a:pt x="0" y="327210"/>
                    <a:pt x="326539" y="0"/>
                    <a:pt x="729346" y="0"/>
                  </a:cubicBezTo>
                  <a:cubicBezTo>
                    <a:pt x="1132153" y="0"/>
                    <a:pt x="1458692" y="327210"/>
                    <a:pt x="1458692" y="730845"/>
                  </a:cubicBezTo>
                  <a:cubicBezTo>
                    <a:pt x="1458692" y="1134480"/>
                    <a:pt x="1132153" y="1461690"/>
                    <a:pt x="729346" y="1461690"/>
                  </a:cubicBezTo>
                  <a:cubicBezTo>
                    <a:pt x="326539" y="1461690"/>
                    <a:pt x="0" y="1134480"/>
                    <a:pt x="0" y="730845"/>
                  </a:cubicBezTo>
                  <a:close/>
                </a:path>
              </a:pathLst>
            </a:custGeom>
            <a:solidFill>
              <a:schemeClr val="accent1">
                <a:lumMod val="20000"/>
                <a:lumOff val="80000"/>
              </a:schemeClr>
            </a:solidFill>
            <a:ln w="3175">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2510" tIns="222949" rIns="222510" bIns="222949" numCol="1" spcCol="1270" anchor="ctr" anchorCtr="0">
              <a:noAutofit/>
            </a:bodyPr>
            <a:lstStyle/>
            <a:p>
              <a:pPr marL="0" lvl="0" indent="0" algn="ctr" defTabSz="622300">
                <a:lnSpc>
                  <a:spcPct val="90000"/>
                </a:lnSpc>
                <a:spcBef>
                  <a:spcPct val="0"/>
                </a:spcBef>
                <a:spcAft>
                  <a:spcPct val="35000"/>
                </a:spcAft>
                <a:buNone/>
              </a:pPr>
              <a:r>
                <a:rPr lang="en-US" sz="1200" b="1" i="1" dirty="0">
                  <a:solidFill>
                    <a:schemeClr val="tx1"/>
                  </a:solidFill>
                  <a:latin typeface="Arial" panose="020B0604020202020204" pitchFamily="34" charset="0"/>
                </a:rPr>
                <a:t>How will cowpea suitability zones and demand shift, and how should we target breeding products and information services to help stakeholders manage this shift?</a:t>
              </a:r>
              <a:endParaRPr lang="en-US" sz="1200" b="1" i="1" kern="1200" dirty="0">
                <a:solidFill>
                  <a:schemeClr val="tx1"/>
                </a:solidFill>
              </a:endParaRPr>
            </a:p>
          </p:txBody>
        </p:sp>
        <p:sp>
          <p:nvSpPr>
            <p:cNvPr id="4" name="Freeform: Shape 3">
              <a:extLst>
                <a:ext uri="{FF2B5EF4-FFF2-40B4-BE49-F238E27FC236}">
                  <a16:creationId xmlns:a16="http://schemas.microsoft.com/office/drawing/2014/main" id="{EDF206F1-D1DF-474F-A7BA-BD6026455F96}"/>
                </a:ext>
              </a:extLst>
            </p:cNvPr>
            <p:cNvSpPr/>
            <p:nvPr/>
          </p:nvSpPr>
          <p:spPr>
            <a:xfrm rot="1200362" flipV="1">
              <a:off x="3406129" y="3106211"/>
              <a:ext cx="1776939" cy="45719"/>
            </a:xfrm>
            <a:custGeom>
              <a:avLst/>
              <a:gdLst>
                <a:gd name="connsiteX0" fmla="*/ 0 w 2088452"/>
                <a:gd name="connsiteY0" fmla="*/ 11292 h 22585"/>
                <a:gd name="connsiteX1" fmla="*/ 2088452 w 2088452"/>
                <a:gd name="connsiteY1" fmla="*/ 11292 h 22585"/>
              </a:gdLst>
              <a:ahLst/>
              <a:cxnLst>
                <a:cxn ang="0">
                  <a:pos x="connsiteX0" y="connsiteY0"/>
                </a:cxn>
                <a:cxn ang="0">
                  <a:pos x="connsiteX1" y="connsiteY1"/>
                </a:cxn>
              </a:cxnLst>
              <a:rect l="l" t="t" r="r" b="b"/>
              <a:pathLst>
                <a:path w="2088452" h="22585">
                  <a:moveTo>
                    <a:pt x="2088452" y="11293"/>
                  </a:moveTo>
                  <a:lnTo>
                    <a:pt x="0" y="11293"/>
                  </a:lnTo>
                </a:path>
              </a:pathLst>
            </a:custGeom>
            <a:grpFill/>
            <a:ln>
              <a:solidFill>
                <a:schemeClr val="tx1"/>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1004715" tIns="-40918" rIns="1004714" bIns="-40919" numCol="1" spcCol="1270" anchor="ctr" anchorCtr="0">
              <a:noAutofit/>
            </a:bodyPr>
            <a:lstStyle/>
            <a:p>
              <a:pPr marL="0" lvl="0" indent="0" algn="ctr" defTabSz="311150">
                <a:lnSpc>
                  <a:spcPct val="90000"/>
                </a:lnSpc>
                <a:spcBef>
                  <a:spcPct val="0"/>
                </a:spcBef>
                <a:spcAft>
                  <a:spcPct val="35000"/>
                </a:spcAft>
                <a:buNone/>
              </a:pPr>
              <a:endParaRPr lang="en-GB" sz="700" kern="1200" dirty="0"/>
            </a:p>
          </p:txBody>
        </p:sp>
        <p:sp>
          <p:nvSpPr>
            <p:cNvPr id="5" name="Freeform: Shape 4">
              <a:extLst>
                <a:ext uri="{FF2B5EF4-FFF2-40B4-BE49-F238E27FC236}">
                  <a16:creationId xmlns:a16="http://schemas.microsoft.com/office/drawing/2014/main" id="{FA43EE6A-6D74-4E8C-8C4F-1BC0D2235149}"/>
                </a:ext>
              </a:extLst>
            </p:cNvPr>
            <p:cNvSpPr/>
            <p:nvPr/>
          </p:nvSpPr>
          <p:spPr>
            <a:xfrm>
              <a:off x="507027" y="1943456"/>
              <a:ext cx="3659747" cy="1018373"/>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rgbClr val="BCEED4"/>
            </a:solidFill>
            <a:ln>
              <a:solidFill>
                <a:schemeClr val="tx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81373" tIns="158016" rIns="181373" bIns="158016"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latin typeface="Century Gothic" panose="020B0502020202020204" pitchFamily="34" charset="0"/>
                </a:rPr>
                <a:t>Data from breeding trials leveraged in on-farm research and for </a:t>
              </a:r>
              <a:r>
                <a:rPr lang="en-US" sz="1400" b="1" dirty="0">
                  <a:solidFill>
                    <a:schemeClr val="tx1"/>
                  </a:solidFill>
                  <a:latin typeface="Century Gothic" panose="020B0502020202020204" pitchFamily="34" charset="0"/>
                </a:rPr>
                <a:t>target environment analysis</a:t>
              </a:r>
              <a:r>
                <a:rPr lang="en-US" sz="1400" b="1" kern="1200" dirty="0">
                  <a:solidFill>
                    <a:schemeClr val="tx1"/>
                  </a:solidFill>
                  <a:latin typeface="Century Gothic" panose="020B0502020202020204" pitchFamily="34" charset="0"/>
                </a:rPr>
                <a:t> </a:t>
              </a:r>
              <a:endParaRPr lang="en-GB" sz="1400" b="1" kern="1200" dirty="0">
                <a:solidFill>
                  <a:schemeClr val="tx1"/>
                </a:solidFill>
              </a:endParaRPr>
            </a:p>
          </p:txBody>
        </p:sp>
        <p:sp>
          <p:nvSpPr>
            <p:cNvPr id="6" name="Freeform: Shape 5">
              <a:extLst>
                <a:ext uri="{FF2B5EF4-FFF2-40B4-BE49-F238E27FC236}">
                  <a16:creationId xmlns:a16="http://schemas.microsoft.com/office/drawing/2014/main" id="{C4C50795-7347-4E82-9B02-AA2A4CF47F2D}"/>
                </a:ext>
              </a:extLst>
            </p:cNvPr>
            <p:cNvSpPr/>
            <p:nvPr/>
          </p:nvSpPr>
          <p:spPr>
            <a:xfrm rot="20734215" flipV="1">
              <a:off x="7158211" y="3469265"/>
              <a:ext cx="1012114" cy="45719"/>
            </a:xfrm>
            <a:custGeom>
              <a:avLst/>
              <a:gdLst>
                <a:gd name="connsiteX0" fmla="*/ 0 w 1711509"/>
                <a:gd name="connsiteY0" fmla="*/ 11292 h 22585"/>
                <a:gd name="connsiteX1" fmla="*/ 1711509 w 1711509"/>
                <a:gd name="connsiteY1" fmla="*/ 11292 h 22585"/>
              </a:gdLst>
              <a:ahLst/>
              <a:cxnLst>
                <a:cxn ang="0">
                  <a:pos x="connsiteX0" y="connsiteY0"/>
                </a:cxn>
                <a:cxn ang="0">
                  <a:pos x="connsiteX1" y="connsiteY1"/>
                </a:cxn>
              </a:cxnLst>
              <a:rect l="l" t="t" r="r" b="b"/>
              <a:pathLst>
                <a:path w="1711509" h="22585">
                  <a:moveTo>
                    <a:pt x="0" y="11292"/>
                  </a:moveTo>
                  <a:lnTo>
                    <a:pt x="1711509" y="11292"/>
                  </a:lnTo>
                </a:path>
              </a:pathLst>
            </a:custGeom>
            <a:grpFill/>
            <a:ln>
              <a:solidFill>
                <a:schemeClr val="tx1"/>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825667" tIns="-31495" rIns="825666" bIns="-31496" numCol="1" spcCol="1270" anchor="ctr" anchorCtr="0">
              <a:noAutofit/>
            </a:bodyPr>
            <a:lstStyle/>
            <a:p>
              <a:pPr marL="0" lvl="0" indent="0" algn="ctr" defTabSz="266700">
                <a:lnSpc>
                  <a:spcPct val="90000"/>
                </a:lnSpc>
                <a:spcBef>
                  <a:spcPct val="0"/>
                </a:spcBef>
                <a:spcAft>
                  <a:spcPct val="35000"/>
                </a:spcAft>
                <a:buNone/>
              </a:pPr>
              <a:endParaRPr lang="en-GB" sz="600" kern="1200" dirty="0"/>
            </a:p>
          </p:txBody>
        </p:sp>
        <p:sp>
          <p:nvSpPr>
            <p:cNvPr id="8" name="Freeform: Shape 7">
              <a:extLst>
                <a:ext uri="{FF2B5EF4-FFF2-40B4-BE49-F238E27FC236}">
                  <a16:creationId xmlns:a16="http://schemas.microsoft.com/office/drawing/2014/main" id="{83DEF25E-425A-4BB6-AC78-1D903A1583D8}"/>
                </a:ext>
              </a:extLst>
            </p:cNvPr>
            <p:cNvSpPr/>
            <p:nvPr/>
          </p:nvSpPr>
          <p:spPr>
            <a:xfrm>
              <a:off x="8727607" y="2065804"/>
              <a:ext cx="3189058" cy="977329"/>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rgbClr val="19A8C5"/>
            </a:solidFill>
            <a:ln>
              <a:solidFill>
                <a:schemeClr val="tx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30900" tIns="152640" rIns="130900" bIns="152640" numCol="1" spcCol="1270" anchor="ctr" anchorCtr="0">
              <a:noAutofit/>
            </a:bodyPr>
            <a:lstStyle/>
            <a:p>
              <a:pPr marL="0" lvl="0" indent="0" algn="ctr" defTabSz="666750">
                <a:lnSpc>
                  <a:spcPct val="90000"/>
                </a:lnSpc>
                <a:spcBef>
                  <a:spcPct val="0"/>
                </a:spcBef>
                <a:spcAft>
                  <a:spcPct val="35000"/>
                </a:spcAft>
                <a:buNone/>
              </a:pPr>
              <a:r>
                <a:rPr lang="en-GB" sz="1500" b="1" dirty="0">
                  <a:solidFill>
                    <a:schemeClr val="tx1"/>
                  </a:solidFill>
                </a:rPr>
                <a:t>Common analytic pipelines leveraged to predict shifts and help target interventions. </a:t>
              </a:r>
              <a:endParaRPr lang="en-GB" sz="1500" b="1" kern="1200" dirty="0">
                <a:solidFill>
                  <a:schemeClr val="tx1"/>
                </a:solidFill>
              </a:endParaRPr>
            </a:p>
          </p:txBody>
        </p:sp>
        <p:sp>
          <p:nvSpPr>
            <p:cNvPr id="9" name="Freeform: Shape 8">
              <a:extLst>
                <a:ext uri="{FF2B5EF4-FFF2-40B4-BE49-F238E27FC236}">
                  <a16:creationId xmlns:a16="http://schemas.microsoft.com/office/drawing/2014/main" id="{356B222C-1A46-4DB1-9FE2-D545839816E7}"/>
                </a:ext>
              </a:extLst>
            </p:cNvPr>
            <p:cNvSpPr/>
            <p:nvPr/>
          </p:nvSpPr>
          <p:spPr>
            <a:xfrm rot="1665523">
              <a:off x="6943997" y="4622317"/>
              <a:ext cx="1489494" cy="45719"/>
            </a:xfrm>
            <a:custGeom>
              <a:avLst/>
              <a:gdLst>
                <a:gd name="connsiteX0" fmla="*/ 0 w 2531381"/>
                <a:gd name="connsiteY0" fmla="*/ 11292 h 22585"/>
                <a:gd name="connsiteX1" fmla="*/ 2531381 w 2531381"/>
                <a:gd name="connsiteY1" fmla="*/ 11292 h 22585"/>
              </a:gdLst>
              <a:ahLst/>
              <a:cxnLst>
                <a:cxn ang="0">
                  <a:pos x="connsiteX0" y="connsiteY0"/>
                </a:cxn>
                <a:cxn ang="0">
                  <a:pos x="connsiteX1" y="connsiteY1"/>
                </a:cxn>
              </a:cxnLst>
              <a:rect l="l" t="t" r="r" b="b"/>
              <a:pathLst>
                <a:path w="2531381" h="22585">
                  <a:moveTo>
                    <a:pt x="0" y="11292"/>
                  </a:moveTo>
                  <a:lnTo>
                    <a:pt x="2531381" y="11292"/>
                  </a:lnTo>
                </a:path>
              </a:pathLst>
            </a:custGeom>
            <a:grpFill/>
            <a:ln>
              <a:solidFill>
                <a:schemeClr val="tx1"/>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1215106" tIns="-51993" rIns="1215105" bIns="-51992" numCol="1" spcCol="1270" anchor="ctr" anchorCtr="0">
              <a:noAutofit/>
            </a:bodyPr>
            <a:lstStyle/>
            <a:p>
              <a:pPr marL="0" lvl="0" indent="0" algn="ctr" defTabSz="400050">
                <a:lnSpc>
                  <a:spcPct val="90000"/>
                </a:lnSpc>
                <a:spcBef>
                  <a:spcPct val="0"/>
                </a:spcBef>
                <a:spcAft>
                  <a:spcPct val="35000"/>
                </a:spcAft>
                <a:buNone/>
              </a:pPr>
              <a:endParaRPr lang="en-GB" sz="900" kern="1200" dirty="0"/>
            </a:p>
          </p:txBody>
        </p:sp>
        <p:sp>
          <p:nvSpPr>
            <p:cNvPr id="10" name="Freeform: Shape 9">
              <a:extLst>
                <a:ext uri="{FF2B5EF4-FFF2-40B4-BE49-F238E27FC236}">
                  <a16:creationId xmlns:a16="http://schemas.microsoft.com/office/drawing/2014/main" id="{AD0F9A0D-CE23-448D-A6F5-A77B597207A1}"/>
                </a:ext>
              </a:extLst>
            </p:cNvPr>
            <p:cNvSpPr/>
            <p:nvPr/>
          </p:nvSpPr>
          <p:spPr>
            <a:xfrm>
              <a:off x="8358430" y="4947681"/>
              <a:ext cx="3762855" cy="991814"/>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rgbClr val="029874"/>
            </a:solidFill>
            <a:ln>
              <a:solidFill>
                <a:schemeClr val="tx1"/>
              </a:solid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86867" tIns="154761" rIns="186867" bIns="154761" numCol="1" spcCol="1270" anchor="ctr" anchorCtr="0">
              <a:noAutofit/>
            </a:bodyPr>
            <a:lstStyle/>
            <a:p>
              <a:pPr marL="0" lvl="0" indent="0" algn="ctr" defTabSz="666750">
                <a:lnSpc>
                  <a:spcPct val="90000"/>
                </a:lnSpc>
                <a:spcBef>
                  <a:spcPct val="0"/>
                </a:spcBef>
                <a:spcAft>
                  <a:spcPct val="35000"/>
                </a:spcAft>
                <a:buNone/>
              </a:pPr>
              <a:r>
                <a:rPr lang="en-GB" sz="1500" b="1" dirty="0">
                  <a:solidFill>
                    <a:schemeClr val="tx1"/>
                  </a:solidFill>
                </a:rPr>
                <a:t>D</a:t>
              </a:r>
              <a:r>
                <a:rPr lang="en-GB" sz="1500" b="1" i="0" u="none" kern="1200" dirty="0">
                  <a:solidFill>
                    <a:schemeClr val="tx1"/>
                  </a:solidFill>
                </a:rPr>
                <a:t>ata sharing and consent management localizes analysis and  enables new digital services. </a:t>
              </a:r>
              <a:endParaRPr lang="en-GB" sz="1500" b="1" kern="1200" dirty="0">
                <a:solidFill>
                  <a:schemeClr val="tx1"/>
                </a:solidFill>
              </a:endParaRPr>
            </a:p>
          </p:txBody>
        </p:sp>
        <p:sp>
          <p:nvSpPr>
            <p:cNvPr id="11" name="Freeform: Shape 10">
              <a:extLst>
                <a:ext uri="{FF2B5EF4-FFF2-40B4-BE49-F238E27FC236}">
                  <a16:creationId xmlns:a16="http://schemas.microsoft.com/office/drawing/2014/main" id="{5E32F1FB-1C9B-4544-984F-9E0266BD254C}"/>
                </a:ext>
              </a:extLst>
            </p:cNvPr>
            <p:cNvSpPr/>
            <p:nvPr/>
          </p:nvSpPr>
          <p:spPr>
            <a:xfrm rot="20174293">
              <a:off x="3206747" y="4616573"/>
              <a:ext cx="2119198" cy="45719"/>
            </a:xfrm>
            <a:custGeom>
              <a:avLst/>
              <a:gdLst>
                <a:gd name="connsiteX0" fmla="*/ 0 w 2334210"/>
                <a:gd name="connsiteY0" fmla="*/ 11292 h 22585"/>
                <a:gd name="connsiteX1" fmla="*/ 2334210 w 2334210"/>
                <a:gd name="connsiteY1" fmla="*/ 11292 h 22585"/>
              </a:gdLst>
              <a:ahLst/>
              <a:cxnLst>
                <a:cxn ang="0">
                  <a:pos x="connsiteX0" y="connsiteY0"/>
                </a:cxn>
                <a:cxn ang="0">
                  <a:pos x="connsiteX1" y="connsiteY1"/>
                </a:cxn>
              </a:cxnLst>
              <a:rect l="l" t="t" r="r" b="b"/>
              <a:pathLst>
                <a:path w="2334210" h="22585">
                  <a:moveTo>
                    <a:pt x="2334210" y="11293"/>
                  </a:moveTo>
                  <a:lnTo>
                    <a:pt x="0" y="11293"/>
                  </a:lnTo>
                </a:path>
              </a:pathLst>
            </a:custGeom>
            <a:grpFill/>
            <a:ln>
              <a:solidFill>
                <a:schemeClr val="tx1"/>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1121449" tIns="-47062" rIns="1121450" bIns="-47063" numCol="1" spcCol="1270" anchor="ctr" anchorCtr="0">
              <a:noAutofit/>
            </a:bodyPr>
            <a:lstStyle/>
            <a:p>
              <a:pPr marL="0" lvl="0" indent="0" algn="ctr" defTabSz="355600">
                <a:lnSpc>
                  <a:spcPct val="90000"/>
                </a:lnSpc>
                <a:spcBef>
                  <a:spcPct val="0"/>
                </a:spcBef>
                <a:spcAft>
                  <a:spcPct val="35000"/>
                </a:spcAft>
                <a:buNone/>
              </a:pPr>
              <a:endParaRPr lang="en-GB" sz="800" kern="1200" dirty="0"/>
            </a:p>
          </p:txBody>
        </p:sp>
        <p:sp>
          <p:nvSpPr>
            <p:cNvPr id="13" name="Freeform: Shape 12">
              <a:extLst>
                <a:ext uri="{FF2B5EF4-FFF2-40B4-BE49-F238E27FC236}">
                  <a16:creationId xmlns:a16="http://schemas.microsoft.com/office/drawing/2014/main" id="{CDD60DA3-2434-43A5-BB62-F5D592C7E2AA}"/>
                </a:ext>
              </a:extLst>
            </p:cNvPr>
            <p:cNvSpPr/>
            <p:nvPr/>
          </p:nvSpPr>
          <p:spPr>
            <a:xfrm>
              <a:off x="380999" y="5035220"/>
              <a:ext cx="3917560" cy="95932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rgbClr val="6F93DB"/>
            </a:solidFill>
            <a:ln>
              <a:solidFill>
                <a:schemeClr val="tx1"/>
              </a:solid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93523" tIns="149368" rIns="193523" bIns="149368" numCol="1" spcCol="1270" anchor="ctr" anchorCtr="0">
              <a:noAutofit/>
            </a:bodyPr>
            <a:lstStyle/>
            <a:p>
              <a:pPr marL="0" lvl="0" indent="0" algn="ctr" defTabSz="622300">
                <a:lnSpc>
                  <a:spcPct val="90000"/>
                </a:lnSpc>
                <a:spcBef>
                  <a:spcPct val="0"/>
                </a:spcBef>
                <a:spcAft>
                  <a:spcPct val="35000"/>
                </a:spcAft>
                <a:buNone/>
              </a:pPr>
              <a:r>
                <a:rPr lang="en-US" sz="1400" b="1" dirty="0">
                  <a:solidFill>
                    <a:schemeClr val="tx1"/>
                  </a:solidFill>
                  <a:latin typeface="Century Gothic" panose="020B0502020202020204" pitchFamily="34" charset="0"/>
                </a:rPr>
                <a:t>F</a:t>
              </a:r>
              <a:r>
                <a:rPr lang="en-US" sz="1400" b="1" kern="1200" dirty="0">
                  <a:solidFill>
                    <a:schemeClr val="tx1"/>
                  </a:solidFill>
                  <a:latin typeface="Century Gothic" panose="020B0502020202020204" pitchFamily="34" charset="0"/>
                </a:rPr>
                <a:t>arm, landscape, and socioeconomic </a:t>
              </a:r>
              <a:r>
                <a:rPr lang="en-US" sz="1400" b="1" dirty="0">
                  <a:solidFill>
                    <a:schemeClr val="tx1"/>
                  </a:solidFill>
                  <a:latin typeface="Century Gothic" panose="020B0502020202020204" pitchFamily="34" charset="0"/>
                </a:rPr>
                <a:t>data leveraged for understanding shifts in suitability and demand</a:t>
              </a:r>
              <a:r>
                <a:rPr lang="en-US" sz="1400" b="1" kern="1200" dirty="0">
                  <a:solidFill>
                    <a:schemeClr val="tx1"/>
                  </a:solidFill>
                  <a:latin typeface="Century Gothic" panose="020B0502020202020204" pitchFamily="34" charset="0"/>
                </a:rPr>
                <a:t>.</a:t>
              </a:r>
              <a:endParaRPr lang="en-GB" sz="1400" b="1" kern="1200" dirty="0">
                <a:solidFill>
                  <a:schemeClr val="tx1"/>
                </a:solidFill>
              </a:endParaRPr>
            </a:p>
          </p:txBody>
        </p:sp>
      </p:grpSp>
      <p:pic>
        <p:nvPicPr>
          <p:cNvPr id="24" name="Picture 6">
            <a:extLst>
              <a:ext uri="{FF2B5EF4-FFF2-40B4-BE49-F238E27FC236}">
                <a16:creationId xmlns:a16="http://schemas.microsoft.com/office/drawing/2014/main" id="{915E02A6-0D49-AB49-AD84-1D4795F339E3}"/>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270769" y="4237373"/>
            <a:ext cx="1014442" cy="1008181"/>
          </a:xfrm>
          <a:prstGeom prst="ellipse">
            <a:avLst/>
          </a:prstGeom>
          <a:noFill/>
          <a:extLst>
            <a:ext uri="{909E8E84-426E-40DD-AFC4-6F175D3DCCD1}">
              <a14:hiddenFill xmlns:a14="http://schemas.microsoft.com/office/drawing/2010/main">
                <a:solidFill>
                  <a:srgbClr val="FFFFFF"/>
                </a:solidFill>
              </a14:hiddenFill>
            </a:ext>
          </a:extLst>
        </p:spPr>
      </p:pic>
      <p:pic>
        <p:nvPicPr>
          <p:cNvPr id="23" name="Picture 2">
            <a:extLst>
              <a:ext uri="{FF2B5EF4-FFF2-40B4-BE49-F238E27FC236}">
                <a16:creationId xmlns:a16="http://schemas.microsoft.com/office/drawing/2014/main" id="{693D8844-7D6A-B14A-81FE-3A440D5A0C7A}"/>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994269" y="2811447"/>
            <a:ext cx="996752" cy="990600"/>
          </a:xfrm>
          <a:prstGeom prst="ellipse">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75C20582-ACE3-5D42-83E6-82FAF7126546}"/>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8097006" y="4204014"/>
            <a:ext cx="573298" cy="1155331"/>
          </a:xfrm>
          <a:prstGeom prst="round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41F9C599-E99F-6748-8C9C-FE031474CED5}"/>
              </a:ext>
            </a:extLst>
          </p:cNvPr>
          <p:cNvPicPr>
            <a:picLocks noChangeAspect="1"/>
          </p:cNvPicPr>
          <p:nvPr/>
        </p:nvPicPr>
        <p:blipFill rotWithShape="1">
          <a:blip r:embed="rId7" cstate="email">
            <a:alphaModFix/>
            <a:extLst>
              <a:ext uri="{28A0092B-C50C-407E-A947-70E740481C1C}">
                <a14:useLocalDpi xmlns:a14="http://schemas.microsoft.com/office/drawing/2010/main"/>
              </a:ext>
            </a:extLst>
          </a:blip>
          <a:srcRect/>
          <a:stretch/>
        </p:blipFill>
        <p:spPr>
          <a:xfrm>
            <a:off x="7909731" y="2631924"/>
            <a:ext cx="1136615" cy="1061341"/>
          </a:xfrm>
          <a:prstGeom prst="ellipse">
            <a:avLst/>
          </a:prstGeom>
          <a:ln w="3175">
            <a:solidFill>
              <a:schemeClr val="tx1"/>
            </a:solidFill>
          </a:ln>
          <a:effectLst>
            <a:outerShdw blurRad="50800" dist="38100" dir="8100000" sx="102000" sy="102000" algn="tr" rotWithShape="0">
              <a:schemeClr val="bg1">
                <a:alpha val="21000"/>
              </a:schemeClr>
            </a:outerShdw>
          </a:effectLst>
        </p:spPr>
      </p:pic>
    </p:spTree>
    <p:extLst>
      <p:ext uri="{BB962C8B-B14F-4D97-AF65-F5344CB8AC3E}">
        <p14:creationId xmlns:p14="http://schemas.microsoft.com/office/powerpoint/2010/main" val="776934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Rectangle 17">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Text Placeholder 2">
            <a:extLst>
              <a:ext uri="{FF2B5EF4-FFF2-40B4-BE49-F238E27FC236}">
                <a16:creationId xmlns:a16="http://schemas.microsoft.com/office/drawing/2014/main" id="{D966E287-8873-C040-83CF-ACD6F16A8308}"/>
              </a:ext>
            </a:extLst>
          </p:cNvPr>
          <p:cNvSpPr txBox="1">
            <a:spLocks/>
          </p:cNvSpPr>
          <p:nvPr/>
        </p:nvSpPr>
        <p:spPr bwMode="auto">
          <a:xfrm>
            <a:off x="4749940" y="984190"/>
            <a:ext cx="7169006" cy="53001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bg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bg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bg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bg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400">
              <a:buNone/>
              <a:defRPr/>
            </a:pPr>
            <a:endParaRPr lang="en-US" altLang="en-US" sz="1800" dirty="0">
              <a:solidFill>
                <a:schemeClr val="tx1"/>
              </a:solidFill>
            </a:endParaRPr>
          </a:p>
          <a:p>
            <a:pPr marL="0" indent="0" defTabSz="914400">
              <a:buNone/>
              <a:defRPr/>
            </a:pPr>
            <a:r>
              <a:rPr lang="en-US" altLang="en-US" sz="1800" dirty="0">
                <a:solidFill>
                  <a:schemeClr val="tx1"/>
                </a:solidFill>
              </a:rPr>
              <a:t>Building a </a:t>
            </a:r>
            <a:r>
              <a:rPr lang="en-US" altLang="en-US" sz="1800" b="1" dirty="0">
                <a:solidFill>
                  <a:srgbClr val="F7982C"/>
                </a:solidFill>
              </a:rPr>
              <a:t>unified view of analytics</a:t>
            </a:r>
            <a:r>
              <a:rPr lang="en-US" altLang="en-US" sz="1800" dirty="0">
                <a:solidFill>
                  <a:schemeClr val="tx1"/>
                </a:solidFill>
              </a:rPr>
              <a:t> and developing</a:t>
            </a:r>
            <a:r>
              <a:rPr lang="en-US" altLang="en-US" sz="1800" b="1" dirty="0">
                <a:solidFill>
                  <a:srgbClr val="F7982C"/>
                </a:solidFill>
              </a:rPr>
              <a:t> a common blueprint for information infrastructure</a:t>
            </a:r>
            <a:r>
              <a:rPr lang="en-US" altLang="en-US" sz="1800" dirty="0">
                <a:solidFill>
                  <a:schemeClr val="tx1"/>
                </a:solidFill>
              </a:rPr>
              <a:t> will help CGIAR leverage data and pipelines for analysis that </a:t>
            </a:r>
            <a:r>
              <a:rPr lang="en-US" altLang="en-US" sz="1800" b="1" dirty="0">
                <a:solidFill>
                  <a:schemeClr val="tx1"/>
                </a:solidFill>
              </a:rPr>
              <a:t>bridge the Genetic Innovation, Resilient AgriFood Systems, and Systems Transformation Action Areas</a:t>
            </a:r>
            <a:r>
              <a:rPr lang="en-US" altLang="en-US" sz="1800" dirty="0">
                <a:solidFill>
                  <a:schemeClr val="tx1"/>
                </a:solidFill>
              </a:rPr>
              <a:t>.  </a:t>
            </a:r>
          </a:p>
          <a:p>
            <a:pPr marL="0" indent="0" defTabSz="914400">
              <a:buNone/>
              <a:defRPr/>
            </a:pPr>
            <a:endParaRPr lang="en-US" altLang="en-US" sz="1800" dirty="0">
              <a:solidFill>
                <a:schemeClr val="tx1"/>
              </a:solidFill>
            </a:endParaRPr>
          </a:p>
          <a:p>
            <a:pPr marL="0" indent="0" defTabSz="914400">
              <a:buNone/>
              <a:defRPr/>
            </a:pPr>
            <a:r>
              <a:rPr lang="en-US" altLang="en-US" sz="1800" dirty="0">
                <a:solidFill>
                  <a:schemeClr val="tx1"/>
                </a:solidFill>
              </a:rPr>
              <a:t>This approach can also help foster </a:t>
            </a:r>
            <a:r>
              <a:rPr lang="en-US" altLang="en-US" sz="1800" b="1" dirty="0">
                <a:solidFill>
                  <a:srgbClr val="F7982C"/>
                </a:solidFill>
              </a:rPr>
              <a:t>greater integration and scalability across  CGIAR partner investments in information systems</a:t>
            </a:r>
            <a:r>
              <a:rPr lang="en-US" altLang="en-US" sz="1800" dirty="0">
                <a:solidFill>
                  <a:schemeClr val="tx1"/>
                </a:solidFill>
              </a:rPr>
              <a:t>(e.g.):</a:t>
            </a:r>
          </a:p>
          <a:p>
            <a:pPr lvl="1" defTabSz="914400">
              <a:defRPr/>
            </a:pPr>
            <a:r>
              <a:rPr lang="en-US" altLang="en-US" sz="1800" b="1" dirty="0">
                <a:solidFill>
                  <a:schemeClr val="tx1"/>
                </a:solidFill>
              </a:rPr>
              <a:t>Excellence in Agronomy​</a:t>
            </a:r>
          </a:p>
          <a:p>
            <a:pPr lvl="1" defTabSz="914400">
              <a:defRPr/>
            </a:pPr>
            <a:r>
              <a:rPr lang="en-US" altLang="en-US" sz="1800" b="1" dirty="0">
                <a:solidFill>
                  <a:schemeClr val="tx1"/>
                </a:solidFill>
              </a:rPr>
              <a:t>Excellence in Breeding</a:t>
            </a:r>
          </a:p>
          <a:p>
            <a:pPr lvl="1" defTabSz="914400">
              <a:defRPr/>
            </a:pPr>
            <a:r>
              <a:rPr lang="en-US" altLang="en-US" sz="1800" b="1" dirty="0">
                <a:solidFill>
                  <a:schemeClr val="tx1"/>
                </a:solidFill>
              </a:rPr>
              <a:t>Enabling Crop Analytics at Scale​​</a:t>
            </a:r>
          </a:p>
          <a:p>
            <a:pPr lvl="1" defTabSz="914400">
              <a:defRPr/>
            </a:pPr>
            <a:r>
              <a:rPr lang="en-US" altLang="en-US" sz="1800" b="1" dirty="0">
                <a:solidFill>
                  <a:schemeClr val="tx1"/>
                </a:solidFill>
              </a:rPr>
              <a:t>FarmStack​</a:t>
            </a:r>
          </a:p>
          <a:p>
            <a:pPr lvl="1" defTabSz="914400">
              <a:defRPr/>
            </a:pPr>
            <a:r>
              <a:rPr lang="en-US" altLang="en-US" sz="1800" b="1" dirty="0">
                <a:solidFill>
                  <a:schemeClr val="tx1"/>
                </a:solidFill>
              </a:rPr>
              <a:t>1,000 Farms​</a:t>
            </a:r>
          </a:p>
          <a:p>
            <a:pPr lvl="1" defTabSz="914400">
              <a:defRPr/>
            </a:pPr>
            <a:r>
              <a:rPr lang="en-US" altLang="en-US" sz="1800" b="1" dirty="0">
                <a:solidFill>
                  <a:schemeClr val="tx1"/>
                </a:solidFill>
              </a:rPr>
              <a:t>…</a:t>
            </a:r>
          </a:p>
        </p:txBody>
      </p:sp>
      <p:sp>
        <p:nvSpPr>
          <p:cNvPr id="20" name="Isosceles Triangle 19">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Isosceles Triangle 21">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11" name="Picture 10" descr="Shape&#10;&#10;Description automatically generated with medium confidence">
            <a:extLst>
              <a:ext uri="{FF2B5EF4-FFF2-40B4-BE49-F238E27FC236}">
                <a16:creationId xmlns:a16="http://schemas.microsoft.com/office/drawing/2014/main" id="{85E06AC3-93EE-1D4D-8DE7-2E34D57F66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7879" y="6125607"/>
            <a:ext cx="397983" cy="467078"/>
          </a:xfrm>
          <a:prstGeom prst="rect">
            <a:avLst/>
          </a:prstGeom>
        </p:spPr>
      </p:pic>
      <p:sp>
        <p:nvSpPr>
          <p:cNvPr id="2" name="TextBox 1">
            <a:extLst>
              <a:ext uri="{FF2B5EF4-FFF2-40B4-BE49-F238E27FC236}">
                <a16:creationId xmlns:a16="http://schemas.microsoft.com/office/drawing/2014/main" id="{1BE8A06A-3CD9-D044-BF0C-C5D5EE2D2D0F}"/>
              </a:ext>
            </a:extLst>
          </p:cNvPr>
          <p:cNvSpPr txBox="1"/>
          <p:nvPr/>
        </p:nvSpPr>
        <p:spPr>
          <a:xfrm>
            <a:off x="7043738" y="5757863"/>
            <a:ext cx="184731" cy="369332"/>
          </a:xfrm>
          <a:prstGeom prst="rect">
            <a:avLst/>
          </a:prstGeom>
          <a:noFill/>
        </p:spPr>
        <p:txBody>
          <a:bodyPr wrap="none" rtlCol="0">
            <a:spAutoFit/>
          </a:bodyPr>
          <a:lstStyle/>
          <a:p>
            <a:endParaRPr lang="en-ES" dirty="0"/>
          </a:p>
        </p:txBody>
      </p:sp>
      <p:sp>
        <p:nvSpPr>
          <p:cNvPr id="4" name="Title Placeholder 1">
            <a:extLst>
              <a:ext uri="{FF2B5EF4-FFF2-40B4-BE49-F238E27FC236}">
                <a16:creationId xmlns:a16="http://schemas.microsoft.com/office/drawing/2014/main" id="{6F3BDC54-F401-2448-8847-DD76884F958C}"/>
              </a:ext>
            </a:extLst>
          </p:cNvPr>
          <p:cNvSpPr txBox="1">
            <a:spLocks/>
          </p:cNvSpPr>
          <p:nvPr/>
        </p:nvSpPr>
        <p:spPr bwMode="auto">
          <a:xfrm>
            <a:off x="643467" y="843103"/>
            <a:ext cx="3512319" cy="517179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rmAutofit/>
          </a:bodyPr>
          <a:lstStyle>
            <a:lvl1pPr algn="l" rtl="0" fontAlgn="base">
              <a:lnSpc>
                <a:spcPct val="90000"/>
              </a:lnSpc>
              <a:spcBef>
                <a:spcPct val="0"/>
              </a:spcBef>
              <a:spcAft>
                <a:spcPct val="0"/>
              </a:spcAft>
              <a:defRPr sz="4400" kern="1200">
                <a:solidFill>
                  <a:srgbClr val="F7941D"/>
                </a:solidFill>
                <a:latin typeface="Open Sans" panose="020B0606030504020204" pitchFamily="34" charset="0"/>
                <a:ea typeface="Open Sans" panose="020B0606030504020204" pitchFamily="34" charset="0"/>
                <a:cs typeface="Open Sans" panose="020B0606030504020204" pitchFamily="34" charset="0"/>
              </a:defRPr>
            </a:lvl1pPr>
            <a:lvl2pPr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2pPr>
            <a:lvl3pPr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3pPr>
            <a:lvl4pPr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4pPr>
            <a:lvl5pPr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5pPr>
            <a:lvl6pPr marL="457200"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6pPr>
            <a:lvl7pPr marL="914400"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7pPr>
            <a:lvl8pPr marL="1371600"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8pPr>
            <a:lvl9pPr marL="1828800" algn="l" rtl="0" fontAlgn="base">
              <a:lnSpc>
                <a:spcPct val="90000"/>
              </a:lnSpc>
              <a:spcBef>
                <a:spcPct val="0"/>
              </a:spcBef>
              <a:spcAft>
                <a:spcPct val="0"/>
              </a:spcAft>
              <a:defRPr sz="4400">
                <a:solidFill>
                  <a:srgbClr val="F7941D"/>
                </a:solidFill>
                <a:latin typeface="Open Sans" panose="020B0606030504020204" pitchFamily="34" charset="0"/>
                <a:cs typeface="Open Sans" panose="020B0606030504020204" pitchFamily="34" charset="0"/>
              </a:defRPr>
            </a:lvl9pPr>
          </a:lstStyle>
          <a:p>
            <a:pPr defTabSz="914400">
              <a:spcAft>
                <a:spcPts val="600"/>
              </a:spcAft>
            </a:pPr>
            <a:r>
              <a:rPr lang="en-US" sz="3600" b="1" kern="1200" dirty="0">
                <a:solidFill>
                  <a:schemeClr val="tx1"/>
                </a:solidFill>
                <a:latin typeface="+mj-lt"/>
                <a:ea typeface="+mj-ea"/>
                <a:cs typeface="+mj-cs"/>
              </a:rPr>
              <a:t>INTEGRATION </a:t>
            </a:r>
            <a:r>
              <a:rPr lang="en-US" sz="3600" b="1" kern="1200" dirty="0">
                <a:solidFill>
                  <a:srgbClr val="F7982C"/>
                </a:solidFill>
                <a:latin typeface="+mj-lt"/>
                <a:ea typeface="+mj-ea"/>
                <a:cs typeface="+mj-cs"/>
              </a:rPr>
              <a:t>ACROSS AGRIFOOD INITIATIVES </a:t>
            </a:r>
            <a:br>
              <a:rPr lang="en-US" sz="3600" b="1" kern="1200" dirty="0">
                <a:solidFill>
                  <a:schemeClr val="tx1"/>
                </a:solidFill>
                <a:latin typeface="+mj-lt"/>
                <a:ea typeface="+mj-ea"/>
                <a:cs typeface="+mj-cs"/>
              </a:rPr>
            </a:br>
            <a:endParaRPr lang="en-US" sz="3600" kern="1200" dirty="0">
              <a:solidFill>
                <a:schemeClr val="tx1"/>
              </a:solidFill>
              <a:latin typeface="+mj-lt"/>
              <a:ea typeface="+mj-ea"/>
              <a:cs typeface="+mj-cs"/>
            </a:endParaRPr>
          </a:p>
        </p:txBody>
      </p:sp>
    </p:spTree>
    <p:extLst>
      <p:ext uri="{BB962C8B-B14F-4D97-AF65-F5344CB8AC3E}">
        <p14:creationId xmlns:p14="http://schemas.microsoft.com/office/powerpoint/2010/main" val="253143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F8D488B-465D-4E31-B105-C4B8D2651EC6}"/>
              </a:ext>
            </a:extLst>
          </p:cNvPr>
          <p:cNvPicPr>
            <a:picLocks noChangeAspect="1"/>
          </p:cNvPicPr>
          <p:nvPr/>
        </p:nvPicPr>
        <p:blipFill rotWithShape="1">
          <a:blip r:embed="rId2" cstate="email">
            <a:alphaModFix amt="27000"/>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a:ext>
            </a:extLst>
          </a:blip>
          <a:srcRect b="6250"/>
          <a:stretch/>
        </p:blipFill>
        <p:spPr>
          <a:xfrm>
            <a:off x="20" y="-1"/>
            <a:ext cx="12191980" cy="6858000"/>
          </a:xfrm>
          <a:prstGeom prst="rect">
            <a:avLst/>
          </a:prstGeom>
        </p:spPr>
      </p:pic>
      <p:sp>
        <p:nvSpPr>
          <p:cNvPr id="2" name="Title 1">
            <a:extLst>
              <a:ext uri="{FF2B5EF4-FFF2-40B4-BE49-F238E27FC236}">
                <a16:creationId xmlns:a16="http://schemas.microsoft.com/office/drawing/2014/main" id="{375120FB-276C-D64C-AD55-3F530B7B4C79}"/>
              </a:ext>
            </a:extLst>
          </p:cNvPr>
          <p:cNvSpPr>
            <a:spLocks noGrp="1"/>
          </p:cNvSpPr>
          <p:nvPr>
            <p:ph type="title"/>
          </p:nvPr>
        </p:nvSpPr>
        <p:spPr>
          <a:xfrm>
            <a:off x="838201" y="840658"/>
            <a:ext cx="3674800" cy="4951480"/>
          </a:xfrm>
        </p:spPr>
        <p:txBody>
          <a:bodyPr>
            <a:normAutofit/>
          </a:bodyPr>
          <a:lstStyle/>
          <a:p>
            <a:pPr algn="ctr"/>
            <a:r>
              <a:rPr lang="en-US" sz="3600" b="1" dirty="0">
                <a:solidFill>
                  <a:srgbClr val="F7982C"/>
                </a:solidFill>
                <a:latin typeface="Century Gothic" panose="020B0502020202020204" pitchFamily="34" charset="0"/>
              </a:rPr>
              <a:t>“CGIAR will make the digital revolution central to its way of working.</a:t>
            </a:r>
            <a:r>
              <a:rPr lang="en-US" sz="3600" dirty="0">
                <a:solidFill>
                  <a:srgbClr val="F7982C"/>
                </a:solidFill>
                <a:latin typeface="Century Gothic" panose="020B0502020202020204" pitchFamily="34" charset="0"/>
              </a:rPr>
              <a:t>”</a:t>
            </a:r>
            <a:endParaRPr lang="en-US" sz="3100" i="1" dirty="0">
              <a:solidFill>
                <a:srgbClr val="FFFFFF"/>
              </a:solidFill>
              <a:latin typeface="Century Gothic" panose="020B0502020202020204" pitchFamily="34" charset="0"/>
            </a:endParaRPr>
          </a:p>
        </p:txBody>
      </p:sp>
      <p:cxnSp>
        <p:nvCxnSpPr>
          <p:cNvPr id="17" name="Straight Connector 16">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353DAA79-E18D-9040-8006-DC4A5D214B5B}"/>
              </a:ext>
            </a:extLst>
          </p:cNvPr>
          <p:cNvSpPr>
            <a:spLocks noGrp="1"/>
          </p:cNvSpPr>
          <p:nvPr>
            <p:ph idx="1"/>
          </p:nvPr>
        </p:nvSpPr>
        <p:spPr>
          <a:xfrm>
            <a:off x="5155379" y="1065862"/>
            <a:ext cx="5744685" cy="4726276"/>
          </a:xfrm>
        </p:spPr>
        <p:txBody>
          <a:bodyPr anchor="ctr">
            <a:normAutofit/>
          </a:bodyPr>
          <a:lstStyle/>
          <a:p>
            <a:pPr marL="0" indent="0">
              <a:buNone/>
            </a:pPr>
            <a:r>
              <a:rPr lang="en-US" sz="2000" b="1" dirty="0">
                <a:solidFill>
                  <a:srgbClr val="FFFFFF"/>
                </a:solidFill>
              </a:rPr>
              <a:t>Data and digital technologies are </a:t>
            </a:r>
            <a:r>
              <a:rPr lang="en-US" sz="2000" b="1" dirty="0">
                <a:solidFill>
                  <a:srgbClr val="F7982C"/>
                </a:solidFill>
              </a:rPr>
              <a:t>enablers of rapid research innovation </a:t>
            </a:r>
            <a:r>
              <a:rPr lang="en-US" sz="2000" dirty="0">
                <a:solidFill>
                  <a:srgbClr val="FFFFFF"/>
                </a:solidFill>
              </a:rPr>
              <a:t>and an important part of building </a:t>
            </a:r>
            <a:r>
              <a:rPr lang="en-US" sz="2000" b="1" dirty="0">
                <a:solidFill>
                  <a:srgbClr val="F7982C"/>
                </a:solidFill>
              </a:rPr>
              <a:t>new pathways for research delivery and impact </a:t>
            </a:r>
            <a:r>
              <a:rPr lang="en-US" sz="2000" dirty="0">
                <a:solidFill>
                  <a:srgbClr val="FFFFFF"/>
                </a:solidFill>
              </a:rPr>
              <a:t>amid rapidly digitizing societies and economies. </a:t>
            </a:r>
          </a:p>
        </p:txBody>
      </p:sp>
      <p:sp>
        <p:nvSpPr>
          <p:cNvPr id="4" name="Rectangle 3">
            <a:extLst>
              <a:ext uri="{FF2B5EF4-FFF2-40B4-BE49-F238E27FC236}">
                <a16:creationId xmlns:a16="http://schemas.microsoft.com/office/drawing/2014/main" id="{62419F5D-03FD-4141-87BD-CD9DC8B3E5E7}"/>
              </a:ext>
            </a:extLst>
          </p:cNvPr>
          <p:cNvSpPr/>
          <p:nvPr/>
        </p:nvSpPr>
        <p:spPr>
          <a:xfrm>
            <a:off x="901660" y="5083039"/>
            <a:ext cx="3547881" cy="523220"/>
          </a:xfrm>
          <a:prstGeom prst="rect">
            <a:avLst/>
          </a:prstGeom>
        </p:spPr>
        <p:txBody>
          <a:bodyPr wrap="square">
            <a:spAutoFit/>
          </a:bodyPr>
          <a:lstStyle/>
          <a:p>
            <a:pPr algn="ctr"/>
            <a:r>
              <a:rPr lang="en-US" sz="1400" i="1" dirty="0">
                <a:solidFill>
                  <a:srgbClr val="FFFFFF"/>
                </a:solidFill>
                <a:latin typeface="Century Gothic" panose="020B0502020202020204" pitchFamily="34" charset="0"/>
              </a:rPr>
              <a:t>-- 2030 Research and Innovation Strategy  </a:t>
            </a:r>
            <a:endParaRPr lang="en-ES" sz="1400" dirty="0"/>
          </a:p>
        </p:txBody>
      </p:sp>
      <p:pic>
        <p:nvPicPr>
          <p:cNvPr id="12" name="Picture 11">
            <a:extLst>
              <a:ext uri="{FF2B5EF4-FFF2-40B4-BE49-F238E27FC236}">
                <a16:creationId xmlns:a16="http://schemas.microsoft.com/office/drawing/2014/main" id="{ECB46FD6-409F-844B-95C9-D0FF9B683DF1}"/>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787879" y="6125607"/>
            <a:ext cx="397983" cy="467077"/>
          </a:xfrm>
          <a:prstGeom prst="rect">
            <a:avLst/>
          </a:prstGeom>
        </p:spPr>
      </p:pic>
    </p:spTree>
    <p:extLst>
      <p:ext uri="{BB962C8B-B14F-4D97-AF65-F5344CB8AC3E}">
        <p14:creationId xmlns:p14="http://schemas.microsoft.com/office/powerpoint/2010/main" val="844916655"/>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FCC888-53F2-4FAA-AF4B-1D55C62FB0D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39786" y="1206677"/>
            <a:ext cx="10044871" cy="5437447"/>
          </a:xfrm>
          <a:prstGeom prst="rect">
            <a:avLst/>
          </a:prstGeom>
        </p:spPr>
      </p:pic>
      <p:sp>
        <p:nvSpPr>
          <p:cNvPr id="6" name="Text Placeholder 3">
            <a:extLst>
              <a:ext uri="{FF2B5EF4-FFF2-40B4-BE49-F238E27FC236}">
                <a16:creationId xmlns:a16="http://schemas.microsoft.com/office/drawing/2014/main" id="{3B568678-0D67-4808-968B-1C9DF68595C3}"/>
              </a:ext>
            </a:extLst>
          </p:cNvPr>
          <p:cNvSpPr txBox="1">
            <a:spLocks/>
          </p:cNvSpPr>
          <p:nvPr/>
        </p:nvSpPr>
        <p:spPr>
          <a:xfrm>
            <a:off x="839786" y="320028"/>
            <a:ext cx="10391131" cy="98120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2000" dirty="0">
                <a:latin typeface="Century Gothic" panose="020B0502020202020204" pitchFamily="34" charset="0"/>
              </a:rPr>
              <a:t>The One CGIAR portfolio encompasses </a:t>
            </a:r>
            <a:r>
              <a:rPr lang="en-US" altLang="en-US" sz="2000" b="1" dirty="0">
                <a:solidFill>
                  <a:srgbClr val="F7982C"/>
                </a:solidFill>
                <a:latin typeface="Century Gothic" panose="020B0502020202020204" pitchFamily="34" charset="0"/>
              </a:rPr>
              <a:t>33 research initiatives</a:t>
            </a:r>
            <a:r>
              <a:rPr lang="en-US" altLang="en-US" sz="2000" dirty="0">
                <a:latin typeface="Century Gothic" panose="020B0502020202020204" pitchFamily="34" charset="0"/>
              </a:rPr>
              <a:t> leveraging CGIAR global footprint and deep domain expertise; this may give rise to </a:t>
            </a:r>
            <a:r>
              <a:rPr lang="en-US" altLang="en-US" sz="2000" b="1" dirty="0">
                <a:solidFill>
                  <a:srgbClr val="F7982C"/>
                </a:solidFill>
                <a:latin typeface="Century Gothic" panose="020B0502020202020204" pitchFamily="34" charset="0"/>
              </a:rPr>
              <a:t>new investments in information systems and services.</a:t>
            </a:r>
            <a:r>
              <a:rPr lang="en-US" altLang="en-US" sz="2000" dirty="0">
                <a:latin typeface="Century Gothic" panose="020B0502020202020204" pitchFamily="34" charset="0"/>
              </a:rPr>
              <a:t> </a:t>
            </a:r>
          </a:p>
        </p:txBody>
      </p:sp>
    </p:spTree>
    <p:extLst>
      <p:ext uri="{BB962C8B-B14F-4D97-AF65-F5344CB8AC3E}">
        <p14:creationId xmlns:p14="http://schemas.microsoft.com/office/powerpoint/2010/main" val="2966939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E8DF00-21E2-E548-A7A9-A2CF38A3A42F}"/>
              </a:ext>
            </a:extLst>
          </p:cNvPr>
          <p:cNvSpPr>
            <a:spLocks noGrp="1"/>
          </p:cNvSpPr>
          <p:nvPr>
            <p:ph idx="1"/>
          </p:nvPr>
        </p:nvSpPr>
        <p:spPr>
          <a:xfrm>
            <a:off x="648931" y="1127038"/>
            <a:ext cx="3651466" cy="5509444"/>
          </a:xfrm>
        </p:spPr>
        <p:txBody>
          <a:bodyPr>
            <a:normAutofit/>
          </a:bodyPr>
          <a:lstStyle/>
          <a:p>
            <a:pPr marL="0" indent="0">
              <a:buNone/>
            </a:pPr>
            <a:r>
              <a:rPr lang="en-US" altLang="en-US" sz="2400" dirty="0"/>
              <a:t>Delivering the </a:t>
            </a:r>
            <a:r>
              <a:rPr lang="en-US" altLang="en-US" sz="2400" b="1" dirty="0">
                <a:solidFill>
                  <a:srgbClr val="F7982C"/>
                </a:solidFill>
              </a:rPr>
              <a:t>multidisciplinary research </a:t>
            </a:r>
            <a:r>
              <a:rPr lang="en-US" altLang="en-US" sz="2400" dirty="0"/>
              <a:t>in the 2030 Research and Innovation Strategy will require </a:t>
            </a:r>
            <a:r>
              <a:rPr lang="en-US" altLang="en-US" sz="2400" b="1" dirty="0">
                <a:solidFill>
                  <a:srgbClr val="F7982C"/>
                </a:solidFill>
              </a:rPr>
              <a:t>linking data and analytic capabilities across research domains</a:t>
            </a:r>
            <a:endParaRPr lang="en-US" altLang="en-US" sz="2400" b="1" dirty="0"/>
          </a:p>
        </p:txBody>
      </p:sp>
      <p:pic>
        <p:nvPicPr>
          <p:cNvPr id="4" name="Picture 2">
            <a:extLst>
              <a:ext uri="{FF2B5EF4-FFF2-40B4-BE49-F238E27FC236}">
                <a16:creationId xmlns:a16="http://schemas.microsoft.com/office/drawing/2014/main" id="{C16CA96C-CDE6-3B4A-8FA6-D90198079A11}"/>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329" r="1" b="1"/>
          <a:stretch/>
        </p:blipFill>
        <p:spPr bwMode="auto">
          <a:xfrm>
            <a:off x="4639056" y="10"/>
            <a:ext cx="7552944" cy="685799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5" name="Picture 4" descr="A picture containing food, drawing&#10;&#10;Description automatically generated">
            <a:extLst>
              <a:ext uri="{FF2B5EF4-FFF2-40B4-BE49-F238E27FC236}">
                <a16:creationId xmlns:a16="http://schemas.microsoft.com/office/drawing/2014/main" id="{F4ACE58D-6F20-E84F-BE57-908024F339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039840" y="6223820"/>
            <a:ext cx="939676" cy="415546"/>
          </a:xfrm>
          <a:prstGeom prst="rect">
            <a:avLst/>
          </a:prstGeom>
          <a:noFill/>
          <a:ln>
            <a:noFill/>
          </a:ln>
          <a:effectLst>
            <a:softEdge rad="0"/>
          </a:effectLst>
        </p:spPr>
      </p:pic>
    </p:spTree>
    <p:extLst>
      <p:ext uri="{BB962C8B-B14F-4D97-AF65-F5344CB8AC3E}">
        <p14:creationId xmlns:p14="http://schemas.microsoft.com/office/powerpoint/2010/main" val="190745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8CF0DEDC-CEF1-D34F-8FAE-F5BB3A4B0998}"/>
              </a:ext>
            </a:extLst>
          </p:cNvPr>
          <p:cNvSpPr>
            <a:spLocks noGrp="1"/>
          </p:cNvSpPr>
          <p:nvPr>
            <p:ph type="body" sz="half" idx="2"/>
          </p:nvPr>
        </p:nvSpPr>
        <p:spPr>
          <a:xfrm>
            <a:off x="507030" y="1263197"/>
            <a:ext cx="3534992" cy="4393982"/>
          </a:xfrm>
        </p:spPr>
        <p:txBody>
          <a:bodyPr vert="horz" lIns="91440" tIns="45720" rIns="91440" bIns="45720" rtlCol="0">
            <a:normAutofit/>
          </a:bodyPr>
          <a:lstStyle/>
          <a:p>
            <a:r>
              <a:rPr lang="en-US" sz="2400" dirty="0"/>
              <a:t>Development funding has driven </a:t>
            </a:r>
            <a:r>
              <a:rPr lang="en-US" sz="2400" b="1" dirty="0">
                <a:solidFill>
                  <a:srgbClr val="F7982C"/>
                </a:solidFill>
              </a:rPr>
              <a:t>a proliferation of siloed information systems for research</a:t>
            </a:r>
            <a:r>
              <a:rPr lang="en-US" sz="2400" dirty="0"/>
              <a:t>.</a:t>
            </a:r>
          </a:p>
          <a:p>
            <a:endParaRPr lang="en-US" sz="2400" dirty="0"/>
          </a:p>
          <a:p>
            <a:r>
              <a:rPr lang="en-US" sz="2400" dirty="0"/>
              <a:t>Coordinating these investments across the new portfolio will support </a:t>
            </a:r>
            <a:r>
              <a:rPr lang="en-US" sz="2400" b="1" dirty="0">
                <a:solidFill>
                  <a:srgbClr val="F7982C"/>
                </a:solidFill>
              </a:rPr>
              <a:t>implementing systems at scale. </a:t>
            </a:r>
          </a:p>
          <a:p>
            <a:endParaRPr lang="en-US" sz="2000" dirty="0"/>
          </a:p>
        </p:txBody>
      </p:sp>
      <p:grpSp>
        <p:nvGrpSpPr>
          <p:cNvPr id="12" name="Group 11">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3" name="Isosceles Triangle 1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Placeholder 4">
            <a:extLst>
              <a:ext uri="{FF2B5EF4-FFF2-40B4-BE49-F238E27FC236}">
                <a16:creationId xmlns:a16="http://schemas.microsoft.com/office/drawing/2014/main" id="{E7FABFC3-550D-6F4D-AA6D-6FE9BDE93460}"/>
              </a:ext>
            </a:extLst>
          </p:cNvPr>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4420377" y="1111369"/>
            <a:ext cx="6798913" cy="5369369"/>
          </a:xfrm>
          <a:prstGeom prst="rect">
            <a:avLst/>
          </a:prstGeom>
        </p:spPr>
      </p:pic>
      <p:grpSp>
        <p:nvGrpSpPr>
          <p:cNvPr id="16" name="Group 15">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7" name="Rectangle 16">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Isosceles Triangle 17">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Shape&#10;&#10;Description automatically generated with medium confidence">
            <a:extLst>
              <a:ext uri="{FF2B5EF4-FFF2-40B4-BE49-F238E27FC236}">
                <a16:creationId xmlns:a16="http://schemas.microsoft.com/office/drawing/2014/main" id="{EEC994A9-573E-D644-B391-67B67394E07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7879" y="6125607"/>
            <a:ext cx="397983" cy="467078"/>
          </a:xfrm>
          <a:prstGeom prst="rect">
            <a:avLst/>
          </a:prstGeom>
        </p:spPr>
      </p:pic>
    </p:spTree>
    <p:extLst>
      <p:ext uri="{BB962C8B-B14F-4D97-AF65-F5344CB8AC3E}">
        <p14:creationId xmlns:p14="http://schemas.microsoft.com/office/powerpoint/2010/main" val="41642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0F82693-D166-CF40-B6E9-AD7DAE6D4595}"/>
              </a:ext>
            </a:extLst>
          </p:cNvPr>
          <p:cNvSpPr>
            <a:spLocks noGrp="1"/>
          </p:cNvSpPr>
          <p:nvPr>
            <p:ph type="body" sz="half" idx="2"/>
          </p:nvPr>
        </p:nvSpPr>
        <p:spPr>
          <a:xfrm>
            <a:off x="839786" y="553944"/>
            <a:ext cx="10391131" cy="981206"/>
          </a:xfrm>
        </p:spPr>
        <p:txBody>
          <a:bodyPr>
            <a:normAutofit/>
          </a:bodyPr>
          <a:lstStyle/>
          <a:p>
            <a:r>
              <a:rPr lang="en-US" altLang="en-US" sz="2000" dirty="0">
                <a:latin typeface="Century Gothic" panose="020B0502020202020204" pitchFamily="34" charset="0"/>
              </a:rPr>
              <a:t>Building a </a:t>
            </a:r>
            <a:r>
              <a:rPr lang="en-US" altLang="en-US" sz="2000" b="1" dirty="0">
                <a:solidFill>
                  <a:srgbClr val="F7982C"/>
                </a:solidFill>
                <a:latin typeface="Century Gothic" panose="020B0502020202020204" pitchFamily="34" charset="0"/>
              </a:rPr>
              <a:t>unified view of analytics spanning stages of the research cycle </a:t>
            </a:r>
            <a:r>
              <a:rPr lang="en-US" altLang="en-US" sz="2000" dirty="0">
                <a:latin typeface="Century Gothic" panose="020B0502020202020204" pitchFamily="34" charset="0"/>
              </a:rPr>
              <a:t>will help CGIAR to better align investments and progress towards</a:t>
            </a:r>
            <a:r>
              <a:rPr lang="en-US" altLang="en-US" sz="2000" b="1" dirty="0">
                <a:solidFill>
                  <a:srgbClr val="F7982C"/>
                </a:solidFill>
                <a:latin typeface="Century Gothic" panose="020B0502020202020204" pitchFamily="34" charset="0"/>
              </a:rPr>
              <a:t> more scalable systems</a:t>
            </a:r>
            <a:r>
              <a:rPr lang="en-US" altLang="en-US" sz="2000" dirty="0">
                <a:latin typeface="Century Gothic" panose="020B0502020202020204" pitchFamily="34" charset="0"/>
              </a:rPr>
              <a:t>.  </a:t>
            </a:r>
          </a:p>
        </p:txBody>
      </p:sp>
      <p:graphicFrame>
        <p:nvGraphicFramePr>
          <p:cNvPr id="7" name="Table 6">
            <a:extLst>
              <a:ext uri="{FF2B5EF4-FFF2-40B4-BE49-F238E27FC236}">
                <a16:creationId xmlns:a16="http://schemas.microsoft.com/office/drawing/2014/main" id="{2ADFB6EF-010D-E34E-9884-DB5CE9E85486}"/>
              </a:ext>
            </a:extLst>
          </p:cNvPr>
          <p:cNvGraphicFramePr>
            <a:graphicFrameLocks noGrp="1"/>
          </p:cNvGraphicFramePr>
          <p:nvPr>
            <p:extLst>
              <p:ext uri="{D42A27DB-BD31-4B8C-83A1-F6EECF244321}">
                <p14:modId xmlns:p14="http://schemas.microsoft.com/office/powerpoint/2010/main" val="723339420"/>
              </p:ext>
            </p:extLst>
          </p:nvPr>
        </p:nvGraphicFramePr>
        <p:xfrm>
          <a:off x="961083" y="1325047"/>
          <a:ext cx="10143806" cy="5373489"/>
        </p:xfrm>
        <a:graphic>
          <a:graphicData uri="http://schemas.openxmlformats.org/drawingml/2006/table">
            <a:tbl>
              <a:tblPr firstRow="1" firstCol="1" lastRow="1" bandRow="1">
                <a:tableStyleId>{5C22544A-7EE6-4342-B048-85BDC9FD1C3A}</a:tableStyleId>
              </a:tblPr>
              <a:tblGrid>
                <a:gridCol w="948427">
                  <a:extLst>
                    <a:ext uri="{9D8B030D-6E8A-4147-A177-3AD203B41FA5}">
                      <a16:colId xmlns:a16="http://schemas.microsoft.com/office/drawing/2014/main" val="3767616559"/>
                    </a:ext>
                  </a:extLst>
                </a:gridCol>
                <a:gridCol w="2468695">
                  <a:extLst>
                    <a:ext uri="{9D8B030D-6E8A-4147-A177-3AD203B41FA5}">
                      <a16:colId xmlns:a16="http://schemas.microsoft.com/office/drawing/2014/main" val="2593129819"/>
                    </a:ext>
                  </a:extLst>
                </a:gridCol>
                <a:gridCol w="1864903">
                  <a:extLst>
                    <a:ext uri="{9D8B030D-6E8A-4147-A177-3AD203B41FA5}">
                      <a16:colId xmlns:a16="http://schemas.microsoft.com/office/drawing/2014/main" val="4167481175"/>
                    </a:ext>
                  </a:extLst>
                </a:gridCol>
                <a:gridCol w="1188713">
                  <a:extLst>
                    <a:ext uri="{9D8B030D-6E8A-4147-A177-3AD203B41FA5}">
                      <a16:colId xmlns:a16="http://schemas.microsoft.com/office/drawing/2014/main" val="2356809774"/>
                    </a:ext>
                  </a:extLst>
                </a:gridCol>
                <a:gridCol w="1047339">
                  <a:extLst>
                    <a:ext uri="{9D8B030D-6E8A-4147-A177-3AD203B41FA5}">
                      <a16:colId xmlns:a16="http://schemas.microsoft.com/office/drawing/2014/main" val="2092555063"/>
                    </a:ext>
                  </a:extLst>
                </a:gridCol>
                <a:gridCol w="1047341">
                  <a:extLst>
                    <a:ext uri="{9D8B030D-6E8A-4147-A177-3AD203B41FA5}">
                      <a16:colId xmlns:a16="http://schemas.microsoft.com/office/drawing/2014/main" val="3178014575"/>
                    </a:ext>
                  </a:extLst>
                </a:gridCol>
                <a:gridCol w="1578388">
                  <a:extLst>
                    <a:ext uri="{9D8B030D-6E8A-4147-A177-3AD203B41FA5}">
                      <a16:colId xmlns:a16="http://schemas.microsoft.com/office/drawing/2014/main" val="1388164188"/>
                    </a:ext>
                  </a:extLst>
                </a:gridCol>
              </a:tblGrid>
              <a:tr h="824269">
                <a:tc>
                  <a:txBody>
                    <a:bodyPr/>
                    <a:lstStyle/>
                    <a:p>
                      <a:pPr marL="102870" algn="ctr">
                        <a:lnSpc>
                          <a:spcPct val="107000"/>
                        </a:lnSpc>
                        <a:spcAft>
                          <a:spcPts val="800"/>
                        </a:spcAft>
                      </a:pPr>
                      <a:endParaRPr lang="en-ES" sz="1050" dirty="0">
                        <a:effectLst/>
                      </a:endParaRPr>
                    </a:p>
                    <a:p>
                      <a:pPr marL="102870" algn="ctr">
                        <a:lnSpc>
                          <a:spcPct val="107000"/>
                        </a:lnSpc>
                        <a:spcAft>
                          <a:spcPts val="800"/>
                        </a:spcAft>
                      </a:pPr>
                      <a:r>
                        <a:rPr lang="en-US" sz="1050" dirty="0">
                          <a:effectLst/>
                        </a:rPr>
                        <a:t>STAGE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144000" marB="0" vert="vert270">
                    <a:solidFill>
                      <a:schemeClr val="accent1">
                        <a:alpha val="62000"/>
                      </a:schemeClr>
                    </a:solidFill>
                  </a:tcPr>
                </a:tc>
                <a:tc>
                  <a:txBody>
                    <a:bodyPr/>
                    <a:lstStyle/>
                    <a:p>
                      <a:pPr marL="102870" algn="ctr">
                        <a:lnSpc>
                          <a:spcPct val="107000"/>
                        </a:lnSpc>
                        <a:spcAft>
                          <a:spcPts val="800"/>
                        </a:spcAft>
                      </a:pPr>
                      <a:r>
                        <a:rPr lang="en-US" sz="1050" dirty="0">
                          <a:effectLst/>
                        </a:rPr>
                        <a:t>SOURCE</a:t>
                      </a:r>
                      <a:r>
                        <a:rPr lang="en-ES" sz="1050" dirty="0">
                          <a:effectLst/>
                        </a:rPr>
                        <a:t> </a:t>
                      </a:r>
                      <a:r>
                        <a:rPr lang="en-US" sz="1050" dirty="0">
                          <a:effectLst/>
                        </a:rPr>
                        <a:t>DATA</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216000" marB="0">
                    <a:solidFill>
                      <a:schemeClr val="accent2"/>
                    </a:solidFill>
                  </a:tcPr>
                </a:tc>
                <a:tc>
                  <a:txBody>
                    <a:bodyPr/>
                    <a:lstStyle/>
                    <a:p>
                      <a:pPr algn="ctr">
                        <a:lnSpc>
                          <a:spcPct val="107000"/>
                        </a:lnSpc>
                        <a:spcAft>
                          <a:spcPts val="800"/>
                        </a:spcAft>
                      </a:pPr>
                      <a:r>
                        <a:rPr lang="en-US" sz="1050" dirty="0">
                          <a:effectLst/>
                        </a:rPr>
                        <a:t>INGEST/</a:t>
                      </a:r>
                      <a:br>
                        <a:rPr lang="en-US" sz="1050" dirty="0">
                          <a:effectLst/>
                        </a:rPr>
                      </a:br>
                      <a:r>
                        <a:rPr lang="en-US" sz="1050" dirty="0">
                          <a:effectLst/>
                        </a:rPr>
                        <a:t>TRANSFORM</a:t>
                      </a:r>
                      <a:r>
                        <a:rPr lang="en-ES" sz="1050" dirty="0">
                          <a:effectLst/>
                        </a:rPr>
                        <a:t> </a:t>
                      </a:r>
                      <a:r>
                        <a:rPr lang="en-US" sz="1050" dirty="0">
                          <a:effectLst/>
                        </a:rPr>
                        <a:t>DATA</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216000" marB="0">
                    <a:solidFill>
                      <a:schemeClr val="accent2"/>
                    </a:solidFill>
                  </a:tcPr>
                </a:tc>
                <a:tc>
                  <a:txBody>
                    <a:bodyPr/>
                    <a:lstStyle/>
                    <a:p>
                      <a:pPr algn="ctr"/>
                      <a:r>
                        <a:rPr lang="en-US" sz="1050" dirty="0">
                          <a:effectLst/>
                        </a:rPr>
                        <a:t>ORGANIZE/</a:t>
                      </a:r>
                      <a:br>
                        <a:rPr lang="en-US" sz="1050" dirty="0">
                          <a:effectLst/>
                        </a:rPr>
                      </a:br>
                      <a:r>
                        <a:rPr lang="en-US" sz="1050" dirty="0">
                          <a:effectLst/>
                        </a:rPr>
                        <a:t>INTEGRATE</a:t>
                      </a:r>
                      <a:r>
                        <a:rPr lang="en-ES" sz="1050" dirty="0">
                          <a:effectLst/>
                        </a:rPr>
                        <a:t> </a:t>
                      </a:r>
                      <a:r>
                        <a:rPr lang="en-US" sz="1050" dirty="0">
                          <a:effectLst/>
                        </a:rPr>
                        <a:t>DATA</a:t>
                      </a:r>
                      <a:endParaRPr lang="en-ES" sz="1800" dirty="0"/>
                    </a:p>
                  </a:txBody>
                  <a:tcPr marL="39044" marR="39044" marT="216000" marB="0">
                    <a:solidFill>
                      <a:schemeClr val="accent2"/>
                    </a:solidFill>
                  </a:tcPr>
                </a:tc>
                <a:tc>
                  <a:txBody>
                    <a:bodyPr/>
                    <a:lstStyle/>
                    <a:p>
                      <a:pPr algn="ctr"/>
                      <a:r>
                        <a:rPr lang="en-US" sz="1050" dirty="0">
                          <a:effectLst/>
                        </a:rPr>
                        <a:t>DATA PREPARATION</a:t>
                      </a:r>
                      <a:endParaRPr lang="en-ES" sz="1800" dirty="0"/>
                    </a:p>
                  </a:txBody>
                  <a:tcPr marL="39044" marR="39044" marT="216000" marB="0">
                    <a:solidFill>
                      <a:schemeClr val="accent2"/>
                    </a:solidFill>
                  </a:tcPr>
                </a:tc>
                <a:tc>
                  <a:txBody>
                    <a:bodyPr/>
                    <a:lstStyle/>
                    <a:p>
                      <a:pPr algn="ctr"/>
                      <a:r>
                        <a:rPr lang="en-US" sz="1050" dirty="0">
                          <a:effectLst/>
                        </a:rPr>
                        <a:t>ANALYSIS</a:t>
                      </a:r>
                      <a:endParaRPr lang="en-ES" sz="1800" dirty="0"/>
                    </a:p>
                  </a:txBody>
                  <a:tcPr marL="39044" marR="39044" marT="216000" marB="0">
                    <a:solidFill>
                      <a:schemeClr val="accent2"/>
                    </a:solidFill>
                  </a:tcPr>
                </a:tc>
                <a:tc>
                  <a:txBody>
                    <a:bodyPr/>
                    <a:lstStyle/>
                    <a:p>
                      <a:pPr algn="ctr">
                        <a:lnSpc>
                          <a:spcPct val="107000"/>
                        </a:lnSpc>
                        <a:spcAft>
                          <a:spcPts val="800"/>
                        </a:spcAft>
                      </a:pPr>
                      <a:r>
                        <a:rPr lang="en-US" sz="1050" dirty="0">
                          <a:effectLst/>
                        </a:rPr>
                        <a:t>DIGITALLY-ENABLED RESEARCH DELIVERY</a:t>
                      </a:r>
                      <a:endParaRPr lang="en-ES" sz="1050" dirty="0">
                        <a:effectLst/>
                      </a:endParaRPr>
                    </a:p>
                    <a:p>
                      <a:pPr algn="ctr">
                        <a:lnSpc>
                          <a:spcPct val="107000"/>
                        </a:lnSpc>
                        <a:spcAft>
                          <a:spcPts val="800"/>
                        </a:spcAft>
                      </a:pPr>
                      <a:r>
                        <a:rPr lang="en-US" sz="1050" dirty="0">
                          <a:effectLst/>
                        </a:rPr>
                        <a:t> </a:t>
                      </a:r>
                      <a:endParaRPr lang="en-ES" sz="1800" dirty="0"/>
                    </a:p>
                  </a:txBody>
                  <a:tcPr marL="39044" marR="39044" marT="216000" marB="0">
                    <a:solidFill>
                      <a:schemeClr val="accent2"/>
                    </a:solidFill>
                  </a:tcPr>
                </a:tc>
                <a:extLst>
                  <a:ext uri="{0D108BD9-81ED-4DB2-BD59-A6C34878D82A}">
                    <a16:rowId xmlns:a16="http://schemas.microsoft.com/office/drawing/2014/main" val="1275452295"/>
                  </a:ext>
                </a:extLst>
              </a:tr>
              <a:tr h="1977529">
                <a:tc>
                  <a:txBody>
                    <a:bodyPr/>
                    <a:lstStyle/>
                    <a:p>
                      <a:pPr marL="102870" algn="ctr">
                        <a:lnSpc>
                          <a:spcPct val="107000"/>
                        </a:lnSpc>
                        <a:spcAft>
                          <a:spcPts val="800"/>
                        </a:spcAft>
                      </a:pPr>
                      <a:endParaRPr lang="en-ES" sz="1050" dirty="0">
                        <a:effectLst/>
                      </a:endParaRPr>
                    </a:p>
                    <a:p>
                      <a:pPr algn="ctr">
                        <a:lnSpc>
                          <a:spcPct val="107000"/>
                        </a:lnSpc>
                        <a:spcAft>
                          <a:spcPts val="800"/>
                        </a:spcAft>
                      </a:pPr>
                      <a:r>
                        <a:rPr lang="en-US" sz="1050" dirty="0">
                          <a:effectLst/>
                        </a:rPr>
                        <a:t>DATA CAPABILITIES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108000" marB="0" vert="vert270">
                    <a:solidFill>
                      <a:schemeClr val="accent1">
                        <a:alpha val="62000"/>
                      </a:schemeClr>
                    </a:solidFill>
                  </a:tcPr>
                </a:tc>
                <a:tc>
                  <a:txBody>
                    <a:bodyPr/>
                    <a:lstStyle/>
                    <a:p>
                      <a:pPr marL="0" lvl="0" indent="0">
                        <a:lnSpc>
                          <a:spcPct val="107000"/>
                        </a:lnSpc>
                        <a:spcAft>
                          <a:spcPts val="800"/>
                        </a:spcAft>
                        <a:buFont typeface="Arial" panose="020B0604020202020204" pitchFamily="34" charset="0"/>
                        <a:buNone/>
                      </a:pPr>
                      <a:r>
                        <a:rPr lang="en-US" sz="1050" b="1" dirty="0">
                          <a:effectLst/>
                        </a:rPr>
                        <a:t>Source High frequency Data</a:t>
                      </a:r>
                      <a:r>
                        <a:rPr lang="en-ES" sz="1050" b="1" dirty="0">
                          <a:effectLst/>
                        </a:rPr>
                        <a:t> </a:t>
                      </a:r>
                      <a:br>
                        <a:rPr lang="en-ES" sz="1050" b="1" dirty="0">
                          <a:effectLst/>
                        </a:rPr>
                      </a:br>
                      <a:r>
                        <a:rPr lang="en-US" sz="1050" dirty="0">
                          <a:effectLst/>
                        </a:rPr>
                        <a:t>(e.g.</a:t>
                      </a:r>
                      <a:r>
                        <a:rPr lang="en-ES" sz="1050" dirty="0">
                          <a:effectLst/>
                        </a:rPr>
                        <a:t> </a:t>
                      </a:r>
                      <a:r>
                        <a:rPr lang="en-US" sz="1050" dirty="0">
                          <a:effectLst/>
                        </a:rPr>
                        <a:t>satellite</a:t>
                      </a:r>
                      <a:r>
                        <a:rPr lang="en-ES" sz="1050" dirty="0">
                          <a:effectLst/>
                        </a:rPr>
                        <a:t>, I</a:t>
                      </a:r>
                      <a:r>
                        <a:rPr lang="en-US" sz="1050" dirty="0">
                          <a:effectLst/>
                        </a:rPr>
                        <a:t>oT,</a:t>
                      </a:r>
                      <a:r>
                        <a:rPr lang="en-ES" sz="1050" dirty="0">
                          <a:effectLst/>
                        </a:rPr>
                        <a:t> </a:t>
                      </a:r>
                      <a:r>
                        <a:rPr lang="en-US" sz="1050" dirty="0">
                          <a:effectLst/>
                        </a:rPr>
                        <a:t>streaming data,</a:t>
                      </a:r>
                      <a:r>
                        <a:rPr lang="en-ES" sz="1050" dirty="0">
                          <a:effectLst/>
                        </a:rPr>
                        <a:t> i</a:t>
                      </a:r>
                      <a:r>
                        <a:rPr lang="en-US" sz="1050" dirty="0">
                          <a:effectLst/>
                        </a:rPr>
                        <a:t>mages)</a:t>
                      </a:r>
                      <a:endParaRPr lang="en-ES" sz="1050" dirty="0">
                        <a:effectLst/>
                      </a:endParaRPr>
                    </a:p>
                    <a:p>
                      <a:pPr marL="0" indent="0">
                        <a:lnSpc>
                          <a:spcPct val="107000"/>
                        </a:lnSpc>
                        <a:spcAft>
                          <a:spcPts val="800"/>
                        </a:spcAft>
                        <a:buFont typeface="Arial" panose="020B0604020202020204" pitchFamily="34" charset="0"/>
                        <a:buNone/>
                      </a:pPr>
                      <a:r>
                        <a:rPr lang="en-US" sz="1050" b="1" dirty="0">
                          <a:effectLst/>
                        </a:rPr>
                        <a:t>Source Operational systems data</a:t>
                      </a:r>
                      <a:endParaRPr lang="en-ES" sz="1050" b="1" dirty="0">
                        <a:effectLst/>
                      </a:endParaRPr>
                    </a:p>
                    <a:p>
                      <a:pPr marL="0" indent="0">
                        <a:lnSpc>
                          <a:spcPct val="107000"/>
                        </a:lnSpc>
                        <a:spcAft>
                          <a:spcPts val="800"/>
                        </a:spcAft>
                        <a:buFont typeface="Arial" panose="020B0604020202020204" pitchFamily="34" charset="0"/>
                        <a:buNone/>
                      </a:pPr>
                      <a:r>
                        <a:rPr lang="en-US" sz="1050" b="1" dirty="0">
                          <a:effectLst/>
                        </a:rPr>
                        <a:t>Source internal data</a:t>
                      </a:r>
                      <a:endParaRPr lang="en-ES" sz="1050" b="1" dirty="0">
                        <a:effectLst/>
                      </a:endParaRPr>
                    </a:p>
                    <a:p>
                      <a:pPr marL="0" indent="0">
                        <a:lnSpc>
                          <a:spcPct val="107000"/>
                        </a:lnSpc>
                        <a:spcAft>
                          <a:spcPts val="800"/>
                        </a:spcAft>
                        <a:buFont typeface="Arial" panose="020B0604020202020204" pitchFamily="34" charset="0"/>
                        <a:buNone/>
                      </a:pPr>
                      <a:r>
                        <a:rPr lang="en-US" sz="1050" b="1" dirty="0">
                          <a:effectLst/>
                        </a:rPr>
                        <a:t>Source external data</a:t>
                      </a:r>
                      <a:endParaRPr lang="en-ES" sz="1050" b="1" dirty="0">
                        <a:effectLst/>
                      </a:endParaRPr>
                    </a:p>
                    <a:p>
                      <a:pPr marL="0" indent="0">
                        <a:lnSpc>
                          <a:spcPct val="107000"/>
                        </a:lnSpc>
                        <a:spcAft>
                          <a:spcPts val="800"/>
                        </a:spcAft>
                        <a:buFont typeface="Arial" panose="020B0604020202020204" pitchFamily="34" charset="0"/>
                        <a:buNone/>
                      </a:pPr>
                      <a:r>
                        <a:rPr lang="en-US" sz="1050" b="1" dirty="0">
                          <a:effectLst/>
                        </a:rPr>
                        <a:t>Leverage 3</a:t>
                      </a:r>
                      <a:r>
                        <a:rPr lang="en-US" sz="1050" b="1" baseline="30000" dirty="0">
                          <a:effectLst/>
                        </a:rPr>
                        <a:t>rd</a:t>
                      </a:r>
                      <a:r>
                        <a:rPr lang="en-US" sz="1050" b="1" dirty="0">
                          <a:effectLst/>
                        </a:rPr>
                        <a:t> Party Data Services</a:t>
                      </a:r>
                    </a:p>
                    <a:p>
                      <a:pPr marL="0" indent="0">
                        <a:lnSpc>
                          <a:spcPct val="107000"/>
                        </a:lnSpc>
                        <a:spcAft>
                          <a:spcPts val="800"/>
                        </a:spcAft>
                        <a:buFont typeface="Arial" panose="020B0604020202020204" pitchFamily="34" charset="0"/>
                        <a:buNone/>
                      </a:pPr>
                      <a:r>
                        <a:rPr lang="en-US" sz="1050" b="1" dirty="0">
                          <a:effectLst/>
                        </a:rPr>
                        <a:t>Data collection (surveys, trials)</a:t>
                      </a:r>
                      <a:endParaRPr lang="en-ES" sz="1050" b="1" dirty="0">
                        <a:effectLst/>
                      </a:endParaRPr>
                    </a:p>
                    <a:p>
                      <a:pPr>
                        <a:lnSpc>
                          <a:spcPct val="107000"/>
                        </a:lnSpc>
                        <a:spcAft>
                          <a:spcPts val="800"/>
                        </a:spcAft>
                      </a:pPr>
                      <a:r>
                        <a:rPr lang="en-US" sz="1050" dirty="0">
                          <a:effectLst/>
                        </a:rPr>
                        <a:t>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144000" marR="39044" marT="108000" marB="0">
                    <a:solidFill>
                      <a:schemeClr val="bg2"/>
                    </a:solidFill>
                  </a:tcPr>
                </a:tc>
                <a:tc>
                  <a:txBody>
                    <a:bodyPr/>
                    <a:lstStyle/>
                    <a:p>
                      <a:pPr>
                        <a:lnSpc>
                          <a:spcPct val="107000"/>
                        </a:lnSpc>
                        <a:spcAft>
                          <a:spcPts val="800"/>
                        </a:spcAft>
                      </a:pPr>
                      <a:r>
                        <a:rPr lang="en-US" sz="1050" b="1" dirty="0">
                          <a:effectLst/>
                        </a:rPr>
                        <a:t>Staging</a:t>
                      </a:r>
                      <a:endParaRPr lang="en-ES" sz="1050" b="1" dirty="0">
                        <a:effectLst/>
                      </a:endParaRPr>
                    </a:p>
                    <a:p>
                      <a:pPr>
                        <a:lnSpc>
                          <a:spcPct val="107000"/>
                        </a:lnSpc>
                        <a:spcAft>
                          <a:spcPts val="800"/>
                        </a:spcAft>
                      </a:pPr>
                      <a:r>
                        <a:rPr lang="en-US" sz="1050" b="1" dirty="0">
                          <a:effectLst/>
                        </a:rPr>
                        <a:t>Ingestion </a:t>
                      </a:r>
                      <a:endParaRPr lang="en-ES" sz="1050" b="1" dirty="0">
                        <a:effectLst/>
                      </a:endParaRPr>
                    </a:p>
                    <a:p>
                      <a:pPr>
                        <a:lnSpc>
                          <a:spcPct val="107000"/>
                        </a:lnSpc>
                        <a:spcAft>
                          <a:spcPts val="800"/>
                        </a:spcAft>
                      </a:pPr>
                      <a:r>
                        <a:rPr lang="en-US" sz="1050" b="1" dirty="0">
                          <a:effectLst/>
                        </a:rPr>
                        <a:t>Transformation</a:t>
                      </a:r>
                      <a:endParaRPr lang="en-ES" sz="1050" b="1" dirty="0">
                        <a:effectLst/>
                        <a:latin typeface="Calibri" panose="020F0502020204030204" pitchFamily="34" charset="0"/>
                        <a:ea typeface="Calibri" panose="020F0502020204030204" pitchFamily="34" charset="0"/>
                        <a:cs typeface="Times New Roman" panose="02020603050405020304" pitchFamily="18" charset="0"/>
                      </a:endParaRPr>
                    </a:p>
                  </a:txBody>
                  <a:tcPr marL="144000" marR="39044" marT="108000" marB="0">
                    <a:solidFill>
                      <a:schemeClr val="bg2"/>
                    </a:solidFill>
                  </a:tcPr>
                </a:tc>
                <a:tc>
                  <a:txBody>
                    <a:bodyPr/>
                    <a:lstStyle/>
                    <a:p>
                      <a:pPr>
                        <a:lnSpc>
                          <a:spcPct val="107000"/>
                        </a:lnSpc>
                        <a:spcAft>
                          <a:spcPts val="800"/>
                        </a:spcAft>
                      </a:pPr>
                      <a:r>
                        <a:rPr lang="en-US" sz="1050" b="1" dirty="0">
                          <a:effectLst/>
                        </a:rPr>
                        <a:t>Annotation</a:t>
                      </a:r>
                    </a:p>
                    <a:p>
                      <a:pPr>
                        <a:lnSpc>
                          <a:spcPct val="107000"/>
                        </a:lnSpc>
                        <a:spcAft>
                          <a:spcPts val="800"/>
                        </a:spcAft>
                      </a:pPr>
                      <a:r>
                        <a:rPr lang="en-US" sz="1050" b="1" dirty="0">
                          <a:effectLst/>
                        </a:rPr>
                        <a:t>Aggregation</a:t>
                      </a:r>
                      <a:endParaRPr lang="en-ES" sz="1050" b="1" dirty="0">
                        <a:effectLst/>
                      </a:endParaRPr>
                    </a:p>
                    <a:p>
                      <a:pPr>
                        <a:lnSpc>
                          <a:spcPct val="107000"/>
                        </a:lnSpc>
                        <a:spcAft>
                          <a:spcPts val="800"/>
                        </a:spcAft>
                      </a:pPr>
                      <a:r>
                        <a:rPr lang="en-US" sz="1050" b="1" dirty="0">
                          <a:effectLst/>
                        </a:rPr>
                        <a:t>Integration</a:t>
                      </a:r>
                    </a:p>
                    <a:p>
                      <a:pPr>
                        <a:lnSpc>
                          <a:spcPct val="107000"/>
                        </a:lnSpc>
                        <a:spcAft>
                          <a:spcPts val="800"/>
                        </a:spcAft>
                      </a:pPr>
                      <a:r>
                        <a:rPr lang="en-US" sz="1050" dirty="0">
                          <a:effectLst/>
                        </a:rPr>
                        <a:t> </a:t>
                      </a:r>
                      <a:endParaRPr lang="en-ES" dirty="0"/>
                    </a:p>
                  </a:txBody>
                  <a:tcPr marL="144000" marR="39044" marT="108000" marB="0">
                    <a:solidFill>
                      <a:schemeClr val="bg2"/>
                    </a:solidFill>
                  </a:tcPr>
                </a:tc>
                <a:tc>
                  <a:txBody>
                    <a:bodyPr/>
                    <a:lstStyle/>
                    <a:p>
                      <a:pPr>
                        <a:lnSpc>
                          <a:spcPct val="107000"/>
                        </a:lnSpc>
                        <a:spcAft>
                          <a:spcPts val="800"/>
                        </a:spcAft>
                      </a:pPr>
                      <a:r>
                        <a:rPr lang="en-US" sz="1050" b="1" dirty="0">
                          <a:effectLst/>
                        </a:rPr>
                        <a:t>Pre-processing</a:t>
                      </a:r>
                      <a:endParaRPr lang="en-ES" sz="1050" b="1" dirty="0">
                        <a:effectLst/>
                      </a:endParaRPr>
                    </a:p>
                    <a:p>
                      <a:pPr>
                        <a:lnSpc>
                          <a:spcPct val="107000"/>
                        </a:lnSpc>
                        <a:spcAft>
                          <a:spcPts val="800"/>
                        </a:spcAft>
                      </a:pPr>
                      <a:r>
                        <a:rPr lang="en-US" sz="1050" b="1" dirty="0">
                          <a:effectLst/>
                        </a:rPr>
                        <a:t>Training &amp; testing</a:t>
                      </a:r>
                      <a:endParaRPr lang="en-ES" b="1" dirty="0"/>
                    </a:p>
                  </a:txBody>
                  <a:tcPr marL="144000" marR="39044" marT="108000" marB="0">
                    <a:solidFill>
                      <a:schemeClr val="bg2"/>
                    </a:solidFill>
                  </a:tcPr>
                </a:tc>
                <a:tc>
                  <a:txBody>
                    <a:bodyPr/>
                    <a:lstStyle/>
                    <a:p>
                      <a:pPr>
                        <a:lnSpc>
                          <a:spcPct val="107000"/>
                        </a:lnSpc>
                        <a:spcAft>
                          <a:spcPts val="800"/>
                        </a:spcAft>
                      </a:pPr>
                      <a:r>
                        <a:rPr lang="en-US" sz="1050" b="1" dirty="0">
                          <a:effectLst/>
                        </a:rPr>
                        <a:t>Discovery</a:t>
                      </a:r>
                      <a:endParaRPr lang="en-ES" sz="1050" b="1" dirty="0">
                        <a:effectLst/>
                      </a:endParaRPr>
                    </a:p>
                    <a:p>
                      <a:pPr>
                        <a:lnSpc>
                          <a:spcPct val="107000"/>
                        </a:lnSpc>
                        <a:spcAft>
                          <a:spcPts val="800"/>
                        </a:spcAft>
                      </a:pPr>
                      <a:r>
                        <a:rPr lang="en-US" sz="1050" b="1" dirty="0">
                          <a:effectLst/>
                        </a:rPr>
                        <a:t>Modeling</a:t>
                      </a:r>
                      <a:endParaRPr lang="en-ES" sz="1050" b="1" dirty="0">
                        <a:effectLst/>
                      </a:endParaRPr>
                    </a:p>
                    <a:p>
                      <a:pPr>
                        <a:lnSpc>
                          <a:spcPct val="107000"/>
                        </a:lnSpc>
                        <a:spcAft>
                          <a:spcPts val="800"/>
                        </a:spcAft>
                      </a:pPr>
                      <a:r>
                        <a:rPr lang="en-US" sz="1050" b="1" dirty="0">
                          <a:effectLst/>
                        </a:rPr>
                        <a:t>Simulation</a:t>
                      </a:r>
                      <a:endParaRPr lang="en-ES" sz="1050" b="1" dirty="0">
                        <a:effectLst/>
                      </a:endParaRPr>
                    </a:p>
                    <a:p>
                      <a:pPr>
                        <a:lnSpc>
                          <a:spcPct val="107000"/>
                        </a:lnSpc>
                        <a:spcAft>
                          <a:spcPts val="800"/>
                        </a:spcAft>
                      </a:pPr>
                      <a:r>
                        <a:rPr lang="en-US" sz="1050" b="1" dirty="0">
                          <a:effectLst/>
                        </a:rPr>
                        <a:t>Prediction</a:t>
                      </a:r>
                      <a:endParaRPr lang="en-ES" sz="1050" b="1" dirty="0">
                        <a:effectLst/>
                      </a:endParaRPr>
                    </a:p>
                    <a:p>
                      <a:pPr>
                        <a:lnSpc>
                          <a:spcPct val="107000"/>
                        </a:lnSpc>
                        <a:spcAft>
                          <a:spcPts val="800"/>
                        </a:spcAft>
                      </a:pPr>
                      <a:r>
                        <a:rPr lang="en-US" sz="1050" b="1" dirty="0">
                          <a:effectLst/>
                        </a:rPr>
                        <a:t>Planning</a:t>
                      </a:r>
                      <a:endParaRPr lang="en-ES" sz="1050" b="1" dirty="0">
                        <a:effectLst/>
                      </a:endParaRPr>
                    </a:p>
                    <a:p>
                      <a:pPr>
                        <a:lnSpc>
                          <a:spcPct val="107000"/>
                        </a:lnSpc>
                        <a:spcAft>
                          <a:spcPts val="800"/>
                        </a:spcAft>
                      </a:pPr>
                      <a:r>
                        <a:rPr lang="en-US" sz="1050" b="1" dirty="0">
                          <a:effectLst/>
                        </a:rPr>
                        <a:t>Reporting</a:t>
                      </a:r>
                      <a:endParaRPr lang="en-ES" b="1" dirty="0"/>
                    </a:p>
                  </a:txBody>
                  <a:tcPr marL="144000" marR="39044" marT="108000" marB="0">
                    <a:solidFill>
                      <a:schemeClr val="bg2"/>
                    </a:solidFill>
                  </a:tcPr>
                </a:tc>
                <a:tc>
                  <a:txBody>
                    <a:bodyPr/>
                    <a:lstStyle/>
                    <a:p>
                      <a:pPr>
                        <a:lnSpc>
                          <a:spcPct val="107000"/>
                        </a:lnSpc>
                        <a:spcAft>
                          <a:spcPts val="800"/>
                        </a:spcAft>
                      </a:pPr>
                      <a:r>
                        <a:rPr lang="en-US" sz="1050" b="1" dirty="0">
                          <a:effectLst/>
                        </a:rPr>
                        <a:t>Data delivery </a:t>
                      </a:r>
                      <a:endParaRPr lang="en-ES" sz="1050" b="1" dirty="0">
                        <a:effectLst/>
                      </a:endParaRPr>
                    </a:p>
                    <a:p>
                      <a:pPr>
                        <a:lnSpc>
                          <a:spcPct val="107000"/>
                        </a:lnSpc>
                        <a:spcAft>
                          <a:spcPts val="800"/>
                        </a:spcAft>
                      </a:pPr>
                      <a:r>
                        <a:rPr lang="en-US" sz="1050" b="1" dirty="0">
                          <a:effectLst/>
                        </a:rPr>
                        <a:t>Visualization</a:t>
                      </a:r>
                      <a:endParaRPr lang="en-ES" sz="1050" b="1" dirty="0">
                        <a:effectLst/>
                      </a:endParaRPr>
                    </a:p>
                    <a:p>
                      <a:pPr>
                        <a:lnSpc>
                          <a:spcPct val="107000"/>
                        </a:lnSpc>
                        <a:spcAft>
                          <a:spcPts val="800"/>
                        </a:spcAft>
                      </a:pPr>
                      <a:r>
                        <a:rPr lang="en-US" sz="1050" b="1" dirty="0">
                          <a:effectLst/>
                        </a:rPr>
                        <a:t>Embedded Analytics</a:t>
                      </a:r>
                      <a:endParaRPr lang="en-ES" sz="1050" b="1" dirty="0">
                        <a:effectLst/>
                      </a:endParaRPr>
                    </a:p>
                    <a:p>
                      <a:pPr>
                        <a:lnSpc>
                          <a:spcPct val="107000"/>
                        </a:lnSpc>
                        <a:spcAft>
                          <a:spcPts val="800"/>
                        </a:spcAft>
                      </a:pPr>
                      <a:r>
                        <a:rPr lang="en-US" sz="1050" b="1" dirty="0">
                          <a:effectLst/>
                        </a:rPr>
                        <a:t>Dashboards</a:t>
                      </a:r>
                      <a:endParaRPr lang="en-ES" sz="1050" b="1" dirty="0">
                        <a:effectLst/>
                      </a:endParaRPr>
                    </a:p>
                    <a:p>
                      <a:pPr>
                        <a:lnSpc>
                          <a:spcPct val="107000"/>
                        </a:lnSpc>
                        <a:spcAft>
                          <a:spcPts val="800"/>
                        </a:spcAft>
                      </a:pPr>
                      <a:r>
                        <a:rPr lang="en-US" sz="1050" b="1" dirty="0">
                          <a:effectLst/>
                        </a:rPr>
                        <a:t>Reporting</a:t>
                      </a:r>
                      <a:endParaRPr lang="en-ES" b="1" dirty="0"/>
                    </a:p>
                  </a:txBody>
                  <a:tcPr marL="144000" marR="39044" marT="108000" marB="0">
                    <a:solidFill>
                      <a:schemeClr val="bg2"/>
                    </a:solidFill>
                  </a:tcPr>
                </a:tc>
                <a:extLst>
                  <a:ext uri="{0D108BD9-81ED-4DB2-BD59-A6C34878D82A}">
                    <a16:rowId xmlns:a16="http://schemas.microsoft.com/office/drawing/2014/main" val="3005274114"/>
                  </a:ext>
                </a:extLst>
              </a:tr>
              <a:tr h="383125">
                <a:tc rowSpan="7">
                  <a:txBody>
                    <a:bodyPr/>
                    <a:lstStyle/>
                    <a:p>
                      <a:pPr marL="102870" algn="ctr">
                        <a:lnSpc>
                          <a:spcPct val="107000"/>
                        </a:lnSpc>
                        <a:spcAft>
                          <a:spcPts val="800"/>
                        </a:spcAft>
                      </a:pPr>
                      <a:endParaRPr lang="en-ES" sz="1050" dirty="0">
                        <a:effectLst/>
                      </a:endParaRPr>
                    </a:p>
                    <a:p>
                      <a:pPr algn="ctr">
                        <a:lnSpc>
                          <a:spcPct val="107000"/>
                        </a:lnSpc>
                        <a:spcAft>
                          <a:spcPts val="800"/>
                        </a:spcAft>
                      </a:pPr>
                      <a:r>
                        <a:rPr lang="en-US" sz="1050" dirty="0">
                          <a:effectLst/>
                        </a:rPr>
                        <a:t>ENABLING CAPABILITIES </a:t>
                      </a:r>
                      <a:endParaRPr lang="en-ES" sz="1050" dirty="0">
                        <a:effectLst/>
                        <a:latin typeface="Calibri" panose="020F0502020204030204" pitchFamily="34" charset="0"/>
                        <a:cs typeface="Times New Roman" panose="02020603050405020304" pitchFamily="18" charset="0"/>
                      </a:endParaRPr>
                    </a:p>
                  </a:txBody>
                  <a:tcPr marL="39044" marR="39044" marT="0" marB="0" vert="vert270">
                    <a:solidFill>
                      <a:schemeClr val="accent1">
                        <a:alpha val="62000"/>
                      </a:schemeClr>
                    </a:solidFill>
                  </a:tcPr>
                </a:tc>
                <a:tc gridSpan="6">
                  <a:txBody>
                    <a:bodyPr/>
                    <a:lstStyle/>
                    <a:p>
                      <a:pPr algn="ctr">
                        <a:lnSpc>
                          <a:spcPct val="107000"/>
                        </a:lnSpc>
                        <a:spcAft>
                          <a:spcPts val="800"/>
                        </a:spcAft>
                      </a:pPr>
                      <a:r>
                        <a:rPr lang="en-US" sz="1050" b="1" dirty="0">
                          <a:effectLst/>
                          <a:latin typeface="+mn-lt"/>
                          <a:ea typeface="Calibri" panose="020F0502020204030204" pitchFamily="34" charset="0"/>
                          <a:cs typeface="Times New Roman" panose="02020603050405020304" pitchFamily="18" charset="0"/>
                        </a:rPr>
                        <a:t>Data Governance</a:t>
                      </a:r>
                      <a:endParaRPr lang="en-ES" sz="1050" b="1" dirty="0">
                        <a:effectLst/>
                        <a:latin typeface="+mn-lt"/>
                        <a:ea typeface="Calibri" panose="020F0502020204030204" pitchFamily="34" charset="0"/>
                        <a:cs typeface="Times New Roman" panose="02020603050405020304" pitchFamily="18" charset="0"/>
                      </a:endParaRPr>
                    </a:p>
                  </a:txBody>
                  <a:tcPr marL="39044" marR="39044" marT="108000" marB="0" anchor="ctr">
                    <a:solidFill>
                      <a:schemeClr val="accent4">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17807847"/>
                  </a:ext>
                </a:extLst>
              </a:tr>
              <a:tr h="383125">
                <a:tc vMerge="1">
                  <a:txBody>
                    <a:bodyPr/>
                    <a:lstStyle/>
                    <a:p>
                      <a:pPr marL="102870" algn="ctr">
                        <a:lnSpc>
                          <a:spcPct val="107000"/>
                        </a:lnSpc>
                        <a:spcAft>
                          <a:spcPts val="800"/>
                        </a:spcAft>
                      </a:pPr>
                      <a:endParaRPr lang="en-ES" sz="1050" dirty="0">
                        <a:effectLst/>
                      </a:endParaRPr>
                    </a:p>
                    <a:p>
                      <a:pPr algn="ctr">
                        <a:lnSpc>
                          <a:spcPct val="107000"/>
                        </a:lnSpc>
                        <a:spcAft>
                          <a:spcPts val="800"/>
                        </a:spcAft>
                      </a:pPr>
                      <a:r>
                        <a:rPr lang="en-US" sz="1050" dirty="0">
                          <a:effectLst/>
                        </a:rPr>
                        <a:t>ENABLING CAPABILITIES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0" marB="0" vert="vert270">
                    <a:solidFill>
                      <a:schemeClr val="accent1">
                        <a:alpha val="62000"/>
                      </a:schemeClr>
                    </a:solidFill>
                  </a:tcPr>
                </a:tc>
                <a:tc gridSpan="6">
                  <a:txBody>
                    <a:bodyPr/>
                    <a:lstStyle/>
                    <a:p>
                      <a:pPr algn="ctr">
                        <a:lnSpc>
                          <a:spcPct val="107000"/>
                        </a:lnSpc>
                        <a:spcAft>
                          <a:spcPts val="800"/>
                        </a:spcAft>
                      </a:pPr>
                      <a:r>
                        <a:rPr lang="en-US" sz="1050" dirty="0">
                          <a:effectLst/>
                        </a:rPr>
                        <a:t> </a:t>
                      </a:r>
                      <a:r>
                        <a:rPr lang="en-US" sz="1050" b="1" dirty="0">
                          <a:effectLst/>
                        </a:rPr>
                        <a:t>Storage &amp; Archiving</a:t>
                      </a:r>
                      <a:endParaRPr lang="en-ES" sz="1050" b="1"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108000" marB="0" anchor="ctr">
                    <a:solidFill>
                      <a:schemeClr val="accent4">
                        <a:lumMod val="20000"/>
                        <a:lumOff val="80000"/>
                      </a:schemeClr>
                    </a:solidFill>
                  </a:tcPr>
                </a:tc>
                <a:tc hMerge="1">
                  <a:txBody>
                    <a:bodyPr/>
                    <a:lstStyle/>
                    <a:p>
                      <a:endParaRPr lang="en-ES"/>
                    </a:p>
                  </a:txBody>
                  <a:tcPr/>
                </a:tc>
                <a:tc hMerge="1">
                  <a:txBody>
                    <a:bodyPr/>
                    <a:lstStyle/>
                    <a:p>
                      <a:endParaRPr lang="en-ES"/>
                    </a:p>
                  </a:txBody>
                  <a:tcPr/>
                </a:tc>
                <a:tc hMerge="1">
                  <a:txBody>
                    <a:bodyPr/>
                    <a:lstStyle/>
                    <a:p>
                      <a:endParaRPr lang="en-ES"/>
                    </a:p>
                  </a:txBody>
                  <a:tcPr/>
                </a:tc>
                <a:tc hMerge="1">
                  <a:txBody>
                    <a:bodyPr/>
                    <a:lstStyle/>
                    <a:p>
                      <a:endParaRPr lang="en-ES"/>
                    </a:p>
                  </a:txBody>
                  <a:tcPr/>
                </a:tc>
                <a:tc hMerge="1">
                  <a:txBody>
                    <a:bodyPr/>
                    <a:lstStyle/>
                    <a:p>
                      <a:endParaRPr lang="en-ES"/>
                    </a:p>
                  </a:txBody>
                  <a:tcPr/>
                </a:tc>
                <a:extLst>
                  <a:ext uri="{0D108BD9-81ED-4DB2-BD59-A6C34878D82A}">
                    <a16:rowId xmlns:a16="http://schemas.microsoft.com/office/drawing/2014/main" val="4131751865"/>
                  </a:ext>
                </a:extLst>
              </a:tr>
              <a:tr h="212488">
                <a:tc vMerge="1">
                  <a:txBody>
                    <a:bodyPr/>
                    <a:lstStyle/>
                    <a:p>
                      <a:endParaRPr lang="en-ES"/>
                    </a:p>
                  </a:txBody>
                  <a:tcPr/>
                </a:tc>
                <a:tc>
                  <a:txBody>
                    <a:bodyPr/>
                    <a:lstStyle/>
                    <a:p>
                      <a:pPr>
                        <a:lnSpc>
                          <a:spcPct val="107000"/>
                        </a:lnSpc>
                        <a:spcAft>
                          <a:spcPts val="800"/>
                        </a:spcAft>
                      </a:pPr>
                      <a:r>
                        <a:rPr lang="en-US" sz="1050" dirty="0">
                          <a:effectLst/>
                        </a:rPr>
                        <a:t> </a:t>
                      </a:r>
                      <a:endParaRPr lang="en-ES" sz="1050" dirty="0">
                        <a:effectLst/>
                      </a:endParaRPr>
                    </a:p>
                    <a:p>
                      <a:pPr>
                        <a:lnSpc>
                          <a:spcPct val="107000"/>
                        </a:lnSpc>
                        <a:spcAft>
                          <a:spcPts val="800"/>
                        </a:spcAft>
                      </a:pPr>
                      <a:r>
                        <a:rPr lang="en-US" sz="1050" dirty="0">
                          <a:effectLst/>
                        </a:rPr>
                        <a:t>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bg1"/>
                    </a:solidFill>
                  </a:tcPr>
                </a:tc>
                <a:tc gridSpan="5">
                  <a:txBody>
                    <a:bodyPr/>
                    <a:lstStyle/>
                    <a:p>
                      <a:pPr algn="ctr">
                        <a:lnSpc>
                          <a:spcPct val="107000"/>
                        </a:lnSpc>
                        <a:spcAft>
                          <a:spcPts val="800"/>
                        </a:spcAft>
                      </a:pPr>
                      <a:r>
                        <a:rPr lang="en-US" sz="1050" b="1" dirty="0">
                          <a:effectLst/>
                        </a:rPr>
                        <a:t>Transfer of large datasets</a:t>
                      </a:r>
                      <a:endParaRPr lang="en-ES" sz="1050" b="1"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nchor="ctr">
                    <a:solidFill>
                      <a:schemeClr val="bg2"/>
                    </a:solidFill>
                  </a:tcPr>
                </a:tc>
                <a:tc hMerge="1">
                  <a:txBody>
                    <a:bodyPr/>
                    <a:lstStyle/>
                    <a:p>
                      <a:pPr>
                        <a:lnSpc>
                          <a:spcPct val="107000"/>
                        </a:lnSpc>
                        <a:spcAft>
                          <a:spcPts val="800"/>
                        </a:spcAft>
                      </a:pPr>
                      <a:endParaRPr lang="en-ES" sz="105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0" marB="0"/>
                </a:tc>
                <a:tc hMerge="1">
                  <a:txBody>
                    <a:bodyPr/>
                    <a:lstStyle/>
                    <a:p>
                      <a:endParaRPr lang="en-ES"/>
                    </a:p>
                  </a:txBody>
                  <a:tcPr/>
                </a:tc>
                <a:tc hMerge="1">
                  <a:txBody>
                    <a:bodyPr/>
                    <a:lstStyle/>
                    <a:p>
                      <a:endParaRPr lang="en-ES"/>
                    </a:p>
                  </a:txBody>
                  <a:tcPr/>
                </a:tc>
                <a:tc hMerge="1">
                  <a:txBody>
                    <a:bodyPr/>
                    <a:lstStyle/>
                    <a:p>
                      <a:endParaRPr lang="en-ES"/>
                    </a:p>
                  </a:txBody>
                  <a:tcPr/>
                </a:tc>
                <a:extLst>
                  <a:ext uri="{0D108BD9-81ED-4DB2-BD59-A6C34878D82A}">
                    <a16:rowId xmlns:a16="http://schemas.microsoft.com/office/drawing/2014/main" val="2525534198"/>
                  </a:ext>
                </a:extLst>
              </a:tr>
              <a:tr h="404336">
                <a:tc vMerge="1">
                  <a:txBody>
                    <a:bodyPr/>
                    <a:lstStyle/>
                    <a:p>
                      <a:endParaRPr lang="en-ES"/>
                    </a:p>
                  </a:txBody>
                  <a:tcPr/>
                </a:tc>
                <a:tc gridSpan="2">
                  <a:txBody>
                    <a:bodyPr/>
                    <a:lstStyle/>
                    <a:p>
                      <a:pPr algn="ctr">
                        <a:lnSpc>
                          <a:spcPct val="107000"/>
                        </a:lnSpc>
                        <a:spcAft>
                          <a:spcPts val="800"/>
                        </a:spcAft>
                      </a:pPr>
                      <a:r>
                        <a:rPr lang="en-US" sz="1050" b="1" dirty="0">
                          <a:effectLst/>
                        </a:rPr>
                        <a:t> Consent &amp; permission management</a:t>
                      </a:r>
                      <a:endParaRPr lang="en-ES" sz="1050" b="1"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nchor="ctr">
                    <a:solidFill>
                      <a:schemeClr val="accent2">
                        <a:lumMod val="20000"/>
                        <a:lumOff val="80000"/>
                      </a:schemeClr>
                    </a:solidFill>
                  </a:tcPr>
                </a:tc>
                <a:tc hMerge="1">
                  <a:txBody>
                    <a:bodyPr/>
                    <a:lstStyle/>
                    <a:p>
                      <a:endParaRPr lang="en-ES"/>
                    </a:p>
                  </a:txBody>
                  <a:tcPr/>
                </a:tc>
                <a:tc>
                  <a:txBody>
                    <a:bodyPr/>
                    <a:lstStyle/>
                    <a:p>
                      <a:r>
                        <a:rPr lang="en-US" sz="1050" dirty="0">
                          <a:effectLst/>
                        </a:rPr>
                        <a:t> </a:t>
                      </a:r>
                      <a:endParaRPr lang="en-ES" dirty="0"/>
                    </a:p>
                  </a:txBody>
                  <a:tcPr marL="39044" marR="39044" marT="36000" marB="0">
                    <a:solidFill>
                      <a:schemeClr val="bg1"/>
                    </a:solidFill>
                  </a:tcPr>
                </a:tc>
                <a:tc>
                  <a:txBody>
                    <a:bodyPr/>
                    <a:lstStyle/>
                    <a:p>
                      <a:pPr>
                        <a:lnSpc>
                          <a:spcPct val="107000"/>
                        </a:lnSpc>
                        <a:spcAft>
                          <a:spcPts val="800"/>
                        </a:spcAft>
                      </a:pPr>
                      <a:r>
                        <a:rPr lang="en-US" sz="1050" dirty="0">
                          <a:effectLst/>
                        </a:rPr>
                        <a:t>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bg1"/>
                    </a:solidFill>
                  </a:tcPr>
                </a:tc>
                <a:tc gridSpan="2">
                  <a:txBody>
                    <a:bodyPr/>
                    <a:lstStyle/>
                    <a:p>
                      <a:pPr>
                        <a:lnSpc>
                          <a:spcPct val="107000"/>
                        </a:lnSpc>
                        <a:spcAft>
                          <a:spcPts val="800"/>
                        </a:spcAft>
                      </a:pPr>
                      <a:r>
                        <a:rPr lang="en-US" sz="1050" b="1" dirty="0">
                          <a:effectLst/>
                        </a:rPr>
                        <a:t>Consent &amp; permission management</a:t>
                      </a:r>
                      <a:endParaRPr lang="en-ES" sz="1050" b="1"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nchor="ctr">
                    <a:solidFill>
                      <a:schemeClr val="accent2">
                        <a:lumMod val="20000"/>
                        <a:lumOff val="80000"/>
                      </a:schemeClr>
                    </a:solidFill>
                  </a:tcPr>
                </a:tc>
                <a:tc hMerge="1">
                  <a:txBody>
                    <a:bodyPr/>
                    <a:lstStyle/>
                    <a:p>
                      <a:pPr>
                        <a:lnSpc>
                          <a:spcPct val="107000"/>
                        </a:lnSpc>
                        <a:spcAft>
                          <a:spcPts val="800"/>
                        </a:spcAft>
                      </a:pPr>
                      <a:endParaRPr lang="en-ES" sz="105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0" marB="0"/>
                </a:tc>
                <a:extLst>
                  <a:ext uri="{0D108BD9-81ED-4DB2-BD59-A6C34878D82A}">
                    <a16:rowId xmlns:a16="http://schemas.microsoft.com/office/drawing/2014/main" val="1247850273"/>
                  </a:ext>
                </a:extLst>
              </a:tr>
              <a:tr h="219357">
                <a:tc vMerge="1">
                  <a:txBody>
                    <a:bodyPr/>
                    <a:lstStyle/>
                    <a:p>
                      <a:endParaRPr lang="en-ES"/>
                    </a:p>
                  </a:txBody>
                  <a:tcPr/>
                </a:tc>
                <a:tc>
                  <a:txBody>
                    <a:bodyPr/>
                    <a:lstStyle/>
                    <a:p>
                      <a:pPr>
                        <a:lnSpc>
                          <a:spcPct val="107000"/>
                        </a:lnSpc>
                        <a:spcAft>
                          <a:spcPts val="800"/>
                        </a:spcAft>
                      </a:pPr>
                      <a:r>
                        <a:rPr lang="en-US" sz="1050" dirty="0">
                          <a:effectLst/>
                        </a:rPr>
                        <a:t> </a:t>
                      </a:r>
                      <a:endParaRPr lang="en-ES" sz="105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bg1"/>
                    </a:solidFill>
                  </a:tcPr>
                </a:tc>
                <a:tc>
                  <a:txBody>
                    <a:bodyPr/>
                    <a:lstStyle/>
                    <a:p>
                      <a:pPr>
                        <a:lnSpc>
                          <a:spcPct val="107000"/>
                        </a:lnSpc>
                        <a:spcAft>
                          <a:spcPts val="800"/>
                        </a:spcAft>
                      </a:pPr>
                      <a:r>
                        <a:rPr lang="en-US" sz="1050" dirty="0">
                          <a:effectLst/>
                        </a:rPr>
                        <a:t>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bg1"/>
                    </a:solidFill>
                  </a:tcPr>
                </a:tc>
                <a:tc>
                  <a:txBody>
                    <a:bodyPr/>
                    <a:lstStyle/>
                    <a:p>
                      <a:pPr>
                        <a:lnSpc>
                          <a:spcPct val="107000"/>
                        </a:lnSpc>
                        <a:spcAft>
                          <a:spcPts val="800"/>
                        </a:spcAft>
                      </a:pPr>
                      <a:r>
                        <a:rPr lang="en-US" sz="1050" dirty="0">
                          <a:effectLst/>
                        </a:rPr>
                        <a:t> </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bg1"/>
                    </a:solidFill>
                  </a:tcPr>
                </a:tc>
                <a:tc gridSpan="3">
                  <a:txBody>
                    <a:bodyPr/>
                    <a:lstStyle/>
                    <a:p>
                      <a:pPr algn="ctr">
                        <a:lnSpc>
                          <a:spcPct val="107000"/>
                        </a:lnSpc>
                        <a:spcAft>
                          <a:spcPts val="800"/>
                        </a:spcAft>
                      </a:pPr>
                      <a:r>
                        <a:rPr lang="en-US" sz="1050" b="1" dirty="0">
                          <a:effectLst/>
                        </a:rPr>
                        <a:t>Compute Services</a:t>
                      </a:r>
                      <a:endParaRPr lang="en-ES" sz="1050" b="1"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bg2"/>
                    </a:solidFill>
                  </a:tcPr>
                </a:tc>
                <a:tc hMerge="1">
                  <a:txBody>
                    <a:bodyPr/>
                    <a:lstStyle/>
                    <a:p>
                      <a:pPr>
                        <a:lnSpc>
                          <a:spcPct val="107000"/>
                        </a:lnSpc>
                        <a:spcAft>
                          <a:spcPts val="800"/>
                        </a:spcAft>
                      </a:pPr>
                      <a:endParaRPr lang="en-ES" sz="105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0" marB="0"/>
                </a:tc>
                <a:tc hMerge="1">
                  <a:txBody>
                    <a:bodyPr/>
                    <a:lstStyle/>
                    <a:p>
                      <a:endParaRPr lang="en-ES"/>
                    </a:p>
                  </a:txBody>
                  <a:tcPr/>
                </a:tc>
                <a:extLst>
                  <a:ext uri="{0D108BD9-81ED-4DB2-BD59-A6C34878D82A}">
                    <a16:rowId xmlns:a16="http://schemas.microsoft.com/office/drawing/2014/main" val="3128116673"/>
                  </a:ext>
                </a:extLst>
              </a:tr>
              <a:tr h="219357">
                <a:tc vMerge="1">
                  <a:txBody>
                    <a:bodyPr/>
                    <a:lstStyle/>
                    <a:p>
                      <a:endParaRPr lang="en-ES"/>
                    </a:p>
                  </a:txBody>
                  <a:tcPr/>
                </a:tc>
                <a:tc gridSpan="6">
                  <a:txBody>
                    <a:bodyPr/>
                    <a:lstStyle/>
                    <a:p>
                      <a:pPr algn="ctr">
                        <a:lnSpc>
                          <a:spcPct val="107000"/>
                        </a:lnSpc>
                        <a:spcAft>
                          <a:spcPts val="800"/>
                        </a:spcAft>
                      </a:pPr>
                      <a:r>
                        <a:rPr lang="en-US" sz="1050" b="1" dirty="0">
                          <a:effectLst/>
                        </a:rPr>
                        <a:t>Security</a:t>
                      </a:r>
                      <a:endParaRPr lang="en-ES" sz="1050" b="1"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accent2">
                        <a:lumMod val="20000"/>
                        <a:lumOff val="80000"/>
                      </a:schemeClr>
                    </a:solidFill>
                  </a:tcPr>
                </a:tc>
                <a:tc hMerge="1">
                  <a:txBody>
                    <a:bodyPr/>
                    <a:lstStyle/>
                    <a:p>
                      <a:endParaRPr lang="en-ES"/>
                    </a:p>
                  </a:txBody>
                  <a:tcPr/>
                </a:tc>
                <a:tc hMerge="1">
                  <a:txBody>
                    <a:bodyPr/>
                    <a:lstStyle/>
                    <a:p>
                      <a:endParaRPr lang="en-ES"/>
                    </a:p>
                  </a:txBody>
                  <a:tcPr/>
                </a:tc>
                <a:tc hMerge="1">
                  <a:txBody>
                    <a:bodyPr/>
                    <a:lstStyle/>
                    <a:p>
                      <a:endParaRPr lang="en-ES"/>
                    </a:p>
                  </a:txBody>
                  <a:tcPr/>
                </a:tc>
                <a:tc hMerge="1">
                  <a:txBody>
                    <a:bodyPr/>
                    <a:lstStyle/>
                    <a:p>
                      <a:endParaRPr lang="en-ES"/>
                    </a:p>
                  </a:txBody>
                  <a:tcPr/>
                </a:tc>
                <a:tc hMerge="1">
                  <a:txBody>
                    <a:bodyPr/>
                    <a:lstStyle/>
                    <a:p>
                      <a:endParaRPr lang="en-ES"/>
                    </a:p>
                  </a:txBody>
                  <a:tcPr/>
                </a:tc>
                <a:extLst>
                  <a:ext uri="{0D108BD9-81ED-4DB2-BD59-A6C34878D82A}">
                    <a16:rowId xmlns:a16="http://schemas.microsoft.com/office/drawing/2014/main" val="1419811347"/>
                  </a:ext>
                </a:extLst>
              </a:tr>
              <a:tr h="219216">
                <a:tc vMerge="1">
                  <a:txBody>
                    <a:bodyPr/>
                    <a:lstStyle/>
                    <a:p>
                      <a:endParaRPr lang="en-ES"/>
                    </a:p>
                  </a:txBody>
                  <a:tcPr/>
                </a:tc>
                <a:tc gridSpan="6">
                  <a:txBody>
                    <a:bodyPr/>
                    <a:lstStyle/>
                    <a:p>
                      <a:pPr algn="ctr">
                        <a:lnSpc>
                          <a:spcPct val="107000"/>
                        </a:lnSpc>
                        <a:spcAft>
                          <a:spcPts val="800"/>
                        </a:spcAft>
                      </a:pPr>
                      <a:r>
                        <a:rPr lang="en-US" sz="1050" dirty="0">
                          <a:effectLst/>
                        </a:rPr>
                        <a:t>Scalability</a:t>
                      </a:r>
                      <a:endParaRPr lang="en-E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9044" marR="39044" marT="36000" marB="0">
                    <a:solidFill>
                      <a:schemeClr val="accent2"/>
                    </a:solidFill>
                  </a:tcPr>
                </a:tc>
                <a:tc hMerge="1">
                  <a:txBody>
                    <a:bodyPr/>
                    <a:lstStyle/>
                    <a:p>
                      <a:endParaRPr lang="en-ES"/>
                    </a:p>
                  </a:txBody>
                  <a:tcPr/>
                </a:tc>
                <a:tc hMerge="1">
                  <a:txBody>
                    <a:bodyPr/>
                    <a:lstStyle/>
                    <a:p>
                      <a:endParaRPr lang="en-ES"/>
                    </a:p>
                  </a:txBody>
                  <a:tcPr/>
                </a:tc>
                <a:tc hMerge="1">
                  <a:txBody>
                    <a:bodyPr/>
                    <a:lstStyle/>
                    <a:p>
                      <a:endParaRPr lang="en-ES"/>
                    </a:p>
                  </a:txBody>
                  <a:tcPr/>
                </a:tc>
                <a:tc hMerge="1">
                  <a:txBody>
                    <a:bodyPr/>
                    <a:lstStyle/>
                    <a:p>
                      <a:endParaRPr lang="en-ES"/>
                    </a:p>
                  </a:txBody>
                  <a:tcPr/>
                </a:tc>
                <a:tc hMerge="1">
                  <a:txBody>
                    <a:bodyPr/>
                    <a:lstStyle/>
                    <a:p>
                      <a:endParaRPr lang="en-ES"/>
                    </a:p>
                  </a:txBody>
                  <a:tcPr/>
                </a:tc>
                <a:extLst>
                  <a:ext uri="{0D108BD9-81ED-4DB2-BD59-A6C34878D82A}">
                    <a16:rowId xmlns:a16="http://schemas.microsoft.com/office/drawing/2014/main" val="115696335"/>
                  </a:ext>
                </a:extLst>
              </a:tr>
            </a:tbl>
          </a:graphicData>
        </a:graphic>
      </p:graphicFrame>
    </p:spTree>
    <p:extLst>
      <p:ext uri="{BB962C8B-B14F-4D97-AF65-F5344CB8AC3E}">
        <p14:creationId xmlns:p14="http://schemas.microsoft.com/office/powerpoint/2010/main" val="2775126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DF8E5C3A-1F16-F940-B7FA-6C8B7ABBAFE0}"/>
              </a:ext>
            </a:extLst>
          </p:cNvPr>
          <p:cNvSpPr>
            <a:spLocks noGrp="1"/>
          </p:cNvSpPr>
          <p:nvPr>
            <p:ph type="body" sz="half" idx="2"/>
          </p:nvPr>
        </p:nvSpPr>
        <p:spPr>
          <a:xfrm>
            <a:off x="670705" y="-1"/>
            <a:ext cx="3628494" cy="5476875"/>
          </a:xfrm>
        </p:spPr>
        <p:txBody>
          <a:bodyPr vert="horz" lIns="91440" tIns="45720" rIns="91440" bIns="45720" rtlCol="0">
            <a:normAutofit lnSpcReduction="10000"/>
          </a:bodyPr>
          <a:lstStyle/>
          <a:p>
            <a:r>
              <a:rPr lang="en-US" sz="2400" dirty="0"/>
              <a:t>​</a:t>
            </a:r>
          </a:p>
          <a:p>
            <a:endParaRPr lang="en-US" sz="2400" dirty="0"/>
          </a:p>
          <a:p>
            <a:r>
              <a:rPr lang="en-US" sz="2400" dirty="0"/>
              <a:t>A unified view of analytics will inform </a:t>
            </a:r>
            <a:r>
              <a:rPr lang="en-US" sz="2400" b="1" dirty="0">
                <a:solidFill>
                  <a:srgbClr val="F7982C"/>
                </a:solidFill>
              </a:rPr>
              <a:t>a common blueprint for CGIAR analytics infrastructure</a:t>
            </a:r>
            <a:r>
              <a:rPr lang="en-US" sz="2400" dirty="0"/>
              <a:t>. </a:t>
            </a:r>
          </a:p>
          <a:p>
            <a:endParaRPr lang="en-US" sz="2400" dirty="0"/>
          </a:p>
          <a:p>
            <a:r>
              <a:rPr lang="en-US" sz="2400" dirty="0"/>
              <a:t>This will guide how we best </a:t>
            </a:r>
            <a:r>
              <a:rPr lang="en-US" sz="2400" b="1" dirty="0">
                <a:solidFill>
                  <a:srgbClr val="F7982C"/>
                </a:solidFill>
              </a:rPr>
              <a:t>leverage the offerings of global IT firms </a:t>
            </a:r>
            <a:r>
              <a:rPr lang="en-US" sz="2400" dirty="0"/>
              <a:t> for intensive, scalable research computing and delivery while </a:t>
            </a:r>
            <a:r>
              <a:rPr lang="en-US" sz="2400" b="1" dirty="0">
                <a:solidFill>
                  <a:srgbClr val="F7982C"/>
                </a:solidFill>
              </a:rPr>
              <a:t>averting vendor lock-in.  </a:t>
            </a:r>
            <a:endParaRPr lang="en-US" sz="2400" dirty="0"/>
          </a:p>
        </p:txBody>
      </p:sp>
      <p:grpSp>
        <p:nvGrpSpPr>
          <p:cNvPr id="14" name="Group 13">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9" name="Rectangle 18">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Isosceles Triangle 19">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TextBox 7">
            <a:extLst>
              <a:ext uri="{FF2B5EF4-FFF2-40B4-BE49-F238E27FC236}">
                <a16:creationId xmlns:a16="http://schemas.microsoft.com/office/drawing/2014/main" id="{40CB8B19-2363-A04D-802C-D1D2A1D4273A}"/>
              </a:ext>
            </a:extLst>
          </p:cNvPr>
          <p:cNvSpPr txBox="1"/>
          <p:nvPr/>
        </p:nvSpPr>
        <p:spPr>
          <a:xfrm>
            <a:off x="4299198" y="5428086"/>
            <a:ext cx="7427363" cy="400110"/>
          </a:xfrm>
          <a:prstGeom prst="rect">
            <a:avLst/>
          </a:prstGeom>
          <a:noFill/>
        </p:spPr>
        <p:txBody>
          <a:bodyPr wrap="square" rtlCol="0">
            <a:spAutoFit/>
          </a:bodyPr>
          <a:lstStyle/>
          <a:p>
            <a:r>
              <a:rPr lang="en-US" sz="1000" b="1" i="1" dirty="0">
                <a:solidFill>
                  <a:schemeClr val="tx1">
                    <a:lumMod val="65000"/>
                    <a:lumOff val="35000"/>
                  </a:schemeClr>
                </a:solidFill>
              </a:rPr>
              <a:t>There are multiple offerings from “Big IT” for building scalable infrastructure for analytics; CGIAR must define the guiding blueprint that is right for it to be able to make  the most of these offerings while averting “vendor lock-in.”</a:t>
            </a:r>
            <a:endParaRPr lang="en-ES" sz="1000" b="1" i="1" dirty="0">
              <a:solidFill>
                <a:schemeClr val="tx1">
                  <a:lumMod val="65000"/>
                  <a:lumOff val="35000"/>
                </a:schemeClr>
              </a:solidFill>
            </a:endParaRPr>
          </a:p>
        </p:txBody>
      </p:sp>
      <p:pic>
        <p:nvPicPr>
          <p:cNvPr id="21" name="Picture 20" descr="Shape&#10;&#10;Description automatically generated with medium confidence">
            <a:extLst>
              <a:ext uri="{FF2B5EF4-FFF2-40B4-BE49-F238E27FC236}">
                <a16:creationId xmlns:a16="http://schemas.microsoft.com/office/drawing/2014/main" id="{5A2F0D30-8020-CB4B-AB01-F7460AB272F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7879" y="6125607"/>
            <a:ext cx="397983" cy="467078"/>
          </a:xfrm>
          <a:prstGeom prst="rect">
            <a:avLst/>
          </a:prstGeom>
        </p:spPr>
      </p:pic>
      <p:sp>
        <p:nvSpPr>
          <p:cNvPr id="10" name="TextBox 9">
            <a:extLst>
              <a:ext uri="{FF2B5EF4-FFF2-40B4-BE49-F238E27FC236}">
                <a16:creationId xmlns:a16="http://schemas.microsoft.com/office/drawing/2014/main" id="{02F4C42A-47DC-1F4C-96AC-09890182AA61}"/>
              </a:ext>
            </a:extLst>
          </p:cNvPr>
          <p:cNvSpPr txBox="1"/>
          <p:nvPr/>
        </p:nvSpPr>
        <p:spPr>
          <a:xfrm>
            <a:off x="4007765" y="332611"/>
            <a:ext cx="7770076" cy="338554"/>
          </a:xfrm>
          <a:prstGeom prst="rect">
            <a:avLst/>
          </a:prstGeom>
          <a:noFill/>
        </p:spPr>
        <p:txBody>
          <a:bodyPr wrap="none" rtlCol="0">
            <a:spAutoFit/>
          </a:bodyPr>
          <a:lstStyle/>
          <a:p>
            <a:r>
              <a:rPr lang="en-US" sz="1600" b="1" dirty="0">
                <a:solidFill>
                  <a:srgbClr val="F7982C"/>
                </a:solidFill>
              </a:rPr>
              <a:t>Research </a:t>
            </a:r>
            <a:r>
              <a:rPr lang="en-ES" sz="1600" b="1" dirty="0">
                <a:solidFill>
                  <a:srgbClr val="F7982C"/>
                </a:solidFill>
              </a:rPr>
              <a:t>Data and Analytics Architecture</a:t>
            </a:r>
            <a:r>
              <a:rPr lang="en-US" sz="1600" b="1" dirty="0">
                <a:solidFill>
                  <a:srgbClr val="F7982C"/>
                </a:solidFill>
              </a:rPr>
              <a:t>: Build a Common CGIAR Blueprint</a:t>
            </a:r>
            <a:endParaRPr lang="en-ES" sz="1600" b="1" dirty="0">
              <a:solidFill>
                <a:srgbClr val="F7982C"/>
              </a:solidFill>
            </a:endParaRPr>
          </a:p>
        </p:txBody>
      </p:sp>
      <p:pic>
        <p:nvPicPr>
          <p:cNvPr id="17" name="Picture 16">
            <a:extLst>
              <a:ext uri="{FF2B5EF4-FFF2-40B4-BE49-F238E27FC236}">
                <a16:creationId xmlns:a16="http://schemas.microsoft.com/office/drawing/2014/main" id="{A516B890-1265-411D-A1A9-2DAEC106C8E5}"/>
              </a:ext>
            </a:extLst>
          </p:cNvPr>
          <p:cNvPicPr>
            <a:picLocks noChangeAspect="1"/>
          </p:cNvPicPr>
          <p:nvPr/>
        </p:nvPicPr>
        <p:blipFill>
          <a:blip r:embed="rId3"/>
          <a:stretch>
            <a:fillRect/>
          </a:stretch>
        </p:blipFill>
        <p:spPr>
          <a:xfrm>
            <a:off x="4283031" y="770852"/>
            <a:ext cx="7302240" cy="4305912"/>
          </a:xfrm>
          <a:prstGeom prst="rect">
            <a:avLst/>
          </a:prstGeom>
        </p:spPr>
      </p:pic>
    </p:spTree>
    <p:extLst>
      <p:ext uri="{BB962C8B-B14F-4D97-AF65-F5344CB8AC3E}">
        <p14:creationId xmlns:p14="http://schemas.microsoft.com/office/powerpoint/2010/main" val="1077109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0F82693-D166-CF40-B6E9-AD7DAE6D4595}"/>
              </a:ext>
            </a:extLst>
          </p:cNvPr>
          <p:cNvSpPr>
            <a:spLocks noGrp="1"/>
          </p:cNvSpPr>
          <p:nvPr>
            <p:ph type="body" sz="half" idx="2"/>
          </p:nvPr>
        </p:nvSpPr>
        <p:spPr>
          <a:xfrm>
            <a:off x="839786" y="553944"/>
            <a:ext cx="10391131" cy="981206"/>
          </a:xfrm>
        </p:spPr>
        <p:txBody>
          <a:bodyPr>
            <a:normAutofit/>
          </a:bodyPr>
          <a:lstStyle/>
          <a:p>
            <a:r>
              <a:rPr lang="en-US" altLang="en-US" sz="2000" dirty="0">
                <a:latin typeface="Century Gothic" panose="020B0502020202020204" pitchFamily="34" charset="0"/>
              </a:rPr>
              <a:t>A survey of Initiative Design Teams identified  </a:t>
            </a:r>
            <a:r>
              <a:rPr lang="en-US" altLang="en-US" sz="2000" b="1" dirty="0">
                <a:solidFill>
                  <a:srgbClr val="F7982C"/>
                </a:solidFill>
                <a:latin typeface="Century Gothic" panose="020B0502020202020204" pitchFamily="34" charset="0"/>
              </a:rPr>
              <a:t>most commonly used digital tools and services at stages of the research cycle (n=70)</a:t>
            </a:r>
            <a:endParaRPr lang="en-US" altLang="en-US" sz="2000" dirty="0">
              <a:latin typeface="Century Gothic" panose="020B0502020202020204" pitchFamily="34" charset="0"/>
            </a:endParaRPr>
          </a:p>
        </p:txBody>
      </p:sp>
      <p:pic>
        <p:nvPicPr>
          <p:cNvPr id="2" name="Picture 1">
            <a:extLst>
              <a:ext uri="{FF2B5EF4-FFF2-40B4-BE49-F238E27FC236}">
                <a16:creationId xmlns:a16="http://schemas.microsoft.com/office/drawing/2014/main" id="{10EF8ECA-56B2-4E0C-BEC7-C6FEF57A65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1580" y="1535150"/>
            <a:ext cx="11274020" cy="4125421"/>
          </a:xfrm>
          <a:prstGeom prst="rect">
            <a:avLst/>
          </a:prstGeom>
        </p:spPr>
      </p:pic>
    </p:spTree>
    <p:extLst>
      <p:ext uri="{BB962C8B-B14F-4D97-AF65-F5344CB8AC3E}">
        <p14:creationId xmlns:p14="http://schemas.microsoft.com/office/powerpoint/2010/main" val="4016674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9" name="Rectangle 18">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Isosceles Triangle 19">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1" name="Picture 20" descr="Shape&#10;&#10;Description automatically generated with medium confidence">
            <a:extLst>
              <a:ext uri="{FF2B5EF4-FFF2-40B4-BE49-F238E27FC236}">
                <a16:creationId xmlns:a16="http://schemas.microsoft.com/office/drawing/2014/main" id="{5A2F0D30-8020-CB4B-AB01-F7460AB272F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7879" y="6125607"/>
            <a:ext cx="397983" cy="467078"/>
          </a:xfrm>
          <a:prstGeom prst="rect">
            <a:avLst/>
          </a:prstGeom>
        </p:spPr>
      </p:pic>
      <p:pic>
        <p:nvPicPr>
          <p:cNvPr id="6" name="Picture 5">
            <a:extLst>
              <a:ext uri="{FF2B5EF4-FFF2-40B4-BE49-F238E27FC236}">
                <a16:creationId xmlns:a16="http://schemas.microsoft.com/office/drawing/2014/main" id="{E32C4E2A-EF3A-4502-93C0-A55AC533643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08934" y="1080737"/>
            <a:ext cx="8030153" cy="5777264"/>
          </a:xfrm>
          <a:prstGeom prst="rect">
            <a:avLst/>
          </a:prstGeom>
        </p:spPr>
      </p:pic>
      <p:sp>
        <p:nvSpPr>
          <p:cNvPr id="22" name="Text Placeholder 3">
            <a:extLst>
              <a:ext uri="{FF2B5EF4-FFF2-40B4-BE49-F238E27FC236}">
                <a16:creationId xmlns:a16="http://schemas.microsoft.com/office/drawing/2014/main" id="{6E9EEC24-3568-4487-87AF-0C41D0CB930E}"/>
              </a:ext>
            </a:extLst>
          </p:cNvPr>
          <p:cNvSpPr>
            <a:spLocks noGrp="1"/>
          </p:cNvSpPr>
          <p:nvPr>
            <p:ph type="body" sz="half" idx="2"/>
          </p:nvPr>
        </p:nvSpPr>
        <p:spPr>
          <a:xfrm>
            <a:off x="839786" y="553944"/>
            <a:ext cx="10391131" cy="981206"/>
          </a:xfrm>
        </p:spPr>
        <p:txBody>
          <a:bodyPr>
            <a:normAutofit/>
          </a:bodyPr>
          <a:lstStyle/>
          <a:p>
            <a:r>
              <a:rPr lang="en-US" altLang="en-US" sz="2000" b="1" dirty="0">
                <a:latin typeface="Century Gothic" panose="020B0502020202020204" pitchFamily="34" charset="0"/>
              </a:rPr>
              <a:t>Recommendation: </a:t>
            </a:r>
            <a:r>
              <a:rPr lang="en-US" altLang="en-US" sz="2000" b="1" dirty="0">
                <a:solidFill>
                  <a:srgbClr val="F7982C"/>
                </a:solidFill>
                <a:latin typeface="Century Gothic" panose="020B0502020202020204" pitchFamily="34" charset="0"/>
              </a:rPr>
              <a:t>Develop one (multi)instance implementing the architecture in AWS, mapping AWS services to desired services. </a:t>
            </a:r>
            <a:r>
              <a:rPr lang="en-US" altLang="en-US" sz="2000" dirty="0">
                <a:latin typeface="Century Gothic" panose="020B0502020202020204" pitchFamily="34" charset="0"/>
              </a:rPr>
              <a:t>  </a:t>
            </a:r>
          </a:p>
        </p:txBody>
      </p:sp>
    </p:spTree>
    <p:extLst>
      <p:ext uri="{BB962C8B-B14F-4D97-AF65-F5344CB8AC3E}">
        <p14:creationId xmlns:p14="http://schemas.microsoft.com/office/powerpoint/2010/main" val="2587053234"/>
      </p:ext>
    </p:extLst>
  </p:cSld>
  <p:clrMapOvr>
    <a:masterClrMapping/>
  </p:clrMapOvr>
</p:sld>
</file>

<file path=ppt/theme/theme1.xml><?xml version="1.0" encoding="utf-8"?>
<a:theme xmlns:a="http://schemas.openxmlformats.org/drawingml/2006/main" name="Office Theme">
  <a:themeElements>
    <a:clrScheme name="BIG DATA 1">
      <a:dk1>
        <a:srgbClr val="000000"/>
      </a:dk1>
      <a:lt1>
        <a:srgbClr val="FFFFFF"/>
      </a:lt1>
      <a:dk2>
        <a:srgbClr val="4A5356"/>
      </a:dk2>
      <a:lt2>
        <a:srgbClr val="E8E3CE"/>
      </a:lt2>
      <a:accent1>
        <a:srgbClr val="F6951B"/>
      </a:accent1>
      <a:accent2>
        <a:srgbClr val="9BAFB5"/>
      </a:accent2>
      <a:accent3>
        <a:srgbClr val="495255"/>
      </a:accent3>
      <a:accent4>
        <a:srgbClr val="9CA383"/>
      </a:accent4>
      <a:accent5>
        <a:srgbClr val="87795D"/>
      </a:accent5>
      <a:accent6>
        <a:srgbClr val="A0988C"/>
      </a:accent6>
      <a:hlink>
        <a:srgbClr val="00B0F0"/>
      </a:hlink>
      <a:folHlink>
        <a:srgbClr val="738F9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4562574DA56F4FB6777589FB6341D0" ma:contentTypeVersion="1" ma:contentTypeDescription="Create a new document." ma:contentTypeScope="" ma:versionID="926adab5af2b3d5343a25bfea9a51164">
  <xsd:schema xmlns:xsd="http://www.w3.org/2001/XMLSchema" xmlns:xs="http://www.w3.org/2001/XMLSchema" xmlns:p="http://schemas.microsoft.com/office/2006/metadata/properties" xmlns:ns2="a86d0a09-a9d9-420b-b819-a908bdf060eb" targetNamespace="http://schemas.microsoft.com/office/2006/metadata/properties" ma:root="true" ma:fieldsID="f0edf8fc203f0147a1a1a6904595c8dc" ns2:_="">
    <xsd:import namespace="a86d0a09-a9d9-420b-b819-a908bdf060e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6d0a09-a9d9-420b-b819-a908bdf060e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839DAE-E635-4648-83E3-76FC192427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6d0a09-a9d9-420b-b819-a908bdf060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5AD6481-84C1-45AC-BA86-A070400C88A4}">
  <ds:schemaRefs>
    <ds:schemaRef ds:uri="http://schemas.microsoft.com/sharepoint/v3/contenttype/forms"/>
  </ds:schemaRefs>
</ds:datastoreItem>
</file>

<file path=customXml/itemProps3.xml><?xml version="1.0" encoding="utf-8"?>
<ds:datastoreItem xmlns:ds="http://schemas.openxmlformats.org/officeDocument/2006/customXml" ds:itemID="{41DE1310-8C55-498A-923E-75507A23C89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16769</TotalTime>
  <Words>832</Words>
  <Application>Microsoft Macintosh PowerPoint</Application>
  <PresentationFormat>Widescreen</PresentationFormat>
  <Paragraphs>184</Paragraphs>
  <Slides>13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Century Gothic</vt:lpstr>
      <vt:lpstr>Office Theme</vt:lpstr>
      <vt:lpstr>TOWARD  UNIFIED RESEARCH ANALYTICS  FOR AGRIFOOD INITIATIVES</vt:lpstr>
      <vt:lpstr>“CGIAR will make the digital revolution central to its way of working.”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 Build more unified execution for analyses leveraging existing information systems  </vt:lpstr>
      <vt:lpstr>UNIFIED ANALYTICS FOR MULTIDISCIPLINARY RESEARCH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 DIGITAL ONE CGIAR</dc:title>
  <dc:creator>Mcdade, Marianne (Alliance Bioversity-CIAT)</dc:creator>
  <cp:lastModifiedBy>Mcdade, Marianne (Alliance Bioversity-CIAT)</cp:lastModifiedBy>
  <cp:revision>104</cp:revision>
  <dcterms:created xsi:type="dcterms:W3CDTF">2021-02-09T17:54:48Z</dcterms:created>
  <dcterms:modified xsi:type="dcterms:W3CDTF">2022-04-27T15:21:54Z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0x010100EE4562574DA56F4FB6777589FB6341D0</vt:lpwstr>
  </property>
</Properties>
</file>