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3"/>
  </p:notesMasterIdLst>
  <p:sldIdLst>
    <p:sldId id="892" r:id="rId3"/>
    <p:sldId id="843" r:id="rId4"/>
    <p:sldId id="847" r:id="rId5"/>
    <p:sldId id="848" r:id="rId6"/>
    <p:sldId id="849" r:id="rId7"/>
    <p:sldId id="850" r:id="rId8"/>
    <p:sldId id="851" r:id="rId9"/>
    <p:sldId id="852" r:id="rId10"/>
    <p:sldId id="853" r:id="rId11"/>
    <p:sldId id="89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42" autoAdjust="0"/>
    <p:restoredTop sz="92431" autoAdjust="0"/>
  </p:normalViewPr>
  <p:slideViewPr>
    <p:cSldViewPr snapToGrid="0">
      <p:cViewPr varScale="1">
        <p:scale>
          <a:sx n="57" d="100"/>
          <a:sy n="57" d="100"/>
        </p:scale>
        <p:origin x="118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7DBFBA-2689-4BC0-947E-C59EB2D3B86B}" type="datetimeFigureOut">
              <a:rPr lang="en-US" smtClean="0"/>
              <a:t>1/29/2020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7D8F37-73E8-4215-B701-149EF5009955}" type="slidenum">
              <a:rPr lang="en-US" smtClean="0"/>
              <a:t>‹#›</a:t>
            </a:fld>
            <a:endParaRPr lang="en-US"/>
          </a:p>
        </p:txBody>
      </p:sp>
    </p:spTree>
    <p:extLst>
      <p:ext uri="{BB962C8B-B14F-4D97-AF65-F5344CB8AC3E}">
        <p14:creationId xmlns:p14="http://schemas.microsoft.com/office/powerpoint/2010/main" val="38136603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Through effective communication, the Platform will influence prioritization of investable areas within AR4D that are key for inclusive development and for gender equity and inclusion in food systems and natural resource management </a:t>
            </a:r>
          </a:p>
          <a:p>
            <a:endParaRPr lang="en-US" dirty="0"/>
          </a:p>
        </p:txBody>
      </p:sp>
      <p:sp>
        <p:nvSpPr>
          <p:cNvPr id="4" name="Slide Number Placeholder 3"/>
          <p:cNvSpPr>
            <a:spLocks noGrp="1"/>
          </p:cNvSpPr>
          <p:nvPr>
            <p:ph type="sldNum" sz="quarter" idx="5"/>
          </p:nvPr>
        </p:nvSpPr>
        <p:spPr/>
        <p:txBody>
          <a:bodyPr/>
          <a:lstStyle/>
          <a:p>
            <a:fld id="{E47D8F37-73E8-4215-B701-149EF5009955}" type="slidenum">
              <a:rPr lang="en-US" smtClean="0"/>
              <a:t>3</a:t>
            </a:fld>
            <a:endParaRPr lang="en-US"/>
          </a:p>
        </p:txBody>
      </p:sp>
    </p:spTree>
    <p:extLst>
      <p:ext uri="{BB962C8B-B14F-4D97-AF65-F5344CB8AC3E}">
        <p14:creationId xmlns:p14="http://schemas.microsoft.com/office/powerpoint/2010/main" val="272786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B2DBD-209E-4BAD-B8F1-E88BEC7D58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AD085A-D070-4DD2-964D-DA126B5E91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EA9ADA5-C65F-44E6-8A4D-478B493B7B38}"/>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F4967964-990F-4088-9B90-D29491BBE0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05DF68-D973-4CF6-8B66-D43A0D1FFCC4}"/>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334466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B5415-2585-4CA8-BA00-0D76C3DA0A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CD2CAF9-CFC6-4924-BCA3-6368AB3303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CD6E338-C901-4F47-BE90-49D8687E97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420A73-7480-4020-8072-591595FF0BC5}"/>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6" name="Footer Placeholder 5">
            <a:extLst>
              <a:ext uri="{FF2B5EF4-FFF2-40B4-BE49-F238E27FC236}">
                <a16:creationId xmlns:a16="http://schemas.microsoft.com/office/drawing/2014/main" id="{652BD14D-EE9C-40F8-ABCE-24C675025C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ECB7F6-766F-459D-A74C-1645EFC6F1FE}"/>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700276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CCD46-E832-4297-A51D-F370EC4940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944F8AD-3839-44E7-81D1-CB8879AAC6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167394-4CC2-4A4C-AE47-F6F6E78D36B5}"/>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C9AEC361-8D33-4DB8-BB08-57534A1B3F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6361E9-A9F9-47AE-8C84-CFA1D82A108B}"/>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2968775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FCE1E0-6BE9-480B-BD35-F8F43A380CA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AA59724-D8D0-4AEF-B6BE-8DD6A7F5529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278DF4-BD55-4E7B-B5D6-971986D9C69D}"/>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4E0EB030-8293-42B5-BA0F-287C3CEF68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6467DF-B4C1-4541-A014-6FB4358A2FD6}"/>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1316835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33ED6-29A7-4C61-8234-1E24FA71376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9C41253-BA14-47CF-A25F-02F3CB1151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A002009-3FF0-4A74-A656-AAA0D31AB510}"/>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3E4338EA-AA62-49EF-91E6-5872B7C141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3D1C25-0E92-4BCC-8F85-70DDB239633D}"/>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1128278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7F031-D042-4B42-AABE-46A03C0087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5CEBC8-345B-4D4A-88C4-437999709F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DD5A2B-71ED-4208-8332-472518C18389}"/>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F07FFF9A-3927-484A-88F5-08C2443234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BB9180-1751-4DF6-9273-39DF014D43CE}"/>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8616558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53629-2768-4E1E-B9C7-51E1C04D15F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7C2FC7-2311-4EB7-8B2B-6B2C108705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1D8B955-5763-431C-B7C4-372D9A5F6906}"/>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5E5542E2-3384-45F8-B9F2-9C55C12DB0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B2AA8B-3C59-4D4D-B699-ACA7E2F93656}"/>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2623335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22D94-67B8-4C8B-A1EB-D9BAF2DA11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EF04B2-A8DD-48EB-8074-F11733CC5E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2C5937B-261B-4EAA-9811-4AEFFD8551F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E158CA1-6CF3-4A1D-BFEA-3FBAF3C53741}"/>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6" name="Footer Placeholder 5">
            <a:extLst>
              <a:ext uri="{FF2B5EF4-FFF2-40B4-BE49-F238E27FC236}">
                <a16:creationId xmlns:a16="http://schemas.microsoft.com/office/drawing/2014/main" id="{2B708828-555B-4305-BAAE-8A9D35319B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4B5452-12C2-4C52-9233-FB256A986EFB}"/>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9045502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7B565-C104-4D57-986D-FEB322065F1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6B24ED-8958-4F8D-8EDF-3520F71541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EEBD0C-AE6E-4346-B5D6-9EAD641B4F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A04037-8FD6-4444-A6AA-795044F4CD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DED276F-D48A-49CF-ADA5-D7D148E92F2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F6390FB-3B7C-4056-B415-B4059A1109F4}"/>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8" name="Footer Placeholder 7">
            <a:extLst>
              <a:ext uri="{FF2B5EF4-FFF2-40B4-BE49-F238E27FC236}">
                <a16:creationId xmlns:a16="http://schemas.microsoft.com/office/drawing/2014/main" id="{82EB7671-4654-4CF6-8C17-0FE2B4202D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ED6918F-CDA9-4125-AA0C-165CC384417F}"/>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2661866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9158C-DEBA-4ED5-AD5E-E788C9605B8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21D56E-6B31-4F22-B17E-058600E22E82}"/>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4" name="Footer Placeholder 3">
            <a:extLst>
              <a:ext uri="{FF2B5EF4-FFF2-40B4-BE49-F238E27FC236}">
                <a16:creationId xmlns:a16="http://schemas.microsoft.com/office/drawing/2014/main" id="{0D828796-5397-4EED-ABBB-4D2C925EFC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B946C81-13A3-4DCC-A26F-0800B835EE88}"/>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25162308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5867EC-75D8-426F-80F2-A5A2929EEA95}"/>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3" name="Footer Placeholder 2">
            <a:extLst>
              <a:ext uri="{FF2B5EF4-FFF2-40B4-BE49-F238E27FC236}">
                <a16:creationId xmlns:a16="http://schemas.microsoft.com/office/drawing/2014/main" id="{19F997DA-A6C4-4FD4-A9B2-D20E69E1F5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1EF9AE7-2F5D-4E09-A6CB-551CC2F265BC}"/>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2086039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64816-B2A7-4FE0-8A17-283656DDE0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E4D12F-5656-498C-BBF5-1795C77F4404}"/>
              </a:ext>
            </a:extLst>
          </p:cNvPr>
          <p:cNvSpPr>
            <a:spLocks noGrp="1"/>
          </p:cNvSpPr>
          <p:nvPr>
            <p:ph idx="1"/>
          </p:nvPr>
        </p:nvSpPr>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1D97521-BF62-4157-AE6B-F633A573215B}"/>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7C95DC42-B173-42BC-9E99-B337955113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39D509-7652-40CF-9147-378E02DCB1A3}"/>
              </a:ext>
            </a:extLst>
          </p:cNvPr>
          <p:cNvSpPr>
            <a:spLocks noGrp="1"/>
          </p:cNvSpPr>
          <p:nvPr>
            <p:ph type="sldNum" sz="quarter" idx="12"/>
          </p:nvPr>
        </p:nvSpPr>
        <p:spPr/>
        <p:txBody>
          <a:bodyPr/>
          <a:lstStyle/>
          <a:p>
            <a:fld id="{2813439E-6D38-4125-880B-1E2A5A20987E}" type="slidenum">
              <a:rPr lang="en-US" smtClean="0"/>
              <a:t>‹#›</a:t>
            </a:fld>
            <a:endParaRPr lang="en-US"/>
          </a:p>
        </p:txBody>
      </p:sp>
      <p:pic>
        <p:nvPicPr>
          <p:cNvPr id="7" name="Picture 6" descr="GENDER-Logo.png">
            <a:extLst>
              <a:ext uri="{FF2B5EF4-FFF2-40B4-BE49-F238E27FC236}">
                <a16:creationId xmlns:a16="http://schemas.microsoft.com/office/drawing/2014/main" id="{B15CD736-C079-4635-8516-2503228E16C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04809" y="159095"/>
            <a:ext cx="2170074" cy="1080858"/>
          </a:xfrm>
          <a:prstGeom prst="rect">
            <a:avLst/>
          </a:prstGeom>
        </p:spPr>
      </p:pic>
    </p:spTree>
    <p:extLst>
      <p:ext uri="{BB962C8B-B14F-4D97-AF65-F5344CB8AC3E}">
        <p14:creationId xmlns:p14="http://schemas.microsoft.com/office/powerpoint/2010/main" val="42058659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289A4-D4D4-4147-8284-D016A7DDF1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BBA202A-1E2A-4551-8ECA-6CD2FD3010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33CAA9E-C8D3-43B3-9142-1FA813F04E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A4B6E9-06AB-4323-9E00-08E6FF6FF0AF}"/>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6" name="Footer Placeholder 5">
            <a:extLst>
              <a:ext uri="{FF2B5EF4-FFF2-40B4-BE49-F238E27FC236}">
                <a16:creationId xmlns:a16="http://schemas.microsoft.com/office/drawing/2014/main" id="{49460071-526D-435F-AF3A-9590798621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76A440-4A68-4EFC-8CF4-DF7285ECC0B6}"/>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23627829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815D7-858D-42B3-85EC-35675F9434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A30B21-EE79-4D6C-AA83-9D4576E459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E4EFBC0-A4DD-48DB-B2A8-AFC8C257F9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9CD40B-E7C8-43B8-BEB9-B4D7B3442494}"/>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6" name="Footer Placeholder 5">
            <a:extLst>
              <a:ext uri="{FF2B5EF4-FFF2-40B4-BE49-F238E27FC236}">
                <a16:creationId xmlns:a16="http://schemas.microsoft.com/office/drawing/2014/main" id="{3F486147-DF87-49BB-878B-806A742924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79786E-F79F-4D69-99B2-CD84AECE1951}"/>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10359565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12CD8-00B6-4616-8309-F5A90DC5359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992CCE-0BAB-4394-8032-F1AB9CE3B7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2A701E-08B6-486A-8F8A-F12F41CDA3AF}"/>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4C29AB3A-3906-4CCC-9405-0566E79507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37ECCD-4077-48E4-B516-3B77514F380A}"/>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3861740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43ACF5-CD83-457B-B63B-0656DD890B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966FE85-458C-474C-A6C3-904E318AFB6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3E52F5-CC87-406A-A8D9-58374DD8A5E8}"/>
              </a:ext>
            </a:extLst>
          </p:cNvPr>
          <p:cNvSpPr>
            <a:spLocks noGrp="1"/>
          </p:cNvSpPr>
          <p:nvPr>
            <p:ph type="dt" sz="half" idx="10"/>
          </p:nvPr>
        </p:nvSpPr>
        <p:spPr/>
        <p:txBody>
          <a:body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C771EF09-CFE2-4CF0-9A76-454F0C4FB0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ED0123-5A13-4C4B-AACB-9A2F952C221B}"/>
              </a:ext>
            </a:extLst>
          </p:cNvPr>
          <p:cNvSpPr>
            <a:spLocks noGrp="1"/>
          </p:cNvSpPr>
          <p:nvPr>
            <p:ph type="sldNum" sz="quarter" idx="12"/>
          </p:nvPr>
        </p:nvSpPr>
        <p:spPr/>
        <p:txBody>
          <a:bodyPr/>
          <a:lstStyle/>
          <a:p>
            <a:fld id="{FA968F45-73F5-4CDC-AFA6-AA3E38A3D322}" type="slidenum">
              <a:rPr lang="en-US" smtClean="0"/>
              <a:t>‹#›</a:t>
            </a:fld>
            <a:endParaRPr lang="en-US"/>
          </a:p>
        </p:txBody>
      </p:sp>
    </p:spTree>
    <p:extLst>
      <p:ext uri="{BB962C8B-B14F-4D97-AF65-F5344CB8AC3E}">
        <p14:creationId xmlns:p14="http://schemas.microsoft.com/office/powerpoint/2010/main" val="1502214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51F9-6C37-45E5-A278-C9E6C4F9FDD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DEC1DAE-3E32-4300-91A7-39C8B2768A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54DF3A-FE73-4A4D-8A3B-2D8D2C96656B}"/>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9E5D82D0-22E3-4153-88BC-A1576EC490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D1B567-74C2-4731-ADF6-E625A4CF8E32}"/>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1373347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BDD34-C1BA-4D1A-A069-385AD9F8922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439E4D4-DD07-4EEA-AE70-E5DBA43AC5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2DB581E-8627-4373-AB3F-D3E533BF92C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B84EA7-21DE-4EA6-A78C-8B31142235A7}"/>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6" name="Footer Placeholder 5">
            <a:extLst>
              <a:ext uri="{FF2B5EF4-FFF2-40B4-BE49-F238E27FC236}">
                <a16:creationId xmlns:a16="http://schemas.microsoft.com/office/drawing/2014/main" id="{DAC979A0-0B6F-488A-B584-A2800A7760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2ACF39-3029-484A-AB1A-0AB839B73204}"/>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363396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A69B7-37EE-4054-B6B0-6979FFF47D1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FD02331-3214-4EF1-A90C-FC64E8EEAF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357221-55F7-401E-B5DF-CF53C0BC35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78C7E13-02F6-4C8A-B638-672CB41C60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934CC6-4E04-410F-92BB-404EDA77CFE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87DA65-B400-4DA9-B4E1-13DCE5E824C5}"/>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8" name="Footer Placeholder 7">
            <a:extLst>
              <a:ext uri="{FF2B5EF4-FFF2-40B4-BE49-F238E27FC236}">
                <a16:creationId xmlns:a16="http://schemas.microsoft.com/office/drawing/2014/main" id="{800B0AAA-63B8-401C-8C98-90A5606F4F6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AF6E2D7-9848-4E02-BEA2-73EA3BE3F56A}"/>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931224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1D057-C7D2-468C-BBDA-A4D566EE87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8755F8C-2933-4626-B2BC-B407E75A58A3}"/>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4" name="Footer Placeholder 3">
            <a:extLst>
              <a:ext uri="{FF2B5EF4-FFF2-40B4-BE49-F238E27FC236}">
                <a16:creationId xmlns:a16="http://schemas.microsoft.com/office/drawing/2014/main" id="{697973AE-D495-4CF3-BB84-026A4C02E78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77AFF9E-3B75-4AE7-9BDE-69E4C4FAF568}"/>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336227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F63B7D-26A4-4396-BEBE-51FE476BE4DB}"/>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3" name="Footer Placeholder 2">
            <a:extLst>
              <a:ext uri="{FF2B5EF4-FFF2-40B4-BE49-F238E27FC236}">
                <a16:creationId xmlns:a16="http://schemas.microsoft.com/office/drawing/2014/main" id="{81E50692-9B51-457A-9AED-ECD6342681E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C2DA238-0941-4688-9F36-4FD96736803E}"/>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3941647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D200E-FCDB-4A60-92A9-7D00E66922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4CEC005-3EDB-4F39-AA22-7DA50312082A}"/>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4" name="Footer Placeholder 3">
            <a:extLst>
              <a:ext uri="{FF2B5EF4-FFF2-40B4-BE49-F238E27FC236}">
                <a16:creationId xmlns:a16="http://schemas.microsoft.com/office/drawing/2014/main" id="{5E33DB7B-3A6B-4442-902C-ED2769A6E84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10147E-F75D-47C6-B573-1AF5A4DA3E6C}"/>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1494038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A6E1C-A843-49B3-8429-D9ED338087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AB31019-EC84-4965-8C04-4DAB81C105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314112-439A-42DE-82B6-CC46AFBB6F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FED793-E06F-4F72-8E21-B93089358DEB}"/>
              </a:ext>
            </a:extLst>
          </p:cNvPr>
          <p:cNvSpPr>
            <a:spLocks noGrp="1"/>
          </p:cNvSpPr>
          <p:nvPr>
            <p:ph type="dt" sz="half" idx="10"/>
          </p:nvPr>
        </p:nvSpPr>
        <p:spPr/>
        <p:txBody>
          <a:bodyPr/>
          <a:lstStyle/>
          <a:p>
            <a:fld id="{E7CC50B6-F81E-4853-9729-80E4EDA23E59}" type="datetimeFigureOut">
              <a:rPr lang="en-US" smtClean="0"/>
              <a:t>1/29/2020</a:t>
            </a:fld>
            <a:endParaRPr lang="en-US"/>
          </a:p>
        </p:txBody>
      </p:sp>
      <p:sp>
        <p:nvSpPr>
          <p:cNvPr id="6" name="Footer Placeholder 5">
            <a:extLst>
              <a:ext uri="{FF2B5EF4-FFF2-40B4-BE49-F238E27FC236}">
                <a16:creationId xmlns:a16="http://schemas.microsoft.com/office/drawing/2014/main" id="{1D36D438-9494-432C-B086-849A4B01EC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618285-4286-46B5-8967-D83D3B26F07C}"/>
              </a:ext>
            </a:extLst>
          </p:cNvPr>
          <p:cNvSpPr>
            <a:spLocks noGrp="1"/>
          </p:cNvSpPr>
          <p:nvPr>
            <p:ph type="sldNum" sz="quarter" idx="12"/>
          </p:nvPr>
        </p:nvSpPr>
        <p:spPr/>
        <p:txBody>
          <a:bodyPr/>
          <a:lstStyle/>
          <a:p>
            <a:fld id="{2813439E-6D38-4125-880B-1E2A5A20987E}" type="slidenum">
              <a:rPr lang="en-US" smtClean="0"/>
              <a:t>‹#›</a:t>
            </a:fld>
            <a:endParaRPr lang="en-US"/>
          </a:p>
        </p:txBody>
      </p:sp>
    </p:spTree>
    <p:extLst>
      <p:ext uri="{BB962C8B-B14F-4D97-AF65-F5344CB8AC3E}">
        <p14:creationId xmlns:p14="http://schemas.microsoft.com/office/powerpoint/2010/main" val="3753159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0986C1-A3FF-467B-A34F-B87ABCBDB8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E0D2BB4-4CC6-4A67-871D-395A77105B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5318C9-6B27-4C31-B236-7A14965C08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CC50B6-F81E-4853-9729-80E4EDA23E59}" type="datetimeFigureOut">
              <a:rPr lang="en-US" smtClean="0"/>
              <a:t>1/29/2020</a:t>
            </a:fld>
            <a:endParaRPr lang="en-US"/>
          </a:p>
        </p:txBody>
      </p:sp>
      <p:sp>
        <p:nvSpPr>
          <p:cNvPr id="5" name="Footer Placeholder 4">
            <a:extLst>
              <a:ext uri="{FF2B5EF4-FFF2-40B4-BE49-F238E27FC236}">
                <a16:creationId xmlns:a16="http://schemas.microsoft.com/office/drawing/2014/main" id="{312BAE9C-014E-49BE-BF27-19E9046751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7A10D32-078E-4FEA-8005-927EA7A935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3439E-6D38-4125-880B-1E2A5A20987E}" type="slidenum">
              <a:rPr lang="en-US" smtClean="0"/>
              <a:t>‹#›</a:t>
            </a:fld>
            <a:endParaRPr lang="en-US"/>
          </a:p>
        </p:txBody>
      </p:sp>
      <p:pic>
        <p:nvPicPr>
          <p:cNvPr id="7" name="Picture 6" descr="GENDER-Logo.png">
            <a:extLst>
              <a:ext uri="{FF2B5EF4-FFF2-40B4-BE49-F238E27FC236}">
                <a16:creationId xmlns:a16="http://schemas.microsoft.com/office/drawing/2014/main" id="{55A53019-19E5-41AC-8565-BB84291609E0}"/>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604809" y="159095"/>
            <a:ext cx="2170074" cy="1080858"/>
          </a:xfrm>
          <a:prstGeom prst="rect">
            <a:avLst/>
          </a:prstGeom>
        </p:spPr>
      </p:pic>
    </p:spTree>
    <p:extLst>
      <p:ext uri="{BB962C8B-B14F-4D97-AF65-F5344CB8AC3E}">
        <p14:creationId xmlns:p14="http://schemas.microsoft.com/office/powerpoint/2010/main" val="116457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10E2D5-B3CC-4343-9205-88557D1465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4590FED-7048-4833-8D1B-AD471D95D2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FC0A25-E2F4-4D1C-A8C3-0B36B0256B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C31466-1CDC-4163-9B4E-6A3F7496D8E7}" type="datetimeFigureOut">
              <a:rPr lang="en-US" smtClean="0"/>
              <a:t>1/29/2020</a:t>
            </a:fld>
            <a:endParaRPr lang="en-US"/>
          </a:p>
        </p:txBody>
      </p:sp>
      <p:sp>
        <p:nvSpPr>
          <p:cNvPr id="5" name="Footer Placeholder 4">
            <a:extLst>
              <a:ext uri="{FF2B5EF4-FFF2-40B4-BE49-F238E27FC236}">
                <a16:creationId xmlns:a16="http://schemas.microsoft.com/office/drawing/2014/main" id="{33C3A94B-1FD4-4C91-A9A5-436B2BCB3B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B7D742-E523-461D-BF32-3340E28394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968F45-73F5-4CDC-AFA6-AA3E38A3D322}" type="slidenum">
              <a:rPr lang="en-US" smtClean="0"/>
              <a:t>‹#›</a:t>
            </a:fld>
            <a:endParaRPr lang="en-US"/>
          </a:p>
        </p:txBody>
      </p:sp>
    </p:spTree>
    <p:extLst>
      <p:ext uri="{BB962C8B-B14F-4D97-AF65-F5344CB8AC3E}">
        <p14:creationId xmlns:p14="http://schemas.microsoft.com/office/powerpoint/2010/main" val="369503448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giar.org/funders" TargetMode="External"/><Relationship Id="rId2" Type="http://schemas.openxmlformats.org/officeDocument/2006/relationships/hyperlink" Target="http://www.cgiar.org/about-us/our-funders" TargetMode="External"/><Relationship Id="rId1" Type="http://schemas.openxmlformats.org/officeDocument/2006/relationships/slideLayout" Target="../slideLayouts/slideLayout2.xml"/><Relationship Id="rId5" Type="http://schemas.openxmlformats.org/officeDocument/2006/relationships/image" Target="cid:image001.png@01D16D8C.9C905A10"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50E44-0246-4A4B-8EF3-6E2E28341826}"/>
              </a:ext>
            </a:extLst>
          </p:cNvPr>
          <p:cNvSpPr>
            <a:spLocks noGrp="1"/>
          </p:cNvSpPr>
          <p:nvPr>
            <p:ph type="ctrTitle"/>
          </p:nvPr>
        </p:nvSpPr>
        <p:spPr>
          <a:xfrm>
            <a:off x="1524000" y="1122363"/>
            <a:ext cx="9144000" cy="1163637"/>
          </a:xfrm>
        </p:spPr>
        <p:txBody>
          <a:bodyPr>
            <a:normAutofit fontScale="90000"/>
          </a:bodyPr>
          <a:lstStyle/>
          <a:p>
            <a:br>
              <a:rPr lang="en-GB" dirty="0"/>
            </a:br>
            <a:r>
              <a:rPr lang="en-GB" sz="2400" dirty="0"/>
              <a:t>Generating Evidence and New Directions for Equitable Results</a:t>
            </a:r>
            <a:endParaRPr lang="en-US" sz="2400" dirty="0"/>
          </a:p>
        </p:txBody>
      </p:sp>
      <p:sp>
        <p:nvSpPr>
          <p:cNvPr id="3" name="Subtitle 2">
            <a:extLst>
              <a:ext uri="{FF2B5EF4-FFF2-40B4-BE49-F238E27FC236}">
                <a16:creationId xmlns:a16="http://schemas.microsoft.com/office/drawing/2014/main" id="{CF944991-226B-4D60-B072-1E653C43D25A}"/>
              </a:ext>
            </a:extLst>
          </p:cNvPr>
          <p:cNvSpPr>
            <a:spLocks noGrp="1"/>
          </p:cNvSpPr>
          <p:nvPr>
            <p:ph type="subTitle" idx="1"/>
          </p:nvPr>
        </p:nvSpPr>
        <p:spPr>
          <a:xfrm>
            <a:off x="1524000" y="2798957"/>
            <a:ext cx="9144000" cy="3190680"/>
          </a:xfrm>
        </p:spPr>
        <p:txBody>
          <a:bodyPr>
            <a:normAutofit fontScale="85000" lnSpcReduction="10000"/>
          </a:bodyPr>
          <a:lstStyle/>
          <a:p>
            <a:endParaRPr lang="en-US" b="1" dirty="0"/>
          </a:p>
          <a:p>
            <a:r>
              <a:rPr lang="en-US" sz="3600" b="1" dirty="0"/>
              <a:t>DELIVERING THE GENDER PLATFORM’S OUTCOMES: COMMUNICATIONS AND ENGAGEMENT</a:t>
            </a:r>
            <a:endParaRPr lang="en-GB" sz="3600" b="1" dirty="0"/>
          </a:p>
          <a:p>
            <a:endParaRPr lang="en-GB" dirty="0"/>
          </a:p>
          <a:p>
            <a:r>
              <a:rPr lang="en-GB" dirty="0" err="1"/>
              <a:t>Netsayi</a:t>
            </a:r>
            <a:r>
              <a:rPr lang="en-GB" dirty="0"/>
              <a:t> N. </a:t>
            </a:r>
            <a:r>
              <a:rPr lang="en-GB" dirty="0" err="1"/>
              <a:t>Mudege</a:t>
            </a:r>
            <a:r>
              <a:rPr lang="en-GB" dirty="0"/>
              <a:t> (CIP)</a:t>
            </a:r>
          </a:p>
          <a:p>
            <a:r>
              <a:rPr lang="en-GB" dirty="0"/>
              <a:t>CGIAR gender research coordinators meeting</a:t>
            </a:r>
          </a:p>
          <a:p>
            <a:r>
              <a:rPr lang="en-GB" dirty="0"/>
              <a:t> </a:t>
            </a:r>
          </a:p>
          <a:p>
            <a:r>
              <a:rPr lang="en-GB" dirty="0"/>
              <a:t>Rome, 14-16 January 2020</a:t>
            </a:r>
          </a:p>
          <a:p>
            <a:endParaRPr lang="en-US" dirty="0"/>
          </a:p>
        </p:txBody>
      </p:sp>
    </p:spTree>
    <p:extLst>
      <p:ext uri="{BB962C8B-B14F-4D97-AF65-F5344CB8AC3E}">
        <p14:creationId xmlns:p14="http://schemas.microsoft.com/office/powerpoint/2010/main" val="28542481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E23B6-39DD-4B6E-9E88-9ED0AC372886}"/>
              </a:ext>
            </a:extLst>
          </p:cNvPr>
          <p:cNvSpPr>
            <a:spLocks noGrp="1"/>
          </p:cNvSpPr>
          <p:nvPr>
            <p:ph type="title"/>
          </p:nvPr>
        </p:nvSpPr>
        <p:spPr/>
        <p:txBody>
          <a:bodyPr/>
          <a:lstStyle/>
          <a:p>
            <a:r>
              <a:rPr lang="en-GB" dirty="0"/>
              <a:t>Thank you </a:t>
            </a:r>
          </a:p>
        </p:txBody>
      </p:sp>
      <p:sp>
        <p:nvSpPr>
          <p:cNvPr id="4" name="TextBox 6">
            <a:hlinkClick r:id="rId2"/>
            <a:extLst>
              <a:ext uri="{FF2B5EF4-FFF2-40B4-BE49-F238E27FC236}">
                <a16:creationId xmlns:a16="http://schemas.microsoft.com/office/drawing/2014/main" id="{C4B97AA0-09A3-4478-A6C7-3C1A8AAB468E}"/>
              </a:ext>
            </a:extLst>
          </p:cNvPr>
          <p:cNvSpPr txBox="1">
            <a:spLocks noChangeArrowheads="1"/>
          </p:cNvSpPr>
          <p:nvPr/>
        </p:nvSpPr>
        <p:spPr bwMode="auto">
          <a:xfrm>
            <a:off x="0" y="6051826"/>
            <a:ext cx="12192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kern="1200" dirty="0">
                <a:solidFill>
                  <a:schemeClr val="tx1"/>
                </a:solidFill>
                <a:effectLst/>
                <a:latin typeface="Calibri" panose="020F0502020204030204" pitchFamily="34" charset="0"/>
                <a:ea typeface="+mn-ea"/>
                <a:cs typeface="Calibri" panose="020F0502020204030204" pitchFamily="34" charset="0"/>
              </a:rPr>
              <a:t>The platform thanks all donors and organizations which globally support its work through their contributions to </a:t>
            </a:r>
            <a:br>
              <a:rPr lang="en-US" sz="1200" kern="1200" dirty="0">
                <a:solidFill>
                  <a:schemeClr val="tx1"/>
                </a:solidFill>
                <a:effectLst/>
                <a:latin typeface="Calibri" panose="020F0502020204030204" pitchFamily="34" charset="0"/>
                <a:ea typeface="+mn-ea"/>
                <a:cs typeface="Calibri" panose="020F0502020204030204" pitchFamily="34" charset="0"/>
              </a:rPr>
            </a:br>
            <a:r>
              <a:rPr lang="en-US" sz="1200" kern="1200" dirty="0">
                <a:solidFill>
                  <a:schemeClr val="tx1"/>
                </a:solidFill>
                <a:effectLst/>
                <a:latin typeface="Calibri" panose="020F0502020204030204" pitchFamily="34" charset="0"/>
                <a:ea typeface="+mn-ea"/>
                <a:cs typeface="Calibri" panose="020F0502020204030204" pitchFamily="34" charset="0"/>
              </a:rPr>
              <a:t>the</a:t>
            </a:r>
            <a:r>
              <a:rPr lang="en-US" sz="1200" b="1" kern="1200" dirty="0">
                <a:solidFill>
                  <a:srgbClr val="72201E"/>
                </a:solidFill>
                <a:effectLst/>
                <a:latin typeface="Calibri" panose="020F0502020204030204" pitchFamily="34" charset="0"/>
                <a:ea typeface="+mn-ea"/>
                <a:cs typeface="Calibri" panose="020F0502020204030204" pitchFamily="34" charset="0"/>
              </a:rPr>
              <a:t> </a:t>
            </a:r>
            <a:r>
              <a:rPr lang="en-US" sz="1200" b="1" kern="1200" dirty="0">
                <a:solidFill>
                  <a:srgbClr val="72201E"/>
                </a:solidFill>
                <a:effectLst/>
                <a:latin typeface="Calibri" panose="020F0502020204030204" pitchFamily="34" charset="0"/>
                <a:ea typeface="+mn-ea"/>
                <a:cs typeface="Calibri" panose="020F0502020204030204" pitchFamily="34" charset="0"/>
                <a:hlinkClick r:id="rId3"/>
              </a:rPr>
              <a:t>CGIAR Trust Fund</a:t>
            </a:r>
            <a:endParaRPr lang="en-US" sz="1200" b="1" kern="1200" dirty="0">
              <a:solidFill>
                <a:srgbClr val="72201E"/>
              </a:solidFill>
              <a:latin typeface="Calibri" panose="020F0502020204030204" pitchFamily="34" charset="0"/>
              <a:ea typeface="+mn-ea"/>
              <a:cs typeface="Calibri" panose="020F0502020204030204" pitchFamily="34" charset="0"/>
            </a:endParaRPr>
          </a:p>
        </p:txBody>
      </p:sp>
      <p:sp>
        <p:nvSpPr>
          <p:cNvPr id="5" name="TextBox 6">
            <a:extLst>
              <a:ext uri="{FF2B5EF4-FFF2-40B4-BE49-F238E27FC236}">
                <a16:creationId xmlns:a16="http://schemas.microsoft.com/office/drawing/2014/main" id="{2711FFEB-F9CF-45A1-947F-05178449C8DF}"/>
              </a:ext>
            </a:extLst>
          </p:cNvPr>
          <p:cNvSpPr txBox="1">
            <a:spLocks noChangeArrowheads="1"/>
          </p:cNvSpPr>
          <p:nvPr/>
        </p:nvSpPr>
        <p:spPr bwMode="auto">
          <a:xfrm>
            <a:off x="3070522" y="6520146"/>
            <a:ext cx="675157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200" kern="1200" dirty="0">
                <a:solidFill>
                  <a:schemeClr val="tx1"/>
                </a:solidFill>
                <a:effectLst/>
                <a:latin typeface="+mn-lt"/>
                <a:ea typeface="+mn-ea"/>
                <a:cs typeface="Arial" charset="0"/>
              </a:rPr>
              <a:t>This presentation is licensed for use under the Creative Commons Attribution 4.0 International Licence.</a:t>
            </a:r>
            <a:endParaRPr lang="en-US" sz="1200" dirty="0">
              <a:latin typeface="+mn-lt"/>
            </a:endParaRPr>
          </a:p>
        </p:txBody>
      </p:sp>
      <p:pic>
        <p:nvPicPr>
          <p:cNvPr id="6" name="Picture 5" descr="cc-by 88x31.png">
            <a:extLst>
              <a:ext uri="{FF2B5EF4-FFF2-40B4-BE49-F238E27FC236}">
                <a16:creationId xmlns:a16="http://schemas.microsoft.com/office/drawing/2014/main" id="{D4B5FFDF-40D2-4EFE-A964-4A751E188CDD}"/>
              </a:ext>
            </a:extLst>
          </p:cNvPr>
          <p:cNvPicPr/>
          <p:nvPr/>
        </p:nvPicPr>
        <p:blipFill>
          <a:blip r:embed="rId4" r:link="rId5" cstate="email">
            <a:extLst>
              <a:ext uri="{28A0092B-C50C-407E-A947-70E740481C1C}">
                <a14:useLocalDpi xmlns:a14="http://schemas.microsoft.com/office/drawing/2010/main"/>
              </a:ext>
            </a:extLst>
          </a:blip>
          <a:srcRect/>
          <a:stretch>
            <a:fillRect/>
          </a:stretch>
        </p:blipFill>
        <p:spPr bwMode="auto">
          <a:xfrm>
            <a:off x="2535153" y="6569511"/>
            <a:ext cx="586740" cy="207645"/>
          </a:xfrm>
          <a:prstGeom prst="rect">
            <a:avLst/>
          </a:prstGeom>
          <a:noFill/>
          <a:ln>
            <a:noFill/>
          </a:ln>
        </p:spPr>
      </p:pic>
      <p:sp>
        <p:nvSpPr>
          <p:cNvPr id="7" name="Content Placeholder 2">
            <a:extLst>
              <a:ext uri="{FF2B5EF4-FFF2-40B4-BE49-F238E27FC236}">
                <a16:creationId xmlns:a16="http://schemas.microsoft.com/office/drawing/2014/main" id="{8F79F5B1-81ED-4A3B-BF67-EF63462CB407}"/>
              </a:ext>
            </a:extLst>
          </p:cNvPr>
          <p:cNvSpPr>
            <a:spLocks noGrp="1"/>
          </p:cNvSpPr>
          <p:nvPr>
            <p:ph idx="1"/>
          </p:nvPr>
        </p:nvSpPr>
        <p:spPr>
          <a:xfrm>
            <a:off x="838200" y="1825625"/>
            <a:ext cx="10515600" cy="4351338"/>
          </a:xfrm>
        </p:spPr>
        <p:txBody>
          <a:bodyPr/>
          <a:lstStyle/>
          <a:p>
            <a:endParaRPr lang="en-GB" dirty="0"/>
          </a:p>
          <a:p>
            <a:endParaRPr lang="en-US" dirty="0"/>
          </a:p>
        </p:txBody>
      </p:sp>
    </p:spTree>
    <p:extLst>
      <p:ext uri="{BB962C8B-B14F-4D97-AF65-F5344CB8AC3E}">
        <p14:creationId xmlns:p14="http://schemas.microsoft.com/office/powerpoint/2010/main" val="3668942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objectives:</a:t>
            </a:r>
            <a:br>
              <a:rPr lang="en-US" dirty="0"/>
            </a:br>
            <a:r>
              <a:rPr lang="en-US" dirty="0"/>
              <a:t>Supporting the platform goals and mission</a:t>
            </a:r>
          </a:p>
        </p:txBody>
      </p:sp>
      <p:sp>
        <p:nvSpPr>
          <p:cNvPr id="3" name="Content Placeholder 2"/>
          <p:cNvSpPr>
            <a:spLocks noGrp="1"/>
          </p:cNvSpPr>
          <p:nvPr>
            <p:ph idx="1"/>
          </p:nvPr>
        </p:nvSpPr>
        <p:spPr/>
        <p:txBody>
          <a:bodyPr>
            <a:normAutofit/>
          </a:bodyPr>
          <a:lstStyle/>
          <a:p>
            <a:pPr marL="0" indent="0">
              <a:buNone/>
            </a:pPr>
            <a:r>
              <a:rPr lang="en-US" b="1" dirty="0"/>
              <a:t>Internal audiences </a:t>
            </a:r>
          </a:p>
          <a:p>
            <a:r>
              <a:rPr lang="en-US" dirty="0"/>
              <a:t>To enable internal knowledge sharing, learning and collaboration between Platform leadership and team members for </a:t>
            </a:r>
            <a:r>
              <a:rPr lang="en-US" b="1" i="1" dirty="0"/>
              <a:t>transparency</a:t>
            </a:r>
            <a:r>
              <a:rPr lang="en-US" i="1" dirty="0"/>
              <a:t>, </a:t>
            </a:r>
            <a:r>
              <a:rPr lang="en-US" b="1" i="1" dirty="0"/>
              <a:t>accountability</a:t>
            </a:r>
            <a:r>
              <a:rPr lang="en-US" i="1" dirty="0"/>
              <a:t> </a:t>
            </a:r>
            <a:r>
              <a:rPr lang="en-US" dirty="0"/>
              <a:t>and </a:t>
            </a:r>
            <a:r>
              <a:rPr lang="en-US" b="1" i="1" dirty="0"/>
              <a:t>effective</a:t>
            </a:r>
            <a:r>
              <a:rPr lang="en-US" b="1" dirty="0"/>
              <a:t> </a:t>
            </a:r>
            <a:r>
              <a:rPr lang="en-US" dirty="0"/>
              <a:t>Platform management. </a:t>
            </a:r>
          </a:p>
          <a:p>
            <a:pPr marL="0" indent="0">
              <a:buNone/>
            </a:pPr>
            <a:endParaRPr lang="en-US" b="1" dirty="0"/>
          </a:p>
          <a:p>
            <a:r>
              <a:rPr lang="en-US" dirty="0"/>
              <a:t>To support </a:t>
            </a:r>
            <a:r>
              <a:rPr lang="en-US" b="1" i="1" dirty="0"/>
              <a:t>organizational culture change </a:t>
            </a:r>
            <a:r>
              <a:rPr lang="en-US" dirty="0"/>
              <a:t>in CGIAR and its partners to prioritize gender research in AR4D and to advocate for gender-focused priorities to be embedded in partner communication strategies. </a:t>
            </a:r>
          </a:p>
          <a:p>
            <a:endParaRPr lang="en-US" dirty="0"/>
          </a:p>
          <a:p>
            <a:endParaRPr lang="en-US" dirty="0"/>
          </a:p>
        </p:txBody>
      </p:sp>
    </p:spTree>
    <p:extLst>
      <p:ext uri="{BB962C8B-B14F-4D97-AF65-F5344CB8AC3E}">
        <p14:creationId xmlns:p14="http://schemas.microsoft.com/office/powerpoint/2010/main" val="1741479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3C196-08EE-BC47-AE9E-A3074321A449}"/>
              </a:ext>
            </a:extLst>
          </p:cNvPr>
          <p:cNvSpPr>
            <a:spLocks noGrp="1"/>
          </p:cNvSpPr>
          <p:nvPr>
            <p:ph type="title"/>
          </p:nvPr>
        </p:nvSpPr>
        <p:spPr/>
        <p:txBody>
          <a:bodyPr/>
          <a:lstStyle/>
          <a:p>
            <a:r>
              <a:rPr lang="en-US" dirty="0"/>
              <a:t>Communication objectives:</a:t>
            </a:r>
            <a:br>
              <a:rPr lang="en-US" dirty="0"/>
            </a:br>
            <a:r>
              <a:rPr lang="en-US" dirty="0"/>
              <a:t>Supporting the platform goals and mission</a:t>
            </a:r>
          </a:p>
        </p:txBody>
      </p:sp>
      <p:sp>
        <p:nvSpPr>
          <p:cNvPr id="3" name="Content Placeholder 2">
            <a:extLst>
              <a:ext uri="{FF2B5EF4-FFF2-40B4-BE49-F238E27FC236}">
                <a16:creationId xmlns:a16="http://schemas.microsoft.com/office/drawing/2014/main" id="{10406AE8-0CA4-CF4D-B55A-76DB66861336}"/>
              </a:ext>
            </a:extLst>
          </p:cNvPr>
          <p:cNvSpPr>
            <a:spLocks noGrp="1"/>
          </p:cNvSpPr>
          <p:nvPr>
            <p:ph idx="1"/>
          </p:nvPr>
        </p:nvSpPr>
        <p:spPr/>
        <p:txBody>
          <a:bodyPr/>
          <a:lstStyle/>
          <a:p>
            <a:pPr marL="0" indent="0">
              <a:buNone/>
            </a:pPr>
            <a:r>
              <a:rPr lang="en-US" b="1" dirty="0"/>
              <a:t>Internal/External Audiences and influencing</a:t>
            </a:r>
          </a:p>
          <a:p>
            <a:r>
              <a:rPr lang="en-US" dirty="0"/>
              <a:t>promoting evidence for strategic investment in CGIAR gender research; </a:t>
            </a:r>
          </a:p>
          <a:p>
            <a:r>
              <a:rPr lang="en-US" dirty="0"/>
              <a:t>positioning CGIAR as a thought leader and generate visibility for gender equality research</a:t>
            </a:r>
          </a:p>
          <a:p>
            <a:r>
              <a:rPr lang="en-US" dirty="0"/>
              <a:t>Synthesizing and repackaging knowledge from across the Platform so that it informs decisions of key target audiences; (</a:t>
            </a:r>
            <a:r>
              <a:rPr lang="en-US" i="1" dirty="0"/>
              <a:t>key flagship products that distil and synthesis knowledge produced across the platform for ease of use by donors, scientists </a:t>
            </a:r>
            <a:r>
              <a:rPr lang="en-US" i="1" dirty="0" err="1"/>
              <a:t>etc</a:t>
            </a:r>
            <a:r>
              <a:rPr lang="en-US" b="1" dirty="0"/>
              <a:t>)</a:t>
            </a:r>
            <a:endParaRPr lang="en-US" dirty="0"/>
          </a:p>
          <a:p>
            <a:endParaRPr lang="en-US" b="1" dirty="0"/>
          </a:p>
        </p:txBody>
      </p:sp>
    </p:spTree>
    <p:extLst>
      <p:ext uri="{BB962C8B-B14F-4D97-AF65-F5344CB8AC3E}">
        <p14:creationId xmlns:p14="http://schemas.microsoft.com/office/powerpoint/2010/main" val="1175276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72D53-63C2-2345-BF76-31EFC24C6577}"/>
              </a:ext>
            </a:extLst>
          </p:cNvPr>
          <p:cNvSpPr>
            <a:spLocks noGrp="1"/>
          </p:cNvSpPr>
          <p:nvPr>
            <p:ph type="title"/>
          </p:nvPr>
        </p:nvSpPr>
        <p:spPr/>
        <p:txBody>
          <a:bodyPr/>
          <a:lstStyle/>
          <a:p>
            <a:r>
              <a:rPr lang="en-US" dirty="0"/>
              <a:t>Target audiences - internal </a:t>
            </a:r>
          </a:p>
        </p:txBody>
      </p:sp>
      <p:sp>
        <p:nvSpPr>
          <p:cNvPr id="3" name="Content Placeholder 2">
            <a:extLst>
              <a:ext uri="{FF2B5EF4-FFF2-40B4-BE49-F238E27FC236}">
                <a16:creationId xmlns:a16="http://schemas.microsoft.com/office/drawing/2014/main" id="{56300C63-F8BC-4D4B-A581-F3A8742820E9}"/>
              </a:ext>
            </a:extLst>
          </p:cNvPr>
          <p:cNvSpPr>
            <a:spLocks noGrp="1"/>
          </p:cNvSpPr>
          <p:nvPr>
            <p:ph idx="1"/>
          </p:nvPr>
        </p:nvSpPr>
        <p:spPr>
          <a:xfrm>
            <a:off x="838200" y="1339241"/>
            <a:ext cx="10515600" cy="5032375"/>
          </a:xfrm>
        </p:spPr>
        <p:txBody>
          <a:bodyPr>
            <a:normAutofit/>
          </a:bodyPr>
          <a:lstStyle/>
          <a:p>
            <a:pPr marL="0" indent="0">
              <a:buNone/>
            </a:pPr>
            <a:endParaRPr lang="en-US" b="1" dirty="0"/>
          </a:p>
          <a:p>
            <a:r>
              <a:rPr lang="en-US" dirty="0"/>
              <a:t> The implementation team; </a:t>
            </a:r>
          </a:p>
          <a:p>
            <a:r>
              <a:rPr lang="en-US" dirty="0"/>
              <a:t> Module leaders, module scientists; </a:t>
            </a:r>
          </a:p>
          <a:p>
            <a:r>
              <a:rPr lang="en-US" dirty="0"/>
              <a:t>Gender researchers, GRC</a:t>
            </a:r>
          </a:p>
          <a:p>
            <a:r>
              <a:rPr lang="en-US" dirty="0"/>
              <a:t>CGIAR Researchers </a:t>
            </a:r>
          </a:p>
          <a:p>
            <a:r>
              <a:rPr lang="en-US" dirty="0"/>
              <a:t>Management committee; </a:t>
            </a:r>
          </a:p>
          <a:p>
            <a:r>
              <a:rPr lang="en-US" dirty="0"/>
              <a:t>Communication teams in partner organizations. </a:t>
            </a:r>
          </a:p>
          <a:p>
            <a:r>
              <a:rPr lang="en-US" dirty="0"/>
              <a:t>CGIAR Systems leadership– SMO, SMB, Systems council </a:t>
            </a:r>
            <a:r>
              <a:rPr lang="en-US" dirty="0" err="1"/>
              <a:t>etc</a:t>
            </a:r>
            <a:endParaRPr lang="en-US" dirty="0"/>
          </a:p>
          <a:p>
            <a:endParaRPr lang="en-US" dirty="0"/>
          </a:p>
          <a:p>
            <a:endParaRPr lang="en-US" b="1" dirty="0"/>
          </a:p>
        </p:txBody>
      </p:sp>
    </p:spTree>
    <p:extLst>
      <p:ext uri="{BB962C8B-B14F-4D97-AF65-F5344CB8AC3E}">
        <p14:creationId xmlns:p14="http://schemas.microsoft.com/office/powerpoint/2010/main" val="897076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AB6D2-D4B4-BF4C-94A2-7F8D694BFA87}"/>
              </a:ext>
            </a:extLst>
          </p:cNvPr>
          <p:cNvSpPr>
            <a:spLocks noGrp="1"/>
          </p:cNvSpPr>
          <p:nvPr>
            <p:ph type="title"/>
          </p:nvPr>
        </p:nvSpPr>
        <p:spPr/>
        <p:txBody>
          <a:bodyPr/>
          <a:lstStyle/>
          <a:p>
            <a:r>
              <a:rPr lang="en-US" dirty="0"/>
              <a:t>Target audiences - external </a:t>
            </a:r>
          </a:p>
        </p:txBody>
      </p:sp>
      <p:sp>
        <p:nvSpPr>
          <p:cNvPr id="3" name="Content Placeholder 2">
            <a:extLst>
              <a:ext uri="{FF2B5EF4-FFF2-40B4-BE49-F238E27FC236}">
                <a16:creationId xmlns:a16="http://schemas.microsoft.com/office/drawing/2014/main" id="{C049D392-FAA2-7449-B9A5-B379C009862B}"/>
              </a:ext>
            </a:extLst>
          </p:cNvPr>
          <p:cNvSpPr>
            <a:spLocks noGrp="1"/>
          </p:cNvSpPr>
          <p:nvPr>
            <p:ph idx="1"/>
          </p:nvPr>
        </p:nvSpPr>
        <p:spPr/>
        <p:txBody>
          <a:bodyPr>
            <a:normAutofit/>
          </a:bodyPr>
          <a:lstStyle/>
          <a:p>
            <a:r>
              <a:rPr lang="en-US" dirty="0"/>
              <a:t>Policymakers at country, regional and international levels; </a:t>
            </a:r>
          </a:p>
          <a:p>
            <a:r>
              <a:rPr lang="en-US" dirty="0"/>
              <a:t>National, bilateral and multilateral donors; </a:t>
            </a:r>
          </a:p>
          <a:p>
            <a:r>
              <a:rPr lang="en-US" dirty="0"/>
              <a:t>Partners including universities, ARIs, NARES, NGOs and the private sector; </a:t>
            </a:r>
          </a:p>
          <a:p>
            <a:r>
              <a:rPr lang="en-US" dirty="0"/>
              <a:t>CGIAR </a:t>
            </a:r>
            <a:r>
              <a:rPr lang="en-US" dirty="0" err="1"/>
              <a:t>centres</a:t>
            </a:r>
            <a:r>
              <a:rPr lang="en-US" dirty="0"/>
              <a:t>, research programs and platforms, including leadership; </a:t>
            </a:r>
          </a:p>
          <a:p>
            <a:r>
              <a:rPr lang="en-US" dirty="0"/>
              <a:t>Regional and international media; </a:t>
            </a:r>
          </a:p>
          <a:p>
            <a:r>
              <a:rPr lang="en-US" dirty="0"/>
              <a:t>Grassroots organizations, civil society, program implementers, global coalitions</a:t>
            </a:r>
          </a:p>
          <a:p>
            <a:r>
              <a:rPr lang="en-US" dirty="0"/>
              <a:t>The general public. </a:t>
            </a:r>
          </a:p>
          <a:p>
            <a:endParaRPr lang="en-US" dirty="0"/>
          </a:p>
        </p:txBody>
      </p:sp>
    </p:spTree>
    <p:extLst>
      <p:ext uri="{BB962C8B-B14F-4D97-AF65-F5344CB8AC3E}">
        <p14:creationId xmlns:p14="http://schemas.microsoft.com/office/powerpoint/2010/main" val="1994303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04584-D642-4040-B49C-1148E32B664D}"/>
              </a:ext>
            </a:extLst>
          </p:cNvPr>
          <p:cNvSpPr>
            <a:spLocks noGrp="1"/>
          </p:cNvSpPr>
          <p:nvPr>
            <p:ph type="title"/>
          </p:nvPr>
        </p:nvSpPr>
        <p:spPr/>
        <p:txBody>
          <a:bodyPr/>
          <a:lstStyle/>
          <a:p>
            <a:r>
              <a:rPr lang="en-US" dirty="0"/>
              <a:t>How have we targeted our audiences</a:t>
            </a:r>
            <a:br>
              <a:rPr lang="en-US" dirty="0"/>
            </a:br>
            <a:r>
              <a:rPr lang="en-US" dirty="0"/>
              <a:t>in the past?</a:t>
            </a:r>
          </a:p>
        </p:txBody>
      </p:sp>
      <p:sp>
        <p:nvSpPr>
          <p:cNvPr id="3" name="Content Placeholder 2">
            <a:extLst>
              <a:ext uri="{FF2B5EF4-FFF2-40B4-BE49-F238E27FC236}">
                <a16:creationId xmlns:a16="http://schemas.microsoft.com/office/drawing/2014/main" id="{94AC90F9-D21F-6743-B39C-C98AE134F592}"/>
              </a:ext>
            </a:extLst>
          </p:cNvPr>
          <p:cNvSpPr>
            <a:spLocks noGrp="1"/>
          </p:cNvSpPr>
          <p:nvPr>
            <p:ph idx="1"/>
          </p:nvPr>
        </p:nvSpPr>
        <p:spPr>
          <a:xfrm>
            <a:off x="838200" y="1825625"/>
            <a:ext cx="10515600" cy="4851622"/>
          </a:xfrm>
        </p:spPr>
        <p:txBody>
          <a:bodyPr>
            <a:normAutofit lnSpcReduction="10000"/>
          </a:bodyPr>
          <a:lstStyle/>
          <a:p>
            <a:pPr marL="0" indent="0">
              <a:buNone/>
            </a:pPr>
            <a:r>
              <a:rPr lang="en-US" b="1" dirty="0"/>
              <a:t>Internal audiences/ External audiences</a:t>
            </a:r>
          </a:p>
          <a:p>
            <a:r>
              <a:rPr lang="en-US" dirty="0"/>
              <a:t>Webinars, slack, Microsoft teams email, newsletter, twitter #</a:t>
            </a:r>
            <a:r>
              <a:rPr lang="en-US" dirty="0" err="1"/>
              <a:t>GenderinAg</a:t>
            </a:r>
            <a:r>
              <a:rPr lang="en-US" dirty="0"/>
              <a:t>, website, other </a:t>
            </a:r>
            <a:r>
              <a:rPr lang="en-US" dirty="0" err="1"/>
              <a:t>facebook</a:t>
            </a:r>
            <a:r>
              <a:rPr lang="en-US" dirty="0"/>
              <a:t>, </a:t>
            </a:r>
            <a:r>
              <a:rPr lang="en-US" dirty="0" err="1"/>
              <a:t>linkedIn</a:t>
            </a:r>
            <a:r>
              <a:rPr lang="en-US" dirty="0"/>
              <a:t>, face to face meetings at annual gender meetings (in both proposals)</a:t>
            </a:r>
          </a:p>
          <a:p>
            <a:endParaRPr lang="en-US" dirty="0"/>
          </a:p>
          <a:p>
            <a:pPr marL="0" indent="0">
              <a:buNone/>
            </a:pPr>
            <a:r>
              <a:rPr lang="en-US" b="1" i="1" dirty="0"/>
              <a:t>A detailed social media plan will be developed upon Platform commencement </a:t>
            </a:r>
          </a:p>
          <a:p>
            <a:r>
              <a:rPr lang="en-US" dirty="0"/>
              <a:t>Role of </a:t>
            </a:r>
            <a:r>
              <a:rPr lang="en-US" dirty="0" err="1"/>
              <a:t>youtube</a:t>
            </a:r>
            <a:r>
              <a:rPr lang="en-US" dirty="0"/>
              <a:t> (repository for webinars; video channel)</a:t>
            </a:r>
          </a:p>
          <a:p>
            <a:r>
              <a:rPr lang="en-US" dirty="0"/>
              <a:t>Briefs, reports, fact sheets and toolkits  (for modules)</a:t>
            </a:r>
          </a:p>
          <a:p>
            <a:r>
              <a:rPr lang="en-US" dirty="0"/>
              <a:t>Key performance indicators (KPIs) will be created to monitor and evaluate the communications activities of the Platform. </a:t>
            </a:r>
          </a:p>
          <a:p>
            <a:endParaRPr lang="en-US" dirty="0"/>
          </a:p>
          <a:p>
            <a:endParaRPr lang="en-US" dirty="0"/>
          </a:p>
        </p:txBody>
      </p:sp>
    </p:spTree>
    <p:extLst>
      <p:ext uri="{BB962C8B-B14F-4D97-AF65-F5344CB8AC3E}">
        <p14:creationId xmlns:p14="http://schemas.microsoft.com/office/powerpoint/2010/main" val="1293568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FA04E-7C26-E14A-8E50-96A013357D7B}"/>
              </a:ext>
            </a:extLst>
          </p:cNvPr>
          <p:cNvSpPr>
            <a:spLocks noGrp="1"/>
          </p:cNvSpPr>
          <p:nvPr>
            <p:ph type="title"/>
          </p:nvPr>
        </p:nvSpPr>
        <p:spPr/>
        <p:txBody>
          <a:bodyPr/>
          <a:lstStyle/>
          <a:p>
            <a:r>
              <a:rPr lang="en-US" dirty="0"/>
              <a:t>New platform:</a:t>
            </a:r>
            <a:br>
              <a:rPr lang="en-US" dirty="0"/>
            </a:br>
            <a:r>
              <a:rPr lang="en-US" dirty="0"/>
              <a:t>Ways to engage target audiences </a:t>
            </a:r>
          </a:p>
        </p:txBody>
      </p:sp>
      <p:sp>
        <p:nvSpPr>
          <p:cNvPr id="3" name="Content Placeholder 2">
            <a:extLst>
              <a:ext uri="{FF2B5EF4-FFF2-40B4-BE49-F238E27FC236}">
                <a16:creationId xmlns:a16="http://schemas.microsoft.com/office/drawing/2014/main" id="{6BAA7ED9-B5EF-9B4A-988F-FEE4E678FDA8}"/>
              </a:ext>
            </a:extLst>
          </p:cNvPr>
          <p:cNvSpPr>
            <a:spLocks noGrp="1"/>
          </p:cNvSpPr>
          <p:nvPr>
            <p:ph idx="1"/>
          </p:nvPr>
        </p:nvSpPr>
        <p:spPr>
          <a:xfrm>
            <a:off x="838200" y="1825624"/>
            <a:ext cx="10515600" cy="5340719"/>
          </a:xfrm>
        </p:spPr>
        <p:txBody>
          <a:bodyPr>
            <a:normAutofit/>
          </a:bodyPr>
          <a:lstStyle/>
          <a:p>
            <a:r>
              <a:rPr lang="en-US" dirty="0"/>
              <a:t>Prioritize two-way communication and engagement as well as interactive communication approaches </a:t>
            </a:r>
          </a:p>
          <a:p>
            <a:r>
              <a:rPr lang="en-US" dirty="0"/>
              <a:t>A campaign-based approach to communication focusing on strategic priorities (engagement of SMO and center and partner communication teams in developing campaign messages)</a:t>
            </a:r>
          </a:p>
          <a:p>
            <a:pPr lvl="1"/>
            <a:r>
              <a:rPr lang="en-US" dirty="0" err="1"/>
              <a:t>Organisational</a:t>
            </a:r>
            <a:r>
              <a:rPr lang="en-US" dirty="0"/>
              <a:t> culture change (International day of women and girls in science Feb 11)</a:t>
            </a:r>
          </a:p>
          <a:p>
            <a:pPr lvl="1"/>
            <a:r>
              <a:rPr lang="en-US" dirty="0"/>
              <a:t>International women’s day, Rural women’s day </a:t>
            </a:r>
            <a:r>
              <a:rPr lang="en-US" dirty="0" err="1"/>
              <a:t>etc</a:t>
            </a:r>
            <a:endParaRPr lang="en-US" dirty="0"/>
          </a:p>
          <a:p>
            <a:r>
              <a:rPr lang="en-US" dirty="0"/>
              <a:t>Dynamic content: Stories from the field, opinion features to highlight key research outputs and outcomes and sharing of experiences and comments</a:t>
            </a:r>
          </a:p>
          <a:p>
            <a:r>
              <a:rPr lang="en-US" dirty="0"/>
              <a:t>Direct donor engagement (roundtables, meetings) </a:t>
            </a:r>
          </a:p>
          <a:p>
            <a:endParaRPr lang="en-US" dirty="0"/>
          </a:p>
        </p:txBody>
      </p:sp>
    </p:spTree>
    <p:extLst>
      <p:ext uri="{BB962C8B-B14F-4D97-AF65-F5344CB8AC3E}">
        <p14:creationId xmlns:p14="http://schemas.microsoft.com/office/powerpoint/2010/main" val="276759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3DFE6-DD25-344E-A442-ED3FAFA0836E}"/>
              </a:ext>
            </a:extLst>
          </p:cNvPr>
          <p:cNvSpPr>
            <a:spLocks noGrp="1"/>
          </p:cNvSpPr>
          <p:nvPr>
            <p:ph type="title"/>
          </p:nvPr>
        </p:nvSpPr>
        <p:spPr/>
        <p:txBody>
          <a:bodyPr/>
          <a:lstStyle/>
          <a:p>
            <a:r>
              <a:rPr lang="en-US" dirty="0"/>
              <a:t>New platform:</a:t>
            </a:r>
            <a:br>
              <a:rPr lang="en-US" dirty="0"/>
            </a:br>
            <a:r>
              <a:rPr lang="en-US" dirty="0"/>
              <a:t>Ways to engage target audiences </a:t>
            </a:r>
          </a:p>
        </p:txBody>
      </p:sp>
      <p:sp>
        <p:nvSpPr>
          <p:cNvPr id="3" name="Content Placeholder 2">
            <a:extLst>
              <a:ext uri="{FF2B5EF4-FFF2-40B4-BE49-F238E27FC236}">
                <a16:creationId xmlns:a16="http://schemas.microsoft.com/office/drawing/2014/main" id="{62EBDB0E-BB9F-C749-8722-7CB0E818BDE7}"/>
              </a:ext>
            </a:extLst>
          </p:cNvPr>
          <p:cNvSpPr>
            <a:spLocks noGrp="1"/>
          </p:cNvSpPr>
          <p:nvPr>
            <p:ph idx="1"/>
          </p:nvPr>
        </p:nvSpPr>
        <p:spPr>
          <a:xfrm>
            <a:off x="838200" y="1825625"/>
            <a:ext cx="10515600" cy="4351338"/>
          </a:xfrm>
        </p:spPr>
        <p:txBody>
          <a:bodyPr>
            <a:normAutofit lnSpcReduction="10000"/>
          </a:bodyPr>
          <a:lstStyle/>
          <a:p>
            <a:r>
              <a:rPr lang="en-US" dirty="0"/>
              <a:t>Communications team will support the module teams in developing knowledge products and engagement plans to support module outputs and objectives </a:t>
            </a:r>
          </a:p>
          <a:p>
            <a:endParaRPr lang="en-US" dirty="0"/>
          </a:p>
          <a:p>
            <a:r>
              <a:rPr lang="en-US" dirty="0"/>
              <a:t>Communication will support knowledge synthesis to develop a state of gender in agriculture report , to provide a resource for researchers, academics, policymakers and funding agencies</a:t>
            </a:r>
          </a:p>
          <a:p>
            <a:endParaRPr lang="en-US" dirty="0"/>
          </a:p>
          <a:p>
            <a:r>
              <a:rPr lang="en-US" dirty="0"/>
              <a:t>Showcase evidence for continued investment into CGIAR gender research. </a:t>
            </a:r>
          </a:p>
          <a:p>
            <a:endParaRPr lang="en-US" dirty="0"/>
          </a:p>
        </p:txBody>
      </p:sp>
    </p:spTree>
    <p:extLst>
      <p:ext uri="{BB962C8B-B14F-4D97-AF65-F5344CB8AC3E}">
        <p14:creationId xmlns:p14="http://schemas.microsoft.com/office/powerpoint/2010/main" val="4197734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8892B-A78C-124E-9E89-D5BE838E8A84}"/>
              </a:ext>
            </a:extLst>
          </p:cNvPr>
          <p:cNvSpPr>
            <a:spLocks noGrp="1"/>
          </p:cNvSpPr>
          <p:nvPr>
            <p:ph type="title"/>
          </p:nvPr>
        </p:nvSpPr>
        <p:spPr/>
        <p:txBody>
          <a:bodyPr/>
          <a:lstStyle/>
          <a:p>
            <a:r>
              <a:rPr lang="en-US" dirty="0"/>
              <a:t>New platform:</a:t>
            </a:r>
            <a:br>
              <a:rPr lang="en-US" dirty="0"/>
            </a:br>
            <a:r>
              <a:rPr lang="en-US" dirty="0"/>
              <a:t>Ways to engage target audiences </a:t>
            </a:r>
          </a:p>
        </p:txBody>
      </p:sp>
      <p:sp>
        <p:nvSpPr>
          <p:cNvPr id="3" name="Content Placeholder 2">
            <a:extLst>
              <a:ext uri="{FF2B5EF4-FFF2-40B4-BE49-F238E27FC236}">
                <a16:creationId xmlns:a16="http://schemas.microsoft.com/office/drawing/2014/main" id="{51595703-060C-C34F-8583-6111D345BEAC}"/>
              </a:ext>
            </a:extLst>
          </p:cNvPr>
          <p:cNvSpPr>
            <a:spLocks noGrp="1"/>
          </p:cNvSpPr>
          <p:nvPr>
            <p:ph idx="1"/>
          </p:nvPr>
        </p:nvSpPr>
        <p:spPr>
          <a:xfrm>
            <a:off x="838200" y="1825625"/>
            <a:ext cx="10515600" cy="4873126"/>
          </a:xfrm>
        </p:spPr>
        <p:txBody>
          <a:bodyPr>
            <a:normAutofit/>
          </a:bodyPr>
          <a:lstStyle/>
          <a:p>
            <a:r>
              <a:rPr lang="en-US" dirty="0"/>
              <a:t>Present gender research at high-level events with substantial potential for policy impact, such as the Committee on World Food Security (CFS), UN Commission on the Status of Women, Women Deliver, Global Landscapes Forum, Big Data Platform conference, AGRA annual meetings, and European Development Days (engage – </a:t>
            </a:r>
            <a:r>
              <a:rPr lang="en-US" b="1" dirty="0"/>
              <a:t>influencing the agenda</a:t>
            </a:r>
            <a:r>
              <a:rPr lang="en-US" dirty="0"/>
              <a:t>)</a:t>
            </a:r>
          </a:p>
          <a:p>
            <a:r>
              <a:rPr lang="en-US" dirty="0"/>
              <a:t>Open Access data that can be easily used by civil society groups and donors for lobbying activities</a:t>
            </a:r>
          </a:p>
          <a:p>
            <a:r>
              <a:rPr lang="en-US" dirty="0"/>
              <a:t>Knowledge sharing events</a:t>
            </a:r>
          </a:p>
          <a:p>
            <a:r>
              <a:rPr lang="en-US" dirty="0"/>
              <a:t>Communications specialist – being part of the project implementation team</a:t>
            </a:r>
          </a:p>
          <a:p>
            <a:endParaRPr lang="en-US" dirty="0"/>
          </a:p>
        </p:txBody>
      </p:sp>
    </p:spTree>
    <p:extLst>
      <p:ext uri="{BB962C8B-B14F-4D97-AF65-F5344CB8AC3E}">
        <p14:creationId xmlns:p14="http://schemas.microsoft.com/office/powerpoint/2010/main" val="34069785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2048</TotalTime>
  <Words>728</Words>
  <Application>Microsoft Office PowerPoint</Application>
  <PresentationFormat>Widescreen</PresentationFormat>
  <Paragraphs>66</Paragraphs>
  <Slides>10</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Calibri Light</vt:lpstr>
      <vt:lpstr>Office Theme</vt:lpstr>
      <vt:lpstr>Custom Design</vt:lpstr>
      <vt:lpstr> Generating Evidence and New Directions for Equitable Results</vt:lpstr>
      <vt:lpstr>Communication objectives: Supporting the platform goals and mission</vt:lpstr>
      <vt:lpstr>Communication objectives: Supporting the platform goals and mission</vt:lpstr>
      <vt:lpstr>Target audiences - internal </vt:lpstr>
      <vt:lpstr>Target audiences - external </vt:lpstr>
      <vt:lpstr>How have we targeted our audiences in the past?</vt:lpstr>
      <vt:lpstr>New platform: Ways to engage target audiences </vt:lpstr>
      <vt:lpstr>New platform: Ways to engage target audiences </vt:lpstr>
      <vt:lpstr>New platform: Ways to engage target audiences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Platform proposal development process and outcome</dc:title>
  <dc:creator>de Haan, Nicoline (ILRI)</dc:creator>
  <cp:lastModifiedBy>Ballantyne, Peter (ILRI)</cp:lastModifiedBy>
  <cp:revision>69</cp:revision>
  <dcterms:created xsi:type="dcterms:W3CDTF">2020-01-09T13:07:58Z</dcterms:created>
  <dcterms:modified xsi:type="dcterms:W3CDTF">2020-01-29T13:07:39Z</dcterms:modified>
</cp:coreProperties>
</file>