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98" r:id="rId4"/>
    <p:sldId id="259" r:id="rId5"/>
    <p:sldId id="262" r:id="rId6"/>
    <p:sldId id="307" r:id="rId7"/>
    <p:sldId id="309" r:id="rId8"/>
    <p:sldId id="310" r:id="rId9"/>
    <p:sldId id="311" r:id="rId10"/>
    <p:sldId id="318" r:id="rId11"/>
    <p:sldId id="281" r:id="rId12"/>
    <p:sldId id="283" r:id="rId13"/>
    <p:sldId id="280" r:id="rId14"/>
    <p:sldId id="263" r:id="rId15"/>
    <p:sldId id="316" r:id="rId16"/>
    <p:sldId id="317" r:id="rId17"/>
    <p:sldId id="302" r:id="rId18"/>
    <p:sldId id="264" r:id="rId19"/>
    <p:sldId id="287" r:id="rId20"/>
    <p:sldId id="304" r:id="rId21"/>
    <p:sldId id="303" r:id="rId22"/>
    <p:sldId id="300" r:id="rId23"/>
    <p:sldId id="295" r:id="rId24"/>
    <p:sldId id="288" r:id="rId25"/>
    <p:sldId id="289" r:id="rId26"/>
    <p:sldId id="273" r:id="rId27"/>
    <p:sldId id="301" r:id="rId28"/>
    <p:sldId id="29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006699"/>
    <a:srgbClr val="3333FF"/>
    <a:srgbClr val="FFFF66"/>
    <a:srgbClr val="FF5050"/>
    <a:srgbClr val="FF9900"/>
    <a:srgbClr val="0099FF"/>
    <a:srgbClr val="333333"/>
    <a:srgbClr val="008080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marshall\Documents\Projects\West%20Africa%20Dairy%20(MTT)\Paper%20drafts\ILRI%20research%20report%20-%20household%20profit\graphs%20fo%20rresearch%20repor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marshall\Documents\Projects\West%20Africa%20Dairy%20(MTT)\Paper%20drafts\ILRI%20research%20report%20-%20household%20profit\graphs%20fo%20rresearch%20repor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marshall\Documents\Projects\West%20Africa%20Dairy%20(MTT)\Paper%20drafts\ILRI%20research%20report%20-%20household%20profit\graphs%20fo%20rresearch%20repor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marshall\Documents\Projects\West%20Africa%20Dairy%20(MTT)\Paper%20drafts\ILRI%20research%20report%20-%20household%20profit\graphs%20fo%20rresearch%20report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marshall\Documents\Projects\West%20Africa%20Dairy%20(MTT)\Aflatoxin%20testing\Aflatoxin%20feed%20results%20from%20Johann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252129198135948"/>
          <c:y val="0.12303551218656007"/>
          <c:w val="0.80025799966493549"/>
          <c:h val="0.5236510293951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33CCCC"/>
            </a:solidFill>
          </c:spPr>
          <c:invertIfNegative val="0"/>
          <c:cat>
            <c:multiLvlStrRef>
              <c:f>Sheet1!$B$11:$H$12</c:f>
              <c:multiLvlStrCache>
                <c:ptCount val="7"/>
                <c:lvl>
                  <c:pt idx="0">
                    <c:v>Indigenous Zebu </c:v>
                  </c:pt>
                  <c:pt idx="1">
                    <c:v>Indigenous Zebu </c:v>
                  </c:pt>
                  <c:pt idx="2">
                    <c:v>Indigenous Zebu by Guzerat </c:v>
                  </c:pt>
                  <c:pt idx="3">
                    <c:v>Indigenous Zebu by Guzerat</c:v>
                  </c:pt>
                  <c:pt idx="4">
                    <c:v>Indigenous Zebu by Bos Taurus</c:v>
                  </c:pt>
                  <c:pt idx="5">
                    <c:v>Indigenous Zebu by Bos Taurus</c:v>
                  </c:pt>
                  <c:pt idx="6">
                    <c:v>High Bos Taurus</c:v>
                  </c:pt>
                </c:lvl>
                <c:lvl>
                  <c:pt idx="0">
                    <c:v>Poorer management</c:v>
                  </c:pt>
                  <c:pt idx="1">
                    <c:v>Better management</c:v>
                  </c:pt>
                  <c:pt idx="2">
                    <c:v>Poorer management</c:v>
                  </c:pt>
                  <c:pt idx="3">
                    <c:v>Better management</c:v>
                  </c:pt>
                  <c:pt idx="4">
                    <c:v>Poorer management</c:v>
                  </c:pt>
                  <c:pt idx="5">
                    <c:v>Better management</c:v>
                  </c:pt>
                  <c:pt idx="6">
                    <c:v>Better management</c:v>
                  </c:pt>
                </c:lvl>
              </c:multiLvlStrCache>
            </c:multiLvlStrRef>
          </c:cat>
          <c:val>
            <c:numRef>
              <c:f>Sheet1!$B$13:$H$13</c:f>
              <c:numCache>
                <c:formatCode>General</c:formatCode>
                <c:ptCount val="7"/>
                <c:pt idx="0">
                  <c:v>307</c:v>
                </c:pt>
                <c:pt idx="1">
                  <c:v>899</c:v>
                </c:pt>
                <c:pt idx="2">
                  <c:v>408</c:v>
                </c:pt>
                <c:pt idx="3">
                  <c:v>907</c:v>
                </c:pt>
                <c:pt idx="4">
                  <c:v>931</c:v>
                </c:pt>
                <c:pt idx="5">
                  <c:v>1863</c:v>
                </c:pt>
                <c:pt idx="6">
                  <c:v>2251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21-4931-96F0-0E13123845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6179296"/>
        <c:axId val="406181256"/>
      </c:barChart>
      <c:catAx>
        <c:axId val="4061792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Breed group and level of animal management</a:t>
                </a:r>
              </a:p>
            </c:rich>
          </c:tx>
          <c:layout>
            <c:manualLayout>
              <c:xMode val="edge"/>
              <c:yMode val="edge"/>
              <c:x val="0.30013212385037724"/>
              <c:y val="0.92774811198146157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06181256"/>
        <c:crosses val="autoZero"/>
        <c:auto val="1"/>
        <c:lblAlgn val="ctr"/>
        <c:lblOffset val="100"/>
        <c:noMultiLvlLbl val="0"/>
      </c:catAx>
      <c:valAx>
        <c:axId val="4061812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dirty="0"/>
                  <a:t>Liters of milk</a:t>
                </a:r>
              </a:p>
            </c:rich>
          </c:tx>
          <c:layout>
            <c:manualLayout>
              <c:xMode val="edge"/>
              <c:yMode val="edge"/>
              <c:x val="0"/>
              <c:y val="0.2011417967131378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0617929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C000"/>
            </a:solidFill>
            <a:ln>
              <a:solidFill>
                <a:schemeClr val="accent6">
                  <a:lumMod val="75000"/>
                </a:schemeClr>
              </a:solidFill>
            </a:ln>
          </c:spPr>
          <c:invertIfNegative val="0"/>
          <c:cat>
            <c:multiLvlStrRef>
              <c:f>'For proposal'!$B$5:$H$6</c:f>
              <c:multiLvlStrCache>
                <c:ptCount val="7"/>
                <c:lvl>
                  <c:pt idx="0">
                    <c:v>Indigenous Zebu </c:v>
                  </c:pt>
                  <c:pt idx="1">
                    <c:v>Indigenous Zebu </c:v>
                  </c:pt>
                  <c:pt idx="2">
                    <c:v>Indigenous Zebu by Guzerat </c:v>
                  </c:pt>
                  <c:pt idx="3">
                    <c:v>Indigenous Zebu by Guzerat</c:v>
                  </c:pt>
                  <c:pt idx="4">
                    <c:v>Indigenous Zebu by Bos Taurus</c:v>
                  </c:pt>
                  <c:pt idx="5">
                    <c:v>Indigenous Zebu by Bos Taurus</c:v>
                  </c:pt>
                  <c:pt idx="6">
                    <c:v>High Bos Taurus</c:v>
                  </c:pt>
                </c:lvl>
                <c:lvl>
                  <c:pt idx="0">
                    <c:v>*</c:v>
                  </c:pt>
                  <c:pt idx="1">
                    <c:v>**</c:v>
                  </c:pt>
                  <c:pt idx="2">
                    <c:v>*</c:v>
                  </c:pt>
                  <c:pt idx="3">
                    <c:v>**</c:v>
                  </c:pt>
                  <c:pt idx="4">
                    <c:v>**</c:v>
                  </c:pt>
                  <c:pt idx="5">
                    <c:v>***</c:v>
                  </c:pt>
                  <c:pt idx="6">
                    <c:v>****</c:v>
                  </c:pt>
                </c:lvl>
              </c:multiLvlStrCache>
            </c:multiLvlStrRef>
          </c:cat>
          <c:val>
            <c:numRef>
              <c:f>'For proposal'!$B$7:$H$7</c:f>
              <c:numCache>
                <c:formatCode>#,##0</c:formatCode>
                <c:ptCount val="7"/>
                <c:pt idx="0">
                  <c:v>60234.746298738057</c:v>
                </c:pt>
                <c:pt idx="1">
                  <c:v>142040.68362521462</c:v>
                </c:pt>
                <c:pt idx="2">
                  <c:v>65383.880774850782</c:v>
                </c:pt>
                <c:pt idx="3">
                  <c:v>186669.62549053412</c:v>
                </c:pt>
                <c:pt idx="4">
                  <c:v>236028.07334963517</c:v>
                </c:pt>
                <c:pt idx="5">
                  <c:v>479524.7030305576</c:v>
                </c:pt>
                <c:pt idx="6">
                  <c:v>407441.15623648488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DC-4DBA-A22B-22C4727188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6248784"/>
        <c:axId val="396243688"/>
      </c:barChart>
      <c:catAx>
        <c:axId val="396248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 b="1"/>
                </a:pPr>
                <a:r>
                  <a:rPr lang="en-US" sz="1400" b="1"/>
                  <a:t>Breed type and management level</a:t>
                </a:r>
              </a:p>
            </c:rich>
          </c:tx>
          <c:layout>
            <c:manualLayout>
              <c:xMode val="edge"/>
              <c:yMode val="edge"/>
              <c:x val="0.3936969359808285"/>
              <c:y val="0.92649833114044111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96243688"/>
        <c:crosses val="autoZero"/>
        <c:auto val="1"/>
        <c:lblAlgn val="ctr"/>
        <c:lblOffset val="100"/>
        <c:noMultiLvlLbl val="0"/>
      </c:catAx>
      <c:valAx>
        <c:axId val="396243688"/>
        <c:scaling>
          <c:orientation val="minMax"/>
          <c:max val="50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 b="1"/>
                </a:pPr>
                <a:r>
                  <a:rPr lang="en-US" sz="1400" b="1" dirty="0"/>
                  <a:t>Household profit (CFA per cow per annum)</a:t>
                </a:r>
              </a:p>
            </c:rich>
          </c:tx>
          <c:layout>
            <c:manualLayout>
              <c:xMode val="edge"/>
              <c:yMode val="edge"/>
              <c:x val="5.208333333333333E-3"/>
              <c:y val="3.590359373118409E-2"/>
            </c:manualLayout>
          </c:layout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96248784"/>
        <c:crosses val="autoZero"/>
        <c:crossBetween val="between"/>
        <c:majorUnit val="10000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40552352830896"/>
          <c:y val="6.0939525416465801E-2"/>
          <c:w val="0.59391856685634736"/>
          <c:h val="0.4842345599657185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Sheet1!$A$42</c:f>
              <c:strCache>
                <c:ptCount val="1"/>
                <c:pt idx="0">
                  <c:v>Milk offtake</c:v>
                </c:pt>
              </c:strCache>
            </c:strRef>
          </c:tx>
          <c:spPr>
            <a:solidFill>
              <a:srgbClr val="3333FF"/>
            </a:solidFill>
          </c:spPr>
          <c:invertIfNegative val="0"/>
          <c:cat>
            <c:multiLvlStrRef>
              <c:f>Sheet1!$B$40:$H$41</c:f>
              <c:multiLvlStrCache>
                <c:ptCount val="7"/>
                <c:lvl>
                  <c:pt idx="0">
                    <c:v>Indigenous Zebu </c:v>
                  </c:pt>
                  <c:pt idx="1">
                    <c:v>Indigenous Zebu </c:v>
                  </c:pt>
                  <c:pt idx="2">
                    <c:v>Indigenous Zebu by Guzerat </c:v>
                  </c:pt>
                  <c:pt idx="3">
                    <c:v>Indigenous Zebu by Guzerat</c:v>
                  </c:pt>
                  <c:pt idx="4">
                    <c:v>Indigenous Zebu by Bos Taurus</c:v>
                  </c:pt>
                  <c:pt idx="5">
                    <c:v>Indigenous Zebu by Bos Taurus</c:v>
                  </c:pt>
                  <c:pt idx="6">
                    <c:v>High Bos Taurus</c:v>
                  </c:pt>
                </c:lvl>
                <c:lvl>
                  <c:pt idx="0">
                    <c:v>Poorer management</c:v>
                  </c:pt>
                  <c:pt idx="1">
                    <c:v>Better management</c:v>
                  </c:pt>
                  <c:pt idx="2">
                    <c:v>Poorer management</c:v>
                  </c:pt>
                  <c:pt idx="3">
                    <c:v>Better management</c:v>
                  </c:pt>
                  <c:pt idx="4">
                    <c:v>Poorer management</c:v>
                  </c:pt>
                  <c:pt idx="5">
                    <c:v>Better management</c:v>
                  </c:pt>
                  <c:pt idx="6">
                    <c:v>Better management</c:v>
                  </c:pt>
                </c:lvl>
              </c:multiLvlStrCache>
            </c:multiLvlStrRef>
          </c:cat>
          <c:val>
            <c:numRef>
              <c:f>Sheet1!$B$42:$H$42</c:f>
              <c:numCache>
                <c:formatCode>#,##0</c:formatCode>
                <c:ptCount val="7"/>
                <c:pt idx="0">
                  <c:v>87618.951598278756</c:v>
                </c:pt>
                <c:pt idx="1">
                  <c:v>283789.16268238839</c:v>
                </c:pt>
                <c:pt idx="2">
                  <c:v>111363.5143214289</c:v>
                </c:pt>
                <c:pt idx="3">
                  <c:v>319999.64931545279</c:v>
                </c:pt>
                <c:pt idx="4">
                  <c:v>253908.81265285792</c:v>
                </c:pt>
                <c:pt idx="5">
                  <c:v>657646.33811521367</c:v>
                </c:pt>
                <c:pt idx="6">
                  <c:v>710946.5893015028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34-471E-81BE-4E6020F07A74}"/>
            </c:ext>
          </c:extLst>
        </c:ser>
        <c:ser>
          <c:idx val="1"/>
          <c:order val="1"/>
          <c:tx>
            <c:strRef>
              <c:f>Sheet1!$A$43</c:f>
              <c:strCache>
                <c:ptCount val="1"/>
                <c:pt idx="0">
                  <c:v>Milk suckled by calves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multiLvlStrRef>
              <c:f>Sheet1!$B$40:$H$41</c:f>
              <c:multiLvlStrCache>
                <c:ptCount val="7"/>
                <c:lvl>
                  <c:pt idx="0">
                    <c:v>Indigenous Zebu </c:v>
                  </c:pt>
                  <c:pt idx="1">
                    <c:v>Indigenous Zebu </c:v>
                  </c:pt>
                  <c:pt idx="2">
                    <c:v>Indigenous Zebu by Guzerat </c:v>
                  </c:pt>
                  <c:pt idx="3">
                    <c:v>Indigenous Zebu by Guzerat</c:v>
                  </c:pt>
                  <c:pt idx="4">
                    <c:v>Indigenous Zebu by Bos Taurus</c:v>
                  </c:pt>
                  <c:pt idx="5">
                    <c:v>Indigenous Zebu by Bos Taurus</c:v>
                  </c:pt>
                  <c:pt idx="6">
                    <c:v>High Bos Taurus</c:v>
                  </c:pt>
                </c:lvl>
                <c:lvl>
                  <c:pt idx="0">
                    <c:v>Poorer management</c:v>
                  </c:pt>
                  <c:pt idx="1">
                    <c:v>Better management</c:v>
                  </c:pt>
                  <c:pt idx="2">
                    <c:v>Poorer management</c:v>
                  </c:pt>
                  <c:pt idx="3">
                    <c:v>Better management</c:v>
                  </c:pt>
                  <c:pt idx="4">
                    <c:v>Poorer management</c:v>
                  </c:pt>
                  <c:pt idx="5">
                    <c:v>Better management</c:v>
                  </c:pt>
                  <c:pt idx="6">
                    <c:v>Better management</c:v>
                  </c:pt>
                </c:lvl>
              </c:multiLvlStrCache>
            </c:multiLvlStrRef>
          </c:cat>
          <c:val>
            <c:numRef>
              <c:f>Sheet1!$B$43:$H$43</c:f>
              <c:numCache>
                <c:formatCode>#,##0</c:formatCode>
                <c:ptCount val="7"/>
                <c:pt idx="0">
                  <c:v>139853.88832731015</c:v>
                </c:pt>
                <c:pt idx="1">
                  <c:v>167033.11574761715</c:v>
                </c:pt>
                <c:pt idx="2">
                  <c:v>125609.06091634918</c:v>
                </c:pt>
                <c:pt idx="3">
                  <c:v>150032.85740025004</c:v>
                </c:pt>
                <c:pt idx="4">
                  <c:v>138570.31198012442</c:v>
                </c:pt>
                <c:pt idx="5">
                  <c:v>165512.75930953957</c:v>
                </c:pt>
                <c:pt idx="6">
                  <c:v>158137.24913250317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34-471E-81BE-4E6020F07A74}"/>
            </c:ext>
          </c:extLst>
        </c:ser>
        <c:ser>
          <c:idx val="2"/>
          <c:order val="2"/>
          <c:tx>
            <c:strRef>
              <c:f>Sheet1!$A$44</c:f>
              <c:strCache>
                <c:ptCount val="1"/>
                <c:pt idx="0">
                  <c:v>Animals</c:v>
                </c:pt>
              </c:strCache>
            </c:strRef>
          </c:tx>
          <c:invertIfNegative val="0"/>
          <c:cat>
            <c:multiLvlStrRef>
              <c:f>Sheet1!$B$40:$H$41</c:f>
              <c:multiLvlStrCache>
                <c:ptCount val="7"/>
                <c:lvl>
                  <c:pt idx="0">
                    <c:v>Indigenous Zebu </c:v>
                  </c:pt>
                  <c:pt idx="1">
                    <c:v>Indigenous Zebu </c:v>
                  </c:pt>
                  <c:pt idx="2">
                    <c:v>Indigenous Zebu by Guzerat </c:v>
                  </c:pt>
                  <c:pt idx="3">
                    <c:v>Indigenous Zebu by Guzerat</c:v>
                  </c:pt>
                  <c:pt idx="4">
                    <c:v>Indigenous Zebu by Bos Taurus</c:v>
                  </c:pt>
                  <c:pt idx="5">
                    <c:v>Indigenous Zebu by Bos Taurus</c:v>
                  </c:pt>
                  <c:pt idx="6">
                    <c:v>High Bos Taurus</c:v>
                  </c:pt>
                </c:lvl>
                <c:lvl>
                  <c:pt idx="0">
                    <c:v>Poorer management</c:v>
                  </c:pt>
                  <c:pt idx="1">
                    <c:v>Better management</c:v>
                  </c:pt>
                  <c:pt idx="2">
                    <c:v>Poorer management</c:v>
                  </c:pt>
                  <c:pt idx="3">
                    <c:v>Better management</c:v>
                  </c:pt>
                  <c:pt idx="4">
                    <c:v>Poorer management</c:v>
                  </c:pt>
                  <c:pt idx="5">
                    <c:v>Better management</c:v>
                  </c:pt>
                  <c:pt idx="6">
                    <c:v>Better management</c:v>
                  </c:pt>
                </c:lvl>
              </c:multiLvlStrCache>
            </c:multiLvlStrRef>
          </c:cat>
          <c:val>
            <c:numRef>
              <c:f>Sheet1!$B$44:$H$44</c:f>
              <c:numCache>
                <c:formatCode>#,##0</c:formatCode>
                <c:ptCount val="7"/>
                <c:pt idx="0">
                  <c:v>106554.30265298407</c:v>
                </c:pt>
                <c:pt idx="1">
                  <c:v>129377.20486057141</c:v>
                </c:pt>
                <c:pt idx="2">
                  <c:v>118093.75674418604</c:v>
                </c:pt>
                <c:pt idx="3">
                  <c:v>141475.70250000001</c:v>
                </c:pt>
                <c:pt idx="4">
                  <c:v>251578.90518652007</c:v>
                </c:pt>
                <c:pt idx="5">
                  <c:v>297898.54079096968</c:v>
                </c:pt>
                <c:pt idx="6">
                  <c:v>408180.41858823522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A34-471E-81BE-4E6020F07A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6246824"/>
        <c:axId val="396257800"/>
      </c:barChart>
      <c:catAx>
        <c:axId val="3962468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/>
                </a:pPr>
                <a:r>
                  <a:rPr lang="en-US" sz="1600" b="1"/>
                  <a:t>Breed group and level of animal management</a:t>
                </a:r>
              </a:p>
            </c:rich>
          </c:tx>
          <c:layout>
            <c:manualLayout>
              <c:xMode val="edge"/>
              <c:yMode val="edge"/>
              <c:x val="0.2610354178204084"/>
              <c:y val="0.86788310115081768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396257800"/>
        <c:crosses val="autoZero"/>
        <c:auto val="1"/>
        <c:lblAlgn val="ctr"/>
        <c:lblOffset val="100"/>
        <c:noMultiLvlLbl val="0"/>
      </c:catAx>
      <c:valAx>
        <c:axId val="396257800"/>
        <c:scaling>
          <c:orientation val="minMax"/>
          <c:max val="125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 b="1"/>
                </a:pPr>
                <a:r>
                  <a:rPr lang="en-US" sz="1600" b="1"/>
                  <a:t>Revenue (CFA per cow per annum) </a:t>
                </a:r>
              </a:p>
            </c:rich>
          </c:tx>
          <c:layout>
            <c:manualLayout>
              <c:xMode val="edge"/>
              <c:yMode val="edge"/>
              <c:x val="1.0861923509561305E-2"/>
              <c:y val="5.0735443783812735E-2"/>
            </c:manualLayout>
          </c:layout>
          <c:overlay val="0"/>
        </c:title>
        <c:numFmt formatCode="#,##0" sourceLinked="1"/>
        <c:majorTickMark val="out"/>
        <c:minorTickMark val="none"/>
        <c:tickLblPos val="nextTo"/>
        <c:crossAx val="396246824"/>
        <c:crosses val="autoZero"/>
        <c:crossBetween val="between"/>
        <c:majorUnit val="250000"/>
      </c:valAx>
    </c:plotArea>
    <c:legend>
      <c:legendPos val="r"/>
      <c:layout>
        <c:manualLayout>
          <c:xMode val="edge"/>
          <c:yMode val="edge"/>
          <c:x val="0.78235053959016376"/>
          <c:y val="0.36656142741772663"/>
          <c:w val="0.2118738827582749"/>
          <c:h val="0.3822615081768625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54956591964465"/>
          <c:y val="3.897060367454068E-2"/>
          <c:w val="0.60634856540368354"/>
          <c:h val="0.536238582677165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Sheet1!$A$51</c:f>
              <c:strCache>
                <c:ptCount val="1"/>
                <c:pt idx="0">
                  <c:v>Milk suckled by calves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multiLvlStrRef>
              <c:f>Sheet1!$B$49:$H$50</c:f>
              <c:multiLvlStrCache>
                <c:ptCount val="7"/>
                <c:lvl>
                  <c:pt idx="0">
                    <c:v>Indigenous Zebu </c:v>
                  </c:pt>
                  <c:pt idx="1">
                    <c:v>Indigenous Zebu </c:v>
                  </c:pt>
                  <c:pt idx="2">
                    <c:v>Indigenous Zebu by Guzerat </c:v>
                  </c:pt>
                  <c:pt idx="3">
                    <c:v>Indigenous Zebu by Guzerat</c:v>
                  </c:pt>
                  <c:pt idx="4">
                    <c:v>Indigenous Zebu by Bos Taurus</c:v>
                  </c:pt>
                  <c:pt idx="5">
                    <c:v>Indigenous Zebu by Bos Taurus</c:v>
                  </c:pt>
                  <c:pt idx="6">
                    <c:v>High Bos Taurus</c:v>
                  </c:pt>
                </c:lvl>
                <c:lvl>
                  <c:pt idx="0">
                    <c:v>Poorer management</c:v>
                  </c:pt>
                  <c:pt idx="1">
                    <c:v>Better management</c:v>
                  </c:pt>
                  <c:pt idx="2">
                    <c:v>Poorer management</c:v>
                  </c:pt>
                  <c:pt idx="3">
                    <c:v>Better management</c:v>
                  </c:pt>
                  <c:pt idx="4">
                    <c:v>Poorer management</c:v>
                  </c:pt>
                  <c:pt idx="5">
                    <c:v>Better management</c:v>
                  </c:pt>
                  <c:pt idx="6">
                    <c:v>Better management</c:v>
                  </c:pt>
                </c:lvl>
              </c:multiLvlStrCache>
            </c:multiLvlStrRef>
          </c:cat>
          <c:val>
            <c:numRef>
              <c:f>Sheet1!$B$51:$H$51</c:f>
              <c:numCache>
                <c:formatCode>#,##0</c:formatCode>
                <c:ptCount val="7"/>
                <c:pt idx="0">
                  <c:v>139853.88832731015</c:v>
                </c:pt>
                <c:pt idx="1">
                  <c:v>167033.11574761715</c:v>
                </c:pt>
                <c:pt idx="2">
                  <c:v>125609.06091634918</c:v>
                </c:pt>
                <c:pt idx="3">
                  <c:v>150032.85740025004</c:v>
                </c:pt>
                <c:pt idx="4">
                  <c:v>138570.31198012442</c:v>
                </c:pt>
                <c:pt idx="5">
                  <c:v>165512.75930953957</c:v>
                </c:pt>
                <c:pt idx="6">
                  <c:v>158137.24913250317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E4-4773-B48B-9E8526B292BF}"/>
            </c:ext>
          </c:extLst>
        </c:ser>
        <c:ser>
          <c:idx val="1"/>
          <c:order val="1"/>
          <c:tx>
            <c:strRef>
              <c:f>Sheet1!$A$52</c:f>
              <c:strCache>
                <c:ptCount val="1"/>
                <c:pt idx="0">
                  <c:v>Feed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multiLvlStrRef>
              <c:f>Sheet1!$B$49:$H$50</c:f>
              <c:multiLvlStrCache>
                <c:ptCount val="7"/>
                <c:lvl>
                  <c:pt idx="0">
                    <c:v>Indigenous Zebu </c:v>
                  </c:pt>
                  <c:pt idx="1">
                    <c:v>Indigenous Zebu </c:v>
                  </c:pt>
                  <c:pt idx="2">
                    <c:v>Indigenous Zebu by Guzerat </c:v>
                  </c:pt>
                  <c:pt idx="3">
                    <c:v>Indigenous Zebu by Guzerat</c:v>
                  </c:pt>
                  <c:pt idx="4">
                    <c:v>Indigenous Zebu by Bos Taurus</c:v>
                  </c:pt>
                  <c:pt idx="5">
                    <c:v>Indigenous Zebu by Bos Taurus</c:v>
                  </c:pt>
                  <c:pt idx="6">
                    <c:v>High Bos Taurus</c:v>
                  </c:pt>
                </c:lvl>
                <c:lvl>
                  <c:pt idx="0">
                    <c:v>Poorer management</c:v>
                  </c:pt>
                  <c:pt idx="1">
                    <c:v>Better management</c:v>
                  </c:pt>
                  <c:pt idx="2">
                    <c:v>Poorer management</c:v>
                  </c:pt>
                  <c:pt idx="3">
                    <c:v>Better management</c:v>
                  </c:pt>
                  <c:pt idx="4">
                    <c:v>Poorer management</c:v>
                  </c:pt>
                  <c:pt idx="5">
                    <c:v>Better management</c:v>
                  </c:pt>
                  <c:pt idx="6">
                    <c:v>Better management</c:v>
                  </c:pt>
                </c:lvl>
              </c:multiLvlStrCache>
            </c:multiLvlStrRef>
          </c:cat>
          <c:val>
            <c:numRef>
              <c:f>Sheet1!$B$52:$H$52</c:f>
              <c:numCache>
                <c:formatCode>#,##0</c:formatCode>
                <c:ptCount val="7"/>
                <c:pt idx="0">
                  <c:v>78048.245297220798</c:v>
                </c:pt>
                <c:pt idx="1">
                  <c:v>214837.80484166666</c:v>
                </c:pt>
                <c:pt idx="2">
                  <c:v>108000.80712424904</c:v>
                </c:pt>
                <c:pt idx="3">
                  <c:v>218423.91468401084</c:v>
                </c:pt>
                <c:pt idx="4">
                  <c:v>205285.88367272052</c:v>
                </c:pt>
                <c:pt idx="5">
                  <c:v>405276.03334333107</c:v>
                </c:pt>
                <c:pt idx="6">
                  <c:v>723609.93575986859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E4-4773-B48B-9E8526B292BF}"/>
            </c:ext>
          </c:extLst>
        </c:ser>
        <c:ser>
          <c:idx val="3"/>
          <c:order val="2"/>
          <c:tx>
            <c:strRef>
              <c:f>Sheet1!$A$53</c:f>
              <c:strCache>
                <c:ptCount val="1"/>
                <c:pt idx="0">
                  <c:v>Labour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multiLvlStrRef>
              <c:f>Sheet1!$B$49:$H$50</c:f>
              <c:multiLvlStrCache>
                <c:ptCount val="7"/>
                <c:lvl>
                  <c:pt idx="0">
                    <c:v>Indigenous Zebu </c:v>
                  </c:pt>
                  <c:pt idx="1">
                    <c:v>Indigenous Zebu </c:v>
                  </c:pt>
                  <c:pt idx="2">
                    <c:v>Indigenous Zebu by Guzerat </c:v>
                  </c:pt>
                  <c:pt idx="3">
                    <c:v>Indigenous Zebu by Guzerat</c:v>
                  </c:pt>
                  <c:pt idx="4">
                    <c:v>Indigenous Zebu by Bos Taurus</c:v>
                  </c:pt>
                  <c:pt idx="5">
                    <c:v>Indigenous Zebu by Bos Taurus</c:v>
                  </c:pt>
                  <c:pt idx="6">
                    <c:v>High Bos Taurus</c:v>
                  </c:pt>
                </c:lvl>
                <c:lvl>
                  <c:pt idx="0">
                    <c:v>Poorer management</c:v>
                  </c:pt>
                  <c:pt idx="1">
                    <c:v>Better management</c:v>
                  </c:pt>
                  <c:pt idx="2">
                    <c:v>Poorer management</c:v>
                  </c:pt>
                  <c:pt idx="3">
                    <c:v>Better management</c:v>
                  </c:pt>
                  <c:pt idx="4">
                    <c:v>Poorer management</c:v>
                  </c:pt>
                  <c:pt idx="5">
                    <c:v>Better management</c:v>
                  </c:pt>
                  <c:pt idx="6">
                    <c:v>Better management</c:v>
                  </c:pt>
                </c:lvl>
              </c:multiLvlStrCache>
            </c:multiLvlStrRef>
          </c:cat>
          <c:val>
            <c:numRef>
              <c:f>Sheet1!$B$53:$H$53</c:f>
              <c:numCache>
                <c:formatCode>#,##0</c:formatCode>
                <c:ptCount val="7"/>
                <c:pt idx="0">
                  <c:v>52500</c:v>
                </c:pt>
                <c:pt idx="1">
                  <c:v>52500</c:v>
                </c:pt>
                <c:pt idx="2">
                  <c:v>52500</c:v>
                </c:pt>
                <c:pt idx="3">
                  <c:v>52500</c:v>
                </c:pt>
                <c:pt idx="4">
                  <c:v>52500</c:v>
                </c:pt>
                <c:pt idx="5">
                  <c:v>52500</c:v>
                </c:pt>
                <c:pt idx="6">
                  <c:v>52500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E4-4773-B48B-9E8526B292BF}"/>
            </c:ext>
          </c:extLst>
        </c:ser>
        <c:ser>
          <c:idx val="4"/>
          <c:order val="3"/>
          <c:tx>
            <c:strRef>
              <c:f>Sheet1!$A$54</c:f>
              <c:strCache>
                <c:ptCount val="1"/>
                <c:pt idx="0">
                  <c:v>Housing</c:v>
                </c:pt>
              </c:strCache>
            </c:strRef>
          </c:tx>
          <c:invertIfNegative val="0"/>
          <c:cat>
            <c:multiLvlStrRef>
              <c:f>Sheet1!$B$49:$H$50</c:f>
              <c:multiLvlStrCache>
                <c:ptCount val="7"/>
                <c:lvl>
                  <c:pt idx="0">
                    <c:v>Indigenous Zebu </c:v>
                  </c:pt>
                  <c:pt idx="1">
                    <c:v>Indigenous Zebu </c:v>
                  </c:pt>
                  <c:pt idx="2">
                    <c:v>Indigenous Zebu by Guzerat </c:v>
                  </c:pt>
                  <c:pt idx="3">
                    <c:v>Indigenous Zebu by Guzerat</c:v>
                  </c:pt>
                  <c:pt idx="4">
                    <c:v>Indigenous Zebu by Bos Taurus</c:v>
                  </c:pt>
                  <c:pt idx="5">
                    <c:v>Indigenous Zebu by Bos Taurus</c:v>
                  </c:pt>
                  <c:pt idx="6">
                    <c:v>High Bos Taurus</c:v>
                  </c:pt>
                </c:lvl>
                <c:lvl>
                  <c:pt idx="0">
                    <c:v>Poorer management</c:v>
                  </c:pt>
                  <c:pt idx="1">
                    <c:v>Better management</c:v>
                  </c:pt>
                  <c:pt idx="2">
                    <c:v>Poorer management</c:v>
                  </c:pt>
                  <c:pt idx="3">
                    <c:v>Better management</c:v>
                  </c:pt>
                  <c:pt idx="4">
                    <c:v>Poorer management</c:v>
                  </c:pt>
                  <c:pt idx="5">
                    <c:v>Better management</c:v>
                  </c:pt>
                  <c:pt idx="6">
                    <c:v>Better management</c:v>
                  </c:pt>
                </c:lvl>
              </c:multiLvlStrCache>
            </c:multiLvlStrRef>
          </c:cat>
          <c:val>
            <c:numRef>
              <c:f>Sheet1!$B$54:$H$54</c:f>
              <c:numCache>
                <c:formatCode>#,##0</c:formatCode>
                <c:ptCount val="7"/>
                <c:pt idx="0">
                  <c:v>250</c:v>
                </c:pt>
                <c:pt idx="1">
                  <c:v>250</c:v>
                </c:pt>
                <c:pt idx="2">
                  <c:v>250</c:v>
                </c:pt>
                <c:pt idx="3">
                  <c:v>250</c:v>
                </c:pt>
                <c:pt idx="4">
                  <c:v>7625</c:v>
                </c:pt>
                <c:pt idx="5">
                  <c:v>14062.5</c:v>
                </c:pt>
                <c:pt idx="6">
                  <c:v>14062.5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4E4-4773-B48B-9E8526B292BF}"/>
            </c:ext>
          </c:extLst>
        </c:ser>
        <c:ser>
          <c:idx val="2"/>
          <c:order val="4"/>
          <c:tx>
            <c:strRef>
              <c:f>Sheet1!$A$55</c:f>
              <c:strCache>
                <c:ptCount val="1"/>
                <c:pt idx="0">
                  <c:v>Health-care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multiLvlStrRef>
              <c:f>Sheet1!$B$49:$H$50</c:f>
              <c:multiLvlStrCache>
                <c:ptCount val="7"/>
                <c:lvl>
                  <c:pt idx="0">
                    <c:v>Indigenous Zebu </c:v>
                  </c:pt>
                  <c:pt idx="1">
                    <c:v>Indigenous Zebu </c:v>
                  </c:pt>
                  <c:pt idx="2">
                    <c:v>Indigenous Zebu by Guzerat </c:v>
                  </c:pt>
                  <c:pt idx="3">
                    <c:v>Indigenous Zebu by Guzerat</c:v>
                  </c:pt>
                  <c:pt idx="4">
                    <c:v>Indigenous Zebu by Bos Taurus</c:v>
                  </c:pt>
                  <c:pt idx="5">
                    <c:v>Indigenous Zebu by Bos Taurus</c:v>
                  </c:pt>
                  <c:pt idx="6">
                    <c:v>High Bos Taurus</c:v>
                  </c:pt>
                </c:lvl>
                <c:lvl>
                  <c:pt idx="0">
                    <c:v>Poorer management</c:v>
                  </c:pt>
                  <c:pt idx="1">
                    <c:v>Better management</c:v>
                  </c:pt>
                  <c:pt idx="2">
                    <c:v>Poorer management</c:v>
                  </c:pt>
                  <c:pt idx="3">
                    <c:v>Better management</c:v>
                  </c:pt>
                  <c:pt idx="4">
                    <c:v>Poorer management</c:v>
                  </c:pt>
                  <c:pt idx="5">
                    <c:v>Better management</c:v>
                  </c:pt>
                  <c:pt idx="6">
                    <c:v>Better management</c:v>
                  </c:pt>
                </c:lvl>
              </c:multiLvlStrCache>
            </c:multiLvlStrRef>
          </c:cat>
          <c:val>
            <c:numRef>
              <c:f>Sheet1!$B$55:$H$55</c:f>
              <c:numCache>
                <c:formatCode>#,##0</c:formatCode>
                <c:ptCount val="7"/>
                <c:pt idx="0">
                  <c:v>390.26265530396597</c:v>
                </c:pt>
                <c:pt idx="1">
                  <c:v>787.87907607852662</c:v>
                </c:pt>
                <c:pt idx="2">
                  <c:v>572.58316651510256</c:v>
                </c:pt>
                <c:pt idx="3">
                  <c:v>881.81164090778634</c:v>
                </c:pt>
                <c:pt idx="4">
                  <c:v>1298.7608170224139</c:v>
                </c:pt>
                <c:pt idx="5">
                  <c:v>1431.6425322948235</c:v>
                </c:pt>
                <c:pt idx="6">
                  <c:v>3051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4E4-4773-B48B-9E8526B292BF}"/>
            </c:ext>
          </c:extLst>
        </c:ser>
        <c:ser>
          <c:idx val="5"/>
          <c:order val="5"/>
          <c:tx>
            <c:strRef>
              <c:f>Sheet1!$A$56</c:f>
              <c:strCache>
                <c:ptCount val="1"/>
                <c:pt idx="0">
                  <c:v>Watering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cat>
            <c:multiLvlStrRef>
              <c:f>Sheet1!$B$49:$H$50</c:f>
              <c:multiLvlStrCache>
                <c:ptCount val="7"/>
                <c:lvl>
                  <c:pt idx="0">
                    <c:v>Indigenous Zebu </c:v>
                  </c:pt>
                  <c:pt idx="1">
                    <c:v>Indigenous Zebu </c:v>
                  </c:pt>
                  <c:pt idx="2">
                    <c:v>Indigenous Zebu by Guzerat </c:v>
                  </c:pt>
                  <c:pt idx="3">
                    <c:v>Indigenous Zebu by Guzerat</c:v>
                  </c:pt>
                  <c:pt idx="4">
                    <c:v>Indigenous Zebu by Bos Taurus</c:v>
                  </c:pt>
                  <c:pt idx="5">
                    <c:v>Indigenous Zebu by Bos Taurus</c:v>
                  </c:pt>
                  <c:pt idx="6">
                    <c:v>High Bos Taurus</c:v>
                  </c:pt>
                </c:lvl>
                <c:lvl>
                  <c:pt idx="0">
                    <c:v>Poorer management</c:v>
                  </c:pt>
                  <c:pt idx="1">
                    <c:v>Better management</c:v>
                  </c:pt>
                  <c:pt idx="2">
                    <c:v>Poorer management</c:v>
                  </c:pt>
                  <c:pt idx="3">
                    <c:v>Better management</c:v>
                  </c:pt>
                  <c:pt idx="4">
                    <c:v>Poorer management</c:v>
                  </c:pt>
                  <c:pt idx="5">
                    <c:v>Better management</c:v>
                  </c:pt>
                  <c:pt idx="6">
                    <c:v>Better management</c:v>
                  </c:pt>
                </c:lvl>
              </c:multiLvlStrCache>
            </c:multiLvlStrRef>
          </c:cat>
          <c:val>
            <c:numRef>
              <c:f>Sheet1!$B$56:$H$56</c:f>
              <c:numCache>
                <c:formatCode>#,##0</c:formatCode>
                <c:ptCount val="7"/>
                <c:pt idx="0">
                  <c:v>2750</c:v>
                </c:pt>
                <c:pt idx="1">
                  <c:v>2750</c:v>
                </c:pt>
                <c:pt idx="2">
                  <c:v>2750</c:v>
                </c:pt>
                <c:pt idx="3">
                  <c:v>2750</c:v>
                </c:pt>
                <c:pt idx="4">
                  <c:v>2750</c:v>
                </c:pt>
                <c:pt idx="5">
                  <c:v>2750</c:v>
                </c:pt>
                <c:pt idx="6">
                  <c:v>2750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4E4-4773-B48B-9E8526B292BF}"/>
            </c:ext>
          </c:extLst>
        </c:ser>
        <c:ser>
          <c:idx val="6"/>
          <c:order val="6"/>
          <c:tx>
            <c:strRef>
              <c:f>Sheet1!$A$57</c:f>
              <c:strCache>
                <c:ptCount val="1"/>
                <c:pt idx="0">
                  <c:v>Marketing and transport</c:v>
                </c:pt>
              </c:strCache>
            </c:strRef>
          </c:tx>
          <c:invertIfNegative val="0"/>
          <c:cat>
            <c:multiLvlStrRef>
              <c:f>Sheet1!$B$49:$H$50</c:f>
              <c:multiLvlStrCache>
                <c:ptCount val="7"/>
                <c:lvl>
                  <c:pt idx="0">
                    <c:v>Indigenous Zebu </c:v>
                  </c:pt>
                  <c:pt idx="1">
                    <c:v>Indigenous Zebu </c:v>
                  </c:pt>
                  <c:pt idx="2">
                    <c:v>Indigenous Zebu by Guzerat </c:v>
                  </c:pt>
                  <c:pt idx="3">
                    <c:v>Indigenous Zebu by Guzerat</c:v>
                  </c:pt>
                  <c:pt idx="4">
                    <c:v>Indigenous Zebu by Bos Taurus</c:v>
                  </c:pt>
                  <c:pt idx="5">
                    <c:v>Indigenous Zebu by Bos Taurus</c:v>
                  </c:pt>
                  <c:pt idx="6">
                    <c:v>High Bos Taurus</c:v>
                  </c:pt>
                </c:lvl>
                <c:lvl>
                  <c:pt idx="0">
                    <c:v>Poorer management</c:v>
                  </c:pt>
                  <c:pt idx="1">
                    <c:v>Better management</c:v>
                  </c:pt>
                  <c:pt idx="2">
                    <c:v>Poorer management</c:v>
                  </c:pt>
                  <c:pt idx="3">
                    <c:v>Better management</c:v>
                  </c:pt>
                  <c:pt idx="4">
                    <c:v>Poorer management</c:v>
                  </c:pt>
                  <c:pt idx="5">
                    <c:v>Better management</c:v>
                  </c:pt>
                  <c:pt idx="6">
                    <c:v>Better management</c:v>
                  </c:pt>
                </c:lvl>
              </c:multiLvlStrCache>
            </c:multiLvlStrRef>
          </c:cat>
          <c:val>
            <c:numRef>
              <c:f>Sheet1!$B$57:$H$57</c:f>
              <c:numCache>
                <c:formatCode>#,##0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4E4-4773-B48B-9E8526B292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6249176"/>
        <c:axId val="396253096"/>
      </c:barChart>
      <c:catAx>
        <c:axId val="396249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Breed group and level of animal management</a:t>
                </a:r>
              </a:p>
            </c:rich>
          </c:tx>
          <c:layout>
            <c:manualLayout>
              <c:xMode val="edge"/>
              <c:yMode val="edge"/>
              <c:x val="0.25511489230961715"/>
              <c:y val="0.93391686419663467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396253096"/>
        <c:crosses val="autoZero"/>
        <c:auto val="1"/>
        <c:lblAlgn val="ctr"/>
        <c:lblOffset val="100"/>
        <c:noMultiLvlLbl val="0"/>
      </c:catAx>
      <c:valAx>
        <c:axId val="396253096"/>
        <c:scaling>
          <c:orientation val="minMax"/>
          <c:max val="125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Costs (CFA per cow per annum)</a:t>
                </a:r>
              </a:p>
            </c:rich>
          </c:tx>
          <c:layout>
            <c:manualLayout>
              <c:xMode val="edge"/>
              <c:yMode val="edge"/>
              <c:x val="8.0884790716949859E-3"/>
              <c:y val="6.2303937007874018E-2"/>
            </c:manualLayout>
          </c:layout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96249176"/>
        <c:crosses val="autoZero"/>
        <c:crossBetween val="between"/>
        <c:majorUnit val="250000"/>
      </c:valAx>
    </c:plotArea>
    <c:legend>
      <c:legendPos val="r"/>
      <c:layout>
        <c:manualLayout>
          <c:xMode val="edge"/>
          <c:yMode val="edge"/>
          <c:x val="0.76252860740718542"/>
          <c:y val="2.1457954774883905E-2"/>
          <c:w val="0.23578440852788138"/>
          <c:h val="0.92084973753280841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373760961092856E-2"/>
          <c:y val="0.15915065616797899"/>
          <c:w val="0.88018897637795279"/>
          <c:h val="0.662042546238140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Graph!$B$1</c:f>
              <c:strCache>
                <c:ptCount val="1"/>
                <c:pt idx="0">
                  <c:v>Test Result (ppb)</c:v>
                </c:pt>
              </c:strCache>
            </c:strRef>
          </c:tx>
          <c:spPr>
            <a:solidFill>
              <a:srgbClr val="3333FF"/>
            </a:solidFill>
          </c:spPr>
          <c:invertIfNegative val="0"/>
          <c:val>
            <c:numRef>
              <c:f>Graph!$B$2:$B$165</c:f>
              <c:numCache>
                <c:formatCode>General</c:formatCode>
                <c:ptCount val="16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2.4804684263568757</c:v>
                </c:pt>
                <c:pt idx="6">
                  <c:v>3.1438530556613333</c:v>
                </c:pt>
                <c:pt idx="7">
                  <c:v>3.4336000746541919</c:v>
                </c:pt>
                <c:pt idx="8">
                  <c:v>3.6947677005236153</c:v>
                </c:pt>
                <c:pt idx="9">
                  <c:v>3.9187937648549296</c:v>
                </c:pt>
                <c:pt idx="10">
                  <c:v>4.2255180541169981</c:v>
                </c:pt>
                <c:pt idx="11">
                  <c:v>6.6169896578755223</c:v>
                </c:pt>
                <c:pt idx="12">
                  <c:v>7.1567088170260424</c:v>
                </c:pt>
                <c:pt idx="13">
                  <c:v>8.1295342570428542</c:v>
                </c:pt>
                <c:pt idx="14">
                  <c:v>11.020022984724804</c:v>
                </c:pt>
                <c:pt idx="15">
                  <c:v>11.316319350181738</c:v>
                </c:pt>
                <c:pt idx="16">
                  <c:v>12.85805919991701</c:v>
                </c:pt>
                <c:pt idx="17">
                  <c:v>14.776994872890111</c:v>
                </c:pt>
                <c:pt idx="18">
                  <c:v>14.985673452098174</c:v>
                </c:pt>
                <c:pt idx="19">
                  <c:v>25.634629718286671</c:v>
                </c:pt>
                <c:pt idx="20">
                  <c:v>28.903956889459462</c:v>
                </c:pt>
                <c:pt idx="21">
                  <c:v>31.308892170471051</c:v>
                </c:pt>
                <c:pt idx="22">
                  <c:v>31.916845319443389</c:v>
                </c:pt>
                <c:pt idx="23">
                  <c:v>32.849825151999426</c:v>
                </c:pt>
                <c:pt idx="24">
                  <c:v>40.197407620840146</c:v>
                </c:pt>
                <c:pt idx="25">
                  <c:v>40.499013922079513</c:v>
                </c:pt>
                <c:pt idx="26">
                  <c:v>52.150440435372367</c:v>
                </c:pt>
                <c:pt idx="27">
                  <c:v>63.828018029666502</c:v>
                </c:pt>
                <c:pt idx="28">
                  <c:v>78.598864013470433</c:v>
                </c:pt>
                <c:pt idx="29">
                  <c:v>85.550905620634794</c:v>
                </c:pt>
                <c:pt idx="30">
                  <c:v>115.94824427280093</c:v>
                </c:pt>
                <c:pt idx="31">
                  <c:v>116.05770265800193</c:v>
                </c:pt>
                <c:pt idx="32">
                  <c:v>130.44907198252545</c:v>
                </c:pt>
                <c:pt idx="33">
                  <c:v>213.10074370196813</c:v>
                </c:pt>
                <c:pt idx="34">
                  <c:v>281.71844229739662</c:v>
                </c:pt>
                <c:pt idx="35">
                  <c:v>305.15408872884416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8.2755641049962372E-2</c:v>
                </c:pt>
                <c:pt idx="40">
                  <c:v>0.1693088634365843</c:v>
                </c:pt>
                <c:pt idx="41">
                  <c:v>0.23672607153315808</c:v>
                </c:pt>
                <c:pt idx="42">
                  <c:v>0.25961828247248148</c:v>
                </c:pt>
                <c:pt idx="43">
                  <c:v>0.33725432452412263</c:v>
                </c:pt>
                <c:pt idx="44">
                  <c:v>0.38414119424809484</c:v>
                </c:pt>
                <c:pt idx="45">
                  <c:v>0.41305903789486381</c:v>
                </c:pt>
                <c:pt idx="46">
                  <c:v>0.5660390227915516</c:v>
                </c:pt>
                <c:pt idx="47">
                  <c:v>0.60893092478186994</c:v>
                </c:pt>
                <c:pt idx="48">
                  <c:v>0.89647341025258143</c:v>
                </c:pt>
                <c:pt idx="49">
                  <c:v>0.92638884614698569</c:v>
                </c:pt>
                <c:pt idx="50">
                  <c:v>17.979881908235555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1.6615228751354534</c:v>
                </c:pt>
                <c:pt idx="61">
                  <c:v>1.7488902105701885</c:v>
                </c:pt>
                <c:pt idx="62">
                  <c:v>1.8494842195883505</c:v>
                </c:pt>
                <c:pt idx="63">
                  <c:v>2.5266783439213687</c:v>
                </c:pt>
                <c:pt idx="64">
                  <c:v>2.652648780286591</c:v>
                </c:pt>
                <c:pt idx="65">
                  <c:v>6.299593799143107</c:v>
                </c:pt>
                <c:pt idx="66">
                  <c:v>7.7536344649965026</c:v>
                </c:pt>
                <c:pt idx="67">
                  <c:v>8.6101668238433646</c:v>
                </c:pt>
                <c:pt idx="68">
                  <c:v>10.859476456931869</c:v>
                </c:pt>
                <c:pt idx="69">
                  <c:v>11.660179377352451</c:v>
                </c:pt>
                <c:pt idx="70">
                  <c:v>12.128566908392184</c:v>
                </c:pt>
                <c:pt idx="71">
                  <c:v>13.233272810247749</c:v>
                </c:pt>
                <c:pt idx="72">
                  <c:v>13.69204227597089</c:v>
                </c:pt>
                <c:pt idx="73">
                  <c:v>14.707346948502508</c:v>
                </c:pt>
                <c:pt idx="74">
                  <c:v>16.916730381756985</c:v>
                </c:pt>
                <c:pt idx="75">
                  <c:v>17.702734810609158</c:v>
                </c:pt>
                <c:pt idx="76">
                  <c:v>18.123466248118611</c:v>
                </c:pt>
                <c:pt idx="77">
                  <c:v>19.705779600071022</c:v>
                </c:pt>
                <c:pt idx="78">
                  <c:v>33.939727282566778</c:v>
                </c:pt>
                <c:pt idx="79">
                  <c:v>34.817487594266005</c:v>
                </c:pt>
                <c:pt idx="80">
                  <c:v>40.519126530725643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1.5843323948296046</c:v>
                </c:pt>
                <c:pt idx="86">
                  <c:v>10.210958818436502</c:v>
                </c:pt>
                <c:pt idx="87">
                  <c:v>11.071113105662251</c:v>
                </c:pt>
                <c:pt idx="88">
                  <c:v>12.34201973953742</c:v>
                </c:pt>
                <c:pt idx="89">
                  <c:v>13.911584919918742</c:v>
                </c:pt>
                <c:pt idx="90">
                  <c:v>19.622914457808605</c:v>
                </c:pt>
                <c:pt idx="91">
                  <c:v>20.423268299948155</c:v>
                </c:pt>
                <c:pt idx="92">
                  <c:v>22.235132472259384</c:v>
                </c:pt>
                <c:pt idx="93">
                  <c:v>26.589575984409734</c:v>
                </c:pt>
                <c:pt idx="94">
                  <c:v>27.549158756364381</c:v>
                </c:pt>
                <c:pt idx="95">
                  <c:v>31.405711654792174</c:v>
                </c:pt>
                <c:pt idx="96">
                  <c:v>34.628749728641537</c:v>
                </c:pt>
                <c:pt idx="97">
                  <c:v>43.709229246919385</c:v>
                </c:pt>
                <c:pt idx="98">
                  <c:v>73.465640293735547</c:v>
                </c:pt>
                <c:pt idx="99">
                  <c:v>82.941610636059821</c:v>
                </c:pt>
                <c:pt idx="100">
                  <c:v>124.05452768926348</c:v>
                </c:pt>
                <c:pt idx="101">
                  <c:v>185.77883730367338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0.51805252567676519</c:v>
                </c:pt>
                <c:pt idx="115">
                  <c:v>1.5516173944436957</c:v>
                </c:pt>
                <c:pt idx="116">
                  <c:v>2.5917211846885895</c:v>
                </c:pt>
                <c:pt idx="117">
                  <c:v>4.8062739237007657</c:v>
                </c:pt>
                <c:pt idx="118">
                  <c:v>4.8816421452944789</c:v>
                </c:pt>
                <c:pt idx="119">
                  <c:v>5.0189488791146113</c:v>
                </c:pt>
                <c:pt idx="120">
                  <c:v>5.0629541080495342</c:v>
                </c:pt>
                <c:pt idx="121">
                  <c:v>5.516614104662283</c:v>
                </c:pt>
                <c:pt idx="122">
                  <c:v>6.0696097548572094</c:v>
                </c:pt>
                <c:pt idx="123">
                  <c:v>6.5442954475549788</c:v>
                </c:pt>
                <c:pt idx="124">
                  <c:v>6.6533053694750075</c:v>
                </c:pt>
                <c:pt idx="125">
                  <c:v>7.7536344649965026</c:v>
                </c:pt>
                <c:pt idx="126">
                  <c:v>8.243899803397774</c:v>
                </c:pt>
                <c:pt idx="127">
                  <c:v>8.9167772502565672</c:v>
                </c:pt>
                <c:pt idx="128">
                  <c:v>9.084671032711169</c:v>
                </c:pt>
                <c:pt idx="129">
                  <c:v>11.005868712192335</c:v>
                </c:pt>
                <c:pt idx="130">
                  <c:v>11.370244363603282</c:v>
                </c:pt>
                <c:pt idx="131">
                  <c:v>11.732455911159978</c:v>
                </c:pt>
                <c:pt idx="132">
                  <c:v>12.899141584479286</c:v>
                </c:pt>
                <c:pt idx="133">
                  <c:v>13.445315308079794</c:v>
                </c:pt>
                <c:pt idx="134">
                  <c:v>19.435075722402811</c:v>
                </c:pt>
                <c:pt idx="135">
                  <c:v>39.59518012335851</c:v>
                </c:pt>
                <c:pt idx="136">
                  <c:v>57.98018715637</c:v>
                </c:pt>
                <c:pt idx="137">
                  <c:v>1.2446599143975983</c:v>
                </c:pt>
                <c:pt idx="138">
                  <c:v>14.451653670051012</c:v>
                </c:pt>
                <c:pt idx="139">
                  <c:v>16.909275509836878</c:v>
                </c:pt>
                <c:pt idx="140">
                  <c:v>17.165454198731332</c:v>
                </c:pt>
                <c:pt idx="141">
                  <c:v>17.371622698854384</c:v>
                </c:pt>
                <c:pt idx="142">
                  <c:v>17.428618298493426</c:v>
                </c:pt>
                <c:pt idx="143">
                  <c:v>17.74483152425055</c:v>
                </c:pt>
                <c:pt idx="144">
                  <c:v>17.758013222408682</c:v>
                </c:pt>
                <c:pt idx="145">
                  <c:v>17.765980222724075</c:v>
                </c:pt>
                <c:pt idx="146">
                  <c:v>17.872378729988643</c:v>
                </c:pt>
                <c:pt idx="147">
                  <c:v>17.979881908235555</c:v>
                </c:pt>
                <c:pt idx="148">
                  <c:v>18.154229815136492</c:v>
                </c:pt>
                <c:pt idx="149">
                  <c:v>18.729740740225168</c:v>
                </c:pt>
                <c:pt idx="150">
                  <c:v>18.905481635804097</c:v>
                </c:pt>
                <c:pt idx="151">
                  <c:v>18.971214898979873</c:v>
                </c:pt>
                <c:pt idx="152">
                  <c:v>19.289528707172423</c:v>
                </c:pt>
                <c:pt idx="153">
                  <c:v>19.943654551469947</c:v>
                </c:pt>
                <c:pt idx="154">
                  <c:v>21.020936328203835</c:v>
                </c:pt>
                <c:pt idx="155">
                  <c:v>22.102115705034439</c:v>
                </c:pt>
                <c:pt idx="156">
                  <c:v>24.23578140732597</c:v>
                </c:pt>
                <c:pt idx="157">
                  <c:v>66.983053176432676</c:v>
                </c:pt>
                <c:pt idx="158">
                  <c:v>77.680782013061631</c:v>
                </c:pt>
                <c:pt idx="159">
                  <c:v>90.910872853840019</c:v>
                </c:pt>
                <c:pt idx="160">
                  <c:v>102.25440218357613</c:v>
                </c:pt>
                <c:pt idx="161">
                  <c:v>138.84989986140127</c:v>
                </c:pt>
                <c:pt idx="162">
                  <c:v>183.26496623517181</c:v>
                </c:pt>
                <c:pt idx="163">
                  <c:v>186.86828989873169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2E-44A6-B3FC-554FD4AE8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6257408"/>
        <c:axId val="396248392"/>
      </c:barChart>
      <c:catAx>
        <c:axId val="396257408"/>
        <c:scaling>
          <c:orientation val="minMax"/>
        </c:scaling>
        <c:delete val="1"/>
        <c:axPos val="b"/>
        <c:majorTickMark val="none"/>
        <c:minorTickMark val="none"/>
        <c:tickLblPos val="nextTo"/>
        <c:crossAx val="396248392"/>
        <c:crosses val="autoZero"/>
        <c:auto val="1"/>
        <c:lblAlgn val="ctr"/>
        <c:lblOffset val="100"/>
        <c:noMultiLvlLbl val="0"/>
      </c:catAx>
      <c:valAx>
        <c:axId val="396248392"/>
        <c:scaling>
          <c:orientation val="minMax"/>
          <c:max val="3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>
                    <a:solidFill>
                      <a:srgbClr val="FF5050"/>
                    </a:solidFill>
                  </a:defRPr>
                </a:pPr>
                <a:r>
                  <a:rPr lang="en-US" sz="2000" dirty="0">
                    <a:solidFill>
                      <a:srgbClr val="FF5050"/>
                    </a:solidFill>
                  </a:rPr>
                  <a:t>Aflatoxin level (ppb)</a:t>
                </a:r>
              </a:p>
            </c:rich>
          </c:tx>
          <c:layout>
            <c:manualLayout>
              <c:xMode val="edge"/>
              <c:yMode val="edge"/>
              <c:x val="0"/>
              <c:y val="0.2164385826771653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39625740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04EFBA-9A95-40FC-A362-1A646ADCD2AF}" type="doc">
      <dgm:prSet loTypeId="urn:microsoft.com/office/officeart/2005/8/layout/hList7" loCatId="process" qsTypeId="urn:microsoft.com/office/officeart/2005/8/quickstyle/simple2" qsCatId="simple" csTypeId="urn:microsoft.com/office/officeart/2005/8/colors/colorful3" csCatId="colorful" phldr="1"/>
      <dgm:spPr/>
    </dgm:pt>
    <dgm:pt modelId="{6E1AF2EA-5385-4766-9D44-E45AF8EC18C9}">
      <dgm:prSet phldrT="[Text]" custT="1"/>
      <dgm:spPr/>
      <dgm:t>
        <a:bodyPr/>
        <a:lstStyle/>
        <a:p>
          <a:endParaRPr lang="en-US" sz="1900" dirty="0"/>
        </a:p>
        <a:p>
          <a:r>
            <a:rPr lang="en-US" sz="2200" b="1" dirty="0"/>
            <a:t>Dissemination &amp; capacity building:</a:t>
          </a:r>
        </a:p>
        <a:p>
          <a:r>
            <a:rPr lang="en-US" sz="2200" dirty="0"/>
            <a:t>Extension material developed and  delivered to farmers and other stakeholders by a variety of means</a:t>
          </a:r>
        </a:p>
      </dgm:t>
    </dgm:pt>
    <dgm:pt modelId="{D486DD13-742A-4AC6-B513-D65EEE880362}" type="parTrans" cxnId="{0BB9A171-CFC4-491D-B4FC-CAC351E52889}">
      <dgm:prSet/>
      <dgm:spPr/>
      <dgm:t>
        <a:bodyPr/>
        <a:lstStyle/>
        <a:p>
          <a:endParaRPr lang="en-US"/>
        </a:p>
      </dgm:t>
    </dgm:pt>
    <dgm:pt modelId="{E8510D6F-1A65-428C-9A0E-17DD28DDE2F0}" type="sibTrans" cxnId="{0BB9A171-CFC4-491D-B4FC-CAC351E52889}">
      <dgm:prSet/>
      <dgm:spPr/>
      <dgm:t>
        <a:bodyPr/>
        <a:lstStyle/>
        <a:p>
          <a:endParaRPr lang="en-US"/>
        </a:p>
      </dgm:t>
    </dgm:pt>
    <dgm:pt modelId="{251C26FB-0064-4806-B049-57D09F6F6CB1}">
      <dgm:prSet phldrT="[Text]" custT="1"/>
      <dgm:spPr/>
      <dgm:t>
        <a:bodyPr/>
        <a:lstStyle/>
        <a:p>
          <a:pPr>
            <a:spcAft>
              <a:spcPct val="35000"/>
            </a:spcAft>
          </a:pPr>
          <a:endParaRPr lang="en-US" sz="2200" dirty="0"/>
        </a:p>
        <a:p>
          <a:pPr>
            <a:spcAft>
              <a:spcPct val="35000"/>
            </a:spcAft>
          </a:pPr>
          <a:r>
            <a:rPr lang="en-US" sz="2200" b="1" dirty="0"/>
            <a:t>Implementation phase: </a:t>
          </a:r>
        </a:p>
        <a:p>
          <a:pPr>
            <a:spcAft>
              <a:spcPts val="600"/>
            </a:spcAft>
          </a:pPr>
          <a:r>
            <a:rPr lang="en-US" sz="2200" dirty="0"/>
            <a:t> access to cross-bred semen;</a:t>
          </a:r>
        </a:p>
        <a:p>
          <a:pPr>
            <a:spcAft>
              <a:spcPts val="600"/>
            </a:spcAft>
          </a:pPr>
          <a:r>
            <a:rPr lang="en-US" sz="2200" dirty="0"/>
            <a:t>access to credit; </a:t>
          </a:r>
        </a:p>
        <a:p>
          <a:pPr>
            <a:spcAft>
              <a:spcPts val="600"/>
            </a:spcAft>
          </a:pPr>
          <a:r>
            <a:rPr lang="en-US" sz="2200" dirty="0"/>
            <a:t>strengthened policy and value chain governance;</a:t>
          </a:r>
        </a:p>
        <a:p>
          <a:pPr>
            <a:spcAft>
              <a:spcPts val="600"/>
            </a:spcAft>
          </a:pPr>
          <a:r>
            <a:rPr lang="en-US" sz="2200" dirty="0"/>
            <a:t>public-private partnerships;</a:t>
          </a:r>
        </a:p>
        <a:p>
          <a:pPr>
            <a:spcAft>
              <a:spcPts val="600"/>
            </a:spcAft>
          </a:pPr>
          <a:r>
            <a:rPr lang="en-US" sz="2200" dirty="0"/>
            <a:t> access to inputs and markets</a:t>
          </a:r>
        </a:p>
      </dgm:t>
    </dgm:pt>
    <dgm:pt modelId="{3B8F5AAC-6266-4A8B-92DB-232FA4A693D1}" type="parTrans" cxnId="{BBF1BC6F-EB59-4243-9E80-4B189CF80767}">
      <dgm:prSet/>
      <dgm:spPr/>
      <dgm:t>
        <a:bodyPr/>
        <a:lstStyle/>
        <a:p>
          <a:endParaRPr lang="en-US"/>
        </a:p>
      </dgm:t>
    </dgm:pt>
    <dgm:pt modelId="{180A9BA9-43C6-449C-938E-7A4C288E7B8F}" type="sibTrans" cxnId="{BBF1BC6F-EB59-4243-9E80-4B189CF80767}">
      <dgm:prSet/>
      <dgm:spPr/>
      <dgm:t>
        <a:bodyPr/>
        <a:lstStyle/>
        <a:p>
          <a:endParaRPr lang="en-US"/>
        </a:p>
      </dgm:t>
    </dgm:pt>
    <dgm:pt modelId="{87A7393F-1D59-4FA5-93D4-D3EEA2A74E5C}" type="pres">
      <dgm:prSet presAssocID="{D304EFBA-9A95-40FC-A362-1A646ADCD2AF}" presName="Name0" presStyleCnt="0">
        <dgm:presLayoutVars>
          <dgm:dir/>
          <dgm:resizeHandles val="exact"/>
        </dgm:presLayoutVars>
      </dgm:prSet>
      <dgm:spPr/>
    </dgm:pt>
    <dgm:pt modelId="{5DED1052-9172-4222-B310-8805C9AC1393}" type="pres">
      <dgm:prSet presAssocID="{D304EFBA-9A95-40FC-A362-1A646ADCD2AF}" presName="fgShape" presStyleLbl="fgShp" presStyleIdx="0" presStyleCnt="1" custScaleX="43969" custScaleY="89945" custLinFactNeighborX="760" custLinFactNeighborY="73260"/>
      <dgm:spPr/>
    </dgm:pt>
    <dgm:pt modelId="{499C351C-F0D4-4ECA-9C01-BB0AD7C6A19F}" type="pres">
      <dgm:prSet presAssocID="{D304EFBA-9A95-40FC-A362-1A646ADCD2AF}" presName="linComp" presStyleCnt="0"/>
      <dgm:spPr/>
    </dgm:pt>
    <dgm:pt modelId="{6EC882AA-0DE3-437D-BF17-F07BC643AE40}" type="pres">
      <dgm:prSet presAssocID="{6E1AF2EA-5385-4766-9D44-E45AF8EC18C9}" presName="compNode" presStyleCnt="0"/>
      <dgm:spPr/>
    </dgm:pt>
    <dgm:pt modelId="{D0F86202-AF7F-4238-BC74-FCFB583496B2}" type="pres">
      <dgm:prSet presAssocID="{6E1AF2EA-5385-4766-9D44-E45AF8EC18C9}" presName="bkgdShape" presStyleLbl="node1" presStyleIdx="0" presStyleCnt="2"/>
      <dgm:spPr/>
    </dgm:pt>
    <dgm:pt modelId="{E561B3CE-85BE-48D5-8893-4F138B655AD0}" type="pres">
      <dgm:prSet presAssocID="{6E1AF2EA-5385-4766-9D44-E45AF8EC18C9}" presName="nodeTx" presStyleLbl="node1" presStyleIdx="0" presStyleCnt="2">
        <dgm:presLayoutVars>
          <dgm:bulletEnabled val="1"/>
        </dgm:presLayoutVars>
      </dgm:prSet>
      <dgm:spPr/>
    </dgm:pt>
    <dgm:pt modelId="{9F59ED39-D1CB-4E1B-8D2A-9DBDF92CEAB8}" type="pres">
      <dgm:prSet presAssocID="{6E1AF2EA-5385-4766-9D44-E45AF8EC18C9}" presName="invisiNode" presStyleLbl="node1" presStyleIdx="0" presStyleCnt="2"/>
      <dgm:spPr/>
    </dgm:pt>
    <dgm:pt modelId="{3F18B0B6-D9DB-47F4-BABF-60CD6A132E1B}" type="pres">
      <dgm:prSet presAssocID="{6E1AF2EA-5385-4766-9D44-E45AF8EC18C9}" presName="imagNode" presStyleLbl="fgImgPlace1" presStyleIdx="0" presStyleCnt="2" custScaleX="119559" custScaleY="114006" custLinFactNeighborX="-7819" custLinFactNeighborY="-106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B371389-0844-4DB4-BBD4-1A1048AAED9B}" type="pres">
      <dgm:prSet presAssocID="{E8510D6F-1A65-428C-9A0E-17DD28DDE2F0}" presName="sibTrans" presStyleLbl="sibTrans2D1" presStyleIdx="0" presStyleCnt="0"/>
      <dgm:spPr/>
    </dgm:pt>
    <dgm:pt modelId="{7FF92E1A-26A7-4FE7-93E4-822C5447403B}" type="pres">
      <dgm:prSet presAssocID="{251C26FB-0064-4806-B049-57D09F6F6CB1}" presName="compNode" presStyleCnt="0"/>
      <dgm:spPr/>
    </dgm:pt>
    <dgm:pt modelId="{8DF3AFA5-D6BE-425A-A5BB-DD90A30E443B}" type="pres">
      <dgm:prSet presAssocID="{251C26FB-0064-4806-B049-57D09F6F6CB1}" presName="bkgdShape" presStyleLbl="node1" presStyleIdx="1" presStyleCnt="2" custLinFactNeighborX="2263" custLinFactNeighborY="-1684"/>
      <dgm:spPr/>
    </dgm:pt>
    <dgm:pt modelId="{1F8DF36C-E157-40B1-B116-AD3A191E90D1}" type="pres">
      <dgm:prSet presAssocID="{251C26FB-0064-4806-B049-57D09F6F6CB1}" presName="nodeTx" presStyleLbl="node1" presStyleIdx="1" presStyleCnt="2">
        <dgm:presLayoutVars>
          <dgm:bulletEnabled val="1"/>
        </dgm:presLayoutVars>
      </dgm:prSet>
      <dgm:spPr/>
    </dgm:pt>
    <dgm:pt modelId="{C2035DD9-60AD-4238-835E-BB080DEC475F}" type="pres">
      <dgm:prSet presAssocID="{251C26FB-0064-4806-B049-57D09F6F6CB1}" presName="invisiNode" presStyleLbl="node1" presStyleIdx="1" presStyleCnt="2"/>
      <dgm:spPr/>
    </dgm:pt>
    <dgm:pt modelId="{F867FA6E-03B5-44DF-8034-371BDE9BA1DF}" type="pres">
      <dgm:prSet presAssocID="{251C26FB-0064-4806-B049-57D09F6F6CB1}" presName="imagNode" presStyleLbl="fgImgPlace1" presStyleIdx="1" presStyleCnt="2" custLinFactNeighborY="-883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0BB9A171-CFC4-491D-B4FC-CAC351E52889}" srcId="{D304EFBA-9A95-40FC-A362-1A646ADCD2AF}" destId="{6E1AF2EA-5385-4766-9D44-E45AF8EC18C9}" srcOrd="0" destOrd="0" parTransId="{D486DD13-742A-4AC6-B513-D65EEE880362}" sibTransId="{E8510D6F-1A65-428C-9A0E-17DD28DDE2F0}"/>
    <dgm:cxn modelId="{3AA2A954-4FC3-4ED1-81EE-3E75BF83D123}" type="presOf" srcId="{6E1AF2EA-5385-4766-9D44-E45AF8EC18C9}" destId="{E561B3CE-85BE-48D5-8893-4F138B655AD0}" srcOrd="1" destOrd="0" presId="urn:microsoft.com/office/officeart/2005/8/layout/hList7"/>
    <dgm:cxn modelId="{BBF1BC6F-EB59-4243-9E80-4B189CF80767}" srcId="{D304EFBA-9A95-40FC-A362-1A646ADCD2AF}" destId="{251C26FB-0064-4806-B049-57D09F6F6CB1}" srcOrd="1" destOrd="0" parTransId="{3B8F5AAC-6266-4A8B-92DB-232FA4A693D1}" sibTransId="{180A9BA9-43C6-449C-938E-7A4C288E7B8F}"/>
    <dgm:cxn modelId="{ED6D3B34-F336-46CE-AD18-D9A655A62411}" type="presOf" srcId="{251C26FB-0064-4806-B049-57D09F6F6CB1}" destId="{8DF3AFA5-D6BE-425A-A5BB-DD90A30E443B}" srcOrd="0" destOrd="0" presId="urn:microsoft.com/office/officeart/2005/8/layout/hList7"/>
    <dgm:cxn modelId="{4580AB3E-F7D1-4CD9-8371-8395E8C693C0}" type="presOf" srcId="{251C26FB-0064-4806-B049-57D09F6F6CB1}" destId="{1F8DF36C-E157-40B1-B116-AD3A191E90D1}" srcOrd="1" destOrd="0" presId="urn:microsoft.com/office/officeart/2005/8/layout/hList7"/>
    <dgm:cxn modelId="{CCB4916E-2293-4E57-ADB9-E4919DED6740}" type="presOf" srcId="{6E1AF2EA-5385-4766-9D44-E45AF8EC18C9}" destId="{D0F86202-AF7F-4238-BC74-FCFB583496B2}" srcOrd="0" destOrd="0" presId="urn:microsoft.com/office/officeart/2005/8/layout/hList7"/>
    <dgm:cxn modelId="{5DEC92FA-5F30-4646-8785-76CB941554D7}" type="presOf" srcId="{D304EFBA-9A95-40FC-A362-1A646ADCD2AF}" destId="{87A7393F-1D59-4FA5-93D4-D3EEA2A74E5C}" srcOrd="0" destOrd="0" presId="urn:microsoft.com/office/officeart/2005/8/layout/hList7"/>
    <dgm:cxn modelId="{CE5981FA-753A-48B9-A921-EAF0AA947149}" type="presOf" srcId="{E8510D6F-1A65-428C-9A0E-17DD28DDE2F0}" destId="{CB371389-0844-4DB4-BBD4-1A1048AAED9B}" srcOrd="0" destOrd="0" presId="urn:microsoft.com/office/officeart/2005/8/layout/hList7"/>
    <dgm:cxn modelId="{9C0E21A0-F558-4975-A164-581D76A6DFB7}" type="presParOf" srcId="{87A7393F-1D59-4FA5-93D4-D3EEA2A74E5C}" destId="{5DED1052-9172-4222-B310-8805C9AC1393}" srcOrd="0" destOrd="0" presId="urn:microsoft.com/office/officeart/2005/8/layout/hList7"/>
    <dgm:cxn modelId="{6DE3C6EF-CCBE-4DA2-A164-5489297866D4}" type="presParOf" srcId="{87A7393F-1D59-4FA5-93D4-D3EEA2A74E5C}" destId="{499C351C-F0D4-4ECA-9C01-BB0AD7C6A19F}" srcOrd="1" destOrd="0" presId="urn:microsoft.com/office/officeart/2005/8/layout/hList7"/>
    <dgm:cxn modelId="{AD204FA3-5BA4-4F11-B1E3-910663B9261E}" type="presParOf" srcId="{499C351C-F0D4-4ECA-9C01-BB0AD7C6A19F}" destId="{6EC882AA-0DE3-437D-BF17-F07BC643AE40}" srcOrd="0" destOrd="0" presId="urn:microsoft.com/office/officeart/2005/8/layout/hList7"/>
    <dgm:cxn modelId="{79C78FD4-0B27-4852-8D85-671DD8112434}" type="presParOf" srcId="{6EC882AA-0DE3-437D-BF17-F07BC643AE40}" destId="{D0F86202-AF7F-4238-BC74-FCFB583496B2}" srcOrd="0" destOrd="0" presId="urn:microsoft.com/office/officeart/2005/8/layout/hList7"/>
    <dgm:cxn modelId="{26306E4C-0AA7-4E8E-9398-633549B6C577}" type="presParOf" srcId="{6EC882AA-0DE3-437D-BF17-F07BC643AE40}" destId="{E561B3CE-85BE-48D5-8893-4F138B655AD0}" srcOrd="1" destOrd="0" presId="urn:microsoft.com/office/officeart/2005/8/layout/hList7"/>
    <dgm:cxn modelId="{A5532590-4D72-4DA6-86AA-F11154C0C50E}" type="presParOf" srcId="{6EC882AA-0DE3-437D-BF17-F07BC643AE40}" destId="{9F59ED39-D1CB-4E1B-8D2A-9DBDF92CEAB8}" srcOrd="2" destOrd="0" presId="urn:microsoft.com/office/officeart/2005/8/layout/hList7"/>
    <dgm:cxn modelId="{7A44B861-7CB0-4C0E-BF62-233E7822A754}" type="presParOf" srcId="{6EC882AA-0DE3-437D-BF17-F07BC643AE40}" destId="{3F18B0B6-D9DB-47F4-BABF-60CD6A132E1B}" srcOrd="3" destOrd="0" presId="urn:microsoft.com/office/officeart/2005/8/layout/hList7"/>
    <dgm:cxn modelId="{7F56D346-B38F-4E92-A70B-4EB0C79E716D}" type="presParOf" srcId="{499C351C-F0D4-4ECA-9C01-BB0AD7C6A19F}" destId="{CB371389-0844-4DB4-BBD4-1A1048AAED9B}" srcOrd="1" destOrd="0" presId="urn:microsoft.com/office/officeart/2005/8/layout/hList7"/>
    <dgm:cxn modelId="{278F6B98-2D08-43C0-9C89-C0AC0CA7E968}" type="presParOf" srcId="{499C351C-F0D4-4ECA-9C01-BB0AD7C6A19F}" destId="{7FF92E1A-26A7-4FE7-93E4-822C5447403B}" srcOrd="2" destOrd="0" presId="urn:microsoft.com/office/officeart/2005/8/layout/hList7"/>
    <dgm:cxn modelId="{3396A8CC-D353-4A0D-88ED-2508EDB866DB}" type="presParOf" srcId="{7FF92E1A-26A7-4FE7-93E4-822C5447403B}" destId="{8DF3AFA5-D6BE-425A-A5BB-DD90A30E443B}" srcOrd="0" destOrd="0" presId="urn:microsoft.com/office/officeart/2005/8/layout/hList7"/>
    <dgm:cxn modelId="{4BDC3CE2-FE9E-4A7A-885D-C89291516080}" type="presParOf" srcId="{7FF92E1A-26A7-4FE7-93E4-822C5447403B}" destId="{1F8DF36C-E157-40B1-B116-AD3A191E90D1}" srcOrd="1" destOrd="0" presId="urn:microsoft.com/office/officeart/2005/8/layout/hList7"/>
    <dgm:cxn modelId="{5F27A9ED-7083-4F4B-9AC8-108842B92ED3}" type="presParOf" srcId="{7FF92E1A-26A7-4FE7-93E4-822C5447403B}" destId="{C2035DD9-60AD-4238-835E-BB080DEC475F}" srcOrd="2" destOrd="0" presId="urn:microsoft.com/office/officeart/2005/8/layout/hList7"/>
    <dgm:cxn modelId="{8294F4F4-7D28-48D1-8E67-4D70C9B721DC}" type="presParOf" srcId="{7FF92E1A-26A7-4FE7-93E4-822C5447403B}" destId="{F867FA6E-03B5-44DF-8034-371BDE9BA1D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F86202-AF7F-4238-BC74-FCFB583496B2}">
      <dsp:nvSpPr>
        <dsp:cNvPr id="0" name=""/>
        <dsp:cNvSpPr/>
      </dsp:nvSpPr>
      <dsp:spPr>
        <a:xfrm>
          <a:off x="3716" y="0"/>
          <a:ext cx="4256782" cy="50731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 dirty="0"/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Dissemination &amp; capacity building: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Extension material developed and  delivered to farmers and other stakeholders by a variety of means</a:t>
          </a:r>
        </a:p>
      </dsp:txBody>
      <dsp:txXfrm>
        <a:off x="3716" y="2029253"/>
        <a:ext cx="4256782" cy="2029253"/>
      </dsp:txXfrm>
    </dsp:sp>
    <dsp:sp modelId="{3F18B0B6-D9DB-47F4-BABF-60CD6A132E1B}">
      <dsp:nvSpPr>
        <dsp:cNvPr id="0" name=""/>
        <dsp:cNvSpPr/>
      </dsp:nvSpPr>
      <dsp:spPr>
        <a:xfrm>
          <a:off x="990129" y="168124"/>
          <a:ext cx="2019774" cy="192596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DF3AFA5-D6BE-425A-A5BB-DD90A30E443B}">
      <dsp:nvSpPr>
        <dsp:cNvPr id="0" name=""/>
        <dsp:cNvSpPr/>
      </dsp:nvSpPr>
      <dsp:spPr>
        <a:xfrm>
          <a:off x="4391917" y="0"/>
          <a:ext cx="4256782" cy="5073134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Implementation phase: 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2200" kern="1200" dirty="0"/>
            <a:t> access to cross-bred semen;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2200" kern="1200" dirty="0"/>
            <a:t>access to credit; 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2200" kern="1200" dirty="0"/>
            <a:t>strengthened policy and value chain governance;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2200" kern="1200" dirty="0"/>
            <a:t>public-private partnerships;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2200" kern="1200" dirty="0"/>
            <a:t> access to inputs and markets</a:t>
          </a:r>
        </a:p>
      </dsp:txBody>
      <dsp:txXfrm>
        <a:off x="4391917" y="2029253"/>
        <a:ext cx="4256782" cy="2029253"/>
      </dsp:txXfrm>
    </dsp:sp>
    <dsp:sp modelId="{F867FA6E-03B5-44DF-8034-371BDE9BA1DF}">
      <dsp:nvSpPr>
        <dsp:cNvPr id="0" name=""/>
        <dsp:cNvSpPr/>
      </dsp:nvSpPr>
      <dsp:spPr>
        <a:xfrm>
          <a:off x="5671915" y="155167"/>
          <a:ext cx="1689353" cy="1689353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DED1052-9172-4222-B310-8805C9AC1393}">
      <dsp:nvSpPr>
        <dsp:cNvPr id="0" name=""/>
        <dsp:cNvSpPr/>
      </dsp:nvSpPr>
      <dsp:spPr>
        <a:xfrm>
          <a:off x="2635558" y="4388679"/>
          <a:ext cx="3498527" cy="684454"/>
        </a:xfrm>
        <a:prstGeom prst="left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DC41-6028-447C-9D5A-AD74E6327D24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B0DAD6-B232-4607-8F3B-2E1683FC2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731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3F079-F9F5-4633-9D54-195F5B9A0EF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426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3F079-F9F5-4633-9D54-195F5B9A0EF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426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B0DAD6-B232-4607-8F3B-2E1683FC272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949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68D7-BF33-4CF2-A800-1BB80D14D866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7B529-05D4-4700-880C-1244F464F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392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68D7-BF33-4CF2-A800-1BB80D14D866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7B529-05D4-4700-880C-1244F464F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611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68D7-BF33-4CF2-A800-1BB80D14D866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7B529-05D4-4700-880C-1244F464F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93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68D7-BF33-4CF2-A800-1BB80D14D866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7B529-05D4-4700-880C-1244F464F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79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68D7-BF33-4CF2-A800-1BB80D14D866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7B529-05D4-4700-880C-1244F464F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582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68D7-BF33-4CF2-A800-1BB80D14D866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7B529-05D4-4700-880C-1244F464F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822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68D7-BF33-4CF2-A800-1BB80D14D866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7B529-05D4-4700-880C-1244F464F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77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68D7-BF33-4CF2-A800-1BB80D14D866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7B529-05D4-4700-880C-1244F464F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640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68D7-BF33-4CF2-A800-1BB80D14D866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7B529-05D4-4700-880C-1244F464F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52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68D7-BF33-4CF2-A800-1BB80D14D866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7B529-05D4-4700-880C-1244F464F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24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68D7-BF33-4CF2-A800-1BB80D14D866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7B529-05D4-4700-880C-1244F464F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11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A68D7-BF33-4CF2-A800-1BB80D14D866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7B529-05D4-4700-880C-1244F464F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54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1.png"/><Relationship Id="rId7" Type="http://schemas.openxmlformats.org/officeDocument/2006/relationships/image" Target="../media/image52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.png"/><Relationship Id="rId10" Type="http://schemas.openxmlformats.org/officeDocument/2006/relationships/image" Target="../media/image55.jpeg"/><Relationship Id="rId4" Type="http://schemas.microsoft.com/office/2007/relationships/hdphoto" Target="../media/hdphoto5.wdp"/><Relationship Id="rId9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hildegarde.univ-paris1.fr/duraffou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3716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eaLnBrk="0" hangingPunct="0">
              <a:defRPr/>
            </a:pPr>
            <a:r>
              <a:rPr lang="en-US" sz="3600" dirty="0">
                <a:solidFill>
                  <a:schemeClr val="bg1"/>
                </a:solidFill>
              </a:rPr>
              <a:t>   Senegal Dairy Genetics / 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  </a:t>
            </a:r>
            <a:r>
              <a:rPr lang="fr-FR" sz="3600" dirty="0">
                <a:solidFill>
                  <a:schemeClr val="bg1"/>
                </a:solidFill>
              </a:rPr>
              <a:t>Sénégal Génétique Laitière</a:t>
            </a:r>
            <a:endParaRPr lang="en-US" sz="3600" kern="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2339753"/>
            <a:ext cx="487680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3333FF"/>
                </a:solidFill>
              </a:rPr>
              <a:t>Karen Marshall</a:t>
            </a:r>
          </a:p>
          <a:p>
            <a:pPr algn="ctr"/>
            <a:endParaRPr lang="en-US" sz="1000" dirty="0">
              <a:solidFill>
                <a:srgbClr val="3333FF"/>
              </a:solidFill>
            </a:endParaRPr>
          </a:p>
          <a:p>
            <a:pPr algn="ctr"/>
            <a:endParaRPr lang="en-US" sz="1000" dirty="0">
              <a:solidFill>
                <a:srgbClr val="3333FF"/>
              </a:solidFill>
            </a:endParaRPr>
          </a:p>
          <a:p>
            <a:pPr algn="ctr"/>
            <a:endParaRPr lang="en-US" sz="1000" dirty="0">
              <a:solidFill>
                <a:srgbClr val="3333FF"/>
              </a:solidFill>
            </a:endParaRPr>
          </a:p>
          <a:p>
            <a:pPr algn="ctr"/>
            <a:endParaRPr lang="en-US" sz="1000" dirty="0">
              <a:solidFill>
                <a:srgbClr val="3333FF"/>
              </a:solidFill>
            </a:endParaRPr>
          </a:p>
          <a:p>
            <a:pPr algn="ctr"/>
            <a:r>
              <a:rPr lang="en-US" b="1" dirty="0" err="1">
                <a:solidFill>
                  <a:srgbClr val="3333FF"/>
                </a:solidFill>
              </a:rPr>
              <a:t>BecA</a:t>
            </a:r>
            <a:r>
              <a:rPr lang="en-US" b="1" dirty="0">
                <a:solidFill>
                  <a:srgbClr val="3333FF"/>
                </a:solidFill>
              </a:rPr>
              <a:t>-ILRI Hub-</a:t>
            </a:r>
            <a:r>
              <a:rPr lang="en-US" b="1" dirty="0" err="1">
                <a:solidFill>
                  <a:srgbClr val="3333FF"/>
                </a:solidFill>
              </a:rPr>
              <a:t>Rothamsted</a:t>
            </a:r>
            <a:r>
              <a:rPr lang="en-US" b="1" dirty="0">
                <a:solidFill>
                  <a:srgbClr val="3333FF"/>
                </a:solidFill>
              </a:rPr>
              <a:t> Research Collaborative Workshop, Nairobi, </a:t>
            </a:r>
          </a:p>
          <a:p>
            <a:pPr algn="ctr"/>
            <a:r>
              <a:rPr lang="en-US" b="1" dirty="0">
                <a:solidFill>
                  <a:srgbClr val="3333FF"/>
                </a:solidFill>
              </a:rPr>
              <a:t>8-9 February 2017</a:t>
            </a:r>
          </a:p>
          <a:p>
            <a:pPr algn="ctr"/>
            <a:endParaRPr lang="en-US" dirty="0">
              <a:solidFill>
                <a:srgbClr val="3333FF"/>
              </a:solidFill>
            </a:endParaRPr>
          </a:p>
          <a:p>
            <a:pPr algn="ctr"/>
            <a:endParaRPr lang="en-US" dirty="0">
              <a:solidFill>
                <a:srgbClr val="3333FF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134302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/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975" y="1582434"/>
            <a:ext cx="3778876" cy="31327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8705" y="5408633"/>
            <a:ext cx="2189695" cy="82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Image result for Africa map showing Senegal"/>
          <p:cNvSpPr>
            <a:spLocks noChangeAspect="1" noChangeArrowheads="1"/>
          </p:cNvSpPr>
          <p:nvPr/>
        </p:nvSpPr>
        <p:spPr bwMode="auto">
          <a:xfrm>
            <a:off x="6240789" y="1941280"/>
            <a:ext cx="987425" cy="987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93649" y="4260031"/>
            <a:ext cx="2343150" cy="25223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70572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result – Dairy breeds defined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" y="1378803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3333FF"/>
                </a:solidFill>
              </a:rPr>
              <a:t>Individual animals assigned a breed-type using a genomic based approach</a:t>
            </a:r>
          </a:p>
        </p:txBody>
      </p:sp>
      <p:pic>
        <p:nvPicPr>
          <p:cNvPr id="16" name="Picture 1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6600" y="2610134"/>
            <a:ext cx="1113430" cy="2667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 descr="C:\Users\kmarshall\Pictures\Picasa\Exports\May 2014, Senegal C\IMG_053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610134"/>
            <a:ext cx="2286000" cy="3331200"/>
          </a:xfrm>
          <a:prstGeom prst="rect">
            <a:avLst/>
          </a:prstGeom>
          <a:noFill/>
          <a:extLst/>
        </p:spPr>
      </p:pic>
      <p:pic>
        <p:nvPicPr>
          <p:cNvPr id="19" name="Picture 18" descr="DSC0327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600" y="3048000"/>
            <a:ext cx="28956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859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result – Dairy breeds defined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" y="1216966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3333FF"/>
                </a:solidFill>
              </a:rPr>
              <a:t>Herds comprised a variety of different cattle breed-types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84174" y="1988923"/>
            <a:ext cx="8531226" cy="4411877"/>
            <a:chOff x="533400" y="1828797"/>
            <a:chExt cx="8531226" cy="4411877"/>
          </a:xfrm>
        </p:grpSpPr>
        <p:sp>
          <p:nvSpPr>
            <p:cNvPr id="9" name="Rectangle 8"/>
            <p:cNvSpPr/>
            <p:nvPr/>
          </p:nvSpPr>
          <p:spPr>
            <a:xfrm>
              <a:off x="5075210" y="1828797"/>
              <a:ext cx="2442047" cy="1957720"/>
            </a:xfrm>
            <a:prstGeom prst="rect">
              <a:avLst/>
            </a:prstGeom>
            <a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2010681" y="1864738"/>
              <a:ext cx="2442047" cy="1961078"/>
            </a:xfrm>
            <a:prstGeom prst="rect">
              <a:avLst/>
            </a:prstGeom>
            <a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2006498" y="4282954"/>
              <a:ext cx="2446230" cy="1957720"/>
            </a:xfrm>
            <a:prstGeom prst="rect">
              <a:avLst/>
            </a:prstGeom>
            <a:blipFill rotWithShape="1">
              <a:blip r:embed="rId4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5066821" y="4279596"/>
              <a:ext cx="2450436" cy="1961078"/>
            </a:xfrm>
            <a:prstGeom prst="rect">
              <a:avLst/>
            </a:prstGeom>
            <a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TextBox 3"/>
            <p:cNvSpPr txBox="1"/>
            <p:nvPr/>
          </p:nvSpPr>
          <p:spPr>
            <a:xfrm>
              <a:off x="533400" y="2597380"/>
              <a:ext cx="1371600" cy="646331"/>
            </a:xfrm>
            <a:prstGeom prst="rect">
              <a:avLst/>
            </a:prstGeom>
            <a:solidFill>
              <a:srgbClr val="33CCC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Indigenous Zebu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33400" y="4681334"/>
              <a:ext cx="1371600" cy="923330"/>
            </a:xfrm>
            <a:prstGeom prst="rect">
              <a:avLst/>
            </a:prstGeom>
            <a:solidFill>
              <a:srgbClr val="33CCC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Indigenous Zebu by </a:t>
              </a:r>
            </a:p>
            <a:p>
              <a:pPr algn="ctr"/>
              <a:r>
                <a:rPr lang="en-US" dirty="0" err="1"/>
                <a:t>Bos</a:t>
              </a:r>
              <a:r>
                <a:rPr lang="en-US" dirty="0"/>
                <a:t> Taurus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693026" y="2458880"/>
              <a:ext cx="1371600" cy="923330"/>
            </a:xfrm>
            <a:prstGeom prst="rect">
              <a:avLst/>
            </a:prstGeom>
            <a:solidFill>
              <a:srgbClr val="33CCC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Indigenous Zebu by </a:t>
              </a:r>
            </a:p>
            <a:p>
              <a:pPr algn="ctr"/>
              <a:r>
                <a:rPr lang="en-US" dirty="0" err="1"/>
                <a:t>Guzerat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653529" y="4819833"/>
              <a:ext cx="1363212" cy="646331"/>
            </a:xfrm>
            <a:prstGeom prst="rect">
              <a:avLst/>
            </a:prstGeom>
            <a:solidFill>
              <a:srgbClr val="33CCC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High </a:t>
              </a:r>
              <a:r>
                <a:rPr lang="en-US" dirty="0" err="1"/>
                <a:t>Bos</a:t>
              </a:r>
              <a:r>
                <a:rPr lang="en-US" dirty="0"/>
                <a:t> Taurus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6144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2732" y="3124200"/>
            <a:ext cx="4410075" cy="29400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result – Management practices understood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0243" y="1447799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3333FF"/>
                </a:solidFill>
              </a:rPr>
              <a:t>Households applied different levels of management practices</a:t>
            </a:r>
            <a:endParaRPr lang="en-US" sz="2400" dirty="0">
              <a:solidFill>
                <a:srgbClr val="3333FF"/>
              </a:solidFill>
              <a:sym typeface="Wingdings" panose="05000000000000000000" pitchFamily="2" charset="2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183" y="2362199"/>
            <a:ext cx="4059011" cy="284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103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result – Milk yields determined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926745812"/>
              </p:ext>
            </p:extLst>
          </p:nvPr>
        </p:nvGraphicFramePr>
        <p:xfrm>
          <a:off x="152400" y="1549442"/>
          <a:ext cx="7467600" cy="4717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94589" y="6320135"/>
            <a:ext cx="8458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66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Lactation milk off-take per cow, in </a:t>
            </a:r>
            <a:r>
              <a:rPr lang="en-US" altLang="en-US" sz="2400" dirty="0">
                <a:solidFill>
                  <a:srgbClr val="0066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66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iters, for a 365 day lactation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66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988" y="1364776"/>
            <a:ext cx="381000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Versus ~8000 liters in Finland</a:t>
            </a:r>
          </a:p>
        </p:txBody>
      </p:sp>
      <p:pic>
        <p:nvPicPr>
          <p:cNvPr id="13" name="Picture 12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4240" y="1905000"/>
            <a:ext cx="1889760" cy="3132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1597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result – Household income from keeping different breeds determined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" y="6400585"/>
            <a:ext cx="487680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Herd size of 8 cows; non-transhumant; public AI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990600" y="1350929"/>
            <a:ext cx="7086600" cy="5049871"/>
            <a:chOff x="914400" y="1214804"/>
            <a:chExt cx="7086600" cy="5049871"/>
          </a:xfrm>
        </p:grpSpPr>
        <p:graphicFrame>
          <p:nvGraphicFramePr>
            <p:cNvPr id="13" name="Chart 1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46310002"/>
                </p:ext>
              </p:extLst>
            </p:nvPr>
          </p:nvGraphicFramePr>
          <p:xfrm>
            <a:off x="914400" y="1905000"/>
            <a:ext cx="7086600" cy="43596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4" name="Curved Down Arrow 13"/>
            <p:cNvSpPr/>
            <p:nvPr/>
          </p:nvSpPr>
          <p:spPr>
            <a:xfrm>
              <a:off x="2362200" y="1676400"/>
              <a:ext cx="4343400" cy="457200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999835" y="1214804"/>
              <a:ext cx="3276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F5050"/>
                  </a:solidFill>
                </a:rPr>
                <a:t>8.0 fold difference</a:t>
              </a:r>
            </a:p>
          </p:txBody>
        </p:sp>
        <p:sp>
          <p:nvSpPr>
            <p:cNvPr id="16" name="Curved Down Arrow 15"/>
            <p:cNvSpPr/>
            <p:nvPr/>
          </p:nvSpPr>
          <p:spPr>
            <a:xfrm>
              <a:off x="2252790" y="3733800"/>
              <a:ext cx="990600" cy="228600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22310" y="3352800"/>
              <a:ext cx="21972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5050"/>
                  </a:solidFill>
                </a:rPr>
                <a:t>2.4 fold difference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91082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result – Revenue in dairy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638800"/>
            <a:ext cx="8567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6699"/>
                </a:solidFill>
              </a:rPr>
              <a:t>Main benefit is from milk– </a:t>
            </a:r>
          </a:p>
          <a:p>
            <a:r>
              <a:rPr lang="en-US" sz="2400" dirty="0">
                <a:solidFill>
                  <a:srgbClr val="006699"/>
                </a:solidFill>
              </a:rPr>
              <a:t>milk (suckled by calves &amp; offtake) account for 61% - 77% of revenue</a:t>
            </a:r>
          </a:p>
        </p:txBody>
      </p:sp>
      <p:graphicFrame>
        <p:nvGraphicFramePr>
          <p:cNvPr id="6" name="Chart 5"/>
          <p:cNvGraphicFramePr/>
          <p:nvPr>
            <p:extLst/>
          </p:nvPr>
        </p:nvGraphicFramePr>
        <p:xfrm>
          <a:off x="228600" y="1524000"/>
          <a:ext cx="8795657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7324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result – Costs in dairy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201386" y="1676400"/>
          <a:ext cx="8942614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5638800"/>
            <a:ext cx="8567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6699"/>
                </a:solidFill>
              </a:rPr>
              <a:t>Main cost is feed – </a:t>
            </a:r>
          </a:p>
          <a:p>
            <a:r>
              <a:rPr lang="en-US" sz="2400" dirty="0">
                <a:solidFill>
                  <a:srgbClr val="006699"/>
                </a:solidFill>
              </a:rPr>
              <a:t>milk suckled by calves &amp; feed account for 80% - 92% of total costs</a:t>
            </a:r>
          </a:p>
        </p:txBody>
      </p:sp>
    </p:spTree>
    <p:extLst>
      <p:ext uri="{BB962C8B-B14F-4D97-AF65-F5344CB8AC3E}">
        <p14:creationId xmlns:p14="http://schemas.microsoft.com/office/powerpoint/2010/main" val="3637222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Key result – Livelihoods can be improved through combining good genetics with good animal management practices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495300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Indigenous Zebu by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Bos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Taurus </a:t>
            </a:r>
          </a:p>
          <a:p>
            <a:pPr algn="ctr"/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crossbred animals under good management.</a:t>
            </a:r>
          </a:p>
        </p:txBody>
      </p:sp>
      <p:pic>
        <p:nvPicPr>
          <p:cNvPr id="12" name="Picture 11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2277592"/>
            <a:ext cx="3689261" cy="2446808"/>
          </a:xfrm>
          <a:prstGeom prst="rect">
            <a:avLst/>
          </a:prstGeom>
        </p:spPr>
      </p:pic>
      <p:sp>
        <p:nvSpPr>
          <p:cNvPr id="4" name="Rounded Rectangular Callout 3"/>
          <p:cNvSpPr/>
          <p:nvPr/>
        </p:nvSpPr>
        <p:spPr>
          <a:xfrm>
            <a:off x="198120" y="1807813"/>
            <a:ext cx="2133600" cy="3300248"/>
          </a:xfrm>
          <a:prstGeom prst="wedgeRoundRectCallout">
            <a:avLst>
              <a:gd name="adj1" fmla="val 66360"/>
              <a:gd name="adj2" fmla="val -262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Adapted </a:t>
            </a:r>
            <a:br>
              <a:rPr lang="en-US" sz="2800" dirty="0"/>
            </a:br>
            <a:r>
              <a:rPr lang="en-US" sz="2800" dirty="0"/>
              <a:t>Productive</a:t>
            </a:r>
          </a:p>
          <a:p>
            <a:pPr algn="ctr"/>
            <a:r>
              <a:rPr lang="en-US" sz="2800" dirty="0"/>
              <a:t>Profitable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6705600" y="1807813"/>
            <a:ext cx="2286000" cy="3300248"/>
          </a:xfrm>
          <a:prstGeom prst="wedgeRoundRectCallout">
            <a:avLst>
              <a:gd name="adj1" fmla="val -62950"/>
              <a:gd name="adj2" fmla="val -1142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Investment cost </a:t>
            </a:r>
          </a:p>
          <a:p>
            <a:pPr algn="ctr"/>
            <a:r>
              <a:rPr lang="en-US" sz="2400" dirty="0"/>
              <a:t>(housing, feed)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Access issues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Farmer capacity</a:t>
            </a:r>
          </a:p>
        </p:txBody>
      </p:sp>
    </p:spTree>
    <p:extLst>
      <p:ext uri="{BB962C8B-B14F-4D97-AF65-F5344CB8AC3E}">
        <p14:creationId xmlns:p14="http://schemas.microsoft.com/office/powerpoint/2010/main" val="31541276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result – Gender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29718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" y="2186970"/>
            <a:ext cx="3733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6699"/>
                </a:solidFill>
              </a:rPr>
              <a:t>Intra-household / gendered information on:</a:t>
            </a:r>
          </a:p>
          <a:p>
            <a:pPr marL="566738" indent="-334963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6699"/>
                </a:solidFill>
              </a:rPr>
              <a:t>Decision making</a:t>
            </a:r>
          </a:p>
          <a:p>
            <a:pPr marL="566738" indent="-334963">
              <a:buFont typeface="Wingdings" panose="05000000000000000000" pitchFamily="2" charset="2"/>
              <a:buChar char="Ø"/>
            </a:pPr>
            <a:r>
              <a:rPr lang="en-US" sz="2400" dirty="0" err="1">
                <a:solidFill>
                  <a:srgbClr val="006699"/>
                </a:solidFill>
              </a:rPr>
              <a:t>Labour</a:t>
            </a:r>
            <a:endParaRPr lang="en-US" sz="2400" dirty="0">
              <a:solidFill>
                <a:srgbClr val="006699"/>
              </a:solidFill>
            </a:endParaRPr>
          </a:p>
          <a:p>
            <a:pPr marL="566738" indent="-334963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6699"/>
                </a:solidFill>
              </a:rPr>
              <a:t>Payment of costs</a:t>
            </a:r>
          </a:p>
          <a:p>
            <a:pPr marL="566738" indent="-334963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6699"/>
                </a:solidFill>
              </a:rPr>
              <a:t>Control of benefits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380566"/>
              </p:ext>
            </p:extLst>
          </p:nvPr>
        </p:nvGraphicFramePr>
        <p:xfrm>
          <a:off x="3830392" y="1981200"/>
          <a:ext cx="5105400" cy="3651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5725">
                <a:tc>
                  <a:txBody>
                    <a:bodyPr/>
                    <a:lstStyle/>
                    <a:p>
                      <a:r>
                        <a:rPr lang="en-US" dirty="0"/>
                        <a:t>Gender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Weekly </a:t>
                      </a:r>
                      <a:r>
                        <a:rPr lang="en-US" dirty="0" err="1"/>
                        <a:t>labour</a:t>
                      </a:r>
                      <a:r>
                        <a:rPr lang="en-US" dirty="0"/>
                        <a:t> hours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Main</a:t>
                      </a:r>
                      <a:r>
                        <a:rPr lang="en-US" baseline="0" dirty="0"/>
                        <a:t> activities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051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Household adult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2060"/>
                          </a:solidFill>
                          <a:latin typeface="+mn-lt"/>
                        </a:rPr>
                        <a:t>Herding</a:t>
                      </a:r>
                      <a:r>
                        <a:rPr lang="en-US" sz="1800" baseline="0" dirty="0">
                          <a:solidFill>
                            <a:srgbClr val="002060"/>
                          </a:solidFill>
                          <a:latin typeface="+mn-lt"/>
                        </a:rPr>
                        <a:t> / animal care / milking</a:t>
                      </a:r>
                    </a:p>
                    <a:p>
                      <a:pPr algn="ctr"/>
                      <a:endParaRPr lang="en-US" sz="1800" baseline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051">
                <a:tc v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Hired adult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4178">
                <a:tc v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Household boy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595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Household adult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2060"/>
                          </a:solidFill>
                          <a:latin typeface="+mn-lt"/>
                        </a:rPr>
                        <a:t>Processing &amp; sale of milk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7051">
                <a:tc v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Hired female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7051">
                <a:tc v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Household girl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810000" y="1447800"/>
            <a:ext cx="5342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9900"/>
                </a:solidFill>
              </a:rPr>
              <a:t>Labour</a:t>
            </a:r>
            <a:r>
              <a:rPr lang="en-US" sz="2400" dirty="0">
                <a:solidFill>
                  <a:srgbClr val="FF9900"/>
                </a:solidFill>
              </a:rPr>
              <a:t> division</a:t>
            </a:r>
          </a:p>
        </p:txBody>
      </p:sp>
    </p:spTree>
    <p:extLst>
      <p:ext uri="{BB962C8B-B14F-4D97-AF65-F5344CB8AC3E}">
        <p14:creationId xmlns:p14="http://schemas.microsoft.com/office/powerpoint/2010/main" val="22139764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result – Gender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15710"/>
              </p:ext>
            </p:extLst>
          </p:nvPr>
        </p:nvGraphicFramePr>
        <p:xfrm>
          <a:off x="4533900" y="2743200"/>
          <a:ext cx="4381500" cy="20116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5585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09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09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09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1406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Level of market orientation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9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Control of income from the sale of milk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006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1406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% Women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% </a:t>
                      </a:r>
                    </a:p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% </a:t>
                      </a:r>
                    </a:p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Joint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80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Low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72%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27%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1%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80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Medium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45%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50%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5%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14400" y="29718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31" y="2590800"/>
            <a:ext cx="4000500" cy="2819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8200" y="1447800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6699"/>
                </a:solidFill>
              </a:rPr>
              <a:t>Control of income from the sale of milk can shift from women to men as market orientation increases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5715000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6699"/>
                </a:solidFill>
              </a:rPr>
              <a:t>Follow-on projects may need to address this e.g. by gender transformative approaches</a:t>
            </a:r>
          </a:p>
        </p:txBody>
      </p:sp>
    </p:spTree>
    <p:extLst>
      <p:ext uri="{BB962C8B-B14F-4D97-AF65-F5344CB8AC3E}">
        <p14:creationId xmlns:p14="http://schemas.microsoft.com/office/powerpoint/2010/main" val="2583804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The importance of dairy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343400" y="1295400"/>
            <a:ext cx="4572000" cy="49530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US" sz="2800" dirty="0">
              <a:solidFill>
                <a:srgbClr val="3333FF"/>
              </a:solidFill>
            </a:endParaRPr>
          </a:p>
          <a:p>
            <a:pPr>
              <a:buNone/>
            </a:pPr>
            <a:r>
              <a:rPr lang="en-US" sz="5100" dirty="0">
                <a:solidFill>
                  <a:srgbClr val="C00000"/>
                </a:solidFill>
              </a:rPr>
              <a:t>Food security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4400" dirty="0">
                <a:solidFill>
                  <a:srgbClr val="3333FF"/>
                </a:solidFill>
              </a:rPr>
              <a:t>milk = high-quality food which supplies protein, energy &amp; essential micronutrients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4400" dirty="0">
                <a:solidFill>
                  <a:srgbClr val="3333FF"/>
                </a:solidFill>
              </a:rPr>
              <a:t>consumption of even small amounts of milk can significantly increase nutritional security</a:t>
            </a:r>
            <a:endParaRPr lang="en-US" sz="2800" dirty="0">
              <a:solidFill>
                <a:srgbClr val="3333FF"/>
              </a:solidFill>
            </a:endParaRPr>
          </a:p>
          <a:p>
            <a:pPr marL="514350" indent="-514350">
              <a:buNone/>
            </a:pPr>
            <a:endParaRPr lang="en-US" sz="4000" dirty="0">
              <a:solidFill>
                <a:srgbClr val="C00000"/>
              </a:solidFill>
            </a:endParaRPr>
          </a:p>
          <a:p>
            <a:pPr marL="514350" indent="-514350">
              <a:buNone/>
            </a:pPr>
            <a:r>
              <a:rPr lang="en-US" sz="5100" dirty="0">
                <a:solidFill>
                  <a:srgbClr val="C00000"/>
                </a:solidFill>
              </a:rPr>
              <a:t>Livelihoods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400" dirty="0">
                <a:solidFill>
                  <a:srgbClr val="3333FF"/>
                </a:solidFill>
              </a:rPr>
              <a:t>cattle keeping / dairy is an important livelihood activity to rural households in Senegal</a:t>
            </a:r>
          </a:p>
          <a:p>
            <a:pPr marL="514350" indent="-514350">
              <a:buNone/>
            </a:pPr>
            <a:endParaRPr lang="en-US" sz="2600" dirty="0">
              <a:solidFill>
                <a:srgbClr val="3333FF"/>
              </a:solidFill>
            </a:endParaRPr>
          </a:p>
          <a:p>
            <a:pPr marL="514350" indent="-514350">
              <a:buNone/>
            </a:pPr>
            <a:endParaRPr lang="en-US" sz="2600" dirty="0">
              <a:solidFill>
                <a:srgbClr val="3333FF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pic>
        <p:nvPicPr>
          <p:cNvPr id="8" name="Picture 7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0" y="1371600"/>
            <a:ext cx="3647179" cy="2514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0" y="4114800"/>
            <a:ext cx="3657600" cy="2514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910116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result – Aflatoxin in cattle feeds</a:t>
            </a:r>
          </a:p>
        </p:txBody>
      </p:sp>
      <p:sp>
        <p:nvSpPr>
          <p:cNvPr id="5" name="AutoShape 2" descr="Image result for ISRA Seneg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Image result for ISRA Senega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307975" y="1038999"/>
            <a:ext cx="8570982" cy="3586010"/>
            <a:chOff x="307975" y="1812522"/>
            <a:chExt cx="8570982" cy="3863009"/>
          </a:xfrm>
        </p:grpSpPr>
        <p:graphicFrame>
          <p:nvGraphicFramePr>
            <p:cNvPr id="10" name="Chart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3724519"/>
                </p:ext>
              </p:extLst>
            </p:nvPr>
          </p:nvGraphicFramePr>
          <p:xfrm>
            <a:off x="307975" y="1812522"/>
            <a:ext cx="8451712" cy="381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1143000" y="5029200"/>
              <a:ext cx="1485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5050"/>
                  </a:solidFill>
                </a:rPr>
                <a:t>Purchased concentrate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08582" y="5029200"/>
              <a:ext cx="1295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5050"/>
                  </a:solidFill>
                </a:rPr>
                <a:t>Groundnut hay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74165" y="5029200"/>
              <a:ext cx="1295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5050"/>
                  </a:solidFill>
                </a:rPr>
                <a:t>Wheat bran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853609" y="5029200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5050"/>
                  </a:solidFill>
                </a:rPr>
                <a:t>Millet bran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288157" y="5029200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5050"/>
                  </a:solidFill>
                </a:rPr>
                <a:t>Rice bran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583557" y="5029200"/>
              <a:ext cx="1295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5050"/>
                  </a:solidFill>
                </a:rPr>
                <a:t>Groundnut cake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566453" y="1224312"/>
            <a:ext cx="2027582" cy="64633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 collaboration with WP5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418991" y="5029200"/>
            <a:ext cx="54600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6699"/>
                </a:solidFill>
              </a:rPr>
              <a:t>Many samples above WHO limit of 5ppb – </a:t>
            </a:r>
          </a:p>
          <a:p>
            <a:pPr algn="ctr"/>
            <a:r>
              <a:rPr lang="en-US" sz="2400" dirty="0">
                <a:solidFill>
                  <a:srgbClr val="006699"/>
                </a:solidFill>
              </a:rPr>
              <a:t>may affect milk safety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798" y="4876800"/>
            <a:ext cx="26068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445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result – Prediction of cow body weight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566" r="51452" b="66868"/>
          <a:stretch/>
        </p:blipFill>
        <p:spPr bwMode="auto">
          <a:xfrm>
            <a:off x="4572000" y="1143000"/>
            <a:ext cx="4144743" cy="31241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034220"/>
            <a:ext cx="3733800" cy="2599473"/>
          </a:xfrm>
          <a:prstGeom prst="rect">
            <a:avLst/>
          </a:prstGeom>
        </p:spPr>
      </p:pic>
      <p:pic>
        <p:nvPicPr>
          <p:cNvPr id="7" name="Content Placeholder 5" descr="F:\DCIM\102_PANA\IMG_5667.JPG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" y="1295400"/>
            <a:ext cx="3657600" cy="2508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0787" t="-1" b="-125"/>
          <a:stretch/>
        </p:blipFill>
        <p:spPr bwMode="auto">
          <a:xfrm>
            <a:off x="5029200" y="4240352"/>
            <a:ext cx="3606067" cy="23933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06563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result – Dairy germplasm policy and     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value chain assessed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1676400"/>
            <a:ext cx="5513232" cy="43434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6699"/>
                </a:solidFill>
              </a:rPr>
              <a:t>Supporting policy exists, but not always well implemented</a:t>
            </a:r>
          </a:p>
          <a:p>
            <a:pPr marL="0" indent="0">
              <a:buNone/>
            </a:pPr>
            <a:endParaRPr lang="en-US" dirty="0">
              <a:solidFill>
                <a:srgbClr val="006699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6699"/>
                </a:solidFill>
              </a:rPr>
              <a:t>Dairy germplasm value chain growth potential exists, should some limitation be addressed</a:t>
            </a:r>
          </a:p>
          <a:p>
            <a:pPr lvl="1"/>
            <a:r>
              <a:rPr lang="en-US" dirty="0">
                <a:solidFill>
                  <a:srgbClr val="3333FF"/>
                </a:solidFill>
              </a:rPr>
              <a:t>Weak demand for private AI</a:t>
            </a:r>
          </a:p>
          <a:p>
            <a:pPr lvl="1"/>
            <a:r>
              <a:rPr lang="en-US" dirty="0">
                <a:solidFill>
                  <a:srgbClr val="3333FF"/>
                </a:solidFill>
              </a:rPr>
              <a:t>Low success of public  AI</a:t>
            </a:r>
          </a:p>
          <a:p>
            <a:pPr lvl="1"/>
            <a:endParaRPr lang="en-US" dirty="0">
              <a:solidFill>
                <a:srgbClr val="006699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6699"/>
                </a:solidFill>
              </a:rPr>
              <a:t>Various recommendations drawn –       for further discussion with stakeholders 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8450" y="2057400"/>
            <a:ext cx="3295489" cy="27417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5000" y="4799178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9900"/>
                </a:solidFill>
              </a:rPr>
              <a:t>Rare twin calves born to AI</a:t>
            </a:r>
          </a:p>
        </p:txBody>
      </p:sp>
      <p:sp>
        <p:nvSpPr>
          <p:cNvPr id="5" name="AutoShape 2" descr="Image result for ISRA Seneg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Image result for ISRA Senega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umr-lstm.cirad.fr/var/umr_lstm/storage/images/media/images/lstm-generale/logo-isra/36753-1-fre-FR/logo-isr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1" y="3465679"/>
            <a:ext cx="843963" cy="87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3253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result – Farmers capacity built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290935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6699"/>
                </a:solidFill>
              </a:rPr>
              <a:t>Farmers trained on measuring milk and use of recording sheets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2057400"/>
            <a:ext cx="3657600" cy="1981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4343400"/>
            <a:ext cx="3657600" cy="1981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2077329"/>
            <a:ext cx="2971800" cy="4247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0403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result – Farmers capacity built</a:t>
            </a:r>
          </a:p>
        </p:txBody>
      </p:sp>
      <p:pic>
        <p:nvPicPr>
          <p:cNvPr id="4" name="Picture 2" descr="IMG_870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369" y="1143000"/>
            <a:ext cx="3962400" cy="2650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369" y="4021428"/>
            <a:ext cx="3962400" cy="2754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42" t="2666" r="14583" b="9584"/>
          <a:stretch/>
        </p:blipFill>
        <p:spPr bwMode="auto">
          <a:xfrm>
            <a:off x="5105400" y="1941041"/>
            <a:ext cx="3581400" cy="37045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05400" y="60198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6699"/>
                </a:solidFill>
              </a:rPr>
              <a:t>Farmers received training on 7 topics selected by them</a:t>
            </a:r>
          </a:p>
        </p:txBody>
      </p:sp>
    </p:spTree>
    <p:extLst>
      <p:ext uri="{BB962C8B-B14F-4D97-AF65-F5344CB8AC3E}">
        <p14:creationId xmlns:p14="http://schemas.microsoft.com/office/powerpoint/2010/main" val="29396120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" y="25637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result – Farmers capacity built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135454"/>
              </p:ext>
            </p:extLst>
          </p:nvPr>
        </p:nvGraphicFramePr>
        <p:xfrm>
          <a:off x="1455420" y="4876800"/>
          <a:ext cx="6080760" cy="15773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4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7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28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62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800" dirty="0">
                          <a:effectLst/>
                        </a:rPr>
                        <a:t>N° Vache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800">
                          <a:effectLst/>
                        </a:rPr>
                        <a:t>Race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800" dirty="0">
                          <a:effectLst/>
                        </a:rPr>
                        <a:t>Lait produit par jour (L)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800" dirty="0">
                          <a:effectLst/>
                        </a:rPr>
                        <a:t> Lait produit par an (L)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P1122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Métisse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1525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P1124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Métisse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1579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P0097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Race Locale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610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00" y="1219200"/>
            <a:ext cx="5943600" cy="3415168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1607472"/>
            <a:ext cx="21336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6699"/>
                </a:solidFill>
              </a:rPr>
              <a:t>Farmers received information on milk yields of the different breeds as well as their own animals</a:t>
            </a:r>
          </a:p>
        </p:txBody>
      </p:sp>
    </p:spTree>
    <p:extLst>
      <p:ext uri="{BB962C8B-B14F-4D97-AF65-F5344CB8AC3E}">
        <p14:creationId xmlns:p14="http://schemas.microsoft.com/office/powerpoint/2010/main" val="14612646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result – Researcher capacity built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29000" y="1981200"/>
            <a:ext cx="54102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6699"/>
                </a:solidFill>
              </a:rPr>
              <a:t>10 higher degree students received training through the project</a:t>
            </a:r>
          </a:p>
          <a:p>
            <a:endParaRPr lang="en-US" sz="2400" dirty="0">
              <a:solidFill>
                <a:srgbClr val="006699"/>
              </a:solidFill>
            </a:endParaRPr>
          </a:p>
          <a:p>
            <a:pPr algn="ctr"/>
            <a:r>
              <a:rPr lang="en-US" sz="2400" dirty="0">
                <a:solidFill>
                  <a:srgbClr val="006699"/>
                </a:solidFill>
              </a:rPr>
              <a:t>4 PhD students</a:t>
            </a:r>
          </a:p>
          <a:p>
            <a:pPr algn="ctr"/>
            <a:r>
              <a:rPr lang="en-US" sz="2400" dirty="0">
                <a:solidFill>
                  <a:srgbClr val="006699"/>
                </a:solidFill>
              </a:rPr>
              <a:t>5 Masters</a:t>
            </a:r>
          </a:p>
          <a:p>
            <a:pPr algn="ctr"/>
            <a:r>
              <a:rPr lang="en-US" sz="2400" dirty="0">
                <a:solidFill>
                  <a:srgbClr val="006699"/>
                </a:solidFill>
              </a:rPr>
              <a:t>1 Thesis component DVM</a:t>
            </a:r>
          </a:p>
          <a:p>
            <a:endParaRPr lang="en-US" sz="2400" dirty="0"/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8 students were African nationals!</a:t>
            </a:r>
          </a:p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0" y="1536612"/>
            <a:ext cx="2971800" cy="48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37249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Next steps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0591979"/>
              </p:ext>
            </p:extLst>
          </p:nvPr>
        </p:nvGraphicFramePr>
        <p:xfrm>
          <a:off x="266700" y="1279684"/>
          <a:ext cx="8648700" cy="5073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930525" y="582299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99FF"/>
                </a:solidFill>
              </a:rPr>
              <a:t>Technology adoption</a:t>
            </a:r>
          </a:p>
        </p:txBody>
      </p:sp>
      <p:sp>
        <p:nvSpPr>
          <p:cNvPr id="10" name="AutoShape 2" descr="Image result for ANCAR seneg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4" descr="Image result for ANCAR senega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www.ados-senegal.org/data/upload/u27/ancar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184" y="5751017"/>
            <a:ext cx="1337287" cy="882610"/>
          </a:xfrm>
          <a:prstGeom prst="rect">
            <a:avLst/>
          </a:prstGeom>
          <a:noFill/>
          <a:ln>
            <a:solidFill>
              <a:srgbClr val="0066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5359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7784" y="2590800"/>
            <a:ext cx="3550207" cy="250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9410" y="2590800"/>
            <a:ext cx="3548495" cy="24942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Special thanks to: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3074022"/>
            <a:ext cx="1335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3333FF"/>
                </a:solidFill>
              </a:rPr>
              <a:t>Our project farmers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0006" y="1354776"/>
            <a:ext cx="1581615" cy="919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7200" y="5361010"/>
            <a:ext cx="1292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3333FF"/>
                </a:solidFill>
              </a:rPr>
              <a:t>The research team</a:t>
            </a: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29200" y="1326278"/>
            <a:ext cx="2189695" cy="82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D:\Publications\LOGO's\ILRI-logo-small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5640" y="5653904"/>
            <a:ext cx="775537" cy="794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university_of_helsinki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8757" y="5569604"/>
            <a:ext cx="1104900" cy="863849"/>
          </a:xfrm>
          <a:prstGeom prst="rect">
            <a:avLst/>
          </a:prstGeom>
        </p:spPr>
      </p:pic>
      <p:pic>
        <p:nvPicPr>
          <p:cNvPr id="16" name="Picture 12" descr="https://encrypted-tbn2.gstatic.com/images?q=tbn:ANd9GcRGAJMZaJmbW-6o2Pr1v0PfqwaRfsqV160X9ZAEDIYylN4OiHJK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5550225"/>
            <a:ext cx="931092" cy="93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https://portal.mtt.fi/portal/page/portal/mtt_en/mtt/news/pressreleases/2014/Luke_EN_300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1621" y="5633324"/>
            <a:ext cx="952741" cy="768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377720" y="1420321"/>
            <a:ext cx="13358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3333FF"/>
                </a:solidFill>
              </a:rPr>
              <a:t>Our donors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91400" y="5401363"/>
            <a:ext cx="1292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3333FF"/>
                </a:solidFill>
              </a:rPr>
              <a:t>Our </a:t>
            </a:r>
          </a:p>
          <a:p>
            <a:pPr algn="ctr"/>
            <a:r>
              <a:rPr lang="en-US" sz="2400" dirty="0">
                <a:solidFill>
                  <a:srgbClr val="3333FF"/>
                </a:solidFill>
              </a:rPr>
              <a:t>field staff</a:t>
            </a:r>
          </a:p>
        </p:txBody>
      </p:sp>
    </p:spTree>
    <p:extLst>
      <p:ext uri="{BB962C8B-B14F-4D97-AF65-F5344CB8AC3E}">
        <p14:creationId xmlns:p14="http://schemas.microsoft.com/office/powerpoint/2010/main" val="172942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Dairy in Senegal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8839200" cy="3352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>
              <a:solidFill>
                <a:srgbClr val="3333FF"/>
              </a:solidFill>
            </a:endParaRPr>
          </a:p>
          <a:p>
            <a:pPr marL="514350" indent="-514350">
              <a:buNone/>
            </a:pPr>
            <a:endParaRPr lang="en-US" sz="2600" dirty="0">
              <a:solidFill>
                <a:srgbClr val="3333FF"/>
              </a:solidFill>
            </a:endParaRPr>
          </a:p>
          <a:p>
            <a:pPr marL="514350" indent="-514350">
              <a:buNone/>
            </a:pPr>
            <a:endParaRPr lang="en-US" sz="2600" dirty="0">
              <a:solidFill>
                <a:srgbClr val="3333FF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1600200"/>
            <a:ext cx="54864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100" dirty="0">
                <a:solidFill>
                  <a:srgbClr val="006699"/>
                </a:solidFill>
              </a:rPr>
              <a:t>Senegal is a net importer of dairy products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3100" dirty="0">
              <a:solidFill>
                <a:srgbClr val="006699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3100" dirty="0">
                <a:solidFill>
                  <a:srgbClr val="006699"/>
                </a:solidFill>
              </a:rPr>
              <a:t>The government is supporting dairy production including through the use of genetically improved animals </a:t>
            </a:r>
          </a:p>
          <a:p>
            <a:pPr algn="ctr">
              <a:buFont typeface="Wingdings" panose="05000000000000000000" pitchFamily="2" charset="2"/>
              <a:buChar char="§"/>
              <a:tabLst>
                <a:tab pos="1265238" algn="l"/>
                <a:tab pos="1828800" algn="l"/>
              </a:tabLst>
            </a:pPr>
            <a:r>
              <a:rPr lang="en-US" sz="2800" dirty="0">
                <a:solidFill>
                  <a:srgbClr val="3333FF"/>
                </a:solidFill>
              </a:rPr>
              <a:t>public AI campaign 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3333FF"/>
                </a:solidFill>
              </a:rPr>
              <a:t>local semen production center</a:t>
            </a:r>
          </a:p>
          <a:p>
            <a:pPr marL="0" indent="0" algn="ctr">
              <a:buNone/>
            </a:pPr>
            <a:endParaRPr lang="en-US" sz="2800" dirty="0">
              <a:solidFill>
                <a:srgbClr val="006699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3100" dirty="0">
                <a:solidFill>
                  <a:srgbClr val="006699"/>
                </a:solidFill>
              </a:rPr>
              <a:t>– but no evidence base on the most appropriate type of dairy animal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3100" dirty="0">
              <a:solidFill>
                <a:srgbClr val="006699"/>
              </a:solidFill>
            </a:endParaRPr>
          </a:p>
          <a:p>
            <a:pPr marL="514350" indent="-514350">
              <a:buFont typeface="Arial" panose="020B0604020202020204" pitchFamily="34" charset="0"/>
              <a:buNone/>
            </a:pPr>
            <a:endParaRPr lang="en-US" sz="3100" dirty="0">
              <a:solidFill>
                <a:srgbClr val="006699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4000" dirty="0">
              <a:solidFill>
                <a:srgbClr val="C00000"/>
              </a:solidFill>
            </a:endParaRPr>
          </a:p>
          <a:p>
            <a:pPr marL="514350" indent="-514350">
              <a:buFont typeface="Arial" panose="020B0604020202020204" pitchFamily="34" charset="0"/>
              <a:buNone/>
            </a:pPr>
            <a:endParaRPr lang="en-US" sz="4000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01719" y="4572000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Imports relative to domestic production, 2004</a:t>
            </a:r>
          </a:p>
        </p:txBody>
      </p:sp>
      <p:sp>
        <p:nvSpPr>
          <p:cNvPr id="4" name="Rectangle 3"/>
          <p:cNvSpPr/>
          <p:nvPr/>
        </p:nvSpPr>
        <p:spPr>
          <a:xfrm>
            <a:off x="5577928" y="5544207"/>
            <a:ext cx="3474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>
                <a:hlinkClick r:id="rId3"/>
              </a:rPr>
              <a:t>From</a:t>
            </a:r>
            <a:r>
              <a:rPr lang="fr-FR" dirty="0">
                <a:hlinkClick r:id="rId3"/>
              </a:rPr>
              <a:t>: Atlas de l'élevage au Sénégal</a:t>
            </a:r>
            <a:endParaRPr lang="fr-FR" dirty="0">
              <a:solidFill>
                <a:srgbClr val="3333FF"/>
              </a:solidFill>
            </a:endParaRPr>
          </a:p>
        </p:txBody>
      </p:sp>
      <p:pic>
        <p:nvPicPr>
          <p:cNvPr id="10" name="Picture 4" descr="http://hildegarde.univ-paris1.fr/duraffour/wp-content/uploads/2012/01/graph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1719" y="1904999"/>
            <a:ext cx="3026961" cy="2667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35832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Project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1828800"/>
            <a:ext cx="5334000" cy="35433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600" dirty="0">
              <a:solidFill>
                <a:srgbClr val="3333FF"/>
              </a:solidFill>
            </a:endParaRPr>
          </a:p>
          <a:p>
            <a:pPr marL="514350" indent="-514350" algn="ctr">
              <a:buNone/>
            </a:pPr>
            <a:r>
              <a:rPr lang="en-US" sz="2600" dirty="0">
                <a:solidFill>
                  <a:srgbClr val="3333FF"/>
                </a:solidFill>
              </a:rPr>
              <a:t>	To identify and promote utilisation of the most appropriate dairy breed-types for </a:t>
            </a:r>
            <a:r>
              <a:rPr lang="en-US" sz="2600" dirty="0" err="1">
                <a:solidFill>
                  <a:srgbClr val="3333FF"/>
                </a:solidFill>
              </a:rPr>
              <a:t>smallhold</a:t>
            </a:r>
            <a:r>
              <a:rPr lang="en-US" sz="2600" dirty="0">
                <a:solidFill>
                  <a:srgbClr val="3333FF"/>
                </a:solidFill>
              </a:rPr>
              <a:t> dairy  systems in Senegal –</a:t>
            </a:r>
          </a:p>
          <a:p>
            <a:pPr marL="514350" indent="-514350" algn="ctr">
              <a:buNone/>
            </a:pPr>
            <a:endParaRPr lang="en-US" sz="2000" dirty="0">
              <a:solidFill>
                <a:srgbClr val="3333FF"/>
              </a:solidFill>
            </a:endParaRPr>
          </a:p>
          <a:p>
            <a:pPr marL="514350" indent="-514350" algn="ctr">
              <a:buNone/>
            </a:pPr>
            <a:r>
              <a:rPr lang="en-US" sz="2600" dirty="0">
                <a:solidFill>
                  <a:srgbClr val="3333FF"/>
                </a:solidFill>
              </a:rPr>
              <a:t> trade-off analysis</a:t>
            </a:r>
          </a:p>
          <a:p>
            <a:pPr marL="514350" indent="-514350">
              <a:buNone/>
            </a:pPr>
            <a:endParaRPr lang="en-US" sz="2600" dirty="0">
              <a:solidFill>
                <a:srgbClr val="3333FF"/>
              </a:solidFill>
            </a:endParaRPr>
          </a:p>
          <a:p>
            <a:pPr marL="514350" indent="-514350">
              <a:buNone/>
            </a:pPr>
            <a:endParaRPr lang="en-US" sz="2600" dirty="0">
              <a:solidFill>
                <a:srgbClr val="3333FF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pic>
        <p:nvPicPr>
          <p:cNvPr id="4" name="Picture 3" descr="DSCF4517-0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57800" y="1828800"/>
            <a:ext cx="3545305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871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Key methodology: Longitudinal field survey on dairy</a:t>
            </a: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1092772"/>
            <a:ext cx="5638800" cy="36316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4554225"/>
            <a:ext cx="426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6699"/>
                </a:solidFill>
              </a:rPr>
              <a:t>220+ households with ~3500 dairy animals in two sites, monitored over 2 year period</a:t>
            </a:r>
          </a:p>
          <a:p>
            <a:endParaRPr lang="en-US" sz="2400" dirty="0">
              <a:solidFill>
                <a:srgbClr val="006699"/>
              </a:solidFill>
            </a:endParaRPr>
          </a:p>
          <a:p>
            <a:endParaRPr lang="en-US" sz="2400" dirty="0">
              <a:solidFill>
                <a:srgbClr val="006699"/>
              </a:solidFill>
              <a:sym typeface="Wingdings" panose="05000000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6800" y="4343400"/>
            <a:ext cx="426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006699"/>
              </a:solidFill>
            </a:endParaRPr>
          </a:p>
          <a:p>
            <a:r>
              <a:rPr lang="en-US" sz="2400" dirty="0">
                <a:solidFill>
                  <a:srgbClr val="006699"/>
                </a:solidFill>
              </a:rPr>
              <a:t>Collect socio-economic data (gendered) + animal-level data</a:t>
            </a:r>
          </a:p>
          <a:p>
            <a:endParaRPr lang="en-US" sz="2400" dirty="0">
              <a:solidFill>
                <a:srgbClr val="006699"/>
              </a:solidFill>
            </a:endParaRPr>
          </a:p>
          <a:p>
            <a:r>
              <a:rPr lang="en-US" sz="2400" dirty="0">
                <a:solidFill>
                  <a:srgbClr val="006699"/>
                </a:solidFill>
              </a:rPr>
              <a:t> </a:t>
            </a:r>
            <a:r>
              <a:rPr lang="en-US" sz="2400" dirty="0">
                <a:solidFill>
                  <a:srgbClr val="006699"/>
                </a:solidFill>
                <a:sym typeface="Wingdings" panose="05000000000000000000" pitchFamily="2" charset="2"/>
              </a:rPr>
              <a:t> customized database</a:t>
            </a:r>
          </a:p>
        </p:txBody>
      </p:sp>
    </p:spTree>
    <p:extLst>
      <p:ext uri="{BB962C8B-B14F-4D97-AF65-F5344CB8AC3E}">
        <p14:creationId xmlns:p14="http://schemas.microsoft.com/office/powerpoint/2010/main" val="3830538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Data collection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774"/>
          <a:stretch/>
        </p:blipFill>
        <p:spPr>
          <a:xfrm>
            <a:off x="4800600" y="3933434"/>
            <a:ext cx="3886498" cy="26959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9063" y="1052316"/>
            <a:ext cx="3811537" cy="26959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414" y="3933435"/>
            <a:ext cx="4038899" cy="26959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414" y="1037835"/>
            <a:ext cx="4038899" cy="269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96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Data collection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718481"/>
            <a:ext cx="5791200" cy="38313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1752599"/>
            <a:ext cx="2514600" cy="379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245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600" y="990600"/>
            <a:ext cx="4086860" cy="2597468"/>
          </a:xfrm>
          <a:prstGeom prst="rect">
            <a:avLst/>
          </a:prstGeom>
        </p:spPr>
      </p:pic>
      <p:pic>
        <p:nvPicPr>
          <p:cNvPr id="6" name="Content Placeholder 5" descr="F:\DCIM\102_PANA\IMG_5667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600" y="3810000"/>
            <a:ext cx="4038600" cy="2728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DSC0333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7800"/>
            <a:ext cx="2667000" cy="474133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solidFill>
                  <a:schemeClr val="bg1"/>
                </a:solidFill>
              </a:rPr>
              <a:t>Data collection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981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3333CC"/>
                </a:solidFill>
              </a:rPr>
              <a:t>… but not always so easy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143000"/>
            <a:ext cx="72390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33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846</Words>
  <Application>Microsoft Office PowerPoint</Application>
  <PresentationFormat>On-screen Show (4:3)</PresentationFormat>
  <Paragraphs>209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Times New Roman</vt:lpstr>
      <vt:lpstr>Wingdings</vt:lpstr>
      <vt:lpstr>Office Theme</vt:lpstr>
      <vt:lpstr>   Senegal Dairy Genetics /    Sénégal Génétique Laitière</vt:lpstr>
      <vt:lpstr>The importance of dairy</vt:lpstr>
      <vt:lpstr>Dairy in Senegal</vt:lpstr>
      <vt:lpstr>Project objectives</vt:lpstr>
      <vt:lpstr>Key methodology: Longitudinal field survey on dairy</vt:lpstr>
      <vt:lpstr>Data collection</vt:lpstr>
      <vt:lpstr>Data collection</vt:lpstr>
      <vt:lpstr>PowerPoint Presentation</vt:lpstr>
      <vt:lpstr>… but not always so easy</vt:lpstr>
      <vt:lpstr>Key result – Dairy breeds defined</vt:lpstr>
      <vt:lpstr>Key result – Dairy breeds defined</vt:lpstr>
      <vt:lpstr>Key result – Management practices understood</vt:lpstr>
      <vt:lpstr>Key result – Milk yields determined</vt:lpstr>
      <vt:lpstr>Key result – Household income from keeping different breeds determined</vt:lpstr>
      <vt:lpstr>Key result – Revenue in dairy</vt:lpstr>
      <vt:lpstr>Key result – Costs in dairy</vt:lpstr>
      <vt:lpstr>Key result – Livelihoods can be improved through combining good genetics with good animal management practices</vt:lpstr>
      <vt:lpstr>Key result – Gender</vt:lpstr>
      <vt:lpstr>Key result – Gender</vt:lpstr>
      <vt:lpstr>Key result – Aflatoxin in cattle feeds</vt:lpstr>
      <vt:lpstr>Key result – Prediction of cow body weight</vt:lpstr>
      <vt:lpstr>Key result – Dairy germplasm policy and      value chain assessed</vt:lpstr>
      <vt:lpstr>Key result – Farmers capacity built</vt:lpstr>
      <vt:lpstr>Key result – Farmers capacity built</vt:lpstr>
      <vt:lpstr>Key result – Farmers capacity built</vt:lpstr>
      <vt:lpstr>Key result – Researcher capacity built</vt:lpstr>
      <vt:lpstr>Next steps</vt:lpstr>
      <vt:lpstr>Special thanks to: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2016-04-06T13:35:20Z</dcterms:created>
  <dcterms:modified xsi:type="dcterms:W3CDTF">2018-02-01T08:32:10Z</dcterms:modified>
</cp:coreProperties>
</file>