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5"/>
  </p:sldMasterIdLst>
  <p:notesMasterIdLst>
    <p:notesMasterId r:id="rId59"/>
  </p:notesMasterIdLst>
  <p:sldIdLst>
    <p:sldId id="1231" r:id="rId6"/>
    <p:sldId id="1230" r:id="rId7"/>
    <p:sldId id="1232" r:id="rId8"/>
    <p:sldId id="1089" r:id="rId9"/>
    <p:sldId id="992" r:id="rId10"/>
    <p:sldId id="1233" r:id="rId11"/>
    <p:sldId id="1063" r:id="rId12"/>
    <p:sldId id="994" r:id="rId13"/>
    <p:sldId id="1037" r:id="rId14"/>
    <p:sldId id="1234" r:id="rId15"/>
    <p:sldId id="1064" r:id="rId16"/>
    <p:sldId id="1071" r:id="rId17"/>
    <p:sldId id="1000" r:id="rId18"/>
    <p:sldId id="1002" r:id="rId19"/>
    <p:sldId id="1001" r:id="rId20"/>
    <p:sldId id="1235" r:id="rId21"/>
    <p:sldId id="1085" r:id="rId22"/>
    <p:sldId id="1072" r:id="rId23"/>
    <p:sldId id="1038" r:id="rId24"/>
    <p:sldId id="1039" r:id="rId25"/>
    <p:sldId id="1228" r:id="rId26"/>
    <p:sldId id="997" r:id="rId27"/>
    <p:sldId id="1036" r:id="rId28"/>
    <p:sldId id="984" r:id="rId29"/>
    <p:sldId id="1023" r:id="rId30"/>
    <p:sldId id="1024" r:id="rId31"/>
    <p:sldId id="1141" r:id="rId32"/>
    <p:sldId id="1142" r:id="rId33"/>
    <p:sldId id="1229" r:id="rId34"/>
    <p:sldId id="1073" r:id="rId35"/>
    <p:sldId id="1081" r:id="rId36"/>
    <p:sldId id="1236" r:id="rId37"/>
    <p:sldId id="1086" r:id="rId38"/>
    <p:sldId id="1088" r:id="rId39"/>
    <p:sldId id="1237" r:id="rId40"/>
    <p:sldId id="1238" r:id="rId41"/>
    <p:sldId id="1146" r:id="rId42"/>
    <p:sldId id="1239" r:id="rId43"/>
    <p:sldId id="1240" r:id="rId44"/>
    <p:sldId id="1147" r:id="rId45"/>
    <p:sldId id="1241" r:id="rId46"/>
    <p:sldId id="1087" r:id="rId47"/>
    <p:sldId id="1040" r:id="rId48"/>
    <p:sldId id="1008" r:id="rId49"/>
    <p:sldId id="1029" r:id="rId50"/>
    <p:sldId id="1016" r:id="rId51"/>
    <p:sldId id="1032" r:id="rId52"/>
    <p:sldId id="1031" r:id="rId53"/>
    <p:sldId id="1018" r:id="rId54"/>
    <p:sldId id="1017" r:id="rId55"/>
    <p:sldId id="1030" r:id="rId56"/>
    <p:sldId id="1079" r:id="rId57"/>
    <p:sldId id="1083" r:id="rId5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haubanjar, Sanita (IWMI-Nepal)" initials="DS(" lastIdx="1" clrIdx="0"/>
  <p:cmAuthor id="2" name="THINKPAD" initials="T"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EBF7"/>
    <a:srgbClr val="0000FF"/>
    <a:srgbClr val="CC99FF"/>
    <a:srgbClr val="FF3300"/>
    <a:srgbClr val="CC00CC"/>
    <a:srgbClr val="CCCCFF"/>
    <a:srgbClr val="CC0000"/>
    <a:srgbClr val="9B443B"/>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87"/>
  </p:normalViewPr>
  <p:slideViewPr>
    <p:cSldViewPr snapToGrid="0">
      <p:cViewPr varScale="1">
        <p:scale>
          <a:sx n="104" d="100"/>
          <a:sy n="104" d="100"/>
        </p:scale>
        <p:origin x="896" y="2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1.xml"/><Relationship Id="rId61"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17EC78-8D11-451B-8A7A-BFB7C4FB5D7A}"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8DCE172-34C1-46E1-8204-CD877885CB53}">
      <dgm:prSet custT="1"/>
      <dgm:spPr/>
      <dgm:t>
        <a:bodyPr/>
        <a:lstStyle/>
        <a:p>
          <a:pPr algn="l"/>
          <a:r>
            <a:rPr lang="en-US" sz="2400" b="1">
              <a:latin typeface="+mn-lt"/>
            </a:rPr>
            <a:t>Achieving security</a:t>
          </a:r>
          <a:r>
            <a:rPr lang="en-US" sz="2400">
              <a:latin typeface="+mn-lt"/>
            </a:rPr>
            <a:t>: </a:t>
          </a:r>
        </a:p>
        <a:p>
          <a:pPr algn="l"/>
          <a:r>
            <a:rPr lang="en-US" sz="2400">
              <a:latin typeface="+mn-lt"/>
            </a:rPr>
            <a:t>Cooperation and coordination among sectors and governments are crucial for ensuring the security of water, energy, food, and environmental resources.</a:t>
          </a:r>
        </a:p>
      </dgm:t>
    </dgm:pt>
    <dgm:pt modelId="{AF7B5FEB-DA82-45AF-B8CF-2A5B35FC0D76}" type="parTrans" cxnId="{B5FEB666-0E1B-49CD-8DB5-33E75F175760}">
      <dgm:prSet/>
      <dgm:spPr/>
      <dgm:t>
        <a:bodyPr/>
        <a:lstStyle/>
        <a:p>
          <a:pPr algn="l"/>
          <a:endParaRPr lang="en-US" sz="2400">
            <a:latin typeface="+mn-lt"/>
          </a:endParaRPr>
        </a:p>
      </dgm:t>
    </dgm:pt>
    <dgm:pt modelId="{C8E77092-7147-4674-9E26-2DDD2E4EEC04}" type="sibTrans" cxnId="{B5FEB666-0E1B-49CD-8DB5-33E75F175760}">
      <dgm:prSet/>
      <dgm:spPr/>
      <dgm:t>
        <a:bodyPr/>
        <a:lstStyle/>
        <a:p>
          <a:pPr algn="l"/>
          <a:endParaRPr lang="en-US" sz="2400">
            <a:latin typeface="+mn-lt"/>
          </a:endParaRPr>
        </a:p>
      </dgm:t>
    </dgm:pt>
    <dgm:pt modelId="{E944759C-356C-4E94-A89B-3DB8E57A030F}">
      <dgm:prSet custT="1"/>
      <dgm:spPr/>
      <dgm:t>
        <a:bodyPr/>
        <a:lstStyle/>
        <a:p>
          <a:pPr algn="l"/>
          <a:r>
            <a:rPr lang="en-US" sz="2400" b="1">
              <a:latin typeface="+mn-lt"/>
            </a:rPr>
            <a:t>Integrated decision-making</a:t>
          </a:r>
          <a:r>
            <a:rPr lang="en-US" sz="2400">
              <a:latin typeface="+mn-lt"/>
            </a:rPr>
            <a:t>: </a:t>
          </a:r>
        </a:p>
        <a:p>
          <a:pPr algn="l"/>
          <a:r>
            <a:rPr lang="en-US" sz="2400">
              <a:latin typeface="+mn-lt"/>
            </a:rPr>
            <a:t>Integrated decision-making across sectors fosters synergistic approaches that address interdependencies and minimize trade-offs.</a:t>
          </a:r>
        </a:p>
      </dgm:t>
    </dgm:pt>
    <dgm:pt modelId="{8174C1C9-F996-406A-BDDC-0F1CE8B781FA}" type="parTrans" cxnId="{939189AA-14F5-4CAF-B9C7-658F89DD952E}">
      <dgm:prSet/>
      <dgm:spPr/>
      <dgm:t>
        <a:bodyPr/>
        <a:lstStyle/>
        <a:p>
          <a:pPr algn="l"/>
          <a:endParaRPr lang="en-US" sz="2400">
            <a:latin typeface="+mn-lt"/>
          </a:endParaRPr>
        </a:p>
      </dgm:t>
    </dgm:pt>
    <dgm:pt modelId="{940C8ACA-0AC8-448B-B4C6-1F2CD638E42F}" type="sibTrans" cxnId="{939189AA-14F5-4CAF-B9C7-658F89DD952E}">
      <dgm:prSet/>
      <dgm:spPr/>
      <dgm:t>
        <a:bodyPr/>
        <a:lstStyle/>
        <a:p>
          <a:pPr algn="l"/>
          <a:endParaRPr lang="en-US" sz="2400">
            <a:latin typeface="+mn-lt"/>
          </a:endParaRPr>
        </a:p>
      </dgm:t>
    </dgm:pt>
    <dgm:pt modelId="{6D346995-8DDD-4F9D-91F6-54A41F4D3526}">
      <dgm:prSet custT="1"/>
      <dgm:spPr/>
      <dgm:t>
        <a:bodyPr/>
        <a:lstStyle/>
        <a:p>
          <a:pPr algn="l"/>
          <a:r>
            <a:rPr lang="en-US" sz="2400" b="1">
              <a:latin typeface="+mn-lt"/>
            </a:rPr>
            <a:t>Sustainable outcomes</a:t>
          </a:r>
          <a:r>
            <a:rPr lang="en-US" sz="2400">
              <a:latin typeface="+mn-lt"/>
            </a:rPr>
            <a:t>: </a:t>
          </a:r>
        </a:p>
        <a:p>
          <a:pPr algn="l"/>
          <a:r>
            <a:rPr lang="en-US" sz="2400">
              <a:latin typeface="+mn-lt"/>
            </a:rPr>
            <a:t>Collaboration helps optimize resource use and promote sustainable outcomes that benefit communities and ecosystems.</a:t>
          </a:r>
        </a:p>
      </dgm:t>
    </dgm:pt>
    <dgm:pt modelId="{C54F7703-5623-4F43-BC9A-E188118F963A}" type="parTrans" cxnId="{D3E20203-F6D1-48A2-B76F-B734402D389B}">
      <dgm:prSet/>
      <dgm:spPr/>
      <dgm:t>
        <a:bodyPr/>
        <a:lstStyle/>
        <a:p>
          <a:pPr algn="l"/>
          <a:endParaRPr lang="en-US" sz="2400">
            <a:latin typeface="+mn-lt"/>
          </a:endParaRPr>
        </a:p>
      </dgm:t>
    </dgm:pt>
    <dgm:pt modelId="{03F3B43D-D341-4BA8-BA99-5CF3C37791C7}" type="sibTrans" cxnId="{D3E20203-F6D1-48A2-B76F-B734402D389B}">
      <dgm:prSet/>
      <dgm:spPr/>
      <dgm:t>
        <a:bodyPr/>
        <a:lstStyle/>
        <a:p>
          <a:pPr algn="l"/>
          <a:endParaRPr lang="en-US" sz="2400">
            <a:latin typeface="+mn-lt"/>
          </a:endParaRPr>
        </a:p>
      </dgm:t>
    </dgm:pt>
    <dgm:pt modelId="{7726CA78-02E2-4C49-9DFF-4640DB255173}" type="pres">
      <dgm:prSet presAssocID="{B117EC78-8D11-451B-8A7A-BFB7C4FB5D7A}" presName="root" presStyleCnt="0">
        <dgm:presLayoutVars>
          <dgm:dir/>
          <dgm:resizeHandles val="exact"/>
        </dgm:presLayoutVars>
      </dgm:prSet>
      <dgm:spPr/>
    </dgm:pt>
    <dgm:pt modelId="{5CF2F386-BE7C-4DB0-A127-9B732AB6DC42}" type="pres">
      <dgm:prSet presAssocID="{08DCE172-34C1-46E1-8204-CD877885CB53}" presName="compNode" presStyleCnt="0"/>
      <dgm:spPr/>
    </dgm:pt>
    <dgm:pt modelId="{9D5F663E-96D2-44DC-8FA5-96C660E7CB09}" type="pres">
      <dgm:prSet presAssocID="{08DCE172-34C1-46E1-8204-CD877885CB53}" presName="bgRect" presStyleLbl="bgShp" presStyleIdx="0" presStyleCnt="3"/>
      <dgm:spPr/>
    </dgm:pt>
    <dgm:pt modelId="{D20A2AAC-17A3-4D19-84C7-AEE512539F14}" type="pres">
      <dgm:prSet presAssocID="{08DCE172-34C1-46E1-8204-CD877885CB53}" presName="iconRect"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stainability"/>
        </a:ext>
      </dgm:extLst>
    </dgm:pt>
    <dgm:pt modelId="{2DDCA6DF-9790-4000-AD23-F1E72AF698D9}" type="pres">
      <dgm:prSet presAssocID="{08DCE172-34C1-46E1-8204-CD877885CB53}" presName="spaceRect" presStyleCnt="0"/>
      <dgm:spPr/>
    </dgm:pt>
    <dgm:pt modelId="{37BB9A17-2386-4A4F-9E8C-0D1AA3E6F883}" type="pres">
      <dgm:prSet presAssocID="{08DCE172-34C1-46E1-8204-CD877885CB53}" presName="parTx" presStyleLbl="revTx" presStyleIdx="0" presStyleCnt="3">
        <dgm:presLayoutVars>
          <dgm:chMax val="0"/>
          <dgm:chPref val="0"/>
        </dgm:presLayoutVars>
      </dgm:prSet>
      <dgm:spPr/>
    </dgm:pt>
    <dgm:pt modelId="{9018AFF2-2FF0-4FFE-B099-0F7545BAC87D}" type="pres">
      <dgm:prSet presAssocID="{C8E77092-7147-4674-9E26-2DDD2E4EEC04}" presName="sibTrans" presStyleCnt="0"/>
      <dgm:spPr/>
    </dgm:pt>
    <dgm:pt modelId="{81523A68-D719-435F-A634-5674FA880A0C}" type="pres">
      <dgm:prSet presAssocID="{E944759C-356C-4E94-A89B-3DB8E57A030F}" presName="compNode" presStyleCnt="0"/>
      <dgm:spPr/>
    </dgm:pt>
    <dgm:pt modelId="{379BC92C-4EB9-40D5-B81B-10127A85EE90}" type="pres">
      <dgm:prSet presAssocID="{E944759C-356C-4E94-A89B-3DB8E57A030F}" presName="bgRect" presStyleLbl="bgShp" presStyleIdx="1" presStyleCnt="3"/>
      <dgm:spPr/>
    </dgm:pt>
    <dgm:pt modelId="{679EADFB-5E4C-4878-B025-C95CFB3842CE}" type="pres">
      <dgm:prSet presAssocID="{E944759C-356C-4E94-A89B-3DB8E57A030F}" presName="icon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Network"/>
        </a:ext>
      </dgm:extLst>
    </dgm:pt>
    <dgm:pt modelId="{A998D22A-1554-4C0E-AC37-5F95A91C9ED4}" type="pres">
      <dgm:prSet presAssocID="{E944759C-356C-4E94-A89B-3DB8E57A030F}" presName="spaceRect" presStyleCnt="0"/>
      <dgm:spPr/>
    </dgm:pt>
    <dgm:pt modelId="{D290A165-5544-49EF-800A-0896907CD554}" type="pres">
      <dgm:prSet presAssocID="{E944759C-356C-4E94-A89B-3DB8E57A030F}" presName="parTx" presStyleLbl="revTx" presStyleIdx="1" presStyleCnt="3">
        <dgm:presLayoutVars>
          <dgm:chMax val="0"/>
          <dgm:chPref val="0"/>
        </dgm:presLayoutVars>
      </dgm:prSet>
      <dgm:spPr/>
    </dgm:pt>
    <dgm:pt modelId="{EC24AD99-79EB-4A7F-8D04-5C1FEC889A81}" type="pres">
      <dgm:prSet presAssocID="{940C8ACA-0AC8-448B-B4C6-1F2CD638E42F}" presName="sibTrans" presStyleCnt="0"/>
      <dgm:spPr/>
    </dgm:pt>
    <dgm:pt modelId="{68B4ECD0-3F73-4B10-90BB-FCA8E1FC7471}" type="pres">
      <dgm:prSet presAssocID="{6D346995-8DDD-4F9D-91F6-54A41F4D3526}" presName="compNode" presStyleCnt="0"/>
      <dgm:spPr/>
    </dgm:pt>
    <dgm:pt modelId="{CE5AE65F-41A2-4EF4-B81D-B92D804118B6}" type="pres">
      <dgm:prSet presAssocID="{6D346995-8DDD-4F9D-91F6-54A41F4D3526}" presName="bgRect" presStyleLbl="bgShp" presStyleIdx="2" presStyleCnt="3"/>
      <dgm:spPr>
        <a:solidFill>
          <a:schemeClr val="accent1"/>
        </a:solidFill>
      </dgm:spPr>
    </dgm:pt>
    <dgm:pt modelId="{ABC2CB77-59BA-41A2-BF17-6E9F27065B95}" type="pres">
      <dgm:prSet presAssocID="{6D346995-8DDD-4F9D-91F6-54A41F4D3526}" presName="iconRect" presStyleLbl="node1" presStyleIdx="2" presStyleCnt="3"/>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eciduous tree"/>
        </a:ext>
      </dgm:extLst>
    </dgm:pt>
    <dgm:pt modelId="{5957B9A3-89D8-40F7-9D51-CE4D6B8BC964}" type="pres">
      <dgm:prSet presAssocID="{6D346995-8DDD-4F9D-91F6-54A41F4D3526}" presName="spaceRect" presStyleCnt="0"/>
      <dgm:spPr/>
    </dgm:pt>
    <dgm:pt modelId="{1D3501F9-E5AB-4483-BE70-A1A3672D7036}" type="pres">
      <dgm:prSet presAssocID="{6D346995-8DDD-4F9D-91F6-54A41F4D3526}" presName="parTx" presStyleLbl="revTx" presStyleIdx="2" presStyleCnt="3">
        <dgm:presLayoutVars>
          <dgm:chMax val="0"/>
          <dgm:chPref val="0"/>
        </dgm:presLayoutVars>
      </dgm:prSet>
      <dgm:spPr/>
    </dgm:pt>
  </dgm:ptLst>
  <dgm:cxnLst>
    <dgm:cxn modelId="{BBEE1102-F5D4-45B9-9C92-8AC10241A25D}" type="presOf" srcId="{6D346995-8DDD-4F9D-91F6-54A41F4D3526}" destId="{1D3501F9-E5AB-4483-BE70-A1A3672D7036}" srcOrd="0" destOrd="0" presId="urn:microsoft.com/office/officeart/2018/2/layout/IconVerticalSolidList"/>
    <dgm:cxn modelId="{D3E20203-F6D1-48A2-B76F-B734402D389B}" srcId="{B117EC78-8D11-451B-8A7A-BFB7C4FB5D7A}" destId="{6D346995-8DDD-4F9D-91F6-54A41F4D3526}" srcOrd="2" destOrd="0" parTransId="{C54F7703-5623-4F43-BC9A-E188118F963A}" sibTransId="{03F3B43D-D341-4BA8-BA99-5CF3C37791C7}"/>
    <dgm:cxn modelId="{61A85A30-763E-416E-936E-9A3E04D901B2}" type="presOf" srcId="{B117EC78-8D11-451B-8A7A-BFB7C4FB5D7A}" destId="{7726CA78-02E2-4C49-9DFF-4640DB255173}" srcOrd="0" destOrd="0" presId="urn:microsoft.com/office/officeart/2018/2/layout/IconVerticalSolidList"/>
    <dgm:cxn modelId="{B5FEB666-0E1B-49CD-8DB5-33E75F175760}" srcId="{B117EC78-8D11-451B-8A7A-BFB7C4FB5D7A}" destId="{08DCE172-34C1-46E1-8204-CD877885CB53}" srcOrd="0" destOrd="0" parTransId="{AF7B5FEB-DA82-45AF-B8CF-2A5B35FC0D76}" sibTransId="{C8E77092-7147-4674-9E26-2DDD2E4EEC04}"/>
    <dgm:cxn modelId="{939189AA-14F5-4CAF-B9C7-658F89DD952E}" srcId="{B117EC78-8D11-451B-8A7A-BFB7C4FB5D7A}" destId="{E944759C-356C-4E94-A89B-3DB8E57A030F}" srcOrd="1" destOrd="0" parTransId="{8174C1C9-F996-406A-BDDC-0F1CE8B781FA}" sibTransId="{940C8ACA-0AC8-448B-B4C6-1F2CD638E42F}"/>
    <dgm:cxn modelId="{7BD2FAC6-F9FA-4593-83C2-42A2A3235E16}" type="presOf" srcId="{E944759C-356C-4E94-A89B-3DB8E57A030F}" destId="{D290A165-5544-49EF-800A-0896907CD554}" srcOrd="0" destOrd="0" presId="urn:microsoft.com/office/officeart/2018/2/layout/IconVerticalSolidList"/>
    <dgm:cxn modelId="{9436E1CE-A743-4D17-B98D-E92C778912BD}" type="presOf" srcId="{08DCE172-34C1-46E1-8204-CD877885CB53}" destId="{37BB9A17-2386-4A4F-9E8C-0D1AA3E6F883}" srcOrd="0" destOrd="0" presId="urn:microsoft.com/office/officeart/2018/2/layout/IconVerticalSolidList"/>
    <dgm:cxn modelId="{0BEE77A0-9140-410E-85A2-B7414DACACD3}" type="presParOf" srcId="{7726CA78-02E2-4C49-9DFF-4640DB255173}" destId="{5CF2F386-BE7C-4DB0-A127-9B732AB6DC42}" srcOrd="0" destOrd="0" presId="urn:microsoft.com/office/officeart/2018/2/layout/IconVerticalSolidList"/>
    <dgm:cxn modelId="{C7047D3A-15AD-49B9-9A06-9EBBA1E19A8D}" type="presParOf" srcId="{5CF2F386-BE7C-4DB0-A127-9B732AB6DC42}" destId="{9D5F663E-96D2-44DC-8FA5-96C660E7CB09}" srcOrd="0" destOrd="0" presId="urn:microsoft.com/office/officeart/2018/2/layout/IconVerticalSolidList"/>
    <dgm:cxn modelId="{7CB8F807-B678-42B5-B8AE-205FF90C32D6}" type="presParOf" srcId="{5CF2F386-BE7C-4DB0-A127-9B732AB6DC42}" destId="{D20A2AAC-17A3-4D19-84C7-AEE512539F14}" srcOrd="1" destOrd="0" presId="urn:microsoft.com/office/officeart/2018/2/layout/IconVerticalSolidList"/>
    <dgm:cxn modelId="{80CF44E0-4468-4A13-9F1E-9BCA5CA04785}" type="presParOf" srcId="{5CF2F386-BE7C-4DB0-A127-9B732AB6DC42}" destId="{2DDCA6DF-9790-4000-AD23-F1E72AF698D9}" srcOrd="2" destOrd="0" presId="urn:microsoft.com/office/officeart/2018/2/layout/IconVerticalSolidList"/>
    <dgm:cxn modelId="{D23B1743-CF07-4B59-B8F6-B3DCF6E4A926}" type="presParOf" srcId="{5CF2F386-BE7C-4DB0-A127-9B732AB6DC42}" destId="{37BB9A17-2386-4A4F-9E8C-0D1AA3E6F883}" srcOrd="3" destOrd="0" presId="urn:microsoft.com/office/officeart/2018/2/layout/IconVerticalSolidList"/>
    <dgm:cxn modelId="{F7446552-00C4-424A-BAD1-936A4C376D83}" type="presParOf" srcId="{7726CA78-02E2-4C49-9DFF-4640DB255173}" destId="{9018AFF2-2FF0-4FFE-B099-0F7545BAC87D}" srcOrd="1" destOrd="0" presId="urn:microsoft.com/office/officeart/2018/2/layout/IconVerticalSolidList"/>
    <dgm:cxn modelId="{139D0D37-8835-44EC-B95A-B29F95B76C08}" type="presParOf" srcId="{7726CA78-02E2-4C49-9DFF-4640DB255173}" destId="{81523A68-D719-435F-A634-5674FA880A0C}" srcOrd="2" destOrd="0" presId="urn:microsoft.com/office/officeart/2018/2/layout/IconVerticalSolidList"/>
    <dgm:cxn modelId="{A9493C14-044F-4137-A625-0F96663FDBD8}" type="presParOf" srcId="{81523A68-D719-435F-A634-5674FA880A0C}" destId="{379BC92C-4EB9-40D5-B81B-10127A85EE90}" srcOrd="0" destOrd="0" presId="urn:microsoft.com/office/officeart/2018/2/layout/IconVerticalSolidList"/>
    <dgm:cxn modelId="{834D8054-0DDF-4C2F-A59E-FE22517E0D62}" type="presParOf" srcId="{81523A68-D719-435F-A634-5674FA880A0C}" destId="{679EADFB-5E4C-4878-B025-C95CFB3842CE}" srcOrd="1" destOrd="0" presId="urn:microsoft.com/office/officeart/2018/2/layout/IconVerticalSolidList"/>
    <dgm:cxn modelId="{66A7011A-718A-4CBF-9541-9769A85901B6}" type="presParOf" srcId="{81523A68-D719-435F-A634-5674FA880A0C}" destId="{A998D22A-1554-4C0E-AC37-5F95A91C9ED4}" srcOrd="2" destOrd="0" presId="urn:microsoft.com/office/officeart/2018/2/layout/IconVerticalSolidList"/>
    <dgm:cxn modelId="{71E7D601-4E23-4FD4-B787-A44460013A9B}" type="presParOf" srcId="{81523A68-D719-435F-A634-5674FA880A0C}" destId="{D290A165-5544-49EF-800A-0896907CD554}" srcOrd="3" destOrd="0" presId="urn:microsoft.com/office/officeart/2018/2/layout/IconVerticalSolidList"/>
    <dgm:cxn modelId="{C9C2EA12-202F-42A7-9F2B-E629A4011A38}" type="presParOf" srcId="{7726CA78-02E2-4C49-9DFF-4640DB255173}" destId="{EC24AD99-79EB-4A7F-8D04-5C1FEC889A81}" srcOrd="3" destOrd="0" presId="urn:microsoft.com/office/officeart/2018/2/layout/IconVerticalSolidList"/>
    <dgm:cxn modelId="{04C81A77-818C-4792-8EF3-7836268B0505}" type="presParOf" srcId="{7726CA78-02E2-4C49-9DFF-4640DB255173}" destId="{68B4ECD0-3F73-4B10-90BB-FCA8E1FC7471}" srcOrd="4" destOrd="0" presId="urn:microsoft.com/office/officeart/2018/2/layout/IconVerticalSolidList"/>
    <dgm:cxn modelId="{28DD9D29-C4DB-490C-BECF-DB0A56EAE6C5}" type="presParOf" srcId="{68B4ECD0-3F73-4B10-90BB-FCA8E1FC7471}" destId="{CE5AE65F-41A2-4EF4-B81D-B92D804118B6}" srcOrd="0" destOrd="0" presId="urn:microsoft.com/office/officeart/2018/2/layout/IconVerticalSolidList"/>
    <dgm:cxn modelId="{4C54A105-00DD-47C2-93FE-E3C176BCEB2B}" type="presParOf" srcId="{68B4ECD0-3F73-4B10-90BB-FCA8E1FC7471}" destId="{ABC2CB77-59BA-41A2-BF17-6E9F27065B95}" srcOrd="1" destOrd="0" presId="urn:microsoft.com/office/officeart/2018/2/layout/IconVerticalSolidList"/>
    <dgm:cxn modelId="{82548B30-EF00-4EB5-9109-47A7D021CECD}" type="presParOf" srcId="{68B4ECD0-3F73-4B10-90BB-FCA8E1FC7471}" destId="{5957B9A3-89D8-40F7-9D51-CE4D6B8BC964}" srcOrd="2" destOrd="0" presId="urn:microsoft.com/office/officeart/2018/2/layout/IconVerticalSolidList"/>
    <dgm:cxn modelId="{92CFFF7A-72A5-481D-B2A1-2C31F0E35CCA}" type="presParOf" srcId="{68B4ECD0-3F73-4B10-90BB-FCA8E1FC7471}" destId="{1D3501F9-E5AB-4483-BE70-A1A3672D703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6F0ADC-D12E-4A9E-B4CA-ABD1D4002E7A}" type="doc">
      <dgm:prSet loTypeId="urn:microsoft.com/office/officeart/2005/8/layout/vProcess5" loCatId="process" qsTypeId="urn:microsoft.com/office/officeart/2005/8/quickstyle/simple1" qsCatId="simple" csTypeId="urn:microsoft.com/office/officeart/2005/8/colors/colorful5" csCatId="colorful" phldr="1"/>
      <dgm:spPr/>
      <dgm:t>
        <a:bodyPr/>
        <a:lstStyle/>
        <a:p>
          <a:endParaRPr lang="en-US"/>
        </a:p>
      </dgm:t>
    </dgm:pt>
    <dgm:pt modelId="{9091AA35-8D6C-4D7B-93B9-42178A886F7E}">
      <dgm:prSet custT="1"/>
      <dgm:spPr>
        <a:solidFill>
          <a:schemeClr val="accent2"/>
        </a:solidFill>
      </dgm:spPr>
      <dgm:t>
        <a:bodyPr/>
        <a:lstStyle/>
        <a:p>
          <a:pPr algn="l"/>
          <a:r>
            <a:rPr lang="en-US" sz="2400" b="1" dirty="0">
              <a:latin typeface="+mn-lt"/>
            </a:rPr>
            <a:t>National priorities</a:t>
          </a:r>
          <a:r>
            <a:rPr lang="en-US" sz="2400" dirty="0">
              <a:latin typeface="+mn-lt"/>
            </a:rPr>
            <a:t>: </a:t>
          </a:r>
        </a:p>
        <a:p>
          <a:pPr algn="l"/>
          <a:r>
            <a:rPr lang="en-US" sz="2400" dirty="0">
              <a:latin typeface="+mn-lt"/>
            </a:rPr>
            <a:t>Aligning WEFE Nexus solutions with national development goals ensures their relevance and contribution to the country's broader priorities.</a:t>
          </a:r>
        </a:p>
      </dgm:t>
    </dgm:pt>
    <dgm:pt modelId="{941B27B4-AF56-4B55-8113-AFDEF510E453}" type="parTrans" cxnId="{1B019878-4AAA-4740-B5ED-FF39DA621020}">
      <dgm:prSet/>
      <dgm:spPr/>
      <dgm:t>
        <a:bodyPr/>
        <a:lstStyle/>
        <a:p>
          <a:endParaRPr lang="en-US" sz="2400">
            <a:latin typeface="Tw Cen MT" panose="020B0602020104020603" pitchFamily="34" charset="0"/>
          </a:endParaRPr>
        </a:p>
      </dgm:t>
    </dgm:pt>
    <dgm:pt modelId="{E57F0A33-FBB5-4DBC-9FF3-E2052CA98864}" type="sibTrans" cxnId="{1B019878-4AAA-4740-B5ED-FF39DA621020}">
      <dgm:prSet custT="1"/>
      <dgm:spPr>
        <a:solidFill>
          <a:schemeClr val="accent2">
            <a:lumMod val="20000"/>
            <a:lumOff val="80000"/>
            <a:alpha val="90000"/>
          </a:schemeClr>
        </a:solidFill>
        <a:ln>
          <a:noFill/>
        </a:ln>
      </dgm:spPr>
      <dgm:t>
        <a:bodyPr/>
        <a:lstStyle/>
        <a:p>
          <a:endParaRPr lang="en-US" sz="2400">
            <a:latin typeface="Tw Cen MT" panose="020B0602020104020603" pitchFamily="34" charset="0"/>
          </a:endParaRPr>
        </a:p>
      </dgm:t>
    </dgm:pt>
    <dgm:pt modelId="{9A9B41A6-7535-4DFC-A5EF-235113A9618C}">
      <dgm:prSet custT="1"/>
      <dgm:spPr>
        <a:solidFill>
          <a:schemeClr val="accent3"/>
        </a:solidFill>
      </dgm:spPr>
      <dgm:t>
        <a:bodyPr/>
        <a:lstStyle/>
        <a:p>
          <a:pPr algn="l"/>
          <a:r>
            <a:rPr lang="en-US" sz="2400" b="1" dirty="0">
              <a:latin typeface="+mn-lt"/>
            </a:rPr>
            <a:t>SDG alignment</a:t>
          </a:r>
          <a:r>
            <a:rPr lang="en-US" sz="2400" dirty="0">
              <a:latin typeface="+mn-lt"/>
            </a:rPr>
            <a:t>: </a:t>
          </a:r>
        </a:p>
        <a:p>
          <a:pPr algn="l"/>
          <a:r>
            <a:rPr lang="en-US" sz="2400" dirty="0">
              <a:latin typeface="+mn-lt"/>
            </a:rPr>
            <a:t>WEFE Nexus solutions can directly contribute to achieving various SDGs, including those related to poverty eradication, clean water, renewable energy, and sustainable agriculture.</a:t>
          </a:r>
        </a:p>
      </dgm:t>
    </dgm:pt>
    <dgm:pt modelId="{AAD6259F-BE65-4CE1-97CF-E991BB51B578}" type="parTrans" cxnId="{E865D44C-5D43-4AA1-A262-805C3F7AE09D}">
      <dgm:prSet/>
      <dgm:spPr/>
      <dgm:t>
        <a:bodyPr/>
        <a:lstStyle/>
        <a:p>
          <a:endParaRPr lang="en-US" sz="2400">
            <a:latin typeface="Tw Cen MT" panose="020B0602020104020603" pitchFamily="34" charset="0"/>
          </a:endParaRPr>
        </a:p>
      </dgm:t>
    </dgm:pt>
    <dgm:pt modelId="{40813735-44A1-43BA-8C4E-BF411A53013A}" type="sibTrans" cxnId="{E865D44C-5D43-4AA1-A262-805C3F7AE09D}">
      <dgm:prSet custT="1"/>
      <dgm:spPr>
        <a:solidFill>
          <a:schemeClr val="accent3">
            <a:lumMod val="20000"/>
            <a:lumOff val="80000"/>
            <a:alpha val="90000"/>
          </a:schemeClr>
        </a:solidFill>
        <a:ln>
          <a:noFill/>
        </a:ln>
      </dgm:spPr>
      <dgm:t>
        <a:bodyPr/>
        <a:lstStyle/>
        <a:p>
          <a:endParaRPr lang="en-US" sz="2400">
            <a:latin typeface="Tw Cen MT" panose="020B0602020104020603" pitchFamily="34" charset="0"/>
          </a:endParaRPr>
        </a:p>
      </dgm:t>
    </dgm:pt>
    <dgm:pt modelId="{B3AF6581-260C-4969-AB4A-0CF33F8B902D}">
      <dgm:prSet custT="1"/>
      <dgm:spPr>
        <a:solidFill>
          <a:schemeClr val="accent1"/>
        </a:solidFill>
      </dgm:spPr>
      <dgm:t>
        <a:bodyPr/>
        <a:lstStyle/>
        <a:p>
          <a:pPr algn="l"/>
          <a:r>
            <a:rPr lang="en-US" sz="2400" b="1" dirty="0">
              <a:latin typeface="+mn-lt"/>
            </a:rPr>
            <a:t>Co-benefits</a:t>
          </a:r>
          <a:r>
            <a:rPr lang="en-US" sz="2400" dirty="0">
              <a:latin typeface="+mn-lt"/>
            </a:rPr>
            <a:t>: </a:t>
          </a:r>
        </a:p>
        <a:p>
          <a:pPr algn="l"/>
          <a:r>
            <a:rPr lang="en-US" sz="2400" dirty="0">
              <a:latin typeface="+mn-lt"/>
            </a:rPr>
            <a:t>Implementing Nexus solutions often results in co-benefits, where actions to improve water, energy, and food security also enhance ecosystem health and social well-being.</a:t>
          </a:r>
        </a:p>
      </dgm:t>
    </dgm:pt>
    <dgm:pt modelId="{71C34737-C508-4811-8578-4AEA99E71263}" type="parTrans" cxnId="{D01E44A1-1478-4BD7-9D5F-AD0687EFFC85}">
      <dgm:prSet/>
      <dgm:spPr/>
      <dgm:t>
        <a:bodyPr/>
        <a:lstStyle/>
        <a:p>
          <a:endParaRPr lang="en-US" sz="2400">
            <a:latin typeface="Tw Cen MT" panose="020B0602020104020603" pitchFamily="34" charset="0"/>
          </a:endParaRPr>
        </a:p>
      </dgm:t>
    </dgm:pt>
    <dgm:pt modelId="{EF82BA56-3A84-405B-9221-2CDE5360F047}" type="sibTrans" cxnId="{D01E44A1-1478-4BD7-9D5F-AD0687EFFC85}">
      <dgm:prSet/>
      <dgm:spPr/>
      <dgm:t>
        <a:bodyPr/>
        <a:lstStyle/>
        <a:p>
          <a:endParaRPr lang="en-US" sz="2400">
            <a:latin typeface="Tw Cen MT" panose="020B0602020104020603" pitchFamily="34" charset="0"/>
          </a:endParaRPr>
        </a:p>
      </dgm:t>
    </dgm:pt>
    <dgm:pt modelId="{C313763C-974C-4087-AD1A-2D75880723CA}" type="pres">
      <dgm:prSet presAssocID="{606F0ADC-D12E-4A9E-B4CA-ABD1D4002E7A}" presName="outerComposite" presStyleCnt="0">
        <dgm:presLayoutVars>
          <dgm:chMax val="5"/>
          <dgm:dir/>
          <dgm:resizeHandles val="exact"/>
        </dgm:presLayoutVars>
      </dgm:prSet>
      <dgm:spPr/>
    </dgm:pt>
    <dgm:pt modelId="{DA7030FE-19F5-4052-946E-04EE4B23E6C2}" type="pres">
      <dgm:prSet presAssocID="{606F0ADC-D12E-4A9E-B4CA-ABD1D4002E7A}" presName="dummyMaxCanvas" presStyleCnt="0">
        <dgm:presLayoutVars/>
      </dgm:prSet>
      <dgm:spPr/>
    </dgm:pt>
    <dgm:pt modelId="{53C0819F-1DD9-41DB-92CA-7A7A4FF24FA9}" type="pres">
      <dgm:prSet presAssocID="{606F0ADC-D12E-4A9E-B4CA-ABD1D4002E7A}" presName="ThreeNodes_1" presStyleLbl="node1" presStyleIdx="0" presStyleCnt="3" custScaleY="111111">
        <dgm:presLayoutVars>
          <dgm:bulletEnabled val="1"/>
        </dgm:presLayoutVars>
      </dgm:prSet>
      <dgm:spPr/>
    </dgm:pt>
    <dgm:pt modelId="{68D29BE9-2402-4D5F-80CF-66E490ABEEB5}" type="pres">
      <dgm:prSet presAssocID="{606F0ADC-D12E-4A9E-B4CA-ABD1D4002E7A}" presName="ThreeNodes_2" presStyleLbl="node1" presStyleIdx="1" presStyleCnt="3" custScaleX="100555" custScaleY="111111">
        <dgm:presLayoutVars>
          <dgm:bulletEnabled val="1"/>
        </dgm:presLayoutVars>
      </dgm:prSet>
      <dgm:spPr/>
    </dgm:pt>
    <dgm:pt modelId="{F23B4A9D-D430-471E-857B-245EBD306DA8}" type="pres">
      <dgm:prSet presAssocID="{606F0ADC-D12E-4A9E-B4CA-ABD1D4002E7A}" presName="ThreeNodes_3" presStyleLbl="node1" presStyleIdx="2" presStyleCnt="3" custScaleY="111111">
        <dgm:presLayoutVars>
          <dgm:bulletEnabled val="1"/>
        </dgm:presLayoutVars>
      </dgm:prSet>
      <dgm:spPr/>
    </dgm:pt>
    <dgm:pt modelId="{B0C57A21-C638-4C8B-85B8-61857254E0C2}" type="pres">
      <dgm:prSet presAssocID="{606F0ADC-D12E-4A9E-B4CA-ABD1D4002E7A}" presName="ThreeConn_1-2" presStyleLbl="fgAccFollowNode1" presStyleIdx="0" presStyleCnt="2">
        <dgm:presLayoutVars>
          <dgm:bulletEnabled val="1"/>
        </dgm:presLayoutVars>
      </dgm:prSet>
      <dgm:spPr/>
    </dgm:pt>
    <dgm:pt modelId="{B34DB1A6-2456-4C31-A233-52256B8EDB2D}" type="pres">
      <dgm:prSet presAssocID="{606F0ADC-D12E-4A9E-B4CA-ABD1D4002E7A}" presName="ThreeConn_2-3" presStyleLbl="fgAccFollowNode1" presStyleIdx="1" presStyleCnt="2">
        <dgm:presLayoutVars>
          <dgm:bulletEnabled val="1"/>
        </dgm:presLayoutVars>
      </dgm:prSet>
      <dgm:spPr/>
    </dgm:pt>
    <dgm:pt modelId="{3E69A8C1-F6D8-4593-AF89-9496079984FB}" type="pres">
      <dgm:prSet presAssocID="{606F0ADC-D12E-4A9E-B4CA-ABD1D4002E7A}" presName="ThreeNodes_1_text" presStyleLbl="node1" presStyleIdx="2" presStyleCnt="3">
        <dgm:presLayoutVars>
          <dgm:bulletEnabled val="1"/>
        </dgm:presLayoutVars>
      </dgm:prSet>
      <dgm:spPr/>
    </dgm:pt>
    <dgm:pt modelId="{AEFAE93D-8764-4E42-8DAA-0C4A8BE7C994}" type="pres">
      <dgm:prSet presAssocID="{606F0ADC-D12E-4A9E-B4CA-ABD1D4002E7A}" presName="ThreeNodes_2_text" presStyleLbl="node1" presStyleIdx="2" presStyleCnt="3">
        <dgm:presLayoutVars>
          <dgm:bulletEnabled val="1"/>
        </dgm:presLayoutVars>
      </dgm:prSet>
      <dgm:spPr/>
    </dgm:pt>
    <dgm:pt modelId="{6A047A5C-80B0-454A-8B71-864C498077EA}" type="pres">
      <dgm:prSet presAssocID="{606F0ADC-D12E-4A9E-B4CA-ABD1D4002E7A}" presName="ThreeNodes_3_text" presStyleLbl="node1" presStyleIdx="2" presStyleCnt="3">
        <dgm:presLayoutVars>
          <dgm:bulletEnabled val="1"/>
        </dgm:presLayoutVars>
      </dgm:prSet>
      <dgm:spPr/>
    </dgm:pt>
  </dgm:ptLst>
  <dgm:cxnLst>
    <dgm:cxn modelId="{5B43B70C-59DA-4523-BFA4-90FAF088278A}" type="presOf" srcId="{9A9B41A6-7535-4DFC-A5EF-235113A9618C}" destId="{AEFAE93D-8764-4E42-8DAA-0C4A8BE7C994}" srcOrd="1" destOrd="0" presId="urn:microsoft.com/office/officeart/2005/8/layout/vProcess5"/>
    <dgm:cxn modelId="{E865D44C-5D43-4AA1-A262-805C3F7AE09D}" srcId="{606F0ADC-D12E-4A9E-B4CA-ABD1D4002E7A}" destId="{9A9B41A6-7535-4DFC-A5EF-235113A9618C}" srcOrd="1" destOrd="0" parTransId="{AAD6259F-BE65-4CE1-97CF-E991BB51B578}" sibTransId="{40813735-44A1-43BA-8C4E-BF411A53013A}"/>
    <dgm:cxn modelId="{BFA26253-A7B6-434A-BE99-0B911579C504}" type="presOf" srcId="{9091AA35-8D6C-4D7B-93B9-42178A886F7E}" destId="{53C0819F-1DD9-41DB-92CA-7A7A4FF24FA9}" srcOrd="0" destOrd="0" presId="urn:microsoft.com/office/officeart/2005/8/layout/vProcess5"/>
    <dgm:cxn modelId="{F63AAC73-9768-4CC4-A069-9A2FE42C580F}" type="presOf" srcId="{606F0ADC-D12E-4A9E-B4CA-ABD1D4002E7A}" destId="{C313763C-974C-4087-AD1A-2D75880723CA}" srcOrd="0" destOrd="0" presId="urn:microsoft.com/office/officeart/2005/8/layout/vProcess5"/>
    <dgm:cxn modelId="{1B019878-4AAA-4740-B5ED-FF39DA621020}" srcId="{606F0ADC-D12E-4A9E-B4CA-ABD1D4002E7A}" destId="{9091AA35-8D6C-4D7B-93B9-42178A886F7E}" srcOrd="0" destOrd="0" parTransId="{941B27B4-AF56-4B55-8113-AFDEF510E453}" sibTransId="{E57F0A33-FBB5-4DBC-9FF3-E2052CA98864}"/>
    <dgm:cxn modelId="{0682B596-F848-4AA6-8246-A44DF56094EE}" type="presOf" srcId="{B3AF6581-260C-4969-AB4A-0CF33F8B902D}" destId="{F23B4A9D-D430-471E-857B-245EBD306DA8}" srcOrd="0" destOrd="0" presId="urn:microsoft.com/office/officeart/2005/8/layout/vProcess5"/>
    <dgm:cxn modelId="{B125239A-D4C3-47A1-BAB0-9FB44CD90A48}" type="presOf" srcId="{40813735-44A1-43BA-8C4E-BF411A53013A}" destId="{B34DB1A6-2456-4C31-A233-52256B8EDB2D}" srcOrd="0" destOrd="0" presId="urn:microsoft.com/office/officeart/2005/8/layout/vProcess5"/>
    <dgm:cxn modelId="{712DEBA0-3534-40A5-8DBF-6EFA3CA3706E}" type="presOf" srcId="{9091AA35-8D6C-4D7B-93B9-42178A886F7E}" destId="{3E69A8C1-F6D8-4593-AF89-9496079984FB}" srcOrd="1" destOrd="0" presId="urn:microsoft.com/office/officeart/2005/8/layout/vProcess5"/>
    <dgm:cxn modelId="{D01E44A1-1478-4BD7-9D5F-AD0687EFFC85}" srcId="{606F0ADC-D12E-4A9E-B4CA-ABD1D4002E7A}" destId="{B3AF6581-260C-4969-AB4A-0CF33F8B902D}" srcOrd="2" destOrd="0" parTransId="{71C34737-C508-4811-8578-4AEA99E71263}" sibTransId="{EF82BA56-3A84-405B-9221-2CDE5360F047}"/>
    <dgm:cxn modelId="{CC99A0AD-AA08-48D7-9A9C-3028212D1BE5}" type="presOf" srcId="{B3AF6581-260C-4969-AB4A-0CF33F8B902D}" destId="{6A047A5C-80B0-454A-8B71-864C498077EA}" srcOrd="1" destOrd="0" presId="urn:microsoft.com/office/officeart/2005/8/layout/vProcess5"/>
    <dgm:cxn modelId="{3E9C0FD7-DB9C-4F52-855D-74AF9CC2D54E}" type="presOf" srcId="{E57F0A33-FBB5-4DBC-9FF3-E2052CA98864}" destId="{B0C57A21-C638-4C8B-85B8-61857254E0C2}" srcOrd="0" destOrd="0" presId="urn:microsoft.com/office/officeart/2005/8/layout/vProcess5"/>
    <dgm:cxn modelId="{7FCE86E3-30CD-4DE3-A3A9-8DCE3F6FFC63}" type="presOf" srcId="{9A9B41A6-7535-4DFC-A5EF-235113A9618C}" destId="{68D29BE9-2402-4D5F-80CF-66E490ABEEB5}" srcOrd="0" destOrd="0" presId="urn:microsoft.com/office/officeart/2005/8/layout/vProcess5"/>
    <dgm:cxn modelId="{BB526F91-57D5-41AC-A28C-A9BBDCB6CF14}" type="presParOf" srcId="{C313763C-974C-4087-AD1A-2D75880723CA}" destId="{DA7030FE-19F5-4052-946E-04EE4B23E6C2}" srcOrd="0" destOrd="0" presId="urn:microsoft.com/office/officeart/2005/8/layout/vProcess5"/>
    <dgm:cxn modelId="{AD144DFC-3E34-4943-A229-628851061F60}" type="presParOf" srcId="{C313763C-974C-4087-AD1A-2D75880723CA}" destId="{53C0819F-1DD9-41DB-92CA-7A7A4FF24FA9}" srcOrd="1" destOrd="0" presId="urn:microsoft.com/office/officeart/2005/8/layout/vProcess5"/>
    <dgm:cxn modelId="{CEC179B4-7DE3-42B1-AB85-1F2CFC8DD2B0}" type="presParOf" srcId="{C313763C-974C-4087-AD1A-2D75880723CA}" destId="{68D29BE9-2402-4D5F-80CF-66E490ABEEB5}" srcOrd="2" destOrd="0" presId="urn:microsoft.com/office/officeart/2005/8/layout/vProcess5"/>
    <dgm:cxn modelId="{41E8845D-DD7E-4951-A8D9-8194106DAC71}" type="presParOf" srcId="{C313763C-974C-4087-AD1A-2D75880723CA}" destId="{F23B4A9D-D430-471E-857B-245EBD306DA8}" srcOrd="3" destOrd="0" presId="urn:microsoft.com/office/officeart/2005/8/layout/vProcess5"/>
    <dgm:cxn modelId="{47849360-15F3-4817-8AEE-5DE9910E4B5C}" type="presParOf" srcId="{C313763C-974C-4087-AD1A-2D75880723CA}" destId="{B0C57A21-C638-4C8B-85B8-61857254E0C2}" srcOrd="4" destOrd="0" presId="urn:microsoft.com/office/officeart/2005/8/layout/vProcess5"/>
    <dgm:cxn modelId="{54C21703-AD66-4BF2-9812-14861E1CCFBB}" type="presParOf" srcId="{C313763C-974C-4087-AD1A-2D75880723CA}" destId="{B34DB1A6-2456-4C31-A233-52256B8EDB2D}" srcOrd="5" destOrd="0" presId="urn:microsoft.com/office/officeart/2005/8/layout/vProcess5"/>
    <dgm:cxn modelId="{89382688-0B39-4936-9DCA-901796CB4AA7}" type="presParOf" srcId="{C313763C-974C-4087-AD1A-2D75880723CA}" destId="{3E69A8C1-F6D8-4593-AF89-9496079984FB}" srcOrd="6" destOrd="0" presId="urn:microsoft.com/office/officeart/2005/8/layout/vProcess5"/>
    <dgm:cxn modelId="{05F2EC3D-7F22-42D7-9500-75D7915641CD}" type="presParOf" srcId="{C313763C-974C-4087-AD1A-2D75880723CA}" destId="{AEFAE93D-8764-4E42-8DAA-0C4A8BE7C994}" srcOrd="7" destOrd="0" presId="urn:microsoft.com/office/officeart/2005/8/layout/vProcess5"/>
    <dgm:cxn modelId="{F50A2427-833C-4544-8659-899032F72092}" type="presParOf" srcId="{C313763C-974C-4087-AD1A-2D75880723CA}" destId="{6A047A5C-80B0-454A-8B71-864C498077EA}"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5F663E-96D2-44DC-8FA5-96C660E7CB09}">
      <dsp:nvSpPr>
        <dsp:cNvPr id="0" name=""/>
        <dsp:cNvSpPr/>
      </dsp:nvSpPr>
      <dsp:spPr>
        <a:xfrm>
          <a:off x="0" y="2842"/>
          <a:ext cx="11338560" cy="159330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20A2AAC-17A3-4D19-84C7-AEE512539F14}">
      <dsp:nvSpPr>
        <dsp:cNvPr id="0" name=""/>
        <dsp:cNvSpPr/>
      </dsp:nvSpPr>
      <dsp:spPr>
        <a:xfrm>
          <a:off x="481974" y="361336"/>
          <a:ext cx="877173" cy="87631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BB9A17-2386-4A4F-9E8C-0D1AA3E6F883}">
      <dsp:nvSpPr>
        <dsp:cNvPr id="0" name=""/>
        <dsp:cNvSpPr/>
      </dsp:nvSpPr>
      <dsp:spPr>
        <a:xfrm>
          <a:off x="1841122" y="2842"/>
          <a:ext cx="9327255" cy="159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90" tIns="168790" rIns="168790" bIns="168790" numCol="1" spcCol="1270" anchor="ctr" anchorCtr="0">
          <a:noAutofit/>
        </a:bodyPr>
        <a:lstStyle/>
        <a:p>
          <a:pPr marL="0" lvl="0" indent="0" algn="l" defTabSz="1066800">
            <a:lnSpc>
              <a:spcPct val="90000"/>
            </a:lnSpc>
            <a:spcBef>
              <a:spcPct val="0"/>
            </a:spcBef>
            <a:spcAft>
              <a:spcPct val="35000"/>
            </a:spcAft>
            <a:buNone/>
          </a:pPr>
          <a:r>
            <a:rPr lang="en-US" sz="2400" b="1" kern="1200">
              <a:latin typeface="+mn-lt"/>
            </a:rPr>
            <a:t>Achieving security</a:t>
          </a:r>
          <a:r>
            <a:rPr lang="en-US" sz="2400" kern="1200">
              <a:latin typeface="+mn-lt"/>
            </a:rPr>
            <a:t>: </a:t>
          </a:r>
        </a:p>
        <a:p>
          <a:pPr marL="0" lvl="0" indent="0" algn="l" defTabSz="1066800">
            <a:lnSpc>
              <a:spcPct val="90000"/>
            </a:lnSpc>
            <a:spcBef>
              <a:spcPct val="0"/>
            </a:spcBef>
            <a:spcAft>
              <a:spcPct val="35000"/>
            </a:spcAft>
            <a:buNone/>
          </a:pPr>
          <a:r>
            <a:rPr lang="en-US" sz="2400" kern="1200">
              <a:latin typeface="+mn-lt"/>
            </a:rPr>
            <a:t>Cooperation and coordination among sectors and governments are crucial for ensuring the security of water, energy, food, and environmental resources.</a:t>
          </a:r>
        </a:p>
      </dsp:txBody>
      <dsp:txXfrm>
        <a:off x="1841122" y="2842"/>
        <a:ext cx="9327255" cy="1594861"/>
      </dsp:txXfrm>
    </dsp:sp>
    <dsp:sp modelId="{379BC92C-4EB9-40D5-B81B-10127A85EE90}">
      <dsp:nvSpPr>
        <dsp:cNvPr id="0" name=""/>
        <dsp:cNvSpPr/>
      </dsp:nvSpPr>
      <dsp:spPr>
        <a:xfrm>
          <a:off x="0" y="1942539"/>
          <a:ext cx="11338560" cy="159330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9EADFB-5E4C-4878-B025-C95CFB3842CE}">
      <dsp:nvSpPr>
        <dsp:cNvPr id="0" name=""/>
        <dsp:cNvSpPr/>
      </dsp:nvSpPr>
      <dsp:spPr>
        <a:xfrm>
          <a:off x="481974" y="2301032"/>
          <a:ext cx="877173" cy="87631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290A165-5544-49EF-800A-0896907CD554}">
      <dsp:nvSpPr>
        <dsp:cNvPr id="0" name=""/>
        <dsp:cNvSpPr/>
      </dsp:nvSpPr>
      <dsp:spPr>
        <a:xfrm>
          <a:off x="1841122" y="1942539"/>
          <a:ext cx="9327255" cy="159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90" tIns="168790" rIns="168790" bIns="168790" numCol="1" spcCol="1270" anchor="ctr" anchorCtr="0">
          <a:noAutofit/>
        </a:bodyPr>
        <a:lstStyle/>
        <a:p>
          <a:pPr marL="0" lvl="0" indent="0" algn="l" defTabSz="1066800">
            <a:lnSpc>
              <a:spcPct val="90000"/>
            </a:lnSpc>
            <a:spcBef>
              <a:spcPct val="0"/>
            </a:spcBef>
            <a:spcAft>
              <a:spcPct val="35000"/>
            </a:spcAft>
            <a:buNone/>
          </a:pPr>
          <a:r>
            <a:rPr lang="en-US" sz="2400" b="1" kern="1200">
              <a:latin typeface="+mn-lt"/>
            </a:rPr>
            <a:t>Integrated decision-making</a:t>
          </a:r>
          <a:r>
            <a:rPr lang="en-US" sz="2400" kern="1200">
              <a:latin typeface="+mn-lt"/>
            </a:rPr>
            <a:t>: </a:t>
          </a:r>
        </a:p>
        <a:p>
          <a:pPr marL="0" lvl="0" indent="0" algn="l" defTabSz="1066800">
            <a:lnSpc>
              <a:spcPct val="90000"/>
            </a:lnSpc>
            <a:spcBef>
              <a:spcPct val="0"/>
            </a:spcBef>
            <a:spcAft>
              <a:spcPct val="35000"/>
            </a:spcAft>
            <a:buNone/>
          </a:pPr>
          <a:r>
            <a:rPr lang="en-US" sz="2400" kern="1200">
              <a:latin typeface="+mn-lt"/>
            </a:rPr>
            <a:t>Integrated decision-making across sectors fosters synergistic approaches that address interdependencies and minimize trade-offs.</a:t>
          </a:r>
        </a:p>
      </dsp:txBody>
      <dsp:txXfrm>
        <a:off x="1841122" y="1942539"/>
        <a:ext cx="9327255" cy="1594861"/>
      </dsp:txXfrm>
    </dsp:sp>
    <dsp:sp modelId="{CE5AE65F-41A2-4EF4-B81D-B92D804118B6}">
      <dsp:nvSpPr>
        <dsp:cNvPr id="0" name=""/>
        <dsp:cNvSpPr/>
      </dsp:nvSpPr>
      <dsp:spPr>
        <a:xfrm>
          <a:off x="0" y="3882235"/>
          <a:ext cx="11338560" cy="1593304"/>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ABC2CB77-59BA-41A2-BF17-6E9F27065B95}">
      <dsp:nvSpPr>
        <dsp:cNvPr id="0" name=""/>
        <dsp:cNvSpPr/>
      </dsp:nvSpPr>
      <dsp:spPr>
        <a:xfrm>
          <a:off x="481974" y="4240729"/>
          <a:ext cx="877173" cy="876317"/>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D3501F9-E5AB-4483-BE70-A1A3672D7036}">
      <dsp:nvSpPr>
        <dsp:cNvPr id="0" name=""/>
        <dsp:cNvSpPr/>
      </dsp:nvSpPr>
      <dsp:spPr>
        <a:xfrm>
          <a:off x="1841122" y="3882235"/>
          <a:ext cx="9327255" cy="15948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790" tIns="168790" rIns="168790" bIns="168790" numCol="1" spcCol="1270" anchor="ctr" anchorCtr="0">
          <a:noAutofit/>
        </a:bodyPr>
        <a:lstStyle/>
        <a:p>
          <a:pPr marL="0" lvl="0" indent="0" algn="l" defTabSz="1066800">
            <a:lnSpc>
              <a:spcPct val="90000"/>
            </a:lnSpc>
            <a:spcBef>
              <a:spcPct val="0"/>
            </a:spcBef>
            <a:spcAft>
              <a:spcPct val="35000"/>
            </a:spcAft>
            <a:buNone/>
          </a:pPr>
          <a:r>
            <a:rPr lang="en-US" sz="2400" b="1" kern="1200">
              <a:latin typeface="+mn-lt"/>
            </a:rPr>
            <a:t>Sustainable outcomes</a:t>
          </a:r>
          <a:r>
            <a:rPr lang="en-US" sz="2400" kern="1200">
              <a:latin typeface="+mn-lt"/>
            </a:rPr>
            <a:t>: </a:t>
          </a:r>
        </a:p>
        <a:p>
          <a:pPr marL="0" lvl="0" indent="0" algn="l" defTabSz="1066800">
            <a:lnSpc>
              <a:spcPct val="90000"/>
            </a:lnSpc>
            <a:spcBef>
              <a:spcPct val="0"/>
            </a:spcBef>
            <a:spcAft>
              <a:spcPct val="35000"/>
            </a:spcAft>
            <a:buNone/>
          </a:pPr>
          <a:r>
            <a:rPr lang="en-US" sz="2400" kern="1200">
              <a:latin typeface="+mn-lt"/>
            </a:rPr>
            <a:t>Collaboration helps optimize resource use and promote sustainable outcomes that benefit communities and ecosystems.</a:t>
          </a:r>
        </a:p>
      </dsp:txBody>
      <dsp:txXfrm>
        <a:off x="1841122" y="3882235"/>
        <a:ext cx="9327255" cy="15948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C0819F-1DD9-41DB-92CA-7A7A4FF24FA9}">
      <dsp:nvSpPr>
        <dsp:cNvPr id="0" name=""/>
        <dsp:cNvSpPr/>
      </dsp:nvSpPr>
      <dsp:spPr>
        <a:xfrm>
          <a:off x="0" y="-91439"/>
          <a:ext cx="9637776" cy="1828798"/>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rPr>
            <a:t>National priorities</a:t>
          </a:r>
          <a:r>
            <a:rPr lang="en-US" sz="2400" kern="1200" dirty="0">
              <a:latin typeface="+mn-lt"/>
            </a:rPr>
            <a:t>: </a:t>
          </a:r>
        </a:p>
        <a:p>
          <a:pPr marL="0" lvl="0" indent="0" algn="l" defTabSz="1066800">
            <a:lnSpc>
              <a:spcPct val="90000"/>
            </a:lnSpc>
            <a:spcBef>
              <a:spcPct val="0"/>
            </a:spcBef>
            <a:spcAft>
              <a:spcPct val="35000"/>
            </a:spcAft>
            <a:buNone/>
          </a:pPr>
          <a:r>
            <a:rPr lang="en-US" sz="2400" kern="1200" dirty="0">
              <a:latin typeface="+mn-lt"/>
            </a:rPr>
            <a:t>Aligning WEFE Nexus solutions with national development goals ensures their relevance and contribution to the country's broader priorities.</a:t>
          </a:r>
        </a:p>
      </dsp:txBody>
      <dsp:txXfrm>
        <a:off x="53564" y="-37875"/>
        <a:ext cx="7850986" cy="1721670"/>
      </dsp:txXfrm>
    </dsp:sp>
    <dsp:sp modelId="{68D29BE9-2402-4D5F-80CF-66E490ABEEB5}">
      <dsp:nvSpPr>
        <dsp:cNvPr id="0" name=""/>
        <dsp:cNvSpPr/>
      </dsp:nvSpPr>
      <dsp:spPr>
        <a:xfrm>
          <a:off x="823647" y="1828800"/>
          <a:ext cx="9691265" cy="1828798"/>
        </a:xfrm>
        <a:prstGeom prst="roundRect">
          <a:avLst>
            <a:gd name="adj" fmla="val 1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rPr>
            <a:t>SDG alignment</a:t>
          </a:r>
          <a:r>
            <a:rPr lang="en-US" sz="2400" kern="1200" dirty="0">
              <a:latin typeface="+mn-lt"/>
            </a:rPr>
            <a:t>: </a:t>
          </a:r>
        </a:p>
        <a:p>
          <a:pPr marL="0" lvl="0" indent="0" algn="l" defTabSz="1066800">
            <a:lnSpc>
              <a:spcPct val="90000"/>
            </a:lnSpc>
            <a:spcBef>
              <a:spcPct val="0"/>
            </a:spcBef>
            <a:spcAft>
              <a:spcPct val="35000"/>
            </a:spcAft>
            <a:buNone/>
          </a:pPr>
          <a:r>
            <a:rPr lang="en-US" sz="2400" kern="1200" dirty="0">
              <a:latin typeface="+mn-lt"/>
            </a:rPr>
            <a:t>WEFE Nexus solutions can directly contribute to achieving various SDGs, including those related to poverty eradication, clean water, renewable energy, and sustainable agriculture.</a:t>
          </a:r>
        </a:p>
      </dsp:txBody>
      <dsp:txXfrm>
        <a:off x="877211" y="1882364"/>
        <a:ext cx="7653240" cy="1721670"/>
      </dsp:txXfrm>
    </dsp:sp>
    <dsp:sp modelId="{F23B4A9D-D430-471E-857B-245EBD306DA8}">
      <dsp:nvSpPr>
        <dsp:cNvPr id="0" name=""/>
        <dsp:cNvSpPr/>
      </dsp:nvSpPr>
      <dsp:spPr>
        <a:xfrm>
          <a:off x="1700783" y="3749040"/>
          <a:ext cx="9637776" cy="1828798"/>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1" kern="1200" dirty="0">
              <a:latin typeface="+mn-lt"/>
            </a:rPr>
            <a:t>Co-benefits</a:t>
          </a:r>
          <a:r>
            <a:rPr lang="en-US" sz="2400" kern="1200" dirty="0">
              <a:latin typeface="+mn-lt"/>
            </a:rPr>
            <a:t>: </a:t>
          </a:r>
        </a:p>
        <a:p>
          <a:pPr marL="0" lvl="0" indent="0" algn="l" defTabSz="1066800">
            <a:lnSpc>
              <a:spcPct val="90000"/>
            </a:lnSpc>
            <a:spcBef>
              <a:spcPct val="0"/>
            </a:spcBef>
            <a:spcAft>
              <a:spcPct val="35000"/>
            </a:spcAft>
            <a:buNone/>
          </a:pPr>
          <a:r>
            <a:rPr lang="en-US" sz="2400" kern="1200" dirty="0">
              <a:latin typeface="+mn-lt"/>
            </a:rPr>
            <a:t>Implementing Nexus solutions often results in co-benefits, where actions to improve water, energy, and food security also enhance ecosystem health and social well-being.</a:t>
          </a:r>
        </a:p>
      </dsp:txBody>
      <dsp:txXfrm>
        <a:off x="1754347" y="3802604"/>
        <a:ext cx="7610407" cy="1721670"/>
      </dsp:txXfrm>
    </dsp:sp>
    <dsp:sp modelId="{B0C57A21-C638-4C8B-85B8-61857254E0C2}">
      <dsp:nvSpPr>
        <dsp:cNvPr id="0" name=""/>
        <dsp:cNvSpPr/>
      </dsp:nvSpPr>
      <dsp:spPr>
        <a:xfrm>
          <a:off x="8567928" y="1248156"/>
          <a:ext cx="1069848" cy="1069848"/>
        </a:xfrm>
        <a:prstGeom prst="downArrow">
          <a:avLst>
            <a:gd name="adj1" fmla="val 55000"/>
            <a:gd name="adj2" fmla="val 45000"/>
          </a:avLst>
        </a:prstGeom>
        <a:solidFill>
          <a:schemeClr val="accent2">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Tw Cen MT" panose="020B0602020104020603" pitchFamily="34" charset="0"/>
          </a:endParaRPr>
        </a:p>
      </dsp:txBody>
      <dsp:txXfrm>
        <a:off x="8808644" y="1248156"/>
        <a:ext cx="588416" cy="805061"/>
      </dsp:txXfrm>
    </dsp:sp>
    <dsp:sp modelId="{B34DB1A6-2456-4C31-A233-52256B8EDB2D}">
      <dsp:nvSpPr>
        <dsp:cNvPr id="0" name=""/>
        <dsp:cNvSpPr/>
      </dsp:nvSpPr>
      <dsp:spPr>
        <a:xfrm>
          <a:off x="9418319" y="3157423"/>
          <a:ext cx="1069848" cy="1069848"/>
        </a:xfrm>
        <a:prstGeom prst="downArrow">
          <a:avLst>
            <a:gd name="adj1" fmla="val 55000"/>
            <a:gd name="adj2" fmla="val 45000"/>
          </a:avLst>
        </a:prstGeom>
        <a:solidFill>
          <a:schemeClr val="accent3">
            <a:lumMod val="20000"/>
            <a:lumOff val="8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Tw Cen MT" panose="020B0602020104020603" pitchFamily="34" charset="0"/>
          </a:endParaRPr>
        </a:p>
      </dsp:txBody>
      <dsp:txXfrm>
        <a:off x="9659035" y="3157423"/>
        <a:ext cx="588416" cy="80506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8055"/>
          </a:xfrm>
          <a:prstGeom prst="rect">
            <a:avLst/>
          </a:prstGeom>
        </p:spPr>
        <p:txBody>
          <a:bodyPr vert="horz" lIns="91440" tIns="45720" rIns="91440" bIns="45720" rtlCol="0"/>
          <a:lstStyle>
            <a:lvl1pPr algn="r">
              <a:defRPr sz="1200"/>
            </a:lvl1pPr>
          </a:lstStyle>
          <a:p>
            <a:fld id="{9CB07585-922C-431A-9747-400C692D212D}" type="datetimeFigureOut">
              <a:rPr lang="en-US" smtClean="0"/>
              <a:t>8/30/24</a:t>
            </a:fld>
            <a:endParaRPr lang="en-US"/>
          </a:p>
        </p:txBody>
      </p:sp>
      <p:sp>
        <p:nvSpPr>
          <p:cNvPr id="4" name="Slide Image Placeholder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FC3B1BE3-A7CD-4583-B91C-2A5EF1089DB4}" type="slidenum">
              <a:rPr lang="en-US" smtClean="0"/>
              <a:t>‹#›</a:t>
            </a:fld>
            <a:endParaRPr lang="en-US"/>
          </a:p>
        </p:txBody>
      </p:sp>
    </p:spTree>
    <p:extLst>
      <p:ext uri="{BB962C8B-B14F-4D97-AF65-F5344CB8AC3E}">
        <p14:creationId xmlns:p14="http://schemas.microsoft.com/office/powerpoint/2010/main" val="296587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the context of the course development, acknowledgements, people involved, etc.</a:t>
            </a:r>
          </a:p>
          <a:p>
            <a:r>
              <a:rPr lang="en-US" dirty="0"/>
              <a:t>Prof. Rajesh for Trends &amp; Prof. Vishnu for WEFE Nexus concept</a:t>
            </a:r>
          </a:p>
        </p:txBody>
      </p:sp>
      <p:sp>
        <p:nvSpPr>
          <p:cNvPr id="4" name="Slide Number Placeholder 3"/>
          <p:cNvSpPr>
            <a:spLocks noGrp="1"/>
          </p:cNvSpPr>
          <p:nvPr>
            <p:ph type="sldNum" sz="quarter" idx="5"/>
          </p:nvPr>
        </p:nvSpPr>
        <p:spPr/>
        <p:txBody>
          <a:bodyPr/>
          <a:lstStyle/>
          <a:p>
            <a:fld id="{FC3B1BE3-A7CD-4583-B91C-2A5EF1089DB4}" type="slidenum">
              <a:rPr lang="en-US" smtClean="0"/>
              <a:t>1</a:t>
            </a:fld>
            <a:endParaRPr lang="en-US"/>
          </a:p>
        </p:txBody>
      </p:sp>
    </p:spTree>
    <p:extLst>
      <p:ext uri="{BB962C8B-B14F-4D97-AF65-F5344CB8AC3E}">
        <p14:creationId xmlns:p14="http://schemas.microsoft.com/office/powerpoint/2010/main" val="18240266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the context of the course development, acknowledgements, people involved, etc.</a:t>
            </a:r>
          </a:p>
          <a:p>
            <a:r>
              <a:rPr lang="en-US" dirty="0"/>
              <a:t>Prof. Rajesh for Trends &amp; Prof. Vishnu for WEFE Nexus concept</a:t>
            </a:r>
          </a:p>
        </p:txBody>
      </p:sp>
      <p:sp>
        <p:nvSpPr>
          <p:cNvPr id="4" name="Slide Number Placeholder 3"/>
          <p:cNvSpPr>
            <a:spLocks noGrp="1"/>
          </p:cNvSpPr>
          <p:nvPr>
            <p:ph type="sldNum" sz="quarter" idx="5"/>
          </p:nvPr>
        </p:nvSpPr>
        <p:spPr/>
        <p:txBody>
          <a:bodyPr/>
          <a:lstStyle/>
          <a:p>
            <a:fld id="{FC3B1BE3-A7CD-4583-B91C-2A5EF1089DB4}" type="slidenum">
              <a:rPr lang="en-US" smtClean="0"/>
              <a:t>3</a:t>
            </a:fld>
            <a:endParaRPr lang="en-US"/>
          </a:p>
        </p:txBody>
      </p:sp>
    </p:spTree>
    <p:extLst>
      <p:ext uri="{BB962C8B-B14F-4D97-AF65-F5344CB8AC3E}">
        <p14:creationId xmlns:p14="http://schemas.microsoft.com/office/powerpoint/2010/main" val="25010569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6</a:t>
            </a:fld>
            <a:endParaRPr lang="en-US"/>
          </a:p>
        </p:txBody>
      </p:sp>
    </p:spTree>
    <p:extLst>
      <p:ext uri="{BB962C8B-B14F-4D97-AF65-F5344CB8AC3E}">
        <p14:creationId xmlns:p14="http://schemas.microsoft.com/office/powerpoint/2010/main" val="109940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10</a:t>
            </a:fld>
            <a:endParaRPr lang="en-US"/>
          </a:p>
        </p:txBody>
      </p:sp>
    </p:spTree>
    <p:extLst>
      <p:ext uri="{BB962C8B-B14F-4D97-AF65-F5344CB8AC3E}">
        <p14:creationId xmlns:p14="http://schemas.microsoft.com/office/powerpoint/2010/main" val="822012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16</a:t>
            </a:fld>
            <a:endParaRPr lang="en-US"/>
          </a:p>
        </p:txBody>
      </p:sp>
    </p:spTree>
    <p:extLst>
      <p:ext uri="{BB962C8B-B14F-4D97-AF65-F5344CB8AC3E}">
        <p14:creationId xmlns:p14="http://schemas.microsoft.com/office/powerpoint/2010/main" val="35834186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Entry points could be: </a:t>
            </a:r>
            <a:r>
              <a:rPr lang="en-US" err="1"/>
              <a:t>i</a:t>
            </a:r>
            <a:r>
              <a:rPr lang="en-US"/>
              <a:t>) climate action; ii) SDGs – as all related sectors and actors are integrated in this endeavor.</a:t>
            </a:r>
          </a:p>
        </p:txBody>
      </p:sp>
      <p:sp>
        <p:nvSpPr>
          <p:cNvPr id="4" name="Slide Number Placeholder 3"/>
          <p:cNvSpPr>
            <a:spLocks noGrp="1"/>
          </p:cNvSpPr>
          <p:nvPr>
            <p:ph type="sldNum" sz="quarter" idx="5"/>
          </p:nvPr>
        </p:nvSpPr>
        <p:spPr/>
        <p:txBody>
          <a:bodyPr/>
          <a:lstStyle/>
          <a:p>
            <a:fld id="{FC3B1BE3-A7CD-4583-B91C-2A5EF1089DB4}" type="slidenum">
              <a:rPr lang="en-US" smtClean="0"/>
              <a:t>18</a:t>
            </a:fld>
            <a:endParaRPr lang="en-US"/>
          </a:p>
        </p:txBody>
      </p:sp>
    </p:spTree>
    <p:extLst>
      <p:ext uri="{BB962C8B-B14F-4D97-AF65-F5344CB8AC3E}">
        <p14:creationId xmlns:p14="http://schemas.microsoft.com/office/powerpoint/2010/main" val="2358817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Proper functioning of these three components in close coordination/cooperation can help streamline a new approach/concept.</a:t>
            </a:r>
          </a:p>
        </p:txBody>
      </p:sp>
      <p:sp>
        <p:nvSpPr>
          <p:cNvPr id="4" name="Slide Number Placeholder 3"/>
          <p:cNvSpPr>
            <a:spLocks noGrp="1"/>
          </p:cNvSpPr>
          <p:nvPr>
            <p:ph type="sldNum" sz="quarter" idx="5"/>
          </p:nvPr>
        </p:nvSpPr>
        <p:spPr/>
        <p:txBody>
          <a:bodyPr/>
          <a:lstStyle/>
          <a:p>
            <a:fld id="{FC3B1BE3-A7CD-4583-B91C-2A5EF1089DB4}" type="slidenum">
              <a:rPr lang="en-US" smtClean="0"/>
              <a:t>19</a:t>
            </a:fld>
            <a:endParaRPr lang="en-US"/>
          </a:p>
        </p:txBody>
      </p:sp>
    </p:spTree>
    <p:extLst>
      <p:ext uri="{BB962C8B-B14F-4D97-AF65-F5344CB8AC3E}">
        <p14:creationId xmlns:p14="http://schemas.microsoft.com/office/powerpoint/2010/main" val="31263162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Multi-sectoral dialogue is required for: </a:t>
            </a:r>
            <a:r>
              <a:rPr lang="en-US" dirty="0" err="1"/>
              <a:t>i</a:t>
            </a:r>
            <a:r>
              <a:rPr lang="en-US" dirty="0"/>
              <a:t>) knowledge integration, ii) co-designing solutions, iii) addressing trade-offs.</a:t>
            </a:r>
          </a:p>
        </p:txBody>
      </p:sp>
      <p:sp>
        <p:nvSpPr>
          <p:cNvPr id="4" name="Slide Number Placeholder 3"/>
          <p:cNvSpPr>
            <a:spLocks noGrp="1"/>
          </p:cNvSpPr>
          <p:nvPr>
            <p:ph type="sldNum" sz="quarter" idx="5"/>
          </p:nvPr>
        </p:nvSpPr>
        <p:spPr/>
        <p:txBody>
          <a:bodyPr/>
          <a:lstStyle/>
          <a:p>
            <a:fld id="{FC3B1BE3-A7CD-4583-B91C-2A5EF1089DB4}" type="slidenum">
              <a:rPr lang="en-US" smtClean="0"/>
              <a:t>21</a:t>
            </a:fld>
            <a:endParaRPr lang="en-US"/>
          </a:p>
        </p:txBody>
      </p:sp>
    </p:spTree>
    <p:extLst>
      <p:ext uri="{BB962C8B-B14F-4D97-AF65-F5344CB8AC3E}">
        <p14:creationId xmlns:p14="http://schemas.microsoft.com/office/powerpoint/2010/main" val="2040862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29</a:t>
            </a:fld>
            <a:endParaRPr lang="en-US"/>
          </a:p>
        </p:txBody>
      </p:sp>
    </p:spTree>
    <p:extLst>
      <p:ext uri="{BB962C8B-B14F-4D97-AF65-F5344CB8AC3E}">
        <p14:creationId xmlns:p14="http://schemas.microsoft.com/office/powerpoint/2010/main" val="1330542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30</a:t>
            </a:fld>
            <a:endParaRPr lang="en-US"/>
          </a:p>
        </p:txBody>
      </p:sp>
    </p:spTree>
    <p:extLst>
      <p:ext uri="{BB962C8B-B14F-4D97-AF65-F5344CB8AC3E}">
        <p14:creationId xmlns:p14="http://schemas.microsoft.com/office/powerpoint/2010/main" val="21852313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32</a:t>
            </a:fld>
            <a:endParaRPr lang="en-US"/>
          </a:p>
        </p:txBody>
      </p:sp>
    </p:spTree>
    <p:extLst>
      <p:ext uri="{BB962C8B-B14F-4D97-AF65-F5344CB8AC3E}">
        <p14:creationId xmlns:p14="http://schemas.microsoft.com/office/powerpoint/2010/main" val="184951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35</a:t>
            </a:fld>
            <a:endParaRPr lang="en-US"/>
          </a:p>
        </p:txBody>
      </p:sp>
    </p:spTree>
    <p:extLst>
      <p:ext uri="{BB962C8B-B14F-4D97-AF65-F5344CB8AC3E}">
        <p14:creationId xmlns:p14="http://schemas.microsoft.com/office/powerpoint/2010/main" val="2458826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36</a:t>
            </a:fld>
            <a:endParaRPr lang="en-US"/>
          </a:p>
        </p:txBody>
      </p:sp>
    </p:spTree>
    <p:extLst>
      <p:ext uri="{BB962C8B-B14F-4D97-AF65-F5344CB8AC3E}">
        <p14:creationId xmlns:p14="http://schemas.microsoft.com/office/powerpoint/2010/main" val="2073708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38</a:t>
            </a:fld>
            <a:endParaRPr lang="en-US"/>
          </a:p>
        </p:txBody>
      </p:sp>
    </p:spTree>
    <p:extLst>
      <p:ext uri="{BB962C8B-B14F-4D97-AF65-F5344CB8AC3E}">
        <p14:creationId xmlns:p14="http://schemas.microsoft.com/office/powerpoint/2010/main" val="2010484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3B1BE3-A7CD-4583-B91C-2A5EF1089DB4}" type="slidenum">
              <a:rPr lang="en-US" smtClean="0"/>
              <a:t>39</a:t>
            </a:fld>
            <a:endParaRPr lang="en-US"/>
          </a:p>
        </p:txBody>
      </p:sp>
    </p:spTree>
    <p:extLst>
      <p:ext uri="{BB962C8B-B14F-4D97-AF65-F5344CB8AC3E}">
        <p14:creationId xmlns:p14="http://schemas.microsoft.com/office/powerpoint/2010/main" val="39981799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41</a:t>
            </a:fld>
            <a:endParaRPr lang="en-US"/>
          </a:p>
        </p:txBody>
      </p:sp>
    </p:spTree>
    <p:extLst>
      <p:ext uri="{BB962C8B-B14F-4D97-AF65-F5344CB8AC3E}">
        <p14:creationId xmlns:p14="http://schemas.microsoft.com/office/powerpoint/2010/main" val="415687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B1BE3-A7CD-4583-B91C-2A5EF1089DB4}" type="slidenum">
              <a:rPr lang="en-US" smtClean="0"/>
              <a:t>46</a:t>
            </a:fld>
            <a:endParaRPr lang="en-US"/>
          </a:p>
        </p:txBody>
      </p:sp>
    </p:spTree>
    <p:extLst>
      <p:ext uri="{BB962C8B-B14F-4D97-AF65-F5344CB8AC3E}">
        <p14:creationId xmlns:p14="http://schemas.microsoft.com/office/powerpoint/2010/main" val="20806613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B1BE3-A7CD-4583-B91C-2A5EF1089DB4}" type="slidenum">
              <a:rPr lang="en-US" smtClean="0"/>
              <a:t>47</a:t>
            </a:fld>
            <a:endParaRPr lang="en-US"/>
          </a:p>
        </p:txBody>
      </p:sp>
    </p:spTree>
    <p:extLst>
      <p:ext uri="{BB962C8B-B14F-4D97-AF65-F5344CB8AC3E}">
        <p14:creationId xmlns:p14="http://schemas.microsoft.com/office/powerpoint/2010/main" val="20806613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B1BE3-A7CD-4583-B91C-2A5EF1089DB4}" type="slidenum">
              <a:rPr lang="en-US" smtClean="0"/>
              <a:t>48</a:t>
            </a:fld>
            <a:endParaRPr lang="en-US"/>
          </a:p>
        </p:txBody>
      </p:sp>
    </p:spTree>
    <p:extLst>
      <p:ext uri="{BB962C8B-B14F-4D97-AF65-F5344CB8AC3E}">
        <p14:creationId xmlns:p14="http://schemas.microsoft.com/office/powerpoint/2010/main" val="2484452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Details are in </a:t>
            </a:r>
            <a:r>
              <a:rPr lang="en-US" sz="1200" kern="1200">
                <a:solidFill>
                  <a:schemeClr val="tx1"/>
                </a:solidFill>
                <a:effectLst/>
                <a:latin typeface="+mn-lt"/>
                <a:ea typeface="+mn-ea"/>
                <a:cs typeface="+mn-cs"/>
              </a:rPr>
              <a:t>(Thornton et al., 2017)</a:t>
            </a:r>
          </a:p>
        </p:txBody>
      </p:sp>
      <p:sp>
        <p:nvSpPr>
          <p:cNvPr id="4" name="Slide Number Placeholder 3"/>
          <p:cNvSpPr>
            <a:spLocks noGrp="1"/>
          </p:cNvSpPr>
          <p:nvPr>
            <p:ph type="sldNum" sz="quarter" idx="10"/>
          </p:nvPr>
        </p:nvSpPr>
        <p:spPr/>
        <p:txBody>
          <a:bodyPr/>
          <a:lstStyle/>
          <a:p>
            <a:fld id="{FC3B1BE3-A7CD-4583-B91C-2A5EF1089DB4}" type="slidenum">
              <a:rPr lang="en-US" smtClean="0"/>
              <a:t>49</a:t>
            </a:fld>
            <a:endParaRPr lang="en-US"/>
          </a:p>
        </p:txBody>
      </p:sp>
    </p:spTree>
    <p:extLst>
      <p:ext uri="{BB962C8B-B14F-4D97-AF65-F5344CB8AC3E}">
        <p14:creationId xmlns:p14="http://schemas.microsoft.com/office/powerpoint/2010/main" val="2256098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B1BE3-A7CD-4583-B91C-2A5EF1089DB4}" type="slidenum">
              <a:rPr lang="en-US" smtClean="0"/>
              <a:t>50</a:t>
            </a:fld>
            <a:endParaRPr lang="en-US"/>
          </a:p>
        </p:txBody>
      </p:sp>
    </p:spTree>
    <p:extLst>
      <p:ext uri="{BB962C8B-B14F-4D97-AF65-F5344CB8AC3E}">
        <p14:creationId xmlns:p14="http://schemas.microsoft.com/office/powerpoint/2010/main" val="1246729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C3B1BE3-A7CD-4583-B91C-2A5EF1089DB4}" type="slidenum">
              <a:rPr lang="en-US" smtClean="0"/>
              <a:t>51</a:t>
            </a:fld>
            <a:endParaRPr lang="en-US"/>
          </a:p>
        </p:txBody>
      </p:sp>
    </p:spTree>
    <p:extLst>
      <p:ext uri="{BB962C8B-B14F-4D97-AF65-F5344CB8AC3E}">
        <p14:creationId xmlns:p14="http://schemas.microsoft.com/office/powerpoint/2010/main" val="445943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3B1BE3-A7CD-4583-B91C-2A5EF1089DB4}" type="slidenum">
              <a:rPr lang="en-US" smtClean="0"/>
              <a:t>52</a:t>
            </a:fld>
            <a:endParaRPr lang="en-US"/>
          </a:p>
        </p:txBody>
      </p:sp>
    </p:spTree>
    <p:extLst>
      <p:ext uri="{BB962C8B-B14F-4D97-AF65-F5344CB8AC3E}">
        <p14:creationId xmlns:p14="http://schemas.microsoft.com/office/powerpoint/2010/main" val="2408259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Title 1"/>
          <p:cNvSpPr>
            <a:spLocks noGrp="1"/>
          </p:cNvSpPr>
          <p:nvPr>
            <p:ph type="title"/>
          </p:nvPr>
        </p:nvSpPr>
        <p:spPr>
          <a:xfrm>
            <a:off x="927100" y="3123740"/>
            <a:ext cx="10337800" cy="1910078"/>
          </a:xfrm>
        </p:spPr>
        <p:txBody>
          <a:bodyPr>
            <a:normAutofit/>
          </a:bodyPr>
          <a:lstStyle>
            <a:lvl1pPr algn="ctr">
              <a:defRPr sz="4000">
                <a:latin typeface="+mn-lt"/>
                <a:cs typeface="Arial" panose="020B0604020202020204" pitchFamily="34" charset="0"/>
              </a:defRPr>
            </a:lvl1pPr>
          </a:lstStyle>
          <a:p>
            <a:r>
              <a:rPr lang="en-GB"/>
              <a:t>Click to edit Master title style</a:t>
            </a:r>
            <a:endParaRPr lang="en-US" dirty="0"/>
          </a:p>
        </p:txBody>
      </p:sp>
      <p:sp>
        <p:nvSpPr>
          <p:cNvPr id="2" name="Rectangle 1">
            <a:extLst>
              <a:ext uri="{FF2B5EF4-FFF2-40B4-BE49-F238E27FC236}">
                <a16:creationId xmlns:a16="http://schemas.microsoft.com/office/drawing/2014/main" id="{FEFD733E-70A3-14B3-99AC-5615AEEFAA0E}"/>
              </a:ext>
            </a:extLst>
          </p:cNvPr>
          <p:cNvSpPr/>
          <p:nvPr/>
        </p:nvSpPr>
        <p:spPr>
          <a:xfrm>
            <a:off x="0" y="6547022"/>
            <a:ext cx="12192000" cy="346909"/>
          </a:xfrm>
          <a:prstGeom prst="rect">
            <a:avLst/>
          </a:prstGeom>
          <a:gradFill flip="none" rotWithShape="1">
            <a:gsLst>
              <a:gs pos="0">
                <a:srgbClr val="669E40"/>
              </a:gs>
              <a:gs pos="50000">
                <a:srgbClr val="3BA37B"/>
              </a:gs>
              <a:gs pos="100000">
                <a:schemeClr val="accent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 Placeholder 4">
            <a:extLst>
              <a:ext uri="{FF2B5EF4-FFF2-40B4-BE49-F238E27FC236}">
                <a16:creationId xmlns:a16="http://schemas.microsoft.com/office/drawing/2014/main" id="{E6B93012-F303-3DCA-D5BC-6E373086065A}"/>
              </a:ext>
            </a:extLst>
          </p:cNvPr>
          <p:cNvSpPr>
            <a:spLocks noGrp="1"/>
          </p:cNvSpPr>
          <p:nvPr>
            <p:ph type="body" sz="quarter" idx="10"/>
          </p:nvPr>
        </p:nvSpPr>
        <p:spPr>
          <a:xfrm>
            <a:off x="1648618" y="1069962"/>
            <a:ext cx="8894763" cy="1717675"/>
          </a:xfrm>
        </p:spPr>
        <p:txBody>
          <a:bodyPr>
            <a:normAutofit/>
          </a:bodyPr>
          <a:lstStyle>
            <a:lvl1pPr marL="0" indent="0" algn="ctr">
              <a:buNone/>
              <a:defRPr sz="5400" b="1">
                <a:solidFill>
                  <a:schemeClr val="tx2"/>
                </a:solidFill>
                <a:latin typeface="Tw Cen MT" panose="020B0602020104020603" pitchFamily="34" charset="0"/>
              </a:defRPr>
            </a:lvl1pPr>
          </a:lstStyle>
          <a:p>
            <a:pPr lvl="0"/>
            <a:r>
              <a:rPr lang="en-GB"/>
              <a:t>Click to edit Master text styles</a:t>
            </a:r>
          </a:p>
        </p:txBody>
      </p:sp>
    </p:spTree>
    <p:extLst>
      <p:ext uri="{BB962C8B-B14F-4D97-AF65-F5344CB8AC3E}">
        <p14:creationId xmlns:p14="http://schemas.microsoft.com/office/powerpoint/2010/main" val="1876040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583E52E-2FE0-279E-C890-2476444B108A}"/>
              </a:ext>
            </a:extLst>
          </p:cNvPr>
          <p:cNvSpPr/>
          <p:nvPr/>
        </p:nvSpPr>
        <p:spPr>
          <a:xfrm>
            <a:off x="0" y="6547022"/>
            <a:ext cx="12192000" cy="346909"/>
          </a:xfrm>
          <a:prstGeom prst="rect">
            <a:avLst/>
          </a:prstGeom>
          <a:gradFill flip="none" rotWithShape="1">
            <a:gsLst>
              <a:gs pos="0">
                <a:schemeClr val="accent3"/>
              </a:gs>
              <a:gs pos="50000">
                <a:schemeClr val="accent2"/>
              </a:gs>
              <a:gs pos="100000">
                <a:schemeClr val="accent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31223" y="121921"/>
            <a:ext cx="11112137" cy="513805"/>
          </a:xfrm>
        </p:spPr>
        <p:txBody>
          <a:bodyPr>
            <a:noAutofit/>
          </a:bodyPr>
          <a:lstStyle>
            <a:lvl1pPr>
              <a:defRPr sz="3200" b="1">
                <a:solidFill>
                  <a:srgbClr val="2F5597"/>
                </a:solidFill>
                <a:latin typeface="Tw Cen MT" panose="020B0602020104020603"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hasCustomPrompt="1"/>
          </p:nvPr>
        </p:nvSpPr>
        <p:spPr>
          <a:xfrm>
            <a:off x="531223" y="895159"/>
            <a:ext cx="11083835" cy="5392430"/>
          </a:xfrm>
        </p:spPr>
        <p:txBody>
          <a:bodyPr/>
          <a:lstStyle>
            <a:lvl1pPr>
              <a:lnSpc>
                <a:spcPct val="100000"/>
              </a:lnSpc>
              <a:spcBef>
                <a:spcPts val="0"/>
              </a:spcBef>
              <a:spcAft>
                <a:spcPts val="800"/>
              </a:spcAft>
              <a:defRPr sz="2400">
                <a:latin typeface="+mn-lt"/>
                <a:cs typeface="Arial" panose="020B0604020202020204" pitchFamily="34" charset="0"/>
              </a:defRPr>
            </a:lvl1pPr>
            <a:lvl2pPr marL="685800" indent="-228600">
              <a:lnSpc>
                <a:spcPct val="100000"/>
              </a:lnSpc>
              <a:spcBef>
                <a:spcPts val="0"/>
              </a:spcBef>
              <a:spcAft>
                <a:spcPts val="800"/>
              </a:spcAft>
              <a:buFont typeface="Arial" panose="020B0604020202020204" pitchFamily="34" charset="0"/>
              <a:buChar char="–"/>
              <a:defRPr sz="2200">
                <a:solidFill>
                  <a:schemeClr val="tx1"/>
                </a:solidFill>
                <a:latin typeface="+mn-lt"/>
                <a:cs typeface="Arial" panose="020B0604020202020204" pitchFamily="34" charset="0"/>
              </a:defRPr>
            </a:lvl2pPr>
            <a:lvl3pPr marL="1143000" indent="-228600">
              <a:lnSpc>
                <a:spcPct val="100000"/>
              </a:lnSpc>
              <a:spcBef>
                <a:spcPts val="0"/>
              </a:spcBef>
              <a:spcAft>
                <a:spcPts val="800"/>
              </a:spcAft>
              <a:buFont typeface="Wingdings" panose="05000000000000000000" pitchFamily="2" charset="2"/>
              <a:buChar char="§"/>
              <a:defRPr sz="2000">
                <a:solidFill>
                  <a:schemeClr val="tx1"/>
                </a:solidFill>
                <a:latin typeface="+mn-lt"/>
                <a:cs typeface="Arial" panose="020B0604020202020204" pitchFamily="34" charset="0"/>
              </a:defRPr>
            </a:lvl3pPr>
            <a:lvl4pPr marL="1600200" indent="-228600">
              <a:lnSpc>
                <a:spcPct val="100000"/>
              </a:lnSpc>
              <a:spcBef>
                <a:spcPts val="0"/>
              </a:spcBef>
              <a:spcAft>
                <a:spcPts val="800"/>
              </a:spcAft>
              <a:buFont typeface="Wingdings" panose="05000000000000000000" pitchFamily="2" charset="2"/>
              <a:buChar char="ü"/>
              <a:defRPr>
                <a:solidFill>
                  <a:schemeClr val="tx1"/>
                </a:solidFill>
                <a:latin typeface="+mn-lt"/>
              </a:defRPr>
            </a:lvl4pPr>
          </a:lstStyle>
          <a:p>
            <a:pPr lvl="0"/>
            <a:r>
              <a:rPr lang="en-US" dirty="0"/>
              <a:t>24</a:t>
            </a:r>
          </a:p>
          <a:p>
            <a:pPr lvl="1"/>
            <a:r>
              <a:rPr lang="en-US" dirty="0"/>
              <a:t>Second level</a:t>
            </a:r>
          </a:p>
          <a:p>
            <a:pPr lvl="2"/>
            <a:r>
              <a:rPr lang="en-US" dirty="0"/>
              <a:t>Third level</a:t>
            </a:r>
          </a:p>
          <a:p>
            <a:pPr lvl="3"/>
            <a:r>
              <a:rPr lang="en-US" dirty="0"/>
              <a:t>Fourth level</a:t>
            </a:r>
          </a:p>
        </p:txBody>
      </p:sp>
      <p:sp>
        <p:nvSpPr>
          <p:cNvPr id="13" name="Rectangle 12"/>
          <p:cNvSpPr/>
          <p:nvPr/>
        </p:nvSpPr>
        <p:spPr>
          <a:xfrm>
            <a:off x="843504" y="6560770"/>
            <a:ext cx="10508346" cy="3331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en-GB" sz="1600" i="1" dirty="0">
                <a:solidFill>
                  <a:schemeClr val="bg1"/>
                </a:solidFill>
                <a:latin typeface="+mn-lt"/>
              </a:rPr>
              <a:t>WEFE Nexus Capacity Building | Professional Course</a:t>
            </a:r>
          </a:p>
        </p:txBody>
      </p:sp>
      <p:sp>
        <p:nvSpPr>
          <p:cNvPr id="10" name="Slide Number Placeholder 3"/>
          <p:cNvSpPr txBox="1">
            <a:spLocks noChangeAspect="1"/>
          </p:cNvSpPr>
          <p:nvPr/>
        </p:nvSpPr>
        <p:spPr>
          <a:xfrm>
            <a:off x="11343141" y="6597714"/>
            <a:ext cx="552001" cy="261610"/>
          </a:xfrm>
          <a:prstGeom prst="rect">
            <a:avLst/>
          </a:prstGeom>
          <a:noFill/>
        </p:spPr>
        <p:txBody>
          <a:bodyPr wrap="square" lIns="0" tIns="0" rIns="0" bIns="0">
            <a:spAutoFit/>
          </a:bodyP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5E448B4-EF6A-4CF8-A36B-4A0E049360AC}" type="slidenum">
              <a:rPr lang="en-US" altLang="ja-JP" sz="1700" b="0" smtClean="0">
                <a:solidFill>
                  <a:schemeClr val="bg1"/>
                </a:solidFill>
                <a:latin typeface="+mn-lt"/>
              </a:rPr>
              <a:pPr>
                <a:defRPr/>
              </a:pPr>
              <a:t>‹#›</a:t>
            </a:fld>
            <a:endParaRPr lang="en-US" altLang="ja-JP" sz="1700" b="0" dirty="0">
              <a:solidFill>
                <a:schemeClr val="bg1"/>
              </a:solidFill>
              <a:latin typeface="+mn-lt"/>
            </a:endParaRPr>
          </a:p>
        </p:txBody>
      </p:sp>
    </p:spTree>
    <p:extLst>
      <p:ext uri="{BB962C8B-B14F-4D97-AF65-F5344CB8AC3E}">
        <p14:creationId xmlns:p14="http://schemas.microsoft.com/office/powerpoint/2010/main" val="28481129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348510"/>
            <a:ext cx="10515600" cy="1163781"/>
          </a:xfrm>
        </p:spPr>
        <p:txBody>
          <a:bodyPr anchor="b"/>
          <a:lstStyle>
            <a:lvl1pPr>
              <a:defRPr sz="6000" b="1">
                <a:solidFill>
                  <a:srgbClr val="2F5597"/>
                </a:solidFill>
                <a:latin typeface="Tw Cen MT" panose="020B0602020104020603" pitchFamily="34" charset="0"/>
              </a:defRPr>
            </a:lvl1pPr>
          </a:lstStyle>
          <a:p>
            <a:r>
              <a:rPr lang="en-GB"/>
              <a:t>Click to edit Master title style</a:t>
            </a:r>
            <a:endParaRPr lang="en-US" dirty="0"/>
          </a:p>
        </p:txBody>
      </p:sp>
      <p:sp>
        <p:nvSpPr>
          <p:cNvPr id="3" name="Text Placeholder 2"/>
          <p:cNvSpPr>
            <a:spLocks noGrp="1"/>
          </p:cNvSpPr>
          <p:nvPr>
            <p:ph type="body" idx="1"/>
          </p:nvPr>
        </p:nvSpPr>
        <p:spPr>
          <a:xfrm>
            <a:off x="831850" y="3352800"/>
            <a:ext cx="10515600" cy="2736850"/>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7" name="Rectangle 6">
            <a:extLst>
              <a:ext uri="{FF2B5EF4-FFF2-40B4-BE49-F238E27FC236}">
                <a16:creationId xmlns:a16="http://schemas.microsoft.com/office/drawing/2014/main" id="{79998D12-A3A4-7DC3-FCC1-A04F91976315}"/>
              </a:ext>
            </a:extLst>
          </p:cNvPr>
          <p:cNvSpPr/>
          <p:nvPr/>
        </p:nvSpPr>
        <p:spPr>
          <a:xfrm>
            <a:off x="0" y="0"/>
            <a:ext cx="12192000" cy="840509"/>
          </a:xfrm>
          <a:prstGeom prst="rect">
            <a:avLst/>
          </a:prstGeom>
          <a:gradFill flip="none" rotWithShape="1">
            <a:gsLst>
              <a:gs pos="0">
                <a:schemeClr val="accent3"/>
              </a:gs>
              <a:gs pos="50000">
                <a:schemeClr val="accent2"/>
              </a:gs>
              <a:gs pos="100000">
                <a:schemeClr val="accent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 Placeholder 8">
            <a:extLst>
              <a:ext uri="{FF2B5EF4-FFF2-40B4-BE49-F238E27FC236}">
                <a16:creationId xmlns:a16="http://schemas.microsoft.com/office/drawing/2014/main" id="{FE4DCC0A-8C38-30C7-944A-64CD80F9640F}"/>
              </a:ext>
            </a:extLst>
          </p:cNvPr>
          <p:cNvSpPr>
            <a:spLocks noGrp="1"/>
          </p:cNvSpPr>
          <p:nvPr>
            <p:ph type="body" sz="quarter" idx="10"/>
          </p:nvPr>
        </p:nvSpPr>
        <p:spPr>
          <a:xfrm>
            <a:off x="831850" y="2614613"/>
            <a:ext cx="10515600" cy="561975"/>
          </a:xfrm>
        </p:spPr>
        <p:txBody>
          <a:bodyPr/>
          <a:lstStyle>
            <a:lvl1pPr marL="0" indent="0">
              <a:buNone/>
              <a:defRPr>
                <a:solidFill>
                  <a:schemeClr val="accent3"/>
                </a:solidFill>
                <a:latin typeface="Tw Cen MT" panose="020B0602020104020603" pitchFamily="34" charset="0"/>
              </a:defRPr>
            </a:lvl1pPr>
          </a:lstStyle>
          <a:p>
            <a:pPr lvl="0"/>
            <a:r>
              <a:rPr lang="en-GB"/>
              <a:t>Click to edit Master text styles</a:t>
            </a:r>
          </a:p>
        </p:txBody>
      </p:sp>
    </p:spTree>
    <p:extLst>
      <p:ext uri="{BB962C8B-B14F-4D97-AF65-F5344CB8AC3E}">
        <p14:creationId xmlns:p14="http://schemas.microsoft.com/office/powerpoint/2010/main" val="37779379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latin typeface="Tw Cen MT" panose="020B0602020104020603" pitchFamily="34" charset="0"/>
              </a:defRPr>
            </a:lvl1p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Rectangle 7">
            <a:extLst>
              <a:ext uri="{FF2B5EF4-FFF2-40B4-BE49-F238E27FC236}">
                <a16:creationId xmlns:a16="http://schemas.microsoft.com/office/drawing/2014/main" id="{B7960249-4CFD-D20C-C497-D328E18E7ED4}"/>
              </a:ext>
            </a:extLst>
          </p:cNvPr>
          <p:cNvSpPr/>
          <p:nvPr/>
        </p:nvSpPr>
        <p:spPr>
          <a:xfrm>
            <a:off x="0" y="6547022"/>
            <a:ext cx="12192000" cy="346909"/>
          </a:xfrm>
          <a:prstGeom prst="rect">
            <a:avLst/>
          </a:prstGeom>
          <a:gradFill flip="none" rotWithShape="1">
            <a:gsLst>
              <a:gs pos="0">
                <a:schemeClr val="accent3"/>
              </a:gs>
              <a:gs pos="50000">
                <a:schemeClr val="accent2"/>
              </a:gs>
              <a:gs pos="100000">
                <a:schemeClr val="accent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9993CF6-6269-E96A-F603-A0FEEB97031B}"/>
              </a:ext>
            </a:extLst>
          </p:cNvPr>
          <p:cNvSpPr/>
          <p:nvPr/>
        </p:nvSpPr>
        <p:spPr>
          <a:xfrm>
            <a:off x="843504" y="6560770"/>
            <a:ext cx="10508346" cy="3331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800"/>
              </a:spcAft>
            </a:pPr>
            <a:r>
              <a:rPr lang="en-GB" sz="1600" i="1" dirty="0">
                <a:solidFill>
                  <a:schemeClr val="bg1"/>
                </a:solidFill>
                <a:latin typeface="+mn-lt"/>
              </a:rPr>
              <a:t>WEFE Nexus Capacity Building | Part of an Academic Course</a:t>
            </a:r>
          </a:p>
        </p:txBody>
      </p:sp>
      <p:sp>
        <p:nvSpPr>
          <p:cNvPr id="10" name="Slide Number Placeholder 3">
            <a:extLst>
              <a:ext uri="{FF2B5EF4-FFF2-40B4-BE49-F238E27FC236}">
                <a16:creationId xmlns:a16="http://schemas.microsoft.com/office/drawing/2014/main" id="{57E82AA7-C93D-03C9-FE27-0ABE9D2A06BC}"/>
              </a:ext>
            </a:extLst>
          </p:cNvPr>
          <p:cNvSpPr txBox="1">
            <a:spLocks noChangeAspect="1"/>
          </p:cNvSpPr>
          <p:nvPr/>
        </p:nvSpPr>
        <p:spPr>
          <a:xfrm>
            <a:off x="11343141" y="6597714"/>
            <a:ext cx="552001" cy="261610"/>
          </a:xfrm>
          <a:prstGeom prst="rect">
            <a:avLst/>
          </a:prstGeom>
          <a:noFill/>
        </p:spPr>
        <p:txBody>
          <a:bodyPr wrap="square" lIns="0" tIns="0" rIns="0" bIns="0">
            <a:spAutoFit/>
          </a:bodyPr>
          <a:lstStyle>
            <a:defPPr>
              <a:defRPr lang="en-US"/>
            </a:defPPr>
            <a:lvl1pPr marL="0" algn="ctr" defTabSz="914400" rtl="0" eaLnBrk="1" latinLnBrk="0" hangingPunct="1">
              <a:defRPr sz="1400" b="1"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5E448B4-EF6A-4CF8-A36B-4A0E049360AC}" type="slidenum">
              <a:rPr lang="en-US" altLang="ja-JP" sz="1700" b="0" smtClean="0">
                <a:solidFill>
                  <a:schemeClr val="bg1"/>
                </a:solidFill>
                <a:latin typeface="+mn-lt"/>
              </a:rPr>
              <a:pPr>
                <a:defRPr/>
              </a:pPr>
              <a:t>‹#›</a:t>
            </a:fld>
            <a:endParaRPr lang="en-US" altLang="ja-JP" sz="1700" b="0" dirty="0">
              <a:solidFill>
                <a:schemeClr val="bg1"/>
              </a:solidFill>
              <a:latin typeface="+mn-lt"/>
            </a:endParaRPr>
          </a:p>
        </p:txBody>
      </p:sp>
    </p:spTree>
    <p:extLst>
      <p:ext uri="{BB962C8B-B14F-4D97-AF65-F5344CB8AC3E}">
        <p14:creationId xmlns:p14="http://schemas.microsoft.com/office/powerpoint/2010/main" val="1853132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0B6247E-B5EF-4267-A48B-E9D6EC44EDB3}" type="datetimeFigureOut">
              <a:rPr lang="en-US" smtClean="0"/>
              <a:t>8/30/24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2145385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0B6247E-B5EF-4267-A48B-E9D6EC44EDB3}" type="datetimeFigureOut">
              <a:rPr lang="en-US" smtClean="0"/>
              <a:t>8/30/24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40303659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B6247E-B5EF-4267-A48B-E9D6EC44EDB3}" type="datetimeFigureOut">
              <a:rPr lang="en-US" smtClean="0"/>
              <a:t>8/30/24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2988878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048" y="-10048"/>
            <a:ext cx="12192000" cy="6873072"/>
          </a:xfrm>
          <a:prstGeom prst="rect">
            <a:avLst/>
          </a:prstGeom>
        </p:spPr>
      </p:pic>
      <p:sp>
        <p:nvSpPr>
          <p:cNvPr id="2" name="Date Placeholder 1"/>
          <p:cNvSpPr>
            <a:spLocks noGrp="1"/>
          </p:cNvSpPr>
          <p:nvPr>
            <p:ph type="dt" sz="half" idx="10"/>
          </p:nvPr>
        </p:nvSpPr>
        <p:spPr/>
        <p:txBody>
          <a:bodyPr/>
          <a:lstStyle/>
          <a:p>
            <a:fld id="{60B6247E-B5EF-4267-A48B-E9D6EC44EDB3}" type="datetimeFigureOut">
              <a:rPr lang="en-US" smtClean="0"/>
              <a:t>8/30/24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8E43B1-45B7-4CB5-80BD-E28168FD323D}" type="slidenum">
              <a:rPr lang="en-US" smtClean="0"/>
              <a:t>‹#›</a:t>
            </a:fld>
            <a:endParaRPr lang="en-US"/>
          </a:p>
        </p:txBody>
      </p:sp>
      <p:pic>
        <p:nvPicPr>
          <p:cNvPr id="6" name="Picture 5">
            <a:extLst>
              <a:ext uri="{FF2B5EF4-FFF2-40B4-BE49-F238E27FC236}">
                <a16:creationId xmlns:a16="http://schemas.microsoft.com/office/drawing/2014/main" id="{9A77B42B-1206-53E9-5533-A6269976B07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048" y="-10048"/>
            <a:ext cx="12192000" cy="6873072"/>
          </a:xfrm>
          <a:prstGeom prst="rect">
            <a:avLst/>
          </a:prstGeom>
        </p:spPr>
      </p:pic>
    </p:spTree>
    <p:extLst>
      <p:ext uri="{BB962C8B-B14F-4D97-AF65-F5344CB8AC3E}">
        <p14:creationId xmlns:p14="http://schemas.microsoft.com/office/powerpoint/2010/main" val="2617226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B6247E-B5EF-4267-A48B-E9D6EC44EDB3}" type="datetimeFigureOut">
              <a:rPr lang="en-US" smtClean="0"/>
              <a:t>8/30/24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8E43B1-45B7-4CB5-80BD-E28168FD323D}" type="slidenum">
              <a:rPr lang="en-US" smtClean="0"/>
              <a:t>‹#›</a:t>
            </a:fld>
            <a:endParaRPr lang="en-US"/>
          </a:p>
        </p:txBody>
      </p:sp>
      <p:pic>
        <p:nvPicPr>
          <p:cNvPr id="6" name="Picture 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8699" cy="6873073"/>
          </a:xfrm>
          <a:prstGeom prst="rect">
            <a:avLst/>
          </a:prstGeom>
          <a:solidFill>
            <a:srgbClr val="FFFFFF">
              <a:shade val="85000"/>
            </a:srgbClr>
          </a:solidFill>
          <a:ln w="88900" cap="sq">
            <a:noFill/>
            <a:miter lim="800000"/>
          </a:ln>
          <a:effectLst/>
        </p:spPr>
      </p:pic>
      <p:sp>
        <p:nvSpPr>
          <p:cNvPr id="7" name="Rectangle 6"/>
          <p:cNvSpPr/>
          <p:nvPr/>
        </p:nvSpPr>
        <p:spPr>
          <a:xfrm>
            <a:off x="0" y="5488078"/>
            <a:ext cx="3393663" cy="1384995"/>
          </a:xfrm>
          <a:prstGeom prst="rect">
            <a:avLst/>
          </a:prstGeom>
          <a:solidFill>
            <a:srgbClr val="000000">
              <a:alpha val="60000"/>
            </a:srgbClr>
          </a:solidFill>
        </p:spPr>
        <p:txBody>
          <a:bodyPr wrap="square">
            <a:spAutoFit/>
          </a:bodyPr>
          <a:lstStyle/>
          <a:p>
            <a:pPr marL="0" marR="0" algn="ctr">
              <a:spcBef>
                <a:spcPts val="0"/>
              </a:spcBef>
              <a:spcAft>
                <a:spcPts val="0"/>
              </a:spcAft>
            </a:pPr>
            <a:r>
              <a:rPr lang="en-US" sz="1400" kern="1200">
                <a:solidFill>
                  <a:srgbClr val="FFFFFF"/>
                </a:solidFill>
                <a:effectLst/>
                <a:latin typeface="KorinnaITCbyBT-Regular"/>
                <a:ea typeface="Times New Roman" panose="02020603050405020304" pitchFamily="18" charset="0"/>
                <a:cs typeface="Mangal" panose="02040503050203030202" pitchFamily="18" charset="0"/>
              </a:rPr>
              <a:t>IWMI is a CGIAR center focused on research for development. CGIAR is a global research partnership for a food-secure future. Its work is carried out by 15 research centers in collaboration with hundreds of partners across the globe.</a:t>
            </a:r>
            <a:endParaRPr lang="en-GB" sz="140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EE9A4F7B-2779-C124-5C5F-0A0E4A270A3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8699" cy="6873073"/>
          </a:xfrm>
          <a:prstGeom prst="rect">
            <a:avLst/>
          </a:prstGeom>
          <a:solidFill>
            <a:srgbClr val="FFFFFF">
              <a:shade val="85000"/>
            </a:srgbClr>
          </a:solidFill>
          <a:ln w="88900" cap="sq">
            <a:noFill/>
            <a:miter lim="800000"/>
          </a:ln>
          <a:effectLst/>
        </p:spPr>
      </p:pic>
      <p:sp>
        <p:nvSpPr>
          <p:cNvPr id="8" name="Rectangle 7">
            <a:extLst>
              <a:ext uri="{FF2B5EF4-FFF2-40B4-BE49-F238E27FC236}">
                <a16:creationId xmlns:a16="http://schemas.microsoft.com/office/drawing/2014/main" id="{F07F6621-B74F-C849-435B-6E95954BCE52}"/>
              </a:ext>
            </a:extLst>
          </p:cNvPr>
          <p:cNvSpPr/>
          <p:nvPr userDrawn="1"/>
        </p:nvSpPr>
        <p:spPr>
          <a:xfrm>
            <a:off x="0" y="5488078"/>
            <a:ext cx="3393663" cy="1384995"/>
          </a:xfrm>
          <a:prstGeom prst="rect">
            <a:avLst/>
          </a:prstGeom>
          <a:solidFill>
            <a:srgbClr val="000000">
              <a:alpha val="60000"/>
            </a:srgbClr>
          </a:solidFill>
        </p:spPr>
        <p:txBody>
          <a:bodyPr wrap="square">
            <a:spAutoFit/>
          </a:bodyPr>
          <a:lstStyle/>
          <a:p>
            <a:pPr marL="0" marR="0" algn="ctr">
              <a:spcBef>
                <a:spcPts val="0"/>
              </a:spcBef>
              <a:spcAft>
                <a:spcPts val="0"/>
              </a:spcAft>
            </a:pPr>
            <a:r>
              <a:rPr lang="en-US" sz="1400" kern="1200">
                <a:solidFill>
                  <a:srgbClr val="FFFFFF"/>
                </a:solidFill>
                <a:effectLst/>
                <a:latin typeface="KorinnaITCbyBT-Regular"/>
                <a:ea typeface="Times New Roman" panose="02020603050405020304" pitchFamily="18" charset="0"/>
                <a:cs typeface="Mangal" panose="02040503050203030202" pitchFamily="18" charset="0"/>
              </a:rPr>
              <a:t>IWMI is a CGIAR center focused on research for development. CGIAR is a global research partnership for a food-secure future. Its work is carried out by 15 research centers in collaboration with hundreds of partners across the globe.</a:t>
            </a:r>
            <a:endParaRPr lang="en-GB" sz="14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80890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B6247E-B5EF-4267-A48B-E9D6EC44EDB3}" type="datetimeFigureOut">
              <a:rPr lang="en-US" smtClean="0"/>
              <a:t>8/30/24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8E43B1-45B7-4CB5-80BD-E28168FD323D}" type="slidenum">
              <a:rPr lang="en-US" smtClean="0"/>
              <a:t>‹#›</a:t>
            </a:fld>
            <a:endParaRPr lang="en-US"/>
          </a:p>
        </p:txBody>
      </p:sp>
      <p:pic>
        <p:nvPicPr>
          <p:cNvPr id="8" name="Picture 7"/>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1"/>
            <a:ext cx="12192000" cy="6237769"/>
          </a:xfrm>
          <a:prstGeom prst="rect">
            <a:avLst/>
          </a:prstGeom>
          <a:solidFill>
            <a:srgbClr val="000000">
              <a:alpha val="60000"/>
            </a:srgbClr>
          </a:solidFill>
        </p:spPr>
      </p:pic>
      <p:sp>
        <p:nvSpPr>
          <p:cNvPr id="7" name="Rectangle 6"/>
          <p:cNvSpPr/>
          <p:nvPr/>
        </p:nvSpPr>
        <p:spPr>
          <a:xfrm>
            <a:off x="0" y="6242447"/>
            <a:ext cx="12192000" cy="615553"/>
          </a:xfrm>
          <a:prstGeom prst="rect">
            <a:avLst/>
          </a:prstGeom>
          <a:solidFill>
            <a:srgbClr val="000000">
              <a:alpha val="60000"/>
            </a:srgbClr>
          </a:solidFill>
        </p:spPr>
        <p:txBody>
          <a:bodyPr wrap="square">
            <a:spAutoFit/>
          </a:bodyPr>
          <a:lstStyle/>
          <a:p>
            <a:pPr marL="0" marR="0" algn="ctr">
              <a:spcBef>
                <a:spcPts val="0"/>
              </a:spcBef>
              <a:spcAft>
                <a:spcPts val="0"/>
              </a:spcAft>
            </a:pPr>
            <a:r>
              <a:rPr lang="en-US" sz="1700" kern="1200">
                <a:solidFill>
                  <a:srgbClr val="FFFFFF"/>
                </a:solidFill>
                <a:effectLst/>
                <a:latin typeface="KorinnaITCbyBT-Regular"/>
                <a:ea typeface="Times New Roman" panose="02020603050405020304" pitchFamily="18" charset="0"/>
                <a:cs typeface="Mangal" panose="02040503050203030202" pitchFamily="18" charset="0"/>
              </a:rPr>
              <a:t>IWMI is a CGIAR center focused on research for development. CGIAR is a global research partnership for a food-secure future. Its work is carried out by 15 research centers in collaboration with hundreds of partners across the globe.</a:t>
            </a:r>
            <a:endParaRPr lang="en-GB" sz="1700">
              <a:effectLst/>
              <a:latin typeface="Times New Roman" panose="02020603050405020304" pitchFamily="18" charset="0"/>
              <a:ea typeface="Times New Roman" panose="02020603050405020304" pitchFamily="18" charset="0"/>
            </a:endParaRPr>
          </a:p>
        </p:txBody>
      </p:sp>
      <p:pic>
        <p:nvPicPr>
          <p:cNvPr id="5" name="Picture 4">
            <a:extLst>
              <a:ext uri="{FF2B5EF4-FFF2-40B4-BE49-F238E27FC236}">
                <a16:creationId xmlns:a16="http://schemas.microsoft.com/office/drawing/2014/main" id="{2BD38244-CC57-BB83-6258-21B2D397BC0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
            <a:ext cx="12192000" cy="6237769"/>
          </a:xfrm>
          <a:prstGeom prst="rect">
            <a:avLst/>
          </a:prstGeom>
          <a:solidFill>
            <a:srgbClr val="000000">
              <a:alpha val="60000"/>
            </a:srgbClr>
          </a:solidFill>
        </p:spPr>
      </p:pic>
      <p:sp>
        <p:nvSpPr>
          <p:cNvPr id="6" name="Rectangle 5">
            <a:extLst>
              <a:ext uri="{FF2B5EF4-FFF2-40B4-BE49-F238E27FC236}">
                <a16:creationId xmlns:a16="http://schemas.microsoft.com/office/drawing/2014/main" id="{A04B6A10-A191-88AB-7562-C9512D39C6A5}"/>
              </a:ext>
            </a:extLst>
          </p:cNvPr>
          <p:cNvSpPr/>
          <p:nvPr userDrawn="1"/>
        </p:nvSpPr>
        <p:spPr>
          <a:xfrm>
            <a:off x="0" y="6242447"/>
            <a:ext cx="12192000" cy="615553"/>
          </a:xfrm>
          <a:prstGeom prst="rect">
            <a:avLst/>
          </a:prstGeom>
          <a:solidFill>
            <a:srgbClr val="000000">
              <a:alpha val="60000"/>
            </a:srgbClr>
          </a:solidFill>
        </p:spPr>
        <p:txBody>
          <a:bodyPr wrap="square">
            <a:spAutoFit/>
          </a:bodyPr>
          <a:lstStyle/>
          <a:p>
            <a:pPr marL="0" marR="0" algn="ctr">
              <a:spcBef>
                <a:spcPts val="0"/>
              </a:spcBef>
              <a:spcAft>
                <a:spcPts val="0"/>
              </a:spcAft>
            </a:pPr>
            <a:r>
              <a:rPr lang="en-US" sz="1700" kern="1200">
                <a:solidFill>
                  <a:srgbClr val="FFFFFF"/>
                </a:solidFill>
                <a:effectLst/>
                <a:latin typeface="KorinnaITCbyBT-Regular"/>
                <a:ea typeface="Times New Roman" panose="02020603050405020304" pitchFamily="18" charset="0"/>
                <a:cs typeface="Mangal" panose="02040503050203030202" pitchFamily="18" charset="0"/>
              </a:rPr>
              <a:t>IWMI is a CGIAR center focused on research for development. CGIAR is a global research partnership for a food-secure future. Its work is carried out by 15 research centers in collaboration with hundreds of partners across the globe.</a:t>
            </a:r>
            <a:endParaRPr lang="en-GB" sz="170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1065209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B6247E-B5EF-4267-A48B-E9D6EC44EDB3}" type="datetimeFigureOut">
              <a:rPr lang="en-US" smtClean="0"/>
              <a:t>8/30/24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3737700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60B6247E-B5EF-4267-A48B-E9D6EC44EDB3}" type="datetimeFigureOut">
              <a:rPr lang="en-US" smtClean="0"/>
              <a:t>8/30/24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4116284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0B6247E-B5EF-4267-A48B-E9D6EC44EDB3}" type="datetimeFigureOut">
              <a:rPr lang="en-US" smtClean="0"/>
              <a:t>8/30/24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39968427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0B6247E-B5EF-4267-A48B-E9D6EC44EDB3}" type="datetimeFigureOut">
              <a:rPr lang="en-US" smtClean="0"/>
              <a:t>8/30/24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8E43B1-45B7-4CB5-80BD-E28168FD323D}" type="slidenum">
              <a:rPr lang="en-US" smtClean="0"/>
              <a:t>‹#›</a:t>
            </a:fld>
            <a:endParaRPr lang="en-US"/>
          </a:p>
        </p:txBody>
      </p:sp>
    </p:spTree>
    <p:extLst>
      <p:ext uri="{BB962C8B-B14F-4D97-AF65-F5344CB8AC3E}">
        <p14:creationId xmlns:p14="http://schemas.microsoft.com/office/powerpoint/2010/main" val="21003801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1"/>
          <p:cNvSpPr>
            <a:spLocks noGrp="1"/>
          </p:cNvSpPr>
          <p:nvPr>
            <p:ph type="title"/>
          </p:nvPr>
        </p:nvSpPr>
        <p:spPr>
          <a:xfrm>
            <a:off x="838200" y="121921"/>
            <a:ext cx="10515600" cy="764631"/>
          </a:xfrm>
        </p:spPr>
        <p:txBody>
          <a:bodyPr>
            <a:normAutofit/>
          </a:bodyPr>
          <a:lstStyle>
            <a:lvl1pPr>
              <a:defRPr sz="4000">
                <a:latin typeface="Arial" panose="020B0604020202020204" pitchFamily="34" charset="0"/>
                <a:cs typeface="Arial" panose="020B0604020202020204" pitchFamily="34" charset="0"/>
              </a:defRPr>
            </a:lvl1pPr>
          </a:lstStyle>
          <a:p>
            <a:r>
              <a:rPr lang="en-US"/>
              <a:t>Click to edit Master title style</a:t>
            </a:r>
          </a:p>
        </p:txBody>
      </p:sp>
      <p:cxnSp>
        <p:nvCxnSpPr>
          <p:cNvPr id="9" name="Straight Connector 8"/>
          <p:cNvCxnSpPr/>
          <p:nvPr userDrawn="1"/>
        </p:nvCxnSpPr>
        <p:spPr>
          <a:xfrm>
            <a:off x="0" y="6176963"/>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0" y="1021488"/>
            <a:ext cx="12192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350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B6247E-B5EF-4267-A48B-E9D6EC44EDB3}" type="datetimeFigureOut">
              <a:rPr lang="en-US" smtClean="0"/>
              <a:t>8/30/24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8E43B1-45B7-4CB5-80BD-E28168FD323D}" type="slidenum">
              <a:rPr lang="en-US" smtClean="0"/>
              <a:t>‹#›</a:t>
            </a:fld>
            <a:endParaRPr lang="en-US"/>
          </a:p>
        </p:txBody>
      </p:sp>
    </p:spTree>
    <p:extLst>
      <p:ext uri="{BB962C8B-B14F-4D97-AF65-F5344CB8AC3E}">
        <p14:creationId xmlns:p14="http://schemas.microsoft.com/office/powerpoint/2010/main" val="941158024"/>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4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4.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s>
</file>

<file path=ppt/slides/_rels/slide3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C2_WEFE_Nexus_Chapter5_SD1.pptx"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C2_WEFE_Nexus_Chapter5_SD1.pptx"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s://www.evalcommunity.com/career-center/meal/"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C2_WEFE_Nexus_Chapter5_SD1.pptx"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resonanceglobal.com/blog/what-is-monitoring-evaluation-and-learning-mel"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evalcommunity.com/career-center/type-of-indicators/" TargetMode="External"/><Relationship Id="rId2" Type="http://schemas.openxmlformats.org/officeDocument/2006/relationships/hyperlink" Target="https://www.evalcommunity.com/career-center/meal/" TargetMode="External"/><Relationship Id="rId1" Type="http://schemas.openxmlformats.org/officeDocument/2006/relationships/slideLayout" Target="../slideLayouts/slideLayout2.xml"/><Relationship Id="rId5" Type="http://schemas.openxmlformats.org/officeDocument/2006/relationships/hyperlink" Target="https://www.resonanceglobal.com/blog/what-is-monitoring-evaluation-and-learning-mel" TargetMode="External"/><Relationship Id="rId4" Type="http://schemas.openxmlformats.org/officeDocument/2006/relationships/hyperlink" Target="https://doi.org/10.1111/gec3.1222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B588-3C82-9C80-60F7-CCBC3C9EEAF1}"/>
              </a:ext>
            </a:extLst>
          </p:cNvPr>
          <p:cNvSpPr>
            <a:spLocks noGrp="1"/>
          </p:cNvSpPr>
          <p:nvPr>
            <p:ph type="title"/>
          </p:nvPr>
        </p:nvSpPr>
        <p:spPr>
          <a:xfrm>
            <a:off x="927100" y="3559278"/>
            <a:ext cx="10337800" cy="2458063"/>
          </a:xfrm>
        </p:spPr>
        <p:txBody>
          <a:bodyPr>
            <a:normAutofit/>
          </a:bodyPr>
          <a:lstStyle/>
          <a:p>
            <a:r>
              <a:rPr lang="en-GB" dirty="0">
                <a:solidFill>
                  <a:schemeClr val="accent2"/>
                </a:solidFill>
              </a:rPr>
              <a:t>A professional course</a:t>
            </a:r>
            <a:br>
              <a:rPr lang="en-GB" dirty="0">
                <a:solidFill>
                  <a:schemeClr val="accent2"/>
                </a:solidFill>
              </a:rPr>
            </a:br>
            <a:br>
              <a:rPr lang="en-GB" sz="2400" dirty="0">
                <a:solidFill>
                  <a:schemeClr val="accent2"/>
                </a:solidFill>
              </a:rPr>
            </a:br>
            <a:r>
              <a:rPr lang="en-GB" sz="2400" dirty="0"/>
              <a:t>Course Lead: </a:t>
            </a:r>
            <a:r>
              <a:rPr lang="en-GB" sz="2400" b="1" dirty="0"/>
              <a:t>Prof. Vishnu Prasad Pandey</a:t>
            </a:r>
            <a:r>
              <a:rPr lang="en-GB" sz="2400" dirty="0"/>
              <a:t>, </a:t>
            </a:r>
            <a:r>
              <a:rPr lang="en-GB" sz="2400" dirty="0" err="1"/>
              <a:t>Center</a:t>
            </a:r>
            <a:r>
              <a:rPr lang="en-GB" sz="2400" dirty="0"/>
              <a:t> for Water Resources Studies, Institute of Engineering, Tribhuvan University, Nepal</a:t>
            </a:r>
            <a:br>
              <a:rPr lang="en-GB" sz="2400" dirty="0"/>
            </a:br>
            <a:r>
              <a:rPr lang="en-GB" sz="2400" dirty="0"/>
              <a:t>Email: vishnu.pandey@pcampus.edu.np</a:t>
            </a:r>
          </a:p>
        </p:txBody>
      </p:sp>
      <p:sp>
        <p:nvSpPr>
          <p:cNvPr id="3" name="Text Placeholder 2">
            <a:extLst>
              <a:ext uri="{FF2B5EF4-FFF2-40B4-BE49-F238E27FC236}">
                <a16:creationId xmlns:a16="http://schemas.microsoft.com/office/drawing/2014/main" id="{A308EDBA-26B4-0515-E2AE-4D9E53CE3ED3}"/>
              </a:ext>
            </a:extLst>
          </p:cNvPr>
          <p:cNvSpPr>
            <a:spLocks noGrp="1"/>
          </p:cNvSpPr>
          <p:nvPr>
            <p:ph type="body" sz="quarter" idx="10"/>
          </p:nvPr>
        </p:nvSpPr>
        <p:spPr>
          <a:xfrm>
            <a:off x="1478154" y="1779640"/>
            <a:ext cx="9235691" cy="1600200"/>
          </a:xfrm>
        </p:spPr>
        <p:txBody>
          <a:bodyPr>
            <a:normAutofit/>
          </a:bodyPr>
          <a:lstStyle/>
          <a:p>
            <a:r>
              <a:rPr lang="en-GB" dirty="0"/>
              <a:t>Water-Energy-Food-Ecosystems (WEFE) Nexus Approaches</a:t>
            </a:r>
          </a:p>
        </p:txBody>
      </p:sp>
      <p:grpSp>
        <p:nvGrpSpPr>
          <p:cNvPr id="4" name="Group 3">
            <a:extLst>
              <a:ext uri="{FF2B5EF4-FFF2-40B4-BE49-F238E27FC236}">
                <a16:creationId xmlns:a16="http://schemas.microsoft.com/office/drawing/2014/main" id="{DCF6467A-92E2-C549-31D4-1235164C4ECB}"/>
              </a:ext>
            </a:extLst>
          </p:cNvPr>
          <p:cNvGrpSpPr/>
          <p:nvPr/>
        </p:nvGrpSpPr>
        <p:grpSpPr>
          <a:xfrm>
            <a:off x="2185205" y="297149"/>
            <a:ext cx="7821589" cy="1053742"/>
            <a:chOff x="2057400" y="252229"/>
            <a:chExt cx="7821589" cy="1053742"/>
          </a:xfrm>
        </p:grpSpPr>
        <p:pic>
          <p:nvPicPr>
            <p:cNvPr id="5" name="Picture 4">
              <a:extLst>
                <a:ext uri="{FF2B5EF4-FFF2-40B4-BE49-F238E27FC236}">
                  <a16:creationId xmlns:a16="http://schemas.microsoft.com/office/drawing/2014/main" id="{E84629A6-2C73-011A-B1A4-EC8A9954D402}"/>
                </a:ext>
              </a:extLst>
            </p:cNvPr>
            <p:cNvPicPr/>
            <p:nvPr/>
          </p:nvPicPr>
          <p:blipFill rotWithShape="1">
            <a:blip r:embed="rId3" cstate="screen">
              <a:extLst>
                <a:ext uri="{28A0092B-C50C-407E-A947-70E740481C1C}">
                  <a14:useLocalDpi xmlns:a14="http://schemas.microsoft.com/office/drawing/2010/main"/>
                </a:ext>
              </a:extLst>
            </a:blip>
            <a:srcRect/>
            <a:stretch/>
          </p:blipFill>
          <p:spPr>
            <a:xfrm>
              <a:off x="4712549" y="324060"/>
              <a:ext cx="1789220" cy="981911"/>
            </a:xfrm>
            <a:prstGeom prst="rect">
              <a:avLst/>
            </a:prstGeom>
          </p:spPr>
        </p:pic>
        <p:pic>
          <p:nvPicPr>
            <p:cNvPr id="7" name="Picture 6" descr="A green logo with text&#10;&#10;Description automatically generated with medium confidence">
              <a:extLst>
                <a:ext uri="{FF2B5EF4-FFF2-40B4-BE49-F238E27FC236}">
                  <a16:creationId xmlns:a16="http://schemas.microsoft.com/office/drawing/2014/main" id="{109C455E-8346-F399-EDE9-208FEC1E9C4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057400" y="324060"/>
              <a:ext cx="2379133" cy="981911"/>
            </a:xfrm>
            <a:prstGeom prst="rect">
              <a:avLst/>
            </a:prstGeom>
          </p:spPr>
        </p:pic>
        <p:pic>
          <p:nvPicPr>
            <p:cNvPr id="8" name="Picture 7">
              <a:extLst>
                <a:ext uri="{FF2B5EF4-FFF2-40B4-BE49-F238E27FC236}">
                  <a16:creationId xmlns:a16="http://schemas.microsoft.com/office/drawing/2014/main" id="{11F33869-1AA8-5566-3BDE-08E71E37675F}"/>
                </a:ext>
              </a:extLst>
            </p:cNvPr>
            <p:cNvPicPr/>
            <p:nvPr/>
          </p:nvPicPr>
          <p:blipFill rotWithShape="1">
            <a:blip r:embed="rId5" cstate="screen">
              <a:extLst>
                <a:ext uri="{28A0092B-C50C-407E-A947-70E740481C1C}">
                  <a14:useLocalDpi xmlns:a14="http://schemas.microsoft.com/office/drawing/2010/main"/>
                </a:ext>
              </a:extLst>
            </a:blip>
            <a:srcRect/>
            <a:stretch/>
          </p:blipFill>
          <p:spPr>
            <a:xfrm>
              <a:off x="9100510" y="324060"/>
              <a:ext cx="778479" cy="950396"/>
            </a:xfrm>
            <a:prstGeom prst="rect">
              <a:avLst/>
            </a:prstGeom>
          </p:spPr>
        </p:pic>
        <p:pic>
          <p:nvPicPr>
            <p:cNvPr id="9" name="Picture 8">
              <a:extLst>
                <a:ext uri="{FF2B5EF4-FFF2-40B4-BE49-F238E27FC236}">
                  <a16:creationId xmlns:a16="http://schemas.microsoft.com/office/drawing/2014/main" id="{7FDD603C-5AE7-B6E4-1E56-4B6C8D6736E1}"/>
                </a:ext>
              </a:extLst>
            </p:cNvPr>
            <p:cNvPicPr/>
            <p:nvPr/>
          </p:nvPicPr>
          <p:blipFill rotWithShape="1">
            <a:blip r:embed="rId6" cstate="screen">
              <a:extLst>
                <a:ext uri="{28A0092B-C50C-407E-A947-70E740481C1C}">
                  <a14:useLocalDpi xmlns:a14="http://schemas.microsoft.com/office/drawing/2010/main"/>
                </a:ext>
              </a:extLst>
            </a:blip>
            <a:srcRect/>
            <a:stretch/>
          </p:blipFill>
          <p:spPr>
            <a:xfrm>
              <a:off x="6777785" y="252229"/>
              <a:ext cx="2046708" cy="1040480"/>
            </a:xfrm>
            <a:prstGeom prst="rect">
              <a:avLst/>
            </a:prstGeom>
          </p:spPr>
        </p:pic>
      </p:grpSp>
    </p:spTree>
    <p:extLst>
      <p:ext uri="{BB962C8B-B14F-4D97-AF65-F5344CB8AC3E}">
        <p14:creationId xmlns:p14="http://schemas.microsoft.com/office/powerpoint/2010/main" val="930317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779D2-9EAC-1C8D-446A-35B11724FEC7}"/>
              </a:ext>
            </a:extLst>
          </p:cNvPr>
          <p:cNvSpPr>
            <a:spLocks noGrp="1"/>
          </p:cNvSpPr>
          <p:nvPr>
            <p:ph type="title"/>
          </p:nvPr>
        </p:nvSpPr>
        <p:spPr/>
        <p:txBody>
          <a:bodyPr>
            <a:normAutofit fontScale="90000"/>
          </a:bodyPr>
          <a:lstStyle/>
          <a:p>
            <a:r>
              <a:rPr lang="en-US" dirty="0">
                <a:latin typeface="Tw Cen MT"/>
                <a:cs typeface="Arial"/>
              </a:rPr>
              <a:t>Contributors </a:t>
            </a:r>
            <a:endParaRPr lang="en-US" dirty="0"/>
          </a:p>
        </p:txBody>
      </p:sp>
      <p:sp>
        <p:nvSpPr>
          <p:cNvPr id="3" name="Content Placeholder 2">
            <a:extLst>
              <a:ext uri="{FF2B5EF4-FFF2-40B4-BE49-F238E27FC236}">
                <a16:creationId xmlns:a16="http://schemas.microsoft.com/office/drawing/2014/main" id="{31F0EA78-CB1C-F2FD-1A4E-8F6653CE4EA4}"/>
              </a:ext>
            </a:extLst>
          </p:cNvPr>
          <p:cNvSpPr>
            <a:spLocks noGrp="1"/>
          </p:cNvSpPr>
          <p:nvPr>
            <p:ph idx="1"/>
          </p:nvPr>
        </p:nvSpPr>
        <p:spPr>
          <a:xfrm>
            <a:off x="531223" y="766916"/>
            <a:ext cx="11103713" cy="5531481"/>
          </a:xfrm>
        </p:spPr>
        <p:txBody>
          <a:bodyPr vert="horz" lIns="91440" tIns="45720" rIns="91440" bIns="45720" rtlCol="0" anchor="t">
            <a:noAutofit/>
          </a:bodyPr>
          <a:lstStyle/>
          <a:p>
            <a:pPr>
              <a:buNone/>
            </a:pPr>
            <a:r>
              <a:rPr lang="en-US" sz="2300" b="1" dirty="0">
                <a:solidFill>
                  <a:srgbClr val="000000"/>
                </a:solidFill>
                <a:ea typeface="Calibri"/>
                <a:cs typeface="Mangal"/>
              </a:rPr>
              <a:t>Prof. Vishnu Prasad Pandey, </a:t>
            </a:r>
            <a:r>
              <a:rPr lang="en-US" sz="2300" i="1" dirty="0">
                <a:solidFill>
                  <a:srgbClr val="000000"/>
                </a:solidFill>
                <a:ea typeface="Calibri"/>
                <a:cs typeface="Mangal"/>
              </a:rPr>
              <a:t>Center for Water Resources Studies (CWRS), Institute of Engineering, Tribhuvan University, Nepal</a:t>
            </a:r>
          </a:p>
          <a:p>
            <a:pPr>
              <a:buNone/>
            </a:pPr>
            <a:r>
              <a:rPr lang="en-US" sz="2300" b="1" dirty="0">
                <a:solidFill>
                  <a:srgbClr val="000000"/>
                </a:solidFill>
                <a:ea typeface="Calibri"/>
                <a:cs typeface="Mangal"/>
              </a:rPr>
              <a:t>Prof. Rajesh Kumar Rai, </a:t>
            </a:r>
            <a:r>
              <a:rPr lang="en-US" sz="2300" i="1" dirty="0">
                <a:solidFill>
                  <a:srgbClr val="000000"/>
                </a:solidFill>
                <a:ea typeface="Calibri"/>
                <a:cs typeface="Mangal"/>
              </a:rPr>
              <a:t>Institute of Forestry, Tribhuvan University, Nepal</a:t>
            </a:r>
            <a:endParaRPr lang="en-US" sz="2300" dirty="0">
              <a:ea typeface="Calibri"/>
              <a:cs typeface="Mangal"/>
            </a:endParaRPr>
          </a:p>
          <a:p>
            <a:pPr>
              <a:buNone/>
            </a:pPr>
            <a:r>
              <a:rPr lang="en-US" sz="2300" b="1" dirty="0">
                <a:solidFill>
                  <a:srgbClr val="000000"/>
                </a:solidFill>
                <a:ea typeface="Calibri"/>
                <a:cs typeface="Mangal"/>
              </a:rPr>
              <a:t>Dr. Sanju Koirala, </a:t>
            </a:r>
            <a:r>
              <a:rPr lang="en-US" sz="2300" i="1" dirty="0">
                <a:solidFill>
                  <a:srgbClr val="000000"/>
                </a:solidFill>
                <a:ea typeface="Calibri"/>
                <a:cs typeface="Mangal"/>
              </a:rPr>
              <a:t>International Water Management Institute (IWMI), Nepal Office</a:t>
            </a:r>
          </a:p>
          <a:p>
            <a:pPr>
              <a:buNone/>
            </a:pPr>
            <a:r>
              <a:rPr lang="en-US" sz="2300" b="1" dirty="0">
                <a:solidFill>
                  <a:srgbClr val="000000"/>
                </a:solidFill>
                <a:ea typeface="Calibri"/>
                <a:cs typeface="Mangal"/>
              </a:rPr>
              <a:t>Prof. Tri Ratna Bajracharya, </a:t>
            </a:r>
            <a:r>
              <a:rPr lang="en-US" sz="2300" i="1" dirty="0">
                <a:solidFill>
                  <a:srgbClr val="000000"/>
                </a:solidFill>
                <a:ea typeface="Calibri"/>
                <a:cs typeface="Mangal"/>
              </a:rPr>
              <a:t>Center for Energy Studies, Institute of Engineering, Tribhuvan University, Nepal</a:t>
            </a:r>
          </a:p>
          <a:p>
            <a:pPr>
              <a:buNone/>
            </a:pPr>
            <a:r>
              <a:rPr lang="en-US" sz="2300" b="1" dirty="0">
                <a:solidFill>
                  <a:srgbClr val="000000"/>
                </a:solidFill>
                <a:ea typeface="Calibri"/>
                <a:cs typeface="Mangal"/>
              </a:rPr>
              <a:t>Dr. Bharat Kumar Pokharel, </a:t>
            </a:r>
            <a:r>
              <a:rPr lang="en-US" sz="2300" i="1" dirty="0">
                <a:solidFill>
                  <a:srgbClr val="000000"/>
                </a:solidFill>
                <a:ea typeface="Calibri"/>
                <a:cs typeface="Mangal"/>
              </a:rPr>
              <a:t>GREAT International</a:t>
            </a:r>
          </a:p>
          <a:p>
            <a:pPr>
              <a:buNone/>
            </a:pPr>
            <a:r>
              <a:rPr lang="en-US" sz="2300" b="1" dirty="0">
                <a:solidFill>
                  <a:srgbClr val="000000"/>
                </a:solidFill>
                <a:ea typeface="Calibri"/>
                <a:cs typeface="Mangal"/>
              </a:rPr>
              <a:t>Dr. Nisha Onta, </a:t>
            </a:r>
            <a:r>
              <a:rPr lang="en-US" sz="2300" i="1" dirty="0">
                <a:solidFill>
                  <a:srgbClr val="000000"/>
                </a:solidFill>
                <a:ea typeface="Calibri"/>
                <a:cs typeface="Mangal"/>
              </a:rPr>
              <a:t>Governance Lab</a:t>
            </a:r>
          </a:p>
          <a:p>
            <a:pPr>
              <a:buNone/>
            </a:pPr>
            <a:r>
              <a:rPr lang="en-US" sz="2300" b="1" dirty="0">
                <a:solidFill>
                  <a:srgbClr val="000000"/>
                </a:solidFill>
                <a:ea typeface="Calibri"/>
                <a:cs typeface="Mangal"/>
              </a:rPr>
              <a:t>Dr. Rishi Ram Kattel, </a:t>
            </a:r>
            <a:r>
              <a:rPr lang="en-US" sz="2300" i="1" dirty="0">
                <a:solidFill>
                  <a:srgbClr val="000000"/>
                </a:solidFill>
                <a:ea typeface="Calibri"/>
                <a:cs typeface="Mangal"/>
              </a:rPr>
              <a:t>Agriculture &amp; Forestry University</a:t>
            </a:r>
          </a:p>
          <a:p>
            <a:pPr>
              <a:buNone/>
            </a:pPr>
            <a:r>
              <a:rPr lang="en-US" sz="2300" b="1">
                <a:solidFill>
                  <a:srgbClr val="000000"/>
                </a:solidFill>
                <a:ea typeface="Calibri"/>
                <a:cs typeface="Mangal"/>
              </a:rPr>
              <a:t>Mr. </a:t>
            </a:r>
            <a:r>
              <a:rPr lang="en-US" sz="2300" b="1" dirty="0">
                <a:solidFill>
                  <a:srgbClr val="000000"/>
                </a:solidFill>
                <a:ea typeface="Calibri"/>
                <a:cs typeface="Mangal"/>
              </a:rPr>
              <a:t>Sabin Dangol,</a:t>
            </a:r>
            <a:r>
              <a:rPr lang="en-US" sz="2300" i="1" dirty="0">
                <a:solidFill>
                  <a:srgbClr val="000000"/>
                </a:solidFill>
                <a:ea typeface="Calibri"/>
                <a:cs typeface="Mangal"/>
              </a:rPr>
              <a:t> Center for Water Resources Studies (CWRS), Institute of Engineering, Tribhuvan University, Nepal</a:t>
            </a:r>
          </a:p>
          <a:p>
            <a:pPr>
              <a:buNone/>
            </a:pPr>
            <a:r>
              <a:rPr lang="en-US" sz="2300" b="1" dirty="0">
                <a:solidFill>
                  <a:srgbClr val="000000"/>
                </a:solidFill>
                <a:ea typeface="Calibri"/>
                <a:cs typeface="Mangal"/>
              </a:rPr>
              <a:t>Dr. Manohara Khadka, </a:t>
            </a:r>
            <a:r>
              <a:rPr lang="en-US" sz="2300" i="1" dirty="0">
                <a:solidFill>
                  <a:srgbClr val="000000"/>
                </a:solidFill>
                <a:ea typeface="Calibri"/>
                <a:cs typeface="Mangal"/>
              </a:rPr>
              <a:t>International Water Management Institute (IWMI), Nepal Office</a:t>
            </a:r>
            <a:endParaRPr lang="en-US" sz="2300" dirty="0">
              <a:solidFill>
                <a:srgbClr val="000000"/>
              </a:solidFill>
              <a:ea typeface="Calibri"/>
              <a:cs typeface="Mangal"/>
            </a:endParaRPr>
          </a:p>
          <a:p>
            <a:pPr>
              <a:buNone/>
            </a:pPr>
            <a:r>
              <a:rPr lang="en-US" sz="2300" b="1" dirty="0">
                <a:solidFill>
                  <a:srgbClr val="000000"/>
                </a:solidFill>
                <a:ea typeface="Calibri"/>
                <a:cs typeface="Mangal"/>
              </a:rPr>
              <a:t>Dr. Marlene Elias</a:t>
            </a:r>
            <a:r>
              <a:rPr lang="en-US" sz="2300" i="1" dirty="0">
                <a:solidFill>
                  <a:srgbClr val="000000"/>
                </a:solidFill>
                <a:ea typeface="Calibri"/>
                <a:cs typeface="Mangal"/>
              </a:rPr>
              <a:t>, Alliance of </a:t>
            </a:r>
            <a:r>
              <a:rPr lang="en-US" sz="2300" i="1" dirty="0" err="1">
                <a:solidFill>
                  <a:srgbClr val="000000"/>
                </a:solidFill>
                <a:ea typeface="Calibri"/>
                <a:cs typeface="Mangal"/>
              </a:rPr>
              <a:t>Bioversity</a:t>
            </a:r>
            <a:r>
              <a:rPr lang="en-US" sz="2300" i="1" dirty="0">
                <a:solidFill>
                  <a:srgbClr val="000000"/>
                </a:solidFill>
                <a:ea typeface="Calibri"/>
                <a:cs typeface="Mangal"/>
              </a:rPr>
              <a:t> International &amp; CIAT</a:t>
            </a:r>
          </a:p>
          <a:p>
            <a:pPr>
              <a:buNone/>
            </a:pPr>
            <a:endParaRPr lang="en-US" sz="2300" i="1" dirty="0">
              <a:ea typeface="Calibri" panose="020F0502020204030204" pitchFamily="34" charset="0"/>
              <a:cs typeface="Mangal" panose="02040503050203030202" pitchFamily="18" charset="0"/>
            </a:endParaRPr>
          </a:p>
          <a:p>
            <a:pPr>
              <a:buNone/>
            </a:pPr>
            <a:endParaRPr lang="en-US" sz="2300" i="1" dirty="0">
              <a:solidFill>
                <a:srgbClr val="000000"/>
              </a:solidFill>
              <a:ea typeface="Calibri" panose="020F0502020204030204" pitchFamily="34" charset="0"/>
              <a:cs typeface="Mangal" panose="02040503050203030202" pitchFamily="18" charset="0"/>
            </a:endParaRPr>
          </a:p>
          <a:p>
            <a:pPr>
              <a:buNone/>
            </a:pPr>
            <a:endParaRPr lang="en-US" sz="2300" b="1" dirty="0">
              <a:solidFill>
                <a:srgbClr val="2F5597"/>
              </a:solidFill>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741414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FA1F7-0460-18DF-3CBC-4580CF133145}"/>
              </a:ext>
            </a:extLst>
          </p:cNvPr>
          <p:cNvSpPr>
            <a:spLocks noGrp="1"/>
          </p:cNvSpPr>
          <p:nvPr>
            <p:ph type="title"/>
          </p:nvPr>
        </p:nvSpPr>
        <p:spPr/>
        <p:txBody>
          <a:bodyPr>
            <a:normAutofit/>
          </a:bodyPr>
          <a:lstStyle/>
          <a:p>
            <a:r>
              <a:rPr lang="en-GB" dirty="0"/>
              <a:t>Module 5</a:t>
            </a:r>
          </a:p>
        </p:txBody>
      </p:sp>
      <p:sp>
        <p:nvSpPr>
          <p:cNvPr id="3" name="Text Placeholder 2">
            <a:extLst>
              <a:ext uri="{FF2B5EF4-FFF2-40B4-BE49-F238E27FC236}">
                <a16:creationId xmlns:a16="http://schemas.microsoft.com/office/drawing/2014/main" id="{30A89998-76AC-E3F5-3292-0ECA59C5CE05}"/>
              </a:ext>
            </a:extLst>
          </p:cNvPr>
          <p:cNvSpPr>
            <a:spLocks noGrp="1"/>
          </p:cNvSpPr>
          <p:nvPr>
            <p:ph type="body" idx="1"/>
          </p:nvPr>
        </p:nvSpPr>
        <p:spPr/>
        <p:txBody>
          <a:bodyPr>
            <a:normAutofit fontScale="85000" lnSpcReduction="20000"/>
          </a:bodyPr>
          <a:lstStyle/>
          <a:p>
            <a:r>
              <a:rPr lang="en-GB" b="1" dirty="0"/>
              <a:t>Prof. Vishnu Prasad Pandey</a:t>
            </a:r>
          </a:p>
          <a:p>
            <a:r>
              <a:rPr lang="en-GB" dirty="0" err="1"/>
              <a:t>Center</a:t>
            </a:r>
            <a:r>
              <a:rPr lang="en-GB" dirty="0"/>
              <a:t> for Water Resources Studies, Institute of Engineering, Tribhuvan University, Nepal</a:t>
            </a:r>
          </a:p>
          <a:p>
            <a:r>
              <a:rPr lang="en-GB" b="1" dirty="0"/>
              <a:t>Prof. Tri Ratna </a:t>
            </a:r>
            <a:r>
              <a:rPr lang="en-GB" b="1" dirty="0" err="1"/>
              <a:t>Bajracharya</a:t>
            </a:r>
            <a:endParaRPr lang="en-GB" b="1" dirty="0"/>
          </a:p>
          <a:p>
            <a:r>
              <a:rPr lang="en-GB" dirty="0" err="1"/>
              <a:t>Center</a:t>
            </a:r>
            <a:r>
              <a:rPr lang="en-GB" dirty="0"/>
              <a:t> for Energy Studies, Institute of Engineering, Tribhuvan University, Nepal</a:t>
            </a:r>
          </a:p>
          <a:p>
            <a:r>
              <a:rPr lang="en-GB" b="1" dirty="0"/>
              <a:t>Prof. Rajesh Kumar Rai</a:t>
            </a:r>
          </a:p>
          <a:p>
            <a:r>
              <a:rPr lang="en-GB" dirty="0"/>
              <a:t>Institute of Forestry, Tribhuvan University, Nepal</a:t>
            </a:r>
          </a:p>
          <a:p>
            <a:r>
              <a:rPr lang="en-GB" b="1" dirty="0"/>
              <a:t>Dr. Rishi Ram </a:t>
            </a:r>
            <a:r>
              <a:rPr lang="en-GB" b="1" dirty="0" err="1"/>
              <a:t>Kattel</a:t>
            </a:r>
            <a:endParaRPr lang="en-GB" b="1" dirty="0"/>
          </a:p>
          <a:p>
            <a:r>
              <a:rPr lang="en-GB" dirty="0"/>
              <a:t>Agriculture &amp; Forestry University</a:t>
            </a:r>
          </a:p>
        </p:txBody>
      </p:sp>
      <p:sp>
        <p:nvSpPr>
          <p:cNvPr id="4" name="Text Placeholder 3">
            <a:extLst>
              <a:ext uri="{FF2B5EF4-FFF2-40B4-BE49-F238E27FC236}">
                <a16:creationId xmlns:a16="http://schemas.microsoft.com/office/drawing/2014/main" id="{1DCB0684-D800-597B-5E15-D692EECF0799}"/>
              </a:ext>
            </a:extLst>
          </p:cNvPr>
          <p:cNvSpPr>
            <a:spLocks noGrp="1"/>
          </p:cNvSpPr>
          <p:nvPr>
            <p:ph type="body" sz="quarter" idx="10"/>
          </p:nvPr>
        </p:nvSpPr>
        <p:spPr/>
        <p:txBody>
          <a:bodyPr/>
          <a:lstStyle/>
          <a:p>
            <a:r>
              <a:rPr lang="en-GB" dirty="0"/>
              <a:t>WEFE Nexus For Future Security</a:t>
            </a:r>
          </a:p>
        </p:txBody>
      </p:sp>
    </p:spTree>
    <p:extLst>
      <p:ext uri="{BB962C8B-B14F-4D97-AF65-F5344CB8AC3E}">
        <p14:creationId xmlns:p14="http://schemas.microsoft.com/office/powerpoint/2010/main" val="799495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AC4D-3DB9-4D94-8748-5D3D274A6162}"/>
              </a:ext>
            </a:extLst>
          </p:cNvPr>
          <p:cNvSpPr>
            <a:spLocks noGrp="1"/>
          </p:cNvSpPr>
          <p:nvPr>
            <p:ph type="title"/>
          </p:nvPr>
        </p:nvSpPr>
        <p:spPr/>
        <p:txBody>
          <a:bodyPr>
            <a:normAutofit fontScale="90000"/>
          </a:bodyPr>
          <a:lstStyle/>
          <a:p>
            <a:r>
              <a:rPr lang="en-US"/>
              <a:t>Session Objectives and Contents</a:t>
            </a:r>
          </a:p>
        </p:txBody>
      </p:sp>
      <p:sp>
        <p:nvSpPr>
          <p:cNvPr id="3" name="Content Placeholder 2">
            <a:extLst>
              <a:ext uri="{FF2B5EF4-FFF2-40B4-BE49-F238E27FC236}">
                <a16:creationId xmlns:a16="http://schemas.microsoft.com/office/drawing/2014/main" id="{6A3921FC-F0CB-4D56-8114-600F7E7E5481}"/>
              </a:ext>
            </a:extLst>
          </p:cNvPr>
          <p:cNvSpPr>
            <a:spLocks noGrp="1"/>
          </p:cNvSpPr>
          <p:nvPr>
            <p:ph idx="1"/>
          </p:nvPr>
        </p:nvSpPr>
        <p:spPr/>
        <p:txBody>
          <a:bodyPr>
            <a:normAutofit fontScale="92500" lnSpcReduction="20000"/>
          </a:bodyPr>
          <a:lstStyle/>
          <a:p>
            <a:r>
              <a:rPr lang="en-US" dirty="0"/>
              <a:t>Objectives:</a:t>
            </a:r>
          </a:p>
          <a:p>
            <a:pPr lvl="1"/>
            <a:r>
              <a:rPr lang="en-US" dirty="0"/>
              <a:t>Enhance understanding on ways of strengthening cooperation and coordination</a:t>
            </a:r>
          </a:p>
          <a:p>
            <a:pPr lvl="1"/>
            <a:r>
              <a:rPr lang="en-US" dirty="0"/>
              <a:t>Highlight potential ways of addressing bottlenecks in implementing inclusive Nexus solutions </a:t>
            </a:r>
          </a:p>
          <a:p>
            <a:pPr lvl="1"/>
            <a:r>
              <a:rPr lang="en-US" dirty="0"/>
              <a:t>Introduce MEL framework</a:t>
            </a:r>
          </a:p>
          <a:p>
            <a:r>
              <a:rPr lang="en-US" dirty="0"/>
              <a:t>Contents:</a:t>
            </a:r>
          </a:p>
          <a:p>
            <a:pPr lvl="1"/>
            <a:r>
              <a:rPr lang="en-US" dirty="0"/>
              <a:t>Strengthening cooperation and coordination</a:t>
            </a:r>
          </a:p>
          <a:p>
            <a:pPr lvl="1"/>
            <a:r>
              <a:rPr lang="en-US" dirty="0"/>
              <a:t>Streamlining the WEFE Nexus as a common agenda</a:t>
            </a:r>
          </a:p>
          <a:p>
            <a:pPr lvl="1"/>
            <a:r>
              <a:rPr lang="en-US" dirty="0"/>
              <a:t>Addressing bottlenecks in implementing inclusive Nexus solutions</a:t>
            </a:r>
          </a:p>
          <a:p>
            <a:pPr lvl="1"/>
            <a:r>
              <a:rPr lang="en-US" dirty="0"/>
              <a:t>MEL framework</a:t>
            </a:r>
          </a:p>
          <a:p>
            <a:r>
              <a:rPr lang="en-US" dirty="0"/>
              <a:t>Duration:</a:t>
            </a:r>
          </a:p>
          <a:p>
            <a:pPr lvl="1"/>
            <a:r>
              <a:rPr lang="en-US" dirty="0"/>
              <a:t>8 </a:t>
            </a:r>
            <a:r>
              <a:rPr lang="en-US" dirty="0" err="1"/>
              <a:t>hrs</a:t>
            </a:r>
            <a:endParaRPr lang="en-US" dirty="0"/>
          </a:p>
          <a:p>
            <a:r>
              <a:rPr lang="en-US" dirty="0"/>
              <a:t>Method of Delivery:</a:t>
            </a:r>
          </a:p>
          <a:p>
            <a:pPr lvl="1"/>
            <a:r>
              <a:rPr lang="en-US" dirty="0"/>
              <a:t>Lecture</a:t>
            </a:r>
          </a:p>
          <a:p>
            <a:pPr lvl="1"/>
            <a:r>
              <a:rPr lang="en-US" dirty="0"/>
              <a:t>Class Interaction</a:t>
            </a:r>
          </a:p>
          <a:p>
            <a:pPr lvl="1"/>
            <a:r>
              <a:rPr lang="en-US" dirty="0"/>
              <a:t>Case Studies</a:t>
            </a:r>
          </a:p>
          <a:p>
            <a:endParaRPr lang="en-US" dirty="0"/>
          </a:p>
        </p:txBody>
      </p:sp>
    </p:spTree>
    <p:extLst>
      <p:ext uri="{BB962C8B-B14F-4D97-AF65-F5344CB8AC3E}">
        <p14:creationId xmlns:p14="http://schemas.microsoft.com/office/powerpoint/2010/main" val="1967595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a:t>5. WEFE Nexus for Future Security</a:t>
            </a:r>
          </a:p>
        </p:txBody>
      </p:sp>
      <p:sp>
        <p:nvSpPr>
          <p:cNvPr id="3" name="Content Placeholder 2">
            <a:extLst>
              <a:ext uri="{FF2B5EF4-FFF2-40B4-BE49-F238E27FC236}">
                <a16:creationId xmlns:a16="http://schemas.microsoft.com/office/drawing/2014/main" id="{7FF5998B-01F4-40AC-BBE5-C5F5CD824599}"/>
              </a:ext>
            </a:extLst>
          </p:cNvPr>
          <p:cNvSpPr>
            <a:spLocks noGrp="1"/>
          </p:cNvSpPr>
          <p:nvPr>
            <p:ph idx="1"/>
          </p:nvPr>
        </p:nvSpPr>
        <p:spPr/>
        <p:txBody>
          <a:bodyPr>
            <a:normAutofit fontScale="70000" lnSpcReduction="20000"/>
          </a:bodyPr>
          <a:lstStyle/>
          <a:p>
            <a:pPr marL="0" indent="0">
              <a:buNone/>
            </a:pPr>
            <a:r>
              <a:rPr lang="en-GB" sz="2600" b="1" dirty="0"/>
              <a:t>5.1 Strengthening cooperation and coordination </a:t>
            </a:r>
            <a:r>
              <a:rPr lang="en-GB" sz="2600" dirty="0"/>
              <a:t>[</a:t>
            </a:r>
            <a:r>
              <a:rPr lang="en-GB" sz="2600" b="1" dirty="0"/>
              <a:t>3 hrs, 15 mins</a:t>
            </a:r>
            <a:r>
              <a:rPr lang="en-GB" sz="2600" dirty="0"/>
              <a:t>]</a:t>
            </a:r>
            <a:endParaRPr lang="en-US" sz="2200" dirty="0"/>
          </a:p>
          <a:p>
            <a:pPr>
              <a:buFontTx/>
              <a:buChar char="-"/>
            </a:pPr>
            <a:r>
              <a:rPr lang="en-GB" sz="2600" dirty="0"/>
              <a:t>Role of cooperation/coordination across government sectors and scales for future WEFE security</a:t>
            </a:r>
          </a:p>
          <a:p>
            <a:pPr>
              <a:buFontTx/>
              <a:buChar char="-"/>
            </a:pPr>
            <a:r>
              <a:rPr lang="en-GB" sz="2600" dirty="0"/>
              <a:t>Different diplomacy tracks in a transboundary context</a:t>
            </a:r>
          </a:p>
          <a:p>
            <a:pPr>
              <a:buFontTx/>
              <a:buChar char="-"/>
            </a:pPr>
            <a:r>
              <a:rPr lang="en-GB" sz="2600" dirty="0"/>
              <a:t>Institutional arrangements, shared goal setting, and regular review/monitoring in federal contexts</a:t>
            </a:r>
          </a:p>
          <a:p>
            <a:pPr>
              <a:buFontTx/>
              <a:buChar char="-"/>
            </a:pPr>
            <a:r>
              <a:rPr lang="en-GB" sz="2600" dirty="0"/>
              <a:t>Capacity strengthening</a:t>
            </a:r>
          </a:p>
          <a:p>
            <a:pPr marL="0" indent="0">
              <a:buNone/>
            </a:pPr>
            <a:r>
              <a:rPr lang="en-GB" sz="2600" b="1" dirty="0"/>
              <a:t>5.2 Streamlining the WEFE Nexus as a common agenda </a:t>
            </a:r>
            <a:r>
              <a:rPr lang="en-GB" sz="2600" dirty="0"/>
              <a:t>[</a:t>
            </a:r>
            <a:r>
              <a:rPr lang="en-GB" sz="2600" b="1" dirty="0"/>
              <a:t>1 hr, 15 mins</a:t>
            </a:r>
            <a:r>
              <a:rPr lang="en-GB" sz="2600" dirty="0"/>
              <a:t>]</a:t>
            </a:r>
          </a:p>
          <a:p>
            <a:pPr>
              <a:buFontTx/>
              <a:buChar char="-"/>
            </a:pPr>
            <a:r>
              <a:rPr lang="en-GB" sz="2600" dirty="0"/>
              <a:t>Promoting cross-sectoral dialogue on WEFE Nexus solutions</a:t>
            </a:r>
          </a:p>
          <a:p>
            <a:pPr>
              <a:buFontTx/>
              <a:buChar char="-"/>
            </a:pPr>
            <a:r>
              <a:rPr lang="en-GB" sz="2600" dirty="0"/>
              <a:t>Contribution of Nexus solutions in achieving national goals and SDGs</a:t>
            </a:r>
          </a:p>
          <a:p>
            <a:pPr marL="0" indent="0">
              <a:buNone/>
            </a:pPr>
            <a:r>
              <a:rPr lang="en-GB" sz="2600" b="1" dirty="0"/>
              <a:t>5.3 Addressing bottlenecks for implementing inclusive WEFE Nexus solutions </a:t>
            </a:r>
            <a:r>
              <a:rPr lang="en-GB" sz="2600" dirty="0"/>
              <a:t>[</a:t>
            </a:r>
            <a:r>
              <a:rPr lang="en-GB" sz="2600" b="1" dirty="0"/>
              <a:t>2 hrs</a:t>
            </a:r>
            <a:r>
              <a:rPr lang="en-GB" sz="2600" dirty="0"/>
              <a:t>]</a:t>
            </a:r>
            <a:endParaRPr lang="en-US" sz="2200" dirty="0"/>
          </a:p>
          <a:p>
            <a:pPr>
              <a:buFontTx/>
              <a:buChar char="-"/>
            </a:pPr>
            <a:r>
              <a:rPr lang="en-GB" sz="2600" dirty="0"/>
              <a:t>Technical/engineering solutions</a:t>
            </a:r>
          </a:p>
          <a:p>
            <a:pPr>
              <a:buFontTx/>
              <a:buChar char="-"/>
            </a:pPr>
            <a:r>
              <a:rPr lang="en-GB" sz="2600" dirty="0"/>
              <a:t>Nature-based solutions</a:t>
            </a:r>
          </a:p>
          <a:p>
            <a:pPr>
              <a:buFontTx/>
              <a:buChar char="-"/>
            </a:pPr>
            <a:r>
              <a:rPr lang="en-GB" sz="2600" dirty="0"/>
              <a:t>Governance solutions</a:t>
            </a:r>
          </a:p>
          <a:p>
            <a:pPr>
              <a:buFontTx/>
              <a:buChar char="-"/>
            </a:pPr>
            <a:r>
              <a:rPr lang="en-GB" sz="2600" dirty="0"/>
              <a:t>Ensuring equitable sharing of Nexus benefits, etc. </a:t>
            </a:r>
          </a:p>
          <a:p>
            <a:pPr>
              <a:buFontTx/>
              <a:buChar char="-"/>
            </a:pPr>
            <a:r>
              <a:rPr lang="en-GB" sz="2600" dirty="0"/>
              <a:t>Market-based solutions</a:t>
            </a:r>
          </a:p>
          <a:p>
            <a:pPr>
              <a:buFontTx/>
              <a:buChar char="-"/>
            </a:pPr>
            <a:r>
              <a:rPr lang="en-GB" sz="2600" dirty="0"/>
              <a:t>Demand-based solutions </a:t>
            </a:r>
          </a:p>
          <a:p>
            <a:pPr marL="0" indent="0">
              <a:buNone/>
            </a:pPr>
            <a:r>
              <a:rPr lang="en-GB" sz="2600" b="1" dirty="0"/>
              <a:t>5.4 Monitoring, evaluation and learning (MEL) framework for inclusive WEFE </a:t>
            </a:r>
            <a:r>
              <a:rPr lang="en-GB" sz="2600" b="1" dirty="0" err="1"/>
              <a:t>Mexus</a:t>
            </a:r>
            <a:r>
              <a:rPr lang="en-GB" sz="2600" b="1" dirty="0"/>
              <a:t> solutions</a:t>
            </a:r>
            <a:r>
              <a:rPr lang="en-GB" sz="2600" dirty="0"/>
              <a:t> [</a:t>
            </a:r>
            <a:r>
              <a:rPr lang="en-GB" sz="2600" b="1" dirty="0"/>
              <a:t>1 hr, 30 mins</a:t>
            </a:r>
            <a:r>
              <a:rPr lang="en-GB" sz="2600" dirty="0"/>
              <a:t>]</a:t>
            </a:r>
            <a:endParaRPr lang="en-US" sz="2200" dirty="0"/>
          </a:p>
        </p:txBody>
      </p:sp>
    </p:spTree>
    <p:extLst>
      <p:ext uri="{BB962C8B-B14F-4D97-AF65-F5344CB8AC3E}">
        <p14:creationId xmlns:p14="http://schemas.microsoft.com/office/powerpoint/2010/main" val="21764767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398720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dirty="0">
                <a:latin typeface="Tw Cen MT" panose="020B0602020104020603" pitchFamily="34" charset="0"/>
                <a:cs typeface="Arial" panose="020B0604020202020204" pitchFamily="34" charset="0"/>
              </a:rPr>
              <a:t>5.1 Strengthening Cooperation &amp; Coordination</a:t>
            </a:r>
          </a:p>
        </p:txBody>
      </p:sp>
      <p:sp>
        <p:nvSpPr>
          <p:cNvPr id="7" name="Title 5">
            <a:extLst>
              <a:ext uri="{FF2B5EF4-FFF2-40B4-BE49-F238E27FC236}">
                <a16:creationId xmlns:a16="http://schemas.microsoft.com/office/drawing/2014/main" id="{722DBCA7-C37D-4F6F-8FC6-E5C489830045}"/>
              </a:ext>
            </a:extLst>
          </p:cNvPr>
          <p:cNvSpPr txBox="1">
            <a:spLocks/>
          </p:cNvSpPr>
          <p:nvPr/>
        </p:nvSpPr>
        <p:spPr bwMode="auto">
          <a:xfrm>
            <a:off x="4444180" y="1"/>
            <a:ext cx="7246375" cy="6857999"/>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342900" indent="-342900">
              <a:spcBef>
                <a:spcPct val="0"/>
              </a:spcBef>
              <a:spcAft>
                <a:spcPts val="1000"/>
              </a:spcAft>
            </a:pPr>
            <a:r>
              <a:rPr lang="en-GB" sz="3000" dirty="0">
                <a:latin typeface="+mn-lt"/>
                <a:cs typeface="Arial" panose="020B0604020202020204" pitchFamily="34" charset="0"/>
              </a:rPr>
              <a:t>Cooperation and coordination across government sectors and scales </a:t>
            </a:r>
          </a:p>
          <a:p>
            <a:pPr marL="342900" indent="-342900">
              <a:spcBef>
                <a:spcPct val="0"/>
              </a:spcBef>
              <a:spcAft>
                <a:spcPts val="1000"/>
              </a:spcAft>
            </a:pPr>
            <a:r>
              <a:rPr lang="en-GB" sz="3000" dirty="0">
                <a:latin typeface="+mn-lt"/>
                <a:cs typeface="Arial" panose="020B0604020202020204" pitchFamily="34" charset="0"/>
              </a:rPr>
              <a:t>Different diplomacy tracks in transboundary contexts</a:t>
            </a:r>
          </a:p>
          <a:p>
            <a:pPr marL="342900" indent="-342900">
              <a:spcBef>
                <a:spcPct val="0"/>
              </a:spcBef>
              <a:spcAft>
                <a:spcPts val="1000"/>
              </a:spcAft>
            </a:pPr>
            <a:r>
              <a:rPr lang="en-GB" sz="3000" dirty="0">
                <a:latin typeface="+mn-lt"/>
                <a:cs typeface="Arial" panose="020B0604020202020204" pitchFamily="34" charset="0"/>
              </a:rPr>
              <a:t>Institutional arrangements, shared goal setting, and regular review in a federal context</a:t>
            </a:r>
          </a:p>
          <a:p>
            <a:pPr marL="342900" indent="-342900">
              <a:spcBef>
                <a:spcPct val="0"/>
              </a:spcBef>
              <a:spcAft>
                <a:spcPts val="1000"/>
              </a:spcAft>
            </a:pPr>
            <a:r>
              <a:rPr lang="en-GB" sz="3000" dirty="0">
                <a:latin typeface="+mn-lt"/>
                <a:cs typeface="Arial" panose="020B0604020202020204" pitchFamily="34" charset="0"/>
              </a:rPr>
              <a:t>Capacity strengthening</a:t>
            </a:r>
          </a:p>
        </p:txBody>
      </p:sp>
    </p:spTree>
    <p:extLst>
      <p:ext uri="{BB962C8B-B14F-4D97-AF65-F5344CB8AC3E}">
        <p14:creationId xmlns:p14="http://schemas.microsoft.com/office/powerpoint/2010/main" val="32948258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E85D-A28C-DE24-2731-6FFBDC5E43E7}"/>
              </a:ext>
            </a:extLst>
          </p:cNvPr>
          <p:cNvSpPr>
            <a:spLocks noGrp="1"/>
          </p:cNvSpPr>
          <p:nvPr>
            <p:ph type="title"/>
          </p:nvPr>
        </p:nvSpPr>
        <p:spPr/>
        <p:txBody>
          <a:bodyPr>
            <a:normAutofit fontScale="90000"/>
          </a:bodyPr>
          <a:lstStyle/>
          <a:p>
            <a:r>
              <a:rPr lang="en-US"/>
              <a:t>Session Delivery Plan [3 </a:t>
            </a:r>
            <a:r>
              <a:rPr lang="en-US" err="1"/>
              <a:t>hrs</a:t>
            </a:r>
            <a:r>
              <a:rPr lang="en-US"/>
              <a:t>, 15 minutes]</a:t>
            </a:r>
          </a:p>
        </p:txBody>
      </p:sp>
      <p:graphicFrame>
        <p:nvGraphicFramePr>
          <p:cNvPr id="4" name="Table 3">
            <a:extLst>
              <a:ext uri="{FF2B5EF4-FFF2-40B4-BE49-F238E27FC236}">
                <a16:creationId xmlns:a16="http://schemas.microsoft.com/office/drawing/2014/main" id="{5B8ADB52-6E16-AADF-27C4-A248949ABDFC}"/>
              </a:ext>
            </a:extLst>
          </p:cNvPr>
          <p:cNvGraphicFramePr>
            <a:graphicFrameLocks noGrp="1"/>
          </p:cNvGraphicFramePr>
          <p:nvPr>
            <p:extLst>
              <p:ext uri="{D42A27DB-BD31-4B8C-83A1-F6EECF244321}">
                <p14:modId xmlns:p14="http://schemas.microsoft.com/office/powerpoint/2010/main" val="1162569858"/>
              </p:ext>
            </p:extLst>
          </p:nvPr>
        </p:nvGraphicFramePr>
        <p:xfrm>
          <a:off x="531223" y="872067"/>
          <a:ext cx="10996748" cy="4937760"/>
        </p:xfrm>
        <a:graphic>
          <a:graphicData uri="http://schemas.openxmlformats.org/drawingml/2006/table">
            <a:tbl>
              <a:tblPr firstRow="1" bandRow="1">
                <a:tableStyleId>{F5AB1C69-6EDB-4FF4-983F-18BD219EF322}</a:tableStyleId>
              </a:tblPr>
              <a:tblGrid>
                <a:gridCol w="1661371">
                  <a:extLst>
                    <a:ext uri="{9D8B030D-6E8A-4147-A177-3AD203B41FA5}">
                      <a16:colId xmlns:a16="http://schemas.microsoft.com/office/drawing/2014/main" val="2561764042"/>
                    </a:ext>
                  </a:extLst>
                </a:gridCol>
                <a:gridCol w="5602108">
                  <a:extLst>
                    <a:ext uri="{9D8B030D-6E8A-4147-A177-3AD203B41FA5}">
                      <a16:colId xmlns:a16="http://schemas.microsoft.com/office/drawing/2014/main" val="276122388"/>
                    </a:ext>
                  </a:extLst>
                </a:gridCol>
                <a:gridCol w="3733269">
                  <a:extLst>
                    <a:ext uri="{9D8B030D-6E8A-4147-A177-3AD203B41FA5}">
                      <a16:colId xmlns:a16="http://schemas.microsoft.com/office/drawing/2014/main" val="1631192187"/>
                    </a:ext>
                  </a:extLst>
                </a:gridCol>
              </a:tblGrid>
              <a:tr h="370840">
                <a:tc>
                  <a:txBody>
                    <a:bodyPr/>
                    <a:lstStyle/>
                    <a:p>
                      <a:r>
                        <a:rPr lang="en-US" sz="2400"/>
                        <a:t>Time</a:t>
                      </a:r>
                      <a:endParaRPr lang="en-US" sz="2400">
                        <a:latin typeface="+mn-lt"/>
                      </a:endParaRPr>
                    </a:p>
                  </a:txBody>
                  <a:tcPr/>
                </a:tc>
                <a:tc>
                  <a:txBody>
                    <a:bodyPr/>
                    <a:lstStyle/>
                    <a:p>
                      <a:r>
                        <a:rPr lang="en-US" sz="2400" dirty="0"/>
                        <a:t>Activity</a:t>
                      </a:r>
                      <a:endParaRPr lang="en-US" sz="2400" dirty="0">
                        <a:latin typeface="+mn-lt"/>
                      </a:endParaRPr>
                    </a:p>
                  </a:txBody>
                  <a:tcPr/>
                </a:tc>
                <a:tc>
                  <a:txBody>
                    <a:bodyPr/>
                    <a:lstStyle/>
                    <a:p>
                      <a:r>
                        <a:rPr lang="en-US" sz="2400"/>
                        <a:t>Facilitator</a:t>
                      </a:r>
                      <a:endParaRPr lang="en-US" sz="2400">
                        <a:latin typeface="+mn-lt"/>
                      </a:endParaRPr>
                    </a:p>
                  </a:txBody>
                  <a:tcPr/>
                </a:tc>
                <a:extLst>
                  <a:ext uri="{0D108BD9-81ED-4DB2-BD59-A6C34878D82A}">
                    <a16:rowId xmlns:a16="http://schemas.microsoft.com/office/drawing/2014/main" val="4246574102"/>
                  </a:ext>
                </a:extLst>
              </a:tr>
              <a:tr h="370840">
                <a:tc>
                  <a:txBody>
                    <a:bodyPr/>
                    <a:lstStyle/>
                    <a:p>
                      <a:r>
                        <a:rPr lang="en-US" sz="2400"/>
                        <a:t>30 minutes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Lecture – Role of cooperation and coordination; different tracks of diplomacy in a transboundary context</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Prof. Tri Ratna </a:t>
                      </a:r>
                      <a:r>
                        <a:rPr lang="en-US" sz="2400" err="1"/>
                        <a:t>Bajracharya</a:t>
                      </a:r>
                      <a:endParaRPr lang="en-US" sz="2400">
                        <a:latin typeface="+mn-lt"/>
                      </a:endParaRPr>
                    </a:p>
                  </a:txBody>
                  <a:tcPr/>
                </a:tc>
                <a:extLst>
                  <a:ext uri="{0D108BD9-81ED-4DB2-BD59-A6C34878D82A}">
                    <a16:rowId xmlns:a16="http://schemas.microsoft.com/office/drawing/2014/main" val="2345109236"/>
                  </a:ext>
                </a:extLst>
              </a:tr>
              <a:tr h="370840">
                <a:tc>
                  <a:txBody>
                    <a:bodyPr/>
                    <a:lstStyle/>
                    <a:p>
                      <a:r>
                        <a:rPr lang="en-US" sz="2400"/>
                        <a:t>60 minutes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Exercise 5-1: Characterize the status of horizontal, vertical and transboundary cooperation in Nepal</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Prof. Tri Ratna </a:t>
                      </a:r>
                      <a:r>
                        <a:rPr lang="en-US" sz="2400" err="1"/>
                        <a:t>Bajracharya</a:t>
                      </a:r>
                      <a:endParaRPr lang="en-US" sz="2400">
                        <a:latin typeface="+mn-lt"/>
                      </a:endParaRPr>
                    </a:p>
                  </a:txBody>
                  <a:tcPr/>
                </a:tc>
                <a:extLst>
                  <a:ext uri="{0D108BD9-81ED-4DB2-BD59-A6C34878D82A}">
                    <a16:rowId xmlns:a16="http://schemas.microsoft.com/office/drawing/2014/main" val="48778586"/>
                  </a:ext>
                </a:extLst>
              </a:tr>
              <a:tr h="370840">
                <a:tc>
                  <a:txBody>
                    <a:bodyPr/>
                    <a:lstStyle/>
                    <a:p>
                      <a:r>
                        <a:rPr lang="en-US" sz="2400"/>
                        <a:t>60 minutes</a:t>
                      </a:r>
                      <a:endParaRPr lang="en-US" sz="2400">
                        <a:latin typeface="+mn-lt"/>
                      </a:endParaRPr>
                    </a:p>
                  </a:txBody>
                  <a:tcPr/>
                </a:tc>
                <a:tc>
                  <a:txBody>
                    <a:bodyPr/>
                    <a:lstStyle/>
                    <a:p>
                      <a:r>
                        <a:rPr lang="en-US" sz="2400"/>
                        <a:t>Exercise 5-2: Potential strategies for improving coordination/cooperation</a:t>
                      </a:r>
                      <a:endParaRPr lang="en-US" sz="2400">
                        <a:latin typeface="+mn-lt"/>
                      </a:endParaRPr>
                    </a:p>
                  </a:txBody>
                  <a:tcPr/>
                </a:tc>
                <a:tc>
                  <a:txBody>
                    <a:bodyPr/>
                    <a:lstStyle/>
                    <a:p>
                      <a:r>
                        <a:rPr lang="en-US" sz="2400"/>
                        <a:t>Prof. Rajesh K. Rai</a:t>
                      </a:r>
                      <a:endParaRPr lang="en-US" sz="2400">
                        <a:latin typeface="+mn-lt"/>
                      </a:endParaRPr>
                    </a:p>
                  </a:txBody>
                  <a:tcPr/>
                </a:tc>
                <a:extLst>
                  <a:ext uri="{0D108BD9-81ED-4DB2-BD59-A6C34878D82A}">
                    <a16:rowId xmlns:a16="http://schemas.microsoft.com/office/drawing/2014/main" val="3936617967"/>
                  </a:ext>
                </a:extLst>
              </a:tr>
              <a:tr h="370840">
                <a:tc>
                  <a:txBody>
                    <a:bodyPr/>
                    <a:lstStyle/>
                    <a:p>
                      <a:r>
                        <a:rPr lang="en-US" sz="2400"/>
                        <a:t>40 minutes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Lecture – Institutional arrangements; capacity strengthening</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Prof. Rajesh K. Rai</a:t>
                      </a:r>
                      <a:endParaRPr lang="en-US" sz="2400">
                        <a:latin typeface="+mn-lt"/>
                      </a:endParaRPr>
                    </a:p>
                  </a:txBody>
                  <a:tcPr/>
                </a:tc>
                <a:extLst>
                  <a:ext uri="{0D108BD9-81ED-4DB2-BD59-A6C34878D82A}">
                    <a16:rowId xmlns:a16="http://schemas.microsoft.com/office/drawing/2014/main" val="2652451463"/>
                  </a:ext>
                </a:extLst>
              </a:tr>
              <a:tr h="370840">
                <a:tc>
                  <a:txBody>
                    <a:bodyPr/>
                    <a:lstStyle/>
                    <a:p>
                      <a:r>
                        <a:rPr lang="en-US" sz="2400"/>
                        <a:t>5 minutes</a:t>
                      </a:r>
                      <a:endParaRPr lang="en-US" sz="2400">
                        <a:latin typeface="+mn-lt"/>
                      </a:endParaRPr>
                    </a:p>
                  </a:txBody>
                  <a:tcPr/>
                </a:tc>
                <a:tc>
                  <a:txBody>
                    <a:bodyPr/>
                    <a:lstStyle/>
                    <a:p>
                      <a:r>
                        <a:rPr lang="en-US" sz="2400"/>
                        <a:t>Summary of session</a:t>
                      </a:r>
                      <a:endParaRPr lang="en-US" sz="2400">
                        <a:latin typeface="+mn-lt"/>
                      </a:endParaRPr>
                    </a:p>
                  </a:txBody>
                  <a:tcPr/>
                </a:tc>
                <a:tc>
                  <a:txBody>
                    <a:bodyPr/>
                    <a:lstStyle/>
                    <a:p>
                      <a:r>
                        <a:rPr lang="en-US" sz="2400" dirty="0"/>
                        <a:t>Prof. Rajesh K Rai</a:t>
                      </a:r>
                      <a:endParaRPr lang="en-US" sz="2400" dirty="0">
                        <a:latin typeface="+mn-lt"/>
                      </a:endParaRPr>
                    </a:p>
                  </a:txBody>
                  <a:tcPr/>
                </a:tc>
                <a:extLst>
                  <a:ext uri="{0D108BD9-81ED-4DB2-BD59-A6C34878D82A}">
                    <a16:rowId xmlns:a16="http://schemas.microsoft.com/office/drawing/2014/main" val="3604401515"/>
                  </a:ext>
                </a:extLst>
              </a:tr>
            </a:tbl>
          </a:graphicData>
        </a:graphic>
      </p:graphicFrame>
    </p:spTree>
    <p:extLst>
      <p:ext uri="{BB962C8B-B14F-4D97-AF65-F5344CB8AC3E}">
        <p14:creationId xmlns:p14="http://schemas.microsoft.com/office/powerpoint/2010/main" val="36162175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a:t>5.1 Coordination and Cooperation</a:t>
            </a:r>
          </a:p>
        </p:txBody>
      </p:sp>
      <p:graphicFrame>
        <p:nvGraphicFramePr>
          <p:cNvPr id="4" name="Content Placeholder 2">
            <a:extLst>
              <a:ext uri="{FF2B5EF4-FFF2-40B4-BE49-F238E27FC236}">
                <a16:creationId xmlns:a16="http://schemas.microsoft.com/office/drawing/2014/main" id="{8EB1155F-6597-48F0-8A29-454922A88433}"/>
              </a:ext>
            </a:extLst>
          </p:cNvPr>
          <p:cNvGraphicFramePr>
            <a:graphicFrameLocks noGrp="1"/>
          </p:cNvGraphicFramePr>
          <p:nvPr>
            <p:ph idx="1"/>
            <p:extLst>
              <p:ext uri="{D42A27DB-BD31-4B8C-83A1-F6EECF244321}">
                <p14:modId xmlns:p14="http://schemas.microsoft.com/office/powerpoint/2010/main" val="2577333855"/>
              </p:ext>
            </p:extLst>
          </p:nvPr>
        </p:nvGraphicFramePr>
        <p:xfrm>
          <a:off x="531223" y="802874"/>
          <a:ext cx="11338560" cy="5479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2823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81405-44EE-F91D-9144-D3DB2F711209}"/>
              </a:ext>
            </a:extLst>
          </p:cNvPr>
          <p:cNvSpPr>
            <a:spLocks noGrp="1"/>
          </p:cNvSpPr>
          <p:nvPr>
            <p:ph type="title"/>
          </p:nvPr>
        </p:nvSpPr>
        <p:spPr/>
        <p:txBody>
          <a:bodyPr>
            <a:normAutofit fontScale="90000"/>
          </a:bodyPr>
          <a:lstStyle/>
          <a:p>
            <a:r>
              <a:rPr lang="en-US"/>
              <a:t>5.1 Coordination and Cooperation | Diplomacy Tracks</a:t>
            </a:r>
          </a:p>
        </p:txBody>
      </p:sp>
      <p:sp>
        <p:nvSpPr>
          <p:cNvPr id="3" name="Content Placeholder 2">
            <a:extLst>
              <a:ext uri="{FF2B5EF4-FFF2-40B4-BE49-F238E27FC236}">
                <a16:creationId xmlns:a16="http://schemas.microsoft.com/office/drawing/2014/main" id="{6849B86B-2549-F1FE-70CA-024D7654C907}"/>
              </a:ext>
            </a:extLst>
          </p:cNvPr>
          <p:cNvSpPr>
            <a:spLocks noGrp="1"/>
          </p:cNvSpPr>
          <p:nvPr>
            <p:ph idx="1"/>
          </p:nvPr>
        </p:nvSpPr>
        <p:spPr/>
        <p:txBody>
          <a:bodyPr/>
          <a:lstStyle/>
          <a:p>
            <a:r>
              <a:rPr lang="en-US" dirty="0"/>
              <a:t>Track 1 Diplomacy</a:t>
            </a:r>
          </a:p>
          <a:p>
            <a:pPr lvl="1"/>
            <a:r>
              <a:rPr lang="en-US" dirty="0"/>
              <a:t>Means: Official discussions, typically involving high-level political and military leaders</a:t>
            </a:r>
          </a:p>
          <a:p>
            <a:pPr lvl="1"/>
            <a:r>
              <a:rPr lang="en-US" dirty="0"/>
              <a:t>Activities: Heads of states meet, discuss issues and release joint statements</a:t>
            </a:r>
          </a:p>
          <a:p>
            <a:pPr lvl="1"/>
            <a:r>
              <a:rPr lang="en-US" dirty="0"/>
              <a:t>Actors: Government and political elites</a:t>
            </a:r>
          </a:p>
          <a:p>
            <a:r>
              <a:rPr lang="en-US" dirty="0"/>
              <a:t>Track 2 Diplomacy</a:t>
            </a:r>
          </a:p>
          <a:p>
            <a:pPr lvl="1"/>
            <a:r>
              <a:rPr lang="en-US" dirty="0"/>
              <a:t>Means: Unofficial dialogue and problem-solving activities aimed at building relationships</a:t>
            </a:r>
          </a:p>
          <a:p>
            <a:pPr lvl="1"/>
            <a:r>
              <a:rPr lang="en-US" dirty="0"/>
              <a:t>Actors: Influential academic, religious and NGO leaders and other civil society actors</a:t>
            </a:r>
          </a:p>
          <a:p>
            <a:r>
              <a:rPr lang="en-US" dirty="0"/>
              <a:t>Track 3 Diplomacy</a:t>
            </a:r>
          </a:p>
          <a:p>
            <a:pPr lvl="1"/>
            <a:r>
              <a:rPr lang="en-US" dirty="0"/>
              <a:t>Means: People-to-people diplomacy undertaken by individuals and private groups</a:t>
            </a:r>
          </a:p>
          <a:p>
            <a:pPr lvl="1"/>
            <a:r>
              <a:rPr lang="en-US" dirty="0"/>
              <a:t>Actors: Community/grass-roots individuals or role models</a:t>
            </a:r>
          </a:p>
        </p:txBody>
      </p:sp>
    </p:spTree>
    <p:extLst>
      <p:ext uri="{BB962C8B-B14F-4D97-AF65-F5344CB8AC3E}">
        <p14:creationId xmlns:p14="http://schemas.microsoft.com/office/powerpoint/2010/main" val="4011584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4205-5EB9-4FBF-B856-2B83D0A71F7B}"/>
              </a:ext>
            </a:extLst>
          </p:cNvPr>
          <p:cNvSpPr>
            <a:spLocks noGrp="1"/>
          </p:cNvSpPr>
          <p:nvPr>
            <p:ph type="title"/>
          </p:nvPr>
        </p:nvSpPr>
        <p:spPr/>
        <p:txBody>
          <a:bodyPr>
            <a:normAutofit fontScale="90000"/>
          </a:bodyPr>
          <a:lstStyle/>
          <a:p>
            <a:r>
              <a:rPr lang="en-US" dirty="0"/>
              <a:t>5.1 Coordination &amp; Cooperation | Diplomacy Tracks</a:t>
            </a:r>
          </a:p>
        </p:txBody>
      </p:sp>
      <p:sp>
        <p:nvSpPr>
          <p:cNvPr id="5" name="Free-form: Shape 4">
            <a:extLst>
              <a:ext uri="{FF2B5EF4-FFF2-40B4-BE49-F238E27FC236}">
                <a16:creationId xmlns:a16="http://schemas.microsoft.com/office/drawing/2014/main" id="{728BCD57-8F26-E33E-062D-001F9BE07F32}"/>
              </a:ext>
            </a:extLst>
          </p:cNvPr>
          <p:cNvSpPr/>
          <p:nvPr/>
        </p:nvSpPr>
        <p:spPr>
          <a:xfrm>
            <a:off x="531223" y="1032386"/>
            <a:ext cx="3657584" cy="5201265"/>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tx2"/>
          </a:solidFill>
          <a:ln>
            <a:no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65895" tIns="1828807" rIns="365895" bIns="330199" numCol="1" spcCol="1270" anchor="t" anchorCtr="0">
            <a:noAutofit/>
          </a:bodyPr>
          <a:lstStyle/>
          <a:p>
            <a:pPr marL="0" lvl="0" indent="0" algn="l" defTabSz="1066800">
              <a:lnSpc>
                <a:spcPct val="90000"/>
              </a:lnSpc>
              <a:spcBef>
                <a:spcPct val="0"/>
              </a:spcBef>
              <a:spcAft>
                <a:spcPct val="35000"/>
              </a:spcAft>
              <a:buNone/>
            </a:pPr>
            <a:r>
              <a:rPr lang="en-US" sz="2400" b="1" u="sng" kern="1200" dirty="0">
                <a:latin typeface="+mn-lt"/>
              </a:rPr>
              <a:t>Diplomacy tracks</a:t>
            </a:r>
            <a:r>
              <a:rPr lang="en-US" sz="2400" kern="1200" dirty="0">
                <a:latin typeface="+mn-lt"/>
              </a:rPr>
              <a:t>: </a:t>
            </a:r>
          </a:p>
          <a:p>
            <a:pPr marL="0" lvl="0" indent="0" algn="l" defTabSz="1066800">
              <a:lnSpc>
                <a:spcPct val="90000"/>
              </a:lnSpc>
              <a:spcBef>
                <a:spcPct val="0"/>
              </a:spcBef>
              <a:spcAft>
                <a:spcPct val="35000"/>
              </a:spcAft>
              <a:buNone/>
            </a:pPr>
            <a:r>
              <a:rPr lang="en-GB" sz="2400" kern="1200" dirty="0">
                <a:latin typeface="+mn-lt"/>
              </a:rPr>
              <a:t>Different diplomacy tracks, such as bilateral and multilateral dialogues, are instrumental in addressing transboundary challenges.</a:t>
            </a:r>
          </a:p>
        </p:txBody>
      </p:sp>
      <p:sp>
        <p:nvSpPr>
          <p:cNvPr id="6" name="Free-form: Shape 5">
            <a:extLst>
              <a:ext uri="{FF2B5EF4-FFF2-40B4-BE49-F238E27FC236}">
                <a16:creationId xmlns:a16="http://schemas.microsoft.com/office/drawing/2014/main" id="{A0DCA09E-42E5-989B-E8BB-4632247B8DCB}"/>
              </a:ext>
            </a:extLst>
          </p:cNvPr>
          <p:cNvSpPr/>
          <p:nvPr/>
        </p:nvSpPr>
        <p:spPr>
          <a:xfrm>
            <a:off x="286513" y="1032387"/>
            <a:ext cx="3664376" cy="1778026"/>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rPr>
              <a:t>01</a:t>
            </a:r>
          </a:p>
        </p:txBody>
      </p:sp>
      <p:sp>
        <p:nvSpPr>
          <p:cNvPr id="7" name="Free-form: Shape 6">
            <a:extLst>
              <a:ext uri="{FF2B5EF4-FFF2-40B4-BE49-F238E27FC236}">
                <a16:creationId xmlns:a16="http://schemas.microsoft.com/office/drawing/2014/main" id="{2EAD3008-AE49-3B40-3009-1AEBDAB4CD13}"/>
              </a:ext>
            </a:extLst>
          </p:cNvPr>
          <p:cNvSpPr/>
          <p:nvPr/>
        </p:nvSpPr>
        <p:spPr>
          <a:xfrm>
            <a:off x="4409426" y="1032387"/>
            <a:ext cx="3657585" cy="5201264"/>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1"/>
          </a:solidFill>
          <a:ln>
            <a:noFill/>
          </a:ln>
        </p:spPr>
        <p:style>
          <a:lnRef idx="2">
            <a:schemeClr val="accent5">
              <a:hueOff val="2316727"/>
              <a:satOff val="-12431"/>
              <a:lumOff val="-1961"/>
              <a:alphaOff val="0"/>
            </a:schemeClr>
          </a:lnRef>
          <a:fillRef idx="1">
            <a:schemeClr val="accent5">
              <a:hueOff val="2316727"/>
              <a:satOff val="-12431"/>
              <a:lumOff val="-1961"/>
              <a:alphaOff val="0"/>
            </a:schemeClr>
          </a:fillRef>
          <a:effectRef idx="0">
            <a:schemeClr val="accent5">
              <a:hueOff val="2316727"/>
              <a:satOff val="-12431"/>
              <a:lumOff val="-1961"/>
              <a:alphaOff val="0"/>
            </a:schemeClr>
          </a:effectRef>
          <a:fontRef idx="minor">
            <a:schemeClr val="lt1"/>
          </a:fontRef>
        </p:style>
        <p:txBody>
          <a:bodyPr spcFirstLastPara="0" vert="horz" wrap="square" lIns="365895" tIns="1828807" rIns="365895" bIns="330199" numCol="1" spcCol="1270" anchor="t" anchorCtr="0">
            <a:noAutofit/>
          </a:bodyPr>
          <a:lstStyle/>
          <a:p>
            <a:pPr marL="0" lvl="0" indent="0" algn="just" defTabSz="1066800">
              <a:lnSpc>
                <a:spcPct val="90000"/>
              </a:lnSpc>
              <a:spcBef>
                <a:spcPct val="0"/>
              </a:spcBef>
              <a:spcAft>
                <a:spcPct val="35000"/>
              </a:spcAft>
              <a:buNone/>
            </a:pPr>
            <a:r>
              <a:rPr lang="en-US" sz="2400" b="1" u="sng" kern="1200" dirty="0">
                <a:latin typeface="+mn-lt"/>
              </a:rPr>
              <a:t>Shared interests</a:t>
            </a:r>
            <a:r>
              <a:rPr lang="en-US" sz="2400" kern="1200" dirty="0">
                <a:latin typeface="+mn-lt"/>
              </a:rPr>
              <a:t>: </a:t>
            </a:r>
          </a:p>
          <a:p>
            <a:pPr marL="0" lvl="0" indent="0" algn="l" defTabSz="1066800">
              <a:lnSpc>
                <a:spcPct val="90000"/>
              </a:lnSpc>
              <a:spcBef>
                <a:spcPct val="0"/>
              </a:spcBef>
              <a:spcAft>
                <a:spcPct val="35000"/>
              </a:spcAft>
              <a:buNone/>
            </a:pPr>
            <a:r>
              <a:rPr lang="en-GB" sz="2400" kern="1200" dirty="0">
                <a:latin typeface="+mn-lt"/>
              </a:rPr>
              <a:t>Identifying shared interests and common goals among countries with shared and/or overlapping resources and needs can promote mutual benefits and foster cooperation.</a:t>
            </a:r>
          </a:p>
        </p:txBody>
      </p:sp>
      <p:sp>
        <p:nvSpPr>
          <p:cNvPr id="8" name="Free-form: Shape 7">
            <a:extLst>
              <a:ext uri="{FF2B5EF4-FFF2-40B4-BE49-F238E27FC236}">
                <a16:creationId xmlns:a16="http://schemas.microsoft.com/office/drawing/2014/main" id="{481F99E7-B24F-9CA2-D6C1-280988CDC923}"/>
              </a:ext>
            </a:extLst>
          </p:cNvPr>
          <p:cNvSpPr/>
          <p:nvPr/>
        </p:nvSpPr>
        <p:spPr>
          <a:xfrm>
            <a:off x="4287071" y="1032387"/>
            <a:ext cx="3657585" cy="1778026"/>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2316727"/>
              <a:satOff val="-12431"/>
              <a:lumOff val="-1961"/>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rPr>
              <a:t>02</a:t>
            </a:r>
          </a:p>
        </p:txBody>
      </p:sp>
      <p:sp>
        <p:nvSpPr>
          <p:cNvPr id="9" name="Free-form: Shape 8">
            <a:extLst>
              <a:ext uri="{FF2B5EF4-FFF2-40B4-BE49-F238E27FC236}">
                <a16:creationId xmlns:a16="http://schemas.microsoft.com/office/drawing/2014/main" id="{BFAE3BAE-DAB7-CB3A-201B-AE5C5BC384A9}"/>
              </a:ext>
            </a:extLst>
          </p:cNvPr>
          <p:cNvSpPr/>
          <p:nvPr/>
        </p:nvSpPr>
        <p:spPr>
          <a:xfrm>
            <a:off x="8287631" y="1032387"/>
            <a:ext cx="3657585" cy="5201264"/>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2"/>
          </a:solidFill>
          <a:ln>
            <a:noFill/>
          </a:ln>
        </p:spPr>
        <p:style>
          <a:lnRef idx="2">
            <a:schemeClr val="accent5">
              <a:hueOff val="4633454"/>
              <a:satOff val="-24862"/>
              <a:lumOff val="-3922"/>
              <a:alphaOff val="0"/>
            </a:schemeClr>
          </a:lnRef>
          <a:fillRef idx="1">
            <a:schemeClr val="accent5">
              <a:hueOff val="4633454"/>
              <a:satOff val="-24862"/>
              <a:lumOff val="-3922"/>
              <a:alphaOff val="0"/>
            </a:schemeClr>
          </a:fillRef>
          <a:effectRef idx="0">
            <a:schemeClr val="accent5">
              <a:hueOff val="4633454"/>
              <a:satOff val="-24862"/>
              <a:lumOff val="-3922"/>
              <a:alphaOff val="0"/>
            </a:schemeClr>
          </a:effectRef>
          <a:fontRef idx="minor">
            <a:schemeClr val="lt1"/>
          </a:fontRef>
        </p:style>
        <p:txBody>
          <a:bodyPr spcFirstLastPara="0" vert="horz" wrap="square" lIns="365895" tIns="1828807" rIns="365895" bIns="330199" numCol="1" spcCol="1270" anchor="t" anchorCtr="0">
            <a:noAutofit/>
          </a:bodyPr>
          <a:lstStyle/>
          <a:p>
            <a:pPr marL="0" lvl="0" indent="0" algn="just" defTabSz="1066800">
              <a:lnSpc>
                <a:spcPct val="90000"/>
              </a:lnSpc>
              <a:spcBef>
                <a:spcPct val="0"/>
              </a:spcBef>
              <a:spcAft>
                <a:spcPct val="35000"/>
              </a:spcAft>
              <a:buNone/>
            </a:pPr>
            <a:r>
              <a:rPr lang="en-US" sz="2400" b="1" u="sng" kern="1200" dirty="0">
                <a:latin typeface="+mn-lt"/>
              </a:rPr>
              <a:t>Conflict resolution</a:t>
            </a:r>
            <a:r>
              <a:rPr lang="en-US" sz="2400" kern="1200" dirty="0">
                <a:latin typeface="+mn-lt"/>
              </a:rPr>
              <a:t>:</a:t>
            </a:r>
          </a:p>
          <a:p>
            <a:pPr marL="0" lvl="0" indent="0" algn="l" defTabSz="1066800">
              <a:lnSpc>
                <a:spcPct val="90000"/>
              </a:lnSpc>
              <a:spcBef>
                <a:spcPct val="0"/>
              </a:spcBef>
              <a:spcAft>
                <a:spcPct val="35000"/>
              </a:spcAft>
              <a:buNone/>
            </a:pPr>
            <a:r>
              <a:rPr lang="en-GB" sz="2400" kern="1200" dirty="0">
                <a:latin typeface="+mn-lt"/>
              </a:rPr>
              <a:t>Diplomatic approaches are vital for conflict resolution and promoting stability in shared water, energy, and food resources.</a:t>
            </a:r>
          </a:p>
        </p:txBody>
      </p:sp>
      <p:sp>
        <p:nvSpPr>
          <p:cNvPr id="10" name="Free-form: Shape 9">
            <a:extLst>
              <a:ext uri="{FF2B5EF4-FFF2-40B4-BE49-F238E27FC236}">
                <a16:creationId xmlns:a16="http://schemas.microsoft.com/office/drawing/2014/main" id="{EED44770-6FA9-5E25-D257-7408ADF84700}"/>
              </a:ext>
            </a:extLst>
          </p:cNvPr>
          <p:cNvSpPr/>
          <p:nvPr/>
        </p:nvSpPr>
        <p:spPr>
          <a:xfrm>
            <a:off x="8287631" y="1032387"/>
            <a:ext cx="3657586" cy="1778026"/>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4633454"/>
              <a:satOff val="-24862"/>
              <a:lumOff val="-3922"/>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400" kern="1200" dirty="0">
                <a:latin typeface="+mn-lt"/>
              </a:rPr>
              <a:t>03</a:t>
            </a:r>
          </a:p>
        </p:txBody>
      </p:sp>
    </p:spTree>
    <p:extLst>
      <p:ext uri="{BB962C8B-B14F-4D97-AF65-F5344CB8AC3E}">
        <p14:creationId xmlns:p14="http://schemas.microsoft.com/office/powerpoint/2010/main" val="766601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5-1: Group Work [60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Autofit/>
          </a:bodyPr>
          <a:lstStyle/>
          <a:p>
            <a:r>
              <a:rPr lang="en-US" sz="2800" dirty="0"/>
              <a:t>Divide participants into 3 groups</a:t>
            </a:r>
          </a:p>
          <a:p>
            <a:r>
              <a:rPr lang="en-US" sz="2800" dirty="0"/>
              <a:t>Each group discusses on the following two questions [30 mins]</a:t>
            </a:r>
          </a:p>
          <a:p>
            <a:pPr lvl="1"/>
            <a:r>
              <a:rPr lang="en-US" sz="2800" dirty="0"/>
              <a:t>How do you characterize the current status of cooperation and coordination across governments in Nepal?</a:t>
            </a:r>
          </a:p>
          <a:p>
            <a:pPr lvl="2"/>
            <a:r>
              <a:rPr lang="en-US" sz="2800" dirty="0"/>
              <a:t>Horizontal cooperation/coordination [Group 1]</a:t>
            </a:r>
          </a:p>
          <a:p>
            <a:pPr lvl="2"/>
            <a:r>
              <a:rPr lang="en-US" sz="2800" dirty="0"/>
              <a:t>Vertical cooperation/coordination [Group 2]</a:t>
            </a:r>
          </a:p>
          <a:p>
            <a:pPr lvl="2"/>
            <a:r>
              <a:rPr lang="en-US" sz="2800" dirty="0"/>
              <a:t>Transboundary cooperation/coordination [Group 3]</a:t>
            </a:r>
          </a:p>
          <a:p>
            <a:pPr lvl="1"/>
            <a:r>
              <a:rPr lang="en-US" sz="2800" dirty="0"/>
              <a:t>What are the drivers of this status (positive and negative)?</a:t>
            </a:r>
          </a:p>
          <a:p>
            <a:r>
              <a:rPr lang="en-US" sz="2800" dirty="0"/>
              <a:t>Each group presents on their findings [4-5 mins each]</a:t>
            </a:r>
          </a:p>
          <a:p>
            <a:r>
              <a:rPr lang="en-US" sz="2800" dirty="0"/>
              <a:t>Facilitator moderates discussion and synthesizes key messages</a:t>
            </a:r>
          </a:p>
          <a:p>
            <a:endParaRPr lang="en-US" sz="2800" dirty="0"/>
          </a:p>
        </p:txBody>
      </p:sp>
    </p:spTree>
    <p:extLst>
      <p:ext uri="{BB962C8B-B14F-4D97-AF65-F5344CB8AC3E}">
        <p14:creationId xmlns:p14="http://schemas.microsoft.com/office/powerpoint/2010/main" val="3703539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5-2: Group Works [60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rmAutofit fontScale="92500"/>
          </a:bodyPr>
          <a:lstStyle/>
          <a:p>
            <a:r>
              <a:rPr lang="en-US" sz="3000" dirty="0"/>
              <a:t>Identify key issues with coordination from Exercise 5-1</a:t>
            </a:r>
          </a:p>
          <a:p>
            <a:r>
              <a:rPr lang="en-US" sz="3000" dirty="0"/>
              <a:t>Divide participants into 3 groups (different composition than in Ex 5-1)</a:t>
            </a:r>
          </a:p>
          <a:p>
            <a:r>
              <a:rPr lang="en-US" sz="3000" dirty="0"/>
              <a:t>Each group discusses the following questions [30 minutes]:</a:t>
            </a:r>
          </a:p>
          <a:p>
            <a:pPr lvl="1"/>
            <a:r>
              <a:rPr lang="en-US" sz="3000" dirty="0"/>
              <a:t>How can we improve different forms of cooperation and coordination (in the context of WEFE Nexus)?</a:t>
            </a:r>
          </a:p>
          <a:p>
            <a:pPr lvl="2"/>
            <a:r>
              <a:rPr lang="en-US" sz="2800" dirty="0"/>
              <a:t>Horizontal cooperation/coordination [Group 1]</a:t>
            </a:r>
          </a:p>
          <a:p>
            <a:pPr lvl="2"/>
            <a:r>
              <a:rPr lang="en-US" sz="3000" dirty="0"/>
              <a:t>Vertical cooperation/coordination [Group 2]</a:t>
            </a:r>
          </a:p>
          <a:p>
            <a:pPr lvl="2"/>
            <a:r>
              <a:rPr lang="en-US" sz="3000" dirty="0"/>
              <a:t>Transboundary cooperation/coordination [Group 3]</a:t>
            </a:r>
          </a:p>
          <a:p>
            <a:r>
              <a:rPr lang="en-US" sz="3200" dirty="0"/>
              <a:t>Each group presents on their findings [4-5 mins each]</a:t>
            </a:r>
          </a:p>
          <a:p>
            <a:r>
              <a:rPr lang="en-US" sz="3200" dirty="0"/>
              <a:t>Facilitator moderates discussion and synthesizes key messages</a:t>
            </a:r>
          </a:p>
        </p:txBody>
      </p:sp>
    </p:spTree>
    <p:extLst>
      <p:ext uri="{BB962C8B-B14F-4D97-AF65-F5344CB8AC3E}">
        <p14:creationId xmlns:p14="http://schemas.microsoft.com/office/powerpoint/2010/main" val="1618415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a:t>5.1 Coordination and Cooperation | Institutional Arrangements</a:t>
            </a:r>
          </a:p>
        </p:txBody>
      </p:sp>
      <p:sp>
        <p:nvSpPr>
          <p:cNvPr id="3" name="Content Placeholder 2">
            <a:extLst>
              <a:ext uri="{FF2B5EF4-FFF2-40B4-BE49-F238E27FC236}">
                <a16:creationId xmlns:a16="http://schemas.microsoft.com/office/drawing/2014/main" id="{7FF5998B-01F4-40AC-BBE5-C5F5CD824599}"/>
              </a:ext>
            </a:extLst>
          </p:cNvPr>
          <p:cNvSpPr>
            <a:spLocks noGrp="1"/>
          </p:cNvSpPr>
          <p:nvPr>
            <p:ph idx="1"/>
          </p:nvPr>
        </p:nvSpPr>
        <p:spPr/>
        <p:txBody>
          <a:bodyPr>
            <a:normAutofit/>
          </a:bodyPr>
          <a:lstStyle/>
          <a:p>
            <a:r>
              <a:rPr lang="en-US" sz="3200" dirty="0">
                <a:ea typeface="+mn-lt"/>
                <a:cs typeface="+mn-lt"/>
              </a:rPr>
              <a:t>Effective Mechanisms</a:t>
            </a:r>
          </a:p>
          <a:p>
            <a:pPr lvl="1"/>
            <a:r>
              <a:rPr lang="en-US" sz="2800" dirty="0">
                <a:ea typeface="+mn-lt"/>
                <a:cs typeface="+mn-lt"/>
              </a:rPr>
              <a:t>Establishing effective institutional mechanisms facilitates intersectoral and intergovernmental coordination.</a:t>
            </a:r>
            <a:endParaRPr lang="en-US" sz="2800" dirty="0">
              <a:cs typeface="Calibri" panose="020F0502020204030204"/>
            </a:endParaRPr>
          </a:p>
          <a:p>
            <a:r>
              <a:rPr lang="en-US" sz="3200" dirty="0">
                <a:ea typeface="+mn-lt"/>
                <a:cs typeface="+mn-lt"/>
              </a:rPr>
              <a:t>Cross-Sectoral Platforms</a:t>
            </a:r>
          </a:p>
          <a:p>
            <a:pPr lvl="1"/>
            <a:r>
              <a:rPr lang="en-US" sz="2800" b="1" dirty="0">
                <a:solidFill>
                  <a:schemeClr val="accent5"/>
                </a:solidFill>
                <a:ea typeface="+mn-lt"/>
                <a:cs typeface="+mn-lt"/>
              </a:rPr>
              <a:t>Multi-stakeholder platforms (MSPs)</a:t>
            </a:r>
            <a:r>
              <a:rPr lang="en-US" sz="2800" dirty="0">
                <a:solidFill>
                  <a:schemeClr val="accent5"/>
                </a:solidFill>
                <a:ea typeface="+mn-lt"/>
                <a:cs typeface="+mn-lt"/>
              </a:rPr>
              <a:t> </a:t>
            </a:r>
            <a:r>
              <a:rPr lang="en-US" sz="2800" dirty="0">
                <a:ea typeface="+mn-lt"/>
                <a:cs typeface="+mn-lt"/>
              </a:rPr>
              <a:t>provide spaces for dialogue and collaboration among diverse actors in the WEFE Nexus.</a:t>
            </a:r>
            <a:endParaRPr lang="en-US" sz="2800" dirty="0"/>
          </a:p>
          <a:p>
            <a:r>
              <a:rPr lang="en-US" sz="3200" dirty="0">
                <a:ea typeface="+mn-lt"/>
                <a:cs typeface="+mn-lt"/>
              </a:rPr>
              <a:t>International Agreements</a:t>
            </a:r>
          </a:p>
          <a:p>
            <a:pPr lvl="1"/>
            <a:r>
              <a:rPr lang="en-US" sz="2800" dirty="0">
                <a:ea typeface="+mn-lt"/>
                <a:cs typeface="+mn-lt"/>
              </a:rPr>
              <a:t>Transboundary cooperation is often supported by </a:t>
            </a:r>
            <a:r>
              <a:rPr lang="en-US" sz="2800" b="1" dirty="0">
                <a:solidFill>
                  <a:schemeClr val="accent5"/>
                </a:solidFill>
                <a:ea typeface="+mn-lt"/>
                <a:cs typeface="+mn-lt"/>
              </a:rPr>
              <a:t>international agreements and treaties</a:t>
            </a:r>
            <a:r>
              <a:rPr lang="en-US" sz="2800" b="1" dirty="0">
                <a:solidFill>
                  <a:srgbClr val="FF0000"/>
                </a:solidFill>
                <a:ea typeface="+mn-lt"/>
                <a:cs typeface="+mn-lt"/>
              </a:rPr>
              <a:t> </a:t>
            </a:r>
            <a:r>
              <a:rPr lang="en-US" sz="2800" dirty="0">
                <a:ea typeface="+mn-lt"/>
                <a:cs typeface="+mn-lt"/>
              </a:rPr>
              <a:t>that outline shared responsibilities.</a:t>
            </a:r>
            <a:endParaRPr lang="en-US" sz="2800" dirty="0"/>
          </a:p>
        </p:txBody>
      </p:sp>
    </p:spTree>
    <p:extLst>
      <p:ext uri="{BB962C8B-B14F-4D97-AF65-F5344CB8AC3E}">
        <p14:creationId xmlns:p14="http://schemas.microsoft.com/office/powerpoint/2010/main" val="3366110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a:t>5.1 Coordination and Cooperation | Shared Goals, Regular Review</a:t>
            </a:r>
          </a:p>
        </p:txBody>
      </p:sp>
      <p:sp>
        <p:nvSpPr>
          <p:cNvPr id="3" name="Content Placeholder 2">
            <a:extLst>
              <a:ext uri="{FF2B5EF4-FFF2-40B4-BE49-F238E27FC236}">
                <a16:creationId xmlns:a16="http://schemas.microsoft.com/office/drawing/2014/main" id="{7FF5998B-01F4-40AC-BBE5-C5F5CD824599}"/>
              </a:ext>
            </a:extLst>
          </p:cNvPr>
          <p:cNvSpPr>
            <a:spLocks noGrp="1"/>
          </p:cNvSpPr>
          <p:nvPr>
            <p:ph idx="1"/>
          </p:nvPr>
        </p:nvSpPr>
        <p:spPr/>
        <p:txBody>
          <a:bodyPr>
            <a:normAutofit/>
          </a:bodyPr>
          <a:lstStyle/>
          <a:p>
            <a:r>
              <a:rPr lang="en-US" sz="2800" dirty="0">
                <a:ea typeface="+mn-lt"/>
                <a:cs typeface="+mn-lt"/>
              </a:rPr>
              <a:t>Shared vision</a:t>
            </a:r>
          </a:p>
          <a:p>
            <a:pPr lvl="1"/>
            <a:r>
              <a:rPr lang="en-US" sz="2400" dirty="0">
                <a:ea typeface="+mn-lt"/>
                <a:cs typeface="+mn-lt"/>
              </a:rPr>
              <a:t>Establishing </a:t>
            </a:r>
            <a:r>
              <a:rPr lang="en-US" sz="2400" b="1" dirty="0">
                <a:solidFill>
                  <a:schemeClr val="accent5"/>
                </a:solidFill>
                <a:ea typeface="+mn-lt"/>
                <a:cs typeface="+mn-lt"/>
              </a:rPr>
              <a:t>shared goals and visions among stakeholders</a:t>
            </a:r>
            <a:r>
              <a:rPr lang="en-US" sz="2400" dirty="0">
                <a:solidFill>
                  <a:schemeClr val="accent5"/>
                </a:solidFill>
                <a:ea typeface="+mn-lt"/>
                <a:cs typeface="+mn-lt"/>
              </a:rPr>
              <a:t> </a:t>
            </a:r>
            <a:r>
              <a:rPr lang="en-US" sz="2400" dirty="0">
                <a:ea typeface="+mn-lt"/>
                <a:cs typeface="+mn-lt"/>
              </a:rPr>
              <a:t>encourages collective action towards a sustainable WEFE Nexus.</a:t>
            </a:r>
          </a:p>
          <a:p>
            <a:pPr lvl="1"/>
            <a:r>
              <a:rPr lang="en-US" sz="2400" dirty="0">
                <a:cs typeface="Calibri" panose="020F0502020204030204"/>
              </a:rPr>
              <a:t>How can we establish shared goals and visions?</a:t>
            </a:r>
          </a:p>
          <a:p>
            <a:r>
              <a:rPr lang="en-US" sz="2800" dirty="0">
                <a:ea typeface="+mn-lt"/>
                <a:cs typeface="+mn-lt"/>
              </a:rPr>
              <a:t>Monitoring and review</a:t>
            </a:r>
          </a:p>
          <a:p>
            <a:pPr lvl="1"/>
            <a:r>
              <a:rPr lang="en-US" sz="2400" dirty="0">
                <a:ea typeface="+mn-lt"/>
                <a:cs typeface="+mn-lt"/>
              </a:rPr>
              <a:t>Regular monitoring and review processes ensure progress tracking and help in adapting strategies as needed.</a:t>
            </a:r>
            <a:endParaRPr lang="en-US" sz="2400" dirty="0"/>
          </a:p>
          <a:p>
            <a:r>
              <a:rPr lang="en-US" sz="2800" dirty="0">
                <a:ea typeface="+mn-lt"/>
                <a:cs typeface="+mn-lt"/>
              </a:rPr>
              <a:t>Adaptive management</a:t>
            </a:r>
          </a:p>
          <a:p>
            <a:pPr lvl="1"/>
            <a:r>
              <a:rPr lang="en-US" sz="2400" dirty="0">
                <a:ea typeface="+mn-lt"/>
                <a:cs typeface="+mn-lt"/>
              </a:rPr>
              <a:t>Flexibility and adaptive management enable responses to changing circumstances and emerging challenges.</a:t>
            </a:r>
            <a:endParaRPr lang="en-US" sz="2400" dirty="0"/>
          </a:p>
          <a:p>
            <a:endParaRPr lang="en-US" sz="2800" dirty="0"/>
          </a:p>
        </p:txBody>
      </p:sp>
    </p:spTree>
    <p:extLst>
      <p:ext uri="{BB962C8B-B14F-4D97-AF65-F5344CB8AC3E}">
        <p14:creationId xmlns:p14="http://schemas.microsoft.com/office/powerpoint/2010/main" val="2163700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a:t>5.1 Coordination and Cooperation | Capacity Strengthening</a:t>
            </a:r>
          </a:p>
        </p:txBody>
      </p:sp>
      <p:sp>
        <p:nvSpPr>
          <p:cNvPr id="3" name="Content Placeholder 2">
            <a:extLst>
              <a:ext uri="{FF2B5EF4-FFF2-40B4-BE49-F238E27FC236}">
                <a16:creationId xmlns:a16="http://schemas.microsoft.com/office/drawing/2014/main" id="{7FF5998B-01F4-40AC-BBE5-C5F5CD824599}"/>
              </a:ext>
            </a:extLst>
          </p:cNvPr>
          <p:cNvSpPr>
            <a:spLocks noGrp="1"/>
          </p:cNvSpPr>
          <p:nvPr>
            <p:ph idx="1"/>
          </p:nvPr>
        </p:nvSpPr>
        <p:spPr/>
        <p:txBody>
          <a:bodyPr>
            <a:normAutofit/>
          </a:bodyPr>
          <a:lstStyle/>
          <a:p>
            <a:r>
              <a:rPr lang="en-US" sz="2800" dirty="0">
                <a:ea typeface="+mn-lt"/>
                <a:cs typeface="+mn-lt"/>
              </a:rPr>
              <a:t>Building capacities: </a:t>
            </a:r>
          </a:p>
          <a:p>
            <a:pPr lvl="1"/>
            <a:r>
              <a:rPr lang="en-US" sz="2400" dirty="0">
                <a:ea typeface="+mn-lt"/>
                <a:cs typeface="+mn-lt"/>
              </a:rPr>
              <a:t>Investing in capacity strengthening enhances the ability of stakeholders to engage effectively in Nexus cooperation and coordination.</a:t>
            </a:r>
            <a:endParaRPr lang="en-US" sz="2400" dirty="0">
              <a:cs typeface="Calibri" panose="020F0502020204030204"/>
            </a:endParaRPr>
          </a:p>
          <a:p>
            <a:r>
              <a:rPr lang="en-US" sz="2800" dirty="0">
                <a:ea typeface="+mn-lt"/>
                <a:cs typeface="+mn-lt"/>
              </a:rPr>
              <a:t>Knowledge exchange: </a:t>
            </a:r>
          </a:p>
          <a:p>
            <a:pPr lvl="1"/>
            <a:r>
              <a:rPr lang="en-US" sz="2400" dirty="0">
                <a:ea typeface="+mn-lt"/>
                <a:cs typeface="+mn-lt"/>
              </a:rPr>
              <a:t>Facilitating knowledge exchange and learning fosters better decision-making and promotes best practices.</a:t>
            </a:r>
            <a:endParaRPr lang="en-US" sz="2400" dirty="0"/>
          </a:p>
          <a:p>
            <a:r>
              <a:rPr lang="en-US" sz="2800" dirty="0">
                <a:ea typeface="+mn-lt"/>
                <a:cs typeface="+mn-lt"/>
              </a:rPr>
              <a:t>Empowering local communities: </a:t>
            </a:r>
          </a:p>
          <a:p>
            <a:pPr lvl="1"/>
            <a:r>
              <a:rPr lang="en-US" sz="2400" dirty="0">
                <a:ea typeface="+mn-lt"/>
                <a:cs typeface="+mn-lt"/>
              </a:rPr>
              <a:t>Empowering local communities to participate in decision-making enhances ownership and sustainability.</a:t>
            </a:r>
            <a:endParaRPr lang="en-US" sz="2400" dirty="0"/>
          </a:p>
        </p:txBody>
      </p:sp>
    </p:spTree>
    <p:extLst>
      <p:ext uri="{BB962C8B-B14F-4D97-AF65-F5344CB8AC3E}">
        <p14:creationId xmlns:p14="http://schemas.microsoft.com/office/powerpoint/2010/main" val="1803361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3987209"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dirty="0">
                <a:latin typeface="Tw Cen MT" panose="020B0602020104020603" pitchFamily="34" charset="0"/>
                <a:cs typeface="Arial" panose="020B0604020202020204" pitchFamily="34" charset="0"/>
              </a:rPr>
              <a:t>5.2</a:t>
            </a:r>
          </a:p>
          <a:p>
            <a:pPr algn="ctr"/>
            <a:r>
              <a:rPr lang="en-GB" sz="4500" dirty="0">
                <a:latin typeface="Tw Cen MT" panose="020B0602020104020603" pitchFamily="34" charset="0"/>
                <a:cs typeface="Arial" panose="020B0604020202020204" pitchFamily="34" charset="0"/>
              </a:rPr>
              <a:t>Streamlining the WEFE Nexus as a Common Agenda</a:t>
            </a:r>
          </a:p>
        </p:txBody>
      </p:sp>
      <p:sp>
        <p:nvSpPr>
          <p:cNvPr id="7" name="Title 5">
            <a:extLst>
              <a:ext uri="{FF2B5EF4-FFF2-40B4-BE49-F238E27FC236}">
                <a16:creationId xmlns:a16="http://schemas.microsoft.com/office/drawing/2014/main" id="{722DBCA7-C37D-4F6F-8FC6-E5C489830045}"/>
              </a:ext>
            </a:extLst>
          </p:cNvPr>
          <p:cNvSpPr txBox="1">
            <a:spLocks/>
          </p:cNvSpPr>
          <p:nvPr/>
        </p:nvSpPr>
        <p:spPr bwMode="auto">
          <a:xfrm>
            <a:off x="4444180" y="1"/>
            <a:ext cx="7246375" cy="6857999"/>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342900" indent="-342900">
              <a:spcBef>
                <a:spcPct val="0"/>
              </a:spcBef>
              <a:spcAft>
                <a:spcPts val="1000"/>
              </a:spcAft>
            </a:pPr>
            <a:r>
              <a:rPr lang="en-GB" sz="3000" dirty="0">
                <a:latin typeface="+mn-lt"/>
                <a:cs typeface="Arial" panose="020B0604020202020204" pitchFamily="34" charset="0"/>
              </a:rPr>
              <a:t>Promoting cross-sectoral dialogue for WEFE Nexus solutions</a:t>
            </a:r>
          </a:p>
          <a:p>
            <a:pPr marL="342900" indent="-342900">
              <a:spcBef>
                <a:spcPct val="0"/>
              </a:spcBef>
              <a:spcAft>
                <a:spcPts val="1000"/>
              </a:spcAft>
            </a:pPr>
            <a:r>
              <a:rPr lang="en-GB" sz="3000" dirty="0">
                <a:latin typeface="+mn-lt"/>
                <a:cs typeface="Arial" panose="020B0604020202020204" pitchFamily="34" charset="0"/>
              </a:rPr>
              <a:t>Contribution of Nexus solutions in achieving national goals and SDGs</a:t>
            </a:r>
          </a:p>
        </p:txBody>
      </p:sp>
    </p:spTree>
    <p:extLst>
      <p:ext uri="{BB962C8B-B14F-4D97-AF65-F5344CB8AC3E}">
        <p14:creationId xmlns:p14="http://schemas.microsoft.com/office/powerpoint/2010/main" val="904303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E85D-A28C-DE24-2731-6FFBDC5E43E7}"/>
              </a:ext>
            </a:extLst>
          </p:cNvPr>
          <p:cNvSpPr>
            <a:spLocks noGrp="1"/>
          </p:cNvSpPr>
          <p:nvPr>
            <p:ph type="title"/>
          </p:nvPr>
        </p:nvSpPr>
        <p:spPr/>
        <p:txBody>
          <a:bodyPr>
            <a:normAutofit fontScale="90000"/>
          </a:bodyPr>
          <a:lstStyle/>
          <a:p>
            <a:r>
              <a:rPr lang="en-US"/>
              <a:t>Session Delivery Plan [1 </a:t>
            </a:r>
            <a:r>
              <a:rPr lang="en-US" err="1"/>
              <a:t>hr</a:t>
            </a:r>
            <a:r>
              <a:rPr lang="en-US"/>
              <a:t>, 15 mins]</a:t>
            </a:r>
          </a:p>
        </p:txBody>
      </p:sp>
      <p:graphicFrame>
        <p:nvGraphicFramePr>
          <p:cNvPr id="4" name="Table 3">
            <a:extLst>
              <a:ext uri="{FF2B5EF4-FFF2-40B4-BE49-F238E27FC236}">
                <a16:creationId xmlns:a16="http://schemas.microsoft.com/office/drawing/2014/main" id="{5B8ADB52-6E16-AADF-27C4-A248949ABDFC}"/>
              </a:ext>
            </a:extLst>
          </p:cNvPr>
          <p:cNvGraphicFramePr>
            <a:graphicFrameLocks noGrp="1"/>
          </p:cNvGraphicFramePr>
          <p:nvPr>
            <p:extLst>
              <p:ext uri="{D42A27DB-BD31-4B8C-83A1-F6EECF244321}">
                <p14:modId xmlns:p14="http://schemas.microsoft.com/office/powerpoint/2010/main" val="292215498"/>
              </p:ext>
            </p:extLst>
          </p:nvPr>
        </p:nvGraphicFramePr>
        <p:xfrm>
          <a:off x="531223" y="872067"/>
          <a:ext cx="10996748" cy="3749040"/>
        </p:xfrm>
        <a:graphic>
          <a:graphicData uri="http://schemas.openxmlformats.org/drawingml/2006/table">
            <a:tbl>
              <a:tblPr firstRow="1" bandRow="1">
                <a:tableStyleId>{F5AB1C69-6EDB-4FF4-983F-18BD219EF322}</a:tableStyleId>
              </a:tblPr>
              <a:tblGrid>
                <a:gridCol w="1671203">
                  <a:extLst>
                    <a:ext uri="{9D8B030D-6E8A-4147-A177-3AD203B41FA5}">
                      <a16:colId xmlns:a16="http://schemas.microsoft.com/office/drawing/2014/main" val="2561764042"/>
                    </a:ext>
                  </a:extLst>
                </a:gridCol>
                <a:gridCol w="5592276">
                  <a:extLst>
                    <a:ext uri="{9D8B030D-6E8A-4147-A177-3AD203B41FA5}">
                      <a16:colId xmlns:a16="http://schemas.microsoft.com/office/drawing/2014/main" val="276122388"/>
                    </a:ext>
                  </a:extLst>
                </a:gridCol>
                <a:gridCol w="3733269">
                  <a:extLst>
                    <a:ext uri="{9D8B030D-6E8A-4147-A177-3AD203B41FA5}">
                      <a16:colId xmlns:a16="http://schemas.microsoft.com/office/drawing/2014/main" val="1631192187"/>
                    </a:ext>
                  </a:extLst>
                </a:gridCol>
              </a:tblGrid>
              <a:tr h="370840">
                <a:tc>
                  <a:txBody>
                    <a:bodyPr/>
                    <a:lstStyle/>
                    <a:p>
                      <a:r>
                        <a:rPr lang="en-US" sz="2400" dirty="0"/>
                        <a:t>Time</a:t>
                      </a:r>
                      <a:endParaRPr lang="en-US" sz="2400" dirty="0">
                        <a:latin typeface="+mn-lt"/>
                      </a:endParaRPr>
                    </a:p>
                  </a:txBody>
                  <a:tcPr/>
                </a:tc>
                <a:tc>
                  <a:txBody>
                    <a:bodyPr/>
                    <a:lstStyle/>
                    <a:p>
                      <a:r>
                        <a:rPr lang="en-US" sz="2400"/>
                        <a:t>Activity</a:t>
                      </a:r>
                      <a:endParaRPr lang="en-US" sz="2400">
                        <a:latin typeface="+mn-lt"/>
                      </a:endParaRPr>
                    </a:p>
                  </a:txBody>
                  <a:tcPr/>
                </a:tc>
                <a:tc>
                  <a:txBody>
                    <a:bodyPr/>
                    <a:lstStyle/>
                    <a:p>
                      <a:r>
                        <a:rPr lang="en-US" sz="2400"/>
                        <a:t>Facilitator</a:t>
                      </a:r>
                      <a:endParaRPr lang="en-US" sz="2400">
                        <a:latin typeface="+mn-lt"/>
                      </a:endParaRPr>
                    </a:p>
                  </a:txBody>
                  <a:tcPr/>
                </a:tc>
                <a:extLst>
                  <a:ext uri="{0D108BD9-81ED-4DB2-BD59-A6C34878D82A}">
                    <a16:rowId xmlns:a16="http://schemas.microsoft.com/office/drawing/2014/main" val="4246574102"/>
                  </a:ext>
                </a:extLst>
              </a:tr>
              <a:tr h="370840">
                <a:tc>
                  <a:txBody>
                    <a:bodyPr/>
                    <a:lstStyle/>
                    <a:p>
                      <a:r>
                        <a:rPr lang="en-US" sz="2400"/>
                        <a:t>20 minutes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Exercise 5-3: Open Discussion – What could be the entry point to streamline the WEFE Nexus as a common agenda?</a:t>
                      </a:r>
                      <a:endParaRPr lang="en-US" sz="2400">
                        <a:latin typeface="+mn-lt"/>
                      </a:endParaRPr>
                    </a:p>
                  </a:txBody>
                  <a:tcPr/>
                </a:tc>
                <a:tc>
                  <a:txBody>
                    <a:bodyPr/>
                    <a:lstStyle/>
                    <a:p>
                      <a:r>
                        <a:rPr lang="en-US" sz="2400"/>
                        <a:t>Dr. Rishi Ram </a:t>
                      </a:r>
                      <a:r>
                        <a:rPr lang="en-US" sz="2400" err="1"/>
                        <a:t>Kattel</a:t>
                      </a:r>
                      <a:endParaRPr lang="en-US" sz="2400">
                        <a:latin typeface="+mn-lt"/>
                      </a:endParaRPr>
                    </a:p>
                  </a:txBody>
                  <a:tcPr/>
                </a:tc>
                <a:extLst>
                  <a:ext uri="{0D108BD9-81ED-4DB2-BD59-A6C34878D82A}">
                    <a16:rowId xmlns:a16="http://schemas.microsoft.com/office/drawing/2014/main" val="468878507"/>
                  </a:ext>
                </a:extLst>
              </a:tr>
              <a:tr h="370840">
                <a:tc>
                  <a:txBody>
                    <a:bodyPr/>
                    <a:lstStyle/>
                    <a:p>
                      <a:r>
                        <a:rPr lang="en-US" sz="2400"/>
                        <a:t>30 minutes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t>Lecture/presentations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rPr>
                        <a:t>Dr. Rishi Ram Kattel</a:t>
                      </a:r>
                      <a:endParaRPr kumimoji="0" lang="en-US" sz="24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45109236"/>
                  </a:ext>
                </a:extLst>
              </a:tr>
              <a:tr h="370840">
                <a:tc>
                  <a:txBody>
                    <a:bodyPr/>
                    <a:lstStyle/>
                    <a:p>
                      <a:r>
                        <a:rPr lang="en-US" sz="2400"/>
                        <a:t>20 minutes</a:t>
                      </a:r>
                      <a:endParaRPr lang="en-US" sz="2400">
                        <a:latin typeface="+mn-lt"/>
                      </a:endParaRPr>
                    </a:p>
                  </a:txBody>
                  <a:tcPr/>
                </a:tc>
                <a:tc>
                  <a:txBody>
                    <a:bodyPr/>
                    <a:lstStyle/>
                    <a:p>
                      <a:r>
                        <a:rPr lang="en-US" sz="2400"/>
                        <a:t>Exercise 5-4: How can we foster public-private partnerships (PPPs) to implement inclusive WEFE Nexus solutions?</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rPr>
                        <a:t>Dr. Rishi Ram Kattel</a:t>
                      </a:r>
                      <a:endParaRPr kumimoji="0" lang="en-US" sz="24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36617967"/>
                  </a:ext>
                </a:extLst>
              </a:tr>
              <a:tr h="370840">
                <a:tc>
                  <a:txBody>
                    <a:bodyPr/>
                    <a:lstStyle/>
                    <a:p>
                      <a:r>
                        <a:rPr lang="en-US" sz="2400"/>
                        <a:t>5 minutes</a:t>
                      </a:r>
                      <a:endParaRPr lang="en-US" sz="2400">
                        <a:latin typeface="+mn-lt"/>
                      </a:endParaRPr>
                    </a:p>
                  </a:txBody>
                  <a:tcPr/>
                </a:tc>
                <a:tc>
                  <a:txBody>
                    <a:bodyPr/>
                    <a:lstStyle/>
                    <a:p>
                      <a:r>
                        <a:rPr lang="en-US" sz="2400"/>
                        <a:t>Summary of session</a:t>
                      </a:r>
                      <a:endParaRPr lang="en-US" sz="240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rPr>
                        <a:t>Dr. Rishi Ram </a:t>
                      </a:r>
                      <a:r>
                        <a:rPr kumimoji="0" lang="en-US" sz="2400" b="0" u="none" strike="noStrike" kern="1200" cap="none" spc="0" normalizeH="0" baseline="0" noProof="0" dirty="0" err="1">
                          <a:ln>
                            <a:noFill/>
                          </a:ln>
                          <a:solidFill>
                            <a:prstClr val="black"/>
                          </a:solidFill>
                          <a:effectLst/>
                          <a:uLnTx/>
                          <a:uFillTx/>
                        </a:rPr>
                        <a:t>Kattel</a:t>
                      </a: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52451463"/>
                  </a:ext>
                </a:extLst>
              </a:tr>
            </a:tbl>
          </a:graphicData>
        </a:graphic>
      </p:graphicFrame>
    </p:spTree>
    <p:extLst>
      <p:ext uri="{BB962C8B-B14F-4D97-AF65-F5344CB8AC3E}">
        <p14:creationId xmlns:p14="http://schemas.microsoft.com/office/powerpoint/2010/main" val="1549246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5-3: Open Discussion [20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rmAutofit/>
          </a:bodyPr>
          <a:lstStyle/>
          <a:p>
            <a:pPr marL="0" indent="0">
              <a:buNone/>
            </a:pPr>
            <a:r>
              <a:rPr lang="en-US" sz="3000" dirty="0"/>
              <a:t>What could be the entry point to make the WEFE Nexus a common agenda? How can we materialize it?</a:t>
            </a:r>
          </a:p>
          <a:p>
            <a:endParaRPr lang="en-US" sz="3000" dirty="0"/>
          </a:p>
        </p:txBody>
      </p:sp>
    </p:spTree>
    <p:extLst>
      <p:ext uri="{BB962C8B-B14F-4D97-AF65-F5344CB8AC3E}">
        <p14:creationId xmlns:p14="http://schemas.microsoft.com/office/powerpoint/2010/main" val="653573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28C27-6039-C813-1278-00F504DD1FF0}"/>
              </a:ext>
            </a:extLst>
          </p:cNvPr>
          <p:cNvSpPr>
            <a:spLocks noGrp="1"/>
          </p:cNvSpPr>
          <p:nvPr>
            <p:ph type="title"/>
          </p:nvPr>
        </p:nvSpPr>
        <p:spPr/>
        <p:txBody>
          <a:bodyPr>
            <a:normAutofit fontScale="90000"/>
          </a:bodyPr>
          <a:lstStyle/>
          <a:p>
            <a:r>
              <a:rPr lang="en-US"/>
              <a:t>5.2 Streamlining the WEFE Nexus | Dialogue</a:t>
            </a:r>
          </a:p>
        </p:txBody>
      </p:sp>
      <p:pic>
        <p:nvPicPr>
          <p:cNvPr id="1026" name="Picture 2" descr="Fig. 3">
            <a:extLst>
              <a:ext uri="{FF2B5EF4-FFF2-40B4-BE49-F238E27FC236}">
                <a16:creationId xmlns:a16="http://schemas.microsoft.com/office/drawing/2014/main" id="{8920869E-F7BF-0107-F54A-876A58E9360D}"/>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20671" y="1011247"/>
            <a:ext cx="7724286" cy="432766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AC2D45A-94D7-863F-DCDB-C6E8AAB4B7F1}"/>
              </a:ext>
            </a:extLst>
          </p:cNvPr>
          <p:cNvSpPr txBox="1"/>
          <p:nvPr/>
        </p:nvSpPr>
        <p:spPr>
          <a:xfrm>
            <a:off x="531223" y="1011247"/>
            <a:ext cx="3460674" cy="4442242"/>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sz="2300" b="1" dirty="0">
                <a:solidFill>
                  <a:schemeClr val="accent5"/>
                </a:solidFill>
              </a:rPr>
              <a:t>Streamlining</a:t>
            </a:r>
            <a:r>
              <a:rPr lang="en-US" sz="2300" dirty="0"/>
              <a:t> a concept or approach starts with generating evidence [</a:t>
            </a:r>
            <a:r>
              <a:rPr lang="en-US" sz="2300" b="1" dirty="0">
                <a:solidFill>
                  <a:schemeClr val="accent5"/>
                </a:solidFill>
              </a:rPr>
              <a:t>SCIENCE</a:t>
            </a:r>
            <a:r>
              <a:rPr lang="en-US" sz="2300" dirty="0"/>
              <a:t>], adoption in policy [</a:t>
            </a:r>
            <a:r>
              <a:rPr lang="en-US" sz="2300" b="1" dirty="0">
                <a:solidFill>
                  <a:schemeClr val="accent5"/>
                </a:solidFill>
              </a:rPr>
              <a:t>POLICY</a:t>
            </a:r>
            <a:r>
              <a:rPr lang="en-US" sz="2300" dirty="0"/>
              <a:t>], translation into action [</a:t>
            </a:r>
            <a:r>
              <a:rPr lang="en-US" sz="2300" b="1" dirty="0">
                <a:solidFill>
                  <a:schemeClr val="accent5"/>
                </a:solidFill>
              </a:rPr>
              <a:t>PRACTICE</a:t>
            </a:r>
            <a:r>
              <a:rPr lang="en-US" sz="2300" dirty="0"/>
              <a:t>]</a:t>
            </a:r>
          </a:p>
          <a:p>
            <a:pPr marL="285750" indent="-285750">
              <a:spcAft>
                <a:spcPts val="800"/>
              </a:spcAft>
              <a:buFont typeface="Arial" panose="020B0604020202020204" pitchFamily="34" charset="0"/>
              <a:buChar char="•"/>
            </a:pPr>
            <a:r>
              <a:rPr lang="en-US" sz="2300" dirty="0"/>
              <a:t>A schematic of potential integration of these three components is shown in the context of multi-scalar governance</a:t>
            </a:r>
          </a:p>
        </p:txBody>
      </p:sp>
      <p:sp>
        <p:nvSpPr>
          <p:cNvPr id="6" name="TextBox 5">
            <a:extLst>
              <a:ext uri="{FF2B5EF4-FFF2-40B4-BE49-F238E27FC236}">
                <a16:creationId xmlns:a16="http://schemas.microsoft.com/office/drawing/2014/main" id="{AA11BEDE-D3E8-D05A-05B9-7B70C14F3E5C}"/>
              </a:ext>
            </a:extLst>
          </p:cNvPr>
          <p:cNvSpPr txBox="1"/>
          <p:nvPr/>
        </p:nvSpPr>
        <p:spPr>
          <a:xfrm>
            <a:off x="4396664" y="5492810"/>
            <a:ext cx="7172299" cy="353943"/>
          </a:xfrm>
          <a:prstGeom prst="rect">
            <a:avLst/>
          </a:prstGeom>
          <a:noFill/>
        </p:spPr>
        <p:txBody>
          <a:bodyPr wrap="square" rtlCol="0">
            <a:spAutoFit/>
          </a:bodyPr>
          <a:lstStyle/>
          <a:p>
            <a:pPr algn="ctr"/>
            <a:r>
              <a:rPr lang="en-US" sz="1700" i="1" dirty="0">
                <a:latin typeface="Tw Cen MT" panose="020B0602020104020603" pitchFamily="34" charset="0"/>
              </a:rPr>
              <a:t>Figure: </a:t>
            </a:r>
            <a:r>
              <a:rPr lang="en-US" sz="1700" i="1" dirty="0" err="1">
                <a:latin typeface="Tw Cen MT" panose="020B0602020104020603" pitchFamily="34" charset="0"/>
              </a:rPr>
              <a:t>Multiscalar</a:t>
            </a:r>
            <a:r>
              <a:rPr lang="en-US" sz="1700" i="1" dirty="0">
                <a:latin typeface="Tw Cen MT" panose="020B0602020104020603" pitchFamily="34" charset="0"/>
              </a:rPr>
              <a:t> governance (Source:  </a:t>
            </a:r>
            <a:r>
              <a:rPr lang="en-US" sz="1700" i="1" dirty="0" err="1">
                <a:latin typeface="Tw Cen MT" panose="020B0602020104020603" pitchFamily="34" charset="0"/>
              </a:rPr>
              <a:t>Caldarice</a:t>
            </a:r>
            <a:r>
              <a:rPr lang="en-US" sz="1700" i="1" dirty="0">
                <a:latin typeface="Tw Cen MT" panose="020B0602020104020603" pitchFamily="34" charset="0"/>
              </a:rPr>
              <a:t> et al, 2021)</a:t>
            </a:r>
          </a:p>
        </p:txBody>
      </p:sp>
    </p:spTree>
    <p:extLst>
      <p:ext uri="{BB962C8B-B14F-4D97-AF65-F5344CB8AC3E}">
        <p14:creationId xmlns:p14="http://schemas.microsoft.com/office/powerpoint/2010/main" val="199512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B4EA5-C4E8-98BF-4CB4-6700C30A434B}"/>
              </a:ext>
            </a:extLst>
          </p:cNvPr>
          <p:cNvSpPr>
            <a:spLocks noGrp="1"/>
          </p:cNvSpPr>
          <p:nvPr>
            <p:ph type="title"/>
          </p:nvPr>
        </p:nvSpPr>
        <p:spPr/>
        <p:txBody>
          <a:bodyPr>
            <a:normAutofit fontScale="90000"/>
          </a:bodyPr>
          <a:lstStyle/>
          <a:p>
            <a:r>
              <a:rPr lang="en-US"/>
              <a:t>5.2 Streamlining the WEFE Nexus | Dialogue</a:t>
            </a:r>
          </a:p>
        </p:txBody>
      </p:sp>
      <p:sp>
        <p:nvSpPr>
          <p:cNvPr id="3" name="Content Placeholder 2">
            <a:extLst>
              <a:ext uri="{FF2B5EF4-FFF2-40B4-BE49-F238E27FC236}">
                <a16:creationId xmlns:a16="http://schemas.microsoft.com/office/drawing/2014/main" id="{9BF45706-6F11-0D2A-DB52-88BF6206C1BE}"/>
              </a:ext>
            </a:extLst>
          </p:cNvPr>
          <p:cNvSpPr>
            <a:spLocks noGrp="1"/>
          </p:cNvSpPr>
          <p:nvPr>
            <p:ph idx="1"/>
          </p:nvPr>
        </p:nvSpPr>
        <p:spPr/>
        <p:txBody>
          <a:bodyPr>
            <a:normAutofit/>
          </a:bodyPr>
          <a:lstStyle/>
          <a:p>
            <a:r>
              <a:rPr lang="en-US" sz="2800" dirty="0"/>
              <a:t>Vertical integration must answer to two questions: </a:t>
            </a:r>
          </a:p>
          <a:p>
            <a:pPr marL="457200" lvl="1" indent="0">
              <a:buNone/>
            </a:pPr>
            <a:r>
              <a:rPr lang="en-US" sz="2400" dirty="0"/>
              <a:t>1. How does local action contribute to achieving (int)national policy objectives (e.g., specific targets for emission reduction)?</a:t>
            </a:r>
          </a:p>
          <a:p>
            <a:pPr marL="457200" lvl="1" indent="0">
              <a:buNone/>
            </a:pPr>
            <a:r>
              <a:rPr lang="en-US" sz="2400" dirty="0"/>
              <a:t>2. How do national governments support local action (e.g., through financial, technology and institutional capacity)? </a:t>
            </a:r>
          </a:p>
          <a:p>
            <a:r>
              <a:rPr lang="en-US" sz="2800" dirty="0"/>
              <a:t>Horizontal integration must ensure: </a:t>
            </a:r>
          </a:p>
          <a:p>
            <a:pPr lvl="1"/>
            <a:r>
              <a:rPr lang="en-US" sz="2400" dirty="0"/>
              <a:t>Consistent cooperation between national governments ministries and related departments (e.g., environment/climate, finance, etc.)</a:t>
            </a:r>
          </a:p>
          <a:p>
            <a:r>
              <a:rPr lang="en-US" sz="2800" b="1" dirty="0"/>
              <a:t>Key message</a:t>
            </a:r>
            <a:r>
              <a:rPr lang="en-US" sz="2800" dirty="0"/>
              <a:t>: </a:t>
            </a:r>
          </a:p>
          <a:p>
            <a:pPr lvl="1"/>
            <a:r>
              <a:rPr lang="en-US" sz="2400" b="1" dirty="0">
                <a:solidFill>
                  <a:schemeClr val="accent5"/>
                </a:solidFill>
              </a:rPr>
              <a:t>Dialogue</a:t>
            </a:r>
            <a:r>
              <a:rPr lang="en-US" sz="2400" dirty="0"/>
              <a:t> among science, policies and practice spheres should not be horizontal but </a:t>
            </a:r>
            <a:r>
              <a:rPr lang="en-US" sz="2400" b="1" dirty="0">
                <a:solidFill>
                  <a:schemeClr val="accent5"/>
                </a:solidFill>
              </a:rPr>
              <a:t>circular</a:t>
            </a:r>
            <a:r>
              <a:rPr lang="en-US" sz="2400" dirty="0"/>
              <a:t> to function properly and achieve sustainable impact.</a:t>
            </a:r>
          </a:p>
        </p:txBody>
      </p:sp>
    </p:spTree>
    <p:extLst>
      <p:ext uri="{BB962C8B-B14F-4D97-AF65-F5344CB8AC3E}">
        <p14:creationId xmlns:p14="http://schemas.microsoft.com/office/powerpoint/2010/main" val="2701494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dirty="0">
                <a:latin typeface="Tw Cen MT"/>
                <a:cs typeface="Arial"/>
              </a:rPr>
              <a:t>3.2 Dialogue – Science, Policy, Practice, Industry and Private Sector</a:t>
            </a:r>
          </a:p>
        </p:txBody>
      </p:sp>
      <p:sp>
        <p:nvSpPr>
          <p:cNvPr id="5" name="Rectangle: Rounded Corners 4">
            <a:extLst>
              <a:ext uri="{FF2B5EF4-FFF2-40B4-BE49-F238E27FC236}">
                <a16:creationId xmlns:a16="http://schemas.microsoft.com/office/drawing/2014/main" id="{B3A4F210-DFC1-14CC-A0CC-201E4AFF1695}"/>
              </a:ext>
            </a:extLst>
          </p:cNvPr>
          <p:cNvSpPr/>
          <p:nvPr/>
        </p:nvSpPr>
        <p:spPr>
          <a:xfrm>
            <a:off x="457200" y="752214"/>
            <a:ext cx="11338560" cy="1826199"/>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GB" dirty="0"/>
          </a:p>
        </p:txBody>
      </p:sp>
      <p:sp>
        <p:nvSpPr>
          <p:cNvPr id="7" name="Free-form: Shape 6">
            <a:extLst>
              <a:ext uri="{FF2B5EF4-FFF2-40B4-BE49-F238E27FC236}">
                <a16:creationId xmlns:a16="http://schemas.microsoft.com/office/drawing/2014/main" id="{516F0AE1-BEE5-0BA9-2D05-FDBBC90C579F}"/>
              </a:ext>
            </a:extLst>
          </p:cNvPr>
          <p:cNvSpPr/>
          <p:nvPr/>
        </p:nvSpPr>
        <p:spPr>
          <a:xfrm>
            <a:off x="2347078" y="926881"/>
            <a:ext cx="9296282" cy="1476865"/>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algn="l" defTabSz="1066800">
              <a:lnSpc>
                <a:spcPct val="90000"/>
              </a:lnSpc>
              <a:spcBef>
                <a:spcPct val="0"/>
              </a:spcBef>
              <a:spcAft>
                <a:spcPct val="35000"/>
              </a:spcAft>
              <a:buNone/>
            </a:pPr>
            <a:r>
              <a:rPr lang="en-GB" sz="2400" b="1" kern="1200" dirty="0">
                <a:latin typeface="+mn-lt"/>
              </a:rPr>
              <a:t>Knowledge integration:</a:t>
            </a:r>
          </a:p>
          <a:p>
            <a:pPr marL="0" lvl="0" indent="0" algn="l" defTabSz="1066800">
              <a:lnSpc>
                <a:spcPct val="90000"/>
              </a:lnSpc>
              <a:spcBef>
                <a:spcPct val="0"/>
              </a:spcBef>
              <a:spcAft>
                <a:spcPct val="35000"/>
              </a:spcAft>
              <a:buNone/>
            </a:pPr>
            <a:r>
              <a:rPr lang="en-GB" sz="2400" kern="1200" dirty="0">
                <a:latin typeface="+mn-lt"/>
              </a:rPr>
              <a:t>Fostering dialogue between scientists, policymakers, practitioners, industries, and the private sector promotes the integration of diverse knowledge and expertise.</a:t>
            </a:r>
          </a:p>
        </p:txBody>
      </p:sp>
      <p:sp>
        <p:nvSpPr>
          <p:cNvPr id="8" name="Rectangle: Rounded Corners 7">
            <a:extLst>
              <a:ext uri="{FF2B5EF4-FFF2-40B4-BE49-F238E27FC236}">
                <a16:creationId xmlns:a16="http://schemas.microsoft.com/office/drawing/2014/main" id="{193F2510-3CDF-574D-49DD-58375112EBB2}"/>
              </a:ext>
            </a:extLst>
          </p:cNvPr>
          <p:cNvSpPr/>
          <p:nvPr/>
        </p:nvSpPr>
        <p:spPr>
          <a:xfrm>
            <a:off x="457200" y="2643164"/>
            <a:ext cx="11338560" cy="1826199"/>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GB"/>
          </a:p>
        </p:txBody>
      </p:sp>
      <p:sp>
        <p:nvSpPr>
          <p:cNvPr id="10" name="Free-form: Shape 9">
            <a:extLst>
              <a:ext uri="{FF2B5EF4-FFF2-40B4-BE49-F238E27FC236}">
                <a16:creationId xmlns:a16="http://schemas.microsoft.com/office/drawing/2014/main" id="{08243D71-F320-1117-5308-727D7D82ABCF}"/>
              </a:ext>
            </a:extLst>
          </p:cNvPr>
          <p:cNvSpPr/>
          <p:nvPr/>
        </p:nvSpPr>
        <p:spPr>
          <a:xfrm>
            <a:off x="2347078" y="2869927"/>
            <a:ext cx="9296282" cy="1372673"/>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Co-designing solutions:</a:t>
            </a:r>
          </a:p>
          <a:p>
            <a:pPr marL="0" lvl="0" indent="0" defTabSz="1066800">
              <a:lnSpc>
                <a:spcPct val="90000"/>
              </a:lnSpc>
              <a:spcBef>
                <a:spcPct val="0"/>
              </a:spcBef>
              <a:spcAft>
                <a:spcPct val="35000"/>
              </a:spcAft>
              <a:buNone/>
            </a:pPr>
            <a:r>
              <a:rPr lang="en-GB" sz="2400" kern="1200" dirty="0">
                <a:latin typeface="+mn-lt"/>
              </a:rPr>
              <a:t>Collaborative dialogue helps co-design and implement effective WEFE Nexus solutions that are informed by both scientific insights and practical realities.</a:t>
            </a:r>
            <a:endParaRPr lang="en-US" sz="2400" kern="1200" dirty="0">
              <a:latin typeface="+mn-lt"/>
            </a:endParaRPr>
          </a:p>
        </p:txBody>
      </p:sp>
      <p:sp>
        <p:nvSpPr>
          <p:cNvPr id="11" name="Rectangle: Rounded Corners 10">
            <a:extLst>
              <a:ext uri="{FF2B5EF4-FFF2-40B4-BE49-F238E27FC236}">
                <a16:creationId xmlns:a16="http://schemas.microsoft.com/office/drawing/2014/main" id="{659A7F91-E4EA-35B6-68EC-5415A19F9638}"/>
              </a:ext>
            </a:extLst>
          </p:cNvPr>
          <p:cNvSpPr/>
          <p:nvPr/>
        </p:nvSpPr>
        <p:spPr>
          <a:xfrm>
            <a:off x="457200" y="4534113"/>
            <a:ext cx="11338560" cy="1826199"/>
          </a:xfrm>
          <a:prstGeom prst="roundRect">
            <a:avLst>
              <a:gd name="adj" fmla="val 10000"/>
            </a:avLst>
          </a:prstGeom>
          <a:solidFill>
            <a:schemeClr val="accent1"/>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GB"/>
          </a:p>
        </p:txBody>
      </p:sp>
      <p:sp>
        <p:nvSpPr>
          <p:cNvPr id="13" name="Free-form: Shape 12">
            <a:extLst>
              <a:ext uri="{FF2B5EF4-FFF2-40B4-BE49-F238E27FC236}">
                <a16:creationId xmlns:a16="http://schemas.microsoft.com/office/drawing/2014/main" id="{BC17443E-D6AB-C357-C49F-FB9E87414A31}"/>
              </a:ext>
            </a:extLst>
          </p:cNvPr>
          <p:cNvSpPr/>
          <p:nvPr/>
        </p:nvSpPr>
        <p:spPr>
          <a:xfrm>
            <a:off x="2347078" y="4797968"/>
            <a:ext cx="9296282" cy="1298489"/>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Addressing trade-offs:</a:t>
            </a:r>
          </a:p>
          <a:p>
            <a:pPr marL="0" lvl="0" indent="0" defTabSz="1066800">
              <a:lnSpc>
                <a:spcPct val="90000"/>
              </a:lnSpc>
              <a:spcBef>
                <a:spcPct val="0"/>
              </a:spcBef>
              <a:spcAft>
                <a:spcPct val="35000"/>
              </a:spcAft>
              <a:buNone/>
            </a:pPr>
            <a:r>
              <a:rPr lang="en-GB" sz="2400" kern="1200" dirty="0">
                <a:latin typeface="+mn-lt"/>
              </a:rPr>
              <a:t>Engaging multiple stakeholders enables identifying and addressing trade-offs between water, energy, food, and ecosystem needs.</a:t>
            </a:r>
            <a:endParaRPr lang="en-US" sz="2400" kern="1200" dirty="0">
              <a:latin typeface="+mn-lt"/>
            </a:endParaRPr>
          </a:p>
        </p:txBody>
      </p:sp>
      <p:sp>
        <p:nvSpPr>
          <p:cNvPr id="3" name="Rectangle 2" descr="Bank">
            <a:extLst>
              <a:ext uri="{FF2B5EF4-FFF2-40B4-BE49-F238E27FC236}">
                <a16:creationId xmlns:a16="http://schemas.microsoft.com/office/drawing/2014/main" id="{050847F3-3B2C-1488-F386-964AE6C54C16}"/>
              </a:ext>
            </a:extLst>
          </p:cNvPr>
          <p:cNvSpPr/>
          <p:nvPr/>
        </p:nvSpPr>
        <p:spPr>
          <a:xfrm>
            <a:off x="892637" y="1110002"/>
            <a:ext cx="1110623" cy="1110623"/>
          </a:xfrm>
          <a:prstGeom prst="rect">
            <a:avLst/>
          </a:prstGeom>
          <a: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3">
            <a:schemeClr val="lt1">
              <a:alpha val="0"/>
              <a:hueOff val="0"/>
              <a:satOff val="0"/>
              <a:lumOff val="0"/>
              <a:alphaOff val="0"/>
            </a:schemeClr>
          </a:lnRef>
          <a:fillRef idx="1">
            <a:scrgbClr r="0" g="0" b="0"/>
          </a:fillRef>
          <a:effectRef idx="1">
            <a:schemeClr val="accent2">
              <a:hueOff val="0"/>
              <a:satOff val="0"/>
              <a:lumOff val="0"/>
              <a:alphaOff val="0"/>
            </a:schemeClr>
          </a:effectRef>
          <a:fontRef idx="minor">
            <a:schemeClr val="lt1"/>
          </a:fontRef>
        </p:style>
        <p:txBody>
          <a:bodyPr/>
          <a:lstStyle/>
          <a:p>
            <a:endParaRPr lang="en-GB"/>
          </a:p>
        </p:txBody>
      </p:sp>
      <p:sp>
        <p:nvSpPr>
          <p:cNvPr id="4" name="Rectangle 3" descr="Lightbulb">
            <a:extLst>
              <a:ext uri="{FF2B5EF4-FFF2-40B4-BE49-F238E27FC236}">
                <a16:creationId xmlns:a16="http://schemas.microsoft.com/office/drawing/2014/main" id="{8A523A16-D1B4-B43F-D62A-6A8453D30D91}"/>
              </a:ext>
            </a:extLst>
          </p:cNvPr>
          <p:cNvSpPr/>
          <p:nvPr/>
        </p:nvSpPr>
        <p:spPr>
          <a:xfrm>
            <a:off x="890157" y="3000952"/>
            <a:ext cx="1110623" cy="1110623"/>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3">
            <a:schemeClr val="lt1">
              <a:alpha val="0"/>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txBody>
          <a:bodyPr/>
          <a:lstStyle/>
          <a:p>
            <a:endParaRPr lang="en-GB"/>
          </a:p>
        </p:txBody>
      </p:sp>
      <p:sp>
        <p:nvSpPr>
          <p:cNvPr id="14" name="Rectangle 13" descr="Open Hand with Plant">
            <a:extLst>
              <a:ext uri="{FF2B5EF4-FFF2-40B4-BE49-F238E27FC236}">
                <a16:creationId xmlns:a16="http://schemas.microsoft.com/office/drawing/2014/main" id="{43DC3409-3CA6-4AF1-FCCE-DEC58A83BCB2}"/>
              </a:ext>
            </a:extLst>
          </p:cNvPr>
          <p:cNvSpPr/>
          <p:nvPr/>
        </p:nvSpPr>
        <p:spPr>
          <a:xfrm>
            <a:off x="890156" y="4891901"/>
            <a:ext cx="1110623" cy="1110623"/>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3">
            <a:schemeClr val="lt1">
              <a:alpha val="0"/>
              <a:hueOff val="0"/>
              <a:satOff val="0"/>
              <a:lumOff val="0"/>
              <a:alphaOff val="0"/>
            </a:schemeClr>
          </a:lnRef>
          <a:fillRef idx="1">
            <a:scrgbClr r="0" g="0" b="0"/>
          </a:fillRef>
          <a:effectRef idx="1">
            <a:schemeClr val="accent4">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693821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5.2 Contribution of Nexus Solutions to National Goals &amp; SDGs</a:t>
            </a:r>
          </a:p>
        </p:txBody>
      </p:sp>
      <p:sp>
        <p:nvSpPr>
          <p:cNvPr id="3" name="Content Placeholder 2"/>
          <p:cNvSpPr>
            <a:spLocks noGrp="1"/>
          </p:cNvSpPr>
          <p:nvPr>
            <p:ph idx="1"/>
          </p:nvPr>
        </p:nvSpPr>
        <p:spPr/>
        <p:txBody>
          <a:bodyPr>
            <a:normAutofit lnSpcReduction="10000"/>
          </a:bodyPr>
          <a:lstStyle/>
          <a:p>
            <a:r>
              <a:rPr lang="en-US" dirty="0"/>
              <a:t>Projected population by 2030 </a:t>
            </a:r>
            <a:r>
              <a:rPr lang="en-US" dirty="0">
                <a:sym typeface="Wingdings" panose="05000000000000000000" pitchFamily="2" charset="2"/>
              </a:rPr>
              <a:t> ~ </a:t>
            </a:r>
            <a:r>
              <a:rPr lang="en-US" dirty="0"/>
              <a:t>8.5 billion </a:t>
            </a:r>
            <a:r>
              <a:rPr lang="en-US" dirty="0">
                <a:sym typeface="Wingdings" panose="05000000000000000000" pitchFamily="2" charset="2"/>
              </a:rPr>
              <a:t> </a:t>
            </a:r>
            <a:r>
              <a:rPr lang="en-US" dirty="0"/>
              <a:t>demands for food will increase by 35%, energy by 50% and water by 40% (Mai et al., 2023)</a:t>
            </a:r>
          </a:p>
          <a:p>
            <a:pPr lvl="1"/>
            <a:r>
              <a:rPr lang="en-US" dirty="0"/>
              <a:t>Critical challenge: fulfill </a:t>
            </a:r>
            <a:r>
              <a:rPr lang="en-US" b="1" dirty="0">
                <a:solidFill>
                  <a:schemeClr val="accent5"/>
                </a:solidFill>
              </a:rPr>
              <a:t>water, energy, &amp; food needs </a:t>
            </a:r>
            <a:r>
              <a:rPr lang="en-US" dirty="0"/>
              <a:t>for all human beings while staying within </a:t>
            </a:r>
            <a:r>
              <a:rPr lang="en-US" b="1" dirty="0">
                <a:solidFill>
                  <a:schemeClr val="accent5"/>
                </a:solidFill>
              </a:rPr>
              <a:t>environmental limits </a:t>
            </a:r>
            <a:r>
              <a:rPr lang="en-US" dirty="0"/>
              <a:t>(Das &amp; Cabezas, 2018)</a:t>
            </a:r>
          </a:p>
          <a:p>
            <a:r>
              <a:rPr lang="en-US" dirty="0"/>
              <a:t>The WEFE Nexus has gained global recognition as a viable strategy to solve the complicated interdependencies of these challenges (Platts et al., 2022). </a:t>
            </a:r>
          </a:p>
          <a:p>
            <a:r>
              <a:rPr lang="en-US" dirty="0"/>
              <a:t>WEFE Nexus approach </a:t>
            </a:r>
            <a:r>
              <a:rPr lang="en-US" dirty="0">
                <a:sym typeface="Wingdings" panose="05000000000000000000" pitchFamily="2" charset="2"/>
              </a:rPr>
              <a:t></a:t>
            </a:r>
            <a:r>
              <a:rPr lang="en-US" dirty="0"/>
              <a:t> solution for reaching SDG targets, </a:t>
            </a:r>
            <a:r>
              <a:rPr lang="en-US" b="1" dirty="0">
                <a:solidFill>
                  <a:schemeClr val="accent5"/>
                </a:solidFill>
              </a:rPr>
              <a:t>ensuring security and sufficiency of resources</a:t>
            </a:r>
            <a:r>
              <a:rPr lang="en-US" dirty="0">
                <a:solidFill>
                  <a:schemeClr val="accent5"/>
                </a:solidFill>
              </a:rPr>
              <a:t> </a:t>
            </a:r>
            <a:r>
              <a:rPr lang="en-US" dirty="0"/>
              <a:t>(e.g., water, energy, food) and upgrading quality of ecosystems alongside human societies (Abdi et al., 2020)</a:t>
            </a:r>
          </a:p>
          <a:p>
            <a:r>
              <a:rPr lang="en-US" dirty="0"/>
              <a:t>Out of 17 SDGs, the WEFE Nexus has a </a:t>
            </a:r>
            <a:r>
              <a:rPr lang="en-US" b="1" dirty="0">
                <a:solidFill>
                  <a:schemeClr val="accent5"/>
                </a:solidFill>
              </a:rPr>
              <a:t>direct link</a:t>
            </a:r>
            <a:r>
              <a:rPr lang="en-US" dirty="0">
                <a:solidFill>
                  <a:schemeClr val="accent5"/>
                </a:solidFill>
              </a:rPr>
              <a:t> </a:t>
            </a:r>
            <a:r>
              <a:rPr lang="en-US" dirty="0"/>
              <a:t>with: SDG2 (Zero Hunger)</a:t>
            </a:r>
          </a:p>
          <a:p>
            <a:pPr lvl="1"/>
            <a:r>
              <a:rPr lang="en-US" dirty="0"/>
              <a:t>SDG6 (Clean water and sanitation)</a:t>
            </a:r>
          </a:p>
          <a:p>
            <a:pPr lvl="1"/>
            <a:r>
              <a:rPr lang="en-US" dirty="0"/>
              <a:t>SDG7 (Affordable and clean energy)</a:t>
            </a:r>
          </a:p>
          <a:p>
            <a:pPr lvl="1"/>
            <a:r>
              <a:rPr lang="en-US" dirty="0"/>
              <a:t>As well </a:t>
            </a:r>
            <a:r>
              <a:rPr lang="en-US" b="1" dirty="0">
                <a:solidFill>
                  <a:schemeClr val="accent5"/>
                </a:solidFill>
              </a:rPr>
              <a:t>as indirect links to most other SDGs</a:t>
            </a:r>
          </a:p>
        </p:txBody>
      </p:sp>
    </p:spTree>
    <p:extLst>
      <p:ext uri="{BB962C8B-B14F-4D97-AF65-F5344CB8AC3E}">
        <p14:creationId xmlns:p14="http://schemas.microsoft.com/office/powerpoint/2010/main" val="156115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02A96-6F4C-3841-8588-F02B3F23E38B}"/>
              </a:ext>
            </a:extLst>
          </p:cNvPr>
          <p:cNvSpPr>
            <a:spLocks noGrp="1"/>
          </p:cNvSpPr>
          <p:nvPr>
            <p:ph type="title"/>
          </p:nvPr>
        </p:nvSpPr>
        <p:spPr/>
        <p:txBody>
          <a:bodyPr>
            <a:normAutofit fontScale="90000"/>
          </a:bodyPr>
          <a:lstStyle/>
          <a:p>
            <a:r>
              <a:rPr lang="en-US"/>
              <a:t>5.2 Contribution of Nexus Solutions to National Goals &amp; SDGs</a:t>
            </a:r>
          </a:p>
        </p:txBody>
      </p:sp>
      <p:pic>
        <p:nvPicPr>
          <p:cNvPr id="4" name="Picture 2" descr="Resource nexus perspectives towards the United Nations Sustainable  Development Goals | Nature Sustainability">
            <a:extLst>
              <a:ext uri="{FF2B5EF4-FFF2-40B4-BE49-F238E27FC236}">
                <a16:creationId xmlns:a16="http://schemas.microsoft.com/office/drawing/2014/main" id="{1B5357E2-2487-56D3-8A5E-EBE77D11A20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413241" y="725984"/>
            <a:ext cx="9316643" cy="540603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8E04708-A1B5-E496-7CE8-086A4330FA3C}"/>
              </a:ext>
            </a:extLst>
          </p:cNvPr>
          <p:cNvSpPr txBox="1"/>
          <p:nvPr/>
        </p:nvSpPr>
        <p:spPr>
          <a:xfrm>
            <a:off x="462116" y="1092563"/>
            <a:ext cx="2290916" cy="1400383"/>
          </a:xfrm>
          <a:prstGeom prst="rect">
            <a:avLst/>
          </a:prstGeom>
          <a:noFill/>
        </p:spPr>
        <p:txBody>
          <a:bodyPr wrap="square">
            <a:spAutoFit/>
          </a:bodyPr>
          <a:lstStyle/>
          <a:p>
            <a:r>
              <a:rPr lang="en-US" sz="1700" i="1" dirty="0">
                <a:solidFill>
                  <a:srgbClr val="222222"/>
                </a:solidFill>
                <a:latin typeface="Tw Cen MT" panose="020B0602020104020603" pitchFamily="34" charset="0"/>
              </a:rPr>
              <a:t>Figure: The Nexus: interlinkages across resources and the SDGs</a:t>
            </a:r>
          </a:p>
          <a:p>
            <a:r>
              <a:rPr lang="en-US" sz="1700" i="1" dirty="0">
                <a:solidFill>
                  <a:srgbClr val="222222"/>
                </a:solidFill>
                <a:latin typeface="Tw Cen MT" panose="020B0602020104020603" pitchFamily="34" charset="0"/>
              </a:rPr>
              <a:t>(Source</a:t>
            </a:r>
            <a:r>
              <a:rPr lang="en-US" sz="1700" b="0" i="1" dirty="0">
                <a:solidFill>
                  <a:srgbClr val="222222"/>
                </a:solidFill>
                <a:effectLst/>
                <a:latin typeface="Tw Cen MT" panose="020B0602020104020603" pitchFamily="34" charset="0"/>
              </a:rPr>
              <a:t>: </a:t>
            </a:r>
            <a:r>
              <a:rPr lang="en-US" sz="1700" b="0" i="1" dirty="0" err="1">
                <a:solidFill>
                  <a:srgbClr val="222222"/>
                </a:solidFill>
                <a:effectLst/>
                <a:latin typeface="Tw Cen MT" panose="020B0602020104020603" pitchFamily="34" charset="0"/>
              </a:rPr>
              <a:t>Bleischwitz</a:t>
            </a:r>
            <a:r>
              <a:rPr lang="en-US" sz="1700" b="0" i="1" dirty="0">
                <a:solidFill>
                  <a:srgbClr val="222222"/>
                </a:solidFill>
                <a:effectLst/>
                <a:latin typeface="Tw Cen MT" panose="020B0602020104020603" pitchFamily="34" charset="0"/>
              </a:rPr>
              <a:t> et al., 2018)</a:t>
            </a:r>
            <a:endParaRPr lang="en-US" sz="1700" i="1" dirty="0">
              <a:latin typeface="Tw Cen MT" panose="020B0602020104020603" pitchFamily="34" charset="0"/>
            </a:endParaRPr>
          </a:p>
        </p:txBody>
      </p:sp>
    </p:spTree>
    <p:extLst>
      <p:ext uri="{BB962C8B-B14F-4D97-AF65-F5344CB8AC3E}">
        <p14:creationId xmlns:p14="http://schemas.microsoft.com/office/powerpoint/2010/main" val="26471555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D5157-CE1A-2984-D0E1-270C4F6DF260}"/>
              </a:ext>
            </a:extLst>
          </p:cNvPr>
          <p:cNvSpPr>
            <a:spLocks noGrp="1"/>
          </p:cNvSpPr>
          <p:nvPr>
            <p:ph type="title"/>
          </p:nvPr>
        </p:nvSpPr>
        <p:spPr/>
        <p:txBody>
          <a:bodyPr>
            <a:normAutofit fontScale="90000"/>
          </a:bodyPr>
          <a:lstStyle/>
          <a:p>
            <a:r>
              <a:rPr lang="en-US"/>
              <a:t>5.2 Contribution of Nexus Solutions to National Goals &amp; SDGs</a:t>
            </a:r>
          </a:p>
        </p:txBody>
      </p:sp>
      <p:sp>
        <p:nvSpPr>
          <p:cNvPr id="3" name="Content Placeholder 2">
            <a:extLst>
              <a:ext uri="{FF2B5EF4-FFF2-40B4-BE49-F238E27FC236}">
                <a16:creationId xmlns:a16="http://schemas.microsoft.com/office/drawing/2014/main" id="{B2E31E12-661C-7DAA-B9D1-BD8CFBB6BA23}"/>
              </a:ext>
            </a:extLst>
          </p:cNvPr>
          <p:cNvSpPr>
            <a:spLocks noGrp="1"/>
          </p:cNvSpPr>
          <p:nvPr>
            <p:ph idx="1"/>
          </p:nvPr>
        </p:nvSpPr>
        <p:spPr>
          <a:xfrm>
            <a:off x="531223" y="724654"/>
            <a:ext cx="11083835" cy="654860"/>
          </a:xfrm>
        </p:spPr>
        <p:txBody>
          <a:bodyPr/>
          <a:lstStyle/>
          <a:p>
            <a:pPr marL="0" indent="0">
              <a:buNone/>
            </a:pPr>
            <a:r>
              <a:rPr lang="en-US" dirty="0"/>
              <a:t>Examples of several Nexus configurations and linkage with SDGs</a:t>
            </a:r>
          </a:p>
        </p:txBody>
      </p:sp>
      <p:pic>
        <p:nvPicPr>
          <p:cNvPr id="5" name="Picture 4">
            <a:extLst>
              <a:ext uri="{FF2B5EF4-FFF2-40B4-BE49-F238E27FC236}">
                <a16:creationId xmlns:a16="http://schemas.microsoft.com/office/drawing/2014/main" id="{9CE28258-3AD6-5442-C3A4-18DA1902FEB6}"/>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85201" y="1340186"/>
            <a:ext cx="10424952" cy="4920332"/>
          </a:xfrm>
          <a:prstGeom prst="rect">
            <a:avLst/>
          </a:prstGeom>
        </p:spPr>
      </p:pic>
    </p:spTree>
    <p:extLst>
      <p:ext uri="{BB962C8B-B14F-4D97-AF65-F5344CB8AC3E}">
        <p14:creationId xmlns:p14="http://schemas.microsoft.com/office/powerpoint/2010/main" val="2072948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5.2 Contribution of Nexus Solutions to National Goals &amp; SDGs</a:t>
            </a:r>
          </a:p>
        </p:txBody>
      </p:sp>
      <p:sp>
        <p:nvSpPr>
          <p:cNvPr id="3" name="Content Placeholder 2"/>
          <p:cNvSpPr>
            <a:spLocks noGrp="1"/>
          </p:cNvSpPr>
          <p:nvPr>
            <p:ph idx="1"/>
          </p:nvPr>
        </p:nvSpPr>
        <p:spPr>
          <a:xfrm>
            <a:off x="531224" y="895159"/>
            <a:ext cx="5847806" cy="5392430"/>
          </a:xfrm>
        </p:spPr>
        <p:txBody>
          <a:bodyPr>
            <a:normAutofit/>
          </a:bodyPr>
          <a:lstStyle/>
          <a:p>
            <a:r>
              <a:rPr lang="en-US" dirty="0"/>
              <a:t>SDGs acknowledge the inter-linkages between </a:t>
            </a:r>
            <a:r>
              <a:rPr lang="en-US" b="1" dirty="0">
                <a:solidFill>
                  <a:schemeClr val="accent5"/>
                </a:solidFill>
              </a:rPr>
              <a:t>human wellbeing, economic prosperity, and a healthy environment</a:t>
            </a:r>
            <a:r>
              <a:rPr lang="en-US" dirty="0">
                <a:solidFill>
                  <a:schemeClr val="accent5"/>
                </a:solidFill>
                <a:sym typeface="Wingdings" panose="05000000000000000000" pitchFamily="2" charset="2"/>
              </a:rPr>
              <a:t> </a:t>
            </a:r>
            <a:r>
              <a:rPr lang="en-US" dirty="0">
                <a:sym typeface="Wingdings" panose="05000000000000000000" pitchFamily="2" charset="2"/>
              </a:rPr>
              <a:t></a:t>
            </a:r>
            <a:r>
              <a:rPr lang="en-US" dirty="0"/>
              <a:t> this covers a wide range of topical issues including </a:t>
            </a:r>
            <a:r>
              <a:rPr lang="en-US" b="1" dirty="0">
                <a:solidFill>
                  <a:schemeClr val="accent5"/>
                </a:solidFill>
              </a:rPr>
              <a:t>water, energy and food security</a:t>
            </a:r>
            <a:r>
              <a:rPr lang="en-US" dirty="0"/>
              <a:t>, poverty eradication, economic development, climate change, health, among others (</a:t>
            </a:r>
            <a:r>
              <a:rPr lang="en-US" dirty="0" err="1"/>
              <a:t>Mabhaudhi</a:t>
            </a:r>
            <a:r>
              <a:rPr lang="en-US" dirty="0"/>
              <a:t> et al., 2021). </a:t>
            </a:r>
          </a:p>
          <a:p>
            <a:r>
              <a:rPr lang="en-US" b="1" dirty="0">
                <a:solidFill>
                  <a:schemeClr val="accent5"/>
                </a:solidFill>
              </a:rPr>
              <a:t>Linking</a:t>
            </a:r>
            <a:r>
              <a:rPr lang="en-US" dirty="0">
                <a:solidFill>
                  <a:schemeClr val="accent5"/>
                </a:solidFill>
              </a:rPr>
              <a:t> </a:t>
            </a:r>
            <a:r>
              <a:rPr lang="en-US" b="1" dirty="0">
                <a:solidFill>
                  <a:schemeClr val="accent5"/>
                </a:solidFill>
              </a:rPr>
              <a:t>Nexus planning and SDGs</a:t>
            </a:r>
            <a:r>
              <a:rPr lang="en-US" dirty="0">
                <a:solidFill>
                  <a:schemeClr val="accent5"/>
                </a:solidFill>
              </a:rPr>
              <a:t> </a:t>
            </a:r>
            <a:r>
              <a:rPr lang="en-US" dirty="0"/>
              <a:t>has many advantages, and Nexus planning is proposed as a “fitting approach” for integrating and assessing SDG implementation (</a:t>
            </a:r>
            <a:r>
              <a:rPr lang="en-US" dirty="0" err="1"/>
              <a:t>Mabhaudhi</a:t>
            </a:r>
            <a:r>
              <a:rPr lang="en-US" dirty="0"/>
              <a:t> et al., 2021).</a:t>
            </a:r>
          </a:p>
          <a:p>
            <a:pPr marL="0" indent="0" algn="just">
              <a:buNone/>
            </a:pPr>
            <a:endParaRPr lang="en-US" dirty="0"/>
          </a:p>
        </p:txBody>
      </p:sp>
      <p:sp>
        <p:nvSpPr>
          <p:cNvPr id="4" name="Content Placeholder 2">
            <a:extLst>
              <a:ext uri="{FF2B5EF4-FFF2-40B4-BE49-F238E27FC236}">
                <a16:creationId xmlns:a16="http://schemas.microsoft.com/office/drawing/2014/main" id="{C5B414F7-4498-7D23-463E-1407CDE0C338}"/>
              </a:ext>
            </a:extLst>
          </p:cNvPr>
          <p:cNvSpPr txBox="1">
            <a:spLocks/>
          </p:cNvSpPr>
          <p:nvPr/>
        </p:nvSpPr>
        <p:spPr>
          <a:xfrm>
            <a:off x="6585857" y="895159"/>
            <a:ext cx="5431972" cy="5191009"/>
          </a:xfrm>
          <a:prstGeom prst="rect">
            <a:avLst/>
          </a:prstGeom>
          <a:solidFill>
            <a:schemeClr val="accent3">
              <a:lumMod val="20000"/>
              <a:lumOff val="80000"/>
            </a:schemeClr>
          </a:solidFill>
        </p:spPr>
        <p:txBody>
          <a:bodyPr vert="horz" lIns="91440" tIns="45720" rIns="91440" bIns="45720" rtlCol="0">
            <a:normAutofit/>
          </a:bodyPr>
          <a:lstStyle>
            <a:lvl1pPr marL="228600" indent="-228600" algn="l" defTabSz="914400" rtl="0" eaLnBrk="1" latinLnBrk="0" hangingPunct="1">
              <a:lnSpc>
                <a:spcPct val="100000"/>
              </a:lnSpc>
              <a:spcBef>
                <a:spcPts val="0"/>
              </a:spcBef>
              <a:spcAft>
                <a:spcPts val="800"/>
              </a:spcAft>
              <a:buFont typeface="Arial" panose="020B0604020202020204" pitchFamily="34" charset="0"/>
              <a:buChar char="•"/>
              <a:defRPr sz="2400" kern="1200">
                <a:solidFill>
                  <a:schemeClr val="tx1"/>
                </a:solidFill>
                <a:latin typeface="Tw Cen MT" panose="020B0602020104020603"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Font typeface="Arial" panose="020B0604020202020204" pitchFamily="34" charset="0"/>
              <a:buChar char="–"/>
              <a:defRPr sz="2200" kern="1200">
                <a:solidFill>
                  <a:srgbClr val="0070C0"/>
                </a:solidFill>
                <a:latin typeface="Tw Cen MT" panose="020B0602020104020603"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Font typeface="Wingdings" panose="05000000000000000000" pitchFamily="2" charset="2"/>
              <a:buChar char="§"/>
              <a:defRPr sz="2000" kern="1200">
                <a:solidFill>
                  <a:schemeClr val="accent2">
                    <a:lumMod val="75000"/>
                  </a:schemeClr>
                </a:solidFill>
                <a:latin typeface="Tw Cen MT" panose="020B0602020104020603"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800"/>
              </a:spcAft>
              <a:buFont typeface="Wingdings" panose="05000000000000000000" pitchFamily="2" charset="2"/>
              <a:buChar char="ü"/>
              <a:defRPr sz="1800" kern="1200">
                <a:solidFill>
                  <a:srgbClr val="00B050"/>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5 key areas of Nexus/SDG integration (</a:t>
            </a:r>
            <a:r>
              <a:rPr lang="en-US" dirty="0" err="1">
                <a:latin typeface="+mn-lt"/>
              </a:rPr>
              <a:t>Mabhaudhi</a:t>
            </a:r>
            <a:r>
              <a:rPr lang="en-US" dirty="0">
                <a:latin typeface="+mn-lt"/>
              </a:rPr>
              <a:t> et al., 2021): </a:t>
            </a:r>
          </a:p>
          <a:p>
            <a:pPr marL="971550" lvl="1" indent="-514350">
              <a:buFont typeface="+mj-lt"/>
              <a:buAutoNum type="romanLcPeriod"/>
            </a:pPr>
            <a:r>
              <a:rPr lang="en-US" sz="2400" dirty="0">
                <a:solidFill>
                  <a:schemeClr val="accent5"/>
                </a:solidFill>
                <a:latin typeface="+mn-lt"/>
              </a:rPr>
              <a:t>Description of Nexus analytical tool</a:t>
            </a:r>
          </a:p>
          <a:p>
            <a:pPr marL="971550" lvl="1" indent="-514350">
              <a:buFont typeface="+mj-lt"/>
              <a:buAutoNum type="romanLcPeriod"/>
            </a:pPr>
            <a:r>
              <a:rPr lang="en-US" sz="2400" dirty="0">
                <a:solidFill>
                  <a:schemeClr val="accent5"/>
                </a:solidFill>
                <a:latin typeface="+mn-lt"/>
              </a:rPr>
              <a:t>Defining WEFE Nexus sustainability indicators</a:t>
            </a:r>
          </a:p>
          <a:p>
            <a:pPr marL="971550" lvl="1" indent="-514350">
              <a:buFont typeface="+mj-lt"/>
              <a:buAutoNum type="romanLcPeriod"/>
            </a:pPr>
            <a:r>
              <a:rPr lang="en-US" sz="2400" dirty="0">
                <a:solidFill>
                  <a:schemeClr val="accent5"/>
                </a:solidFill>
                <a:latin typeface="+mn-lt"/>
              </a:rPr>
              <a:t>Linking Nexus planning and related SDG indicators</a:t>
            </a:r>
          </a:p>
          <a:p>
            <a:pPr marL="971550" lvl="1" indent="-514350">
              <a:buFont typeface="+mj-lt"/>
              <a:buAutoNum type="romanLcPeriod"/>
            </a:pPr>
            <a:r>
              <a:rPr lang="en-US" sz="2400" dirty="0">
                <a:solidFill>
                  <a:schemeClr val="accent5"/>
                </a:solidFill>
                <a:latin typeface="+mn-lt"/>
              </a:rPr>
              <a:t>Periodic assessment and monitoring of SDG performance</a:t>
            </a:r>
          </a:p>
          <a:p>
            <a:pPr marL="971550" lvl="1" indent="-514350">
              <a:buFont typeface="+mj-lt"/>
              <a:buAutoNum type="romanLcPeriod"/>
            </a:pPr>
            <a:r>
              <a:rPr lang="en-US" sz="2400" dirty="0">
                <a:solidFill>
                  <a:schemeClr val="accent5"/>
                </a:solidFill>
                <a:latin typeface="+mn-lt"/>
              </a:rPr>
              <a:t>Benefits of periodic SDG monitoring</a:t>
            </a:r>
          </a:p>
        </p:txBody>
      </p:sp>
    </p:spTree>
    <p:extLst>
      <p:ext uri="{BB962C8B-B14F-4D97-AF65-F5344CB8AC3E}">
        <p14:creationId xmlns:p14="http://schemas.microsoft.com/office/powerpoint/2010/main" val="3314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5.2 Contribution of Nexus Solutions to National Goals &amp; SDGs</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a:ext>
            </a:extLst>
          </a:blip>
          <a:stretch>
            <a:fillRect/>
          </a:stretch>
        </p:blipFill>
        <p:spPr>
          <a:xfrm>
            <a:off x="648306" y="688675"/>
            <a:ext cx="10877970" cy="5212080"/>
          </a:xfrm>
        </p:spPr>
      </p:pic>
      <p:sp>
        <p:nvSpPr>
          <p:cNvPr id="6" name="TextBox 5"/>
          <p:cNvSpPr txBox="1"/>
          <p:nvPr/>
        </p:nvSpPr>
        <p:spPr>
          <a:xfrm>
            <a:off x="729057" y="5953705"/>
            <a:ext cx="10668286" cy="353943"/>
          </a:xfrm>
          <a:prstGeom prst="rect">
            <a:avLst/>
          </a:prstGeom>
          <a:noFill/>
        </p:spPr>
        <p:txBody>
          <a:bodyPr wrap="square" rtlCol="0">
            <a:spAutoFit/>
          </a:bodyPr>
          <a:lstStyle/>
          <a:p>
            <a:pPr algn="ctr"/>
            <a:r>
              <a:rPr lang="en-US" sz="1700" i="1">
                <a:latin typeface="Tw Cen MT" panose="020B0602020104020603" pitchFamily="34" charset="0"/>
              </a:rPr>
              <a:t>Figure: A conceptual framework linking Nexus processes with SDGs (Source: </a:t>
            </a:r>
            <a:r>
              <a:rPr lang="en-US" sz="1700" i="1" err="1">
                <a:latin typeface="Tw Cen MT" panose="020B0602020104020603" pitchFamily="34" charset="0"/>
              </a:rPr>
              <a:t>Mabhaudhi</a:t>
            </a:r>
            <a:r>
              <a:rPr lang="en-US" sz="1700" i="1">
                <a:latin typeface="Tw Cen MT" panose="020B0602020104020603" pitchFamily="34" charset="0"/>
              </a:rPr>
              <a:t> et al., 2021)</a:t>
            </a:r>
          </a:p>
        </p:txBody>
      </p:sp>
    </p:spTree>
    <p:extLst>
      <p:ext uri="{BB962C8B-B14F-4D97-AF65-F5344CB8AC3E}">
        <p14:creationId xmlns:p14="http://schemas.microsoft.com/office/powerpoint/2010/main" val="36154382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dirty="0"/>
              <a:t>5.2 Contribution of Nexus Solutions to National Goals &amp; SDGs</a:t>
            </a:r>
            <a:endParaRPr lang="en-US" dirty="0">
              <a:solidFill>
                <a:schemeClr val="tx2"/>
              </a:solidFill>
              <a:latin typeface="Tw Cen MT"/>
              <a:cs typeface="Arial"/>
            </a:endParaRPr>
          </a:p>
        </p:txBody>
      </p:sp>
      <p:graphicFrame>
        <p:nvGraphicFramePr>
          <p:cNvPr id="4" name="Content Placeholder 2">
            <a:extLst>
              <a:ext uri="{FF2B5EF4-FFF2-40B4-BE49-F238E27FC236}">
                <a16:creationId xmlns:a16="http://schemas.microsoft.com/office/drawing/2014/main" id="{F6729F72-1162-47C0-81E3-9491764A208F}"/>
              </a:ext>
            </a:extLst>
          </p:cNvPr>
          <p:cNvGraphicFramePr>
            <a:graphicFrameLocks noGrp="1"/>
          </p:cNvGraphicFramePr>
          <p:nvPr>
            <p:ph idx="1"/>
            <p:extLst>
              <p:ext uri="{D42A27DB-BD31-4B8C-83A1-F6EECF244321}">
                <p14:modId xmlns:p14="http://schemas.microsoft.com/office/powerpoint/2010/main" val="194604097"/>
              </p:ext>
            </p:extLst>
          </p:nvPr>
        </p:nvGraphicFramePr>
        <p:xfrm>
          <a:off x="531223" y="851364"/>
          <a:ext cx="1133856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39158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dirty="0"/>
              <a:t>5.2 Advancing Integrated Policies &amp; Strategies</a:t>
            </a:r>
            <a:endParaRPr lang="en-US" dirty="0">
              <a:latin typeface="Tw Cen MT"/>
              <a:cs typeface="Arial"/>
            </a:endParaRPr>
          </a:p>
        </p:txBody>
      </p:sp>
      <p:sp>
        <p:nvSpPr>
          <p:cNvPr id="5" name="Free-form: Shape 4">
            <a:extLst>
              <a:ext uri="{FF2B5EF4-FFF2-40B4-BE49-F238E27FC236}">
                <a16:creationId xmlns:a16="http://schemas.microsoft.com/office/drawing/2014/main" id="{B25E7042-F83A-06FF-54CD-29CCFEDE59E9}"/>
              </a:ext>
            </a:extLst>
          </p:cNvPr>
          <p:cNvSpPr/>
          <p:nvPr/>
        </p:nvSpPr>
        <p:spPr>
          <a:xfrm>
            <a:off x="411920" y="1124608"/>
            <a:ext cx="3023201" cy="4119643"/>
          </a:xfrm>
          <a:custGeom>
            <a:avLst/>
            <a:gdLst>
              <a:gd name="connsiteX0" fmla="*/ 0 w 3023201"/>
              <a:gd name="connsiteY0" fmla="*/ 302320 h 3200397"/>
              <a:gd name="connsiteX1" fmla="*/ 302320 w 3023201"/>
              <a:gd name="connsiteY1" fmla="*/ 0 h 3200397"/>
              <a:gd name="connsiteX2" fmla="*/ 2720881 w 3023201"/>
              <a:gd name="connsiteY2" fmla="*/ 0 h 3200397"/>
              <a:gd name="connsiteX3" fmla="*/ 3023201 w 3023201"/>
              <a:gd name="connsiteY3" fmla="*/ 302320 h 3200397"/>
              <a:gd name="connsiteX4" fmla="*/ 3023201 w 3023201"/>
              <a:gd name="connsiteY4" fmla="*/ 2898077 h 3200397"/>
              <a:gd name="connsiteX5" fmla="*/ 2720881 w 3023201"/>
              <a:gd name="connsiteY5" fmla="*/ 3200397 h 3200397"/>
              <a:gd name="connsiteX6" fmla="*/ 302320 w 3023201"/>
              <a:gd name="connsiteY6" fmla="*/ 3200397 h 3200397"/>
              <a:gd name="connsiteX7" fmla="*/ 0 w 3023201"/>
              <a:gd name="connsiteY7" fmla="*/ 2898077 h 3200397"/>
              <a:gd name="connsiteX8" fmla="*/ 0 w 3023201"/>
              <a:gd name="connsiteY8" fmla="*/ 302320 h 320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23201" h="3200397">
                <a:moveTo>
                  <a:pt x="0" y="302320"/>
                </a:moveTo>
                <a:cubicBezTo>
                  <a:pt x="0" y="135353"/>
                  <a:pt x="135353" y="0"/>
                  <a:pt x="302320" y="0"/>
                </a:cubicBezTo>
                <a:lnTo>
                  <a:pt x="2720881" y="0"/>
                </a:lnTo>
                <a:cubicBezTo>
                  <a:pt x="2887848" y="0"/>
                  <a:pt x="3023201" y="135353"/>
                  <a:pt x="3023201" y="302320"/>
                </a:cubicBezTo>
                <a:lnTo>
                  <a:pt x="3023201" y="2898077"/>
                </a:lnTo>
                <a:cubicBezTo>
                  <a:pt x="3023201" y="3065044"/>
                  <a:pt x="2887848" y="3200397"/>
                  <a:pt x="2720881" y="3200397"/>
                </a:cubicBezTo>
                <a:lnTo>
                  <a:pt x="302320" y="3200397"/>
                </a:lnTo>
                <a:cubicBezTo>
                  <a:pt x="135353" y="3200397"/>
                  <a:pt x="0" y="3065044"/>
                  <a:pt x="0" y="2898077"/>
                </a:cubicBezTo>
                <a:lnTo>
                  <a:pt x="0" y="302320"/>
                </a:lnTo>
                <a:close/>
              </a:path>
            </a:pathLst>
          </a:custGeom>
          <a:solidFill>
            <a:schemeClr val="accent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79987" tIns="179987" rIns="179987" bIns="179987" numCol="1" spcCol="1270" anchor="ctr" anchorCtr="0">
            <a:noAutofit/>
          </a:bodyPr>
          <a:lstStyle/>
          <a:p>
            <a:pPr marL="0" lvl="0" indent="0" algn="ctr" defTabSz="1066800">
              <a:lnSpc>
                <a:spcPct val="90000"/>
              </a:lnSpc>
              <a:spcBef>
                <a:spcPct val="0"/>
              </a:spcBef>
              <a:spcAft>
                <a:spcPct val="35000"/>
              </a:spcAft>
              <a:buNone/>
            </a:pPr>
            <a:r>
              <a:rPr lang="en-US" sz="2400" b="1" kern="1200" dirty="0"/>
              <a:t>Nexus thinking</a:t>
            </a:r>
            <a:r>
              <a:rPr lang="en-US" sz="2400" kern="1200" dirty="0"/>
              <a:t>: </a:t>
            </a:r>
          </a:p>
          <a:p>
            <a:pPr marL="0" lvl="0" indent="0" algn="ctr" defTabSz="1066800">
              <a:lnSpc>
                <a:spcPct val="90000"/>
              </a:lnSpc>
              <a:spcBef>
                <a:spcPct val="0"/>
              </a:spcBef>
              <a:spcAft>
                <a:spcPct val="35000"/>
              </a:spcAft>
              <a:buNone/>
            </a:pPr>
            <a:r>
              <a:rPr lang="en-US" sz="2400" kern="1200" dirty="0"/>
              <a:t>Promoting Nexus thinking encourages policymakers and practitioners to consider interlinkages between sectors while developing policies and strategies.</a:t>
            </a:r>
          </a:p>
        </p:txBody>
      </p:sp>
      <p:sp>
        <p:nvSpPr>
          <p:cNvPr id="6" name="Free-form: Shape 5">
            <a:extLst>
              <a:ext uri="{FF2B5EF4-FFF2-40B4-BE49-F238E27FC236}">
                <a16:creationId xmlns:a16="http://schemas.microsoft.com/office/drawing/2014/main" id="{BDCFC5E0-0FC9-D428-6437-60024AAD53E2}"/>
              </a:ext>
            </a:extLst>
          </p:cNvPr>
          <p:cNvSpPr/>
          <p:nvPr/>
        </p:nvSpPr>
        <p:spPr>
          <a:xfrm>
            <a:off x="3694800" y="2818518"/>
            <a:ext cx="625591" cy="731824"/>
          </a:xfrm>
          <a:custGeom>
            <a:avLst/>
            <a:gdLst>
              <a:gd name="connsiteX0" fmla="*/ 0 w 625591"/>
              <a:gd name="connsiteY0" fmla="*/ 146365 h 731824"/>
              <a:gd name="connsiteX1" fmla="*/ 312796 w 625591"/>
              <a:gd name="connsiteY1" fmla="*/ 146365 h 731824"/>
              <a:gd name="connsiteX2" fmla="*/ 312796 w 625591"/>
              <a:gd name="connsiteY2" fmla="*/ 0 h 731824"/>
              <a:gd name="connsiteX3" fmla="*/ 625591 w 625591"/>
              <a:gd name="connsiteY3" fmla="*/ 365912 h 731824"/>
              <a:gd name="connsiteX4" fmla="*/ 312796 w 625591"/>
              <a:gd name="connsiteY4" fmla="*/ 731824 h 731824"/>
              <a:gd name="connsiteX5" fmla="*/ 312796 w 625591"/>
              <a:gd name="connsiteY5" fmla="*/ 585459 h 731824"/>
              <a:gd name="connsiteX6" fmla="*/ 0 w 625591"/>
              <a:gd name="connsiteY6" fmla="*/ 585459 h 731824"/>
              <a:gd name="connsiteX7" fmla="*/ 0 w 625591"/>
              <a:gd name="connsiteY7" fmla="*/ 146365 h 73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591" h="731824">
                <a:moveTo>
                  <a:pt x="0" y="146365"/>
                </a:moveTo>
                <a:lnTo>
                  <a:pt x="312796" y="146365"/>
                </a:lnTo>
                <a:lnTo>
                  <a:pt x="312796" y="0"/>
                </a:lnTo>
                <a:lnTo>
                  <a:pt x="625591" y="365912"/>
                </a:lnTo>
                <a:lnTo>
                  <a:pt x="312796" y="731824"/>
                </a:lnTo>
                <a:lnTo>
                  <a:pt x="312796" y="585459"/>
                </a:lnTo>
                <a:lnTo>
                  <a:pt x="0" y="585459"/>
                </a:lnTo>
                <a:lnTo>
                  <a:pt x="0" y="146365"/>
                </a:lnTo>
                <a:close/>
              </a:path>
            </a:pathLst>
          </a:custGeom>
          <a:solidFill>
            <a:schemeClr val="accent2"/>
          </a:solidFill>
        </p:spPr>
        <p:style>
          <a:lnRef idx="0">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0" tIns="146365" rIns="187677" bIns="146365" numCol="1" spcCol="1270" anchor="ctr" anchorCtr="0">
            <a:noAutofit/>
          </a:bodyPr>
          <a:lstStyle/>
          <a:p>
            <a:pPr marL="0" lvl="0" indent="0" algn="ctr" defTabSz="1066800">
              <a:lnSpc>
                <a:spcPct val="90000"/>
              </a:lnSpc>
              <a:spcBef>
                <a:spcPct val="0"/>
              </a:spcBef>
              <a:spcAft>
                <a:spcPct val="35000"/>
              </a:spcAft>
              <a:buNone/>
            </a:pPr>
            <a:endParaRPr lang="en-US" sz="2400" kern="1200"/>
          </a:p>
        </p:txBody>
      </p:sp>
      <p:sp>
        <p:nvSpPr>
          <p:cNvPr id="7" name="Free-form: Shape 6">
            <a:extLst>
              <a:ext uri="{FF2B5EF4-FFF2-40B4-BE49-F238E27FC236}">
                <a16:creationId xmlns:a16="http://schemas.microsoft.com/office/drawing/2014/main" id="{5404FC0B-A23B-42EC-D309-18E025011B97}"/>
              </a:ext>
            </a:extLst>
          </p:cNvPr>
          <p:cNvSpPr/>
          <p:nvPr/>
        </p:nvSpPr>
        <p:spPr>
          <a:xfrm>
            <a:off x="4615483" y="1124608"/>
            <a:ext cx="3017506" cy="4119643"/>
          </a:xfrm>
          <a:custGeom>
            <a:avLst/>
            <a:gdLst>
              <a:gd name="connsiteX0" fmla="*/ 0 w 3017506"/>
              <a:gd name="connsiteY0" fmla="*/ 301751 h 3200397"/>
              <a:gd name="connsiteX1" fmla="*/ 301751 w 3017506"/>
              <a:gd name="connsiteY1" fmla="*/ 0 h 3200397"/>
              <a:gd name="connsiteX2" fmla="*/ 2715755 w 3017506"/>
              <a:gd name="connsiteY2" fmla="*/ 0 h 3200397"/>
              <a:gd name="connsiteX3" fmla="*/ 3017506 w 3017506"/>
              <a:gd name="connsiteY3" fmla="*/ 301751 h 3200397"/>
              <a:gd name="connsiteX4" fmla="*/ 3017506 w 3017506"/>
              <a:gd name="connsiteY4" fmla="*/ 2898646 h 3200397"/>
              <a:gd name="connsiteX5" fmla="*/ 2715755 w 3017506"/>
              <a:gd name="connsiteY5" fmla="*/ 3200397 h 3200397"/>
              <a:gd name="connsiteX6" fmla="*/ 301751 w 3017506"/>
              <a:gd name="connsiteY6" fmla="*/ 3200397 h 3200397"/>
              <a:gd name="connsiteX7" fmla="*/ 0 w 3017506"/>
              <a:gd name="connsiteY7" fmla="*/ 2898646 h 3200397"/>
              <a:gd name="connsiteX8" fmla="*/ 0 w 3017506"/>
              <a:gd name="connsiteY8" fmla="*/ 301751 h 320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17506" h="3200397">
                <a:moveTo>
                  <a:pt x="0" y="301751"/>
                </a:moveTo>
                <a:cubicBezTo>
                  <a:pt x="0" y="135099"/>
                  <a:pt x="135099" y="0"/>
                  <a:pt x="301751" y="0"/>
                </a:cubicBezTo>
                <a:lnTo>
                  <a:pt x="2715755" y="0"/>
                </a:lnTo>
                <a:cubicBezTo>
                  <a:pt x="2882407" y="0"/>
                  <a:pt x="3017506" y="135099"/>
                  <a:pt x="3017506" y="301751"/>
                </a:cubicBezTo>
                <a:lnTo>
                  <a:pt x="3017506" y="2898646"/>
                </a:lnTo>
                <a:cubicBezTo>
                  <a:pt x="3017506" y="3065298"/>
                  <a:pt x="2882407" y="3200397"/>
                  <a:pt x="2715755" y="3200397"/>
                </a:cubicBezTo>
                <a:lnTo>
                  <a:pt x="301751" y="3200397"/>
                </a:lnTo>
                <a:cubicBezTo>
                  <a:pt x="135099" y="3200397"/>
                  <a:pt x="0" y="3065298"/>
                  <a:pt x="0" y="2898646"/>
                </a:cubicBezTo>
                <a:lnTo>
                  <a:pt x="0" y="301751"/>
                </a:lnTo>
                <a:close/>
              </a:path>
            </a:pathLst>
          </a:custGeom>
          <a:solidFill>
            <a:schemeClr val="accent3"/>
          </a:solidFill>
        </p:spPr>
        <p:style>
          <a:lnRef idx="2">
            <a:schemeClr val="lt1">
              <a:hueOff val="0"/>
              <a:satOff val="0"/>
              <a:lumOff val="0"/>
              <a:alphaOff val="0"/>
            </a:schemeClr>
          </a:lnRef>
          <a:fillRef idx="1">
            <a:schemeClr val="accent5">
              <a:hueOff val="2316727"/>
              <a:satOff val="-12431"/>
              <a:lumOff val="-1961"/>
              <a:alphaOff val="0"/>
            </a:schemeClr>
          </a:fillRef>
          <a:effectRef idx="0">
            <a:schemeClr val="accent5">
              <a:hueOff val="2316727"/>
              <a:satOff val="-12431"/>
              <a:lumOff val="-1961"/>
              <a:alphaOff val="0"/>
            </a:schemeClr>
          </a:effectRef>
          <a:fontRef idx="minor">
            <a:schemeClr val="lt1"/>
          </a:fontRef>
        </p:style>
        <p:txBody>
          <a:bodyPr spcFirstLastPara="0" vert="horz" wrap="square" lIns="179820" tIns="179820" rIns="179820" bIns="179820" numCol="1" spcCol="1270" anchor="ctr" anchorCtr="0">
            <a:noAutofit/>
          </a:bodyPr>
          <a:lstStyle/>
          <a:p>
            <a:pPr marL="0" lvl="0" indent="0" algn="ctr" defTabSz="1066800">
              <a:lnSpc>
                <a:spcPct val="90000"/>
              </a:lnSpc>
              <a:spcBef>
                <a:spcPct val="0"/>
              </a:spcBef>
              <a:spcAft>
                <a:spcPct val="35000"/>
              </a:spcAft>
              <a:buNone/>
            </a:pPr>
            <a:r>
              <a:rPr lang="en-US" sz="2400" b="1" kern="1200" dirty="0"/>
              <a:t>Policy coherence</a:t>
            </a:r>
            <a:r>
              <a:rPr lang="en-US" sz="2400" kern="1200" dirty="0"/>
              <a:t>: </a:t>
            </a:r>
          </a:p>
          <a:p>
            <a:pPr marL="0" lvl="0" indent="0" algn="ctr" defTabSz="1066800">
              <a:lnSpc>
                <a:spcPct val="90000"/>
              </a:lnSpc>
              <a:spcBef>
                <a:spcPct val="0"/>
              </a:spcBef>
              <a:spcAft>
                <a:spcPct val="35000"/>
              </a:spcAft>
              <a:buNone/>
            </a:pPr>
            <a:r>
              <a:rPr lang="en-US" sz="2400" kern="1200" dirty="0"/>
              <a:t>Integrated policies and strategies foster policy coherence, minimizing conflicts between different sectors and maximizing synergies.</a:t>
            </a:r>
          </a:p>
        </p:txBody>
      </p:sp>
      <p:sp>
        <p:nvSpPr>
          <p:cNvPr id="8" name="Free-form: Shape 7">
            <a:extLst>
              <a:ext uri="{FF2B5EF4-FFF2-40B4-BE49-F238E27FC236}">
                <a16:creationId xmlns:a16="http://schemas.microsoft.com/office/drawing/2014/main" id="{BB79CD8E-A34E-9D1C-8981-1C20CCB18095}"/>
              </a:ext>
            </a:extLst>
          </p:cNvPr>
          <p:cNvSpPr/>
          <p:nvPr/>
        </p:nvSpPr>
        <p:spPr>
          <a:xfrm>
            <a:off x="7928081" y="2818518"/>
            <a:ext cx="625591" cy="731824"/>
          </a:xfrm>
          <a:custGeom>
            <a:avLst/>
            <a:gdLst>
              <a:gd name="connsiteX0" fmla="*/ 0 w 625591"/>
              <a:gd name="connsiteY0" fmla="*/ 146365 h 731824"/>
              <a:gd name="connsiteX1" fmla="*/ 312796 w 625591"/>
              <a:gd name="connsiteY1" fmla="*/ 146365 h 731824"/>
              <a:gd name="connsiteX2" fmla="*/ 312796 w 625591"/>
              <a:gd name="connsiteY2" fmla="*/ 0 h 731824"/>
              <a:gd name="connsiteX3" fmla="*/ 625591 w 625591"/>
              <a:gd name="connsiteY3" fmla="*/ 365912 h 731824"/>
              <a:gd name="connsiteX4" fmla="*/ 312796 w 625591"/>
              <a:gd name="connsiteY4" fmla="*/ 731824 h 731824"/>
              <a:gd name="connsiteX5" fmla="*/ 312796 w 625591"/>
              <a:gd name="connsiteY5" fmla="*/ 585459 h 731824"/>
              <a:gd name="connsiteX6" fmla="*/ 0 w 625591"/>
              <a:gd name="connsiteY6" fmla="*/ 585459 h 731824"/>
              <a:gd name="connsiteX7" fmla="*/ 0 w 625591"/>
              <a:gd name="connsiteY7" fmla="*/ 146365 h 731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5591" h="731824">
                <a:moveTo>
                  <a:pt x="0" y="146365"/>
                </a:moveTo>
                <a:lnTo>
                  <a:pt x="312796" y="146365"/>
                </a:lnTo>
                <a:lnTo>
                  <a:pt x="312796" y="0"/>
                </a:lnTo>
                <a:lnTo>
                  <a:pt x="625591" y="365912"/>
                </a:lnTo>
                <a:lnTo>
                  <a:pt x="312796" y="731824"/>
                </a:lnTo>
                <a:lnTo>
                  <a:pt x="312796" y="585459"/>
                </a:lnTo>
                <a:lnTo>
                  <a:pt x="0" y="585459"/>
                </a:lnTo>
                <a:lnTo>
                  <a:pt x="0" y="146365"/>
                </a:lnTo>
                <a:close/>
              </a:path>
            </a:pathLst>
          </a:custGeom>
          <a:solidFill>
            <a:schemeClr val="accent3"/>
          </a:solidFill>
        </p:spPr>
        <p:style>
          <a:lnRef idx="0">
            <a:schemeClr val="lt1">
              <a:hueOff val="0"/>
              <a:satOff val="0"/>
              <a:lumOff val="0"/>
              <a:alphaOff val="0"/>
            </a:schemeClr>
          </a:lnRef>
          <a:fillRef idx="1">
            <a:schemeClr val="accent5">
              <a:hueOff val="4633454"/>
              <a:satOff val="-24862"/>
              <a:lumOff val="-3922"/>
              <a:alphaOff val="0"/>
            </a:schemeClr>
          </a:fillRef>
          <a:effectRef idx="0">
            <a:schemeClr val="accent5">
              <a:hueOff val="4633454"/>
              <a:satOff val="-24862"/>
              <a:lumOff val="-3922"/>
              <a:alphaOff val="0"/>
            </a:schemeClr>
          </a:effectRef>
          <a:fontRef idx="minor">
            <a:schemeClr val="lt1"/>
          </a:fontRef>
        </p:style>
        <p:txBody>
          <a:bodyPr spcFirstLastPara="0" vert="horz" wrap="square" lIns="0" tIns="146365" rIns="187677" bIns="146365" numCol="1" spcCol="1270" anchor="ctr" anchorCtr="0">
            <a:noAutofit/>
          </a:bodyPr>
          <a:lstStyle/>
          <a:p>
            <a:pPr marL="0" lvl="0" indent="0" algn="ctr" defTabSz="1066800">
              <a:lnSpc>
                <a:spcPct val="90000"/>
              </a:lnSpc>
              <a:spcBef>
                <a:spcPct val="0"/>
              </a:spcBef>
              <a:spcAft>
                <a:spcPct val="35000"/>
              </a:spcAft>
              <a:buNone/>
            </a:pPr>
            <a:endParaRPr lang="en-US" sz="2400" kern="1200"/>
          </a:p>
        </p:txBody>
      </p:sp>
      <p:sp>
        <p:nvSpPr>
          <p:cNvPr id="9" name="Free-form: Shape 8">
            <a:extLst>
              <a:ext uri="{FF2B5EF4-FFF2-40B4-BE49-F238E27FC236}">
                <a16:creationId xmlns:a16="http://schemas.microsoft.com/office/drawing/2014/main" id="{A7B0F18F-08C1-3C06-ECBA-959CE2491B28}"/>
              </a:ext>
            </a:extLst>
          </p:cNvPr>
          <p:cNvSpPr/>
          <p:nvPr/>
        </p:nvSpPr>
        <p:spPr>
          <a:xfrm>
            <a:off x="8813352" y="1124609"/>
            <a:ext cx="2926087" cy="4031036"/>
          </a:xfrm>
          <a:custGeom>
            <a:avLst/>
            <a:gdLst>
              <a:gd name="connsiteX0" fmla="*/ 0 w 2926087"/>
              <a:gd name="connsiteY0" fmla="*/ 292609 h 3023183"/>
              <a:gd name="connsiteX1" fmla="*/ 292609 w 2926087"/>
              <a:gd name="connsiteY1" fmla="*/ 0 h 3023183"/>
              <a:gd name="connsiteX2" fmla="*/ 2633478 w 2926087"/>
              <a:gd name="connsiteY2" fmla="*/ 0 h 3023183"/>
              <a:gd name="connsiteX3" fmla="*/ 2926087 w 2926087"/>
              <a:gd name="connsiteY3" fmla="*/ 292609 h 3023183"/>
              <a:gd name="connsiteX4" fmla="*/ 2926087 w 2926087"/>
              <a:gd name="connsiteY4" fmla="*/ 2730574 h 3023183"/>
              <a:gd name="connsiteX5" fmla="*/ 2633478 w 2926087"/>
              <a:gd name="connsiteY5" fmla="*/ 3023183 h 3023183"/>
              <a:gd name="connsiteX6" fmla="*/ 292609 w 2926087"/>
              <a:gd name="connsiteY6" fmla="*/ 3023183 h 3023183"/>
              <a:gd name="connsiteX7" fmla="*/ 0 w 2926087"/>
              <a:gd name="connsiteY7" fmla="*/ 2730574 h 3023183"/>
              <a:gd name="connsiteX8" fmla="*/ 0 w 2926087"/>
              <a:gd name="connsiteY8" fmla="*/ 292609 h 302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26087" h="3023183">
                <a:moveTo>
                  <a:pt x="0" y="292609"/>
                </a:moveTo>
                <a:cubicBezTo>
                  <a:pt x="0" y="131006"/>
                  <a:pt x="131006" y="0"/>
                  <a:pt x="292609" y="0"/>
                </a:cubicBezTo>
                <a:lnTo>
                  <a:pt x="2633478" y="0"/>
                </a:lnTo>
                <a:cubicBezTo>
                  <a:pt x="2795081" y="0"/>
                  <a:pt x="2926087" y="131006"/>
                  <a:pt x="2926087" y="292609"/>
                </a:cubicBezTo>
                <a:lnTo>
                  <a:pt x="2926087" y="2730574"/>
                </a:lnTo>
                <a:cubicBezTo>
                  <a:pt x="2926087" y="2892177"/>
                  <a:pt x="2795081" y="3023183"/>
                  <a:pt x="2633478" y="3023183"/>
                </a:cubicBezTo>
                <a:lnTo>
                  <a:pt x="292609" y="3023183"/>
                </a:lnTo>
                <a:cubicBezTo>
                  <a:pt x="131006" y="3023183"/>
                  <a:pt x="0" y="2892177"/>
                  <a:pt x="0" y="2730574"/>
                </a:cubicBezTo>
                <a:lnTo>
                  <a:pt x="0" y="292609"/>
                </a:lnTo>
                <a:close/>
              </a:path>
            </a:pathLst>
          </a:custGeom>
          <a:solidFill>
            <a:schemeClr val="accent1"/>
          </a:solidFill>
        </p:spPr>
        <p:style>
          <a:lnRef idx="2">
            <a:schemeClr val="lt1">
              <a:hueOff val="0"/>
              <a:satOff val="0"/>
              <a:lumOff val="0"/>
              <a:alphaOff val="0"/>
            </a:schemeClr>
          </a:lnRef>
          <a:fillRef idx="1">
            <a:schemeClr val="accent5">
              <a:hueOff val="4633454"/>
              <a:satOff val="-24862"/>
              <a:lumOff val="-3922"/>
              <a:alphaOff val="0"/>
            </a:schemeClr>
          </a:fillRef>
          <a:effectRef idx="0">
            <a:schemeClr val="accent5">
              <a:hueOff val="4633454"/>
              <a:satOff val="-24862"/>
              <a:lumOff val="-3922"/>
              <a:alphaOff val="0"/>
            </a:schemeClr>
          </a:effectRef>
          <a:fontRef idx="minor">
            <a:schemeClr val="lt1"/>
          </a:fontRef>
        </p:style>
        <p:txBody>
          <a:bodyPr spcFirstLastPara="0" vert="horz" wrap="square" lIns="177142" tIns="177142" rIns="177142" bIns="177142" numCol="1" spcCol="1270" anchor="ctr" anchorCtr="0">
            <a:noAutofit/>
          </a:bodyPr>
          <a:lstStyle/>
          <a:p>
            <a:pPr marL="0" lvl="0" indent="0" algn="ctr" defTabSz="1066800">
              <a:lnSpc>
                <a:spcPct val="90000"/>
              </a:lnSpc>
              <a:spcBef>
                <a:spcPct val="0"/>
              </a:spcBef>
              <a:spcAft>
                <a:spcPct val="35000"/>
              </a:spcAft>
              <a:buNone/>
            </a:pPr>
            <a:r>
              <a:rPr lang="en-US" sz="2400" b="1" kern="1200" dirty="0"/>
              <a:t>Adaptive approaches</a:t>
            </a:r>
            <a:r>
              <a:rPr lang="en-US" sz="2400" kern="1200" dirty="0"/>
              <a:t>: </a:t>
            </a:r>
          </a:p>
          <a:p>
            <a:pPr marL="0" lvl="0" indent="0" algn="ctr" defTabSz="1066800">
              <a:lnSpc>
                <a:spcPct val="90000"/>
              </a:lnSpc>
              <a:spcBef>
                <a:spcPct val="0"/>
              </a:spcBef>
              <a:spcAft>
                <a:spcPct val="35000"/>
              </a:spcAft>
              <a:buNone/>
            </a:pPr>
            <a:r>
              <a:rPr lang="en-US" sz="2400" kern="1200" dirty="0"/>
              <a:t>Flexible and adaptive policy approaches allow for adjustments to emerging challenges and changing circumstances.</a:t>
            </a:r>
          </a:p>
        </p:txBody>
      </p:sp>
    </p:spTree>
    <p:extLst>
      <p:ext uri="{BB962C8B-B14F-4D97-AF65-F5344CB8AC3E}">
        <p14:creationId xmlns:p14="http://schemas.microsoft.com/office/powerpoint/2010/main" val="1251844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dirty="0"/>
              <a:t>5.2 Public-Private Partnership</a:t>
            </a:r>
            <a:endParaRPr lang="en-US" dirty="0">
              <a:latin typeface="Tw Cen MT"/>
              <a:cs typeface="Arial"/>
            </a:endParaRPr>
          </a:p>
        </p:txBody>
      </p:sp>
      <p:sp>
        <p:nvSpPr>
          <p:cNvPr id="5" name="Rectangle: Rounded Corners 4">
            <a:extLst>
              <a:ext uri="{FF2B5EF4-FFF2-40B4-BE49-F238E27FC236}">
                <a16:creationId xmlns:a16="http://schemas.microsoft.com/office/drawing/2014/main" id="{B3A4F210-DFC1-14CC-A0CC-201E4AFF1695}"/>
              </a:ext>
            </a:extLst>
          </p:cNvPr>
          <p:cNvSpPr/>
          <p:nvPr/>
        </p:nvSpPr>
        <p:spPr>
          <a:xfrm>
            <a:off x="457200" y="752214"/>
            <a:ext cx="11338560" cy="1826199"/>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GB" dirty="0"/>
          </a:p>
        </p:txBody>
      </p:sp>
      <p:sp>
        <p:nvSpPr>
          <p:cNvPr id="7" name="Free-form: Shape 6">
            <a:extLst>
              <a:ext uri="{FF2B5EF4-FFF2-40B4-BE49-F238E27FC236}">
                <a16:creationId xmlns:a16="http://schemas.microsoft.com/office/drawing/2014/main" id="{516F0AE1-BEE5-0BA9-2D05-FDBBC90C579F}"/>
              </a:ext>
            </a:extLst>
          </p:cNvPr>
          <p:cNvSpPr/>
          <p:nvPr/>
        </p:nvSpPr>
        <p:spPr>
          <a:xfrm>
            <a:off x="2347078" y="926881"/>
            <a:ext cx="9296282" cy="1476865"/>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algn="l" defTabSz="1066800">
              <a:lnSpc>
                <a:spcPct val="90000"/>
              </a:lnSpc>
              <a:spcBef>
                <a:spcPct val="0"/>
              </a:spcBef>
              <a:spcAft>
                <a:spcPct val="35000"/>
              </a:spcAft>
              <a:buNone/>
            </a:pPr>
            <a:r>
              <a:rPr lang="en-GB" sz="2400" b="1" kern="1200" dirty="0">
                <a:latin typeface="+mn-lt"/>
              </a:rPr>
              <a:t>Leveraging the private sector: </a:t>
            </a:r>
          </a:p>
          <a:p>
            <a:pPr marL="0" lvl="0" indent="0" algn="l" defTabSz="1066800">
              <a:lnSpc>
                <a:spcPct val="90000"/>
              </a:lnSpc>
              <a:spcBef>
                <a:spcPct val="0"/>
              </a:spcBef>
              <a:spcAft>
                <a:spcPct val="35000"/>
              </a:spcAft>
              <a:buNone/>
            </a:pPr>
            <a:r>
              <a:rPr lang="en-GB" sz="2400" kern="1200" dirty="0">
                <a:latin typeface="+mn-lt"/>
              </a:rPr>
              <a:t>Engaging the private sector in the WEFE Nexus fosters innovative and sustainable solutions, leveraging their resources and expertise.</a:t>
            </a:r>
          </a:p>
        </p:txBody>
      </p:sp>
      <p:sp>
        <p:nvSpPr>
          <p:cNvPr id="8" name="Rectangle: Rounded Corners 7">
            <a:extLst>
              <a:ext uri="{FF2B5EF4-FFF2-40B4-BE49-F238E27FC236}">
                <a16:creationId xmlns:a16="http://schemas.microsoft.com/office/drawing/2014/main" id="{193F2510-3CDF-574D-49DD-58375112EBB2}"/>
              </a:ext>
            </a:extLst>
          </p:cNvPr>
          <p:cNvSpPr/>
          <p:nvPr/>
        </p:nvSpPr>
        <p:spPr>
          <a:xfrm>
            <a:off x="457200" y="2643164"/>
            <a:ext cx="11338560" cy="1826199"/>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GB"/>
          </a:p>
        </p:txBody>
      </p:sp>
      <p:sp>
        <p:nvSpPr>
          <p:cNvPr id="10" name="Free-form: Shape 9">
            <a:extLst>
              <a:ext uri="{FF2B5EF4-FFF2-40B4-BE49-F238E27FC236}">
                <a16:creationId xmlns:a16="http://schemas.microsoft.com/office/drawing/2014/main" id="{08243D71-F320-1117-5308-727D7D82ABCF}"/>
              </a:ext>
            </a:extLst>
          </p:cNvPr>
          <p:cNvSpPr/>
          <p:nvPr/>
        </p:nvSpPr>
        <p:spPr>
          <a:xfrm>
            <a:off x="2347078" y="2869927"/>
            <a:ext cx="9296282" cy="1372673"/>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Investment opportunities: </a:t>
            </a:r>
          </a:p>
          <a:p>
            <a:pPr marL="0" lvl="0" indent="0" defTabSz="1066800">
              <a:lnSpc>
                <a:spcPct val="90000"/>
              </a:lnSpc>
              <a:spcBef>
                <a:spcPct val="0"/>
              </a:spcBef>
              <a:spcAft>
                <a:spcPct val="35000"/>
              </a:spcAft>
              <a:buNone/>
            </a:pPr>
            <a:r>
              <a:rPr lang="en-GB" sz="2400" kern="1200" dirty="0">
                <a:latin typeface="+mn-lt"/>
              </a:rPr>
              <a:t>Public-private partnerships can unlock investment opportunities for projects that contribute to the Nexus goals while supporting economic growth.</a:t>
            </a:r>
          </a:p>
        </p:txBody>
      </p:sp>
      <p:sp>
        <p:nvSpPr>
          <p:cNvPr id="11" name="Rectangle: Rounded Corners 10">
            <a:extLst>
              <a:ext uri="{FF2B5EF4-FFF2-40B4-BE49-F238E27FC236}">
                <a16:creationId xmlns:a16="http://schemas.microsoft.com/office/drawing/2014/main" id="{659A7F91-E4EA-35B6-68EC-5415A19F9638}"/>
              </a:ext>
            </a:extLst>
          </p:cNvPr>
          <p:cNvSpPr/>
          <p:nvPr/>
        </p:nvSpPr>
        <p:spPr>
          <a:xfrm>
            <a:off x="457200" y="4534113"/>
            <a:ext cx="11338560" cy="1826199"/>
          </a:xfrm>
          <a:prstGeom prst="roundRect">
            <a:avLst>
              <a:gd name="adj" fmla="val 10000"/>
            </a:avLst>
          </a:prstGeom>
          <a:solidFill>
            <a:schemeClr val="accent1"/>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GB"/>
          </a:p>
        </p:txBody>
      </p:sp>
      <p:sp>
        <p:nvSpPr>
          <p:cNvPr id="13" name="Free-form: Shape 12">
            <a:extLst>
              <a:ext uri="{FF2B5EF4-FFF2-40B4-BE49-F238E27FC236}">
                <a16:creationId xmlns:a16="http://schemas.microsoft.com/office/drawing/2014/main" id="{BC17443E-D6AB-C357-C49F-FB9E87414A31}"/>
              </a:ext>
            </a:extLst>
          </p:cNvPr>
          <p:cNvSpPr/>
          <p:nvPr/>
        </p:nvSpPr>
        <p:spPr>
          <a:xfrm>
            <a:off x="2347078" y="4797968"/>
            <a:ext cx="9296282" cy="1298489"/>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Sustainable business practices: </a:t>
            </a:r>
          </a:p>
          <a:p>
            <a:pPr marL="0" lvl="0" indent="0" defTabSz="1066800">
              <a:lnSpc>
                <a:spcPct val="90000"/>
              </a:lnSpc>
              <a:spcBef>
                <a:spcPct val="0"/>
              </a:spcBef>
              <a:spcAft>
                <a:spcPct val="35000"/>
              </a:spcAft>
              <a:buNone/>
            </a:pPr>
            <a:r>
              <a:rPr lang="en-GB" sz="2400" kern="1200" dirty="0">
                <a:latin typeface="+mn-lt"/>
              </a:rPr>
              <a:t>Collaboration with the private sector encourages the adoption of sustainable business practices that benefit society and the environment.</a:t>
            </a:r>
          </a:p>
        </p:txBody>
      </p:sp>
      <p:sp>
        <p:nvSpPr>
          <p:cNvPr id="6" name="Rectangle 5" descr="Electric Car">
            <a:extLst>
              <a:ext uri="{FF2B5EF4-FFF2-40B4-BE49-F238E27FC236}">
                <a16:creationId xmlns:a16="http://schemas.microsoft.com/office/drawing/2014/main" id="{60E2E2CB-0B6F-3627-24EB-5BBCF6B0C10B}"/>
              </a:ext>
            </a:extLst>
          </p:cNvPr>
          <p:cNvSpPr/>
          <p:nvPr/>
        </p:nvSpPr>
        <p:spPr>
          <a:xfrm>
            <a:off x="776018" y="1117518"/>
            <a:ext cx="1153677" cy="115367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8" descr="Lock">
            <a:extLst>
              <a:ext uri="{FF2B5EF4-FFF2-40B4-BE49-F238E27FC236}">
                <a16:creationId xmlns:a16="http://schemas.microsoft.com/office/drawing/2014/main" id="{7AF504C9-12DE-5FD4-5595-787E25530593}"/>
              </a:ext>
            </a:extLst>
          </p:cNvPr>
          <p:cNvSpPr/>
          <p:nvPr/>
        </p:nvSpPr>
        <p:spPr>
          <a:xfrm>
            <a:off x="776019" y="2979424"/>
            <a:ext cx="1153677" cy="1153677"/>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12" name="Rectangle 11" descr="Sustainability">
            <a:extLst>
              <a:ext uri="{FF2B5EF4-FFF2-40B4-BE49-F238E27FC236}">
                <a16:creationId xmlns:a16="http://schemas.microsoft.com/office/drawing/2014/main" id="{3A5CEEF8-A790-36DD-1B06-296E56234F1A}"/>
              </a:ext>
            </a:extLst>
          </p:cNvPr>
          <p:cNvSpPr/>
          <p:nvPr/>
        </p:nvSpPr>
        <p:spPr>
          <a:xfrm>
            <a:off x="776020" y="4870373"/>
            <a:ext cx="1153677" cy="1153677"/>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3994389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5-4: Open Discussion [20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rmAutofit/>
          </a:bodyPr>
          <a:lstStyle/>
          <a:p>
            <a:r>
              <a:rPr lang="en-US" sz="3000" dirty="0"/>
              <a:t>What could be an opportunity for the private sector to invest in </a:t>
            </a:r>
            <a:r>
              <a:rPr lang="en-US" sz="3000" b="1" dirty="0">
                <a:solidFill>
                  <a:schemeClr val="accent5"/>
                </a:solidFill>
              </a:rPr>
              <a:t>inclusive</a:t>
            </a:r>
            <a:r>
              <a:rPr lang="en-US" sz="3000" dirty="0"/>
              <a:t> WEFE Nexus solutions? What kind of solutions could result from private sector engagement?</a:t>
            </a:r>
          </a:p>
          <a:p>
            <a:r>
              <a:rPr lang="en-US" sz="3000" dirty="0"/>
              <a:t>How can public-private partnerships (PPPs) be fostered to advance </a:t>
            </a:r>
            <a:r>
              <a:rPr lang="en-US" sz="3000" b="1" dirty="0">
                <a:solidFill>
                  <a:schemeClr val="accent5"/>
                </a:solidFill>
              </a:rPr>
              <a:t>inclusive</a:t>
            </a:r>
            <a:r>
              <a:rPr lang="en-US" sz="3000" dirty="0"/>
              <a:t> WEFE Nexus solutions?</a:t>
            </a:r>
          </a:p>
        </p:txBody>
      </p:sp>
    </p:spTree>
    <p:extLst>
      <p:ext uri="{BB962C8B-B14F-4D97-AF65-F5344CB8AC3E}">
        <p14:creationId xmlns:p14="http://schemas.microsoft.com/office/powerpoint/2010/main" val="17287482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dirty="0"/>
              <a:t>5.2 </a:t>
            </a:r>
            <a:r>
              <a:rPr lang="en-GB" dirty="0"/>
              <a:t>Streamlining WEFE Nexus | Sources and Further Reading</a:t>
            </a:r>
            <a:endParaRPr lang="en-US" dirty="0"/>
          </a:p>
        </p:txBody>
      </p:sp>
      <p:sp>
        <p:nvSpPr>
          <p:cNvPr id="3" name="Content Placeholder 2">
            <a:extLst>
              <a:ext uri="{FF2B5EF4-FFF2-40B4-BE49-F238E27FC236}">
                <a16:creationId xmlns:a16="http://schemas.microsoft.com/office/drawing/2014/main" id="{7FF5998B-01F4-40AC-BBE5-C5F5CD824599}"/>
              </a:ext>
            </a:extLst>
          </p:cNvPr>
          <p:cNvSpPr>
            <a:spLocks noGrp="1"/>
          </p:cNvSpPr>
          <p:nvPr>
            <p:ph idx="1"/>
          </p:nvPr>
        </p:nvSpPr>
        <p:spPr/>
        <p:txBody>
          <a:bodyPr>
            <a:noAutofit/>
          </a:bodyPr>
          <a:lstStyle/>
          <a:p>
            <a:r>
              <a:rPr lang="en-US" sz="1600" dirty="0"/>
              <a:t>Abdi, H., </a:t>
            </a:r>
            <a:r>
              <a:rPr lang="en-US" sz="1600" dirty="0" err="1"/>
              <a:t>Shahbazitabar</a:t>
            </a:r>
            <a:r>
              <a:rPr lang="en-US" sz="1600" dirty="0"/>
              <a:t>, M., &amp; Mohammadi-</a:t>
            </a:r>
            <a:r>
              <a:rPr lang="en-US" sz="1600" dirty="0" err="1"/>
              <a:t>Ivatloo</a:t>
            </a:r>
            <a:r>
              <a:rPr lang="en-US" sz="1600" dirty="0"/>
              <a:t>, B. (2020). Food, energy and water Nexus: A brief review of definitions, research, and challenges. </a:t>
            </a:r>
            <a:r>
              <a:rPr lang="en-US" sz="1600" i="1" dirty="0"/>
              <a:t>Inventions</a:t>
            </a:r>
            <a:r>
              <a:rPr lang="en-US" sz="1600" dirty="0"/>
              <a:t>, </a:t>
            </a:r>
            <a:r>
              <a:rPr lang="en-US" sz="1600" i="1" dirty="0"/>
              <a:t>5</a:t>
            </a:r>
            <a:r>
              <a:rPr lang="en-US" sz="1600" dirty="0"/>
              <a:t>(4), 1–14. https://doi.org/10.3390/inventions5040056</a:t>
            </a:r>
          </a:p>
          <a:p>
            <a:r>
              <a:rPr lang="en-US" sz="1600" dirty="0" err="1"/>
              <a:t>Bleischwitz</a:t>
            </a:r>
            <a:r>
              <a:rPr lang="en-US" sz="1600" dirty="0"/>
              <a:t>, R., </a:t>
            </a:r>
            <a:r>
              <a:rPr lang="en-US" sz="1600" dirty="0" err="1"/>
              <a:t>Spataru</a:t>
            </a:r>
            <a:r>
              <a:rPr lang="en-US" sz="1600" dirty="0"/>
              <a:t>, C., </a:t>
            </a:r>
            <a:r>
              <a:rPr lang="en-US" sz="1600" dirty="0" err="1"/>
              <a:t>VanDeveer</a:t>
            </a:r>
            <a:r>
              <a:rPr lang="en-US" sz="1600" dirty="0"/>
              <a:t>, S. D., </a:t>
            </a:r>
            <a:r>
              <a:rPr lang="en-US" sz="1600" dirty="0" err="1"/>
              <a:t>Obersteiner</a:t>
            </a:r>
            <a:r>
              <a:rPr lang="en-US" sz="1600" dirty="0"/>
              <a:t>, M., van der </a:t>
            </a:r>
            <a:r>
              <a:rPr lang="en-US" sz="1600" dirty="0" err="1"/>
              <a:t>Voet</a:t>
            </a:r>
            <a:r>
              <a:rPr lang="en-US" sz="1600" dirty="0"/>
              <a:t>, E., Johnson, C., Andrews-Speed, P., Boersma, T., Hoff, H., &amp; van Vuuren, D. P. (2018). Resource Nexus perspectives towards the United Nations Sustainable Development Goals. </a:t>
            </a:r>
            <a:r>
              <a:rPr lang="en-US" sz="1600" i="1" dirty="0"/>
              <a:t>Nature Sustainability</a:t>
            </a:r>
            <a:r>
              <a:rPr lang="en-US" sz="1600" dirty="0"/>
              <a:t>, </a:t>
            </a:r>
            <a:r>
              <a:rPr lang="en-US" sz="1600" i="1" dirty="0"/>
              <a:t>1</a:t>
            </a:r>
            <a:r>
              <a:rPr lang="en-US" sz="1600" dirty="0"/>
              <a:t>(12), 737–743. https://doi.org/10.1038/s41893-018-0173-2</a:t>
            </a:r>
          </a:p>
          <a:p>
            <a:r>
              <a:rPr lang="en-US" sz="1600" dirty="0" err="1"/>
              <a:t>Caldarice</a:t>
            </a:r>
            <a:r>
              <a:rPr lang="en-US" sz="1600" dirty="0"/>
              <a:t>, O., </a:t>
            </a:r>
            <a:r>
              <a:rPr lang="en-US" sz="1600" dirty="0" err="1"/>
              <a:t>Tollin</a:t>
            </a:r>
            <a:r>
              <a:rPr lang="en-US" sz="1600" dirty="0"/>
              <a:t>, N., &amp; </a:t>
            </a:r>
            <a:r>
              <a:rPr lang="en-US" sz="1600" dirty="0" err="1"/>
              <a:t>Pizzorni</a:t>
            </a:r>
            <a:r>
              <a:rPr lang="en-US" sz="1600" dirty="0"/>
              <a:t>, M. (2021). The relevance of science-policy-practice dialogue. Exploring the urban climate resilience governance in Italy. </a:t>
            </a:r>
            <a:r>
              <a:rPr lang="en-US" sz="1600" i="1" dirty="0"/>
              <a:t>City, Territory and Architecture</a:t>
            </a:r>
            <a:r>
              <a:rPr lang="en-US" sz="1600" dirty="0"/>
              <a:t>, </a:t>
            </a:r>
            <a:r>
              <a:rPr lang="en-US" sz="1600" i="1" dirty="0"/>
              <a:t>8</a:t>
            </a:r>
            <a:r>
              <a:rPr lang="en-US" sz="1600" dirty="0"/>
              <a:t>(1). https://doi.org/10.1186/s40410-021-00137-y</a:t>
            </a:r>
          </a:p>
          <a:p>
            <a:r>
              <a:rPr lang="en-US" sz="1600" dirty="0"/>
              <a:t>Das, T., &amp; Cabezas, H. (2018). Tools and concepts for environmental sustainability in the food-energy-water Nexus: Chemical engineering perspective. </a:t>
            </a:r>
            <a:r>
              <a:rPr lang="en-US" sz="1600" i="1" dirty="0"/>
              <a:t>Environmental Progress and Sustainable Energy</a:t>
            </a:r>
            <a:r>
              <a:rPr lang="en-US" sz="1600" dirty="0"/>
              <a:t>, </a:t>
            </a:r>
            <a:r>
              <a:rPr lang="en-US" sz="1600" i="1" dirty="0"/>
              <a:t>37</a:t>
            </a:r>
            <a:r>
              <a:rPr lang="en-US" sz="1600" dirty="0"/>
              <a:t>(1), 73–81. https://doi.org/10.1002/ep.12763</a:t>
            </a:r>
          </a:p>
          <a:p>
            <a:r>
              <a:rPr lang="en-US" sz="1600" dirty="0" err="1"/>
              <a:t>Mabhaudhi</a:t>
            </a:r>
            <a:r>
              <a:rPr lang="en-US" sz="1600" dirty="0"/>
              <a:t>, T., Nhamo, L., </a:t>
            </a:r>
            <a:r>
              <a:rPr lang="en-US" sz="1600" dirty="0" err="1"/>
              <a:t>Chibarabada</a:t>
            </a:r>
            <a:r>
              <a:rPr lang="en-US" sz="1600" dirty="0"/>
              <a:t>, T. P., </a:t>
            </a:r>
            <a:r>
              <a:rPr lang="en-US" sz="1600" dirty="0" err="1"/>
              <a:t>Mabaya</a:t>
            </a:r>
            <a:r>
              <a:rPr lang="en-US" sz="1600" dirty="0"/>
              <a:t>, G., </a:t>
            </a:r>
            <a:r>
              <a:rPr lang="en-US" sz="1600" dirty="0" err="1"/>
              <a:t>Mpandeli</a:t>
            </a:r>
            <a:r>
              <a:rPr lang="en-US" sz="1600" dirty="0"/>
              <a:t>, S., </a:t>
            </a:r>
            <a:r>
              <a:rPr lang="en-US" sz="1600" dirty="0" err="1"/>
              <a:t>Liphadzi</a:t>
            </a:r>
            <a:r>
              <a:rPr lang="en-US" sz="1600" dirty="0"/>
              <a:t>, S., </a:t>
            </a:r>
            <a:r>
              <a:rPr lang="en-US" sz="1600" dirty="0" err="1"/>
              <a:t>Senzanje</a:t>
            </a:r>
            <a:r>
              <a:rPr lang="en-US" sz="1600" dirty="0"/>
              <a:t>, A., Naidoo, D., Modi, A. T., &amp; </a:t>
            </a:r>
            <a:r>
              <a:rPr lang="en-US" sz="1600" dirty="0" err="1"/>
              <a:t>Chivenge</a:t>
            </a:r>
            <a:r>
              <a:rPr lang="en-US" sz="1600" dirty="0"/>
              <a:t>, P. P. (2021). Assessing progress towards sustainable development goals through Nexus planning. </a:t>
            </a:r>
            <a:r>
              <a:rPr lang="en-US" sz="1600" i="1" dirty="0"/>
              <a:t>Water (Switzerland)</a:t>
            </a:r>
            <a:r>
              <a:rPr lang="en-US" sz="1600" dirty="0"/>
              <a:t>, </a:t>
            </a:r>
            <a:r>
              <a:rPr lang="en-US" sz="1600" i="1" dirty="0"/>
              <a:t>13</a:t>
            </a:r>
            <a:r>
              <a:rPr lang="en-US" sz="1600" dirty="0"/>
              <a:t>(9), 1–13. https://doi.org/10.3390/w13091321</a:t>
            </a:r>
          </a:p>
          <a:p>
            <a:r>
              <a:rPr lang="en-US" sz="1600" dirty="0"/>
              <a:t>Mai, Q., Yu, D., &amp; Li, X. (2023). Coupling characteristics of China ’ s food-energy-water Nexus and its implications for regional livelihood well-being. </a:t>
            </a:r>
            <a:r>
              <a:rPr lang="en-US" sz="1600" i="1" dirty="0"/>
              <a:t>Journal of Cleaner Production</a:t>
            </a:r>
            <a:r>
              <a:rPr lang="en-US" sz="1600" dirty="0"/>
              <a:t>, </a:t>
            </a:r>
            <a:r>
              <a:rPr lang="en-US" sz="1600" i="1" dirty="0"/>
              <a:t>395</a:t>
            </a:r>
            <a:r>
              <a:rPr lang="en-US" sz="1600" dirty="0"/>
              <a:t>(19), 136385. https://doi.org/10.1016/j.jclepro.2023.136385</a:t>
            </a:r>
          </a:p>
          <a:p>
            <a:r>
              <a:rPr lang="en-US" sz="1600" dirty="0"/>
              <a:t>Platts, E. J., Kerner, B., Adams, N., &amp; Archer, J.-M. M. (2022). FEW and Far Between: Rebalancing Research and Training Priorities at the Food-Energy-Water Nexus. </a:t>
            </a:r>
            <a:r>
              <a:rPr lang="en-US" sz="1600" i="1" dirty="0"/>
              <a:t>Science and Education</a:t>
            </a:r>
            <a:r>
              <a:rPr lang="en-US" sz="1600" dirty="0"/>
              <a:t>, </a:t>
            </a:r>
            <a:r>
              <a:rPr lang="en-US" sz="1600" i="1" dirty="0"/>
              <a:t>31</a:t>
            </a:r>
            <a:r>
              <a:rPr lang="en-US" sz="1600" dirty="0"/>
              <a:t>(5), 1383–1397. https://doi.org/10.1007/s11191-022-00344-0</a:t>
            </a:r>
          </a:p>
          <a:p>
            <a:r>
              <a:rPr lang="en-US" sz="1600" dirty="0"/>
              <a:t>Zhang, J., Wang, S., Pradhan, P., Zhao, W., &amp; Fu, B. (2022). Mapping the complexity of the food-energy-water Nexus from the lens of Sustainable Development Goals in China. </a:t>
            </a:r>
            <a:r>
              <a:rPr lang="en-US" sz="1600" i="1" dirty="0"/>
              <a:t>Resources, Conservation and Recycling</a:t>
            </a:r>
            <a:r>
              <a:rPr lang="en-US" sz="1600" dirty="0"/>
              <a:t>, </a:t>
            </a:r>
            <a:r>
              <a:rPr lang="en-US" sz="1600" i="1" dirty="0"/>
              <a:t>183</a:t>
            </a:r>
            <a:r>
              <a:rPr lang="en-US" sz="1600" dirty="0"/>
              <a:t>(April), 106357. https://doi.org/10.1016/j.resconrec.2022.106357</a:t>
            </a:r>
          </a:p>
        </p:txBody>
      </p:sp>
    </p:spTree>
    <p:extLst>
      <p:ext uri="{BB962C8B-B14F-4D97-AF65-F5344CB8AC3E}">
        <p14:creationId xmlns:p14="http://schemas.microsoft.com/office/powerpoint/2010/main" val="2052868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398720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dirty="0">
                <a:latin typeface="Tw Cen MT" panose="020B0602020104020603" pitchFamily="34" charset="0"/>
                <a:cs typeface="Arial" panose="020B0604020202020204" pitchFamily="34" charset="0"/>
              </a:rPr>
              <a:t>5.3</a:t>
            </a:r>
          </a:p>
          <a:p>
            <a:pPr algn="ctr"/>
            <a:r>
              <a:rPr lang="en-GB" sz="4500" dirty="0">
                <a:latin typeface="Tw Cen MT" panose="020B0602020104020603" pitchFamily="34" charset="0"/>
                <a:cs typeface="Arial" panose="020B0604020202020204" pitchFamily="34" charset="0"/>
              </a:rPr>
              <a:t>Addressing Bottlenecks for Implementing Inclusive WEFE Nexus Solutions </a:t>
            </a:r>
          </a:p>
        </p:txBody>
      </p:sp>
      <p:sp>
        <p:nvSpPr>
          <p:cNvPr id="7" name="Title 5">
            <a:extLst>
              <a:ext uri="{FF2B5EF4-FFF2-40B4-BE49-F238E27FC236}">
                <a16:creationId xmlns:a16="http://schemas.microsoft.com/office/drawing/2014/main" id="{722DBCA7-C37D-4F6F-8FC6-E5C489830045}"/>
              </a:ext>
            </a:extLst>
          </p:cNvPr>
          <p:cNvSpPr txBox="1">
            <a:spLocks/>
          </p:cNvSpPr>
          <p:nvPr/>
        </p:nvSpPr>
        <p:spPr bwMode="auto">
          <a:xfrm>
            <a:off x="4444180" y="1"/>
            <a:ext cx="7246375" cy="6857999"/>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342900" indent="-342900">
              <a:spcBef>
                <a:spcPct val="0"/>
              </a:spcBef>
              <a:spcAft>
                <a:spcPts val="1000"/>
              </a:spcAft>
            </a:pPr>
            <a:r>
              <a:rPr lang="en-GB" sz="3000" dirty="0">
                <a:latin typeface="+mn-lt"/>
                <a:cs typeface="Arial" panose="020B0604020202020204" pitchFamily="34" charset="0"/>
              </a:rPr>
              <a:t>Technical/engineering solutions</a:t>
            </a:r>
          </a:p>
          <a:p>
            <a:pPr marL="342900" indent="-342900">
              <a:spcBef>
                <a:spcPct val="0"/>
              </a:spcBef>
              <a:spcAft>
                <a:spcPts val="1000"/>
              </a:spcAft>
            </a:pPr>
            <a:r>
              <a:rPr lang="en-GB" sz="3000" dirty="0">
                <a:latin typeface="+mn-lt"/>
                <a:cs typeface="Arial" panose="020B0604020202020204" pitchFamily="34" charset="0"/>
              </a:rPr>
              <a:t>Nature-based solutions</a:t>
            </a:r>
          </a:p>
          <a:p>
            <a:pPr marL="342900" indent="-342900">
              <a:spcBef>
                <a:spcPct val="0"/>
              </a:spcBef>
              <a:spcAft>
                <a:spcPts val="1000"/>
              </a:spcAft>
            </a:pPr>
            <a:r>
              <a:rPr lang="en-GB" sz="3000" dirty="0">
                <a:latin typeface="+mn-lt"/>
                <a:cs typeface="Arial" panose="020B0604020202020204" pitchFamily="34" charset="0"/>
              </a:rPr>
              <a:t>Governance solutions</a:t>
            </a:r>
          </a:p>
          <a:p>
            <a:pPr marL="342900" indent="-342900">
              <a:spcBef>
                <a:spcPct val="0"/>
              </a:spcBef>
              <a:spcAft>
                <a:spcPts val="1000"/>
              </a:spcAft>
            </a:pPr>
            <a:r>
              <a:rPr lang="en-GB" sz="3000" dirty="0">
                <a:latin typeface="+mn-lt"/>
                <a:cs typeface="Arial" panose="020B0604020202020204" pitchFamily="34" charset="0"/>
              </a:rPr>
              <a:t>Ensuring equitable sharing of benefits, etc.) </a:t>
            </a:r>
          </a:p>
          <a:p>
            <a:pPr marL="342900" indent="-342900">
              <a:spcBef>
                <a:spcPct val="0"/>
              </a:spcBef>
              <a:spcAft>
                <a:spcPts val="1000"/>
              </a:spcAft>
            </a:pPr>
            <a:r>
              <a:rPr lang="en-GB" sz="3000" dirty="0">
                <a:latin typeface="+mn-lt"/>
                <a:cs typeface="Arial" panose="020B0604020202020204" pitchFamily="34" charset="0"/>
              </a:rPr>
              <a:t>Market-based solutions</a:t>
            </a:r>
          </a:p>
          <a:p>
            <a:pPr marL="342900" indent="-342900">
              <a:spcBef>
                <a:spcPct val="0"/>
              </a:spcBef>
              <a:spcAft>
                <a:spcPts val="1000"/>
              </a:spcAft>
            </a:pPr>
            <a:r>
              <a:rPr lang="en-GB" sz="3000" dirty="0">
                <a:latin typeface="+mn-lt"/>
                <a:cs typeface="Arial" panose="020B0604020202020204" pitchFamily="34" charset="0"/>
              </a:rPr>
              <a:t>Demand-based solutions</a:t>
            </a:r>
          </a:p>
        </p:txBody>
      </p:sp>
    </p:spTree>
    <p:extLst>
      <p:ext uri="{BB962C8B-B14F-4D97-AF65-F5344CB8AC3E}">
        <p14:creationId xmlns:p14="http://schemas.microsoft.com/office/powerpoint/2010/main" val="21147436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E85D-A28C-DE24-2731-6FFBDC5E43E7}"/>
              </a:ext>
            </a:extLst>
          </p:cNvPr>
          <p:cNvSpPr>
            <a:spLocks noGrp="1"/>
          </p:cNvSpPr>
          <p:nvPr>
            <p:ph type="title"/>
          </p:nvPr>
        </p:nvSpPr>
        <p:spPr/>
        <p:txBody>
          <a:bodyPr>
            <a:normAutofit fontScale="90000"/>
          </a:bodyPr>
          <a:lstStyle/>
          <a:p>
            <a:r>
              <a:rPr lang="en-US"/>
              <a:t>Session Delivery Plan [2 </a:t>
            </a:r>
            <a:r>
              <a:rPr lang="en-US" err="1"/>
              <a:t>hrs</a:t>
            </a:r>
            <a:r>
              <a:rPr lang="en-US"/>
              <a:t>]</a:t>
            </a:r>
          </a:p>
        </p:txBody>
      </p:sp>
      <p:graphicFrame>
        <p:nvGraphicFramePr>
          <p:cNvPr id="4" name="Table 3">
            <a:extLst>
              <a:ext uri="{FF2B5EF4-FFF2-40B4-BE49-F238E27FC236}">
                <a16:creationId xmlns:a16="http://schemas.microsoft.com/office/drawing/2014/main" id="{5B8ADB52-6E16-AADF-27C4-A248949ABDFC}"/>
              </a:ext>
            </a:extLst>
          </p:cNvPr>
          <p:cNvGraphicFramePr>
            <a:graphicFrameLocks noGrp="1"/>
          </p:cNvGraphicFramePr>
          <p:nvPr>
            <p:extLst>
              <p:ext uri="{D42A27DB-BD31-4B8C-83A1-F6EECF244321}">
                <p14:modId xmlns:p14="http://schemas.microsoft.com/office/powerpoint/2010/main" val="3473528597"/>
              </p:ext>
            </p:extLst>
          </p:nvPr>
        </p:nvGraphicFramePr>
        <p:xfrm>
          <a:off x="531223" y="872067"/>
          <a:ext cx="10996748" cy="2560320"/>
        </p:xfrm>
        <a:graphic>
          <a:graphicData uri="http://schemas.openxmlformats.org/drawingml/2006/table">
            <a:tbl>
              <a:tblPr firstRow="1" bandRow="1">
                <a:tableStyleId>{F5AB1C69-6EDB-4FF4-983F-18BD219EF322}</a:tableStyleId>
              </a:tblPr>
              <a:tblGrid>
                <a:gridCol w="1622042">
                  <a:extLst>
                    <a:ext uri="{9D8B030D-6E8A-4147-A177-3AD203B41FA5}">
                      <a16:colId xmlns:a16="http://schemas.microsoft.com/office/drawing/2014/main" val="2561764042"/>
                    </a:ext>
                  </a:extLst>
                </a:gridCol>
                <a:gridCol w="5641437">
                  <a:extLst>
                    <a:ext uri="{9D8B030D-6E8A-4147-A177-3AD203B41FA5}">
                      <a16:colId xmlns:a16="http://schemas.microsoft.com/office/drawing/2014/main" val="276122388"/>
                    </a:ext>
                  </a:extLst>
                </a:gridCol>
                <a:gridCol w="3733269">
                  <a:extLst>
                    <a:ext uri="{9D8B030D-6E8A-4147-A177-3AD203B41FA5}">
                      <a16:colId xmlns:a16="http://schemas.microsoft.com/office/drawing/2014/main" val="1631192187"/>
                    </a:ext>
                  </a:extLst>
                </a:gridCol>
              </a:tblGrid>
              <a:tr h="370840">
                <a:tc>
                  <a:txBody>
                    <a:bodyPr/>
                    <a:lstStyle/>
                    <a:p>
                      <a:r>
                        <a:rPr lang="en-US" sz="2400">
                          <a:latin typeface="+mn-lt"/>
                        </a:rPr>
                        <a:t>Time</a:t>
                      </a:r>
                    </a:p>
                  </a:txBody>
                  <a:tcPr/>
                </a:tc>
                <a:tc>
                  <a:txBody>
                    <a:bodyPr/>
                    <a:lstStyle/>
                    <a:p>
                      <a:r>
                        <a:rPr lang="en-US" sz="2400">
                          <a:latin typeface="+mn-lt"/>
                        </a:rPr>
                        <a:t>Activity</a:t>
                      </a:r>
                    </a:p>
                  </a:txBody>
                  <a:tcPr/>
                </a:tc>
                <a:tc>
                  <a:txBody>
                    <a:bodyPr/>
                    <a:lstStyle/>
                    <a:p>
                      <a:r>
                        <a:rPr lang="en-US" sz="2400">
                          <a:latin typeface="+mn-lt"/>
                        </a:rPr>
                        <a:t>Facilitator</a:t>
                      </a:r>
                    </a:p>
                  </a:txBody>
                  <a:tcPr/>
                </a:tc>
                <a:extLst>
                  <a:ext uri="{0D108BD9-81ED-4DB2-BD59-A6C34878D82A}">
                    <a16:rowId xmlns:a16="http://schemas.microsoft.com/office/drawing/2014/main" val="4246574102"/>
                  </a:ext>
                </a:extLst>
              </a:tr>
              <a:tr h="370840">
                <a:tc>
                  <a:txBody>
                    <a:bodyPr/>
                    <a:lstStyle/>
                    <a:p>
                      <a:r>
                        <a:rPr lang="en-US" sz="2400">
                          <a:latin typeface="+mn-lt"/>
                        </a:rPr>
                        <a:t>60 minutes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mn-lt"/>
                        </a:rPr>
                        <a:t>Exercise 5-5: Group Work – Potential inclusive WEFE Nexus solutions, bottlenecks for addressing them, and ways forward</a:t>
                      </a:r>
                    </a:p>
                  </a:txBody>
                  <a:tcPr/>
                </a:tc>
                <a:tc>
                  <a:txBody>
                    <a:bodyPr/>
                    <a:lstStyle/>
                    <a:p>
                      <a:r>
                        <a:rPr lang="en-US" sz="2400">
                          <a:latin typeface="+mn-lt"/>
                        </a:rPr>
                        <a:t>Prof. Vishnu Pd. Pandey</a:t>
                      </a:r>
                    </a:p>
                  </a:txBody>
                  <a:tcPr/>
                </a:tc>
                <a:extLst>
                  <a:ext uri="{0D108BD9-81ED-4DB2-BD59-A6C34878D82A}">
                    <a16:rowId xmlns:a16="http://schemas.microsoft.com/office/drawing/2014/main" val="468878507"/>
                  </a:ext>
                </a:extLst>
              </a:tr>
              <a:tr h="370840">
                <a:tc>
                  <a:txBody>
                    <a:bodyPr/>
                    <a:lstStyle/>
                    <a:p>
                      <a:r>
                        <a:rPr lang="en-US" sz="2400">
                          <a:latin typeface="+mn-lt"/>
                        </a:rPr>
                        <a:t>50 minutes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mn-lt"/>
                        </a:rPr>
                        <a:t>Lecture – Various typologies of solutions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mn-lt"/>
                        </a:rPr>
                        <a:t>Prof. Vishnu Pd. Pandey</a:t>
                      </a:r>
                    </a:p>
                  </a:txBody>
                  <a:tcPr/>
                </a:tc>
                <a:extLst>
                  <a:ext uri="{0D108BD9-81ED-4DB2-BD59-A6C34878D82A}">
                    <a16:rowId xmlns:a16="http://schemas.microsoft.com/office/drawing/2014/main" val="1425922491"/>
                  </a:ext>
                </a:extLst>
              </a:tr>
              <a:tr h="370840">
                <a:tc>
                  <a:txBody>
                    <a:bodyPr/>
                    <a:lstStyle/>
                    <a:p>
                      <a:r>
                        <a:rPr lang="en-US" sz="2400">
                          <a:latin typeface="+mn-lt"/>
                        </a:rPr>
                        <a:t>10 minutes</a:t>
                      </a:r>
                    </a:p>
                  </a:txBody>
                  <a:tcPr/>
                </a:tc>
                <a:tc>
                  <a:txBody>
                    <a:bodyPr/>
                    <a:lstStyle/>
                    <a:p>
                      <a:r>
                        <a:rPr lang="en-US" sz="2400" dirty="0">
                          <a:latin typeface="+mn-lt"/>
                        </a:rPr>
                        <a:t>Summary of session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mn-lt"/>
                        </a:rPr>
                        <a:t>Prof. Vishnu Pd. Pandey</a:t>
                      </a:r>
                    </a:p>
                  </a:txBody>
                  <a:tcPr/>
                </a:tc>
                <a:extLst>
                  <a:ext uri="{0D108BD9-81ED-4DB2-BD59-A6C34878D82A}">
                    <a16:rowId xmlns:a16="http://schemas.microsoft.com/office/drawing/2014/main" val="2652451463"/>
                  </a:ext>
                </a:extLst>
              </a:tr>
            </a:tbl>
          </a:graphicData>
        </a:graphic>
      </p:graphicFrame>
    </p:spTree>
    <p:extLst>
      <p:ext uri="{BB962C8B-B14F-4D97-AF65-F5344CB8AC3E}">
        <p14:creationId xmlns:p14="http://schemas.microsoft.com/office/powerpoint/2010/main" val="35210369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5-5: Group Works [60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Autofit/>
          </a:bodyPr>
          <a:lstStyle/>
          <a:p>
            <a:r>
              <a:rPr lang="en-US" sz="3000" dirty="0"/>
              <a:t>Divide participants into 3 groups</a:t>
            </a:r>
          </a:p>
          <a:p>
            <a:r>
              <a:rPr lang="en-US" sz="3000" dirty="0"/>
              <a:t>Each group discusses the following questions [40 mins]:</a:t>
            </a:r>
          </a:p>
          <a:p>
            <a:pPr lvl="1"/>
            <a:r>
              <a:rPr lang="en-US" sz="3000" dirty="0"/>
              <a:t>What could be different types of potential </a:t>
            </a:r>
            <a:r>
              <a:rPr lang="en-US" sz="3000" b="1" dirty="0">
                <a:solidFill>
                  <a:schemeClr val="accent5"/>
                </a:solidFill>
              </a:rPr>
              <a:t>solutions</a:t>
            </a:r>
            <a:r>
              <a:rPr lang="en-US" sz="3000" dirty="0"/>
              <a:t> for inclusive WEFE Nexus gains &amp; </a:t>
            </a:r>
            <a:r>
              <a:rPr lang="en-US" sz="3000" b="1" dirty="0">
                <a:solidFill>
                  <a:schemeClr val="accent5"/>
                </a:solidFill>
              </a:rPr>
              <a:t>bottlenecks</a:t>
            </a:r>
            <a:r>
              <a:rPr lang="en-US" sz="3000" dirty="0"/>
              <a:t> for implementing them?</a:t>
            </a:r>
          </a:p>
          <a:p>
            <a:pPr lvl="1"/>
            <a:r>
              <a:rPr lang="en-US" sz="3000" dirty="0"/>
              <a:t>How can those </a:t>
            </a:r>
            <a:r>
              <a:rPr lang="en-US" sz="3000" b="1" dirty="0">
                <a:solidFill>
                  <a:schemeClr val="accent5"/>
                </a:solidFill>
              </a:rPr>
              <a:t>bottlenecks be resolved</a:t>
            </a:r>
            <a:r>
              <a:rPr lang="en-US" sz="3000" dirty="0"/>
              <a:t>?</a:t>
            </a:r>
          </a:p>
          <a:p>
            <a:r>
              <a:rPr lang="en-US" sz="3000" dirty="0"/>
              <a:t>Each group presents on their findings [4 mins each]</a:t>
            </a:r>
          </a:p>
          <a:p>
            <a:r>
              <a:rPr lang="en-US" sz="3000" dirty="0"/>
              <a:t>Facilitator moderates discussion and synthesizes key messages</a:t>
            </a:r>
          </a:p>
        </p:txBody>
      </p:sp>
    </p:spTree>
    <p:extLst>
      <p:ext uri="{BB962C8B-B14F-4D97-AF65-F5344CB8AC3E}">
        <p14:creationId xmlns:p14="http://schemas.microsoft.com/office/powerpoint/2010/main" val="9142087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dirty="0"/>
              <a:t>5.3 Addressing Bottlenecks | Technical/Engineering Solutions</a:t>
            </a:r>
            <a:endParaRPr lang="en-US" dirty="0">
              <a:latin typeface="Tw Cen MT"/>
              <a:cs typeface="Arial"/>
            </a:endParaRPr>
          </a:p>
        </p:txBody>
      </p:sp>
      <p:sp>
        <p:nvSpPr>
          <p:cNvPr id="5" name="Rectangle: Rounded Corners 4">
            <a:extLst>
              <a:ext uri="{FF2B5EF4-FFF2-40B4-BE49-F238E27FC236}">
                <a16:creationId xmlns:a16="http://schemas.microsoft.com/office/drawing/2014/main" id="{B3A4F210-DFC1-14CC-A0CC-201E4AFF1695}"/>
              </a:ext>
            </a:extLst>
          </p:cNvPr>
          <p:cNvSpPr/>
          <p:nvPr/>
        </p:nvSpPr>
        <p:spPr>
          <a:xfrm>
            <a:off x="457200" y="752214"/>
            <a:ext cx="11338560" cy="1826199"/>
          </a:xfrm>
          <a:prstGeom prst="roundRect">
            <a:avLst>
              <a:gd name="adj" fmla="val 1000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GB" dirty="0"/>
          </a:p>
        </p:txBody>
      </p:sp>
      <p:sp>
        <p:nvSpPr>
          <p:cNvPr id="7" name="Free-form: Shape 6">
            <a:extLst>
              <a:ext uri="{FF2B5EF4-FFF2-40B4-BE49-F238E27FC236}">
                <a16:creationId xmlns:a16="http://schemas.microsoft.com/office/drawing/2014/main" id="{516F0AE1-BEE5-0BA9-2D05-FDBBC90C579F}"/>
              </a:ext>
            </a:extLst>
          </p:cNvPr>
          <p:cNvSpPr/>
          <p:nvPr/>
        </p:nvSpPr>
        <p:spPr>
          <a:xfrm>
            <a:off x="2347078" y="926881"/>
            <a:ext cx="9296282" cy="1476865"/>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algn="l" defTabSz="1066800">
              <a:lnSpc>
                <a:spcPct val="90000"/>
              </a:lnSpc>
              <a:spcBef>
                <a:spcPct val="0"/>
              </a:spcBef>
              <a:spcAft>
                <a:spcPct val="35000"/>
              </a:spcAft>
              <a:buNone/>
            </a:pPr>
            <a:r>
              <a:rPr lang="en-GB" sz="2400" b="1" kern="1200" dirty="0">
                <a:latin typeface="+mn-lt"/>
              </a:rPr>
              <a:t>Innovative technologies: </a:t>
            </a:r>
          </a:p>
          <a:p>
            <a:pPr marL="0" lvl="0" indent="0" algn="l" defTabSz="1066800">
              <a:lnSpc>
                <a:spcPct val="90000"/>
              </a:lnSpc>
              <a:spcBef>
                <a:spcPct val="0"/>
              </a:spcBef>
              <a:spcAft>
                <a:spcPct val="35000"/>
              </a:spcAft>
              <a:buNone/>
            </a:pPr>
            <a:r>
              <a:rPr lang="en-GB" sz="2400" kern="1200" dirty="0">
                <a:latin typeface="+mn-lt"/>
              </a:rPr>
              <a:t>Leveraging advanced technologies can enhance water efficiency, renewable energy generation, sustainable agriculture, waste management, and ecosystem restoration.</a:t>
            </a:r>
          </a:p>
        </p:txBody>
      </p:sp>
      <p:sp>
        <p:nvSpPr>
          <p:cNvPr id="8" name="Rectangle: Rounded Corners 7">
            <a:extLst>
              <a:ext uri="{FF2B5EF4-FFF2-40B4-BE49-F238E27FC236}">
                <a16:creationId xmlns:a16="http://schemas.microsoft.com/office/drawing/2014/main" id="{193F2510-3CDF-574D-49DD-58375112EBB2}"/>
              </a:ext>
            </a:extLst>
          </p:cNvPr>
          <p:cNvSpPr/>
          <p:nvPr/>
        </p:nvSpPr>
        <p:spPr>
          <a:xfrm>
            <a:off x="457200" y="2694901"/>
            <a:ext cx="11338560" cy="1722724"/>
          </a:xfrm>
          <a:prstGeom prst="roundRect">
            <a:avLst>
              <a:gd name="adj" fmla="val 10000"/>
            </a:avLst>
          </a:prstGeom>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GB"/>
          </a:p>
        </p:txBody>
      </p:sp>
      <p:sp>
        <p:nvSpPr>
          <p:cNvPr id="10" name="Free-form: Shape 9">
            <a:extLst>
              <a:ext uri="{FF2B5EF4-FFF2-40B4-BE49-F238E27FC236}">
                <a16:creationId xmlns:a16="http://schemas.microsoft.com/office/drawing/2014/main" id="{08243D71-F320-1117-5308-727D7D82ABCF}"/>
              </a:ext>
            </a:extLst>
          </p:cNvPr>
          <p:cNvSpPr/>
          <p:nvPr/>
        </p:nvSpPr>
        <p:spPr>
          <a:xfrm>
            <a:off x="2347078" y="2869927"/>
            <a:ext cx="9296282" cy="1372673"/>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Smart water management:</a:t>
            </a:r>
          </a:p>
          <a:p>
            <a:pPr marL="0" lvl="0" indent="0" defTabSz="1066800">
              <a:lnSpc>
                <a:spcPct val="90000"/>
              </a:lnSpc>
              <a:spcBef>
                <a:spcPct val="0"/>
              </a:spcBef>
              <a:spcAft>
                <a:spcPct val="35000"/>
              </a:spcAft>
              <a:buNone/>
            </a:pPr>
            <a:r>
              <a:rPr lang="en-GB" sz="2400" kern="1200" dirty="0">
                <a:latin typeface="+mn-lt"/>
              </a:rPr>
              <a:t>Implementing smart water infrastructure, real-time monitoring, precision agriculture, efficient irrigation systems, and water reuse technologies.</a:t>
            </a:r>
          </a:p>
        </p:txBody>
      </p:sp>
      <p:sp>
        <p:nvSpPr>
          <p:cNvPr id="11" name="Rectangle: Rounded Corners 10">
            <a:extLst>
              <a:ext uri="{FF2B5EF4-FFF2-40B4-BE49-F238E27FC236}">
                <a16:creationId xmlns:a16="http://schemas.microsoft.com/office/drawing/2014/main" id="{659A7F91-E4EA-35B6-68EC-5415A19F9638}"/>
              </a:ext>
            </a:extLst>
          </p:cNvPr>
          <p:cNvSpPr/>
          <p:nvPr/>
        </p:nvSpPr>
        <p:spPr>
          <a:xfrm>
            <a:off x="457200" y="4534113"/>
            <a:ext cx="11338560" cy="1826199"/>
          </a:xfrm>
          <a:prstGeom prst="roundRect">
            <a:avLst>
              <a:gd name="adj" fmla="val 10000"/>
            </a:avLst>
          </a:prstGeom>
          <a:solidFill>
            <a:schemeClr val="accent1"/>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GB"/>
          </a:p>
        </p:txBody>
      </p:sp>
      <p:sp>
        <p:nvSpPr>
          <p:cNvPr id="13" name="Free-form: Shape 12">
            <a:extLst>
              <a:ext uri="{FF2B5EF4-FFF2-40B4-BE49-F238E27FC236}">
                <a16:creationId xmlns:a16="http://schemas.microsoft.com/office/drawing/2014/main" id="{BC17443E-D6AB-C357-C49F-FB9E87414A31}"/>
              </a:ext>
            </a:extLst>
          </p:cNvPr>
          <p:cNvSpPr/>
          <p:nvPr/>
        </p:nvSpPr>
        <p:spPr>
          <a:xfrm>
            <a:off x="2347078" y="4797968"/>
            <a:ext cx="9296282" cy="1298489"/>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Energy-efficient systems: </a:t>
            </a:r>
          </a:p>
          <a:p>
            <a:pPr marL="0" lvl="0" indent="0" defTabSz="1066800">
              <a:lnSpc>
                <a:spcPct val="90000"/>
              </a:lnSpc>
              <a:spcBef>
                <a:spcPct val="0"/>
              </a:spcBef>
              <a:spcAft>
                <a:spcPct val="35000"/>
              </a:spcAft>
              <a:buNone/>
            </a:pPr>
            <a:r>
              <a:rPr lang="en-GB" sz="2400" kern="1200" dirty="0">
                <a:latin typeface="+mn-lt"/>
              </a:rPr>
              <a:t>Adopting energy-efficient lighting, appliances, industrial processes, combined heat and power systems, and renewable energy integration.</a:t>
            </a:r>
          </a:p>
        </p:txBody>
      </p:sp>
      <p:sp>
        <p:nvSpPr>
          <p:cNvPr id="12" name="Rectangle 11" descr="Sustainability">
            <a:extLst>
              <a:ext uri="{FF2B5EF4-FFF2-40B4-BE49-F238E27FC236}">
                <a16:creationId xmlns:a16="http://schemas.microsoft.com/office/drawing/2014/main" id="{3A5CEEF8-A790-36DD-1B06-296E56234F1A}"/>
              </a:ext>
            </a:extLst>
          </p:cNvPr>
          <p:cNvSpPr/>
          <p:nvPr/>
        </p:nvSpPr>
        <p:spPr>
          <a:xfrm>
            <a:off x="776018" y="1095968"/>
            <a:ext cx="1153677" cy="1153677"/>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3" name="Rectangle 2" descr="Sink">
            <a:extLst>
              <a:ext uri="{FF2B5EF4-FFF2-40B4-BE49-F238E27FC236}">
                <a16:creationId xmlns:a16="http://schemas.microsoft.com/office/drawing/2014/main" id="{E6C71D37-FEF8-1EF1-6B92-020861D8F754}"/>
              </a:ext>
            </a:extLst>
          </p:cNvPr>
          <p:cNvSpPr/>
          <p:nvPr/>
        </p:nvSpPr>
        <p:spPr>
          <a:xfrm>
            <a:off x="626642" y="2830049"/>
            <a:ext cx="1452428" cy="1452428"/>
          </a:xfrm>
          <a:prstGeom prst="rect">
            <a:avLst/>
          </a:prstGeom>
          <a: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4" name="Rectangle 3" descr="Lightbulb">
            <a:extLst>
              <a:ext uri="{FF2B5EF4-FFF2-40B4-BE49-F238E27FC236}">
                <a16:creationId xmlns:a16="http://schemas.microsoft.com/office/drawing/2014/main" id="{353F8A3B-AD33-99EB-E1A3-224A4DB24796}"/>
              </a:ext>
            </a:extLst>
          </p:cNvPr>
          <p:cNvSpPr/>
          <p:nvPr/>
        </p:nvSpPr>
        <p:spPr>
          <a:xfrm>
            <a:off x="768288" y="4862644"/>
            <a:ext cx="1169136" cy="1169136"/>
          </a:xfrm>
          <a:prstGeom prst="rect">
            <a:avLst/>
          </a:prstGeom>
          <a: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Tree>
    <p:extLst>
      <p:ext uri="{BB962C8B-B14F-4D97-AF65-F5344CB8AC3E}">
        <p14:creationId xmlns:p14="http://schemas.microsoft.com/office/powerpoint/2010/main" val="6586851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335C2-8489-41E1-9B5D-A1EE7433A09C}"/>
              </a:ext>
            </a:extLst>
          </p:cNvPr>
          <p:cNvSpPr>
            <a:spLocks noGrp="1"/>
          </p:cNvSpPr>
          <p:nvPr>
            <p:ph type="title"/>
          </p:nvPr>
        </p:nvSpPr>
        <p:spPr/>
        <p:txBody>
          <a:bodyPr>
            <a:normAutofit fontScale="90000"/>
          </a:bodyPr>
          <a:lstStyle/>
          <a:p>
            <a:r>
              <a:rPr lang="en-US" dirty="0"/>
              <a:t>5.3 Addressing Bottlenecks | Nature-Based Solutions</a:t>
            </a:r>
            <a:endParaRPr lang="en-US" dirty="0">
              <a:latin typeface="Tw Cen MT"/>
              <a:cs typeface="Arial"/>
            </a:endParaRPr>
          </a:p>
        </p:txBody>
      </p:sp>
      <p:sp>
        <p:nvSpPr>
          <p:cNvPr id="5" name="Rectangle: Rounded Corners 4">
            <a:extLst>
              <a:ext uri="{FF2B5EF4-FFF2-40B4-BE49-F238E27FC236}">
                <a16:creationId xmlns:a16="http://schemas.microsoft.com/office/drawing/2014/main" id="{B3A4F210-DFC1-14CC-A0CC-201E4AFF1695}"/>
              </a:ext>
            </a:extLst>
          </p:cNvPr>
          <p:cNvSpPr/>
          <p:nvPr/>
        </p:nvSpPr>
        <p:spPr>
          <a:xfrm>
            <a:off x="457200" y="752214"/>
            <a:ext cx="11338560" cy="1826199"/>
          </a:xfrm>
          <a:prstGeom prst="roundRect">
            <a:avLst>
              <a:gd name="adj" fmla="val 10000"/>
            </a:avLst>
          </a:prstGeom>
          <a:solidFill>
            <a:schemeClr val="tx2"/>
          </a:solidFill>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txBody>
          <a:bodyPr/>
          <a:lstStyle/>
          <a:p>
            <a:endParaRPr lang="en-GB" dirty="0"/>
          </a:p>
        </p:txBody>
      </p:sp>
      <p:sp>
        <p:nvSpPr>
          <p:cNvPr id="7" name="Free-form: Shape 6">
            <a:extLst>
              <a:ext uri="{FF2B5EF4-FFF2-40B4-BE49-F238E27FC236}">
                <a16:creationId xmlns:a16="http://schemas.microsoft.com/office/drawing/2014/main" id="{516F0AE1-BEE5-0BA9-2D05-FDBBC90C579F}"/>
              </a:ext>
            </a:extLst>
          </p:cNvPr>
          <p:cNvSpPr/>
          <p:nvPr/>
        </p:nvSpPr>
        <p:spPr>
          <a:xfrm>
            <a:off x="2347078" y="926881"/>
            <a:ext cx="9296282" cy="1476865"/>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algn="l" defTabSz="1066800">
              <a:lnSpc>
                <a:spcPct val="90000"/>
              </a:lnSpc>
              <a:spcBef>
                <a:spcPct val="0"/>
              </a:spcBef>
              <a:spcAft>
                <a:spcPct val="35000"/>
              </a:spcAft>
              <a:buNone/>
            </a:pPr>
            <a:r>
              <a:rPr lang="en-GB" sz="2400" b="1" kern="1200" dirty="0">
                <a:latin typeface="+mn-lt"/>
              </a:rPr>
              <a:t>Ecosystem restoration: </a:t>
            </a:r>
          </a:p>
          <a:p>
            <a:pPr marL="0" lvl="0" indent="0" algn="l" defTabSz="1066800">
              <a:lnSpc>
                <a:spcPct val="90000"/>
              </a:lnSpc>
              <a:spcBef>
                <a:spcPct val="0"/>
              </a:spcBef>
              <a:spcAft>
                <a:spcPct val="35000"/>
              </a:spcAft>
              <a:buNone/>
            </a:pPr>
            <a:r>
              <a:rPr lang="en-GB" sz="2400" kern="1200" dirty="0">
                <a:latin typeface="+mn-lt"/>
              </a:rPr>
              <a:t>Restoring and conserving wetlands, forests, mangroves, and green spaces to improve water quality, regulate water flow, sequester carbon, and enhance biodiversity</a:t>
            </a:r>
          </a:p>
        </p:txBody>
      </p:sp>
      <p:sp>
        <p:nvSpPr>
          <p:cNvPr id="8" name="Rectangle: Rounded Corners 7">
            <a:extLst>
              <a:ext uri="{FF2B5EF4-FFF2-40B4-BE49-F238E27FC236}">
                <a16:creationId xmlns:a16="http://schemas.microsoft.com/office/drawing/2014/main" id="{193F2510-3CDF-574D-49DD-58375112EBB2}"/>
              </a:ext>
            </a:extLst>
          </p:cNvPr>
          <p:cNvSpPr/>
          <p:nvPr/>
        </p:nvSpPr>
        <p:spPr>
          <a:xfrm>
            <a:off x="457200" y="2694901"/>
            <a:ext cx="11338560" cy="1722724"/>
          </a:xfrm>
          <a:prstGeom prst="roundRect">
            <a:avLst>
              <a:gd name="adj" fmla="val 10000"/>
            </a:avLst>
          </a:prstGeom>
          <a:solidFill>
            <a:schemeClr val="accent1"/>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txBody>
          <a:bodyPr/>
          <a:lstStyle/>
          <a:p>
            <a:endParaRPr lang="en-GB"/>
          </a:p>
        </p:txBody>
      </p:sp>
      <p:sp>
        <p:nvSpPr>
          <p:cNvPr id="10" name="Free-form: Shape 9">
            <a:extLst>
              <a:ext uri="{FF2B5EF4-FFF2-40B4-BE49-F238E27FC236}">
                <a16:creationId xmlns:a16="http://schemas.microsoft.com/office/drawing/2014/main" id="{08243D71-F320-1117-5308-727D7D82ABCF}"/>
              </a:ext>
            </a:extLst>
          </p:cNvPr>
          <p:cNvSpPr/>
          <p:nvPr/>
        </p:nvSpPr>
        <p:spPr>
          <a:xfrm>
            <a:off x="2347078" y="2869927"/>
            <a:ext cx="9296282" cy="1372673"/>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Sustainable agriculture: </a:t>
            </a:r>
          </a:p>
          <a:p>
            <a:pPr marL="0" lvl="0" indent="0" defTabSz="1066800">
              <a:lnSpc>
                <a:spcPct val="90000"/>
              </a:lnSpc>
              <a:spcBef>
                <a:spcPct val="0"/>
              </a:spcBef>
              <a:spcAft>
                <a:spcPct val="35000"/>
              </a:spcAft>
              <a:buNone/>
            </a:pPr>
            <a:r>
              <a:rPr lang="en-GB" sz="2400" kern="1200" dirty="0">
                <a:latin typeface="+mn-lt"/>
              </a:rPr>
              <a:t>Promoting agroforestry, organic farming, agroecology, and soil conservation practices to support ecosystem health while ensuring food security</a:t>
            </a:r>
          </a:p>
        </p:txBody>
      </p:sp>
      <p:sp>
        <p:nvSpPr>
          <p:cNvPr id="11" name="Rectangle: Rounded Corners 10">
            <a:extLst>
              <a:ext uri="{FF2B5EF4-FFF2-40B4-BE49-F238E27FC236}">
                <a16:creationId xmlns:a16="http://schemas.microsoft.com/office/drawing/2014/main" id="{659A7F91-E4EA-35B6-68EC-5415A19F9638}"/>
              </a:ext>
            </a:extLst>
          </p:cNvPr>
          <p:cNvSpPr/>
          <p:nvPr/>
        </p:nvSpPr>
        <p:spPr>
          <a:xfrm>
            <a:off x="457200" y="4534113"/>
            <a:ext cx="11338560" cy="1826199"/>
          </a:xfrm>
          <a:prstGeom prst="roundRect">
            <a:avLst>
              <a:gd name="adj" fmla="val 10000"/>
            </a:avLst>
          </a:prstGeom>
          <a:solidFill>
            <a:schemeClr val="accent5"/>
          </a:solidFill>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txBody>
          <a:bodyPr/>
          <a:lstStyle/>
          <a:p>
            <a:endParaRPr lang="en-GB" dirty="0"/>
          </a:p>
        </p:txBody>
      </p:sp>
      <p:sp>
        <p:nvSpPr>
          <p:cNvPr id="13" name="Free-form: Shape 12">
            <a:extLst>
              <a:ext uri="{FF2B5EF4-FFF2-40B4-BE49-F238E27FC236}">
                <a16:creationId xmlns:a16="http://schemas.microsoft.com/office/drawing/2014/main" id="{BC17443E-D6AB-C357-C49F-FB9E87414A31}"/>
              </a:ext>
            </a:extLst>
          </p:cNvPr>
          <p:cNvSpPr/>
          <p:nvPr/>
        </p:nvSpPr>
        <p:spPr>
          <a:xfrm>
            <a:off x="2347078" y="4797968"/>
            <a:ext cx="9296282" cy="1298489"/>
          </a:xfrm>
          <a:custGeom>
            <a:avLst/>
            <a:gdLst>
              <a:gd name="connsiteX0" fmla="*/ 0 w 9296282"/>
              <a:gd name="connsiteY0" fmla="*/ 0 h 1638781"/>
              <a:gd name="connsiteX1" fmla="*/ 9296282 w 9296282"/>
              <a:gd name="connsiteY1" fmla="*/ 0 h 1638781"/>
              <a:gd name="connsiteX2" fmla="*/ 9296282 w 9296282"/>
              <a:gd name="connsiteY2" fmla="*/ 1638781 h 1638781"/>
              <a:gd name="connsiteX3" fmla="*/ 0 w 9296282"/>
              <a:gd name="connsiteY3" fmla="*/ 1638781 h 1638781"/>
              <a:gd name="connsiteX4" fmla="*/ 0 w 9296282"/>
              <a:gd name="connsiteY4" fmla="*/ 0 h 1638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96282" h="1638781">
                <a:moveTo>
                  <a:pt x="0" y="0"/>
                </a:moveTo>
                <a:lnTo>
                  <a:pt x="9296282" y="0"/>
                </a:lnTo>
                <a:lnTo>
                  <a:pt x="9296282" y="1638781"/>
                </a:lnTo>
                <a:lnTo>
                  <a:pt x="0" y="1638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bg1">
              <a:hueOff val="0"/>
              <a:satOff val="0"/>
              <a:lumOff val="0"/>
              <a:alphaOff val="0"/>
            </a:schemeClr>
          </a:fontRef>
        </p:style>
        <p:txBody>
          <a:bodyPr spcFirstLastPara="0" vert="horz" wrap="square" lIns="173438" tIns="173438" rIns="173438" bIns="173438" numCol="1" spcCol="1270" anchor="ctr" anchorCtr="0">
            <a:noAutofit/>
          </a:bodyPr>
          <a:lstStyle/>
          <a:p>
            <a:pPr marL="0" lvl="0" indent="0" defTabSz="1066800">
              <a:lnSpc>
                <a:spcPct val="90000"/>
              </a:lnSpc>
              <a:spcBef>
                <a:spcPct val="0"/>
              </a:spcBef>
              <a:spcAft>
                <a:spcPct val="35000"/>
              </a:spcAft>
              <a:buNone/>
            </a:pPr>
            <a:r>
              <a:rPr lang="en-US" sz="2400" b="1" kern="1200" dirty="0">
                <a:latin typeface="+mn-lt"/>
              </a:rPr>
              <a:t>Green infrastructure: </a:t>
            </a:r>
          </a:p>
          <a:p>
            <a:pPr marL="0" lvl="0" indent="0" defTabSz="1066800">
              <a:lnSpc>
                <a:spcPct val="90000"/>
              </a:lnSpc>
              <a:spcBef>
                <a:spcPct val="0"/>
              </a:spcBef>
              <a:spcAft>
                <a:spcPct val="35000"/>
              </a:spcAft>
              <a:buNone/>
            </a:pPr>
            <a:r>
              <a:rPr lang="en-GB" sz="2400" kern="1200" dirty="0">
                <a:latin typeface="+mn-lt"/>
              </a:rPr>
              <a:t>Implementing green roofs, permeable pavements, rain gardens, and natural flood management techniques to manage storm-water runoff and reduce flooding</a:t>
            </a:r>
          </a:p>
        </p:txBody>
      </p:sp>
      <p:sp>
        <p:nvSpPr>
          <p:cNvPr id="6" name="Rectangle 5" descr="Forest scene">
            <a:extLst>
              <a:ext uri="{FF2B5EF4-FFF2-40B4-BE49-F238E27FC236}">
                <a16:creationId xmlns:a16="http://schemas.microsoft.com/office/drawing/2014/main" id="{7ED8394C-4020-163A-1E77-75AEC2C4394D}"/>
              </a:ext>
            </a:extLst>
          </p:cNvPr>
          <p:cNvSpPr/>
          <p:nvPr/>
        </p:nvSpPr>
        <p:spPr>
          <a:xfrm>
            <a:off x="948955" y="1159999"/>
            <a:ext cx="995458" cy="994486"/>
          </a:xfrm>
          <a:prstGeom prst="rect">
            <a:avLst/>
          </a:prstGeom>
          <a: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 name="Rectangle 8" descr="Plant">
            <a:extLst>
              <a:ext uri="{FF2B5EF4-FFF2-40B4-BE49-F238E27FC236}">
                <a16:creationId xmlns:a16="http://schemas.microsoft.com/office/drawing/2014/main" id="{53A2BE33-3544-8100-19C9-2A0B0E377C16}"/>
              </a:ext>
            </a:extLst>
          </p:cNvPr>
          <p:cNvSpPr/>
          <p:nvPr/>
        </p:nvSpPr>
        <p:spPr>
          <a:xfrm>
            <a:off x="948956" y="3050949"/>
            <a:ext cx="995458" cy="994486"/>
          </a:xfrm>
          <a:prstGeom prst="rect">
            <a:avLst/>
          </a:prstGeom>
          <a: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4" name="Rectangle 13" descr="Rainy scene">
            <a:extLst>
              <a:ext uri="{FF2B5EF4-FFF2-40B4-BE49-F238E27FC236}">
                <a16:creationId xmlns:a16="http://schemas.microsoft.com/office/drawing/2014/main" id="{3DD2275B-5F66-BE88-0707-11A62D875351}"/>
              </a:ext>
            </a:extLst>
          </p:cNvPr>
          <p:cNvSpPr/>
          <p:nvPr/>
        </p:nvSpPr>
        <p:spPr>
          <a:xfrm>
            <a:off x="948956" y="4941898"/>
            <a:ext cx="995458" cy="994486"/>
          </a:xfrm>
          <a:prstGeom prst="rect">
            <a:avLst/>
          </a:prstGeom>
          <a: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GB"/>
          </a:p>
        </p:txBody>
      </p:sp>
    </p:spTree>
    <p:extLst>
      <p:ext uri="{BB962C8B-B14F-4D97-AF65-F5344CB8AC3E}">
        <p14:creationId xmlns:p14="http://schemas.microsoft.com/office/powerpoint/2010/main" val="3855751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dirty="0"/>
              <a:t>5.3 Addressing Bottlenecks | Governance Solutions</a:t>
            </a:r>
            <a:endParaRPr lang="en-US" dirty="0">
              <a:latin typeface="Tw Cen MT"/>
              <a:cs typeface="Arial"/>
            </a:endParaRPr>
          </a:p>
        </p:txBody>
      </p:sp>
      <p:sp>
        <p:nvSpPr>
          <p:cNvPr id="5" name="Freeform 4"/>
          <p:cNvSpPr/>
          <p:nvPr/>
        </p:nvSpPr>
        <p:spPr>
          <a:xfrm>
            <a:off x="531223" y="905584"/>
            <a:ext cx="3591572" cy="5291143"/>
          </a:xfrm>
          <a:custGeom>
            <a:avLst/>
            <a:gdLst>
              <a:gd name="connsiteX0" fmla="*/ 0 w 3703855"/>
              <a:gd name="connsiteY0" fmla="*/ 370386 h 5486400"/>
              <a:gd name="connsiteX1" fmla="*/ 370386 w 3703855"/>
              <a:gd name="connsiteY1" fmla="*/ 0 h 5486400"/>
              <a:gd name="connsiteX2" fmla="*/ 3333470 w 3703855"/>
              <a:gd name="connsiteY2" fmla="*/ 0 h 5486400"/>
              <a:gd name="connsiteX3" fmla="*/ 3703856 w 3703855"/>
              <a:gd name="connsiteY3" fmla="*/ 370386 h 5486400"/>
              <a:gd name="connsiteX4" fmla="*/ 3703855 w 3703855"/>
              <a:gd name="connsiteY4" fmla="*/ 5116015 h 5486400"/>
              <a:gd name="connsiteX5" fmla="*/ 3333469 w 3703855"/>
              <a:gd name="connsiteY5" fmla="*/ 5486401 h 5486400"/>
              <a:gd name="connsiteX6" fmla="*/ 370386 w 3703855"/>
              <a:gd name="connsiteY6" fmla="*/ 5486400 h 5486400"/>
              <a:gd name="connsiteX7" fmla="*/ 0 w 3703855"/>
              <a:gd name="connsiteY7" fmla="*/ 5116014 h 5486400"/>
              <a:gd name="connsiteX8" fmla="*/ 0 w 3703855"/>
              <a:gd name="connsiteY8" fmla="*/ 370386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3855" h="5486400">
                <a:moveTo>
                  <a:pt x="0" y="370386"/>
                </a:moveTo>
                <a:cubicBezTo>
                  <a:pt x="0" y="165827"/>
                  <a:pt x="165827" y="0"/>
                  <a:pt x="370386" y="0"/>
                </a:cubicBezTo>
                <a:lnTo>
                  <a:pt x="3333470" y="0"/>
                </a:lnTo>
                <a:cubicBezTo>
                  <a:pt x="3538029" y="0"/>
                  <a:pt x="3703856" y="165827"/>
                  <a:pt x="3703856" y="370386"/>
                </a:cubicBezTo>
                <a:cubicBezTo>
                  <a:pt x="3703856" y="1952262"/>
                  <a:pt x="3703855" y="3534139"/>
                  <a:pt x="3703855" y="5116015"/>
                </a:cubicBezTo>
                <a:cubicBezTo>
                  <a:pt x="3703855" y="5320574"/>
                  <a:pt x="3538028" y="5486401"/>
                  <a:pt x="3333469" y="5486401"/>
                </a:cubicBezTo>
                <a:lnTo>
                  <a:pt x="370386" y="5486400"/>
                </a:lnTo>
                <a:cubicBezTo>
                  <a:pt x="165827" y="5486400"/>
                  <a:pt x="0" y="5320573"/>
                  <a:pt x="0" y="5116014"/>
                </a:cubicBezTo>
                <a:lnTo>
                  <a:pt x="0" y="370386"/>
                </a:lnTo>
                <a:close/>
              </a:path>
            </a:pathLst>
          </a:custGeom>
          <a:solidFill>
            <a:schemeClr val="accent1"/>
          </a:solid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spcFirstLastPara="0" vert="horz" wrap="square" lIns="170688" tIns="2365248" rIns="170688" bIns="1267968" numCol="1" spcCol="1270" anchor="ctr" anchorCtr="0">
            <a:noAutofit/>
          </a:bodyPr>
          <a:lstStyle/>
          <a:p>
            <a:pPr lvl="0" algn="ctr" defTabSz="1066800">
              <a:lnSpc>
                <a:spcPct val="90000"/>
              </a:lnSpc>
              <a:spcBef>
                <a:spcPct val="0"/>
              </a:spcBef>
              <a:spcAft>
                <a:spcPct val="35000"/>
              </a:spcAft>
            </a:pPr>
            <a:endParaRPr lang="en-US" sz="2400" b="1" kern="1200" dirty="0">
              <a:solidFill>
                <a:schemeClr val="bg1"/>
              </a:solidFill>
            </a:endParaRPr>
          </a:p>
          <a:p>
            <a:pPr lvl="0" algn="ctr" defTabSz="1066800">
              <a:lnSpc>
                <a:spcPct val="90000"/>
              </a:lnSpc>
              <a:spcBef>
                <a:spcPct val="0"/>
              </a:spcBef>
              <a:spcAft>
                <a:spcPct val="35000"/>
              </a:spcAft>
            </a:pPr>
            <a:r>
              <a:rPr lang="en-US" sz="2400" b="1" kern="1200" dirty="0">
                <a:solidFill>
                  <a:schemeClr val="bg1"/>
                </a:solidFill>
              </a:rPr>
              <a:t>Policy</a:t>
            </a:r>
            <a:r>
              <a:rPr lang="en-US" sz="2400" b="1" dirty="0">
                <a:solidFill>
                  <a:schemeClr val="bg1"/>
                </a:solidFill>
              </a:rPr>
              <a:t>                   </a:t>
            </a:r>
            <a:r>
              <a:rPr lang="en-US" sz="2400" b="1" kern="1200" dirty="0">
                <a:solidFill>
                  <a:schemeClr val="bg1"/>
                </a:solidFill>
              </a:rPr>
              <a:t>alignment</a:t>
            </a:r>
            <a:r>
              <a:rPr lang="en-US" sz="2400" kern="1200" dirty="0">
                <a:solidFill>
                  <a:schemeClr val="bg1"/>
                </a:solidFill>
              </a:rPr>
              <a:t>:</a:t>
            </a:r>
          </a:p>
          <a:p>
            <a:pPr lvl="0" algn="ctr" defTabSz="1066800">
              <a:lnSpc>
                <a:spcPct val="90000"/>
              </a:lnSpc>
              <a:spcBef>
                <a:spcPct val="0"/>
              </a:spcBef>
              <a:spcAft>
                <a:spcPct val="35000"/>
              </a:spcAft>
            </a:pPr>
            <a:r>
              <a:rPr lang="en-US" sz="2400" kern="1200" dirty="0">
                <a:solidFill>
                  <a:schemeClr val="bg1"/>
                </a:solidFill>
              </a:rPr>
              <a:t>Harmonizing policies and regulations across sectors; integrating the WEFE Nexus approach into national and regional policies</a:t>
            </a:r>
          </a:p>
        </p:txBody>
      </p:sp>
      <p:sp>
        <p:nvSpPr>
          <p:cNvPr id="6" name="Oval 5"/>
          <p:cNvSpPr/>
          <p:nvPr/>
        </p:nvSpPr>
        <p:spPr>
          <a:xfrm>
            <a:off x="1576443" y="1264784"/>
            <a:ext cx="1501132" cy="1501132"/>
          </a:xfrm>
          <a:prstGeom prst="ellipse">
            <a:avLst/>
          </a:prstGeom>
          <a:blipFill>
            <a:blip r:embed="rId2" cstate="print">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7" name="Freeform 6"/>
          <p:cNvSpPr/>
          <p:nvPr/>
        </p:nvSpPr>
        <p:spPr>
          <a:xfrm>
            <a:off x="4300214" y="905584"/>
            <a:ext cx="3591572" cy="5291144"/>
          </a:xfrm>
          <a:custGeom>
            <a:avLst/>
            <a:gdLst>
              <a:gd name="connsiteX0" fmla="*/ 0 w 3703855"/>
              <a:gd name="connsiteY0" fmla="*/ 370386 h 5486400"/>
              <a:gd name="connsiteX1" fmla="*/ 370386 w 3703855"/>
              <a:gd name="connsiteY1" fmla="*/ 0 h 5486400"/>
              <a:gd name="connsiteX2" fmla="*/ 3333470 w 3703855"/>
              <a:gd name="connsiteY2" fmla="*/ 0 h 5486400"/>
              <a:gd name="connsiteX3" fmla="*/ 3703856 w 3703855"/>
              <a:gd name="connsiteY3" fmla="*/ 370386 h 5486400"/>
              <a:gd name="connsiteX4" fmla="*/ 3703855 w 3703855"/>
              <a:gd name="connsiteY4" fmla="*/ 5116015 h 5486400"/>
              <a:gd name="connsiteX5" fmla="*/ 3333469 w 3703855"/>
              <a:gd name="connsiteY5" fmla="*/ 5486401 h 5486400"/>
              <a:gd name="connsiteX6" fmla="*/ 370386 w 3703855"/>
              <a:gd name="connsiteY6" fmla="*/ 5486400 h 5486400"/>
              <a:gd name="connsiteX7" fmla="*/ 0 w 3703855"/>
              <a:gd name="connsiteY7" fmla="*/ 5116014 h 5486400"/>
              <a:gd name="connsiteX8" fmla="*/ 0 w 3703855"/>
              <a:gd name="connsiteY8" fmla="*/ 370386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3855" h="5486400">
                <a:moveTo>
                  <a:pt x="0" y="370386"/>
                </a:moveTo>
                <a:cubicBezTo>
                  <a:pt x="0" y="165827"/>
                  <a:pt x="165827" y="0"/>
                  <a:pt x="370386" y="0"/>
                </a:cubicBezTo>
                <a:lnTo>
                  <a:pt x="3333470" y="0"/>
                </a:lnTo>
                <a:cubicBezTo>
                  <a:pt x="3538029" y="0"/>
                  <a:pt x="3703856" y="165827"/>
                  <a:pt x="3703856" y="370386"/>
                </a:cubicBezTo>
                <a:cubicBezTo>
                  <a:pt x="3703856" y="1952262"/>
                  <a:pt x="3703855" y="3534139"/>
                  <a:pt x="3703855" y="5116015"/>
                </a:cubicBezTo>
                <a:cubicBezTo>
                  <a:pt x="3703855" y="5320574"/>
                  <a:pt x="3538028" y="5486401"/>
                  <a:pt x="3333469" y="5486401"/>
                </a:cubicBezTo>
                <a:lnTo>
                  <a:pt x="370386" y="5486400"/>
                </a:lnTo>
                <a:cubicBezTo>
                  <a:pt x="165827" y="5486400"/>
                  <a:pt x="0" y="5320573"/>
                  <a:pt x="0" y="5116014"/>
                </a:cubicBezTo>
                <a:lnTo>
                  <a:pt x="0" y="370386"/>
                </a:lnTo>
                <a:close/>
              </a:path>
            </a:pathLst>
          </a:custGeom>
          <a:solidFill>
            <a:schemeClr val="accent2"/>
          </a:solid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spcFirstLastPara="0" vert="horz" wrap="square" lIns="170688" tIns="2365248" rIns="170688" bIns="1267968" numCol="1" spcCol="1270" anchor="ctr" anchorCtr="0">
            <a:noAutofit/>
          </a:bodyPr>
          <a:lstStyle/>
          <a:p>
            <a:pPr lvl="0" algn="ctr" defTabSz="1066800">
              <a:lnSpc>
                <a:spcPct val="90000"/>
              </a:lnSpc>
              <a:spcBef>
                <a:spcPct val="0"/>
              </a:spcBef>
              <a:spcAft>
                <a:spcPct val="35000"/>
              </a:spcAft>
            </a:pPr>
            <a:endParaRPr lang="en-US" sz="2400" b="1" kern="1200" dirty="0">
              <a:solidFill>
                <a:schemeClr val="bg1"/>
              </a:solidFill>
            </a:endParaRPr>
          </a:p>
          <a:p>
            <a:pPr lvl="0" algn="ctr" defTabSz="1066800">
              <a:lnSpc>
                <a:spcPct val="90000"/>
              </a:lnSpc>
              <a:spcBef>
                <a:spcPct val="0"/>
              </a:spcBef>
              <a:spcAft>
                <a:spcPct val="35000"/>
              </a:spcAft>
            </a:pPr>
            <a:r>
              <a:rPr lang="en-US" sz="2400" b="1" kern="1200" dirty="0">
                <a:solidFill>
                  <a:schemeClr val="bg1"/>
                </a:solidFill>
              </a:rPr>
              <a:t>Cross-sectoral </a:t>
            </a:r>
            <a:r>
              <a:rPr lang="en-US" sz="2400" b="1" dirty="0">
                <a:solidFill>
                  <a:schemeClr val="bg1"/>
                </a:solidFill>
              </a:rPr>
              <a:t>c</a:t>
            </a:r>
            <a:r>
              <a:rPr lang="en-US" sz="2400" b="1" kern="1200" dirty="0">
                <a:solidFill>
                  <a:schemeClr val="bg1"/>
                </a:solidFill>
              </a:rPr>
              <a:t>oordination</a:t>
            </a:r>
            <a:r>
              <a:rPr lang="en-US" sz="2400" kern="1200" dirty="0">
                <a:solidFill>
                  <a:schemeClr val="bg1"/>
                </a:solidFill>
              </a:rPr>
              <a:t>: </a:t>
            </a:r>
          </a:p>
          <a:p>
            <a:pPr lvl="0" algn="ctr" defTabSz="1066800">
              <a:lnSpc>
                <a:spcPct val="90000"/>
              </a:lnSpc>
              <a:spcBef>
                <a:spcPct val="0"/>
              </a:spcBef>
              <a:spcAft>
                <a:spcPct val="35000"/>
              </a:spcAft>
            </a:pPr>
            <a:r>
              <a:rPr lang="en-US" sz="2400" dirty="0">
                <a:solidFill>
                  <a:schemeClr val="bg1"/>
                </a:solidFill>
              </a:rPr>
              <a:t>S</a:t>
            </a:r>
            <a:r>
              <a:rPr lang="en-US" sz="2400" kern="1200" dirty="0">
                <a:solidFill>
                  <a:schemeClr val="bg1"/>
                </a:solidFill>
              </a:rPr>
              <a:t>trengthening coordination mechanisms among different government agencies, ministries, and stakeholders</a:t>
            </a:r>
          </a:p>
        </p:txBody>
      </p:sp>
      <p:sp>
        <p:nvSpPr>
          <p:cNvPr id="8" name="Oval 7"/>
          <p:cNvSpPr/>
          <p:nvPr/>
        </p:nvSpPr>
        <p:spPr>
          <a:xfrm>
            <a:off x="5345434" y="1264784"/>
            <a:ext cx="1501132" cy="1501132"/>
          </a:xfrm>
          <a:prstGeom prst="ellipse">
            <a:avLst/>
          </a:prstGeom>
          <a: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en-US"/>
          </a:p>
        </p:txBody>
      </p:sp>
      <p:sp>
        <p:nvSpPr>
          <p:cNvPr id="9" name="Freeform 8"/>
          <p:cNvSpPr/>
          <p:nvPr/>
        </p:nvSpPr>
        <p:spPr>
          <a:xfrm>
            <a:off x="8161166" y="905582"/>
            <a:ext cx="3591572" cy="5291143"/>
          </a:xfrm>
          <a:custGeom>
            <a:avLst/>
            <a:gdLst>
              <a:gd name="connsiteX0" fmla="*/ 0 w 3703855"/>
              <a:gd name="connsiteY0" fmla="*/ 370386 h 5486400"/>
              <a:gd name="connsiteX1" fmla="*/ 370386 w 3703855"/>
              <a:gd name="connsiteY1" fmla="*/ 0 h 5486400"/>
              <a:gd name="connsiteX2" fmla="*/ 3333470 w 3703855"/>
              <a:gd name="connsiteY2" fmla="*/ 0 h 5486400"/>
              <a:gd name="connsiteX3" fmla="*/ 3703856 w 3703855"/>
              <a:gd name="connsiteY3" fmla="*/ 370386 h 5486400"/>
              <a:gd name="connsiteX4" fmla="*/ 3703855 w 3703855"/>
              <a:gd name="connsiteY4" fmla="*/ 5116015 h 5486400"/>
              <a:gd name="connsiteX5" fmla="*/ 3333469 w 3703855"/>
              <a:gd name="connsiteY5" fmla="*/ 5486401 h 5486400"/>
              <a:gd name="connsiteX6" fmla="*/ 370386 w 3703855"/>
              <a:gd name="connsiteY6" fmla="*/ 5486400 h 5486400"/>
              <a:gd name="connsiteX7" fmla="*/ 0 w 3703855"/>
              <a:gd name="connsiteY7" fmla="*/ 5116014 h 5486400"/>
              <a:gd name="connsiteX8" fmla="*/ 0 w 3703855"/>
              <a:gd name="connsiteY8" fmla="*/ 370386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703855" h="5486400">
                <a:moveTo>
                  <a:pt x="0" y="370386"/>
                </a:moveTo>
                <a:cubicBezTo>
                  <a:pt x="0" y="165827"/>
                  <a:pt x="165827" y="0"/>
                  <a:pt x="370386" y="0"/>
                </a:cubicBezTo>
                <a:lnTo>
                  <a:pt x="3333470" y="0"/>
                </a:lnTo>
                <a:cubicBezTo>
                  <a:pt x="3538029" y="0"/>
                  <a:pt x="3703856" y="165827"/>
                  <a:pt x="3703856" y="370386"/>
                </a:cubicBezTo>
                <a:cubicBezTo>
                  <a:pt x="3703856" y="1952262"/>
                  <a:pt x="3703855" y="3534139"/>
                  <a:pt x="3703855" y="5116015"/>
                </a:cubicBezTo>
                <a:cubicBezTo>
                  <a:pt x="3703855" y="5320574"/>
                  <a:pt x="3538028" y="5486401"/>
                  <a:pt x="3333469" y="5486401"/>
                </a:cubicBezTo>
                <a:lnTo>
                  <a:pt x="370386" y="5486400"/>
                </a:lnTo>
                <a:cubicBezTo>
                  <a:pt x="165827" y="5486400"/>
                  <a:pt x="0" y="5320573"/>
                  <a:pt x="0" y="5116014"/>
                </a:cubicBezTo>
                <a:lnTo>
                  <a:pt x="0" y="370386"/>
                </a:lnTo>
                <a:close/>
              </a:path>
            </a:pathLst>
          </a:custGeom>
          <a:solidFill>
            <a:schemeClr val="accent3"/>
          </a:solidFill>
        </p:spPr>
        <p:style>
          <a:lnRef idx="2">
            <a:schemeClr val="lt1">
              <a:alpha val="0"/>
              <a:hueOff val="0"/>
              <a:satOff val="0"/>
              <a:lumOff val="0"/>
              <a:alphaOff val="0"/>
            </a:schemeClr>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spcFirstLastPara="0" vert="horz" wrap="square" lIns="170688" tIns="2365248" rIns="170688" bIns="1267968" numCol="1" spcCol="1270" anchor="ctr" anchorCtr="0">
            <a:noAutofit/>
          </a:bodyPr>
          <a:lstStyle/>
          <a:p>
            <a:pPr lvl="0" algn="ctr" defTabSz="1066800">
              <a:lnSpc>
                <a:spcPct val="90000"/>
              </a:lnSpc>
              <a:spcBef>
                <a:spcPct val="0"/>
              </a:spcBef>
              <a:spcAft>
                <a:spcPct val="35000"/>
              </a:spcAft>
            </a:pPr>
            <a:r>
              <a:rPr lang="en-US" sz="2400" b="1" kern="1200" dirty="0">
                <a:solidFill>
                  <a:schemeClr val="bg1"/>
                </a:solidFill>
              </a:rPr>
              <a:t>Transparent</a:t>
            </a:r>
            <a:r>
              <a:rPr lang="en-US" sz="2400" b="1" dirty="0">
                <a:solidFill>
                  <a:schemeClr val="bg1"/>
                </a:solidFill>
              </a:rPr>
              <a:t>           </a:t>
            </a:r>
            <a:r>
              <a:rPr lang="en-US" sz="2400" b="1" kern="1200" dirty="0">
                <a:solidFill>
                  <a:schemeClr val="bg1"/>
                </a:solidFill>
              </a:rPr>
              <a:t>decision-making</a:t>
            </a:r>
            <a:r>
              <a:rPr lang="en-US" sz="2400" kern="1200" dirty="0">
                <a:solidFill>
                  <a:schemeClr val="bg1"/>
                </a:solidFill>
              </a:rPr>
              <a:t>: </a:t>
            </a:r>
          </a:p>
          <a:p>
            <a:pPr lvl="0" algn="ctr" defTabSz="1066800">
              <a:lnSpc>
                <a:spcPct val="90000"/>
              </a:lnSpc>
              <a:spcBef>
                <a:spcPct val="0"/>
              </a:spcBef>
              <a:spcAft>
                <a:spcPct val="35000"/>
              </a:spcAft>
            </a:pPr>
            <a:r>
              <a:rPr lang="en-US" sz="2400" kern="1200" dirty="0">
                <a:solidFill>
                  <a:schemeClr val="bg1"/>
                </a:solidFill>
              </a:rPr>
              <a:t>Ensuring transparency in decision-making processes and engaging the public in resource management discussions</a:t>
            </a:r>
          </a:p>
        </p:txBody>
      </p:sp>
      <p:sp>
        <p:nvSpPr>
          <p:cNvPr id="10" name="Oval 9" descr="Meeting"/>
          <p:cNvSpPr/>
          <p:nvPr/>
        </p:nvSpPr>
        <p:spPr>
          <a:xfrm>
            <a:off x="9206386" y="1264784"/>
            <a:ext cx="1501132" cy="1501132"/>
          </a:xfrm>
          <a:prstGeom prst="ellipse">
            <a:avLst/>
          </a:prstGeom>
          <a: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endParaRPr lang="en-US"/>
          </a:p>
        </p:txBody>
      </p:sp>
    </p:spTree>
    <p:extLst>
      <p:ext uri="{BB962C8B-B14F-4D97-AF65-F5344CB8AC3E}">
        <p14:creationId xmlns:p14="http://schemas.microsoft.com/office/powerpoint/2010/main" val="23705132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4205-5EB9-4FBF-B856-2B83D0A71F7B}"/>
              </a:ext>
            </a:extLst>
          </p:cNvPr>
          <p:cNvSpPr>
            <a:spLocks noGrp="1"/>
          </p:cNvSpPr>
          <p:nvPr>
            <p:ph type="title"/>
          </p:nvPr>
        </p:nvSpPr>
        <p:spPr/>
        <p:txBody>
          <a:bodyPr>
            <a:normAutofit fontScale="90000"/>
          </a:bodyPr>
          <a:lstStyle/>
          <a:p>
            <a:r>
              <a:rPr lang="en-US" dirty="0"/>
              <a:t>5.3 Addressing Bottlenecks | Market-Based Solutions</a:t>
            </a:r>
            <a:endParaRPr lang="en-US" dirty="0">
              <a:latin typeface="Tw Cen MT"/>
              <a:cs typeface="Arial"/>
            </a:endParaRPr>
          </a:p>
        </p:txBody>
      </p:sp>
      <p:sp>
        <p:nvSpPr>
          <p:cNvPr id="12" name="Free-form: Shape 11">
            <a:extLst>
              <a:ext uri="{FF2B5EF4-FFF2-40B4-BE49-F238E27FC236}">
                <a16:creationId xmlns:a16="http://schemas.microsoft.com/office/drawing/2014/main" id="{BFA65156-6AA8-FAEE-B404-AE53AD9C0558}"/>
              </a:ext>
            </a:extLst>
          </p:cNvPr>
          <p:cNvSpPr/>
          <p:nvPr/>
        </p:nvSpPr>
        <p:spPr>
          <a:xfrm>
            <a:off x="531223" y="1008991"/>
            <a:ext cx="3704221"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1"/>
          </a:solidFill>
          <a:ln>
            <a:no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algn="l" defTabSz="1066800">
              <a:lnSpc>
                <a:spcPct val="90000"/>
              </a:lnSpc>
              <a:spcBef>
                <a:spcPct val="0"/>
              </a:spcBef>
              <a:spcAft>
                <a:spcPct val="35000"/>
              </a:spcAft>
              <a:buNone/>
            </a:pPr>
            <a:r>
              <a:rPr lang="en-US" sz="2400" b="1" u="sng" kern="1200" dirty="0"/>
              <a:t>Sustainable investment:</a:t>
            </a:r>
          </a:p>
          <a:p>
            <a:pPr marL="0" lvl="0" indent="0" algn="l" defTabSz="1066800">
              <a:lnSpc>
                <a:spcPct val="90000"/>
              </a:lnSpc>
              <a:spcBef>
                <a:spcPct val="0"/>
              </a:spcBef>
              <a:spcAft>
                <a:spcPct val="35000"/>
              </a:spcAft>
              <a:buNone/>
            </a:pPr>
            <a:r>
              <a:rPr lang="en-GB" sz="2400" kern="1200" dirty="0"/>
              <a:t>Encouraging investment in sustainable water, energy, and food projects through green bonds, impact investing, and sustainable finance mechanisms</a:t>
            </a:r>
          </a:p>
        </p:txBody>
      </p:sp>
      <p:sp>
        <p:nvSpPr>
          <p:cNvPr id="13" name="Free-form: Shape 12">
            <a:extLst>
              <a:ext uri="{FF2B5EF4-FFF2-40B4-BE49-F238E27FC236}">
                <a16:creationId xmlns:a16="http://schemas.microsoft.com/office/drawing/2014/main" id="{963E8436-8109-4E4B-78B9-1DA2F41A7941}"/>
              </a:ext>
            </a:extLst>
          </p:cNvPr>
          <p:cNvSpPr/>
          <p:nvPr/>
        </p:nvSpPr>
        <p:spPr>
          <a:xfrm>
            <a:off x="531223" y="1398660"/>
            <a:ext cx="3704221"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01</a:t>
            </a:r>
            <a:endParaRPr lang="en-US" sz="2400" b="1" kern="1200" dirty="0">
              <a:latin typeface="Tw Cen MT" panose="020B0602020104020603" pitchFamily="34" charset="0"/>
            </a:endParaRPr>
          </a:p>
        </p:txBody>
      </p:sp>
      <p:sp>
        <p:nvSpPr>
          <p:cNvPr id="14" name="Free-form: Shape 13">
            <a:extLst>
              <a:ext uri="{FF2B5EF4-FFF2-40B4-BE49-F238E27FC236}">
                <a16:creationId xmlns:a16="http://schemas.microsoft.com/office/drawing/2014/main" id="{A4D09334-163A-2B2E-3FA1-652EE8A9CA82}"/>
              </a:ext>
            </a:extLst>
          </p:cNvPr>
          <p:cNvSpPr/>
          <p:nvPr/>
        </p:nvSpPr>
        <p:spPr>
          <a:xfrm>
            <a:off x="4409427" y="1008991"/>
            <a:ext cx="3657585"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2"/>
          </a:solidFill>
          <a:ln>
            <a:noFill/>
          </a:ln>
        </p:spPr>
        <p:style>
          <a:lnRef idx="2">
            <a:schemeClr val="accent5">
              <a:hueOff val="-3676672"/>
              <a:satOff val="-5114"/>
              <a:lumOff val="-1961"/>
              <a:alphaOff val="0"/>
            </a:schemeClr>
          </a:lnRef>
          <a:fillRef idx="1">
            <a:schemeClr val="accent5">
              <a:hueOff val="-3676672"/>
              <a:satOff val="-5114"/>
              <a:lumOff val="-1961"/>
              <a:alphaOff val="0"/>
            </a:schemeClr>
          </a:fillRef>
          <a:effectRef idx="0">
            <a:schemeClr val="accent5">
              <a:hueOff val="-3676672"/>
              <a:satOff val="-5114"/>
              <a:lumOff val="-1961"/>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defTabSz="1066800">
              <a:lnSpc>
                <a:spcPct val="90000"/>
              </a:lnSpc>
              <a:spcBef>
                <a:spcPct val="0"/>
              </a:spcBef>
              <a:spcAft>
                <a:spcPct val="35000"/>
              </a:spcAft>
              <a:buNone/>
            </a:pPr>
            <a:r>
              <a:rPr lang="en-US" sz="2400" b="1" u="sng" kern="1200" dirty="0">
                <a:solidFill>
                  <a:schemeClr val="bg1"/>
                </a:solidFill>
              </a:rPr>
              <a:t>Carbon markets:</a:t>
            </a:r>
          </a:p>
          <a:p>
            <a:pPr marL="0" lvl="0" indent="0" defTabSz="1066800">
              <a:lnSpc>
                <a:spcPct val="90000"/>
              </a:lnSpc>
              <a:spcBef>
                <a:spcPct val="0"/>
              </a:spcBef>
              <a:spcAft>
                <a:spcPct val="35000"/>
              </a:spcAft>
              <a:buNone/>
            </a:pPr>
            <a:r>
              <a:rPr lang="en-GB" sz="2400" kern="1200" dirty="0">
                <a:solidFill>
                  <a:schemeClr val="bg1"/>
                </a:solidFill>
              </a:rPr>
              <a:t>Implementing carbon trading and pricing mechanisms to incentivize businesses to reduce emissions and invest in green technologies</a:t>
            </a:r>
          </a:p>
        </p:txBody>
      </p:sp>
      <p:sp>
        <p:nvSpPr>
          <p:cNvPr id="15" name="Free-form: Shape 14">
            <a:extLst>
              <a:ext uri="{FF2B5EF4-FFF2-40B4-BE49-F238E27FC236}">
                <a16:creationId xmlns:a16="http://schemas.microsoft.com/office/drawing/2014/main" id="{9B22D657-EDC9-2547-A5D6-FC82C831CCFC}"/>
              </a:ext>
            </a:extLst>
          </p:cNvPr>
          <p:cNvSpPr/>
          <p:nvPr/>
        </p:nvSpPr>
        <p:spPr>
          <a:xfrm>
            <a:off x="4409427" y="1398662"/>
            <a:ext cx="3657585"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3676672"/>
              <a:satOff val="-5114"/>
              <a:lumOff val="-1961"/>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02</a:t>
            </a:r>
            <a:endParaRPr lang="en-US" sz="2400" b="1" kern="1200" dirty="0">
              <a:latin typeface="Tw Cen MT" panose="020B0602020104020603" pitchFamily="34" charset="0"/>
            </a:endParaRPr>
          </a:p>
        </p:txBody>
      </p:sp>
      <p:sp>
        <p:nvSpPr>
          <p:cNvPr id="16" name="Free-form: Shape 15">
            <a:extLst>
              <a:ext uri="{FF2B5EF4-FFF2-40B4-BE49-F238E27FC236}">
                <a16:creationId xmlns:a16="http://schemas.microsoft.com/office/drawing/2014/main" id="{29C5F3BB-79B7-E533-64F3-FB19F76CC278}"/>
              </a:ext>
            </a:extLst>
          </p:cNvPr>
          <p:cNvSpPr/>
          <p:nvPr/>
        </p:nvSpPr>
        <p:spPr>
          <a:xfrm>
            <a:off x="8240995" y="1008991"/>
            <a:ext cx="3704222"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3"/>
          </a:solidFill>
          <a:ln>
            <a:noFill/>
          </a:ln>
        </p:spPr>
        <p:style>
          <a:lnRef idx="2">
            <a:schemeClr val="accent5">
              <a:hueOff val="-7353344"/>
              <a:satOff val="-10228"/>
              <a:lumOff val="-3922"/>
              <a:alphaOff val="0"/>
            </a:schemeClr>
          </a:lnRef>
          <a:fillRef idx="1">
            <a:schemeClr val="accent5">
              <a:hueOff val="-7353344"/>
              <a:satOff val="-10228"/>
              <a:lumOff val="-3922"/>
              <a:alphaOff val="0"/>
            </a:schemeClr>
          </a:fillRef>
          <a:effectRef idx="0">
            <a:schemeClr val="accent5">
              <a:hueOff val="-7353344"/>
              <a:satOff val="-10228"/>
              <a:lumOff val="-3922"/>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defTabSz="1066800">
              <a:lnSpc>
                <a:spcPct val="90000"/>
              </a:lnSpc>
              <a:spcBef>
                <a:spcPct val="0"/>
              </a:spcBef>
              <a:spcAft>
                <a:spcPct val="35000"/>
              </a:spcAft>
              <a:buNone/>
            </a:pPr>
            <a:r>
              <a:rPr lang="en-US" sz="2400" b="1" u="sng" kern="1200" dirty="0"/>
              <a:t>Water and energy pricing: </a:t>
            </a:r>
          </a:p>
          <a:p>
            <a:pPr marL="0" lvl="0" indent="0" defTabSz="1066800">
              <a:lnSpc>
                <a:spcPct val="90000"/>
              </a:lnSpc>
              <a:spcBef>
                <a:spcPct val="0"/>
              </a:spcBef>
              <a:spcAft>
                <a:spcPct val="35000"/>
              </a:spcAft>
              <a:buNone/>
            </a:pPr>
            <a:r>
              <a:rPr lang="en-GB" sz="2400" kern="1200" dirty="0"/>
              <a:t>Implementing progressive pricing models for water and energy to encourage efficient resource usage and discourage wasteful consumption</a:t>
            </a:r>
          </a:p>
        </p:txBody>
      </p:sp>
      <p:sp>
        <p:nvSpPr>
          <p:cNvPr id="17" name="Free-form: Shape 16">
            <a:extLst>
              <a:ext uri="{FF2B5EF4-FFF2-40B4-BE49-F238E27FC236}">
                <a16:creationId xmlns:a16="http://schemas.microsoft.com/office/drawing/2014/main" id="{3FD3CC2E-0CB6-F3F9-B35E-6967FF44716C}"/>
              </a:ext>
            </a:extLst>
          </p:cNvPr>
          <p:cNvSpPr/>
          <p:nvPr/>
        </p:nvSpPr>
        <p:spPr>
          <a:xfrm>
            <a:off x="8240996" y="1398662"/>
            <a:ext cx="3704221"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7353344"/>
              <a:satOff val="-10228"/>
              <a:lumOff val="-3922"/>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03</a:t>
            </a:r>
            <a:endParaRPr lang="en-US" sz="2400" b="1" kern="1200" dirty="0">
              <a:latin typeface="Tw Cen MT" panose="020B0602020104020603" pitchFamily="34" charset="0"/>
            </a:endParaRPr>
          </a:p>
        </p:txBody>
      </p:sp>
    </p:spTree>
    <p:extLst>
      <p:ext uri="{BB962C8B-B14F-4D97-AF65-F5344CB8AC3E}">
        <p14:creationId xmlns:p14="http://schemas.microsoft.com/office/powerpoint/2010/main" val="36872549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B4205-5EB9-4FBF-B856-2B83D0A71F7B}"/>
              </a:ext>
            </a:extLst>
          </p:cNvPr>
          <p:cNvSpPr>
            <a:spLocks noGrp="1"/>
          </p:cNvSpPr>
          <p:nvPr>
            <p:ph type="title"/>
          </p:nvPr>
        </p:nvSpPr>
        <p:spPr/>
        <p:txBody>
          <a:bodyPr>
            <a:normAutofit fontScale="90000"/>
          </a:bodyPr>
          <a:lstStyle/>
          <a:p>
            <a:r>
              <a:rPr lang="en-US" dirty="0"/>
              <a:t>5.3 Addressing Bottlenecks | Demand-Based Solutions</a:t>
            </a:r>
            <a:endParaRPr lang="en-US" dirty="0">
              <a:latin typeface="Tw Cen MT"/>
              <a:cs typeface="Arial"/>
            </a:endParaRPr>
          </a:p>
        </p:txBody>
      </p:sp>
      <p:sp>
        <p:nvSpPr>
          <p:cNvPr id="12" name="Free-form: Shape 11">
            <a:extLst>
              <a:ext uri="{FF2B5EF4-FFF2-40B4-BE49-F238E27FC236}">
                <a16:creationId xmlns:a16="http://schemas.microsoft.com/office/drawing/2014/main" id="{BFA65156-6AA8-FAEE-B404-AE53AD9C0558}"/>
              </a:ext>
            </a:extLst>
          </p:cNvPr>
          <p:cNvSpPr/>
          <p:nvPr/>
        </p:nvSpPr>
        <p:spPr>
          <a:xfrm>
            <a:off x="531223" y="1008991"/>
            <a:ext cx="3704221"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tx2"/>
          </a:solidFill>
          <a:ln>
            <a:no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algn="l" defTabSz="1066800">
              <a:lnSpc>
                <a:spcPct val="90000"/>
              </a:lnSpc>
              <a:spcBef>
                <a:spcPct val="0"/>
              </a:spcBef>
              <a:spcAft>
                <a:spcPct val="35000"/>
              </a:spcAft>
              <a:buNone/>
            </a:pPr>
            <a:r>
              <a:rPr lang="en-US" sz="2400" b="1" u="sng" kern="1200" dirty="0"/>
              <a:t>Behavioral change: </a:t>
            </a:r>
          </a:p>
          <a:p>
            <a:pPr marL="0" lvl="0" indent="0" algn="l" defTabSz="1066800">
              <a:lnSpc>
                <a:spcPct val="90000"/>
              </a:lnSpc>
              <a:spcBef>
                <a:spcPct val="0"/>
              </a:spcBef>
              <a:spcAft>
                <a:spcPct val="35000"/>
              </a:spcAft>
              <a:buNone/>
            </a:pPr>
            <a:r>
              <a:rPr lang="en-GB" sz="2400" kern="1200" dirty="0"/>
              <a:t>Raising awareness and promoting </a:t>
            </a:r>
            <a:r>
              <a:rPr lang="en-GB" sz="2400" kern="1200" dirty="0" err="1"/>
              <a:t>behavioral</a:t>
            </a:r>
            <a:r>
              <a:rPr lang="en-GB" sz="2400" kern="1200" dirty="0"/>
              <a:t> change among consumers to foster responsible resource use and conservation</a:t>
            </a:r>
          </a:p>
        </p:txBody>
      </p:sp>
      <p:sp>
        <p:nvSpPr>
          <p:cNvPr id="13" name="Free-form: Shape 12">
            <a:extLst>
              <a:ext uri="{FF2B5EF4-FFF2-40B4-BE49-F238E27FC236}">
                <a16:creationId xmlns:a16="http://schemas.microsoft.com/office/drawing/2014/main" id="{963E8436-8109-4E4B-78B9-1DA2F41A7941}"/>
              </a:ext>
            </a:extLst>
          </p:cNvPr>
          <p:cNvSpPr/>
          <p:nvPr/>
        </p:nvSpPr>
        <p:spPr>
          <a:xfrm>
            <a:off x="531223" y="1398660"/>
            <a:ext cx="3704221"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0"/>
              <a:satOff val="0"/>
              <a:lumOff val="0"/>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01</a:t>
            </a:r>
            <a:endParaRPr lang="en-US" sz="2400" b="1" kern="1200" dirty="0">
              <a:latin typeface="Tw Cen MT" panose="020B0602020104020603" pitchFamily="34" charset="0"/>
            </a:endParaRPr>
          </a:p>
        </p:txBody>
      </p:sp>
      <p:sp>
        <p:nvSpPr>
          <p:cNvPr id="14" name="Free-form: Shape 13">
            <a:extLst>
              <a:ext uri="{FF2B5EF4-FFF2-40B4-BE49-F238E27FC236}">
                <a16:creationId xmlns:a16="http://schemas.microsoft.com/office/drawing/2014/main" id="{A4D09334-163A-2B2E-3FA1-652EE8A9CA82}"/>
              </a:ext>
            </a:extLst>
          </p:cNvPr>
          <p:cNvSpPr/>
          <p:nvPr/>
        </p:nvSpPr>
        <p:spPr>
          <a:xfrm>
            <a:off x="4409427" y="1008991"/>
            <a:ext cx="3657585"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1"/>
          </a:solidFill>
          <a:ln>
            <a:noFill/>
          </a:ln>
        </p:spPr>
        <p:style>
          <a:lnRef idx="2">
            <a:schemeClr val="accent5">
              <a:hueOff val="-3676672"/>
              <a:satOff val="-5114"/>
              <a:lumOff val="-1961"/>
              <a:alphaOff val="0"/>
            </a:schemeClr>
          </a:lnRef>
          <a:fillRef idx="1">
            <a:schemeClr val="accent5">
              <a:hueOff val="-3676672"/>
              <a:satOff val="-5114"/>
              <a:lumOff val="-1961"/>
              <a:alphaOff val="0"/>
            </a:schemeClr>
          </a:fillRef>
          <a:effectRef idx="0">
            <a:schemeClr val="accent5">
              <a:hueOff val="-3676672"/>
              <a:satOff val="-5114"/>
              <a:lumOff val="-1961"/>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defTabSz="1066800">
              <a:lnSpc>
                <a:spcPct val="90000"/>
              </a:lnSpc>
              <a:spcBef>
                <a:spcPct val="0"/>
              </a:spcBef>
              <a:spcAft>
                <a:spcPct val="35000"/>
              </a:spcAft>
              <a:buNone/>
            </a:pPr>
            <a:r>
              <a:rPr lang="en-US" sz="2400" b="1" u="sng" kern="1200" dirty="0">
                <a:solidFill>
                  <a:schemeClr val="bg1"/>
                </a:solidFill>
              </a:rPr>
              <a:t>Education and capacity building: </a:t>
            </a:r>
          </a:p>
          <a:p>
            <a:pPr marL="0" lvl="0" indent="0" defTabSz="1066800">
              <a:lnSpc>
                <a:spcPct val="90000"/>
              </a:lnSpc>
              <a:spcBef>
                <a:spcPct val="0"/>
              </a:spcBef>
              <a:spcAft>
                <a:spcPct val="35000"/>
              </a:spcAft>
              <a:buNone/>
            </a:pPr>
            <a:r>
              <a:rPr lang="en-GB" sz="2400" kern="1200" dirty="0">
                <a:solidFill>
                  <a:schemeClr val="bg1"/>
                </a:solidFill>
              </a:rPr>
              <a:t>Enhancing public awareness and knowledge about the Nexus through educational campaigns, workshops, and capacity-building programs</a:t>
            </a:r>
          </a:p>
        </p:txBody>
      </p:sp>
      <p:sp>
        <p:nvSpPr>
          <p:cNvPr id="15" name="Free-form: Shape 14">
            <a:extLst>
              <a:ext uri="{FF2B5EF4-FFF2-40B4-BE49-F238E27FC236}">
                <a16:creationId xmlns:a16="http://schemas.microsoft.com/office/drawing/2014/main" id="{9B22D657-EDC9-2547-A5D6-FC82C831CCFC}"/>
              </a:ext>
            </a:extLst>
          </p:cNvPr>
          <p:cNvSpPr/>
          <p:nvPr/>
        </p:nvSpPr>
        <p:spPr>
          <a:xfrm>
            <a:off x="4429291" y="1398662"/>
            <a:ext cx="3637721"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3676672"/>
              <a:satOff val="-5114"/>
              <a:lumOff val="-1961"/>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02</a:t>
            </a:r>
            <a:endParaRPr lang="en-US" sz="2400" b="1" kern="1200" dirty="0">
              <a:latin typeface="Tw Cen MT" panose="020B0602020104020603" pitchFamily="34" charset="0"/>
            </a:endParaRPr>
          </a:p>
        </p:txBody>
      </p:sp>
      <p:sp>
        <p:nvSpPr>
          <p:cNvPr id="16" name="Free-form: Shape 15">
            <a:extLst>
              <a:ext uri="{FF2B5EF4-FFF2-40B4-BE49-F238E27FC236}">
                <a16:creationId xmlns:a16="http://schemas.microsoft.com/office/drawing/2014/main" id="{29C5F3BB-79B7-E533-64F3-FB19F76CC278}"/>
              </a:ext>
            </a:extLst>
          </p:cNvPr>
          <p:cNvSpPr/>
          <p:nvPr/>
        </p:nvSpPr>
        <p:spPr>
          <a:xfrm>
            <a:off x="8240995" y="1008991"/>
            <a:ext cx="3704222" cy="5165667"/>
          </a:xfrm>
          <a:custGeom>
            <a:avLst/>
            <a:gdLst>
              <a:gd name="connsiteX0" fmla="*/ 0 w 3657585"/>
              <a:gd name="connsiteY0" fmla="*/ 0 h 4572016"/>
              <a:gd name="connsiteX1" fmla="*/ 3657585 w 3657585"/>
              <a:gd name="connsiteY1" fmla="*/ 0 h 4572016"/>
              <a:gd name="connsiteX2" fmla="*/ 3657585 w 3657585"/>
              <a:gd name="connsiteY2" fmla="*/ 4572016 h 4572016"/>
              <a:gd name="connsiteX3" fmla="*/ 0 w 3657585"/>
              <a:gd name="connsiteY3" fmla="*/ 4572016 h 4572016"/>
              <a:gd name="connsiteX4" fmla="*/ 0 w 3657585"/>
              <a:gd name="connsiteY4" fmla="*/ 0 h 45720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57585" h="4572016">
                <a:moveTo>
                  <a:pt x="0" y="0"/>
                </a:moveTo>
                <a:lnTo>
                  <a:pt x="3657585" y="0"/>
                </a:lnTo>
                <a:lnTo>
                  <a:pt x="3657585" y="4572016"/>
                </a:lnTo>
                <a:lnTo>
                  <a:pt x="0" y="4572016"/>
                </a:lnTo>
                <a:lnTo>
                  <a:pt x="0" y="0"/>
                </a:lnTo>
                <a:close/>
              </a:path>
            </a:pathLst>
          </a:custGeom>
          <a:solidFill>
            <a:schemeClr val="accent5"/>
          </a:solidFill>
          <a:ln>
            <a:noFill/>
          </a:ln>
        </p:spPr>
        <p:style>
          <a:lnRef idx="2">
            <a:schemeClr val="accent5">
              <a:hueOff val="-7353344"/>
              <a:satOff val="-10228"/>
              <a:lumOff val="-3922"/>
              <a:alphaOff val="0"/>
            </a:schemeClr>
          </a:lnRef>
          <a:fillRef idx="1">
            <a:schemeClr val="accent5">
              <a:hueOff val="-7353344"/>
              <a:satOff val="-10228"/>
              <a:lumOff val="-3922"/>
              <a:alphaOff val="0"/>
            </a:schemeClr>
          </a:fillRef>
          <a:effectRef idx="0">
            <a:schemeClr val="accent5">
              <a:hueOff val="-7353344"/>
              <a:satOff val="-10228"/>
              <a:lumOff val="-3922"/>
              <a:alphaOff val="0"/>
            </a:schemeClr>
          </a:effectRef>
          <a:fontRef idx="minor">
            <a:schemeClr val="lt1"/>
          </a:fontRef>
        </p:style>
        <p:txBody>
          <a:bodyPr spcFirstLastPara="0" vert="horz" wrap="square" lIns="365895" tIns="1828807" rIns="365895" bIns="330199" numCol="1" spcCol="1270" anchor="ctr" anchorCtr="0">
            <a:noAutofit/>
          </a:bodyPr>
          <a:lstStyle/>
          <a:p>
            <a:pPr marL="0" lvl="0" indent="0" defTabSz="1066800">
              <a:lnSpc>
                <a:spcPct val="90000"/>
              </a:lnSpc>
              <a:spcBef>
                <a:spcPct val="0"/>
              </a:spcBef>
              <a:spcAft>
                <a:spcPct val="35000"/>
              </a:spcAft>
              <a:buNone/>
            </a:pPr>
            <a:r>
              <a:rPr lang="en-US" sz="2400" b="1" u="sng" kern="1200" dirty="0"/>
              <a:t>Integrated education: </a:t>
            </a:r>
          </a:p>
          <a:p>
            <a:pPr marL="0" lvl="0" indent="0" defTabSz="1066800">
              <a:lnSpc>
                <a:spcPct val="90000"/>
              </a:lnSpc>
              <a:spcBef>
                <a:spcPct val="0"/>
              </a:spcBef>
              <a:spcAft>
                <a:spcPct val="35000"/>
              </a:spcAft>
              <a:buNone/>
            </a:pPr>
            <a:r>
              <a:rPr lang="en-GB" sz="2400" kern="1200" dirty="0"/>
              <a:t>Integrating Nexus concepts into educational curricula to foster a future generation committed to sustainable resource management and conservation</a:t>
            </a:r>
          </a:p>
        </p:txBody>
      </p:sp>
      <p:sp>
        <p:nvSpPr>
          <p:cNvPr id="17" name="Free-form: Shape 16">
            <a:extLst>
              <a:ext uri="{FF2B5EF4-FFF2-40B4-BE49-F238E27FC236}">
                <a16:creationId xmlns:a16="http://schemas.microsoft.com/office/drawing/2014/main" id="{3FD3CC2E-0CB6-F3F9-B35E-6967FF44716C}"/>
              </a:ext>
            </a:extLst>
          </p:cNvPr>
          <p:cNvSpPr/>
          <p:nvPr/>
        </p:nvSpPr>
        <p:spPr>
          <a:xfrm>
            <a:off x="8240996" y="1398662"/>
            <a:ext cx="3704221" cy="1376069"/>
          </a:xfrm>
          <a:custGeom>
            <a:avLst/>
            <a:gdLst>
              <a:gd name="connsiteX0" fmla="*/ 0 w 3704221"/>
              <a:gd name="connsiteY0" fmla="*/ 0 h 1778026"/>
              <a:gd name="connsiteX1" fmla="*/ 3704221 w 3704221"/>
              <a:gd name="connsiteY1" fmla="*/ 0 h 1778026"/>
              <a:gd name="connsiteX2" fmla="*/ 3704221 w 3704221"/>
              <a:gd name="connsiteY2" fmla="*/ 1778026 h 1778026"/>
              <a:gd name="connsiteX3" fmla="*/ 0 w 3704221"/>
              <a:gd name="connsiteY3" fmla="*/ 1778026 h 1778026"/>
              <a:gd name="connsiteX4" fmla="*/ 0 w 3704221"/>
              <a:gd name="connsiteY4" fmla="*/ 0 h 17780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04221" h="1778026">
                <a:moveTo>
                  <a:pt x="0" y="0"/>
                </a:moveTo>
                <a:lnTo>
                  <a:pt x="3704221" y="0"/>
                </a:lnTo>
                <a:lnTo>
                  <a:pt x="3704221" y="1778026"/>
                </a:lnTo>
                <a:lnTo>
                  <a:pt x="0" y="1778026"/>
                </a:lnTo>
                <a:lnTo>
                  <a:pt x="0" y="0"/>
                </a:lnTo>
                <a:close/>
              </a:path>
            </a:pathLst>
          </a:custGeom>
          <a:noFill/>
          <a:ln>
            <a:noFill/>
          </a:ln>
          <a:sp3d/>
        </p:spPr>
        <p:style>
          <a:lnRef idx="2">
            <a:scrgbClr r="0" g="0" b="0"/>
          </a:lnRef>
          <a:fillRef idx="1">
            <a:scrgbClr r="0" g="0" b="0"/>
          </a:fillRef>
          <a:effectRef idx="0">
            <a:schemeClr val="accent5">
              <a:hueOff val="-7353344"/>
              <a:satOff val="-10228"/>
              <a:lumOff val="-3922"/>
              <a:alphaOff val="0"/>
            </a:schemeClr>
          </a:effectRef>
          <a:fontRef idx="minor">
            <a:schemeClr val="lt1"/>
          </a:fontRef>
        </p:style>
        <p:txBody>
          <a:bodyPr spcFirstLastPara="0" vert="horz" wrap="square" lIns="365895" tIns="165100" rIns="365895" bIns="165100" numCol="1" spcCol="1270" anchor="ctr" anchorCtr="0">
            <a:noAutofit/>
          </a:bodyPr>
          <a:lstStyle/>
          <a:p>
            <a:pPr marL="0" lvl="0" indent="0" algn="l" defTabSz="1066800">
              <a:lnSpc>
                <a:spcPct val="90000"/>
              </a:lnSpc>
              <a:spcBef>
                <a:spcPct val="0"/>
              </a:spcBef>
              <a:spcAft>
                <a:spcPct val="35000"/>
              </a:spcAft>
              <a:buNone/>
            </a:pPr>
            <a:r>
              <a:rPr lang="en-US" sz="2800" b="1" kern="1200" dirty="0">
                <a:latin typeface="Tw Cen MT" panose="020B0602020104020603" pitchFamily="34" charset="0"/>
              </a:rPr>
              <a:t>03</a:t>
            </a:r>
            <a:endParaRPr lang="en-US" sz="2400" b="1" kern="1200" dirty="0">
              <a:latin typeface="Tw Cen MT" panose="020B0602020104020603" pitchFamily="34" charset="0"/>
            </a:endParaRPr>
          </a:p>
        </p:txBody>
      </p:sp>
    </p:spTree>
    <p:extLst>
      <p:ext uri="{BB962C8B-B14F-4D97-AF65-F5344CB8AC3E}">
        <p14:creationId xmlns:p14="http://schemas.microsoft.com/office/powerpoint/2010/main" val="13401198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dirty="0"/>
              <a:t>5.3 Addressing Bottlenecks | Ensuring Equitable Sharing of Benefits</a:t>
            </a:r>
            <a:endParaRPr lang="en-US" dirty="0">
              <a:latin typeface="Tw Cen MT"/>
              <a:cs typeface="Arial"/>
            </a:endParaRPr>
          </a:p>
        </p:txBody>
      </p:sp>
      <p:grpSp>
        <p:nvGrpSpPr>
          <p:cNvPr id="11" name="Group 10">
            <a:extLst>
              <a:ext uri="{FF2B5EF4-FFF2-40B4-BE49-F238E27FC236}">
                <a16:creationId xmlns:a16="http://schemas.microsoft.com/office/drawing/2014/main" id="{325ADB8F-2547-6EEB-8B8A-495A23F78AC1}"/>
              </a:ext>
            </a:extLst>
          </p:cNvPr>
          <p:cNvGrpSpPr/>
          <p:nvPr/>
        </p:nvGrpSpPr>
        <p:grpSpPr>
          <a:xfrm>
            <a:off x="531223" y="1167394"/>
            <a:ext cx="3490274" cy="4523211"/>
            <a:chOff x="513212" y="1232117"/>
            <a:chExt cx="3490274" cy="4523211"/>
          </a:xfrm>
        </p:grpSpPr>
        <p:sp>
          <p:nvSpPr>
            <p:cNvPr id="5" name="Rectangle: Rounded Corners 4">
              <a:extLst>
                <a:ext uri="{FF2B5EF4-FFF2-40B4-BE49-F238E27FC236}">
                  <a16:creationId xmlns:a16="http://schemas.microsoft.com/office/drawing/2014/main" id="{B4F8F444-C44E-F4DE-5A3D-44DA75AE907F}"/>
                </a:ext>
              </a:extLst>
            </p:cNvPr>
            <p:cNvSpPr/>
            <p:nvPr/>
          </p:nvSpPr>
          <p:spPr>
            <a:xfrm>
              <a:off x="513212" y="1232117"/>
              <a:ext cx="3333092" cy="4393766"/>
            </a:xfrm>
            <a:prstGeom prst="roundRect">
              <a:avLst>
                <a:gd name="adj" fmla="val 10000"/>
              </a:avLst>
            </a:prstGeom>
            <a:solidFill>
              <a:schemeClr val="tx2"/>
            </a:solidFill>
            <a:ln>
              <a:noFill/>
            </a:ln>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GB"/>
            </a:p>
          </p:txBody>
        </p:sp>
        <p:sp>
          <p:nvSpPr>
            <p:cNvPr id="6" name="Free-form: Shape 5">
              <a:extLst>
                <a:ext uri="{FF2B5EF4-FFF2-40B4-BE49-F238E27FC236}">
                  <a16:creationId xmlns:a16="http://schemas.microsoft.com/office/drawing/2014/main" id="{62C096E2-D26D-4B5C-71BF-D0AAA613D4B9}"/>
                </a:ext>
              </a:extLst>
            </p:cNvPr>
            <p:cNvSpPr/>
            <p:nvPr/>
          </p:nvSpPr>
          <p:spPr>
            <a:xfrm>
              <a:off x="670394" y="1361562"/>
              <a:ext cx="3333092" cy="4393766"/>
            </a:xfrm>
            <a:custGeom>
              <a:avLst/>
              <a:gdLst>
                <a:gd name="connsiteX0" fmla="*/ 0 w 3183742"/>
                <a:gd name="connsiteY0" fmla="*/ 318374 h 4393766"/>
                <a:gd name="connsiteX1" fmla="*/ 318374 w 3183742"/>
                <a:gd name="connsiteY1" fmla="*/ 0 h 4393766"/>
                <a:gd name="connsiteX2" fmla="*/ 2865368 w 3183742"/>
                <a:gd name="connsiteY2" fmla="*/ 0 h 4393766"/>
                <a:gd name="connsiteX3" fmla="*/ 3183742 w 3183742"/>
                <a:gd name="connsiteY3" fmla="*/ 318374 h 4393766"/>
                <a:gd name="connsiteX4" fmla="*/ 3183742 w 3183742"/>
                <a:gd name="connsiteY4" fmla="*/ 4075392 h 4393766"/>
                <a:gd name="connsiteX5" fmla="*/ 2865368 w 3183742"/>
                <a:gd name="connsiteY5" fmla="*/ 4393766 h 4393766"/>
                <a:gd name="connsiteX6" fmla="*/ 318374 w 3183742"/>
                <a:gd name="connsiteY6" fmla="*/ 4393766 h 4393766"/>
                <a:gd name="connsiteX7" fmla="*/ 0 w 3183742"/>
                <a:gd name="connsiteY7" fmla="*/ 4075392 h 4393766"/>
                <a:gd name="connsiteX8" fmla="*/ 0 w 3183742"/>
                <a:gd name="connsiteY8" fmla="*/ 318374 h 43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3742" h="4393766">
                  <a:moveTo>
                    <a:pt x="0" y="318374"/>
                  </a:moveTo>
                  <a:cubicBezTo>
                    <a:pt x="0" y="142541"/>
                    <a:pt x="142541" y="0"/>
                    <a:pt x="318374" y="0"/>
                  </a:cubicBezTo>
                  <a:lnTo>
                    <a:pt x="2865368" y="0"/>
                  </a:lnTo>
                  <a:cubicBezTo>
                    <a:pt x="3041201" y="0"/>
                    <a:pt x="3183742" y="142541"/>
                    <a:pt x="3183742" y="318374"/>
                  </a:cubicBezTo>
                  <a:lnTo>
                    <a:pt x="3183742" y="4075392"/>
                  </a:lnTo>
                  <a:cubicBezTo>
                    <a:pt x="3183742" y="4251225"/>
                    <a:pt x="3041201" y="4393766"/>
                    <a:pt x="2865368" y="4393766"/>
                  </a:cubicBezTo>
                  <a:lnTo>
                    <a:pt x="318374" y="4393766"/>
                  </a:lnTo>
                  <a:cubicBezTo>
                    <a:pt x="142541" y="4393766"/>
                    <a:pt x="0" y="4251225"/>
                    <a:pt x="0" y="4075392"/>
                  </a:cubicBezTo>
                  <a:lnTo>
                    <a:pt x="0" y="318374"/>
                  </a:lnTo>
                  <a:close/>
                </a:path>
              </a:pathLst>
            </a:custGeom>
            <a:solidFill>
              <a:schemeClr val="tx2">
                <a:lumMod val="20000"/>
                <a:lumOff val="80000"/>
                <a:alpha val="90000"/>
              </a:schemeClr>
            </a:solidFill>
            <a:ln>
              <a:noFill/>
            </a:ln>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84689" tIns="184689" rIns="184689" bIns="184689"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mn-lt"/>
                </a:rPr>
                <a:t>Gender equity</a:t>
              </a:r>
              <a:r>
                <a:rPr lang="en-US" sz="2400" kern="1200" dirty="0">
                  <a:solidFill>
                    <a:schemeClr val="tx1"/>
                  </a:solidFill>
                  <a:latin typeface="+mn-lt"/>
                </a:rPr>
                <a:t>:</a:t>
              </a:r>
            </a:p>
            <a:p>
              <a:pPr marL="0" lvl="0" indent="0" algn="ctr" defTabSz="1066800">
                <a:lnSpc>
                  <a:spcPct val="90000"/>
                </a:lnSpc>
                <a:spcBef>
                  <a:spcPct val="0"/>
                </a:spcBef>
                <a:spcAft>
                  <a:spcPct val="35000"/>
                </a:spcAft>
                <a:buNone/>
              </a:pPr>
              <a:r>
                <a:rPr lang="en-US" sz="2400" kern="1200" dirty="0">
                  <a:solidFill>
                    <a:schemeClr val="tx1"/>
                  </a:solidFill>
                  <a:latin typeface="+mn-lt"/>
                </a:rPr>
                <a:t>Promoting gender-sensitive policies and programs to ensure equal participation and benefits for women and girls in water, energy, and agriculture sectors</a:t>
              </a:r>
            </a:p>
          </p:txBody>
        </p:sp>
      </p:grpSp>
      <p:grpSp>
        <p:nvGrpSpPr>
          <p:cNvPr id="12" name="Group 11">
            <a:extLst>
              <a:ext uri="{FF2B5EF4-FFF2-40B4-BE49-F238E27FC236}">
                <a16:creationId xmlns:a16="http://schemas.microsoft.com/office/drawing/2014/main" id="{B7077082-C382-4415-E09A-B683CA062D2A}"/>
              </a:ext>
            </a:extLst>
          </p:cNvPr>
          <p:cNvGrpSpPr/>
          <p:nvPr/>
        </p:nvGrpSpPr>
        <p:grpSpPr>
          <a:xfrm>
            <a:off x="4405650" y="1167394"/>
            <a:ext cx="3490274" cy="4523211"/>
            <a:chOff x="4345823" y="1232117"/>
            <a:chExt cx="3490274" cy="4523211"/>
          </a:xfrm>
        </p:grpSpPr>
        <p:sp>
          <p:nvSpPr>
            <p:cNvPr id="7" name="Rectangle: Rounded Corners 6">
              <a:extLst>
                <a:ext uri="{FF2B5EF4-FFF2-40B4-BE49-F238E27FC236}">
                  <a16:creationId xmlns:a16="http://schemas.microsoft.com/office/drawing/2014/main" id="{7E6F19AB-096E-7947-0305-6ED1EBCF4735}"/>
                </a:ext>
              </a:extLst>
            </p:cNvPr>
            <p:cNvSpPr/>
            <p:nvPr/>
          </p:nvSpPr>
          <p:spPr>
            <a:xfrm>
              <a:off x="4345823" y="1232117"/>
              <a:ext cx="3333092" cy="4393766"/>
            </a:xfrm>
            <a:prstGeom prst="roundRect">
              <a:avLst>
                <a:gd name="adj" fmla="val 10000"/>
              </a:avLst>
            </a:prstGeom>
            <a:solidFill>
              <a:schemeClr val="accent1"/>
            </a:solidFill>
            <a:ln>
              <a:noFill/>
            </a:ln>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GB"/>
            </a:p>
          </p:txBody>
        </p:sp>
        <p:sp>
          <p:nvSpPr>
            <p:cNvPr id="8" name="Free-form: Shape 7">
              <a:extLst>
                <a:ext uri="{FF2B5EF4-FFF2-40B4-BE49-F238E27FC236}">
                  <a16:creationId xmlns:a16="http://schemas.microsoft.com/office/drawing/2014/main" id="{4C35AECD-E1E5-933D-26CE-E5035F5212E5}"/>
                </a:ext>
              </a:extLst>
            </p:cNvPr>
            <p:cNvSpPr/>
            <p:nvPr/>
          </p:nvSpPr>
          <p:spPr>
            <a:xfrm>
              <a:off x="4503005" y="1361562"/>
              <a:ext cx="3333092" cy="4393766"/>
            </a:xfrm>
            <a:custGeom>
              <a:avLst/>
              <a:gdLst>
                <a:gd name="connsiteX0" fmla="*/ 0 w 2963173"/>
                <a:gd name="connsiteY0" fmla="*/ 296317 h 5584363"/>
                <a:gd name="connsiteX1" fmla="*/ 296317 w 2963173"/>
                <a:gd name="connsiteY1" fmla="*/ 0 h 5584363"/>
                <a:gd name="connsiteX2" fmla="*/ 2666856 w 2963173"/>
                <a:gd name="connsiteY2" fmla="*/ 0 h 5584363"/>
                <a:gd name="connsiteX3" fmla="*/ 2963173 w 2963173"/>
                <a:gd name="connsiteY3" fmla="*/ 296317 h 5584363"/>
                <a:gd name="connsiteX4" fmla="*/ 2963173 w 2963173"/>
                <a:gd name="connsiteY4" fmla="*/ 5288046 h 5584363"/>
                <a:gd name="connsiteX5" fmla="*/ 2666856 w 2963173"/>
                <a:gd name="connsiteY5" fmla="*/ 5584363 h 5584363"/>
                <a:gd name="connsiteX6" fmla="*/ 296317 w 2963173"/>
                <a:gd name="connsiteY6" fmla="*/ 5584363 h 5584363"/>
                <a:gd name="connsiteX7" fmla="*/ 0 w 2963173"/>
                <a:gd name="connsiteY7" fmla="*/ 5288046 h 5584363"/>
                <a:gd name="connsiteX8" fmla="*/ 0 w 2963173"/>
                <a:gd name="connsiteY8" fmla="*/ 296317 h 5584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63173" h="5584363">
                  <a:moveTo>
                    <a:pt x="0" y="296317"/>
                  </a:moveTo>
                  <a:cubicBezTo>
                    <a:pt x="0" y="132666"/>
                    <a:pt x="132666" y="0"/>
                    <a:pt x="296317" y="0"/>
                  </a:cubicBezTo>
                  <a:lnTo>
                    <a:pt x="2666856" y="0"/>
                  </a:lnTo>
                  <a:cubicBezTo>
                    <a:pt x="2830507" y="0"/>
                    <a:pt x="2963173" y="132666"/>
                    <a:pt x="2963173" y="296317"/>
                  </a:cubicBezTo>
                  <a:lnTo>
                    <a:pt x="2963173" y="5288046"/>
                  </a:lnTo>
                  <a:cubicBezTo>
                    <a:pt x="2963173" y="5451697"/>
                    <a:pt x="2830507" y="5584363"/>
                    <a:pt x="2666856" y="5584363"/>
                  </a:cubicBezTo>
                  <a:lnTo>
                    <a:pt x="296317" y="5584363"/>
                  </a:lnTo>
                  <a:cubicBezTo>
                    <a:pt x="132666" y="5584363"/>
                    <a:pt x="0" y="5451697"/>
                    <a:pt x="0" y="5288046"/>
                  </a:cubicBezTo>
                  <a:lnTo>
                    <a:pt x="0" y="296317"/>
                  </a:lnTo>
                  <a:close/>
                </a:path>
              </a:pathLst>
            </a:custGeom>
            <a:solidFill>
              <a:schemeClr val="accent1">
                <a:lumMod val="20000"/>
                <a:lumOff val="80000"/>
                <a:alpha val="90000"/>
              </a:schemeClr>
            </a:solidFill>
            <a:ln>
              <a:noFill/>
            </a:ln>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78228" tIns="178228" rIns="178228" bIns="178228"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mn-lt"/>
                </a:rPr>
                <a:t>Social inclusion</a:t>
              </a:r>
              <a:r>
                <a:rPr lang="en-US" sz="2400" kern="1200" dirty="0">
                  <a:solidFill>
                    <a:schemeClr val="tx1"/>
                  </a:solidFill>
                  <a:latin typeface="+mn-lt"/>
                </a:rPr>
                <a:t>:</a:t>
              </a:r>
            </a:p>
            <a:p>
              <a:pPr marL="0" lvl="0" indent="0" algn="ctr" defTabSz="1066800">
                <a:lnSpc>
                  <a:spcPct val="90000"/>
                </a:lnSpc>
                <a:spcBef>
                  <a:spcPct val="0"/>
                </a:spcBef>
                <a:spcAft>
                  <a:spcPct val="35000"/>
                </a:spcAft>
                <a:buNone/>
              </a:pPr>
              <a:r>
                <a:rPr lang="en-US" sz="2400" kern="1200" dirty="0">
                  <a:solidFill>
                    <a:schemeClr val="tx1"/>
                  </a:solidFill>
                  <a:latin typeface="+mn-lt"/>
                </a:rPr>
                <a:t>Addressing the needs of differently-abled individuals, ethnic minorities, and other vulnerable communities to promote social justice</a:t>
              </a:r>
            </a:p>
          </p:txBody>
        </p:sp>
      </p:grpSp>
      <p:grpSp>
        <p:nvGrpSpPr>
          <p:cNvPr id="13" name="Group 12">
            <a:extLst>
              <a:ext uri="{FF2B5EF4-FFF2-40B4-BE49-F238E27FC236}">
                <a16:creationId xmlns:a16="http://schemas.microsoft.com/office/drawing/2014/main" id="{564E3E2C-FE53-8297-B3BB-09B7FD2CD849}"/>
              </a:ext>
            </a:extLst>
          </p:cNvPr>
          <p:cNvGrpSpPr/>
          <p:nvPr/>
        </p:nvGrpSpPr>
        <p:grpSpPr>
          <a:xfrm>
            <a:off x="8280076" y="1167394"/>
            <a:ext cx="3490268" cy="4523212"/>
            <a:chOff x="8262065" y="1232117"/>
            <a:chExt cx="3490268" cy="4523212"/>
          </a:xfrm>
        </p:grpSpPr>
        <p:sp>
          <p:nvSpPr>
            <p:cNvPr id="9" name="Rectangle: Rounded Corners 8">
              <a:extLst>
                <a:ext uri="{FF2B5EF4-FFF2-40B4-BE49-F238E27FC236}">
                  <a16:creationId xmlns:a16="http://schemas.microsoft.com/office/drawing/2014/main" id="{7B85DE3F-6744-710A-60E5-D17DEAE951BF}"/>
                </a:ext>
              </a:extLst>
            </p:cNvPr>
            <p:cNvSpPr/>
            <p:nvPr/>
          </p:nvSpPr>
          <p:spPr>
            <a:xfrm>
              <a:off x="8262065" y="1232117"/>
              <a:ext cx="3333092" cy="4393766"/>
            </a:xfrm>
            <a:prstGeom prst="roundRect">
              <a:avLst>
                <a:gd name="adj" fmla="val 10000"/>
              </a:avLst>
            </a:prstGeom>
            <a:solidFill>
              <a:schemeClr val="accent2"/>
            </a:solidFill>
            <a:ln>
              <a:noFill/>
            </a:ln>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a:lstStyle/>
            <a:p>
              <a:endParaRPr lang="en-GB"/>
            </a:p>
          </p:txBody>
        </p:sp>
        <p:sp>
          <p:nvSpPr>
            <p:cNvPr id="10" name="Free-form: Shape 9">
              <a:extLst>
                <a:ext uri="{FF2B5EF4-FFF2-40B4-BE49-F238E27FC236}">
                  <a16:creationId xmlns:a16="http://schemas.microsoft.com/office/drawing/2014/main" id="{D942BEB6-6F2A-EC88-878F-96F4004509B8}"/>
                </a:ext>
              </a:extLst>
            </p:cNvPr>
            <p:cNvSpPr/>
            <p:nvPr/>
          </p:nvSpPr>
          <p:spPr>
            <a:xfrm>
              <a:off x="8419241" y="1361563"/>
              <a:ext cx="3333092" cy="4393766"/>
            </a:xfrm>
            <a:custGeom>
              <a:avLst/>
              <a:gdLst>
                <a:gd name="connsiteX0" fmla="*/ 0 w 3563738"/>
                <a:gd name="connsiteY0" fmla="*/ 356374 h 3649163"/>
                <a:gd name="connsiteX1" fmla="*/ 356374 w 3563738"/>
                <a:gd name="connsiteY1" fmla="*/ 0 h 3649163"/>
                <a:gd name="connsiteX2" fmla="*/ 3207364 w 3563738"/>
                <a:gd name="connsiteY2" fmla="*/ 0 h 3649163"/>
                <a:gd name="connsiteX3" fmla="*/ 3563738 w 3563738"/>
                <a:gd name="connsiteY3" fmla="*/ 356374 h 3649163"/>
                <a:gd name="connsiteX4" fmla="*/ 3563738 w 3563738"/>
                <a:gd name="connsiteY4" fmla="*/ 3292789 h 3649163"/>
                <a:gd name="connsiteX5" fmla="*/ 3207364 w 3563738"/>
                <a:gd name="connsiteY5" fmla="*/ 3649163 h 3649163"/>
                <a:gd name="connsiteX6" fmla="*/ 356374 w 3563738"/>
                <a:gd name="connsiteY6" fmla="*/ 3649163 h 3649163"/>
                <a:gd name="connsiteX7" fmla="*/ 0 w 3563738"/>
                <a:gd name="connsiteY7" fmla="*/ 3292789 h 3649163"/>
                <a:gd name="connsiteX8" fmla="*/ 0 w 3563738"/>
                <a:gd name="connsiteY8" fmla="*/ 356374 h 3649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3738" h="3649163">
                  <a:moveTo>
                    <a:pt x="0" y="356374"/>
                  </a:moveTo>
                  <a:cubicBezTo>
                    <a:pt x="0" y="159554"/>
                    <a:pt x="159554" y="0"/>
                    <a:pt x="356374" y="0"/>
                  </a:cubicBezTo>
                  <a:lnTo>
                    <a:pt x="3207364" y="0"/>
                  </a:lnTo>
                  <a:cubicBezTo>
                    <a:pt x="3404184" y="0"/>
                    <a:pt x="3563738" y="159554"/>
                    <a:pt x="3563738" y="356374"/>
                  </a:cubicBezTo>
                  <a:lnTo>
                    <a:pt x="3563738" y="3292789"/>
                  </a:lnTo>
                  <a:cubicBezTo>
                    <a:pt x="3563738" y="3489609"/>
                    <a:pt x="3404184" y="3649163"/>
                    <a:pt x="3207364" y="3649163"/>
                  </a:cubicBezTo>
                  <a:lnTo>
                    <a:pt x="356374" y="3649163"/>
                  </a:lnTo>
                  <a:cubicBezTo>
                    <a:pt x="159554" y="3649163"/>
                    <a:pt x="0" y="3489609"/>
                    <a:pt x="0" y="3292789"/>
                  </a:cubicBezTo>
                  <a:lnTo>
                    <a:pt x="0" y="356374"/>
                  </a:lnTo>
                  <a:close/>
                </a:path>
              </a:pathLst>
            </a:custGeom>
            <a:solidFill>
              <a:schemeClr val="accent2">
                <a:lumMod val="20000"/>
                <a:lumOff val="80000"/>
                <a:alpha val="90000"/>
              </a:schemeClr>
            </a:solidFill>
            <a:ln>
              <a:noFill/>
            </a:ln>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spcFirstLastPara="0" vert="horz" wrap="square" lIns="195818" tIns="195818" rIns="195818" bIns="195818" numCol="1" spcCol="1270" anchor="ctr" anchorCtr="0">
              <a:noAutofit/>
            </a:bodyPr>
            <a:lstStyle/>
            <a:p>
              <a:pPr marL="0" lvl="0" indent="0" algn="ctr" defTabSz="1066800">
                <a:lnSpc>
                  <a:spcPct val="90000"/>
                </a:lnSpc>
                <a:spcBef>
                  <a:spcPct val="0"/>
                </a:spcBef>
                <a:spcAft>
                  <a:spcPct val="35000"/>
                </a:spcAft>
                <a:buNone/>
              </a:pPr>
              <a:r>
                <a:rPr lang="en-US" sz="2400" b="1" kern="1200" dirty="0">
                  <a:solidFill>
                    <a:schemeClr val="tx1"/>
                  </a:solidFill>
                  <a:latin typeface="+mn-lt"/>
                </a:rPr>
                <a:t>Socio-economic status</a:t>
              </a:r>
              <a:r>
                <a:rPr lang="en-US" sz="2400" kern="1200" dirty="0">
                  <a:solidFill>
                    <a:schemeClr val="tx1"/>
                  </a:solidFill>
                  <a:latin typeface="+mn-lt"/>
                </a:rPr>
                <a:t>: </a:t>
              </a:r>
            </a:p>
            <a:p>
              <a:pPr marL="0" lvl="0" indent="0" algn="ctr" defTabSz="1066800">
                <a:lnSpc>
                  <a:spcPct val="90000"/>
                </a:lnSpc>
                <a:spcBef>
                  <a:spcPct val="0"/>
                </a:spcBef>
                <a:spcAft>
                  <a:spcPct val="35000"/>
                </a:spcAft>
                <a:buNone/>
              </a:pPr>
              <a:r>
                <a:rPr lang="en-US" sz="2400" kern="1200" dirty="0">
                  <a:solidFill>
                    <a:schemeClr val="tx1"/>
                  </a:solidFill>
                  <a:latin typeface="+mn-lt"/>
                </a:rPr>
                <a:t>Equitably distributing resources and opportunities to empower marginalized groups and reduce inequalities in access to water, energy, and food</a:t>
              </a:r>
            </a:p>
          </p:txBody>
        </p:sp>
      </p:grpSp>
    </p:spTree>
    <p:extLst>
      <p:ext uri="{BB962C8B-B14F-4D97-AF65-F5344CB8AC3E}">
        <p14:creationId xmlns:p14="http://schemas.microsoft.com/office/powerpoint/2010/main" val="1824223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0" y="0"/>
            <a:ext cx="398720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4500" dirty="0">
                <a:latin typeface="Tw Cen MT" panose="020B0602020104020603" pitchFamily="34" charset="0"/>
                <a:cs typeface="Arial" panose="020B0604020202020204" pitchFamily="34" charset="0"/>
              </a:rPr>
              <a:t>5.4 MEL Framework for Inclusive WEFE Nexus Solutions</a:t>
            </a:r>
          </a:p>
        </p:txBody>
      </p:sp>
      <p:sp>
        <p:nvSpPr>
          <p:cNvPr id="7" name="Title 5">
            <a:extLst>
              <a:ext uri="{FF2B5EF4-FFF2-40B4-BE49-F238E27FC236}">
                <a16:creationId xmlns:a16="http://schemas.microsoft.com/office/drawing/2014/main" id="{722DBCA7-C37D-4F6F-8FC6-E5C489830045}"/>
              </a:ext>
            </a:extLst>
          </p:cNvPr>
          <p:cNvSpPr txBox="1">
            <a:spLocks/>
          </p:cNvSpPr>
          <p:nvPr/>
        </p:nvSpPr>
        <p:spPr bwMode="auto">
          <a:xfrm>
            <a:off x="4444180" y="1"/>
            <a:ext cx="7246375" cy="6857999"/>
          </a:xfrm>
          <a:prstGeom prst="rect">
            <a:avLst/>
          </a:prstGeom>
          <a:noFill/>
          <a:ln>
            <a:noFill/>
          </a:ln>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marL="342900" indent="-342900">
              <a:spcBef>
                <a:spcPct val="0"/>
              </a:spcBef>
              <a:spcAft>
                <a:spcPts val="1000"/>
              </a:spcAft>
            </a:pPr>
            <a:r>
              <a:rPr lang="en-GB" sz="3000" dirty="0">
                <a:latin typeface="+mn-lt"/>
                <a:cs typeface="Arial" panose="020B0604020202020204" pitchFamily="34" charset="0"/>
              </a:rPr>
              <a:t>Fundamentals of Monitoring, Evaluation &amp; Learning (MEL)</a:t>
            </a:r>
          </a:p>
          <a:p>
            <a:pPr marL="342900" indent="-342900">
              <a:spcBef>
                <a:spcPct val="0"/>
              </a:spcBef>
              <a:spcAft>
                <a:spcPts val="1000"/>
              </a:spcAft>
            </a:pPr>
            <a:r>
              <a:rPr lang="en-GB" sz="3000" dirty="0">
                <a:latin typeface="+mn-lt"/>
                <a:cs typeface="Arial" panose="020B0604020202020204" pitchFamily="34" charset="0"/>
              </a:rPr>
              <a:t>MEL Framework</a:t>
            </a:r>
          </a:p>
          <a:p>
            <a:pPr marL="342900" indent="-342900">
              <a:spcBef>
                <a:spcPct val="0"/>
              </a:spcBef>
              <a:spcAft>
                <a:spcPts val="1000"/>
              </a:spcAft>
            </a:pPr>
            <a:r>
              <a:rPr lang="en-GB" sz="3000" dirty="0">
                <a:latin typeface="+mn-lt"/>
                <a:cs typeface="Arial" panose="020B0604020202020204" pitchFamily="34" charset="0"/>
              </a:rPr>
              <a:t>Importance/Benefit of a robust MEL framework</a:t>
            </a:r>
          </a:p>
          <a:p>
            <a:pPr marL="342900" indent="-342900">
              <a:spcBef>
                <a:spcPct val="0"/>
              </a:spcBef>
              <a:spcAft>
                <a:spcPts val="1000"/>
              </a:spcAft>
            </a:pPr>
            <a:r>
              <a:rPr lang="en-GB" sz="3000" dirty="0">
                <a:latin typeface="+mn-lt"/>
                <a:cs typeface="Arial" panose="020B0604020202020204" pitchFamily="34" charset="0"/>
              </a:rPr>
              <a:t>Elements of a MEL assessment</a:t>
            </a:r>
          </a:p>
        </p:txBody>
      </p:sp>
    </p:spTree>
    <p:extLst>
      <p:ext uri="{BB962C8B-B14F-4D97-AF65-F5344CB8AC3E}">
        <p14:creationId xmlns:p14="http://schemas.microsoft.com/office/powerpoint/2010/main" val="3103197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0E85D-A28C-DE24-2731-6FFBDC5E43E7}"/>
              </a:ext>
            </a:extLst>
          </p:cNvPr>
          <p:cNvSpPr>
            <a:spLocks noGrp="1"/>
          </p:cNvSpPr>
          <p:nvPr>
            <p:ph type="title"/>
          </p:nvPr>
        </p:nvSpPr>
        <p:spPr/>
        <p:txBody>
          <a:bodyPr>
            <a:normAutofit fontScale="90000"/>
          </a:bodyPr>
          <a:lstStyle/>
          <a:p>
            <a:r>
              <a:rPr lang="en-US"/>
              <a:t>Session Delivery Plan [1 </a:t>
            </a:r>
            <a:r>
              <a:rPr lang="en-US" err="1"/>
              <a:t>hr</a:t>
            </a:r>
            <a:r>
              <a:rPr lang="en-US"/>
              <a:t>, 30 mins]</a:t>
            </a:r>
          </a:p>
        </p:txBody>
      </p:sp>
      <p:graphicFrame>
        <p:nvGraphicFramePr>
          <p:cNvPr id="4" name="Table 3">
            <a:extLst>
              <a:ext uri="{FF2B5EF4-FFF2-40B4-BE49-F238E27FC236}">
                <a16:creationId xmlns:a16="http://schemas.microsoft.com/office/drawing/2014/main" id="{5B8ADB52-6E16-AADF-27C4-A248949ABDFC}"/>
              </a:ext>
            </a:extLst>
          </p:cNvPr>
          <p:cNvGraphicFramePr>
            <a:graphicFrameLocks noGrp="1"/>
          </p:cNvGraphicFramePr>
          <p:nvPr>
            <p:extLst>
              <p:ext uri="{D42A27DB-BD31-4B8C-83A1-F6EECF244321}">
                <p14:modId xmlns:p14="http://schemas.microsoft.com/office/powerpoint/2010/main" val="23640836"/>
              </p:ext>
            </p:extLst>
          </p:nvPr>
        </p:nvGraphicFramePr>
        <p:xfrm>
          <a:off x="531223" y="872067"/>
          <a:ext cx="10996748" cy="2194560"/>
        </p:xfrm>
        <a:graphic>
          <a:graphicData uri="http://schemas.openxmlformats.org/drawingml/2006/table">
            <a:tbl>
              <a:tblPr firstRow="1" bandRow="1">
                <a:tableStyleId>{F5AB1C69-6EDB-4FF4-983F-18BD219EF322}</a:tableStyleId>
              </a:tblPr>
              <a:tblGrid>
                <a:gridCol w="1582712">
                  <a:extLst>
                    <a:ext uri="{9D8B030D-6E8A-4147-A177-3AD203B41FA5}">
                      <a16:colId xmlns:a16="http://schemas.microsoft.com/office/drawing/2014/main" val="2561764042"/>
                    </a:ext>
                  </a:extLst>
                </a:gridCol>
                <a:gridCol w="5680767">
                  <a:extLst>
                    <a:ext uri="{9D8B030D-6E8A-4147-A177-3AD203B41FA5}">
                      <a16:colId xmlns:a16="http://schemas.microsoft.com/office/drawing/2014/main" val="276122388"/>
                    </a:ext>
                  </a:extLst>
                </a:gridCol>
                <a:gridCol w="3733269">
                  <a:extLst>
                    <a:ext uri="{9D8B030D-6E8A-4147-A177-3AD203B41FA5}">
                      <a16:colId xmlns:a16="http://schemas.microsoft.com/office/drawing/2014/main" val="1631192187"/>
                    </a:ext>
                  </a:extLst>
                </a:gridCol>
              </a:tblGrid>
              <a:tr h="370840">
                <a:tc>
                  <a:txBody>
                    <a:bodyPr/>
                    <a:lstStyle/>
                    <a:p>
                      <a:r>
                        <a:rPr lang="en-US" sz="2400">
                          <a:latin typeface="+mn-lt"/>
                        </a:rPr>
                        <a:t>Time</a:t>
                      </a:r>
                    </a:p>
                  </a:txBody>
                  <a:tcPr/>
                </a:tc>
                <a:tc>
                  <a:txBody>
                    <a:bodyPr/>
                    <a:lstStyle/>
                    <a:p>
                      <a:r>
                        <a:rPr lang="en-US" sz="2400">
                          <a:latin typeface="+mn-lt"/>
                        </a:rPr>
                        <a:t>Activity</a:t>
                      </a:r>
                    </a:p>
                  </a:txBody>
                  <a:tcPr/>
                </a:tc>
                <a:tc>
                  <a:txBody>
                    <a:bodyPr/>
                    <a:lstStyle/>
                    <a:p>
                      <a:r>
                        <a:rPr lang="en-US" sz="2400">
                          <a:latin typeface="+mn-lt"/>
                        </a:rPr>
                        <a:t>Facilitator</a:t>
                      </a:r>
                    </a:p>
                  </a:txBody>
                  <a:tcPr/>
                </a:tc>
                <a:extLst>
                  <a:ext uri="{0D108BD9-81ED-4DB2-BD59-A6C34878D82A}">
                    <a16:rowId xmlns:a16="http://schemas.microsoft.com/office/drawing/2014/main" val="4246574102"/>
                  </a:ext>
                </a:extLst>
              </a:tr>
              <a:tr h="370840">
                <a:tc>
                  <a:txBody>
                    <a:bodyPr/>
                    <a:lstStyle/>
                    <a:p>
                      <a:r>
                        <a:rPr lang="en-US" sz="2400">
                          <a:latin typeface="+mn-lt"/>
                        </a:rPr>
                        <a:t>25 minutes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mn-lt"/>
                        </a:rPr>
                        <a:t>Lecture – Elaboration of a MEL framework</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latin typeface="+mn-lt"/>
                        </a:rPr>
                        <a:t>Prof. Rajesh K Rai</a:t>
                      </a:r>
                      <a:endParaRPr kumimoji="0" lang="en-US" sz="24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25922491"/>
                  </a:ext>
                </a:extLst>
              </a:tr>
              <a:tr h="370840">
                <a:tc>
                  <a:txBody>
                    <a:bodyPr/>
                    <a:lstStyle/>
                    <a:p>
                      <a:r>
                        <a:rPr lang="en-US" sz="2400">
                          <a:latin typeface="+mn-lt"/>
                        </a:rPr>
                        <a:t>60 minutes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kern="1200">
                          <a:solidFill>
                            <a:schemeClr val="dk1"/>
                          </a:solidFill>
                          <a:latin typeface="+mn-lt"/>
                        </a:rPr>
                        <a:t>Exercise 5-9: Developing MEL frameworks for inclusive WEFE Nexus solutions</a:t>
                      </a:r>
                      <a:endParaRPr lang="en-US" sz="2400" kern="1200">
                        <a:solidFill>
                          <a:schemeClr val="dk1"/>
                        </a:solidFill>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a:ln>
                            <a:noFill/>
                          </a:ln>
                          <a:solidFill>
                            <a:prstClr val="black"/>
                          </a:solidFill>
                          <a:effectLst/>
                          <a:uLnTx/>
                          <a:uFillTx/>
                          <a:latin typeface="+mn-lt"/>
                        </a:rPr>
                        <a:t>Prof. Rajesh K Rai</a:t>
                      </a:r>
                      <a:endParaRPr kumimoji="0" lang="en-US" sz="24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21762616"/>
                  </a:ext>
                </a:extLst>
              </a:tr>
              <a:tr h="370840">
                <a:tc>
                  <a:txBody>
                    <a:bodyPr/>
                    <a:lstStyle/>
                    <a:p>
                      <a:r>
                        <a:rPr lang="en-US" sz="2400">
                          <a:latin typeface="+mn-lt"/>
                        </a:rPr>
                        <a:t>5 minutes</a:t>
                      </a:r>
                    </a:p>
                  </a:txBody>
                  <a:tcPr/>
                </a:tc>
                <a:tc>
                  <a:txBody>
                    <a:bodyPr/>
                    <a:lstStyle/>
                    <a:p>
                      <a:r>
                        <a:rPr lang="en-US" sz="2400">
                          <a:latin typeface="+mn-lt"/>
                        </a:rPr>
                        <a:t>Summary of session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u="none" strike="noStrike" kern="1200" cap="none" spc="0" normalizeH="0" baseline="0" noProof="0" dirty="0">
                          <a:ln>
                            <a:noFill/>
                          </a:ln>
                          <a:solidFill>
                            <a:prstClr val="black"/>
                          </a:solidFill>
                          <a:effectLst/>
                          <a:uLnTx/>
                          <a:uFillTx/>
                          <a:latin typeface="+mn-lt"/>
                        </a:rPr>
                        <a:t>Prof. Rajesh K Rai</a:t>
                      </a:r>
                      <a:endParaRPr kumimoji="0" lang="en-US" sz="24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1548085"/>
                  </a:ext>
                </a:extLst>
              </a:tr>
            </a:tbl>
          </a:graphicData>
        </a:graphic>
      </p:graphicFrame>
    </p:spTree>
    <p:extLst>
      <p:ext uri="{BB962C8B-B14F-4D97-AF65-F5344CB8AC3E}">
        <p14:creationId xmlns:p14="http://schemas.microsoft.com/office/powerpoint/2010/main" val="1365011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78E7-D76C-B4E6-0D9B-B00BDEB20378}"/>
              </a:ext>
            </a:extLst>
          </p:cNvPr>
          <p:cNvSpPr>
            <a:spLocks noGrp="1"/>
          </p:cNvSpPr>
          <p:nvPr>
            <p:ph type="title"/>
          </p:nvPr>
        </p:nvSpPr>
        <p:spPr/>
        <p:txBody>
          <a:bodyPr>
            <a:normAutofit fontScale="90000"/>
          </a:bodyPr>
          <a:lstStyle/>
          <a:p>
            <a:r>
              <a:rPr lang="en-US"/>
              <a:t>5.4 MEL for Nexus Gains | Concepts</a:t>
            </a:r>
          </a:p>
        </p:txBody>
      </p:sp>
      <p:sp>
        <p:nvSpPr>
          <p:cNvPr id="3" name="Content Placeholder 2">
            <a:extLst>
              <a:ext uri="{FF2B5EF4-FFF2-40B4-BE49-F238E27FC236}">
                <a16:creationId xmlns:a16="http://schemas.microsoft.com/office/drawing/2014/main" id="{07236970-492D-C33B-2E01-FEC8E58B91EA}"/>
              </a:ext>
            </a:extLst>
          </p:cNvPr>
          <p:cNvSpPr>
            <a:spLocks noGrp="1"/>
          </p:cNvSpPr>
          <p:nvPr>
            <p:ph idx="1"/>
          </p:nvPr>
        </p:nvSpPr>
        <p:spPr>
          <a:xfrm>
            <a:off x="531223" y="895158"/>
            <a:ext cx="11083835" cy="5592727"/>
          </a:xfrm>
        </p:spPr>
        <p:txBody>
          <a:bodyPr>
            <a:normAutofit lnSpcReduction="10000"/>
          </a:bodyPr>
          <a:lstStyle/>
          <a:p>
            <a:pPr marL="228600" lvl="1">
              <a:spcBef>
                <a:spcPts val="1200"/>
              </a:spcBef>
              <a:buFont typeface="Arial" panose="020B0604020202020204" pitchFamily="34" charset="0"/>
              <a:buChar char="•"/>
            </a:pPr>
            <a:r>
              <a:rPr lang="en-US" sz="2400" b="1" dirty="0">
                <a:solidFill>
                  <a:schemeClr val="tx1"/>
                </a:solidFill>
              </a:rPr>
              <a:t>Monitoring (M) </a:t>
            </a:r>
            <a:r>
              <a:rPr lang="en-US" sz="2400" dirty="0">
                <a:solidFill>
                  <a:schemeClr val="tx1"/>
                </a:solidFill>
              </a:rPr>
              <a:t>refers to:</a:t>
            </a:r>
          </a:p>
          <a:p>
            <a:pPr lvl="1"/>
            <a:r>
              <a:rPr lang="en-US" dirty="0">
                <a:solidFill>
                  <a:schemeClr val="accent5"/>
                </a:solidFill>
              </a:rPr>
              <a:t>Routine monitoring of resources, activities and results, and analysis of the information to guide project implementation</a:t>
            </a:r>
          </a:p>
          <a:p>
            <a:pPr marL="228600" lvl="1">
              <a:buFont typeface="Arial" panose="020B0604020202020204" pitchFamily="34" charset="0"/>
              <a:buChar char="•"/>
            </a:pPr>
            <a:r>
              <a:rPr lang="en-US" sz="2400" b="1" dirty="0">
                <a:solidFill>
                  <a:schemeClr val="tx1"/>
                </a:solidFill>
              </a:rPr>
              <a:t>Evaluation (E) </a:t>
            </a:r>
            <a:r>
              <a:rPr lang="en-US" sz="2400" dirty="0">
                <a:solidFill>
                  <a:schemeClr val="tx1"/>
                </a:solidFill>
              </a:rPr>
              <a:t>refers to:</a:t>
            </a:r>
          </a:p>
          <a:p>
            <a:pPr lvl="1"/>
            <a:r>
              <a:rPr lang="en-US" dirty="0"/>
              <a:t>Periodic (mid-term, final) assessment and analysis of an ongoing or completed project</a:t>
            </a:r>
          </a:p>
          <a:p>
            <a:r>
              <a:rPr lang="en-US" b="1" dirty="0"/>
              <a:t>Learning (L)</a:t>
            </a:r>
            <a:r>
              <a:rPr lang="en-US" dirty="0"/>
              <a:t> refers to:</a:t>
            </a:r>
          </a:p>
          <a:p>
            <a:pPr lvl="1"/>
            <a:r>
              <a:rPr lang="en-US" dirty="0"/>
              <a:t>The process through which information generated from M&amp;E is intentionally used to continuously improve a project’s ability to achieve results</a:t>
            </a:r>
          </a:p>
          <a:p>
            <a:r>
              <a:rPr lang="en-US" sz="2400" dirty="0">
                <a:solidFill>
                  <a:schemeClr val="tx1"/>
                </a:solidFill>
              </a:rPr>
              <a:t>MEL </a:t>
            </a:r>
            <a:r>
              <a:rPr lang="en-US" dirty="0"/>
              <a:t>measures and tracks the progress and impact of programs and projects. It </a:t>
            </a:r>
            <a:r>
              <a:rPr lang="en-US" sz="2400" dirty="0">
                <a:solidFill>
                  <a:schemeClr val="tx1"/>
                </a:solidFill>
              </a:rPr>
              <a:t>promotes an “</a:t>
            </a:r>
            <a:r>
              <a:rPr lang="en-US" sz="2400" b="1" dirty="0">
                <a:solidFill>
                  <a:schemeClr val="accent5"/>
                </a:solidFill>
              </a:rPr>
              <a:t>evaluative culture</a:t>
            </a:r>
            <a:r>
              <a:rPr lang="en-US" sz="2400" dirty="0">
                <a:solidFill>
                  <a:schemeClr val="tx1"/>
                </a:solidFill>
              </a:rPr>
              <a:t>” within the WEFE Nexus program.</a:t>
            </a:r>
          </a:p>
          <a:p>
            <a:pPr>
              <a:lnSpc>
                <a:spcPct val="110000"/>
              </a:lnSpc>
              <a:spcAft>
                <a:spcPts val="0"/>
              </a:spcAft>
            </a:pPr>
            <a:r>
              <a:rPr lang="en-US" dirty="0"/>
              <a:t>The lack of clarity about </a:t>
            </a:r>
            <a:r>
              <a:rPr lang="en-US" b="1" dirty="0">
                <a:solidFill>
                  <a:schemeClr val="accent5"/>
                </a:solidFill>
              </a:rPr>
              <a:t>what a ‘successful’ Nexus approach looks likes in practice and how this can be achieved, monitored and evaluated</a:t>
            </a:r>
            <a:r>
              <a:rPr lang="en-US" dirty="0"/>
              <a:t> creates significant challenges for planners, policymakers and other stakeholders tasked with developing Nexus-orientated strategies (Leck et al., 2015).</a:t>
            </a:r>
          </a:p>
        </p:txBody>
      </p:sp>
    </p:spTree>
    <p:extLst>
      <p:ext uri="{BB962C8B-B14F-4D97-AF65-F5344CB8AC3E}">
        <p14:creationId xmlns:p14="http://schemas.microsoft.com/office/powerpoint/2010/main" val="367605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Concepts</a:t>
            </a:r>
          </a:p>
        </p:txBody>
      </p:sp>
      <p:graphicFrame>
        <p:nvGraphicFramePr>
          <p:cNvPr id="7" name="Table 6">
            <a:extLst>
              <a:ext uri="{FF2B5EF4-FFF2-40B4-BE49-F238E27FC236}">
                <a16:creationId xmlns:a16="http://schemas.microsoft.com/office/drawing/2014/main" id="{7D4BAE24-A6BA-DACC-1BF7-29211CC1177A}"/>
              </a:ext>
            </a:extLst>
          </p:cNvPr>
          <p:cNvGraphicFramePr>
            <a:graphicFrameLocks noGrp="1"/>
          </p:cNvGraphicFramePr>
          <p:nvPr>
            <p:extLst>
              <p:ext uri="{D42A27DB-BD31-4B8C-83A1-F6EECF244321}">
                <p14:modId xmlns:p14="http://schemas.microsoft.com/office/powerpoint/2010/main" val="1966929632"/>
              </p:ext>
            </p:extLst>
          </p:nvPr>
        </p:nvGraphicFramePr>
        <p:xfrm>
          <a:off x="531224" y="948265"/>
          <a:ext cx="10833462" cy="5059680"/>
        </p:xfrm>
        <a:graphic>
          <a:graphicData uri="http://schemas.openxmlformats.org/drawingml/2006/table">
            <a:tbl>
              <a:tblPr firstRow="1" bandRow="1">
                <a:tableStyleId>{5C22544A-7EE6-4342-B048-85BDC9FD1C3A}</a:tableStyleId>
              </a:tblPr>
              <a:tblGrid>
                <a:gridCol w="1818279">
                  <a:extLst>
                    <a:ext uri="{9D8B030D-6E8A-4147-A177-3AD203B41FA5}">
                      <a16:colId xmlns:a16="http://schemas.microsoft.com/office/drawing/2014/main" val="333824667"/>
                    </a:ext>
                  </a:extLst>
                </a:gridCol>
                <a:gridCol w="4382294">
                  <a:extLst>
                    <a:ext uri="{9D8B030D-6E8A-4147-A177-3AD203B41FA5}">
                      <a16:colId xmlns:a16="http://schemas.microsoft.com/office/drawing/2014/main" val="1448485275"/>
                    </a:ext>
                  </a:extLst>
                </a:gridCol>
                <a:gridCol w="4632889">
                  <a:extLst>
                    <a:ext uri="{9D8B030D-6E8A-4147-A177-3AD203B41FA5}">
                      <a16:colId xmlns:a16="http://schemas.microsoft.com/office/drawing/2014/main" val="1330776037"/>
                    </a:ext>
                  </a:extLst>
                </a:gridCol>
              </a:tblGrid>
              <a:tr h="370840">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kern="1200" dirty="0">
                          <a:solidFill>
                            <a:schemeClr val="tx1"/>
                          </a:solidFill>
                          <a:latin typeface="+mn-lt"/>
                          <a:ea typeface="+mn-ea"/>
                          <a:cs typeface="+mn-cs"/>
                        </a:rPr>
                        <a:t>Monitoring – Examples (Checking/ Documenting)</a:t>
                      </a:r>
                    </a:p>
                    <a:p>
                      <a:endParaRPr lang="en-US" sz="2200" b="0" kern="1200" dirty="0">
                        <a:solidFill>
                          <a:schemeClr val="tx1"/>
                        </a:solidFill>
                        <a:latin typeface="+mn-lt"/>
                        <a:ea typeface="+mn-ea"/>
                        <a:cs typeface="+mn-cs"/>
                      </a:endParaRPr>
                    </a:p>
                  </a:txBody>
                  <a:tcPr>
                    <a:solidFill>
                      <a:schemeClr val="accent3">
                        <a:lumMod val="20000"/>
                        <a:lumOff val="80000"/>
                      </a:schemeClr>
                    </a:solidFill>
                  </a:tcPr>
                </a:tc>
                <a:tc>
                  <a:txBody>
                    <a:bodyPr/>
                    <a:lstStyle/>
                    <a:p>
                      <a:pPr marL="0" indent="0">
                        <a:buFont typeface="Arial" panose="020B0604020202020204" pitchFamily="34" charset="0"/>
                        <a:buNone/>
                      </a:pPr>
                      <a:r>
                        <a:rPr lang="en-US" sz="2200" b="1" dirty="0">
                          <a:solidFill>
                            <a:schemeClr val="tx1"/>
                          </a:solidFill>
                          <a:latin typeface="+mn-lt"/>
                        </a:rPr>
                        <a:t>Quantitative (Numbers)</a:t>
                      </a:r>
                    </a:p>
                  </a:txBody>
                  <a:tcPr>
                    <a:solidFill>
                      <a:schemeClr val="accent3">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200" b="1" dirty="0">
                          <a:solidFill>
                            <a:schemeClr val="tx1"/>
                          </a:solidFill>
                          <a:latin typeface="+mn-lt"/>
                        </a:rPr>
                        <a:t>Qualitative (Narrative)</a:t>
                      </a:r>
                    </a:p>
                  </a:txBody>
                  <a:tcPr>
                    <a:solidFill>
                      <a:schemeClr val="accent3">
                        <a:lumMod val="20000"/>
                        <a:lumOff val="80000"/>
                      </a:schemeClr>
                    </a:solidFill>
                  </a:tcPr>
                </a:tc>
                <a:extLst>
                  <a:ext uri="{0D108BD9-81ED-4DB2-BD59-A6C34878D82A}">
                    <a16:rowId xmlns:a16="http://schemas.microsoft.com/office/drawing/2014/main" val="2012816947"/>
                  </a:ext>
                </a:extLst>
              </a:tr>
              <a:tr h="370840">
                <a:tc vMerge="1">
                  <a:txBody>
                    <a:bodyPr/>
                    <a:lstStyle/>
                    <a:p>
                      <a:endParaRPr lang="en-US" sz="2000" b="0">
                        <a:solidFill>
                          <a:schemeClr val="tx1"/>
                        </a:solidFill>
                        <a:latin typeface="Tw Cen MT" panose="020B0602020104020603" pitchFamily="34" charset="0"/>
                      </a:endParaRPr>
                    </a:p>
                  </a:txBody>
                  <a:tcPr/>
                </a:tc>
                <a:tc>
                  <a:txBody>
                    <a:bodyPr/>
                    <a:lstStyle/>
                    <a:p>
                      <a:pPr marL="285750" indent="-285750">
                        <a:buFont typeface="Arial" panose="020B0604020202020204" pitchFamily="34" charset="0"/>
                        <a:buChar char="•"/>
                      </a:pPr>
                      <a:r>
                        <a:rPr lang="en-US" sz="2200" b="0" dirty="0">
                          <a:solidFill>
                            <a:schemeClr val="tx1"/>
                          </a:solidFill>
                          <a:latin typeface="+mn-lt"/>
                        </a:rPr>
                        <a:t>Attendance (headcounts)</a:t>
                      </a:r>
                    </a:p>
                    <a:p>
                      <a:pPr marL="285750" indent="-285750">
                        <a:buFont typeface="Arial" panose="020B0604020202020204" pitchFamily="34" charset="0"/>
                        <a:buChar char="•"/>
                      </a:pPr>
                      <a:r>
                        <a:rPr lang="en-US" sz="2200" b="0" dirty="0">
                          <a:solidFill>
                            <a:schemeClr val="tx1"/>
                          </a:solidFill>
                          <a:latin typeface="+mn-lt"/>
                        </a:rPr>
                        <a:t>Surveys</a:t>
                      </a:r>
                    </a:p>
                    <a:p>
                      <a:pPr marL="285750" indent="-285750">
                        <a:buFont typeface="Arial" panose="020B0604020202020204" pitchFamily="34" charset="0"/>
                        <a:buChar char="•"/>
                      </a:pPr>
                      <a:r>
                        <a:rPr lang="en-US" sz="2200" b="0" dirty="0">
                          <a:solidFill>
                            <a:schemeClr val="tx1"/>
                          </a:solidFill>
                          <a:latin typeface="+mn-lt"/>
                        </a:rPr>
                        <a:t>Registration forms</a:t>
                      </a:r>
                    </a:p>
                  </a:txBody>
                  <a:tcPr>
                    <a:solidFill>
                      <a:schemeClr val="accent1">
                        <a:lumMod val="20000"/>
                        <a:lumOff val="80000"/>
                      </a:schemeClr>
                    </a:solidFill>
                  </a:tcPr>
                </a:tc>
                <a:tc>
                  <a:txBody>
                    <a:bodyPr/>
                    <a:lstStyle/>
                    <a:p>
                      <a:pPr marL="342900" indent="-342900">
                        <a:buFont typeface="Arial" panose="020B0604020202020204" pitchFamily="34" charset="0"/>
                        <a:buChar char="•"/>
                      </a:pPr>
                      <a:r>
                        <a:rPr lang="en-US" sz="2200" b="0" dirty="0">
                          <a:solidFill>
                            <a:schemeClr val="tx1"/>
                          </a:solidFill>
                          <a:latin typeface="+mn-lt"/>
                        </a:rPr>
                        <a:t>Interviews and quotes</a:t>
                      </a:r>
                    </a:p>
                    <a:p>
                      <a:pPr marL="342900" indent="-342900">
                        <a:buFont typeface="Arial" panose="020B0604020202020204" pitchFamily="34" charset="0"/>
                        <a:buChar char="•"/>
                      </a:pPr>
                      <a:r>
                        <a:rPr lang="en-US" sz="2200" b="0" dirty="0">
                          <a:solidFill>
                            <a:schemeClr val="tx1"/>
                          </a:solidFill>
                          <a:latin typeface="+mn-lt"/>
                        </a:rPr>
                        <a:t>Social media, blog posts</a:t>
                      </a:r>
                    </a:p>
                    <a:p>
                      <a:pPr marL="342900" indent="-342900">
                        <a:buFont typeface="Arial" panose="020B0604020202020204" pitchFamily="34" charset="0"/>
                        <a:buChar char="•"/>
                      </a:pPr>
                      <a:r>
                        <a:rPr lang="en-US" sz="2200" b="0" dirty="0">
                          <a:solidFill>
                            <a:schemeClr val="tx1"/>
                          </a:solidFill>
                          <a:latin typeface="+mn-lt"/>
                        </a:rPr>
                        <a:t>Surveys</a:t>
                      </a:r>
                    </a:p>
                    <a:p>
                      <a:pPr marL="342900" indent="-342900">
                        <a:buFont typeface="Arial" panose="020B0604020202020204" pitchFamily="34" charset="0"/>
                        <a:buChar char="•"/>
                      </a:pPr>
                      <a:r>
                        <a:rPr lang="en-US" sz="2200" b="0" dirty="0">
                          <a:solidFill>
                            <a:schemeClr val="tx1"/>
                          </a:solidFill>
                          <a:latin typeface="+mn-lt"/>
                        </a:rPr>
                        <a:t>Photos and videos</a:t>
                      </a:r>
                    </a:p>
                    <a:p>
                      <a:pPr marL="342900" indent="-342900">
                        <a:buFont typeface="Arial" panose="020B0604020202020204" pitchFamily="34" charset="0"/>
                        <a:buChar char="•"/>
                      </a:pPr>
                      <a:r>
                        <a:rPr lang="en-US" sz="2200" b="0" dirty="0">
                          <a:solidFill>
                            <a:schemeClr val="tx1"/>
                          </a:solidFill>
                          <a:latin typeface="+mn-lt"/>
                        </a:rPr>
                        <a:t>Focus group discussions (FGDs)</a:t>
                      </a:r>
                    </a:p>
                  </a:txBody>
                  <a:tcPr>
                    <a:solidFill>
                      <a:schemeClr val="accent1">
                        <a:lumMod val="20000"/>
                        <a:lumOff val="80000"/>
                      </a:schemeClr>
                    </a:solidFill>
                  </a:tcPr>
                </a:tc>
                <a:extLst>
                  <a:ext uri="{0D108BD9-81ED-4DB2-BD59-A6C34878D82A}">
                    <a16:rowId xmlns:a16="http://schemas.microsoft.com/office/drawing/2014/main" val="2991792922"/>
                  </a:ext>
                </a:extLst>
              </a:tr>
              <a:tr h="370840">
                <a:tc>
                  <a:txBody>
                    <a:bodyPr/>
                    <a:lstStyle/>
                    <a:p>
                      <a:r>
                        <a:rPr lang="en-US" sz="2200" b="0" dirty="0">
                          <a:solidFill>
                            <a:schemeClr val="tx1"/>
                          </a:solidFill>
                          <a:latin typeface="+mn-lt"/>
                        </a:rPr>
                        <a:t>Evaluation – Examples (Assessing/ Interpreting)</a:t>
                      </a:r>
                    </a:p>
                  </a:txBody>
                  <a:tcPr>
                    <a:solidFill>
                      <a:srgbClr val="E5EBF7"/>
                    </a:solidFill>
                  </a:tcPr>
                </a:tc>
                <a:tc gridSpan="2">
                  <a:txBody>
                    <a:bodyPr/>
                    <a:lstStyle/>
                    <a:p>
                      <a:pPr marL="342900" indent="-342900">
                        <a:buFont typeface="Arial" panose="020B0604020202020204" pitchFamily="34" charset="0"/>
                        <a:buChar char="•"/>
                      </a:pPr>
                      <a:r>
                        <a:rPr lang="en-US" sz="2200" b="0" dirty="0">
                          <a:solidFill>
                            <a:schemeClr val="tx1"/>
                          </a:solidFill>
                          <a:latin typeface="+mn-lt"/>
                        </a:rPr>
                        <a:t>Donor reporting</a:t>
                      </a:r>
                    </a:p>
                    <a:p>
                      <a:pPr marL="342900" indent="-342900">
                        <a:buFont typeface="Arial" panose="020B0604020202020204" pitchFamily="34" charset="0"/>
                        <a:buChar char="•"/>
                      </a:pPr>
                      <a:r>
                        <a:rPr lang="en-US" sz="2200" b="0" dirty="0">
                          <a:solidFill>
                            <a:schemeClr val="tx1"/>
                          </a:solidFill>
                          <a:latin typeface="+mn-lt"/>
                        </a:rPr>
                        <a:t>Annual reports</a:t>
                      </a:r>
                    </a:p>
                    <a:p>
                      <a:pPr marL="342900" indent="-342900">
                        <a:buFont typeface="Arial" panose="020B0604020202020204" pitchFamily="34" charset="0"/>
                        <a:buChar char="•"/>
                      </a:pPr>
                      <a:r>
                        <a:rPr lang="en-US" sz="2200" b="0" dirty="0">
                          <a:solidFill>
                            <a:schemeClr val="tx1"/>
                          </a:solidFill>
                          <a:latin typeface="+mn-lt"/>
                        </a:rPr>
                        <a:t>Participant success stories</a:t>
                      </a:r>
                    </a:p>
                    <a:p>
                      <a:pPr marL="342900" indent="-342900">
                        <a:buFont typeface="Arial" panose="020B0604020202020204" pitchFamily="34" charset="0"/>
                        <a:buChar char="•"/>
                      </a:pPr>
                      <a:r>
                        <a:rPr lang="en-US" sz="2200" b="0" dirty="0">
                          <a:solidFill>
                            <a:schemeClr val="tx1"/>
                          </a:solidFill>
                          <a:latin typeface="+mn-lt"/>
                        </a:rPr>
                        <a:t>Strategic planning meetings</a:t>
                      </a:r>
                    </a:p>
                  </a:txBody>
                  <a:tcPr>
                    <a:solidFill>
                      <a:srgbClr val="E5EBF7"/>
                    </a:solidFill>
                  </a:tcPr>
                </a:tc>
                <a:tc hMerge="1">
                  <a:txBody>
                    <a:bodyPr/>
                    <a:lstStyle/>
                    <a:p>
                      <a:pPr marL="342900" indent="-342900">
                        <a:buFont typeface="Arial" panose="020B0604020202020204" pitchFamily="34" charset="0"/>
                        <a:buChar char="•"/>
                      </a:pPr>
                      <a:endParaRPr lang="en-US" sz="2000" b="0">
                        <a:solidFill>
                          <a:schemeClr val="tx1"/>
                        </a:solidFill>
                        <a:latin typeface="Tw Cen MT" panose="020B0602020104020603" pitchFamily="34" charset="0"/>
                      </a:endParaRPr>
                    </a:p>
                  </a:txBody>
                  <a:tcPr/>
                </a:tc>
                <a:extLst>
                  <a:ext uri="{0D108BD9-81ED-4DB2-BD59-A6C34878D82A}">
                    <a16:rowId xmlns:a16="http://schemas.microsoft.com/office/drawing/2014/main" val="4290487288"/>
                  </a:ext>
                </a:extLst>
              </a:tr>
              <a:tr h="370840">
                <a:tc>
                  <a:txBody>
                    <a:bodyPr/>
                    <a:lstStyle/>
                    <a:p>
                      <a:r>
                        <a:rPr lang="en-US" sz="2200" b="0" dirty="0">
                          <a:solidFill>
                            <a:schemeClr val="tx1"/>
                          </a:solidFill>
                          <a:latin typeface="+mn-lt"/>
                        </a:rPr>
                        <a:t>Learning – Examples</a:t>
                      </a:r>
                    </a:p>
                  </a:txBody>
                  <a:tcPr>
                    <a:solidFill>
                      <a:schemeClr val="accent1">
                        <a:lumMod val="20000"/>
                        <a:lumOff val="80000"/>
                      </a:schemeClr>
                    </a:solidFill>
                  </a:tcPr>
                </a:tc>
                <a:tc gridSpan="2">
                  <a:txBody>
                    <a:bodyPr/>
                    <a:lstStyle/>
                    <a:p>
                      <a:pPr marL="342900" indent="-342900">
                        <a:buFont typeface="Arial" panose="020B0604020202020204" pitchFamily="34" charset="0"/>
                        <a:buChar char="•"/>
                      </a:pPr>
                      <a:r>
                        <a:rPr lang="en-US" sz="2200" b="0" dirty="0">
                          <a:solidFill>
                            <a:schemeClr val="tx1"/>
                          </a:solidFill>
                          <a:latin typeface="+mn-lt"/>
                        </a:rPr>
                        <a:t>Program planning and design</a:t>
                      </a:r>
                    </a:p>
                    <a:p>
                      <a:pPr marL="342900" indent="-342900">
                        <a:buFont typeface="Arial" panose="020B0604020202020204" pitchFamily="34" charset="0"/>
                        <a:buChar char="•"/>
                      </a:pPr>
                      <a:r>
                        <a:rPr lang="en-US" sz="2200" b="0" dirty="0">
                          <a:solidFill>
                            <a:schemeClr val="tx1"/>
                          </a:solidFill>
                          <a:latin typeface="+mn-lt"/>
                        </a:rPr>
                        <a:t>MEL planning and design</a:t>
                      </a:r>
                    </a:p>
                    <a:p>
                      <a:pPr marL="342900" indent="-342900">
                        <a:buFont typeface="Arial" panose="020B0604020202020204" pitchFamily="34" charset="0"/>
                        <a:buChar char="•"/>
                      </a:pPr>
                      <a:r>
                        <a:rPr lang="en-US" sz="2200" b="0" dirty="0">
                          <a:solidFill>
                            <a:schemeClr val="tx1"/>
                          </a:solidFill>
                          <a:latin typeface="+mn-lt"/>
                        </a:rPr>
                        <a:t>Implementing findings from quality control checks</a:t>
                      </a:r>
                    </a:p>
                    <a:p>
                      <a:pPr marL="342900" indent="-342900">
                        <a:buFont typeface="Arial" panose="020B0604020202020204" pitchFamily="34" charset="0"/>
                        <a:buChar char="•"/>
                      </a:pPr>
                      <a:r>
                        <a:rPr lang="en-US" sz="2200" b="0" dirty="0">
                          <a:solidFill>
                            <a:schemeClr val="tx1"/>
                          </a:solidFill>
                          <a:latin typeface="+mn-lt"/>
                        </a:rPr>
                        <a:t>Trainings</a:t>
                      </a:r>
                    </a:p>
                  </a:txBody>
                  <a:tcPr>
                    <a:solidFill>
                      <a:schemeClr val="accent1">
                        <a:lumMod val="20000"/>
                        <a:lumOff val="80000"/>
                      </a:schemeClr>
                    </a:solidFill>
                  </a:tcPr>
                </a:tc>
                <a:tc hMerge="1">
                  <a:txBody>
                    <a:bodyPr/>
                    <a:lstStyle/>
                    <a:p>
                      <a:pPr marL="342900" indent="-342900">
                        <a:buFont typeface="Arial" panose="020B0604020202020204" pitchFamily="34" charset="0"/>
                        <a:buChar char="•"/>
                      </a:pPr>
                      <a:endParaRPr lang="en-US" sz="2000" b="0">
                        <a:solidFill>
                          <a:schemeClr val="tx1"/>
                        </a:solidFill>
                        <a:latin typeface="Tw Cen MT" panose="020B0602020104020603" pitchFamily="34" charset="0"/>
                      </a:endParaRPr>
                    </a:p>
                  </a:txBody>
                  <a:tcPr/>
                </a:tc>
                <a:extLst>
                  <a:ext uri="{0D108BD9-81ED-4DB2-BD59-A6C34878D82A}">
                    <a16:rowId xmlns:a16="http://schemas.microsoft.com/office/drawing/2014/main" val="855389138"/>
                  </a:ext>
                </a:extLst>
              </a:tr>
            </a:tbl>
          </a:graphicData>
        </a:graphic>
      </p:graphicFrame>
    </p:spTree>
    <p:extLst>
      <p:ext uri="{BB962C8B-B14F-4D97-AF65-F5344CB8AC3E}">
        <p14:creationId xmlns:p14="http://schemas.microsoft.com/office/powerpoint/2010/main" val="34514240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Objectives of Monitoring &amp; Evaluation</a:t>
            </a:r>
          </a:p>
        </p:txBody>
      </p:sp>
      <p:sp>
        <p:nvSpPr>
          <p:cNvPr id="7" name="TextBox 6"/>
          <p:cNvSpPr txBox="1"/>
          <p:nvPr/>
        </p:nvSpPr>
        <p:spPr>
          <a:xfrm>
            <a:off x="8286908" y="5544083"/>
            <a:ext cx="2987040" cy="353943"/>
          </a:xfrm>
          <a:prstGeom prst="rect">
            <a:avLst/>
          </a:prstGeom>
          <a:noFill/>
        </p:spPr>
        <p:txBody>
          <a:bodyPr wrap="square" rtlCol="0">
            <a:spAutoFit/>
          </a:bodyPr>
          <a:lstStyle/>
          <a:p>
            <a:pPr algn="r"/>
            <a:r>
              <a:rPr lang="en-US" sz="1700">
                <a:latin typeface="Tw Cen MT" panose="020B0602020104020603" pitchFamily="34" charset="0"/>
              </a:rPr>
              <a:t>[Source: </a:t>
            </a:r>
            <a:r>
              <a:rPr lang="en-US" sz="1700" err="1">
                <a:latin typeface="Tw Cen MT" panose="020B0602020104020603" pitchFamily="34" charset="0"/>
              </a:rPr>
              <a:t>Schuetz</a:t>
            </a:r>
            <a:r>
              <a:rPr lang="en-US" sz="1700">
                <a:latin typeface="Tw Cen MT" panose="020B0602020104020603" pitchFamily="34" charset="0"/>
              </a:rPr>
              <a:t> et al., (2014)]</a:t>
            </a:r>
          </a:p>
        </p:txBody>
      </p:sp>
      <p:sp>
        <p:nvSpPr>
          <p:cNvPr id="15" name="Rectangle: Rounded Corners 14">
            <a:extLst>
              <a:ext uri="{FF2B5EF4-FFF2-40B4-BE49-F238E27FC236}">
                <a16:creationId xmlns:a16="http://schemas.microsoft.com/office/drawing/2014/main" id="{27ADCE4C-5159-711B-50E3-397EADABB593}"/>
              </a:ext>
            </a:extLst>
          </p:cNvPr>
          <p:cNvSpPr/>
          <p:nvPr/>
        </p:nvSpPr>
        <p:spPr>
          <a:xfrm>
            <a:off x="531223" y="1417384"/>
            <a:ext cx="5194382" cy="1825602"/>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Focusing on users, utilization of monitoring, and evaluation and accountability</a:t>
            </a:r>
          </a:p>
        </p:txBody>
      </p:sp>
      <p:sp>
        <p:nvSpPr>
          <p:cNvPr id="16" name="Rectangle: Rounded Corners 15">
            <a:extLst>
              <a:ext uri="{FF2B5EF4-FFF2-40B4-BE49-F238E27FC236}">
                <a16:creationId xmlns:a16="http://schemas.microsoft.com/office/drawing/2014/main" id="{7A88BF0A-F4E5-A23C-DC07-D7CCF5F66E2B}"/>
              </a:ext>
            </a:extLst>
          </p:cNvPr>
          <p:cNvSpPr/>
          <p:nvPr/>
        </p:nvSpPr>
        <p:spPr>
          <a:xfrm>
            <a:off x="6079566" y="1417385"/>
            <a:ext cx="5194382" cy="1825600"/>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Emphasizing learning through monitoring and evaluation activities</a:t>
            </a:r>
          </a:p>
        </p:txBody>
      </p:sp>
      <p:sp>
        <p:nvSpPr>
          <p:cNvPr id="17" name="Rectangle: Rounded Corners 16">
            <a:extLst>
              <a:ext uri="{FF2B5EF4-FFF2-40B4-BE49-F238E27FC236}">
                <a16:creationId xmlns:a16="http://schemas.microsoft.com/office/drawing/2014/main" id="{A4A00DB5-5052-0EE4-5C2F-310DCA5F9132}"/>
              </a:ext>
            </a:extLst>
          </p:cNvPr>
          <p:cNvSpPr/>
          <p:nvPr/>
        </p:nvSpPr>
        <p:spPr>
          <a:xfrm>
            <a:off x="531223" y="3369444"/>
            <a:ext cx="5194382" cy="182559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Encouraging adaptive management</a:t>
            </a:r>
          </a:p>
        </p:txBody>
      </p:sp>
      <p:sp>
        <p:nvSpPr>
          <p:cNvPr id="18" name="Rectangle: Rounded Corners 17">
            <a:extLst>
              <a:ext uri="{FF2B5EF4-FFF2-40B4-BE49-F238E27FC236}">
                <a16:creationId xmlns:a16="http://schemas.microsoft.com/office/drawing/2014/main" id="{1EBDDB53-0822-BF1E-6ADC-7E1B73ABBD0B}"/>
              </a:ext>
            </a:extLst>
          </p:cNvPr>
          <p:cNvSpPr/>
          <p:nvPr/>
        </p:nvSpPr>
        <p:spPr>
          <a:xfrm>
            <a:off x="6079566" y="3369443"/>
            <a:ext cx="5194382" cy="1825599"/>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dirty="0"/>
              <a:t>Allowing blurred boundaries</a:t>
            </a:r>
          </a:p>
        </p:txBody>
      </p:sp>
    </p:spTree>
    <p:extLst>
      <p:ext uri="{BB962C8B-B14F-4D97-AF65-F5344CB8AC3E}">
        <p14:creationId xmlns:p14="http://schemas.microsoft.com/office/powerpoint/2010/main" val="3650862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Development of MEL Framework </a:t>
            </a:r>
          </a:p>
        </p:txBody>
      </p:sp>
      <p:sp>
        <p:nvSpPr>
          <p:cNvPr id="4" name="Free-form: Shape 3">
            <a:extLst>
              <a:ext uri="{FF2B5EF4-FFF2-40B4-BE49-F238E27FC236}">
                <a16:creationId xmlns:a16="http://schemas.microsoft.com/office/drawing/2014/main" id="{7D30C2D6-C7BA-915D-507E-DCCAA3EB9438}"/>
              </a:ext>
            </a:extLst>
          </p:cNvPr>
          <p:cNvSpPr/>
          <p:nvPr/>
        </p:nvSpPr>
        <p:spPr>
          <a:xfrm>
            <a:off x="4331642" y="1567264"/>
            <a:ext cx="517724" cy="91440"/>
          </a:xfrm>
          <a:custGeom>
            <a:avLst/>
            <a:gdLst>
              <a:gd name="connsiteX0" fmla="*/ 0 w 517724"/>
              <a:gd name="connsiteY0" fmla="*/ 45720 h 91440"/>
              <a:gd name="connsiteX1" fmla="*/ 517724 w 517724"/>
              <a:gd name="connsiteY1" fmla="*/ 45720 h 91440"/>
            </a:gdLst>
            <a:ahLst/>
            <a:cxnLst>
              <a:cxn ang="0">
                <a:pos x="connsiteX0" y="connsiteY0"/>
              </a:cxn>
              <a:cxn ang="0">
                <a:pos x="connsiteX1" y="connsiteY1"/>
              </a:cxn>
            </a:cxnLst>
            <a:rect l="l" t="t" r="r" b="b"/>
            <a:pathLst>
              <a:path w="517724" h="91440">
                <a:moveTo>
                  <a:pt x="0" y="45720"/>
                </a:moveTo>
                <a:lnTo>
                  <a:pt x="517724" y="45720"/>
                </a:lnTo>
              </a:path>
            </a:pathLst>
          </a:custGeom>
          <a:noFill/>
          <a:ln w="19050">
            <a:tailEnd type="arrow"/>
          </a:ln>
        </p:spPr>
        <p:style>
          <a:lnRef idx="1">
            <a:scrgbClr r="0" g="0" b="0"/>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257854" tIns="42978" rIns="257854" bIns="42979"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6" name="Rectangle: Rounded Corners 5">
            <a:extLst>
              <a:ext uri="{FF2B5EF4-FFF2-40B4-BE49-F238E27FC236}">
                <a16:creationId xmlns:a16="http://schemas.microsoft.com/office/drawing/2014/main" id="{63062522-3FDB-F728-D6D6-59A1CB88A84F}"/>
              </a:ext>
            </a:extLst>
          </p:cNvPr>
          <p:cNvSpPr/>
          <p:nvPr/>
        </p:nvSpPr>
        <p:spPr>
          <a:xfrm>
            <a:off x="1949424" y="897778"/>
            <a:ext cx="2384018" cy="1430410"/>
          </a:xfrm>
          <a:prstGeom prst="roundRect">
            <a:avLst/>
          </a:prstGeom>
          <a:solidFill>
            <a:schemeClr val="tx2"/>
          </a:solidFill>
          <a:ln w="19050">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Conduct a needs assessment</a:t>
            </a:r>
          </a:p>
        </p:txBody>
      </p:sp>
      <p:sp>
        <p:nvSpPr>
          <p:cNvPr id="8" name="Free-form: Shape 7">
            <a:extLst>
              <a:ext uri="{FF2B5EF4-FFF2-40B4-BE49-F238E27FC236}">
                <a16:creationId xmlns:a16="http://schemas.microsoft.com/office/drawing/2014/main" id="{BC782CF3-95B5-764E-975C-B17A27E20EEC}"/>
              </a:ext>
            </a:extLst>
          </p:cNvPr>
          <p:cNvSpPr/>
          <p:nvPr/>
        </p:nvSpPr>
        <p:spPr>
          <a:xfrm>
            <a:off x="7263984" y="1567264"/>
            <a:ext cx="517724" cy="91440"/>
          </a:xfrm>
          <a:custGeom>
            <a:avLst/>
            <a:gdLst>
              <a:gd name="connsiteX0" fmla="*/ 0 w 517724"/>
              <a:gd name="connsiteY0" fmla="*/ 45720 h 91440"/>
              <a:gd name="connsiteX1" fmla="*/ 517724 w 517724"/>
              <a:gd name="connsiteY1" fmla="*/ 45720 h 91440"/>
            </a:gdLst>
            <a:ahLst/>
            <a:cxnLst>
              <a:cxn ang="0">
                <a:pos x="connsiteX0" y="connsiteY0"/>
              </a:cxn>
              <a:cxn ang="0">
                <a:pos x="connsiteX1" y="connsiteY1"/>
              </a:cxn>
            </a:cxnLst>
            <a:rect l="l" t="t" r="r" b="b"/>
            <a:pathLst>
              <a:path w="517724" h="91440">
                <a:moveTo>
                  <a:pt x="0" y="45720"/>
                </a:moveTo>
                <a:lnTo>
                  <a:pt x="517724" y="45720"/>
                </a:lnTo>
              </a:path>
            </a:pathLst>
          </a:custGeom>
          <a:noFill/>
          <a:ln w="19050">
            <a:tailEnd type="arrow"/>
          </a:ln>
        </p:spPr>
        <p:style>
          <a:lnRef idx="1">
            <a:scrgbClr r="0" g="0" b="0"/>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spcFirstLastPara="0" vert="horz" wrap="square" lIns="257854" tIns="42978" rIns="257854" bIns="42979"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9" name="Rectangle: Rounded Corners 8">
            <a:extLst>
              <a:ext uri="{FF2B5EF4-FFF2-40B4-BE49-F238E27FC236}">
                <a16:creationId xmlns:a16="http://schemas.microsoft.com/office/drawing/2014/main" id="{322B304F-6AA7-A42E-8FE5-239A704D6863}"/>
              </a:ext>
            </a:extLst>
          </p:cNvPr>
          <p:cNvSpPr/>
          <p:nvPr/>
        </p:nvSpPr>
        <p:spPr>
          <a:xfrm>
            <a:off x="4881766" y="897778"/>
            <a:ext cx="2384018" cy="1430410"/>
          </a:xfrm>
          <a:prstGeom prst="roundRect">
            <a:avLst/>
          </a:prstGeom>
          <a:solidFill>
            <a:schemeClr val="accent1"/>
          </a:solidFill>
          <a:ln w="19050">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Define program indicators</a:t>
            </a:r>
          </a:p>
        </p:txBody>
      </p:sp>
      <p:sp>
        <p:nvSpPr>
          <p:cNvPr id="10" name="Free-form: Shape 9">
            <a:extLst>
              <a:ext uri="{FF2B5EF4-FFF2-40B4-BE49-F238E27FC236}">
                <a16:creationId xmlns:a16="http://schemas.microsoft.com/office/drawing/2014/main" id="{29586DB2-581D-5ECA-C658-F00FA9296BF9}"/>
              </a:ext>
            </a:extLst>
          </p:cNvPr>
          <p:cNvSpPr/>
          <p:nvPr/>
        </p:nvSpPr>
        <p:spPr>
          <a:xfrm>
            <a:off x="3141433" y="2326389"/>
            <a:ext cx="5864684" cy="517724"/>
          </a:xfrm>
          <a:custGeom>
            <a:avLst/>
            <a:gdLst>
              <a:gd name="connsiteX0" fmla="*/ 5864684 w 5864684"/>
              <a:gd name="connsiteY0" fmla="*/ 0 h 517724"/>
              <a:gd name="connsiteX1" fmla="*/ 5864684 w 5864684"/>
              <a:gd name="connsiteY1" fmla="*/ 275962 h 517724"/>
              <a:gd name="connsiteX2" fmla="*/ 0 w 5864684"/>
              <a:gd name="connsiteY2" fmla="*/ 275962 h 517724"/>
              <a:gd name="connsiteX3" fmla="*/ 0 w 5864684"/>
              <a:gd name="connsiteY3" fmla="*/ 517724 h 517724"/>
            </a:gdLst>
            <a:ahLst/>
            <a:cxnLst>
              <a:cxn ang="0">
                <a:pos x="connsiteX0" y="connsiteY0"/>
              </a:cxn>
              <a:cxn ang="0">
                <a:pos x="connsiteX1" y="connsiteY1"/>
              </a:cxn>
              <a:cxn ang="0">
                <a:pos x="connsiteX2" y="connsiteY2"/>
              </a:cxn>
              <a:cxn ang="0">
                <a:pos x="connsiteX3" y="connsiteY3"/>
              </a:cxn>
            </a:cxnLst>
            <a:rect l="l" t="t" r="r" b="b"/>
            <a:pathLst>
              <a:path w="5864684" h="517724">
                <a:moveTo>
                  <a:pt x="5864684" y="0"/>
                </a:moveTo>
                <a:lnTo>
                  <a:pt x="5864684" y="275962"/>
                </a:lnTo>
                <a:lnTo>
                  <a:pt x="0" y="275962"/>
                </a:lnTo>
                <a:lnTo>
                  <a:pt x="0" y="517724"/>
                </a:lnTo>
              </a:path>
            </a:pathLst>
          </a:custGeom>
          <a:noFill/>
          <a:ln w="19050">
            <a:tailEnd type="arrow"/>
          </a:ln>
        </p:spPr>
        <p:style>
          <a:lnRef idx="1">
            <a:scrgbClr r="0" g="0" b="0"/>
          </a:lnRef>
          <a:fillRef idx="0">
            <a:scrgbClr r="0" g="0" b="0"/>
          </a:fillRef>
          <a:effectRef idx="0">
            <a:schemeClr val="accent4">
              <a:hueOff val="0"/>
              <a:satOff val="0"/>
              <a:lumOff val="0"/>
              <a:alphaOff val="0"/>
            </a:schemeClr>
          </a:effectRef>
          <a:fontRef idx="minor">
            <a:schemeClr val="tx1">
              <a:hueOff val="0"/>
              <a:satOff val="0"/>
              <a:lumOff val="0"/>
              <a:alphaOff val="0"/>
            </a:schemeClr>
          </a:fontRef>
        </p:style>
        <p:txBody>
          <a:bodyPr spcFirstLastPara="0" vert="horz" wrap="square" lIns="2797785" tIns="256120" rIns="2797786" bIns="256121"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1" name="Rectangle: Rounded Corners 10">
            <a:extLst>
              <a:ext uri="{FF2B5EF4-FFF2-40B4-BE49-F238E27FC236}">
                <a16:creationId xmlns:a16="http://schemas.microsoft.com/office/drawing/2014/main" id="{F7E461C6-AD65-4A95-EA46-8AB87AF7CD8A}"/>
              </a:ext>
            </a:extLst>
          </p:cNvPr>
          <p:cNvSpPr/>
          <p:nvPr/>
        </p:nvSpPr>
        <p:spPr>
          <a:xfrm>
            <a:off x="7814108" y="897778"/>
            <a:ext cx="2384018" cy="1430410"/>
          </a:xfrm>
          <a:prstGeom prst="roundRect">
            <a:avLst/>
          </a:prstGeom>
          <a:solidFill>
            <a:schemeClr val="accent2"/>
          </a:solidFill>
          <a:ln w="19050">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Develop a data collection plan</a:t>
            </a:r>
          </a:p>
        </p:txBody>
      </p:sp>
      <p:sp>
        <p:nvSpPr>
          <p:cNvPr id="12" name="Free-form: Shape 11">
            <a:extLst>
              <a:ext uri="{FF2B5EF4-FFF2-40B4-BE49-F238E27FC236}">
                <a16:creationId xmlns:a16="http://schemas.microsoft.com/office/drawing/2014/main" id="{B6B6F910-1375-B23B-BC1B-BFAD6489ACA1}"/>
              </a:ext>
            </a:extLst>
          </p:cNvPr>
          <p:cNvSpPr/>
          <p:nvPr/>
        </p:nvSpPr>
        <p:spPr>
          <a:xfrm>
            <a:off x="4331642" y="3545999"/>
            <a:ext cx="517724" cy="91440"/>
          </a:xfrm>
          <a:custGeom>
            <a:avLst/>
            <a:gdLst>
              <a:gd name="connsiteX0" fmla="*/ 0 w 517724"/>
              <a:gd name="connsiteY0" fmla="*/ 45720 h 91440"/>
              <a:gd name="connsiteX1" fmla="*/ 517724 w 517724"/>
              <a:gd name="connsiteY1" fmla="*/ 45720 h 91440"/>
            </a:gdLst>
            <a:ahLst/>
            <a:cxnLst>
              <a:cxn ang="0">
                <a:pos x="connsiteX0" y="connsiteY0"/>
              </a:cxn>
              <a:cxn ang="0">
                <a:pos x="connsiteX1" y="connsiteY1"/>
              </a:cxn>
            </a:cxnLst>
            <a:rect l="l" t="t" r="r" b="b"/>
            <a:pathLst>
              <a:path w="517724" h="91440">
                <a:moveTo>
                  <a:pt x="0" y="45720"/>
                </a:moveTo>
                <a:lnTo>
                  <a:pt x="517724" y="45720"/>
                </a:lnTo>
              </a:path>
            </a:pathLst>
          </a:custGeom>
          <a:noFill/>
          <a:ln w="19050">
            <a:tailEnd type="arrow"/>
          </a:ln>
        </p:spPr>
        <p:style>
          <a:lnRef idx="1">
            <a:scrgbClr r="0" g="0" b="0"/>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txBody>
          <a:bodyPr spcFirstLastPara="0" vert="horz" wrap="square" lIns="257854" tIns="42978" rIns="257854" bIns="42979"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3" name="Rectangle: Rounded Corners 12">
            <a:extLst>
              <a:ext uri="{FF2B5EF4-FFF2-40B4-BE49-F238E27FC236}">
                <a16:creationId xmlns:a16="http://schemas.microsoft.com/office/drawing/2014/main" id="{278B1A3B-33D7-50A5-01D1-5B50A391339C}"/>
              </a:ext>
            </a:extLst>
          </p:cNvPr>
          <p:cNvSpPr/>
          <p:nvPr/>
        </p:nvSpPr>
        <p:spPr>
          <a:xfrm>
            <a:off x="1949424" y="2876513"/>
            <a:ext cx="2384018" cy="1430410"/>
          </a:xfrm>
          <a:prstGeom prst="roundRect">
            <a:avLst/>
          </a:prstGeom>
          <a:solidFill>
            <a:schemeClr val="accent3"/>
          </a:solidFill>
          <a:ln w="19050">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Establish a data management system</a:t>
            </a:r>
          </a:p>
        </p:txBody>
      </p:sp>
      <p:sp>
        <p:nvSpPr>
          <p:cNvPr id="14" name="Free-form: Shape 13">
            <a:extLst>
              <a:ext uri="{FF2B5EF4-FFF2-40B4-BE49-F238E27FC236}">
                <a16:creationId xmlns:a16="http://schemas.microsoft.com/office/drawing/2014/main" id="{1A6B083A-CD26-3613-CB8C-7A40315CAD02}"/>
              </a:ext>
            </a:extLst>
          </p:cNvPr>
          <p:cNvSpPr/>
          <p:nvPr/>
        </p:nvSpPr>
        <p:spPr>
          <a:xfrm>
            <a:off x="7263984" y="3545999"/>
            <a:ext cx="517724" cy="91440"/>
          </a:xfrm>
          <a:custGeom>
            <a:avLst/>
            <a:gdLst>
              <a:gd name="connsiteX0" fmla="*/ 0 w 517724"/>
              <a:gd name="connsiteY0" fmla="*/ 45720 h 91440"/>
              <a:gd name="connsiteX1" fmla="*/ 517724 w 517724"/>
              <a:gd name="connsiteY1" fmla="*/ 45720 h 91440"/>
            </a:gdLst>
            <a:ahLst/>
            <a:cxnLst>
              <a:cxn ang="0">
                <a:pos x="connsiteX0" y="connsiteY0"/>
              </a:cxn>
              <a:cxn ang="0">
                <a:pos x="connsiteX1" y="connsiteY1"/>
              </a:cxn>
            </a:cxnLst>
            <a:rect l="l" t="t" r="r" b="b"/>
            <a:pathLst>
              <a:path w="517724" h="91440">
                <a:moveTo>
                  <a:pt x="0" y="45720"/>
                </a:moveTo>
                <a:lnTo>
                  <a:pt x="517724" y="45720"/>
                </a:lnTo>
              </a:path>
            </a:pathLst>
          </a:custGeom>
          <a:noFill/>
          <a:ln w="19050">
            <a:tailEnd type="arrow"/>
          </a:ln>
        </p:spPr>
        <p:style>
          <a:lnRef idx="1">
            <a:scrgbClr r="0" g="0" b="0"/>
          </a:lnRef>
          <a:fillRef idx="0">
            <a:scrgbClr r="0" g="0" b="0"/>
          </a:fillRef>
          <a:effectRef idx="0">
            <a:schemeClr val="accent6">
              <a:hueOff val="0"/>
              <a:satOff val="0"/>
              <a:lumOff val="0"/>
              <a:alphaOff val="0"/>
            </a:schemeClr>
          </a:effectRef>
          <a:fontRef idx="minor">
            <a:schemeClr val="tx1">
              <a:hueOff val="0"/>
              <a:satOff val="0"/>
              <a:lumOff val="0"/>
              <a:alphaOff val="0"/>
            </a:schemeClr>
          </a:fontRef>
        </p:style>
        <p:txBody>
          <a:bodyPr spcFirstLastPara="0" vert="horz" wrap="square" lIns="257854" tIns="42978" rIns="257854" bIns="42979"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5" name="Rectangle: Rounded Corners 14">
            <a:extLst>
              <a:ext uri="{FF2B5EF4-FFF2-40B4-BE49-F238E27FC236}">
                <a16:creationId xmlns:a16="http://schemas.microsoft.com/office/drawing/2014/main" id="{372E7500-8913-5C4C-1CB1-F94C8CEFE9C7}"/>
              </a:ext>
            </a:extLst>
          </p:cNvPr>
          <p:cNvSpPr/>
          <p:nvPr/>
        </p:nvSpPr>
        <p:spPr>
          <a:xfrm>
            <a:off x="4881766" y="2876513"/>
            <a:ext cx="2384018" cy="1430410"/>
          </a:xfrm>
          <a:prstGeom prst="roundRect">
            <a:avLst/>
          </a:prstGeom>
          <a:solidFill>
            <a:schemeClr val="accent1"/>
          </a:solidFill>
          <a:ln w="19050">
            <a:noFill/>
          </a:ln>
        </p:spPr>
        <p:style>
          <a:lnRef idx="2">
            <a:scrgbClr r="0" g="0" b="0"/>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Develop a reporting plan</a:t>
            </a:r>
          </a:p>
        </p:txBody>
      </p:sp>
      <p:sp>
        <p:nvSpPr>
          <p:cNvPr id="16" name="Free-form: Shape 15">
            <a:extLst>
              <a:ext uri="{FF2B5EF4-FFF2-40B4-BE49-F238E27FC236}">
                <a16:creationId xmlns:a16="http://schemas.microsoft.com/office/drawing/2014/main" id="{DA4A9ACC-A712-A6D3-38ED-61369382684E}"/>
              </a:ext>
            </a:extLst>
          </p:cNvPr>
          <p:cNvSpPr/>
          <p:nvPr/>
        </p:nvSpPr>
        <p:spPr>
          <a:xfrm>
            <a:off x="3141433" y="4305124"/>
            <a:ext cx="5864684" cy="517724"/>
          </a:xfrm>
          <a:custGeom>
            <a:avLst/>
            <a:gdLst>
              <a:gd name="connsiteX0" fmla="*/ 5864684 w 5864684"/>
              <a:gd name="connsiteY0" fmla="*/ 0 h 517724"/>
              <a:gd name="connsiteX1" fmla="*/ 5864684 w 5864684"/>
              <a:gd name="connsiteY1" fmla="*/ 275962 h 517724"/>
              <a:gd name="connsiteX2" fmla="*/ 0 w 5864684"/>
              <a:gd name="connsiteY2" fmla="*/ 275962 h 517724"/>
              <a:gd name="connsiteX3" fmla="*/ 0 w 5864684"/>
              <a:gd name="connsiteY3" fmla="*/ 517724 h 517724"/>
            </a:gdLst>
            <a:ahLst/>
            <a:cxnLst>
              <a:cxn ang="0">
                <a:pos x="connsiteX0" y="connsiteY0"/>
              </a:cxn>
              <a:cxn ang="0">
                <a:pos x="connsiteX1" y="connsiteY1"/>
              </a:cxn>
              <a:cxn ang="0">
                <a:pos x="connsiteX2" y="connsiteY2"/>
              </a:cxn>
              <a:cxn ang="0">
                <a:pos x="connsiteX3" y="connsiteY3"/>
              </a:cxn>
            </a:cxnLst>
            <a:rect l="l" t="t" r="r" b="b"/>
            <a:pathLst>
              <a:path w="5864684" h="517724">
                <a:moveTo>
                  <a:pt x="5864684" y="0"/>
                </a:moveTo>
                <a:lnTo>
                  <a:pt x="5864684" y="275962"/>
                </a:lnTo>
                <a:lnTo>
                  <a:pt x="0" y="275962"/>
                </a:lnTo>
                <a:lnTo>
                  <a:pt x="0" y="517724"/>
                </a:lnTo>
              </a:path>
            </a:pathLst>
          </a:custGeom>
          <a:noFill/>
          <a:ln w="19050">
            <a:tailEnd type="arrow"/>
          </a:ln>
        </p:spPr>
        <p:style>
          <a:lnRef idx="1">
            <a:scrgbClr r="0" g="0" b="0"/>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txBody>
          <a:bodyPr spcFirstLastPara="0" vert="horz" wrap="square" lIns="2797785" tIns="256120" rIns="2797786" bIns="256121"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7" name="Rectangle: Rounded Corners 16">
            <a:extLst>
              <a:ext uri="{FF2B5EF4-FFF2-40B4-BE49-F238E27FC236}">
                <a16:creationId xmlns:a16="http://schemas.microsoft.com/office/drawing/2014/main" id="{7796035F-EB26-E5E4-C119-432AFAC70771}"/>
              </a:ext>
            </a:extLst>
          </p:cNvPr>
          <p:cNvSpPr/>
          <p:nvPr/>
        </p:nvSpPr>
        <p:spPr>
          <a:xfrm>
            <a:off x="7814108" y="2876513"/>
            <a:ext cx="2384018" cy="1430410"/>
          </a:xfrm>
          <a:prstGeom prst="roundRect">
            <a:avLst/>
          </a:prstGeom>
          <a:solidFill>
            <a:schemeClr val="tx2"/>
          </a:solidFill>
          <a:ln w="19050">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dirty="0"/>
              <a:t>Ensure accountability</a:t>
            </a:r>
          </a:p>
        </p:txBody>
      </p:sp>
      <p:sp>
        <p:nvSpPr>
          <p:cNvPr id="18" name="Rectangle: Rounded Corners 17">
            <a:extLst>
              <a:ext uri="{FF2B5EF4-FFF2-40B4-BE49-F238E27FC236}">
                <a16:creationId xmlns:a16="http://schemas.microsoft.com/office/drawing/2014/main" id="{F2F8376A-5BF3-A658-D2D5-A0B8F3BC7111}"/>
              </a:ext>
            </a:extLst>
          </p:cNvPr>
          <p:cNvSpPr/>
          <p:nvPr/>
        </p:nvSpPr>
        <p:spPr>
          <a:xfrm>
            <a:off x="1949424" y="4855248"/>
            <a:ext cx="2384018" cy="1430410"/>
          </a:xfrm>
          <a:prstGeom prst="roundRect">
            <a:avLst/>
          </a:prstGeom>
          <a:solidFill>
            <a:schemeClr val="accent1"/>
          </a:solidFill>
          <a:ln w="19050">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kern="1200"/>
              <a:t>Monitor and evaluate the MEL system</a:t>
            </a:r>
          </a:p>
        </p:txBody>
      </p:sp>
      <p:sp>
        <p:nvSpPr>
          <p:cNvPr id="7" name="TextBox 6"/>
          <p:cNvSpPr txBox="1"/>
          <p:nvPr/>
        </p:nvSpPr>
        <p:spPr>
          <a:xfrm>
            <a:off x="6237299" y="5668306"/>
            <a:ext cx="5537636" cy="615553"/>
          </a:xfrm>
          <a:prstGeom prst="rect">
            <a:avLst/>
          </a:prstGeom>
          <a:noFill/>
        </p:spPr>
        <p:txBody>
          <a:bodyPr wrap="square" rtlCol="0">
            <a:spAutoFit/>
          </a:bodyPr>
          <a:lstStyle/>
          <a:p>
            <a:pPr algn="r"/>
            <a:r>
              <a:rPr lang="en-US" sz="1700" i="1" dirty="0">
                <a:latin typeface="Tw Cen MT" panose="020B0602020104020603" pitchFamily="34" charset="0"/>
              </a:rPr>
              <a:t>Figure: Designing and implementing MEL system</a:t>
            </a:r>
          </a:p>
          <a:p>
            <a:pPr algn="r"/>
            <a:r>
              <a:rPr lang="en-US" sz="1700" i="1" dirty="0">
                <a:latin typeface="Tw Cen MT" panose="020B0602020104020603" pitchFamily="34" charset="0"/>
              </a:rPr>
              <a:t>(Source: </a:t>
            </a:r>
            <a:r>
              <a:rPr lang="en-US" sz="1700" i="1" dirty="0">
                <a:latin typeface="Tw Cen MT" panose="020B0602020104020603" pitchFamily="34" charset="0"/>
                <a:hlinkClick r:id="rId3" action="ppaction://hlinkpres?slideindex=1&amp;slidetitle="/>
              </a:rPr>
              <a:t>https://www.evalcommunity.com/career-center/meal/</a:t>
            </a:r>
            <a:r>
              <a:rPr lang="en-US" sz="1700" i="1" dirty="0">
                <a:latin typeface="Tw Cen MT" panose="020B0602020104020603" pitchFamily="34" charset="0"/>
              </a:rPr>
              <a:t>)</a:t>
            </a:r>
          </a:p>
        </p:txBody>
      </p:sp>
    </p:spTree>
    <p:extLst>
      <p:ext uri="{BB962C8B-B14F-4D97-AF65-F5344CB8AC3E}">
        <p14:creationId xmlns:p14="http://schemas.microsoft.com/office/powerpoint/2010/main" val="16956189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Components of MEL Framework </a:t>
            </a:r>
          </a:p>
        </p:txBody>
      </p:sp>
      <p:sp>
        <p:nvSpPr>
          <p:cNvPr id="4" name="Free-form: Shape 3">
            <a:extLst>
              <a:ext uri="{FF2B5EF4-FFF2-40B4-BE49-F238E27FC236}">
                <a16:creationId xmlns:a16="http://schemas.microsoft.com/office/drawing/2014/main" id="{A7294FFB-01AD-4F30-C2F5-3195ECC11210}"/>
              </a:ext>
            </a:extLst>
          </p:cNvPr>
          <p:cNvSpPr/>
          <p:nvPr/>
        </p:nvSpPr>
        <p:spPr>
          <a:xfrm>
            <a:off x="6091110" y="2497395"/>
            <a:ext cx="4675855" cy="261243"/>
          </a:xfrm>
          <a:custGeom>
            <a:avLst/>
            <a:gdLst/>
            <a:ahLst/>
            <a:cxnLst/>
            <a:rect l="0" t="0" r="0" b="0"/>
            <a:pathLst>
              <a:path>
                <a:moveTo>
                  <a:pt x="0" y="0"/>
                </a:moveTo>
                <a:lnTo>
                  <a:pt x="0" y="130621"/>
                </a:lnTo>
                <a:lnTo>
                  <a:pt x="4675855" y="130621"/>
                </a:lnTo>
                <a:lnTo>
                  <a:pt x="4675855"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B3DA8FF2-BA97-764F-AB81-169C8E5804B2}"/>
              </a:ext>
            </a:extLst>
          </p:cNvPr>
          <p:cNvSpPr/>
          <p:nvPr/>
        </p:nvSpPr>
        <p:spPr>
          <a:xfrm>
            <a:off x="6091110" y="2497395"/>
            <a:ext cx="2805513" cy="261243"/>
          </a:xfrm>
          <a:custGeom>
            <a:avLst/>
            <a:gdLst/>
            <a:ahLst/>
            <a:cxnLst/>
            <a:rect l="0" t="0" r="0" b="0"/>
            <a:pathLst>
              <a:path>
                <a:moveTo>
                  <a:pt x="0" y="0"/>
                </a:moveTo>
                <a:lnTo>
                  <a:pt x="0" y="130621"/>
                </a:lnTo>
                <a:lnTo>
                  <a:pt x="2805513" y="130621"/>
                </a:lnTo>
                <a:lnTo>
                  <a:pt x="2805513"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8" name="Free-form: Shape 7">
            <a:extLst>
              <a:ext uri="{FF2B5EF4-FFF2-40B4-BE49-F238E27FC236}">
                <a16:creationId xmlns:a16="http://schemas.microsoft.com/office/drawing/2014/main" id="{0A8EACBF-CDD4-46C3-D802-E18AAD692E94}"/>
              </a:ext>
            </a:extLst>
          </p:cNvPr>
          <p:cNvSpPr/>
          <p:nvPr/>
        </p:nvSpPr>
        <p:spPr>
          <a:xfrm>
            <a:off x="6091110" y="2497395"/>
            <a:ext cx="935171" cy="261243"/>
          </a:xfrm>
          <a:custGeom>
            <a:avLst/>
            <a:gdLst/>
            <a:ahLst/>
            <a:cxnLst/>
            <a:rect l="0" t="0" r="0" b="0"/>
            <a:pathLst>
              <a:path>
                <a:moveTo>
                  <a:pt x="0" y="0"/>
                </a:moveTo>
                <a:lnTo>
                  <a:pt x="0" y="130621"/>
                </a:lnTo>
                <a:lnTo>
                  <a:pt x="935171" y="130621"/>
                </a:lnTo>
                <a:lnTo>
                  <a:pt x="935171"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B43A4FD6-66AC-6513-F930-5404878D183B}"/>
              </a:ext>
            </a:extLst>
          </p:cNvPr>
          <p:cNvSpPr/>
          <p:nvPr/>
        </p:nvSpPr>
        <p:spPr>
          <a:xfrm>
            <a:off x="5155938" y="2497395"/>
            <a:ext cx="935171" cy="261243"/>
          </a:xfrm>
          <a:custGeom>
            <a:avLst/>
            <a:gdLst/>
            <a:ahLst/>
            <a:cxnLst/>
            <a:rect l="0" t="0" r="0" b="0"/>
            <a:pathLst>
              <a:path>
                <a:moveTo>
                  <a:pt x="935171" y="0"/>
                </a:moveTo>
                <a:lnTo>
                  <a:pt x="935171" y="130621"/>
                </a:lnTo>
                <a:lnTo>
                  <a:pt x="0" y="130621"/>
                </a:lnTo>
                <a:lnTo>
                  <a:pt x="0"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0" name="Free-form: Shape 9">
            <a:extLst>
              <a:ext uri="{FF2B5EF4-FFF2-40B4-BE49-F238E27FC236}">
                <a16:creationId xmlns:a16="http://schemas.microsoft.com/office/drawing/2014/main" id="{639AE38A-29B3-7DDB-7B5A-98EA3D341231}"/>
              </a:ext>
            </a:extLst>
          </p:cNvPr>
          <p:cNvSpPr/>
          <p:nvPr/>
        </p:nvSpPr>
        <p:spPr>
          <a:xfrm>
            <a:off x="3285596" y="2497395"/>
            <a:ext cx="2805513" cy="261243"/>
          </a:xfrm>
          <a:custGeom>
            <a:avLst/>
            <a:gdLst/>
            <a:ahLst/>
            <a:cxnLst/>
            <a:rect l="0" t="0" r="0" b="0"/>
            <a:pathLst>
              <a:path>
                <a:moveTo>
                  <a:pt x="2805513" y="0"/>
                </a:moveTo>
                <a:lnTo>
                  <a:pt x="2805513" y="130621"/>
                </a:lnTo>
                <a:lnTo>
                  <a:pt x="0" y="130621"/>
                </a:lnTo>
                <a:lnTo>
                  <a:pt x="0"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1" name="Free-form: Shape 10">
            <a:extLst>
              <a:ext uri="{FF2B5EF4-FFF2-40B4-BE49-F238E27FC236}">
                <a16:creationId xmlns:a16="http://schemas.microsoft.com/office/drawing/2014/main" id="{EF00666B-E3CC-FE9B-D875-DD85E959C2DC}"/>
              </a:ext>
            </a:extLst>
          </p:cNvPr>
          <p:cNvSpPr/>
          <p:nvPr/>
        </p:nvSpPr>
        <p:spPr>
          <a:xfrm>
            <a:off x="1415254" y="2497395"/>
            <a:ext cx="4675855" cy="261243"/>
          </a:xfrm>
          <a:custGeom>
            <a:avLst/>
            <a:gdLst/>
            <a:ahLst/>
            <a:cxnLst/>
            <a:rect l="0" t="0" r="0" b="0"/>
            <a:pathLst>
              <a:path>
                <a:moveTo>
                  <a:pt x="4675855" y="0"/>
                </a:moveTo>
                <a:lnTo>
                  <a:pt x="4675855" y="130621"/>
                </a:lnTo>
                <a:lnTo>
                  <a:pt x="0" y="130621"/>
                </a:lnTo>
                <a:lnTo>
                  <a:pt x="0" y="261243"/>
                </a:lnTo>
              </a:path>
            </a:pathLst>
          </a:custGeom>
          <a:noFill/>
          <a:ln w="28575">
            <a:solidFill>
              <a:schemeClr val="accent2"/>
            </a:solidFill>
          </a:ln>
        </p:spPr>
        <p:style>
          <a:lnRef idx="2">
            <a:scrgbClr r="0" g="0" b="0"/>
          </a:lnRef>
          <a:fillRef idx="0">
            <a:scrgbClr r="0" g="0" b="0"/>
          </a:fillRef>
          <a:effectRef idx="0">
            <a:schemeClr val="accent6">
              <a:tint val="9000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12" name="Rectangle: Rounded Corners 11">
            <a:extLst>
              <a:ext uri="{FF2B5EF4-FFF2-40B4-BE49-F238E27FC236}">
                <a16:creationId xmlns:a16="http://schemas.microsoft.com/office/drawing/2014/main" id="{6F6776AC-D5DF-356D-9522-F2FAC5EA8BD0}"/>
              </a:ext>
            </a:extLst>
          </p:cNvPr>
          <p:cNvSpPr/>
          <p:nvPr/>
        </p:nvSpPr>
        <p:spPr>
          <a:xfrm>
            <a:off x="3973929" y="1875387"/>
            <a:ext cx="4234360" cy="622008"/>
          </a:xfrm>
          <a:prstGeom prst="roundRect">
            <a:avLst/>
          </a:prstGeom>
          <a:solidFill>
            <a:schemeClr val="accent2"/>
          </a:solidFill>
          <a:ln>
            <a:noFill/>
          </a:ln>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Components of a MEL Framework</a:t>
            </a:r>
          </a:p>
        </p:txBody>
      </p:sp>
      <p:sp>
        <p:nvSpPr>
          <p:cNvPr id="13" name="Rectangle: Rounded Corners 12">
            <a:extLst>
              <a:ext uri="{FF2B5EF4-FFF2-40B4-BE49-F238E27FC236}">
                <a16:creationId xmlns:a16="http://schemas.microsoft.com/office/drawing/2014/main" id="{C77776B4-64B4-696D-7E21-E76809CCFE60}"/>
              </a:ext>
            </a:extLst>
          </p:cNvPr>
          <p:cNvSpPr/>
          <p:nvPr/>
        </p:nvSpPr>
        <p:spPr>
          <a:xfrm>
            <a:off x="610704"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Data collection methods</a:t>
            </a:r>
          </a:p>
        </p:txBody>
      </p:sp>
      <p:sp>
        <p:nvSpPr>
          <p:cNvPr id="14" name="Rectangle: Rounded Corners 13">
            <a:extLst>
              <a:ext uri="{FF2B5EF4-FFF2-40B4-BE49-F238E27FC236}">
                <a16:creationId xmlns:a16="http://schemas.microsoft.com/office/drawing/2014/main" id="{7D9A6CC3-E42F-9F86-C209-8AAC91A51B8A}"/>
              </a:ext>
            </a:extLst>
          </p:cNvPr>
          <p:cNvSpPr/>
          <p:nvPr/>
        </p:nvSpPr>
        <p:spPr>
          <a:xfrm>
            <a:off x="2481047"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Data quality</a:t>
            </a:r>
          </a:p>
        </p:txBody>
      </p:sp>
      <p:sp>
        <p:nvSpPr>
          <p:cNvPr id="15" name="Rectangle: Rounded Corners 14">
            <a:extLst>
              <a:ext uri="{FF2B5EF4-FFF2-40B4-BE49-F238E27FC236}">
                <a16:creationId xmlns:a16="http://schemas.microsoft.com/office/drawing/2014/main" id="{B914D052-7419-D5FF-7EAD-842A66410CFE}"/>
              </a:ext>
            </a:extLst>
          </p:cNvPr>
          <p:cNvSpPr/>
          <p:nvPr/>
        </p:nvSpPr>
        <p:spPr>
          <a:xfrm>
            <a:off x="4351389"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Data analysis</a:t>
            </a:r>
          </a:p>
        </p:txBody>
      </p:sp>
      <p:sp>
        <p:nvSpPr>
          <p:cNvPr id="16" name="Rectangle: Rounded Corners 15">
            <a:extLst>
              <a:ext uri="{FF2B5EF4-FFF2-40B4-BE49-F238E27FC236}">
                <a16:creationId xmlns:a16="http://schemas.microsoft.com/office/drawing/2014/main" id="{9353F715-D0E5-F85B-ED2F-DABA00DA7304}"/>
              </a:ext>
            </a:extLst>
          </p:cNvPr>
          <p:cNvSpPr/>
          <p:nvPr/>
        </p:nvSpPr>
        <p:spPr>
          <a:xfrm>
            <a:off x="6221731"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Reporting</a:t>
            </a:r>
          </a:p>
        </p:txBody>
      </p:sp>
      <p:sp>
        <p:nvSpPr>
          <p:cNvPr id="17" name="Rectangle: Rounded Corners 16">
            <a:extLst>
              <a:ext uri="{FF2B5EF4-FFF2-40B4-BE49-F238E27FC236}">
                <a16:creationId xmlns:a16="http://schemas.microsoft.com/office/drawing/2014/main" id="{40320918-FEE3-D6BA-589D-A605A9307576}"/>
              </a:ext>
            </a:extLst>
          </p:cNvPr>
          <p:cNvSpPr/>
          <p:nvPr/>
        </p:nvSpPr>
        <p:spPr>
          <a:xfrm>
            <a:off x="8092074"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Use of technology</a:t>
            </a:r>
          </a:p>
        </p:txBody>
      </p:sp>
      <p:sp>
        <p:nvSpPr>
          <p:cNvPr id="18" name="Rectangle: Rounded Corners 17">
            <a:extLst>
              <a:ext uri="{FF2B5EF4-FFF2-40B4-BE49-F238E27FC236}">
                <a16:creationId xmlns:a16="http://schemas.microsoft.com/office/drawing/2014/main" id="{A30AAB8B-FA75-E681-267A-E456B86EBF84}"/>
              </a:ext>
            </a:extLst>
          </p:cNvPr>
          <p:cNvSpPr/>
          <p:nvPr/>
        </p:nvSpPr>
        <p:spPr>
          <a:xfrm>
            <a:off x="9962416" y="2758639"/>
            <a:ext cx="1609098" cy="1097279"/>
          </a:xfrm>
          <a:prstGeom prst="roundRect">
            <a:avLst/>
          </a:prstGeom>
          <a:solidFill>
            <a:schemeClr val="tx2"/>
          </a:solidFill>
          <a:ln>
            <a:noFill/>
          </a:ln>
        </p:spPr>
        <p:style>
          <a:lnRef idx="2">
            <a:schemeClr val="lt1">
              <a:hueOff val="0"/>
              <a:satOff val="0"/>
              <a:lumOff val="0"/>
              <a:alphaOff val="0"/>
            </a:schemeClr>
          </a:lnRef>
          <a:fillRef idx="1">
            <a:scrgbClr r="0" g="0" b="0"/>
          </a:fillRef>
          <a:effectRef idx="0">
            <a:schemeClr val="accent6">
              <a:hueOff val="0"/>
              <a:satOff val="0"/>
              <a:lumOff val="0"/>
              <a:alphaOff val="0"/>
            </a:schemeClr>
          </a:effectRef>
          <a:fontRef idx="minor">
            <a:schemeClr val="lt1"/>
          </a:fontRef>
        </p:style>
        <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a:t>Ethics and privacy</a:t>
            </a:r>
          </a:p>
        </p:txBody>
      </p:sp>
      <p:sp>
        <p:nvSpPr>
          <p:cNvPr id="7" name="TextBox 6"/>
          <p:cNvSpPr txBox="1"/>
          <p:nvPr/>
        </p:nvSpPr>
        <p:spPr>
          <a:xfrm>
            <a:off x="674914" y="4707310"/>
            <a:ext cx="10896600" cy="615553"/>
          </a:xfrm>
          <a:prstGeom prst="rect">
            <a:avLst/>
          </a:prstGeom>
          <a:noFill/>
        </p:spPr>
        <p:txBody>
          <a:bodyPr wrap="square" rtlCol="0">
            <a:spAutoFit/>
          </a:bodyPr>
          <a:lstStyle/>
          <a:p>
            <a:pPr algn="ctr"/>
            <a:r>
              <a:rPr lang="en-US" sz="1700" dirty="0">
                <a:latin typeface="Tw Cen MT" panose="020B0602020104020603" pitchFamily="34" charset="0"/>
              </a:rPr>
              <a:t>Figure 5: Components of MEL framework </a:t>
            </a:r>
          </a:p>
          <a:p>
            <a:pPr algn="ctr"/>
            <a:r>
              <a:rPr lang="en-US" sz="1700" dirty="0">
                <a:latin typeface="Tw Cen MT" panose="020B0602020104020603" pitchFamily="34" charset="0"/>
              </a:rPr>
              <a:t>(Source: </a:t>
            </a:r>
            <a:r>
              <a:rPr lang="en-US" sz="1700" dirty="0">
                <a:latin typeface="Tw Cen MT" panose="020B0602020104020603" pitchFamily="34" charset="0"/>
                <a:hlinkClick r:id="rId3" action="ppaction://hlinkpres?slideindex=1&amp;slidetitle="/>
              </a:rPr>
              <a:t>https://www.evalcommunity.com/career-center/meal/</a:t>
            </a:r>
            <a:r>
              <a:rPr lang="en-US" sz="1700" dirty="0">
                <a:latin typeface="Tw Cen MT" panose="020B0602020104020603" pitchFamily="34" charset="0"/>
              </a:rPr>
              <a:t>)</a:t>
            </a:r>
          </a:p>
        </p:txBody>
      </p:sp>
    </p:spTree>
    <p:extLst>
      <p:ext uri="{BB962C8B-B14F-4D97-AF65-F5344CB8AC3E}">
        <p14:creationId xmlns:p14="http://schemas.microsoft.com/office/powerpoint/2010/main" val="4128133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Importance of MEL Framework </a:t>
            </a:r>
          </a:p>
        </p:txBody>
      </p:sp>
      <p:grpSp>
        <p:nvGrpSpPr>
          <p:cNvPr id="8" name="Group 7"/>
          <p:cNvGrpSpPr/>
          <p:nvPr/>
        </p:nvGrpSpPr>
        <p:grpSpPr>
          <a:xfrm>
            <a:off x="531223" y="602044"/>
            <a:ext cx="11112137" cy="5906911"/>
            <a:chOff x="2649718" y="807622"/>
            <a:chExt cx="8935999" cy="5570307"/>
          </a:xfrm>
        </p:grpSpPr>
        <p:sp>
          <p:nvSpPr>
            <p:cNvPr id="9" name="Freeform 8"/>
            <p:cNvSpPr/>
            <p:nvPr/>
          </p:nvSpPr>
          <p:spPr>
            <a:xfrm>
              <a:off x="2916865" y="807622"/>
              <a:ext cx="8668852" cy="1078150"/>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r>
                <a:rPr lang="en-US" sz="2000" b="1" dirty="0">
                  <a:solidFill>
                    <a:schemeClr val="bg1"/>
                  </a:solidFill>
                </a:rPr>
                <a:t>Evidence-based decision-making:</a:t>
              </a:r>
            </a:p>
            <a:p>
              <a:pPr marL="342900" indent="-342900">
                <a:buFont typeface="Arial" panose="020B0604020202020204" pitchFamily="34" charset="0"/>
                <a:buChar char="•"/>
              </a:pPr>
              <a:r>
                <a:rPr lang="en-US" dirty="0">
                  <a:solidFill>
                    <a:schemeClr val="bg1"/>
                  </a:solidFill>
                </a:rPr>
                <a:t>By collecting and analyzing data on program activities and outcomes, organizations can make informed decisions about program design, implementation, and resource allocation.</a:t>
              </a:r>
              <a:endParaRPr lang="en-US" b="1" dirty="0">
                <a:solidFill>
                  <a:schemeClr val="bg1"/>
                </a:solidFill>
              </a:endParaRPr>
            </a:p>
          </p:txBody>
        </p:sp>
        <p:sp>
          <p:nvSpPr>
            <p:cNvPr id="10" name="Oval 9"/>
            <p:cNvSpPr/>
            <p:nvPr/>
          </p:nvSpPr>
          <p:spPr>
            <a:xfrm>
              <a:off x="2649721" y="1079552"/>
              <a:ext cx="460293" cy="534287"/>
            </a:xfrm>
            <a:prstGeom prst="ellipse">
              <a:avLst/>
            </a:prstGeom>
            <a:solidFill>
              <a:schemeClr val="accent2"/>
            </a:solid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pPr algn="ctr"/>
              <a:r>
                <a:rPr lang="en-US" dirty="0">
                  <a:solidFill>
                    <a:schemeClr val="bg1"/>
                  </a:solidFill>
                </a:rPr>
                <a:t>1</a:t>
              </a:r>
            </a:p>
          </p:txBody>
        </p:sp>
        <p:sp>
          <p:nvSpPr>
            <p:cNvPr id="11" name="Freeform 10"/>
            <p:cNvSpPr/>
            <p:nvPr/>
          </p:nvSpPr>
          <p:spPr>
            <a:xfrm>
              <a:off x="2916865" y="1920676"/>
              <a:ext cx="8668852" cy="1078150"/>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3"/>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69178" tIns="76201" rIns="142240" bIns="76200" numCol="1" spcCol="1270" anchor="ctr" anchorCtr="0">
              <a:noAutofit/>
            </a:bodyPr>
            <a:lstStyle/>
            <a:p>
              <a:r>
                <a:rPr lang="en-US" sz="2000" b="1" dirty="0">
                  <a:solidFill>
                    <a:schemeClr val="bg1"/>
                  </a:solidFill>
                </a:rPr>
                <a:t>Program improvement</a:t>
              </a:r>
              <a:r>
                <a:rPr lang="en-US" sz="2000" dirty="0">
                  <a:solidFill>
                    <a:schemeClr val="bg1"/>
                  </a:solidFill>
                </a:rPr>
                <a:t>:</a:t>
              </a:r>
            </a:p>
            <a:p>
              <a:pPr marL="342900" indent="-342900">
                <a:buFont typeface="Arial" panose="020B0604020202020204" pitchFamily="34" charset="0"/>
                <a:buChar char="•"/>
              </a:pPr>
              <a:r>
                <a:rPr lang="en-US" dirty="0">
                  <a:solidFill>
                    <a:schemeClr val="bg1"/>
                  </a:solidFill>
                </a:rPr>
                <a:t>Through ongoing monitoring and evaluation, organizations can identify areas for improvement, and make adjustments to their programs to ensure that they are meeting the needs of the communities they serve.</a:t>
              </a:r>
            </a:p>
          </p:txBody>
        </p:sp>
        <p:sp>
          <p:nvSpPr>
            <p:cNvPr id="12" name="Oval 11"/>
            <p:cNvSpPr/>
            <p:nvPr/>
          </p:nvSpPr>
          <p:spPr>
            <a:xfrm>
              <a:off x="2649718" y="2171047"/>
              <a:ext cx="460293" cy="534287"/>
            </a:xfrm>
            <a:prstGeom prst="ellipse">
              <a:avLst/>
            </a:prstGeom>
            <a:solidFill>
              <a:schemeClr val="accent3"/>
            </a:solid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pPr algn="ctr"/>
              <a:r>
                <a:rPr lang="en-US" dirty="0">
                  <a:solidFill>
                    <a:schemeClr val="bg1"/>
                  </a:solidFill>
                </a:rPr>
                <a:t>2</a:t>
              </a:r>
            </a:p>
          </p:txBody>
        </p:sp>
        <p:sp>
          <p:nvSpPr>
            <p:cNvPr id="13" name="Freeform 12"/>
            <p:cNvSpPr/>
            <p:nvPr/>
          </p:nvSpPr>
          <p:spPr>
            <a:xfrm>
              <a:off x="2916865" y="3063678"/>
              <a:ext cx="8668852" cy="1078150"/>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1"/>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r>
                <a:rPr lang="en-US" sz="2000" b="1">
                  <a:solidFill>
                    <a:schemeClr val="bg1"/>
                  </a:solidFill>
                </a:rPr>
                <a:t>Accountability</a:t>
              </a:r>
              <a:r>
                <a:rPr lang="en-US" sz="2000">
                  <a:solidFill>
                    <a:schemeClr val="bg1"/>
                  </a:solidFill>
                </a:rPr>
                <a:t>:</a:t>
              </a:r>
            </a:p>
            <a:p>
              <a:pPr marL="285750" indent="-285750">
                <a:buFont typeface="Arial" panose="020B0604020202020204" pitchFamily="34" charset="0"/>
                <a:buChar char="•"/>
              </a:pPr>
              <a:r>
                <a:rPr lang="en-US">
                  <a:solidFill>
                    <a:schemeClr val="bg1"/>
                  </a:solidFill>
                </a:rPr>
                <a:t>MEL ensures that organizations are accountable to their stakeholders, including funding agencies, program participants, and the communities they serve, by providing evidence of program impact and transparency in program management.</a:t>
              </a:r>
            </a:p>
          </p:txBody>
        </p:sp>
        <p:sp>
          <p:nvSpPr>
            <p:cNvPr id="14" name="Oval 13"/>
            <p:cNvSpPr/>
            <p:nvPr/>
          </p:nvSpPr>
          <p:spPr>
            <a:xfrm>
              <a:off x="2649718" y="3314047"/>
              <a:ext cx="460293" cy="534287"/>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US">
                  <a:solidFill>
                    <a:schemeClr val="bg1"/>
                  </a:solidFill>
                </a:rPr>
                <a:t>3</a:t>
              </a:r>
            </a:p>
          </p:txBody>
        </p:sp>
        <p:sp>
          <p:nvSpPr>
            <p:cNvPr id="15" name="Freeform 14"/>
            <p:cNvSpPr/>
            <p:nvPr/>
          </p:nvSpPr>
          <p:spPr>
            <a:xfrm>
              <a:off x="2916865" y="4186713"/>
              <a:ext cx="8668852" cy="1078150"/>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tx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r>
                <a:rPr lang="en-US" sz="2000" b="1" dirty="0">
                  <a:solidFill>
                    <a:schemeClr val="bg1"/>
                  </a:solidFill>
                </a:rPr>
                <a:t>Learning and adaptation</a:t>
              </a:r>
              <a:r>
                <a:rPr lang="en-US" sz="2000" dirty="0">
                  <a:solidFill>
                    <a:schemeClr val="bg1"/>
                  </a:solidFill>
                </a:rPr>
                <a:t>:</a:t>
              </a:r>
            </a:p>
            <a:p>
              <a:pPr marL="285750" indent="-285750">
                <a:buFont typeface="Arial" panose="020B0604020202020204" pitchFamily="34" charset="0"/>
                <a:buChar char="•"/>
              </a:pPr>
              <a:r>
                <a:rPr lang="en-US" dirty="0">
                  <a:solidFill>
                    <a:schemeClr val="bg1"/>
                  </a:solidFill>
                </a:rPr>
                <a:t>By reflecting on program results, organizations can learn from their experiences, identify best practices, and make changes to their programs based on feedback and evidence.</a:t>
              </a:r>
            </a:p>
          </p:txBody>
        </p:sp>
        <p:sp>
          <p:nvSpPr>
            <p:cNvPr id="16" name="Oval 15"/>
            <p:cNvSpPr/>
            <p:nvPr/>
          </p:nvSpPr>
          <p:spPr>
            <a:xfrm>
              <a:off x="2649718" y="4437083"/>
              <a:ext cx="460293" cy="534287"/>
            </a:xfrm>
            <a:prstGeom prst="ellipse">
              <a:avLst/>
            </a:prstGeom>
            <a:solidFill>
              <a:schemeClr val="tx2"/>
            </a:solid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pPr algn="ctr"/>
              <a:r>
                <a:rPr lang="en-US">
                  <a:solidFill>
                    <a:schemeClr val="bg1"/>
                  </a:solidFill>
                </a:rPr>
                <a:t>4</a:t>
              </a:r>
            </a:p>
          </p:txBody>
        </p:sp>
        <p:sp>
          <p:nvSpPr>
            <p:cNvPr id="17" name="Freeform 16"/>
            <p:cNvSpPr/>
            <p:nvPr/>
          </p:nvSpPr>
          <p:spPr>
            <a:xfrm>
              <a:off x="2916865" y="5299778"/>
              <a:ext cx="8668852" cy="1078151"/>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5"/>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r>
                <a:rPr lang="en-US" sz="2000" b="1">
                  <a:solidFill>
                    <a:schemeClr val="bg1"/>
                  </a:solidFill>
                </a:rPr>
                <a:t>Sustainability</a:t>
              </a:r>
              <a:r>
                <a:rPr lang="en-US" sz="2000">
                  <a:solidFill>
                    <a:schemeClr val="bg1"/>
                  </a:solidFill>
                </a:rPr>
                <a:t>:</a:t>
              </a:r>
            </a:p>
            <a:p>
              <a:pPr marL="285750" indent="-285750">
                <a:buFont typeface="Arial" panose="020B0604020202020204" pitchFamily="34" charset="0"/>
                <a:buChar char="•"/>
              </a:pPr>
              <a:r>
                <a:rPr lang="en-US">
                  <a:solidFill>
                    <a:schemeClr val="bg1"/>
                  </a:solidFill>
                </a:rPr>
                <a:t>MEL helps organizations to design and implement programs that are sustainable over the long term, by identifying factors that contribute to program success and sustainability, and addressing challenges that may impede program effectiveness.</a:t>
              </a:r>
            </a:p>
          </p:txBody>
        </p:sp>
        <p:sp>
          <p:nvSpPr>
            <p:cNvPr id="18" name="Oval 17"/>
            <p:cNvSpPr/>
            <p:nvPr/>
          </p:nvSpPr>
          <p:spPr>
            <a:xfrm>
              <a:off x="2649718" y="5550099"/>
              <a:ext cx="460293" cy="534287"/>
            </a:xfrm>
            <a:prstGeom prst="ellipse">
              <a:avLst/>
            </a:prstGeom>
            <a:solidFill>
              <a:schemeClr val="accent5"/>
            </a:solidFill>
          </p:spPr>
          <p:style>
            <a:lnRef idx="2">
              <a:schemeClr val="lt1">
                <a:hueOff val="0"/>
                <a:satOff val="0"/>
                <a:lumOff val="0"/>
                <a:alphaOff val="0"/>
              </a:schemeClr>
            </a:lnRef>
            <a:fillRef idx="1">
              <a:scrgbClr r="0" g="0" b="0"/>
            </a:fillRef>
            <a:effectRef idx="0">
              <a:schemeClr val="accent6">
                <a:tint val="50000"/>
                <a:hueOff val="0"/>
                <a:satOff val="0"/>
                <a:lumOff val="0"/>
                <a:alphaOff val="0"/>
              </a:schemeClr>
            </a:effectRef>
            <a:fontRef idx="minor">
              <a:schemeClr val="lt1">
                <a:hueOff val="0"/>
                <a:satOff val="0"/>
                <a:lumOff val="0"/>
                <a:alphaOff val="0"/>
              </a:schemeClr>
            </a:fontRef>
          </p:style>
          <p:txBody>
            <a:bodyPr/>
            <a:lstStyle/>
            <a:p>
              <a:pPr algn="ctr"/>
              <a:r>
                <a:rPr lang="en-US">
                  <a:solidFill>
                    <a:schemeClr val="bg1"/>
                  </a:solidFill>
                </a:rPr>
                <a:t>5</a:t>
              </a:r>
            </a:p>
          </p:txBody>
        </p:sp>
      </p:grpSp>
      <p:sp>
        <p:nvSpPr>
          <p:cNvPr id="4" name="TextBox 3">
            <a:extLst>
              <a:ext uri="{FF2B5EF4-FFF2-40B4-BE49-F238E27FC236}">
                <a16:creationId xmlns:a16="http://schemas.microsoft.com/office/drawing/2014/main" id="{7949CB76-D8BD-A93F-9500-CF98F1B3EB53}"/>
              </a:ext>
            </a:extLst>
          </p:cNvPr>
          <p:cNvSpPr txBox="1"/>
          <p:nvPr/>
        </p:nvSpPr>
        <p:spPr>
          <a:xfrm>
            <a:off x="9706405" y="1880"/>
            <a:ext cx="2257339" cy="600164"/>
          </a:xfrm>
          <a:prstGeom prst="rect">
            <a:avLst/>
          </a:prstGeom>
          <a:noFill/>
        </p:spPr>
        <p:txBody>
          <a:bodyPr wrap="square">
            <a:spAutoFit/>
          </a:bodyPr>
          <a:lstStyle/>
          <a:p>
            <a:r>
              <a:rPr lang="en-US" sz="1100" dirty="0">
                <a:latin typeface="Tw Cen MT" panose="020B0602020104020603" pitchFamily="34" charset="0"/>
              </a:rPr>
              <a:t>[Source: </a:t>
            </a:r>
            <a:r>
              <a:rPr lang="en-US" sz="1100" dirty="0">
                <a:latin typeface="Tw Cen MT" panose="020B0602020104020603" pitchFamily="34" charset="0"/>
                <a:hlinkClick r:id="rId3"/>
              </a:rPr>
              <a:t>https://www.evalcommunity.com/career-center/meal/</a:t>
            </a:r>
            <a:r>
              <a:rPr lang="en-US" sz="1100" dirty="0">
                <a:latin typeface="Tw Cen MT" panose="020B0602020104020603" pitchFamily="34" charset="0"/>
              </a:rPr>
              <a:t>]</a:t>
            </a:r>
          </a:p>
        </p:txBody>
      </p:sp>
    </p:spTree>
    <p:extLst>
      <p:ext uri="{BB962C8B-B14F-4D97-AF65-F5344CB8AC3E}">
        <p14:creationId xmlns:p14="http://schemas.microsoft.com/office/powerpoint/2010/main" val="35351709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Elements of MEL Assessment </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73368" y="785865"/>
            <a:ext cx="4615460" cy="4817387"/>
          </a:xfrm>
        </p:spPr>
      </p:pic>
      <p:sp>
        <p:nvSpPr>
          <p:cNvPr id="3" name="Content Placeholder 2">
            <a:extLst>
              <a:ext uri="{FF2B5EF4-FFF2-40B4-BE49-F238E27FC236}">
                <a16:creationId xmlns:a16="http://schemas.microsoft.com/office/drawing/2014/main" id="{81C126BD-EDF0-5E16-B5C4-6470E8C79057}"/>
              </a:ext>
            </a:extLst>
          </p:cNvPr>
          <p:cNvSpPr txBox="1">
            <a:spLocks/>
          </p:cNvSpPr>
          <p:nvPr/>
        </p:nvSpPr>
        <p:spPr>
          <a:xfrm>
            <a:off x="5948516" y="895159"/>
            <a:ext cx="5660227" cy="539243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0"/>
              </a:spcBef>
              <a:spcAft>
                <a:spcPts val="800"/>
              </a:spcAft>
              <a:buFont typeface="Arial" panose="020B0604020202020204" pitchFamily="34" charset="0"/>
              <a:buChar char="•"/>
              <a:defRPr sz="2400" kern="1200">
                <a:solidFill>
                  <a:schemeClr val="tx1"/>
                </a:solidFill>
                <a:latin typeface="Tw Cen MT" panose="020B0602020104020603"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Font typeface="Arial" panose="020B0604020202020204" pitchFamily="34" charset="0"/>
              <a:buChar char="–"/>
              <a:defRPr sz="2200" kern="1200">
                <a:solidFill>
                  <a:srgbClr val="0070C0"/>
                </a:solidFill>
                <a:latin typeface="Tw Cen MT" panose="020B0602020104020603"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Font typeface="Wingdings" panose="05000000000000000000" pitchFamily="2" charset="2"/>
              <a:buChar char="§"/>
              <a:defRPr sz="2000" kern="1200">
                <a:solidFill>
                  <a:schemeClr val="accent2">
                    <a:lumMod val="75000"/>
                  </a:schemeClr>
                </a:solidFill>
                <a:latin typeface="Tw Cen MT" panose="020B0602020104020603"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800"/>
              </a:spcAft>
              <a:buFont typeface="Wingdings" panose="05000000000000000000" pitchFamily="2" charset="2"/>
              <a:buChar char="ü"/>
              <a:defRPr sz="1800" kern="1200">
                <a:solidFill>
                  <a:srgbClr val="00B050"/>
                </a:solidFill>
                <a:latin typeface="Tw Cen MT" panose="020B06020201040206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mn-lt"/>
              </a:rPr>
              <a:t>MEL Components:</a:t>
            </a:r>
          </a:p>
          <a:p>
            <a:pPr lvl="1"/>
            <a:r>
              <a:rPr lang="en-US" dirty="0">
                <a:solidFill>
                  <a:schemeClr val="accent5"/>
                </a:solidFill>
                <a:latin typeface="+mn-lt"/>
              </a:rPr>
              <a:t>Components/ elements of MEL vary by project type</a:t>
            </a:r>
          </a:p>
          <a:p>
            <a:pPr lvl="1"/>
            <a:r>
              <a:rPr lang="en-US" dirty="0">
                <a:solidFill>
                  <a:schemeClr val="accent5"/>
                </a:solidFill>
                <a:latin typeface="+mn-lt"/>
              </a:rPr>
              <a:t>See Figure for an example </a:t>
            </a:r>
          </a:p>
          <a:p>
            <a:r>
              <a:rPr lang="en-US" dirty="0">
                <a:latin typeface="+mn-lt"/>
              </a:rPr>
              <a:t>MEL Indicators:</a:t>
            </a:r>
          </a:p>
          <a:p>
            <a:pPr lvl="1"/>
            <a:r>
              <a:rPr lang="en-US" b="1" dirty="0">
                <a:solidFill>
                  <a:schemeClr val="accent5"/>
                </a:solidFill>
                <a:latin typeface="+mn-lt"/>
              </a:rPr>
              <a:t>Indicators</a:t>
            </a:r>
            <a:r>
              <a:rPr lang="en-US" dirty="0">
                <a:solidFill>
                  <a:schemeClr val="accent5"/>
                </a:solidFill>
                <a:latin typeface="+mn-lt"/>
              </a:rPr>
              <a:t> are essential in M&amp;E as they provide measurable and observable evidence of progress and success.</a:t>
            </a:r>
          </a:p>
          <a:p>
            <a:pPr lvl="1"/>
            <a:r>
              <a:rPr lang="en-US" b="1" dirty="0">
                <a:solidFill>
                  <a:schemeClr val="accent5"/>
                </a:solidFill>
                <a:latin typeface="+mn-lt"/>
              </a:rPr>
              <a:t>Indicators</a:t>
            </a:r>
            <a:r>
              <a:rPr lang="en-US" dirty="0">
                <a:solidFill>
                  <a:schemeClr val="accent5"/>
                </a:solidFill>
                <a:latin typeface="+mn-lt"/>
              </a:rPr>
              <a:t> help assess different aspects of a program or project and evaluate its success in achieving its goals and objectives.</a:t>
            </a:r>
          </a:p>
          <a:p>
            <a:endParaRPr lang="en-US" dirty="0">
              <a:latin typeface="+mn-lt"/>
            </a:endParaRPr>
          </a:p>
        </p:txBody>
      </p:sp>
      <p:sp>
        <p:nvSpPr>
          <p:cNvPr id="6" name="TextBox 5"/>
          <p:cNvSpPr txBox="1"/>
          <p:nvPr/>
        </p:nvSpPr>
        <p:spPr>
          <a:xfrm>
            <a:off x="728312" y="5753391"/>
            <a:ext cx="4905571" cy="615553"/>
          </a:xfrm>
          <a:prstGeom prst="rect">
            <a:avLst/>
          </a:prstGeom>
          <a:noFill/>
        </p:spPr>
        <p:txBody>
          <a:bodyPr wrap="square" rtlCol="0">
            <a:spAutoFit/>
          </a:bodyPr>
          <a:lstStyle/>
          <a:p>
            <a:pPr algn="ctr"/>
            <a:r>
              <a:rPr lang="en-US" sz="1700" dirty="0">
                <a:latin typeface="Tw Cen MT" panose="020B0602020104020603" pitchFamily="34" charset="0"/>
              </a:rPr>
              <a:t>Figure 6:  Elements of monitoring, evaluation, learning and impact assessment (Source: Thornton et al., 2017)</a:t>
            </a:r>
          </a:p>
        </p:txBody>
      </p:sp>
    </p:spTree>
    <p:extLst>
      <p:ext uri="{BB962C8B-B14F-4D97-AF65-F5344CB8AC3E}">
        <p14:creationId xmlns:p14="http://schemas.microsoft.com/office/powerpoint/2010/main" val="30104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a:ln>
            <a:noFill/>
          </a:ln>
        </p:spPr>
        <p:txBody>
          <a:bodyPr>
            <a:normAutofit fontScale="90000"/>
          </a:bodyPr>
          <a:lstStyle/>
          <a:p>
            <a:r>
              <a:rPr lang="en-US"/>
              <a:t>5.4 MEL for Nexus Gains | Types of Nexus indicators </a:t>
            </a:r>
          </a:p>
        </p:txBody>
      </p:sp>
      <p:sp>
        <p:nvSpPr>
          <p:cNvPr id="11" name="Rectangle 10"/>
          <p:cNvSpPr/>
          <p:nvPr/>
        </p:nvSpPr>
        <p:spPr>
          <a:xfrm>
            <a:off x="531223" y="718378"/>
            <a:ext cx="11083925" cy="5392738"/>
          </a:xfrm>
          <a:prstGeom prst="rect">
            <a:avLst/>
          </a:prstGeom>
          <a:noFill/>
          <a:ln>
            <a:noFill/>
          </a:ln>
        </p:spPr>
        <p:txBody>
          <a:bodyPr/>
          <a:lstStyle/>
          <a:p>
            <a:endParaRPr lang="en-US"/>
          </a:p>
        </p:txBody>
      </p:sp>
      <p:sp>
        <p:nvSpPr>
          <p:cNvPr id="12" name="Freeform 11"/>
          <p:cNvSpPr/>
          <p:nvPr/>
        </p:nvSpPr>
        <p:spPr>
          <a:xfrm>
            <a:off x="533104" y="1073136"/>
            <a:ext cx="2408372" cy="963348"/>
          </a:xfrm>
          <a:custGeom>
            <a:avLst/>
            <a:gdLst>
              <a:gd name="connsiteX0" fmla="*/ 0 w 2408372"/>
              <a:gd name="connsiteY0" fmla="*/ 0 h 963348"/>
              <a:gd name="connsiteX1" fmla="*/ 1926698 w 2408372"/>
              <a:gd name="connsiteY1" fmla="*/ 0 h 963348"/>
              <a:gd name="connsiteX2" fmla="*/ 2408372 w 2408372"/>
              <a:gd name="connsiteY2" fmla="*/ 481674 h 963348"/>
              <a:gd name="connsiteX3" fmla="*/ 1926698 w 2408372"/>
              <a:gd name="connsiteY3" fmla="*/ 963348 h 963348"/>
              <a:gd name="connsiteX4" fmla="*/ 0 w 2408372"/>
              <a:gd name="connsiteY4" fmla="*/ 963348 h 963348"/>
              <a:gd name="connsiteX5" fmla="*/ 481674 w 2408372"/>
              <a:gd name="connsiteY5" fmla="*/ 481674 h 963348"/>
              <a:gd name="connsiteX6" fmla="*/ 0 w 2408372"/>
              <a:gd name="connsiteY6" fmla="*/ 0 h 96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372" h="963348">
                <a:moveTo>
                  <a:pt x="0" y="0"/>
                </a:moveTo>
                <a:lnTo>
                  <a:pt x="1926698" y="0"/>
                </a:lnTo>
                <a:lnTo>
                  <a:pt x="2408372" y="481674"/>
                </a:lnTo>
                <a:lnTo>
                  <a:pt x="1926698" y="963348"/>
                </a:lnTo>
                <a:lnTo>
                  <a:pt x="0" y="963348"/>
                </a:lnTo>
                <a:lnTo>
                  <a:pt x="481674" y="481674"/>
                </a:lnTo>
                <a:lnTo>
                  <a:pt x="0" y="0"/>
                </a:lnTo>
                <a:close/>
              </a:path>
            </a:pathLst>
          </a:custGeom>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553683" tIns="24003" rIns="505677" bIns="24003" numCol="1" spcCol="1270" anchor="ctr" anchorCtr="0">
            <a:noAutofit/>
          </a:bodyPr>
          <a:lstStyle/>
          <a:p>
            <a:pPr lvl="0" algn="ctr" defTabSz="800100">
              <a:lnSpc>
                <a:spcPct val="90000"/>
              </a:lnSpc>
              <a:spcBef>
                <a:spcPct val="0"/>
              </a:spcBef>
              <a:spcAft>
                <a:spcPct val="35000"/>
              </a:spcAft>
            </a:pPr>
            <a:r>
              <a:rPr lang="en-US" sz="2200" kern="1200"/>
              <a:t>Input indicator</a:t>
            </a:r>
          </a:p>
        </p:txBody>
      </p:sp>
      <p:sp>
        <p:nvSpPr>
          <p:cNvPr id="13" name="Freeform 12"/>
          <p:cNvSpPr/>
          <p:nvPr/>
        </p:nvSpPr>
        <p:spPr>
          <a:xfrm>
            <a:off x="2700639" y="1073136"/>
            <a:ext cx="2408372" cy="963348"/>
          </a:xfrm>
          <a:custGeom>
            <a:avLst/>
            <a:gdLst>
              <a:gd name="connsiteX0" fmla="*/ 0 w 2408372"/>
              <a:gd name="connsiteY0" fmla="*/ 0 h 963348"/>
              <a:gd name="connsiteX1" fmla="*/ 1926698 w 2408372"/>
              <a:gd name="connsiteY1" fmla="*/ 0 h 963348"/>
              <a:gd name="connsiteX2" fmla="*/ 2408372 w 2408372"/>
              <a:gd name="connsiteY2" fmla="*/ 481674 h 963348"/>
              <a:gd name="connsiteX3" fmla="*/ 1926698 w 2408372"/>
              <a:gd name="connsiteY3" fmla="*/ 963348 h 963348"/>
              <a:gd name="connsiteX4" fmla="*/ 0 w 2408372"/>
              <a:gd name="connsiteY4" fmla="*/ 963348 h 963348"/>
              <a:gd name="connsiteX5" fmla="*/ 481674 w 2408372"/>
              <a:gd name="connsiteY5" fmla="*/ 481674 h 963348"/>
              <a:gd name="connsiteX6" fmla="*/ 0 w 2408372"/>
              <a:gd name="connsiteY6" fmla="*/ 0 h 96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372" h="963348">
                <a:moveTo>
                  <a:pt x="0" y="0"/>
                </a:moveTo>
                <a:lnTo>
                  <a:pt x="1926698" y="0"/>
                </a:lnTo>
                <a:lnTo>
                  <a:pt x="2408372" y="481674"/>
                </a:lnTo>
                <a:lnTo>
                  <a:pt x="1926698" y="963348"/>
                </a:lnTo>
                <a:lnTo>
                  <a:pt x="0" y="963348"/>
                </a:lnTo>
                <a:lnTo>
                  <a:pt x="481674" y="481674"/>
                </a:lnTo>
                <a:lnTo>
                  <a:pt x="0" y="0"/>
                </a:lnTo>
                <a:close/>
              </a:path>
            </a:pathLst>
          </a:custGeom>
          <a:solidFill>
            <a:schemeClr val="accent3"/>
          </a:solidFill>
          <a:ln>
            <a:no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553683" tIns="24003" rIns="505677" bIns="24003" numCol="1" spcCol="1270" anchor="ctr" anchorCtr="0">
            <a:noAutofit/>
          </a:bodyPr>
          <a:lstStyle/>
          <a:p>
            <a:pPr lvl="0" algn="ctr" defTabSz="800100">
              <a:lnSpc>
                <a:spcPct val="90000"/>
              </a:lnSpc>
              <a:spcBef>
                <a:spcPct val="0"/>
              </a:spcBef>
              <a:spcAft>
                <a:spcPct val="35000"/>
              </a:spcAft>
            </a:pPr>
            <a:r>
              <a:rPr lang="en-US" sz="2200" kern="1200"/>
              <a:t>Process indicator</a:t>
            </a:r>
          </a:p>
        </p:txBody>
      </p:sp>
      <p:sp>
        <p:nvSpPr>
          <p:cNvPr id="14" name="Freeform 13"/>
          <p:cNvSpPr/>
          <p:nvPr/>
        </p:nvSpPr>
        <p:spPr>
          <a:xfrm>
            <a:off x="4868174" y="1073136"/>
            <a:ext cx="2408372" cy="963348"/>
          </a:xfrm>
          <a:custGeom>
            <a:avLst/>
            <a:gdLst>
              <a:gd name="connsiteX0" fmla="*/ 0 w 2408372"/>
              <a:gd name="connsiteY0" fmla="*/ 0 h 963348"/>
              <a:gd name="connsiteX1" fmla="*/ 1926698 w 2408372"/>
              <a:gd name="connsiteY1" fmla="*/ 0 h 963348"/>
              <a:gd name="connsiteX2" fmla="*/ 2408372 w 2408372"/>
              <a:gd name="connsiteY2" fmla="*/ 481674 h 963348"/>
              <a:gd name="connsiteX3" fmla="*/ 1926698 w 2408372"/>
              <a:gd name="connsiteY3" fmla="*/ 963348 h 963348"/>
              <a:gd name="connsiteX4" fmla="*/ 0 w 2408372"/>
              <a:gd name="connsiteY4" fmla="*/ 963348 h 963348"/>
              <a:gd name="connsiteX5" fmla="*/ 481674 w 2408372"/>
              <a:gd name="connsiteY5" fmla="*/ 481674 h 963348"/>
              <a:gd name="connsiteX6" fmla="*/ 0 w 2408372"/>
              <a:gd name="connsiteY6" fmla="*/ 0 h 96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372" h="963348">
                <a:moveTo>
                  <a:pt x="0" y="0"/>
                </a:moveTo>
                <a:lnTo>
                  <a:pt x="1926698" y="0"/>
                </a:lnTo>
                <a:lnTo>
                  <a:pt x="2408372" y="481674"/>
                </a:lnTo>
                <a:lnTo>
                  <a:pt x="1926698" y="963348"/>
                </a:lnTo>
                <a:lnTo>
                  <a:pt x="0" y="963348"/>
                </a:lnTo>
                <a:lnTo>
                  <a:pt x="481674" y="481674"/>
                </a:lnTo>
                <a:lnTo>
                  <a:pt x="0" y="0"/>
                </a:lnTo>
                <a:close/>
              </a:path>
            </a:pathLst>
          </a:custGeom>
          <a:solidFill>
            <a:schemeClr val="accent1"/>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53683" tIns="24003" rIns="505677" bIns="24003" numCol="1" spcCol="1270" anchor="ctr" anchorCtr="0">
            <a:noAutofit/>
          </a:bodyPr>
          <a:lstStyle/>
          <a:p>
            <a:pPr lvl="0" algn="ctr" defTabSz="800100">
              <a:lnSpc>
                <a:spcPct val="90000"/>
              </a:lnSpc>
              <a:spcBef>
                <a:spcPct val="0"/>
              </a:spcBef>
              <a:spcAft>
                <a:spcPct val="35000"/>
              </a:spcAft>
            </a:pPr>
            <a:r>
              <a:rPr lang="en-US" sz="2200" kern="1200"/>
              <a:t>Outputs indicator</a:t>
            </a:r>
          </a:p>
        </p:txBody>
      </p:sp>
      <p:sp>
        <p:nvSpPr>
          <p:cNvPr id="15" name="Freeform 14"/>
          <p:cNvSpPr/>
          <p:nvPr/>
        </p:nvSpPr>
        <p:spPr>
          <a:xfrm>
            <a:off x="7035709" y="1073136"/>
            <a:ext cx="2408372" cy="963348"/>
          </a:xfrm>
          <a:custGeom>
            <a:avLst/>
            <a:gdLst>
              <a:gd name="connsiteX0" fmla="*/ 0 w 2408372"/>
              <a:gd name="connsiteY0" fmla="*/ 0 h 963348"/>
              <a:gd name="connsiteX1" fmla="*/ 1926698 w 2408372"/>
              <a:gd name="connsiteY1" fmla="*/ 0 h 963348"/>
              <a:gd name="connsiteX2" fmla="*/ 2408372 w 2408372"/>
              <a:gd name="connsiteY2" fmla="*/ 481674 h 963348"/>
              <a:gd name="connsiteX3" fmla="*/ 1926698 w 2408372"/>
              <a:gd name="connsiteY3" fmla="*/ 963348 h 963348"/>
              <a:gd name="connsiteX4" fmla="*/ 0 w 2408372"/>
              <a:gd name="connsiteY4" fmla="*/ 963348 h 963348"/>
              <a:gd name="connsiteX5" fmla="*/ 481674 w 2408372"/>
              <a:gd name="connsiteY5" fmla="*/ 481674 h 963348"/>
              <a:gd name="connsiteX6" fmla="*/ 0 w 2408372"/>
              <a:gd name="connsiteY6" fmla="*/ 0 h 96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372" h="963348">
                <a:moveTo>
                  <a:pt x="0" y="0"/>
                </a:moveTo>
                <a:lnTo>
                  <a:pt x="1926698" y="0"/>
                </a:lnTo>
                <a:lnTo>
                  <a:pt x="2408372" y="481674"/>
                </a:lnTo>
                <a:lnTo>
                  <a:pt x="1926698" y="963348"/>
                </a:lnTo>
                <a:lnTo>
                  <a:pt x="0" y="963348"/>
                </a:lnTo>
                <a:lnTo>
                  <a:pt x="481674" y="481674"/>
                </a:lnTo>
                <a:lnTo>
                  <a:pt x="0" y="0"/>
                </a:lnTo>
                <a:close/>
              </a:path>
            </a:pathLst>
          </a:custGeom>
          <a:solidFill>
            <a:schemeClr val="tx2"/>
          </a:solidFill>
          <a:ln>
            <a:noFill/>
          </a:ln>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553683" tIns="24003" rIns="505677" bIns="24003" numCol="1" spcCol="1270" anchor="ctr" anchorCtr="0">
            <a:noAutofit/>
          </a:bodyPr>
          <a:lstStyle/>
          <a:p>
            <a:pPr lvl="0" algn="ctr" defTabSz="800100">
              <a:lnSpc>
                <a:spcPct val="90000"/>
              </a:lnSpc>
              <a:spcBef>
                <a:spcPct val="0"/>
              </a:spcBef>
              <a:spcAft>
                <a:spcPct val="35000"/>
              </a:spcAft>
            </a:pPr>
            <a:r>
              <a:rPr lang="en-US" sz="2200" kern="1200"/>
              <a:t>Outcomes indicator</a:t>
            </a:r>
          </a:p>
        </p:txBody>
      </p:sp>
      <p:sp>
        <p:nvSpPr>
          <p:cNvPr id="16" name="Freeform 15"/>
          <p:cNvSpPr/>
          <p:nvPr/>
        </p:nvSpPr>
        <p:spPr>
          <a:xfrm>
            <a:off x="9203244" y="1073136"/>
            <a:ext cx="2408372" cy="963348"/>
          </a:xfrm>
          <a:custGeom>
            <a:avLst/>
            <a:gdLst>
              <a:gd name="connsiteX0" fmla="*/ 0 w 2408372"/>
              <a:gd name="connsiteY0" fmla="*/ 0 h 963348"/>
              <a:gd name="connsiteX1" fmla="*/ 1926698 w 2408372"/>
              <a:gd name="connsiteY1" fmla="*/ 0 h 963348"/>
              <a:gd name="connsiteX2" fmla="*/ 2408372 w 2408372"/>
              <a:gd name="connsiteY2" fmla="*/ 481674 h 963348"/>
              <a:gd name="connsiteX3" fmla="*/ 1926698 w 2408372"/>
              <a:gd name="connsiteY3" fmla="*/ 963348 h 963348"/>
              <a:gd name="connsiteX4" fmla="*/ 0 w 2408372"/>
              <a:gd name="connsiteY4" fmla="*/ 963348 h 963348"/>
              <a:gd name="connsiteX5" fmla="*/ 481674 w 2408372"/>
              <a:gd name="connsiteY5" fmla="*/ 481674 h 963348"/>
              <a:gd name="connsiteX6" fmla="*/ 0 w 2408372"/>
              <a:gd name="connsiteY6" fmla="*/ 0 h 9633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08372" h="963348">
                <a:moveTo>
                  <a:pt x="0" y="0"/>
                </a:moveTo>
                <a:lnTo>
                  <a:pt x="1926698" y="0"/>
                </a:lnTo>
                <a:lnTo>
                  <a:pt x="2408372" y="481674"/>
                </a:lnTo>
                <a:lnTo>
                  <a:pt x="1926698" y="963348"/>
                </a:lnTo>
                <a:lnTo>
                  <a:pt x="0" y="963348"/>
                </a:lnTo>
                <a:lnTo>
                  <a:pt x="481674" y="481674"/>
                </a:lnTo>
                <a:lnTo>
                  <a:pt x="0" y="0"/>
                </a:lnTo>
                <a:close/>
              </a:path>
            </a:pathLst>
          </a:custGeom>
          <a:solidFill>
            <a:schemeClr val="accent5"/>
          </a:solidFill>
          <a:ln>
            <a:noFill/>
          </a:ln>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553683" tIns="24003" rIns="505677" bIns="24003" numCol="1" spcCol="1270" anchor="ctr" anchorCtr="0">
            <a:noAutofit/>
          </a:bodyPr>
          <a:lstStyle/>
          <a:p>
            <a:pPr lvl="0" algn="ctr" defTabSz="800100">
              <a:lnSpc>
                <a:spcPct val="90000"/>
              </a:lnSpc>
              <a:spcBef>
                <a:spcPct val="0"/>
              </a:spcBef>
              <a:spcAft>
                <a:spcPct val="35000"/>
              </a:spcAft>
            </a:pPr>
            <a:r>
              <a:rPr lang="en-US" sz="2200" kern="1200"/>
              <a:t>Overall impact </a:t>
            </a:r>
            <a:r>
              <a:rPr lang="en-US" sz="2200"/>
              <a:t>i</a:t>
            </a:r>
            <a:r>
              <a:rPr lang="en-US" sz="2200" kern="1200"/>
              <a:t>ndicator</a:t>
            </a:r>
          </a:p>
        </p:txBody>
      </p:sp>
      <p:sp>
        <p:nvSpPr>
          <p:cNvPr id="5" name="TextBox 4"/>
          <p:cNvSpPr txBox="1"/>
          <p:nvPr/>
        </p:nvSpPr>
        <p:spPr>
          <a:xfrm>
            <a:off x="557385" y="2077888"/>
            <a:ext cx="1899920" cy="2246769"/>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wrap="square" rtlCol="0">
            <a:spAutoFit/>
          </a:bodyPr>
          <a:lstStyle/>
          <a:p>
            <a:pPr algn="ctr"/>
            <a:r>
              <a:rPr lang="en-US" sz="2000" dirty="0"/>
              <a:t>The resources and inputs that are required to deliver a program or project.</a:t>
            </a:r>
          </a:p>
          <a:p>
            <a:pPr algn="ctr"/>
            <a:endParaRPr lang="en-US" sz="2000" dirty="0"/>
          </a:p>
        </p:txBody>
      </p:sp>
      <p:sp>
        <p:nvSpPr>
          <p:cNvPr id="6" name="TextBox 5"/>
          <p:cNvSpPr txBox="1"/>
          <p:nvPr/>
        </p:nvSpPr>
        <p:spPr>
          <a:xfrm>
            <a:off x="2731625" y="2077888"/>
            <a:ext cx="1899920" cy="2554545"/>
          </a:xfrm>
          <a:prstGeom prst="rect">
            <a:avLst/>
          </a:prstGeom>
          <a:solidFill>
            <a:schemeClr val="accent3"/>
          </a:solidFill>
          <a:ln>
            <a:noFill/>
          </a:ln>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pPr algn="ctr"/>
            <a:r>
              <a:rPr lang="en-US" sz="2000" dirty="0"/>
              <a:t>The activities, steps, or processes that are required to implement a program or project.</a:t>
            </a:r>
          </a:p>
          <a:p>
            <a:pPr algn="ctr"/>
            <a:endParaRPr lang="en-US" sz="2000" dirty="0"/>
          </a:p>
        </p:txBody>
      </p:sp>
      <p:sp>
        <p:nvSpPr>
          <p:cNvPr id="7" name="TextBox 6"/>
          <p:cNvSpPr txBox="1"/>
          <p:nvPr/>
        </p:nvSpPr>
        <p:spPr>
          <a:xfrm>
            <a:off x="4905865" y="2077888"/>
            <a:ext cx="1899920" cy="2246769"/>
          </a:xfrm>
          <a:prstGeom prst="rect">
            <a:avLst/>
          </a:prstGeom>
          <a:solidFill>
            <a:schemeClr val="accent1"/>
          </a:solidFill>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000" dirty="0"/>
              <a:t>The immediate products or services that result from a program or project.</a:t>
            </a:r>
          </a:p>
          <a:p>
            <a:pPr algn="ctr"/>
            <a:endParaRPr lang="en-US" sz="2000" dirty="0"/>
          </a:p>
        </p:txBody>
      </p:sp>
      <p:sp>
        <p:nvSpPr>
          <p:cNvPr id="8" name="TextBox 7"/>
          <p:cNvSpPr txBox="1"/>
          <p:nvPr/>
        </p:nvSpPr>
        <p:spPr>
          <a:xfrm>
            <a:off x="7059785" y="2077888"/>
            <a:ext cx="1899920" cy="3477875"/>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2000" dirty="0"/>
              <a:t>The specific and measurable changes in behavior, knowledge, skills, attitudes, or condition that result from a program or project.</a:t>
            </a:r>
          </a:p>
          <a:p>
            <a:pPr algn="ctr"/>
            <a:endParaRPr lang="en-US" sz="2000" dirty="0"/>
          </a:p>
        </p:txBody>
      </p:sp>
      <p:sp>
        <p:nvSpPr>
          <p:cNvPr id="9" name="TextBox 8"/>
          <p:cNvSpPr txBox="1"/>
          <p:nvPr/>
        </p:nvSpPr>
        <p:spPr>
          <a:xfrm>
            <a:off x="9234025" y="2077888"/>
            <a:ext cx="1899920" cy="2862322"/>
          </a:xfrm>
          <a:prstGeom prst="rect">
            <a:avLst/>
          </a:prstGeom>
          <a:solidFill>
            <a:schemeClr val="accent5"/>
          </a:solidFill>
          <a:ln>
            <a:no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en-US" sz="2000" dirty="0"/>
              <a:t>The long-term and sustainable effects of a program or project on its target population or environment.</a:t>
            </a:r>
          </a:p>
          <a:p>
            <a:pPr algn="ctr"/>
            <a:endParaRPr lang="en-US" sz="2000" dirty="0"/>
          </a:p>
        </p:txBody>
      </p:sp>
      <p:sp>
        <p:nvSpPr>
          <p:cNvPr id="19" name="TextBox 18"/>
          <p:cNvSpPr txBox="1"/>
          <p:nvPr/>
        </p:nvSpPr>
        <p:spPr>
          <a:xfrm>
            <a:off x="3904825" y="6016796"/>
            <a:ext cx="7511824" cy="353943"/>
          </a:xfrm>
          <a:prstGeom prst="rect">
            <a:avLst/>
          </a:prstGeom>
          <a:noFill/>
          <a:ln>
            <a:noFill/>
          </a:ln>
        </p:spPr>
        <p:txBody>
          <a:bodyPr wrap="square" rtlCol="0">
            <a:spAutoFit/>
          </a:bodyPr>
          <a:lstStyle/>
          <a:p>
            <a:pPr algn="r"/>
            <a:r>
              <a:rPr lang="en-US" sz="1700" dirty="0">
                <a:latin typeface="Tw Cen MT" panose="020B0602020104020603" pitchFamily="34" charset="0"/>
              </a:rPr>
              <a:t>(Source: </a:t>
            </a:r>
            <a:r>
              <a:rPr lang="en-US" sz="1700" dirty="0">
                <a:latin typeface="Tw Cen MT" panose="020B0602020104020603" pitchFamily="34" charset="0"/>
                <a:hlinkClick r:id="rId3" action="ppaction://hlinkpres?slideindex=1&amp;slidetitle="/>
              </a:rPr>
              <a:t>https://www.evalcommunity.com/career-center/type-of-indicators/</a:t>
            </a:r>
            <a:r>
              <a:rPr lang="en-US" sz="1700" dirty="0">
                <a:latin typeface="Tw Cen MT" panose="020B0602020104020603" pitchFamily="34" charset="0"/>
              </a:rPr>
              <a:t>)</a:t>
            </a:r>
          </a:p>
        </p:txBody>
      </p:sp>
    </p:spTree>
    <p:extLst>
      <p:ext uri="{BB962C8B-B14F-4D97-AF65-F5344CB8AC3E}">
        <p14:creationId xmlns:p14="http://schemas.microsoft.com/office/powerpoint/2010/main" val="27259651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D81-AE50-4B37-B894-FA56C343DD8A}"/>
              </a:ext>
            </a:extLst>
          </p:cNvPr>
          <p:cNvSpPr>
            <a:spLocks noGrp="1"/>
          </p:cNvSpPr>
          <p:nvPr>
            <p:ph type="title"/>
          </p:nvPr>
        </p:nvSpPr>
        <p:spPr/>
        <p:txBody>
          <a:bodyPr>
            <a:normAutofit fontScale="90000"/>
          </a:bodyPr>
          <a:lstStyle/>
          <a:p>
            <a:r>
              <a:rPr lang="en-US"/>
              <a:t>5.4 MEL for Nexus Gains | Benefits of a Robust MEL Framework </a:t>
            </a:r>
          </a:p>
        </p:txBody>
      </p:sp>
      <p:sp>
        <p:nvSpPr>
          <p:cNvPr id="6" name="Freeform 5"/>
          <p:cNvSpPr>
            <a:spLocks/>
          </p:cNvSpPr>
          <p:nvPr/>
        </p:nvSpPr>
        <p:spPr>
          <a:xfrm>
            <a:off x="739234" y="897470"/>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2"/>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pPr lvl="0" defTabSz="889000">
              <a:lnSpc>
                <a:spcPct val="90000"/>
              </a:lnSpc>
              <a:spcBef>
                <a:spcPct val="0"/>
              </a:spcBef>
              <a:spcAft>
                <a:spcPct val="35000"/>
              </a:spcAft>
            </a:pPr>
            <a:r>
              <a:rPr lang="en-US" sz="2200" kern="1200">
                <a:solidFill>
                  <a:schemeClr val="bg1"/>
                </a:solidFill>
              </a:rPr>
              <a:t>Enables stronger project design</a:t>
            </a:r>
          </a:p>
        </p:txBody>
      </p:sp>
      <p:sp>
        <p:nvSpPr>
          <p:cNvPr id="7" name="Oval 6"/>
          <p:cNvSpPr>
            <a:spLocks/>
          </p:cNvSpPr>
          <p:nvPr/>
        </p:nvSpPr>
        <p:spPr>
          <a:xfrm>
            <a:off x="442097" y="897469"/>
            <a:ext cx="615554" cy="543772"/>
          </a:xfrm>
          <a:prstGeom prst="ellipse">
            <a:avLst/>
          </a:prstGeom>
          <a:solidFill>
            <a:schemeClr val="accent2"/>
          </a:solid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pPr algn="ctr"/>
            <a:r>
              <a:rPr lang="en-US" sz="2200" dirty="0">
                <a:solidFill>
                  <a:schemeClr val="bg1"/>
                </a:solidFill>
              </a:rPr>
              <a:t>1</a:t>
            </a:r>
          </a:p>
        </p:txBody>
      </p:sp>
      <p:sp>
        <p:nvSpPr>
          <p:cNvPr id="8" name="Freeform 7"/>
          <p:cNvSpPr>
            <a:spLocks/>
          </p:cNvSpPr>
          <p:nvPr/>
        </p:nvSpPr>
        <p:spPr>
          <a:xfrm>
            <a:off x="739234" y="1603560"/>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3"/>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69178" tIns="76201" rIns="142240" bIns="76200" numCol="1" spcCol="1270" anchor="ctr" anchorCtr="0">
            <a:noAutofit/>
          </a:bodyPr>
          <a:lstStyle/>
          <a:p>
            <a:pPr lvl="0" defTabSz="889000">
              <a:lnSpc>
                <a:spcPct val="90000"/>
              </a:lnSpc>
              <a:spcBef>
                <a:spcPct val="0"/>
              </a:spcBef>
              <a:spcAft>
                <a:spcPct val="35000"/>
              </a:spcAft>
            </a:pPr>
            <a:r>
              <a:rPr lang="en-US" sz="2200" kern="1200">
                <a:solidFill>
                  <a:schemeClr val="bg1"/>
                </a:solidFill>
              </a:rPr>
              <a:t>Leads to better outcomes and more effective programs</a:t>
            </a:r>
          </a:p>
        </p:txBody>
      </p:sp>
      <p:sp>
        <p:nvSpPr>
          <p:cNvPr id="9" name="Oval 8"/>
          <p:cNvSpPr>
            <a:spLocks/>
          </p:cNvSpPr>
          <p:nvPr/>
        </p:nvSpPr>
        <p:spPr>
          <a:xfrm>
            <a:off x="442097" y="1603558"/>
            <a:ext cx="615554" cy="543773"/>
          </a:xfrm>
          <a:prstGeom prst="ellipse">
            <a:avLst/>
          </a:prstGeom>
          <a:solidFill>
            <a:schemeClr val="accent3"/>
          </a:solid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pPr algn="ctr"/>
            <a:r>
              <a:rPr lang="en-US" sz="2200" dirty="0">
                <a:solidFill>
                  <a:schemeClr val="bg1"/>
                </a:solidFill>
              </a:rPr>
              <a:t>2</a:t>
            </a:r>
          </a:p>
        </p:txBody>
      </p:sp>
      <p:sp>
        <p:nvSpPr>
          <p:cNvPr id="10" name="Freeform 9"/>
          <p:cNvSpPr>
            <a:spLocks/>
          </p:cNvSpPr>
          <p:nvPr/>
        </p:nvSpPr>
        <p:spPr>
          <a:xfrm>
            <a:off x="739234" y="2309649"/>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1"/>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pPr lvl="0" defTabSz="889000">
              <a:lnSpc>
                <a:spcPct val="90000"/>
              </a:lnSpc>
              <a:spcBef>
                <a:spcPct val="0"/>
              </a:spcBef>
              <a:spcAft>
                <a:spcPct val="35000"/>
              </a:spcAft>
            </a:pPr>
            <a:r>
              <a:rPr lang="en-US" sz="2200" kern="1200">
                <a:solidFill>
                  <a:schemeClr val="bg1"/>
                </a:solidFill>
              </a:rPr>
              <a:t>Keeps programs on track to meet desired outcomes</a:t>
            </a:r>
          </a:p>
        </p:txBody>
      </p:sp>
      <p:sp>
        <p:nvSpPr>
          <p:cNvPr id="11" name="Oval 10"/>
          <p:cNvSpPr>
            <a:spLocks/>
          </p:cNvSpPr>
          <p:nvPr/>
        </p:nvSpPr>
        <p:spPr>
          <a:xfrm>
            <a:off x="442097" y="2309650"/>
            <a:ext cx="615554" cy="543770"/>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US" sz="2200">
                <a:solidFill>
                  <a:schemeClr val="bg1"/>
                </a:solidFill>
              </a:rPr>
              <a:t>3</a:t>
            </a:r>
          </a:p>
        </p:txBody>
      </p:sp>
      <p:sp>
        <p:nvSpPr>
          <p:cNvPr id="12" name="Freeform 11"/>
          <p:cNvSpPr>
            <a:spLocks/>
          </p:cNvSpPr>
          <p:nvPr/>
        </p:nvSpPr>
        <p:spPr>
          <a:xfrm>
            <a:off x="739234" y="3015739"/>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tx2"/>
          </a:solid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pPr lvl="0" defTabSz="889000">
              <a:lnSpc>
                <a:spcPct val="90000"/>
              </a:lnSpc>
              <a:spcBef>
                <a:spcPct val="0"/>
              </a:spcBef>
              <a:spcAft>
                <a:spcPct val="35000"/>
              </a:spcAft>
            </a:pPr>
            <a:r>
              <a:rPr lang="en-US" sz="2200" kern="1200">
                <a:solidFill>
                  <a:schemeClr val="bg1"/>
                </a:solidFill>
              </a:rPr>
              <a:t>Ensures money and resources are spent efficiently and effectively</a:t>
            </a:r>
          </a:p>
        </p:txBody>
      </p:sp>
      <p:sp>
        <p:nvSpPr>
          <p:cNvPr id="13" name="Oval 12"/>
          <p:cNvSpPr>
            <a:spLocks/>
          </p:cNvSpPr>
          <p:nvPr/>
        </p:nvSpPr>
        <p:spPr>
          <a:xfrm>
            <a:off x="442097" y="3015740"/>
            <a:ext cx="615554" cy="543770"/>
          </a:xfrm>
          <a:prstGeom prst="ellipse">
            <a:avLst/>
          </a:prstGeom>
          <a:solidFill>
            <a:schemeClr val="tx2"/>
          </a:solid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txBody>
          <a:bodyPr/>
          <a:lstStyle/>
          <a:p>
            <a:pPr algn="ctr"/>
            <a:r>
              <a:rPr lang="en-US" sz="2200">
                <a:solidFill>
                  <a:schemeClr val="bg1"/>
                </a:solidFill>
              </a:rPr>
              <a:t>4</a:t>
            </a:r>
          </a:p>
        </p:txBody>
      </p:sp>
      <p:sp>
        <p:nvSpPr>
          <p:cNvPr id="14" name="Freeform 13"/>
          <p:cNvSpPr>
            <a:spLocks/>
          </p:cNvSpPr>
          <p:nvPr/>
        </p:nvSpPr>
        <p:spPr>
          <a:xfrm>
            <a:off x="739234" y="3721829"/>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2"/>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pPr lvl="0" defTabSz="889000">
              <a:lnSpc>
                <a:spcPct val="90000"/>
              </a:lnSpc>
              <a:spcBef>
                <a:spcPct val="0"/>
              </a:spcBef>
              <a:spcAft>
                <a:spcPct val="35000"/>
              </a:spcAft>
            </a:pPr>
            <a:r>
              <a:rPr lang="en-US" sz="2200" kern="1200">
                <a:solidFill>
                  <a:schemeClr val="bg1"/>
                </a:solidFill>
              </a:rPr>
              <a:t>Provides accurate data</a:t>
            </a:r>
          </a:p>
        </p:txBody>
      </p:sp>
      <p:sp>
        <p:nvSpPr>
          <p:cNvPr id="15" name="Oval 14"/>
          <p:cNvSpPr>
            <a:spLocks/>
          </p:cNvSpPr>
          <p:nvPr/>
        </p:nvSpPr>
        <p:spPr>
          <a:xfrm>
            <a:off x="442097" y="3721830"/>
            <a:ext cx="615554" cy="543770"/>
          </a:xfrm>
          <a:prstGeom prst="ellipse">
            <a:avLst/>
          </a:prstGeom>
          <a:solidFill>
            <a:schemeClr val="accent2"/>
          </a:solidFill>
        </p:spPr>
        <p:style>
          <a:lnRef idx="2">
            <a:schemeClr val="lt1">
              <a:hueOff val="0"/>
              <a:satOff val="0"/>
              <a:lumOff val="0"/>
              <a:alphaOff val="0"/>
            </a:schemeClr>
          </a:lnRef>
          <a:fillRef idx="1">
            <a:scrgbClr r="0" g="0" b="0"/>
          </a:fillRef>
          <a:effectRef idx="0">
            <a:schemeClr val="accent6">
              <a:tint val="50000"/>
              <a:hueOff val="0"/>
              <a:satOff val="0"/>
              <a:lumOff val="0"/>
              <a:alphaOff val="0"/>
            </a:schemeClr>
          </a:effectRef>
          <a:fontRef idx="minor">
            <a:schemeClr val="lt1">
              <a:hueOff val="0"/>
              <a:satOff val="0"/>
              <a:lumOff val="0"/>
              <a:alphaOff val="0"/>
            </a:schemeClr>
          </a:fontRef>
        </p:style>
        <p:txBody>
          <a:bodyPr/>
          <a:lstStyle/>
          <a:p>
            <a:pPr algn="ctr"/>
            <a:r>
              <a:rPr lang="en-US" sz="2200">
                <a:solidFill>
                  <a:schemeClr val="bg1"/>
                </a:solidFill>
              </a:rPr>
              <a:t>5</a:t>
            </a:r>
          </a:p>
        </p:txBody>
      </p:sp>
      <p:sp>
        <p:nvSpPr>
          <p:cNvPr id="16" name="Freeform 15"/>
          <p:cNvSpPr>
            <a:spLocks/>
          </p:cNvSpPr>
          <p:nvPr/>
        </p:nvSpPr>
        <p:spPr>
          <a:xfrm>
            <a:off x="739234" y="4427920"/>
            <a:ext cx="10332719" cy="543772"/>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3"/>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369178" tIns="76201" rIns="142240" bIns="76201" numCol="1" spcCol="1270" anchor="ctr" anchorCtr="0">
            <a:noAutofit/>
          </a:bodyPr>
          <a:lstStyle/>
          <a:p>
            <a:pPr lvl="0" defTabSz="889000">
              <a:lnSpc>
                <a:spcPct val="90000"/>
              </a:lnSpc>
              <a:spcBef>
                <a:spcPct val="0"/>
              </a:spcBef>
              <a:spcAft>
                <a:spcPct val="35000"/>
              </a:spcAft>
            </a:pPr>
            <a:r>
              <a:rPr lang="en-US" sz="2200" kern="1200">
                <a:solidFill>
                  <a:schemeClr val="bg1"/>
                </a:solidFill>
              </a:rPr>
              <a:t>Creates opportunities for adaptive project management throughout implementation</a:t>
            </a:r>
          </a:p>
        </p:txBody>
      </p:sp>
      <p:sp>
        <p:nvSpPr>
          <p:cNvPr id="17" name="Oval 16"/>
          <p:cNvSpPr>
            <a:spLocks/>
          </p:cNvSpPr>
          <p:nvPr/>
        </p:nvSpPr>
        <p:spPr>
          <a:xfrm>
            <a:off x="442097" y="4427921"/>
            <a:ext cx="615554" cy="543770"/>
          </a:xfrm>
          <a:prstGeom prst="ellipse">
            <a:avLst/>
          </a:prstGeom>
          <a:solidFill>
            <a:schemeClr val="accent3"/>
          </a:solid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pPr algn="ctr"/>
            <a:r>
              <a:rPr lang="en-US" sz="2200">
                <a:solidFill>
                  <a:schemeClr val="bg1"/>
                </a:solidFill>
              </a:rPr>
              <a:t>6</a:t>
            </a:r>
          </a:p>
        </p:txBody>
      </p:sp>
      <p:sp>
        <p:nvSpPr>
          <p:cNvPr id="18" name="Freeform 17"/>
          <p:cNvSpPr>
            <a:spLocks/>
          </p:cNvSpPr>
          <p:nvPr/>
        </p:nvSpPr>
        <p:spPr>
          <a:xfrm>
            <a:off x="739234" y="5134009"/>
            <a:ext cx="10332719" cy="543771"/>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accent1"/>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369178" tIns="76201" rIns="142240" bIns="76200" numCol="1" spcCol="1270" anchor="ctr" anchorCtr="0">
            <a:noAutofit/>
          </a:bodyPr>
          <a:lstStyle/>
          <a:p>
            <a:pPr lvl="0" defTabSz="889000">
              <a:lnSpc>
                <a:spcPct val="90000"/>
              </a:lnSpc>
              <a:spcBef>
                <a:spcPct val="0"/>
              </a:spcBef>
              <a:spcAft>
                <a:spcPct val="35000"/>
              </a:spcAft>
            </a:pPr>
            <a:r>
              <a:rPr lang="en-US" sz="2200" kern="1200">
                <a:solidFill>
                  <a:schemeClr val="bg1"/>
                </a:solidFill>
              </a:rPr>
              <a:t>Gives beneficiaries and key stakeholders a voice</a:t>
            </a:r>
          </a:p>
        </p:txBody>
      </p:sp>
      <p:sp>
        <p:nvSpPr>
          <p:cNvPr id="19" name="Oval 18"/>
          <p:cNvSpPr>
            <a:spLocks/>
          </p:cNvSpPr>
          <p:nvPr/>
        </p:nvSpPr>
        <p:spPr>
          <a:xfrm>
            <a:off x="442097" y="5134010"/>
            <a:ext cx="615554" cy="543770"/>
          </a:xfrm>
          <a:prstGeom prst="ellipse">
            <a:avLst/>
          </a:prstGeom>
          <a:solidFill>
            <a:schemeClr val="accent1"/>
          </a:solid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pPr algn="ctr"/>
            <a:r>
              <a:rPr lang="en-US" sz="2200" dirty="0">
                <a:solidFill>
                  <a:schemeClr val="bg1"/>
                </a:solidFill>
              </a:rPr>
              <a:t>7</a:t>
            </a:r>
          </a:p>
        </p:txBody>
      </p:sp>
      <p:sp>
        <p:nvSpPr>
          <p:cNvPr id="20" name="Freeform 19"/>
          <p:cNvSpPr>
            <a:spLocks/>
          </p:cNvSpPr>
          <p:nvPr/>
        </p:nvSpPr>
        <p:spPr>
          <a:xfrm>
            <a:off x="739234" y="5840099"/>
            <a:ext cx="10332719" cy="543771"/>
          </a:xfrm>
          <a:custGeom>
            <a:avLst/>
            <a:gdLst>
              <a:gd name="connsiteX0" fmla="*/ 0 w 8938717"/>
              <a:gd name="connsiteY0" fmla="*/ 0 h 534287"/>
              <a:gd name="connsiteX1" fmla="*/ 8671574 w 8938717"/>
              <a:gd name="connsiteY1" fmla="*/ 0 h 534287"/>
              <a:gd name="connsiteX2" fmla="*/ 8938717 w 8938717"/>
              <a:gd name="connsiteY2" fmla="*/ 267144 h 534287"/>
              <a:gd name="connsiteX3" fmla="*/ 8671574 w 8938717"/>
              <a:gd name="connsiteY3" fmla="*/ 534287 h 534287"/>
              <a:gd name="connsiteX4" fmla="*/ 0 w 8938717"/>
              <a:gd name="connsiteY4" fmla="*/ 534287 h 534287"/>
              <a:gd name="connsiteX5" fmla="*/ 0 w 8938717"/>
              <a:gd name="connsiteY5" fmla="*/ 0 h 534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938717" h="534287">
                <a:moveTo>
                  <a:pt x="8938717" y="534286"/>
                </a:moveTo>
                <a:lnTo>
                  <a:pt x="267143" y="534286"/>
                </a:lnTo>
                <a:lnTo>
                  <a:pt x="0" y="267143"/>
                </a:lnTo>
                <a:lnTo>
                  <a:pt x="267143" y="1"/>
                </a:lnTo>
                <a:lnTo>
                  <a:pt x="8938717" y="1"/>
                </a:lnTo>
                <a:lnTo>
                  <a:pt x="8938717" y="534286"/>
                </a:lnTo>
                <a:close/>
              </a:path>
            </a:pathLst>
          </a:custGeom>
          <a:solidFill>
            <a:schemeClr val="tx2"/>
          </a:solidFill>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369178" tIns="76201" rIns="142240" bIns="76200" numCol="1" spcCol="1270" anchor="ctr" anchorCtr="0">
            <a:noAutofit/>
          </a:bodyPr>
          <a:lstStyle/>
          <a:p>
            <a:pPr lvl="0" defTabSz="889000">
              <a:lnSpc>
                <a:spcPct val="90000"/>
              </a:lnSpc>
              <a:spcBef>
                <a:spcPct val="0"/>
              </a:spcBef>
              <a:spcAft>
                <a:spcPct val="35000"/>
              </a:spcAft>
            </a:pPr>
            <a:r>
              <a:rPr lang="en-US" sz="2200" kern="1200">
                <a:solidFill>
                  <a:schemeClr val="bg1"/>
                </a:solidFill>
              </a:rPr>
              <a:t>Improves motivation and focus of people implementing the program</a:t>
            </a:r>
          </a:p>
        </p:txBody>
      </p:sp>
      <p:sp>
        <p:nvSpPr>
          <p:cNvPr id="21" name="Oval 20"/>
          <p:cNvSpPr>
            <a:spLocks/>
          </p:cNvSpPr>
          <p:nvPr/>
        </p:nvSpPr>
        <p:spPr>
          <a:xfrm>
            <a:off x="442097" y="5840100"/>
            <a:ext cx="615554" cy="543770"/>
          </a:xfrm>
          <a:prstGeom prst="ellipse">
            <a:avLst/>
          </a:prstGeom>
          <a:solidFill>
            <a:schemeClr val="tx2"/>
          </a:solid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txBody>
          <a:bodyPr/>
          <a:lstStyle/>
          <a:p>
            <a:pPr algn="ctr"/>
            <a:r>
              <a:rPr lang="en-US" sz="2200">
                <a:solidFill>
                  <a:schemeClr val="bg1"/>
                </a:solidFill>
              </a:rPr>
              <a:t>8</a:t>
            </a:r>
          </a:p>
        </p:txBody>
      </p:sp>
      <p:sp>
        <p:nvSpPr>
          <p:cNvPr id="4" name="TextBox 3">
            <a:extLst>
              <a:ext uri="{FF2B5EF4-FFF2-40B4-BE49-F238E27FC236}">
                <a16:creationId xmlns:a16="http://schemas.microsoft.com/office/drawing/2014/main" id="{628106B2-C94F-B80B-6E50-517FA3F0B03D}"/>
              </a:ext>
            </a:extLst>
          </p:cNvPr>
          <p:cNvSpPr txBox="1"/>
          <p:nvPr/>
        </p:nvSpPr>
        <p:spPr>
          <a:xfrm rot="16200000">
            <a:off x="8657941" y="3279982"/>
            <a:ext cx="5592222" cy="615553"/>
          </a:xfrm>
          <a:prstGeom prst="rect">
            <a:avLst/>
          </a:prstGeom>
          <a:noFill/>
        </p:spPr>
        <p:txBody>
          <a:bodyPr wrap="square">
            <a:spAutoFit/>
          </a:bodyPr>
          <a:lstStyle/>
          <a:p>
            <a:r>
              <a:rPr lang="en-US" sz="1700" i="1" kern="1200" dirty="0">
                <a:solidFill>
                  <a:schemeClr val="tx1"/>
                </a:solidFill>
                <a:effectLst/>
                <a:latin typeface="Tw Cen MT" panose="020B0602020104020603" pitchFamily="34" charset="0"/>
              </a:rPr>
              <a:t>([Source: </a:t>
            </a:r>
            <a:r>
              <a:rPr lang="en-US" sz="1700" i="1" kern="1200" dirty="0">
                <a:solidFill>
                  <a:schemeClr val="tx1"/>
                </a:solidFill>
                <a:effectLst/>
                <a:latin typeface="Tw Cen MT" panose="020B0602020104020603" pitchFamily="34" charset="0"/>
                <a:hlinkClick r:id="rId3"/>
              </a:rPr>
              <a:t>https://www.resonanceglobal.com/blog/what-is-monitoring-evaluation-and-learning-mel</a:t>
            </a:r>
            <a:r>
              <a:rPr lang="en-US" sz="1700" i="1" kern="1200" dirty="0">
                <a:solidFill>
                  <a:schemeClr val="tx1"/>
                </a:solidFill>
                <a:effectLst/>
                <a:latin typeface="Tw Cen MT" panose="020B0602020104020603" pitchFamily="34" charset="0"/>
              </a:rPr>
              <a:t> )</a:t>
            </a:r>
            <a:endParaRPr lang="en-US" sz="1700" i="1" dirty="0">
              <a:latin typeface="Tw Cen MT" panose="020B0602020104020603" pitchFamily="34" charset="0"/>
            </a:endParaRPr>
          </a:p>
        </p:txBody>
      </p:sp>
    </p:spTree>
    <p:extLst>
      <p:ext uri="{BB962C8B-B14F-4D97-AF65-F5344CB8AC3E}">
        <p14:creationId xmlns:p14="http://schemas.microsoft.com/office/powerpoint/2010/main" val="16694618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BFD4BB-74C3-04A1-2CFB-0E1C5131509F}"/>
              </a:ext>
            </a:extLst>
          </p:cNvPr>
          <p:cNvSpPr>
            <a:spLocks noGrp="1"/>
          </p:cNvSpPr>
          <p:nvPr>
            <p:ph type="title"/>
          </p:nvPr>
        </p:nvSpPr>
        <p:spPr/>
        <p:txBody>
          <a:bodyPr>
            <a:normAutofit fontScale="90000"/>
          </a:bodyPr>
          <a:lstStyle/>
          <a:p>
            <a:r>
              <a:rPr lang="en-US"/>
              <a:t>Exercise 5-6: Group Works [60 mins]</a:t>
            </a:r>
          </a:p>
        </p:txBody>
      </p:sp>
      <p:sp>
        <p:nvSpPr>
          <p:cNvPr id="3" name="Content Placeholder 2">
            <a:extLst>
              <a:ext uri="{FF2B5EF4-FFF2-40B4-BE49-F238E27FC236}">
                <a16:creationId xmlns:a16="http://schemas.microsoft.com/office/drawing/2014/main" id="{4A6CC504-EB07-CB22-06CF-B6E52DA08189}"/>
              </a:ext>
            </a:extLst>
          </p:cNvPr>
          <p:cNvSpPr>
            <a:spLocks noGrp="1"/>
          </p:cNvSpPr>
          <p:nvPr>
            <p:ph idx="1"/>
          </p:nvPr>
        </p:nvSpPr>
        <p:spPr/>
        <p:txBody>
          <a:bodyPr>
            <a:normAutofit/>
          </a:bodyPr>
          <a:lstStyle/>
          <a:p>
            <a:r>
              <a:rPr lang="en-US" sz="3000" dirty="0"/>
              <a:t>Divide Participants into 3 groups</a:t>
            </a:r>
          </a:p>
          <a:p>
            <a:r>
              <a:rPr lang="en-US" sz="3000" dirty="0"/>
              <a:t>Assign a different inclusive WEFE Nexus solution to each group</a:t>
            </a:r>
          </a:p>
          <a:p>
            <a:r>
              <a:rPr lang="en-US" sz="3000" dirty="0"/>
              <a:t>Each group develops a MEL framework for the assigned inclusive WEFE Nexus solution [30 minutes]</a:t>
            </a:r>
          </a:p>
          <a:p>
            <a:r>
              <a:rPr lang="en-US" sz="3000" dirty="0"/>
              <a:t>Each group presents its framework [4-5 mins]</a:t>
            </a:r>
          </a:p>
          <a:p>
            <a:r>
              <a:rPr lang="en-US" sz="3000" dirty="0"/>
              <a:t>Discussion and synthesis of key messages</a:t>
            </a:r>
          </a:p>
        </p:txBody>
      </p:sp>
    </p:spTree>
    <p:extLst>
      <p:ext uri="{BB962C8B-B14F-4D97-AF65-F5344CB8AC3E}">
        <p14:creationId xmlns:p14="http://schemas.microsoft.com/office/powerpoint/2010/main" val="23121474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5A307-8191-4559-A238-CD53B31690C3}"/>
              </a:ext>
            </a:extLst>
          </p:cNvPr>
          <p:cNvSpPr>
            <a:spLocks noGrp="1"/>
          </p:cNvSpPr>
          <p:nvPr>
            <p:ph type="title"/>
          </p:nvPr>
        </p:nvSpPr>
        <p:spPr/>
        <p:txBody>
          <a:bodyPr>
            <a:normAutofit fontScale="90000"/>
          </a:bodyPr>
          <a:lstStyle/>
          <a:p>
            <a:r>
              <a:rPr lang="en-US"/>
              <a:t>5.4 MEL for Nexus Gains | Sources and Further Reading</a:t>
            </a:r>
          </a:p>
        </p:txBody>
      </p:sp>
      <p:sp>
        <p:nvSpPr>
          <p:cNvPr id="3" name="Content Placeholder 2">
            <a:extLst>
              <a:ext uri="{FF2B5EF4-FFF2-40B4-BE49-F238E27FC236}">
                <a16:creationId xmlns:a16="http://schemas.microsoft.com/office/drawing/2014/main" id="{A7AC75FE-1BDA-47C6-A428-9177B9FB4476}"/>
              </a:ext>
            </a:extLst>
          </p:cNvPr>
          <p:cNvSpPr>
            <a:spLocks noGrp="1"/>
          </p:cNvSpPr>
          <p:nvPr>
            <p:ph idx="1"/>
          </p:nvPr>
        </p:nvSpPr>
        <p:spPr/>
        <p:txBody>
          <a:bodyPr>
            <a:normAutofit/>
          </a:bodyPr>
          <a:lstStyle/>
          <a:p>
            <a:r>
              <a:rPr lang="en-US" sz="1800" dirty="0" err="1"/>
              <a:t>EvalCommunity</a:t>
            </a:r>
            <a:r>
              <a:rPr lang="en-US" sz="1800" dirty="0"/>
              <a:t>. (n.d.) Monitoring, Evaluation, Accountability, and Learning (MEAL). </a:t>
            </a:r>
            <a:r>
              <a:rPr lang="en-US" sz="1800" dirty="0">
                <a:hlinkClick r:id="rId2"/>
              </a:rPr>
              <a:t>https://www.evalcommunity.com/career-center/meal/</a:t>
            </a:r>
            <a:endParaRPr lang="en-US" sz="1800" dirty="0"/>
          </a:p>
          <a:p>
            <a:r>
              <a:rPr lang="en-US" sz="1800" dirty="0" err="1"/>
              <a:t>EvalCommunity</a:t>
            </a:r>
            <a:r>
              <a:rPr lang="en-US" sz="1800" dirty="0"/>
              <a:t>. (n.d.) Types of Indicators in Monitoring and Evaluation (M&amp;E) | Examples. </a:t>
            </a:r>
            <a:r>
              <a:rPr lang="en-US" sz="1800" u="sng" dirty="0">
                <a:hlinkClick r:id="rId3"/>
              </a:rPr>
              <a:t>https://www.evalcommunity.com/career-center/type-of-indicators/</a:t>
            </a:r>
            <a:endParaRPr lang="en-US" sz="1800" dirty="0"/>
          </a:p>
          <a:p>
            <a:r>
              <a:rPr lang="en-US" sz="1800" dirty="0"/>
              <a:t>Leck, H., Conway, D., Bradshaw, M., &amp; Rees, J. (2015). Tracing the Water-Energy-Food Nexus: Description, Theory and Practice. </a:t>
            </a:r>
            <a:r>
              <a:rPr lang="en-US" sz="1800" i="1" dirty="0"/>
              <a:t>Geography Compass</a:t>
            </a:r>
            <a:r>
              <a:rPr lang="en-US" sz="1800" dirty="0"/>
              <a:t>, </a:t>
            </a:r>
            <a:r>
              <a:rPr lang="en-US" sz="1800" i="1" dirty="0"/>
              <a:t>9</a:t>
            </a:r>
            <a:r>
              <a:rPr lang="en-US" sz="1800" dirty="0"/>
              <a:t>(8), 445–460. </a:t>
            </a:r>
            <a:r>
              <a:rPr lang="en-US" sz="1800" dirty="0">
                <a:hlinkClick r:id="rId4"/>
              </a:rPr>
              <a:t>https://doi.org/10.1111/gec3.12222</a:t>
            </a:r>
            <a:endParaRPr lang="en-US" sz="1800" dirty="0"/>
          </a:p>
          <a:p>
            <a:r>
              <a:rPr lang="en-US" sz="1800" dirty="0"/>
              <a:t>Resonance. (2023). What is Monitoring, Evaluation, and Learning (MEL)?  </a:t>
            </a:r>
            <a:r>
              <a:rPr lang="en-US" sz="1800" u="sng" dirty="0">
                <a:hlinkClick r:id="rId5"/>
              </a:rPr>
              <a:t>https://www.resonanceglobal.com/blog/what-is-monitoring-evaluation-and-learning-mel</a:t>
            </a:r>
            <a:endParaRPr lang="en-US" sz="1800" dirty="0"/>
          </a:p>
          <a:p>
            <a:r>
              <a:rPr lang="en-US" sz="1800" dirty="0"/>
              <a:t>Schuetz, T., </a:t>
            </a:r>
            <a:r>
              <a:rPr lang="en-US" sz="1800" dirty="0" err="1"/>
              <a:t>Förch</a:t>
            </a:r>
            <a:r>
              <a:rPr lang="en-US" sz="1800" dirty="0"/>
              <a:t>, W., &amp; Thornton, P. (2014). </a:t>
            </a:r>
            <a:r>
              <a:rPr lang="en-US" sz="1800" i="1" dirty="0"/>
              <a:t>CCAFS Monitoring and Evaluation Strategy</a:t>
            </a:r>
            <a:r>
              <a:rPr lang="en-US" sz="1800" dirty="0"/>
              <a:t>. 7.</a:t>
            </a:r>
          </a:p>
          <a:p>
            <a:r>
              <a:rPr lang="en-US" sz="1800" dirty="0"/>
              <a:t>Thornton, P. K., Schuetz, T., </a:t>
            </a:r>
            <a:r>
              <a:rPr lang="en-US" sz="1800" dirty="0" err="1"/>
              <a:t>Förch</a:t>
            </a:r>
            <a:r>
              <a:rPr lang="en-US" sz="1800" dirty="0"/>
              <a:t>, W., Cramer, L., Abreu, D., Vermeulen, S., &amp; Campbell, B. M. (2017). Responding to global change: A theory of change approach to making agricultural research for development outcome-based. </a:t>
            </a:r>
            <a:r>
              <a:rPr lang="en-US" sz="1800" i="1" dirty="0"/>
              <a:t>Agricultural Systems</a:t>
            </a:r>
            <a:r>
              <a:rPr lang="en-US" sz="1800" dirty="0"/>
              <a:t>, </a:t>
            </a:r>
            <a:r>
              <a:rPr lang="en-US" sz="1800" i="1" dirty="0"/>
              <a:t>152</a:t>
            </a:r>
            <a:r>
              <a:rPr lang="en-US" sz="1800" dirty="0"/>
              <a:t>, 145–153. https://doi.org/10.1016/j.agsy.2017.01.005</a:t>
            </a:r>
          </a:p>
        </p:txBody>
      </p:sp>
    </p:spTree>
    <p:extLst>
      <p:ext uri="{BB962C8B-B14F-4D97-AF65-F5344CB8AC3E}">
        <p14:creationId xmlns:p14="http://schemas.microsoft.com/office/powerpoint/2010/main" val="1098882302"/>
      </p:ext>
    </p:extLst>
  </p:cSld>
  <p:clrMapOvr>
    <a:masterClrMapping/>
  </p:clrMapOvr>
</p:sld>
</file>

<file path=ppt/theme/theme1.xml><?xml version="1.0" encoding="utf-8"?>
<a:theme xmlns:a="http://schemas.openxmlformats.org/drawingml/2006/main" name="NEXUS Gains slide master">
  <a:themeElements>
    <a:clrScheme name="Custom 2">
      <a:dk1>
        <a:sysClr val="windowText" lastClr="000000"/>
      </a:dk1>
      <a:lt1>
        <a:sysClr val="window" lastClr="FFFFFF"/>
      </a:lt1>
      <a:dk2>
        <a:srgbClr val="2F5597"/>
      </a:dk2>
      <a:lt2>
        <a:srgbClr val="E7E6E6"/>
      </a:lt2>
      <a:accent1>
        <a:srgbClr val="4472C4"/>
      </a:accent1>
      <a:accent2>
        <a:srgbClr val="3BA37B"/>
      </a:accent2>
      <a:accent3>
        <a:srgbClr val="669E40"/>
      </a:accent3>
      <a:accent4>
        <a:srgbClr val="FFC000"/>
      </a:accent4>
      <a:accent5>
        <a:srgbClr val="D66532"/>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3_Academic_Course_Chapter1_14Jan2024_v1" id="{BCE3F6D0-0009-4A90-B970-172B47F0D8F2}" vid="{7B6FD475-710E-4304-A1AE-E2403DD5BD9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324D496C191E4B8A145C21BCD42A56" ma:contentTypeVersion="21" ma:contentTypeDescription="Create a new document." ma:contentTypeScope="" ma:versionID="45aec775961c015358c65c6e433db93c">
  <xsd:schema xmlns:xsd="http://www.w3.org/2001/XMLSchema" xmlns:xs="http://www.w3.org/2001/XMLSchema" xmlns:p="http://schemas.microsoft.com/office/2006/metadata/properties" xmlns:ns1="http://schemas.microsoft.com/sharepoint/v3" xmlns:ns2="a07365f7-0a37-4873-916e-3a01975cc5ee" xmlns:ns3="d4e0ead3-86df-4f0d-aac1-07608b4cd2df" xmlns:ns4="53899188-b46e-4465-8eec-4a9042b31cd9" targetNamespace="http://schemas.microsoft.com/office/2006/metadata/properties" ma:root="true" ma:fieldsID="9ab0181cb8f6170f9af5c81337fc57b9" ns1:_="" ns2:_="" ns3:_="" ns4:_="">
    <xsd:import namespace="http://schemas.microsoft.com/sharepoint/v3"/>
    <xsd:import namespace="a07365f7-0a37-4873-916e-3a01975cc5ee"/>
    <xsd:import namespace="d4e0ead3-86df-4f0d-aac1-07608b4cd2df"/>
    <xsd:import namespace="53899188-b46e-4465-8eec-4a9042b31cd9"/>
    <xsd:element name="properties">
      <xsd:complexType>
        <xsd:sequence>
          <xsd:element name="documentManagement">
            <xsd:complexType>
              <xsd:all>
                <xsd:element ref="ns2:Description0" minOccurs="0"/>
                <xsd:element ref="ns2:MediaServiceMetadata" minOccurs="0"/>
                <xsd:element ref="ns2:MediaServiceFastMetadata" minOccurs="0"/>
                <xsd:element ref="ns3:_dlc_DocId" minOccurs="0"/>
                <xsd:element ref="ns3:_dlc_DocIdUrl" minOccurs="0"/>
                <xsd:element ref="ns3:_dlc_DocIdPersistId"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2:MediaServiceAutoTags" minOccurs="0"/>
                <xsd:element ref="ns2:MediaServiceOCR" minOccurs="0"/>
                <xsd:element ref="ns2:MediaServiceGenerationTime" minOccurs="0"/>
                <xsd:element ref="ns2:MediaServiceEventHashCode" minOccurs="0"/>
                <xsd:element ref="ns4:SharedWithUsers" minOccurs="0"/>
                <xsd:element ref="ns4: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07365f7-0a37-4873-916e-3a01975cc5ee" elementFormDefault="qualified">
    <xsd:import namespace="http://schemas.microsoft.com/office/2006/documentManagement/types"/>
    <xsd:import namespace="http://schemas.microsoft.com/office/infopath/2007/PartnerControls"/>
    <xsd:element name="Description0" ma:index="8" nillable="true" ma:displayName="Description" ma:internalName="Description0">
      <xsd:simpleType>
        <xsd:restriction base="dms:Note">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5" nillable="true" ma:displayName="Location" ma:internalName="MediaServiceLocation" ma:readOnly="true">
      <xsd:simpleType>
        <xsd:restriction base="dms:Text"/>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07c07f23-3e0c-44c6-b300-81e71e44365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30" nillable="true" ma:displayName="MediaServiceObjectDetectorVersions" ma:hidden="true" ma:indexed="true" ma:internalName="MediaServiceObjectDetectorVersions" ma:readOnly="true">
      <xsd:simpleType>
        <xsd:restriction base="dms:Text"/>
      </xsd:simpleType>
    </xsd:element>
    <xsd:element name="MediaServiceSearchProperties" ma:index="3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e0ead3-86df-4f0d-aac1-07608b4cd2df" elementFormDefault="qualified">
    <xsd:import namespace="http://schemas.microsoft.com/office/2006/documentManagement/types"/>
    <xsd:import namespace="http://schemas.microsoft.com/office/infopath/2007/PartnerControls"/>
    <xsd:element name="_dlc_DocId" ma:index="11" nillable="true" ma:displayName="Document ID Value" ma:description="The value of the document ID assigned to this item." ma:indexed="true" ma:internalName="_dlc_DocId" ma:readOnly="true">
      <xsd:simpleType>
        <xsd:restriction base="dms:Text"/>
      </xsd:simpleType>
    </xsd:element>
    <xsd:element name="_dlc_DocIdUrl" ma:index="1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3" nillable="true" ma:displayName="Persist ID" ma:description="Keep ID on add." ma:hidden="true" ma:internalName="_dlc_DocIdPersistId" ma:readOnly="true">
      <xsd:simpleType>
        <xsd:restriction base="dms:Boolean"/>
      </xsd:simpleType>
    </xsd:element>
    <xsd:element name="TaxCatchAll" ma:index="29" nillable="true" ma:displayName="Taxonomy Catch All Column" ma:hidden="true" ma:list="{9bdbe347-e7f1-4318-b5ff-6accbb98653f}" ma:internalName="TaxCatchAll" ma:showField="CatchAllData" ma:web="d4e0ead3-86df-4f0d-aac1-07608b4cd2d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3899188-b46e-4465-8eec-4a9042b31cd9"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d4e0ead3-86df-4f0d-aac1-07608b4cd2df" xsi:nil="true"/>
    <lcf76f155ced4ddcb4097134ff3c332f xmlns="a07365f7-0a37-4873-916e-3a01975cc5ee">
      <Terms xmlns="http://schemas.microsoft.com/office/infopath/2007/PartnerControls"/>
    </lcf76f155ced4ddcb4097134ff3c332f>
    <Description0 xmlns="a07365f7-0a37-4873-916e-3a01975cc5ee" xsi:nil="true"/>
    <_ip_UnifiedCompliancePolicyProperties xmlns="http://schemas.microsoft.com/sharepoint/v3" xsi:nil="true"/>
    <_dlc_DocId xmlns="d4e0ead3-86df-4f0d-aac1-07608b4cd2df">SCRIPTORIA-56850870-13010</_dlc_DocId>
    <_dlc_DocIdUrl xmlns="d4e0ead3-86df-4f0d-aac1-07608b4cd2df">
      <Url>https://scriptoria.sharepoint.com/Home/pnc/_layouts/15/DocIdRedir.aspx?ID=SCRIPTORIA-56850870-13010</Url>
      <Description>SCRIPTORIA-56850870-13010</Description>
    </_dlc_DocIdUrl>
  </documentManagement>
</p:properties>
</file>

<file path=customXml/itemProps1.xml><?xml version="1.0" encoding="utf-8"?>
<ds:datastoreItem xmlns:ds="http://schemas.openxmlformats.org/officeDocument/2006/customXml" ds:itemID="{5C1A750D-C734-4D8B-8062-2E24568CE629}">
  <ds:schemaRefs>
    <ds:schemaRef ds:uri="http://schemas.microsoft.com/sharepoint/v3/contenttype/forms"/>
  </ds:schemaRefs>
</ds:datastoreItem>
</file>

<file path=customXml/itemProps2.xml><?xml version="1.0" encoding="utf-8"?>
<ds:datastoreItem xmlns:ds="http://schemas.openxmlformats.org/officeDocument/2006/customXml" ds:itemID="{9FCA1A39-2434-4666-B4A2-5EF447B8BB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07365f7-0a37-4873-916e-3a01975cc5ee"/>
    <ds:schemaRef ds:uri="d4e0ead3-86df-4f0d-aac1-07608b4cd2df"/>
    <ds:schemaRef ds:uri="53899188-b46e-4465-8eec-4a9042b31c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1C5C1EB-1F60-451A-8A38-905953AAF724}">
  <ds:schemaRefs>
    <ds:schemaRef ds:uri="http://schemas.microsoft.com/sharepoint/events"/>
  </ds:schemaRefs>
</ds:datastoreItem>
</file>

<file path=customXml/itemProps4.xml><?xml version="1.0" encoding="utf-8"?>
<ds:datastoreItem xmlns:ds="http://schemas.openxmlformats.org/officeDocument/2006/customXml" ds:itemID="{7D772460-56FE-4057-A910-4CE55C6477BD}">
  <ds:schemaRefs>
    <ds:schemaRef ds:uri="d4e0ead3-86df-4f0d-aac1-07608b4cd2df"/>
    <ds:schemaRef ds:uri="http://purl.org/dc/elements/1.1/"/>
    <ds:schemaRef ds:uri="a07365f7-0a37-4873-916e-3a01975cc5ee"/>
    <ds:schemaRef ds:uri="http://schemas.microsoft.com/office/2006/metadata/properties"/>
    <ds:schemaRef ds:uri="http://schemas.microsoft.com/office/infopath/2007/PartnerControls"/>
    <ds:schemaRef ds:uri="http://schemas.microsoft.com/office/2006/documentManagement/types"/>
    <ds:schemaRef ds:uri="http://purl.org/dc/terms/"/>
    <ds:schemaRef ds:uri="http://schemas.microsoft.com/sharepoint/v3"/>
    <ds:schemaRef ds:uri="http://purl.org/dc/dcmitype/"/>
    <ds:schemaRef ds:uri="http://schemas.openxmlformats.org/package/2006/metadata/core-properties"/>
    <ds:schemaRef ds:uri="53899188-b46e-4465-8eec-4a9042b31cd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NEXUS Gains slide master</Template>
  <TotalTime>5</TotalTime>
  <Words>4855</Words>
  <Application>Microsoft Macintosh PowerPoint</Application>
  <PresentationFormat>Widescreen</PresentationFormat>
  <Paragraphs>502</Paragraphs>
  <Slides>53</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Calibri</vt:lpstr>
      <vt:lpstr>Calibri Light</vt:lpstr>
      <vt:lpstr>KorinnaITCbyBT-Regular</vt:lpstr>
      <vt:lpstr>Times New Roman</vt:lpstr>
      <vt:lpstr>Tw Cen MT</vt:lpstr>
      <vt:lpstr>Wingdings</vt:lpstr>
      <vt:lpstr>NEXUS Gains slide master</vt:lpstr>
      <vt:lpstr>A professional course  Course Lead: Prof. Vishnu Prasad Pandey, Center for Water Resources Studies, Institute of Engineering, Tribhuvan University, Nepal Email: vishnu.pandey@pcampus.edu.np</vt:lpstr>
      <vt:lpstr>Contributors </vt:lpstr>
      <vt:lpstr>Module 5</vt:lpstr>
      <vt:lpstr>Session Objectives and Contents</vt:lpstr>
      <vt:lpstr>5. WEFE Nexus for Future Security</vt:lpstr>
      <vt:lpstr>PowerPoint Presentation</vt:lpstr>
      <vt:lpstr>Session Delivery Plan [3 hrs, 15 minutes]</vt:lpstr>
      <vt:lpstr>5.1 Coordination and Cooperation</vt:lpstr>
      <vt:lpstr>5.1 Coordination and Cooperation | Diplomacy Tracks</vt:lpstr>
      <vt:lpstr>5.1 Coordination &amp; Cooperation | Diplomacy Tracks</vt:lpstr>
      <vt:lpstr>Exercise 5-1: Group Work [60 mins]</vt:lpstr>
      <vt:lpstr>Exercise 5-2: Group Works [60 mins]</vt:lpstr>
      <vt:lpstr>5.1 Coordination and Cooperation | Institutional Arrangements</vt:lpstr>
      <vt:lpstr>5.1 Coordination and Cooperation | Shared Goals, Regular Review</vt:lpstr>
      <vt:lpstr>5.1 Coordination and Cooperation | Capacity Strengthening</vt:lpstr>
      <vt:lpstr>PowerPoint Presentation</vt:lpstr>
      <vt:lpstr>Session Delivery Plan [1 hr, 15 mins]</vt:lpstr>
      <vt:lpstr>Exercise 5-3: Open Discussion [20 mins]</vt:lpstr>
      <vt:lpstr>5.2 Streamlining the WEFE Nexus | Dialogue</vt:lpstr>
      <vt:lpstr>5.2 Streamlining the WEFE Nexus | Dialogue</vt:lpstr>
      <vt:lpstr>3.2 Dialogue – Science, Policy, Practice, Industry and Private Sector</vt:lpstr>
      <vt:lpstr>5.2 Contribution of Nexus Solutions to National Goals &amp; SDGs</vt:lpstr>
      <vt:lpstr>5.2 Contribution of Nexus Solutions to National Goals &amp; SDGs</vt:lpstr>
      <vt:lpstr>5.2 Contribution of Nexus Solutions to National Goals &amp; SDGs</vt:lpstr>
      <vt:lpstr>5.2 Contribution of Nexus Solutions to National Goals &amp; SDGs</vt:lpstr>
      <vt:lpstr>5.2 Contribution of Nexus Solutions to National Goals &amp; SDGs</vt:lpstr>
      <vt:lpstr>5.2 Contribution of Nexus Solutions to National Goals &amp; SDGs</vt:lpstr>
      <vt:lpstr>5.2 Advancing Integrated Policies &amp; Strategies</vt:lpstr>
      <vt:lpstr>5.2 Public-Private Partnership</vt:lpstr>
      <vt:lpstr>Exercise 5-4: Open Discussion [20 mins]</vt:lpstr>
      <vt:lpstr>5.2 Streamlining WEFE Nexus | Sources and Further Reading</vt:lpstr>
      <vt:lpstr>PowerPoint Presentation</vt:lpstr>
      <vt:lpstr>Session Delivery Plan [2 hrs]</vt:lpstr>
      <vt:lpstr>Exercise 5-5: Group Works [60 mins]</vt:lpstr>
      <vt:lpstr>5.3 Addressing Bottlenecks | Technical/Engineering Solutions</vt:lpstr>
      <vt:lpstr>5.3 Addressing Bottlenecks | Nature-Based Solutions</vt:lpstr>
      <vt:lpstr>5.3 Addressing Bottlenecks | Governance Solutions</vt:lpstr>
      <vt:lpstr>5.3 Addressing Bottlenecks | Market-Based Solutions</vt:lpstr>
      <vt:lpstr>5.3 Addressing Bottlenecks | Demand-Based Solutions</vt:lpstr>
      <vt:lpstr>5.3 Addressing Bottlenecks | Ensuring Equitable Sharing of Benefits</vt:lpstr>
      <vt:lpstr>PowerPoint Presentation</vt:lpstr>
      <vt:lpstr>Session Delivery Plan [1 hr, 30 mins]</vt:lpstr>
      <vt:lpstr>5.4 MEL for Nexus Gains | Concepts</vt:lpstr>
      <vt:lpstr>5.4 MEL for Nexus Gains | Concepts</vt:lpstr>
      <vt:lpstr>5.4 MEL for Nexus Gains | Objectives of Monitoring &amp; Evaluation</vt:lpstr>
      <vt:lpstr>5.4 MEL for Nexus Gains | Development of MEL Framework </vt:lpstr>
      <vt:lpstr>5.4 MEL for Nexus Gains | Components of MEL Framework </vt:lpstr>
      <vt:lpstr>5.4 MEL for Nexus Gains | Importance of MEL Framework </vt:lpstr>
      <vt:lpstr>5.4 MEL for Nexus Gains | Elements of MEL Assessment </vt:lpstr>
      <vt:lpstr>5.4 MEL for Nexus Gains | Types of Nexus indicators </vt:lpstr>
      <vt:lpstr>5.4 MEL for Nexus Gains | Benefits of a Robust MEL Framework </vt:lpstr>
      <vt:lpstr>Exercise 5-6: Group Works [60 mins]</vt:lpstr>
      <vt:lpstr>5.4 MEL for Nexus Gains | Sources and Further Reading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author</dc:creator>
  <cp:lastModifiedBy>Zaremba, Haley Carter (Alliance Bioversity-CIAT)</cp:lastModifiedBy>
  <cp:revision>58</cp:revision>
  <cp:lastPrinted>2021-02-01T08:02:56Z</cp:lastPrinted>
  <dcterms:created xsi:type="dcterms:W3CDTF">2019-03-30T04:07:32Z</dcterms:created>
  <dcterms:modified xsi:type="dcterms:W3CDTF">2024-08-30T13:58:26Z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0x010100DC324D496C191E4B8A145C21BCD42A56</vt:lpwstr>
  </property>
  <property fmtid="{D5CDD505-2E9C-101B-9397-08002B2CF9AE}" pid="3" name="_dlc_DocIdItemGuid">
    <vt:lpwstr>67256ccf-4091-438b-8ed4-e67369d96010</vt:lpwstr>
  </property>
  <property fmtid="{D5CDD505-2E9C-101B-9397-08002B2CF9AE}" pid="4" name="MediaServiceImageTags">
    <vt:lpwstr/>
  </property>
</Properties>
</file>