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1"/>
  </p:notesMasterIdLst>
  <p:sldIdLst>
    <p:sldId id="324" r:id="rId3"/>
    <p:sldId id="287" r:id="rId4"/>
    <p:sldId id="257" r:id="rId5"/>
    <p:sldId id="261" r:id="rId6"/>
    <p:sldId id="258" r:id="rId7"/>
    <p:sldId id="459" r:id="rId8"/>
    <p:sldId id="391" r:id="rId9"/>
    <p:sldId id="301" r:id="rId10"/>
    <p:sldId id="465" r:id="rId11"/>
    <p:sldId id="461" r:id="rId12"/>
    <p:sldId id="462" r:id="rId13"/>
    <p:sldId id="463" r:id="rId14"/>
    <p:sldId id="310" r:id="rId15"/>
    <p:sldId id="298" r:id="rId16"/>
    <p:sldId id="326" r:id="rId17"/>
    <p:sldId id="449" r:id="rId18"/>
    <p:sldId id="450" r:id="rId19"/>
    <p:sldId id="451" r:id="rId20"/>
    <p:sldId id="460" r:id="rId21"/>
    <p:sldId id="452" r:id="rId22"/>
    <p:sldId id="454" r:id="rId23"/>
    <p:sldId id="455" r:id="rId24"/>
    <p:sldId id="457" r:id="rId25"/>
    <p:sldId id="458" r:id="rId26"/>
    <p:sldId id="297" r:id="rId27"/>
    <p:sldId id="283" r:id="rId28"/>
    <p:sldId id="466" r:id="rId29"/>
    <p:sldId id="46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8787" autoAdjust="0"/>
  </p:normalViewPr>
  <p:slideViewPr>
    <p:cSldViewPr>
      <p:cViewPr varScale="1">
        <p:scale>
          <a:sx n="98" d="100"/>
          <a:sy n="98" d="100"/>
        </p:scale>
        <p:origin x="19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2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ILRI%20project\Report\NIVR_pig_sampling%20template-Lepto_serovar%20150916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ILRI%20project\Report\NIVR_pig_sampling%20template-Lepto_serovar%20150916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ILRI%20project\Report\NIVR_pig_sampling%20template-Lepto_serovar%20150916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ILRI%20project\Report\NIVR_pig_sampling%20template-Lepto_serovar%20150916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ILRI%20project\Report\NIVR_pig_sampling%20template-Lepto_serovar%20150916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ELL\Desktop\Pestforecast%20data\Results%20for%20sampling\NIVR\NIVR_pig_sampling%20template-Lepto_serovar%20150916.xl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51060;&#54980;&#49437;\Desktop\ILRI\ILRI%20paper\Lepto_NCVD%20manscript\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51060;&#54980;&#49437;\Desktop\ILRI\ILRI%20paper\Lepto_NCVD%20manscript\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 baseline="0" dirty="0" err="1"/>
              <a:t>Sero</a:t>
            </a:r>
            <a:r>
              <a:rPr lang="en-US" sz="1400" baseline="0" dirty="0"/>
              <a:t>-positive in </a:t>
            </a:r>
            <a:r>
              <a:rPr lang="en-US" sz="1400" baseline="0" dirty="0" err="1"/>
              <a:t>Nghe</a:t>
            </a:r>
            <a:r>
              <a:rPr lang="en-US" sz="1400" baseline="0" dirty="0"/>
              <a:t> An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Sheet1!$E$2</c:f>
              <c:strCache>
                <c:ptCount val="1"/>
                <c:pt idx="0">
                  <c:v>% Pos</c:v>
                </c:pt>
              </c:strCache>
            </c:strRef>
          </c:tx>
          <c:invertIfNegative val="0"/>
          <c:cat>
            <c:strRef>
              <c:f>Sheet1!$B$3:$B$7</c:f>
              <c:strCache>
                <c:ptCount val="5"/>
                <c:pt idx="0">
                  <c:v>Yên Thành</c:v>
                </c:pt>
                <c:pt idx="1">
                  <c:v>TP. Vinh</c:v>
                </c:pt>
                <c:pt idx="2">
                  <c:v>Đô Lương</c:v>
                </c:pt>
                <c:pt idx="3">
                  <c:v>Diễn Châu</c:v>
                </c:pt>
                <c:pt idx="4">
                  <c:v>Nam Đàn</c:v>
                </c:pt>
              </c:strCache>
            </c:strRef>
          </c:cat>
          <c:val>
            <c:numRef>
              <c:f>Sheet1!$E$3:$E$7</c:f>
              <c:numCache>
                <c:formatCode>#,000</c:formatCode>
                <c:ptCount val="5"/>
                <c:pt idx="0">
                  <c:v>4.4776119402985071</c:v>
                </c:pt>
                <c:pt idx="1">
                  <c:v>8.4210526315789487</c:v>
                </c:pt>
                <c:pt idx="2">
                  <c:v>9.0909090909090935</c:v>
                </c:pt>
                <c:pt idx="3">
                  <c:v>9.5890410958904102</c:v>
                </c:pt>
                <c:pt idx="4">
                  <c:v>11.76470588235294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CC-4933-AB9E-E2225ECDE8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283776"/>
        <c:axId val="71210112"/>
      </c:barChart>
      <c:catAx>
        <c:axId val="68283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1210112"/>
        <c:crosses val="autoZero"/>
        <c:auto val="1"/>
        <c:lblAlgn val="ctr"/>
        <c:lblOffset val="100"/>
        <c:noMultiLvlLbl val="0"/>
      </c:catAx>
      <c:valAx>
        <c:axId val="71210112"/>
        <c:scaling>
          <c:orientation val="minMax"/>
          <c:max val="15"/>
          <c:min val="0"/>
        </c:scaling>
        <c:delete val="0"/>
        <c:axPos val="l"/>
        <c:majorGridlines/>
        <c:numFmt formatCode="0;[Red]0" sourceLinked="0"/>
        <c:majorTickMark val="out"/>
        <c:minorTickMark val="none"/>
        <c:tickLblPos val="nextTo"/>
        <c:crossAx val="68283776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altLang="ko-KR" sz="1400" b="1" i="0" u="none" strike="noStrike" baseline="0" dirty="0" err="1">
                <a:effectLst/>
              </a:rPr>
              <a:t>Sero</a:t>
            </a:r>
            <a:r>
              <a:rPr lang="en-US" altLang="ko-KR" sz="1400" b="1" i="0" u="none" strike="noStrike" baseline="0" dirty="0">
                <a:effectLst/>
              </a:rPr>
              <a:t>-positive</a:t>
            </a:r>
            <a:r>
              <a:rPr lang="en-US" altLang="ko-KR" sz="1800" b="1" i="0" u="none" strike="noStrike" baseline="0" dirty="0">
                <a:effectLst/>
              </a:rPr>
              <a:t> </a:t>
            </a:r>
            <a:r>
              <a:rPr lang="en-US" sz="1400" b="1" i="0" baseline="0" dirty="0"/>
              <a:t>in Hanoi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Sheet1!$E$10</c:f>
              <c:strCache>
                <c:ptCount val="1"/>
                <c:pt idx="0">
                  <c:v>% Pos</c:v>
                </c:pt>
              </c:strCache>
            </c:strRef>
          </c:tx>
          <c:invertIfNegative val="0"/>
          <c:cat>
            <c:strRef>
              <c:f>Sheet1!$B$11:$B$15</c:f>
              <c:strCache>
                <c:ptCount val="5"/>
                <c:pt idx="0">
                  <c:v>Thanh Trì</c:v>
                </c:pt>
                <c:pt idx="1">
                  <c:v>Thanh oai</c:v>
                </c:pt>
                <c:pt idx="2">
                  <c:v>Chương Mỹ</c:v>
                </c:pt>
                <c:pt idx="3">
                  <c:v>Hoài Đức </c:v>
                </c:pt>
                <c:pt idx="4">
                  <c:v>Đan Phượng</c:v>
                </c:pt>
              </c:strCache>
            </c:strRef>
          </c:cat>
          <c:val>
            <c:numRef>
              <c:f>Sheet1!$E$11:$E$15</c:f>
              <c:numCache>
                <c:formatCode>#,000</c:formatCode>
                <c:ptCount val="5"/>
                <c:pt idx="0">
                  <c:v>6.666666666666667</c:v>
                </c:pt>
                <c:pt idx="1">
                  <c:v>6.6037735849056611</c:v>
                </c:pt>
                <c:pt idx="2">
                  <c:v>7.0175438596491215</c:v>
                </c:pt>
                <c:pt idx="3">
                  <c:v>16.071428571428573</c:v>
                </c:pt>
                <c:pt idx="4">
                  <c:v>13.58024691358025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52-4ED8-85CA-2D64B183CB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234688"/>
        <c:axId val="71236224"/>
      </c:barChart>
      <c:catAx>
        <c:axId val="71234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1236224"/>
        <c:crosses val="autoZero"/>
        <c:auto val="1"/>
        <c:lblAlgn val="ctr"/>
        <c:lblOffset val="100"/>
        <c:noMultiLvlLbl val="0"/>
      </c:catAx>
      <c:valAx>
        <c:axId val="71236224"/>
        <c:scaling>
          <c:orientation val="minMax"/>
          <c:max val="20"/>
        </c:scaling>
        <c:delete val="0"/>
        <c:axPos val="l"/>
        <c:majorGridlines/>
        <c:numFmt formatCode="0;[Red]0" sourceLinked="0"/>
        <c:majorTickMark val="out"/>
        <c:minorTickMark val="none"/>
        <c:tickLblPos val="nextTo"/>
        <c:crossAx val="71234688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altLang="ko-KR" sz="1400" b="1" i="0" u="none" strike="noStrike" baseline="0" dirty="0" err="1">
                <a:effectLst/>
              </a:rPr>
              <a:t>Sero</a:t>
            </a:r>
            <a:r>
              <a:rPr lang="en-US" altLang="ko-KR" sz="1400" b="1" i="0" u="none" strike="noStrike" baseline="0" dirty="0">
                <a:effectLst/>
              </a:rPr>
              <a:t>-positive </a:t>
            </a:r>
            <a:r>
              <a:rPr lang="en-US" sz="1400" b="1" i="0" baseline="0" dirty="0"/>
              <a:t>in </a:t>
            </a:r>
            <a:r>
              <a:rPr lang="en-US" sz="1400" b="1" i="0" baseline="0" dirty="0" err="1"/>
              <a:t>Daklak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Sheet1!$E$18</c:f>
              <c:strCache>
                <c:ptCount val="1"/>
                <c:pt idx="0">
                  <c:v>% Pos</c:v>
                </c:pt>
              </c:strCache>
            </c:strRef>
          </c:tx>
          <c:invertIfNegative val="0"/>
          <c:cat>
            <c:strRef>
              <c:f>Sheet1!$B$19:$B$23</c:f>
              <c:strCache>
                <c:ptCount val="5"/>
                <c:pt idx="0">
                  <c:v>M'Đrăk</c:v>
                </c:pt>
                <c:pt idx="1">
                  <c:v>TP. Buôn Mê Thuột</c:v>
                </c:pt>
                <c:pt idx="2">
                  <c:v>Cư Mgar</c:v>
                </c:pt>
                <c:pt idx="3">
                  <c:v>Buôn Đôn</c:v>
                </c:pt>
                <c:pt idx="4">
                  <c:v>Krông Bông</c:v>
                </c:pt>
              </c:strCache>
            </c:strRef>
          </c:cat>
          <c:val>
            <c:numRef>
              <c:f>Sheet1!$E$19:$E$23</c:f>
              <c:numCache>
                <c:formatCode>#,000</c:formatCode>
                <c:ptCount val="5"/>
                <c:pt idx="0">
                  <c:v>13.924050632911392</c:v>
                </c:pt>
                <c:pt idx="1">
                  <c:v>4.9382716049382722</c:v>
                </c:pt>
                <c:pt idx="2">
                  <c:v>3.8961038961038956</c:v>
                </c:pt>
                <c:pt idx="3">
                  <c:v>6.1728395061728385</c:v>
                </c:pt>
                <c:pt idx="4">
                  <c:v>5.9701492537313436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3B-47AE-AF91-3F975D90E3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511872"/>
        <c:axId val="76517760"/>
      </c:barChart>
      <c:catAx>
        <c:axId val="76511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517760"/>
        <c:crosses val="autoZero"/>
        <c:auto val="1"/>
        <c:lblAlgn val="ctr"/>
        <c:lblOffset val="100"/>
        <c:noMultiLvlLbl val="0"/>
      </c:catAx>
      <c:valAx>
        <c:axId val="76517760"/>
        <c:scaling>
          <c:orientation val="minMax"/>
          <c:max val="15"/>
        </c:scaling>
        <c:delete val="0"/>
        <c:axPos val="l"/>
        <c:majorGridlines/>
        <c:numFmt formatCode="0;[Red]0" sourceLinked="0"/>
        <c:majorTickMark val="out"/>
        <c:minorTickMark val="none"/>
        <c:tickLblPos val="nextTo"/>
        <c:crossAx val="76511872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altLang="ko-KR" sz="1400" b="1" i="0" u="none" strike="noStrike" baseline="0" dirty="0" err="1">
                <a:effectLst/>
              </a:rPr>
              <a:t>Sero</a:t>
            </a:r>
            <a:r>
              <a:rPr lang="en-US" altLang="ko-KR" sz="1400" b="1" i="0" u="none" strike="noStrike" baseline="0" dirty="0">
                <a:effectLst/>
              </a:rPr>
              <a:t>-positive </a:t>
            </a:r>
            <a:r>
              <a:rPr lang="en-US" sz="1400" b="1" i="0" baseline="0" dirty="0"/>
              <a:t>in Son La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Sheet1!$E$26</c:f>
              <c:strCache>
                <c:ptCount val="1"/>
                <c:pt idx="0">
                  <c:v>% Pos</c:v>
                </c:pt>
              </c:strCache>
            </c:strRef>
          </c:tx>
          <c:invertIfNegative val="0"/>
          <c:cat>
            <c:strRef>
              <c:f>Sheet1!$B$27:$B$31</c:f>
              <c:strCache>
                <c:ptCount val="5"/>
                <c:pt idx="0">
                  <c:v>Mộc Châu</c:v>
                </c:pt>
                <c:pt idx="1">
                  <c:v>Mai Sơn</c:v>
                </c:pt>
                <c:pt idx="2">
                  <c:v>Yên Châu</c:v>
                </c:pt>
                <c:pt idx="3">
                  <c:v>TP. Sơn La</c:v>
                </c:pt>
                <c:pt idx="4">
                  <c:v>Thuận Châu</c:v>
                </c:pt>
              </c:strCache>
            </c:strRef>
          </c:cat>
          <c:val>
            <c:numRef>
              <c:f>Sheet1!$E$27:$E$31</c:f>
              <c:numCache>
                <c:formatCode>#,000</c:formatCode>
                <c:ptCount val="5"/>
                <c:pt idx="0">
                  <c:v>1.2987012987012985</c:v>
                </c:pt>
                <c:pt idx="1">
                  <c:v>5.1948051948051948</c:v>
                </c:pt>
                <c:pt idx="2">
                  <c:v>23.376623376623368</c:v>
                </c:pt>
                <c:pt idx="3">
                  <c:v>2.5974025974025978</c:v>
                </c:pt>
                <c:pt idx="4">
                  <c:v>2.6315789473684208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18-470F-8B4A-9687D7DDC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534144"/>
        <c:axId val="76535680"/>
      </c:barChart>
      <c:catAx>
        <c:axId val="76534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535680"/>
        <c:crosses val="autoZero"/>
        <c:auto val="1"/>
        <c:lblAlgn val="ctr"/>
        <c:lblOffset val="100"/>
        <c:noMultiLvlLbl val="0"/>
      </c:catAx>
      <c:valAx>
        <c:axId val="76535680"/>
        <c:scaling>
          <c:orientation val="minMax"/>
        </c:scaling>
        <c:delete val="0"/>
        <c:axPos val="l"/>
        <c:majorGridlines/>
        <c:numFmt formatCode="0;[Red]0" sourceLinked="0"/>
        <c:majorTickMark val="out"/>
        <c:minorTickMark val="none"/>
        <c:tickLblPos val="nextTo"/>
        <c:crossAx val="76534144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altLang="ko-KR" sz="1400" b="1" i="0" u="none" strike="noStrike" baseline="0" dirty="0" err="1">
                <a:effectLst/>
              </a:rPr>
              <a:t>Sero</a:t>
            </a:r>
            <a:r>
              <a:rPr lang="en-US" altLang="ko-KR" sz="1400" b="1" i="0" u="none" strike="noStrike" baseline="0" dirty="0">
                <a:effectLst/>
              </a:rPr>
              <a:t>-positive </a:t>
            </a:r>
            <a:r>
              <a:rPr lang="en-US" sz="1400" b="1" i="0" baseline="0" dirty="0"/>
              <a:t>in An </a:t>
            </a:r>
            <a:r>
              <a:rPr lang="en-US" sz="1400" b="1" i="0" baseline="0" dirty="0" err="1"/>
              <a:t>Giang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Sheet1!$E$34</c:f>
              <c:strCache>
                <c:ptCount val="1"/>
                <c:pt idx="0">
                  <c:v>% Pos</c:v>
                </c:pt>
              </c:strCache>
            </c:strRef>
          </c:tx>
          <c:invertIfNegative val="0"/>
          <c:cat>
            <c:strRef>
              <c:f>Sheet1!$B$35:$B$39</c:f>
              <c:strCache>
                <c:ptCount val="5"/>
                <c:pt idx="0">
                  <c:v>Châu Đốc</c:v>
                </c:pt>
                <c:pt idx="1">
                  <c:v>Châu Thành </c:v>
                </c:pt>
                <c:pt idx="2">
                  <c:v>Châu Phú </c:v>
                </c:pt>
                <c:pt idx="3">
                  <c:v>TP. Long Xuyên</c:v>
                </c:pt>
                <c:pt idx="4">
                  <c:v>Tân Châu</c:v>
                </c:pt>
              </c:strCache>
            </c:strRef>
          </c:cat>
          <c:val>
            <c:numRef>
              <c:f>Sheet1!$E$35:$E$39</c:f>
              <c:numCache>
                <c:formatCode>#,000</c:formatCode>
                <c:ptCount val="5"/>
                <c:pt idx="0">
                  <c:v>3.57</c:v>
                </c:pt>
                <c:pt idx="1">
                  <c:v>9.41</c:v>
                </c:pt>
                <c:pt idx="2">
                  <c:v>11.25</c:v>
                </c:pt>
                <c:pt idx="3">
                  <c:v>9.6399999999999988</c:v>
                </c:pt>
                <c:pt idx="4">
                  <c:v>9.09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8F-4894-A28C-EEB78C8B9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079872"/>
        <c:axId val="78081408"/>
      </c:barChart>
      <c:catAx>
        <c:axId val="78079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8081408"/>
        <c:crosses val="autoZero"/>
        <c:auto val="1"/>
        <c:lblAlgn val="ctr"/>
        <c:lblOffset val="100"/>
        <c:noMultiLvlLbl val="0"/>
      </c:catAx>
      <c:valAx>
        <c:axId val="78081408"/>
        <c:scaling>
          <c:orientation val="minMax"/>
          <c:max val="15"/>
        </c:scaling>
        <c:delete val="0"/>
        <c:axPos val="l"/>
        <c:majorGridlines/>
        <c:numFmt formatCode="#,000" sourceLinked="1"/>
        <c:majorTickMark val="out"/>
        <c:minorTickMark val="none"/>
        <c:tickLblPos val="nextTo"/>
        <c:crossAx val="78079872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131327540274079E-2"/>
          <c:y val="5.0000108129850979E-2"/>
          <c:w val="0.95694311124066445"/>
          <c:h val="0.808227513227513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Serovar!$J$280</c:f>
              <c:strCache>
                <c:ptCount val="1"/>
                <c:pt idx="0">
                  <c:v>Australis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Serovar!$J$286:$J$290</c:f>
                <c:numCache>
                  <c:formatCode>General</c:formatCode>
                  <c:ptCount val="5"/>
                  <c:pt idx="0">
                    <c:v>1.4901943188303912</c:v>
                  </c:pt>
                  <c:pt idx="1">
                    <c:v>2.222413796538345</c:v>
                  </c:pt>
                  <c:pt idx="2">
                    <c:v>1.6094650061635458</c:v>
                  </c:pt>
                  <c:pt idx="3">
                    <c:v>1.1309457622073864</c:v>
                  </c:pt>
                  <c:pt idx="4">
                    <c:v>2.1759118990879642</c:v>
                  </c:pt>
                </c:numCache>
              </c:numRef>
            </c:plus>
            <c:minus>
              <c:numRef>
                <c:f>Serovar!$J$286:$J$290</c:f>
                <c:numCache>
                  <c:formatCode>General</c:formatCode>
                  <c:ptCount val="5"/>
                  <c:pt idx="0">
                    <c:v>1.4901943188303912</c:v>
                  </c:pt>
                  <c:pt idx="1">
                    <c:v>2.222413796538345</c:v>
                  </c:pt>
                  <c:pt idx="2">
                    <c:v>1.6094650061635458</c:v>
                  </c:pt>
                  <c:pt idx="3">
                    <c:v>1.1309457622073864</c:v>
                  </c:pt>
                  <c:pt idx="4">
                    <c:v>2.1759118990879642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Serovar!$J$281:$J$285</c:f>
              <c:numCache>
                <c:formatCode>0.00000;[Red]0.00000</c:formatCode>
                <c:ptCount val="5"/>
                <c:pt idx="0">
                  <c:v>2.3076923076923075</c:v>
                </c:pt>
                <c:pt idx="1">
                  <c:v>5.208333333333333</c:v>
                </c:pt>
                <c:pt idx="2">
                  <c:v>2.6315789473684212</c:v>
                </c:pt>
                <c:pt idx="3">
                  <c:v>1.2987012987012987</c:v>
                </c:pt>
                <c:pt idx="4">
                  <c:v>5.4761904761904763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D8-46C4-994E-4BB726EE0DBB}"/>
            </c:ext>
          </c:extLst>
        </c:ser>
        <c:ser>
          <c:idx val="1"/>
          <c:order val="1"/>
          <c:tx>
            <c:strRef>
              <c:f>Serovar!$K$280</c:f>
              <c:strCache>
                <c:ptCount val="1"/>
                <c:pt idx="0">
                  <c:v>Autumnalis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Serovar!$K$286:$K$290</c:f>
                <c:numCache>
                  <c:formatCode>General</c:formatCode>
                  <c:ptCount val="5"/>
                  <c:pt idx="0">
                    <c:v>1.9086241918115259</c:v>
                  </c:pt>
                  <c:pt idx="1">
                    <c:v>0.88060743925816498</c:v>
                  </c:pt>
                  <c:pt idx="2">
                    <c:v>1.4434346946582346</c:v>
                  </c:pt>
                  <c:pt idx="3">
                    <c:v>1.2372578195736605</c:v>
                  </c:pt>
                  <c:pt idx="4">
                    <c:v>0.46611078002901762</c:v>
                  </c:pt>
                </c:numCache>
              </c:numRef>
            </c:plus>
            <c:minus>
              <c:numRef>
                <c:f>Serovar!$K$286:$K$290</c:f>
                <c:numCache>
                  <c:formatCode>General</c:formatCode>
                  <c:ptCount val="5"/>
                  <c:pt idx="0">
                    <c:v>1.9086241918115259</c:v>
                  </c:pt>
                  <c:pt idx="1">
                    <c:v>0.88060743925816498</c:v>
                  </c:pt>
                  <c:pt idx="2">
                    <c:v>1.4434346946582346</c:v>
                  </c:pt>
                  <c:pt idx="3">
                    <c:v>1.2372578195736605</c:v>
                  </c:pt>
                  <c:pt idx="4">
                    <c:v>0.46611078002901762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Serovar!$K$281:$K$285</c:f>
              <c:numCache>
                <c:formatCode>0.00000;[Red]0.00000</c:formatCode>
                <c:ptCount val="5"/>
                <c:pt idx="0">
                  <c:v>3.8461538461538463</c:v>
                </c:pt>
                <c:pt idx="1">
                  <c:v>0.78125</c:v>
                </c:pt>
                <c:pt idx="2">
                  <c:v>2.1052631578947367</c:v>
                </c:pt>
                <c:pt idx="3">
                  <c:v>1.5584415584415585</c:v>
                </c:pt>
                <c:pt idx="4">
                  <c:v>0.23809523809523808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D8-46C4-994E-4BB726EE0DBB}"/>
            </c:ext>
          </c:extLst>
        </c:ser>
        <c:ser>
          <c:idx val="2"/>
          <c:order val="2"/>
          <c:tx>
            <c:strRef>
              <c:f>Serovar!$L$280</c:f>
              <c:strCache>
                <c:ptCount val="1"/>
                <c:pt idx="0">
                  <c:v>Grippotyphosa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Serovar!$L$286:$L$290</c:f>
                <c:numCache>
                  <c:formatCode>General</c:formatCode>
                  <c:ptCount val="5"/>
                  <c:pt idx="0">
                    <c:v>0.99996041662078239</c:v>
                  </c:pt>
                  <c:pt idx="1">
                    <c:v>0.71995593151972836</c:v>
                  </c:pt>
                  <c:pt idx="2">
                    <c:v>2.0785403016740003</c:v>
                  </c:pt>
                  <c:pt idx="3">
                    <c:v>0.87832912885919634</c:v>
                  </c:pt>
                  <c:pt idx="4">
                    <c:v>1.5933193862708965</c:v>
                  </c:pt>
                </c:numCache>
              </c:numRef>
            </c:plus>
            <c:minus>
              <c:numRef>
                <c:f>Serovar!$L$286:$L$290</c:f>
                <c:numCache>
                  <c:formatCode>General</c:formatCode>
                  <c:ptCount val="5"/>
                  <c:pt idx="0">
                    <c:v>0.99996041662078239</c:v>
                  </c:pt>
                  <c:pt idx="1">
                    <c:v>0.71995593151972836</c:v>
                  </c:pt>
                  <c:pt idx="2">
                    <c:v>2.0785403016740003</c:v>
                  </c:pt>
                  <c:pt idx="3">
                    <c:v>0.87832912885919634</c:v>
                  </c:pt>
                  <c:pt idx="4">
                    <c:v>1.5933193862708965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Serovar!$L$281:$L$285</c:f>
              <c:numCache>
                <c:formatCode>0.00000;[Red]0.00000</c:formatCode>
                <c:ptCount val="5"/>
                <c:pt idx="0">
                  <c:v>1.0256410256410255</c:v>
                </c:pt>
                <c:pt idx="1">
                  <c:v>0.52083333333333337</c:v>
                </c:pt>
                <c:pt idx="2">
                  <c:v>4.4736842105263159</c:v>
                </c:pt>
                <c:pt idx="3">
                  <c:v>0.77922077922077926</c:v>
                </c:pt>
                <c:pt idx="4">
                  <c:v>2.8571428571428572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D8-46C4-994E-4BB726EE0DBB}"/>
            </c:ext>
          </c:extLst>
        </c:ser>
        <c:ser>
          <c:idx val="3"/>
          <c:order val="3"/>
          <c:tx>
            <c:strRef>
              <c:f>Serovar!$M$280</c:f>
              <c:strCache>
                <c:ptCount val="1"/>
                <c:pt idx="0">
                  <c:v>Hardjo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Serovar!$M$286:$M$290</c:f>
                <c:numCache>
                  <c:formatCode>General</c:formatCode>
                  <c:ptCount val="5"/>
                  <c:pt idx="0">
                    <c:v>0.70890823516740442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</c:numCache>
              </c:numRef>
            </c:plus>
            <c:minus>
              <c:numRef>
                <c:f>Serovar!$M$286:$M$290</c:f>
                <c:numCache>
                  <c:formatCode>General</c:formatCode>
                  <c:ptCount val="5"/>
                  <c:pt idx="0">
                    <c:v>0.70890823516740442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Serovar!$M$281:$M$285</c:f>
              <c:numCache>
                <c:formatCode>0.00000;[Red]0.00000</c:formatCode>
                <c:ptCount val="5"/>
                <c:pt idx="0">
                  <c:v>0.51282051282051277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D8-46C4-994E-4BB726EE0DBB}"/>
            </c:ext>
          </c:extLst>
        </c:ser>
        <c:ser>
          <c:idx val="4"/>
          <c:order val="4"/>
          <c:tx>
            <c:strRef>
              <c:f>Serovar!$N$280</c:f>
              <c:strCache>
                <c:ptCount val="1"/>
                <c:pt idx="0">
                  <c:v>Javanica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Serovar!$N$286:$N$290</c:f>
                <c:numCache>
                  <c:formatCode>General</c:formatCode>
                  <c:ptCount val="5"/>
                  <c:pt idx="0">
                    <c:v>1.7139402734080891</c:v>
                  </c:pt>
                  <c:pt idx="1">
                    <c:v>1.1338715067113714</c:v>
                  </c:pt>
                  <c:pt idx="2">
                    <c:v>2.0192558957094779</c:v>
                  </c:pt>
                  <c:pt idx="3">
                    <c:v>1.6641678237048527</c:v>
                  </c:pt>
                  <c:pt idx="4">
                    <c:v>0.46611078002901762</c:v>
                  </c:pt>
                </c:numCache>
              </c:numRef>
            </c:plus>
            <c:minus>
              <c:numRef>
                <c:f>Serovar!$N$286:$N$290</c:f>
                <c:numCache>
                  <c:formatCode>General</c:formatCode>
                  <c:ptCount val="5"/>
                  <c:pt idx="0">
                    <c:v>1.7139402734080891</c:v>
                  </c:pt>
                  <c:pt idx="1">
                    <c:v>1.1338715067113714</c:v>
                  </c:pt>
                  <c:pt idx="2">
                    <c:v>2.0192558957094779</c:v>
                  </c:pt>
                  <c:pt idx="3">
                    <c:v>1.6641678237048527</c:v>
                  </c:pt>
                  <c:pt idx="4">
                    <c:v>0.46611078002901762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Serovar!$N$281:$N$285</c:f>
              <c:numCache>
                <c:formatCode>0.00000;[Red]0.00000</c:formatCode>
                <c:ptCount val="5"/>
                <c:pt idx="0">
                  <c:v>3.0769230769230771</c:v>
                </c:pt>
                <c:pt idx="1">
                  <c:v>1.3020833333333333</c:v>
                </c:pt>
                <c:pt idx="2">
                  <c:v>4.2105263157894735</c:v>
                </c:pt>
                <c:pt idx="3">
                  <c:v>2.8571428571428572</c:v>
                </c:pt>
                <c:pt idx="4">
                  <c:v>0.23809523809523808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D8-46C4-994E-4BB726EE0DBB}"/>
            </c:ext>
          </c:extLst>
        </c:ser>
        <c:ser>
          <c:idx val="5"/>
          <c:order val="5"/>
          <c:tx>
            <c:strRef>
              <c:f>Serovar!$O$280</c:f>
              <c:strCache>
                <c:ptCount val="1"/>
                <c:pt idx="0">
                  <c:v>Tarassovi Mitis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Serovar!$O$286:$O$290</c:f>
                <c:numCache>
                  <c:formatCode>General</c:formatCode>
                  <c:ptCount val="5"/>
                  <c:pt idx="0">
                    <c:v>1.2215194827593765</c:v>
                  </c:pt>
                  <c:pt idx="1">
                    <c:v>1.8089137742072281</c:v>
                  </c:pt>
                  <c:pt idx="2">
                    <c:v>0.88984011203646318</c:v>
                  </c:pt>
                  <c:pt idx="3">
                    <c:v>1.804297399525751</c:v>
                  </c:pt>
                  <c:pt idx="4">
                    <c:v>2.1759118990879642</c:v>
                  </c:pt>
                </c:numCache>
              </c:numRef>
            </c:plus>
            <c:minus>
              <c:numRef>
                <c:f>Serovar!$O$286:$O$290</c:f>
                <c:numCache>
                  <c:formatCode>General</c:formatCode>
                  <c:ptCount val="5"/>
                  <c:pt idx="0">
                    <c:v>1.2215194827593765</c:v>
                  </c:pt>
                  <c:pt idx="1">
                    <c:v>1.8089137742072281</c:v>
                  </c:pt>
                  <c:pt idx="2">
                    <c:v>0.88984011203646318</c:v>
                  </c:pt>
                  <c:pt idx="3">
                    <c:v>1.804297399525751</c:v>
                  </c:pt>
                  <c:pt idx="4">
                    <c:v>2.1759118990879642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Serovar!$O$281:$O$285</c:f>
              <c:numCache>
                <c:formatCode>0.00000;[Red]0.00000</c:formatCode>
                <c:ptCount val="5"/>
                <c:pt idx="0">
                  <c:v>1.5384615384615385</c:v>
                </c:pt>
                <c:pt idx="1">
                  <c:v>3.3854166666666665</c:v>
                </c:pt>
                <c:pt idx="2">
                  <c:v>0.78947368421052633</c:v>
                </c:pt>
                <c:pt idx="3">
                  <c:v>3.3766233766233764</c:v>
                </c:pt>
                <c:pt idx="4">
                  <c:v>5.4761904761904763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5D8-46C4-994E-4BB726EE0DBB}"/>
            </c:ext>
          </c:extLst>
        </c:ser>
        <c:ser>
          <c:idx val="6"/>
          <c:order val="6"/>
          <c:tx>
            <c:strRef>
              <c:f>Serovar!$P$280</c:f>
              <c:strCache>
                <c:ptCount val="1"/>
                <c:pt idx="0">
                  <c:v>Hebdomadis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Serovar!$P$286:$P$290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0.71995593151972836</c:v>
                  </c:pt>
                  <c:pt idx="2">
                    <c:v>0</c:v>
                  </c:pt>
                  <c:pt idx="3">
                    <c:v>0</c:v>
                  </c:pt>
                  <c:pt idx="4">
                    <c:v>0.46611078002901762</c:v>
                  </c:pt>
                </c:numCache>
              </c:numRef>
            </c:plus>
            <c:minus>
              <c:numRef>
                <c:f>Serovar!$P$286:$P$290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0.71995593151972836</c:v>
                  </c:pt>
                  <c:pt idx="2">
                    <c:v>0</c:v>
                  </c:pt>
                  <c:pt idx="3">
                    <c:v>0</c:v>
                  </c:pt>
                  <c:pt idx="4">
                    <c:v>0.46611078002901762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Serovar!$P$281:$P$285</c:f>
              <c:numCache>
                <c:formatCode>0.00000;[Red]0.00000</c:formatCode>
                <c:ptCount val="5"/>
                <c:pt idx="0">
                  <c:v>0</c:v>
                </c:pt>
                <c:pt idx="1">
                  <c:v>0.52083333333333337</c:v>
                </c:pt>
                <c:pt idx="2">
                  <c:v>0</c:v>
                </c:pt>
                <c:pt idx="3">
                  <c:v>0</c:v>
                </c:pt>
                <c:pt idx="4">
                  <c:v>0.23809523809523808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D8-46C4-994E-4BB726EE0DBB}"/>
            </c:ext>
          </c:extLst>
        </c:ser>
        <c:ser>
          <c:idx val="7"/>
          <c:order val="7"/>
          <c:tx>
            <c:strRef>
              <c:f>Serovar!$Q$280</c:f>
              <c:strCache>
                <c:ptCount val="1"/>
                <c:pt idx="0">
                  <c:v>Icterohaemorrhagiae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Serovar!$Q$286:$Q$290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1.0155025745301263</c:v>
                  </c:pt>
                  <c:pt idx="2">
                    <c:v>0</c:v>
                  </c:pt>
                  <c:pt idx="3">
                    <c:v>0</c:v>
                  </c:pt>
                  <c:pt idx="4">
                    <c:v>0.65839310558471187</c:v>
                  </c:pt>
                </c:numCache>
              </c:numRef>
            </c:plus>
            <c:minus>
              <c:numRef>
                <c:f>Serovar!$Q$286:$Q$290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1.0155025745301263</c:v>
                  </c:pt>
                  <c:pt idx="2">
                    <c:v>0</c:v>
                  </c:pt>
                  <c:pt idx="3">
                    <c:v>0</c:v>
                  </c:pt>
                  <c:pt idx="4">
                    <c:v>0.65839310558471187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Serovar!$Q$281:$Q$285</c:f>
              <c:numCache>
                <c:formatCode>0.00000;[Red]0.00000</c:formatCode>
                <c:ptCount val="5"/>
                <c:pt idx="0">
                  <c:v>0</c:v>
                </c:pt>
                <c:pt idx="1">
                  <c:v>1.0416666666666667</c:v>
                </c:pt>
                <c:pt idx="2">
                  <c:v>0</c:v>
                </c:pt>
                <c:pt idx="3">
                  <c:v>0</c:v>
                </c:pt>
                <c:pt idx="4">
                  <c:v>0.47619047619047616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5D8-46C4-994E-4BB726EE0DBB}"/>
            </c:ext>
          </c:extLst>
        </c:ser>
        <c:ser>
          <c:idx val="8"/>
          <c:order val="8"/>
          <c:tx>
            <c:strRef>
              <c:f>Serovar!$R$280</c:f>
              <c:strCache>
                <c:ptCount val="1"/>
                <c:pt idx="0">
                  <c:v>Canicola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Serovar!$R$286:$R$290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0.80539845211340366</c:v>
                  </c:pt>
                </c:numCache>
              </c:numRef>
            </c:plus>
            <c:minus>
              <c:numRef>
                <c:f>Serovar!$R$286:$R$290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0.80539845211340366</c:v>
                  </c:pt>
                </c:numCache>
              </c:numRef>
            </c:minus>
          </c:errBars>
          <c:cat>
            <c:strRef>
              <c:f>Serovar!$I$281:$I$285</c:f>
              <c:strCache>
                <c:ptCount val="5"/>
                <c:pt idx="0">
                  <c:v>Hanoi</c:v>
                </c:pt>
                <c:pt idx="1">
                  <c:v>Son La</c:v>
                </c:pt>
                <c:pt idx="2">
                  <c:v>Nghe An</c:v>
                </c:pt>
                <c:pt idx="3">
                  <c:v>Dak Lak</c:v>
                </c:pt>
                <c:pt idx="4">
                  <c:v>An Giang</c:v>
                </c:pt>
              </c:strCache>
            </c:strRef>
          </c:cat>
          <c:val>
            <c:numRef>
              <c:f>Serovar!$R$281:$R$285</c:f>
              <c:numCache>
                <c:formatCode>0.00000;[Red]0.00000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0.7142857142857143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5D8-46C4-994E-4BB726EE0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582912"/>
        <c:axId val="78584448"/>
      </c:barChart>
      <c:catAx>
        <c:axId val="7858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 b="0"/>
            </a:pPr>
            <a:endParaRPr lang="en-US"/>
          </a:p>
        </c:txPr>
        <c:crossAx val="78584448"/>
        <c:crosses val="autoZero"/>
        <c:auto val="1"/>
        <c:lblAlgn val="ctr"/>
        <c:lblOffset val="100"/>
        <c:noMultiLvlLbl val="0"/>
      </c:catAx>
      <c:valAx>
        <c:axId val="78584448"/>
        <c:scaling>
          <c:orientation val="minMax"/>
          <c:max val="15"/>
          <c:min val="0"/>
        </c:scaling>
        <c:delete val="0"/>
        <c:axPos val="l"/>
        <c:numFmt formatCode="0;[Red]0" sourceLinked="0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78582912"/>
        <c:crosses val="autoZero"/>
        <c:crossBetween val="between"/>
        <c:majorUnit val="5"/>
        <c:minorUnit val="5"/>
      </c:valAx>
    </c:plotArea>
    <c:legend>
      <c:legendPos val="r"/>
      <c:layout>
        <c:manualLayout>
          <c:xMode val="edge"/>
          <c:yMode val="edge"/>
          <c:x val="3.4443293272551467E-2"/>
          <c:y val="1.6923138570558355E-2"/>
          <c:w val="0.20073725352232205"/>
          <c:h val="0.4869153804701889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05000222429826E-2"/>
          <c:y val="2.7037466203167246E-2"/>
          <c:w val="0.90713009920370125"/>
          <c:h val="0.91875328083989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Sheet4!$B$15</c:f>
              <c:strCache>
                <c:ptCount val="1"/>
                <c:pt idx="0">
                  <c:v>Bratislava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Sheet4!$B$16:$B$25</c:f>
              <c:numCache>
                <c:formatCode>0%</c:formatCode>
                <c:ptCount val="10"/>
                <c:pt idx="0">
                  <c:v>0.18</c:v>
                </c:pt>
                <c:pt idx="1">
                  <c:v>0.115</c:v>
                </c:pt>
                <c:pt idx="2">
                  <c:v>0.16500000000000001</c:v>
                </c:pt>
                <c:pt idx="3">
                  <c:v>0.13</c:v>
                </c:pt>
                <c:pt idx="4">
                  <c:v>4.4999999999999998E-2</c:v>
                </c:pt>
                <c:pt idx="5">
                  <c:v>0.02</c:v>
                </c:pt>
                <c:pt idx="6">
                  <c:v>0.08</c:v>
                </c:pt>
                <c:pt idx="7">
                  <c:v>0.105</c:v>
                </c:pt>
                <c:pt idx="8">
                  <c:v>6.5000000000000002E-2</c:v>
                </c:pt>
                <c:pt idx="9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2-42A2-AD75-A24F6B5263C2}"/>
            </c:ext>
          </c:extLst>
        </c:ser>
        <c:ser>
          <c:idx val="1"/>
          <c:order val="1"/>
          <c:tx>
            <c:strRef>
              <c:f>Sheet4!$C$15</c:f>
              <c:strCache>
                <c:ptCount val="1"/>
                <c:pt idx="0">
                  <c:v>Pyrogenes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Sheet4!$C$16:$C$25</c:f>
              <c:numCache>
                <c:formatCode>0%</c:formatCode>
                <c:ptCount val="10"/>
                <c:pt idx="0">
                  <c:v>6.5000000000000002E-2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0.03</c:v>
                </c:pt>
                <c:pt idx="4">
                  <c:v>2.5000000000000001E-2</c:v>
                </c:pt>
                <c:pt idx="5">
                  <c:v>1.4999999999999999E-2</c:v>
                </c:pt>
                <c:pt idx="6">
                  <c:v>0.27</c:v>
                </c:pt>
                <c:pt idx="7">
                  <c:v>9.5000000000000001E-2</c:v>
                </c:pt>
                <c:pt idx="8">
                  <c:v>0.02</c:v>
                </c:pt>
                <c:pt idx="9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12-42A2-AD75-A24F6B5263C2}"/>
            </c:ext>
          </c:extLst>
        </c:ser>
        <c:ser>
          <c:idx val="2"/>
          <c:order val="2"/>
          <c:tx>
            <c:strRef>
              <c:f>Sheet4!$D$15</c:f>
              <c:strCache>
                <c:ptCount val="1"/>
                <c:pt idx="0">
                  <c:v>Tarassovi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Sheet4!$D$16:$D$25</c:f>
              <c:numCache>
                <c:formatCode>0%</c:formatCode>
                <c:ptCount val="10"/>
                <c:pt idx="0">
                  <c:v>0.1</c:v>
                </c:pt>
                <c:pt idx="1">
                  <c:v>2.5000000000000001E-2</c:v>
                </c:pt>
                <c:pt idx="2">
                  <c:v>0.115</c:v>
                </c:pt>
                <c:pt idx="3">
                  <c:v>2.5000000000000001E-2</c:v>
                </c:pt>
                <c:pt idx="4">
                  <c:v>1.4999999999999999E-2</c:v>
                </c:pt>
                <c:pt idx="5">
                  <c:v>7.4999999999999997E-2</c:v>
                </c:pt>
                <c:pt idx="6">
                  <c:v>0.03</c:v>
                </c:pt>
                <c:pt idx="7">
                  <c:v>4.4999999999999998E-2</c:v>
                </c:pt>
                <c:pt idx="8">
                  <c:v>0</c:v>
                </c:pt>
                <c:pt idx="9">
                  <c:v>2.5000000000000001E-2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12-42A2-AD75-A24F6B5263C2}"/>
            </c:ext>
          </c:extLst>
        </c:ser>
        <c:ser>
          <c:idx val="3"/>
          <c:order val="3"/>
          <c:tx>
            <c:strRef>
              <c:f>Sheet4!$E$15</c:f>
              <c:strCache>
                <c:ptCount val="1"/>
                <c:pt idx="0">
                  <c:v>Panama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Sheet4!$E$16:$E$25</c:f>
              <c:numCache>
                <c:formatCode>0%</c:formatCode>
                <c:ptCount val="10"/>
                <c:pt idx="0">
                  <c:v>2.5000000000000001E-2</c:v>
                </c:pt>
                <c:pt idx="1">
                  <c:v>7.4999999999999997E-2</c:v>
                </c:pt>
                <c:pt idx="2">
                  <c:v>0.08</c:v>
                </c:pt>
                <c:pt idx="3">
                  <c:v>0.06</c:v>
                </c:pt>
                <c:pt idx="4">
                  <c:v>0.03</c:v>
                </c:pt>
                <c:pt idx="5">
                  <c:v>3.5000000000000003E-2</c:v>
                </c:pt>
                <c:pt idx="6">
                  <c:v>2.5000000000000001E-2</c:v>
                </c:pt>
                <c:pt idx="7">
                  <c:v>1.4999999999999999E-2</c:v>
                </c:pt>
                <c:pt idx="8">
                  <c:v>0.06</c:v>
                </c:pt>
                <c:pt idx="9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512-42A2-AD75-A24F6B5263C2}"/>
            </c:ext>
          </c:extLst>
        </c:ser>
        <c:ser>
          <c:idx val="4"/>
          <c:order val="4"/>
          <c:tx>
            <c:strRef>
              <c:f>Sheet4!$F$15</c:f>
              <c:strCache>
                <c:ptCount val="1"/>
                <c:pt idx="0">
                  <c:v>Australis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Sheet4!$F$16:$F$25</c:f>
              <c:numCache>
                <c:formatCode>0%</c:formatCode>
                <c:ptCount val="10"/>
                <c:pt idx="0">
                  <c:v>0.01</c:v>
                </c:pt>
                <c:pt idx="1">
                  <c:v>6.5000000000000002E-2</c:v>
                </c:pt>
                <c:pt idx="2">
                  <c:v>0.03</c:v>
                </c:pt>
                <c:pt idx="3">
                  <c:v>3.5000000000000003E-2</c:v>
                </c:pt>
                <c:pt idx="4">
                  <c:v>4.4999999999999998E-2</c:v>
                </c:pt>
                <c:pt idx="5">
                  <c:v>0</c:v>
                </c:pt>
                <c:pt idx="6">
                  <c:v>5.0000000000000001E-3</c:v>
                </c:pt>
                <c:pt idx="7">
                  <c:v>5.0000000000000001E-3</c:v>
                </c:pt>
                <c:pt idx="8">
                  <c:v>1.4999999999999999E-2</c:v>
                </c:pt>
                <c:pt idx="9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12-42A2-AD75-A24F6B5263C2}"/>
            </c:ext>
          </c:extLst>
        </c:ser>
        <c:ser>
          <c:idx val="5"/>
          <c:order val="5"/>
          <c:tx>
            <c:strRef>
              <c:f>Sheet4!$G$15</c:f>
              <c:strCache>
                <c:ptCount val="1"/>
                <c:pt idx="0">
                  <c:v>Canicola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Sheet4!$G$16:$G$25</c:f>
              <c:numCache>
                <c:formatCode>0%</c:formatCode>
                <c:ptCount val="10"/>
                <c:pt idx="0">
                  <c:v>0</c:v>
                </c:pt>
                <c:pt idx="1">
                  <c:v>1.4999999999999999E-2</c:v>
                </c:pt>
                <c:pt idx="2">
                  <c:v>8.5000000000000006E-2</c:v>
                </c:pt>
                <c:pt idx="3">
                  <c:v>0.04</c:v>
                </c:pt>
                <c:pt idx="4">
                  <c:v>0.02</c:v>
                </c:pt>
                <c:pt idx="5">
                  <c:v>0.01</c:v>
                </c:pt>
                <c:pt idx="6">
                  <c:v>3.5000000000000003E-2</c:v>
                </c:pt>
                <c:pt idx="7">
                  <c:v>0</c:v>
                </c:pt>
                <c:pt idx="8">
                  <c:v>0.01</c:v>
                </c:pt>
                <c:pt idx="9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512-42A2-AD75-A24F6B5263C2}"/>
            </c:ext>
          </c:extLst>
        </c:ser>
        <c:ser>
          <c:idx val="6"/>
          <c:order val="6"/>
          <c:tx>
            <c:strRef>
              <c:f>Sheet4!$H$15</c:f>
              <c:strCache>
                <c:ptCount val="1"/>
                <c:pt idx="0">
                  <c:v>Pomona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Sheet4!$H$16:$H$25</c:f>
              <c:numCache>
                <c:formatCode>0%</c:formatCode>
                <c:ptCount val="10"/>
                <c:pt idx="0">
                  <c:v>0</c:v>
                </c:pt>
                <c:pt idx="1">
                  <c:v>2.5000000000000001E-2</c:v>
                </c:pt>
                <c:pt idx="2">
                  <c:v>0.02</c:v>
                </c:pt>
                <c:pt idx="3">
                  <c:v>2.5000000000000001E-2</c:v>
                </c:pt>
                <c:pt idx="4">
                  <c:v>5.0000000000000001E-3</c:v>
                </c:pt>
                <c:pt idx="5">
                  <c:v>0</c:v>
                </c:pt>
                <c:pt idx="6">
                  <c:v>0.05</c:v>
                </c:pt>
                <c:pt idx="7">
                  <c:v>0</c:v>
                </c:pt>
                <c:pt idx="8">
                  <c:v>0.03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12-42A2-AD75-A24F6B5263C2}"/>
            </c:ext>
          </c:extLst>
        </c:ser>
        <c:ser>
          <c:idx val="7"/>
          <c:order val="7"/>
          <c:tx>
            <c:strRef>
              <c:f>Sheet4!$I$15</c:f>
              <c:strCache>
                <c:ptCount val="1"/>
                <c:pt idx="0">
                  <c:v>Icterohaemorrhagiae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Sheet4!$I$16:$I$25</c:f>
              <c:numCache>
                <c:formatCode>0%</c:formatCode>
                <c:ptCount val="10"/>
                <c:pt idx="0">
                  <c:v>0</c:v>
                </c:pt>
                <c:pt idx="1">
                  <c:v>5.0000000000000001E-3</c:v>
                </c:pt>
                <c:pt idx="2">
                  <c:v>0.04</c:v>
                </c:pt>
                <c:pt idx="3">
                  <c:v>3.5000000000000003E-2</c:v>
                </c:pt>
                <c:pt idx="4">
                  <c:v>0</c:v>
                </c:pt>
                <c:pt idx="5">
                  <c:v>0</c:v>
                </c:pt>
                <c:pt idx="6">
                  <c:v>5.0000000000000001E-3</c:v>
                </c:pt>
                <c:pt idx="7">
                  <c:v>5.0000000000000001E-3</c:v>
                </c:pt>
                <c:pt idx="8">
                  <c:v>5.0000000000000001E-3</c:v>
                </c:pt>
                <c:pt idx="9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512-42A2-AD75-A24F6B5263C2}"/>
            </c:ext>
          </c:extLst>
        </c:ser>
        <c:ser>
          <c:idx val="8"/>
          <c:order val="8"/>
          <c:tx>
            <c:strRef>
              <c:f>Sheet4!$J$15</c:f>
              <c:strCache>
                <c:ptCount val="1"/>
                <c:pt idx="0">
                  <c:v>Gryppotyphosa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Sheet4!$J$16:$J$25</c:f>
              <c:numCache>
                <c:formatCode>0%</c:formatCode>
                <c:ptCount val="10"/>
                <c:pt idx="0">
                  <c:v>0</c:v>
                </c:pt>
                <c:pt idx="1">
                  <c:v>2.5000000000000001E-2</c:v>
                </c:pt>
                <c:pt idx="2">
                  <c:v>0.03</c:v>
                </c:pt>
                <c:pt idx="3">
                  <c:v>0.02</c:v>
                </c:pt>
                <c:pt idx="4">
                  <c:v>0</c:v>
                </c:pt>
                <c:pt idx="5">
                  <c:v>0</c:v>
                </c:pt>
                <c:pt idx="6">
                  <c:v>0.01</c:v>
                </c:pt>
                <c:pt idx="7">
                  <c:v>0</c:v>
                </c:pt>
                <c:pt idx="8">
                  <c:v>5.0000000000000001E-3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512-42A2-AD75-A24F6B5263C2}"/>
            </c:ext>
          </c:extLst>
        </c:ser>
        <c:ser>
          <c:idx val="9"/>
          <c:order val="9"/>
          <c:tx>
            <c:strRef>
              <c:f>Sheet4!$K$15</c:f>
              <c:strCache>
                <c:ptCount val="1"/>
                <c:pt idx="0">
                  <c:v>Javanica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Sheet4!$K$16:$K$25</c:f>
              <c:numCache>
                <c:formatCode>0%</c:formatCode>
                <c:ptCount val="10"/>
                <c:pt idx="0">
                  <c:v>0.02</c:v>
                </c:pt>
                <c:pt idx="1">
                  <c:v>5.0000000000000001E-3</c:v>
                </c:pt>
                <c:pt idx="2">
                  <c:v>0.03</c:v>
                </c:pt>
                <c:pt idx="3">
                  <c:v>5.0000000000000001E-3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5.0000000000000001E-3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512-42A2-AD75-A24F6B5263C2}"/>
            </c:ext>
          </c:extLst>
        </c:ser>
        <c:ser>
          <c:idx val="10"/>
          <c:order val="10"/>
          <c:tx>
            <c:strRef>
              <c:f>Sheet4!$L$15</c:f>
              <c:strCache>
                <c:ptCount val="1"/>
                <c:pt idx="0">
                  <c:v>Batavie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Sheet4!$L$16:$L$25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5.0000000000000001E-3</c:v>
                </c:pt>
                <c:pt idx="3">
                  <c:v>4.4999999999999998E-2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512-42A2-AD75-A24F6B5263C2}"/>
            </c:ext>
          </c:extLst>
        </c:ser>
        <c:ser>
          <c:idx val="11"/>
          <c:order val="11"/>
          <c:tx>
            <c:strRef>
              <c:f>Sheet4!$M$15</c:f>
              <c:strCache>
                <c:ptCount val="1"/>
                <c:pt idx="0">
                  <c:v>Patoc I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Sheet4!$M$16:$M$25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2.5000000000000001E-2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512-42A2-AD75-A24F6B5263C2}"/>
            </c:ext>
          </c:extLst>
        </c:ser>
        <c:ser>
          <c:idx val="12"/>
          <c:order val="12"/>
          <c:tx>
            <c:strRef>
              <c:f>Sheet4!$N$15</c:f>
              <c:strCache>
                <c:ptCount val="1"/>
                <c:pt idx="0">
                  <c:v>Hebdomadis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Sheet4!$N$16:$N$25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5.0000000000000001E-3</c:v>
                </c:pt>
                <c:pt idx="3">
                  <c:v>0</c:v>
                </c:pt>
                <c:pt idx="4">
                  <c:v>5.0000000000000001E-3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512-42A2-AD75-A24F6B5263C2}"/>
            </c:ext>
          </c:extLst>
        </c:ser>
        <c:ser>
          <c:idx val="13"/>
          <c:order val="13"/>
          <c:tx>
            <c:strRef>
              <c:f>Sheet4!$O$15</c:f>
              <c:strCache>
                <c:ptCount val="1"/>
                <c:pt idx="0">
                  <c:v>Autumnalis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Sheet4!$A$16:$A$25</c:f>
              <c:strCache>
                <c:ptCount val="10"/>
                <c:pt idx="0">
                  <c:v>Bac Giang</c:v>
                </c:pt>
                <c:pt idx="1">
                  <c:v>Bac Ninh</c:v>
                </c:pt>
                <c:pt idx="2">
                  <c:v>Binh Dung</c:v>
                </c:pt>
                <c:pt idx="3">
                  <c:v>Dong Nai</c:v>
                </c:pt>
                <c:pt idx="4">
                  <c:v>Dong Thap</c:v>
                </c:pt>
                <c:pt idx="5">
                  <c:v>Hanoi</c:v>
                </c:pt>
                <c:pt idx="6">
                  <c:v>Quang Ngai</c:v>
                </c:pt>
                <c:pt idx="7">
                  <c:v>Quang Ninh</c:v>
                </c:pt>
                <c:pt idx="8">
                  <c:v>Soc Trang</c:v>
                </c:pt>
                <c:pt idx="9">
                  <c:v>Thai Binh</c:v>
                </c:pt>
              </c:strCache>
            </c:strRef>
          </c:cat>
          <c:val>
            <c:numRef>
              <c:f>Sheet4!$O$16:$O$25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5.0000000000000001E-3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512-42A2-AD75-A24F6B526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00544"/>
        <c:axId val="78702080"/>
      </c:barChart>
      <c:catAx>
        <c:axId val="7870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702080"/>
        <c:crosses val="autoZero"/>
        <c:auto val="1"/>
        <c:lblAlgn val="ctr"/>
        <c:lblOffset val="100"/>
        <c:noMultiLvlLbl val="0"/>
      </c:catAx>
      <c:valAx>
        <c:axId val="78702080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700544"/>
        <c:crosses val="autoZero"/>
        <c:crossBetween val="between"/>
        <c:majorUnit val="0.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7.5246785889052009E-2"/>
          <c:y val="3.1131583552055992E-2"/>
          <c:w val="0.22878886961163752"/>
          <c:h val="0.531168865716109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37813376776179E-2"/>
          <c:y val="3.9340895192140686E-2"/>
          <c:w val="0.92966218662322386"/>
          <c:h val="0.874959497861049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positive_province!$W$2008:$W$2010</c:f>
                <c:numCache>
                  <c:formatCode>General</c:formatCode>
                  <c:ptCount val="3"/>
                  <c:pt idx="0">
                    <c:v>2.3541899441340775E-2</c:v>
                  </c:pt>
                  <c:pt idx="1">
                    <c:v>2.6338028169014094E-2</c:v>
                  </c:pt>
                  <c:pt idx="2">
                    <c:v>4.9848101265822786E-2</c:v>
                  </c:pt>
                </c:numCache>
              </c:numRef>
            </c:plus>
            <c:minus>
              <c:numRef>
                <c:f>positive_province!$W$2008:$W$2010</c:f>
                <c:numCache>
                  <c:formatCode>General</c:formatCode>
                  <c:ptCount val="3"/>
                  <c:pt idx="0">
                    <c:v>2.3541899441340775E-2</c:v>
                  </c:pt>
                  <c:pt idx="1">
                    <c:v>2.6338028169014094E-2</c:v>
                  </c:pt>
                  <c:pt idx="2">
                    <c:v>4.9848101265822786E-2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positive_province!$O$2008:$O$2010</c:f>
              <c:strCache>
                <c:ptCount val="3"/>
                <c:pt idx="0">
                  <c:v>5-8 weeks</c:v>
                </c:pt>
                <c:pt idx="1">
                  <c:v>9-12 weeks</c:v>
                </c:pt>
                <c:pt idx="2">
                  <c:v>Sow</c:v>
                </c:pt>
              </c:strCache>
            </c:strRef>
          </c:cat>
          <c:val>
            <c:numRef>
              <c:f>positive_province!$S$2008:$S$2010</c:f>
              <c:numCache>
                <c:formatCode>0%</c:formatCode>
                <c:ptCount val="3"/>
                <c:pt idx="0">
                  <c:v>0.15754189944134078</c:v>
                </c:pt>
                <c:pt idx="1">
                  <c:v>0.1563380281690141</c:v>
                </c:pt>
                <c:pt idx="2">
                  <c:v>0.42784810126582279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C9-408B-98B1-AE261B330F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47648"/>
        <c:axId val="78349440"/>
      </c:barChart>
      <c:catAx>
        <c:axId val="7834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8349440"/>
        <c:crosses val="autoZero"/>
        <c:auto val="1"/>
        <c:lblAlgn val="ctr"/>
        <c:lblOffset val="100"/>
        <c:noMultiLvlLbl val="0"/>
      </c:catAx>
      <c:valAx>
        <c:axId val="783494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347648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0.93268</cdr:y>
    </cdr:from>
    <cdr:to>
      <cdr:x>1</cdr:x>
      <cdr:y>0.9836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7C5E0EC0-994C-43AE-9731-A56E5AFA5985}"/>
            </a:ext>
          </a:extLst>
        </cdr:cNvPr>
        <cdr:cNvSpPr txBox="1"/>
      </cdr:nvSpPr>
      <cdr:spPr>
        <a:xfrm xmlns:a="http://schemas.openxmlformats.org/drawingml/2006/main">
          <a:off x="0" y="5074129"/>
          <a:ext cx="868680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GB" altLang="ko-KR" sz="1200" b="1" dirty="0"/>
            <a:t>         </a:t>
          </a:r>
          <a:r>
            <a:rPr lang="en-GB" altLang="ko-KR" sz="1200" i="1" dirty="0"/>
            <a:t>Percentage with 95% confidence interval of </a:t>
          </a:r>
          <a:r>
            <a:rPr lang="en-GB" altLang="ko-KR" sz="1200" i="1" dirty="0" err="1"/>
            <a:t>sero</a:t>
          </a:r>
          <a:r>
            <a:rPr lang="en-GB" altLang="ko-KR" sz="1200" i="1" dirty="0"/>
            <a:t>-positive samples by </a:t>
          </a:r>
          <a:r>
            <a:rPr lang="en-GB" altLang="ko-KR" sz="1200" i="1" dirty="0" err="1"/>
            <a:t>serovar</a:t>
          </a:r>
          <a:r>
            <a:rPr lang="en-GB" altLang="ko-KR" sz="1200" i="1" dirty="0"/>
            <a:t> in each province using cut-off </a:t>
          </a:r>
          <a:r>
            <a:rPr lang="en-GB" altLang="ko-KR" sz="1200" i="1" dirty="0" err="1"/>
            <a:t>titer</a:t>
          </a:r>
          <a:r>
            <a:rPr lang="en-GB" altLang="ko-KR" sz="1200" i="1" dirty="0"/>
            <a:t> ≥ 100</a:t>
          </a:r>
          <a:endParaRPr lang="ko-KR" alt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559C1-402A-4A31-B20C-FA1F1D570763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435E6-EE1F-46BD-8A88-E35D6301B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56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3688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34852" indent="-282635" defTabSz="943688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30541" indent="-226108" defTabSz="943688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82758" indent="-226108" defTabSz="943688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34974" indent="-226108" defTabSz="943688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87191" indent="-226108" defTabSz="943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39407" indent="-226108" defTabSz="943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91624" indent="-226108" defTabSz="943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43840" indent="-226108" defTabSz="943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65344B1-0066-4207-8513-A46B105C3420}" type="slidenum">
              <a:rPr lang="en-US">
                <a:latin typeface="Calibri" pitchFamily="34" charset="0"/>
                <a:cs typeface="Arial" pitchFamily="34" charset="0"/>
              </a:rPr>
              <a:pPr eaLnBrk="1" hangingPunct="1"/>
              <a:t>1</a:t>
            </a:fld>
            <a:endParaRPr lang="en-US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0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3B5A-17C5-41CC-96E8-CFE1C7DC86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29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3B5A-17C5-41CC-96E8-CFE1C7DC86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85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B841EF-47C0-44DC-9DCF-F548741BD764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8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3B5A-17C5-41CC-96E8-CFE1C7DC86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21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kumimoji="1" lang="zh-CN" altLang="en-US" dirty="0"/>
          </a:p>
        </p:txBody>
      </p:sp>
      <p:sp>
        <p:nvSpPr>
          <p:cNvPr id="11268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96A9B1E-116D-49DD-B860-ACF5EC0959AD}" type="slidenum">
              <a:rPr lang="en-GB" altLang="en-US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4274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B4CD862-F514-4589-AAC7-0A804EE29063}" type="slidenum">
              <a:rPr lang="en-US" altLang="en-US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096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B4CD862-F514-4589-AAC7-0A804EE29063}" type="slidenum">
              <a:rPr lang="en-US" altLang="en-US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2015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Panama: horse</a:t>
            </a:r>
          </a:p>
          <a:p>
            <a:r>
              <a:rPr lang="en-US" altLang="en-US" dirty="0" err="1"/>
              <a:t>Pyrogenes</a:t>
            </a:r>
            <a:r>
              <a:rPr lang="en-US" altLang="en-US" dirty="0"/>
              <a:t>: rodents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B4CD862-F514-4589-AAC7-0A804EE29063}" type="slidenum">
              <a:rPr lang="en-US" altLang="en-US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6986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B4CD862-F514-4589-AAC7-0A804EE29063}" type="slidenum">
              <a:rPr lang="en-US" altLang="en-US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6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4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6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45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3496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507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985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75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4199785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142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054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>
                <a:solidFill>
                  <a:prstClr val="black"/>
                </a:solidFill>
                <a:latin typeface="Calibri"/>
                <a:ea typeface="+mn-ea"/>
              </a:rPr>
              <a:t>This presentation is licensed for use under the Creative Commons Attribution 4.0 International Licence.</a:t>
            </a:r>
            <a:endParaRPr lang="en-US" sz="100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  <a:latin typeface="Calibri" pitchFamily="34" charset="0"/>
                <a:ea typeface="+mn-ea"/>
                <a:cs typeface="Arial" charset="0"/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>
                <a:solidFill>
                  <a:prstClr val="black"/>
                </a:solidFill>
                <a:latin typeface="Calibri"/>
                <a:ea typeface="+mn-ea"/>
              </a:rPr>
              <a:t>ILRI thanks all donors and organizations who globally supported its work through their contributions to the </a:t>
            </a:r>
            <a:r>
              <a:rPr lang="en-US" sz="1200" b="1">
                <a:solidFill>
                  <a:srgbClr val="72201E"/>
                </a:solidFill>
                <a:latin typeface="Calibri"/>
                <a:ea typeface="+mn-ea"/>
              </a:rPr>
              <a:t>CGIAR system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2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28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0"/>
            <a:ext cx="6781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8006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buClrTx/>
              <a:defRPr/>
            </a:lvl1pPr>
            <a:lvl2pPr>
              <a:spcBef>
                <a:spcPts val="0"/>
              </a:spcBef>
              <a:buClrTx/>
              <a:defRPr/>
            </a:lvl2pPr>
            <a:lvl3pPr>
              <a:spcBef>
                <a:spcPts val="0"/>
              </a:spcBef>
              <a:buClrTx/>
              <a:defRPr/>
            </a:lvl3pPr>
            <a:lvl4pPr>
              <a:spcBef>
                <a:spcPts val="0"/>
              </a:spcBef>
              <a:buClrTx/>
              <a:defRPr/>
            </a:lvl4pPr>
            <a:lvl5pPr>
              <a:spcBef>
                <a:spcPts val="0"/>
              </a:spcBef>
              <a:buClrTx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5E375-69C8-F04E-8A30-02B9E0111B81}" type="datetime1">
              <a:rPr lang="en-US"/>
              <a:pPr>
                <a:defRPr/>
              </a:pPr>
              <a:t>9/7/2018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48C49-910F-884A-ADB3-6E91C1965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0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8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54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8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4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4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5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2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F2650-B32E-4725-8610-415D312A6BA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C0EBD-6803-45F0-B280-E4E6BEDEB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3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7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hyperlink" Target="http://www.flickr.com/photos/ilri/7941320918/in/set-72157623189526342" TargetMode="External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wmf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Relationship Id="rId1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Walking cattle in Vietna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3501008"/>
            <a:ext cx="2514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 descr="C:\Documents and Settings\JFEscarcha\Desktop\Untitled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3501008"/>
            <a:ext cx="22098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C:\Documents and Settings\JFEscarcha\Desktop\Untitled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213" y="3501008"/>
            <a:ext cx="147478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C:\Documents and Settings\JFEscarcha\Desktop\Untitled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501008"/>
            <a:ext cx="21494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 descr="C:\Documents and Settings\JFEscarcha\Desktop\Untitled5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1981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5100" y="0"/>
            <a:ext cx="8750300" cy="1599728"/>
          </a:xfrm>
        </p:spPr>
        <p:txBody>
          <a:bodyPr>
            <a:noAutofit/>
          </a:bodyPr>
          <a:lstStyle/>
          <a:p>
            <a:pPr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37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600" dirty="0"/>
              <a:t>Epidemiological investigations of leptospirosis in pigs in Vietnam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122736" y="1709574"/>
            <a:ext cx="7620000" cy="44987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dirty="0"/>
              <a:t>Hu Suk Lee</a:t>
            </a:r>
          </a:p>
        </p:txBody>
      </p:sp>
      <p:pic>
        <p:nvPicPr>
          <p:cNvPr id="4106" name="Picture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" descr="CCAFS Logo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National University of Laos"/>
          <p:cNvSpPr>
            <a:spLocks noChangeAspect="1" noChangeArrowheads="1"/>
          </p:cNvSpPr>
          <p:nvPr/>
        </p:nvSpPr>
        <p:spPr bwMode="auto">
          <a:xfrm>
            <a:off x="0" y="-136525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484562" y="5695851"/>
            <a:ext cx="2535238" cy="1081087"/>
            <a:chOff x="6327775" y="5675313"/>
            <a:chExt cx="2535238" cy="1081087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1763" y="6246813"/>
              <a:ext cx="473075" cy="509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9450" y="6246813"/>
              <a:ext cx="563563" cy="509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7700" y="6246813"/>
              <a:ext cx="573088" cy="477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13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6838" y="5678488"/>
              <a:ext cx="542925" cy="53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9450" y="5675313"/>
              <a:ext cx="561975" cy="54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7863" y="5726113"/>
              <a:ext cx="508000" cy="498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6" descr="ICRAF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75" y="6242050"/>
              <a:ext cx="469900" cy="487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 descr="vwb_logo_rgb_h.jp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75" y="5761038"/>
              <a:ext cx="474663" cy="31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941D08C-9812-4B31-8371-821BC7211764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6606" y="2366062"/>
            <a:ext cx="7620000" cy="1173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  <a:latin typeface="+mj-lt"/>
              </a:rPr>
              <a:t>First national stakeholder workshop, ECOMORE 2 project</a:t>
            </a:r>
          </a:p>
          <a:p>
            <a:pPr marL="4572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  <a:latin typeface="+mj-lt"/>
              </a:rPr>
              <a:t>Hanoi, Vietnam</a:t>
            </a:r>
          </a:p>
          <a:p>
            <a:pPr marL="4572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  <a:latin typeface="+mj-lt"/>
              </a:rPr>
              <a:t>7 August 2018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4372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19063"/>
            <a:ext cx="889317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5000" dirty="0">
                <a:solidFill>
                  <a:schemeClr val="bg1"/>
                </a:solidFill>
                <a:latin typeface="Calibri" pitchFamily="34" charset="0"/>
              </a:rPr>
              <a:t>Introduction of study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76200" y="914400"/>
            <a:ext cx="5105400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To evaluate the </a:t>
            </a:r>
            <a:r>
              <a:rPr lang="en-US" altLang="ko-KR" sz="2500" dirty="0" err="1">
                <a:ea typeface="굴림" charset="-127"/>
              </a:rPr>
              <a:t>sero</a:t>
            </a:r>
            <a:r>
              <a:rPr lang="en-US" altLang="ko-KR" sz="2500" dirty="0">
                <a:ea typeface="굴림" charset="-127"/>
              </a:rPr>
              <a:t>-prevalence of leptospirosis in pigs in Vietnam</a:t>
            </a:r>
          </a:p>
          <a:p>
            <a:pPr eaLnBrk="1" hangingPunct="1">
              <a:buFont typeface="Arial" charset="0"/>
              <a:buChar char="•"/>
            </a:pPr>
            <a:endParaRPr lang="en-US" altLang="ko-KR" sz="2200" dirty="0">
              <a:ea typeface="굴림" charset="-127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National Partner: National Institute of Veterinary Research (NIVR)</a:t>
            </a:r>
          </a:p>
          <a:p>
            <a:pPr eaLnBrk="1" hangingPunct="1">
              <a:buFont typeface="Arial" charset="0"/>
              <a:buChar char="•"/>
            </a:pPr>
            <a:endParaRPr lang="en-US" altLang="ko-KR" sz="2500" dirty="0">
              <a:ea typeface="굴림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Swine blood samples from 5 provinces (Jan- Jun 2016)</a:t>
            </a:r>
          </a:p>
          <a:p>
            <a:pPr indent="101600" eaLnBrk="1" hangingPunct="1"/>
            <a:r>
              <a:rPr lang="en-US" altLang="ko-KR" sz="2300" dirty="0">
                <a:ea typeface="굴림" charset="-127"/>
              </a:rPr>
              <a:t>- 385 samples* / province</a:t>
            </a:r>
          </a:p>
          <a:p>
            <a:pPr indent="101600"/>
            <a:r>
              <a:rPr lang="en-US" altLang="ko-KR" sz="2300" dirty="0">
                <a:ea typeface="굴림" charset="-127"/>
              </a:rPr>
              <a:t>- Total sample: 1,925</a:t>
            </a:r>
          </a:p>
          <a:p>
            <a:pPr indent="101600" eaLnBrk="1" hangingPunct="1"/>
            <a:r>
              <a:rPr lang="en-US" altLang="ko-KR" sz="2300" dirty="0">
                <a:ea typeface="굴림" charset="-127"/>
              </a:rPr>
              <a:t>- Slaughterhouses (6-9 months)</a:t>
            </a:r>
          </a:p>
          <a:p>
            <a:pPr indent="101600" eaLnBrk="1" hangingPunct="1"/>
            <a:r>
              <a:rPr lang="en-US" altLang="ko-KR" sz="2300" dirty="0">
                <a:ea typeface="굴림" charset="-127"/>
              </a:rPr>
              <a:t>- Sampling information &amp;    </a:t>
            </a:r>
          </a:p>
          <a:p>
            <a:pPr indent="101600" eaLnBrk="1" hangingPunct="1"/>
            <a:r>
              <a:rPr lang="en-US" altLang="ko-KR" sz="2300" dirty="0">
                <a:ea typeface="굴림" charset="-127"/>
              </a:rPr>
              <a:t>  Questionnaires (252 people)</a:t>
            </a:r>
          </a:p>
          <a:p>
            <a:pPr eaLnBrk="1" hangingPunct="1"/>
            <a:endParaRPr lang="en-US" altLang="ko-KR" sz="2200" dirty="0">
              <a:ea typeface="굴림" charset="-127"/>
            </a:endParaRPr>
          </a:p>
          <a:p>
            <a:pPr eaLnBrk="1" hangingPunct="1">
              <a:buFont typeface="Arial" charset="0"/>
              <a:buChar char="•"/>
            </a:pPr>
            <a:endParaRPr lang="en-US" altLang="ko-KR" sz="2200" dirty="0">
              <a:ea typeface="굴림" charset="-127"/>
            </a:endParaRPr>
          </a:p>
          <a:p>
            <a:pPr eaLnBrk="1" hangingPunct="1"/>
            <a:endParaRPr lang="en-US" altLang="ko-KR" sz="2200" dirty="0">
              <a:ea typeface="굴림" charset="-127"/>
            </a:endParaRPr>
          </a:p>
        </p:txBody>
      </p:sp>
      <p:sp>
        <p:nvSpPr>
          <p:cNvPr id="12299" name="TextBox 5"/>
          <p:cNvSpPr txBox="1">
            <a:spLocks noChangeArrowheads="1"/>
          </p:cNvSpPr>
          <p:nvPr/>
        </p:nvSpPr>
        <p:spPr bwMode="auto">
          <a:xfrm>
            <a:off x="304800" y="6441757"/>
            <a:ext cx="56388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300" i="1" dirty="0"/>
              <a:t>*Sample size (each province): 50% prevalence,   </a:t>
            </a:r>
          </a:p>
          <a:p>
            <a:pPr eaLnBrk="1" hangingPunct="1"/>
            <a:r>
              <a:rPr lang="en-US" altLang="en-US" sz="1300" i="1" dirty="0"/>
              <a:t> 95% CI and precision 5%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529F18-D670-4DA5-83DA-D6511C60B5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023700"/>
            <a:ext cx="4092575" cy="575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27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19063"/>
            <a:ext cx="889317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5000" dirty="0">
                <a:solidFill>
                  <a:schemeClr val="bg1"/>
                </a:solidFill>
                <a:latin typeface="Calibri" pitchFamily="34" charset="0"/>
              </a:rPr>
              <a:t>Laboratory diagnosis </a:t>
            </a:r>
          </a:p>
        </p:txBody>
      </p:sp>
      <p:sp>
        <p:nvSpPr>
          <p:cNvPr id="12299" name="TextBox 5"/>
          <p:cNvSpPr txBox="1">
            <a:spLocks noChangeArrowheads="1"/>
          </p:cNvSpPr>
          <p:nvPr/>
        </p:nvSpPr>
        <p:spPr bwMode="auto">
          <a:xfrm>
            <a:off x="400177" y="7311468"/>
            <a:ext cx="45720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500" b="1" dirty="0"/>
              <a:t>*Sample size (each province): 50% prevalence,   </a:t>
            </a:r>
          </a:p>
          <a:p>
            <a:pPr eaLnBrk="1" hangingPunct="1"/>
            <a:r>
              <a:rPr lang="en-US" altLang="en-US" sz="1500" b="1" dirty="0"/>
              <a:t> 95% CI and precision 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08E09D-A80B-42EA-B116-83FB7515C4A8}"/>
              </a:ext>
            </a:extLst>
          </p:cNvPr>
          <p:cNvSpPr txBox="1"/>
          <p:nvPr/>
        </p:nvSpPr>
        <p:spPr>
          <a:xfrm>
            <a:off x="0" y="854573"/>
            <a:ext cx="8991600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ko-KR" sz="2500" dirty="0">
              <a:ea typeface="굴림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3000" dirty="0">
                <a:ea typeface="굴림" charset="-127"/>
              </a:rPr>
              <a:t>All samples were analyzed at NIVR in Hanoi</a:t>
            </a:r>
          </a:p>
          <a:p>
            <a:pPr>
              <a:buFont typeface="Arial" charset="0"/>
              <a:buChar char="•"/>
            </a:pPr>
            <a:endParaRPr lang="en-US" altLang="ko-KR" sz="2500" dirty="0">
              <a:ea typeface="굴림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3000" dirty="0">
                <a:ea typeface="굴림" charset="-127"/>
              </a:rPr>
              <a:t>Microscopic Agglutination Test (MAT)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ko-KR" sz="2500" dirty="0">
                <a:ea typeface="굴림" charset="-127"/>
              </a:rPr>
              <a:t>     - National standard of animal leptospirosis in Vietnam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ko-KR" sz="2500" dirty="0">
                <a:ea typeface="굴림" charset="-127"/>
              </a:rPr>
              <a:t>     - 15 </a:t>
            </a:r>
            <a:r>
              <a:rPr lang="en-US" altLang="ko-KR" sz="2500" dirty="0" err="1">
                <a:ea typeface="굴림" charset="-127"/>
              </a:rPr>
              <a:t>serovars</a:t>
            </a:r>
            <a:r>
              <a:rPr lang="en-US" altLang="ko-KR" sz="2500" dirty="0">
                <a:ea typeface="굴림" charset="-127"/>
              </a:rPr>
              <a:t> of Leptospira used as antigens</a:t>
            </a:r>
          </a:p>
          <a:p>
            <a:pPr>
              <a:lnSpc>
                <a:spcPct val="150000"/>
              </a:lnSpc>
            </a:pPr>
            <a:r>
              <a:rPr lang="en-US" altLang="ko-KR" sz="2500" dirty="0">
                <a:ea typeface="굴림" charset="-127"/>
              </a:rPr>
              <a:t>     - Cut-off level: ≥ 1:100 titer (~ 800)</a:t>
            </a:r>
          </a:p>
          <a:p>
            <a:pPr>
              <a:lnSpc>
                <a:spcPct val="150000"/>
              </a:lnSpc>
            </a:pPr>
            <a:r>
              <a:rPr lang="en-US" altLang="ko-KR" sz="2500" dirty="0">
                <a:ea typeface="굴림" charset="-127"/>
              </a:rPr>
              <a:t>     - Positive titer is the greatest serum dilution (2-fold from        </a:t>
            </a:r>
          </a:p>
          <a:p>
            <a:pPr>
              <a:lnSpc>
                <a:spcPct val="150000"/>
              </a:lnSpc>
            </a:pPr>
            <a:r>
              <a:rPr lang="en-US" altLang="ko-KR" sz="2500" dirty="0">
                <a:ea typeface="굴림" charset="-127"/>
              </a:rPr>
              <a:t>       1:100) agglutinating &gt;50% of live </a:t>
            </a:r>
            <a:r>
              <a:rPr lang="en-US" altLang="ko-KR" sz="2500" dirty="0" err="1">
                <a:ea typeface="굴림" charset="-127"/>
              </a:rPr>
              <a:t>leptospires</a:t>
            </a:r>
            <a:endParaRPr lang="en-US" altLang="ko-KR" sz="2500" dirty="0">
              <a:ea typeface="굴림" charset="-127"/>
            </a:endParaRPr>
          </a:p>
          <a:p>
            <a:pPr>
              <a:lnSpc>
                <a:spcPct val="150000"/>
              </a:lnSpc>
            </a:pPr>
            <a:endParaRPr lang="en-US" altLang="ko-KR" sz="2300" dirty="0">
              <a:ea typeface="굴림" charset="-127"/>
            </a:endParaRPr>
          </a:p>
          <a:p>
            <a:pPr>
              <a:spcBef>
                <a:spcPts val="0"/>
              </a:spcBef>
            </a:pPr>
            <a:endParaRPr lang="en-US" altLang="ko-KR" sz="2200" dirty="0">
              <a:ea typeface="굴림" charset="-127"/>
            </a:endParaRPr>
          </a:p>
          <a:p>
            <a:pPr eaLnBrk="1" hangingPunct="1">
              <a:buFont typeface="Arial" charset="0"/>
              <a:buChar char="•"/>
            </a:pPr>
            <a:endParaRPr lang="en-US" altLang="ko-KR" sz="2200" dirty="0">
              <a:ea typeface="굴림" charset="-127"/>
            </a:endParaRPr>
          </a:p>
          <a:p>
            <a:pPr eaLnBrk="1" hangingPunct="1">
              <a:buFont typeface="Arial" charset="0"/>
              <a:buChar char="•"/>
            </a:pPr>
            <a:endParaRPr lang="en-US" altLang="ko-KR" sz="2200" dirty="0">
              <a:ea typeface="굴림" charset="-127"/>
            </a:endParaRPr>
          </a:p>
          <a:p>
            <a:pPr eaLnBrk="1" hangingPunct="1"/>
            <a:endParaRPr lang="en-US" altLang="ko-KR" sz="2200" dirty="0">
              <a:ea typeface="굴림" charset="-127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9CF0F9F9-E1EC-425F-8EBB-4668603B5A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CAFS Logo">
            <a:extLst>
              <a:ext uri="{FF2B5EF4-FFF2-40B4-BE49-F238E27FC236}">
                <a16:creationId xmlns:a16="http://schemas.microsoft.com/office/drawing/2014/main" id="{4B8D5E62-8113-49D6-A8C2-B37226361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189F2F-C7F8-46D6-BB26-E2B651C2FA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4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A78F9CC-32FF-4F34-B208-94EB45140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865080"/>
              </p:ext>
            </p:extLst>
          </p:nvPr>
        </p:nvGraphicFramePr>
        <p:xfrm>
          <a:off x="457200" y="1284243"/>
          <a:ext cx="8382000" cy="5345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5685">
                  <a:extLst>
                    <a:ext uri="{9D8B030D-6E8A-4147-A177-3AD203B41FA5}">
                      <a16:colId xmlns:a16="http://schemas.microsoft.com/office/drawing/2014/main" val="3181827075"/>
                    </a:ext>
                  </a:extLst>
                </a:gridCol>
                <a:gridCol w="2589211">
                  <a:extLst>
                    <a:ext uri="{9D8B030D-6E8A-4147-A177-3AD203B41FA5}">
                      <a16:colId xmlns:a16="http://schemas.microsoft.com/office/drawing/2014/main" val="2040109308"/>
                    </a:ext>
                  </a:extLst>
                </a:gridCol>
                <a:gridCol w="2363552">
                  <a:extLst>
                    <a:ext uri="{9D8B030D-6E8A-4147-A177-3AD203B41FA5}">
                      <a16:colId xmlns:a16="http://schemas.microsoft.com/office/drawing/2014/main" val="434582390"/>
                    </a:ext>
                  </a:extLst>
                </a:gridCol>
                <a:gridCol w="2363552">
                  <a:extLst>
                    <a:ext uri="{9D8B030D-6E8A-4147-A177-3AD203B41FA5}">
                      <a16:colId xmlns:a16="http://schemas.microsoft.com/office/drawing/2014/main" val="1894911852"/>
                    </a:ext>
                  </a:extLst>
                </a:gridCol>
              </a:tblGrid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No.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Genomospecies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Serogroup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Serovar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424298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Australis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Australis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7682692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Autumnalis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Autumnaliss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188766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Bataviae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Bataviae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3696559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strike="sngStrike">
                          <a:effectLst/>
                        </a:rPr>
                        <a:t>4</a:t>
                      </a:r>
                      <a:endParaRPr lang="ko-KR" sz="1800" strike="sngStrike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strike="sngStrike">
                          <a:effectLst/>
                        </a:rPr>
                        <a:t>L. interrogans</a:t>
                      </a:r>
                      <a:endParaRPr lang="ko-KR" sz="1800" strike="sngStrike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strike="sngStrike">
                          <a:effectLst/>
                        </a:rPr>
                        <a:t>Australis</a:t>
                      </a:r>
                      <a:endParaRPr lang="ko-KR" sz="1800" strike="sngStrike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strike="sngStrike" dirty="0">
                          <a:effectLst/>
                        </a:rPr>
                        <a:t>Bratislava</a:t>
                      </a:r>
                      <a:endParaRPr lang="ko-KR" sz="1800" strike="sngStrike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409517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Canicola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Canicola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4547228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kirschneri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Grippotyphosa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Grippotyphosa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770590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Hebdomadis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Hebdomadis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7063371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Icterohaemorrhagiae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Icterohaemorrhagiae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3186519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borgpetersenii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Javanica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Javanica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9059088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noguchii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Panama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Panama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3006919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Pomona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Pomona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407372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interrogans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Pyrogenes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Pyrogenes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4109997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borgpetersenii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Sejroe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Hardjo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4736869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borgpetersenii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Sejroe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Saxkoebing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096287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biflexa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Semaranga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Patoc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4922119"/>
                  </a:ext>
                </a:extLst>
              </a:tr>
              <a:tr h="31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L. borgpetersenii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Tarassovi</a:t>
                      </a:r>
                      <a:endParaRPr lang="ko-KR" sz="18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Tarassovi</a:t>
                      </a:r>
                      <a:endParaRPr lang="ko-KR" sz="18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988795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2CF2EC66-CB41-44DA-B46A-8B41BFCA8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3900" dirty="0">
                <a:solidFill>
                  <a:schemeClr val="bg1"/>
                </a:solidFill>
                <a:latin typeface="Calibri" charset="0"/>
                <a:cs typeface="Calibri" charset="0"/>
              </a:rPr>
              <a:t>List of </a:t>
            </a:r>
            <a:r>
              <a:rPr lang="en-US" altLang="ko-KR" sz="3900" i="1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leptospira</a:t>
            </a:r>
            <a:r>
              <a:rPr lang="en-US" altLang="ko-KR" sz="3900" dirty="0">
                <a:solidFill>
                  <a:schemeClr val="bg1"/>
                </a:solidFill>
                <a:latin typeface="Calibri" charset="0"/>
                <a:cs typeface="Calibri" charset="0"/>
              </a:rPr>
              <a:t> antigens used in the MAT</a:t>
            </a:r>
            <a:endParaRPr lang="en-US" sz="39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838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43" y="3964577"/>
            <a:ext cx="2664823" cy="26648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3962400"/>
            <a:ext cx="2711630" cy="2664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731" y="1174571"/>
            <a:ext cx="2635430" cy="26354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42" y="1174570"/>
            <a:ext cx="2664823" cy="26354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1174570"/>
            <a:ext cx="2711630" cy="26354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731" y="3962400"/>
            <a:ext cx="2625269" cy="2635430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r>
              <a:rPr lang="en-US" sz="5000" dirty="0">
                <a:solidFill>
                  <a:schemeClr val="lt1"/>
                </a:solidFill>
                <a:latin typeface="Arial"/>
                <a:cs typeface="Arial"/>
              </a:rPr>
              <a:t>Research team</a:t>
            </a:r>
          </a:p>
        </p:txBody>
      </p:sp>
    </p:spTree>
    <p:extLst>
      <p:ext uri="{BB962C8B-B14F-4D97-AF65-F5344CB8AC3E}">
        <p14:creationId xmlns:p14="http://schemas.microsoft.com/office/powerpoint/2010/main" val="2864515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6" y="1447800"/>
            <a:ext cx="4465674" cy="4953000"/>
          </a:xfr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5000" dirty="0">
                <a:solidFill>
                  <a:schemeClr val="bg1"/>
                </a:solidFill>
                <a:latin typeface="Calibri" charset="0"/>
                <a:cs typeface="Calibri" charset="0"/>
              </a:rPr>
              <a:t>Blood sampling</a:t>
            </a:r>
            <a:endParaRPr lang="en-US" sz="5000" dirty="0">
              <a:solidFill>
                <a:schemeClr val="lt1"/>
              </a:solidFill>
              <a:latin typeface="Arial"/>
              <a:cs typeface="Arial"/>
            </a:endParaRPr>
          </a:p>
        </p:txBody>
      </p:sp>
      <p:pic>
        <p:nvPicPr>
          <p:cNvPr id="10" name="Picture 5" descr="C:\Users\DELLPC\Desktop\Documents\Trip pic\Son La (16.1.27~29)\IMG_0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42672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03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0673EAA-888F-4E62-8EDF-747926C5A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04439"/>
              </p:ext>
            </p:extLst>
          </p:nvPr>
        </p:nvGraphicFramePr>
        <p:xfrm>
          <a:off x="228600" y="1219198"/>
          <a:ext cx="8763000" cy="4953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775">
                  <a:extLst>
                    <a:ext uri="{9D8B030D-6E8A-4147-A177-3AD203B41FA5}">
                      <a16:colId xmlns:a16="http://schemas.microsoft.com/office/drawing/2014/main" val="2643949621"/>
                    </a:ext>
                  </a:extLst>
                </a:gridCol>
                <a:gridCol w="1867625">
                  <a:extLst>
                    <a:ext uri="{9D8B030D-6E8A-4147-A177-3AD203B41FA5}">
                      <a16:colId xmlns:a16="http://schemas.microsoft.com/office/drawing/2014/main" val="1148702908"/>
                    </a:ext>
                  </a:extLst>
                </a:gridCol>
                <a:gridCol w="2837245">
                  <a:extLst>
                    <a:ext uri="{9D8B030D-6E8A-4147-A177-3AD203B41FA5}">
                      <a16:colId xmlns:a16="http://schemas.microsoft.com/office/drawing/2014/main" val="3807999171"/>
                    </a:ext>
                  </a:extLst>
                </a:gridCol>
                <a:gridCol w="2725355">
                  <a:extLst>
                    <a:ext uri="{9D8B030D-6E8A-4147-A177-3AD203B41FA5}">
                      <a16:colId xmlns:a16="http://schemas.microsoft.com/office/drawing/2014/main" val="3627432026"/>
                    </a:ext>
                  </a:extLst>
                </a:gridCol>
              </a:tblGrid>
              <a:tr h="1352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altLang="ko-KR" sz="2000" dirty="0"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Province</a:t>
                      </a:r>
                      <a:endParaRPr lang="ko-KR" sz="20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Total tested samples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Sero-positive samples</a:t>
                      </a:r>
                      <a:endParaRPr lang="ko-KR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 (a titer≥1:100 for any serovars)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Sero-positive (%) with 95% CI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6645265"/>
                  </a:ext>
                </a:extLst>
              </a:tr>
              <a:tr h="635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Hanoi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390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37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9.49 (6.77-12.84)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6226152"/>
                  </a:ext>
                </a:extLst>
              </a:tr>
              <a:tr h="635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Son La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384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27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7.03 (4.68-10.07)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4046967"/>
                  </a:ext>
                </a:extLst>
              </a:tr>
              <a:tr h="601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Nghe An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380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33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8.68 (6.05-11.98)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6320137"/>
                  </a:ext>
                </a:extLst>
              </a:tr>
              <a:tr h="635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Dak Lak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385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27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7.01 (4.67-10.04)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2502507"/>
                  </a:ext>
                </a:extLst>
              </a:tr>
              <a:tr h="601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An Giang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420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36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8.57 (6.08-11.67)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8968401"/>
                  </a:ext>
                </a:extLst>
              </a:tr>
              <a:tr h="489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Total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1,959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160</a:t>
                      </a:r>
                      <a:endParaRPr lang="ko-KR" sz="20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8.17 (6.99-9.47)</a:t>
                      </a:r>
                      <a:endParaRPr lang="ko-KR" sz="20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931128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6AEFE6D-639A-45B7-8929-DF8B80187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-prevalence for Leptospira </a:t>
            </a: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serovars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 in fattening pigs</a:t>
            </a:r>
            <a:endParaRPr lang="en-US" sz="3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627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7579BB-3E4E-42BC-9689-F407BE8C4B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871625"/>
              </p:ext>
            </p:extLst>
          </p:nvPr>
        </p:nvGraphicFramePr>
        <p:xfrm>
          <a:off x="228599" y="0"/>
          <a:ext cx="4124739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E105921-41AA-4890-B214-EEEBE5205F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2935129"/>
              </p:ext>
            </p:extLst>
          </p:nvPr>
        </p:nvGraphicFramePr>
        <p:xfrm>
          <a:off x="4800599" y="0"/>
          <a:ext cx="4114801" cy="2362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0FD60B3-1C60-46FB-99DD-963AB87C5A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710931"/>
              </p:ext>
            </p:extLst>
          </p:nvPr>
        </p:nvGraphicFramePr>
        <p:xfrm>
          <a:off x="228600" y="4671390"/>
          <a:ext cx="4293704" cy="2186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2A325B2-284D-4E7D-9D20-50875C8724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5452422"/>
              </p:ext>
            </p:extLst>
          </p:nvPr>
        </p:nvGraphicFramePr>
        <p:xfrm>
          <a:off x="4800600" y="4671390"/>
          <a:ext cx="4114800" cy="218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7A9D79B-DD1C-4A0B-BA8D-644E87C02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3421486"/>
              </p:ext>
            </p:extLst>
          </p:nvPr>
        </p:nvGraphicFramePr>
        <p:xfrm>
          <a:off x="2117035" y="2416863"/>
          <a:ext cx="5019261" cy="2199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1511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00"/>
    </mc:Choice>
    <mc:Fallback xmlns="">
      <p:transition spd="slow" advTm="4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CC089-4AC8-4F79-8CF7-43419EF37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5FBEA74-0202-4A67-B2C2-C62E120372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170362"/>
              </p:ext>
            </p:extLst>
          </p:nvPr>
        </p:nvGraphicFramePr>
        <p:xfrm>
          <a:off x="142812" y="1255713"/>
          <a:ext cx="8858376" cy="52148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3842">
                  <a:extLst>
                    <a:ext uri="{9D8B030D-6E8A-4147-A177-3AD203B41FA5}">
                      <a16:colId xmlns:a16="http://schemas.microsoft.com/office/drawing/2014/main" val="1894250936"/>
                    </a:ext>
                  </a:extLst>
                </a:gridCol>
                <a:gridCol w="772895">
                  <a:extLst>
                    <a:ext uri="{9D8B030D-6E8A-4147-A177-3AD203B41FA5}">
                      <a16:colId xmlns:a16="http://schemas.microsoft.com/office/drawing/2014/main" val="2145580064"/>
                    </a:ext>
                  </a:extLst>
                </a:gridCol>
                <a:gridCol w="541006">
                  <a:extLst>
                    <a:ext uri="{9D8B030D-6E8A-4147-A177-3AD203B41FA5}">
                      <a16:colId xmlns:a16="http://schemas.microsoft.com/office/drawing/2014/main" val="1340455121"/>
                    </a:ext>
                  </a:extLst>
                </a:gridCol>
                <a:gridCol w="1159207">
                  <a:extLst>
                    <a:ext uri="{9D8B030D-6E8A-4147-A177-3AD203B41FA5}">
                      <a16:colId xmlns:a16="http://schemas.microsoft.com/office/drawing/2014/main" val="4276107399"/>
                    </a:ext>
                  </a:extLst>
                </a:gridCol>
                <a:gridCol w="544801">
                  <a:extLst>
                    <a:ext uri="{9D8B030D-6E8A-4147-A177-3AD203B41FA5}">
                      <a16:colId xmlns:a16="http://schemas.microsoft.com/office/drawing/2014/main" val="2262272205"/>
                    </a:ext>
                  </a:extLst>
                </a:gridCol>
                <a:gridCol w="1108585">
                  <a:extLst>
                    <a:ext uri="{9D8B030D-6E8A-4147-A177-3AD203B41FA5}">
                      <a16:colId xmlns:a16="http://schemas.microsoft.com/office/drawing/2014/main" val="947146595"/>
                    </a:ext>
                  </a:extLst>
                </a:gridCol>
                <a:gridCol w="505571">
                  <a:extLst>
                    <a:ext uri="{9D8B030D-6E8A-4147-A177-3AD203B41FA5}">
                      <a16:colId xmlns:a16="http://schemas.microsoft.com/office/drawing/2014/main" val="3286563698"/>
                    </a:ext>
                  </a:extLst>
                </a:gridCol>
                <a:gridCol w="1148449">
                  <a:extLst>
                    <a:ext uri="{9D8B030D-6E8A-4147-A177-3AD203B41FA5}">
                      <a16:colId xmlns:a16="http://schemas.microsoft.com/office/drawing/2014/main" val="284204276"/>
                    </a:ext>
                  </a:extLst>
                </a:gridCol>
                <a:gridCol w="466340">
                  <a:extLst>
                    <a:ext uri="{9D8B030D-6E8A-4147-A177-3AD203B41FA5}">
                      <a16:colId xmlns:a16="http://schemas.microsoft.com/office/drawing/2014/main" val="2880347558"/>
                    </a:ext>
                  </a:extLst>
                </a:gridCol>
                <a:gridCol w="1187680">
                  <a:extLst>
                    <a:ext uri="{9D8B030D-6E8A-4147-A177-3AD203B41FA5}">
                      <a16:colId xmlns:a16="http://schemas.microsoft.com/office/drawing/2014/main" val="290131884"/>
                    </a:ext>
                  </a:extLst>
                </a:gridCol>
              </a:tblGrid>
              <a:tr h="389905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 err="1">
                          <a:effectLst/>
                        </a:rPr>
                        <a:t>Sero</a:t>
                      </a:r>
                      <a:r>
                        <a:rPr lang="en-US" sz="1300" dirty="0">
                          <a:effectLst/>
                        </a:rPr>
                        <a:t>-positive results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993161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≥ 1:100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≥ 1:200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≥ 1:400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≥ 1:800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858604"/>
                  </a:ext>
                </a:extLst>
              </a:tr>
              <a:tr h="664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 err="1">
                          <a:effectLst/>
                        </a:rPr>
                        <a:t>Seorvar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3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n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ko-KR" sz="13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% (95% CI)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ko-KR" sz="13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% (95% CI)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% (95% CI)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ko-KR" sz="13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% (95% CI)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3068873113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Australis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38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1.94 (1.37-2.65)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16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0.82 (0.42-1.22)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7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0.36 (0.09-0.62)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4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0.20 (0.001-0.40)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1846351545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Autumnalis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23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1.17 (0.75-1.76)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7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0.36 (0.09-0.62)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2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0.10 (0-0.24)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0.05 (0-0.15)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1977163184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Canicola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0.10 (0-0.24)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0.05 (0-0.15)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Null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Null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2397344515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Grippotyphosa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1.07 (0.62-1.53)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0.46 (0.16-0.76)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4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0.20 (0.001-0.40)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4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0.20 (0.001-0.40)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554678521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Hardjo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0.05 (0-0.15)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0.05 (0-0.15)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Null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Null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3865560772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Hebdomadis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0.10 (0-0.24)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0.05 (0-0.15)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Null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Null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117313589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Icterohaemorrhagiae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0.10 (0-0.24)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0.10 (0-0.24)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0.10 (0-0.24)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0.05 (0-0.15)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3484417895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Javanica</a:t>
                      </a:r>
                      <a:endParaRPr lang="ko-KR" sz="115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33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1.68 (1.11-2.25)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8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0.41 (0.13-0.69)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0.15 (0-0.33)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0.05 (0-0.15)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1044410222"/>
                  </a:ext>
                </a:extLst>
              </a:tr>
              <a:tr h="38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dirty="0" err="1">
                          <a:effectLst/>
                        </a:rPr>
                        <a:t>Tarassovi</a:t>
                      </a:r>
                      <a:r>
                        <a:rPr lang="en-US" sz="1150" dirty="0">
                          <a:effectLst/>
                        </a:rPr>
                        <a:t> Mitis</a:t>
                      </a:r>
                      <a:endParaRPr lang="ko-KR" sz="115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1,959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43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2.20 (1.55-2.84)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0.56 (0.23-0.89)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3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0.15 (0-0.33)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effectLst/>
                        </a:rPr>
                        <a:t>1</a:t>
                      </a:r>
                      <a:endParaRPr lang="ko-KR" sz="13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</a:rPr>
                        <a:t>0.05 (0-0.15)</a:t>
                      </a:r>
                      <a:endParaRPr lang="ko-KR" sz="13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2697" marR="62697" marT="0" marB="0" anchor="ctr"/>
                </a:tc>
                <a:extLst>
                  <a:ext uri="{0D108BD9-81ED-4DB2-BD59-A6C34878D82A}">
                    <a16:rowId xmlns:a16="http://schemas.microsoft.com/office/drawing/2014/main" val="416113597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7996C8E9-9A88-4C07-B6EC-53BCEFB8D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MAT results for </a:t>
            </a:r>
            <a:r>
              <a:rPr lang="en-US" altLang="ko-KR" sz="3000" i="1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leptospira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 </a:t>
            </a: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serovars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 in pigs by using 4 cutoff titers</a:t>
            </a:r>
            <a:endParaRPr lang="en-US" sz="3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B4574CE-C463-4D34-929A-80CD006BB74D}"/>
              </a:ext>
            </a:extLst>
          </p:cNvPr>
          <p:cNvGrpSpPr/>
          <p:nvPr/>
        </p:nvGrpSpPr>
        <p:grpSpPr>
          <a:xfrm>
            <a:off x="140652" y="2667000"/>
            <a:ext cx="8860536" cy="3849687"/>
            <a:chOff x="140652" y="2667000"/>
            <a:chExt cx="8860536" cy="384968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291B809-F821-4657-8C2E-33995948F728}"/>
                </a:ext>
              </a:extLst>
            </p:cNvPr>
            <p:cNvSpPr/>
            <p:nvPr/>
          </p:nvSpPr>
          <p:spPr>
            <a:xfrm>
              <a:off x="152400" y="2667000"/>
              <a:ext cx="8839200" cy="4572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4F86DC-A688-4D78-B207-DF9A621FDB29}"/>
                </a:ext>
              </a:extLst>
            </p:cNvPr>
            <p:cNvSpPr/>
            <p:nvPr/>
          </p:nvSpPr>
          <p:spPr>
            <a:xfrm>
              <a:off x="152400" y="3124200"/>
              <a:ext cx="8839200" cy="4572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96C7EF-CBBD-4BC2-A0DC-1B490DB1F5C4}"/>
                </a:ext>
              </a:extLst>
            </p:cNvPr>
            <p:cNvSpPr/>
            <p:nvPr/>
          </p:nvSpPr>
          <p:spPr>
            <a:xfrm>
              <a:off x="140652" y="3962400"/>
              <a:ext cx="8839200" cy="4572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E407E87-4D6F-465E-8CA2-F999148487AF}"/>
                </a:ext>
              </a:extLst>
            </p:cNvPr>
            <p:cNvSpPr/>
            <p:nvPr/>
          </p:nvSpPr>
          <p:spPr>
            <a:xfrm>
              <a:off x="161988" y="5602287"/>
              <a:ext cx="8839200" cy="4572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8F26B3-7F2F-43F1-B436-639499985732}"/>
                </a:ext>
              </a:extLst>
            </p:cNvPr>
            <p:cNvSpPr/>
            <p:nvPr/>
          </p:nvSpPr>
          <p:spPr>
            <a:xfrm>
              <a:off x="152400" y="6059487"/>
              <a:ext cx="8839200" cy="4572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00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CC089-4AC8-4F79-8CF7-43419EF37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A6DA78E-723C-4E8A-869F-12AF4C23BE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3654"/>
              </p:ext>
            </p:extLst>
          </p:nvPr>
        </p:nvGraphicFramePr>
        <p:xfrm>
          <a:off x="152400" y="1143000"/>
          <a:ext cx="8686800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9DFFA86-F70D-4142-A0E9-F8D3374B9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-positive samples by </a:t>
            </a: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serovar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 using cutoff titer ≥1:100</a:t>
            </a:r>
            <a:endParaRPr lang="en-US" sz="3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547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590801"/>
            <a:ext cx="9144000" cy="1447799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ko-KR" sz="5000" dirty="0">
                <a:solidFill>
                  <a:schemeClr val="lt1"/>
                </a:solidFill>
                <a:latin typeface="Arial"/>
                <a:cs typeface="Arial"/>
              </a:rPr>
              <a:t>Research II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407CA94D-F3ED-44A3-8529-172C96F948D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CAFS Logo">
            <a:extLst>
              <a:ext uri="{FF2B5EF4-FFF2-40B4-BE49-F238E27FC236}">
                <a16:creationId xmlns:a16="http://schemas.microsoft.com/office/drawing/2014/main" id="{A6550D18-93F0-4E82-8F24-2CBFDFA4B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0F4A8D-27C1-4A96-B9B3-891CF0B9D3F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7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sz="3900" dirty="0"/>
              <a:t>Introduction of leptospirosis</a:t>
            </a:r>
          </a:p>
          <a:p>
            <a:r>
              <a:rPr lang="en-US" sz="3900" dirty="0"/>
              <a:t>Research I</a:t>
            </a:r>
          </a:p>
          <a:p>
            <a:r>
              <a:rPr lang="en-US" sz="3900" dirty="0"/>
              <a:t>Research II </a:t>
            </a:r>
          </a:p>
          <a:p>
            <a:r>
              <a:rPr lang="en-US" sz="3900" dirty="0"/>
              <a:t>Conclusion</a:t>
            </a:r>
          </a:p>
          <a:p>
            <a:r>
              <a:rPr lang="en-US" sz="3900" dirty="0"/>
              <a:t>Future directions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ECC64B-1EBD-46AB-BC92-8159475C3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5000" dirty="0">
                <a:solidFill>
                  <a:schemeClr val="lt1"/>
                </a:solidFill>
                <a:latin typeface="Arial"/>
                <a:cs typeface="Arial"/>
              </a:rPr>
              <a:t>Overview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3205A3B-4318-4A96-A2B4-CD37052399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CAFS Logo">
            <a:extLst>
              <a:ext uri="{FF2B5EF4-FFF2-40B4-BE49-F238E27FC236}">
                <a16:creationId xmlns:a16="http://schemas.microsoft.com/office/drawing/2014/main" id="{34089217-6A2E-4039-9537-60B12BF0B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B07013-D806-4F4C-A365-5236CA22B2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79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19063"/>
            <a:ext cx="889317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5000" dirty="0">
                <a:solidFill>
                  <a:schemeClr val="bg1"/>
                </a:solidFill>
                <a:latin typeface="Calibri" pitchFamily="34" charset="0"/>
              </a:rPr>
              <a:t>Introduction of study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76200" y="1133594"/>
            <a:ext cx="5410200" cy="595547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To evaluate the </a:t>
            </a:r>
            <a:r>
              <a:rPr lang="en-US" altLang="ko-KR" sz="2500" dirty="0" err="1">
                <a:ea typeface="굴림" charset="-127"/>
              </a:rPr>
              <a:t>sero</a:t>
            </a:r>
            <a:r>
              <a:rPr lang="en-US" altLang="ko-KR" sz="2500" dirty="0">
                <a:ea typeface="굴림" charset="-127"/>
              </a:rPr>
              <a:t>-prevalence of leptospirosis in pigs in Vietnam</a:t>
            </a:r>
          </a:p>
          <a:p>
            <a:pPr>
              <a:buFont typeface="Arial" charset="0"/>
              <a:buChar char="•"/>
            </a:pPr>
            <a:endParaRPr lang="en-US" altLang="ko-KR" sz="2500" dirty="0">
              <a:ea typeface="굴림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National Partner: National Center for Veterinary Diagnostics (NCVD)</a:t>
            </a:r>
          </a:p>
          <a:p>
            <a:pPr indent="101600" eaLnBrk="1" hangingPunct="1"/>
            <a:endParaRPr lang="en-US" altLang="ko-KR" sz="2000" dirty="0">
              <a:ea typeface="굴림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2500" dirty="0">
                <a:ea typeface="굴림" charset="-127"/>
              </a:rPr>
              <a:t>Swine blood samples from 10 provinces (Mar-Apr 2017)</a:t>
            </a:r>
          </a:p>
          <a:p>
            <a:pPr indent="101600"/>
            <a:r>
              <a:rPr lang="en-US" altLang="ko-KR" sz="2300" dirty="0">
                <a:ea typeface="굴림" charset="-127"/>
              </a:rPr>
              <a:t>- 200 samples / province</a:t>
            </a:r>
          </a:p>
          <a:p>
            <a:pPr indent="101600"/>
            <a:r>
              <a:rPr lang="en-US" altLang="ko-KR" sz="2300" dirty="0">
                <a:ea typeface="굴림" charset="-127"/>
              </a:rPr>
              <a:t>- Total sample: 2,000</a:t>
            </a:r>
          </a:p>
          <a:p>
            <a:pPr indent="101600"/>
            <a:r>
              <a:rPr lang="en-US" altLang="ko-KR" sz="2300" dirty="0">
                <a:ea typeface="굴림" charset="-127"/>
              </a:rPr>
              <a:t>- Small/medium size farms</a:t>
            </a:r>
          </a:p>
          <a:p>
            <a:pPr indent="101600"/>
            <a:endParaRPr lang="en-US" altLang="ko-KR" sz="2300" dirty="0">
              <a:ea typeface="굴림" charset="-127"/>
            </a:endParaRP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en-US" altLang="ko-KR" sz="2400" dirty="0">
                <a:ea typeface="굴림" charset="-127"/>
              </a:rPr>
              <a:t>Microscopic Agglutination Test was used for diagnosis</a:t>
            </a:r>
          </a:p>
          <a:p>
            <a:pPr indent="101600"/>
            <a:endParaRPr lang="en-US" altLang="ko-KR" sz="2300" dirty="0">
              <a:ea typeface="굴림" charset="-127"/>
            </a:endParaRPr>
          </a:p>
          <a:p>
            <a:pPr indent="101600"/>
            <a:endParaRPr lang="en-US" altLang="ko-KR" sz="2300" dirty="0">
              <a:ea typeface="굴림" charset="-127"/>
            </a:endParaRPr>
          </a:p>
        </p:txBody>
      </p:sp>
      <p:pic>
        <p:nvPicPr>
          <p:cNvPr id="10" name="Picture 9" descr="C:\Users\이후석\AppData\Local\Microsoft\Windows\INetCache\Content.Word\lepto.jpg">
            <a:extLst>
              <a:ext uri="{FF2B5EF4-FFF2-40B4-BE49-F238E27FC236}">
                <a16:creationId xmlns:a16="http://schemas.microsoft.com/office/drawing/2014/main" id="{E7F74E0D-CB86-4F28-9409-68577A55ACA1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239" y="1099901"/>
            <a:ext cx="3928761" cy="56390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0275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19063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3200" dirty="0" err="1">
                <a:solidFill>
                  <a:schemeClr val="bg1"/>
                </a:solidFill>
                <a:latin typeface="Calibri" pitchFamily="34" charset="0"/>
              </a:rPr>
              <a:t>Sero</a:t>
            </a:r>
            <a:r>
              <a:rPr lang="en-US" altLang="ko-KR" sz="3200" dirty="0">
                <a:solidFill>
                  <a:schemeClr val="bg1"/>
                </a:solidFill>
                <a:latin typeface="Calibri" pitchFamily="34" charset="0"/>
              </a:rPr>
              <a:t>-positive (%) for Leptospira </a:t>
            </a:r>
            <a:r>
              <a:rPr lang="en-US" altLang="ko-KR" sz="3200" dirty="0" err="1">
                <a:solidFill>
                  <a:schemeClr val="bg1"/>
                </a:solidFill>
                <a:latin typeface="Calibri" pitchFamily="34" charset="0"/>
              </a:rPr>
              <a:t>serovars</a:t>
            </a:r>
            <a:r>
              <a:rPr lang="en-US" altLang="ko-KR" sz="3200" dirty="0">
                <a:solidFill>
                  <a:schemeClr val="bg1"/>
                </a:solidFill>
                <a:latin typeface="Calibri" pitchFamily="34" charset="0"/>
              </a:rPr>
              <a:t> by province</a:t>
            </a:r>
            <a:endParaRPr lang="ko-KR" altLang="ko-KR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3E17A9-BA2A-4E9A-B032-8675C2D04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420286"/>
              </p:ext>
            </p:extLst>
          </p:nvPr>
        </p:nvGraphicFramePr>
        <p:xfrm>
          <a:off x="228600" y="1100139"/>
          <a:ext cx="8610600" cy="5605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9586">
                  <a:extLst>
                    <a:ext uri="{9D8B030D-6E8A-4147-A177-3AD203B41FA5}">
                      <a16:colId xmlns:a16="http://schemas.microsoft.com/office/drawing/2014/main" val="3392465508"/>
                    </a:ext>
                  </a:extLst>
                </a:gridCol>
                <a:gridCol w="2870507">
                  <a:extLst>
                    <a:ext uri="{9D8B030D-6E8A-4147-A177-3AD203B41FA5}">
                      <a16:colId xmlns:a16="http://schemas.microsoft.com/office/drawing/2014/main" val="1180914913"/>
                    </a:ext>
                  </a:extLst>
                </a:gridCol>
                <a:gridCol w="2870507">
                  <a:extLst>
                    <a:ext uri="{9D8B030D-6E8A-4147-A177-3AD203B41FA5}">
                      <a16:colId xmlns:a16="http://schemas.microsoft.com/office/drawing/2014/main" val="3880881678"/>
                    </a:ext>
                  </a:extLst>
                </a:gridCol>
              </a:tblGrid>
              <a:tr h="937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Province (no.)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Sero-positive samples</a:t>
                      </a:r>
                      <a:endParaRPr lang="ko-KR" sz="1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(a titer≥1:100 for any serovars)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Sero</a:t>
                      </a:r>
                      <a:r>
                        <a:rPr lang="en-US" sz="1700" dirty="0">
                          <a:effectLst/>
                        </a:rPr>
                        <a:t>-positive (%) with 95% CI</a:t>
                      </a:r>
                      <a:endParaRPr lang="ko-KR" sz="17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ko-KR" sz="17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7701022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Bac Giang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61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 dirty="0">
                          <a:effectLst/>
                        </a:rPr>
                        <a:t>30.5 (24.20-37.39)</a:t>
                      </a:r>
                      <a:endParaRPr lang="ko-KR" sz="17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0646673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Bac Ninh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45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22.5 (16.91-28.92)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8160402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Binh Duong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65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32.5 (26.06-39.47)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7735204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Dong Nai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38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19.0 (13.81-25.13)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3864339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Dong Thap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23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11.5 (7.43-16.75)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5745646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Hanoi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23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11.5 (7.43-16.75)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4616420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Quang Ngai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75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37.5 (30.77-44.61)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5704515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Quang Ninh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43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21.5 (16.02-27.85)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416852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Soc Trang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20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10.0 (6.22-15.02)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9303125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Thai Binh (200)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28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14.0 (9.51-19.59)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703212"/>
                  </a:ext>
                </a:extLst>
              </a:tr>
              <a:tr h="42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Total (2,000)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>
                          <a:effectLst/>
                        </a:rPr>
                        <a:t>421</a:t>
                      </a:r>
                      <a:endParaRPr lang="ko-KR" sz="17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700" dirty="0">
                          <a:effectLst/>
                        </a:rPr>
                        <a:t>21.05 (19.28-22.90)</a:t>
                      </a:r>
                      <a:endParaRPr lang="ko-KR" sz="17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5542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009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19063"/>
            <a:ext cx="9144000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3900" dirty="0">
                <a:solidFill>
                  <a:schemeClr val="bg1"/>
                </a:solidFill>
                <a:latin typeface="Calibri" pitchFamily="34" charset="0"/>
              </a:rPr>
              <a:t>MAT results by using 3 cutoff titers</a:t>
            </a:r>
            <a:endParaRPr lang="ko-KR" altLang="ko-KR" sz="3900" dirty="0">
              <a:solidFill>
                <a:schemeClr val="bg1"/>
              </a:solidFill>
              <a:latin typeface="Calibri" pitchFamily="34" charset="0"/>
            </a:endParaRPr>
          </a:p>
          <a:p>
            <a:endParaRPr lang="ko-KR" altLang="ko-KR" sz="22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33B5914-FB55-43AB-8CBF-8D7456EAE2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519566"/>
              </p:ext>
            </p:extLst>
          </p:nvPr>
        </p:nvGraphicFramePr>
        <p:xfrm>
          <a:off x="228600" y="1066800"/>
          <a:ext cx="8686800" cy="54864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1892">
                  <a:extLst>
                    <a:ext uri="{9D8B030D-6E8A-4147-A177-3AD203B41FA5}">
                      <a16:colId xmlns:a16="http://schemas.microsoft.com/office/drawing/2014/main" val="1752029200"/>
                    </a:ext>
                  </a:extLst>
                </a:gridCol>
                <a:gridCol w="1199232">
                  <a:extLst>
                    <a:ext uri="{9D8B030D-6E8A-4147-A177-3AD203B41FA5}">
                      <a16:colId xmlns:a16="http://schemas.microsoft.com/office/drawing/2014/main" val="3507303269"/>
                    </a:ext>
                  </a:extLst>
                </a:gridCol>
                <a:gridCol w="1871892">
                  <a:extLst>
                    <a:ext uri="{9D8B030D-6E8A-4147-A177-3AD203B41FA5}">
                      <a16:colId xmlns:a16="http://schemas.microsoft.com/office/drawing/2014/main" val="900138245"/>
                    </a:ext>
                  </a:extLst>
                </a:gridCol>
                <a:gridCol w="1871892">
                  <a:extLst>
                    <a:ext uri="{9D8B030D-6E8A-4147-A177-3AD203B41FA5}">
                      <a16:colId xmlns:a16="http://schemas.microsoft.com/office/drawing/2014/main" val="2497555646"/>
                    </a:ext>
                  </a:extLst>
                </a:gridCol>
                <a:gridCol w="1871892">
                  <a:extLst>
                    <a:ext uri="{9D8B030D-6E8A-4147-A177-3AD203B41FA5}">
                      <a16:colId xmlns:a16="http://schemas.microsoft.com/office/drawing/2014/main" val="3338279217"/>
                    </a:ext>
                  </a:extLst>
                </a:gridCol>
              </a:tblGrid>
              <a:tr h="5754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ko-KR" sz="15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Serovar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ko-KR" sz="15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Total samples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ko-KR" sz="15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≥ 1:100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ko-KR" sz="15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≥ 1:200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ko-KR" sz="15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≥ 400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0346079"/>
                  </a:ext>
                </a:extLst>
              </a:tr>
              <a:tr h="5754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ko-KR" sz="15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 (%, 95% CI)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ko-KR" sz="15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 (%, 95% CI)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ko-KR" sz="15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 (%, 95% CI)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2955760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Australis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45 (2.25, 1.65-3.00)  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4 (0.2, 0.005-0.05)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7975712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Autumnalis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 (0.05, 0.0001-0.28)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3285520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Bataviae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10 (0.5, 0.24-0.92)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 1 (0.05, 0.0001-0.28)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320929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Bratislava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193 (9.65, 8.39-11.03)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39 (1.95, 1.39-2.66)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8 (0.4, 0.17-0.79)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6717670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Canicola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45 (2.25, 1.65-3.00)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 (0.1, 0.01-0.36)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32683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Grippotyphosa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18 (0.9, 0.53-1.42)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 (0.1, 0.01-0.36)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2873305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 Icterohaemorrhagiae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22 (1.1, 0.69-1.66)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3 (0.15, 0.03-0.44)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695265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Javanica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13 (0.65, 0.35-1.11)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4 (0.2, 0.005-0.05)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0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6709435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Panama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87 (4.35, 3.50-5.34)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15 (0.75, 0.42-1.23)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2 (0.1, 0.01-0.36)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0476086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Pomona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31 (1.55, 1.06-2.19)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3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8710627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 err="1">
                          <a:effectLst/>
                        </a:rPr>
                        <a:t>Pyrogenes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122 (6.1, 5.09-7.24)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8 (0.4, 0.17-0.79)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4446710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Hardjo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0091245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Sakoebing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7787297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Tarassovi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91 (4.55, 3.68-5.56)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8 (0.4, 0.17-0.79)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1 (0.05, 0.0001-0.28)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1798337"/>
                  </a:ext>
                </a:extLst>
              </a:tr>
              <a:tr h="289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Patoc 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2,000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5 (0.25, 0.08-0.58)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>
                          <a:effectLst/>
                        </a:rPr>
                        <a:t>1 (0.05, 0.0001-0.28)</a:t>
                      </a:r>
                      <a:endParaRPr lang="ko-KR" sz="15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>
                          <a:effectLst/>
                        </a:rPr>
                        <a:t>0</a:t>
                      </a:r>
                      <a:endParaRPr lang="ko-KR" sz="15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1614516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10C9B776-A0DF-422E-8E81-87FD434D78AD}"/>
              </a:ext>
            </a:extLst>
          </p:cNvPr>
          <p:cNvGrpSpPr/>
          <p:nvPr/>
        </p:nvGrpSpPr>
        <p:grpSpPr>
          <a:xfrm>
            <a:off x="222504" y="2206463"/>
            <a:ext cx="8702040" cy="4056344"/>
            <a:chOff x="222504" y="2206463"/>
            <a:chExt cx="8702040" cy="405634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86301D-5E29-4B52-83AE-E05688A38C36}"/>
                </a:ext>
              </a:extLst>
            </p:cNvPr>
            <p:cNvSpPr/>
            <p:nvPr/>
          </p:nvSpPr>
          <p:spPr>
            <a:xfrm>
              <a:off x="237744" y="3050030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FBB3F0-8E72-4F67-9937-F2C5C19E49FE}"/>
                </a:ext>
              </a:extLst>
            </p:cNvPr>
            <p:cNvSpPr/>
            <p:nvPr/>
          </p:nvSpPr>
          <p:spPr>
            <a:xfrm>
              <a:off x="231648" y="3354830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3A571C0-CC9C-42B1-AA02-3074101C979F}"/>
                </a:ext>
              </a:extLst>
            </p:cNvPr>
            <p:cNvSpPr/>
            <p:nvPr/>
          </p:nvSpPr>
          <p:spPr>
            <a:xfrm>
              <a:off x="222504" y="4515291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067D5D-D006-4100-9505-D544731C5F20}"/>
                </a:ext>
              </a:extLst>
            </p:cNvPr>
            <p:cNvSpPr/>
            <p:nvPr/>
          </p:nvSpPr>
          <p:spPr>
            <a:xfrm>
              <a:off x="222504" y="2206463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289428-ED2C-4FBC-863C-B86877134981}"/>
                </a:ext>
              </a:extLst>
            </p:cNvPr>
            <p:cNvSpPr/>
            <p:nvPr/>
          </p:nvSpPr>
          <p:spPr>
            <a:xfrm>
              <a:off x="237744" y="5102346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04385C-C730-411C-A006-5BA2F795E00C}"/>
                </a:ext>
              </a:extLst>
            </p:cNvPr>
            <p:cNvSpPr/>
            <p:nvPr/>
          </p:nvSpPr>
          <p:spPr>
            <a:xfrm>
              <a:off x="231648" y="5958007"/>
              <a:ext cx="8686800" cy="304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577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A1A11-96BD-44B7-92FA-67773893D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8F62F30-7EEE-45EF-BFEB-C9B46EB8BE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9085903"/>
              </p:ext>
            </p:extLst>
          </p:nvPr>
        </p:nvGraphicFramePr>
        <p:xfrm>
          <a:off x="76200" y="1066800"/>
          <a:ext cx="8991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971A691-62E3-4834-9502-7DDBD79C6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-positive samples by </a:t>
            </a:r>
            <a:r>
              <a:rPr lang="en-US" altLang="ko-KR" sz="3000" dirty="0" err="1">
                <a:solidFill>
                  <a:schemeClr val="bg1"/>
                </a:solidFill>
                <a:latin typeface="Calibri" charset="0"/>
                <a:cs typeface="Calibri" charset="0"/>
              </a:rPr>
              <a:t>serovar</a:t>
            </a:r>
            <a:r>
              <a:rPr lang="en-US" altLang="ko-KR" sz="3000" dirty="0">
                <a:solidFill>
                  <a:schemeClr val="bg1"/>
                </a:solidFill>
                <a:latin typeface="Calibri" charset="0"/>
                <a:cs typeface="Calibri" charset="0"/>
              </a:rPr>
              <a:t> using cutoff titer ≥1:100</a:t>
            </a:r>
            <a:endParaRPr lang="en-US" sz="3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923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900" dirty="0" err="1">
                <a:solidFill>
                  <a:schemeClr val="bg1"/>
                </a:solidFill>
                <a:latin typeface="Calibri" pitchFamily="34" charset="0"/>
              </a:rPr>
              <a:t>Sero</a:t>
            </a:r>
            <a:r>
              <a:rPr lang="en-US" altLang="ko-KR" sz="2900" dirty="0">
                <a:solidFill>
                  <a:schemeClr val="bg1"/>
                </a:solidFill>
                <a:latin typeface="Calibri" pitchFamily="34" charset="0"/>
              </a:rPr>
              <a:t>-positive by age group in pigs using cut off titer </a:t>
            </a:r>
            <a:r>
              <a:rPr lang="ko-KR" altLang="ko-KR" sz="2900" dirty="0">
                <a:solidFill>
                  <a:schemeClr val="bg1"/>
                </a:solidFill>
                <a:latin typeface="Calibri" pitchFamily="34" charset="0"/>
              </a:rPr>
              <a:t>≥ </a:t>
            </a:r>
            <a:r>
              <a:rPr lang="en-US" altLang="ko-KR" sz="2900" dirty="0">
                <a:solidFill>
                  <a:schemeClr val="bg1"/>
                </a:solidFill>
                <a:latin typeface="Calibri" pitchFamily="34" charset="0"/>
              </a:rPr>
              <a:t>1:100</a:t>
            </a:r>
            <a:endParaRPr lang="ko-KR" altLang="ko-KR" sz="29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D12E4C7-6DEF-42D0-A4ED-FCF5367E4E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0363683"/>
              </p:ext>
            </p:extLst>
          </p:nvPr>
        </p:nvGraphicFramePr>
        <p:xfrm>
          <a:off x="152400" y="995809"/>
          <a:ext cx="8610600" cy="471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F23E152-76FF-48A0-BE85-5EE5318458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CAFS Logo">
            <a:extLst>
              <a:ext uri="{FF2B5EF4-FFF2-40B4-BE49-F238E27FC236}">
                <a16:creationId xmlns:a16="http://schemas.microsoft.com/office/drawing/2014/main" id="{5ADF4896-DE30-4616-923B-1445D5CBD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524BDF-51CB-4273-A735-DC72361009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187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dirty="0"/>
              <a:t>Leptospirosis in pigs may be a useful indicator of the human/animal burden in Vietnam</a:t>
            </a:r>
          </a:p>
          <a:p>
            <a:endParaRPr lang="en-US" altLang="ko-KR" sz="3000" dirty="0"/>
          </a:p>
          <a:p>
            <a:r>
              <a:rPr lang="en-US" altLang="ko-KR" dirty="0"/>
              <a:t>Wildlife may play an important role in the transmission of leptospirosis to </a:t>
            </a:r>
            <a:r>
              <a:rPr lang="en-GB" altLang="ko-KR" dirty="0"/>
              <a:t>domesticated pigs in Vietnam</a:t>
            </a:r>
            <a:endParaRPr lang="en-US" altLang="ko-KR" sz="3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2FCBF-69D3-4D9B-A647-919656463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5000" dirty="0">
                <a:solidFill>
                  <a:schemeClr val="bg1"/>
                </a:solidFill>
                <a:latin typeface="Calibri" charset="0"/>
                <a:cs typeface="Calibri" charset="0"/>
              </a:rPr>
              <a:t>Conclusion</a:t>
            </a:r>
            <a:endParaRPr lang="en-US" sz="5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C426BAC-5358-488A-8F2A-AA2A4DD381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CAFS Logo">
            <a:extLst>
              <a:ext uri="{FF2B5EF4-FFF2-40B4-BE49-F238E27FC236}">
                <a16:creationId xmlns:a16="http://schemas.microsoft.com/office/drawing/2014/main" id="{D4CB51CB-2105-41EA-9992-92BDF88CE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B7A95F-20BD-4D83-8BB5-27944C5DBBC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28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686800" cy="5257800"/>
          </a:xfrm>
        </p:spPr>
        <p:txBody>
          <a:bodyPr/>
          <a:lstStyle/>
          <a:p>
            <a:r>
              <a:rPr lang="en-US" sz="3000" dirty="0"/>
              <a:t>Currently, which types of </a:t>
            </a:r>
            <a:r>
              <a:rPr lang="en-US" sz="3000" dirty="0" err="1"/>
              <a:t>serovars</a:t>
            </a:r>
            <a:r>
              <a:rPr lang="en-US" sz="3000" dirty="0"/>
              <a:t> are commonly detected in humans and wildlife?</a:t>
            </a:r>
          </a:p>
          <a:p>
            <a:pPr marL="811213" indent="-365125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600" dirty="0"/>
              <a:t>Possible transmission </a:t>
            </a:r>
            <a:r>
              <a:rPr lang="en-US" altLang="ko-KR" sz="2600" dirty="0"/>
              <a:t>of leptospirosis </a:t>
            </a:r>
            <a:r>
              <a:rPr lang="en-US" sz="2600" dirty="0"/>
              <a:t>between wildlife and domestic animals/humans</a:t>
            </a:r>
          </a:p>
          <a:p>
            <a:pPr>
              <a:spcAft>
                <a:spcPts val="1200"/>
              </a:spcAft>
            </a:pPr>
            <a:r>
              <a:rPr lang="en-US" sz="3000" dirty="0"/>
              <a:t>To evaluate the association between leptospirosis and potential environmental risk factors (e.g. climate factors, rural vs urban)</a:t>
            </a:r>
          </a:p>
          <a:p>
            <a:r>
              <a:rPr lang="en-US" sz="3000" dirty="0"/>
              <a:t>To evaluate the seasonal and temporal patterns of leptospirosis in humans and animals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95EF01-C1BB-40BB-A86C-DA133A92D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5000" dirty="0">
                <a:solidFill>
                  <a:schemeClr val="bg1"/>
                </a:solidFill>
                <a:latin typeface="Calibri" charset="0"/>
                <a:cs typeface="Calibri" charset="0"/>
              </a:rPr>
              <a:t>Future directions</a:t>
            </a:r>
            <a:endParaRPr lang="en-US" sz="5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47B35D48-66D9-4117-9235-5EB41233B1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CAFS Logo">
            <a:extLst>
              <a:ext uri="{FF2B5EF4-FFF2-40B4-BE49-F238E27FC236}">
                <a16:creationId xmlns:a16="http://schemas.microsoft.com/office/drawing/2014/main" id="{17EA64B6-9EEA-4AF0-8980-BF7C7BEFA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6093FE-F0B5-4CC5-BBF8-9DC075281B8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07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912FCBF-69D3-4D9B-A647-919656463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4500" dirty="0">
                <a:solidFill>
                  <a:schemeClr val="bg1"/>
                </a:solidFill>
                <a:latin typeface="Calibri" charset="0"/>
                <a:cs typeface="Calibri" charset="0"/>
              </a:rPr>
              <a:t>Example: seasonality of leptospirosis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C426BAC-5358-488A-8F2A-AA2A4DD381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B7A95F-20BD-4D83-8BB5-27944C5DBBC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4FBD14-628A-4A44-9A52-D399F9A82EE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038225"/>
            <a:ext cx="5105400" cy="3533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90F22F-C707-4CD6-B5C1-29DE7A757BE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179194"/>
            <a:ext cx="3124200" cy="29406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A3FC73-E828-458B-BD6D-8FEEF377572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4317956"/>
            <a:ext cx="3124200" cy="2409311"/>
          </a:xfrm>
          <a:prstGeom prst="rect">
            <a:avLst/>
          </a:prstGeom>
        </p:spPr>
      </p:pic>
      <p:pic>
        <p:nvPicPr>
          <p:cNvPr id="12" name="Picture 2" descr="CCAFS Logo">
            <a:extLst>
              <a:ext uri="{FF2B5EF4-FFF2-40B4-BE49-F238E27FC236}">
                <a16:creationId xmlns:a16="http://schemas.microsoft.com/office/drawing/2014/main" id="{B4883369-0ACC-4EBE-B8CE-9C146C14F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389" y="6043613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155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259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3114"/>
            <a:ext cx="6096966" cy="4525963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marL="266700" indent="-266700"/>
            <a:r>
              <a:rPr lang="en-US" sz="4300" dirty="0"/>
              <a:t>A bacterial zoonotic disease </a:t>
            </a:r>
          </a:p>
          <a:p>
            <a:pPr marL="266700" indent="-266700"/>
            <a:endParaRPr lang="en-US" sz="4300" dirty="0"/>
          </a:p>
          <a:p>
            <a:pPr marL="266700" indent="-266700"/>
            <a:r>
              <a:rPr lang="en-US" altLang="ko-KR" sz="4300" dirty="0"/>
              <a:t>The genera Leptospira contains three species, namely </a:t>
            </a:r>
            <a:r>
              <a:rPr lang="en-US" altLang="ko-KR" sz="4300" i="1" dirty="0"/>
              <a:t>L.</a:t>
            </a:r>
            <a:r>
              <a:rPr lang="en-US" altLang="ko-KR" sz="4300" dirty="0"/>
              <a:t> </a:t>
            </a:r>
            <a:r>
              <a:rPr lang="en-US" altLang="ko-KR" sz="4300" i="1" dirty="0" err="1"/>
              <a:t>interrogans</a:t>
            </a:r>
            <a:r>
              <a:rPr lang="en-US" altLang="ko-KR" sz="4300" dirty="0"/>
              <a:t>, </a:t>
            </a:r>
            <a:r>
              <a:rPr lang="en-US" altLang="ko-KR" sz="4300" i="1" dirty="0"/>
              <a:t>L.</a:t>
            </a:r>
            <a:r>
              <a:rPr lang="en-US" altLang="ko-KR" sz="4300" dirty="0"/>
              <a:t> </a:t>
            </a:r>
            <a:r>
              <a:rPr lang="en-US" altLang="ko-KR" sz="4300" i="1" dirty="0" err="1"/>
              <a:t>biflexa</a:t>
            </a:r>
            <a:r>
              <a:rPr lang="en-US" altLang="ko-KR" sz="4300" dirty="0"/>
              <a:t> and </a:t>
            </a:r>
            <a:r>
              <a:rPr lang="en-US" altLang="ko-KR" sz="4300" i="1" dirty="0"/>
              <a:t>L.</a:t>
            </a:r>
            <a:r>
              <a:rPr lang="en-US" altLang="ko-KR" sz="4300" dirty="0"/>
              <a:t> </a:t>
            </a:r>
            <a:r>
              <a:rPr lang="en-US" altLang="ko-KR" sz="4300" i="1" dirty="0" err="1"/>
              <a:t>parva</a:t>
            </a:r>
            <a:endParaRPr lang="en-US" sz="4300" i="1" dirty="0"/>
          </a:p>
          <a:p>
            <a:pPr marL="266700" indent="-266700">
              <a:buNone/>
            </a:pPr>
            <a:endParaRPr lang="en-US" i="1" dirty="0"/>
          </a:p>
          <a:p>
            <a:pPr marL="266700" indent="-266700"/>
            <a:r>
              <a:rPr lang="en-US" sz="4300" dirty="0"/>
              <a:t>Pathogenic</a:t>
            </a:r>
            <a:r>
              <a:rPr lang="en-US" sz="4300" i="1" dirty="0"/>
              <a:t>: </a:t>
            </a:r>
            <a:r>
              <a:rPr lang="en-US" altLang="ko-KR" sz="4300" i="1" dirty="0"/>
              <a:t>L. </a:t>
            </a:r>
            <a:r>
              <a:rPr lang="en-US" altLang="ko-KR" sz="4300" i="1" dirty="0" err="1"/>
              <a:t>interrogans</a:t>
            </a:r>
            <a:endParaRPr lang="en-US" altLang="ko-KR" sz="4300" i="1" dirty="0"/>
          </a:p>
          <a:p>
            <a:pPr lvl="2"/>
            <a:r>
              <a:rPr lang="en-US" altLang="ko-KR" sz="3600" dirty="0"/>
              <a:t>Contains 24 </a:t>
            </a:r>
            <a:r>
              <a:rPr lang="en-US" altLang="ko-KR" sz="3600" dirty="0" err="1"/>
              <a:t>serogroups</a:t>
            </a:r>
            <a:endParaRPr lang="en-US" altLang="ko-KR" sz="3600" dirty="0"/>
          </a:p>
          <a:p>
            <a:pPr lvl="3"/>
            <a:r>
              <a:rPr lang="en-US" altLang="ko-KR" sz="3600" dirty="0"/>
              <a:t>More than 250 </a:t>
            </a:r>
            <a:r>
              <a:rPr lang="en-US" altLang="ko-KR" sz="3600" dirty="0" err="1"/>
              <a:t>serovars</a:t>
            </a:r>
            <a:endParaRPr lang="en-US" dirty="0"/>
          </a:p>
        </p:txBody>
      </p:sp>
      <p:pic>
        <p:nvPicPr>
          <p:cNvPr id="1026" name="Picture 2" descr="C:\Documents and Settings\lee687\Desktop\220px-Leptospira_scanning_micrograp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966" y="1283114"/>
            <a:ext cx="2970834" cy="2283204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659D22-79BB-4042-9378-A229097E6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3900" dirty="0">
                <a:solidFill>
                  <a:schemeClr val="lt1"/>
                </a:solidFill>
                <a:latin typeface="Arial"/>
                <a:cs typeface="Arial"/>
              </a:rPr>
              <a:t>What is leptospirosis?</a:t>
            </a:r>
          </a:p>
        </p:txBody>
      </p:sp>
      <p:pic>
        <p:nvPicPr>
          <p:cNvPr id="10" name="Picture 6" descr="Leptospirosis bacteria">
            <a:extLst>
              <a:ext uri="{FF2B5EF4-FFF2-40B4-BE49-F238E27FC236}">
                <a16:creationId xmlns:a16="http://schemas.microsoft.com/office/drawing/2014/main" id="{AFA9AF43-E38B-4F2C-BFDA-4D3F403A4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966" y="3733983"/>
            <a:ext cx="2970834" cy="236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C0DEBD-15B0-4872-89FC-A2E62D5711A0}"/>
              </a:ext>
            </a:extLst>
          </p:cNvPr>
          <p:cNvSpPr txBox="1"/>
          <p:nvPr/>
        </p:nvSpPr>
        <p:spPr>
          <a:xfrm>
            <a:off x="6062239" y="6108453"/>
            <a:ext cx="32341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/>
              <a:t>Source: CDC’s Public Health Image Library)</a:t>
            </a:r>
            <a:endParaRPr lang="ko-KR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89949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4800600" cy="5562600"/>
          </a:xfrm>
        </p:spPr>
        <p:txBody>
          <a:bodyPr>
            <a:normAutofit/>
          </a:bodyPr>
          <a:lstStyle/>
          <a:p>
            <a:pPr marL="266700" lvl="1" indent="-2667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Transmitted to humans from domestic/wild animals (e.g. rats, dogs, pigs and raccoon)</a:t>
            </a:r>
          </a:p>
          <a:p>
            <a:pPr>
              <a:spcAft>
                <a:spcPts val="600"/>
              </a:spcAft>
            </a:pPr>
            <a:r>
              <a:rPr lang="en-US" sz="2700" dirty="0"/>
              <a:t>Transmitted though breaks in the skin or intact mucus membranes</a:t>
            </a:r>
          </a:p>
          <a:p>
            <a:pPr>
              <a:spcAft>
                <a:spcPts val="600"/>
              </a:spcAft>
            </a:pPr>
            <a:r>
              <a:rPr lang="en-US" sz="2700" dirty="0"/>
              <a:t>Indirect contact (soil, water, feed) with infected urine</a:t>
            </a:r>
          </a:p>
          <a:p>
            <a:r>
              <a:rPr lang="en-US" sz="2700" dirty="0"/>
              <a:t>Occupational disease of animal handling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EE6A36-791C-4527-8C85-08F860FED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3900" dirty="0">
                <a:solidFill>
                  <a:schemeClr val="lt1"/>
                </a:solidFill>
                <a:latin typeface="Arial"/>
                <a:cs typeface="Arial"/>
              </a:rPr>
              <a:t>Modes of transmission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602CBC-CB54-4209-9517-600E489AD1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143000"/>
            <a:ext cx="4114800" cy="4953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5102A8-A8FF-4F9D-9C10-426209AD5895}"/>
              </a:ext>
            </a:extLst>
          </p:cNvPr>
          <p:cNvSpPr txBox="1"/>
          <p:nvPr/>
        </p:nvSpPr>
        <p:spPr>
          <a:xfrm>
            <a:off x="4875353" y="6097447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/>
              <a:t>Source: </a:t>
            </a:r>
            <a:r>
              <a:rPr lang="en-GB" altLang="ko-KR" sz="1500" dirty="0"/>
              <a:t>Chapter 107 - Leptospira and Leptospirosis</a:t>
            </a:r>
          </a:p>
          <a:p>
            <a:r>
              <a:rPr lang="en-US" altLang="ko-KR" sz="1500" dirty="0"/>
              <a:t>Molecular Medical Microbiology (Second Edition)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203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574362"/>
              </p:ext>
            </p:extLst>
          </p:nvPr>
        </p:nvGraphicFramePr>
        <p:xfrm>
          <a:off x="228600" y="1219200"/>
          <a:ext cx="861060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6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Common</a:t>
                      </a:r>
                      <a:r>
                        <a:rPr lang="en-US" sz="2000" baseline="0" dirty="0"/>
                        <a:t> infections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Possible 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Canicola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Icterohemorrhagiae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Grippotyphosa</a:t>
                      </a:r>
                      <a:r>
                        <a:rPr lang="en-US" sz="2000" dirty="0"/>
                        <a:t>, Pomona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Bratislava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Cats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rarely infected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Cattle and deer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Hardjobovis</a:t>
                      </a:r>
                      <a:r>
                        <a:rPr lang="en-US" sz="2000" dirty="0"/>
                        <a:t>, Pomona, </a:t>
                      </a:r>
                      <a:r>
                        <a:rPr lang="en-US" sz="2000" dirty="0" err="1"/>
                        <a:t>Grippotyphosa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Icterohemorrhagiae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Australis, </a:t>
                      </a:r>
                      <a:r>
                        <a:rPr lang="en-US" sz="2000" dirty="0" err="1"/>
                        <a:t>Autumnalis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Canicola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Bataviae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Hebdomadis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Krematosis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Tarassovi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Sejroe</a:t>
                      </a:r>
                      <a:r>
                        <a:rPr lang="en-US" sz="2000" dirty="0"/>
                        <a:t>, Bratislava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Pigs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Pomona, Bratislava, Canicola, Tarassovi, Icterohemorrhagiae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Grippotyphosa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Sejroe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Sheep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Pomona, </a:t>
                      </a:r>
                      <a:r>
                        <a:rPr lang="en-US" sz="2000" dirty="0" err="1"/>
                        <a:t>Grippotyphosa</a:t>
                      </a:r>
                      <a:r>
                        <a:rPr lang="en-US" sz="2000" dirty="0"/>
                        <a:t>, Bratislava, </a:t>
                      </a:r>
                      <a:r>
                        <a:rPr lang="en-US" sz="2000" dirty="0" err="1"/>
                        <a:t>Hardjo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Horses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Pomona, Bratislava, Canicola, Icterohemorrhagiae, Sejroe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51169AC-7474-492C-9B63-CD44A106F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3900" dirty="0">
                <a:solidFill>
                  <a:schemeClr val="lt1"/>
                </a:solidFill>
                <a:latin typeface="Arial"/>
                <a:cs typeface="Arial"/>
              </a:rPr>
              <a:t>Host animals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E7BA4-6508-46C2-B91D-CB5C1F2CA322}"/>
              </a:ext>
            </a:extLst>
          </p:cNvPr>
          <p:cNvSpPr txBox="1"/>
          <p:nvPr/>
        </p:nvSpPr>
        <p:spPr>
          <a:xfrm>
            <a:off x="228600" y="62484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dirty="0"/>
              <a:t>Reference</a:t>
            </a:r>
            <a:r>
              <a:rPr lang="en-US" altLang="ko-KR" sz="1300" dirty="0"/>
              <a:t>: Bharti, A.R., Nally, J.E., </a:t>
            </a:r>
            <a:r>
              <a:rPr lang="en-US" altLang="ko-KR" sz="1300" dirty="0" err="1"/>
              <a:t>Ricaldi</a:t>
            </a:r>
            <a:r>
              <a:rPr lang="en-US" altLang="ko-KR" sz="1300" dirty="0"/>
              <a:t>, J.N., Matthias, M.A., Diaz, M.M., Lovett, M.A., </a:t>
            </a:r>
            <a:r>
              <a:rPr lang="en-US" altLang="ko-KR" sz="1300" dirty="0" err="1"/>
              <a:t>Levett</a:t>
            </a:r>
            <a:r>
              <a:rPr lang="en-US" altLang="ko-KR" sz="1300" dirty="0"/>
              <a:t>, P.N., Gilman, R.H., </a:t>
            </a:r>
            <a:r>
              <a:rPr lang="en-US" altLang="ko-KR" sz="1300" dirty="0" err="1"/>
              <a:t>Willig</a:t>
            </a:r>
            <a:r>
              <a:rPr lang="en-US" altLang="ko-KR" sz="1300" dirty="0"/>
              <a:t>, M.R., </a:t>
            </a:r>
            <a:r>
              <a:rPr lang="en-US" altLang="ko-KR" sz="1300" dirty="0" err="1"/>
              <a:t>Gotuzzo</a:t>
            </a:r>
            <a:r>
              <a:rPr lang="en-US" altLang="ko-KR" sz="1300" dirty="0"/>
              <a:t>, E., 2003. Leptospirosis: a zoonotic disease of global importance. Lance Infect. Dis. 3, 757-771.</a:t>
            </a:r>
            <a:endParaRPr lang="ko-KR" altLang="ko-KR" sz="13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192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659D22-79BB-4042-9378-A229097E6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3900" dirty="0">
                <a:solidFill>
                  <a:schemeClr val="lt1"/>
                </a:solidFill>
                <a:latin typeface="Arial"/>
                <a:cs typeface="Arial"/>
              </a:rPr>
              <a:t>Incidence rate in the Asia Pacific region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B06D43-5FE9-48F2-B868-5A2578CC3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69313D-61A7-4A44-B76A-528FD08E25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032993"/>
            <a:ext cx="8229600" cy="51392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0E91D8-F597-4137-BC88-8718D798C105}"/>
              </a:ext>
            </a:extLst>
          </p:cNvPr>
          <p:cNvSpPr txBox="1"/>
          <p:nvPr/>
        </p:nvSpPr>
        <p:spPr>
          <a:xfrm>
            <a:off x="152400" y="6172200"/>
            <a:ext cx="838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/>
              <a:t>Reference</a:t>
            </a:r>
            <a:r>
              <a:rPr lang="en-US" altLang="ko-KR" sz="1500" dirty="0"/>
              <a:t>: </a:t>
            </a:r>
            <a:r>
              <a:rPr lang="en-US" altLang="ko-KR" sz="1500" dirty="0" err="1"/>
              <a:t>Victoriano</a:t>
            </a:r>
            <a:r>
              <a:rPr lang="en-US" altLang="ko-KR" sz="1500" dirty="0"/>
              <a:t>, A. F. B., </a:t>
            </a:r>
            <a:r>
              <a:rPr lang="en-US" altLang="ko-KR" sz="1500" dirty="0" err="1"/>
              <a:t>Smythe</a:t>
            </a:r>
            <a:r>
              <a:rPr lang="en-US" altLang="ko-KR" sz="1500" dirty="0"/>
              <a:t>, L. D., </a:t>
            </a:r>
            <a:r>
              <a:rPr lang="en-US" altLang="ko-KR" sz="1500" dirty="0" err="1"/>
              <a:t>Gloriani-Barzaga</a:t>
            </a:r>
            <a:r>
              <a:rPr lang="en-US" altLang="ko-KR" sz="1500" dirty="0"/>
              <a:t>, N., </a:t>
            </a:r>
            <a:r>
              <a:rPr lang="en-US" altLang="ko-KR" sz="1500" dirty="0" err="1"/>
              <a:t>Cavinta</a:t>
            </a:r>
            <a:r>
              <a:rPr lang="en-US" altLang="ko-KR" sz="1500" dirty="0"/>
              <a:t>, L. L., Kasai, T., </a:t>
            </a:r>
            <a:r>
              <a:rPr lang="en-US" altLang="ko-KR" sz="1500" dirty="0" err="1"/>
              <a:t>Limpakarnjanarat</a:t>
            </a:r>
            <a:r>
              <a:rPr lang="en-US" altLang="ko-KR" sz="1500" dirty="0"/>
              <a:t>, K., ... &amp; Yanagihara, Y. (2009). Leptospirosis in the Asia Pacific region. </a:t>
            </a:r>
            <a:r>
              <a:rPr lang="en-US" altLang="ko-KR" sz="1500" i="1" dirty="0"/>
              <a:t>BMC infectious diseases</a:t>
            </a:r>
            <a:r>
              <a:rPr lang="en-US" altLang="ko-KR" sz="1500" dirty="0"/>
              <a:t>, </a:t>
            </a:r>
            <a:r>
              <a:rPr lang="en-US" altLang="ko-KR" sz="1500" i="1" dirty="0"/>
              <a:t>9</a:t>
            </a:r>
            <a:r>
              <a:rPr lang="en-US" altLang="ko-KR" sz="1500" dirty="0"/>
              <a:t>(1), 147.</a:t>
            </a:r>
            <a:endParaRPr lang="ko-KR" altLang="en-US" sz="15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0FD92D-8DEC-4ACB-9112-BC2623499E0F}"/>
              </a:ext>
            </a:extLst>
          </p:cNvPr>
          <p:cNvSpPr/>
          <p:nvPr/>
        </p:nvSpPr>
        <p:spPr>
          <a:xfrm>
            <a:off x="3810000" y="2590800"/>
            <a:ext cx="609600" cy="152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44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590801"/>
            <a:ext cx="9144000" cy="1447799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ko-KR" sz="5000" dirty="0">
                <a:solidFill>
                  <a:schemeClr val="lt1"/>
                </a:solidFill>
                <a:latin typeface="Arial"/>
                <a:cs typeface="Arial"/>
              </a:rPr>
              <a:t>Research I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59746E8E-8F9E-463F-9FE7-986A8EEB8B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165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CAFS Logo">
            <a:extLst>
              <a:ext uri="{FF2B5EF4-FFF2-40B4-BE49-F238E27FC236}">
                <a16:creationId xmlns:a16="http://schemas.microsoft.com/office/drawing/2014/main" id="{112C66CC-1FC6-4ABD-BD30-A26126B3B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925" y="5983288"/>
            <a:ext cx="2149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DAC4B6-0440-4411-B475-BF92A7CD56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36" y="6061238"/>
            <a:ext cx="1728553" cy="6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6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Rectangle 14"/>
          <p:cNvSpPr>
            <a:spLocks noChangeArrowheads="1"/>
          </p:cNvSpPr>
          <p:nvPr/>
        </p:nvSpPr>
        <p:spPr bwMode="auto">
          <a:xfrm>
            <a:off x="4991101" y="3088964"/>
            <a:ext cx="1139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1500" dirty="0">
                <a:latin typeface="+mn-lt"/>
                <a:cs typeface="Arial" panose="020B0604020202020204" pitchFamily="34" charset="0"/>
              </a:rPr>
              <a:t>Decision support tools</a:t>
            </a:r>
          </a:p>
        </p:txBody>
      </p:sp>
      <p:sp>
        <p:nvSpPr>
          <p:cNvPr id="10245" name="Rectangle 16"/>
          <p:cNvSpPr>
            <a:spLocks noChangeArrowheads="1"/>
          </p:cNvSpPr>
          <p:nvPr/>
        </p:nvSpPr>
        <p:spPr bwMode="auto">
          <a:xfrm>
            <a:off x="6704013" y="3081340"/>
            <a:ext cx="992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1500" dirty="0">
                <a:ea typeface="宋体" pitchFamily="2" charset="-122"/>
              </a:rPr>
              <a:t>Notification</a:t>
            </a:r>
          </a:p>
          <a:p>
            <a:r>
              <a:rPr lang="en-US" altLang="zh-CN" sz="1500" dirty="0">
                <a:ea typeface="宋体" pitchFamily="2" charset="-122"/>
              </a:rPr>
              <a:t>to farmers</a:t>
            </a:r>
          </a:p>
        </p:txBody>
      </p:sp>
      <p:sp>
        <p:nvSpPr>
          <p:cNvPr id="20501" name="Line 23"/>
          <p:cNvSpPr>
            <a:spLocks noChangeShapeType="1"/>
          </p:cNvSpPr>
          <p:nvPr/>
        </p:nvSpPr>
        <p:spPr bwMode="auto">
          <a:xfrm flipV="1">
            <a:off x="629840" y="3973278"/>
            <a:ext cx="1579960" cy="9609"/>
          </a:xfrm>
          <a:prstGeom prst="line">
            <a:avLst/>
          </a:prstGeom>
          <a:noFill/>
          <a:ln w="57150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02" name="Freeform 24"/>
          <p:cNvSpPr>
            <a:spLocks noEditPoints="1"/>
          </p:cNvSpPr>
          <p:nvPr/>
        </p:nvSpPr>
        <p:spPr bwMode="auto">
          <a:xfrm>
            <a:off x="2212421" y="3982887"/>
            <a:ext cx="73579" cy="870943"/>
          </a:xfrm>
          <a:custGeom>
            <a:avLst/>
            <a:gdLst>
              <a:gd name="T0" fmla="*/ 54637 w 96"/>
              <a:gd name="T1" fmla="*/ 7507 h 785"/>
              <a:gd name="T2" fmla="*/ 54637 w 96"/>
              <a:gd name="T3" fmla="*/ 699066 h 785"/>
              <a:gd name="T4" fmla="*/ 46832 w 96"/>
              <a:gd name="T5" fmla="*/ 706573 h 785"/>
              <a:gd name="T6" fmla="*/ 39026 w 96"/>
              <a:gd name="T7" fmla="*/ 699066 h 785"/>
              <a:gd name="T8" fmla="*/ 39026 w 96"/>
              <a:gd name="T9" fmla="*/ 7507 h 785"/>
              <a:gd name="T10" fmla="*/ 46832 w 96"/>
              <a:gd name="T11" fmla="*/ 0 h 785"/>
              <a:gd name="T12" fmla="*/ 54637 w 96"/>
              <a:gd name="T13" fmla="*/ 7507 h 785"/>
              <a:gd name="T14" fmla="*/ 93663 w 96"/>
              <a:gd name="T15" fmla="*/ 646519 h 785"/>
              <a:gd name="T16" fmla="*/ 46832 w 96"/>
              <a:gd name="T17" fmla="*/ 736600 h 785"/>
              <a:gd name="T18" fmla="*/ 0 w 96"/>
              <a:gd name="T19" fmla="*/ 646519 h 785"/>
              <a:gd name="T20" fmla="*/ 93663 w 96"/>
              <a:gd name="T21" fmla="*/ 646519 h 78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6" h="785">
                <a:moveTo>
                  <a:pt x="56" y="8"/>
                </a:moveTo>
                <a:lnTo>
                  <a:pt x="56" y="745"/>
                </a:lnTo>
                <a:cubicBezTo>
                  <a:pt x="56" y="749"/>
                  <a:pt x="52" y="753"/>
                  <a:pt x="48" y="753"/>
                </a:cubicBezTo>
                <a:cubicBezTo>
                  <a:pt x="44" y="753"/>
                  <a:pt x="40" y="749"/>
                  <a:pt x="40" y="745"/>
                </a:cubicBezTo>
                <a:lnTo>
                  <a:pt x="40" y="8"/>
                </a:lnTo>
                <a:cubicBezTo>
                  <a:pt x="40" y="4"/>
                  <a:pt x="44" y="0"/>
                  <a:pt x="48" y="0"/>
                </a:cubicBezTo>
                <a:cubicBezTo>
                  <a:pt x="52" y="0"/>
                  <a:pt x="56" y="4"/>
                  <a:pt x="56" y="8"/>
                </a:cubicBezTo>
                <a:close/>
                <a:moveTo>
                  <a:pt x="96" y="689"/>
                </a:moveTo>
                <a:lnTo>
                  <a:pt x="48" y="785"/>
                </a:lnTo>
                <a:lnTo>
                  <a:pt x="0" y="689"/>
                </a:lnTo>
                <a:lnTo>
                  <a:pt x="96" y="689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03" name="Freeform 25"/>
          <p:cNvSpPr>
            <a:spLocks noEditPoints="1"/>
          </p:cNvSpPr>
          <p:nvPr/>
        </p:nvSpPr>
        <p:spPr bwMode="auto">
          <a:xfrm>
            <a:off x="4478993" y="3795712"/>
            <a:ext cx="550207" cy="90488"/>
          </a:xfrm>
          <a:custGeom>
            <a:avLst/>
            <a:gdLst>
              <a:gd name="T0" fmla="*/ 7726 w 526"/>
              <a:gd name="T1" fmla="*/ 37703 h 96"/>
              <a:gd name="T2" fmla="*/ 469369 w 526"/>
              <a:gd name="T3" fmla="*/ 37703 h 96"/>
              <a:gd name="T4" fmla="*/ 477095 w 526"/>
              <a:gd name="T5" fmla="*/ 45244 h 96"/>
              <a:gd name="T6" fmla="*/ 469369 w 526"/>
              <a:gd name="T7" fmla="*/ 52785 h 96"/>
              <a:gd name="T8" fmla="*/ 7726 w 526"/>
              <a:gd name="T9" fmla="*/ 52785 h 96"/>
              <a:gd name="T10" fmla="*/ 0 w 526"/>
              <a:gd name="T11" fmla="*/ 45244 h 96"/>
              <a:gd name="T12" fmla="*/ 7726 w 526"/>
              <a:gd name="T13" fmla="*/ 37703 h 96"/>
              <a:gd name="T14" fmla="*/ 415285 w 526"/>
              <a:gd name="T15" fmla="*/ 0 h 96"/>
              <a:gd name="T16" fmla="*/ 508000 w 526"/>
              <a:gd name="T17" fmla="*/ 45244 h 96"/>
              <a:gd name="T18" fmla="*/ 415285 w 526"/>
              <a:gd name="T19" fmla="*/ 90488 h 96"/>
              <a:gd name="T20" fmla="*/ 415285 w 526"/>
              <a:gd name="T21" fmla="*/ 0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26" h="96">
                <a:moveTo>
                  <a:pt x="8" y="40"/>
                </a:moveTo>
                <a:lnTo>
                  <a:pt x="486" y="40"/>
                </a:lnTo>
                <a:cubicBezTo>
                  <a:pt x="490" y="40"/>
                  <a:pt x="494" y="44"/>
                  <a:pt x="494" y="48"/>
                </a:cubicBezTo>
                <a:cubicBezTo>
                  <a:pt x="494" y="53"/>
                  <a:pt x="490" y="56"/>
                  <a:pt x="486" y="56"/>
                </a:cubicBezTo>
                <a:lnTo>
                  <a:pt x="8" y="56"/>
                </a:lnTo>
                <a:cubicBezTo>
                  <a:pt x="4" y="56"/>
                  <a:pt x="0" y="53"/>
                  <a:pt x="0" y="48"/>
                </a:cubicBezTo>
                <a:cubicBezTo>
                  <a:pt x="0" y="44"/>
                  <a:pt x="4" y="40"/>
                  <a:pt x="8" y="40"/>
                </a:cubicBezTo>
                <a:close/>
                <a:moveTo>
                  <a:pt x="430" y="0"/>
                </a:moveTo>
                <a:lnTo>
                  <a:pt x="526" y="48"/>
                </a:lnTo>
                <a:lnTo>
                  <a:pt x="430" y="96"/>
                </a:lnTo>
                <a:lnTo>
                  <a:pt x="430" y="0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04" name="Freeform 26"/>
          <p:cNvSpPr>
            <a:spLocks noEditPoints="1"/>
          </p:cNvSpPr>
          <p:nvPr/>
        </p:nvSpPr>
        <p:spPr bwMode="auto">
          <a:xfrm>
            <a:off x="6019800" y="3795713"/>
            <a:ext cx="549275" cy="90487"/>
          </a:xfrm>
          <a:custGeom>
            <a:avLst/>
            <a:gdLst>
              <a:gd name="T0" fmla="*/ 7733 w 698"/>
              <a:gd name="T1" fmla="*/ 37703 h 96"/>
              <a:gd name="T2" fmla="*/ 636024 w 698"/>
              <a:gd name="T3" fmla="*/ 37703 h 96"/>
              <a:gd name="T4" fmla="*/ 643757 w 698"/>
              <a:gd name="T5" fmla="*/ 45244 h 96"/>
              <a:gd name="T6" fmla="*/ 636024 w 698"/>
              <a:gd name="T7" fmla="*/ 52784 h 96"/>
              <a:gd name="T8" fmla="*/ 7733 w 698"/>
              <a:gd name="T9" fmla="*/ 52784 h 96"/>
              <a:gd name="T10" fmla="*/ 0 w 698"/>
              <a:gd name="T11" fmla="*/ 45244 h 96"/>
              <a:gd name="T12" fmla="*/ 7733 w 698"/>
              <a:gd name="T13" fmla="*/ 37703 h 96"/>
              <a:gd name="T14" fmla="*/ 581894 w 698"/>
              <a:gd name="T15" fmla="*/ 0 h 96"/>
              <a:gd name="T16" fmla="*/ 674688 w 698"/>
              <a:gd name="T17" fmla="*/ 45244 h 96"/>
              <a:gd name="T18" fmla="*/ 581894 w 698"/>
              <a:gd name="T19" fmla="*/ 90487 h 96"/>
              <a:gd name="T20" fmla="*/ 581894 w 698"/>
              <a:gd name="T21" fmla="*/ 0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98" h="96">
                <a:moveTo>
                  <a:pt x="8" y="40"/>
                </a:moveTo>
                <a:lnTo>
                  <a:pt x="658" y="40"/>
                </a:lnTo>
                <a:cubicBezTo>
                  <a:pt x="662" y="40"/>
                  <a:pt x="666" y="43"/>
                  <a:pt x="666" y="48"/>
                </a:cubicBezTo>
                <a:cubicBezTo>
                  <a:pt x="666" y="52"/>
                  <a:pt x="662" y="56"/>
                  <a:pt x="658" y="56"/>
                </a:cubicBezTo>
                <a:lnTo>
                  <a:pt x="8" y="56"/>
                </a:lnTo>
                <a:cubicBezTo>
                  <a:pt x="4" y="56"/>
                  <a:pt x="0" y="52"/>
                  <a:pt x="0" y="48"/>
                </a:cubicBezTo>
                <a:cubicBezTo>
                  <a:pt x="0" y="43"/>
                  <a:pt x="4" y="40"/>
                  <a:pt x="8" y="40"/>
                </a:cubicBezTo>
                <a:close/>
                <a:moveTo>
                  <a:pt x="602" y="0"/>
                </a:moveTo>
                <a:lnTo>
                  <a:pt x="698" y="48"/>
                </a:lnTo>
                <a:lnTo>
                  <a:pt x="602" y="96"/>
                </a:lnTo>
                <a:lnTo>
                  <a:pt x="602" y="0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06" name="Freeform 28"/>
          <p:cNvSpPr>
            <a:spLocks noEditPoints="1"/>
          </p:cNvSpPr>
          <p:nvPr/>
        </p:nvSpPr>
        <p:spPr bwMode="auto">
          <a:xfrm>
            <a:off x="7086600" y="4876800"/>
            <a:ext cx="533400" cy="149653"/>
          </a:xfrm>
          <a:custGeom>
            <a:avLst/>
            <a:gdLst>
              <a:gd name="T0" fmla="*/ 4440 w 698"/>
              <a:gd name="T1" fmla="*/ 30427 h 96"/>
              <a:gd name="T2" fmla="*/ 365152 w 698"/>
              <a:gd name="T3" fmla="*/ 30427 h 96"/>
              <a:gd name="T4" fmla="*/ 369592 w 698"/>
              <a:gd name="T5" fmla="*/ 36513 h 96"/>
              <a:gd name="T6" fmla="*/ 365152 w 698"/>
              <a:gd name="T7" fmla="*/ 42598 h 96"/>
              <a:gd name="T8" fmla="*/ 4440 w 698"/>
              <a:gd name="T9" fmla="*/ 42598 h 96"/>
              <a:gd name="T10" fmla="*/ 0 w 698"/>
              <a:gd name="T11" fmla="*/ 36513 h 96"/>
              <a:gd name="T12" fmla="*/ 4440 w 698"/>
              <a:gd name="T13" fmla="*/ 30427 h 96"/>
              <a:gd name="T14" fmla="*/ 334076 w 698"/>
              <a:gd name="T15" fmla="*/ 0 h 96"/>
              <a:gd name="T16" fmla="*/ 387350 w 698"/>
              <a:gd name="T17" fmla="*/ 36513 h 96"/>
              <a:gd name="T18" fmla="*/ 334076 w 698"/>
              <a:gd name="T19" fmla="*/ 73025 h 96"/>
              <a:gd name="T20" fmla="*/ 334076 w 698"/>
              <a:gd name="T21" fmla="*/ 0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98" h="96">
                <a:moveTo>
                  <a:pt x="8" y="40"/>
                </a:moveTo>
                <a:lnTo>
                  <a:pt x="658" y="40"/>
                </a:lnTo>
                <a:cubicBezTo>
                  <a:pt x="663" y="40"/>
                  <a:pt x="666" y="43"/>
                  <a:pt x="666" y="48"/>
                </a:cubicBezTo>
                <a:cubicBezTo>
                  <a:pt x="666" y="52"/>
                  <a:pt x="663" y="56"/>
                  <a:pt x="658" y="56"/>
                </a:cubicBezTo>
                <a:lnTo>
                  <a:pt x="8" y="56"/>
                </a:lnTo>
                <a:cubicBezTo>
                  <a:pt x="4" y="56"/>
                  <a:pt x="0" y="52"/>
                  <a:pt x="0" y="48"/>
                </a:cubicBezTo>
                <a:cubicBezTo>
                  <a:pt x="0" y="43"/>
                  <a:pt x="4" y="40"/>
                  <a:pt x="8" y="40"/>
                </a:cubicBezTo>
                <a:close/>
                <a:moveTo>
                  <a:pt x="602" y="0"/>
                </a:moveTo>
                <a:lnTo>
                  <a:pt x="698" y="48"/>
                </a:lnTo>
                <a:lnTo>
                  <a:pt x="602" y="96"/>
                </a:lnTo>
                <a:lnTo>
                  <a:pt x="602" y="0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88892" y="4567903"/>
            <a:ext cx="1282708" cy="16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altLang="zh-CN" sz="1500" dirty="0">
                <a:cs typeface="Arial" panose="020B0604020202020204" pitchFamily="34" charset="0"/>
              </a:rPr>
              <a:t>Climate </a:t>
            </a:r>
            <a:r>
              <a:rPr lang="en-US" altLang="zh-CN" sz="1500" dirty="0">
                <a:latin typeface="+mn-lt"/>
                <a:cs typeface="Arial" panose="020B0604020202020204" pitchFamily="34" charset="0"/>
              </a:rPr>
              <a:t>Data</a:t>
            </a:r>
          </a:p>
        </p:txBody>
      </p:sp>
      <p:pic>
        <p:nvPicPr>
          <p:cNvPr id="10251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3435213"/>
            <a:ext cx="1047196" cy="108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1" name="Line 33"/>
          <p:cNvSpPr>
            <a:spLocks noChangeShapeType="1"/>
          </p:cNvSpPr>
          <p:nvPr/>
        </p:nvSpPr>
        <p:spPr bwMode="auto">
          <a:xfrm flipH="1" flipV="1">
            <a:off x="7086600" y="3962400"/>
            <a:ext cx="0" cy="937564"/>
          </a:xfrm>
          <a:prstGeom prst="line">
            <a:avLst/>
          </a:prstGeom>
          <a:noFill/>
          <a:ln w="57150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96201" y="4876800"/>
            <a:ext cx="102135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76200" y="5935663"/>
            <a:ext cx="22098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1500" dirty="0">
                <a:latin typeface="+mn-lt"/>
                <a:cs typeface="Arial" panose="020B0604020202020204" pitchFamily="34" charset="0"/>
              </a:rPr>
              <a:t>Zoonotic/livestock diseases </a:t>
            </a:r>
          </a:p>
          <a:p>
            <a:pPr>
              <a:defRPr/>
            </a:pPr>
            <a:r>
              <a:rPr lang="en-US" altLang="zh-CN" sz="1500" dirty="0">
                <a:latin typeface="+mn-lt"/>
                <a:cs typeface="Arial" panose="020B0604020202020204" pitchFamily="34" charset="0"/>
              </a:rPr>
              <a:t>- Surveillance </a:t>
            </a:r>
            <a:r>
              <a:rPr lang="en-US" altLang="zh-CN" sz="1500" dirty="0">
                <a:cs typeface="Arial" panose="020B0604020202020204" pitchFamily="34" charset="0"/>
              </a:rPr>
              <a:t>Data</a:t>
            </a:r>
            <a:endParaRPr lang="en-US" altLang="zh-CN" sz="1500" dirty="0">
              <a:latin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CN" sz="1500" dirty="0">
                <a:latin typeface="+mn-lt"/>
                <a:cs typeface="Arial" panose="020B0604020202020204" pitchFamily="34" charset="0"/>
              </a:rPr>
              <a:t>- Field surveys</a:t>
            </a:r>
          </a:p>
        </p:txBody>
      </p:sp>
      <p:sp>
        <p:nvSpPr>
          <p:cNvPr id="44" name="Freeform 22"/>
          <p:cNvSpPr>
            <a:spLocks noEditPoints="1"/>
          </p:cNvSpPr>
          <p:nvPr/>
        </p:nvSpPr>
        <p:spPr bwMode="auto">
          <a:xfrm>
            <a:off x="1017588" y="5364162"/>
            <a:ext cx="735012" cy="46038"/>
          </a:xfrm>
          <a:custGeom>
            <a:avLst/>
            <a:gdLst>
              <a:gd name="T0" fmla="*/ 8897 w 698"/>
              <a:gd name="T1" fmla="*/ 29104 h 96"/>
              <a:gd name="T2" fmla="*/ 731801 w 698"/>
              <a:gd name="T3" fmla="*/ 29104 h 96"/>
              <a:gd name="T4" fmla="*/ 740698 w 698"/>
              <a:gd name="T5" fmla="*/ 34925 h 96"/>
              <a:gd name="T6" fmla="*/ 731801 w 698"/>
              <a:gd name="T7" fmla="*/ 40746 h 96"/>
              <a:gd name="T8" fmla="*/ 8897 w 698"/>
              <a:gd name="T9" fmla="*/ 40746 h 96"/>
              <a:gd name="T10" fmla="*/ 0 w 698"/>
              <a:gd name="T11" fmla="*/ 34925 h 96"/>
              <a:gd name="T12" fmla="*/ 8897 w 698"/>
              <a:gd name="T13" fmla="*/ 29104 h 96"/>
              <a:gd name="T14" fmla="*/ 669520 w 698"/>
              <a:gd name="T15" fmla="*/ 0 h 96"/>
              <a:gd name="T16" fmla="*/ 776287 w 698"/>
              <a:gd name="T17" fmla="*/ 34925 h 96"/>
              <a:gd name="T18" fmla="*/ 669520 w 698"/>
              <a:gd name="T19" fmla="*/ 69850 h 96"/>
              <a:gd name="T20" fmla="*/ 669520 w 698"/>
              <a:gd name="T21" fmla="*/ 0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98" h="96">
                <a:moveTo>
                  <a:pt x="8" y="40"/>
                </a:moveTo>
                <a:lnTo>
                  <a:pt x="658" y="40"/>
                </a:lnTo>
                <a:cubicBezTo>
                  <a:pt x="663" y="40"/>
                  <a:pt x="666" y="44"/>
                  <a:pt x="666" y="48"/>
                </a:cubicBezTo>
                <a:cubicBezTo>
                  <a:pt x="666" y="53"/>
                  <a:pt x="663" y="56"/>
                  <a:pt x="658" y="56"/>
                </a:cubicBezTo>
                <a:lnTo>
                  <a:pt x="8" y="56"/>
                </a:lnTo>
                <a:cubicBezTo>
                  <a:pt x="4" y="56"/>
                  <a:pt x="0" y="53"/>
                  <a:pt x="0" y="48"/>
                </a:cubicBezTo>
                <a:cubicBezTo>
                  <a:pt x="0" y="44"/>
                  <a:pt x="4" y="40"/>
                  <a:pt x="8" y="40"/>
                </a:cubicBezTo>
                <a:close/>
                <a:moveTo>
                  <a:pt x="602" y="0"/>
                </a:moveTo>
                <a:lnTo>
                  <a:pt x="698" y="48"/>
                </a:lnTo>
                <a:lnTo>
                  <a:pt x="602" y="96"/>
                </a:lnTo>
                <a:lnTo>
                  <a:pt x="602" y="0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>
            <a:off x="2766827" y="5402262"/>
            <a:ext cx="1105879" cy="7938"/>
          </a:xfrm>
          <a:prstGeom prst="line">
            <a:avLst/>
          </a:prstGeom>
          <a:noFill/>
          <a:ln w="57150" cap="rnd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" name="Freeform 24"/>
          <p:cNvSpPr>
            <a:spLocks noEditPoints="1"/>
          </p:cNvSpPr>
          <p:nvPr/>
        </p:nvSpPr>
        <p:spPr bwMode="auto">
          <a:xfrm flipH="1" flipV="1">
            <a:off x="3810000" y="4811712"/>
            <a:ext cx="204788" cy="598488"/>
          </a:xfrm>
          <a:custGeom>
            <a:avLst/>
            <a:gdLst>
              <a:gd name="T0" fmla="*/ 54637 w 96"/>
              <a:gd name="T1" fmla="*/ 7507 h 785"/>
              <a:gd name="T2" fmla="*/ 54637 w 96"/>
              <a:gd name="T3" fmla="*/ 699066 h 785"/>
              <a:gd name="T4" fmla="*/ 46832 w 96"/>
              <a:gd name="T5" fmla="*/ 706573 h 785"/>
              <a:gd name="T6" fmla="*/ 39026 w 96"/>
              <a:gd name="T7" fmla="*/ 699066 h 785"/>
              <a:gd name="T8" fmla="*/ 39026 w 96"/>
              <a:gd name="T9" fmla="*/ 7507 h 785"/>
              <a:gd name="T10" fmla="*/ 46832 w 96"/>
              <a:gd name="T11" fmla="*/ 0 h 785"/>
              <a:gd name="T12" fmla="*/ 54637 w 96"/>
              <a:gd name="T13" fmla="*/ 7507 h 785"/>
              <a:gd name="T14" fmla="*/ 93663 w 96"/>
              <a:gd name="T15" fmla="*/ 646519 h 785"/>
              <a:gd name="T16" fmla="*/ 46832 w 96"/>
              <a:gd name="T17" fmla="*/ 736600 h 785"/>
              <a:gd name="T18" fmla="*/ 0 w 96"/>
              <a:gd name="T19" fmla="*/ 646519 h 785"/>
              <a:gd name="T20" fmla="*/ 93663 w 96"/>
              <a:gd name="T21" fmla="*/ 646519 h 78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6" h="785">
                <a:moveTo>
                  <a:pt x="56" y="8"/>
                </a:moveTo>
                <a:lnTo>
                  <a:pt x="56" y="745"/>
                </a:lnTo>
                <a:cubicBezTo>
                  <a:pt x="56" y="749"/>
                  <a:pt x="52" y="753"/>
                  <a:pt x="48" y="753"/>
                </a:cubicBezTo>
                <a:cubicBezTo>
                  <a:pt x="44" y="753"/>
                  <a:pt x="40" y="749"/>
                  <a:pt x="40" y="745"/>
                </a:cubicBezTo>
                <a:lnTo>
                  <a:pt x="40" y="8"/>
                </a:lnTo>
                <a:cubicBezTo>
                  <a:pt x="40" y="4"/>
                  <a:pt x="44" y="0"/>
                  <a:pt x="48" y="0"/>
                </a:cubicBezTo>
                <a:cubicBezTo>
                  <a:pt x="52" y="0"/>
                  <a:pt x="56" y="4"/>
                  <a:pt x="56" y="8"/>
                </a:cubicBezTo>
                <a:close/>
                <a:moveTo>
                  <a:pt x="96" y="689"/>
                </a:moveTo>
                <a:lnTo>
                  <a:pt x="48" y="785"/>
                </a:lnTo>
                <a:lnTo>
                  <a:pt x="0" y="689"/>
                </a:lnTo>
                <a:lnTo>
                  <a:pt x="96" y="689"/>
                </a:lnTo>
                <a:close/>
              </a:path>
            </a:pathLst>
          </a:custGeom>
          <a:solidFill>
            <a:schemeClr val="tx2"/>
          </a:solidFill>
          <a:ln w="57150" cap="flat" cmpd="sng">
            <a:solidFill>
              <a:srgbClr val="0070C0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150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261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5024" y="2936589"/>
            <a:ext cx="1044576" cy="87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Image result for leptospirosis pi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AutoShape 4" descr="Image result for leptospirosis pig"/>
          <p:cNvSpPr>
            <a:spLocks noChangeAspect="1"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26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5025" y="3877995"/>
            <a:ext cx="1044575" cy="8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05400" y="3614740"/>
            <a:ext cx="797441" cy="72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6" name="Rectangle 18"/>
          <p:cNvSpPr>
            <a:spLocks noChangeArrowheads="1"/>
          </p:cNvSpPr>
          <p:nvPr/>
        </p:nvSpPr>
        <p:spPr bwMode="auto">
          <a:xfrm>
            <a:off x="7573962" y="5703838"/>
            <a:ext cx="157003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500" dirty="0">
                <a:ea typeface="宋体" pitchFamily="2" charset="-122"/>
              </a:rPr>
              <a:t>Responses</a:t>
            </a:r>
          </a:p>
          <a:p>
            <a:pPr>
              <a:buFontTx/>
              <a:buChar char="-"/>
            </a:pPr>
            <a:r>
              <a:rPr lang="en-US" altLang="zh-CN" sz="1500" dirty="0">
                <a:ea typeface="宋体" pitchFamily="2" charset="-122"/>
              </a:rPr>
              <a:t> Vaccination</a:t>
            </a:r>
          </a:p>
          <a:p>
            <a:r>
              <a:rPr lang="en-US" altLang="zh-CN" sz="1500" dirty="0">
                <a:ea typeface="宋体" pitchFamily="2" charset="-122"/>
              </a:rPr>
              <a:t>- Movement control</a:t>
            </a:r>
          </a:p>
          <a:p>
            <a:pPr>
              <a:buFontTx/>
              <a:buChar char="-"/>
            </a:pPr>
            <a:r>
              <a:rPr lang="en-US" altLang="zh-CN" sz="1500" dirty="0">
                <a:ea typeface="宋体" pitchFamily="2" charset="-122"/>
              </a:rPr>
              <a:t> Quarantine</a:t>
            </a:r>
          </a:p>
          <a:p>
            <a:pPr>
              <a:buFontTx/>
              <a:buChar char="-"/>
            </a:pPr>
            <a:r>
              <a:rPr lang="en-US" altLang="zh-CN" sz="1500" dirty="0">
                <a:ea typeface="宋体" pitchFamily="2" charset="-122"/>
              </a:rPr>
              <a:t>…</a:t>
            </a:r>
          </a:p>
        </p:txBody>
      </p:sp>
      <p:pic>
        <p:nvPicPr>
          <p:cNvPr id="1026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1" y="3929062"/>
            <a:ext cx="1021358" cy="8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8F87513-F92E-4706-ADBB-74023CC764CF}"/>
              </a:ext>
            </a:extLst>
          </p:cNvPr>
          <p:cNvSpPr txBox="1"/>
          <p:nvPr/>
        </p:nvSpPr>
        <p:spPr>
          <a:xfrm>
            <a:off x="0" y="838200"/>
            <a:ext cx="6858000" cy="18928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2200" b="1" dirty="0"/>
              <a:t>Main objectives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IN" sz="1900" b="1" dirty="0"/>
              <a:t>To develop early warning systems of zoonotic diseases</a:t>
            </a:r>
            <a:r>
              <a:rPr lang="en-IN" sz="1900" b="1" dirty="0">
                <a:solidFill>
                  <a:srgbClr val="FF0000"/>
                </a:solidFill>
              </a:rPr>
              <a:t> </a:t>
            </a:r>
            <a:r>
              <a:rPr lang="en-IN" sz="1900" b="1" dirty="0"/>
              <a:t>(prediction/disease models and risk maps)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1900" b="1" dirty="0"/>
              <a:t>To conduct epidemiological investigations of diseases 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1900" b="1" dirty="0"/>
              <a:t>To support capacity building for public health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F43A24-A24F-4585-A63C-072E20C97D3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19650"/>
            <a:ext cx="1015447" cy="947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D7FE01-D432-4DBE-879F-2390CBBD2B68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474" y="4887962"/>
            <a:ext cx="911039" cy="903238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CF056ED5-6E1C-4ED9-B61A-6C7797939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1516"/>
            <a:ext cx="9144000" cy="876300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kumimoji="1" lang="en-US" altLang="zh-CN" sz="3700" dirty="0">
                <a:solidFill>
                  <a:schemeClr val="bg1"/>
                </a:solidFill>
              </a:rPr>
              <a:t>Early Warning and Forecasting System concept</a:t>
            </a:r>
            <a:endParaRPr lang="en-US" altLang="ko-KR" sz="37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56584B-72CE-461C-9828-B604DCB10E5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3614740"/>
            <a:ext cx="838200" cy="7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05434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DFFA86-F70D-4142-A0E9-F8D3374B9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F0500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ko-KR" sz="5000" dirty="0">
                <a:solidFill>
                  <a:schemeClr val="bg1"/>
                </a:solidFill>
                <a:latin typeface="Calibri" charset="0"/>
                <a:cs typeface="Calibri" charset="0"/>
              </a:rPr>
              <a:t>Leptospirosis paper</a:t>
            </a:r>
            <a:endParaRPr lang="en-US" sz="5000" dirty="0">
              <a:solidFill>
                <a:schemeClr val="bg1"/>
              </a:solidFill>
              <a:latin typeface="Calibri" charset="0"/>
              <a:cs typeface="Calibri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44CBA-AD4E-4316-AB6C-AD97C8669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92D85B-9F89-40F9-A2A3-91E09052A1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143000"/>
            <a:ext cx="838301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75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472200"/>
    </a:dk2>
    <a:lt2>
      <a:srgbClr val="F1F1F1"/>
    </a:lt2>
    <a:accent1>
      <a:srgbClr val="47939C"/>
    </a:accent1>
    <a:accent2>
      <a:srgbClr val="FCD116"/>
    </a:accent2>
    <a:accent3>
      <a:srgbClr val="8EA786"/>
    </a:accent3>
    <a:accent4>
      <a:srgbClr val="A6D1D6"/>
    </a:accent4>
    <a:accent5>
      <a:srgbClr val="547730"/>
    </a:accent5>
    <a:accent6>
      <a:srgbClr val="0076A3"/>
    </a:accent6>
    <a:hlink>
      <a:srgbClr val="A9BB97"/>
    </a:hlink>
    <a:folHlink>
      <a:srgbClr val="A3907F"/>
    </a:folHlink>
  </a:clrScheme>
  <a:fontScheme name="Custom 10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472200"/>
    </a:dk2>
    <a:lt2>
      <a:srgbClr val="F1F1F1"/>
    </a:lt2>
    <a:accent1>
      <a:srgbClr val="47939C"/>
    </a:accent1>
    <a:accent2>
      <a:srgbClr val="FCD116"/>
    </a:accent2>
    <a:accent3>
      <a:srgbClr val="8EA786"/>
    </a:accent3>
    <a:accent4>
      <a:srgbClr val="A6D1D6"/>
    </a:accent4>
    <a:accent5>
      <a:srgbClr val="547730"/>
    </a:accent5>
    <a:accent6>
      <a:srgbClr val="0076A3"/>
    </a:accent6>
    <a:hlink>
      <a:srgbClr val="A9BB97"/>
    </a:hlink>
    <a:folHlink>
      <a:srgbClr val="A3907F"/>
    </a:folHlink>
  </a:clrScheme>
  <a:fontScheme name="Custom 10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472200"/>
    </a:dk2>
    <a:lt2>
      <a:srgbClr val="F1F1F1"/>
    </a:lt2>
    <a:accent1>
      <a:srgbClr val="47939C"/>
    </a:accent1>
    <a:accent2>
      <a:srgbClr val="FCD116"/>
    </a:accent2>
    <a:accent3>
      <a:srgbClr val="8EA786"/>
    </a:accent3>
    <a:accent4>
      <a:srgbClr val="A6D1D6"/>
    </a:accent4>
    <a:accent5>
      <a:srgbClr val="547730"/>
    </a:accent5>
    <a:accent6>
      <a:srgbClr val="0076A3"/>
    </a:accent6>
    <a:hlink>
      <a:srgbClr val="A9BB97"/>
    </a:hlink>
    <a:folHlink>
      <a:srgbClr val="A3907F"/>
    </a:folHlink>
  </a:clrScheme>
  <a:fontScheme name="Custom 10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472200"/>
    </a:dk2>
    <a:lt2>
      <a:srgbClr val="F1F1F1"/>
    </a:lt2>
    <a:accent1>
      <a:srgbClr val="47939C"/>
    </a:accent1>
    <a:accent2>
      <a:srgbClr val="FCD116"/>
    </a:accent2>
    <a:accent3>
      <a:srgbClr val="8EA786"/>
    </a:accent3>
    <a:accent4>
      <a:srgbClr val="A6D1D6"/>
    </a:accent4>
    <a:accent5>
      <a:srgbClr val="547730"/>
    </a:accent5>
    <a:accent6>
      <a:srgbClr val="0076A3"/>
    </a:accent6>
    <a:hlink>
      <a:srgbClr val="A9BB97"/>
    </a:hlink>
    <a:folHlink>
      <a:srgbClr val="A3907F"/>
    </a:folHlink>
  </a:clrScheme>
  <a:fontScheme name="Custom 10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17">
    <a:dk1>
      <a:sysClr val="windowText" lastClr="000000"/>
    </a:dk1>
    <a:lt1>
      <a:sysClr val="window" lastClr="FFFFFF"/>
    </a:lt1>
    <a:dk2>
      <a:srgbClr val="472200"/>
    </a:dk2>
    <a:lt2>
      <a:srgbClr val="F1F1F1"/>
    </a:lt2>
    <a:accent1>
      <a:srgbClr val="47939C"/>
    </a:accent1>
    <a:accent2>
      <a:srgbClr val="FCD116"/>
    </a:accent2>
    <a:accent3>
      <a:srgbClr val="8EA786"/>
    </a:accent3>
    <a:accent4>
      <a:srgbClr val="A6D1D6"/>
    </a:accent4>
    <a:accent5>
      <a:srgbClr val="547730"/>
    </a:accent5>
    <a:accent6>
      <a:srgbClr val="0076A3"/>
    </a:accent6>
    <a:hlink>
      <a:srgbClr val="A9BB97"/>
    </a:hlink>
    <a:folHlink>
      <a:srgbClr val="A3907F"/>
    </a:folHlink>
  </a:clrScheme>
  <a:fontScheme name="Custom 10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32144</TotalTime>
  <Words>1578</Words>
  <Application>Microsoft Office PowerPoint</Application>
  <PresentationFormat>On-screen Show (4:3)</PresentationFormat>
  <Paragraphs>492</Paragraphs>
  <Slides>28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굴림</vt:lpstr>
      <vt:lpstr>맑은 고딕</vt:lpstr>
      <vt:lpstr>ＭＳ Ｐゴシック</vt:lpstr>
      <vt:lpstr>宋体</vt:lpstr>
      <vt:lpstr>Arial</vt:lpstr>
      <vt:lpstr>Calibri</vt:lpstr>
      <vt:lpstr>Times New Roman</vt:lpstr>
      <vt:lpstr>Verdana</vt:lpstr>
      <vt:lpstr>Wingdings</vt:lpstr>
      <vt:lpstr>Office Theme</vt:lpstr>
      <vt:lpstr>4_ilri_powerpoint_template_Feb2013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Pestforecast planning</dc:title>
  <dc:creator>Hung Nguyen</dc:creator>
  <cp:lastModifiedBy>Lore, Tezira (ILRI)</cp:lastModifiedBy>
  <cp:revision>517</cp:revision>
  <dcterms:created xsi:type="dcterms:W3CDTF">2016-03-25T08:35:22Z</dcterms:created>
  <dcterms:modified xsi:type="dcterms:W3CDTF">2018-09-07T07:51:06Z</dcterms:modified>
</cp:coreProperties>
</file>