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theme/themeOverride1.xml" ContentType="application/vnd.openxmlformats-officedocument.themeOverride+xml"/>
  <Override PartName="/ppt/drawings/drawing2.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2.xml" ContentType="application/vnd.openxmlformats-officedocument.themeOverride+xml"/>
  <Override PartName="/ppt/drawings/drawing5.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7" r:id="rId2"/>
    <p:sldId id="300" r:id="rId3"/>
    <p:sldId id="276" r:id="rId4"/>
    <p:sldId id="302" r:id="rId5"/>
    <p:sldId id="278" r:id="rId6"/>
    <p:sldId id="280" r:id="rId7"/>
    <p:sldId id="308" r:id="rId8"/>
    <p:sldId id="295" r:id="rId9"/>
    <p:sldId id="283" r:id="rId10"/>
    <p:sldId id="294" r:id="rId11"/>
    <p:sldId id="307" r:id="rId12"/>
    <p:sldId id="286" r:id="rId13"/>
    <p:sldId id="288" r:id="rId14"/>
    <p:sldId id="299" r:id="rId15"/>
    <p:sldId id="298" r:id="rId16"/>
    <p:sldId id="305" r:id="rId17"/>
    <p:sldId id="306" r:id="rId18"/>
    <p:sldId id="301" r:id="rId19"/>
    <p:sldId id="303" r:id="rId20"/>
    <p:sldId id="292" r:id="rId21"/>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1BA8DE-E6B9-4FFB-BBA6-9E26D7242783}" v="1" dt="2025-09-22T09:49:29.7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9" autoAdjust="0"/>
    <p:restoredTop sz="94162" autoAdjust="0"/>
  </p:normalViewPr>
  <p:slideViewPr>
    <p:cSldViewPr snapToGrid="0">
      <p:cViewPr varScale="1">
        <p:scale>
          <a:sx n="46" d="100"/>
          <a:sy n="46" d="100"/>
        </p:scale>
        <p:origin x="43" y="7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khapten\OneDrive\Desktop\EFFECTS_OF_VIRAL_DISEASE_CONTROL_STRATEGIES_ON_THE_LIVELIHOOD_OF_POULTRY_FARMERS_IN_THE_BONO_REGION_-_all_versions_-_English_en_-_2024-05-20-09-20-15.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5.xml.rels><?xml version="1.0" encoding="UTF-8" standalone="yes"?>
<Relationships xmlns="http://schemas.openxmlformats.org/package/2006/relationships"><Relationship Id="rId3" Type="http://schemas.openxmlformats.org/officeDocument/2006/relationships/oleObject" Target="https://d.docs.live.net/a758d804dfc75b47/Desktop/161%20farmers/EFFECTS_OF_VIRAL_DISEASE_CONTROL_STRATEGIES_ON_THE_LIVELIHOOD_OF_POULTRY_FARMERS_IN_THE_BONO_REGION_-_all_versions_-_English_en_-_2024-05-20-09-20-15.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5.xml"/><Relationship Id="rId1" Type="http://schemas.microsoft.com/office/2011/relationships/chartStyle" Target="style5.xml"/><Relationship Id="rId5" Type="http://schemas.openxmlformats.org/officeDocument/2006/relationships/chartUserShapes" Target="../drawings/drawing5.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b="0" dirty="0">
                <a:solidFill>
                  <a:schemeClr val="tx1"/>
                </a:solidFill>
                <a:latin typeface="Times New Roman" panose="02020603050405020304" pitchFamily="18" charset="0"/>
                <a:cs typeface="Times New Roman" panose="02020603050405020304" pitchFamily="18" charset="0"/>
              </a:rPr>
              <a:t>Age</a:t>
            </a:r>
            <a:r>
              <a:rPr lang="en-US" sz="1800" b="0" baseline="0" dirty="0">
                <a:solidFill>
                  <a:schemeClr val="tx1"/>
                </a:solidFill>
                <a:latin typeface="Times New Roman" panose="02020603050405020304" pitchFamily="18" charset="0"/>
                <a:cs typeface="Times New Roman" panose="02020603050405020304" pitchFamily="18" charset="0"/>
              </a:rPr>
              <a:t> and Experience of farmers </a:t>
            </a:r>
          </a:p>
          <a:p>
            <a:pPr>
              <a:defRPr sz="1800"/>
            </a:pPr>
            <a:r>
              <a:rPr lang="en-US" sz="1800" b="0" dirty="0">
                <a:solidFill>
                  <a:schemeClr val="tx1"/>
                </a:solidFill>
                <a:latin typeface="Times New Roman" panose="02020603050405020304" pitchFamily="18" charset="0"/>
                <a:cs typeface="Times New Roman" panose="02020603050405020304" pitchFamily="18" charset="0"/>
              </a:rPr>
              <a:t> </a:t>
            </a:r>
          </a:p>
        </c:rich>
      </c:tx>
      <c:layout>
        <c:manualLayout>
          <c:xMode val="edge"/>
          <c:yMode val="edge"/>
          <c:x val="0.26033167779738925"/>
          <c:y val="0.20518592456372761"/>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431469139715053"/>
          <c:y val="0.29949403151956211"/>
          <c:w val="0.86168535910420407"/>
          <c:h val="0.52246530334787289"/>
        </c:manualLayout>
      </c:layout>
      <c:barChart>
        <c:barDir val="col"/>
        <c:grouping val="clustered"/>
        <c:varyColors val="0"/>
        <c:ser>
          <c:idx val="0"/>
          <c:order val="0"/>
          <c:tx>
            <c:strRef>
              <c:f>Result!$B$22</c:f>
              <c:strCache>
                <c:ptCount val="1"/>
                <c:pt idx="0">
                  <c:v>Age </c:v>
                </c:pt>
              </c:strCache>
            </c:strRef>
          </c:tx>
          <c:spPr>
            <a:solidFill>
              <a:schemeClr val="accent1"/>
            </a:solidFill>
            <a:ln>
              <a:noFill/>
            </a:ln>
            <a:effectLst/>
          </c:spPr>
          <c:invertIfNegative val="0"/>
          <c:cat>
            <c:strRef>
              <c:f>Result!$A$23:$A$33</c:f>
              <c:strCache>
                <c:ptCount val="11"/>
                <c:pt idx="0">
                  <c:v>30 and below</c:v>
                </c:pt>
                <c:pt idx="1">
                  <c:v>31-40</c:v>
                </c:pt>
                <c:pt idx="2">
                  <c:v>41-50</c:v>
                </c:pt>
                <c:pt idx="3">
                  <c:v>51-60</c:v>
                </c:pt>
                <c:pt idx="4">
                  <c:v>61 and above </c:v>
                </c:pt>
                <c:pt idx="7">
                  <c:v>5 and below</c:v>
                </c:pt>
                <c:pt idx="8">
                  <c:v> 6 to 10</c:v>
                </c:pt>
                <c:pt idx="9">
                  <c:v>11 to 20 </c:v>
                </c:pt>
                <c:pt idx="10">
                  <c:v>21 and above </c:v>
                </c:pt>
              </c:strCache>
            </c:strRef>
          </c:cat>
          <c:val>
            <c:numRef>
              <c:f>Result!$B$23:$B$33</c:f>
              <c:numCache>
                <c:formatCode>General</c:formatCode>
                <c:ptCount val="11"/>
                <c:pt idx="0">
                  <c:v>18</c:v>
                </c:pt>
                <c:pt idx="1">
                  <c:v>2</c:v>
                </c:pt>
                <c:pt idx="2">
                  <c:v>4</c:v>
                </c:pt>
                <c:pt idx="3">
                  <c:v>40</c:v>
                </c:pt>
                <c:pt idx="4">
                  <c:v>7</c:v>
                </c:pt>
                <c:pt idx="6">
                  <c:v>0</c:v>
                </c:pt>
                <c:pt idx="7">
                  <c:v>35</c:v>
                </c:pt>
                <c:pt idx="8">
                  <c:v>67</c:v>
                </c:pt>
                <c:pt idx="9">
                  <c:v>46</c:v>
                </c:pt>
                <c:pt idx="10">
                  <c:v>13</c:v>
                </c:pt>
              </c:numCache>
            </c:numRef>
          </c:val>
          <c:extLst>
            <c:ext xmlns:c16="http://schemas.microsoft.com/office/drawing/2014/chart" uri="{C3380CC4-5D6E-409C-BE32-E72D297353CC}">
              <c16:uniqueId val="{00000000-841F-4AE6-AC25-E04D002A5A9D}"/>
            </c:ext>
          </c:extLst>
        </c:ser>
        <c:dLbls>
          <c:showLegendKey val="0"/>
          <c:showVal val="0"/>
          <c:showCatName val="0"/>
          <c:showSerName val="0"/>
          <c:showPercent val="0"/>
          <c:showBubbleSize val="0"/>
        </c:dLbls>
        <c:gapWidth val="236"/>
        <c:overlap val="-27"/>
        <c:axId val="312851007"/>
        <c:axId val="312849087"/>
      </c:barChart>
      <c:catAx>
        <c:axId val="3128510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7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312849087"/>
        <c:crosses val="autoZero"/>
        <c:auto val="1"/>
        <c:lblAlgn val="ctr"/>
        <c:lblOffset val="100"/>
        <c:noMultiLvlLbl val="0"/>
      </c:catAx>
      <c:valAx>
        <c:axId val="312849087"/>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7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312851007"/>
        <c:crosses val="autoZero"/>
        <c:crossBetween val="between"/>
      </c:valAx>
      <c:spPr>
        <a:noFill/>
        <a:ln>
          <a:noFill/>
        </a:ln>
        <a:effectLst/>
      </c:spPr>
    </c:plotArea>
    <c:plotVisOnly val="1"/>
    <c:dispBlanksAs val="gap"/>
    <c:showDLblsOverMax val="0"/>
  </c:chart>
  <c:spPr>
    <a:noFill/>
    <a:ln>
      <a:noFill/>
    </a:ln>
    <a:effectLst/>
  </c:spPr>
  <c:txPr>
    <a:bodyPr rot="-5400000" vert="horz"/>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9984119338806055"/>
          <c:y val="0.10223642172523961"/>
          <c:w val="0.47238544982409103"/>
          <c:h val="0.7992832046153977"/>
        </c:manualLayout>
      </c:layout>
      <c:barChart>
        <c:barDir val="bar"/>
        <c:grouping val="clustered"/>
        <c:varyColors val="0"/>
        <c:ser>
          <c:idx val="2"/>
          <c:order val="0"/>
          <c:tx>
            <c:strRef>
              <c:f>Sheet1!$E$5</c:f>
              <c:strCache>
                <c:ptCount val="1"/>
                <c:pt idx="0">
                  <c:v>Gender</c:v>
                </c:pt>
              </c:strCache>
            </c:strRef>
          </c:tx>
          <c:invertIfNegative val="0"/>
          <c:dPt>
            <c:idx val="1"/>
            <c:invertIfNegative val="0"/>
            <c:bubble3D val="0"/>
            <c:spPr>
              <a:solidFill>
                <a:schemeClr val="accent2"/>
              </a:solidFill>
            </c:spPr>
            <c:extLst>
              <c:ext xmlns:c16="http://schemas.microsoft.com/office/drawing/2014/chart" uri="{C3380CC4-5D6E-409C-BE32-E72D297353CC}">
                <c16:uniqueId val="{00000001-59A1-4B7A-8EAC-A7250EA4948D}"/>
              </c:ext>
            </c:extLst>
          </c:dPt>
          <c:dPt>
            <c:idx val="4"/>
            <c:invertIfNegative val="0"/>
            <c:bubble3D val="0"/>
            <c:spPr>
              <a:solidFill>
                <a:schemeClr val="accent2"/>
              </a:solidFill>
            </c:spPr>
            <c:extLst>
              <c:ext xmlns:c16="http://schemas.microsoft.com/office/drawing/2014/chart" uri="{C3380CC4-5D6E-409C-BE32-E72D297353CC}">
                <c16:uniqueId val="{00000003-59A1-4B7A-8EAC-A7250EA4948D}"/>
              </c:ext>
            </c:extLst>
          </c:dPt>
          <c:dPt>
            <c:idx val="7"/>
            <c:invertIfNegative val="0"/>
            <c:bubble3D val="0"/>
            <c:spPr>
              <a:solidFill>
                <a:schemeClr val="accent2"/>
              </a:solidFill>
            </c:spPr>
            <c:extLst>
              <c:ext xmlns:c16="http://schemas.microsoft.com/office/drawing/2014/chart" uri="{C3380CC4-5D6E-409C-BE32-E72D297353CC}">
                <c16:uniqueId val="{00000005-59A1-4B7A-8EAC-A7250EA4948D}"/>
              </c:ext>
            </c:extLst>
          </c:dPt>
          <c:dPt>
            <c:idx val="10"/>
            <c:invertIfNegative val="0"/>
            <c:bubble3D val="0"/>
            <c:spPr>
              <a:solidFill>
                <a:schemeClr val="accent2"/>
              </a:solidFill>
            </c:spPr>
            <c:extLst>
              <c:ext xmlns:c16="http://schemas.microsoft.com/office/drawing/2014/chart" uri="{C3380CC4-5D6E-409C-BE32-E72D297353CC}">
                <c16:uniqueId val="{00000007-59A1-4B7A-8EAC-A7250EA4948D}"/>
              </c:ext>
            </c:extLst>
          </c:dPt>
          <c:cat>
            <c:strRef>
              <c:f>Sheet1!$D$6:$D$16</c:f>
              <c:strCache>
                <c:ptCount val="11"/>
                <c:pt idx="0">
                  <c:v>Male </c:v>
                </c:pt>
                <c:pt idx="1">
                  <c:v>Female</c:v>
                </c:pt>
                <c:pt idx="3">
                  <c:v>Yes</c:v>
                </c:pt>
                <c:pt idx="4">
                  <c:v>No</c:v>
                </c:pt>
                <c:pt idx="6">
                  <c:v>Dormaa Central</c:v>
                </c:pt>
                <c:pt idx="7">
                  <c:v>Dormaa East</c:v>
                </c:pt>
                <c:pt idx="9">
                  <c:v>Small scale </c:v>
                </c:pt>
                <c:pt idx="10">
                  <c:v>Large scale </c:v>
                </c:pt>
              </c:strCache>
            </c:strRef>
          </c:cat>
          <c:val>
            <c:numRef>
              <c:f>Sheet1!$E$6:$E$16</c:f>
              <c:numCache>
                <c:formatCode>General</c:formatCode>
                <c:ptCount val="11"/>
                <c:pt idx="0">
                  <c:v>81.400000000000006</c:v>
                </c:pt>
                <c:pt idx="1">
                  <c:v>18.600000000000001</c:v>
                </c:pt>
                <c:pt idx="2">
                  <c:v>0</c:v>
                </c:pt>
                <c:pt idx="3">
                  <c:v>68.900000000000006</c:v>
                </c:pt>
                <c:pt idx="4">
                  <c:v>31.1</c:v>
                </c:pt>
                <c:pt idx="5">
                  <c:v>0</c:v>
                </c:pt>
                <c:pt idx="6">
                  <c:v>64</c:v>
                </c:pt>
                <c:pt idx="7">
                  <c:v>36</c:v>
                </c:pt>
                <c:pt idx="8">
                  <c:v>0</c:v>
                </c:pt>
                <c:pt idx="9">
                  <c:v>73.900000000000006</c:v>
                </c:pt>
                <c:pt idx="10">
                  <c:v>26.1</c:v>
                </c:pt>
              </c:numCache>
            </c:numRef>
          </c:val>
          <c:extLst>
            <c:ext xmlns:c16="http://schemas.microsoft.com/office/drawing/2014/chart" uri="{C3380CC4-5D6E-409C-BE32-E72D297353CC}">
              <c16:uniqueId val="{00000008-59A1-4B7A-8EAC-A7250EA4948D}"/>
            </c:ext>
          </c:extLst>
        </c:ser>
        <c:ser>
          <c:idx val="3"/>
          <c:order val="1"/>
          <c:tx>
            <c:strRef>
              <c:f>Sheet1!$E$5</c:f>
              <c:strCache>
                <c:ptCount val="1"/>
                <c:pt idx="0">
                  <c:v>Gender</c:v>
                </c:pt>
              </c:strCache>
            </c:strRef>
          </c:tx>
          <c:spPr>
            <a:solidFill>
              <a:schemeClr val="accent1"/>
            </a:solidFill>
            <a:ln>
              <a:noFill/>
            </a:ln>
            <a:effectLst/>
          </c:spPr>
          <c:invertIfNegative val="0"/>
          <c:dPt>
            <c:idx val="1"/>
            <c:invertIfNegative val="0"/>
            <c:bubble3D val="0"/>
            <c:spPr>
              <a:solidFill>
                <a:schemeClr val="accent2"/>
              </a:solidFill>
              <a:ln>
                <a:noFill/>
              </a:ln>
              <a:effectLst/>
            </c:spPr>
            <c:extLst>
              <c:ext xmlns:c16="http://schemas.microsoft.com/office/drawing/2014/chart" uri="{C3380CC4-5D6E-409C-BE32-E72D297353CC}">
                <c16:uniqueId val="{0000000A-59A1-4B7A-8EAC-A7250EA4948D}"/>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C-59A1-4B7A-8EAC-A7250EA4948D}"/>
              </c:ext>
            </c:extLst>
          </c:dPt>
          <c:dPt>
            <c:idx val="7"/>
            <c:invertIfNegative val="0"/>
            <c:bubble3D val="0"/>
            <c:spPr>
              <a:solidFill>
                <a:schemeClr val="accent2"/>
              </a:solidFill>
              <a:ln>
                <a:noFill/>
              </a:ln>
              <a:effectLst/>
            </c:spPr>
            <c:extLst>
              <c:ext xmlns:c16="http://schemas.microsoft.com/office/drawing/2014/chart" uri="{C3380CC4-5D6E-409C-BE32-E72D297353CC}">
                <c16:uniqueId val="{0000000E-59A1-4B7A-8EAC-A7250EA4948D}"/>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10-59A1-4B7A-8EAC-A7250EA4948D}"/>
              </c:ext>
            </c:extLst>
          </c:dPt>
          <c:cat>
            <c:strRef>
              <c:f>Sheet1!$D$6:$D$16</c:f>
              <c:strCache>
                <c:ptCount val="11"/>
                <c:pt idx="0">
                  <c:v>Male </c:v>
                </c:pt>
                <c:pt idx="1">
                  <c:v>Female</c:v>
                </c:pt>
                <c:pt idx="3">
                  <c:v>Yes</c:v>
                </c:pt>
                <c:pt idx="4">
                  <c:v>No</c:v>
                </c:pt>
                <c:pt idx="6">
                  <c:v>Dormaa Central</c:v>
                </c:pt>
                <c:pt idx="7">
                  <c:v>Dormaa East</c:v>
                </c:pt>
                <c:pt idx="9">
                  <c:v>Small scale </c:v>
                </c:pt>
                <c:pt idx="10">
                  <c:v>Large scale </c:v>
                </c:pt>
              </c:strCache>
            </c:strRef>
          </c:cat>
          <c:val>
            <c:numRef>
              <c:f>Sheet1!$E$6:$E$16</c:f>
              <c:numCache>
                <c:formatCode>General</c:formatCode>
                <c:ptCount val="11"/>
                <c:pt idx="0">
                  <c:v>81.400000000000006</c:v>
                </c:pt>
                <c:pt idx="1">
                  <c:v>18.600000000000001</c:v>
                </c:pt>
                <c:pt idx="2">
                  <c:v>0</c:v>
                </c:pt>
                <c:pt idx="3">
                  <c:v>68.900000000000006</c:v>
                </c:pt>
                <c:pt idx="4">
                  <c:v>31.1</c:v>
                </c:pt>
                <c:pt idx="5">
                  <c:v>0</c:v>
                </c:pt>
                <c:pt idx="6">
                  <c:v>64</c:v>
                </c:pt>
                <c:pt idx="7">
                  <c:v>36</c:v>
                </c:pt>
                <c:pt idx="8">
                  <c:v>0</c:v>
                </c:pt>
                <c:pt idx="9">
                  <c:v>73.900000000000006</c:v>
                </c:pt>
                <c:pt idx="10">
                  <c:v>26.1</c:v>
                </c:pt>
              </c:numCache>
            </c:numRef>
          </c:val>
          <c:extLst>
            <c:ext xmlns:c16="http://schemas.microsoft.com/office/drawing/2014/chart" uri="{C3380CC4-5D6E-409C-BE32-E72D297353CC}">
              <c16:uniqueId val="{00000011-59A1-4B7A-8EAC-A7250EA4948D}"/>
            </c:ext>
          </c:extLst>
        </c:ser>
        <c:ser>
          <c:idx val="4"/>
          <c:order val="2"/>
          <c:tx>
            <c:strRef>
              <c:f>Sheet1!$E$5</c:f>
              <c:strCache>
                <c:ptCount val="1"/>
                <c:pt idx="0">
                  <c:v>Gender</c:v>
                </c:pt>
              </c:strCache>
            </c:strRef>
          </c:tx>
          <c:invertIfNegative val="0"/>
          <c:dPt>
            <c:idx val="1"/>
            <c:invertIfNegative val="0"/>
            <c:bubble3D val="0"/>
            <c:spPr>
              <a:solidFill>
                <a:schemeClr val="accent2"/>
              </a:solidFill>
            </c:spPr>
            <c:extLst>
              <c:ext xmlns:c16="http://schemas.microsoft.com/office/drawing/2014/chart" uri="{C3380CC4-5D6E-409C-BE32-E72D297353CC}">
                <c16:uniqueId val="{00000013-59A1-4B7A-8EAC-A7250EA4948D}"/>
              </c:ext>
            </c:extLst>
          </c:dPt>
          <c:dPt>
            <c:idx val="4"/>
            <c:invertIfNegative val="0"/>
            <c:bubble3D val="0"/>
            <c:spPr>
              <a:solidFill>
                <a:schemeClr val="accent2"/>
              </a:solidFill>
            </c:spPr>
            <c:extLst>
              <c:ext xmlns:c16="http://schemas.microsoft.com/office/drawing/2014/chart" uri="{C3380CC4-5D6E-409C-BE32-E72D297353CC}">
                <c16:uniqueId val="{00000015-59A1-4B7A-8EAC-A7250EA4948D}"/>
              </c:ext>
            </c:extLst>
          </c:dPt>
          <c:dPt>
            <c:idx val="7"/>
            <c:invertIfNegative val="0"/>
            <c:bubble3D val="0"/>
            <c:spPr>
              <a:solidFill>
                <a:schemeClr val="accent2"/>
              </a:solidFill>
            </c:spPr>
            <c:extLst>
              <c:ext xmlns:c16="http://schemas.microsoft.com/office/drawing/2014/chart" uri="{C3380CC4-5D6E-409C-BE32-E72D297353CC}">
                <c16:uniqueId val="{00000017-59A1-4B7A-8EAC-A7250EA4948D}"/>
              </c:ext>
            </c:extLst>
          </c:dPt>
          <c:dPt>
            <c:idx val="10"/>
            <c:invertIfNegative val="0"/>
            <c:bubble3D val="0"/>
            <c:spPr>
              <a:solidFill>
                <a:schemeClr val="accent2"/>
              </a:solidFill>
            </c:spPr>
            <c:extLst>
              <c:ext xmlns:c16="http://schemas.microsoft.com/office/drawing/2014/chart" uri="{C3380CC4-5D6E-409C-BE32-E72D297353CC}">
                <c16:uniqueId val="{00000019-59A1-4B7A-8EAC-A7250EA4948D}"/>
              </c:ext>
            </c:extLst>
          </c:dPt>
          <c:cat>
            <c:strRef>
              <c:f>Sheet1!$D$6:$D$16</c:f>
              <c:strCache>
                <c:ptCount val="11"/>
                <c:pt idx="0">
                  <c:v>Male </c:v>
                </c:pt>
                <c:pt idx="1">
                  <c:v>Female</c:v>
                </c:pt>
                <c:pt idx="3">
                  <c:v>Yes</c:v>
                </c:pt>
                <c:pt idx="4">
                  <c:v>No</c:v>
                </c:pt>
                <c:pt idx="6">
                  <c:v>Dormaa Central</c:v>
                </c:pt>
                <c:pt idx="7">
                  <c:v>Dormaa East</c:v>
                </c:pt>
                <c:pt idx="9">
                  <c:v>Small scale </c:v>
                </c:pt>
                <c:pt idx="10">
                  <c:v>Large scale </c:v>
                </c:pt>
              </c:strCache>
            </c:strRef>
          </c:cat>
          <c:val>
            <c:numRef>
              <c:f>Sheet1!$E$6:$E$16</c:f>
              <c:numCache>
                <c:formatCode>General</c:formatCode>
                <c:ptCount val="11"/>
                <c:pt idx="0">
                  <c:v>81.400000000000006</c:v>
                </c:pt>
                <c:pt idx="1">
                  <c:v>18.600000000000001</c:v>
                </c:pt>
                <c:pt idx="2">
                  <c:v>0</c:v>
                </c:pt>
                <c:pt idx="3">
                  <c:v>68.900000000000006</c:v>
                </c:pt>
                <c:pt idx="4">
                  <c:v>31.1</c:v>
                </c:pt>
                <c:pt idx="5">
                  <c:v>0</c:v>
                </c:pt>
                <c:pt idx="6">
                  <c:v>64</c:v>
                </c:pt>
                <c:pt idx="7">
                  <c:v>36</c:v>
                </c:pt>
                <c:pt idx="8">
                  <c:v>0</c:v>
                </c:pt>
                <c:pt idx="9">
                  <c:v>73.900000000000006</c:v>
                </c:pt>
                <c:pt idx="10">
                  <c:v>26.1</c:v>
                </c:pt>
              </c:numCache>
            </c:numRef>
          </c:val>
          <c:extLst>
            <c:ext xmlns:c16="http://schemas.microsoft.com/office/drawing/2014/chart" uri="{C3380CC4-5D6E-409C-BE32-E72D297353CC}">
              <c16:uniqueId val="{0000001A-59A1-4B7A-8EAC-A7250EA4948D}"/>
            </c:ext>
          </c:extLst>
        </c:ser>
        <c:ser>
          <c:idx val="5"/>
          <c:order val="3"/>
          <c:tx>
            <c:strRef>
              <c:f>Sheet1!$E$5</c:f>
              <c:strCache>
                <c:ptCount val="1"/>
                <c:pt idx="0">
                  <c:v>Gender</c:v>
                </c:pt>
              </c:strCache>
            </c:strRef>
          </c:tx>
          <c:spPr>
            <a:solidFill>
              <a:schemeClr val="accent1"/>
            </a:solidFill>
            <a:ln>
              <a:noFill/>
            </a:ln>
            <a:effectLst/>
          </c:spPr>
          <c:invertIfNegative val="0"/>
          <c:dPt>
            <c:idx val="1"/>
            <c:invertIfNegative val="0"/>
            <c:bubble3D val="0"/>
            <c:spPr>
              <a:solidFill>
                <a:schemeClr val="accent2"/>
              </a:solidFill>
              <a:ln>
                <a:noFill/>
              </a:ln>
              <a:effectLst/>
            </c:spPr>
            <c:extLst>
              <c:ext xmlns:c16="http://schemas.microsoft.com/office/drawing/2014/chart" uri="{C3380CC4-5D6E-409C-BE32-E72D297353CC}">
                <c16:uniqueId val="{0000001C-59A1-4B7A-8EAC-A7250EA4948D}"/>
              </c:ext>
            </c:extLst>
          </c:dPt>
          <c:dPt>
            <c:idx val="4"/>
            <c:invertIfNegative val="0"/>
            <c:bubble3D val="0"/>
            <c:spPr>
              <a:solidFill>
                <a:schemeClr val="accent2"/>
              </a:solidFill>
              <a:ln>
                <a:noFill/>
              </a:ln>
              <a:effectLst/>
            </c:spPr>
            <c:extLst>
              <c:ext xmlns:c16="http://schemas.microsoft.com/office/drawing/2014/chart" uri="{C3380CC4-5D6E-409C-BE32-E72D297353CC}">
                <c16:uniqueId val="{0000001E-59A1-4B7A-8EAC-A7250EA4948D}"/>
              </c:ext>
            </c:extLst>
          </c:dPt>
          <c:dPt>
            <c:idx val="7"/>
            <c:invertIfNegative val="0"/>
            <c:bubble3D val="0"/>
            <c:spPr>
              <a:solidFill>
                <a:schemeClr val="accent2"/>
              </a:solidFill>
              <a:ln>
                <a:noFill/>
              </a:ln>
              <a:effectLst/>
            </c:spPr>
            <c:extLst>
              <c:ext xmlns:c16="http://schemas.microsoft.com/office/drawing/2014/chart" uri="{C3380CC4-5D6E-409C-BE32-E72D297353CC}">
                <c16:uniqueId val="{00000020-59A1-4B7A-8EAC-A7250EA4948D}"/>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22-59A1-4B7A-8EAC-A7250EA4948D}"/>
              </c:ext>
            </c:extLst>
          </c:dPt>
          <c:cat>
            <c:strRef>
              <c:f>Sheet1!$D$6:$D$16</c:f>
              <c:strCache>
                <c:ptCount val="11"/>
                <c:pt idx="0">
                  <c:v>Male </c:v>
                </c:pt>
                <c:pt idx="1">
                  <c:v>Female</c:v>
                </c:pt>
                <c:pt idx="3">
                  <c:v>Yes</c:v>
                </c:pt>
                <c:pt idx="4">
                  <c:v>No</c:v>
                </c:pt>
                <c:pt idx="6">
                  <c:v>Dormaa Central</c:v>
                </c:pt>
                <c:pt idx="7">
                  <c:v>Dormaa East</c:v>
                </c:pt>
                <c:pt idx="9">
                  <c:v>Small scale </c:v>
                </c:pt>
                <c:pt idx="10">
                  <c:v>Large scale </c:v>
                </c:pt>
              </c:strCache>
            </c:strRef>
          </c:cat>
          <c:val>
            <c:numRef>
              <c:f>Sheet1!$E$6:$E$16</c:f>
              <c:numCache>
                <c:formatCode>General</c:formatCode>
                <c:ptCount val="11"/>
                <c:pt idx="0">
                  <c:v>81.400000000000006</c:v>
                </c:pt>
                <c:pt idx="1">
                  <c:v>18.600000000000001</c:v>
                </c:pt>
                <c:pt idx="2">
                  <c:v>0</c:v>
                </c:pt>
                <c:pt idx="3">
                  <c:v>68.900000000000006</c:v>
                </c:pt>
                <c:pt idx="4">
                  <c:v>31.1</c:v>
                </c:pt>
                <c:pt idx="5">
                  <c:v>0</c:v>
                </c:pt>
                <c:pt idx="6">
                  <c:v>64</c:v>
                </c:pt>
                <c:pt idx="7">
                  <c:v>36</c:v>
                </c:pt>
                <c:pt idx="8">
                  <c:v>0</c:v>
                </c:pt>
                <c:pt idx="9">
                  <c:v>73.900000000000006</c:v>
                </c:pt>
                <c:pt idx="10">
                  <c:v>26.1</c:v>
                </c:pt>
              </c:numCache>
            </c:numRef>
          </c:val>
          <c:extLst>
            <c:ext xmlns:c16="http://schemas.microsoft.com/office/drawing/2014/chart" uri="{C3380CC4-5D6E-409C-BE32-E72D297353CC}">
              <c16:uniqueId val="{00000023-59A1-4B7A-8EAC-A7250EA4948D}"/>
            </c:ext>
          </c:extLst>
        </c:ser>
        <c:ser>
          <c:idx val="1"/>
          <c:order val="4"/>
          <c:tx>
            <c:strRef>
              <c:f>Sheet1!$E$5</c:f>
              <c:strCache>
                <c:ptCount val="1"/>
                <c:pt idx="0">
                  <c:v>Gender</c:v>
                </c:pt>
              </c:strCache>
            </c:strRef>
          </c:tx>
          <c:invertIfNegative val="0"/>
          <c:dPt>
            <c:idx val="1"/>
            <c:invertIfNegative val="0"/>
            <c:bubble3D val="0"/>
            <c:spPr>
              <a:solidFill>
                <a:schemeClr val="accent2"/>
              </a:solidFill>
            </c:spPr>
            <c:extLst>
              <c:ext xmlns:c16="http://schemas.microsoft.com/office/drawing/2014/chart" uri="{C3380CC4-5D6E-409C-BE32-E72D297353CC}">
                <c16:uniqueId val="{00000025-59A1-4B7A-8EAC-A7250EA4948D}"/>
              </c:ext>
            </c:extLst>
          </c:dPt>
          <c:dPt>
            <c:idx val="4"/>
            <c:invertIfNegative val="0"/>
            <c:bubble3D val="0"/>
            <c:spPr>
              <a:solidFill>
                <a:schemeClr val="accent2"/>
              </a:solidFill>
            </c:spPr>
            <c:extLst>
              <c:ext xmlns:c16="http://schemas.microsoft.com/office/drawing/2014/chart" uri="{C3380CC4-5D6E-409C-BE32-E72D297353CC}">
                <c16:uniqueId val="{00000027-59A1-4B7A-8EAC-A7250EA4948D}"/>
              </c:ext>
            </c:extLst>
          </c:dPt>
          <c:dPt>
            <c:idx val="7"/>
            <c:invertIfNegative val="0"/>
            <c:bubble3D val="0"/>
            <c:spPr>
              <a:solidFill>
                <a:schemeClr val="accent2"/>
              </a:solidFill>
            </c:spPr>
            <c:extLst>
              <c:ext xmlns:c16="http://schemas.microsoft.com/office/drawing/2014/chart" uri="{C3380CC4-5D6E-409C-BE32-E72D297353CC}">
                <c16:uniqueId val="{00000029-59A1-4B7A-8EAC-A7250EA4948D}"/>
              </c:ext>
            </c:extLst>
          </c:dPt>
          <c:dPt>
            <c:idx val="10"/>
            <c:invertIfNegative val="0"/>
            <c:bubble3D val="0"/>
            <c:spPr>
              <a:solidFill>
                <a:schemeClr val="accent2"/>
              </a:solidFill>
            </c:spPr>
            <c:extLst>
              <c:ext xmlns:c16="http://schemas.microsoft.com/office/drawing/2014/chart" uri="{C3380CC4-5D6E-409C-BE32-E72D297353CC}">
                <c16:uniqueId val="{0000002B-59A1-4B7A-8EAC-A7250EA4948D}"/>
              </c:ext>
            </c:extLst>
          </c:dPt>
          <c:cat>
            <c:strRef>
              <c:f>Sheet1!$D$6:$D$16</c:f>
              <c:strCache>
                <c:ptCount val="11"/>
                <c:pt idx="0">
                  <c:v>Male </c:v>
                </c:pt>
                <c:pt idx="1">
                  <c:v>Female</c:v>
                </c:pt>
                <c:pt idx="3">
                  <c:v>Yes</c:v>
                </c:pt>
                <c:pt idx="4">
                  <c:v>No</c:v>
                </c:pt>
                <c:pt idx="6">
                  <c:v>Dormaa Central</c:v>
                </c:pt>
                <c:pt idx="7">
                  <c:v>Dormaa East</c:v>
                </c:pt>
                <c:pt idx="9">
                  <c:v>Small scale </c:v>
                </c:pt>
                <c:pt idx="10">
                  <c:v>Large scale </c:v>
                </c:pt>
              </c:strCache>
            </c:strRef>
          </c:cat>
          <c:val>
            <c:numRef>
              <c:f>Sheet1!$E$6:$E$16</c:f>
              <c:numCache>
                <c:formatCode>General</c:formatCode>
                <c:ptCount val="11"/>
                <c:pt idx="0">
                  <c:v>81.400000000000006</c:v>
                </c:pt>
                <c:pt idx="1">
                  <c:v>18.600000000000001</c:v>
                </c:pt>
                <c:pt idx="2">
                  <c:v>0</c:v>
                </c:pt>
                <c:pt idx="3">
                  <c:v>68.900000000000006</c:v>
                </c:pt>
                <c:pt idx="4">
                  <c:v>31.1</c:v>
                </c:pt>
                <c:pt idx="5">
                  <c:v>0</c:v>
                </c:pt>
                <c:pt idx="6">
                  <c:v>64</c:v>
                </c:pt>
                <c:pt idx="7">
                  <c:v>36</c:v>
                </c:pt>
                <c:pt idx="8">
                  <c:v>0</c:v>
                </c:pt>
                <c:pt idx="9">
                  <c:v>73.900000000000006</c:v>
                </c:pt>
                <c:pt idx="10">
                  <c:v>26.1</c:v>
                </c:pt>
              </c:numCache>
            </c:numRef>
          </c:val>
          <c:extLst>
            <c:ext xmlns:c16="http://schemas.microsoft.com/office/drawing/2014/chart" uri="{C3380CC4-5D6E-409C-BE32-E72D297353CC}">
              <c16:uniqueId val="{0000002C-59A1-4B7A-8EAC-A7250EA4948D}"/>
            </c:ext>
          </c:extLst>
        </c:ser>
        <c:ser>
          <c:idx val="0"/>
          <c:order val="5"/>
          <c:tx>
            <c:strRef>
              <c:f>Sheet1!$E$5</c:f>
              <c:strCache>
                <c:ptCount val="1"/>
                <c:pt idx="0">
                  <c:v>Gender</c:v>
                </c:pt>
              </c:strCache>
            </c:strRef>
          </c:tx>
          <c:spPr>
            <a:solidFill>
              <a:schemeClr val="accent1"/>
            </a:solidFill>
            <a:ln>
              <a:noFill/>
            </a:ln>
            <a:effectLst/>
          </c:spPr>
          <c:invertIfNegative val="0"/>
          <c:dPt>
            <c:idx val="1"/>
            <c:invertIfNegative val="0"/>
            <c:bubble3D val="0"/>
            <c:spPr>
              <a:solidFill>
                <a:schemeClr val="accent2"/>
              </a:solidFill>
              <a:ln>
                <a:noFill/>
              </a:ln>
              <a:effectLst/>
            </c:spPr>
            <c:extLst>
              <c:ext xmlns:c16="http://schemas.microsoft.com/office/drawing/2014/chart" uri="{C3380CC4-5D6E-409C-BE32-E72D297353CC}">
                <c16:uniqueId val="{0000002E-59A1-4B7A-8EAC-A7250EA4948D}"/>
              </c:ext>
            </c:extLst>
          </c:dPt>
          <c:dPt>
            <c:idx val="4"/>
            <c:invertIfNegative val="0"/>
            <c:bubble3D val="0"/>
            <c:spPr>
              <a:solidFill>
                <a:schemeClr val="accent2"/>
              </a:solidFill>
              <a:ln>
                <a:noFill/>
              </a:ln>
              <a:effectLst/>
            </c:spPr>
            <c:extLst>
              <c:ext xmlns:c16="http://schemas.microsoft.com/office/drawing/2014/chart" uri="{C3380CC4-5D6E-409C-BE32-E72D297353CC}">
                <c16:uniqueId val="{00000030-59A1-4B7A-8EAC-A7250EA4948D}"/>
              </c:ext>
            </c:extLst>
          </c:dPt>
          <c:dPt>
            <c:idx val="7"/>
            <c:invertIfNegative val="0"/>
            <c:bubble3D val="0"/>
            <c:spPr>
              <a:solidFill>
                <a:schemeClr val="accent2"/>
              </a:solidFill>
              <a:ln>
                <a:noFill/>
              </a:ln>
              <a:effectLst/>
            </c:spPr>
            <c:extLst>
              <c:ext xmlns:c16="http://schemas.microsoft.com/office/drawing/2014/chart" uri="{C3380CC4-5D6E-409C-BE32-E72D297353CC}">
                <c16:uniqueId val="{00000032-59A1-4B7A-8EAC-A7250EA4948D}"/>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34-59A1-4B7A-8EAC-A7250EA4948D}"/>
              </c:ext>
            </c:extLst>
          </c:dPt>
          <c:dLbls>
            <c:dLbl>
              <c:idx val="2"/>
              <c:delete val="1"/>
              <c:extLst>
                <c:ext xmlns:c15="http://schemas.microsoft.com/office/drawing/2012/chart" uri="{CE6537A1-D6FC-4f65-9D91-7224C49458BB}"/>
                <c:ext xmlns:c16="http://schemas.microsoft.com/office/drawing/2014/chart" uri="{C3380CC4-5D6E-409C-BE32-E72D297353CC}">
                  <c16:uniqueId val="{00000035-59A1-4B7A-8EAC-A7250EA4948D}"/>
                </c:ext>
              </c:extLst>
            </c:dLbl>
            <c:dLbl>
              <c:idx val="5"/>
              <c:delete val="1"/>
              <c:extLst>
                <c:ext xmlns:c15="http://schemas.microsoft.com/office/drawing/2012/chart" uri="{CE6537A1-D6FC-4f65-9D91-7224C49458BB}"/>
                <c:ext xmlns:c16="http://schemas.microsoft.com/office/drawing/2014/chart" uri="{C3380CC4-5D6E-409C-BE32-E72D297353CC}">
                  <c16:uniqueId val="{00000036-59A1-4B7A-8EAC-A7250EA4948D}"/>
                </c:ext>
              </c:extLst>
            </c:dLbl>
            <c:dLbl>
              <c:idx val="8"/>
              <c:tx>
                <c:rich>
                  <a:bodyPr/>
                  <a:lstStyle/>
                  <a:p>
                    <a:endParaRPr lang="en-US"/>
                  </a:p>
                  <a:p>
                    <a:endParaRPr lang="en-US"/>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37-59A1-4B7A-8EAC-A7250EA4948D}"/>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Sheet1!$D$6:$D$16</c:f>
              <c:strCache>
                <c:ptCount val="11"/>
                <c:pt idx="0">
                  <c:v>Male </c:v>
                </c:pt>
                <c:pt idx="1">
                  <c:v>Female</c:v>
                </c:pt>
                <c:pt idx="3">
                  <c:v>Yes</c:v>
                </c:pt>
                <c:pt idx="4">
                  <c:v>No</c:v>
                </c:pt>
                <c:pt idx="6">
                  <c:v>Dormaa Central</c:v>
                </c:pt>
                <c:pt idx="7">
                  <c:v>Dormaa East</c:v>
                </c:pt>
                <c:pt idx="9">
                  <c:v>Small scale </c:v>
                </c:pt>
                <c:pt idx="10">
                  <c:v>Large scale </c:v>
                </c:pt>
              </c:strCache>
            </c:strRef>
          </c:cat>
          <c:val>
            <c:numRef>
              <c:f>Sheet1!$E$6:$E$16</c:f>
              <c:numCache>
                <c:formatCode>General</c:formatCode>
                <c:ptCount val="11"/>
                <c:pt idx="0">
                  <c:v>81.400000000000006</c:v>
                </c:pt>
                <c:pt idx="1">
                  <c:v>18.600000000000001</c:v>
                </c:pt>
                <c:pt idx="2">
                  <c:v>0</c:v>
                </c:pt>
                <c:pt idx="3">
                  <c:v>68.900000000000006</c:v>
                </c:pt>
                <c:pt idx="4">
                  <c:v>31.1</c:v>
                </c:pt>
                <c:pt idx="5">
                  <c:v>0</c:v>
                </c:pt>
                <c:pt idx="6">
                  <c:v>64</c:v>
                </c:pt>
                <c:pt idx="7">
                  <c:v>36</c:v>
                </c:pt>
                <c:pt idx="8">
                  <c:v>0</c:v>
                </c:pt>
                <c:pt idx="9">
                  <c:v>73.900000000000006</c:v>
                </c:pt>
                <c:pt idx="10">
                  <c:v>26.1</c:v>
                </c:pt>
              </c:numCache>
            </c:numRef>
          </c:val>
          <c:extLst>
            <c:ext xmlns:c16="http://schemas.microsoft.com/office/drawing/2014/chart" uri="{C3380CC4-5D6E-409C-BE32-E72D297353CC}">
              <c16:uniqueId val="{00000038-59A1-4B7A-8EAC-A7250EA4948D}"/>
            </c:ext>
          </c:extLst>
        </c:ser>
        <c:dLbls>
          <c:showLegendKey val="0"/>
          <c:showVal val="0"/>
          <c:showCatName val="0"/>
          <c:showSerName val="0"/>
          <c:showPercent val="0"/>
          <c:showBubbleSize val="0"/>
        </c:dLbls>
        <c:gapWidth val="22"/>
        <c:overlap val="100"/>
        <c:axId val="1844072880"/>
        <c:axId val="1844073360"/>
      </c:barChart>
      <c:catAx>
        <c:axId val="18440728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844073360"/>
        <c:crosses val="autoZero"/>
        <c:auto val="1"/>
        <c:lblAlgn val="ctr"/>
        <c:lblOffset val="100"/>
        <c:noMultiLvlLbl val="0"/>
      </c:catAx>
      <c:valAx>
        <c:axId val="18440733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844072880"/>
        <c:crosses val="autoZero"/>
        <c:crossBetween val="between"/>
      </c:valAx>
    </c:plotArea>
    <c:plotVisOnly val="1"/>
    <c:dispBlanksAs val="gap"/>
    <c:showDLblsOverMax val="0"/>
  </c:chart>
  <c:spPr>
    <a:ln w="3175">
      <a:solidFill>
        <a:srgbClr val="E97132"/>
      </a:solidFill>
    </a:ln>
  </c:spPr>
  <c:txPr>
    <a:bodyPr/>
    <a:lstStyle/>
    <a:p>
      <a:pPr>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US" b="0" dirty="0"/>
              <a:t>% of farmers</a:t>
            </a:r>
            <a:r>
              <a:rPr lang="en-US" b="0" baseline="0" dirty="0"/>
              <a:t> practicing b</a:t>
            </a:r>
            <a:r>
              <a:rPr lang="en-US" b="0" dirty="0"/>
              <a:t>iosecurity measures </a:t>
            </a:r>
          </a:p>
        </c:rich>
      </c:tx>
      <c:layout>
        <c:manualLayout>
          <c:xMode val="edge"/>
          <c:yMode val="edge"/>
          <c:x val="0.36684754521963825"/>
          <c:y val="0.85089268024125542"/>
        </c:manualLayout>
      </c:layout>
      <c:overlay val="0"/>
      <c:spPr>
        <a:noFill/>
        <a:ln>
          <a:noFill/>
        </a:ln>
        <a:effectLst/>
      </c:spPr>
      <c:txPr>
        <a:bodyPr rot="0" spcFirstLastPara="1" vertOverflow="ellipsis" vert="horz" wrap="square" anchor="ctr" anchorCtr="1"/>
        <a:lstStyle/>
        <a:p>
          <a:pPr>
            <a:defRPr sz="192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3639281572361594"/>
          <c:y val="9.9877156748849019E-2"/>
          <c:w val="0.60441809599381469"/>
          <c:h val="0.64074048500616421"/>
        </c:manualLayout>
      </c:layout>
      <c:barChart>
        <c:barDir val="bar"/>
        <c:grouping val="stacked"/>
        <c:varyColors val="0"/>
        <c:ser>
          <c:idx val="0"/>
          <c:order val="0"/>
          <c:tx>
            <c:strRef>
              <c:f>Result!$B$79</c:f>
              <c:strCache>
                <c:ptCount val="1"/>
                <c:pt idx="0">
                  <c:v>Yes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Result!$A$80:$A$88</c:f>
              <c:strCache>
                <c:ptCount val="9"/>
                <c:pt idx="0">
                  <c:v>Monthly Disinfection</c:v>
                </c:pt>
                <c:pt idx="1">
                  <c:v>Footbath  </c:v>
                </c:pt>
                <c:pt idx="2">
                  <c:v>Monthly Litter change</c:v>
                </c:pt>
                <c:pt idx="3">
                  <c:v>Monthly Deworming </c:v>
                </c:pt>
                <c:pt idx="4">
                  <c:v>Culling of birds </c:v>
                </c:pt>
                <c:pt idx="5">
                  <c:v>Traffic control</c:v>
                </c:pt>
                <c:pt idx="6">
                  <c:v>Monthly In-house cleaning </c:v>
                </c:pt>
                <c:pt idx="7">
                  <c:v>Protective clothing</c:v>
                </c:pt>
                <c:pt idx="8">
                  <c:v>Rearing Other birds</c:v>
                </c:pt>
              </c:strCache>
            </c:strRef>
          </c:cat>
          <c:val>
            <c:numRef>
              <c:f>Result!$B$80:$B$88</c:f>
              <c:numCache>
                <c:formatCode>0.0</c:formatCode>
                <c:ptCount val="9"/>
                <c:pt idx="0">
                  <c:v>40.372670807453417</c:v>
                </c:pt>
                <c:pt idx="1">
                  <c:v>26.086956521739129</c:v>
                </c:pt>
                <c:pt idx="2">
                  <c:v>12.422360248447205</c:v>
                </c:pt>
                <c:pt idx="3">
                  <c:v>32.919254658385093</c:v>
                </c:pt>
                <c:pt idx="4">
                  <c:v>17.391304347826086</c:v>
                </c:pt>
                <c:pt idx="5">
                  <c:v>37.267080745341616</c:v>
                </c:pt>
                <c:pt idx="6">
                  <c:v>26.086956521739129</c:v>
                </c:pt>
                <c:pt idx="7">
                  <c:v>83.850931677018636</c:v>
                </c:pt>
                <c:pt idx="8">
                  <c:v>32.298136645962735</c:v>
                </c:pt>
              </c:numCache>
            </c:numRef>
          </c:val>
          <c:extLst>
            <c:ext xmlns:c16="http://schemas.microsoft.com/office/drawing/2014/chart" uri="{C3380CC4-5D6E-409C-BE32-E72D297353CC}">
              <c16:uniqueId val="{00000000-D540-46D5-AEAF-3785114BCEEA}"/>
            </c:ext>
          </c:extLst>
        </c:ser>
        <c:ser>
          <c:idx val="1"/>
          <c:order val="1"/>
          <c:tx>
            <c:strRef>
              <c:f>Result!$C$79</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Result!$A$80:$A$88</c:f>
              <c:strCache>
                <c:ptCount val="9"/>
                <c:pt idx="0">
                  <c:v>Monthly Disinfection</c:v>
                </c:pt>
                <c:pt idx="1">
                  <c:v>Footbath  </c:v>
                </c:pt>
                <c:pt idx="2">
                  <c:v>Monthly Litter change</c:v>
                </c:pt>
                <c:pt idx="3">
                  <c:v>Monthly Deworming </c:v>
                </c:pt>
                <c:pt idx="4">
                  <c:v>Culling of birds </c:v>
                </c:pt>
                <c:pt idx="5">
                  <c:v>Traffic control</c:v>
                </c:pt>
                <c:pt idx="6">
                  <c:v>Monthly In-house cleaning </c:v>
                </c:pt>
                <c:pt idx="7">
                  <c:v>Protective clothing</c:v>
                </c:pt>
                <c:pt idx="8">
                  <c:v>Rearing Other birds</c:v>
                </c:pt>
              </c:strCache>
            </c:strRef>
          </c:cat>
          <c:val>
            <c:numRef>
              <c:f>Result!$C$80:$C$88</c:f>
              <c:numCache>
                <c:formatCode>0.0</c:formatCode>
                <c:ptCount val="9"/>
                <c:pt idx="0">
                  <c:v>59.627329192546583</c:v>
                </c:pt>
                <c:pt idx="1">
                  <c:v>73.913043478260875</c:v>
                </c:pt>
                <c:pt idx="2">
                  <c:v>87.577639751552795</c:v>
                </c:pt>
                <c:pt idx="3">
                  <c:v>67.080745341614914</c:v>
                </c:pt>
                <c:pt idx="4">
                  <c:v>82.608695652173907</c:v>
                </c:pt>
                <c:pt idx="5">
                  <c:v>62.732919254658384</c:v>
                </c:pt>
                <c:pt idx="6">
                  <c:v>73.913043478260875</c:v>
                </c:pt>
                <c:pt idx="7">
                  <c:v>16.149068322981364</c:v>
                </c:pt>
                <c:pt idx="8">
                  <c:v>67.701863354037272</c:v>
                </c:pt>
              </c:numCache>
            </c:numRef>
          </c:val>
          <c:extLst>
            <c:ext xmlns:c16="http://schemas.microsoft.com/office/drawing/2014/chart" uri="{C3380CC4-5D6E-409C-BE32-E72D297353CC}">
              <c16:uniqueId val="{00000001-D540-46D5-AEAF-3785114BCEEA}"/>
            </c:ext>
          </c:extLst>
        </c:ser>
        <c:dLbls>
          <c:showLegendKey val="0"/>
          <c:showVal val="0"/>
          <c:showCatName val="0"/>
          <c:showSerName val="0"/>
          <c:showPercent val="0"/>
          <c:showBubbleSize val="0"/>
        </c:dLbls>
        <c:gapWidth val="50"/>
        <c:overlap val="100"/>
        <c:axId val="1196725935"/>
        <c:axId val="1196723535"/>
      </c:barChart>
      <c:catAx>
        <c:axId val="119672593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96723535"/>
        <c:crosses val="autoZero"/>
        <c:auto val="1"/>
        <c:lblAlgn val="ctr"/>
        <c:lblOffset val="100"/>
        <c:noMultiLvlLbl val="0"/>
      </c:catAx>
      <c:valAx>
        <c:axId val="1196723535"/>
        <c:scaling>
          <c:orientation val="minMax"/>
          <c:max val="100"/>
        </c:scaling>
        <c:delete val="0"/>
        <c:axPos val="b"/>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96725935"/>
        <c:crosses val="autoZero"/>
        <c:crossBetween val="between"/>
      </c:valAx>
      <c:spPr>
        <a:noFill/>
        <a:ln>
          <a:noFill/>
        </a:ln>
        <a:effectLst/>
      </c:spPr>
    </c:plotArea>
    <c:legend>
      <c:legendPos val="b"/>
      <c:layout>
        <c:manualLayout>
          <c:xMode val="edge"/>
          <c:yMode val="edge"/>
          <c:x val="0.52480803271684062"/>
          <c:y val="0.92312645946565608"/>
          <c:w val="0.1183425908970681"/>
          <c:h val="6.1260830805146618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600">
          <a:solidFill>
            <a:schemeClr val="tx1"/>
          </a:solidFill>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r>
              <a:rPr lang="en-US" sz="2000" dirty="0">
                <a:solidFill>
                  <a:schemeClr val="tx1"/>
                </a:solidFill>
                <a:latin typeface="Times New Roman" panose="02020603050405020304" pitchFamily="18" charset="0"/>
                <a:cs typeface="Times New Roman" panose="02020603050405020304" pitchFamily="18" charset="0"/>
              </a:rPr>
              <a:t>Proportions of layer farmers that practice at least five of the coping strategies</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endParaRPr lang="en-US"/>
        </a:p>
      </c:txPr>
    </c:title>
    <c:autoTitleDeleted val="0"/>
    <c:plotArea>
      <c:layout/>
      <c:pieChart>
        <c:varyColors val="1"/>
        <c:dLbls>
          <c:dLblPos val="bestFit"/>
          <c:showLegendKey val="0"/>
          <c:showVal val="1"/>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376844222483801"/>
          <c:y val="0.16265269748259553"/>
          <c:w val="0.83897456972366968"/>
          <c:h val="0.7431809681936723"/>
        </c:manualLayout>
      </c:layout>
      <c:barChart>
        <c:barDir val="col"/>
        <c:grouping val="clustered"/>
        <c:varyColors val="0"/>
        <c:ser>
          <c:idx val="0"/>
          <c:order val="0"/>
          <c:tx>
            <c:strRef>
              <c:f>'Biosecurity practices '!$Q$37</c:f>
              <c:strCache>
                <c:ptCount val="1"/>
                <c:pt idx="0">
                  <c:v>Number of layer farmers </c:v>
                </c:pt>
              </c:strCache>
            </c:strRef>
          </c:tx>
          <c:spPr>
            <a:solidFill>
              <a:schemeClr val="accent1"/>
            </a:solidFill>
            <a:ln>
              <a:noFill/>
            </a:ln>
            <a:effectLst/>
          </c:spPr>
          <c:invertIfNegative val="0"/>
          <c:cat>
            <c:numRef>
              <c:f>'Biosecurity practices '!$P$38:$P$45</c:f>
              <c:numCache>
                <c:formatCode>General</c:formatCode>
                <c:ptCount val="8"/>
                <c:pt idx="0">
                  <c:v>2</c:v>
                </c:pt>
                <c:pt idx="1">
                  <c:v>3</c:v>
                </c:pt>
                <c:pt idx="2">
                  <c:v>4</c:v>
                </c:pt>
                <c:pt idx="3">
                  <c:v>5</c:v>
                </c:pt>
                <c:pt idx="4">
                  <c:v>6</c:v>
                </c:pt>
                <c:pt idx="5">
                  <c:v>7</c:v>
                </c:pt>
                <c:pt idx="6">
                  <c:v>8</c:v>
                </c:pt>
                <c:pt idx="7">
                  <c:v>9</c:v>
                </c:pt>
              </c:numCache>
            </c:numRef>
          </c:cat>
          <c:val>
            <c:numRef>
              <c:f>'Biosecurity practices '!$Q$38:$Q$45</c:f>
              <c:numCache>
                <c:formatCode>General</c:formatCode>
                <c:ptCount val="8"/>
                <c:pt idx="0">
                  <c:v>40</c:v>
                </c:pt>
                <c:pt idx="1">
                  <c:v>39</c:v>
                </c:pt>
                <c:pt idx="2">
                  <c:v>45</c:v>
                </c:pt>
                <c:pt idx="3">
                  <c:v>17</c:v>
                </c:pt>
                <c:pt idx="4">
                  <c:v>2</c:v>
                </c:pt>
                <c:pt idx="5">
                  <c:v>2</c:v>
                </c:pt>
                <c:pt idx="6">
                  <c:v>12</c:v>
                </c:pt>
                <c:pt idx="7">
                  <c:v>3</c:v>
                </c:pt>
              </c:numCache>
            </c:numRef>
          </c:val>
          <c:extLst>
            <c:ext xmlns:c16="http://schemas.microsoft.com/office/drawing/2014/chart" uri="{C3380CC4-5D6E-409C-BE32-E72D297353CC}">
              <c16:uniqueId val="{00000000-3F62-4454-BB1A-B63EA460B528}"/>
            </c:ext>
          </c:extLst>
        </c:ser>
        <c:dLbls>
          <c:showLegendKey val="0"/>
          <c:showVal val="0"/>
          <c:showCatName val="0"/>
          <c:showSerName val="0"/>
          <c:showPercent val="0"/>
          <c:showBubbleSize val="0"/>
        </c:dLbls>
        <c:gapWidth val="219"/>
        <c:overlap val="-27"/>
        <c:axId val="606712431"/>
        <c:axId val="606713391"/>
      </c:barChart>
      <c:catAx>
        <c:axId val="606712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606713391"/>
        <c:crosses val="autoZero"/>
        <c:auto val="1"/>
        <c:lblAlgn val="ctr"/>
        <c:lblOffset val="100"/>
        <c:noMultiLvlLbl val="0"/>
      </c:catAx>
      <c:valAx>
        <c:axId val="606713391"/>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60671243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448972088605654"/>
          <c:y val="0.14308061381133882"/>
          <c:w val="0.77075240594925643"/>
          <c:h val="0.60877085972111156"/>
        </c:manualLayout>
      </c:layout>
      <c:barChart>
        <c:barDir val="col"/>
        <c:grouping val="clustered"/>
        <c:varyColors val="0"/>
        <c:ser>
          <c:idx val="0"/>
          <c:order val="0"/>
          <c:tx>
            <c:strRef>
              <c:f>'Biosecurity practices '!$V$2</c:f>
              <c:strCache>
                <c:ptCount val="1"/>
                <c:pt idx="0">
                  <c:v>Frequency</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'Biosecurity practices '!$U$3:$U$7</c:f>
              <c:strCache>
                <c:ptCount val="5"/>
                <c:pt idx="0">
                  <c:v>51-60</c:v>
                </c:pt>
                <c:pt idx="1">
                  <c:v>61-70</c:v>
                </c:pt>
                <c:pt idx="2">
                  <c:v>71-80</c:v>
                </c:pt>
                <c:pt idx="3">
                  <c:v>81-90</c:v>
                </c:pt>
                <c:pt idx="4">
                  <c:v>91-100</c:v>
                </c:pt>
              </c:strCache>
            </c:strRef>
          </c:cat>
          <c:val>
            <c:numRef>
              <c:f>'Biosecurity practices '!$V$3:$V$7</c:f>
              <c:numCache>
                <c:formatCode>General</c:formatCode>
                <c:ptCount val="5"/>
                <c:pt idx="0">
                  <c:v>1</c:v>
                </c:pt>
                <c:pt idx="1">
                  <c:v>2</c:v>
                </c:pt>
                <c:pt idx="2">
                  <c:v>7</c:v>
                </c:pt>
                <c:pt idx="3">
                  <c:v>28</c:v>
                </c:pt>
                <c:pt idx="4">
                  <c:v>123</c:v>
                </c:pt>
              </c:numCache>
            </c:numRef>
          </c:val>
          <c:extLst>
            <c:ext xmlns:c16="http://schemas.microsoft.com/office/drawing/2014/chart" uri="{C3380CC4-5D6E-409C-BE32-E72D297353CC}">
              <c16:uniqueId val="{00000000-900A-4466-9D48-1F112066A832}"/>
            </c:ext>
          </c:extLst>
        </c:ser>
        <c:dLbls>
          <c:dLblPos val="outEnd"/>
          <c:showLegendKey val="0"/>
          <c:showVal val="1"/>
          <c:showCatName val="0"/>
          <c:showSerName val="0"/>
          <c:showPercent val="0"/>
          <c:showBubbleSize val="0"/>
        </c:dLbls>
        <c:gapWidth val="219"/>
        <c:overlap val="-27"/>
        <c:axId val="-321537840"/>
        <c:axId val="-321543280"/>
      </c:barChart>
      <c:catAx>
        <c:axId val="-321537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321543280"/>
        <c:crosses val="autoZero"/>
        <c:auto val="1"/>
        <c:lblAlgn val="ctr"/>
        <c:lblOffset val="100"/>
        <c:noMultiLvlLbl val="0"/>
      </c:catAx>
      <c:valAx>
        <c:axId val="-32154328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321537840"/>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2000">
          <a:solidFill>
            <a:schemeClr val="tx1"/>
          </a:solidFill>
          <a:latin typeface="Times New Roman" panose="02020603050405020304" pitchFamily="18" charset="0"/>
          <a:cs typeface="Times New Roman" panose="02020603050405020304" pitchFamily="18" charset="0"/>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0.15637</cdr:x>
      <cdr:y>0.93798</cdr:y>
    </cdr:from>
    <cdr:to>
      <cdr:x>0.56522</cdr:x>
      <cdr:y>1</cdr:y>
    </cdr:to>
    <cdr:sp macro="" textlink="">
      <cdr:nvSpPr>
        <cdr:cNvPr id="2" name="TextBox 1">
          <a:extLst xmlns:a="http://schemas.openxmlformats.org/drawingml/2006/main">
            <a:ext uri="{FF2B5EF4-FFF2-40B4-BE49-F238E27FC236}">
              <a16:creationId xmlns:a16="http://schemas.microsoft.com/office/drawing/2014/main" id="{6BC39D19-7744-58DF-BB5B-0FA73A1B911D}"/>
            </a:ext>
          </a:extLst>
        </cdr:cNvPr>
        <cdr:cNvSpPr txBox="1"/>
      </cdr:nvSpPr>
      <cdr:spPr>
        <a:xfrm xmlns:a="http://schemas.openxmlformats.org/drawingml/2006/main">
          <a:off x="1736165" y="5381403"/>
          <a:ext cx="4539452" cy="35582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dirty="0">
              <a:solidFill>
                <a:schemeClr val="tx1"/>
              </a:solidFill>
              <a:latin typeface="Times New Roman" panose="02020603050405020304" pitchFamily="18" charset="0"/>
              <a:cs typeface="Times New Roman" panose="02020603050405020304" pitchFamily="18" charset="0"/>
            </a:rPr>
            <a:t>Age</a:t>
          </a:r>
          <a:r>
            <a:rPr lang="en-US" sz="2000" baseline="0" dirty="0">
              <a:solidFill>
                <a:schemeClr val="tx1"/>
              </a:solidFill>
              <a:latin typeface="Times New Roman" panose="02020603050405020304" pitchFamily="18" charset="0"/>
              <a:cs typeface="Times New Roman" panose="02020603050405020304" pitchFamily="18" charset="0"/>
            </a:rPr>
            <a:t> of farmers</a:t>
          </a:r>
        </a:p>
        <a:p xmlns:a="http://schemas.openxmlformats.org/drawingml/2006/main">
          <a:endParaRPr lang="en-US" sz="1200"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0.56854</cdr:x>
      <cdr:y>0.93264</cdr:y>
    </cdr:from>
    <cdr:to>
      <cdr:x>1</cdr:x>
      <cdr:y>1</cdr:y>
    </cdr:to>
    <cdr:sp macro="" textlink="">
      <cdr:nvSpPr>
        <cdr:cNvPr id="3" name="TextBox 1">
          <a:extLst xmlns:a="http://schemas.openxmlformats.org/drawingml/2006/main">
            <a:ext uri="{FF2B5EF4-FFF2-40B4-BE49-F238E27FC236}">
              <a16:creationId xmlns:a16="http://schemas.microsoft.com/office/drawing/2014/main" id="{C388D5BD-DA6A-9C64-D2B6-A3141447D57F}"/>
            </a:ext>
          </a:extLst>
        </cdr:cNvPr>
        <cdr:cNvSpPr txBox="1"/>
      </cdr:nvSpPr>
      <cdr:spPr>
        <a:xfrm xmlns:a="http://schemas.openxmlformats.org/drawingml/2006/main">
          <a:off x="4373489" y="5208128"/>
          <a:ext cx="3318957" cy="37615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aseline="0" dirty="0">
              <a:solidFill>
                <a:schemeClr val="tx1"/>
              </a:solidFill>
              <a:latin typeface="Times New Roman" panose="02020603050405020304" pitchFamily="18" charset="0"/>
              <a:cs typeface="Times New Roman" panose="02020603050405020304" pitchFamily="18" charset="0"/>
            </a:rPr>
            <a:t>Years of farming experience</a:t>
          </a:r>
        </a:p>
        <a:p xmlns:a="http://schemas.openxmlformats.org/drawingml/2006/main">
          <a:endParaRPr lang="en-US" sz="2000"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cdr:x>
      <cdr:y>0.15856</cdr:y>
    </cdr:from>
    <cdr:to>
      <cdr:x>0.18113</cdr:x>
      <cdr:y>0.25151</cdr:y>
    </cdr:to>
    <cdr:sp macro="" textlink="">
      <cdr:nvSpPr>
        <cdr:cNvPr id="4" name="TextBox 3">
          <a:extLst xmlns:a="http://schemas.openxmlformats.org/drawingml/2006/main">
            <a:ext uri="{FF2B5EF4-FFF2-40B4-BE49-F238E27FC236}">
              <a16:creationId xmlns:a16="http://schemas.microsoft.com/office/drawing/2014/main" id="{CF6F30AA-4D4A-ADAD-8EC5-CE193560924B}"/>
            </a:ext>
          </a:extLst>
        </cdr:cNvPr>
        <cdr:cNvSpPr txBox="1"/>
      </cdr:nvSpPr>
      <cdr:spPr>
        <a:xfrm xmlns:a="http://schemas.openxmlformats.org/drawingml/2006/main" rot="5400000">
          <a:off x="84183" y="448277"/>
          <a:ext cx="519057" cy="1393362"/>
        </a:xfrm>
        <a:prstGeom xmlns:a="http://schemas.openxmlformats.org/drawingml/2006/main" prst="rect">
          <a:avLst/>
        </a:prstGeom>
      </cdr:spPr>
      <cdr:txBody>
        <a:bodyPr xmlns:a="http://schemas.openxmlformats.org/drawingml/2006/main" vertOverflow="clip" vert="vert270" wrap="square" rtlCol="0"/>
        <a:lstStyle xmlns:a="http://schemas.openxmlformats.org/drawingml/2006/main"/>
        <a:p xmlns:a="http://schemas.openxmlformats.org/drawingml/2006/main">
          <a:r>
            <a:rPr lang="en-US" sz="1700" dirty="0">
              <a:latin typeface="Times New Roman" panose="02020603050405020304" pitchFamily="18" charset="0"/>
              <a:cs typeface="Times New Roman" panose="02020603050405020304" pitchFamily="18" charset="0"/>
            </a:rPr>
            <a:t>Frequency </a:t>
          </a:r>
        </a:p>
      </cdr:txBody>
    </cdr:sp>
  </cdr:relSizeAnchor>
</c:userShapes>
</file>

<file path=ppt/drawings/drawing2.xml><?xml version="1.0" encoding="utf-8"?>
<c:userShapes xmlns:c="http://schemas.openxmlformats.org/drawingml/2006/chart">
  <cdr:relSizeAnchor xmlns:cdr="http://schemas.openxmlformats.org/drawingml/2006/chartDrawing">
    <cdr:from>
      <cdr:x>0.0697</cdr:x>
      <cdr:y>0.49165</cdr:y>
    </cdr:from>
    <cdr:to>
      <cdr:x>0.39937</cdr:x>
      <cdr:y>0.61198</cdr:y>
    </cdr:to>
    <cdr:sp macro="" textlink="">
      <cdr:nvSpPr>
        <cdr:cNvPr id="5" name="TextBox 1">
          <a:extLst xmlns:a="http://schemas.openxmlformats.org/drawingml/2006/main">
            <a:ext uri="{FF2B5EF4-FFF2-40B4-BE49-F238E27FC236}">
              <a16:creationId xmlns:a16="http://schemas.microsoft.com/office/drawing/2014/main" id="{6349214A-A0D6-B4EF-7F79-3E22DEA19B32}"/>
            </a:ext>
          </a:extLst>
        </cdr:cNvPr>
        <cdr:cNvSpPr txBox="1"/>
      </cdr:nvSpPr>
      <cdr:spPr>
        <a:xfrm xmlns:a="http://schemas.openxmlformats.org/drawingml/2006/main">
          <a:off x="325604" y="1572185"/>
          <a:ext cx="1540141" cy="38482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0" kern="1200" baseline="0" dirty="0">
              <a:latin typeface="Times New Roman" panose="02020603050405020304" pitchFamily="18" charset="0"/>
              <a:cs typeface="Times New Roman" panose="02020603050405020304" pitchFamily="18" charset="0"/>
            </a:rPr>
            <a:t>Association</a:t>
          </a:r>
          <a:r>
            <a:rPr lang="en-US" sz="1800" b="0" kern="1200" dirty="0">
              <a:latin typeface="Times New Roman" panose="02020603050405020304" pitchFamily="18" charset="0"/>
              <a:cs typeface="Times New Roman" panose="02020603050405020304" pitchFamily="18" charset="0"/>
            </a:rPr>
            <a:t> </a:t>
          </a:r>
        </a:p>
        <a:p xmlns:a="http://schemas.openxmlformats.org/drawingml/2006/main">
          <a:endParaRPr lang="en-US" sz="1800" b="0" kern="1200" dirty="0">
            <a:latin typeface="Times New Roman" panose="02020603050405020304" pitchFamily="18" charset="0"/>
            <a:cs typeface="Times New Roman" panose="02020603050405020304"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0.26155</cdr:x>
      <cdr:y>0.02833</cdr:y>
    </cdr:from>
    <cdr:to>
      <cdr:x>0.8275</cdr:x>
      <cdr:y>0.10378</cdr:y>
    </cdr:to>
    <cdr:sp macro="" textlink="">
      <cdr:nvSpPr>
        <cdr:cNvPr id="2" name="TextBox 1">
          <a:extLst xmlns:a="http://schemas.openxmlformats.org/drawingml/2006/main">
            <a:ext uri="{FF2B5EF4-FFF2-40B4-BE49-F238E27FC236}">
              <a16:creationId xmlns:a16="http://schemas.microsoft.com/office/drawing/2014/main" id="{F06FEFAD-18C2-C818-41A7-42E3A8D8EAAE}"/>
            </a:ext>
          </a:extLst>
        </cdr:cNvPr>
        <cdr:cNvSpPr txBox="1"/>
      </cdr:nvSpPr>
      <cdr:spPr>
        <a:xfrm xmlns:a="http://schemas.openxmlformats.org/drawingml/2006/main">
          <a:off x="2811389" y="137111"/>
          <a:ext cx="6083300" cy="3651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b="1" dirty="0">
              <a:solidFill>
                <a:schemeClr val="tx1"/>
              </a:solidFill>
              <a:latin typeface="Times New Roman" panose="02020603050405020304" pitchFamily="18" charset="0"/>
              <a:cs typeface="Times New Roman" panose="02020603050405020304" pitchFamily="18" charset="0"/>
            </a:rPr>
            <a:t>Number of practices done by the farmers </a:t>
          </a:r>
        </a:p>
      </cdr:txBody>
    </cdr:sp>
  </cdr:relSizeAnchor>
  <cdr:relSizeAnchor xmlns:cdr="http://schemas.openxmlformats.org/drawingml/2006/chartDrawing">
    <cdr:from>
      <cdr:x>0.29342</cdr:x>
      <cdr:y>0.87631</cdr:y>
    </cdr:from>
    <cdr:to>
      <cdr:x>0.75502</cdr:x>
      <cdr:y>0.97938</cdr:y>
    </cdr:to>
    <cdr:sp macro="" textlink="">
      <cdr:nvSpPr>
        <cdr:cNvPr id="3" name="TextBox 2">
          <a:extLst xmlns:a="http://schemas.openxmlformats.org/drawingml/2006/main">
            <a:ext uri="{FF2B5EF4-FFF2-40B4-BE49-F238E27FC236}">
              <a16:creationId xmlns:a16="http://schemas.microsoft.com/office/drawing/2014/main" id="{EAC9C285-1C7A-15C5-D665-1093078CA1A8}"/>
            </a:ext>
          </a:extLst>
        </cdr:cNvPr>
        <cdr:cNvSpPr txBox="1"/>
      </cdr:nvSpPr>
      <cdr:spPr>
        <a:xfrm xmlns:a="http://schemas.openxmlformats.org/drawingml/2006/main">
          <a:off x="3153948" y="4588562"/>
          <a:ext cx="4961694" cy="53974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dirty="0">
              <a:latin typeface="Times New Roman" panose="02020603050405020304" pitchFamily="18" charset="0"/>
              <a:cs typeface="Times New Roman" panose="02020603050405020304" pitchFamily="18" charset="0"/>
            </a:rPr>
            <a:t>Number of practices done </a:t>
          </a:r>
        </a:p>
      </cdr:txBody>
    </cdr:sp>
  </cdr:relSizeAnchor>
</c:userShapes>
</file>

<file path=ppt/drawings/drawing4.xml><?xml version="1.0" encoding="utf-8"?>
<c:userShapes xmlns:c="http://schemas.openxmlformats.org/drawingml/2006/chart">
  <cdr:relSizeAnchor xmlns:cdr="http://schemas.openxmlformats.org/drawingml/2006/chartDrawing">
    <cdr:from>
      <cdr:x>0</cdr:x>
      <cdr:y>0.04153</cdr:y>
    </cdr:from>
    <cdr:to>
      <cdr:x>0.0954</cdr:x>
      <cdr:y>0.91194</cdr:y>
    </cdr:to>
    <cdr:sp macro="" textlink="">
      <cdr:nvSpPr>
        <cdr:cNvPr id="3" name="TextBox 2">
          <a:extLst xmlns:a="http://schemas.openxmlformats.org/drawingml/2006/main">
            <a:ext uri="{FF2B5EF4-FFF2-40B4-BE49-F238E27FC236}">
              <a16:creationId xmlns:a16="http://schemas.microsoft.com/office/drawing/2014/main" id="{D4B2F8D5-FBD1-5268-E633-C22B24974735}"/>
            </a:ext>
          </a:extLst>
        </cdr:cNvPr>
        <cdr:cNvSpPr txBox="1"/>
      </cdr:nvSpPr>
      <cdr:spPr>
        <a:xfrm xmlns:a="http://schemas.openxmlformats.org/drawingml/2006/main" rot="16200000">
          <a:off x="-1273900" y="1435292"/>
          <a:ext cx="3382575" cy="8347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a:solidFill>
                <a:schemeClr val="tx1"/>
              </a:solidFill>
              <a:latin typeface="Times New Roman" panose="02020603050405020304" pitchFamily="18" charset="0"/>
              <a:cs typeface="Times New Roman" panose="02020603050405020304" pitchFamily="18" charset="0"/>
            </a:rPr>
            <a:t>Number</a:t>
          </a:r>
          <a:r>
            <a:rPr lang="en-US" sz="2000" b="1" baseline="0" dirty="0">
              <a:solidFill>
                <a:schemeClr val="tx1"/>
              </a:solidFill>
              <a:latin typeface="Times New Roman" panose="02020603050405020304" pitchFamily="18" charset="0"/>
              <a:cs typeface="Times New Roman" panose="02020603050405020304" pitchFamily="18" charset="0"/>
            </a:rPr>
            <a:t> of Respondents</a:t>
          </a:r>
          <a:endParaRPr lang="en-US" sz="20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0.04084</cdr:x>
      <cdr:y>0.19157</cdr:y>
    </cdr:from>
    <cdr:to>
      <cdr:x>0.12156</cdr:x>
      <cdr:y>0.64358</cdr:y>
    </cdr:to>
    <cdr:sp macro="" textlink="">
      <cdr:nvSpPr>
        <cdr:cNvPr id="2" name="TextBox 1">
          <a:extLst xmlns:a="http://schemas.openxmlformats.org/drawingml/2006/main">
            <a:ext uri="{FF2B5EF4-FFF2-40B4-BE49-F238E27FC236}">
              <a16:creationId xmlns:a16="http://schemas.microsoft.com/office/drawing/2014/main" id="{06B273DC-5684-823F-3F82-7413835C88A9}"/>
            </a:ext>
          </a:extLst>
        </cdr:cNvPr>
        <cdr:cNvSpPr txBox="1"/>
      </cdr:nvSpPr>
      <cdr:spPr>
        <a:xfrm xmlns:a="http://schemas.openxmlformats.org/drawingml/2006/main" rot="16200000">
          <a:off x="-248716" y="960958"/>
          <a:ext cx="1239946" cy="36906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dirty="0">
              <a:solidFill>
                <a:schemeClr val="tx1"/>
              </a:solidFill>
              <a:latin typeface="Times New Roman" panose="02020603050405020304" pitchFamily="18" charset="0"/>
              <a:cs typeface="Times New Roman" panose="02020603050405020304" pitchFamily="18" charset="0"/>
            </a:rPr>
            <a:t>Frequency</a:t>
          </a:r>
        </a:p>
      </cdr:txBody>
    </cdr:sp>
  </cdr:relSizeAnchor>
  <cdr:relSizeAnchor xmlns:cdr="http://schemas.openxmlformats.org/drawingml/2006/chartDrawing">
    <cdr:from>
      <cdr:x>0.31875</cdr:x>
      <cdr:y>0.86713</cdr:y>
    </cdr:from>
    <cdr:to>
      <cdr:x>0.76458</cdr:x>
      <cdr:y>0.96154</cdr:y>
    </cdr:to>
    <cdr:sp macro="" textlink="">
      <cdr:nvSpPr>
        <cdr:cNvPr id="3" name="TextBox 2">
          <a:extLst xmlns:a="http://schemas.openxmlformats.org/drawingml/2006/main">
            <a:ext uri="{FF2B5EF4-FFF2-40B4-BE49-F238E27FC236}">
              <a16:creationId xmlns:a16="http://schemas.microsoft.com/office/drawing/2014/main" id="{8EA69446-4FDB-5B80-CB20-100EB2AFB96C}"/>
            </a:ext>
          </a:extLst>
        </cdr:cNvPr>
        <cdr:cNvSpPr txBox="1"/>
      </cdr:nvSpPr>
      <cdr:spPr>
        <a:xfrm xmlns:a="http://schemas.openxmlformats.org/drawingml/2006/main">
          <a:off x="1457325" y="2362199"/>
          <a:ext cx="2038350" cy="2571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dirty="0">
              <a:solidFill>
                <a:schemeClr val="tx1"/>
              </a:solidFill>
              <a:latin typeface="Times New Roman" panose="02020603050405020304" pitchFamily="18" charset="0"/>
              <a:cs typeface="Times New Roman" panose="02020603050405020304" pitchFamily="18" charset="0"/>
            </a:rPr>
            <a:t>Technical</a:t>
          </a:r>
          <a:r>
            <a:rPr lang="en-US" sz="2000" baseline="0" dirty="0">
              <a:solidFill>
                <a:schemeClr val="tx1"/>
              </a:solidFill>
              <a:latin typeface="Times New Roman" panose="02020603050405020304" pitchFamily="18" charset="0"/>
              <a:cs typeface="Times New Roman" panose="02020603050405020304" pitchFamily="18" charset="0"/>
            </a:rPr>
            <a:t> Efficiency Levels</a:t>
          </a:r>
          <a:endParaRPr lang="en-US" sz="2000"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0.21042</cdr:x>
      <cdr:y>0.00699</cdr:y>
    </cdr:from>
    <cdr:to>
      <cdr:x>0.825</cdr:x>
      <cdr:y>0.18881</cdr:y>
    </cdr:to>
    <cdr:sp macro="" textlink="">
      <cdr:nvSpPr>
        <cdr:cNvPr id="4" name="TextBox 3">
          <a:extLst xmlns:a="http://schemas.openxmlformats.org/drawingml/2006/main">
            <a:ext uri="{FF2B5EF4-FFF2-40B4-BE49-F238E27FC236}">
              <a16:creationId xmlns:a16="http://schemas.microsoft.com/office/drawing/2014/main" id="{29CA642B-EC78-98D1-7FF4-D5CB07145B65}"/>
            </a:ext>
          </a:extLst>
        </cdr:cNvPr>
        <cdr:cNvSpPr txBox="1"/>
      </cdr:nvSpPr>
      <cdr:spPr>
        <a:xfrm xmlns:a="http://schemas.openxmlformats.org/drawingml/2006/main">
          <a:off x="962025" y="19050"/>
          <a:ext cx="2809875" cy="4953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000" dirty="0">
              <a:latin typeface="Times New Roman" panose="02020603050405020304" pitchFamily="18" charset="0"/>
              <a:cs typeface="Times New Roman" panose="02020603050405020304" pitchFamily="18" charset="0"/>
            </a:rPr>
            <a:t>Technical Efficiency of Layer</a:t>
          </a:r>
          <a:r>
            <a:rPr lang="en-US" sz="2000" baseline="0" dirty="0">
              <a:latin typeface="Times New Roman" panose="02020603050405020304" pitchFamily="18" charset="0"/>
              <a:cs typeface="Times New Roman" panose="02020603050405020304" pitchFamily="18" charset="0"/>
            </a:rPr>
            <a:t> farmers in the Bono Region</a:t>
          </a:r>
          <a:endParaRPr lang="en-US" sz="2000" dirty="0">
            <a:latin typeface="Times New Roman" panose="02020603050405020304" pitchFamily="18" charset="0"/>
            <a:cs typeface="Times New Roman" panose="02020603050405020304"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0E179207-5D2F-4645-B0DA-90AEFC2E77CE}" type="datetimeFigureOut">
              <a:rPr lang="en-US" smtClean="0"/>
              <a:t>10/13/2025</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12250B4-0A50-4336-A89D-D03D7161220B}" type="slidenum">
              <a:rPr lang="en-US" smtClean="0"/>
              <a:t>‹#›</a:t>
            </a:fld>
            <a:endParaRPr lang="en-US"/>
          </a:p>
        </p:txBody>
      </p:sp>
    </p:spTree>
    <p:extLst>
      <p:ext uri="{BB962C8B-B14F-4D97-AF65-F5344CB8AC3E}">
        <p14:creationId xmlns:p14="http://schemas.microsoft.com/office/powerpoint/2010/main" val="1345748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2250B4-0A50-4336-A89D-D03D7161220B}" type="slidenum">
              <a:rPr lang="en-US" smtClean="0"/>
              <a:t>1</a:t>
            </a:fld>
            <a:endParaRPr lang="en-US"/>
          </a:p>
        </p:txBody>
      </p:sp>
    </p:spTree>
    <p:extLst>
      <p:ext uri="{BB962C8B-B14F-4D97-AF65-F5344CB8AC3E}">
        <p14:creationId xmlns:p14="http://schemas.microsoft.com/office/powerpoint/2010/main" val="39778335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Times New Roman" panose="02020603050405020304" pitchFamily="18" charset="0"/>
                <a:ea typeface="STZhongsong" panose="020B0503020204020204" pitchFamily="2" charset="-122"/>
                <a:cs typeface="Times New Roman" panose="02020603050405020304" pitchFamily="18" charset="0"/>
              </a:rPr>
              <a:t>Coping strategies play a role in the production of layer chicken positively in terms of egg production and health of birds aside vaccination schedule. It is therefore important to increase the level of biosecurity practices through constant education and strict adherence by the Veterinary Services and Animal Production Directorate. </a:t>
            </a:r>
          </a:p>
          <a:p>
            <a:endParaRPr lang="en-US" dirty="0"/>
          </a:p>
        </p:txBody>
      </p:sp>
      <p:sp>
        <p:nvSpPr>
          <p:cNvPr id="4" name="Slide Number Placeholder 3"/>
          <p:cNvSpPr>
            <a:spLocks noGrp="1"/>
          </p:cNvSpPr>
          <p:nvPr>
            <p:ph type="sldNum" sz="quarter" idx="5"/>
          </p:nvPr>
        </p:nvSpPr>
        <p:spPr/>
        <p:txBody>
          <a:bodyPr/>
          <a:lstStyle/>
          <a:p>
            <a:fld id="{D12250B4-0A50-4336-A89D-D03D7161220B}" type="slidenum">
              <a:rPr lang="en-US" smtClean="0"/>
              <a:t>15</a:t>
            </a:fld>
            <a:endParaRPr lang="en-US"/>
          </a:p>
        </p:txBody>
      </p:sp>
    </p:spTree>
    <p:extLst>
      <p:ext uri="{BB962C8B-B14F-4D97-AF65-F5344CB8AC3E}">
        <p14:creationId xmlns:p14="http://schemas.microsoft.com/office/powerpoint/2010/main" val="4155619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2250B4-0A50-4336-A89D-D03D7161220B}" type="slidenum">
              <a:rPr lang="en-US" smtClean="0"/>
              <a:t>3</a:t>
            </a:fld>
            <a:endParaRPr lang="en-US"/>
          </a:p>
        </p:txBody>
      </p:sp>
    </p:spTree>
    <p:extLst>
      <p:ext uri="{BB962C8B-B14F-4D97-AF65-F5344CB8AC3E}">
        <p14:creationId xmlns:p14="http://schemas.microsoft.com/office/powerpoint/2010/main" val="3472189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2250B4-0A50-4336-A89D-D03D7161220B}" type="slidenum">
              <a:rPr lang="en-US" smtClean="0"/>
              <a:t>5</a:t>
            </a:fld>
            <a:endParaRPr lang="en-US"/>
          </a:p>
        </p:txBody>
      </p:sp>
    </p:spTree>
    <p:extLst>
      <p:ext uri="{BB962C8B-B14F-4D97-AF65-F5344CB8AC3E}">
        <p14:creationId xmlns:p14="http://schemas.microsoft.com/office/powerpoint/2010/main" val="2837801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2250B4-0A50-4336-A89D-D03D7161220B}" type="slidenum">
              <a:rPr lang="en-US" smtClean="0"/>
              <a:t>6</a:t>
            </a:fld>
            <a:endParaRPr lang="en-US"/>
          </a:p>
        </p:txBody>
      </p:sp>
    </p:spTree>
    <p:extLst>
      <p:ext uri="{BB962C8B-B14F-4D97-AF65-F5344CB8AC3E}">
        <p14:creationId xmlns:p14="http://schemas.microsoft.com/office/powerpoint/2010/main" val="1320009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0426A-FED0-2591-79FD-1212E4BBEF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13336E-A68B-7CE1-EB91-A850A0F9EE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8F7BDD-C97E-53CB-6D96-B5003C772F5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F370F3F-DE1B-F321-ECA1-55921C73358C}"/>
              </a:ext>
            </a:extLst>
          </p:cNvPr>
          <p:cNvSpPr>
            <a:spLocks noGrp="1"/>
          </p:cNvSpPr>
          <p:nvPr>
            <p:ph type="sldNum" sz="quarter" idx="5"/>
          </p:nvPr>
        </p:nvSpPr>
        <p:spPr/>
        <p:txBody>
          <a:bodyPr/>
          <a:lstStyle/>
          <a:p>
            <a:fld id="{D12250B4-0A50-4336-A89D-D03D7161220B}" type="slidenum">
              <a:rPr lang="en-US" smtClean="0"/>
              <a:t>7</a:t>
            </a:fld>
            <a:endParaRPr lang="en-US"/>
          </a:p>
        </p:txBody>
      </p:sp>
    </p:spTree>
    <p:extLst>
      <p:ext uri="{BB962C8B-B14F-4D97-AF65-F5344CB8AC3E}">
        <p14:creationId xmlns:p14="http://schemas.microsoft.com/office/powerpoint/2010/main" val="2642882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12250B4-0A50-4336-A89D-D03D7161220B}" type="slidenum">
              <a:rPr lang="en-US" smtClean="0"/>
              <a:t>9</a:t>
            </a:fld>
            <a:endParaRPr lang="en-US"/>
          </a:p>
        </p:txBody>
      </p:sp>
    </p:spTree>
    <p:extLst>
      <p:ext uri="{BB962C8B-B14F-4D97-AF65-F5344CB8AC3E}">
        <p14:creationId xmlns:p14="http://schemas.microsoft.com/office/powerpoint/2010/main" val="1507521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2250B4-0A50-4336-A89D-D03D7161220B}" type="slidenum">
              <a:rPr lang="en-US" smtClean="0"/>
              <a:t>10</a:t>
            </a:fld>
            <a:endParaRPr lang="en-US"/>
          </a:p>
        </p:txBody>
      </p:sp>
    </p:spTree>
    <p:extLst>
      <p:ext uri="{BB962C8B-B14F-4D97-AF65-F5344CB8AC3E}">
        <p14:creationId xmlns:p14="http://schemas.microsoft.com/office/powerpoint/2010/main" val="264861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There were 85%, 40% and 38% respectively. </a:t>
            </a:r>
          </a:p>
        </p:txBody>
      </p:sp>
      <p:sp>
        <p:nvSpPr>
          <p:cNvPr id="4" name="Slide Number Placeholder 3"/>
          <p:cNvSpPr>
            <a:spLocks noGrp="1"/>
          </p:cNvSpPr>
          <p:nvPr>
            <p:ph type="sldNum" sz="quarter" idx="5"/>
          </p:nvPr>
        </p:nvSpPr>
        <p:spPr/>
        <p:txBody>
          <a:bodyPr/>
          <a:lstStyle/>
          <a:p>
            <a:fld id="{D12250B4-0A50-4336-A89D-D03D7161220B}" type="slidenum">
              <a:rPr lang="en-US" smtClean="0"/>
              <a:t>12</a:t>
            </a:fld>
            <a:endParaRPr lang="en-US"/>
          </a:p>
        </p:txBody>
      </p:sp>
    </p:spTree>
    <p:extLst>
      <p:ext uri="{BB962C8B-B14F-4D97-AF65-F5344CB8AC3E}">
        <p14:creationId xmlns:p14="http://schemas.microsoft.com/office/powerpoint/2010/main" val="1596982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Times New Roman" panose="02020603050405020304" pitchFamily="18" charset="0"/>
                <a:ea typeface="STZhongsong" panose="020B0503020204020204" pitchFamily="2" charset="-122"/>
                <a:cs typeface="Times New Roman" panose="02020603050405020304" pitchFamily="18" charset="0"/>
              </a:rPr>
              <a:t>Coping strategies play a role in the production of layer chicken positively in terms of egg production and health of birds aside vaccination schedule. It is therefore important to increase the level of biosecurity practices through constant education and strict adherence by the Veterinary Services and Animal Production Directorate. </a:t>
            </a:r>
          </a:p>
          <a:p>
            <a:endParaRPr lang="en-US" dirty="0"/>
          </a:p>
        </p:txBody>
      </p:sp>
      <p:sp>
        <p:nvSpPr>
          <p:cNvPr id="4" name="Slide Number Placeholder 3"/>
          <p:cNvSpPr>
            <a:spLocks noGrp="1"/>
          </p:cNvSpPr>
          <p:nvPr>
            <p:ph type="sldNum" sz="quarter" idx="5"/>
          </p:nvPr>
        </p:nvSpPr>
        <p:spPr/>
        <p:txBody>
          <a:bodyPr/>
          <a:lstStyle/>
          <a:p>
            <a:fld id="{D12250B4-0A50-4336-A89D-D03D7161220B}" type="slidenum">
              <a:rPr lang="en-US" smtClean="0"/>
              <a:t>13</a:t>
            </a:fld>
            <a:endParaRPr lang="en-US"/>
          </a:p>
        </p:txBody>
      </p:sp>
    </p:spTree>
    <p:extLst>
      <p:ext uri="{BB962C8B-B14F-4D97-AF65-F5344CB8AC3E}">
        <p14:creationId xmlns:p14="http://schemas.microsoft.com/office/powerpoint/2010/main" val="1872483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C5DA5-3768-486D-D287-2BBCE7E9AA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DD6DB10-496D-1797-6398-60B46A0F5D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39E0CC7-DF59-9977-26E3-E122B66A7F50}"/>
              </a:ext>
            </a:extLst>
          </p:cNvPr>
          <p:cNvSpPr>
            <a:spLocks noGrp="1"/>
          </p:cNvSpPr>
          <p:nvPr>
            <p:ph type="dt" sz="half" idx="10"/>
          </p:nvPr>
        </p:nvSpPr>
        <p:spPr/>
        <p:txBody>
          <a:bodyPr/>
          <a:lstStyle/>
          <a:p>
            <a:fld id="{7CEFBE51-08AF-40A3-BA41-C6411479C553}" type="datetime1">
              <a:rPr lang="en-US" smtClean="0"/>
              <a:t>10/13/2025</a:t>
            </a:fld>
            <a:endParaRPr lang="en-US"/>
          </a:p>
        </p:txBody>
      </p:sp>
      <p:sp>
        <p:nvSpPr>
          <p:cNvPr id="5" name="Footer Placeholder 4">
            <a:extLst>
              <a:ext uri="{FF2B5EF4-FFF2-40B4-BE49-F238E27FC236}">
                <a16:creationId xmlns:a16="http://schemas.microsoft.com/office/drawing/2014/main" id="{161E7521-08F8-DDD6-1455-6070FED52ECD}"/>
              </a:ext>
            </a:extLst>
          </p:cNvPr>
          <p:cNvSpPr>
            <a:spLocks noGrp="1"/>
          </p:cNvSpPr>
          <p:nvPr>
            <p:ph type="ftr" sz="quarter" idx="11"/>
          </p:nvPr>
        </p:nvSpPr>
        <p:spPr/>
        <p:txBody>
          <a:bodyPr/>
          <a:lstStyle/>
          <a:p>
            <a:r>
              <a:rPr lang="en-US"/>
              <a:t>Viral Dosease Control Strategies on Technical Efficiency - Desmond Ayertey</a:t>
            </a:r>
          </a:p>
        </p:txBody>
      </p:sp>
      <p:sp>
        <p:nvSpPr>
          <p:cNvPr id="6" name="Slide Number Placeholder 5">
            <a:extLst>
              <a:ext uri="{FF2B5EF4-FFF2-40B4-BE49-F238E27FC236}">
                <a16:creationId xmlns:a16="http://schemas.microsoft.com/office/drawing/2014/main" id="{97993726-AE0E-C129-09F6-64E097DE1802}"/>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1809685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83B98-C5CF-8912-185E-B2C0E084FF6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B582CB7-EDF3-A3F0-BB07-AEF7660B2B8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025307-F30C-9605-9907-1954474E5D65}"/>
              </a:ext>
            </a:extLst>
          </p:cNvPr>
          <p:cNvSpPr>
            <a:spLocks noGrp="1"/>
          </p:cNvSpPr>
          <p:nvPr>
            <p:ph type="dt" sz="half" idx="10"/>
          </p:nvPr>
        </p:nvSpPr>
        <p:spPr/>
        <p:txBody>
          <a:bodyPr/>
          <a:lstStyle/>
          <a:p>
            <a:fld id="{39D8D794-665F-412C-8FA3-94BE3DBAEA4A}" type="datetime1">
              <a:rPr lang="en-US" smtClean="0"/>
              <a:t>10/13/2025</a:t>
            </a:fld>
            <a:endParaRPr lang="en-US"/>
          </a:p>
        </p:txBody>
      </p:sp>
      <p:sp>
        <p:nvSpPr>
          <p:cNvPr id="5" name="Footer Placeholder 4">
            <a:extLst>
              <a:ext uri="{FF2B5EF4-FFF2-40B4-BE49-F238E27FC236}">
                <a16:creationId xmlns:a16="http://schemas.microsoft.com/office/drawing/2014/main" id="{330FBAA7-F123-0AEA-6A23-8E7970794FB3}"/>
              </a:ext>
            </a:extLst>
          </p:cNvPr>
          <p:cNvSpPr>
            <a:spLocks noGrp="1"/>
          </p:cNvSpPr>
          <p:nvPr>
            <p:ph type="ftr" sz="quarter" idx="11"/>
          </p:nvPr>
        </p:nvSpPr>
        <p:spPr/>
        <p:txBody>
          <a:bodyPr/>
          <a:lstStyle/>
          <a:p>
            <a:r>
              <a:rPr lang="en-US"/>
              <a:t>Viral Dosease Control Strategies on Technical Efficiency - Desmond Ayertey</a:t>
            </a:r>
          </a:p>
        </p:txBody>
      </p:sp>
      <p:sp>
        <p:nvSpPr>
          <p:cNvPr id="6" name="Slide Number Placeholder 5">
            <a:extLst>
              <a:ext uri="{FF2B5EF4-FFF2-40B4-BE49-F238E27FC236}">
                <a16:creationId xmlns:a16="http://schemas.microsoft.com/office/drawing/2014/main" id="{A11A391A-7810-EC8B-CFC1-C5662B678411}"/>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701233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A8C2AF-9A6E-6888-376A-03D924F98C8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1707D4-CE92-EA1B-C5F9-D13465F926F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09FDBB-1411-41BD-DC24-FA22EFCF1B5B}"/>
              </a:ext>
            </a:extLst>
          </p:cNvPr>
          <p:cNvSpPr>
            <a:spLocks noGrp="1"/>
          </p:cNvSpPr>
          <p:nvPr>
            <p:ph type="dt" sz="half" idx="10"/>
          </p:nvPr>
        </p:nvSpPr>
        <p:spPr/>
        <p:txBody>
          <a:bodyPr/>
          <a:lstStyle/>
          <a:p>
            <a:fld id="{C48716C7-A025-480A-B688-3AF3B6F78BB3}" type="datetime1">
              <a:rPr lang="en-US" smtClean="0"/>
              <a:t>10/13/2025</a:t>
            </a:fld>
            <a:endParaRPr lang="en-US"/>
          </a:p>
        </p:txBody>
      </p:sp>
      <p:sp>
        <p:nvSpPr>
          <p:cNvPr id="5" name="Footer Placeholder 4">
            <a:extLst>
              <a:ext uri="{FF2B5EF4-FFF2-40B4-BE49-F238E27FC236}">
                <a16:creationId xmlns:a16="http://schemas.microsoft.com/office/drawing/2014/main" id="{FCD32EE2-753C-C3E8-AEFD-28533AE146B0}"/>
              </a:ext>
            </a:extLst>
          </p:cNvPr>
          <p:cNvSpPr>
            <a:spLocks noGrp="1"/>
          </p:cNvSpPr>
          <p:nvPr>
            <p:ph type="ftr" sz="quarter" idx="11"/>
          </p:nvPr>
        </p:nvSpPr>
        <p:spPr/>
        <p:txBody>
          <a:bodyPr/>
          <a:lstStyle/>
          <a:p>
            <a:r>
              <a:rPr lang="en-US"/>
              <a:t>Viral Dosease Control Strategies on Technical Efficiency - Desmond Ayertey</a:t>
            </a:r>
          </a:p>
        </p:txBody>
      </p:sp>
      <p:sp>
        <p:nvSpPr>
          <p:cNvPr id="6" name="Slide Number Placeholder 5">
            <a:extLst>
              <a:ext uri="{FF2B5EF4-FFF2-40B4-BE49-F238E27FC236}">
                <a16:creationId xmlns:a16="http://schemas.microsoft.com/office/drawing/2014/main" id="{44B9E1C9-0122-2F61-75FA-F923DA5FAD76}"/>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1316890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7F67A-66D8-42F5-5D96-BF61FC7557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933605-CF08-5391-9428-DFA7A349F6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006A26-0CFD-5FFB-F0B0-A6E2CF412522}"/>
              </a:ext>
            </a:extLst>
          </p:cNvPr>
          <p:cNvSpPr>
            <a:spLocks noGrp="1"/>
          </p:cNvSpPr>
          <p:nvPr>
            <p:ph type="dt" sz="half" idx="10"/>
          </p:nvPr>
        </p:nvSpPr>
        <p:spPr/>
        <p:txBody>
          <a:bodyPr/>
          <a:lstStyle/>
          <a:p>
            <a:fld id="{19C02F7A-C45B-4661-9A28-DEE6178B21F6}" type="datetime1">
              <a:rPr lang="en-US" smtClean="0"/>
              <a:t>10/13/2025</a:t>
            </a:fld>
            <a:endParaRPr lang="en-US"/>
          </a:p>
        </p:txBody>
      </p:sp>
      <p:sp>
        <p:nvSpPr>
          <p:cNvPr id="5" name="Footer Placeholder 4">
            <a:extLst>
              <a:ext uri="{FF2B5EF4-FFF2-40B4-BE49-F238E27FC236}">
                <a16:creationId xmlns:a16="http://schemas.microsoft.com/office/drawing/2014/main" id="{24BD6571-8EB9-2D38-E45B-6C9B0EA24F07}"/>
              </a:ext>
            </a:extLst>
          </p:cNvPr>
          <p:cNvSpPr>
            <a:spLocks noGrp="1"/>
          </p:cNvSpPr>
          <p:nvPr>
            <p:ph type="ftr" sz="quarter" idx="11"/>
          </p:nvPr>
        </p:nvSpPr>
        <p:spPr/>
        <p:txBody>
          <a:bodyPr/>
          <a:lstStyle/>
          <a:p>
            <a:r>
              <a:rPr lang="en-US"/>
              <a:t>Viral Dosease Control Strategies on Technical Efficiency - Desmond Ayertey</a:t>
            </a:r>
          </a:p>
        </p:txBody>
      </p:sp>
      <p:sp>
        <p:nvSpPr>
          <p:cNvPr id="6" name="Slide Number Placeholder 5">
            <a:extLst>
              <a:ext uri="{FF2B5EF4-FFF2-40B4-BE49-F238E27FC236}">
                <a16:creationId xmlns:a16="http://schemas.microsoft.com/office/drawing/2014/main" id="{C48220AA-F67C-31AC-2F64-517A351ACB57}"/>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233022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C6B57-8936-39F5-B21B-6A20208D02C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3091173-27E6-5234-DB65-3AAEAF62053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EF8A9C-516B-F617-B150-9D7AC706EEA5}"/>
              </a:ext>
            </a:extLst>
          </p:cNvPr>
          <p:cNvSpPr>
            <a:spLocks noGrp="1"/>
          </p:cNvSpPr>
          <p:nvPr>
            <p:ph type="dt" sz="half" idx="10"/>
          </p:nvPr>
        </p:nvSpPr>
        <p:spPr/>
        <p:txBody>
          <a:bodyPr/>
          <a:lstStyle/>
          <a:p>
            <a:fld id="{52CAA532-2BF3-4D96-ACC9-74FD6D321AC4}" type="datetime1">
              <a:rPr lang="en-US" smtClean="0"/>
              <a:t>10/13/2025</a:t>
            </a:fld>
            <a:endParaRPr lang="en-US"/>
          </a:p>
        </p:txBody>
      </p:sp>
      <p:sp>
        <p:nvSpPr>
          <p:cNvPr id="5" name="Footer Placeholder 4">
            <a:extLst>
              <a:ext uri="{FF2B5EF4-FFF2-40B4-BE49-F238E27FC236}">
                <a16:creationId xmlns:a16="http://schemas.microsoft.com/office/drawing/2014/main" id="{1DD8ED3B-637A-0BB3-95B1-F6A9739C96E4}"/>
              </a:ext>
            </a:extLst>
          </p:cNvPr>
          <p:cNvSpPr>
            <a:spLocks noGrp="1"/>
          </p:cNvSpPr>
          <p:nvPr>
            <p:ph type="ftr" sz="quarter" idx="11"/>
          </p:nvPr>
        </p:nvSpPr>
        <p:spPr/>
        <p:txBody>
          <a:bodyPr/>
          <a:lstStyle/>
          <a:p>
            <a:r>
              <a:rPr lang="en-US"/>
              <a:t>Viral Dosease Control Strategies on Technical Efficiency - Desmond Ayertey</a:t>
            </a:r>
          </a:p>
        </p:txBody>
      </p:sp>
      <p:sp>
        <p:nvSpPr>
          <p:cNvPr id="6" name="Slide Number Placeholder 5">
            <a:extLst>
              <a:ext uri="{FF2B5EF4-FFF2-40B4-BE49-F238E27FC236}">
                <a16:creationId xmlns:a16="http://schemas.microsoft.com/office/drawing/2014/main" id="{D42B7522-6F44-B9DC-335F-CAFB538D47C7}"/>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3157873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94C70-9996-99C6-690B-67C0CA16AD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0CCB03-31FC-851A-6DAF-FCCC9827C53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EA87261-4661-98CE-18BA-6B36B1B2A3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4647630-A99D-16E4-6855-2BE36FEEFC85}"/>
              </a:ext>
            </a:extLst>
          </p:cNvPr>
          <p:cNvSpPr>
            <a:spLocks noGrp="1"/>
          </p:cNvSpPr>
          <p:nvPr>
            <p:ph type="dt" sz="half" idx="10"/>
          </p:nvPr>
        </p:nvSpPr>
        <p:spPr/>
        <p:txBody>
          <a:bodyPr/>
          <a:lstStyle/>
          <a:p>
            <a:fld id="{8FC40B63-50D3-46E7-8CF7-7C54259B8D70}" type="datetime1">
              <a:rPr lang="en-US" smtClean="0"/>
              <a:t>10/13/2025</a:t>
            </a:fld>
            <a:endParaRPr lang="en-US"/>
          </a:p>
        </p:txBody>
      </p:sp>
      <p:sp>
        <p:nvSpPr>
          <p:cNvPr id="6" name="Footer Placeholder 5">
            <a:extLst>
              <a:ext uri="{FF2B5EF4-FFF2-40B4-BE49-F238E27FC236}">
                <a16:creationId xmlns:a16="http://schemas.microsoft.com/office/drawing/2014/main" id="{714CC6AA-517A-EF23-5CF4-B071F1C9E64D}"/>
              </a:ext>
            </a:extLst>
          </p:cNvPr>
          <p:cNvSpPr>
            <a:spLocks noGrp="1"/>
          </p:cNvSpPr>
          <p:nvPr>
            <p:ph type="ftr" sz="quarter" idx="11"/>
          </p:nvPr>
        </p:nvSpPr>
        <p:spPr/>
        <p:txBody>
          <a:bodyPr/>
          <a:lstStyle/>
          <a:p>
            <a:r>
              <a:rPr lang="en-US"/>
              <a:t>Viral Dosease Control Strategies on Technical Efficiency - Desmond Ayertey</a:t>
            </a:r>
          </a:p>
        </p:txBody>
      </p:sp>
      <p:sp>
        <p:nvSpPr>
          <p:cNvPr id="7" name="Slide Number Placeholder 6">
            <a:extLst>
              <a:ext uri="{FF2B5EF4-FFF2-40B4-BE49-F238E27FC236}">
                <a16:creationId xmlns:a16="http://schemas.microsoft.com/office/drawing/2014/main" id="{78AE82D1-10C6-3FED-DC66-70BD001974D5}"/>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1008075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A7358-6A59-B22D-B8A3-6776130058D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11BC876-50A1-7BBF-4396-E04D4F2A36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E53A88-4963-22EB-098D-EA7A129D350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E839E6-A8BA-8E93-747B-B7264D7071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2879D4-BB21-FC49-9CD2-AE180130F6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1758EFF-213F-4FFF-D381-6B5A184809A8}"/>
              </a:ext>
            </a:extLst>
          </p:cNvPr>
          <p:cNvSpPr>
            <a:spLocks noGrp="1"/>
          </p:cNvSpPr>
          <p:nvPr>
            <p:ph type="dt" sz="half" idx="10"/>
          </p:nvPr>
        </p:nvSpPr>
        <p:spPr/>
        <p:txBody>
          <a:bodyPr/>
          <a:lstStyle/>
          <a:p>
            <a:fld id="{16CB8F8F-0ECF-4E66-B8EE-CCDC4D10EEF7}" type="datetime1">
              <a:rPr lang="en-US" smtClean="0"/>
              <a:t>10/13/2025</a:t>
            </a:fld>
            <a:endParaRPr lang="en-US"/>
          </a:p>
        </p:txBody>
      </p:sp>
      <p:sp>
        <p:nvSpPr>
          <p:cNvPr id="8" name="Footer Placeholder 7">
            <a:extLst>
              <a:ext uri="{FF2B5EF4-FFF2-40B4-BE49-F238E27FC236}">
                <a16:creationId xmlns:a16="http://schemas.microsoft.com/office/drawing/2014/main" id="{5BEFD418-3945-6F86-ADDA-4039BCC6CC86}"/>
              </a:ext>
            </a:extLst>
          </p:cNvPr>
          <p:cNvSpPr>
            <a:spLocks noGrp="1"/>
          </p:cNvSpPr>
          <p:nvPr>
            <p:ph type="ftr" sz="quarter" idx="11"/>
          </p:nvPr>
        </p:nvSpPr>
        <p:spPr/>
        <p:txBody>
          <a:bodyPr/>
          <a:lstStyle/>
          <a:p>
            <a:r>
              <a:rPr lang="en-US"/>
              <a:t>Viral Dosease Control Strategies on Technical Efficiency - Desmond Ayertey</a:t>
            </a:r>
          </a:p>
        </p:txBody>
      </p:sp>
      <p:sp>
        <p:nvSpPr>
          <p:cNvPr id="9" name="Slide Number Placeholder 8">
            <a:extLst>
              <a:ext uri="{FF2B5EF4-FFF2-40B4-BE49-F238E27FC236}">
                <a16:creationId xmlns:a16="http://schemas.microsoft.com/office/drawing/2014/main" id="{A83FC793-C62E-EB89-750F-6D325732C4B7}"/>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3397887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5771B-A5D4-C681-C3F6-0514804C953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1E91A08-6E12-4C49-A7CA-6D642A07206F}"/>
              </a:ext>
            </a:extLst>
          </p:cNvPr>
          <p:cNvSpPr>
            <a:spLocks noGrp="1"/>
          </p:cNvSpPr>
          <p:nvPr>
            <p:ph type="dt" sz="half" idx="10"/>
          </p:nvPr>
        </p:nvSpPr>
        <p:spPr/>
        <p:txBody>
          <a:bodyPr/>
          <a:lstStyle/>
          <a:p>
            <a:fld id="{4B5DD514-1F58-4798-B399-D42518DD4911}" type="datetime1">
              <a:rPr lang="en-US" smtClean="0"/>
              <a:t>10/13/2025</a:t>
            </a:fld>
            <a:endParaRPr lang="en-US"/>
          </a:p>
        </p:txBody>
      </p:sp>
      <p:sp>
        <p:nvSpPr>
          <p:cNvPr id="4" name="Footer Placeholder 3">
            <a:extLst>
              <a:ext uri="{FF2B5EF4-FFF2-40B4-BE49-F238E27FC236}">
                <a16:creationId xmlns:a16="http://schemas.microsoft.com/office/drawing/2014/main" id="{8F372852-7E60-FB6B-C73B-7A61FF02912A}"/>
              </a:ext>
            </a:extLst>
          </p:cNvPr>
          <p:cNvSpPr>
            <a:spLocks noGrp="1"/>
          </p:cNvSpPr>
          <p:nvPr>
            <p:ph type="ftr" sz="quarter" idx="11"/>
          </p:nvPr>
        </p:nvSpPr>
        <p:spPr/>
        <p:txBody>
          <a:bodyPr/>
          <a:lstStyle/>
          <a:p>
            <a:r>
              <a:rPr lang="en-US"/>
              <a:t>Viral Dosease Control Strategies on Technical Efficiency - Desmond Ayertey</a:t>
            </a:r>
          </a:p>
        </p:txBody>
      </p:sp>
      <p:sp>
        <p:nvSpPr>
          <p:cNvPr id="5" name="Slide Number Placeholder 4">
            <a:extLst>
              <a:ext uri="{FF2B5EF4-FFF2-40B4-BE49-F238E27FC236}">
                <a16:creationId xmlns:a16="http://schemas.microsoft.com/office/drawing/2014/main" id="{02D6ECFD-E21F-BE48-8907-24CBB11395F5}"/>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542529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A9096B-0521-736D-F1DA-F3E0C927C9F9}"/>
              </a:ext>
            </a:extLst>
          </p:cNvPr>
          <p:cNvSpPr>
            <a:spLocks noGrp="1"/>
          </p:cNvSpPr>
          <p:nvPr>
            <p:ph type="dt" sz="half" idx="10"/>
          </p:nvPr>
        </p:nvSpPr>
        <p:spPr/>
        <p:txBody>
          <a:bodyPr/>
          <a:lstStyle/>
          <a:p>
            <a:fld id="{222F0967-D211-4AAE-BEC1-A8F579A9A2CF}" type="datetime1">
              <a:rPr lang="en-US" smtClean="0"/>
              <a:t>10/13/2025</a:t>
            </a:fld>
            <a:endParaRPr lang="en-US"/>
          </a:p>
        </p:txBody>
      </p:sp>
      <p:sp>
        <p:nvSpPr>
          <p:cNvPr id="3" name="Footer Placeholder 2">
            <a:extLst>
              <a:ext uri="{FF2B5EF4-FFF2-40B4-BE49-F238E27FC236}">
                <a16:creationId xmlns:a16="http://schemas.microsoft.com/office/drawing/2014/main" id="{23B2FEC6-70C1-EB88-E695-8CAC7C85770E}"/>
              </a:ext>
            </a:extLst>
          </p:cNvPr>
          <p:cNvSpPr>
            <a:spLocks noGrp="1"/>
          </p:cNvSpPr>
          <p:nvPr>
            <p:ph type="ftr" sz="quarter" idx="11"/>
          </p:nvPr>
        </p:nvSpPr>
        <p:spPr/>
        <p:txBody>
          <a:bodyPr/>
          <a:lstStyle/>
          <a:p>
            <a:r>
              <a:rPr lang="en-US"/>
              <a:t>Viral Dosease Control Strategies on Technical Efficiency - Desmond Ayertey</a:t>
            </a:r>
          </a:p>
        </p:txBody>
      </p:sp>
      <p:sp>
        <p:nvSpPr>
          <p:cNvPr id="4" name="Slide Number Placeholder 3">
            <a:extLst>
              <a:ext uri="{FF2B5EF4-FFF2-40B4-BE49-F238E27FC236}">
                <a16:creationId xmlns:a16="http://schemas.microsoft.com/office/drawing/2014/main" id="{A300286D-DBB9-762F-6BF3-B61D9A1180FF}"/>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3569643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52F4C-8324-D006-D49B-53D79A547A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A5B2DBA-8C7C-A184-1A98-880FE59A2D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BF5402-7CB3-519F-8B43-954190B1A4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45BBBB-C0B5-2943-844A-5002CB8B17B9}"/>
              </a:ext>
            </a:extLst>
          </p:cNvPr>
          <p:cNvSpPr>
            <a:spLocks noGrp="1"/>
          </p:cNvSpPr>
          <p:nvPr>
            <p:ph type="dt" sz="half" idx="10"/>
          </p:nvPr>
        </p:nvSpPr>
        <p:spPr/>
        <p:txBody>
          <a:bodyPr/>
          <a:lstStyle/>
          <a:p>
            <a:fld id="{D12E93CA-B95D-4904-A757-85B3150BCE89}" type="datetime1">
              <a:rPr lang="en-US" smtClean="0"/>
              <a:t>10/13/2025</a:t>
            </a:fld>
            <a:endParaRPr lang="en-US"/>
          </a:p>
        </p:txBody>
      </p:sp>
      <p:sp>
        <p:nvSpPr>
          <p:cNvPr id="6" name="Footer Placeholder 5">
            <a:extLst>
              <a:ext uri="{FF2B5EF4-FFF2-40B4-BE49-F238E27FC236}">
                <a16:creationId xmlns:a16="http://schemas.microsoft.com/office/drawing/2014/main" id="{5BCC6522-EDE5-1DCB-4838-F78C95ED6CEE}"/>
              </a:ext>
            </a:extLst>
          </p:cNvPr>
          <p:cNvSpPr>
            <a:spLocks noGrp="1"/>
          </p:cNvSpPr>
          <p:nvPr>
            <p:ph type="ftr" sz="quarter" idx="11"/>
          </p:nvPr>
        </p:nvSpPr>
        <p:spPr/>
        <p:txBody>
          <a:bodyPr/>
          <a:lstStyle/>
          <a:p>
            <a:r>
              <a:rPr lang="en-US"/>
              <a:t>Viral Dosease Control Strategies on Technical Efficiency - Desmond Ayertey</a:t>
            </a:r>
          </a:p>
        </p:txBody>
      </p:sp>
      <p:sp>
        <p:nvSpPr>
          <p:cNvPr id="7" name="Slide Number Placeholder 6">
            <a:extLst>
              <a:ext uri="{FF2B5EF4-FFF2-40B4-BE49-F238E27FC236}">
                <a16:creationId xmlns:a16="http://schemas.microsoft.com/office/drawing/2014/main" id="{05A1F392-4777-D279-4DD5-539EEC384085}"/>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1808435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D590D-D060-66FB-38DB-08C97D0008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05DFDDE-E4E3-93FE-0A18-7F1DB38ED9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84D8336-34E0-E057-0984-AD46ADBD1C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C47A3F-CF95-836C-5710-4EC06DB52C04}"/>
              </a:ext>
            </a:extLst>
          </p:cNvPr>
          <p:cNvSpPr>
            <a:spLocks noGrp="1"/>
          </p:cNvSpPr>
          <p:nvPr>
            <p:ph type="dt" sz="half" idx="10"/>
          </p:nvPr>
        </p:nvSpPr>
        <p:spPr/>
        <p:txBody>
          <a:bodyPr/>
          <a:lstStyle/>
          <a:p>
            <a:fld id="{4DA4D03F-822B-4D33-8F5F-954549586CF5}" type="datetime1">
              <a:rPr lang="en-US" smtClean="0"/>
              <a:t>10/13/2025</a:t>
            </a:fld>
            <a:endParaRPr lang="en-US"/>
          </a:p>
        </p:txBody>
      </p:sp>
      <p:sp>
        <p:nvSpPr>
          <p:cNvPr id="6" name="Footer Placeholder 5">
            <a:extLst>
              <a:ext uri="{FF2B5EF4-FFF2-40B4-BE49-F238E27FC236}">
                <a16:creationId xmlns:a16="http://schemas.microsoft.com/office/drawing/2014/main" id="{26B1B61D-673D-18DB-3F9B-DB21E5A8D9C9}"/>
              </a:ext>
            </a:extLst>
          </p:cNvPr>
          <p:cNvSpPr>
            <a:spLocks noGrp="1"/>
          </p:cNvSpPr>
          <p:nvPr>
            <p:ph type="ftr" sz="quarter" idx="11"/>
          </p:nvPr>
        </p:nvSpPr>
        <p:spPr/>
        <p:txBody>
          <a:bodyPr/>
          <a:lstStyle/>
          <a:p>
            <a:r>
              <a:rPr lang="en-US"/>
              <a:t>Viral Dosease Control Strategies on Technical Efficiency - Desmond Ayertey</a:t>
            </a:r>
          </a:p>
        </p:txBody>
      </p:sp>
      <p:sp>
        <p:nvSpPr>
          <p:cNvPr id="7" name="Slide Number Placeholder 6">
            <a:extLst>
              <a:ext uri="{FF2B5EF4-FFF2-40B4-BE49-F238E27FC236}">
                <a16:creationId xmlns:a16="http://schemas.microsoft.com/office/drawing/2014/main" id="{1E559226-07D7-22EF-7E1A-5DEEBA54E128}"/>
              </a:ext>
            </a:extLst>
          </p:cNvPr>
          <p:cNvSpPr>
            <a:spLocks noGrp="1"/>
          </p:cNvSpPr>
          <p:nvPr>
            <p:ph type="sldNum" sz="quarter" idx="12"/>
          </p:nvPr>
        </p:nvSpPr>
        <p:spPr/>
        <p:txBody>
          <a:bodyPr/>
          <a:lstStyle/>
          <a:p>
            <a:fld id="{EEADF1FD-FA90-4F99-98C0-547413FE9534}" type="slidenum">
              <a:rPr lang="en-US" smtClean="0"/>
              <a:t>‹#›</a:t>
            </a:fld>
            <a:endParaRPr lang="en-US"/>
          </a:p>
        </p:txBody>
      </p:sp>
    </p:spTree>
    <p:extLst>
      <p:ext uri="{BB962C8B-B14F-4D97-AF65-F5344CB8AC3E}">
        <p14:creationId xmlns:p14="http://schemas.microsoft.com/office/powerpoint/2010/main" val="3678133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6A079A-391E-C6DB-1BA0-4549F49D46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62D2E3-B406-D18C-63F5-FD20BC1ECC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40C55F-A45F-7856-29D9-8B243EC735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DD317FA-7346-428F-BF48-4260AF7D1EAA}" type="datetime1">
              <a:rPr lang="en-US" smtClean="0"/>
              <a:t>10/13/2025</a:t>
            </a:fld>
            <a:endParaRPr lang="en-US"/>
          </a:p>
        </p:txBody>
      </p:sp>
      <p:sp>
        <p:nvSpPr>
          <p:cNvPr id="5" name="Footer Placeholder 4">
            <a:extLst>
              <a:ext uri="{FF2B5EF4-FFF2-40B4-BE49-F238E27FC236}">
                <a16:creationId xmlns:a16="http://schemas.microsoft.com/office/drawing/2014/main" id="{6D82F19F-4C16-31DA-5387-85138FF68F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Viral Dosease Control Strategies on Technical Efficiency - Desmond Ayertey</a:t>
            </a:r>
          </a:p>
        </p:txBody>
      </p:sp>
      <p:sp>
        <p:nvSpPr>
          <p:cNvPr id="6" name="Slide Number Placeholder 5">
            <a:extLst>
              <a:ext uri="{FF2B5EF4-FFF2-40B4-BE49-F238E27FC236}">
                <a16:creationId xmlns:a16="http://schemas.microsoft.com/office/drawing/2014/main" id="{F500092B-C30D-E4A5-2F98-8ABFF5FADD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DF1FD-FA90-4F99-98C0-547413FE9534}" type="slidenum">
              <a:rPr lang="en-US" smtClean="0"/>
              <a:t>‹#›</a:t>
            </a:fld>
            <a:endParaRPr lang="en-US"/>
          </a:p>
        </p:txBody>
      </p:sp>
    </p:spTree>
    <p:extLst>
      <p:ext uri="{BB962C8B-B14F-4D97-AF65-F5344CB8AC3E}">
        <p14:creationId xmlns:p14="http://schemas.microsoft.com/office/powerpoint/2010/main" val="18880176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1023B-8AAF-4C95-E5E3-F80EC14A6D06}"/>
              </a:ext>
            </a:extLst>
          </p:cNvPr>
          <p:cNvSpPr>
            <a:spLocks noGrp="1"/>
          </p:cNvSpPr>
          <p:nvPr>
            <p:ph type="ctrTitle"/>
          </p:nvPr>
        </p:nvSpPr>
        <p:spPr>
          <a:xfrm>
            <a:off x="0" y="76835"/>
            <a:ext cx="12192000" cy="2003511"/>
          </a:xfrm>
        </p:spPr>
        <p:txBody>
          <a:bodyPr>
            <a:normAutofit/>
          </a:bodyPr>
          <a:lstStyle/>
          <a:p>
            <a:r>
              <a:rPr lang="en-US" sz="3600" b="1" dirty="0">
                <a:latin typeface="Times New Roman" panose="02020603050405020304" pitchFamily="18" charset="0"/>
                <a:cs typeface="Times New Roman" panose="02020603050405020304" pitchFamily="18" charset="0"/>
              </a:rPr>
              <a:t>Viral Disease Control Strategies’ Effect on Technical Efficiency of Layer Farmers in the Bono Region of Ghana</a:t>
            </a:r>
            <a:br>
              <a:rPr lang="en-US" sz="3600" dirty="0">
                <a:effectLst/>
                <a:latin typeface="Calibri" panose="020F0502020204030204" pitchFamily="34" charset="0"/>
                <a:ea typeface="Calibri" panose="020F0502020204030204" pitchFamily="34" charset="0"/>
                <a:cs typeface="Times New Roman" panose="02020603050405020304" pitchFamily="18" charset="0"/>
              </a:rPr>
            </a:br>
            <a:endParaRPr lang="en-US" sz="3600" dirty="0"/>
          </a:p>
        </p:txBody>
      </p:sp>
      <p:sp>
        <p:nvSpPr>
          <p:cNvPr id="3" name="Subtitle 2">
            <a:extLst>
              <a:ext uri="{FF2B5EF4-FFF2-40B4-BE49-F238E27FC236}">
                <a16:creationId xmlns:a16="http://schemas.microsoft.com/office/drawing/2014/main" id="{F68F0C73-6ABC-3661-E61F-F533190E5293}"/>
              </a:ext>
            </a:extLst>
          </p:cNvPr>
          <p:cNvSpPr>
            <a:spLocks noGrp="1"/>
          </p:cNvSpPr>
          <p:nvPr>
            <p:ph type="subTitle" idx="1"/>
          </p:nvPr>
        </p:nvSpPr>
        <p:spPr>
          <a:xfrm>
            <a:off x="403761" y="1898073"/>
            <a:ext cx="11520015" cy="3408218"/>
          </a:xfrm>
        </p:spPr>
        <p:txBody>
          <a:bodyPr>
            <a:normAutofit/>
          </a:bodyPr>
          <a:lstStyle/>
          <a:p>
            <a:pPr algn="l"/>
            <a:r>
              <a:rPr lang="en-US" b="1" dirty="0">
                <a:latin typeface="Times New Roman" panose="02020603050405020304" pitchFamily="18" charset="0"/>
                <a:cs typeface="Times New Roman" panose="02020603050405020304" pitchFamily="18" charset="0"/>
              </a:rPr>
              <a:t>Desmond Ayertey – MPhil student </a:t>
            </a:r>
          </a:p>
          <a:p>
            <a:pPr algn="just">
              <a:lnSpc>
                <a:spcPct val="150000"/>
              </a:lnSpc>
            </a:pPr>
            <a:r>
              <a:rPr lang="en-US" b="1" dirty="0">
                <a:latin typeface="Times New Roman" panose="02020603050405020304" pitchFamily="18" charset="0"/>
                <a:cs typeface="Times New Roman" panose="02020603050405020304" pitchFamily="18" charset="0"/>
              </a:rPr>
              <a:t>Supervisors :</a:t>
            </a:r>
            <a:r>
              <a:rPr lang="en-US" sz="2200" b="1" dirty="0">
                <a:latin typeface="Times New Roman" panose="02020603050405020304" pitchFamily="18" charset="0"/>
                <a:cs typeface="Times New Roman" panose="02020603050405020304" pitchFamily="18" charset="0"/>
              </a:rPr>
              <a:t> Dr. Freda E. Asem – University of Ghana; Dr. Charles Yaw Okyere – University of Ghana; Dr. Dolapo </a:t>
            </a:r>
            <a:r>
              <a:rPr lang="en-US" sz="2200" b="1" dirty="0" err="1">
                <a:latin typeface="Times New Roman" panose="02020603050405020304" pitchFamily="18" charset="0"/>
                <a:cs typeface="Times New Roman" panose="02020603050405020304" pitchFamily="18" charset="0"/>
              </a:rPr>
              <a:t>Enahoro</a:t>
            </a:r>
            <a:r>
              <a:rPr lang="en-US" sz="2200" b="1" dirty="0">
                <a:latin typeface="Times New Roman" panose="02020603050405020304" pitchFamily="18" charset="0"/>
                <a:cs typeface="Times New Roman" panose="02020603050405020304" pitchFamily="18" charset="0"/>
              </a:rPr>
              <a:t>  - International Livestock Research Institute (ILRI)</a:t>
            </a:r>
          </a:p>
          <a:p>
            <a:pPr algn="just">
              <a:lnSpc>
                <a:spcPct val="150000"/>
              </a:lnSpc>
            </a:pPr>
            <a:r>
              <a:rPr lang="en-US" b="1" dirty="0">
                <a:latin typeface="Times New Roman" panose="02020603050405020304" pitchFamily="18" charset="0"/>
                <a:cs typeface="Times New Roman" panose="02020603050405020304" pitchFamily="18" charset="0"/>
              </a:rPr>
              <a:t>		</a:t>
            </a:r>
          </a:p>
        </p:txBody>
      </p:sp>
      <p:pic>
        <p:nvPicPr>
          <p:cNvPr id="6" name="Picture 5">
            <a:extLst>
              <a:ext uri="{FF2B5EF4-FFF2-40B4-BE49-F238E27FC236}">
                <a16:creationId xmlns:a16="http://schemas.microsoft.com/office/drawing/2014/main" id="{FD366881-2E80-48DB-89A0-DE56A15486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85626" y="39513163"/>
            <a:ext cx="2818710" cy="1789723"/>
          </a:xfrm>
          <a:prstGeom prst="rect">
            <a:avLst/>
          </a:prstGeom>
        </p:spPr>
      </p:pic>
      <p:pic>
        <p:nvPicPr>
          <p:cNvPr id="8" name="Picture 7">
            <a:extLst>
              <a:ext uri="{FF2B5EF4-FFF2-40B4-BE49-F238E27FC236}">
                <a16:creationId xmlns:a16="http://schemas.microsoft.com/office/drawing/2014/main" id="{5623C684-8725-484E-A0B9-89905D1E31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224" y="4959927"/>
            <a:ext cx="2641231" cy="1821238"/>
          </a:xfrm>
          <a:prstGeom prst="rect">
            <a:avLst/>
          </a:prstGeom>
        </p:spPr>
      </p:pic>
      <p:pic>
        <p:nvPicPr>
          <p:cNvPr id="10" name="Picture 9">
            <a:extLst>
              <a:ext uri="{FF2B5EF4-FFF2-40B4-BE49-F238E27FC236}">
                <a16:creationId xmlns:a16="http://schemas.microsoft.com/office/drawing/2014/main" id="{4D49F221-85ED-4DBC-8E53-74777D6AF7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97091" y="4959927"/>
            <a:ext cx="4160797" cy="1505068"/>
          </a:xfrm>
          <a:prstGeom prst="rect">
            <a:avLst/>
          </a:prstGeom>
        </p:spPr>
      </p:pic>
      <p:sp>
        <p:nvSpPr>
          <p:cNvPr id="4" name="Subtitle 2">
            <a:extLst>
              <a:ext uri="{FF2B5EF4-FFF2-40B4-BE49-F238E27FC236}">
                <a16:creationId xmlns:a16="http://schemas.microsoft.com/office/drawing/2014/main" id="{29BE19D3-A117-C36C-C0FD-0441F0C2E661}"/>
              </a:ext>
            </a:extLst>
          </p:cNvPr>
          <p:cNvSpPr txBox="1">
            <a:spLocks/>
          </p:cNvSpPr>
          <p:nvPr/>
        </p:nvSpPr>
        <p:spPr>
          <a:xfrm>
            <a:off x="442897" y="3801223"/>
            <a:ext cx="11441741" cy="1061549"/>
          </a:xfrm>
          <a:prstGeom prst="rect">
            <a:avLst/>
          </a:prstGeom>
          <a:noFill/>
          <a:ln w="12700" cap="flat" cmpd="sng" algn="ctr">
            <a:noFill/>
            <a:prstDash val="solid"/>
            <a:miter lim="800000"/>
          </a:ln>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solidFill>
                <a:latin typeface="+mj-lt"/>
                <a:ea typeface="+mn-ea"/>
                <a:cs typeface="+mn-cs"/>
              </a:defRPr>
            </a:lvl1pPr>
            <a:lvl2pPr marL="457200" indent="0" algn="ctr" defTabSz="914400" rtl="0" eaLnBrk="1" latinLnBrk="0" hangingPunct="1">
              <a:lnSpc>
                <a:spcPct val="90000"/>
              </a:lnSpc>
              <a:spcBef>
                <a:spcPts val="500"/>
              </a:spcBef>
              <a:buClr>
                <a:srgbClr val="5FC091"/>
              </a:buClr>
              <a:buSzPct val="80000"/>
              <a:buFont typeface="Wingdings" charset="2"/>
              <a:buNone/>
              <a:defRPr sz="24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Clr>
                <a:srgbClr val="014D91"/>
              </a:buClr>
              <a:buFont typeface=".AppleSystemUIFont" charset="-120"/>
              <a:buNone/>
              <a:defRPr sz="20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Clr>
                <a:srgbClr val="014D91"/>
              </a:buClr>
              <a:buSzPct val="60000"/>
              <a:buFont typeface=".AppleSystemUIFont" charset="-120"/>
              <a:buNone/>
              <a:defRPr sz="18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a:spcBef>
                <a:spcPts val="400"/>
              </a:spcBef>
            </a:pPr>
            <a:r>
              <a:rPr lang="en-US" sz="2400" b="1" i="1" dirty="0">
                <a:solidFill>
                  <a:srgbClr val="292929"/>
                </a:solidFill>
              </a:rPr>
              <a:t>EEID Mini-Symposium - </a:t>
            </a:r>
            <a:r>
              <a:rPr lang="en-US" sz="2400" i="1" dirty="0">
                <a:solidFill>
                  <a:srgbClr val="292929"/>
                </a:solidFill>
              </a:rPr>
              <a:t>US-UK Collab: Combined influence of imperfect vaccines and vaccination practices, host genetics, and pathogen mutation rates on the epidemiological-evolutionary dynamics of infections diseases. </a:t>
            </a:r>
            <a:r>
              <a:rPr lang="en-US" sz="2400" b="1" i="1" dirty="0">
                <a:solidFill>
                  <a:srgbClr val="292929"/>
                </a:solidFill>
              </a:rPr>
              <a:t>Roslin Institute, 10-11 March 2025</a:t>
            </a:r>
            <a:endParaRPr lang="en-US" sz="2400" b="1" dirty="0">
              <a:solidFill>
                <a:srgbClr val="292929"/>
              </a:solidFill>
            </a:endParaRPr>
          </a:p>
        </p:txBody>
      </p:sp>
    </p:spTree>
    <p:extLst>
      <p:ext uri="{BB962C8B-B14F-4D97-AF65-F5344CB8AC3E}">
        <p14:creationId xmlns:p14="http://schemas.microsoft.com/office/powerpoint/2010/main" val="3450595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8E836DC-8DA4-202D-6250-C3C98188140F}"/>
              </a:ext>
            </a:extLst>
          </p:cNvPr>
          <p:cNvSpPr>
            <a:spLocks noGrp="1"/>
          </p:cNvSpPr>
          <p:nvPr>
            <p:ph type="title"/>
          </p:nvPr>
        </p:nvSpPr>
        <p:spPr>
          <a:xfrm>
            <a:off x="0" y="0"/>
            <a:ext cx="10515600" cy="648473"/>
          </a:xfrm>
        </p:spPr>
        <p:txBody>
          <a:bodyPr>
            <a:normAutofit fontScale="90000"/>
          </a:bodyPr>
          <a:lstStyle/>
          <a:p>
            <a:pPr algn="ctr"/>
            <a:r>
              <a:rPr lang="en-US" b="1" dirty="0">
                <a:latin typeface="Times New Roman" panose="02020603050405020304" pitchFamily="18" charset="0"/>
                <a:cs typeface="Times New Roman" panose="02020603050405020304" pitchFamily="18" charset="0"/>
              </a:rPr>
              <a:t>Results </a:t>
            </a:r>
            <a:endParaRPr lang="en-US" b="1" dirty="0"/>
          </a:p>
        </p:txBody>
      </p:sp>
      <p:sp>
        <p:nvSpPr>
          <p:cNvPr id="12" name="Slide Number Placeholder 11">
            <a:extLst>
              <a:ext uri="{FF2B5EF4-FFF2-40B4-BE49-F238E27FC236}">
                <a16:creationId xmlns:a16="http://schemas.microsoft.com/office/drawing/2014/main" id="{D230CAA2-F525-D5AB-C7C7-C2D87D58DFCE}"/>
              </a:ext>
            </a:extLst>
          </p:cNvPr>
          <p:cNvSpPr>
            <a:spLocks noGrp="1"/>
          </p:cNvSpPr>
          <p:nvPr>
            <p:ph type="sldNum" sz="quarter" idx="12"/>
          </p:nvPr>
        </p:nvSpPr>
        <p:spPr/>
        <p:txBody>
          <a:bodyPr/>
          <a:lstStyle/>
          <a:p>
            <a:fld id="{EEADF1FD-FA90-4F99-98C0-547413FE9534}" type="slidenum">
              <a:rPr lang="en-US" smtClean="0"/>
              <a:t>10</a:t>
            </a:fld>
            <a:endParaRPr lang="en-US"/>
          </a:p>
        </p:txBody>
      </p:sp>
      <p:graphicFrame>
        <p:nvGraphicFramePr>
          <p:cNvPr id="10" name="Content Placeholder 9">
            <a:extLst>
              <a:ext uri="{FF2B5EF4-FFF2-40B4-BE49-F238E27FC236}">
                <a16:creationId xmlns:a16="http://schemas.microsoft.com/office/drawing/2014/main" id="{E5A9E3BA-D18B-3E3B-C6EE-3AED63F7CC13}"/>
              </a:ext>
            </a:extLst>
          </p:cNvPr>
          <p:cNvGraphicFramePr>
            <a:graphicFrameLocks noGrp="1"/>
          </p:cNvGraphicFramePr>
          <p:nvPr>
            <p:ph sz="half" idx="1"/>
            <p:extLst>
              <p:ext uri="{D42A27DB-BD31-4B8C-83A1-F6EECF244321}">
                <p14:modId xmlns:p14="http://schemas.microsoft.com/office/powerpoint/2010/main" val="1030374997"/>
              </p:ext>
            </p:extLst>
          </p:nvPr>
        </p:nvGraphicFramePr>
        <p:xfrm>
          <a:off x="570931" y="961292"/>
          <a:ext cx="10988023" cy="52156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43104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8E836DC-8DA4-202D-6250-C3C98188140F}"/>
              </a:ext>
            </a:extLst>
          </p:cNvPr>
          <p:cNvSpPr>
            <a:spLocks noGrp="1"/>
          </p:cNvSpPr>
          <p:nvPr>
            <p:ph type="title"/>
          </p:nvPr>
        </p:nvSpPr>
        <p:spPr>
          <a:xfrm>
            <a:off x="0" y="0"/>
            <a:ext cx="10515600" cy="648473"/>
          </a:xfrm>
        </p:spPr>
        <p:txBody>
          <a:bodyPr>
            <a:normAutofit fontScale="90000"/>
          </a:bodyPr>
          <a:lstStyle/>
          <a:p>
            <a:pPr algn="ctr"/>
            <a:r>
              <a:rPr lang="en-US" b="1" dirty="0">
                <a:latin typeface="Times New Roman" panose="02020603050405020304" pitchFamily="18" charset="0"/>
                <a:cs typeface="Times New Roman" panose="02020603050405020304" pitchFamily="18" charset="0"/>
              </a:rPr>
              <a:t>Results</a:t>
            </a:r>
            <a:r>
              <a:rPr lang="en-US" dirty="0">
                <a:latin typeface="Times New Roman" panose="02020603050405020304" pitchFamily="18" charset="0"/>
                <a:cs typeface="Times New Roman" panose="02020603050405020304" pitchFamily="18" charset="0"/>
              </a:rPr>
              <a:t>  </a:t>
            </a:r>
            <a:endParaRPr lang="en-US" dirty="0"/>
          </a:p>
        </p:txBody>
      </p:sp>
      <p:sp>
        <p:nvSpPr>
          <p:cNvPr id="21" name="TextBox 20">
            <a:extLst>
              <a:ext uri="{FF2B5EF4-FFF2-40B4-BE49-F238E27FC236}">
                <a16:creationId xmlns:a16="http://schemas.microsoft.com/office/drawing/2014/main" id="{DAD8A8AC-5973-916A-5F02-D14E57F4F68B}"/>
              </a:ext>
            </a:extLst>
          </p:cNvPr>
          <p:cNvSpPr txBox="1"/>
          <p:nvPr/>
        </p:nvSpPr>
        <p:spPr>
          <a:xfrm>
            <a:off x="570931" y="5817151"/>
            <a:ext cx="6219644" cy="276999"/>
          </a:xfrm>
          <a:prstGeom prst="rect">
            <a:avLst/>
          </a:prstGeom>
          <a:noFill/>
        </p:spPr>
        <p:txBody>
          <a:bodyPr wrap="square">
            <a:spAutoFit/>
          </a:bodyPr>
          <a:lstStyle/>
          <a:p>
            <a:r>
              <a:rPr lang="en-US" sz="1200" b="0" i="0" u="none" strike="noStrike" baseline="0" dirty="0">
                <a:latin typeface="Times New Roman" panose="02020603050405020304" pitchFamily="18" charset="0"/>
                <a:cs typeface="Times New Roman" panose="02020603050405020304" pitchFamily="18" charset="0"/>
              </a:rPr>
              <a:t>***, **, * are significant at 1%, 5%, 10% levels, respectively</a:t>
            </a:r>
            <a:endParaRPr lang="en-US" sz="1200" dirty="0">
              <a:latin typeface="Times New Roman" panose="02020603050405020304" pitchFamily="18"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D230CAA2-F525-D5AB-C7C7-C2D87D58DFCE}"/>
              </a:ext>
            </a:extLst>
          </p:cNvPr>
          <p:cNvSpPr>
            <a:spLocks noGrp="1"/>
          </p:cNvSpPr>
          <p:nvPr>
            <p:ph type="sldNum" sz="quarter" idx="12"/>
          </p:nvPr>
        </p:nvSpPr>
        <p:spPr/>
        <p:txBody>
          <a:bodyPr/>
          <a:lstStyle/>
          <a:p>
            <a:fld id="{EEADF1FD-FA90-4F99-98C0-547413FE9534}" type="slidenum">
              <a:rPr lang="en-US" smtClean="0"/>
              <a:t>11</a:t>
            </a:fld>
            <a:endParaRPr lang="en-US"/>
          </a:p>
        </p:txBody>
      </p:sp>
      <p:graphicFrame>
        <p:nvGraphicFramePr>
          <p:cNvPr id="7" name="Content Placeholder 6">
            <a:extLst>
              <a:ext uri="{FF2B5EF4-FFF2-40B4-BE49-F238E27FC236}">
                <a16:creationId xmlns:a16="http://schemas.microsoft.com/office/drawing/2014/main" id="{A02F5484-69F4-4E8E-A585-9178D977E45A}"/>
              </a:ext>
            </a:extLst>
          </p:cNvPr>
          <p:cNvGraphicFramePr>
            <a:graphicFrameLocks noGrp="1"/>
          </p:cNvGraphicFramePr>
          <p:nvPr>
            <p:ph sz="half" idx="2"/>
            <p:extLst>
              <p:ext uri="{D42A27DB-BD31-4B8C-83A1-F6EECF244321}">
                <p14:modId xmlns:p14="http://schemas.microsoft.com/office/powerpoint/2010/main" val="3787248843"/>
              </p:ext>
            </p:extLst>
          </p:nvPr>
        </p:nvGraphicFramePr>
        <p:xfrm>
          <a:off x="570931" y="1434229"/>
          <a:ext cx="11003449" cy="4159824"/>
        </p:xfrm>
        <a:graphic>
          <a:graphicData uri="http://schemas.openxmlformats.org/drawingml/2006/table">
            <a:tbl>
              <a:tblPr/>
              <a:tblGrid>
                <a:gridCol w="4441336">
                  <a:extLst>
                    <a:ext uri="{9D8B030D-6E8A-4147-A177-3AD203B41FA5}">
                      <a16:colId xmlns:a16="http://schemas.microsoft.com/office/drawing/2014/main" val="3784079409"/>
                    </a:ext>
                  </a:extLst>
                </a:gridCol>
                <a:gridCol w="1253066">
                  <a:extLst>
                    <a:ext uri="{9D8B030D-6E8A-4147-A177-3AD203B41FA5}">
                      <a16:colId xmlns:a16="http://schemas.microsoft.com/office/drawing/2014/main" val="1840238705"/>
                    </a:ext>
                  </a:extLst>
                </a:gridCol>
                <a:gridCol w="2485074">
                  <a:extLst>
                    <a:ext uri="{9D8B030D-6E8A-4147-A177-3AD203B41FA5}">
                      <a16:colId xmlns:a16="http://schemas.microsoft.com/office/drawing/2014/main" val="2476270010"/>
                    </a:ext>
                  </a:extLst>
                </a:gridCol>
                <a:gridCol w="2823973">
                  <a:extLst>
                    <a:ext uri="{9D8B030D-6E8A-4147-A177-3AD203B41FA5}">
                      <a16:colId xmlns:a16="http://schemas.microsoft.com/office/drawing/2014/main" val="3550814945"/>
                    </a:ext>
                  </a:extLst>
                </a:gridCol>
              </a:tblGrid>
              <a:tr h="525200">
                <a:tc>
                  <a:txBody>
                    <a:bodyPr/>
                    <a:lstStyle/>
                    <a:p>
                      <a:pPr marL="0" marR="0" algn="just">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Variable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3181" marR="43181" marT="6543"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Parameter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3181" marR="43181" marT="6543"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Coefficient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3181" marR="43181" marT="6543"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p-value</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3181" marR="43181" marT="6543"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334900"/>
                  </a:ext>
                </a:extLst>
              </a:tr>
              <a:tr h="538523">
                <a:tc>
                  <a:txBody>
                    <a:bodyPr/>
                    <a:lstStyle/>
                    <a:p>
                      <a:pPr marL="0" marR="0" algn="l">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Member of Farmer-Based Organization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3181" marR="43181" marT="6543" marB="0">
                    <a:lnL>
                      <a:noFill/>
                    </a:lnL>
                    <a:lnR>
                      <a:noFill/>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a:t>
                      </a:r>
                      <a:r>
                        <a:rPr lang="en-US" sz="2000"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3181" marR="43181" marT="6543" marB="0">
                    <a:lnL>
                      <a:noFill/>
                    </a:lnL>
                    <a:lnR>
                      <a:noFill/>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1.1131*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3181" marR="43181" marT="6543" marB="0">
                    <a:lnL>
                      <a:noFill/>
                    </a:lnL>
                    <a:lnR>
                      <a:noFill/>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0.072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3181" marR="43181" marT="6543" marB="0">
                    <a:lnL>
                      <a:noFill/>
                    </a:lnL>
                    <a:lnR>
                      <a:noFill/>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203367127"/>
                  </a:ext>
                </a:extLst>
              </a:tr>
              <a:tr h="587718">
                <a:tc>
                  <a:txBody>
                    <a:bodyPr/>
                    <a:lstStyle/>
                    <a:p>
                      <a:pPr marL="0" marR="0" algn="just">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Monthly deworming</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a:t>
                      </a:r>
                      <a:r>
                        <a:rPr lang="en-US" sz="2000"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-1.9031*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0.063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7538798"/>
                  </a:ext>
                </a:extLst>
              </a:tr>
              <a:tr h="487213">
                <a:tc>
                  <a:txBody>
                    <a:bodyPr/>
                    <a:lstStyle/>
                    <a:p>
                      <a:pPr marL="0" marR="0" algn="just">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Monthly disinfection</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a:t>
                      </a:r>
                      <a:r>
                        <a:rPr lang="en-US" sz="2000"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-2.9493**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0.001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88187337"/>
                  </a:ext>
                </a:extLst>
              </a:tr>
              <a:tr h="544553">
                <a:tc>
                  <a:txBody>
                    <a:bodyPr/>
                    <a:lstStyle/>
                    <a:p>
                      <a:pPr marL="0" marR="0" algn="just">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Rearing of other birds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a:t>
                      </a:r>
                      <a:r>
                        <a:rPr lang="en-US" sz="2000"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1.7469**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0.045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798387754"/>
                  </a:ext>
                </a:extLst>
              </a:tr>
              <a:tr h="595250">
                <a:tc>
                  <a:txBody>
                    <a:bodyPr/>
                    <a:lstStyle/>
                    <a:p>
                      <a:pPr marL="0" marR="0" algn="just">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Doing at least five practices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a:t>
                      </a:r>
                      <a:r>
                        <a:rPr lang="en-US" sz="2000"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1.3899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0.177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77886778"/>
                  </a:ext>
                </a:extLst>
              </a:tr>
              <a:tr h="881367">
                <a:tc>
                  <a:txBody>
                    <a:bodyPr/>
                    <a:lstStyle/>
                    <a:p>
                      <a:pPr marL="0" marR="0" algn="just">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Constant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-3.9543**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0.032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9458" marR="49458" marT="7494"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8507894"/>
                  </a:ext>
                </a:extLst>
              </a:tr>
            </a:tbl>
          </a:graphicData>
        </a:graphic>
      </p:graphicFrame>
      <p:sp>
        <p:nvSpPr>
          <p:cNvPr id="8" name="Rectangle 1">
            <a:extLst>
              <a:ext uri="{FF2B5EF4-FFF2-40B4-BE49-F238E27FC236}">
                <a16:creationId xmlns:a16="http://schemas.microsoft.com/office/drawing/2014/main" id="{D3B0AA9D-BA8A-4C44-9F02-BCB71A3EC128}"/>
              </a:ext>
            </a:extLst>
          </p:cNvPr>
          <p:cNvSpPr>
            <a:spLocks noChangeArrowheads="1"/>
          </p:cNvSpPr>
          <p:nvPr/>
        </p:nvSpPr>
        <p:spPr bwMode="auto">
          <a:xfrm>
            <a:off x="-19831088" y="2303585"/>
            <a:ext cx="3034668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Factors influencing technical efficiency levels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96784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E6778-822D-C4A7-333F-0F737FC52FF6}"/>
              </a:ext>
            </a:extLst>
          </p:cNvPr>
          <p:cNvSpPr>
            <a:spLocks noGrp="1"/>
          </p:cNvSpPr>
          <p:nvPr>
            <p:ph type="title"/>
          </p:nvPr>
        </p:nvSpPr>
        <p:spPr>
          <a:xfrm>
            <a:off x="0" y="0"/>
            <a:ext cx="10515600" cy="796413"/>
          </a:xfrm>
        </p:spPr>
        <p:txBody>
          <a:bodyPr>
            <a:normAutofit/>
          </a:bodyPr>
          <a:lstStyle/>
          <a:p>
            <a:pPr algn="ctr"/>
            <a:r>
              <a:rPr lang="en-US" sz="3600" b="1" dirty="0">
                <a:latin typeface="Times New Roman" panose="02020603050405020304" pitchFamily="18" charset="0"/>
                <a:cs typeface="Times New Roman" panose="02020603050405020304" pitchFamily="18" charset="0"/>
              </a:rPr>
              <a:t>Conclusions</a:t>
            </a:r>
            <a:r>
              <a:rPr lang="en-US" sz="3600" dirty="0">
                <a:latin typeface="Times New Roman" panose="02020603050405020304" pitchFamily="18" charset="0"/>
                <a:cs typeface="Times New Roman" panose="02020603050405020304" pitchFamily="18" charset="0"/>
              </a:rPr>
              <a:t> </a:t>
            </a:r>
          </a:p>
        </p:txBody>
      </p:sp>
      <p:sp>
        <p:nvSpPr>
          <p:cNvPr id="3" name="Content Placeholder 2">
            <a:extLst>
              <a:ext uri="{FF2B5EF4-FFF2-40B4-BE49-F238E27FC236}">
                <a16:creationId xmlns:a16="http://schemas.microsoft.com/office/drawing/2014/main" id="{E2804FBA-B257-43B3-009A-EE65B5BED6CE}"/>
              </a:ext>
            </a:extLst>
          </p:cNvPr>
          <p:cNvSpPr>
            <a:spLocks noGrp="1"/>
          </p:cNvSpPr>
          <p:nvPr>
            <p:ph idx="1"/>
          </p:nvPr>
        </p:nvSpPr>
        <p:spPr>
          <a:xfrm>
            <a:off x="678730" y="1112363"/>
            <a:ext cx="9994946" cy="5175315"/>
          </a:xfrm>
          <a:solidFill>
            <a:schemeClr val="bg1"/>
          </a:solidFill>
        </p:spPr>
        <p:txBody>
          <a:bodyPr>
            <a:normAutofit/>
          </a:bodyPr>
          <a:lstStyle/>
          <a:p>
            <a:pPr algn="just"/>
            <a:r>
              <a:rPr lang="en-US" sz="2400" dirty="0">
                <a:latin typeface="Times New Roman" panose="02020603050405020304" pitchFamily="18" charset="0"/>
                <a:cs typeface="Times New Roman" panose="02020603050405020304" pitchFamily="18" charset="0"/>
              </a:rPr>
              <a:t>Biosecurity control strategy mostly practiced among these farmers were wearing of protective clothing, monthly disinfection and traffic control</a:t>
            </a:r>
          </a:p>
          <a:p>
            <a:pPr marL="0" indent="0" algn="just">
              <a:buNone/>
            </a:pPr>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All farmers have experienced at least one of the viral diseases that affect layer chickens</a:t>
            </a:r>
          </a:p>
          <a:p>
            <a:pPr marL="0" indent="0" algn="just">
              <a:buNone/>
            </a:pPr>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The mean technical efficiency value estimated is 92.40%. Majority (over 76%) of the farmers are operating efficiently. </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Biosecurity practices that influenced the technical efficiency level are monthly disinfection and rearing of other birds</a:t>
            </a:r>
          </a:p>
          <a:p>
            <a:pPr marL="0" indent="0">
              <a:buNone/>
            </a:pP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p>
        </p:txBody>
      </p:sp>
      <p:sp>
        <p:nvSpPr>
          <p:cNvPr id="4" name="Slide Number Placeholder 3">
            <a:extLst>
              <a:ext uri="{FF2B5EF4-FFF2-40B4-BE49-F238E27FC236}">
                <a16:creationId xmlns:a16="http://schemas.microsoft.com/office/drawing/2014/main" id="{6CEC6064-6A8A-7D58-AEBE-C7F1266A2843}"/>
              </a:ext>
            </a:extLst>
          </p:cNvPr>
          <p:cNvSpPr>
            <a:spLocks noGrp="1"/>
          </p:cNvSpPr>
          <p:nvPr>
            <p:ph type="sldNum" sz="quarter" idx="12"/>
          </p:nvPr>
        </p:nvSpPr>
        <p:spPr/>
        <p:txBody>
          <a:bodyPr/>
          <a:lstStyle/>
          <a:p>
            <a:fld id="{EEADF1FD-FA90-4F99-98C0-547413FE9534}" type="slidenum">
              <a:rPr lang="en-US" smtClean="0"/>
              <a:t>12</a:t>
            </a:fld>
            <a:endParaRPr lang="en-US"/>
          </a:p>
        </p:txBody>
      </p:sp>
    </p:spTree>
    <p:extLst>
      <p:ext uri="{BB962C8B-B14F-4D97-AF65-F5344CB8AC3E}">
        <p14:creationId xmlns:p14="http://schemas.microsoft.com/office/powerpoint/2010/main" val="1903397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DE948-B80D-35D3-BFCA-80E08EF69403}"/>
              </a:ext>
            </a:extLst>
          </p:cNvPr>
          <p:cNvSpPr>
            <a:spLocks noGrp="1"/>
          </p:cNvSpPr>
          <p:nvPr>
            <p:ph type="title"/>
          </p:nvPr>
        </p:nvSpPr>
        <p:spPr>
          <a:xfrm>
            <a:off x="0" y="-635"/>
            <a:ext cx="10515600" cy="1075055"/>
          </a:xfrm>
        </p:spPr>
        <p:txBody>
          <a:bodyPr>
            <a:normAutofit/>
          </a:bodyPr>
          <a:lstStyle/>
          <a:p>
            <a:pPr algn="ctr"/>
            <a:r>
              <a:rPr lang="en-US" sz="3600" b="1" dirty="0">
                <a:latin typeface="Times New Roman" panose="02020603050405020304" pitchFamily="18" charset="0"/>
                <a:cs typeface="Times New Roman" panose="02020603050405020304" pitchFamily="18" charset="0"/>
              </a:rPr>
              <a:t>Recommendations</a:t>
            </a:r>
          </a:p>
        </p:txBody>
      </p:sp>
      <p:sp>
        <p:nvSpPr>
          <p:cNvPr id="3" name="Content Placeholder 2">
            <a:extLst>
              <a:ext uri="{FF2B5EF4-FFF2-40B4-BE49-F238E27FC236}">
                <a16:creationId xmlns:a16="http://schemas.microsoft.com/office/drawing/2014/main" id="{1820A0C3-81B7-3FDE-CF3D-92B681C96BA2}"/>
              </a:ext>
            </a:extLst>
          </p:cNvPr>
          <p:cNvSpPr>
            <a:spLocks noGrp="1"/>
          </p:cNvSpPr>
          <p:nvPr>
            <p:ph idx="1"/>
          </p:nvPr>
        </p:nvSpPr>
        <p:spPr>
          <a:xfrm>
            <a:off x="313899" y="887104"/>
            <a:ext cx="11321841" cy="5461937"/>
          </a:xfrm>
        </p:spPr>
        <p:txBody>
          <a:bodyPr>
            <a:normAutofit/>
          </a:bodyPr>
          <a:lstStyle/>
          <a:p>
            <a:pPr marL="0" indent="0">
              <a:buNone/>
            </a:pPr>
            <a:endParaRPr lang="en-US" sz="2400" dirty="0">
              <a:latin typeface="Times New Roman" panose="02020603050405020304" pitchFamily="18" charset="0"/>
              <a:ea typeface="STZhongsong" panose="020B0503020204020204" pitchFamily="2" charset="-122"/>
              <a:cs typeface="Times New Roman" panose="02020603050405020304" pitchFamily="18" charset="0"/>
            </a:endParaRPr>
          </a:p>
          <a:p>
            <a:pPr algn="just"/>
            <a:r>
              <a:rPr lang="en-US" dirty="0">
                <a:solidFill>
                  <a:srgbClr val="F4F1E9">
                    <a:lumMod val="10000"/>
                  </a:srgbClr>
                </a:solidFill>
                <a:latin typeface="Times New Roman" panose="02020603050405020304" pitchFamily="18" charset="0"/>
                <a:ea typeface="MS PGothic" panose="020B0600070205080204" pitchFamily="34" charset="-128"/>
                <a:cs typeface="Times New Roman" panose="02020603050405020304" pitchFamily="18" charset="0"/>
              </a:rPr>
              <a:t>Education on biosecurity, currently provided by the Veterinary Services and Animal Health departments should be done more routinely. </a:t>
            </a:r>
          </a:p>
          <a:p>
            <a:pPr marL="0" indent="0" algn="just">
              <a:buNone/>
            </a:pPr>
            <a:endParaRPr lang="en-US" dirty="0">
              <a:latin typeface="Times New Roman" panose="02020603050405020304" pitchFamily="18" charset="0"/>
              <a:ea typeface="STZhongsong" panose="020B0503020204020204" pitchFamily="2" charset="-122"/>
              <a:cs typeface="Times New Roman" panose="02020603050405020304" pitchFamily="18" charset="0"/>
            </a:endParaRPr>
          </a:p>
          <a:p>
            <a:pPr algn="just"/>
            <a:r>
              <a:rPr lang="en-US" dirty="0">
                <a:latin typeface="Times New Roman" panose="02020603050405020304" pitchFamily="18" charset="0"/>
                <a:ea typeface="STZhongsong" panose="020B0503020204020204" pitchFamily="2" charset="-122"/>
                <a:cs typeface="Times New Roman" panose="02020603050405020304" pitchFamily="18" charset="0"/>
              </a:rPr>
              <a:t>Routine sensitization and enforcement of biosecurity control strategies should be done by both Veterinary Services and the Animal Production Directorate of </a:t>
            </a:r>
            <a:r>
              <a:rPr lang="en-US" dirty="0" err="1">
                <a:latin typeface="Times New Roman" panose="02020603050405020304" pitchFamily="18" charset="0"/>
                <a:ea typeface="STZhongsong" panose="020B0503020204020204" pitchFamily="2" charset="-122"/>
                <a:cs typeface="Times New Roman" panose="02020603050405020304" pitchFamily="18" charset="0"/>
              </a:rPr>
              <a:t>MoFA</a:t>
            </a:r>
            <a:r>
              <a:rPr lang="en-US" dirty="0">
                <a:latin typeface="Times New Roman" panose="02020603050405020304" pitchFamily="18" charset="0"/>
                <a:ea typeface="STZhongsong" panose="020B0503020204020204" pitchFamily="2" charset="-122"/>
                <a:cs typeface="Times New Roman" panose="02020603050405020304" pitchFamily="18" charset="0"/>
              </a:rPr>
              <a:t>. </a:t>
            </a:r>
          </a:p>
          <a:p>
            <a:pPr algn="just"/>
            <a:endParaRPr lang="en-US" dirty="0">
              <a:latin typeface="Times New Roman" panose="02020603050405020304" pitchFamily="18" charset="0"/>
              <a:ea typeface="STZhongsong" panose="020B0503020204020204" pitchFamily="2" charset="-122"/>
              <a:cs typeface="Times New Roman" panose="02020603050405020304" pitchFamily="18" charset="0"/>
            </a:endParaRPr>
          </a:p>
          <a:p>
            <a:pPr algn="just"/>
            <a:r>
              <a:rPr lang="en-US" dirty="0">
                <a:latin typeface="Times New Roman" panose="02020603050405020304" pitchFamily="18" charset="0"/>
                <a:ea typeface="STZhongsong" panose="020B0503020204020204" pitchFamily="2" charset="-122"/>
                <a:cs typeface="Times New Roman" panose="02020603050405020304" pitchFamily="18" charset="0"/>
              </a:rPr>
              <a:t>Farmers should confine and separate other animals they rear on the farm from layer chicken to avoid the transfer of viral disease to these birds </a:t>
            </a:r>
          </a:p>
          <a:p>
            <a:pPr marL="0" indent="0" algn="just">
              <a:buNone/>
            </a:pPr>
            <a:endParaRPr lang="en-US" dirty="0">
              <a:latin typeface="Times New Roman" panose="02020603050405020304" pitchFamily="18" charset="0"/>
              <a:cs typeface="Times New Roman" panose="02020603050405020304" pitchFamily="18" charset="0"/>
            </a:endParaRPr>
          </a:p>
          <a:p>
            <a:pPr marL="0" indent="0" algn="just" defTabSz="914400" eaLnBrk="0" fontAlgn="base" hangingPunct="0">
              <a:spcBef>
                <a:spcPct val="0"/>
              </a:spcBef>
              <a:spcAft>
                <a:spcPct val="0"/>
              </a:spcAft>
              <a:buNone/>
              <a:defRPr/>
            </a:pPr>
            <a:endParaRPr lang="en-US" sz="2000" dirty="0">
              <a:solidFill>
                <a:srgbClr val="F4F1E9">
                  <a:lumMod val="10000"/>
                </a:srgbClr>
              </a:solidFill>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86058AAF-515F-9C66-15F6-56EAFC817C37}"/>
              </a:ext>
            </a:extLst>
          </p:cNvPr>
          <p:cNvSpPr>
            <a:spLocks noGrp="1"/>
          </p:cNvSpPr>
          <p:nvPr>
            <p:ph type="sldNum" sz="quarter" idx="12"/>
          </p:nvPr>
        </p:nvSpPr>
        <p:spPr/>
        <p:txBody>
          <a:bodyPr/>
          <a:lstStyle/>
          <a:p>
            <a:fld id="{EEADF1FD-FA90-4F99-98C0-547413FE9534}" type="slidenum">
              <a:rPr lang="en-US" smtClean="0"/>
              <a:t>13</a:t>
            </a:fld>
            <a:endParaRPr lang="en-US"/>
          </a:p>
        </p:txBody>
      </p:sp>
    </p:spTree>
    <p:extLst>
      <p:ext uri="{BB962C8B-B14F-4D97-AF65-F5344CB8AC3E}">
        <p14:creationId xmlns:p14="http://schemas.microsoft.com/office/powerpoint/2010/main" val="1281791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14EAA-3FAD-37D9-FDE1-A95A5CEFA4B9}"/>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What’s Next?</a:t>
            </a:r>
            <a:endParaRPr lang="en-GH" dirty="0"/>
          </a:p>
        </p:txBody>
      </p:sp>
      <p:sp>
        <p:nvSpPr>
          <p:cNvPr id="3" name="Content Placeholder 2">
            <a:extLst>
              <a:ext uri="{FF2B5EF4-FFF2-40B4-BE49-F238E27FC236}">
                <a16:creationId xmlns:a16="http://schemas.microsoft.com/office/drawing/2014/main" id="{F097A85B-DCD6-E6E0-59A9-A0FC9CA48D7A}"/>
              </a:ext>
            </a:extLst>
          </p:cNvPr>
          <p:cNvSpPr>
            <a:spLocks noGrp="1"/>
          </p:cNvSpPr>
          <p:nvPr>
            <p:ph idx="1"/>
          </p:nvPr>
        </p:nvSpPr>
        <p:spPr/>
        <p:txBody>
          <a:bodyPr>
            <a:normAutofit/>
          </a:bodyPr>
          <a:lstStyle/>
          <a:p>
            <a:r>
              <a:rPr lang="en-GH" dirty="0">
                <a:latin typeface="Times New Roman" panose="02020603050405020304" pitchFamily="18" charset="0"/>
                <a:cs typeface="Times New Roman" panose="02020603050405020304" pitchFamily="18" charset="0"/>
              </a:rPr>
              <a:t>Study on </a:t>
            </a:r>
            <a:r>
              <a:rPr lang="en-US" dirty="0">
                <a:latin typeface="Times New Roman" panose="02020603050405020304" pitchFamily="18" charset="0"/>
                <a:cs typeface="Times New Roman" panose="02020603050405020304" pitchFamily="18" charset="0"/>
              </a:rPr>
              <a:t>technology </a:t>
            </a:r>
            <a:r>
              <a:rPr lang="en-GH" dirty="0">
                <a:latin typeface="Times New Roman" panose="02020603050405020304" pitchFamily="18" charset="0"/>
                <a:cs typeface="Times New Roman" panose="02020603050405020304" pitchFamily="18" charset="0"/>
              </a:rPr>
              <a:t>adoptio</a:t>
            </a:r>
            <a:r>
              <a:rPr lang="en-US" dirty="0">
                <a:latin typeface="Times New Roman" panose="02020603050405020304" pitchFamily="18" charset="0"/>
                <a:cs typeface="Times New Roman" panose="02020603050405020304" pitchFamily="18" charset="0"/>
              </a:rPr>
              <a:t>n, to understand:</a:t>
            </a:r>
          </a:p>
          <a:p>
            <a:pPr lvl="1"/>
            <a:r>
              <a:rPr lang="en-US" dirty="0">
                <a:latin typeface="Times New Roman" panose="02020603050405020304" pitchFamily="18" charset="0"/>
                <a:cs typeface="Times New Roman" panose="02020603050405020304" pitchFamily="18" charset="0"/>
              </a:rPr>
              <a:t>what factors drive farmers’ choice of breeds, uptake of vaccination, and adoption of biosecurity measures</a:t>
            </a:r>
          </a:p>
          <a:p>
            <a:pPr lvl="1"/>
            <a:r>
              <a:rPr lang="en-US" dirty="0">
                <a:latin typeface="Times New Roman" panose="02020603050405020304" pitchFamily="18" charset="0"/>
                <a:cs typeface="Times New Roman" panose="02020603050405020304" pitchFamily="18" charset="0"/>
              </a:rPr>
              <a:t>interactions of the influencing factors</a:t>
            </a:r>
          </a:p>
          <a:p>
            <a:pPr lvl="1"/>
            <a:r>
              <a:rPr lang="en-US" dirty="0">
                <a:latin typeface="Times New Roman" panose="02020603050405020304" pitchFamily="18" charset="0"/>
                <a:cs typeface="Times New Roman" panose="02020603050405020304" pitchFamily="18" charset="0"/>
              </a:rPr>
              <a:t>key areas for policy interventions to influence farmer behaviors.</a:t>
            </a:r>
            <a:endParaRPr lang="en-GH" dirty="0">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4E03AF03-F108-8B6C-E1D0-99B70FAC9869}"/>
              </a:ext>
            </a:extLst>
          </p:cNvPr>
          <p:cNvSpPr>
            <a:spLocks noGrp="1"/>
          </p:cNvSpPr>
          <p:nvPr>
            <p:ph type="sldNum" sz="quarter" idx="12"/>
          </p:nvPr>
        </p:nvSpPr>
        <p:spPr/>
        <p:txBody>
          <a:bodyPr/>
          <a:lstStyle/>
          <a:p>
            <a:fld id="{EEADF1FD-FA90-4F99-98C0-547413FE9534}" type="slidenum">
              <a:rPr lang="en-US" smtClean="0"/>
              <a:t>14</a:t>
            </a:fld>
            <a:endParaRPr lang="en-US"/>
          </a:p>
        </p:txBody>
      </p:sp>
    </p:spTree>
    <p:extLst>
      <p:ext uri="{BB962C8B-B14F-4D97-AF65-F5344CB8AC3E}">
        <p14:creationId xmlns:p14="http://schemas.microsoft.com/office/powerpoint/2010/main" val="3143797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DE948-B80D-35D3-BFCA-80E08EF69403}"/>
              </a:ext>
            </a:extLst>
          </p:cNvPr>
          <p:cNvSpPr>
            <a:spLocks noGrp="1"/>
          </p:cNvSpPr>
          <p:nvPr>
            <p:ph type="title"/>
          </p:nvPr>
        </p:nvSpPr>
        <p:spPr>
          <a:xfrm>
            <a:off x="0" y="-635"/>
            <a:ext cx="10515600" cy="1075055"/>
          </a:xfrm>
        </p:spPr>
        <p:txBody>
          <a:bodyPr>
            <a:normAutofit/>
          </a:bodyPr>
          <a:lstStyle/>
          <a:p>
            <a:pPr algn="ctr"/>
            <a:r>
              <a:rPr lang="en-US" sz="3600" b="1" dirty="0">
                <a:latin typeface="Times New Roman" panose="02020603050405020304" pitchFamily="18" charset="0"/>
                <a:cs typeface="Times New Roman" panose="02020603050405020304" pitchFamily="18" charset="0"/>
              </a:rPr>
              <a:t>Acknowledgement</a:t>
            </a:r>
          </a:p>
        </p:txBody>
      </p:sp>
      <p:sp>
        <p:nvSpPr>
          <p:cNvPr id="3" name="Content Placeholder 2">
            <a:extLst>
              <a:ext uri="{FF2B5EF4-FFF2-40B4-BE49-F238E27FC236}">
                <a16:creationId xmlns:a16="http://schemas.microsoft.com/office/drawing/2014/main" id="{1820A0C3-81B7-3FDE-CF3D-92B681C96BA2}"/>
              </a:ext>
            </a:extLst>
          </p:cNvPr>
          <p:cNvSpPr>
            <a:spLocks noGrp="1"/>
          </p:cNvSpPr>
          <p:nvPr>
            <p:ph idx="1"/>
          </p:nvPr>
        </p:nvSpPr>
        <p:spPr>
          <a:xfrm>
            <a:off x="313899" y="887104"/>
            <a:ext cx="11039901" cy="5461937"/>
          </a:xfrm>
        </p:spPr>
        <p:txBody>
          <a:bodyPr>
            <a:normAutofit/>
          </a:bodyPr>
          <a:lstStyle/>
          <a:p>
            <a:pPr marL="0" indent="0">
              <a:buNone/>
            </a:pPr>
            <a:endParaRPr lang="en-US" sz="2400" dirty="0">
              <a:latin typeface="Times New Roman" panose="02020603050405020304" pitchFamily="18" charset="0"/>
              <a:ea typeface="STZhongsong" panose="020B0503020204020204" pitchFamily="2" charset="-122"/>
              <a:cs typeface="Times New Roman" panose="02020603050405020304" pitchFamily="18" charset="0"/>
            </a:endParaRPr>
          </a:p>
          <a:p>
            <a:pPr marL="0" indent="0" algn="just">
              <a:buClr>
                <a:srgbClr val="5F0500"/>
              </a:buClr>
              <a:buNone/>
              <a:defRPr/>
            </a:pPr>
            <a:r>
              <a:rPr lang="en-US" dirty="0">
                <a:solidFill>
                  <a:schemeClr val="bg2">
                    <a:lumMod val="10000"/>
                  </a:schemeClr>
                </a:solidFill>
                <a:latin typeface="Times New Roman" panose="02020603050405020304" pitchFamily="18" charset="0"/>
                <a:cs typeface="Times New Roman" panose="02020603050405020304" pitchFamily="18" charset="0"/>
              </a:rPr>
              <a:t>The work was funded by the Biotechnology and Biological Science Research Council (BBSRC), Project US-UK Collab: Combined influence of imperfect vaccines, host genetics and non-genetic drivers on virus transmission and virulence evolution, award reference (BB/V017411/1).</a:t>
            </a:r>
          </a:p>
          <a:p>
            <a:pPr algn="just">
              <a:buClr>
                <a:srgbClr val="5F0500"/>
              </a:buClr>
              <a:defRPr/>
            </a:pPr>
            <a:endParaRPr lang="en-US" dirty="0">
              <a:solidFill>
                <a:schemeClr val="bg2">
                  <a:lumMod val="10000"/>
                </a:schemeClr>
              </a:solidFill>
              <a:latin typeface="Times New Roman" panose="02020603050405020304" pitchFamily="18" charset="0"/>
              <a:cs typeface="Times New Roman" panose="02020603050405020304" pitchFamily="18" charset="0"/>
            </a:endParaRPr>
          </a:p>
          <a:p>
            <a:pPr marL="0" indent="0" algn="just">
              <a:buClr>
                <a:srgbClr val="5F0500"/>
              </a:buClr>
              <a:buNone/>
              <a:defRPr/>
            </a:pPr>
            <a:endParaRPr lang="en-US" sz="2000" dirty="0">
              <a:solidFill>
                <a:schemeClr val="bg2">
                  <a:lumMod val="10000"/>
                </a:schemeClr>
              </a:solidFill>
              <a:latin typeface="Times New Roman" panose="02020603050405020304" pitchFamily="18" charset="0"/>
              <a:cs typeface="Times New Roman" panose="02020603050405020304" pitchFamily="18" charset="0"/>
            </a:endParaRPr>
          </a:p>
          <a:p>
            <a:pPr algn="just">
              <a:buClr>
                <a:srgbClr val="5F0500"/>
              </a:buClr>
              <a:defRPr/>
            </a:pPr>
            <a:endParaRPr lang="en-US" sz="2000" dirty="0">
              <a:solidFill>
                <a:schemeClr val="bg2">
                  <a:lumMod val="10000"/>
                </a:schemeClr>
              </a:solidFill>
              <a:latin typeface="Times New Roman" panose="02020603050405020304" pitchFamily="18" charset="0"/>
              <a:cs typeface="Times New Roman" panose="02020603050405020304" pitchFamily="18" charset="0"/>
            </a:endParaRPr>
          </a:p>
          <a:p>
            <a:pPr marL="0" indent="0" algn="just">
              <a:buClr>
                <a:srgbClr val="5F0500"/>
              </a:buClr>
              <a:buNone/>
              <a:defRPr/>
            </a:pPr>
            <a:endParaRPr lang="en-US" sz="2000" dirty="0">
              <a:solidFill>
                <a:schemeClr val="bg2">
                  <a:lumMod val="10000"/>
                </a:schemeClr>
              </a:solidFill>
              <a:latin typeface="Times New Roman" panose="02020603050405020304" pitchFamily="18" charset="0"/>
              <a:cs typeface="Times New Roman" panose="02020603050405020304" pitchFamily="18" charset="0"/>
            </a:endParaRPr>
          </a:p>
          <a:p>
            <a:pPr marL="0" indent="0" algn="just" defTabSz="914400" eaLnBrk="0" fontAlgn="base" hangingPunct="0">
              <a:spcBef>
                <a:spcPct val="0"/>
              </a:spcBef>
              <a:spcAft>
                <a:spcPct val="0"/>
              </a:spcAft>
              <a:buNone/>
              <a:defRPr/>
            </a:pPr>
            <a:endParaRPr lang="en-US" sz="2000" dirty="0">
              <a:solidFill>
                <a:srgbClr val="F4F1E9">
                  <a:lumMod val="10000"/>
                </a:srgbClr>
              </a:solidFill>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86058AAF-515F-9C66-15F6-56EAFC817C37}"/>
              </a:ext>
            </a:extLst>
          </p:cNvPr>
          <p:cNvSpPr>
            <a:spLocks noGrp="1"/>
          </p:cNvSpPr>
          <p:nvPr>
            <p:ph type="sldNum" sz="quarter" idx="12"/>
          </p:nvPr>
        </p:nvSpPr>
        <p:spPr/>
        <p:txBody>
          <a:bodyPr/>
          <a:lstStyle/>
          <a:p>
            <a:fld id="{EEADF1FD-FA90-4F99-98C0-547413FE9534}" type="slidenum">
              <a:rPr lang="en-US" smtClean="0"/>
              <a:t>15</a:t>
            </a:fld>
            <a:endParaRPr lang="en-US"/>
          </a:p>
        </p:txBody>
      </p:sp>
    </p:spTree>
    <p:extLst>
      <p:ext uri="{BB962C8B-B14F-4D97-AF65-F5344CB8AC3E}">
        <p14:creationId xmlns:p14="http://schemas.microsoft.com/office/powerpoint/2010/main" val="165839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C55B1-E7B6-7B21-E921-FBA7EE769CF7}"/>
              </a:ext>
            </a:extLst>
          </p:cNvPr>
          <p:cNvSpPr>
            <a:spLocks noGrp="1"/>
          </p:cNvSpPr>
          <p:nvPr>
            <p:ph type="title"/>
          </p:nvPr>
        </p:nvSpPr>
        <p:spPr>
          <a:xfrm>
            <a:off x="302942" y="530876"/>
            <a:ext cx="2899189" cy="862361"/>
          </a:xfrm>
        </p:spPr>
        <p:txBody>
          <a:bodyPr anchor="t">
            <a:normAutofit/>
          </a:bodyPr>
          <a:lstStyle/>
          <a:p>
            <a:r>
              <a:rPr lang="en-US" sz="4000" dirty="0">
                <a:solidFill>
                  <a:srgbClr val="FFFFFF"/>
                </a:solidFill>
                <a:latin typeface="Times New Roman" panose="02020603050405020304" pitchFamily="18" charset="0"/>
                <a:cs typeface="Times New Roman" panose="02020603050405020304" pitchFamily="18" charset="0"/>
              </a:rPr>
              <a:t>Field Photos </a:t>
            </a:r>
          </a:p>
        </p:txBody>
      </p:sp>
      <p:pic>
        <p:nvPicPr>
          <p:cNvPr id="9" name="Content Placeholder 8" descr="A building with a fence and a fence&#10;&#10;Description automatically generated">
            <a:extLst>
              <a:ext uri="{FF2B5EF4-FFF2-40B4-BE49-F238E27FC236}">
                <a16:creationId xmlns:a16="http://schemas.microsoft.com/office/drawing/2014/main" id="{FC7527CF-5F85-B89A-B314-524BDF13B44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63731" y="1412488"/>
            <a:ext cx="5044402" cy="4364038"/>
          </a:xfrm>
        </p:spPr>
      </p:pic>
      <p:pic>
        <p:nvPicPr>
          <p:cNvPr id="11" name="Content Placeholder 10" descr="A fence available to control traffic and rearing of other birds on the compound of the pens of layers &#10;">
            <a:extLst>
              <a:ext uri="{FF2B5EF4-FFF2-40B4-BE49-F238E27FC236}">
                <a16:creationId xmlns:a16="http://schemas.microsoft.com/office/drawing/2014/main" id="{326A0C4B-A4C5-6245-C8B2-C9DDE506600F}"/>
              </a:ext>
              <a:ext uri="{C183D7F6-B498-43B3-948B-1728B52AA6E4}">
                <adec:decorative xmlns:adec="http://schemas.microsoft.com/office/drawing/2017/decorative" val="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383869" y="1412682"/>
            <a:ext cx="5334000" cy="4363844"/>
          </a:xfrm>
        </p:spPr>
      </p:pic>
      <p:sp>
        <p:nvSpPr>
          <p:cNvPr id="5" name="Slide Number Placeholder 4">
            <a:extLst>
              <a:ext uri="{FF2B5EF4-FFF2-40B4-BE49-F238E27FC236}">
                <a16:creationId xmlns:a16="http://schemas.microsoft.com/office/drawing/2014/main" id="{16EDACD0-481B-2976-33EE-F8872E6910B3}"/>
              </a:ext>
            </a:extLst>
          </p:cNvPr>
          <p:cNvSpPr>
            <a:spLocks noGrp="1"/>
          </p:cNvSpPr>
          <p:nvPr>
            <p:ph type="sldNum" sz="quarter" idx="12"/>
          </p:nvPr>
        </p:nvSpPr>
        <p:spPr>
          <a:xfrm>
            <a:off x="11333018" y="6356350"/>
            <a:ext cx="793971" cy="443493"/>
          </a:xfrm>
        </p:spPr>
        <p:txBody>
          <a:bodyPr>
            <a:normAutofit/>
          </a:bodyPr>
          <a:lstStyle/>
          <a:p>
            <a:pPr>
              <a:spcAft>
                <a:spcPts val="600"/>
              </a:spcAft>
            </a:pPr>
            <a:fld id="{EEADF1FD-FA90-4F99-98C0-547413FE9534}" type="slidenum">
              <a:rPr lang="en-US" smtClean="0"/>
              <a:pPr>
                <a:spcAft>
                  <a:spcPts val="600"/>
                </a:spcAft>
              </a:pPr>
              <a:t>16</a:t>
            </a:fld>
            <a:endParaRPr lang="en-US" dirty="0"/>
          </a:p>
        </p:txBody>
      </p:sp>
      <p:sp>
        <p:nvSpPr>
          <p:cNvPr id="13" name="TextBox 12">
            <a:extLst>
              <a:ext uri="{FF2B5EF4-FFF2-40B4-BE49-F238E27FC236}">
                <a16:creationId xmlns:a16="http://schemas.microsoft.com/office/drawing/2014/main" id="{623F336D-1D00-10A6-64C8-D1ED2423C854}"/>
              </a:ext>
            </a:extLst>
          </p:cNvPr>
          <p:cNvSpPr txBox="1"/>
          <p:nvPr/>
        </p:nvSpPr>
        <p:spPr>
          <a:xfrm>
            <a:off x="6383870" y="58157"/>
            <a:ext cx="5280536" cy="1200329"/>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A fence available to control traffic and rearing of other birds on the compound of the pens of layers </a:t>
            </a:r>
          </a:p>
        </p:txBody>
      </p:sp>
      <p:sp>
        <p:nvSpPr>
          <p:cNvPr id="15" name="TextBox 14">
            <a:extLst>
              <a:ext uri="{FF2B5EF4-FFF2-40B4-BE49-F238E27FC236}">
                <a16:creationId xmlns:a16="http://schemas.microsoft.com/office/drawing/2014/main" id="{ABEE15AA-F8EF-174A-CD75-1502F0DB1A74}"/>
              </a:ext>
            </a:extLst>
          </p:cNvPr>
          <p:cNvSpPr txBox="1"/>
          <p:nvPr/>
        </p:nvSpPr>
        <p:spPr>
          <a:xfrm>
            <a:off x="1644993" y="536819"/>
            <a:ext cx="3558135"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Pens without footbath </a:t>
            </a:r>
          </a:p>
        </p:txBody>
      </p:sp>
    </p:spTree>
    <p:extLst>
      <p:ext uri="{BB962C8B-B14F-4D97-AF65-F5344CB8AC3E}">
        <p14:creationId xmlns:p14="http://schemas.microsoft.com/office/powerpoint/2010/main" val="2406438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DD69B-8AA9-79E5-47E7-74522379F9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22DDF1-55D5-F351-B363-86B03191368C}"/>
              </a:ext>
            </a:extLst>
          </p:cNvPr>
          <p:cNvSpPr>
            <a:spLocks noGrp="1"/>
          </p:cNvSpPr>
          <p:nvPr>
            <p:ph type="title"/>
          </p:nvPr>
        </p:nvSpPr>
        <p:spPr>
          <a:xfrm>
            <a:off x="302942" y="530876"/>
            <a:ext cx="2899189" cy="862361"/>
          </a:xfrm>
        </p:spPr>
        <p:txBody>
          <a:bodyPr anchor="t">
            <a:normAutofit/>
          </a:bodyPr>
          <a:lstStyle/>
          <a:p>
            <a:r>
              <a:rPr lang="en-US" sz="4000" dirty="0">
                <a:solidFill>
                  <a:srgbClr val="FFFFFF"/>
                </a:solidFill>
                <a:latin typeface="Times New Roman" panose="02020603050405020304" pitchFamily="18" charset="0"/>
                <a:cs typeface="Times New Roman" panose="02020603050405020304" pitchFamily="18" charset="0"/>
              </a:rPr>
              <a:t>Field Photos </a:t>
            </a:r>
          </a:p>
        </p:txBody>
      </p:sp>
      <p:sp>
        <p:nvSpPr>
          <p:cNvPr id="5" name="Slide Number Placeholder 4">
            <a:extLst>
              <a:ext uri="{FF2B5EF4-FFF2-40B4-BE49-F238E27FC236}">
                <a16:creationId xmlns:a16="http://schemas.microsoft.com/office/drawing/2014/main" id="{4D1B9051-9DB8-4AB2-52CF-9DD1E450298A}"/>
              </a:ext>
            </a:extLst>
          </p:cNvPr>
          <p:cNvSpPr>
            <a:spLocks noGrp="1"/>
          </p:cNvSpPr>
          <p:nvPr>
            <p:ph type="sldNum" sz="quarter" idx="12"/>
          </p:nvPr>
        </p:nvSpPr>
        <p:spPr>
          <a:xfrm>
            <a:off x="8439901" y="5776332"/>
            <a:ext cx="2913899" cy="945143"/>
          </a:xfrm>
        </p:spPr>
        <p:txBody>
          <a:bodyPr>
            <a:normAutofit/>
          </a:bodyPr>
          <a:lstStyle/>
          <a:p>
            <a:pPr>
              <a:spcAft>
                <a:spcPts val="600"/>
              </a:spcAft>
            </a:pPr>
            <a:fld id="{EEADF1FD-FA90-4F99-98C0-547413FE9534}" type="slidenum">
              <a:rPr lang="en-US" smtClean="0"/>
              <a:pPr>
                <a:spcAft>
                  <a:spcPts val="600"/>
                </a:spcAft>
              </a:pPr>
              <a:t>17</a:t>
            </a:fld>
            <a:endParaRPr lang="en-US"/>
          </a:p>
        </p:txBody>
      </p:sp>
      <p:sp>
        <p:nvSpPr>
          <p:cNvPr id="13" name="TextBox 12">
            <a:extLst>
              <a:ext uri="{FF2B5EF4-FFF2-40B4-BE49-F238E27FC236}">
                <a16:creationId xmlns:a16="http://schemas.microsoft.com/office/drawing/2014/main" id="{CF2D4542-5442-E036-1A25-721326882C79}"/>
              </a:ext>
            </a:extLst>
          </p:cNvPr>
          <p:cNvSpPr txBox="1"/>
          <p:nvPr/>
        </p:nvSpPr>
        <p:spPr>
          <a:xfrm>
            <a:off x="6450426" y="530876"/>
            <a:ext cx="5559560"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Active and healthy layer chicken </a:t>
            </a:r>
          </a:p>
        </p:txBody>
      </p:sp>
      <p:sp>
        <p:nvSpPr>
          <p:cNvPr id="15" name="TextBox 14">
            <a:extLst>
              <a:ext uri="{FF2B5EF4-FFF2-40B4-BE49-F238E27FC236}">
                <a16:creationId xmlns:a16="http://schemas.microsoft.com/office/drawing/2014/main" id="{2E5C869A-F5CE-3A3E-302C-5D697F6871B0}"/>
              </a:ext>
            </a:extLst>
          </p:cNvPr>
          <p:cNvSpPr txBox="1"/>
          <p:nvPr/>
        </p:nvSpPr>
        <p:spPr>
          <a:xfrm>
            <a:off x="662685" y="568183"/>
            <a:ext cx="5078890"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Clean wire netting for proper ventilation  </a:t>
            </a:r>
          </a:p>
        </p:txBody>
      </p:sp>
      <p:pic>
        <p:nvPicPr>
          <p:cNvPr id="8" name="Content Placeholder 7" descr="Two men looking at chickens in a cage&#10;&#10;Description automatically generated">
            <a:extLst>
              <a:ext uri="{FF2B5EF4-FFF2-40B4-BE49-F238E27FC236}">
                <a16:creationId xmlns:a16="http://schemas.microsoft.com/office/drawing/2014/main" id="{8A0DFA2B-6F53-3495-29BE-6D29197E66E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62685" y="1780421"/>
            <a:ext cx="5078892" cy="3995911"/>
          </a:xfrm>
        </p:spPr>
      </p:pic>
      <p:pic>
        <p:nvPicPr>
          <p:cNvPr id="22" name="Content Placeholder 21">
            <a:extLst>
              <a:ext uri="{FF2B5EF4-FFF2-40B4-BE49-F238E27FC236}">
                <a16:creationId xmlns:a16="http://schemas.microsoft.com/office/drawing/2014/main" id="{2B4B8758-E146-8A86-43A0-A40265BC29EF}"/>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450425" y="1780421"/>
            <a:ext cx="5314112" cy="3995911"/>
          </a:xfrm>
        </p:spPr>
      </p:pic>
    </p:spTree>
    <p:extLst>
      <p:ext uri="{BB962C8B-B14F-4D97-AF65-F5344CB8AC3E}">
        <p14:creationId xmlns:p14="http://schemas.microsoft.com/office/powerpoint/2010/main" val="909989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4BC6D-237D-B6D9-4239-F63EFA810A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F8CEA3-F50A-A995-1CC0-1BEF8A1C3A40}"/>
              </a:ext>
            </a:extLst>
          </p:cNvPr>
          <p:cNvSpPr>
            <a:spLocks noGrp="1"/>
          </p:cNvSpPr>
          <p:nvPr>
            <p:ph type="title"/>
          </p:nvPr>
        </p:nvSpPr>
        <p:spPr>
          <a:xfrm>
            <a:off x="302942" y="530876"/>
            <a:ext cx="2899189" cy="862361"/>
          </a:xfrm>
        </p:spPr>
        <p:txBody>
          <a:bodyPr anchor="t">
            <a:normAutofit/>
          </a:bodyPr>
          <a:lstStyle/>
          <a:p>
            <a:r>
              <a:rPr lang="en-US" sz="4000" dirty="0">
                <a:solidFill>
                  <a:srgbClr val="FFFFFF"/>
                </a:solidFill>
                <a:latin typeface="Times New Roman" panose="02020603050405020304" pitchFamily="18" charset="0"/>
                <a:cs typeface="Times New Roman" panose="02020603050405020304" pitchFamily="18" charset="0"/>
              </a:rPr>
              <a:t>Field Photos </a:t>
            </a:r>
          </a:p>
        </p:txBody>
      </p:sp>
      <p:sp>
        <p:nvSpPr>
          <p:cNvPr id="5" name="Slide Number Placeholder 4">
            <a:extLst>
              <a:ext uri="{FF2B5EF4-FFF2-40B4-BE49-F238E27FC236}">
                <a16:creationId xmlns:a16="http://schemas.microsoft.com/office/drawing/2014/main" id="{E16BEDC6-6028-7745-475E-B36BC218179C}"/>
              </a:ext>
            </a:extLst>
          </p:cNvPr>
          <p:cNvSpPr>
            <a:spLocks noGrp="1"/>
          </p:cNvSpPr>
          <p:nvPr>
            <p:ph type="sldNum" sz="quarter" idx="12"/>
          </p:nvPr>
        </p:nvSpPr>
        <p:spPr>
          <a:xfrm>
            <a:off x="8439901" y="5776332"/>
            <a:ext cx="2913899" cy="945143"/>
          </a:xfrm>
        </p:spPr>
        <p:txBody>
          <a:bodyPr>
            <a:normAutofit/>
          </a:bodyPr>
          <a:lstStyle/>
          <a:p>
            <a:pPr>
              <a:spcAft>
                <a:spcPts val="600"/>
              </a:spcAft>
            </a:pPr>
            <a:fld id="{EEADF1FD-FA90-4F99-98C0-547413FE9534}" type="slidenum">
              <a:rPr lang="en-US" smtClean="0"/>
              <a:pPr>
                <a:spcAft>
                  <a:spcPts val="600"/>
                </a:spcAft>
              </a:pPr>
              <a:t>18</a:t>
            </a:fld>
            <a:endParaRPr lang="en-US"/>
          </a:p>
        </p:txBody>
      </p:sp>
      <p:sp>
        <p:nvSpPr>
          <p:cNvPr id="13" name="TextBox 12">
            <a:extLst>
              <a:ext uri="{FF2B5EF4-FFF2-40B4-BE49-F238E27FC236}">
                <a16:creationId xmlns:a16="http://schemas.microsoft.com/office/drawing/2014/main" id="{64177321-C530-5038-AA46-F2FB78BC8E5A}"/>
              </a:ext>
            </a:extLst>
          </p:cNvPr>
          <p:cNvSpPr txBox="1"/>
          <p:nvPr/>
        </p:nvSpPr>
        <p:spPr>
          <a:xfrm>
            <a:off x="4655142" y="530876"/>
            <a:ext cx="7354844" cy="461665"/>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Interviewing farmers  </a:t>
            </a:r>
          </a:p>
        </p:txBody>
      </p:sp>
      <p:pic>
        <p:nvPicPr>
          <p:cNvPr id="9" name="Content Placeholder 8" descr="Two men sitting on a bench under a tree&#10;&#10;Description automatically generated">
            <a:extLst>
              <a:ext uri="{FF2B5EF4-FFF2-40B4-BE49-F238E27FC236}">
                <a16:creationId xmlns:a16="http://schemas.microsoft.com/office/drawing/2014/main" id="{2A3ABD86-6C94-96F4-DAA4-CCA0E676B388}"/>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51846" y="1393237"/>
            <a:ext cx="4390154" cy="4351338"/>
          </a:xfrm>
        </p:spPr>
      </p:pic>
      <p:pic>
        <p:nvPicPr>
          <p:cNvPr id="17" name="Content Placeholder 16" descr="Two men sitting on a rock next to a tree&#10;&#10;Description automatically generated">
            <a:extLst>
              <a:ext uri="{FF2B5EF4-FFF2-40B4-BE49-F238E27FC236}">
                <a16:creationId xmlns:a16="http://schemas.microsoft.com/office/drawing/2014/main" id="{C8193126-98A4-8900-735F-4500366E7E0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698951" y="1369897"/>
            <a:ext cx="4390154" cy="4374677"/>
          </a:xfrm>
        </p:spPr>
      </p:pic>
    </p:spTree>
    <p:extLst>
      <p:ext uri="{BB962C8B-B14F-4D97-AF65-F5344CB8AC3E}">
        <p14:creationId xmlns:p14="http://schemas.microsoft.com/office/powerpoint/2010/main" val="2182434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781ED2-0EA4-34F3-E5DF-E33B26AE4EDE}"/>
              </a:ext>
            </a:extLst>
          </p:cNvPr>
          <p:cNvSpPr>
            <a:spLocks noGrp="1"/>
          </p:cNvSpPr>
          <p:nvPr>
            <p:ph idx="1"/>
          </p:nvPr>
        </p:nvSpPr>
        <p:spPr/>
        <p:txBody>
          <a:bodyPr/>
          <a:lstStyle/>
          <a:p>
            <a:endParaRPr lang="en-GH" dirty="0"/>
          </a:p>
          <a:p>
            <a:endParaRPr lang="en-GH" dirty="0"/>
          </a:p>
          <a:p>
            <a:pPr marL="0" indent="0" algn="ctr">
              <a:buNone/>
            </a:pPr>
            <a:r>
              <a:rPr lang="en-GH" sz="4400" b="1" dirty="0">
                <a:latin typeface="Times New Roman" panose="02020603050405020304" pitchFamily="18" charset="0"/>
                <a:cs typeface="Times New Roman" panose="02020603050405020304" pitchFamily="18" charset="0"/>
              </a:rPr>
              <a:t>THANK YOU</a:t>
            </a:r>
          </a:p>
        </p:txBody>
      </p:sp>
      <p:sp>
        <p:nvSpPr>
          <p:cNvPr id="5" name="Slide Number Placeholder 4">
            <a:extLst>
              <a:ext uri="{FF2B5EF4-FFF2-40B4-BE49-F238E27FC236}">
                <a16:creationId xmlns:a16="http://schemas.microsoft.com/office/drawing/2014/main" id="{0AD5DD0F-7E3F-0A09-C917-5FDF4DCF6296}"/>
              </a:ext>
            </a:extLst>
          </p:cNvPr>
          <p:cNvSpPr>
            <a:spLocks noGrp="1"/>
          </p:cNvSpPr>
          <p:nvPr>
            <p:ph type="sldNum" sz="quarter" idx="12"/>
          </p:nvPr>
        </p:nvSpPr>
        <p:spPr/>
        <p:txBody>
          <a:bodyPr/>
          <a:lstStyle/>
          <a:p>
            <a:fld id="{EEADF1FD-FA90-4F99-98C0-547413FE9534}" type="slidenum">
              <a:rPr lang="en-US" smtClean="0"/>
              <a:t>19</a:t>
            </a:fld>
            <a:endParaRPr lang="en-US"/>
          </a:p>
        </p:txBody>
      </p:sp>
    </p:spTree>
    <p:extLst>
      <p:ext uri="{BB962C8B-B14F-4D97-AF65-F5344CB8AC3E}">
        <p14:creationId xmlns:p14="http://schemas.microsoft.com/office/powerpoint/2010/main" val="1759315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2A9A9-D4EA-2D60-1ED4-7B836691374D}"/>
              </a:ext>
            </a:extLst>
          </p:cNvPr>
          <p:cNvSpPr>
            <a:spLocks noGrp="1"/>
          </p:cNvSpPr>
          <p:nvPr>
            <p:ph type="title"/>
          </p:nvPr>
        </p:nvSpPr>
        <p:spPr>
          <a:xfrm>
            <a:off x="104954" y="18256"/>
            <a:ext cx="10515600" cy="602846"/>
          </a:xfrm>
        </p:spPr>
        <p:txBody>
          <a:bodyPr>
            <a:normAutofit/>
          </a:bodyPr>
          <a:lstStyle/>
          <a:p>
            <a:pPr algn="ctr"/>
            <a:r>
              <a:rPr lang="en-US" sz="3600" b="1" dirty="0">
                <a:latin typeface="Times New Roman" panose="02020603050405020304" pitchFamily="18" charset="0"/>
                <a:cs typeface="Times New Roman" panose="02020603050405020304" pitchFamily="18" charset="0"/>
              </a:rPr>
              <a:t>Problem</a:t>
            </a:r>
          </a:p>
        </p:txBody>
      </p:sp>
      <p:sp>
        <p:nvSpPr>
          <p:cNvPr id="3" name="Content Placeholder 2">
            <a:extLst>
              <a:ext uri="{FF2B5EF4-FFF2-40B4-BE49-F238E27FC236}">
                <a16:creationId xmlns:a16="http://schemas.microsoft.com/office/drawing/2014/main" id="{B275CE66-E1ED-3936-0FF6-7DA894092645}"/>
              </a:ext>
            </a:extLst>
          </p:cNvPr>
          <p:cNvSpPr>
            <a:spLocks noGrp="1"/>
          </p:cNvSpPr>
          <p:nvPr>
            <p:ph idx="1"/>
          </p:nvPr>
        </p:nvSpPr>
        <p:spPr>
          <a:xfrm>
            <a:off x="312236" y="565486"/>
            <a:ext cx="10890282" cy="5790864"/>
          </a:xfrm>
        </p:spPr>
        <p:txBody>
          <a:bodyPr>
            <a:noAutofit/>
          </a:bodyPr>
          <a:lstStyle/>
          <a:p>
            <a:pPr marL="0" indent="0" algn="just">
              <a:buNone/>
            </a:pPr>
            <a:endParaRPr lang="en-US" sz="2400" dirty="0">
              <a:solidFill>
                <a:srgbClr val="000000"/>
              </a:solidFill>
              <a:latin typeface="Times New Roman" panose="02020603050405020304" pitchFamily="18" charset="0"/>
              <a:cs typeface="Times New Roman" panose="02020603050405020304" pitchFamily="18" charset="0"/>
            </a:endParaRPr>
          </a:p>
          <a:p>
            <a:pPr algn="just"/>
            <a:r>
              <a:rPr lang="en-US" dirty="0">
                <a:solidFill>
                  <a:srgbClr val="000000"/>
                </a:solidFill>
                <a:latin typeface="Times New Roman" panose="02020603050405020304" pitchFamily="18" charset="0"/>
                <a:cs typeface="Times New Roman" panose="02020603050405020304" pitchFamily="18" charset="0"/>
              </a:rPr>
              <a:t>Though vaccination schedules are adhered to according to (</a:t>
            </a:r>
            <a:r>
              <a:rPr lang="en-US" dirty="0" err="1">
                <a:solidFill>
                  <a:srgbClr val="000000"/>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Okata</a:t>
            </a:r>
            <a:r>
              <a:rPr lang="en-US" dirty="0">
                <a:solidFill>
                  <a:srgbClr val="000000"/>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 &amp; Al-Hassan, 2023)</a:t>
            </a:r>
            <a:r>
              <a:rPr lang="en-US" dirty="0">
                <a:solidFill>
                  <a:srgbClr val="000000"/>
                </a:solidFill>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 layer farmers are not strictly adhering to biosecurity measures. </a:t>
            </a:r>
          </a:p>
          <a:p>
            <a:pPr algn="just"/>
            <a:endParaRPr lang="en-US" dirty="0">
              <a:solidFill>
                <a:srgbClr val="000000"/>
              </a:solidFill>
              <a:latin typeface="Times New Roman" panose="02020603050405020304" pitchFamily="18" charset="0"/>
              <a:cs typeface="Times New Roman" panose="02020603050405020304" pitchFamily="18" charset="0"/>
            </a:endParaRPr>
          </a:p>
          <a:p>
            <a:pPr algn="just"/>
            <a:r>
              <a:rPr lang="en-US" dirty="0">
                <a:solidFill>
                  <a:srgbClr val="000000"/>
                </a:solidFill>
                <a:latin typeface="Times New Roman" panose="02020603050405020304" pitchFamily="18" charset="0"/>
                <a:cs typeface="Times New Roman" panose="02020603050405020304" pitchFamily="18" charset="0"/>
              </a:rPr>
              <a:t>Less emphasis on biosecurity practices’ effect on efficiency levels. </a:t>
            </a:r>
          </a:p>
          <a:p>
            <a:pPr algn="just"/>
            <a:endParaRPr lang="en-US" sz="2400" dirty="0">
              <a:solidFill>
                <a:srgbClr val="000000"/>
              </a:solidFill>
              <a:latin typeface="Times New Roman" panose="02020603050405020304" pitchFamily="18" charset="0"/>
              <a:cs typeface="Times New Roman" panose="02020603050405020304" pitchFamily="18" charset="0"/>
            </a:endParaRPr>
          </a:p>
          <a:p>
            <a:pPr marL="0" indent="0" algn="ctr">
              <a:buNone/>
            </a:pPr>
            <a:r>
              <a:rPr lang="en-US" sz="3600" b="1" dirty="0">
                <a:latin typeface="Times New Roman" panose="02020603050405020304" pitchFamily="18" charset="0"/>
                <a:cs typeface="Times New Roman" panose="02020603050405020304" pitchFamily="18" charset="0"/>
              </a:rPr>
              <a:t>Research Objective</a:t>
            </a:r>
          </a:p>
          <a:p>
            <a:pPr marL="0" indent="0" algn="just">
              <a:buNone/>
            </a:pPr>
            <a:endParaRPr lang="en-US" sz="1000" b="1" dirty="0">
              <a:solidFill>
                <a:srgbClr val="000000"/>
              </a:solidFill>
              <a:latin typeface="Times New Roman" panose="02020603050405020304" pitchFamily="18" charset="0"/>
              <a:cs typeface="Times New Roman" panose="02020603050405020304" pitchFamily="18" charset="0"/>
            </a:endParaRPr>
          </a:p>
          <a:p>
            <a:pPr marL="0" indent="0" algn="just">
              <a:buNone/>
            </a:pPr>
            <a:r>
              <a:rPr lang="en-US" sz="3200" dirty="0">
                <a:latin typeface="Times New Roman" panose="02020603050405020304" pitchFamily="18" charset="0"/>
                <a:cs typeface="Times New Roman" panose="02020603050405020304" pitchFamily="18" charset="0"/>
              </a:rPr>
              <a:t>The main objective is to assess the effect of viral disease control strategies on technical efficiency of layer farms </a:t>
            </a:r>
          </a:p>
          <a:p>
            <a:pPr marL="0" indent="0" algn="just">
              <a:buNone/>
            </a:pPr>
            <a:endParaRPr lang="en-US" sz="3600" b="1" dirty="0">
              <a:solidFill>
                <a:srgbClr val="000000"/>
              </a:solidFill>
              <a:latin typeface="Times New Roman" panose="02020603050405020304" pitchFamily="18" charset="0"/>
              <a:cs typeface="Times New Roman" panose="02020603050405020304" pitchFamily="18" charset="0"/>
            </a:endParaRPr>
          </a:p>
          <a:p>
            <a:pPr marL="0" indent="0" algn="just">
              <a:buNone/>
            </a:pPr>
            <a:endParaRPr lang="en-US" sz="3600" dirty="0">
              <a:solidFill>
                <a:srgbClr val="000000"/>
              </a:solidFill>
              <a:latin typeface="Times New Roman" panose="02020603050405020304" pitchFamily="18" charset="0"/>
              <a:cs typeface="Times New Roman" panose="02020603050405020304" pitchFamily="18" charset="0"/>
            </a:endParaRPr>
          </a:p>
          <a:p>
            <a:pPr algn="just"/>
            <a:endParaRPr lang="en-US" sz="2400" dirty="0">
              <a:solidFill>
                <a:srgbClr val="000000"/>
              </a:solidFill>
              <a:latin typeface="Times New Roman" panose="02020603050405020304" pitchFamily="18" charset="0"/>
              <a:cs typeface="Times New Roman" panose="02020603050405020304" pitchFamily="18" charset="0"/>
            </a:endParaRPr>
          </a:p>
          <a:p>
            <a:pPr algn="just"/>
            <a:endParaRPr lang="en-US" sz="1000" dirty="0">
              <a:solidFill>
                <a:srgbClr val="000000"/>
              </a:solidFill>
              <a:latin typeface="Times New Roman" panose="02020603050405020304" pitchFamily="18" charset="0"/>
              <a:cs typeface="Times New Roman" panose="02020603050405020304" pitchFamily="18" charset="0"/>
            </a:endParaRPr>
          </a:p>
          <a:p>
            <a:pPr marL="0" indent="0">
              <a:buNone/>
            </a:pPr>
            <a:endParaRPr lang="en-US" sz="2400" dirty="0"/>
          </a:p>
        </p:txBody>
      </p:sp>
      <p:sp>
        <p:nvSpPr>
          <p:cNvPr id="4" name="Slide Number Placeholder 3">
            <a:extLst>
              <a:ext uri="{FF2B5EF4-FFF2-40B4-BE49-F238E27FC236}">
                <a16:creationId xmlns:a16="http://schemas.microsoft.com/office/drawing/2014/main" id="{0F3172C9-FA49-A6AE-8123-50ECA0D0AB03}"/>
              </a:ext>
            </a:extLst>
          </p:cNvPr>
          <p:cNvSpPr>
            <a:spLocks noGrp="1"/>
          </p:cNvSpPr>
          <p:nvPr>
            <p:ph type="sldNum" sz="quarter" idx="12"/>
          </p:nvPr>
        </p:nvSpPr>
        <p:spPr/>
        <p:txBody>
          <a:bodyPr/>
          <a:lstStyle/>
          <a:p>
            <a:fld id="{EEADF1FD-FA90-4F99-98C0-547413FE9534}" type="slidenum">
              <a:rPr lang="en-US" smtClean="0"/>
              <a:t>2</a:t>
            </a:fld>
            <a:endParaRPr lang="en-US"/>
          </a:p>
        </p:txBody>
      </p:sp>
    </p:spTree>
    <p:extLst>
      <p:ext uri="{BB962C8B-B14F-4D97-AF65-F5344CB8AC3E}">
        <p14:creationId xmlns:p14="http://schemas.microsoft.com/office/powerpoint/2010/main" val="3480268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811AD-FB18-1186-2129-B6391164E63C}"/>
              </a:ext>
            </a:extLst>
          </p:cNvPr>
          <p:cNvSpPr>
            <a:spLocks noGrp="1"/>
          </p:cNvSpPr>
          <p:nvPr>
            <p:ph type="title"/>
          </p:nvPr>
        </p:nvSpPr>
        <p:spPr>
          <a:xfrm>
            <a:off x="106680" y="136525"/>
            <a:ext cx="11666220" cy="743585"/>
          </a:xfrm>
        </p:spPr>
        <p:txBody>
          <a:bodyPr/>
          <a:lstStyle/>
          <a:p>
            <a:r>
              <a:rPr lang="en-US" b="1" dirty="0">
                <a:latin typeface="Times New Roman" panose="02020603050405020304" pitchFamily="18" charset="0"/>
                <a:cs typeface="Times New Roman" panose="02020603050405020304" pitchFamily="18" charset="0"/>
              </a:rPr>
              <a:t>References</a:t>
            </a:r>
          </a:p>
        </p:txBody>
      </p:sp>
      <p:sp>
        <p:nvSpPr>
          <p:cNvPr id="3" name="Content Placeholder 2">
            <a:extLst>
              <a:ext uri="{FF2B5EF4-FFF2-40B4-BE49-F238E27FC236}">
                <a16:creationId xmlns:a16="http://schemas.microsoft.com/office/drawing/2014/main" id="{512A35A8-D9F4-325C-AEA8-F252EDEBB705}"/>
              </a:ext>
            </a:extLst>
          </p:cNvPr>
          <p:cNvSpPr>
            <a:spLocks noGrp="1"/>
          </p:cNvSpPr>
          <p:nvPr>
            <p:ph idx="1"/>
          </p:nvPr>
        </p:nvSpPr>
        <p:spPr>
          <a:xfrm>
            <a:off x="483870" y="1426464"/>
            <a:ext cx="10515600" cy="4510469"/>
          </a:xfrm>
        </p:spPr>
        <p:txBody>
          <a:bodyPr>
            <a:normAutofit fontScale="92500" lnSpcReduction="20000"/>
          </a:bodyPr>
          <a:lstStyle/>
          <a:p>
            <a:pPr marL="0" marR="0" indent="0">
              <a:lnSpc>
                <a:spcPct val="125000"/>
              </a:lnSpc>
              <a:spcBef>
                <a:spcPts val="0"/>
              </a:spcBef>
              <a:spcAft>
                <a:spcPts val="800"/>
              </a:spcAft>
              <a:buNone/>
            </a:pPr>
            <a:r>
              <a:rPr lang="de-DE" sz="1900" dirty="0">
                <a:effectLst/>
                <a:latin typeface="Times New Roman" panose="02020603050405020304" pitchFamily="18" charset="0"/>
                <a:ea typeface="Times New Roman" panose="02020603050405020304" pitchFamily="18" charset="0"/>
                <a:cs typeface="Times New Roman" panose="02020603050405020304" pitchFamily="18" charset="0"/>
              </a:rPr>
              <a:t>Adei, D., &amp; Asante, B. K. (2012). </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The Challenges and Prospects of the Poultry Industry in </a:t>
            </a:r>
            <a:r>
              <a:rPr lang="en-US" sz="1900" dirty="0" err="1">
                <a:effectLst/>
                <a:latin typeface="Times New Roman" panose="02020603050405020304" pitchFamily="18" charset="0"/>
                <a:ea typeface="Times New Roman" panose="02020603050405020304" pitchFamily="18" charset="0"/>
                <a:cs typeface="Times New Roman" panose="02020603050405020304" pitchFamily="18" charset="0"/>
              </a:rPr>
              <a:t>Dormaa</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District. 	</a:t>
            </a:r>
            <a:r>
              <a:rPr lang="en-US" sz="1900" i="1" dirty="0">
                <a:effectLst/>
                <a:latin typeface="Times New Roman" panose="02020603050405020304" pitchFamily="18" charset="0"/>
                <a:ea typeface="Times New Roman" panose="02020603050405020304" pitchFamily="18" charset="0"/>
                <a:cs typeface="Times New Roman" panose="02020603050405020304" pitchFamily="18" charset="0"/>
              </a:rPr>
              <a:t>Journal  	of Science and Technology </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104-116.</a:t>
            </a:r>
          </a:p>
          <a:p>
            <a:pPr marL="0" marR="0" indent="0">
              <a:lnSpc>
                <a:spcPct val="125000"/>
              </a:lnSpc>
              <a:spcBef>
                <a:spcPts val="0"/>
              </a:spcBef>
              <a:spcAft>
                <a:spcPts val="800"/>
              </a:spcAft>
              <a:buNone/>
            </a:pP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Akintunde, O. K., Agboola, T. O., &amp; Alabi, B. O. (2020). Assessment of Effect of Biosecurity Level on Profit 	Efficiency in Poultry Egg Production in Southwestern, Nigeria. </a:t>
            </a:r>
            <a:r>
              <a:rPr lang="en-US" sz="1900" i="1" dirty="0">
                <a:effectLst/>
                <a:latin typeface="Times New Roman" panose="02020603050405020304" pitchFamily="18" charset="0"/>
                <a:ea typeface="Times New Roman" panose="02020603050405020304" pitchFamily="18" charset="0"/>
                <a:cs typeface="Times New Roman" panose="02020603050405020304" pitchFamily="18" charset="0"/>
              </a:rPr>
              <a:t>Nigerian Journal of Animal Science</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900" i="1" dirty="0">
                <a:effectLst/>
                <a:latin typeface="Times New Roman" panose="02020603050405020304" pitchFamily="18" charset="0"/>
                <a:ea typeface="Times New Roman" panose="02020603050405020304" pitchFamily="18" charset="0"/>
                <a:cs typeface="Times New Roman" panose="02020603050405020304" pitchFamily="18" charset="0"/>
              </a:rPr>
              <a:t>22</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(1), 	208–224.</a:t>
            </a:r>
          </a:p>
          <a:p>
            <a:pPr marL="0" marR="0" indent="0">
              <a:lnSpc>
                <a:spcPct val="125000"/>
              </a:lnSpc>
              <a:spcBef>
                <a:spcPts val="0"/>
              </a:spcBef>
              <a:spcAft>
                <a:spcPts val="800"/>
              </a:spcAft>
              <a:buNone/>
            </a:pPr>
            <a:r>
              <a:rPr lang="en-US" sz="1900" dirty="0" err="1">
                <a:effectLst/>
                <a:latin typeface="Times New Roman" panose="02020603050405020304" pitchFamily="18" charset="0"/>
                <a:ea typeface="Times New Roman" panose="02020603050405020304" pitchFamily="18" charset="0"/>
                <a:cs typeface="Times New Roman" panose="02020603050405020304" pitchFamily="18" charset="0"/>
              </a:rPr>
              <a:t>Mpenda</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F. N., Schilling, M. A., Campbell, Z., </a:t>
            </a:r>
            <a:r>
              <a:rPr lang="en-US" sz="1900" dirty="0" err="1">
                <a:effectLst/>
                <a:latin typeface="Times New Roman" panose="02020603050405020304" pitchFamily="18" charset="0"/>
                <a:ea typeface="Times New Roman" panose="02020603050405020304" pitchFamily="18" charset="0"/>
                <a:cs typeface="Times New Roman" panose="02020603050405020304" pitchFamily="18" charset="0"/>
              </a:rPr>
              <a:t>Mngumi</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E. B., &amp; </a:t>
            </a:r>
            <a:r>
              <a:rPr lang="en-US" sz="1900" dirty="0" err="1">
                <a:effectLst/>
                <a:latin typeface="Times New Roman" panose="02020603050405020304" pitchFamily="18" charset="0"/>
                <a:ea typeface="Times New Roman" panose="02020603050405020304" pitchFamily="18" charset="0"/>
                <a:cs typeface="Times New Roman" panose="02020603050405020304" pitchFamily="18" charset="0"/>
              </a:rPr>
              <a:t>Buza</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J. (2019). The genetic diversity of 	local 	</a:t>
            </a:r>
            <a:r>
              <a:rPr lang="en-US" sz="1900" dirty="0" err="1">
                <a:effectLst/>
                <a:latin typeface="Times New Roman" panose="02020603050405020304" pitchFamily="18" charset="0"/>
                <a:ea typeface="Times New Roman" panose="02020603050405020304" pitchFamily="18" charset="0"/>
                <a:cs typeface="Times New Roman" panose="02020603050405020304" pitchFamily="18" charset="0"/>
              </a:rPr>
              <a:t>african</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chickens: A potential for selection of chickens resistant to viral infections. </a:t>
            </a:r>
            <a:r>
              <a:rPr lang="en-US" sz="1900" i="1" dirty="0">
                <a:effectLst/>
                <a:latin typeface="Times New Roman" panose="02020603050405020304" pitchFamily="18" charset="0"/>
                <a:ea typeface="Times New Roman" panose="02020603050405020304" pitchFamily="18" charset="0"/>
                <a:cs typeface="Times New Roman" panose="02020603050405020304" pitchFamily="18" charset="0"/>
              </a:rPr>
              <a:t>Journal of 	Applied Poultry 	Research</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1-12.</a:t>
            </a:r>
          </a:p>
          <a:p>
            <a:pPr marL="0" marR="0" indent="0">
              <a:lnSpc>
                <a:spcPct val="125000"/>
              </a:lnSpc>
              <a:spcBef>
                <a:spcPts val="0"/>
              </a:spcBef>
              <a:spcAft>
                <a:spcPts val="800"/>
              </a:spcAft>
              <a:buNone/>
            </a:pPr>
            <a:r>
              <a:rPr lang="en-US" sz="1900" dirty="0" err="1">
                <a:effectLst/>
                <a:latin typeface="Times New Roman" panose="02020603050405020304" pitchFamily="18" charset="0"/>
                <a:ea typeface="Times New Roman" panose="02020603050405020304" pitchFamily="18" charset="0"/>
                <a:cs typeface="Times New Roman" panose="02020603050405020304" pitchFamily="18" charset="0"/>
              </a:rPr>
              <a:t>Okata</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E. O., &amp; Al-Hassan, R. M. (2023). </a:t>
            </a:r>
            <a:r>
              <a:rPr lang="en-US" sz="1900" i="1" dirty="0">
                <a:effectLst/>
                <a:latin typeface="Times New Roman" panose="02020603050405020304" pitchFamily="18" charset="0"/>
                <a:ea typeface="Times New Roman" panose="02020603050405020304" pitchFamily="18" charset="0"/>
                <a:cs typeface="Times New Roman" panose="02020603050405020304" pitchFamily="18" charset="0"/>
              </a:rPr>
              <a:t>Does publishing poultry vaccination schedule increase awareness 	and compliance among small-scale farmers? Evidence from Eastern Ghana</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https://doi.org/10.1080/23311932.2023.2241709asa</a:t>
            </a:r>
          </a:p>
          <a:p>
            <a:pPr marL="0" marR="0" indent="0">
              <a:lnSpc>
                <a:spcPct val="125000"/>
              </a:lnSpc>
              <a:spcBef>
                <a:spcPts val="0"/>
              </a:spcBef>
              <a:spcAft>
                <a:spcPts val="800"/>
              </a:spcAft>
              <a:buNone/>
            </a:pPr>
            <a:r>
              <a:rPr lang="en-US" sz="1900" dirty="0" err="1">
                <a:effectLst/>
                <a:latin typeface="Times New Roman" panose="02020603050405020304" pitchFamily="18" charset="0"/>
                <a:ea typeface="Times New Roman" panose="02020603050405020304" pitchFamily="18" charset="0"/>
                <a:cs typeface="Times New Roman" panose="02020603050405020304" pitchFamily="18" charset="0"/>
              </a:rPr>
              <a:t>Rozins</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C., Day, T., &amp; Greenhalgh, S. (2019). Managing Marek’s disease in the egg industry. </a:t>
            </a:r>
            <a:r>
              <a:rPr lang="en-US" sz="1900" i="1" dirty="0">
                <a:effectLst/>
                <a:latin typeface="Times New Roman" panose="02020603050405020304" pitchFamily="18" charset="0"/>
                <a:ea typeface="Times New Roman" panose="02020603050405020304" pitchFamily="18" charset="0"/>
                <a:cs typeface="Times New Roman" panose="02020603050405020304" pitchFamily="18" charset="0"/>
              </a:rPr>
              <a:t>Epidemics</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900" i="1" dirty="0">
                <a:effectLst/>
                <a:latin typeface="Times New Roman" panose="02020603050405020304" pitchFamily="18" charset="0"/>
                <a:ea typeface="Times New Roman" panose="02020603050405020304" pitchFamily="18" charset="0"/>
                <a:cs typeface="Times New Roman" panose="02020603050405020304" pitchFamily="18" charset="0"/>
              </a:rPr>
              <a:t>27</a:t>
            </a: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 	52–58. 	https://doi.org/https://doi.org/10.1016/j.epidem.2019.01.004</a:t>
            </a:r>
          </a:p>
          <a:p>
            <a:endParaRPr lang="en-US" dirty="0"/>
          </a:p>
        </p:txBody>
      </p:sp>
      <p:sp>
        <p:nvSpPr>
          <p:cNvPr id="5" name="Slide Number Placeholder 4">
            <a:extLst>
              <a:ext uri="{FF2B5EF4-FFF2-40B4-BE49-F238E27FC236}">
                <a16:creationId xmlns:a16="http://schemas.microsoft.com/office/drawing/2014/main" id="{43C0C374-30D9-DD65-E7CA-5535B85BF68D}"/>
              </a:ext>
            </a:extLst>
          </p:cNvPr>
          <p:cNvSpPr>
            <a:spLocks noGrp="1"/>
          </p:cNvSpPr>
          <p:nvPr>
            <p:ph type="sldNum" sz="quarter" idx="12"/>
          </p:nvPr>
        </p:nvSpPr>
        <p:spPr/>
        <p:txBody>
          <a:bodyPr/>
          <a:lstStyle/>
          <a:p>
            <a:fld id="{EEADF1FD-FA90-4F99-98C0-547413FE9534}" type="slidenum">
              <a:rPr lang="en-US" smtClean="0"/>
              <a:t>20</a:t>
            </a:fld>
            <a:endParaRPr lang="en-US"/>
          </a:p>
        </p:txBody>
      </p:sp>
    </p:spTree>
    <p:extLst>
      <p:ext uri="{BB962C8B-B14F-4D97-AF65-F5344CB8AC3E}">
        <p14:creationId xmlns:p14="http://schemas.microsoft.com/office/powerpoint/2010/main" val="2930496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42D49-368D-31E9-76EF-E1FF239CAEC1}"/>
              </a:ext>
            </a:extLst>
          </p:cNvPr>
          <p:cNvSpPr>
            <a:spLocks noGrp="1"/>
          </p:cNvSpPr>
          <p:nvPr>
            <p:ph type="title"/>
          </p:nvPr>
        </p:nvSpPr>
        <p:spPr>
          <a:xfrm>
            <a:off x="0" y="18255"/>
            <a:ext cx="10515600" cy="853013"/>
          </a:xfrm>
        </p:spPr>
        <p:txBody>
          <a:bodyPr>
            <a:normAutofit/>
          </a:bodyPr>
          <a:lstStyle/>
          <a:p>
            <a:pPr algn="ctr"/>
            <a:r>
              <a:rPr lang="en-US" sz="3600" b="1" dirty="0">
                <a:latin typeface="Times New Roman" panose="02020603050405020304" pitchFamily="18" charset="0"/>
                <a:cs typeface="Times New Roman" panose="02020603050405020304" pitchFamily="18" charset="0"/>
              </a:rPr>
              <a:t>Methodology</a:t>
            </a:r>
            <a:r>
              <a:rPr lang="en-US" sz="3600" dirty="0">
                <a:latin typeface="Times New Roman" panose="02020603050405020304" pitchFamily="18" charset="0"/>
                <a:cs typeface="Times New Roman" panose="02020603050405020304" pitchFamily="18" charset="0"/>
              </a:rPr>
              <a:t>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1DFF737-F210-E315-995A-D3462D7364EA}"/>
                  </a:ext>
                </a:extLst>
              </p:cNvPr>
              <p:cNvSpPr>
                <a:spLocks noGrp="1"/>
              </p:cNvSpPr>
              <p:nvPr>
                <p:ph idx="1"/>
              </p:nvPr>
            </p:nvSpPr>
            <p:spPr>
              <a:xfrm>
                <a:off x="717429" y="1075126"/>
                <a:ext cx="11197479" cy="5422656"/>
              </a:xfrm>
            </p:spPr>
            <p:txBody>
              <a:bodyPr>
                <a:normAutofit/>
              </a:bodyPr>
              <a:lstStyle/>
              <a:p>
                <a:r>
                  <a:rPr lang="en-US" sz="2400" b="1" dirty="0">
                    <a:latin typeface="Times New Roman" panose="02020603050405020304" pitchFamily="18" charset="0"/>
                    <a:cs typeface="Times New Roman" panose="02020603050405020304" pitchFamily="18" charset="0"/>
                  </a:rPr>
                  <a:t>Objective 1</a:t>
                </a:r>
                <a:r>
                  <a:rPr lang="en-US" sz="2400" dirty="0">
                    <a:latin typeface="Times New Roman" panose="02020603050405020304" pitchFamily="18" charset="0"/>
                    <a:cs typeface="Times New Roman" panose="02020603050405020304" pitchFamily="18" charset="0"/>
                  </a:rPr>
                  <a:t> :  Kendall’s coefficient of concordance was used for </a:t>
                </a:r>
                <a:r>
                  <a:rPr lang="en-US" sz="2400" b="1" dirty="0">
                    <a:latin typeface="Times New Roman" panose="02020603050405020304" pitchFamily="18" charset="0"/>
                    <a:cs typeface="Times New Roman" panose="02020603050405020304" pitchFamily="18" charset="0"/>
                  </a:rPr>
                  <a:t>ranking the poultry diseases</a:t>
                </a:r>
                <a:r>
                  <a:rPr lang="en-US" sz="2400" dirty="0">
                    <a:latin typeface="Times New Roman" panose="02020603050405020304" pitchFamily="18" charset="0"/>
                    <a:cs typeface="Times New Roman" panose="02020603050405020304" pitchFamily="18" charset="0"/>
                  </a:rPr>
                  <a:t> farmers face and descriptives for the various control strategies</a:t>
                </a:r>
              </a:p>
              <a:p>
                <a:pPr marL="0" indent="0">
                  <a:buNone/>
                </a:pPr>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Objective 2 and 3 </a:t>
                </a:r>
                <a:r>
                  <a:rPr lang="en-US" sz="2400" dirty="0">
                    <a:latin typeface="Times New Roman" panose="02020603050405020304" pitchFamily="18" charset="0"/>
                    <a:cs typeface="Times New Roman" panose="02020603050405020304" pitchFamily="18" charset="0"/>
                  </a:rPr>
                  <a:t>: Estimate </a:t>
                </a:r>
                <a:r>
                  <a:rPr lang="en-US" sz="2400" b="1" dirty="0">
                    <a:latin typeface="Times New Roman" panose="02020603050405020304" pitchFamily="18" charset="0"/>
                    <a:cs typeface="Times New Roman" panose="02020603050405020304" pitchFamily="18" charset="0"/>
                  </a:rPr>
                  <a:t>farmer’s technical efficiency level </a:t>
                </a:r>
                <a:r>
                  <a:rPr lang="en-US" sz="2400" dirty="0">
                    <a:latin typeface="Times New Roman" panose="02020603050405020304" pitchFamily="18" charset="0"/>
                    <a:cs typeface="Times New Roman" panose="02020603050405020304" pitchFamily="18" charset="0"/>
                  </a:rPr>
                  <a:t>and the </a:t>
                </a:r>
                <a:r>
                  <a:rPr lang="en-US" sz="2400" b="1" dirty="0">
                    <a:latin typeface="Times New Roman" panose="02020603050405020304" pitchFamily="18" charset="0"/>
                    <a:cs typeface="Times New Roman" panose="02020603050405020304" pitchFamily="18" charset="0"/>
                  </a:rPr>
                  <a:t>effects of biosecurity</a:t>
                </a:r>
                <a:r>
                  <a:rPr lang="en-US" sz="2400" dirty="0">
                    <a:latin typeface="Times New Roman" panose="02020603050405020304" pitchFamily="18" charset="0"/>
                    <a:cs typeface="Times New Roman" panose="02020603050405020304" pitchFamily="18" charset="0"/>
                  </a:rPr>
                  <a:t>, using the Cobb Douglas stochastic frontier production model</a:t>
                </a:r>
              </a:p>
              <a:p>
                <a:pPr marL="457200" lvl="1" indent="0">
                  <a:buNone/>
                </a:pPr>
                <a:endParaRPr lang="en-US" dirty="0">
                  <a:latin typeface="Times New Roman" panose="02020603050405020304" pitchFamily="18" charset="0"/>
                  <a:cs typeface="Times New Roman" panose="02020603050405020304" pitchFamily="18" charset="0"/>
                </a:endParaRPr>
              </a:p>
              <a:p>
                <a:pPr lvl="1"/>
                <a:r>
                  <a:rPr lang="en-US" dirty="0">
                    <a:latin typeface="Times New Roman" panose="02020603050405020304" pitchFamily="18" charset="0"/>
                    <a:cs typeface="Times New Roman" panose="02020603050405020304" pitchFamily="18" charset="0"/>
                  </a:rPr>
                  <a:t>The Cobb-Douglas stochastic frontier production function is specified as follows :</a:t>
                </a:r>
              </a:p>
              <a:p>
                <a:pPr lvl="1"/>
                <a:endParaRPr lang="en-US" dirty="0">
                  <a:latin typeface="Times New Roman" panose="02020603050405020304" pitchFamily="18" charset="0"/>
                  <a:cs typeface="Times New Roman" panose="02020603050405020304" pitchFamily="18" charset="0"/>
                </a:endParaRPr>
              </a:p>
              <a:p>
                <a:pPr marL="457200" lvl="1" indent="0">
                  <a:buNone/>
                </a:pPr>
                <a:r>
                  <a:rPr lang="en-US" b="0" dirty="0">
                    <a:cs typeface="Times New Roman" panose="02020603050405020304" pitchFamily="18" charset="0"/>
                  </a:rPr>
                  <a:t>    </a:t>
                </a:r>
                <a14:m>
                  <m:oMath xmlns:m="http://schemas.openxmlformats.org/officeDocument/2006/math">
                    <m:r>
                      <a:rPr lang="en-US" b="0" i="1" smtClean="0">
                        <a:latin typeface="Cambria Math" panose="02040503050406030204" pitchFamily="18" charset="0"/>
                        <a:cs typeface="Times New Roman" panose="02020603050405020304" pitchFamily="18" charset="0"/>
                      </a:rPr>
                      <m:t>𝐼𝑛</m:t>
                    </m:r>
                    <m:sSub>
                      <m:sSubPr>
                        <m:ctrlPr>
                          <a:rPr lang="en-US" b="0" i="1" smtClean="0">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𝑌</m:t>
                        </m:r>
                      </m:e>
                      <m:sub>
                        <m:r>
                          <a:rPr lang="en-US" b="0" i="1" smtClean="0">
                            <a:latin typeface="Cambria Math" panose="02040503050406030204" pitchFamily="18" charset="0"/>
                            <a:cs typeface="Times New Roman" panose="02020603050405020304" pitchFamily="18" charset="0"/>
                          </a:rPr>
                          <m:t>𝑖</m:t>
                        </m:r>
                      </m:sub>
                    </m:sSub>
                    <m:r>
                      <a:rPr lang="en-US" b="0" i="1" smtClean="0">
                        <a:latin typeface="Cambria Math" panose="02040503050406030204" pitchFamily="18" charset="0"/>
                        <a:cs typeface="Times New Roman" panose="02020603050405020304" pitchFamily="18" charset="0"/>
                      </a:rPr>
                      <m:t>=</m:t>
                    </m:r>
                    <m:sSub>
                      <m:sSubPr>
                        <m:ctrlPr>
                          <a:rPr lang="en-US" b="0" i="1" smtClean="0">
                            <a:latin typeface="Cambria Math" panose="02040503050406030204" pitchFamily="18" charset="0"/>
                            <a:cs typeface="Times New Roman" panose="02020603050405020304" pitchFamily="18" charset="0"/>
                          </a:rPr>
                        </m:ctrlPr>
                      </m:sSubPr>
                      <m:e>
                        <m:r>
                          <m:rPr>
                            <m:sty m:val="p"/>
                          </m:rPr>
                          <a:rPr lang="el-GR" b="0" i="1" smtClean="0">
                            <a:latin typeface="Cambria Math" panose="02040503050406030204" pitchFamily="18" charset="0"/>
                            <a:cs typeface="Times New Roman" panose="02020603050405020304" pitchFamily="18" charset="0"/>
                          </a:rPr>
                          <m:t>β</m:t>
                        </m:r>
                      </m:e>
                      <m:sub>
                        <m:r>
                          <a:rPr lang="en-US" b="0" i="1" smtClean="0">
                            <a:latin typeface="Cambria Math" panose="02040503050406030204" pitchFamily="18" charset="0"/>
                            <a:cs typeface="Times New Roman" panose="02020603050405020304" pitchFamily="18" charset="0"/>
                          </a:rPr>
                          <m:t>0</m:t>
                        </m:r>
                      </m:sub>
                    </m:sSub>
                  </m:oMath>
                </a14:m>
                <a:r>
                  <a:rPr lang="en-US" dirty="0">
                    <a:latin typeface="Times New Roman" panose="02020603050405020304" pitchFamily="18" charset="0"/>
                    <a:cs typeface="Times New Roman" panose="02020603050405020304" pitchFamily="18" charset="0"/>
                  </a:rPr>
                  <a:t>+</a:t>
                </a:r>
                <a:r>
                  <a:rPr lang="en-US" dirty="0">
                    <a:cs typeface="Times New Roman" panose="02020603050405020304" pitchFamily="18" charset="0"/>
                  </a:rPr>
                  <a:t> </a:t>
                </a:r>
                <a14:m>
                  <m:oMath xmlns:m="http://schemas.openxmlformats.org/officeDocument/2006/math">
                    <m:sSub>
                      <m:sSubPr>
                        <m:ctrlPr>
                          <a:rPr lang="en-US" i="1">
                            <a:latin typeface="Cambria Math" panose="02040503050406030204" pitchFamily="18" charset="0"/>
                            <a:cs typeface="Times New Roman" panose="02020603050405020304" pitchFamily="18" charset="0"/>
                          </a:rPr>
                        </m:ctrlPr>
                      </m:sSubPr>
                      <m:e>
                        <m:r>
                          <m:rPr>
                            <m:sty m:val="p"/>
                          </m:rPr>
                          <a:rPr lang="el-GR" i="1">
                            <a:latin typeface="Cambria Math" panose="02040503050406030204" pitchFamily="18" charset="0"/>
                            <a:cs typeface="Times New Roman" panose="02020603050405020304" pitchFamily="18" charset="0"/>
                          </a:rPr>
                          <m:t>β</m:t>
                        </m:r>
                      </m:e>
                      <m:sub>
                        <m:r>
                          <a:rPr lang="en-US" b="0" i="1" smtClean="0">
                            <a:latin typeface="Cambria Math" panose="02040503050406030204" pitchFamily="18" charset="0"/>
                            <a:cs typeface="Times New Roman" panose="02020603050405020304" pitchFamily="18" charset="0"/>
                          </a:rPr>
                          <m:t>𝑖</m:t>
                        </m:r>
                      </m:sub>
                    </m:sSub>
                    <m:sSub>
                      <m:sSubPr>
                        <m:ctrlPr>
                          <a:rPr lang="en-US" i="1">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𝑋</m:t>
                        </m:r>
                      </m:e>
                      <m:sub>
                        <m:r>
                          <a:rPr lang="en-US" b="0" i="1" smtClean="0">
                            <a:latin typeface="Cambria Math" panose="02040503050406030204" pitchFamily="18" charset="0"/>
                            <a:cs typeface="Times New Roman" panose="02020603050405020304" pitchFamily="18" charset="0"/>
                          </a:rPr>
                          <m:t>𝑖</m:t>
                        </m:r>
                      </m:sub>
                    </m:sSub>
                    <m:r>
                      <a:rPr lang="en-US" b="0" i="1" smtClean="0">
                        <a:latin typeface="Cambria Math" panose="02040503050406030204" pitchFamily="18" charset="0"/>
                        <a:cs typeface="Times New Roman" panose="02020603050405020304" pitchFamily="18" charset="0"/>
                      </a:rPr>
                      <m:t>+</m:t>
                    </m:r>
                    <m:sSub>
                      <m:sSubPr>
                        <m:ctrlPr>
                          <a:rPr lang="en-US" b="0" i="1" smtClean="0">
                            <a:latin typeface="Cambria Math" panose="02040503050406030204" pitchFamily="18" charset="0"/>
                            <a:cs typeface="Times New Roman" panose="02020603050405020304" pitchFamily="18" charset="0"/>
                          </a:rPr>
                        </m:ctrlPr>
                      </m:sSubPr>
                      <m:e>
                        <m:r>
                          <m:rPr>
                            <m:sty m:val="p"/>
                          </m:rPr>
                          <a:rPr lang="el-GR" b="0" i="1" smtClean="0">
                            <a:latin typeface="Cambria Math" panose="02040503050406030204" pitchFamily="18" charset="0"/>
                            <a:cs typeface="Times New Roman" panose="02020603050405020304" pitchFamily="18" charset="0"/>
                          </a:rPr>
                          <m:t>δ</m:t>
                        </m:r>
                      </m:e>
                      <m:sub>
                        <m:r>
                          <a:rPr lang="en-US" b="0" i="1" smtClean="0">
                            <a:latin typeface="Cambria Math" panose="02040503050406030204" pitchFamily="18" charset="0"/>
                            <a:cs typeface="Times New Roman" panose="02020603050405020304" pitchFamily="18" charset="0"/>
                          </a:rPr>
                          <m:t>𝑖</m:t>
                        </m:r>
                      </m:sub>
                    </m:sSub>
                    <m:sSub>
                      <m:sSubPr>
                        <m:ctrlPr>
                          <a:rPr lang="en-US" i="1">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𝑊</m:t>
                        </m:r>
                      </m:e>
                      <m:sub>
                        <m:r>
                          <a:rPr lang="en-US" b="0" i="1" smtClean="0">
                            <a:latin typeface="Cambria Math" panose="02040503050406030204" pitchFamily="18" charset="0"/>
                            <a:cs typeface="Times New Roman" panose="02020603050405020304" pitchFamily="18" charset="0"/>
                          </a:rPr>
                          <m:t>𝑖</m:t>
                        </m:r>
                      </m:sub>
                    </m:sSub>
                    <m:r>
                      <a:rPr lang="en-US" b="0" i="1" smtClean="0">
                        <a:latin typeface="Cambria Math" panose="02040503050406030204" pitchFamily="18" charset="0"/>
                        <a:cs typeface="Times New Roman" panose="02020603050405020304" pitchFamily="18" charset="0"/>
                      </a:rPr>
                      <m:t>+</m:t>
                    </m:r>
                    <m:sSub>
                      <m:sSubPr>
                        <m:ctrlPr>
                          <a:rPr lang="en-US" i="1">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𝑒</m:t>
                        </m:r>
                      </m:e>
                      <m:sub>
                        <m:r>
                          <a:rPr lang="en-US" b="0" i="1" smtClean="0">
                            <a:latin typeface="Cambria Math" panose="02040503050406030204" pitchFamily="18" charset="0"/>
                            <a:cs typeface="Times New Roman" panose="02020603050405020304" pitchFamily="18" charset="0"/>
                          </a:rPr>
                          <m:t>𝑖</m:t>
                        </m:r>
                      </m:sub>
                    </m:sSub>
                  </m:oMath>
                </a14:m>
                <a:r>
                  <a:rPr lang="en-US" dirty="0">
                    <a:latin typeface="Times New Roman" panose="02020603050405020304" pitchFamily="18" charset="0"/>
                    <a:cs typeface="Times New Roman" panose="02020603050405020304" pitchFamily="18" charset="0"/>
                  </a:rPr>
                  <a:t> , where ;</a:t>
                </a:r>
              </a:p>
              <a:p>
                <a:pPr marL="457200" lvl="1" indent="0">
                  <a:buNone/>
                </a:pPr>
                <a:r>
                  <a:rPr lang="en-US" dirty="0">
                    <a:latin typeface="Times New Roman" panose="02020603050405020304" pitchFamily="18" charset="0"/>
                    <a:cs typeface="Times New Roman" panose="02020603050405020304" pitchFamily="18" charset="0"/>
                  </a:rPr>
                  <a:t>	</a:t>
                </a:r>
                <a:r>
                  <a:rPr lang="en-US" dirty="0">
                    <a:cs typeface="Times New Roman" panose="02020603050405020304" pitchFamily="18" charset="0"/>
                  </a:rPr>
                  <a:t> </a:t>
                </a:r>
                <a14:m>
                  <m:oMath xmlns:m="http://schemas.openxmlformats.org/officeDocument/2006/math">
                    <m:sSub>
                      <m:sSubPr>
                        <m:ctrlPr>
                          <a:rPr lang="en-US" i="1">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𝑋</m:t>
                        </m:r>
                      </m:e>
                      <m:sub>
                        <m:r>
                          <a:rPr lang="en-US" b="0" i="1" smtClean="0">
                            <a:latin typeface="Cambria Math" panose="02040503050406030204" pitchFamily="18" charset="0"/>
                            <a:cs typeface="Times New Roman" panose="02020603050405020304" pitchFamily="18" charset="0"/>
                          </a:rPr>
                          <m:t>𝑖</m:t>
                        </m:r>
                        <m:r>
                          <a:rPr lang="en-US" b="0" i="1" smtClean="0">
                            <a:latin typeface="Cambria Math" panose="02040503050406030204" pitchFamily="18" charset="0"/>
                            <a:cs typeface="Times New Roman" panose="02020603050405020304" pitchFamily="18" charset="0"/>
                          </a:rPr>
                          <m:t>=1=2…..=5</m:t>
                        </m:r>
                      </m:sub>
                    </m:sSub>
                    <m:r>
                      <a:rPr lang="en-US" b="0" i="0" smtClean="0">
                        <a:latin typeface="Cambria Math" panose="02040503050406030204" pitchFamily="18" charset="0"/>
                        <a:cs typeface="Times New Roman" panose="02020603050405020304" pitchFamily="18" charset="0"/>
                      </a:rPr>
                      <m:t> </m:t>
                    </m:r>
                  </m:oMath>
                </a14:m>
                <a:endParaRPr lang="en-US" dirty="0">
                  <a:latin typeface="Times New Roman" panose="02020603050405020304" pitchFamily="18" charset="0"/>
                  <a:cs typeface="Times New Roman" panose="02020603050405020304" pitchFamily="18" charset="0"/>
                </a:endParaRPr>
              </a:p>
              <a:p>
                <a:pPr marL="457200" lvl="1" indent="0">
                  <a:buNone/>
                </a:pPr>
                <a:r>
                  <a:rPr lang="en-US"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i="1">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𝑊</m:t>
                        </m:r>
                      </m:e>
                      <m:sub>
                        <m:r>
                          <a:rPr lang="en-US" b="0" i="1" smtClean="0">
                            <a:latin typeface="Cambria Math" panose="02040503050406030204" pitchFamily="18" charset="0"/>
                            <a:cs typeface="Times New Roman" panose="02020603050405020304" pitchFamily="18" charset="0"/>
                          </a:rPr>
                          <m:t>𝑖</m:t>
                        </m:r>
                        <m:r>
                          <a:rPr lang="en-US" b="0" i="1" smtClean="0">
                            <a:latin typeface="Cambria Math" panose="02040503050406030204" pitchFamily="18" charset="0"/>
                            <a:cs typeface="Times New Roman" panose="02020603050405020304" pitchFamily="18" charset="0"/>
                          </a:rPr>
                          <m:t>=1=2….=18</m:t>
                        </m:r>
                      </m:sub>
                    </m:sSub>
                  </m:oMath>
                </a14:m>
                <a:endParaRPr lang="en-US"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D1DFF737-F210-E315-995A-D3462D7364EA}"/>
                  </a:ext>
                </a:extLst>
              </p:cNvPr>
              <p:cNvSpPr>
                <a:spLocks noGrp="1" noRot="1" noChangeAspect="1" noMove="1" noResize="1" noEditPoints="1" noAdjustHandles="1" noChangeArrowheads="1" noChangeShapeType="1" noTextEdit="1"/>
              </p:cNvSpPr>
              <p:nvPr>
                <p:ph idx="1"/>
              </p:nvPr>
            </p:nvSpPr>
            <p:spPr>
              <a:xfrm>
                <a:off x="717429" y="1075126"/>
                <a:ext cx="11197479" cy="5422656"/>
              </a:xfrm>
              <a:blipFill>
                <a:blip r:embed="rId3"/>
                <a:stretch>
                  <a:fillRect l="-762" t="-157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3F243272-BD17-208D-287B-2B9C57F96C30}"/>
              </a:ext>
            </a:extLst>
          </p:cNvPr>
          <p:cNvSpPr>
            <a:spLocks noGrp="1"/>
          </p:cNvSpPr>
          <p:nvPr>
            <p:ph type="sldNum" sz="quarter" idx="12"/>
          </p:nvPr>
        </p:nvSpPr>
        <p:spPr/>
        <p:txBody>
          <a:bodyPr/>
          <a:lstStyle/>
          <a:p>
            <a:fld id="{EEADF1FD-FA90-4F99-98C0-547413FE9534}" type="slidenum">
              <a:rPr lang="en-US" smtClean="0"/>
              <a:t>3</a:t>
            </a:fld>
            <a:endParaRPr lang="en-US"/>
          </a:p>
        </p:txBody>
      </p:sp>
    </p:spTree>
    <p:extLst>
      <p:ext uri="{BB962C8B-B14F-4D97-AF65-F5344CB8AC3E}">
        <p14:creationId xmlns:p14="http://schemas.microsoft.com/office/powerpoint/2010/main" val="1388629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4DFFA-8C73-FD54-8DF5-DF8614CF9BC1}"/>
              </a:ext>
            </a:extLst>
          </p:cNvPr>
          <p:cNvSpPr>
            <a:spLocks noGrp="1"/>
          </p:cNvSpPr>
          <p:nvPr>
            <p:ph type="title"/>
          </p:nvPr>
        </p:nvSpPr>
        <p:spPr>
          <a:xfrm>
            <a:off x="-1" y="1"/>
            <a:ext cx="11817927" cy="568036"/>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Variables Included in the Analysis</a:t>
            </a:r>
          </a:p>
        </p:txBody>
      </p:sp>
      <p:graphicFrame>
        <p:nvGraphicFramePr>
          <p:cNvPr id="6" name="Content Placeholder 5">
            <a:extLst>
              <a:ext uri="{FF2B5EF4-FFF2-40B4-BE49-F238E27FC236}">
                <a16:creationId xmlns:a16="http://schemas.microsoft.com/office/drawing/2014/main" id="{F27A19D3-27E8-DF89-8F8E-A7AD32BAAE73}"/>
              </a:ext>
            </a:extLst>
          </p:cNvPr>
          <p:cNvGraphicFramePr>
            <a:graphicFrameLocks noGrp="1"/>
          </p:cNvGraphicFramePr>
          <p:nvPr>
            <p:ph idx="1"/>
            <p:extLst>
              <p:ext uri="{D42A27DB-BD31-4B8C-83A1-F6EECF244321}">
                <p14:modId xmlns:p14="http://schemas.microsoft.com/office/powerpoint/2010/main" val="3305502591"/>
              </p:ext>
            </p:extLst>
          </p:nvPr>
        </p:nvGraphicFramePr>
        <p:xfrm>
          <a:off x="221673" y="554187"/>
          <a:ext cx="11817927" cy="6100900"/>
        </p:xfrm>
        <a:graphic>
          <a:graphicData uri="http://schemas.openxmlformats.org/drawingml/2006/table">
            <a:tbl>
              <a:tblPr firstRow="1" bandRow="1">
                <a:tableStyleId>{5C22544A-7EE6-4342-B048-85BDC9FD1C3A}</a:tableStyleId>
              </a:tblPr>
              <a:tblGrid>
                <a:gridCol w="2176191">
                  <a:extLst>
                    <a:ext uri="{9D8B030D-6E8A-4147-A177-3AD203B41FA5}">
                      <a16:colId xmlns:a16="http://schemas.microsoft.com/office/drawing/2014/main" val="1590745703"/>
                    </a:ext>
                  </a:extLst>
                </a:gridCol>
                <a:gridCol w="636281">
                  <a:extLst>
                    <a:ext uri="{9D8B030D-6E8A-4147-A177-3AD203B41FA5}">
                      <a16:colId xmlns:a16="http://schemas.microsoft.com/office/drawing/2014/main" val="2474383669"/>
                    </a:ext>
                  </a:extLst>
                </a:gridCol>
                <a:gridCol w="4156364">
                  <a:extLst>
                    <a:ext uri="{9D8B030D-6E8A-4147-A177-3AD203B41FA5}">
                      <a16:colId xmlns:a16="http://schemas.microsoft.com/office/drawing/2014/main" val="1928150678"/>
                    </a:ext>
                  </a:extLst>
                </a:gridCol>
                <a:gridCol w="2466109">
                  <a:extLst>
                    <a:ext uri="{9D8B030D-6E8A-4147-A177-3AD203B41FA5}">
                      <a16:colId xmlns:a16="http://schemas.microsoft.com/office/drawing/2014/main" val="958899479"/>
                    </a:ext>
                  </a:extLst>
                </a:gridCol>
                <a:gridCol w="2382982">
                  <a:extLst>
                    <a:ext uri="{9D8B030D-6E8A-4147-A177-3AD203B41FA5}">
                      <a16:colId xmlns:a16="http://schemas.microsoft.com/office/drawing/2014/main" val="3149150019"/>
                    </a:ext>
                  </a:extLst>
                </a:gridCol>
              </a:tblGrid>
              <a:tr h="1786963">
                <a:tc>
                  <a:txBody>
                    <a:bodyPr/>
                    <a:lstStyle/>
                    <a:p>
                      <a:r>
                        <a:rPr lang="en-US" sz="2400" dirty="0">
                          <a:latin typeface="Times New Roman" panose="02020603050405020304" pitchFamily="18" charset="0"/>
                          <a:cs typeface="Times New Roman" panose="02020603050405020304" pitchFamily="18" charset="0"/>
                        </a:rPr>
                        <a:t>X- Variables (Inputs of production)</a:t>
                      </a:r>
                    </a:p>
                  </a:txBody>
                  <a:tcPr/>
                </a:tc>
                <a:tc rowSpan="7">
                  <a:txBody>
                    <a:bodyPr/>
                    <a:lstStyle/>
                    <a:p>
                      <a:endParaRPr lang="en-US" sz="2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lang="en-US" sz="2400" dirty="0">
                          <a:latin typeface="Times New Roman" panose="02020603050405020304" pitchFamily="18" charset="0"/>
                          <a:cs typeface="Times New Roman" panose="02020603050405020304" pitchFamily="18" charset="0"/>
                        </a:rPr>
                        <a:t>W- Variables (factors influencing technical efficiency</a:t>
                      </a:r>
                      <a:r>
                        <a:rPr lang="en-US"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latin typeface="Times New Roman" panose="02020603050405020304" pitchFamily="18" charset="0"/>
                          <a:cs typeface="Times New Roman" panose="02020603050405020304" pitchFamily="18" charset="0"/>
                        </a:rPr>
                        <a:t>W- Variables (factors influencing technical efficiency</a:t>
                      </a:r>
                      <a:r>
                        <a:rPr lang="en-US" sz="2400" dirty="0"/>
                        <a:t>)</a:t>
                      </a:r>
                      <a:endParaRPr lang="en-US" sz="2400"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latin typeface="Times New Roman" panose="02020603050405020304" pitchFamily="18" charset="0"/>
                          <a:cs typeface="Times New Roman" panose="02020603050405020304" pitchFamily="18" charset="0"/>
                        </a:rPr>
                        <a:t>W- Variables (factors influencing technical efficiency</a:t>
                      </a:r>
                      <a:r>
                        <a:rPr lang="en-US" sz="2400" dirty="0"/>
                        <a:t>)</a:t>
                      </a:r>
                      <a:endParaRPr lang="en-US" sz="2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05310617"/>
                  </a:ext>
                </a:extLst>
              </a:tr>
              <a:tr h="532780">
                <a:tc>
                  <a:txBody>
                    <a:bodyPr/>
                    <a:lstStyle/>
                    <a:p>
                      <a:pPr marL="0" marR="0" algn="l">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Feed</a:t>
                      </a:r>
                      <a:r>
                        <a:rPr lang="en-US" sz="1800" dirty="0">
                          <a:effectLst/>
                          <a:latin typeface="Times New Roman" panose="02020603050405020304" pitchFamily="18" charset="0"/>
                          <a:ea typeface="Calibri" panose="020F0502020204030204" pitchFamily="34" charset="0"/>
                          <a:cs typeface="Arial" panose="020B0604020202020204" pitchFamily="34" charset="0"/>
                        </a:rPr>
                        <a:t> amounts /1,000 birds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l">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District</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Scale</a:t>
                      </a:r>
                      <a:r>
                        <a:rPr lang="en-US" sz="1800" dirty="0">
                          <a:effectLst/>
                          <a:latin typeface="Times New Roman" panose="02020603050405020304" pitchFamily="18" charset="0"/>
                          <a:ea typeface="Calibri" panose="020F0502020204030204" pitchFamily="34" charset="0"/>
                          <a:cs typeface="Arial" panose="020B0604020202020204" pitchFamily="34" charset="0"/>
                        </a:rPr>
                        <a:t> of production (based on # birds)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7592" marR="67592" marT="0" marB="0"/>
                </a:tc>
                <a:tc>
                  <a:txBody>
                    <a:bodyPr/>
                    <a:lstStyle/>
                    <a:p>
                      <a:pPr marL="0" marR="0" algn="l">
                        <a:lnSpc>
                          <a:spcPct val="107000"/>
                        </a:lnSpc>
                        <a:spcBef>
                          <a:spcPts val="0"/>
                        </a:spcBef>
                        <a:spcAft>
                          <a:spcPts val="0"/>
                        </a:spcAft>
                      </a:pPr>
                      <a:r>
                        <a:rPr lang="en-US" sz="1800" b="0" dirty="0">
                          <a:effectLst/>
                          <a:latin typeface="Times New Roman" panose="02020603050405020304" pitchFamily="18" charset="0"/>
                          <a:ea typeface="Calibri" panose="020F0502020204030204" pitchFamily="34" charset="0"/>
                          <a:cs typeface="Arial" panose="020B0604020202020204" pitchFamily="34" charset="0"/>
                        </a:rPr>
                        <a:t>Use of </a:t>
                      </a:r>
                      <a:r>
                        <a:rPr lang="en-US" sz="1800" b="1" dirty="0">
                          <a:effectLst/>
                          <a:latin typeface="Times New Roman" panose="02020603050405020304" pitchFamily="18" charset="0"/>
                          <a:ea typeface="Calibri" panose="020F0502020204030204" pitchFamily="34" charset="0"/>
                          <a:cs typeface="Arial" panose="020B0604020202020204" pitchFamily="34" charset="0"/>
                        </a:rPr>
                        <a:t>footbaths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42507645"/>
                  </a:ext>
                </a:extLst>
              </a:tr>
              <a:tr h="1079033">
                <a:tc>
                  <a:txBody>
                    <a:bodyPr/>
                    <a:lstStyle/>
                    <a:p>
                      <a:pPr marL="0" marR="0" algn="l">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Water</a:t>
                      </a:r>
                      <a:r>
                        <a:rPr lang="en-US" sz="1800" dirty="0">
                          <a:effectLst/>
                          <a:latin typeface="Times New Roman" panose="02020603050405020304" pitchFamily="18" charset="0"/>
                          <a:ea typeface="Calibri" panose="020F0502020204030204" pitchFamily="34" charset="0"/>
                          <a:cs typeface="Arial" panose="020B0604020202020204" pitchFamily="34" charset="0"/>
                        </a:rPr>
                        <a:t> used in the production cycle /  1,000 birds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l">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Farmer’s </a:t>
                      </a:r>
                      <a:r>
                        <a:rPr lang="en-US" sz="1800" b="1" dirty="0">
                          <a:effectLst/>
                          <a:latin typeface="Times New Roman" panose="02020603050405020304" pitchFamily="18" charset="0"/>
                          <a:ea typeface="Calibri" panose="020F0502020204030204" pitchFamily="34" charset="0"/>
                          <a:cs typeface="Arial" panose="020B0604020202020204" pitchFamily="34" charset="0"/>
                        </a:rPr>
                        <a:t>age</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Culling </a:t>
                      </a:r>
                      <a:r>
                        <a:rPr lang="en-US" sz="1800" b="0" dirty="0">
                          <a:effectLst/>
                          <a:latin typeface="Times New Roman" panose="02020603050405020304" pitchFamily="18" charset="0"/>
                          <a:ea typeface="Calibri" panose="020F0502020204030204" pitchFamily="34" charset="0"/>
                          <a:cs typeface="Arial" panose="020B0604020202020204" pitchFamily="34" charset="0"/>
                        </a:rPr>
                        <a:t>(of diseased or crowded) birds</a:t>
                      </a:r>
                      <a:endParaRPr lang="en-US" sz="1800" b="0" dirty="0">
                        <a:effectLst/>
                        <a:latin typeface="Calibri" panose="020F0502020204030204" pitchFamily="34" charset="0"/>
                        <a:ea typeface="Calibri" panose="020F0502020204030204" pitchFamily="34" charset="0"/>
                        <a:cs typeface="Arial" panose="020B0604020202020204" pitchFamily="34" charset="0"/>
                      </a:endParaRPr>
                    </a:p>
                  </a:txBody>
                  <a:tcPr marL="67592" marR="67592" marT="0" marB="0"/>
                </a:tc>
                <a:tc>
                  <a:txBody>
                    <a:bodyPr/>
                    <a:lstStyle/>
                    <a:p>
                      <a:pPr marL="0" marR="0" algn="l">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Veterinary visits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85569093"/>
                  </a:ext>
                </a:extLst>
              </a:tr>
              <a:tr h="805906">
                <a:tc>
                  <a:txBody>
                    <a:bodyPr/>
                    <a:lstStyle/>
                    <a:p>
                      <a:pPr marL="0" marR="0" algn="l">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Vaccines</a:t>
                      </a:r>
                      <a:r>
                        <a:rPr lang="en-US" sz="1800" dirty="0">
                          <a:effectLst/>
                          <a:latin typeface="Times New Roman" panose="02020603050405020304" pitchFamily="18" charset="0"/>
                          <a:ea typeface="Calibri" panose="020F0502020204030204" pitchFamily="34" charset="0"/>
                          <a:cs typeface="Arial" panose="020B0604020202020204" pitchFamily="34" charset="0"/>
                        </a:rPr>
                        <a:t> in a production cycle / 1,000 birds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l">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Farmer’s </a:t>
                      </a:r>
                      <a:r>
                        <a:rPr lang="en-US" sz="1800" b="1" dirty="0">
                          <a:effectLst/>
                          <a:latin typeface="Times New Roman" panose="02020603050405020304" pitchFamily="18" charset="0"/>
                          <a:ea typeface="Calibri" panose="020F0502020204030204" pitchFamily="34" charset="0"/>
                          <a:cs typeface="Arial" panose="020B0604020202020204" pitchFamily="34" charset="0"/>
                        </a:rPr>
                        <a:t>gender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Control of human </a:t>
                      </a:r>
                      <a:r>
                        <a:rPr lang="en-US" sz="1800" b="1" dirty="0">
                          <a:effectLst/>
                          <a:latin typeface="Times New Roman" panose="02020603050405020304" pitchFamily="18" charset="0"/>
                          <a:ea typeface="Calibri" panose="020F0502020204030204" pitchFamily="34" charset="0"/>
                          <a:cs typeface="Arial" panose="020B0604020202020204" pitchFamily="34" charset="0"/>
                        </a:rPr>
                        <a:t>traffic</a:t>
                      </a:r>
                      <a:r>
                        <a:rPr lang="en-US" sz="1800" dirty="0">
                          <a:effectLst/>
                          <a:latin typeface="Times New Roman" panose="02020603050405020304" pitchFamily="18" charset="0"/>
                          <a:ea typeface="Calibri" panose="020F0502020204030204" pitchFamily="34" charset="0"/>
                          <a:cs typeface="Arial" panose="020B0604020202020204" pitchFamily="34" charset="0"/>
                        </a:rPr>
                        <a:t> in/out of farm</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7592" marR="67592" marT="0" marB="0"/>
                </a:tc>
                <a:tc>
                  <a:txBody>
                    <a:bodyPr/>
                    <a:lstStyle/>
                    <a:p>
                      <a:pPr marL="0" marR="0" algn="l">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Regular </a:t>
                      </a:r>
                      <a:r>
                        <a:rPr lang="en-US" sz="1800" b="1" dirty="0">
                          <a:effectLst/>
                          <a:latin typeface="Times New Roman" panose="02020603050405020304" pitchFamily="18" charset="0"/>
                          <a:ea typeface="Calibri" panose="020F0502020204030204" pitchFamily="34" charset="0"/>
                          <a:cs typeface="Arial" panose="020B0604020202020204" pitchFamily="34" charset="0"/>
                        </a:rPr>
                        <a:t>deworming</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42524221"/>
                  </a:ext>
                </a:extLst>
              </a:tr>
              <a:tr h="518066">
                <a:tc>
                  <a:txBody>
                    <a:bodyPr/>
                    <a:lstStyle/>
                    <a:p>
                      <a:pPr marL="0" marR="0" algn="l">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Deworming</a:t>
                      </a:r>
                      <a:r>
                        <a:rPr lang="en-US" sz="1800" dirty="0">
                          <a:effectLst/>
                          <a:latin typeface="Times New Roman" panose="02020603050405020304" pitchFamily="18" charset="0"/>
                          <a:ea typeface="Calibri" panose="020F0502020204030204" pitchFamily="34" charset="0"/>
                          <a:cs typeface="Arial" panose="020B0604020202020204" pitchFamily="34" charset="0"/>
                        </a:rPr>
                        <a:t> (drugs)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l">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Experience</a:t>
                      </a:r>
                      <a:r>
                        <a:rPr lang="en-US" sz="1800" dirty="0">
                          <a:effectLst/>
                          <a:latin typeface="Times New Roman" panose="02020603050405020304" pitchFamily="18" charset="0"/>
                          <a:ea typeface="Calibri" panose="020F0502020204030204" pitchFamily="34" charset="0"/>
                          <a:cs typeface="Arial" panose="020B0604020202020204" pitchFamily="34" charset="0"/>
                        </a:rPr>
                        <a:t> (no. years in layer farming)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7592" marR="67592" marT="0" marB="0"/>
                </a:tc>
                <a:tc>
                  <a:txBody>
                    <a:bodyPr/>
                    <a:lstStyle/>
                    <a:p>
                      <a:pPr marL="0" marR="0" algn="l">
                        <a:lnSpc>
                          <a:spcPct val="107000"/>
                        </a:lnSpc>
                        <a:spcBef>
                          <a:spcPts val="0"/>
                        </a:spcBef>
                        <a:spcAft>
                          <a:spcPts val="0"/>
                        </a:spcAft>
                      </a:pPr>
                      <a:r>
                        <a:rPr lang="en-US" sz="1750" dirty="0">
                          <a:effectLst/>
                          <a:latin typeface="Times New Roman" panose="02020603050405020304" pitchFamily="18" charset="0"/>
                          <a:ea typeface="Calibri" panose="020F0502020204030204" pitchFamily="34" charset="0"/>
                          <a:cs typeface="Arial" panose="020B0604020202020204" pitchFamily="34" charset="0"/>
                        </a:rPr>
                        <a:t>Monthly </a:t>
                      </a:r>
                      <a:r>
                        <a:rPr lang="en-US" sz="1750" b="1" dirty="0">
                          <a:effectLst/>
                          <a:latin typeface="Times New Roman" panose="02020603050405020304" pitchFamily="18" charset="0"/>
                          <a:ea typeface="Calibri" panose="020F0502020204030204" pitchFamily="34" charset="0"/>
                          <a:cs typeface="Arial" panose="020B0604020202020204" pitchFamily="34" charset="0"/>
                        </a:rPr>
                        <a:t>cleaning</a:t>
                      </a:r>
                      <a:endParaRPr lang="en-US" sz="175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Monthly </a:t>
                      </a:r>
                      <a:r>
                        <a:rPr lang="en-US" sz="1800" b="1" dirty="0">
                          <a:effectLst/>
                          <a:latin typeface="Times New Roman" panose="02020603050405020304" pitchFamily="18" charset="0"/>
                          <a:ea typeface="Calibri" panose="020F0502020204030204" pitchFamily="34" charset="0"/>
                          <a:cs typeface="Arial" panose="020B0604020202020204" pitchFamily="34" charset="0"/>
                        </a:rPr>
                        <a:t>disinfection</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28023776"/>
                  </a:ext>
                </a:extLst>
              </a:tr>
              <a:tr h="532780">
                <a:tc>
                  <a:txBody>
                    <a:bodyPr/>
                    <a:lstStyle/>
                    <a:p>
                      <a:pPr marL="0" marR="0" algn="l">
                        <a:lnSpc>
                          <a:spcPct val="107000"/>
                        </a:lnSpc>
                        <a:spcBef>
                          <a:spcPts val="0"/>
                        </a:spcBef>
                        <a:spcAft>
                          <a:spcPts val="0"/>
                        </a:spcAft>
                      </a:pPr>
                      <a:r>
                        <a:rPr lang="en-US" sz="1800" b="1" dirty="0" err="1">
                          <a:effectLst/>
                          <a:latin typeface="Times New Roman" panose="02020603050405020304" pitchFamily="18" charset="0"/>
                          <a:ea typeface="Calibri" panose="020F0502020204030204" pitchFamily="34" charset="0"/>
                          <a:cs typeface="Arial" panose="020B0604020202020204" pitchFamily="34" charset="0"/>
                        </a:rPr>
                        <a:t>Labour</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marL="0" marR="0" algn="l">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Number of years of </a:t>
                      </a:r>
                      <a:r>
                        <a:rPr lang="en-US" sz="1800" b="1" dirty="0">
                          <a:effectLst/>
                          <a:latin typeface="Times New Roman" panose="02020603050405020304" pitchFamily="18" charset="0"/>
                          <a:ea typeface="Calibri" panose="020F0502020204030204" pitchFamily="34" charset="0"/>
                          <a:cs typeface="Arial" panose="020B0604020202020204" pitchFamily="34" charset="0"/>
                        </a:rPr>
                        <a:t>formal education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7592" marR="67592" marT="0" marB="0"/>
                </a:tc>
                <a:tc>
                  <a:txBody>
                    <a:bodyPr/>
                    <a:lstStyle/>
                    <a:p>
                      <a:pPr marL="0" marR="0" algn="l">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Use of </a:t>
                      </a:r>
                      <a:r>
                        <a:rPr lang="en-US" sz="1800" b="1" dirty="0">
                          <a:effectLst/>
                          <a:latin typeface="Times New Roman" panose="02020603050405020304" pitchFamily="18" charset="0"/>
                          <a:ea typeface="Calibri" panose="020F0502020204030204" pitchFamily="34" charset="0"/>
                          <a:cs typeface="Arial" panose="020B0604020202020204" pitchFamily="34" charset="0"/>
                        </a:rPr>
                        <a:t>protective </a:t>
                      </a:r>
                      <a:r>
                        <a:rPr lang="en-US" sz="1800" b="0" dirty="0">
                          <a:effectLst/>
                          <a:latin typeface="Times New Roman" panose="02020603050405020304" pitchFamily="18" charset="0"/>
                          <a:ea typeface="Calibri" panose="020F0502020204030204" pitchFamily="34" charset="0"/>
                          <a:cs typeface="Arial" panose="020B0604020202020204" pitchFamily="34" charset="0"/>
                        </a:rPr>
                        <a:t>clothing</a:t>
                      </a:r>
                      <a:endParaRPr lang="en-US" sz="18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Rearing</a:t>
                      </a:r>
                      <a:r>
                        <a:rPr lang="en-US" sz="1800" dirty="0">
                          <a:effectLst/>
                          <a:latin typeface="Times New Roman" panose="02020603050405020304" pitchFamily="18" charset="0"/>
                          <a:ea typeface="Calibri" panose="020F0502020204030204" pitchFamily="34" charset="0"/>
                          <a:cs typeface="Arial" panose="020B0604020202020204" pitchFamily="34" charset="0"/>
                        </a:rPr>
                        <a:t> other animals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08301096"/>
                  </a:ext>
                </a:extLst>
              </a:tr>
              <a:tr h="532780">
                <a:tc>
                  <a:txBody>
                    <a:bodyPr/>
                    <a:lstStyle/>
                    <a:p>
                      <a:endParaRPr lang="en-US" dirty="0"/>
                    </a:p>
                  </a:txBody>
                  <a:tcPr/>
                </a:tc>
                <a:tc vMerge="1">
                  <a:txBody>
                    <a:bodyPr/>
                    <a:lstStyle/>
                    <a:p>
                      <a:endParaRPr lang="en-US" dirty="0"/>
                    </a:p>
                  </a:txBody>
                  <a:tcPr/>
                </a:tc>
                <a:tc>
                  <a:txBody>
                    <a:bodyPr/>
                    <a:lstStyle/>
                    <a:p>
                      <a:pPr marL="0" marR="0" algn="just">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Member of </a:t>
                      </a:r>
                      <a:r>
                        <a:rPr lang="en-US" sz="1800" b="1" dirty="0">
                          <a:effectLst/>
                          <a:latin typeface="Times New Roman" panose="02020603050405020304" pitchFamily="18" charset="0"/>
                          <a:ea typeface="Calibri" panose="020F0502020204030204" pitchFamily="34" charset="0"/>
                          <a:cs typeface="Arial" panose="020B0604020202020204" pitchFamily="34" charset="0"/>
                        </a:rPr>
                        <a:t>farmer-based association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7592" marR="67592" marT="0" marB="0"/>
                </a:tc>
                <a:tc>
                  <a:txBody>
                    <a:bodyPr/>
                    <a:lstStyle/>
                    <a:p>
                      <a:pPr marL="0" marR="0" algn="l">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Litter</a:t>
                      </a:r>
                      <a:r>
                        <a:rPr lang="en-US" sz="1800" dirty="0">
                          <a:effectLst/>
                          <a:latin typeface="Times New Roman" panose="02020603050405020304" pitchFamily="18" charset="0"/>
                          <a:ea typeface="Calibri" panose="020F0502020204030204" pitchFamily="34" charset="0"/>
                          <a:cs typeface="Arial" panose="020B0604020202020204" pitchFamily="34" charset="0"/>
                        </a:rPr>
                        <a:t> change (monthly)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Performing at least </a:t>
                      </a:r>
                      <a:r>
                        <a:rPr lang="en-US" sz="1800" b="1" dirty="0">
                          <a:effectLst/>
                          <a:latin typeface="Times New Roman" panose="02020603050405020304" pitchFamily="18" charset="0"/>
                          <a:ea typeface="Calibri" panose="020F0502020204030204" pitchFamily="34" charset="0"/>
                          <a:cs typeface="Arial" panose="020B0604020202020204" pitchFamily="34" charset="0"/>
                        </a:rPr>
                        <a:t>five (biosecurity) practices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54067724"/>
                  </a:ext>
                </a:extLst>
              </a:tr>
            </a:tbl>
          </a:graphicData>
        </a:graphic>
      </p:graphicFrame>
      <p:sp>
        <p:nvSpPr>
          <p:cNvPr id="5" name="Slide Number Placeholder 4">
            <a:extLst>
              <a:ext uri="{FF2B5EF4-FFF2-40B4-BE49-F238E27FC236}">
                <a16:creationId xmlns:a16="http://schemas.microsoft.com/office/drawing/2014/main" id="{E5B50B62-2BAC-E0E6-3D3E-778960CE8AA4}"/>
              </a:ext>
            </a:extLst>
          </p:cNvPr>
          <p:cNvSpPr>
            <a:spLocks noGrp="1"/>
          </p:cNvSpPr>
          <p:nvPr>
            <p:ph type="sldNum" sz="quarter" idx="12"/>
          </p:nvPr>
        </p:nvSpPr>
        <p:spPr/>
        <p:txBody>
          <a:bodyPr/>
          <a:lstStyle/>
          <a:p>
            <a:fld id="{EEADF1FD-FA90-4F99-98C0-547413FE9534}" type="slidenum">
              <a:rPr lang="en-US" smtClean="0"/>
              <a:t>4</a:t>
            </a:fld>
            <a:endParaRPr lang="en-US"/>
          </a:p>
        </p:txBody>
      </p:sp>
    </p:spTree>
    <p:extLst>
      <p:ext uri="{BB962C8B-B14F-4D97-AF65-F5344CB8AC3E}">
        <p14:creationId xmlns:p14="http://schemas.microsoft.com/office/powerpoint/2010/main" val="923354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0EFFB-7972-3583-222D-33590A49C9AD}"/>
              </a:ext>
            </a:extLst>
          </p:cNvPr>
          <p:cNvSpPr>
            <a:spLocks noGrp="1"/>
          </p:cNvSpPr>
          <p:nvPr>
            <p:ph type="title"/>
          </p:nvPr>
        </p:nvSpPr>
        <p:spPr>
          <a:xfrm>
            <a:off x="-1594857" y="454518"/>
            <a:ext cx="10515600" cy="662781"/>
          </a:xfrm>
        </p:spPr>
        <p:txBody>
          <a:bodyPr>
            <a:noAutofit/>
          </a:bodyPr>
          <a:lstStyle/>
          <a:p>
            <a:pPr algn="ctr"/>
            <a:r>
              <a:rPr lang="en-US" sz="3600" b="1" dirty="0">
                <a:latin typeface="Times New Roman" panose="02020603050405020304" pitchFamily="18" charset="0"/>
                <a:cs typeface="Times New Roman" panose="02020603050405020304" pitchFamily="18" charset="0"/>
              </a:rPr>
              <a:t>Socio-economic characteristics </a:t>
            </a:r>
          </a:p>
        </p:txBody>
      </p:sp>
      <p:graphicFrame>
        <p:nvGraphicFramePr>
          <p:cNvPr id="11" name="Content Placeholder 10">
            <a:extLst>
              <a:ext uri="{FF2B5EF4-FFF2-40B4-BE49-F238E27FC236}">
                <a16:creationId xmlns:a16="http://schemas.microsoft.com/office/drawing/2014/main" id="{C7D036F8-219A-6D24-5905-D6DDDACE7D76}"/>
              </a:ext>
            </a:extLst>
          </p:cNvPr>
          <p:cNvGraphicFramePr>
            <a:graphicFrameLocks noGrp="1"/>
          </p:cNvGraphicFramePr>
          <p:nvPr>
            <p:ph idx="1"/>
            <p:extLst>
              <p:ext uri="{D42A27DB-BD31-4B8C-83A1-F6EECF244321}">
                <p14:modId xmlns:p14="http://schemas.microsoft.com/office/powerpoint/2010/main" val="3006084765"/>
              </p:ext>
            </p:extLst>
          </p:nvPr>
        </p:nvGraphicFramePr>
        <p:xfrm>
          <a:off x="352970" y="892787"/>
          <a:ext cx="7692446" cy="5584285"/>
        </p:xfrm>
        <a:graphic>
          <a:graphicData uri="http://schemas.openxmlformats.org/drawingml/2006/chart">
            <c:chart xmlns:c="http://schemas.openxmlformats.org/drawingml/2006/chart" xmlns:r="http://schemas.openxmlformats.org/officeDocument/2006/relationships" r:id="rId3"/>
          </a:graphicData>
        </a:graphic>
      </p:graphicFrame>
      <p:sp>
        <p:nvSpPr>
          <p:cNvPr id="12" name="Slide Number Placeholder 11">
            <a:extLst>
              <a:ext uri="{FF2B5EF4-FFF2-40B4-BE49-F238E27FC236}">
                <a16:creationId xmlns:a16="http://schemas.microsoft.com/office/drawing/2014/main" id="{ADA26E27-4286-2CCE-EC95-FB3AD86ECB3B}"/>
              </a:ext>
            </a:extLst>
          </p:cNvPr>
          <p:cNvSpPr>
            <a:spLocks noGrp="1"/>
          </p:cNvSpPr>
          <p:nvPr>
            <p:ph type="sldNum" sz="quarter" idx="12"/>
          </p:nvPr>
        </p:nvSpPr>
        <p:spPr/>
        <p:txBody>
          <a:bodyPr/>
          <a:lstStyle/>
          <a:p>
            <a:fld id="{EEADF1FD-FA90-4F99-98C0-547413FE9534}" type="slidenum">
              <a:rPr lang="en-US" sz="1000" smtClean="0">
                <a:latin typeface="Times New Roman" panose="02020603050405020304" pitchFamily="18" charset="0"/>
                <a:cs typeface="Times New Roman" panose="02020603050405020304" pitchFamily="18" charset="0"/>
              </a:rPr>
              <a:t>5</a:t>
            </a:fld>
            <a:endParaRPr lang="en-US" sz="1000" dirty="0">
              <a:latin typeface="Times New Roman" panose="02020603050405020304" pitchFamily="18" charset="0"/>
              <a:cs typeface="Times New Roman" panose="02020603050405020304" pitchFamily="18" charset="0"/>
            </a:endParaRPr>
          </a:p>
        </p:txBody>
      </p:sp>
      <p:graphicFrame>
        <p:nvGraphicFramePr>
          <p:cNvPr id="8" name="Chart 7">
            <a:extLst>
              <a:ext uri="{FF2B5EF4-FFF2-40B4-BE49-F238E27FC236}">
                <a16:creationId xmlns:a16="http://schemas.microsoft.com/office/drawing/2014/main" id="{A16A4250-A683-EFE7-A55B-1303411A2265}"/>
              </a:ext>
            </a:extLst>
          </p:cNvPr>
          <p:cNvGraphicFramePr>
            <a:graphicFrameLocks/>
          </p:cNvGraphicFramePr>
          <p:nvPr>
            <p:extLst>
              <p:ext uri="{D42A27DB-BD31-4B8C-83A1-F6EECF244321}">
                <p14:modId xmlns:p14="http://schemas.microsoft.com/office/powerpoint/2010/main" val="2102950026"/>
              </p:ext>
            </p:extLst>
          </p:nvPr>
        </p:nvGraphicFramePr>
        <p:xfrm>
          <a:off x="7204365" y="616815"/>
          <a:ext cx="4403897" cy="307773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1">
            <a:extLst>
              <a:ext uri="{FF2B5EF4-FFF2-40B4-BE49-F238E27FC236}">
                <a16:creationId xmlns:a16="http://schemas.microsoft.com/office/drawing/2014/main" id="{072E96C5-FB8B-16A1-A141-3A05FE255DAC}"/>
              </a:ext>
            </a:extLst>
          </p:cNvPr>
          <p:cNvSpPr txBox="1"/>
          <p:nvPr/>
        </p:nvSpPr>
        <p:spPr>
          <a:xfrm>
            <a:off x="8994634" y="3704417"/>
            <a:ext cx="2844396" cy="39032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a:latin typeface="Times New Roman" panose="02020603050405020304" pitchFamily="18" charset="0"/>
                <a:cs typeface="Times New Roman" panose="02020603050405020304" pitchFamily="18" charset="0"/>
              </a:rPr>
              <a:t>% Farmers by categories</a:t>
            </a:r>
          </a:p>
        </p:txBody>
      </p:sp>
    </p:spTree>
    <p:extLst>
      <p:ext uri="{BB962C8B-B14F-4D97-AF65-F5344CB8AC3E}">
        <p14:creationId xmlns:p14="http://schemas.microsoft.com/office/powerpoint/2010/main" val="3059694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66E55-FF70-2D44-BC09-9861009651CA}"/>
              </a:ext>
            </a:extLst>
          </p:cNvPr>
          <p:cNvSpPr>
            <a:spLocks noGrp="1"/>
          </p:cNvSpPr>
          <p:nvPr>
            <p:ph type="title"/>
          </p:nvPr>
        </p:nvSpPr>
        <p:spPr>
          <a:xfrm>
            <a:off x="0" y="0"/>
            <a:ext cx="10515600" cy="752475"/>
          </a:xfrm>
        </p:spPr>
        <p:txBody>
          <a:bodyPr>
            <a:normAutofit/>
          </a:bodyPr>
          <a:lstStyle/>
          <a:p>
            <a:r>
              <a:rPr lang="en-US" b="1" dirty="0">
                <a:latin typeface="Times New Roman" panose="02020603050405020304" pitchFamily="18" charset="0"/>
                <a:cs typeface="Times New Roman" panose="02020603050405020304" pitchFamily="18" charset="0"/>
              </a:rPr>
              <a:t>Results </a:t>
            </a:r>
          </a:p>
        </p:txBody>
      </p:sp>
      <p:sp>
        <p:nvSpPr>
          <p:cNvPr id="4" name="Content Placeholder 3">
            <a:extLst>
              <a:ext uri="{FF2B5EF4-FFF2-40B4-BE49-F238E27FC236}">
                <a16:creationId xmlns:a16="http://schemas.microsoft.com/office/drawing/2014/main" id="{6D25EAAB-6331-68D8-D696-BECB9AD971ED}"/>
              </a:ext>
            </a:extLst>
          </p:cNvPr>
          <p:cNvSpPr>
            <a:spLocks noGrp="1"/>
          </p:cNvSpPr>
          <p:nvPr>
            <p:ph sz="half" idx="1"/>
          </p:nvPr>
        </p:nvSpPr>
        <p:spPr>
          <a:xfrm>
            <a:off x="129309" y="869288"/>
            <a:ext cx="11933384" cy="5725476"/>
          </a:xfrm>
        </p:spPr>
        <p:txBody>
          <a:bodyPr/>
          <a:lstStyle/>
          <a:p>
            <a:pPr marL="0" indent="0">
              <a:buNone/>
            </a:pPr>
            <a:r>
              <a:rPr lang="en-US" sz="2000" dirty="0">
                <a:latin typeface="Times New Roman" panose="02020603050405020304" pitchFamily="18" charset="0"/>
                <a:cs typeface="Times New Roman" panose="02020603050405020304" pitchFamily="18" charset="0"/>
              </a:rPr>
              <a:t>Viral diseases that affect the farmers the most </a:t>
            </a:r>
          </a:p>
          <a:p>
            <a:pPr marL="0" indent="0">
              <a:buNone/>
            </a:pPr>
            <a:endParaRPr lang="en-US" dirty="0"/>
          </a:p>
        </p:txBody>
      </p:sp>
      <p:graphicFrame>
        <p:nvGraphicFramePr>
          <p:cNvPr id="8" name="Table 7">
            <a:extLst>
              <a:ext uri="{FF2B5EF4-FFF2-40B4-BE49-F238E27FC236}">
                <a16:creationId xmlns:a16="http://schemas.microsoft.com/office/drawing/2014/main" id="{32F14C05-C3D6-2054-2EE1-7B72957447D1}"/>
              </a:ext>
            </a:extLst>
          </p:cNvPr>
          <p:cNvGraphicFramePr>
            <a:graphicFrameLocks noGrp="1"/>
          </p:cNvGraphicFramePr>
          <p:nvPr>
            <p:extLst>
              <p:ext uri="{D42A27DB-BD31-4B8C-83A1-F6EECF244321}">
                <p14:modId xmlns:p14="http://schemas.microsoft.com/office/powerpoint/2010/main" val="1948070080"/>
              </p:ext>
            </p:extLst>
          </p:nvPr>
        </p:nvGraphicFramePr>
        <p:xfrm>
          <a:off x="250373" y="1744811"/>
          <a:ext cx="9313756" cy="2581035"/>
        </p:xfrm>
        <a:graphic>
          <a:graphicData uri="http://schemas.openxmlformats.org/drawingml/2006/table">
            <a:tbl>
              <a:tblPr/>
              <a:tblGrid>
                <a:gridCol w="2956217">
                  <a:extLst>
                    <a:ext uri="{9D8B030D-6E8A-4147-A177-3AD203B41FA5}">
                      <a16:colId xmlns:a16="http://schemas.microsoft.com/office/drawing/2014/main" val="3628460714"/>
                    </a:ext>
                  </a:extLst>
                </a:gridCol>
                <a:gridCol w="1867437">
                  <a:extLst>
                    <a:ext uri="{9D8B030D-6E8A-4147-A177-3AD203B41FA5}">
                      <a16:colId xmlns:a16="http://schemas.microsoft.com/office/drawing/2014/main" val="1690909198"/>
                    </a:ext>
                  </a:extLst>
                </a:gridCol>
                <a:gridCol w="1868552">
                  <a:extLst>
                    <a:ext uri="{9D8B030D-6E8A-4147-A177-3AD203B41FA5}">
                      <a16:colId xmlns:a16="http://schemas.microsoft.com/office/drawing/2014/main" val="2481670612"/>
                    </a:ext>
                  </a:extLst>
                </a:gridCol>
                <a:gridCol w="2621550">
                  <a:extLst>
                    <a:ext uri="{9D8B030D-6E8A-4147-A177-3AD203B41FA5}">
                      <a16:colId xmlns:a16="http://schemas.microsoft.com/office/drawing/2014/main" val="3008300594"/>
                    </a:ext>
                  </a:extLst>
                </a:gridCol>
              </a:tblGrid>
              <a:tr h="383271">
                <a:tc>
                  <a:txBody>
                    <a:bodyPr/>
                    <a:lstStyle/>
                    <a:p>
                      <a:pPr marL="0" marR="0">
                        <a:lnSpc>
                          <a:spcPct val="1070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Viral Diseases</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Observations</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Mean Rank </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Disease Ranking </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082647834"/>
                  </a:ext>
                </a:extLst>
              </a:tr>
              <a:tr h="557223">
                <a:tc>
                  <a:txBody>
                    <a:bodyPr/>
                    <a:lstStyle/>
                    <a:p>
                      <a:pPr marL="38100" marR="38100">
                        <a:lnSpc>
                          <a:spcPts val="1600"/>
                        </a:lnSpc>
                        <a:spcBef>
                          <a:spcPts val="0"/>
                        </a:spcBef>
                        <a:spcAft>
                          <a:spcPts val="0"/>
                        </a:spcAft>
                      </a:pP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38100" marR="38100">
                        <a:lnSpc>
                          <a:spcPts val="16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Infectious Bronchitis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w="12700" cap="flat" cmpd="sng" algn="ctr">
                      <a:solidFill>
                        <a:schemeClr val="tx1"/>
                      </a:solidFill>
                      <a:prstDash val="solid"/>
                      <a:round/>
                      <a:headEnd type="none" w="med" len="med"/>
                      <a:tailEnd type="none" w="med" len="med"/>
                    </a:lnT>
                    <a:lnB>
                      <a:noFill/>
                    </a:lnB>
                    <a:noFill/>
                  </a:tcPr>
                </a:tc>
                <a:tc>
                  <a:txBody>
                    <a:bodyPr/>
                    <a:lstStyle/>
                    <a:p>
                      <a:pPr marL="38100" marR="38100" algn="l">
                        <a:lnSpc>
                          <a:spcPts val="1600"/>
                        </a:lnSpc>
                        <a:spcBef>
                          <a:spcPts val="0"/>
                        </a:spcBef>
                        <a:spcAft>
                          <a:spcPts val="0"/>
                        </a:spcAft>
                      </a:pPr>
                      <a:endPar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endParaRPr>
                    </a:p>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161</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38100" marR="38100" algn="l">
                        <a:lnSpc>
                          <a:spcPts val="1600"/>
                        </a:lnSpc>
                        <a:spcBef>
                          <a:spcPts val="0"/>
                        </a:spcBef>
                        <a:spcAft>
                          <a:spcPts val="0"/>
                        </a:spcAft>
                      </a:pPr>
                      <a:endPar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endParaRPr>
                    </a:p>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1.53</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38100" marR="38100" algn="l">
                        <a:lnSpc>
                          <a:spcPts val="1600"/>
                        </a:lnSpc>
                        <a:spcBef>
                          <a:spcPts val="0"/>
                        </a:spcBef>
                        <a:spcAft>
                          <a:spcPts val="0"/>
                        </a:spcAft>
                      </a:pPr>
                      <a:endPar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endParaRPr>
                    </a:p>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1</a:t>
                      </a:r>
                      <a:r>
                        <a:rPr lang="en-US" sz="2000" baseline="30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st</a:t>
                      </a: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 </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w="1270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672822087"/>
                  </a:ext>
                </a:extLst>
              </a:tr>
              <a:tr h="550933">
                <a:tc>
                  <a:txBody>
                    <a:bodyPr/>
                    <a:lstStyle/>
                    <a:p>
                      <a:pPr marL="38100" marR="38100">
                        <a:lnSpc>
                          <a:spcPts val="1600"/>
                        </a:lnSpc>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Infectious Bursal virus (</a:t>
                      </a:r>
                      <a:r>
                        <a:rPr lang="en-US" sz="2000"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Gumboro</a:t>
                      </a: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no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161</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2.55</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2</a:t>
                      </a:r>
                      <a:r>
                        <a:rPr lang="en-US" sz="2000" baseline="30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nd</a:t>
                      </a: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 </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4615400"/>
                  </a:ext>
                </a:extLst>
              </a:tr>
              <a:tr h="271082">
                <a:tc>
                  <a:txBody>
                    <a:bodyPr/>
                    <a:lstStyle/>
                    <a:p>
                      <a:pPr marL="38100" marR="38100">
                        <a:lnSpc>
                          <a:spcPts val="1600"/>
                        </a:lnSpc>
                        <a:spcBef>
                          <a:spcPts val="0"/>
                        </a:spcBef>
                        <a:spcAft>
                          <a:spcPts val="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New Castle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no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161</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3.28</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3</a:t>
                      </a:r>
                      <a:r>
                        <a:rPr lang="en-US" sz="2000" baseline="30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rd</a:t>
                      </a: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 </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2752474478"/>
                  </a:ext>
                </a:extLst>
              </a:tr>
              <a:tr h="286141">
                <a:tc>
                  <a:txBody>
                    <a:bodyPr/>
                    <a:lstStyle/>
                    <a:p>
                      <a:pPr marL="38100" marR="38100">
                        <a:lnSpc>
                          <a:spcPts val="1600"/>
                        </a:lnSpc>
                        <a:spcBef>
                          <a:spcPts val="0"/>
                        </a:spcBef>
                        <a:spcAft>
                          <a:spcPts val="0"/>
                        </a:spcAft>
                      </a:pPr>
                      <a:r>
                        <a:rPr lang="en-US" sz="200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Fowl_pox</a:t>
                      </a:r>
                      <a:endParaRPr lang="en-US" sz="200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161</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3.49</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4</a:t>
                      </a:r>
                      <a:r>
                        <a:rPr lang="en-US" sz="2000" baseline="30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th</a:t>
                      </a: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 </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621470867"/>
                  </a:ext>
                </a:extLst>
              </a:tr>
              <a:tr h="261303">
                <a:tc>
                  <a:txBody>
                    <a:bodyPr/>
                    <a:lstStyle/>
                    <a:p>
                      <a:pPr marL="38100" marR="38100">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Avian Influenza</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161</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4.17</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tc>
                  <a:txBody>
                    <a:bodyPr/>
                    <a:lstStyle/>
                    <a:p>
                      <a:pPr marL="38100" marR="38100" algn="l">
                        <a:lnSpc>
                          <a:spcPts val="1600"/>
                        </a:lnSpc>
                        <a:spcBef>
                          <a:spcPts val="0"/>
                        </a:spcBef>
                        <a:spcAft>
                          <a:spcPts val="0"/>
                        </a:spcAft>
                      </a:pP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5</a:t>
                      </a:r>
                      <a:r>
                        <a:rPr lang="en-US" sz="2000" baseline="30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th</a:t>
                      </a:r>
                      <a:r>
                        <a:rPr lang="en-US" sz="20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 </a:t>
                      </a:r>
                      <a:endParaRPr lang="en-US" sz="20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1232385258"/>
                  </a:ext>
                </a:extLst>
              </a:tr>
              <a:tr h="271082">
                <a:tc>
                  <a:txBody>
                    <a:bodyPr/>
                    <a:lstStyle/>
                    <a:p>
                      <a:pPr marL="38100" marR="38100">
                        <a:lnSpc>
                          <a:spcPts val="1600"/>
                        </a:lnSpc>
                        <a:spcBef>
                          <a:spcPts val="0"/>
                        </a:spcBef>
                        <a:spcAft>
                          <a:spcPts val="0"/>
                        </a:spcAft>
                      </a:pPr>
                      <a:r>
                        <a:rPr lang="en-US" sz="2000" dirty="0">
                          <a:solidFill>
                            <a:schemeClr val="accent2"/>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Marek’s Disease</a:t>
                      </a:r>
                      <a:endParaRPr lang="en-US" sz="2000" dirty="0">
                        <a:solidFill>
                          <a:schemeClr val="accent2"/>
                        </a:solidFill>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Bef>
                          <a:spcPts val="0"/>
                        </a:spcBef>
                        <a:spcAft>
                          <a:spcPts val="0"/>
                        </a:spcAft>
                      </a:pPr>
                      <a:r>
                        <a:rPr lang="en-US" sz="2000" dirty="0">
                          <a:solidFill>
                            <a:schemeClr val="accent2"/>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161</a:t>
                      </a:r>
                      <a:endParaRPr lang="en-US" sz="2000" dirty="0">
                        <a:solidFill>
                          <a:schemeClr val="accent2"/>
                        </a:solidFill>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Bef>
                          <a:spcPts val="0"/>
                        </a:spcBef>
                        <a:spcAft>
                          <a:spcPts val="0"/>
                        </a:spcAft>
                      </a:pPr>
                      <a:r>
                        <a:rPr lang="en-US" sz="2000" dirty="0">
                          <a:solidFill>
                            <a:schemeClr val="accent2"/>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5.97</a:t>
                      </a:r>
                      <a:endParaRPr lang="en-US" sz="2000" dirty="0">
                        <a:solidFill>
                          <a:schemeClr val="accent2"/>
                        </a:solidFill>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Bef>
                          <a:spcPts val="0"/>
                        </a:spcBef>
                        <a:spcAft>
                          <a:spcPts val="0"/>
                        </a:spcAft>
                      </a:pPr>
                      <a:r>
                        <a:rPr lang="en-US" sz="2000" dirty="0">
                          <a:solidFill>
                            <a:schemeClr val="accent2"/>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6</a:t>
                      </a:r>
                      <a:r>
                        <a:rPr lang="en-US" sz="2000" baseline="30000" dirty="0">
                          <a:solidFill>
                            <a:schemeClr val="accent2"/>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th</a:t>
                      </a:r>
                      <a:r>
                        <a:rPr lang="en-US" sz="2000" dirty="0">
                          <a:solidFill>
                            <a:schemeClr val="accent2"/>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 </a:t>
                      </a:r>
                      <a:endParaRPr lang="en-US" sz="2000" dirty="0">
                        <a:solidFill>
                          <a:schemeClr val="accent2"/>
                        </a:solidFill>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75382593"/>
                  </a:ext>
                </a:extLst>
              </a:tr>
            </a:tbl>
          </a:graphicData>
        </a:graphic>
      </p:graphicFrame>
      <p:graphicFrame>
        <p:nvGraphicFramePr>
          <p:cNvPr id="9" name="Table 8">
            <a:extLst>
              <a:ext uri="{FF2B5EF4-FFF2-40B4-BE49-F238E27FC236}">
                <a16:creationId xmlns:a16="http://schemas.microsoft.com/office/drawing/2014/main" id="{6F157D8E-30F1-A9BB-92D9-BBB9D95F36BC}"/>
              </a:ext>
            </a:extLst>
          </p:cNvPr>
          <p:cNvGraphicFramePr>
            <a:graphicFrameLocks noGrp="1"/>
          </p:cNvGraphicFramePr>
          <p:nvPr>
            <p:extLst>
              <p:ext uri="{D42A27DB-BD31-4B8C-83A1-F6EECF244321}">
                <p14:modId xmlns:p14="http://schemas.microsoft.com/office/powerpoint/2010/main" val="3806198280"/>
              </p:ext>
            </p:extLst>
          </p:nvPr>
        </p:nvGraphicFramePr>
        <p:xfrm>
          <a:off x="250373" y="4452437"/>
          <a:ext cx="5389419" cy="1632804"/>
        </p:xfrm>
        <a:graphic>
          <a:graphicData uri="http://schemas.openxmlformats.org/drawingml/2006/table">
            <a:tbl>
              <a:tblPr/>
              <a:tblGrid>
                <a:gridCol w="3090544">
                  <a:extLst>
                    <a:ext uri="{9D8B030D-6E8A-4147-A177-3AD203B41FA5}">
                      <a16:colId xmlns:a16="http://schemas.microsoft.com/office/drawing/2014/main" val="129333986"/>
                    </a:ext>
                  </a:extLst>
                </a:gridCol>
                <a:gridCol w="2298875">
                  <a:extLst>
                    <a:ext uri="{9D8B030D-6E8A-4147-A177-3AD203B41FA5}">
                      <a16:colId xmlns:a16="http://schemas.microsoft.com/office/drawing/2014/main" val="3641046550"/>
                    </a:ext>
                  </a:extLst>
                </a:gridCol>
              </a:tblGrid>
              <a:tr h="272134">
                <a:tc gridSpan="2">
                  <a:txBody>
                    <a:bodyPr/>
                    <a:lstStyle/>
                    <a:p>
                      <a:pPr marL="38100" marR="38100" algn="ctr">
                        <a:lnSpc>
                          <a:spcPts val="1600"/>
                        </a:lnSpc>
                        <a:spcBef>
                          <a:spcPts val="0"/>
                        </a:spcBef>
                        <a:spcAft>
                          <a:spcPts val="0"/>
                        </a:spcAft>
                      </a:pPr>
                      <a:r>
                        <a:rPr lang="en-US" sz="1800" b="0" dirty="0">
                          <a:solidFill>
                            <a:srgbClr val="010205"/>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Test Statistics</a:t>
                      </a:r>
                      <a:endParaRPr lang="en-US" sz="1800" b="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651290998"/>
                  </a:ext>
                </a:extLst>
              </a:tr>
              <a:tr h="272134">
                <a:tc>
                  <a:txBody>
                    <a:bodyPr/>
                    <a:lstStyle/>
                    <a:p>
                      <a:pPr marL="38100" marR="38100" algn="l">
                        <a:lnSpc>
                          <a:spcPts val="1600"/>
                        </a:lnSpc>
                        <a:spcBef>
                          <a:spcPts val="0"/>
                        </a:spcBef>
                        <a:spcAft>
                          <a:spcPts val="0"/>
                        </a:spcAft>
                      </a:pPr>
                      <a:r>
                        <a:rPr lang="en-US" sz="18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N</a:t>
                      </a:r>
                      <a:endParaRPr lang="en-US" sz="18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w="12700" cap="flat" cmpd="sng" algn="ctr">
                      <a:solidFill>
                        <a:schemeClr val="tx1"/>
                      </a:solidFill>
                      <a:prstDash val="solid"/>
                      <a:round/>
                      <a:headEnd type="none" w="med" len="med"/>
                      <a:tailEnd type="none" w="med" len="med"/>
                    </a:lnT>
                    <a:lnB>
                      <a:noFill/>
                    </a:lnB>
                    <a:noFill/>
                  </a:tcPr>
                </a:tc>
                <a:tc>
                  <a:txBody>
                    <a:bodyPr/>
                    <a:lstStyle/>
                    <a:p>
                      <a:pPr marL="38100" marR="38100" algn="r">
                        <a:lnSpc>
                          <a:spcPts val="1600"/>
                        </a:lnSpc>
                        <a:spcBef>
                          <a:spcPts val="0"/>
                        </a:spcBef>
                        <a:spcAft>
                          <a:spcPts val="0"/>
                        </a:spcAft>
                      </a:pPr>
                      <a:r>
                        <a:rPr lang="en-US" sz="1800" dirty="0">
                          <a:solidFill>
                            <a:srgbClr val="010205"/>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161</a:t>
                      </a:r>
                      <a:endParaRPr lang="en-US" sz="18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w="1270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1544315842"/>
                  </a:ext>
                </a:extLst>
              </a:tr>
              <a:tr h="272134">
                <a:tc>
                  <a:txBody>
                    <a:bodyPr/>
                    <a:lstStyle/>
                    <a:p>
                      <a:pPr marL="38100" marR="38100" algn="l">
                        <a:lnSpc>
                          <a:spcPts val="1600"/>
                        </a:lnSpc>
                        <a:spcBef>
                          <a:spcPts val="0"/>
                        </a:spcBef>
                        <a:spcAft>
                          <a:spcPts val="0"/>
                        </a:spcAft>
                      </a:pPr>
                      <a:r>
                        <a:rPr lang="en-US" sz="18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Kendall's </a:t>
                      </a:r>
                      <a:r>
                        <a:rPr lang="en-US" sz="1800" dirty="0" err="1">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W</a:t>
                      </a:r>
                      <a:r>
                        <a:rPr lang="en-US" sz="1800" baseline="30000" dirty="0" err="1">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a</a:t>
                      </a:r>
                      <a:endParaRPr lang="en-US" sz="18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noFill/>
                  </a:tcPr>
                </a:tc>
                <a:tc>
                  <a:txBody>
                    <a:bodyPr/>
                    <a:lstStyle/>
                    <a:p>
                      <a:pPr marL="38100" marR="38100" algn="r">
                        <a:lnSpc>
                          <a:spcPts val="1600"/>
                        </a:lnSpc>
                        <a:spcBef>
                          <a:spcPts val="0"/>
                        </a:spcBef>
                        <a:spcAft>
                          <a:spcPts val="0"/>
                        </a:spcAft>
                      </a:pPr>
                      <a:r>
                        <a:rPr lang="en-US" sz="1800" dirty="0">
                          <a:solidFill>
                            <a:srgbClr val="010205"/>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.653</a:t>
                      </a:r>
                      <a:endParaRPr lang="en-US" sz="18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noFill/>
                  </a:tcPr>
                </a:tc>
                <a:extLst>
                  <a:ext uri="{0D108BD9-81ED-4DB2-BD59-A6C34878D82A}">
                    <a16:rowId xmlns:a16="http://schemas.microsoft.com/office/drawing/2014/main" val="4202940552"/>
                  </a:ext>
                </a:extLst>
              </a:tr>
              <a:tr h="272134">
                <a:tc>
                  <a:txBody>
                    <a:bodyPr/>
                    <a:lstStyle/>
                    <a:p>
                      <a:pPr marL="38100" marR="38100" algn="l">
                        <a:lnSpc>
                          <a:spcPts val="1600"/>
                        </a:lnSpc>
                        <a:spcBef>
                          <a:spcPts val="0"/>
                        </a:spcBef>
                        <a:spcAft>
                          <a:spcPts val="0"/>
                        </a:spcAft>
                      </a:pPr>
                      <a:r>
                        <a:rPr lang="en-US" sz="180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Chi-Square</a:t>
                      </a:r>
                      <a:endParaRPr lang="en-US" sz="180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noFill/>
                  </a:tcPr>
                </a:tc>
                <a:tc>
                  <a:txBody>
                    <a:bodyPr/>
                    <a:lstStyle/>
                    <a:p>
                      <a:pPr marL="38100" marR="38100" algn="r">
                        <a:lnSpc>
                          <a:spcPts val="1600"/>
                        </a:lnSpc>
                        <a:spcBef>
                          <a:spcPts val="0"/>
                        </a:spcBef>
                        <a:spcAft>
                          <a:spcPts val="0"/>
                        </a:spcAft>
                      </a:pPr>
                      <a:r>
                        <a:rPr lang="en-US" sz="1800" dirty="0">
                          <a:solidFill>
                            <a:srgbClr val="010205"/>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525.535</a:t>
                      </a:r>
                      <a:endParaRPr lang="en-US" sz="18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noFill/>
                  </a:tcPr>
                </a:tc>
                <a:extLst>
                  <a:ext uri="{0D108BD9-81ED-4DB2-BD59-A6C34878D82A}">
                    <a16:rowId xmlns:a16="http://schemas.microsoft.com/office/drawing/2014/main" val="1322960060"/>
                  </a:ext>
                </a:extLst>
              </a:tr>
              <a:tr h="272134">
                <a:tc>
                  <a:txBody>
                    <a:bodyPr/>
                    <a:lstStyle/>
                    <a:p>
                      <a:pPr marL="38100" marR="38100" algn="l">
                        <a:lnSpc>
                          <a:spcPts val="1600"/>
                        </a:lnSpc>
                        <a:spcBef>
                          <a:spcPts val="0"/>
                        </a:spcBef>
                        <a:spcAft>
                          <a:spcPts val="0"/>
                        </a:spcAft>
                      </a:pPr>
                      <a:r>
                        <a:rPr lang="en-US" sz="180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df</a:t>
                      </a:r>
                      <a:endParaRPr lang="en-US" sz="180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noFill/>
                  </a:tcPr>
                </a:tc>
                <a:tc>
                  <a:txBody>
                    <a:bodyPr/>
                    <a:lstStyle/>
                    <a:p>
                      <a:pPr marL="38100" marR="38100" algn="r">
                        <a:lnSpc>
                          <a:spcPts val="1600"/>
                        </a:lnSpc>
                        <a:spcBef>
                          <a:spcPts val="0"/>
                        </a:spcBef>
                        <a:spcAft>
                          <a:spcPts val="0"/>
                        </a:spcAft>
                      </a:pPr>
                      <a:r>
                        <a:rPr lang="en-US" sz="1800" dirty="0">
                          <a:solidFill>
                            <a:srgbClr val="010205"/>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5</a:t>
                      </a:r>
                      <a:endParaRPr lang="en-US" sz="18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a:noFill/>
                    </a:lnB>
                    <a:noFill/>
                  </a:tcPr>
                </a:tc>
                <a:extLst>
                  <a:ext uri="{0D108BD9-81ED-4DB2-BD59-A6C34878D82A}">
                    <a16:rowId xmlns:a16="http://schemas.microsoft.com/office/drawing/2014/main" val="3661971489"/>
                  </a:ext>
                </a:extLst>
              </a:tr>
              <a:tr h="272134">
                <a:tc>
                  <a:txBody>
                    <a:bodyPr/>
                    <a:lstStyle/>
                    <a:p>
                      <a:pPr marL="38100" marR="38100" algn="l">
                        <a:lnSpc>
                          <a:spcPts val="1600"/>
                        </a:lnSpc>
                        <a:spcBef>
                          <a:spcPts val="0"/>
                        </a:spcBef>
                        <a:spcAft>
                          <a:spcPts val="0"/>
                        </a:spcAft>
                      </a:pPr>
                      <a:r>
                        <a:rPr lang="en-US" sz="180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Asymp. Sig.</a:t>
                      </a:r>
                      <a:endParaRPr lang="en-US" sz="180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w="12700" cap="flat" cmpd="sng" algn="ctr">
                      <a:solidFill>
                        <a:srgbClr val="152935"/>
                      </a:solidFill>
                      <a:prstDash val="solid"/>
                      <a:round/>
                      <a:headEnd type="none" w="med" len="med"/>
                      <a:tailEnd type="none" w="med" len="med"/>
                    </a:lnB>
                    <a:noFill/>
                  </a:tcPr>
                </a:tc>
                <a:tc>
                  <a:txBody>
                    <a:bodyPr/>
                    <a:lstStyle/>
                    <a:p>
                      <a:pPr marL="38100" marR="38100" algn="r">
                        <a:lnSpc>
                          <a:spcPts val="1600"/>
                        </a:lnSpc>
                        <a:spcBef>
                          <a:spcPts val="0"/>
                        </a:spcBef>
                        <a:spcAft>
                          <a:spcPts val="0"/>
                        </a:spcAft>
                      </a:pPr>
                      <a:r>
                        <a:rPr lang="en-US" sz="1800" dirty="0">
                          <a:solidFill>
                            <a:srgbClr val="010205"/>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.000</a:t>
                      </a:r>
                      <a:endParaRPr lang="en-US" sz="1800"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txBody>
                  <a:tcPr marL="0" marR="0" marT="0" marB="0">
                    <a:lnL>
                      <a:noFill/>
                    </a:lnL>
                    <a:lnR>
                      <a:noFill/>
                    </a:lnR>
                    <a:lnT>
                      <a:noFill/>
                    </a:lnT>
                    <a:lnB w="12700" cap="flat" cmpd="sng" algn="ctr">
                      <a:solidFill>
                        <a:srgbClr val="152935"/>
                      </a:solidFill>
                      <a:prstDash val="solid"/>
                      <a:round/>
                      <a:headEnd type="none" w="med" len="med"/>
                      <a:tailEnd type="none" w="med" len="med"/>
                    </a:lnB>
                    <a:noFill/>
                  </a:tcPr>
                </a:tc>
                <a:extLst>
                  <a:ext uri="{0D108BD9-81ED-4DB2-BD59-A6C34878D82A}">
                    <a16:rowId xmlns:a16="http://schemas.microsoft.com/office/drawing/2014/main" val="1989363392"/>
                  </a:ext>
                </a:extLst>
              </a:tr>
            </a:tbl>
          </a:graphicData>
        </a:graphic>
      </p:graphicFrame>
      <p:sp>
        <p:nvSpPr>
          <p:cNvPr id="11" name="Slide Number Placeholder 10">
            <a:extLst>
              <a:ext uri="{FF2B5EF4-FFF2-40B4-BE49-F238E27FC236}">
                <a16:creationId xmlns:a16="http://schemas.microsoft.com/office/drawing/2014/main" id="{E25795B4-6895-5906-1F3B-098F8BEE4668}"/>
              </a:ext>
            </a:extLst>
          </p:cNvPr>
          <p:cNvSpPr>
            <a:spLocks noGrp="1"/>
          </p:cNvSpPr>
          <p:nvPr>
            <p:ph type="sldNum" sz="quarter" idx="12"/>
          </p:nvPr>
        </p:nvSpPr>
        <p:spPr/>
        <p:txBody>
          <a:bodyPr/>
          <a:lstStyle/>
          <a:p>
            <a:fld id="{EEADF1FD-FA90-4F99-98C0-547413FE9534}" type="slidenum">
              <a:rPr lang="en-US" smtClean="0"/>
              <a:t>6</a:t>
            </a:fld>
            <a:endParaRPr lang="en-US"/>
          </a:p>
        </p:txBody>
      </p:sp>
    </p:spTree>
    <p:extLst>
      <p:ext uri="{BB962C8B-B14F-4D97-AF65-F5344CB8AC3E}">
        <p14:creationId xmlns:p14="http://schemas.microsoft.com/office/powerpoint/2010/main" val="2554307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432A3-CE4E-0ABC-96AA-4B77670396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13F3AD-1BCB-E535-5ECD-1CD98B8B7599}"/>
              </a:ext>
            </a:extLst>
          </p:cNvPr>
          <p:cNvSpPr>
            <a:spLocks noGrp="1"/>
          </p:cNvSpPr>
          <p:nvPr>
            <p:ph type="title"/>
          </p:nvPr>
        </p:nvSpPr>
        <p:spPr>
          <a:xfrm>
            <a:off x="0" y="0"/>
            <a:ext cx="10515600" cy="752475"/>
          </a:xfrm>
        </p:spPr>
        <p:txBody>
          <a:bodyPr>
            <a:normAutofit/>
          </a:bodyPr>
          <a:lstStyle/>
          <a:p>
            <a:pPr algn="ctr"/>
            <a:r>
              <a:rPr lang="en-US" b="1" dirty="0">
                <a:latin typeface="Times New Roman" panose="02020603050405020304" pitchFamily="18" charset="0"/>
                <a:cs typeface="Times New Roman" panose="02020603050405020304" pitchFamily="18" charset="0"/>
              </a:rPr>
              <a:t>Results </a:t>
            </a:r>
            <a:r>
              <a:rPr lang="en-US" dirty="0">
                <a:latin typeface="Times New Roman" panose="02020603050405020304" pitchFamily="18" charset="0"/>
                <a:cs typeface="Times New Roman" panose="02020603050405020304" pitchFamily="18" charset="0"/>
              </a:rPr>
              <a:t>  </a:t>
            </a:r>
          </a:p>
        </p:txBody>
      </p:sp>
      <p:sp>
        <p:nvSpPr>
          <p:cNvPr id="11" name="Slide Number Placeholder 10">
            <a:extLst>
              <a:ext uri="{FF2B5EF4-FFF2-40B4-BE49-F238E27FC236}">
                <a16:creationId xmlns:a16="http://schemas.microsoft.com/office/drawing/2014/main" id="{9FC7E969-7E17-9476-CE86-B3786BEE257F}"/>
              </a:ext>
            </a:extLst>
          </p:cNvPr>
          <p:cNvSpPr>
            <a:spLocks noGrp="1"/>
          </p:cNvSpPr>
          <p:nvPr>
            <p:ph type="sldNum" sz="quarter" idx="12"/>
          </p:nvPr>
        </p:nvSpPr>
        <p:spPr/>
        <p:txBody>
          <a:bodyPr/>
          <a:lstStyle/>
          <a:p>
            <a:fld id="{EEADF1FD-FA90-4F99-98C0-547413FE9534}" type="slidenum">
              <a:rPr lang="en-US" smtClean="0"/>
              <a:t>7</a:t>
            </a:fld>
            <a:endParaRPr lang="en-US"/>
          </a:p>
        </p:txBody>
      </p:sp>
      <p:graphicFrame>
        <p:nvGraphicFramePr>
          <p:cNvPr id="3" name="Chart 2">
            <a:extLst>
              <a:ext uri="{FF2B5EF4-FFF2-40B4-BE49-F238E27FC236}">
                <a16:creationId xmlns:a16="http://schemas.microsoft.com/office/drawing/2014/main" id="{805DDF1E-F73B-0E96-F638-549B6F26470C}"/>
              </a:ext>
            </a:extLst>
          </p:cNvPr>
          <p:cNvGraphicFramePr>
            <a:graphicFrameLocks/>
          </p:cNvGraphicFramePr>
          <p:nvPr>
            <p:extLst>
              <p:ext uri="{D42A27DB-BD31-4B8C-83A1-F6EECF244321}">
                <p14:modId xmlns:p14="http://schemas.microsoft.com/office/powerpoint/2010/main" val="3375799732"/>
              </p:ext>
            </p:extLst>
          </p:nvPr>
        </p:nvGraphicFramePr>
        <p:xfrm>
          <a:off x="685800" y="1358899"/>
          <a:ext cx="9829800" cy="48806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49616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3BDBCDE-21DA-6776-093A-7AAA43542A05}"/>
              </a:ext>
            </a:extLst>
          </p:cNvPr>
          <p:cNvSpPr>
            <a:spLocks noGrp="1"/>
          </p:cNvSpPr>
          <p:nvPr>
            <p:ph type="title"/>
          </p:nvPr>
        </p:nvSpPr>
        <p:spPr>
          <a:xfrm>
            <a:off x="0" y="136525"/>
            <a:ext cx="11577709" cy="802493"/>
          </a:xfrm>
        </p:spPr>
        <p:txBody>
          <a:bodyPr/>
          <a:lstStyle/>
          <a:p>
            <a:pPr algn="ctr"/>
            <a:r>
              <a:rPr lang="en-US" b="1" dirty="0">
                <a:latin typeface="Times New Roman" panose="02020603050405020304" pitchFamily="18" charset="0"/>
                <a:cs typeface="Times New Roman" panose="02020603050405020304" pitchFamily="18" charset="0"/>
              </a:rPr>
              <a:t>Results  </a:t>
            </a:r>
            <a:endParaRPr lang="en-US" b="1" dirty="0"/>
          </a:p>
        </p:txBody>
      </p:sp>
      <p:sp>
        <p:nvSpPr>
          <p:cNvPr id="6" name="Slide Number Placeholder 5">
            <a:extLst>
              <a:ext uri="{FF2B5EF4-FFF2-40B4-BE49-F238E27FC236}">
                <a16:creationId xmlns:a16="http://schemas.microsoft.com/office/drawing/2014/main" id="{34732ABE-606F-E76A-2FD8-5919F6F3F8CE}"/>
              </a:ext>
            </a:extLst>
          </p:cNvPr>
          <p:cNvSpPr>
            <a:spLocks noGrp="1"/>
          </p:cNvSpPr>
          <p:nvPr>
            <p:ph type="sldNum" sz="quarter" idx="12"/>
          </p:nvPr>
        </p:nvSpPr>
        <p:spPr/>
        <p:txBody>
          <a:bodyPr/>
          <a:lstStyle/>
          <a:p>
            <a:fld id="{EEADF1FD-FA90-4F99-98C0-547413FE9534}" type="slidenum">
              <a:rPr lang="en-US" smtClean="0"/>
              <a:t>8</a:t>
            </a:fld>
            <a:endParaRPr lang="en-US"/>
          </a:p>
        </p:txBody>
      </p:sp>
      <p:graphicFrame>
        <p:nvGraphicFramePr>
          <p:cNvPr id="10" name="Chart 9">
            <a:extLst>
              <a:ext uri="{FF2B5EF4-FFF2-40B4-BE49-F238E27FC236}">
                <a16:creationId xmlns:a16="http://schemas.microsoft.com/office/drawing/2014/main" id="{38114981-2A57-E81E-02C5-078CB499C99C}"/>
              </a:ext>
            </a:extLst>
          </p:cNvPr>
          <p:cNvGraphicFramePr>
            <a:graphicFrameLocks/>
          </p:cNvGraphicFramePr>
          <p:nvPr>
            <p:extLst>
              <p:ext uri="{D42A27DB-BD31-4B8C-83A1-F6EECF244321}">
                <p14:modId xmlns:p14="http://schemas.microsoft.com/office/powerpoint/2010/main" val="657357607"/>
              </p:ext>
            </p:extLst>
          </p:nvPr>
        </p:nvGraphicFramePr>
        <p:xfrm>
          <a:off x="469232" y="1228040"/>
          <a:ext cx="10740862" cy="52362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 name="Chart 1">
            <a:extLst>
              <a:ext uri="{FF2B5EF4-FFF2-40B4-BE49-F238E27FC236}">
                <a16:creationId xmlns:a16="http://schemas.microsoft.com/office/drawing/2014/main" id="{417F5A45-AC99-52F4-2AD4-CA505183E68E}"/>
              </a:ext>
            </a:extLst>
          </p:cNvPr>
          <p:cNvGraphicFramePr>
            <a:graphicFrameLocks/>
          </p:cNvGraphicFramePr>
          <p:nvPr>
            <p:extLst>
              <p:ext uri="{D42A27DB-BD31-4B8C-83A1-F6EECF244321}">
                <p14:modId xmlns:p14="http://schemas.microsoft.com/office/powerpoint/2010/main" val="2253343634"/>
              </p:ext>
            </p:extLst>
          </p:nvPr>
        </p:nvGraphicFramePr>
        <p:xfrm>
          <a:off x="1460500" y="1930400"/>
          <a:ext cx="8750300" cy="3886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6135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F8CA2-A847-6626-3FEB-2F37F3B8ECE3}"/>
              </a:ext>
            </a:extLst>
          </p:cNvPr>
          <p:cNvSpPr>
            <a:spLocks noGrp="1"/>
          </p:cNvSpPr>
          <p:nvPr>
            <p:ph type="title"/>
          </p:nvPr>
        </p:nvSpPr>
        <p:spPr>
          <a:xfrm>
            <a:off x="0" y="18255"/>
            <a:ext cx="10515600" cy="896145"/>
          </a:xfrm>
        </p:spPr>
        <p:txBody>
          <a:bodyPr>
            <a:normAutofit/>
          </a:bodyPr>
          <a:lstStyle/>
          <a:p>
            <a:pPr algn="ctr"/>
            <a:r>
              <a:rPr lang="en-US" b="1" dirty="0">
                <a:latin typeface="Times New Roman" panose="02020603050405020304" pitchFamily="18" charset="0"/>
                <a:cs typeface="Times New Roman" panose="02020603050405020304" pitchFamily="18" charset="0"/>
              </a:rPr>
              <a:t>Results  </a:t>
            </a:r>
          </a:p>
        </p:txBody>
      </p:sp>
      <p:sp>
        <p:nvSpPr>
          <p:cNvPr id="10" name="Content Placeholder 9">
            <a:extLst>
              <a:ext uri="{FF2B5EF4-FFF2-40B4-BE49-F238E27FC236}">
                <a16:creationId xmlns:a16="http://schemas.microsoft.com/office/drawing/2014/main" id="{5FC27710-F310-2159-E403-82EE3265E659}"/>
              </a:ext>
            </a:extLst>
          </p:cNvPr>
          <p:cNvSpPr>
            <a:spLocks noGrp="1"/>
          </p:cNvSpPr>
          <p:nvPr>
            <p:ph sz="half" idx="1"/>
          </p:nvPr>
        </p:nvSpPr>
        <p:spPr>
          <a:xfrm>
            <a:off x="258792" y="1104180"/>
            <a:ext cx="6142008" cy="5546785"/>
          </a:xfrm>
        </p:spPr>
        <p:txBody>
          <a:bodyPr/>
          <a:lstStyle/>
          <a:p>
            <a:endParaRPr lang="en-US" dirty="0"/>
          </a:p>
          <a:p>
            <a:endParaRPr lang="en-US" dirty="0"/>
          </a:p>
        </p:txBody>
      </p:sp>
      <p:sp>
        <p:nvSpPr>
          <p:cNvPr id="16" name="Rectangle 2">
            <a:extLst>
              <a:ext uri="{FF2B5EF4-FFF2-40B4-BE49-F238E27FC236}">
                <a16:creationId xmlns:a16="http://schemas.microsoft.com/office/drawing/2014/main" id="{FDC673CA-D8D7-F2B2-7523-C665962162D1}"/>
              </a:ext>
            </a:extLst>
          </p:cNvPr>
          <p:cNvSpPr>
            <a:spLocks noChangeArrowheads="1"/>
          </p:cNvSpPr>
          <p:nvPr/>
        </p:nvSpPr>
        <p:spPr bwMode="auto">
          <a:xfrm>
            <a:off x="134227" y="1250791"/>
            <a:ext cx="341606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a:t>
            </a:r>
            <a:r>
              <a:rPr lang="en-US" altLang="en-US" sz="2000" b="1" dirty="0">
                <a:latin typeface="Times New Roman" panose="02020603050405020304" pitchFamily="18" charset="0"/>
                <a:ea typeface="Calibri" panose="020F0502020204030204" pitchFamily="34" charset="0"/>
                <a:cs typeface="Times New Roman" panose="02020603050405020304" pitchFamily="18" charset="0"/>
              </a:rPr>
              <a:t>ochastic Frontier Model </a:t>
            </a:r>
            <a:r>
              <a:rPr kumimoji="0" lang="en-US" altLang="en-US" sz="20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2000" b="1" i="0" u="none" strike="noStrike" cap="none" normalizeH="0" baseline="0" dirty="0">
              <a:ln>
                <a:noFill/>
              </a:ln>
              <a:solidFill>
                <a:schemeClr val="tx1"/>
              </a:solidFill>
              <a:effectLst/>
            </a:endParaRPr>
          </a:p>
        </p:txBody>
      </p:sp>
      <p:sp>
        <p:nvSpPr>
          <p:cNvPr id="18" name="TextBox 17">
            <a:extLst>
              <a:ext uri="{FF2B5EF4-FFF2-40B4-BE49-F238E27FC236}">
                <a16:creationId xmlns:a16="http://schemas.microsoft.com/office/drawing/2014/main" id="{B36E5A54-B9F4-6889-A043-0510CACDE063}"/>
              </a:ext>
            </a:extLst>
          </p:cNvPr>
          <p:cNvSpPr txBox="1"/>
          <p:nvPr/>
        </p:nvSpPr>
        <p:spPr>
          <a:xfrm>
            <a:off x="258792" y="5384488"/>
            <a:ext cx="7839341" cy="369332"/>
          </a:xfrm>
          <a:prstGeom prst="rect">
            <a:avLst/>
          </a:prstGeom>
          <a:noFill/>
        </p:spPr>
        <p:txBody>
          <a:bodyPr wrap="square">
            <a:spAutoFit/>
          </a:bodyPr>
          <a:lstStyle/>
          <a:p>
            <a:r>
              <a:rPr lang="en-US" b="0" i="0" u="none" strike="noStrike" baseline="0" dirty="0">
                <a:latin typeface="Times New Roman" panose="02020603050405020304" pitchFamily="18" charset="0"/>
                <a:cs typeface="Times New Roman" panose="02020603050405020304" pitchFamily="18" charset="0"/>
              </a:rPr>
              <a:t>***, **, * are significant at 1%, 5%, 10% levels, respectively</a:t>
            </a:r>
            <a:endParaRPr lang="en-US" dirty="0">
              <a:latin typeface="Times New Roman" panose="02020603050405020304" pitchFamily="18" charset="0"/>
              <a:cs typeface="Times New Roman" panose="02020603050405020304" pitchFamily="18" charset="0"/>
            </a:endParaRPr>
          </a:p>
        </p:txBody>
      </p:sp>
      <p:sp>
        <p:nvSpPr>
          <p:cNvPr id="22" name="Slide Number Placeholder 21">
            <a:extLst>
              <a:ext uri="{FF2B5EF4-FFF2-40B4-BE49-F238E27FC236}">
                <a16:creationId xmlns:a16="http://schemas.microsoft.com/office/drawing/2014/main" id="{3B8F7D42-E56B-47EA-8F26-BED2388CDD80}"/>
              </a:ext>
            </a:extLst>
          </p:cNvPr>
          <p:cNvSpPr>
            <a:spLocks noGrp="1"/>
          </p:cNvSpPr>
          <p:nvPr>
            <p:ph type="sldNum" sz="quarter" idx="12"/>
          </p:nvPr>
        </p:nvSpPr>
        <p:spPr/>
        <p:txBody>
          <a:bodyPr/>
          <a:lstStyle/>
          <a:p>
            <a:fld id="{EEADF1FD-FA90-4F99-98C0-547413FE9534}" type="slidenum">
              <a:rPr lang="en-US" smtClean="0"/>
              <a:t>9</a:t>
            </a:fld>
            <a:endParaRPr lang="en-US"/>
          </a:p>
        </p:txBody>
      </p:sp>
      <p:graphicFrame>
        <p:nvGraphicFramePr>
          <p:cNvPr id="5" name="Table 4">
            <a:extLst>
              <a:ext uri="{FF2B5EF4-FFF2-40B4-BE49-F238E27FC236}">
                <a16:creationId xmlns:a16="http://schemas.microsoft.com/office/drawing/2014/main" id="{CAD98537-097D-4E2D-BCE2-230A247086AC}"/>
              </a:ext>
            </a:extLst>
          </p:cNvPr>
          <p:cNvGraphicFramePr>
            <a:graphicFrameLocks noGrp="1"/>
          </p:cNvGraphicFramePr>
          <p:nvPr>
            <p:extLst>
              <p:ext uri="{D42A27DB-BD31-4B8C-83A1-F6EECF244321}">
                <p14:modId xmlns:p14="http://schemas.microsoft.com/office/powerpoint/2010/main" val="3653416075"/>
              </p:ext>
            </p:extLst>
          </p:nvPr>
        </p:nvGraphicFramePr>
        <p:xfrm>
          <a:off x="170054" y="1841087"/>
          <a:ext cx="10515600" cy="3480331"/>
        </p:xfrm>
        <a:graphic>
          <a:graphicData uri="http://schemas.openxmlformats.org/drawingml/2006/table">
            <a:tbl>
              <a:tblPr/>
              <a:tblGrid>
                <a:gridCol w="4876079">
                  <a:extLst>
                    <a:ext uri="{9D8B030D-6E8A-4147-A177-3AD203B41FA5}">
                      <a16:colId xmlns:a16="http://schemas.microsoft.com/office/drawing/2014/main" val="1753163664"/>
                    </a:ext>
                  </a:extLst>
                </a:gridCol>
                <a:gridCol w="1693334">
                  <a:extLst>
                    <a:ext uri="{9D8B030D-6E8A-4147-A177-3AD203B41FA5}">
                      <a16:colId xmlns:a16="http://schemas.microsoft.com/office/drawing/2014/main" val="2763114718"/>
                    </a:ext>
                  </a:extLst>
                </a:gridCol>
                <a:gridCol w="1998133">
                  <a:extLst>
                    <a:ext uri="{9D8B030D-6E8A-4147-A177-3AD203B41FA5}">
                      <a16:colId xmlns:a16="http://schemas.microsoft.com/office/drawing/2014/main" val="1664273821"/>
                    </a:ext>
                  </a:extLst>
                </a:gridCol>
                <a:gridCol w="1948054">
                  <a:extLst>
                    <a:ext uri="{9D8B030D-6E8A-4147-A177-3AD203B41FA5}">
                      <a16:colId xmlns:a16="http://schemas.microsoft.com/office/drawing/2014/main" val="3843970643"/>
                    </a:ext>
                  </a:extLst>
                </a:gridCol>
              </a:tblGrid>
              <a:tr h="450909">
                <a:tc>
                  <a:txBody>
                    <a:bodyPr/>
                    <a:lstStyle/>
                    <a:p>
                      <a:pPr marL="0" marR="0" algn="just">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Quantity of eggs (crates)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Parameters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Coefficient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 p-value</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262274"/>
                  </a:ext>
                </a:extLst>
              </a:tr>
              <a:tr h="634973">
                <a:tc>
                  <a:txBody>
                    <a:bodyPr/>
                    <a:lstStyle/>
                    <a:p>
                      <a:pPr marL="0" marR="0" algn="just">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Total feed consumed per 1000 birds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β</a:t>
                      </a:r>
                      <a:r>
                        <a:rPr lang="en-US" sz="2000" baseline="-25000" dirty="0">
                          <a:effectLst/>
                          <a:latin typeface="Times New Roman" panose="02020603050405020304" pitchFamily="18" charset="0"/>
                          <a:ea typeface="Calibri" panose="020F0502020204030204" pitchFamily="34" charset="0"/>
                          <a:cs typeface="Arial" panose="020B0604020202020204" pitchFamily="34" charset="0"/>
                        </a:rPr>
                        <a:t>1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0.288 ***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330289902"/>
                  </a:ext>
                </a:extLst>
              </a:tr>
              <a:tr h="450909">
                <a:tc>
                  <a:txBody>
                    <a:bodyPr/>
                    <a:lstStyle/>
                    <a:p>
                      <a:pPr marL="0" marR="0" algn="just">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Total Vaccines given per 1000 birds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β</a:t>
                      </a:r>
                      <a:r>
                        <a:rPr lang="en-US" sz="2000" baseline="-25000" dirty="0">
                          <a:effectLst/>
                          <a:latin typeface="Times New Roman" panose="02020603050405020304" pitchFamily="18" charset="0"/>
                          <a:ea typeface="Calibri" panose="020F0502020204030204" pitchFamily="34" charset="0"/>
                          <a:cs typeface="Arial" panose="020B0604020202020204" pitchFamily="34" charset="0"/>
                        </a:rPr>
                        <a:t>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0.318**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0.035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extLst>
                  <a:ext uri="{0D108BD9-81ED-4DB2-BD59-A6C34878D82A}">
                    <a16:rowId xmlns:a16="http://schemas.microsoft.com/office/drawing/2014/main" val="504229353"/>
                  </a:ext>
                </a:extLst>
              </a:tr>
              <a:tr h="450909">
                <a:tc>
                  <a:txBody>
                    <a:bodyPr/>
                    <a:lstStyle/>
                    <a:p>
                      <a:pPr marL="0" marR="0" algn="just">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Total water consumed per 1000 birds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β</a:t>
                      </a:r>
                      <a:r>
                        <a:rPr lang="en-US" sz="2000" baseline="-25000" dirty="0">
                          <a:effectLst/>
                          <a:latin typeface="Times New Roman" panose="02020603050405020304" pitchFamily="18" charset="0"/>
                          <a:ea typeface="Calibri" panose="020F0502020204030204" pitchFamily="34" charset="0"/>
                          <a:cs typeface="Arial" panose="020B0604020202020204" pitchFamily="34" charset="0"/>
                        </a:rPr>
                        <a:t>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-0.058***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0.002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extLst>
                  <a:ext uri="{0D108BD9-81ED-4DB2-BD59-A6C34878D82A}">
                    <a16:rowId xmlns:a16="http://schemas.microsoft.com/office/drawing/2014/main" val="3826075128"/>
                  </a:ext>
                </a:extLst>
              </a:tr>
              <a:tr h="590813">
                <a:tc>
                  <a:txBody>
                    <a:bodyPr/>
                    <a:lstStyle/>
                    <a:p>
                      <a:pPr marL="0" marR="0" algn="just">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Deworming and other drugs per 1000 birds</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β</a:t>
                      </a:r>
                      <a:r>
                        <a:rPr lang="en-US" sz="2000" baseline="-25000" dirty="0">
                          <a:effectLst/>
                          <a:latin typeface="Times New Roman" panose="02020603050405020304" pitchFamily="18" charset="0"/>
                          <a:ea typeface="Calibri" panose="020F0502020204030204" pitchFamily="34" charset="0"/>
                          <a:cs typeface="Arial" panose="020B0604020202020204" pitchFamily="34" charset="0"/>
                        </a:rPr>
                        <a:t>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0.229***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extLst>
                  <a:ext uri="{0D108BD9-81ED-4DB2-BD59-A6C34878D82A}">
                    <a16:rowId xmlns:a16="http://schemas.microsoft.com/office/drawing/2014/main" val="2358658490"/>
                  </a:ext>
                </a:extLst>
              </a:tr>
              <a:tr h="450909">
                <a:tc>
                  <a:txBody>
                    <a:bodyPr/>
                    <a:lstStyle/>
                    <a:p>
                      <a:pPr marL="0" marR="0" algn="just">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Labour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β</a:t>
                      </a:r>
                      <a:r>
                        <a:rPr lang="en-US" sz="2000" baseline="-25000" dirty="0">
                          <a:effectLst/>
                          <a:latin typeface="Times New Roman" panose="02020603050405020304" pitchFamily="18" charset="0"/>
                          <a:ea typeface="Calibri" panose="020F0502020204030204" pitchFamily="34" charset="0"/>
                          <a:cs typeface="Arial" panose="020B0604020202020204" pitchFamily="34" charset="0"/>
                        </a:rPr>
                        <a:t>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0.007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0.342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a:noFill/>
                    </a:lnB>
                  </a:tcPr>
                </a:tc>
                <a:extLst>
                  <a:ext uri="{0D108BD9-81ED-4DB2-BD59-A6C34878D82A}">
                    <a16:rowId xmlns:a16="http://schemas.microsoft.com/office/drawing/2014/main" val="1347199469"/>
                  </a:ext>
                </a:extLst>
              </a:tr>
              <a:tr h="450909">
                <a:tc>
                  <a:txBody>
                    <a:bodyPr/>
                    <a:lstStyle/>
                    <a:p>
                      <a:pPr marL="0" marR="0" algn="just">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Constant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000" dirty="0">
                        <a:effectLst/>
                        <a:latin typeface="Calibri" panose="020F0502020204030204" pitchFamily="34" charset="0"/>
                        <a:cs typeface="Arial" panose="020B0604020202020204" pitchFamily="34"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Arial" panose="020B0604020202020204" pitchFamily="34" charset="0"/>
                        </a:rPr>
                        <a:t>0.076***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Arial" panose="020B0604020202020204" pitchFamily="34" charset="0"/>
                        </a:rPr>
                        <a:t>0.000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822994"/>
                  </a:ext>
                </a:extLst>
              </a:tr>
            </a:tbl>
          </a:graphicData>
        </a:graphic>
      </p:graphicFrame>
    </p:spTree>
    <p:extLst>
      <p:ext uri="{BB962C8B-B14F-4D97-AF65-F5344CB8AC3E}">
        <p14:creationId xmlns:p14="http://schemas.microsoft.com/office/powerpoint/2010/main" val="16742415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26205</TotalTime>
  <Words>1332</Words>
  <Application>Microsoft Office PowerPoint</Application>
  <PresentationFormat>Widescreen</PresentationFormat>
  <Paragraphs>257</Paragraphs>
  <Slides>20</Slides>
  <Notes>10</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Aptos</vt:lpstr>
      <vt:lpstr>Aptos Display</vt:lpstr>
      <vt:lpstr>Arial</vt:lpstr>
      <vt:lpstr>Calibri</vt:lpstr>
      <vt:lpstr>Cambria Math</vt:lpstr>
      <vt:lpstr>Times New Roman</vt:lpstr>
      <vt:lpstr>Office Theme</vt:lpstr>
      <vt:lpstr>Viral Disease Control Strategies’ Effect on Technical Efficiency of Layer Farmers in the Bono Region of Ghana </vt:lpstr>
      <vt:lpstr>Problem</vt:lpstr>
      <vt:lpstr>Methodology </vt:lpstr>
      <vt:lpstr>Variables Included in the Analysis</vt:lpstr>
      <vt:lpstr>Socio-economic characteristics </vt:lpstr>
      <vt:lpstr>Results </vt:lpstr>
      <vt:lpstr>Results   </vt:lpstr>
      <vt:lpstr>Results  </vt:lpstr>
      <vt:lpstr>Results  </vt:lpstr>
      <vt:lpstr>Results </vt:lpstr>
      <vt:lpstr>Results  </vt:lpstr>
      <vt:lpstr>Conclusions </vt:lpstr>
      <vt:lpstr>Recommendations</vt:lpstr>
      <vt:lpstr>What’s Next?</vt:lpstr>
      <vt:lpstr>Acknowledgement</vt:lpstr>
      <vt:lpstr>Field Photos </vt:lpstr>
      <vt:lpstr>Field Photos </vt:lpstr>
      <vt:lpstr>Field Photos </vt:lpstr>
      <vt:lpstr>PowerPoint Presentation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Viral Disease Control Strategies Effect on Technical Efficiency of Layer Farmers in the Bono Region of Ghana</dc:title>
  <dc:creator>Desmond Junior</dc:creator>
  <cp:lastModifiedBy>Kimani, Judy (ILRI)</cp:lastModifiedBy>
  <cp:revision>54</cp:revision>
  <cp:lastPrinted>2024-07-10T13:34:58Z</cp:lastPrinted>
  <dcterms:created xsi:type="dcterms:W3CDTF">2024-06-20T15:55:48Z</dcterms:created>
  <dcterms:modified xsi:type="dcterms:W3CDTF">2025-10-13T17:17:15Z</dcterms:modified>
</cp:coreProperties>
</file>