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15"/>
  </p:notesMasterIdLst>
  <p:handoutMasterIdLst>
    <p:handoutMasterId r:id="rId16"/>
  </p:handoutMasterIdLst>
  <p:sldIdLst>
    <p:sldId id="263" r:id="rId3"/>
    <p:sldId id="258" r:id="rId4"/>
    <p:sldId id="266" r:id="rId5"/>
    <p:sldId id="267" r:id="rId6"/>
    <p:sldId id="268" r:id="rId7"/>
    <p:sldId id="336" r:id="rId8"/>
    <p:sldId id="269" r:id="rId9"/>
    <p:sldId id="272" r:id="rId10"/>
    <p:sldId id="333" r:id="rId11"/>
    <p:sldId id="273" r:id="rId12"/>
    <p:sldId id="334" r:id="rId13"/>
    <p:sldId id="265" r:id="rId14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624" userDrawn="1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672" userDrawn="1">
          <p15:clr>
            <a:srgbClr val="A4A3A4"/>
          </p15:clr>
        </p15:guide>
        <p15:guide id="4" orient="horz" pos="9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rnkwa, Victorine (CIP-SSA)" initials="FV(" lastIdx="8" clrIdx="0">
    <p:extLst>
      <p:ext uri="{19B8F6BF-5375-455C-9EA6-DF929625EA0E}">
        <p15:presenceInfo xmlns:p15="http://schemas.microsoft.com/office/powerpoint/2012/main" userId="S::V.Fornkwa@cgiar.org::ba0c96b5-f7ad-482d-a868-ae38c9e348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0E00"/>
    <a:srgbClr val="CC3300"/>
    <a:srgbClr val="663300"/>
    <a:srgbClr val="853301"/>
    <a:srgbClr val="6F2B01"/>
    <a:srgbClr val="572201"/>
    <a:srgbClr val="9A2500"/>
    <a:srgbClr val="8A2B00"/>
    <a:srgbClr val="A22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51" autoAdjust="0"/>
    <p:restoredTop sz="94608" autoAdjust="0"/>
  </p:normalViewPr>
  <p:slideViewPr>
    <p:cSldViewPr showGuides="1">
      <p:cViewPr varScale="1">
        <p:scale>
          <a:sx n="59" d="100"/>
          <a:sy n="59" d="100"/>
        </p:scale>
        <p:origin x="1660" y="52"/>
      </p:cViewPr>
      <p:guideLst>
        <p:guide pos="624"/>
        <p:guide orient="horz" pos="2160"/>
        <p:guide orient="horz" pos="672"/>
        <p:guide orient="horz" pos="9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9T15:47:02.023" idx="1">
    <p:pos x="10" y="10"/>
    <p:text>space out the points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9T15:49:17.864" idx="2">
    <p:pos x="10" y="10"/>
    <p:text>change the picture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9T15:50:39.449" idx="3">
    <p:pos x="10" y="10"/>
    <p:text>I divided the first point to make it clearer</p:text>
    <p:extLst>
      <p:ext uri="{C676402C-5697-4E1C-873F-D02D1690AC5C}">
        <p15:threadingInfo xmlns:p15="http://schemas.microsoft.com/office/powerpoint/2012/main" timeZoneBias="-60"/>
      </p:ext>
    </p:extLst>
  </p:cm>
  <p:cm authorId="1" dt="2020-08-19T15:52:54.965" idx="4">
    <p:pos x="5624" y="3340"/>
    <p:text>it's necessary  to highlight this point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9T15:53:45.949" idx="5">
    <p:pos x="5669" y="2932"/>
    <p:text>put in bold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9T15:54:21.712" idx="6">
    <p:pos x="3805" y="3048"/>
    <p:text>highlight, maybe in color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9T15:55:25.811" idx="7">
    <p:pos x="10" y="10"/>
    <p:text>space out the points</p:text>
    <p:extLst>
      <p:ext uri="{C676402C-5697-4E1C-873F-D02D1690AC5C}">
        <p15:threadingInfo xmlns:p15="http://schemas.microsoft.com/office/powerpoint/2012/main" timeZoneBias="-60"/>
      </p:ext>
    </p:extLst>
  </p:cm>
  <p:cm authorId="1" dt="2020-08-19T15:55:49.817" idx="8">
    <p:pos x="5572" y="3210"/>
    <p:text>highlight</p:text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3E5E9F7-88A1-45CF-BB9D-5E32EAF2156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CH"/>
              <a:t>BPA_PT_Consommation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C4EAD43-9B27-4260-BE6E-97A6393C7D6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00A35-F239-49F6-B34B-A5F3596CDF0A}" type="datetimeFigureOut">
              <a:rPr lang="fr-CH" smtClean="0"/>
              <a:t>06.07.2023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6CCB6A1-941C-4022-A328-2E6D70F827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CH"/>
              <a:t>Introduction à la pomme de terre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848C5E-2DBA-4903-8750-6AAF04A05B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D24D9-B880-4E37-913D-E4B988805130}" type="slidenum">
              <a:rPr lang="fr-CH" smtClean="0"/>
              <a:t>‹Nº›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29105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CH"/>
              <a:t>BPA_PT_Consommation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0512B-31F1-4CB5-9B80-1ECE7B85D732}" type="datetimeFigureOut">
              <a:rPr lang="fr-CH" smtClean="0"/>
              <a:t>06.07.2023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CH"/>
              <a:t>Introduction à la pomme de terre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E3EE1-17EA-46EF-A613-3340A1230959}" type="slidenum">
              <a:rPr lang="fr-CH" smtClean="0"/>
              <a:t>‹Nº›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7116554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489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502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1762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824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313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0189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jpg"/><Relationship Id="rId4" Type="http://schemas.openxmlformats.org/officeDocument/2006/relationships/theme" Target="../theme/theme1.xml"/><Relationship Id="rId9" Type="http://schemas.openxmlformats.org/officeDocument/2006/relationships/image" Target="../media/image5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2971800" y="-7938"/>
            <a:ext cx="3124200" cy="211138"/>
          </a:xfrm>
          <a:prstGeom prst="rect">
            <a:avLst/>
          </a:prstGeom>
          <a:solidFill>
            <a:srgbClr val="F07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PE" altLang="es-PE"/>
          </a:p>
        </p:txBody>
      </p:sp>
      <p:sp>
        <p:nvSpPr>
          <p:cNvPr id="1029" name="Rectangle 7"/>
          <p:cNvSpPr>
            <a:spLocks noChangeArrowheads="1"/>
          </p:cNvSpPr>
          <p:nvPr userDrawn="1"/>
        </p:nvSpPr>
        <p:spPr bwMode="auto">
          <a:xfrm>
            <a:off x="0" y="-7938"/>
            <a:ext cx="3048000" cy="211138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PE" altLang="es-PE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F47558F7-AFE9-184C-9B7E-2705EBF51F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25681" b="-6243"/>
          <a:stretch/>
        </p:blipFill>
        <p:spPr>
          <a:xfrm>
            <a:off x="5473060" y="645889"/>
            <a:ext cx="1245880" cy="577444"/>
          </a:xfrm>
          <a:prstGeom prst="rect">
            <a:avLst/>
          </a:prstGeom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FB5B03E-23DB-A548-B5CB-B5D15E6AC68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48489" y="699457"/>
            <a:ext cx="927911" cy="523876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92B2251C-7F78-8140-BDB4-428D8EFCEA8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24729" y="724530"/>
            <a:ext cx="1641013" cy="417160"/>
          </a:xfrm>
          <a:prstGeom prst="rect">
            <a:avLst/>
          </a:prstGeom>
        </p:spPr>
      </p:pic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58BD6A7E-4492-C941-BC93-A86F9A560BC5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70941" y="645889"/>
            <a:ext cx="1411414" cy="523876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59D6E12A-CB13-E148-959C-85F894094951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934200" y="621556"/>
            <a:ext cx="1245880" cy="5564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5F5F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/>
        </p:nvSpPr>
        <p:spPr bwMode="auto">
          <a:xfrm>
            <a:off x="3044825" y="6646863"/>
            <a:ext cx="6091238" cy="211137"/>
          </a:xfrm>
          <a:prstGeom prst="rect">
            <a:avLst/>
          </a:prstGeom>
          <a:solidFill>
            <a:srgbClr val="F07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PE" altLang="es-PE"/>
          </a:p>
        </p:txBody>
      </p:sp>
      <p:sp>
        <p:nvSpPr>
          <p:cNvPr id="2051" name="Line 10"/>
          <p:cNvSpPr>
            <a:spLocks noChangeShapeType="1"/>
          </p:cNvSpPr>
          <p:nvPr/>
        </p:nvSpPr>
        <p:spPr bwMode="auto">
          <a:xfrm>
            <a:off x="950913" y="2290763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2971800" y="-7938"/>
            <a:ext cx="3124200" cy="211138"/>
          </a:xfrm>
          <a:prstGeom prst="rect">
            <a:avLst/>
          </a:prstGeom>
          <a:solidFill>
            <a:srgbClr val="F07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PE" altLang="es-PE"/>
          </a:p>
        </p:txBody>
      </p:sp>
      <p:sp>
        <p:nvSpPr>
          <p:cNvPr id="1029" name="Rectangle 7"/>
          <p:cNvSpPr>
            <a:spLocks noChangeArrowheads="1"/>
          </p:cNvSpPr>
          <p:nvPr userDrawn="1"/>
        </p:nvSpPr>
        <p:spPr bwMode="auto">
          <a:xfrm>
            <a:off x="0" y="-7938"/>
            <a:ext cx="3048000" cy="211138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PE" alt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5F5F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hyperlink" Target="https://www.cgiar.org/funders" TargetMode="Externa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bushes and trees&#10;&#10;Description automatically generated">
            <a:extLst>
              <a:ext uri="{FF2B5EF4-FFF2-40B4-BE49-F238E27FC236}">
                <a16:creationId xmlns:a16="http://schemas.microsoft.com/office/drawing/2014/main" id="{9B7F71CC-B6C9-49DD-90A6-8774A7C67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56683"/>
            <a:ext cx="9144000" cy="4215384"/>
          </a:xfrm>
          <a:prstGeom prst="rect">
            <a:avLst/>
          </a:prstGeom>
        </p:spPr>
      </p:pic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0" y="1782763"/>
            <a:ext cx="9144000" cy="5089303"/>
            <a:chOff x="0" y="1782763"/>
            <a:chExt cx="9144000" cy="5089303"/>
          </a:xfrm>
        </p:grpSpPr>
        <p:sp>
          <p:nvSpPr>
            <p:cNvPr id="7" name="Rectángulo 6"/>
            <p:cNvSpPr/>
            <p:nvPr/>
          </p:nvSpPr>
          <p:spPr>
            <a:xfrm>
              <a:off x="0" y="6476999"/>
              <a:ext cx="9144000" cy="395067"/>
            </a:xfrm>
            <a:prstGeom prst="rect">
              <a:avLst/>
            </a:prstGeom>
            <a:solidFill>
              <a:srgbClr val="CC3300">
                <a:alpha val="6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PE" dirty="0"/>
            </a:p>
          </p:txBody>
        </p:sp>
        <p:sp>
          <p:nvSpPr>
            <p:cNvPr id="14" name="Rectángulo 13"/>
            <p:cNvSpPr/>
            <p:nvPr/>
          </p:nvSpPr>
          <p:spPr>
            <a:xfrm>
              <a:off x="0" y="1782763"/>
              <a:ext cx="9144000" cy="1557337"/>
            </a:xfrm>
            <a:prstGeom prst="rect">
              <a:avLst/>
            </a:prstGeom>
            <a:solidFill>
              <a:srgbClr val="8E0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PE" dirty="0"/>
            </a:p>
          </p:txBody>
        </p:sp>
      </p:grpSp>
      <p:sp>
        <p:nvSpPr>
          <p:cNvPr id="17" name="CuadroTexto 16"/>
          <p:cNvSpPr txBox="1"/>
          <p:nvPr/>
        </p:nvSpPr>
        <p:spPr>
          <a:xfrm>
            <a:off x="990600" y="2299821"/>
            <a:ext cx="80756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800" b="1" dirty="0">
                <a:solidFill>
                  <a:schemeClr val="bg1"/>
                </a:solidFill>
                <a:cs typeface="Arial" panose="020B0604020202020204" pitchFamily="34" charset="0"/>
              </a:rPr>
              <a:t>MODULE 1: </a:t>
            </a:r>
            <a:r>
              <a:rPr lang="fr-FR" sz="2800" dirty="0">
                <a:solidFill>
                  <a:schemeClr val="bg1"/>
                </a:solidFill>
                <a:cs typeface="Arial" panose="020B0604020202020204" pitchFamily="34" charset="0"/>
              </a:rPr>
              <a:t>Introduction à la pomme de terre</a:t>
            </a:r>
            <a:endParaRPr 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9ACA36-3DAF-2449-B1D5-751B42345D8F}"/>
              </a:ext>
            </a:extLst>
          </p:cNvPr>
          <p:cNvSpPr txBox="1"/>
          <p:nvPr/>
        </p:nvSpPr>
        <p:spPr>
          <a:xfrm>
            <a:off x="10448365" y="55805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PE" dirty="0"/>
          </a:p>
        </p:txBody>
      </p:sp>
      <p:sp>
        <p:nvSpPr>
          <p:cNvPr id="16" name="Text Box 8">
            <a:extLst>
              <a:ext uri="{FF2B5EF4-FFF2-40B4-BE49-F238E27FC236}">
                <a16:creationId xmlns:a16="http://schemas.microsoft.com/office/drawing/2014/main" id="{0CDC0D7F-B333-6F42-927D-C41A8520F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8" y="6536419"/>
            <a:ext cx="90979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es-PE" sz="1200" kern="1700" spc="600" dirty="0">
                <a:solidFill>
                  <a:schemeClr val="bg1"/>
                </a:solidFill>
              </a:rPr>
              <a:t>CIP CAMEROUN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660400" y="1295400"/>
            <a:ext cx="7823200" cy="46482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endParaRPr lang="fr-FR" sz="3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F614EA-15A3-4207-A575-F6F2625E5BCD}"/>
              </a:ext>
            </a:extLst>
          </p:cNvPr>
          <p:cNvSpPr/>
          <p:nvPr/>
        </p:nvSpPr>
        <p:spPr>
          <a:xfrm>
            <a:off x="935318" y="1447800"/>
            <a:ext cx="81534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BE" sz="2200" b="1" i="1" dirty="0"/>
              <a:t>Stade 3 : De l’initiation des tubercules à la fin de la croissance foliaire</a:t>
            </a:r>
          </a:p>
          <a:p>
            <a:pPr marL="0" indent="0">
              <a:buNone/>
            </a:pPr>
            <a:endParaRPr lang="en-US" sz="2200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200" dirty="0"/>
              <a:t>Période de floraison qui marque la fin de la croissance foliaire.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200" dirty="0"/>
              <a:t>Plus aucune autre tige ou feuille n’est formée.</a:t>
            </a:r>
          </a:p>
          <a:p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200" u="sng" dirty="0"/>
              <a:t>Faire le buttage et traiter la parcelle</a:t>
            </a:r>
            <a:r>
              <a:rPr lang="fr-BE" sz="2200" dirty="0"/>
              <a:t>.</a:t>
            </a:r>
          </a:p>
          <a:p>
            <a:pPr marL="0" lv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D34CF72-7B7D-F749-8B55-F222BB72D8D5}"/>
              </a:ext>
            </a:extLst>
          </p:cNvPr>
          <p:cNvSpPr txBox="1">
            <a:spLocks/>
          </p:cNvSpPr>
          <p:nvPr/>
        </p:nvSpPr>
        <p:spPr>
          <a:xfrm>
            <a:off x="909918" y="636494"/>
            <a:ext cx="86487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fr-FR" sz="3000" dirty="0">
                <a:solidFill>
                  <a:srgbClr val="8E0E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Comprendre le cycle productif de la PDT</a:t>
            </a:r>
            <a:endParaRPr lang="fr-FR" sz="3000" u="sng" dirty="0">
              <a:solidFill>
                <a:srgbClr val="8E0E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566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09600"/>
            <a:ext cx="7696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fr-FR" sz="3000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Comprendre le cycle productif de la PDT</a:t>
            </a:r>
            <a:endParaRPr lang="fr-FR" sz="3000" u="sng" dirty="0">
              <a:solidFill>
                <a:srgbClr val="8E0E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60400" y="1295400"/>
            <a:ext cx="7823200" cy="46482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endParaRPr lang="fr-FR" sz="3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F614EA-15A3-4207-A575-F6F2625E5BCD}"/>
              </a:ext>
            </a:extLst>
          </p:cNvPr>
          <p:cNvSpPr/>
          <p:nvPr/>
        </p:nvSpPr>
        <p:spPr>
          <a:xfrm>
            <a:off x="914400" y="1295400"/>
            <a:ext cx="7569200" cy="5277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BE" sz="2200" b="1" i="1" dirty="0"/>
              <a:t>Stade 4 – Du grossissement des tubercules à la mort de la plante</a:t>
            </a:r>
            <a:endParaRPr lang="en-US" sz="22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/>
              <a:t>Période de maturation de la PDT, les feuilles jaunissent et meurent naturellement.</a:t>
            </a:r>
            <a:endParaRPr lang="en-US" sz="22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/>
              <a:t>La plante arrête de croitre permettant ainsi le grossissement des tubercules.</a:t>
            </a:r>
            <a:endParaRPr lang="en-US" sz="22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/>
              <a:t>Le rendement maximal ne peut s’obtenir qu’en laissant la plante mourir naturellement.</a:t>
            </a:r>
            <a:endParaRPr lang="en-US" sz="22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u="sng" dirty="0"/>
              <a:t>Les traitements fongicides se poursuivent en cas de besoin mais ils doivent être arrêtés 2-3 semaines avant la date prévue de récolte</a:t>
            </a:r>
            <a:r>
              <a:rPr lang="fr-BE" sz="2200" dirty="0"/>
              <a:t>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16980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5289550"/>
            <a:ext cx="9144000" cy="1568450"/>
          </a:xfrm>
          <a:prstGeom prst="rect">
            <a:avLst/>
          </a:prstGeom>
          <a:solidFill>
            <a:srgbClr val="8E0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P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BD05D3-0A42-3340-9B1A-E26B2189AF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76400" y="2848348"/>
            <a:ext cx="1309358" cy="10327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84B5378-1AFF-DA48-8C6A-92DE026C2C47}"/>
              </a:ext>
            </a:extLst>
          </p:cNvPr>
          <p:cNvSpPr txBox="1"/>
          <p:nvPr/>
        </p:nvSpPr>
        <p:spPr>
          <a:xfrm>
            <a:off x="3082776" y="988855"/>
            <a:ext cx="4876577" cy="2917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rgbClr val="663300"/>
                </a:solidFill>
              </a:rPr>
              <a:t>CIP is a research-for-development organization with a focus on potato, </a:t>
            </a:r>
            <a:r>
              <a:rPr lang="en-US" sz="1100" dirty="0" err="1">
                <a:solidFill>
                  <a:srgbClr val="663300"/>
                </a:solidFill>
              </a:rPr>
              <a:t>sweetpotato</a:t>
            </a:r>
            <a:r>
              <a:rPr lang="en-US" sz="1100" dirty="0">
                <a:solidFill>
                  <a:srgbClr val="663300"/>
                </a:solidFill>
              </a:rPr>
              <a:t> and Andean roots and tubers. It delivers innovative science-based solutions to enhance access to affordable nutritious food, foster inclusive sustainable business and employment growth, and drive the climate resilience of root and tuber agri-food systems. Headquartered in Lima, Peru, CIP has a research presence in more than 20 countries in Africa, Asia and Latin America.</a:t>
            </a:r>
          </a:p>
          <a:p>
            <a:pPr algn="just">
              <a:lnSpc>
                <a:spcPct val="120000"/>
              </a:lnSpc>
            </a:pPr>
            <a:r>
              <a:rPr lang="es-ES" sz="1100" dirty="0">
                <a:solidFill>
                  <a:srgbClr val="663300"/>
                </a:solidFill>
              </a:rPr>
              <a:t>www.cipotato.org</a:t>
            </a:r>
          </a:p>
          <a:p>
            <a:pPr algn="just">
              <a:lnSpc>
                <a:spcPct val="120000"/>
              </a:lnSpc>
            </a:pPr>
            <a:endParaRPr lang="es-ES" sz="1100" dirty="0">
              <a:solidFill>
                <a:srgbClr val="663300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en-US" sz="1100" b="1" dirty="0">
                <a:solidFill>
                  <a:srgbClr val="663300"/>
                </a:solidFill>
              </a:rPr>
              <a:t>CIP is a CGIAR research center</a:t>
            </a:r>
          </a:p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rgbClr val="663300"/>
                </a:solidFill>
              </a:rPr>
              <a:t>CGIAR is a global research partnership for a food-secure future. Its science is carried out by 15 research centers in close collaboration with hundreds of partners across the globe.</a:t>
            </a:r>
          </a:p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rgbClr val="663300"/>
                </a:solidFill>
              </a:rPr>
              <a:t>www.cgiar.org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8EDACC5-2E89-CE41-97D0-AD0E073723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1081087"/>
            <a:ext cx="1497305" cy="61912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09DDEEE-7401-964E-A6A1-04E6D77CA51E}"/>
              </a:ext>
            </a:extLst>
          </p:cNvPr>
          <p:cNvGrpSpPr/>
          <p:nvPr/>
        </p:nvGrpSpPr>
        <p:grpSpPr>
          <a:xfrm>
            <a:off x="1372398" y="5029200"/>
            <a:ext cx="8074553" cy="878397"/>
            <a:chOff x="903333" y="5029200"/>
            <a:chExt cx="8074553" cy="87839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0C56350-6648-E540-8FC6-646B9B65E13B}"/>
                </a:ext>
              </a:extLst>
            </p:cNvPr>
            <p:cNvSpPr/>
            <p:nvPr/>
          </p:nvSpPr>
          <p:spPr>
            <a:xfrm>
              <a:off x="903333" y="5029200"/>
              <a:ext cx="770726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CIP thanks all donors and organizations that globally support its work through their contributions to the CGIAR Trust Fund: 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www.cgiar.org/funders</a:t>
              </a:r>
              <a:endParaRPr lang="en-PE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7ED0361-AE11-7148-AC28-4EF66F6DCFEB}"/>
                </a:ext>
              </a:extLst>
            </p:cNvPr>
            <p:cNvSpPr txBox="1"/>
            <p:nvPr/>
          </p:nvSpPr>
          <p:spPr>
            <a:xfrm>
              <a:off x="1522151" y="5707542"/>
              <a:ext cx="745573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This publication is copyrighted by the International Potato Center (CIP). It is licensed for use under the Creative Commons Attribution 4.0 International License</a:t>
              </a:r>
              <a:r>
                <a:rPr lang="en-PE" sz="7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 </a:t>
              </a: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59F1CC7-D50A-1C4E-80B1-9FDDD2634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8676" y="5703279"/>
              <a:ext cx="567472" cy="200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962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23888"/>
            <a:ext cx="8178800" cy="7477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fr-FR" sz="3000" dirty="0">
                <a:solidFill>
                  <a:srgbClr val="8E0E00"/>
                </a:solidFill>
              </a:rPr>
              <a:t>Plan du Module 1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85800" y="1371600"/>
            <a:ext cx="7848600" cy="38100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pPr marL="895350" indent="-709613">
              <a:lnSpc>
                <a:spcPct val="150000"/>
              </a:lnSpc>
            </a:pPr>
            <a:r>
              <a:rPr lang="fr-FR" sz="2200" dirty="0">
                <a:solidFill>
                  <a:schemeClr val="tx1"/>
                </a:solidFill>
              </a:rPr>
              <a:t>1.1.	Importance de la pomme de terre</a:t>
            </a:r>
          </a:p>
          <a:p>
            <a:pPr marL="895350" indent="-709613">
              <a:lnSpc>
                <a:spcPct val="150000"/>
              </a:lnSpc>
            </a:pPr>
            <a:r>
              <a:rPr lang="fr-FR" sz="2200" dirty="0">
                <a:solidFill>
                  <a:schemeClr val="tx1"/>
                </a:solidFill>
              </a:rPr>
              <a:t>1.2.	Comprendre le cycle productif de la pomme de terre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83024" y="609600"/>
            <a:ext cx="8184776" cy="80374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en-US" sz="3000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</a:t>
            </a:r>
            <a:r>
              <a:rPr lang="en-US" sz="3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000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</a:t>
            </a:r>
            <a:r>
              <a:rPr lang="fr-FR" sz="3000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Importance de la pomme de terre </a:t>
            </a:r>
            <a:endParaRPr lang="fr-FR" sz="3000" u="sng" dirty="0">
              <a:solidFill>
                <a:srgbClr val="8E0E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60400" y="1295400"/>
            <a:ext cx="7823200" cy="46482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endParaRPr lang="fr-FR" sz="3200" dirty="0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BC7BC425-57E0-4EBB-A661-7BB3953CF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73" y="1440657"/>
            <a:ext cx="7688127" cy="450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646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96470" y="627222"/>
            <a:ext cx="7772400" cy="7477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fr-FR" sz="3000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Importance de la pomme de terre </a:t>
            </a:r>
            <a:endParaRPr lang="fr-FR" sz="3000" u="sng" dirty="0">
              <a:solidFill>
                <a:srgbClr val="8E0E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60400" y="1295400"/>
            <a:ext cx="7823200" cy="46482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endParaRPr lang="fr-FR" sz="3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F614EA-15A3-4207-A575-F6F2625E5BCD}"/>
              </a:ext>
            </a:extLst>
          </p:cNvPr>
          <p:cNvSpPr/>
          <p:nvPr/>
        </p:nvSpPr>
        <p:spPr>
          <a:xfrm>
            <a:off x="918882" y="1343558"/>
            <a:ext cx="7578165" cy="4600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/>
              <a:t>La pomme de terre est originaire des hautes montagnes de </a:t>
            </a:r>
            <a:r>
              <a:rPr lang="fr-BE" sz="2200" b="1" dirty="0"/>
              <a:t>l’Amérique du Sud </a:t>
            </a:r>
            <a:r>
              <a:rPr lang="fr-BE" sz="2200" dirty="0"/>
              <a:t>notamment au Pérou.</a:t>
            </a:r>
            <a:endParaRPr lang="en-US" sz="2200" dirty="0"/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/>
              <a:t>C’est la </a:t>
            </a:r>
            <a:r>
              <a:rPr lang="fr-BE" sz="2200" b="1" dirty="0"/>
              <a:t>troisième culture</a:t>
            </a:r>
            <a:r>
              <a:rPr lang="fr-BE" sz="2200" dirty="0"/>
              <a:t> la plus importante au monde pour l’alimentation humaine (après blé et riz).</a:t>
            </a:r>
            <a:endParaRPr lang="en-US" sz="2200" dirty="0"/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/>
              <a:t>Elle produit plus de calories par unité de surface et temps que n’importe quelle autre culture de montagne.</a:t>
            </a:r>
            <a:endParaRPr lang="en-US" sz="2200" dirty="0"/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/>
              <a:t>Les tubercules ont une teneur plus élevée en </a:t>
            </a:r>
            <a:r>
              <a:rPr lang="fr-BE" sz="2200" b="1" dirty="0"/>
              <a:t>protéines</a:t>
            </a:r>
            <a:r>
              <a:rPr lang="fr-BE" sz="2200" dirty="0"/>
              <a:t> (plus de 2% de la matière fraîche) que les autres cultures à racines et tubercules.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788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09600"/>
            <a:ext cx="8382000" cy="7477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fr-FR" sz="3000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Importance de la pomme de terre (suite)</a:t>
            </a:r>
            <a:endParaRPr lang="fr-FR" sz="3000" u="sng" dirty="0">
              <a:solidFill>
                <a:srgbClr val="8E0E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60400" y="1295400"/>
            <a:ext cx="7823200" cy="46482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endParaRPr lang="fr-FR" sz="3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F614EA-15A3-4207-A575-F6F2625E5BCD}"/>
              </a:ext>
            </a:extLst>
          </p:cNvPr>
          <p:cNvSpPr/>
          <p:nvPr/>
        </p:nvSpPr>
        <p:spPr>
          <a:xfrm>
            <a:off x="914400" y="1371600"/>
            <a:ext cx="7467600" cy="307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/>
              <a:t>Ils sont aussi riches en vitamines. Par ex., 2 tubercules moyens peuvent satisfaire les besoins journaliers d’un adulte en </a:t>
            </a:r>
            <a:r>
              <a:rPr lang="fr-BE" sz="2200" b="1" dirty="0"/>
              <a:t>vitamine C</a:t>
            </a:r>
            <a:r>
              <a:rPr lang="fr-BE" sz="2200" dirty="0"/>
              <a:t>.</a:t>
            </a:r>
            <a:endParaRPr lang="en-US" sz="2200" dirty="0"/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/>
              <a:t>La PDT a une teneur élevée en Potassium(K), un nutriment important pour la santé humaine (pression artérielle, les os et les muscles)</a:t>
            </a:r>
          </a:p>
        </p:txBody>
      </p:sp>
    </p:spTree>
    <p:extLst>
      <p:ext uri="{BB962C8B-B14F-4D97-AF65-F5344CB8AC3E}">
        <p14:creationId xmlns:p14="http://schemas.microsoft.com/office/powerpoint/2010/main" val="1950890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23888"/>
            <a:ext cx="8229600" cy="7477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fr-FR" sz="3000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Importance de la pomme de terre (suite)</a:t>
            </a:r>
            <a:endParaRPr lang="fr-FR" sz="3000" u="sng" dirty="0">
              <a:solidFill>
                <a:srgbClr val="8E0E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60400" y="1295400"/>
            <a:ext cx="7823200" cy="46482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endParaRPr lang="fr-FR" sz="3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F614EA-15A3-4207-A575-F6F2625E5BCD}"/>
              </a:ext>
            </a:extLst>
          </p:cNvPr>
          <p:cNvSpPr/>
          <p:nvPr/>
        </p:nvSpPr>
        <p:spPr>
          <a:xfrm>
            <a:off x="914400" y="1371600"/>
            <a:ext cx="7772400" cy="3584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/>
              <a:t>Elle est aussi une source importante de fer et zinc, 2 microéléments importants pour les femmes allaitantes et la croissance des enfants.</a:t>
            </a:r>
            <a:endParaRPr lang="en-US" sz="2200" dirty="0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/>
              <a:t>La PDT est l’une des cultures les plus </a:t>
            </a:r>
            <a:r>
              <a:rPr lang="fr-BE" sz="2200" b="1" dirty="0"/>
              <a:t>rentables. </a:t>
            </a:r>
            <a:r>
              <a:rPr lang="fr-BE" sz="2200" dirty="0"/>
              <a:t>Elle permet ainsi aux producteurs d’améliorer leurs conditions de vie (belles habitations, bonnes écoles pour les enfants, bons soins de santé).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36449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62288" y="685800"/>
            <a:ext cx="5438512" cy="106504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en-US" sz="2800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2. </a:t>
            </a:r>
            <a:r>
              <a:rPr lang="fr-FR" sz="2800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Comprendre le cycle de production de la PDT</a:t>
            </a:r>
            <a:endParaRPr lang="fr-FR" sz="2800" u="sng" dirty="0">
              <a:solidFill>
                <a:srgbClr val="8E0E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2EDFC4-AC9F-4CD5-B94B-0322AAAF2A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92"/>
          <a:stretch/>
        </p:blipFill>
        <p:spPr>
          <a:xfrm>
            <a:off x="987686" y="1750842"/>
            <a:ext cx="7669072" cy="471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985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53727"/>
            <a:ext cx="8839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fr-FR" sz="3000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Comprendre le cycle productif de la PDT</a:t>
            </a:r>
            <a:endParaRPr lang="fr-FR" sz="3000" u="sng" dirty="0">
              <a:solidFill>
                <a:srgbClr val="8E0E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60400" y="1295400"/>
            <a:ext cx="7823200" cy="46482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endParaRPr lang="fr-FR" sz="3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F614EA-15A3-4207-A575-F6F2625E5BCD}"/>
              </a:ext>
            </a:extLst>
          </p:cNvPr>
          <p:cNvSpPr/>
          <p:nvPr/>
        </p:nvSpPr>
        <p:spPr>
          <a:xfrm>
            <a:off x="914400" y="1447800"/>
            <a:ext cx="752437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BE" sz="2200" b="1" i="1" dirty="0"/>
              <a:t>Stade 1 : De la plantation à la levée (2-4 semaines) </a:t>
            </a:r>
          </a:p>
          <a:p>
            <a:pPr marL="0" indent="0">
              <a:buNone/>
            </a:pPr>
            <a:endParaRPr lang="fr-BE" sz="2200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200" dirty="0"/>
              <a:t>Plusieurs facteurs :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fr-BE" sz="2200" dirty="0"/>
              <a:t>type et humidité du sol,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fr-BE" sz="2200" dirty="0"/>
              <a:t>âge physiologique des semences,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fr-BE" sz="2200" dirty="0"/>
              <a:t>profondeur de plantation, température du sol, etc.</a:t>
            </a:r>
          </a:p>
          <a:p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200" dirty="0"/>
              <a:t>Il est important de planter des tubercules ayant au moins 3 germes courts et gros.</a:t>
            </a:r>
          </a:p>
          <a:p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200" dirty="0"/>
              <a:t>Ce stade est extrêmement important car c’est l’un des facteurs déterminants du rendement.</a:t>
            </a:r>
          </a:p>
          <a:p>
            <a:pPr marL="0" lv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01102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09600"/>
            <a:ext cx="89154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r>
              <a:rPr lang="fr-FR" sz="3000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Comprendre le cycle productif de la PDT</a:t>
            </a:r>
            <a:endParaRPr lang="fr-FR" sz="3000" u="sng" dirty="0">
              <a:solidFill>
                <a:srgbClr val="8E0E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60400" y="1295400"/>
            <a:ext cx="7823200" cy="46482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endParaRPr lang="fr-FR" sz="3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F614EA-15A3-4207-A575-F6F2625E5BCD}"/>
              </a:ext>
            </a:extLst>
          </p:cNvPr>
          <p:cNvSpPr/>
          <p:nvPr/>
        </p:nvSpPr>
        <p:spPr>
          <a:xfrm>
            <a:off x="914400" y="1447800"/>
            <a:ext cx="75154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BE" sz="2200" b="1" i="1" dirty="0"/>
              <a:t>Stade 2 : De la levée à l’initiation des tubercules (2-4 semaines)</a:t>
            </a:r>
          </a:p>
          <a:p>
            <a:pPr marL="0" indent="0">
              <a:buNone/>
            </a:pPr>
            <a:endParaRPr lang="en-US" sz="2200" b="1" i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200" dirty="0"/>
              <a:t>Stade étroitement lié au type de variété utilisé (précoce ou tardive).</a:t>
            </a:r>
          </a:p>
          <a:p>
            <a:pPr marL="457200" indent="-457200">
              <a:buFontTx/>
              <a:buChar char="-"/>
            </a:pPr>
            <a:endParaRPr lang="en-US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200" dirty="0"/>
              <a:t>La dernière application d’engrais se passe durant ce stade. Les plants sont plus fragiles.</a:t>
            </a:r>
          </a:p>
          <a:p>
            <a:endParaRPr lang="fr-BE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200" dirty="0"/>
              <a:t>Par conséquent, </a:t>
            </a:r>
            <a:r>
              <a:rPr lang="fr-BE" sz="2200" u="sng" dirty="0"/>
              <a:t>il faut les protéger avec des pesticides</a:t>
            </a:r>
            <a:r>
              <a:rPr lang="fr-BE" sz="2200" dirty="0"/>
              <a:t>, en cas de besoin.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54284743"/>
      </p:ext>
    </p:extLst>
  </p:cSld>
  <p:clrMapOvr>
    <a:masterClrMapping/>
  </p:clrMapOvr>
</p:sld>
</file>

<file path=ppt/theme/theme1.xml><?xml version="1.0" encoding="utf-8"?>
<a:theme xmlns:a="http://schemas.openxmlformats.org/drawingml/2006/main" name="CIP_Presentation_template">
  <a:themeElements>
    <a:clrScheme name="CIP_Presentation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IP_Presentation_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IP_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IP_Presentation_template">
  <a:themeElements>
    <a:clrScheme name="CIP_Presentation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IP_Presentation_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IP_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Settings\clafosse\Local Settings\Temporary Internet Files\OLK243\CIP_Presentation_template.pot</Template>
  <TotalTime>1346</TotalTime>
  <Words>719</Words>
  <Application>Microsoft Office PowerPoint</Application>
  <PresentationFormat>Presentación en pantalla (4:3)</PresentationFormat>
  <Paragraphs>59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Courier New</vt:lpstr>
      <vt:lpstr>CIP_Presentation_template</vt:lpstr>
      <vt:lpstr>1_CIP_Presentation_template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International Potato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clafosse</dc:creator>
  <cp:lastModifiedBy>Portilla, Mishell (CIP)</cp:lastModifiedBy>
  <cp:revision>111</cp:revision>
  <cp:lastPrinted>2018-10-16T16:31:02Z</cp:lastPrinted>
  <dcterms:created xsi:type="dcterms:W3CDTF">2008-10-27T15:37:48Z</dcterms:created>
  <dcterms:modified xsi:type="dcterms:W3CDTF">2023-07-06T14:46:22Z</dcterms:modified>
</cp:coreProperties>
</file>