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handoutMasterIdLst>
    <p:handoutMasterId r:id="rId33"/>
  </p:handoutMasterIdLst>
  <p:sldIdLst>
    <p:sldId id="274" r:id="rId5"/>
    <p:sldId id="275" r:id="rId6"/>
    <p:sldId id="296" r:id="rId7"/>
    <p:sldId id="297" r:id="rId8"/>
    <p:sldId id="277" r:id="rId9"/>
    <p:sldId id="276" r:id="rId10"/>
    <p:sldId id="278" r:id="rId11"/>
    <p:sldId id="279" r:id="rId12"/>
    <p:sldId id="280"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95" r:id="rId26"/>
    <p:sldId id="270" r:id="rId27"/>
    <p:sldId id="298" r:id="rId28"/>
    <p:sldId id="268" r:id="rId29"/>
    <p:sldId id="293" r:id="rId30"/>
    <p:sldId id="261"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201E"/>
    <a:srgbClr val="682622"/>
    <a:srgbClr val="6332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6835" autoAdjust="0"/>
  </p:normalViewPr>
  <p:slideViewPr>
    <p:cSldViewPr>
      <p:cViewPr varScale="1">
        <p:scale>
          <a:sx n="66" d="100"/>
          <a:sy n="66" d="100"/>
        </p:scale>
        <p:origin x="1292" y="44"/>
      </p:cViewPr>
      <p:guideLst>
        <p:guide orient="horz" pos="2160"/>
        <p:guide pos="2880"/>
      </p:guideLst>
    </p:cSldViewPr>
  </p:slideViewPr>
  <p:notesTextViewPr>
    <p:cViewPr>
      <p:scale>
        <a:sx n="1" d="1"/>
        <a:sy n="1" d="1"/>
      </p:scale>
      <p:origin x="0" y="0"/>
    </p:cViewPr>
  </p:notesTextViewPr>
  <p:sorterViewPr>
    <p:cViewPr>
      <p:scale>
        <a:sx n="100" d="100"/>
        <a:sy n="100" d="100"/>
      </p:scale>
      <p:origin x="0" y="-6932"/>
    </p:cViewPr>
  </p:sorterViewPr>
  <p:notesViewPr>
    <p:cSldViewPr>
      <p:cViewPr varScale="1">
        <p:scale>
          <a:sx n="67" d="100"/>
          <a:sy n="67" d="100"/>
        </p:scale>
        <p:origin x="-27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06B2F7-862C-4C3D-96CC-88B8C4D87854}" type="datetimeFigureOut">
              <a:rPr lang="en-US" smtClean="0"/>
              <a:pPr/>
              <a:t>5/11/2020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652C94-81DE-4A41-A470-17428C6BBA95}" type="slidenum">
              <a:rPr lang="en-US" smtClean="0"/>
              <a:pPr/>
              <a:t>‹#›</a:t>
            </a:fld>
            <a:endParaRPr lang="en-US"/>
          </a:p>
        </p:txBody>
      </p:sp>
    </p:spTree>
    <p:extLst>
      <p:ext uri="{BB962C8B-B14F-4D97-AF65-F5344CB8AC3E}">
        <p14:creationId xmlns:p14="http://schemas.microsoft.com/office/powerpoint/2010/main" val="2540967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F8DE27D-6EC4-412D-86AE-46F9D566106C}" type="datetimeFigureOut">
              <a:rPr lang="en-US"/>
              <a:pPr>
                <a:defRPr/>
              </a:pPr>
              <a:t>5/11/2020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DCA8AAB-0694-4B78-8FC8-3950FAED0702}" type="slidenum">
              <a:rPr lang="en-US"/>
              <a:pPr>
                <a:defRPr/>
              </a:pPr>
              <a:t>‹#›</a:t>
            </a:fld>
            <a:endParaRPr lang="en-US"/>
          </a:p>
        </p:txBody>
      </p:sp>
    </p:spTree>
    <p:extLst>
      <p:ext uri="{BB962C8B-B14F-4D97-AF65-F5344CB8AC3E}">
        <p14:creationId xmlns:p14="http://schemas.microsoft.com/office/powerpoint/2010/main" val="194921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flickr.com/photos/ilri/sets/72157632057087650/detai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a:t>There MUST be a CGIAR logo or a CRP logo. You can copy and paste the logo you need from the final slide of this presentation. Then you can delete that final slide</a:t>
            </a:r>
          </a:p>
          <a:p>
            <a:r>
              <a:rPr lang="en-GB" altLang="en-US"/>
              <a:t> </a:t>
            </a:r>
          </a:p>
          <a:p>
            <a:r>
              <a:rPr lang="en-GB" altLang="en-US"/>
              <a:t>To replace a photo above, copy and paste this link in your browser: </a:t>
            </a:r>
            <a:r>
              <a:rPr lang="en-GB" altLang="en-US" u="sng">
                <a:hlinkClick r:id="rId3"/>
              </a:rPr>
              <a:t>http://www.flickr.com/photos/ilri/sets/72157632057087650/detail/</a:t>
            </a:r>
            <a:r>
              <a:rPr lang="en-GB" altLang="en-US"/>
              <a:t> </a:t>
            </a:r>
          </a:p>
          <a:p>
            <a:r>
              <a:rPr lang="en-GB" altLang="en-US"/>
              <a:t> </a:t>
            </a:r>
          </a:p>
          <a:p>
            <a:r>
              <a:rPr lang="en-GB" altLang="en-US"/>
              <a:t>Find a photo you like and the right size, copy and paste it in the block above.</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F2D14A3-4473-440B-B419-21673ED0B61B}" type="slidenum">
              <a:rPr lang="en-GB" altLang="en-US" smtClean="0">
                <a:cs typeface="Arial" panose="020B0604020202020204" pitchFamily="34" charset="0"/>
              </a:rPr>
              <a:pPr>
                <a:spcBef>
                  <a:spcPct val="0"/>
                </a:spcBef>
              </a:pPr>
              <a:t>1</a:t>
            </a:fld>
            <a:endParaRPr lang="en-GB" altLang="en-US">
              <a:cs typeface="Arial" panose="020B0604020202020204" pitchFamily="34" charset="0"/>
            </a:endParaRPr>
          </a:p>
        </p:txBody>
      </p:sp>
    </p:spTree>
    <p:extLst>
      <p:ext uri="{BB962C8B-B14F-4D97-AF65-F5344CB8AC3E}">
        <p14:creationId xmlns:p14="http://schemas.microsoft.com/office/powerpoint/2010/main" val="1757025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23</a:t>
            </a:fld>
            <a:endParaRPr lang="en-US"/>
          </a:p>
        </p:txBody>
      </p:sp>
    </p:spTree>
    <p:extLst>
      <p:ext uri="{BB962C8B-B14F-4D97-AF65-F5344CB8AC3E}">
        <p14:creationId xmlns:p14="http://schemas.microsoft.com/office/powerpoint/2010/main" val="2811304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25</a:t>
            </a:fld>
            <a:endParaRPr lang="en-US"/>
          </a:p>
        </p:txBody>
      </p:sp>
    </p:spTree>
    <p:extLst>
      <p:ext uri="{BB962C8B-B14F-4D97-AF65-F5344CB8AC3E}">
        <p14:creationId xmlns:p14="http://schemas.microsoft.com/office/powerpoint/2010/main" val="3237650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8FA9C2F-D49C-4838-8DEA-92B0F0BC556A}" type="slidenum">
              <a:rPr kumimoji="0" 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096770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CDB841EF-47C0-44DC-9DCF-F548741BD764}" type="slidenum">
              <a:rPr lang="en-US" smtClean="0"/>
              <a:pPr eaLnBrk="1" hangingPunct="1"/>
              <a:t>27</a:t>
            </a:fld>
            <a:endParaRPr lang="en-US"/>
          </a:p>
        </p:txBody>
      </p:sp>
    </p:spTree>
    <p:extLst>
      <p:ext uri="{BB962C8B-B14F-4D97-AF65-F5344CB8AC3E}">
        <p14:creationId xmlns:p14="http://schemas.microsoft.com/office/powerpoint/2010/main" val="198836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hyperlink" Target="http://www.cgiar.org/about-us/our-funders"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3560069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64B9099-0AE3-4972-83B5-6B176B450F7B}"/>
              </a:ext>
            </a:extLst>
          </p:cNvPr>
          <p:cNvSpPr>
            <a:spLocks noGrp="1"/>
          </p:cNvSpPr>
          <p:nvPr>
            <p:ph type="dt" sz="half" idx="10"/>
          </p:nvPr>
        </p:nvSpPr>
        <p:spPr>
          <a:xfrm>
            <a:off x="457200" y="6248400"/>
            <a:ext cx="2133600" cy="457200"/>
          </a:xfrm>
        </p:spPr>
        <p:txBody>
          <a:bodyPr/>
          <a:lstStyle>
            <a:lvl1pPr>
              <a:defRPr/>
            </a:lvl1pPr>
          </a:lstStyle>
          <a:p>
            <a:pPr>
              <a:defRPr/>
            </a:pPr>
            <a:endParaRPr lang="en-US"/>
          </a:p>
        </p:txBody>
      </p:sp>
      <p:sp>
        <p:nvSpPr>
          <p:cNvPr id="6" name="Footer Placeholder 5">
            <a:extLst>
              <a:ext uri="{FF2B5EF4-FFF2-40B4-BE49-F238E27FC236}">
                <a16:creationId xmlns:a16="http://schemas.microsoft.com/office/drawing/2014/main" id="{5B96F6C6-852C-476D-A379-02D3FF8F9D57}"/>
              </a:ext>
            </a:extLst>
          </p:cNvPr>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7" name="Slide Number Placeholder 6">
            <a:extLst>
              <a:ext uri="{FF2B5EF4-FFF2-40B4-BE49-F238E27FC236}">
                <a16:creationId xmlns:a16="http://schemas.microsoft.com/office/drawing/2014/main" id="{20B78B8A-778F-4C5E-9729-1F6701ECFE84}"/>
              </a:ext>
            </a:extLst>
          </p:cNvPr>
          <p:cNvSpPr>
            <a:spLocks noGrp="1"/>
          </p:cNvSpPr>
          <p:nvPr>
            <p:ph type="sldNum" sz="quarter" idx="12"/>
          </p:nvPr>
        </p:nvSpPr>
        <p:spPr>
          <a:xfrm>
            <a:off x="6553200" y="6248400"/>
            <a:ext cx="2133600" cy="457200"/>
          </a:xfrm>
        </p:spPr>
        <p:txBody>
          <a:bodyPr/>
          <a:lstStyle>
            <a:lvl1pPr>
              <a:defRPr/>
            </a:lvl1pPr>
          </a:lstStyle>
          <a:p>
            <a:fld id="{BFA32694-6418-4191-9C42-D6C0E14DE220}" type="slidenum">
              <a:rPr lang="en-US" altLang="en-US"/>
              <a:pPr/>
              <a:t>‹#›</a:t>
            </a:fld>
            <a:endParaRPr lang="en-US" altLang="en-US"/>
          </a:p>
        </p:txBody>
      </p:sp>
    </p:spTree>
    <p:extLst>
      <p:ext uri="{BB962C8B-B14F-4D97-AF65-F5344CB8AC3E}">
        <p14:creationId xmlns:p14="http://schemas.microsoft.com/office/powerpoint/2010/main" val="634504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613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091428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748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1636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
        <p:nvSpPr>
          <p:cNvPr id="8" name="TextBox 6">
            <a:hlinkClick r:id="rId4"/>
          </p:cNvPr>
          <p:cNvSpPr txBox="1">
            <a:spLocks noChangeArrowheads="1"/>
          </p:cNvSpPr>
          <p:nvPr userDrawn="1"/>
        </p:nvSpPr>
        <p:spPr bwMode="auto">
          <a:xfrm>
            <a:off x="1248053" y="3992625"/>
            <a:ext cx="65010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mn-lt"/>
                <a:ea typeface="+mn-ea"/>
                <a:cs typeface="Arial" charset="0"/>
              </a:rPr>
              <a:t>ILRI thanks all donors and organizations who globally supported its work through their contributions to the </a:t>
            </a:r>
            <a:r>
              <a:rPr lang="en-US" sz="1200" b="1" kern="1200" dirty="0">
                <a:solidFill>
                  <a:srgbClr val="72201E"/>
                </a:solidFill>
                <a:effectLst/>
                <a:latin typeface="+mn-lt"/>
                <a:ea typeface="+mn-ea"/>
                <a:cs typeface="Arial" charset="0"/>
              </a:rPr>
              <a:t>CGIAR Trust Fund</a:t>
            </a:r>
            <a:endParaRPr lang="en-US" sz="1200" b="1" dirty="0">
              <a:solidFill>
                <a:srgbClr val="72201E"/>
              </a:solidFill>
              <a:latin typeface="+mn-lt"/>
            </a:endParaRP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8053" y="4838762"/>
            <a:ext cx="6501384" cy="1517904"/>
          </a:xfrm>
          <a:prstGeom prst="rect">
            <a:avLst/>
          </a:prstGeom>
        </p:spPr>
      </p:pic>
    </p:spTree>
    <p:extLst>
      <p:ext uri="{BB962C8B-B14F-4D97-AF65-F5344CB8AC3E}">
        <p14:creationId xmlns:p14="http://schemas.microsoft.com/office/powerpoint/2010/main" val="1673391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a:t>Click to edit Master title style</a:t>
            </a:r>
          </a:p>
        </p:txBody>
      </p:sp>
      <p:sp>
        <p:nvSpPr>
          <p:cNvPr id="8" name="Content Placeholder 7"/>
          <p:cNvSpPr>
            <a:spLocks noGrp="1"/>
          </p:cNvSpPr>
          <p:nvPr>
            <p:ph sz="quarter" idx="1"/>
          </p:nvPr>
        </p:nvSpPr>
        <p:spPr>
          <a:xfrm>
            <a:off x="612648" y="1600200"/>
            <a:ext cx="81534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3">
            <a:extLst>
              <a:ext uri="{FF2B5EF4-FFF2-40B4-BE49-F238E27FC236}">
                <a16:creationId xmlns:a16="http://schemas.microsoft.com/office/drawing/2014/main" id="{C4D7F844-E78E-4B66-9675-47714A90423F}"/>
              </a:ext>
            </a:extLst>
          </p:cNvPr>
          <p:cNvSpPr>
            <a:spLocks noGrp="1"/>
          </p:cNvSpPr>
          <p:nvPr>
            <p:ph type="dt" sz="half" idx="10"/>
          </p:nvPr>
        </p:nvSpPr>
        <p:spPr/>
        <p:txBody>
          <a:bodyPr/>
          <a:lstStyle>
            <a:lvl1pPr>
              <a:defRPr/>
            </a:lvl1pPr>
          </a:lstStyle>
          <a:p>
            <a:pPr>
              <a:defRPr/>
            </a:pPr>
            <a:endParaRPr lang="en-US"/>
          </a:p>
        </p:txBody>
      </p:sp>
      <p:sp>
        <p:nvSpPr>
          <p:cNvPr id="5" name="Footer Placeholder 2">
            <a:extLst>
              <a:ext uri="{FF2B5EF4-FFF2-40B4-BE49-F238E27FC236}">
                <a16:creationId xmlns:a16="http://schemas.microsoft.com/office/drawing/2014/main" id="{E2E6FA67-0654-477A-B4B1-D5C898C5390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22">
            <a:extLst>
              <a:ext uri="{FF2B5EF4-FFF2-40B4-BE49-F238E27FC236}">
                <a16:creationId xmlns:a16="http://schemas.microsoft.com/office/drawing/2014/main" id="{D32BDB02-8F13-448D-B252-E4E980F4310F}"/>
              </a:ext>
            </a:extLst>
          </p:cNvPr>
          <p:cNvSpPr>
            <a:spLocks noGrp="1"/>
          </p:cNvSpPr>
          <p:nvPr>
            <p:ph type="sldNum" sz="quarter" idx="12"/>
          </p:nvPr>
        </p:nvSpPr>
        <p:spPr/>
        <p:txBody>
          <a:bodyPr/>
          <a:lstStyle>
            <a:lvl1pPr>
              <a:defRPr/>
            </a:lvl1pPr>
          </a:lstStyle>
          <a:p>
            <a:fld id="{28AEC6B2-18DD-494B-A74D-038B3E415E4C}" type="slidenum">
              <a:rPr lang="en-US" altLang="en-US"/>
              <a:pPr/>
              <a:t>‹#›</a:t>
            </a:fld>
            <a:endParaRPr lang="en-US" altLang="en-US"/>
          </a:p>
        </p:txBody>
      </p:sp>
    </p:spTree>
    <p:extLst>
      <p:ext uri="{BB962C8B-B14F-4D97-AF65-F5344CB8AC3E}">
        <p14:creationId xmlns:p14="http://schemas.microsoft.com/office/powerpoint/2010/main" val="3334469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495800"/>
          </a:xfrm>
        </p:spPr>
        <p:txBody>
          <a:bodyPr>
            <a:normAutofit/>
          </a:bodyPr>
          <a:lstStyle/>
          <a:p>
            <a:pPr lvl="0"/>
            <a:endParaRPr lang="en-US" noProof="0"/>
          </a:p>
        </p:txBody>
      </p:sp>
      <p:sp>
        <p:nvSpPr>
          <p:cNvPr id="4" name="Date Placeholder 3">
            <a:extLst>
              <a:ext uri="{FF2B5EF4-FFF2-40B4-BE49-F238E27FC236}">
                <a16:creationId xmlns:a16="http://schemas.microsoft.com/office/drawing/2014/main" id="{29F643D2-5EC0-4E4F-8D54-28826E1B2BE9}"/>
              </a:ext>
            </a:extLst>
          </p:cNvPr>
          <p:cNvSpPr>
            <a:spLocks noGrp="1"/>
          </p:cNvSpPr>
          <p:nvPr>
            <p:ph type="dt" sz="half" idx="10"/>
          </p:nvPr>
        </p:nvSpPr>
        <p:spPr>
          <a:xfrm>
            <a:off x="457200" y="6248400"/>
            <a:ext cx="2133600" cy="457200"/>
          </a:xfrm>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5C23F0DD-2263-4E8F-ADFE-CE39C3E16E80}"/>
              </a:ext>
            </a:extLst>
          </p:cNvPr>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0FC5EA9-00F4-4AED-8719-561AC62BA9E3}"/>
              </a:ext>
            </a:extLst>
          </p:cNvPr>
          <p:cNvSpPr>
            <a:spLocks noGrp="1"/>
          </p:cNvSpPr>
          <p:nvPr>
            <p:ph type="sldNum" sz="quarter" idx="12"/>
          </p:nvPr>
        </p:nvSpPr>
        <p:spPr>
          <a:xfrm>
            <a:off x="6553200" y="6248400"/>
            <a:ext cx="2133600" cy="457200"/>
          </a:xfrm>
        </p:spPr>
        <p:txBody>
          <a:bodyPr/>
          <a:lstStyle>
            <a:lvl1pPr>
              <a:defRPr/>
            </a:lvl1pPr>
          </a:lstStyle>
          <a:p>
            <a:fld id="{5FAFECB2-63BC-46C4-AFE0-76F11FAD6452}" type="slidenum">
              <a:rPr lang="en-US" altLang="en-US"/>
              <a:pPr/>
              <a:t>‹#›</a:t>
            </a:fld>
            <a:endParaRPr lang="en-US" altLang="en-US"/>
          </a:p>
        </p:txBody>
      </p:sp>
    </p:spTree>
    <p:extLst>
      <p:ext uri="{BB962C8B-B14F-4D97-AF65-F5344CB8AC3E}">
        <p14:creationId xmlns:p14="http://schemas.microsoft.com/office/powerpoint/2010/main" val="3086205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06" r:id="rId1"/>
    <p:sldLayoutId id="2147483711" r:id="rId2"/>
    <p:sldLayoutId id="2147483707" r:id="rId3"/>
    <p:sldLayoutId id="2147483704" r:id="rId4"/>
    <p:sldLayoutId id="2147483705" r:id="rId5"/>
    <p:sldLayoutId id="2147483712" r:id="rId6"/>
    <p:sldLayoutId id="2147483708" r:id="rId7"/>
    <p:sldLayoutId id="2147483713" r:id="rId8"/>
    <p:sldLayoutId id="2147483714" r:id="rId9"/>
    <p:sldLayoutId id="2147483715" r:id="rId10"/>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hdl.handle.net/10568/92907"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hyperlink" Target="http://www.nlm.nih.gov/bsd/bsd_key.html" TargetMode="Externa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9" descr="D:\Publications\LOGO's\ILRI-logo-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145" y="6000845"/>
            <a:ext cx="80327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9" descr="P:\Logos\c\cgiar\cgiar_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4288" y="5873654"/>
            <a:ext cx="6699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0"/>
          </p:nvPr>
        </p:nvSpPr>
        <p:spPr>
          <a:xfrm>
            <a:off x="609600" y="347770"/>
            <a:ext cx="8153400" cy="1333773"/>
          </a:xfrm>
        </p:spPr>
        <p:txBody>
          <a:bodyPr/>
          <a:lstStyle/>
          <a:p>
            <a:pPr>
              <a:defRPr/>
            </a:pPr>
            <a:r>
              <a:rPr lang="en-US" b="1" dirty="0"/>
              <a:t>Systematic Literature Review Training: </a:t>
            </a:r>
          </a:p>
          <a:p>
            <a:pPr>
              <a:defRPr/>
            </a:pPr>
            <a:r>
              <a:rPr lang="en-US" b="1" dirty="0"/>
              <a:t>Searching for Literature</a:t>
            </a:r>
          </a:p>
        </p:txBody>
      </p:sp>
      <p:sp>
        <p:nvSpPr>
          <p:cNvPr id="10247" name="Text Placeholder 5"/>
          <p:cNvSpPr>
            <a:spLocks noGrp="1"/>
          </p:cNvSpPr>
          <p:nvPr>
            <p:ph type="body" sz="quarter" idx="11"/>
          </p:nvPr>
        </p:nvSpPr>
        <p:spPr bwMode="auto">
          <a:xfrm>
            <a:off x="891783" y="1806671"/>
            <a:ext cx="7620000" cy="8397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dirty="0"/>
              <a:t>Emmanuel </a:t>
            </a:r>
            <a:r>
              <a:rPr lang="en-US" altLang="en-US" dirty="0" err="1"/>
              <a:t>Muunda</a:t>
            </a:r>
            <a:r>
              <a:rPr lang="en-US" altLang="en-US" dirty="0"/>
              <a:t>, ILRI</a:t>
            </a:r>
          </a:p>
        </p:txBody>
      </p:sp>
      <p:sp>
        <p:nvSpPr>
          <p:cNvPr id="7" name="Text Placeholder 6"/>
          <p:cNvSpPr>
            <a:spLocks noGrp="1"/>
          </p:cNvSpPr>
          <p:nvPr>
            <p:ph type="body" sz="quarter" idx="12"/>
          </p:nvPr>
        </p:nvSpPr>
        <p:spPr>
          <a:xfrm>
            <a:off x="323528" y="2438400"/>
            <a:ext cx="8172772" cy="985838"/>
          </a:xfrm>
        </p:spPr>
        <p:txBody>
          <a:bodyPr/>
          <a:lstStyle/>
          <a:p>
            <a:pPr>
              <a:defRPr/>
            </a:pPr>
            <a:r>
              <a:rPr lang="en-US" b="1" dirty="0"/>
              <a:t> </a:t>
            </a:r>
            <a:r>
              <a:rPr lang="en-US" dirty="0"/>
              <a:t>Online Training on Systematic Literature Review, </a:t>
            </a:r>
            <a:r>
              <a:rPr lang="en-US" b="1" dirty="0"/>
              <a:t>ILRI Nairobi, </a:t>
            </a:r>
            <a:r>
              <a:rPr lang="en-US" dirty="0"/>
              <a:t>5-6 May 2020</a:t>
            </a:r>
            <a:endParaRPr lang="en-US" b="1" dirty="0"/>
          </a:p>
          <a:p>
            <a:pPr>
              <a:defRPr/>
            </a:pPr>
            <a:endParaRPr lang="en-US" b="1" dirty="0"/>
          </a:p>
          <a:p>
            <a:pPr>
              <a:defRPr/>
            </a:pPr>
            <a:r>
              <a:rPr lang="en-US" dirty="0"/>
              <a:t> </a:t>
            </a:r>
          </a:p>
        </p:txBody>
      </p:sp>
      <p:grpSp>
        <p:nvGrpSpPr>
          <p:cNvPr id="10249" name="Group 13"/>
          <p:cNvGrpSpPr>
            <a:grpSpLocks/>
          </p:cNvGrpSpPr>
          <p:nvPr/>
        </p:nvGrpSpPr>
        <p:grpSpPr bwMode="auto">
          <a:xfrm>
            <a:off x="0" y="3598863"/>
            <a:ext cx="9144000" cy="2116137"/>
            <a:chOff x="0" y="3598862"/>
            <a:chExt cx="9144000" cy="2116138"/>
          </a:xfrm>
        </p:grpSpPr>
        <p:pic>
          <p:nvPicPr>
            <p:cNvPr id="10251" name="Picture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3598862"/>
              <a:ext cx="3048000"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2" name="Picture 2" descr="C:\Users\zsewunet\Downloads\4189986967_eb3e1b1848_b.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46193" y="3598862"/>
              <a:ext cx="3724275"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3"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3604178"/>
              <a:ext cx="2147215" cy="2110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883873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4E861DAE-C75A-4AA4-B23C-D4DB4F79440A}"/>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OR</a:t>
            </a:r>
          </a:p>
        </p:txBody>
      </p:sp>
      <p:sp>
        <p:nvSpPr>
          <p:cNvPr id="24579" name="Rectangle 3">
            <a:extLst>
              <a:ext uri="{FF2B5EF4-FFF2-40B4-BE49-F238E27FC236}">
                <a16:creationId xmlns:a16="http://schemas.microsoft.com/office/drawing/2014/main" id="{6B9D6A11-886C-4960-BBBA-39689E61E359}"/>
              </a:ext>
            </a:extLst>
          </p:cNvPr>
          <p:cNvSpPr>
            <a:spLocks noGrp="1" noChangeArrowheads="1"/>
          </p:cNvSpPr>
          <p:nvPr>
            <p:ph sz="quarter" idx="1"/>
          </p:nvPr>
        </p:nvSpPr>
        <p:spPr>
          <a:xfrm>
            <a:off x="4724400" y="1600200"/>
            <a:ext cx="4267200" cy="5105400"/>
          </a:xfrm>
        </p:spPr>
        <p:txBody>
          <a:bodyPr/>
          <a:lstStyle/>
          <a:p>
            <a:pPr eaLnBrk="1" hangingPunct="1">
              <a:lnSpc>
                <a:spcPct val="80000"/>
              </a:lnSpc>
              <a:buFont typeface="Wingdings" panose="05000000000000000000" pitchFamily="2" charset="2"/>
              <a:buNone/>
            </a:pPr>
            <a:r>
              <a:rPr lang="en-US" altLang="en-US" sz="2800" b="1"/>
              <a:t>Only one</a:t>
            </a:r>
            <a:r>
              <a:rPr lang="en-US" altLang="en-US" sz="2800"/>
              <a:t> (</a:t>
            </a:r>
            <a:r>
              <a:rPr lang="en-US" altLang="en-US" sz="2800" b="1"/>
              <a:t>NOT both</a:t>
            </a:r>
            <a:r>
              <a:rPr lang="en-US" altLang="en-US" sz="2800"/>
              <a:t>) of the terms are in the results</a:t>
            </a:r>
          </a:p>
          <a:p>
            <a:pPr eaLnBrk="1" hangingPunct="1">
              <a:lnSpc>
                <a:spcPct val="80000"/>
              </a:lnSpc>
              <a:buFont typeface="Wingdings" panose="05000000000000000000" pitchFamily="2" charset="2"/>
              <a:buNone/>
            </a:pPr>
            <a:endParaRPr lang="en-US" altLang="en-US" sz="2800"/>
          </a:p>
          <a:p>
            <a:pPr eaLnBrk="1" hangingPunct="1">
              <a:lnSpc>
                <a:spcPct val="80000"/>
              </a:lnSpc>
              <a:buFont typeface="Wingdings" panose="05000000000000000000" pitchFamily="2" charset="2"/>
              <a:buNone/>
            </a:pPr>
            <a:r>
              <a:rPr lang="en-US" altLang="en-US" sz="2800"/>
              <a:t>‘OR’ will retrieve the record if both are included. </a:t>
            </a:r>
          </a:p>
          <a:p>
            <a:pPr eaLnBrk="1" hangingPunct="1">
              <a:lnSpc>
                <a:spcPct val="80000"/>
              </a:lnSpc>
              <a:buFont typeface="Wingdings" panose="05000000000000000000" pitchFamily="2" charset="2"/>
              <a:buNone/>
            </a:pPr>
            <a:endParaRPr lang="en-US" altLang="en-US" sz="2800"/>
          </a:p>
          <a:p>
            <a:pPr eaLnBrk="1" hangingPunct="1">
              <a:lnSpc>
                <a:spcPct val="80000"/>
              </a:lnSpc>
              <a:buFont typeface="Wingdings" panose="05000000000000000000" pitchFamily="2" charset="2"/>
              <a:buNone/>
            </a:pPr>
            <a:endParaRPr lang="en-US" altLang="en-US" sz="2800"/>
          </a:p>
          <a:p>
            <a:pPr eaLnBrk="1" hangingPunct="1">
              <a:lnSpc>
                <a:spcPct val="80000"/>
              </a:lnSpc>
              <a:buFont typeface="Wingdings" panose="05000000000000000000" pitchFamily="2" charset="2"/>
              <a:buNone/>
            </a:pPr>
            <a:endParaRPr lang="en-US" altLang="en-US" sz="2800"/>
          </a:p>
          <a:p>
            <a:pPr eaLnBrk="1" hangingPunct="1">
              <a:lnSpc>
                <a:spcPct val="80000"/>
              </a:lnSpc>
              <a:buFont typeface="Wingdings" panose="05000000000000000000" pitchFamily="2" charset="2"/>
              <a:buNone/>
            </a:pPr>
            <a:r>
              <a:rPr lang="en-US" altLang="en-US" sz="2800"/>
              <a:t>What does OR do to the amount of records retrieved?</a:t>
            </a:r>
          </a:p>
        </p:txBody>
      </p:sp>
      <p:pic>
        <p:nvPicPr>
          <p:cNvPr id="24580" name="Picture 5" descr="show_image">
            <a:extLst>
              <a:ext uri="{FF2B5EF4-FFF2-40B4-BE49-F238E27FC236}">
                <a16:creationId xmlns:a16="http://schemas.microsoft.com/office/drawing/2014/main" id="{3A4F8708-3D9B-4F00-A2F7-F4184C2A19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00200"/>
            <a:ext cx="4419600" cy="327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5592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B12438D1-BEEB-42BC-B076-2861ED3FB66C}"/>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NOT</a:t>
            </a:r>
          </a:p>
        </p:txBody>
      </p:sp>
      <p:sp>
        <p:nvSpPr>
          <p:cNvPr id="25603" name="Rectangle 3">
            <a:extLst>
              <a:ext uri="{FF2B5EF4-FFF2-40B4-BE49-F238E27FC236}">
                <a16:creationId xmlns:a16="http://schemas.microsoft.com/office/drawing/2014/main" id="{559E3409-CCD7-490B-8246-28158AFDDD49}"/>
              </a:ext>
            </a:extLst>
          </p:cNvPr>
          <p:cNvSpPr>
            <a:spLocks noGrp="1" noChangeArrowheads="1"/>
          </p:cNvSpPr>
          <p:nvPr>
            <p:ph sz="quarter" idx="1"/>
          </p:nvPr>
        </p:nvSpPr>
        <p:spPr>
          <a:xfrm>
            <a:off x="5257800" y="1600200"/>
            <a:ext cx="3733800" cy="4525963"/>
          </a:xfrm>
        </p:spPr>
        <p:txBody>
          <a:bodyPr/>
          <a:lstStyle/>
          <a:p>
            <a:pPr eaLnBrk="1" hangingPunct="1">
              <a:lnSpc>
                <a:spcPct val="90000"/>
              </a:lnSpc>
              <a:buFont typeface="Wingdings" panose="05000000000000000000" pitchFamily="2" charset="2"/>
              <a:buNone/>
            </a:pPr>
            <a:r>
              <a:rPr lang="en-US" altLang="en-US" sz="2800"/>
              <a:t>Excludes any results containing the term</a:t>
            </a:r>
          </a:p>
          <a:p>
            <a:pPr eaLnBrk="1" hangingPunct="1">
              <a:lnSpc>
                <a:spcPct val="90000"/>
              </a:lnSpc>
              <a:buFont typeface="Wingdings" panose="05000000000000000000" pitchFamily="2" charset="2"/>
              <a:buNone/>
            </a:pPr>
            <a:endParaRPr lang="en-US" altLang="en-US" sz="2800"/>
          </a:p>
          <a:p>
            <a:pPr eaLnBrk="1" hangingPunct="1">
              <a:lnSpc>
                <a:spcPct val="90000"/>
              </a:lnSpc>
              <a:buFont typeface="Wingdings" panose="05000000000000000000" pitchFamily="2" charset="2"/>
              <a:buNone/>
            </a:pPr>
            <a:r>
              <a:rPr lang="en-US" altLang="en-US" sz="2800"/>
              <a:t>Records containing both will not be retrieved.</a:t>
            </a:r>
          </a:p>
          <a:p>
            <a:pPr eaLnBrk="1" hangingPunct="1">
              <a:lnSpc>
                <a:spcPct val="90000"/>
              </a:lnSpc>
              <a:buFont typeface="Wingdings" panose="05000000000000000000" pitchFamily="2" charset="2"/>
              <a:buNone/>
            </a:pPr>
            <a:endParaRPr lang="en-US" altLang="en-US" sz="2800"/>
          </a:p>
          <a:p>
            <a:pPr eaLnBrk="1" hangingPunct="1">
              <a:lnSpc>
                <a:spcPct val="90000"/>
              </a:lnSpc>
              <a:buFont typeface="Wingdings" panose="05000000000000000000" pitchFamily="2" charset="2"/>
              <a:buNone/>
            </a:pPr>
            <a:r>
              <a:rPr lang="en-US" altLang="en-US" sz="2800"/>
              <a:t>What does NOT do to the amount of records retrieved?</a:t>
            </a:r>
          </a:p>
          <a:p>
            <a:pPr eaLnBrk="1" hangingPunct="1">
              <a:lnSpc>
                <a:spcPct val="90000"/>
              </a:lnSpc>
              <a:buFont typeface="Wingdings" panose="05000000000000000000" pitchFamily="2" charset="2"/>
              <a:buNone/>
            </a:pPr>
            <a:endParaRPr lang="en-US" altLang="en-US" sz="2800"/>
          </a:p>
          <a:p>
            <a:pPr eaLnBrk="1" hangingPunct="1">
              <a:lnSpc>
                <a:spcPct val="90000"/>
              </a:lnSpc>
              <a:buFont typeface="Wingdings" panose="05000000000000000000" pitchFamily="2" charset="2"/>
              <a:buNone/>
            </a:pPr>
            <a:endParaRPr lang="en-US" altLang="en-US" sz="2800"/>
          </a:p>
          <a:p>
            <a:pPr eaLnBrk="1" hangingPunct="1">
              <a:lnSpc>
                <a:spcPct val="90000"/>
              </a:lnSpc>
            </a:pPr>
            <a:endParaRPr lang="en-US" altLang="en-US" sz="3600"/>
          </a:p>
        </p:txBody>
      </p:sp>
      <p:pic>
        <p:nvPicPr>
          <p:cNvPr id="25604" name="Picture 5" descr="show_image">
            <a:extLst>
              <a:ext uri="{FF2B5EF4-FFF2-40B4-BE49-F238E27FC236}">
                <a16:creationId xmlns:a16="http://schemas.microsoft.com/office/drawing/2014/main" id="{9A6C2C49-BC9D-4303-AEE0-26C017406C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00200"/>
            <a:ext cx="5181600" cy="383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380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BA8FD10C-5B77-46C8-8AA5-2AC4CA583FD1}"/>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Using OR</a:t>
            </a:r>
          </a:p>
        </p:txBody>
      </p:sp>
      <p:sp>
        <p:nvSpPr>
          <p:cNvPr id="26627" name="Rectangle 3">
            <a:extLst>
              <a:ext uri="{FF2B5EF4-FFF2-40B4-BE49-F238E27FC236}">
                <a16:creationId xmlns:a16="http://schemas.microsoft.com/office/drawing/2014/main" id="{DB3CA7C4-58AE-418D-86B8-043196585F40}"/>
              </a:ext>
            </a:extLst>
          </p:cNvPr>
          <p:cNvSpPr>
            <a:spLocks noGrp="1" noChangeArrowheads="1"/>
          </p:cNvSpPr>
          <p:nvPr>
            <p:ph sz="quarter" idx="1"/>
          </p:nvPr>
        </p:nvSpPr>
        <p:spPr>
          <a:xfrm>
            <a:off x="612775" y="1600200"/>
            <a:ext cx="8153400" cy="4495800"/>
          </a:xfrm>
        </p:spPr>
        <p:txBody>
          <a:bodyPr/>
          <a:lstStyle/>
          <a:p>
            <a:pPr eaLnBrk="1" hangingPunct="1">
              <a:lnSpc>
                <a:spcPct val="80000"/>
              </a:lnSpc>
              <a:buFont typeface="Wingdings" panose="05000000000000000000" pitchFamily="2" charset="2"/>
              <a:buNone/>
            </a:pPr>
            <a:r>
              <a:rPr lang="en-US" altLang="en-US" sz="2800" dirty="0"/>
              <a:t>“OR” groupings contain terms for the same idea/concept and are usually put in parenthesis</a:t>
            </a:r>
          </a:p>
          <a:p>
            <a:pPr eaLnBrk="1" hangingPunct="1">
              <a:lnSpc>
                <a:spcPct val="80000"/>
              </a:lnSpc>
              <a:buFont typeface="Wingdings" panose="05000000000000000000" pitchFamily="2" charset="2"/>
              <a:buNone/>
            </a:pPr>
            <a:endParaRPr lang="en-US" altLang="en-US" sz="2800" dirty="0"/>
          </a:p>
          <a:p>
            <a:pPr eaLnBrk="1" hangingPunct="1">
              <a:lnSpc>
                <a:spcPct val="80000"/>
              </a:lnSpc>
              <a:buFont typeface="Wingdings" panose="05000000000000000000" pitchFamily="2" charset="2"/>
              <a:buNone/>
            </a:pPr>
            <a:r>
              <a:rPr lang="en-US" altLang="en-US" sz="2800" i="1" dirty="0"/>
              <a:t>(term OR term OR term)</a:t>
            </a:r>
            <a:r>
              <a:rPr lang="en-US" altLang="en-US" sz="2800" dirty="0"/>
              <a:t> </a:t>
            </a:r>
          </a:p>
          <a:p>
            <a:pPr eaLnBrk="1" hangingPunct="1">
              <a:lnSpc>
                <a:spcPct val="80000"/>
              </a:lnSpc>
              <a:buFont typeface="Wingdings" panose="05000000000000000000" pitchFamily="2" charset="2"/>
              <a:buNone/>
            </a:pPr>
            <a:r>
              <a:rPr lang="en-US" altLang="en-US" sz="2800" dirty="0"/>
              <a:t>where all terms are difference ways of representing the same concept</a:t>
            </a:r>
          </a:p>
          <a:p>
            <a:pPr algn="ctr" eaLnBrk="1" hangingPunct="1">
              <a:lnSpc>
                <a:spcPct val="80000"/>
              </a:lnSpc>
              <a:buFont typeface="Wingdings" panose="05000000000000000000" pitchFamily="2" charset="2"/>
              <a:buNone/>
            </a:pPr>
            <a:endParaRPr lang="en-US" altLang="en-US" sz="2800" b="1" dirty="0"/>
          </a:p>
          <a:p>
            <a:pPr algn="ctr" eaLnBrk="1" hangingPunct="1">
              <a:lnSpc>
                <a:spcPct val="80000"/>
              </a:lnSpc>
              <a:buFont typeface="Wingdings" panose="05000000000000000000" pitchFamily="2" charset="2"/>
              <a:buNone/>
            </a:pPr>
            <a:r>
              <a:rPr lang="en-US" altLang="en-US" sz="2800" b="1" dirty="0"/>
              <a:t>(faculty OR teachers OR professors)</a:t>
            </a:r>
          </a:p>
          <a:p>
            <a:pPr algn="ctr" eaLnBrk="1" hangingPunct="1">
              <a:lnSpc>
                <a:spcPct val="80000"/>
              </a:lnSpc>
              <a:buFont typeface="Wingdings" panose="05000000000000000000" pitchFamily="2" charset="2"/>
              <a:buNone/>
            </a:pPr>
            <a:endParaRPr lang="en-US" altLang="en-US" sz="2800" b="1" dirty="0"/>
          </a:p>
          <a:p>
            <a:pPr algn="ctr" eaLnBrk="1" hangingPunct="1">
              <a:lnSpc>
                <a:spcPct val="80000"/>
              </a:lnSpc>
              <a:buFont typeface="Wingdings" panose="05000000000000000000" pitchFamily="2" charset="2"/>
              <a:buNone/>
            </a:pPr>
            <a:r>
              <a:rPr lang="en-US" altLang="en-US" sz="2800" b="1" dirty="0"/>
              <a:t>(students OR learners OR pupils)</a:t>
            </a:r>
          </a:p>
          <a:p>
            <a:pPr eaLnBrk="1" hangingPunct="1">
              <a:lnSpc>
                <a:spcPct val="80000"/>
              </a:lnSpc>
              <a:buFont typeface="Wingdings" panose="05000000000000000000" pitchFamily="2" charset="2"/>
              <a:buNone/>
            </a:pPr>
            <a:endParaRPr lang="en-US" altLang="en-US" sz="2800" b="1" dirty="0"/>
          </a:p>
        </p:txBody>
      </p:sp>
    </p:spTree>
    <p:extLst>
      <p:ext uri="{BB962C8B-B14F-4D97-AF65-F5344CB8AC3E}">
        <p14:creationId xmlns:p14="http://schemas.microsoft.com/office/powerpoint/2010/main" val="2581917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22A71714-EBE5-4468-B7F4-DFD970E5A970}"/>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Using AND</a:t>
            </a:r>
          </a:p>
        </p:txBody>
      </p:sp>
      <p:sp>
        <p:nvSpPr>
          <p:cNvPr id="27651" name="Rectangle 3">
            <a:extLst>
              <a:ext uri="{FF2B5EF4-FFF2-40B4-BE49-F238E27FC236}">
                <a16:creationId xmlns:a16="http://schemas.microsoft.com/office/drawing/2014/main" id="{CF09BFED-D4C9-4BD1-BF5E-5A18AD5546D5}"/>
              </a:ext>
            </a:extLst>
          </p:cNvPr>
          <p:cNvSpPr>
            <a:spLocks noGrp="1" noChangeArrowheads="1"/>
          </p:cNvSpPr>
          <p:nvPr>
            <p:ph sz="quarter" idx="1"/>
          </p:nvPr>
        </p:nvSpPr>
        <p:spPr>
          <a:xfrm>
            <a:off x="612775" y="1600200"/>
            <a:ext cx="8153400" cy="4495800"/>
          </a:xfrm>
        </p:spPr>
        <p:txBody>
          <a:bodyPr/>
          <a:lstStyle/>
          <a:p>
            <a:pPr eaLnBrk="1" hangingPunct="1">
              <a:lnSpc>
                <a:spcPct val="80000"/>
              </a:lnSpc>
              <a:buFont typeface="Wingdings" panose="05000000000000000000" pitchFamily="2" charset="2"/>
              <a:buNone/>
            </a:pPr>
            <a:r>
              <a:rPr lang="en-US" altLang="en-US" sz="2800" dirty="0"/>
              <a:t>“AND” groupings contain terms for different ideas/concepts and can combine OR groupings</a:t>
            </a:r>
          </a:p>
          <a:p>
            <a:pPr eaLnBrk="1" hangingPunct="1">
              <a:lnSpc>
                <a:spcPct val="80000"/>
              </a:lnSpc>
              <a:buFont typeface="Wingdings" panose="05000000000000000000" pitchFamily="2" charset="2"/>
              <a:buNone/>
            </a:pPr>
            <a:r>
              <a:rPr lang="en-US" altLang="en-US" sz="2800" i="1" dirty="0"/>
              <a:t>Term AND (Term OR Term)</a:t>
            </a:r>
            <a:r>
              <a:rPr lang="en-US" altLang="en-US" sz="2800" dirty="0"/>
              <a:t> where each represents a different concept</a:t>
            </a:r>
          </a:p>
          <a:p>
            <a:pPr algn="ctr" eaLnBrk="1" hangingPunct="1">
              <a:lnSpc>
                <a:spcPct val="80000"/>
              </a:lnSpc>
              <a:buFont typeface="Wingdings" panose="05000000000000000000" pitchFamily="2" charset="2"/>
              <a:buNone/>
            </a:pPr>
            <a:endParaRPr lang="en-US" altLang="en-US" sz="2800" b="1" dirty="0"/>
          </a:p>
          <a:p>
            <a:pPr algn="ctr" eaLnBrk="1" hangingPunct="1">
              <a:lnSpc>
                <a:spcPct val="80000"/>
              </a:lnSpc>
              <a:buFont typeface="Wingdings" panose="05000000000000000000" pitchFamily="2" charset="2"/>
              <a:buNone/>
            </a:pPr>
            <a:r>
              <a:rPr lang="en-US" altLang="en-US" sz="2800" b="1" dirty="0"/>
              <a:t>Lungs AND smoking</a:t>
            </a:r>
          </a:p>
          <a:p>
            <a:pPr algn="ctr" eaLnBrk="1" hangingPunct="1">
              <a:lnSpc>
                <a:spcPct val="80000"/>
              </a:lnSpc>
              <a:buFont typeface="Wingdings" panose="05000000000000000000" pitchFamily="2" charset="2"/>
              <a:buNone/>
            </a:pPr>
            <a:endParaRPr lang="en-US" altLang="en-US" sz="2800" b="1" dirty="0"/>
          </a:p>
          <a:p>
            <a:pPr algn="ctr" eaLnBrk="1" hangingPunct="1">
              <a:lnSpc>
                <a:spcPct val="80000"/>
              </a:lnSpc>
              <a:buFont typeface="Wingdings" panose="05000000000000000000" pitchFamily="2" charset="2"/>
              <a:buNone/>
            </a:pPr>
            <a:r>
              <a:rPr lang="en-US" altLang="en-US" sz="2800" b="1" dirty="0"/>
              <a:t>Obesity AND exercise</a:t>
            </a:r>
          </a:p>
          <a:p>
            <a:pPr algn="ctr" eaLnBrk="1" hangingPunct="1">
              <a:lnSpc>
                <a:spcPct val="80000"/>
              </a:lnSpc>
              <a:buFont typeface="Wingdings" panose="05000000000000000000" pitchFamily="2" charset="2"/>
              <a:buNone/>
            </a:pPr>
            <a:endParaRPr lang="en-US" altLang="en-US" sz="2800" b="1" dirty="0"/>
          </a:p>
          <a:p>
            <a:pPr algn="ctr" eaLnBrk="1" hangingPunct="1">
              <a:lnSpc>
                <a:spcPct val="80000"/>
              </a:lnSpc>
              <a:buFont typeface="Wingdings" panose="05000000000000000000" pitchFamily="2" charset="2"/>
              <a:buNone/>
            </a:pPr>
            <a:r>
              <a:rPr lang="en-US" altLang="en-US" sz="2800" b="1" dirty="0"/>
              <a:t>Cancer AND (treatment OR therapy)</a:t>
            </a:r>
          </a:p>
          <a:p>
            <a:pPr eaLnBrk="1" hangingPunct="1">
              <a:lnSpc>
                <a:spcPct val="80000"/>
              </a:lnSpc>
            </a:pPr>
            <a:endParaRPr lang="en-US" altLang="en-US" sz="2800" dirty="0"/>
          </a:p>
        </p:txBody>
      </p:sp>
    </p:spTree>
    <p:extLst>
      <p:ext uri="{BB962C8B-B14F-4D97-AF65-F5344CB8AC3E}">
        <p14:creationId xmlns:p14="http://schemas.microsoft.com/office/powerpoint/2010/main" val="764179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06DA5DB6-C44F-4328-B27A-20DE98AF57C2}"/>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Using NOT</a:t>
            </a:r>
          </a:p>
        </p:txBody>
      </p:sp>
      <p:sp>
        <p:nvSpPr>
          <p:cNvPr id="28675" name="Rectangle 3">
            <a:extLst>
              <a:ext uri="{FF2B5EF4-FFF2-40B4-BE49-F238E27FC236}">
                <a16:creationId xmlns:a16="http://schemas.microsoft.com/office/drawing/2014/main" id="{E42C3E35-F47E-43F9-8348-1317E4D2F685}"/>
              </a:ext>
            </a:extLst>
          </p:cNvPr>
          <p:cNvSpPr>
            <a:spLocks noGrp="1" noChangeArrowheads="1"/>
          </p:cNvSpPr>
          <p:nvPr>
            <p:ph sz="quarter" idx="1"/>
          </p:nvPr>
        </p:nvSpPr>
        <p:spPr>
          <a:xfrm>
            <a:off x="612775" y="1600200"/>
            <a:ext cx="8153400" cy="4495800"/>
          </a:xfrm>
        </p:spPr>
        <p:txBody>
          <a:bodyPr/>
          <a:lstStyle/>
          <a:p>
            <a:pPr eaLnBrk="1" hangingPunct="1">
              <a:buFont typeface="Wingdings" panose="05000000000000000000" pitchFamily="2" charset="2"/>
              <a:buNone/>
            </a:pPr>
            <a:r>
              <a:rPr lang="en-US" altLang="en-US" dirty="0"/>
              <a:t>“NOT” statements are usually put last and can contain an “OR” grouping; they are often used to get rid of a common subgroup</a:t>
            </a:r>
          </a:p>
          <a:p>
            <a:pPr eaLnBrk="1" hangingPunct="1">
              <a:buFont typeface="Wingdings" panose="05000000000000000000" pitchFamily="2" charset="2"/>
              <a:buNone/>
            </a:pPr>
            <a:endParaRPr lang="en-US" altLang="en-US" dirty="0"/>
          </a:p>
          <a:p>
            <a:pPr eaLnBrk="1" hangingPunct="1">
              <a:buFont typeface="Wingdings" panose="05000000000000000000" pitchFamily="2" charset="2"/>
              <a:buNone/>
            </a:pPr>
            <a:r>
              <a:rPr lang="en-US" altLang="en-US" dirty="0"/>
              <a:t>Students NOT teacher</a:t>
            </a:r>
          </a:p>
          <a:p>
            <a:pPr eaLnBrk="1" hangingPunct="1">
              <a:buFont typeface="Wingdings" panose="05000000000000000000" pitchFamily="2" charset="2"/>
              <a:buNone/>
            </a:pPr>
            <a:endParaRPr lang="en-US" altLang="en-US" dirty="0"/>
          </a:p>
          <a:p>
            <a:pPr eaLnBrk="1" hangingPunct="1">
              <a:buFont typeface="Wingdings" panose="05000000000000000000" pitchFamily="2" charset="2"/>
              <a:buNone/>
            </a:pPr>
            <a:r>
              <a:rPr lang="en-US" altLang="en-US" dirty="0"/>
              <a:t>Crime NOT juvenile</a:t>
            </a:r>
          </a:p>
        </p:txBody>
      </p:sp>
    </p:spTree>
    <p:extLst>
      <p:ext uri="{BB962C8B-B14F-4D97-AF65-F5344CB8AC3E}">
        <p14:creationId xmlns:p14="http://schemas.microsoft.com/office/powerpoint/2010/main" val="2454248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D5F67AF7-FBD1-4265-826B-E66691BCC627}"/>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Putting Them Together</a:t>
            </a:r>
          </a:p>
        </p:txBody>
      </p:sp>
      <p:sp>
        <p:nvSpPr>
          <p:cNvPr id="29699" name="Rectangle 3">
            <a:extLst>
              <a:ext uri="{FF2B5EF4-FFF2-40B4-BE49-F238E27FC236}">
                <a16:creationId xmlns:a16="http://schemas.microsoft.com/office/drawing/2014/main" id="{4968D7B2-8F77-4898-963F-E895F546D11B}"/>
              </a:ext>
            </a:extLst>
          </p:cNvPr>
          <p:cNvSpPr>
            <a:spLocks noGrp="1" noChangeArrowheads="1"/>
          </p:cNvSpPr>
          <p:nvPr>
            <p:ph sz="quarter" idx="1"/>
          </p:nvPr>
        </p:nvSpPr>
        <p:spPr>
          <a:xfrm>
            <a:off x="612775" y="1600200"/>
            <a:ext cx="8153400" cy="4495800"/>
          </a:xfrm>
        </p:spPr>
        <p:txBody>
          <a:bodyPr/>
          <a:lstStyle/>
          <a:p>
            <a:pPr marL="609600" indent="-609600" eaLnBrk="1" hangingPunct="1">
              <a:buFont typeface="Wingdings" panose="05000000000000000000" pitchFamily="2" charset="2"/>
              <a:buAutoNum type="arabicPeriod"/>
            </a:pPr>
            <a:r>
              <a:rPr lang="en-US" altLang="en-US" dirty="0"/>
              <a:t>Identify the concepts (Parse the question)</a:t>
            </a:r>
          </a:p>
          <a:p>
            <a:pPr marL="609600" indent="-609600" eaLnBrk="1" hangingPunct="1">
              <a:buFont typeface="Wingdings" panose="05000000000000000000" pitchFamily="2" charset="2"/>
              <a:buAutoNum type="arabicPeriod"/>
            </a:pPr>
            <a:r>
              <a:rPr lang="en-US" altLang="en-US" dirty="0"/>
              <a:t>List specific terms for each concept</a:t>
            </a:r>
          </a:p>
          <a:p>
            <a:pPr marL="609600" indent="-609600" eaLnBrk="1" hangingPunct="1">
              <a:buFont typeface="Wingdings" panose="05000000000000000000" pitchFamily="2" charset="2"/>
              <a:buAutoNum type="arabicPeriod"/>
            </a:pPr>
            <a:r>
              <a:rPr lang="en-US" altLang="en-US" dirty="0"/>
              <a:t>Put the terms for each concept in an OR statements within parentheses</a:t>
            </a:r>
          </a:p>
          <a:p>
            <a:pPr marL="609600" indent="-609600" eaLnBrk="1" hangingPunct="1">
              <a:buFont typeface="Wingdings" panose="05000000000000000000" pitchFamily="2" charset="2"/>
              <a:buAutoNum type="arabicPeriod"/>
            </a:pPr>
            <a:r>
              <a:rPr lang="en-US" altLang="en-US" dirty="0"/>
              <a:t>Combine OR statements with AND</a:t>
            </a:r>
          </a:p>
          <a:p>
            <a:pPr marL="609600" indent="-609600" eaLnBrk="1" hangingPunct="1">
              <a:buFont typeface="Wingdings" panose="05000000000000000000" pitchFamily="2" charset="2"/>
              <a:buAutoNum type="arabicPeriod"/>
            </a:pPr>
            <a:r>
              <a:rPr lang="en-US" altLang="en-US" dirty="0"/>
              <a:t>Add any NOT statements to the end</a:t>
            </a:r>
          </a:p>
        </p:txBody>
      </p:sp>
    </p:spTree>
    <p:extLst>
      <p:ext uri="{BB962C8B-B14F-4D97-AF65-F5344CB8AC3E}">
        <p14:creationId xmlns:p14="http://schemas.microsoft.com/office/powerpoint/2010/main" val="2518458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4E209C9E-5496-4EDA-B723-BFCD098DB0DC}"/>
              </a:ext>
            </a:extLst>
          </p:cNvPr>
          <p:cNvSpPr>
            <a:spLocks noGrp="1" noChangeArrowheads="1"/>
          </p:cNvSpPr>
          <p:nvPr>
            <p:ph type="title"/>
          </p:nvPr>
        </p:nvSpPr>
        <p:spPr/>
        <p:txBody>
          <a:bodyPr/>
          <a:lstStyle/>
          <a:p>
            <a:pPr eaLnBrk="1" hangingPunct="1"/>
            <a:r>
              <a:rPr lang="en-US" altLang="en-US" dirty="0">
                <a:solidFill>
                  <a:schemeClr val="bg1"/>
                </a:solidFill>
              </a:rPr>
              <a:t>Creating a Boolean Search</a:t>
            </a:r>
          </a:p>
        </p:txBody>
      </p:sp>
      <p:graphicFrame>
        <p:nvGraphicFramePr>
          <p:cNvPr id="22579" name="Group 51">
            <a:extLst>
              <a:ext uri="{FF2B5EF4-FFF2-40B4-BE49-F238E27FC236}">
                <a16:creationId xmlns:a16="http://schemas.microsoft.com/office/drawing/2014/main" id="{9BE4A60D-C623-4E86-87DF-655BFA953CE1}"/>
              </a:ext>
            </a:extLst>
          </p:cNvPr>
          <p:cNvGraphicFramePr>
            <a:graphicFrameLocks noGrp="1"/>
          </p:cNvGraphicFramePr>
          <p:nvPr>
            <p:ph type="tbl" idx="1"/>
          </p:nvPr>
        </p:nvGraphicFramePr>
        <p:xfrm>
          <a:off x="457200" y="3733800"/>
          <a:ext cx="8229600" cy="2359026"/>
        </p:xfrm>
        <a:graphic>
          <a:graphicData uri="http://schemas.openxmlformats.org/drawingml/2006/table">
            <a:tbl>
              <a:tblPr/>
              <a:tblGrid>
                <a:gridCol w="205740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a:ln>
                            <a:noFill/>
                          </a:ln>
                          <a:solidFill>
                            <a:schemeClr val="accent2"/>
                          </a:solidFill>
                          <a:effectLst>
                            <a:outerShdw blurRad="38100" dist="38100" dir="2700000" algn="tl">
                              <a:srgbClr val="000000"/>
                            </a:outerShdw>
                          </a:effectLst>
                          <a:latin typeface="Tahoma" charset="0"/>
                        </a:rPr>
                        <a:t>Concept 1</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a:ln>
                            <a:noFill/>
                          </a:ln>
                          <a:solidFill>
                            <a:schemeClr val="accent2"/>
                          </a:solidFill>
                          <a:effectLst>
                            <a:outerShdw blurRad="38100" dist="38100" dir="2700000" algn="tl">
                              <a:srgbClr val="000000"/>
                            </a:outerShdw>
                          </a:effectLst>
                          <a:latin typeface="Tahoma" charset="0"/>
                        </a:rPr>
                        <a:t>Influenza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a:ln>
                            <a:noFill/>
                          </a:ln>
                          <a:solidFill>
                            <a:schemeClr val="accent2"/>
                          </a:solidFill>
                          <a:effectLst>
                            <a:outerShdw blurRad="38100" dist="38100" dir="2700000" algn="tl">
                              <a:srgbClr val="000000"/>
                            </a:outerShdw>
                          </a:effectLst>
                          <a:latin typeface="Tahoma" charset="0"/>
                        </a:rPr>
                        <a:t>Concept 2</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a:ln>
                            <a:noFill/>
                          </a:ln>
                          <a:solidFill>
                            <a:schemeClr val="accent2"/>
                          </a:solidFill>
                          <a:effectLst>
                            <a:outerShdw blurRad="38100" dist="38100" dir="2700000" algn="tl">
                              <a:srgbClr val="000000"/>
                            </a:outerShdw>
                          </a:effectLst>
                          <a:latin typeface="Tahoma" charset="0"/>
                        </a:rPr>
                        <a:t>Vitamin 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a:ln>
                            <a:noFill/>
                          </a:ln>
                          <a:solidFill>
                            <a:schemeClr val="accent2"/>
                          </a:solidFill>
                          <a:effectLst>
                            <a:outerShdw blurRad="38100" dist="38100" dir="2700000" algn="tl">
                              <a:srgbClr val="000000"/>
                            </a:outerShdw>
                          </a:effectLst>
                          <a:latin typeface="Tahoma" charset="0"/>
                        </a:rPr>
                        <a:t>Concept 3</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a:ln>
                            <a:noFill/>
                          </a:ln>
                          <a:solidFill>
                            <a:schemeClr val="accent2"/>
                          </a:solidFill>
                          <a:effectLst>
                            <a:outerShdw blurRad="38100" dist="38100" dir="2700000" algn="tl">
                              <a:srgbClr val="000000"/>
                            </a:outerShdw>
                          </a:effectLst>
                          <a:latin typeface="Tahoma" charset="0"/>
                        </a:rPr>
                        <a:t>Treatment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a:ln>
                            <a:noFill/>
                          </a:ln>
                          <a:solidFill>
                            <a:schemeClr val="accent2"/>
                          </a:solidFill>
                          <a:effectLst>
                            <a:outerShdw blurRad="38100" dist="38100" dir="2700000" algn="tl">
                              <a:srgbClr val="000000"/>
                            </a:outerShdw>
                          </a:effectLst>
                          <a:latin typeface="Tahoma" charset="0"/>
                        </a:rPr>
                        <a:t>Concept 4</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1" i="0" u="none" strike="noStrike" cap="none" normalizeH="0" baseline="0" dirty="0">
                          <a:ln>
                            <a:noFill/>
                          </a:ln>
                          <a:solidFill>
                            <a:schemeClr val="accent2"/>
                          </a:solidFill>
                          <a:effectLst>
                            <a:outerShdw blurRad="38100" dist="38100" dir="2700000" algn="tl">
                              <a:srgbClr val="000000"/>
                            </a:outerShdw>
                          </a:effectLst>
                          <a:latin typeface="Tahoma" charset="0"/>
                        </a:rPr>
                        <a:t>helpfulness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349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a:ln>
                            <a:noFill/>
                          </a:ln>
                          <a:solidFill>
                            <a:schemeClr val="tx1"/>
                          </a:solidFill>
                          <a:effectLst>
                            <a:outerShdw blurRad="38100" dist="38100" dir="2700000" algn="tl">
                              <a:srgbClr val="000000"/>
                            </a:outerShdw>
                          </a:effectLst>
                          <a:latin typeface="Tahoma" charset="0"/>
                        </a:rPr>
                        <a:t>Influenza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dirty="0">
                          <a:ln>
                            <a:noFill/>
                          </a:ln>
                          <a:solidFill>
                            <a:schemeClr val="tx1"/>
                          </a:solidFill>
                          <a:effectLst>
                            <a:outerShdw blurRad="38100" dist="38100" dir="2700000" algn="tl">
                              <a:srgbClr val="000000"/>
                            </a:outerShdw>
                          </a:effectLst>
                          <a:latin typeface="Tahoma" charset="0"/>
                        </a:rPr>
                        <a:t>Vitamin 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rPr>
                        <a:t>Treatment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rPr>
                        <a:t>Outcome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318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rPr>
                        <a:t>Flu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rPr>
                        <a:t>Ascorbic acid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rPr>
                        <a:t>Therapy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rPr>
                        <a:t>Recovery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302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rPr>
                        <a:t>Orange Juice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rPr>
                        <a:t>Management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000" b="0" i="0" u="none" strike="noStrike" cap="none" normalizeH="0" baseline="0">
                          <a:ln>
                            <a:noFill/>
                          </a:ln>
                          <a:solidFill>
                            <a:schemeClr val="tx1"/>
                          </a:solidFill>
                          <a:effectLst>
                            <a:outerShdw blurRad="38100" dist="38100" dir="2700000" algn="tl">
                              <a:srgbClr val="000000"/>
                            </a:outerShdw>
                          </a:effectLst>
                          <a:latin typeface="Tahoma" charset="0"/>
                        </a:rPr>
                        <a:t>Success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0750" name="Text Box 37">
            <a:extLst>
              <a:ext uri="{FF2B5EF4-FFF2-40B4-BE49-F238E27FC236}">
                <a16:creationId xmlns:a16="http://schemas.microsoft.com/office/drawing/2014/main" id="{3B786ACC-A5FA-43EB-BC62-7C00D83E9E8D}"/>
              </a:ext>
            </a:extLst>
          </p:cNvPr>
          <p:cNvSpPr txBox="1">
            <a:spLocks noChangeArrowheads="1"/>
          </p:cNvSpPr>
          <p:nvPr/>
        </p:nvSpPr>
        <p:spPr bwMode="auto">
          <a:xfrm>
            <a:off x="609600" y="2286000"/>
            <a:ext cx="7696200"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spcBef>
                <a:spcPct val="50000"/>
              </a:spcBef>
            </a:pPr>
            <a:r>
              <a:rPr lang="en-US" altLang="en-US" sz="2400" b="1">
                <a:latin typeface="Arial" panose="020B0604020202020204" pitchFamily="34" charset="0"/>
              </a:rPr>
              <a:t>QUESTION: Is Vitamin C helpful in treating the flu?</a:t>
            </a:r>
          </a:p>
          <a:p>
            <a:pPr eaLnBrk="1" hangingPunct="1">
              <a:spcBef>
                <a:spcPct val="50000"/>
              </a:spcBef>
              <a:buFontTx/>
              <a:buAutoNum type="arabicPeriod"/>
            </a:pPr>
            <a:r>
              <a:rPr lang="en-US" altLang="en-US" sz="2400" b="1">
                <a:latin typeface="Arial" panose="020B0604020202020204" pitchFamily="34" charset="0"/>
              </a:rPr>
              <a:t>Identify concepts and list terms</a:t>
            </a:r>
          </a:p>
        </p:txBody>
      </p:sp>
    </p:spTree>
    <p:extLst>
      <p:ext uri="{BB962C8B-B14F-4D97-AF65-F5344CB8AC3E}">
        <p14:creationId xmlns:p14="http://schemas.microsoft.com/office/powerpoint/2010/main" val="34628691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854594EE-4ED2-4DF1-AADB-C5D25C383ECC}"/>
              </a:ext>
            </a:extLst>
          </p:cNvPr>
          <p:cNvSpPr>
            <a:spLocks noGrp="1" noChangeArrowheads="1"/>
          </p:cNvSpPr>
          <p:nvPr>
            <p:ph type="title"/>
          </p:nvPr>
        </p:nvSpPr>
        <p:spPr>
          <a:xfrm>
            <a:off x="533400" y="228600"/>
            <a:ext cx="8153400" cy="990600"/>
          </a:xfrm>
        </p:spPr>
        <p:txBody>
          <a:bodyPr/>
          <a:lstStyle/>
          <a:p>
            <a:pPr eaLnBrk="1" hangingPunct="1"/>
            <a:r>
              <a:rPr lang="en-US" altLang="en-US" dirty="0">
                <a:solidFill>
                  <a:schemeClr val="bg1"/>
                </a:solidFill>
              </a:rPr>
              <a:t>Step 2</a:t>
            </a:r>
          </a:p>
        </p:txBody>
      </p:sp>
      <p:sp>
        <p:nvSpPr>
          <p:cNvPr id="31747" name="Rectangle 3">
            <a:extLst>
              <a:ext uri="{FF2B5EF4-FFF2-40B4-BE49-F238E27FC236}">
                <a16:creationId xmlns:a16="http://schemas.microsoft.com/office/drawing/2014/main" id="{C1D6686E-55B5-4CAD-A3F3-C91BDE490AE7}"/>
              </a:ext>
            </a:extLst>
          </p:cNvPr>
          <p:cNvSpPr>
            <a:spLocks noGrp="1" noChangeArrowheads="1"/>
          </p:cNvSpPr>
          <p:nvPr>
            <p:ph sz="quarter" idx="1"/>
          </p:nvPr>
        </p:nvSpPr>
        <p:spPr>
          <a:xfrm>
            <a:off x="612775" y="1600200"/>
            <a:ext cx="8153400" cy="4495800"/>
          </a:xfrm>
        </p:spPr>
        <p:txBody>
          <a:bodyPr/>
          <a:lstStyle/>
          <a:p>
            <a:pPr marL="609600" indent="-609600" eaLnBrk="1" hangingPunct="1">
              <a:buFont typeface="Wingdings" panose="05000000000000000000" pitchFamily="2" charset="2"/>
              <a:buNone/>
            </a:pPr>
            <a:r>
              <a:rPr lang="en-US" altLang="en-US"/>
              <a:t>2. Make your OR statements, one per concept</a:t>
            </a:r>
          </a:p>
          <a:p>
            <a:pPr marL="990600" lvl="1" indent="-533400" eaLnBrk="1" hangingPunct="1"/>
            <a:r>
              <a:rPr lang="en-US" altLang="en-US"/>
              <a:t>(influenza OR flu OR orthomyxovirus)</a:t>
            </a:r>
          </a:p>
          <a:p>
            <a:pPr marL="990600" lvl="1" indent="-533400" eaLnBrk="1" hangingPunct="1"/>
            <a:r>
              <a:rPr lang="en-US" altLang="en-US"/>
              <a:t>(vitamin C OR ascorbic acid OR ascorbate)</a:t>
            </a:r>
          </a:p>
          <a:p>
            <a:pPr marL="990600" lvl="1" indent="-533400" eaLnBrk="1" hangingPunct="1"/>
            <a:r>
              <a:rPr lang="en-US" altLang="en-US"/>
              <a:t>(treatment OR therapy OR management)</a:t>
            </a:r>
          </a:p>
          <a:p>
            <a:pPr marL="990600" lvl="1" indent="-533400" eaLnBrk="1" hangingPunct="1"/>
            <a:r>
              <a:rPr lang="en-US" altLang="en-US"/>
              <a:t>(outcome OR recovery OR success)</a:t>
            </a:r>
          </a:p>
          <a:p>
            <a:pPr marL="990600" lvl="1" indent="-533400" eaLnBrk="1" hangingPunct="1"/>
            <a:endParaRPr lang="en-US" altLang="en-US"/>
          </a:p>
        </p:txBody>
      </p:sp>
    </p:spTree>
    <p:extLst>
      <p:ext uri="{BB962C8B-B14F-4D97-AF65-F5344CB8AC3E}">
        <p14:creationId xmlns:p14="http://schemas.microsoft.com/office/powerpoint/2010/main" val="39662976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6CB2C3BF-B5E4-495B-977B-996611D800E7}"/>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Steps 3 and 4 </a:t>
            </a:r>
          </a:p>
        </p:txBody>
      </p:sp>
      <p:sp>
        <p:nvSpPr>
          <p:cNvPr id="32771" name="Rectangle 3">
            <a:extLst>
              <a:ext uri="{FF2B5EF4-FFF2-40B4-BE49-F238E27FC236}">
                <a16:creationId xmlns:a16="http://schemas.microsoft.com/office/drawing/2014/main" id="{6FEEF0E7-EA8E-4A0B-A808-F1091F953BF1}"/>
              </a:ext>
            </a:extLst>
          </p:cNvPr>
          <p:cNvSpPr>
            <a:spLocks noGrp="1" noChangeArrowheads="1"/>
          </p:cNvSpPr>
          <p:nvPr>
            <p:ph sz="quarter" idx="1"/>
          </p:nvPr>
        </p:nvSpPr>
        <p:spPr>
          <a:xfrm>
            <a:off x="612775" y="1600200"/>
            <a:ext cx="8153400" cy="4495800"/>
          </a:xfrm>
        </p:spPr>
        <p:txBody>
          <a:bodyPr/>
          <a:lstStyle/>
          <a:p>
            <a:pPr eaLnBrk="1" hangingPunct="1">
              <a:lnSpc>
                <a:spcPct val="90000"/>
              </a:lnSpc>
              <a:buFont typeface="Wingdings" panose="05000000000000000000" pitchFamily="2" charset="2"/>
              <a:buNone/>
            </a:pPr>
            <a:r>
              <a:rPr lang="en-US" altLang="en-US" sz="2800"/>
              <a:t>3. Put “AND” between each of the OR statements</a:t>
            </a:r>
          </a:p>
          <a:p>
            <a:pPr eaLnBrk="1" hangingPunct="1">
              <a:lnSpc>
                <a:spcPct val="90000"/>
              </a:lnSpc>
              <a:buFont typeface="Wingdings" panose="05000000000000000000" pitchFamily="2" charset="2"/>
              <a:buNone/>
            </a:pPr>
            <a:r>
              <a:rPr lang="en-US" altLang="en-US" sz="2800" b="1"/>
              <a:t>(influenza OR flu) AND (vitamin C OR ascorbic acid OR orange juice) AND (treatment OR therapy OR management) AND (outcome OR recovery OR success)</a:t>
            </a:r>
          </a:p>
          <a:p>
            <a:pPr eaLnBrk="1" hangingPunct="1">
              <a:lnSpc>
                <a:spcPct val="90000"/>
              </a:lnSpc>
              <a:buFont typeface="Wingdings" panose="05000000000000000000" pitchFamily="2" charset="2"/>
              <a:buNone/>
            </a:pPr>
            <a:endParaRPr lang="en-US" altLang="en-US" sz="2800"/>
          </a:p>
          <a:p>
            <a:pPr eaLnBrk="1" hangingPunct="1">
              <a:lnSpc>
                <a:spcPct val="90000"/>
              </a:lnSpc>
              <a:buFont typeface="Wingdings" panose="05000000000000000000" pitchFamily="2" charset="2"/>
              <a:buNone/>
            </a:pPr>
            <a:r>
              <a:rPr lang="en-US" altLang="en-US" sz="2800"/>
              <a:t>4. Consider any NOT statements you might want to add. </a:t>
            </a:r>
          </a:p>
          <a:p>
            <a:pPr eaLnBrk="1" hangingPunct="1">
              <a:lnSpc>
                <a:spcPct val="90000"/>
              </a:lnSpc>
              <a:buFont typeface="Wingdings" panose="05000000000000000000" pitchFamily="2" charset="2"/>
              <a:buNone/>
            </a:pPr>
            <a:endParaRPr lang="en-US" altLang="en-US" sz="2800"/>
          </a:p>
          <a:p>
            <a:pPr eaLnBrk="1" hangingPunct="1">
              <a:lnSpc>
                <a:spcPct val="90000"/>
              </a:lnSpc>
              <a:buFont typeface="Wingdings" panose="05000000000000000000" pitchFamily="2" charset="2"/>
              <a:buNone/>
            </a:pPr>
            <a:r>
              <a:rPr lang="en-US" altLang="en-US" sz="2800" i="1"/>
              <a:t>Note: NOT isn’t used very often</a:t>
            </a:r>
          </a:p>
          <a:p>
            <a:pPr eaLnBrk="1" hangingPunct="1">
              <a:lnSpc>
                <a:spcPct val="90000"/>
              </a:lnSpc>
              <a:buFont typeface="Wingdings" panose="05000000000000000000" pitchFamily="2" charset="2"/>
              <a:buNone/>
            </a:pPr>
            <a:endParaRPr lang="en-US" altLang="en-US" sz="2800"/>
          </a:p>
          <a:p>
            <a:pPr eaLnBrk="1" hangingPunct="1">
              <a:lnSpc>
                <a:spcPct val="90000"/>
              </a:lnSpc>
              <a:buFont typeface="Wingdings" panose="05000000000000000000" pitchFamily="2" charset="2"/>
              <a:buNone/>
            </a:pPr>
            <a:endParaRPr lang="en-US" altLang="en-US" sz="2800"/>
          </a:p>
        </p:txBody>
      </p:sp>
    </p:spTree>
    <p:extLst>
      <p:ext uri="{BB962C8B-B14F-4D97-AF65-F5344CB8AC3E}">
        <p14:creationId xmlns:p14="http://schemas.microsoft.com/office/powerpoint/2010/main" val="5820807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63288724-57C5-4ECD-A24E-E6D4CE100418}"/>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Parsing a Boolean Search</a:t>
            </a:r>
          </a:p>
        </p:txBody>
      </p:sp>
      <p:sp>
        <p:nvSpPr>
          <p:cNvPr id="33795" name="Rectangle 3">
            <a:extLst>
              <a:ext uri="{FF2B5EF4-FFF2-40B4-BE49-F238E27FC236}">
                <a16:creationId xmlns:a16="http://schemas.microsoft.com/office/drawing/2014/main" id="{0C0CD1EB-276A-4466-94EE-5659D12D7E99}"/>
              </a:ext>
            </a:extLst>
          </p:cNvPr>
          <p:cNvSpPr>
            <a:spLocks noGrp="1" noChangeArrowheads="1"/>
          </p:cNvSpPr>
          <p:nvPr>
            <p:ph sz="quarter" idx="1"/>
          </p:nvPr>
        </p:nvSpPr>
        <p:spPr>
          <a:xfrm>
            <a:off x="612775" y="1600200"/>
            <a:ext cx="8153400" cy="4495800"/>
          </a:xfrm>
        </p:spPr>
        <p:txBody>
          <a:bodyPr/>
          <a:lstStyle/>
          <a:p>
            <a:pPr eaLnBrk="1" hangingPunct="1">
              <a:lnSpc>
                <a:spcPct val="80000"/>
              </a:lnSpc>
              <a:buFont typeface="Wingdings" panose="05000000000000000000" pitchFamily="2" charset="2"/>
              <a:buNone/>
            </a:pPr>
            <a:r>
              <a:rPr lang="en-US" altLang="en-US" b="1" dirty="0"/>
              <a:t>(emergency OR acute OR critical) AND (treatment OR therapy OR management OR care) AND (motor vehicle accident OR car crash) NOT (pedestrian OR walking</a:t>
            </a:r>
            <a:r>
              <a:rPr lang="en-US" altLang="en-US" sz="2800" b="1" dirty="0"/>
              <a:t>)</a:t>
            </a:r>
          </a:p>
          <a:p>
            <a:pPr eaLnBrk="1" hangingPunct="1">
              <a:lnSpc>
                <a:spcPct val="80000"/>
              </a:lnSpc>
              <a:buFont typeface="Wingdings" panose="05000000000000000000" pitchFamily="2" charset="2"/>
              <a:buNone/>
            </a:pPr>
            <a:endParaRPr lang="en-US" altLang="en-US" sz="2800" b="1" dirty="0"/>
          </a:p>
          <a:p>
            <a:pPr eaLnBrk="1" hangingPunct="1">
              <a:lnSpc>
                <a:spcPct val="80000"/>
              </a:lnSpc>
              <a:buFont typeface="Wingdings" panose="05000000000000000000" pitchFamily="2" charset="2"/>
              <a:buNone/>
            </a:pPr>
            <a:r>
              <a:rPr lang="en-US" altLang="en-US" sz="2400" dirty="0"/>
              <a:t>What are the four concepts?</a:t>
            </a:r>
          </a:p>
          <a:p>
            <a:pPr eaLnBrk="1" hangingPunct="1">
              <a:lnSpc>
                <a:spcPct val="80000"/>
              </a:lnSpc>
              <a:buFont typeface="Wingdings" panose="05000000000000000000" pitchFamily="2" charset="2"/>
              <a:buNone/>
            </a:pPr>
            <a:r>
              <a:rPr lang="en-US" altLang="en-US" sz="2400" dirty="0"/>
              <a:t>What terms are used for each concept?</a:t>
            </a:r>
          </a:p>
          <a:p>
            <a:pPr eaLnBrk="1" hangingPunct="1">
              <a:lnSpc>
                <a:spcPct val="80000"/>
              </a:lnSpc>
              <a:buFont typeface="Wingdings" panose="05000000000000000000" pitchFamily="2" charset="2"/>
              <a:buNone/>
            </a:pPr>
            <a:r>
              <a:rPr lang="en-US" altLang="en-US" sz="2400" dirty="0"/>
              <a:t>Which three concepts must be included in all records found?</a:t>
            </a:r>
          </a:p>
          <a:p>
            <a:pPr eaLnBrk="1" hangingPunct="1">
              <a:lnSpc>
                <a:spcPct val="80000"/>
              </a:lnSpc>
              <a:buFont typeface="Wingdings" panose="05000000000000000000" pitchFamily="2" charset="2"/>
              <a:buNone/>
            </a:pPr>
            <a:r>
              <a:rPr lang="en-US" altLang="en-US" sz="2400" dirty="0"/>
              <a:t>Which concept must not be included in any record found?</a:t>
            </a:r>
          </a:p>
        </p:txBody>
      </p:sp>
    </p:spTree>
    <p:extLst>
      <p:ext uri="{BB962C8B-B14F-4D97-AF65-F5344CB8AC3E}">
        <p14:creationId xmlns:p14="http://schemas.microsoft.com/office/powerpoint/2010/main" val="3304474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E5E88ACB-7132-46ED-A328-2059CCA56708}"/>
              </a:ext>
            </a:extLst>
          </p:cNvPr>
          <p:cNvSpPr>
            <a:spLocks noGrp="1" noChangeArrowheads="1"/>
          </p:cNvSpPr>
          <p:nvPr>
            <p:ph type="title"/>
          </p:nvPr>
        </p:nvSpPr>
        <p:spPr>
          <a:xfrm>
            <a:off x="612775" y="228600"/>
            <a:ext cx="8153400" cy="990600"/>
          </a:xfrm>
        </p:spPr>
        <p:txBody>
          <a:bodyPr/>
          <a:lstStyle/>
          <a:p>
            <a:pPr algn="l" eaLnBrk="1" hangingPunct="1"/>
            <a:r>
              <a:rPr lang="en-US" altLang="en-US" sz="4000" dirty="0">
                <a:solidFill>
                  <a:schemeClr val="bg1"/>
                </a:solidFill>
              </a:rPr>
              <a:t>Outline</a:t>
            </a:r>
          </a:p>
        </p:txBody>
      </p:sp>
      <p:sp>
        <p:nvSpPr>
          <p:cNvPr id="12291" name="Rectangle 3">
            <a:extLst>
              <a:ext uri="{FF2B5EF4-FFF2-40B4-BE49-F238E27FC236}">
                <a16:creationId xmlns:a16="http://schemas.microsoft.com/office/drawing/2014/main" id="{810936FA-69D2-4A10-8AF9-FFFBD37B017A}"/>
              </a:ext>
            </a:extLst>
          </p:cNvPr>
          <p:cNvSpPr>
            <a:spLocks noGrp="1" noChangeArrowheads="1"/>
          </p:cNvSpPr>
          <p:nvPr>
            <p:ph sz="quarter" idx="1"/>
          </p:nvPr>
        </p:nvSpPr>
        <p:spPr>
          <a:xfrm>
            <a:off x="612775" y="1600200"/>
            <a:ext cx="8153400" cy="4495800"/>
          </a:xfrm>
        </p:spPr>
        <p:txBody>
          <a:bodyPr/>
          <a:lstStyle/>
          <a:p>
            <a:pPr marL="609600" indent="-609600" eaLnBrk="1" hangingPunct="1">
              <a:buFont typeface="Wingdings" panose="05000000000000000000" pitchFamily="2" charset="2"/>
              <a:buAutoNum type="arabicPeriod"/>
            </a:pPr>
            <a:r>
              <a:rPr lang="en-US" altLang="en-US" dirty="0"/>
              <a:t>Understand basic database structure</a:t>
            </a:r>
          </a:p>
          <a:p>
            <a:pPr marL="609600" indent="-609600" eaLnBrk="1" hangingPunct="1">
              <a:buFont typeface="Wingdings" panose="05000000000000000000" pitchFamily="2" charset="2"/>
              <a:buAutoNum type="arabicPeriod"/>
            </a:pPr>
            <a:r>
              <a:rPr lang="en-US" altLang="en-US" dirty="0"/>
              <a:t>Use of Boolean Logic</a:t>
            </a:r>
          </a:p>
          <a:p>
            <a:pPr marL="609600" indent="-609600" eaLnBrk="1" hangingPunct="1">
              <a:buFont typeface="Wingdings" panose="05000000000000000000" pitchFamily="2" charset="2"/>
              <a:buAutoNum type="arabicPeriod"/>
            </a:pPr>
            <a:r>
              <a:rPr lang="en-US" altLang="en-US" dirty="0"/>
              <a:t>Use Field Searching</a:t>
            </a:r>
          </a:p>
          <a:p>
            <a:pPr marL="609600" indent="-609600" eaLnBrk="1" hangingPunct="1">
              <a:buFont typeface="Wingdings" panose="05000000000000000000" pitchFamily="2" charset="2"/>
              <a:buAutoNum type="arabicPeriod"/>
            </a:pPr>
            <a:r>
              <a:rPr lang="en-US" altLang="en-US" dirty="0"/>
              <a:t>Use of Controlled Vocabulary</a:t>
            </a:r>
          </a:p>
          <a:p>
            <a:pPr marL="609600" indent="-609600" eaLnBrk="1" hangingPunct="1">
              <a:buFont typeface="Wingdings" panose="05000000000000000000" pitchFamily="2" charset="2"/>
              <a:buAutoNum type="arabicPeriod"/>
            </a:pPr>
            <a:r>
              <a:rPr lang="en-US" altLang="en-US" dirty="0"/>
              <a:t>Specialty techniques (truncation, etc.)</a:t>
            </a:r>
          </a:p>
          <a:p>
            <a:pPr marL="609600" indent="-609600" eaLnBrk="1" hangingPunct="1">
              <a:buFont typeface="Wingdings" panose="05000000000000000000" pitchFamily="2" charset="2"/>
              <a:buAutoNum type="arabicPeriod"/>
            </a:pPr>
            <a:r>
              <a:rPr lang="en-US" altLang="en-US" dirty="0"/>
              <a:t>Building your search strategy</a:t>
            </a:r>
          </a:p>
        </p:txBody>
      </p:sp>
    </p:spTree>
    <p:extLst>
      <p:ext uri="{BB962C8B-B14F-4D97-AF65-F5344CB8AC3E}">
        <p14:creationId xmlns:p14="http://schemas.microsoft.com/office/powerpoint/2010/main" val="1450360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CDD5A356-9838-445A-BFD0-37EBA2611E2F}"/>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Beyond Basic Boolean</a:t>
            </a:r>
          </a:p>
        </p:txBody>
      </p:sp>
      <p:sp>
        <p:nvSpPr>
          <p:cNvPr id="34819" name="Rectangle 3">
            <a:extLst>
              <a:ext uri="{FF2B5EF4-FFF2-40B4-BE49-F238E27FC236}">
                <a16:creationId xmlns:a16="http://schemas.microsoft.com/office/drawing/2014/main" id="{D11F941D-7C4D-49FB-8C84-8D8128350EEA}"/>
              </a:ext>
            </a:extLst>
          </p:cNvPr>
          <p:cNvSpPr>
            <a:spLocks noGrp="1" noChangeArrowheads="1"/>
          </p:cNvSpPr>
          <p:nvPr>
            <p:ph sz="quarter" idx="1"/>
          </p:nvPr>
        </p:nvSpPr>
        <p:spPr>
          <a:xfrm>
            <a:off x="612775" y="1600200"/>
            <a:ext cx="8153400" cy="4495800"/>
          </a:xfrm>
        </p:spPr>
        <p:txBody>
          <a:bodyPr/>
          <a:lstStyle/>
          <a:p>
            <a:pPr eaLnBrk="1" hangingPunct="1"/>
            <a:r>
              <a:rPr lang="en-US" altLang="en-US"/>
              <a:t>Field Searching</a:t>
            </a:r>
          </a:p>
          <a:p>
            <a:pPr eaLnBrk="1" hangingPunct="1"/>
            <a:r>
              <a:rPr lang="en-US" altLang="en-US"/>
              <a:t>Controlled Vocabulary</a:t>
            </a:r>
          </a:p>
          <a:p>
            <a:pPr lvl="1" eaLnBrk="1" hangingPunct="1"/>
            <a:r>
              <a:rPr lang="en-US" altLang="en-US"/>
              <a:t>Subject vs. Keyword Searching</a:t>
            </a:r>
          </a:p>
          <a:p>
            <a:pPr eaLnBrk="1" hangingPunct="1"/>
            <a:r>
              <a:rPr lang="en-US" altLang="en-US"/>
              <a:t>Specialty Features</a:t>
            </a:r>
          </a:p>
          <a:p>
            <a:pPr lvl="1" eaLnBrk="1" hangingPunct="1"/>
            <a:r>
              <a:rPr lang="en-US" altLang="en-US"/>
              <a:t>Truncation</a:t>
            </a:r>
          </a:p>
          <a:p>
            <a:pPr lvl="1" eaLnBrk="1" hangingPunct="1"/>
            <a:r>
              <a:rPr lang="en-US" altLang="en-US"/>
              <a:t>Phrase searching</a:t>
            </a:r>
          </a:p>
        </p:txBody>
      </p:sp>
    </p:spTree>
    <p:extLst>
      <p:ext uri="{BB962C8B-B14F-4D97-AF65-F5344CB8AC3E}">
        <p14:creationId xmlns:p14="http://schemas.microsoft.com/office/powerpoint/2010/main" val="39730488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D04ED9C4-65CA-4A9C-8541-6FCCD5CD0C79}"/>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Field Searching</a:t>
            </a:r>
          </a:p>
        </p:txBody>
      </p:sp>
      <p:sp>
        <p:nvSpPr>
          <p:cNvPr id="35843" name="Rectangle 3">
            <a:extLst>
              <a:ext uri="{FF2B5EF4-FFF2-40B4-BE49-F238E27FC236}">
                <a16:creationId xmlns:a16="http://schemas.microsoft.com/office/drawing/2014/main" id="{D311090E-387F-493C-920E-AD4FB05D0ACB}"/>
              </a:ext>
            </a:extLst>
          </p:cNvPr>
          <p:cNvSpPr>
            <a:spLocks noGrp="1" noChangeArrowheads="1"/>
          </p:cNvSpPr>
          <p:nvPr>
            <p:ph sz="quarter" idx="1"/>
          </p:nvPr>
        </p:nvSpPr>
        <p:spPr>
          <a:xfrm>
            <a:off x="612775" y="1600200"/>
            <a:ext cx="8153400" cy="4495800"/>
          </a:xfrm>
        </p:spPr>
        <p:txBody>
          <a:bodyPr/>
          <a:lstStyle/>
          <a:p>
            <a:pPr eaLnBrk="1" hangingPunct="1">
              <a:buFont typeface="Wingdings" panose="05000000000000000000" pitchFamily="2" charset="2"/>
              <a:buNone/>
            </a:pPr>
            <a:r>
              <a:rPr lang="en-US" altLang="en-US" sz="2800" dirty="0"/>
              <a:t>Majority of databases will provide enable you to search a specific field(s). </a:t>
            </a:r>
          </a:p>
          <a:p>
            <a:pPr eaLnBrk="1" hangingPunct="1"/>
            <a:r>
              <a:rPr lang="en-US" altLang="en-US" sz="2800" dirty="0"/>
              <a:t>Enables faster searching</a:t>
            </a:r>
          </a:p>
          <a:p>
            <a:pPr eaLnBrk="1" hangingPunct="1"/>
            <a:r>
              <a:rPr lang="en-US" altLang="en-US" sz="2800" dirty="0"/>
              <a:t>Enables more accurate searching</a:t>
            </a:r>
          </a:p>
          <a:p>
            <a:pPr eaLnBrk="1" hangingPunct="1"/>
            <a:r>
              <a:rPr lang="en-US" altLang="en-US" sz="2800" dirty="0"/>
              <a:t>Enables Filtering</a:t>
            </a:r>
          </a:p>
        </p:txBody>
      </p:sp>
    </p:spTree>
    <p:extLst>
      <p:ext uri="{BB962C8B-B14F-4D97-AF65-F5344CB8AC3E}">
        <p14:creationId xmlns:p14="http://schemas.microsoft.com/office/powerpoint/2010/main" val="1236921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B0C26A70-543E-4D65-A83B-E79FBF51880E}"/>
              </a:ext>
            </a:extLst>
          </p:cNvPr>
          <p:cNvSpPr>
            <a:spLocks noGrp="1" noChangeArrowheads="1"/>
          </p:cNvSpPr>
          <p:nvPr>
            <p:ph type="title"/>
          </p:nvPr>
        </p:nvSpPr>
        <p:spPr/>
        <p:txBody>
          <a:bodyPr/>
          <a:lstStyle/>
          <a:p>
            <a:pPr>
              <a:defRPr/>
            </a:pPr>
            <a:r>
              <a:rPr lang="en-US" sz="4000" dirty="0">
                <a:solidFill>
                  <a:schemeClr val="bg1"/>
                </a:solidFill>
                <a:effectLst>
                  <a:outerShdw blurRad="38100" dist="38100" dir="2700000" algn="tl">
                    <a:srgbClr val="000000">
                      <a:alpha val="43137"/>
                    </a:srgbClr>
                  </a:outerShdw>
                </a:effectLst>
              </a:rPr>
              <a:t>Search limits</a:t>
            </a:r>
          </a:p>
        </p:txBody>
      </p:sp>
      <p:sp>
        <p:nvSpPr>
          <p:cNvPr id="39939" name="Rectangle 3">
            <a:extLst>
              <a:ext uri="{FF2B5EF4-FFF2-40B4-BE49-F238E27FC236}">
                <a16:creationId xmlns:a16="http://schemas.microsoft.com/office/drawing/2014/main" id="{4851140A-029D-4776-BAEA-7CDB65C468C5}"/>
              </a:ext>
            </a:extLst>
          </p:cNvPr>
          <p:cNvSpPr>
            <a:spLocks noGrp="1" noChangeArrowheads="1"/>
          </p:cNvSpPr>
          <p:nvPr>
            <p:ph idx="1"/>
          </p:nvPr>
        </p:nvSpPr>
        <p:spPr/>
        <p:txBody>
          <a:bodyPr/>
          <a:lstStyle/>
          <a:p>
            <a:pPr algn="just">
              <a:lnSpc>
                <a:spcPct val="80000"/>
              </a:lnSpc>
              <a:buFontTx/>
              <a:buNone/>
              <a:defRPr/>
            </a:pPr>
            <a:r>
              <a:rPr lang="tr-TR"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Consider search refinements to limit to specific aspects o</a:t>
            </a:r>
            <a:r>
              <a:rPr lang="tr-TR" dirty="0">
                <a:effectLst>
                  <a:outerShdw blurRad="38100" dist="38100" dir="2700000" algn="tl">
                    <a:srgbClr val="000000">
                      <a:alpha val="43137"/>
                    </a:srgbClr>
                  </a:outerShdw>
                </a:effectLst>
              </a:rPr>
              <a:t>f </a:t>
            </a:r>
            <a:r>
              <a:rPr lang="en-US" dirty="0">
                <a:effectLst>
                  <a:outerShdw blurRad="38100" dist="38100" dir="2700000" algn="tl">
                    <a:srgbClr val="000000">
                      <a:alpha val="43137"/>
                    </a:srgbClr>
                  </a:outerShdw>
                </a:effectLst>
              </a:rPr>
              <a:t>a topic, such as:</a:t>
            </a:r>
          </a:p>
          <a:p>
            <a:pPr algn="just">
              <a:lnSpc>
                <a:spcPct val="80000"/>
              </a:lnSpc>
              <a:buFont typeface="Wingdings" pitchFamily="2" charset="2"/>
              <a:buChar char="Ø"/>
              <a:defRPr/>
            </a:pPr>
            <a:r>
              <a:rPr lang="en-US" dirty="0">
                <a:effectLst>
                  <a:outerShdw blurRad="38100" dist="38100" dir="2700000" algn="tl">
                    <a:srgbClr val="000000">
                      <a:alpha val="43137"/>
                    </a:srgbClr>
                  </a:outerShdw>
                </a:effectLst>
              </a:rPr>
              <a:t>Meta-Analysis</a:t>
            </a:r>
            <a:r>
              <a:rPr lang="tr-TR"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quantitative summary combining results of independent studies</a:t>
            </a:r>
            <a:r>
              <a:rPr lang="tr-TR" dirty="0">
                <a:effectLst>
                  <a:outerShdw blurRad="38100" dist="38100" dir="2700000" algn="tl">
                    <a:srgbClr val="000000">
                      <a:alpha val="43137"/>
                    </a:srgbClr>
                  </a:outerShdw>
                </a:effectLst>
              </a:rPr>
              <a:t>)</a:t>
            </a:r>
            <a:endParaRPr lang="en-US" dirty="0">
              <a:effectLst>
                <a:outerShdw blurRad="38100" dist="38100" dir="2700000" algn="tl">
                  <a:srgbClr val="000000">
                    <a:alpha val="43137"/>
                  </a:srgbClr>
                </a:outerShdw>
              </a:effectLst>
            </a:endParaRPr>
          </a:p>
          <a:p>
            <a:pPr algn="just">
              <a:lnSpc>
                <a:spcPct val="80000"/>
              </a:lnSpc>
              <a:buFont typeface="Wingdings" pitchFamily="2" charset="2"/>
              <a:buChar char="Ø"/>
              <a:defRPr/>
            </a:pPr>
            <a:r>
              <a:rPr lang="en-US" dirty="0">
                <a:effectLst>
                  <a:outerShdw blurRad="38100" dist="38100" dir="2700000" algn="tl">
                    <a:srgbClr val="000000">
                      <a:alpha val="43137"/>
                    </a:srgbClr>
                  </a:outerShdw>
                </a:effectLst>
              </a:rPr>
              <a:t>human or animal studies</a:t>
            </a:r>
          </a:p>
          <a:p>
            <a:pPr algn="just">
              <a:lnSpc>
                <a:spcPct val="80000"/>
              </a:lnSpc>
              <a:buFont typeface="Wingdings" pitchFamily="2" charset="2"/>
              <a:buChar char="Ø"/>
              <a:defRPr/>
            </a:pPr>
            <a:r>
              <a:rPr lang="en-US" dirty="0">
                <a:effectLst>
                  <a:outerShdw blurRad="38100" dist="38100" dir="2700000" algn="tl">
                    <a:srgbClr val="000000">
                      <a:alpha val="43137"/>
                    </a:srgbClr>
                  </a:outerShdw>
                </a:effectLst>
              </a:rPr>
              <a:t>male or female subjects</a:t>
            </a:r>
          </a:p>
          <a:p>
            <a:pPr algn="just">
              <a:lnSpc>
                <a:spcPct val="80000"/>
              </a:lnSpc>
              <a:buFont typeface="Wingdings" pitchFamily="2" charset="2"/>
              <a:buChar char="Ø"/>
              <a:defRPr/>
            </a:pPr>
            <a:r>
              <a:rPr lang="en-US" dirty="0">
                <a:effectLst>
                  <a:outerShdw blurRad="38100" dist="38100" dir="2700000" algn="tl">
                    <a:srgbClr val="000000">
                      <a:alpha val="43137"/>
                    </a:srgbClr>
                  </a:outerShdw>
                </a:effectLst>
              </a:rPr>
              <a:t>age groups, for example adolescents, infants</a:t>
            </a:r>
          </a:p>
          <a:p>
            <a:pPr algn="just">
              <a:lnSpc>
                <a:spcPct val="80000"/>
              </a:lnSpc>
              <a:buFont typeface="Wingdings" pitchFamily="2" charset="2"/>
              <a:buChar char="Ø"/>
              <a:defRPr/>
            </a:pPr>
            <a:r>
              <a:rPr lang="en-US" dirty="0">
                <a:effectLst>
                  <a:outerShdw blurRad="38100" dist="38100" dir="2700000" algn="tl">
                    <a:srgbClr val="000000">
                      <a:alpha val="43137"/>
                    </a:srgbClr>
                  </a:outerShdw>
                </a:effectLst>
              </a:rPr>
              <a:t>time periods</a:t>
            </a:r>
          </a:p>
          <a:p>
            <a:pPr algn="just">
              <a:lnSpc>
                <a:spcPct val="80000"/>
              </a:lnSpc>
              <a:buFont typeface="Wingdings" pitchFamily="2" charset="2"/>
              <a:buChar char="Ø"/>
              <a:defRPr/>
            </a:pPr>
            <a:r>
              <a:rPr lang="en-US" dirty="0">
                <a:effectLst>
                  <a:outerShdw blurRad="38100" dist="38100" dir="2700000" algn="tl">
                    <a:srgbClr val="000000">
                      <a:alpha val="43137"/>
                    </a:srgbClr>
                  </a:outerShdw>
                </a:effectLst>
              </a:rPr>
              <a:t>languages</a:t>
            </a:r>
          </a:p>
          <a:p>
            <a:pPr>
              <a:lnSpc>
                <a:spcPct val="80000"/>
              </a:lnSpc>
              <a:defRPr/>
            </a:pPr>
            <a:endParaRPr lang="en-US" dirty="0">
              <a:effectLst>
                <a:outerShdw blurRad="38100" dist="38100" dir="2700000" algn="tl">
                  <a:srgbClr val="C0C0C0"/>
                </a:outerShdw>
              </a:effectLst>
            </a:endParaRPr>
          </a:p>
        </p:txBody>
      </p:sp>
    </p:spTree>
    <p:extLst>
      <p:ext uri="{BB962C8B-B14F-4D97-AF65-F5344CB8AC3E}">
        <p14:creationId xmlns:p14="http://schemas.microsoft.com/office/powerpoint/2010/main" val="793969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PubMed Format - </a:t>
            </a:r>
            <a:r>
              <a:rPr lang="en-US" sz="2400" b="1" dirty="0"/>
              <a:t>The influence of livestock-derived foods on nutrition during the first 1,000 days of life – LMIC </a:t>
            </a:r>
            <a:endParaRPr lang="en-US" sz="2400" dirty="0"/>
          </a:p>
        </p:txBody>
      </p:sp>
      <p:sp>
        <p:nvSpPr>
          <p:cNvPr id="3" name="Content Placeholder 9"/>
          <p:cNvSpPr>
            <a:spLocks noGrp="1"/>
          </p:cNvSpPr>
          <p:nvPr>
            <p:ph sz="quarter" idx="10"/>
          </p:nvPr>
        </p:nvSpPr>
        <p:spPr>
          <a:xfrm>
            <a:off x="251520" y="1124744"/>
            <a:ext cx="8712968" cy="5184576"/>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algn="just">
              <a:lnSpc>
                <a:spcPct val="100000"/>
              </a:lnSpc>
            </a:pPr>
            <a:r>
              <a:rPr lang="en-GB" sz="1800" dirty="0">
                <a:highlight>
                  <a:srgbClr val="00FFFF"/>
                </a:highlight>
              </a:rPr>
              <a:t>(Infant OR child* OR (</a:t>
            </a:r>
            <a:r>
              <a:rPr lang="en-GB" sz="1800" dirty="0" err="1">
                <a:highlight>
                  <a:srgbClr val="00FFFF"/>
                </a:highlight>
              </a:rPr>
              <a:t>pregnan</a:t>
            </a:r>
            <a:r>
              <a:rPr lang="en-GB" sz="1800" dirty="0">
                <a:highlight>
                  <a:srgbClr val="00FFFF"/>
                </a:highlight>
              </a:rPr>
              <a:t>* AND (woman OR women)) OR (</a:t>
            </a:r>
            <a:r>
              <a:rPr lang="en-GB" sz="1800" dirty="0" err="1">
                <a:highlight>
                  <a:srgbClr val="00FFFF"/>
                </a:highlight>
              </a:rPr>
              <a:t>lactat</a:t>
            </a:r>
            <a:r>
              <a:rPr lang="en-GB" sz="1800" dirty="0">
                <a:highlight>
                  <a:srgbClr val="00FFFF"/>
                </a:highlight>
              </a:rPr>
              <a:t>* AND (woman OR women)) OR breastfeed*) </a:t>
            </a:r>
            <a:r>
              <a:rPr lang="en-GB" sz="1800" dirty="0"/>
              <a:t>AND </a:t>
            </a:r>
            <a:r>
              <a:rPr lang="en-GB" sz="1800" dirty="0">
                <a:highlight>
                  <a:srgbClr val="FF0000"/>
                </a:highlight>
              </a:rPr>
              <a:t>("trial" OR experiment OR supplementation OR intervention) </a:t>
            </a:r>
            <a:r>
              <a:rPr lang="en-GB" sz="1800" dirty="0"/>
              <a:t>AND </a:t>
            </a:r>
            <a:r>
              <a:rPr lang="en-GB" sz="1800" dirty="0">
                <a:highlight>
                  <a:srgbClr val="FF00FF"/>
                </a:highlight>
              </a:rPr>
              <a:t>(diet OR supplement OR consumption OR nutrition* OR feed*) AND </a:t>
            </a:r>
            <a:r>
              <a:rPr lang="en-GB" sz="1800" dirty="0">
                <a:highlight>
                  <a:srgbClr val="008000"/>
                </a:highlight>
              </a:rPr>
              <a:t>(meat OR milk OR egg OR dairy OR "animal source food" OR fish OR "animal products" OR "foods of animal origin") </a:t>
            </a:r>
            <a:r>
              <a:rPr lang="en-GB" sz="1800" dirty="0"/>
              <a:t>AND </a:t>
            </a:r>
            <a:r>
              <a:rPr lang="en-GB" sz="1800" dirty="0">
                <a:highlight>
                  <a:srgbClr val="C0C0C0"/>
                </a:highlight>
              </a:rPr>
              <a:t>(Developing Countries OR Africa OR Africa, Northern OR Africa South of the Sahara OR Africa, Central OR Africa, Eastern OR Africa, Southern OR Africa, Western OR Asia OR Asia, South OR Asia, Southern OR Asia, Southeastern OR Afghanistan OR Algeria OR Angola OR Bangladesh OR Benin OR Bhutan OR Botswana OR Brunei Darussalam OR Burkina Faso OR Burundi OR Cambodia OR Cameroon OR Cape Verde OR Central African Republic OR Chad OR Comoros OR Congo OR "Cote d'Ivoire" OR Djibouti OR "Democratic Republic of the Congo" OR East Timor OR Egypt OR Eritrea OR Ethiopia OR Gabon OR Gambia OR Ghana OR Guinea OR Guinea-Bissau OR India OR Indonesia OR Iran OR Kenya OR Laos OR Lesotho OR Liberia OR Libya OR Madagascar OR Malawi OR Malaysia OR Maldives OR Mali OR Mauritania OR Mauritius OR Morocco OR Mozambique OR Myanmar OR Namibia OR Nepal OR Niger OR Nigeria OR Pakistan OR Papua New Guinea OR Philippines OR Rwanda OR Senegal OR Seychelles OR Sierra Leone OR Singapore OR Sri Lanka OR Somalia OR South Africa OR Sudan OR Swaziland OR Tanzania OR Thailand OR Togo OR Tunisia OR Uganda OR Vietnam OR Zambia OR Zimbabwe) </a:t>
            </a:r>
            <a:r>
              <a:rPr lang="en-US" sz="1200" dirty="0">
                <a:highlight>
                  <a:srgbClr val="C0C0C0"/>
                </a:highlight>
                <a:hlinkClick r:id="rId3"/>
              </a:rPr>
              <a:t>https://hdl.handle.net/10568/92907</a:t>
            </a:r>
            <a:endParaRPr lang="en-US" sz="1200" dirty="0">
              <a:highlight>
                <a:srgbClr val="C0C0C0"/>
              </a:highlight>
            </a:endParaRPr>
          </a:p>
        </p:txBody>
      </p:sp>
    </p:spTree>
    <p:extLst>
      <p:ext uri="{BB962C8B-B14F-4D97-AF65-F5344CB8AC3E}">
        <p14:creationId xmlns:p14="http://schemas.microsoft.com/office/powerpoint/2010/main" val="32992145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5DA3A-8ABF-4247-A852-D24387285802}"/>
              </a:ext>
            </a:extLst>
          </p:cNvPr>
          <p:cNvSpPr>
            <a:spLocks noGrp="1"/>
          </p:cNvSpPr>
          <p:nvPr>
            <p:ph type="title"/>
          </p:nvPr>
        </p:nvSpPr>
        <p:spPr/>
        <p:txBody>
          <a:bodyPr/>
          <a:lstStyle/>
          <a:p>
            <a:r>
              <a:rPr lang="en-US" dirty="0"/>
              <a:t>PubMed Outcome - 2016</a:t>
            </a:r>
          </a:p>
        </p:txBody>
      </p:sp>
      <p:pic>
        <p:nvPicPr>
          <p:cNvPr id="4" name="Content Placeholder 3">
            <a:extLst>
              <a:ext uri="{FF2B5EF4-FFF2-40B4-BE49-F238E27FC236}">
                <a16:creationId xmlns:a16="http://schemas.microsoft.com/office/drawing/2014/main" id="{01CA2DDA-451B-4183-9ACB-B249E1E19D16}"/>
              </a:ext>
            </a:extLst>
          </p:cNvPr>
          <p:cNvPicPr>
            <a:picLocks noGrp="1" noChangeAspect="1"/>
          </p:cNvPicPr>
          <p:nvPr>
            <p:ph sz="quarter" idx="10"/>
          </p:nvPr>
        </p:nvPicPr>
        <p:blipFill>
          <a:blip r:embed="rId2"/>
          <a:stretch>
            <a:fillRect/>
          </a:stretch>
        </p:blipFill>
        <p:spPr>
          <a:xfrm>
            <a:off x="1115616" y="1180341"/>
            <a:ext cx="6696744" cy="5390237"/>
          </a:xfrm>
          <a:prstGeom prst="rect">
            <a:avLst/>
          </a:prstGeom>
        </p:spPr>
      </p:pic>
    </p:spTree>
    <p:extLst>
      <p:ext uri="{BB962C8B-B14F-4D97-AF65-F5344CB8AC3E}">
        <p14:creationId xmlns:p14="http://schemas.microsoft.com/office/powerpoint/2010/main" val="35523191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CAB Direct Format – Food safety interventions in Africa</a:t>
            </a:r>
            <a:br>
              <a:rPr lang="en-US" b="1" dirty="0"/>
            </a:br>
            <a:endParaRPr lang="en-US" dirty="0"/>
          </a:p>
        </p:txBody>
      </p:sp>
      <p:sp>
        <p:nvSpPr>
          <p:cNvPr id="3" name="Content Placeholder 9"/>
          <p:cNvSpPr>
            <a:spLocks noGrp="1"/>
          </p:cNvSpPr>
          <p:nvPr>
            <p:ph sz="quarter" idx="10"/>
          </p:nvPr>
        </p:nvSpPr>
        <p:spPr>
          <a:xfrm>
            <a:off x="0" y="1143000"/>
            <a:ext cx="9144000" cy="5454352"/>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lgn="just">
              <a:lnSpc>
                <a:spcPct val="100000"/>
              </a:lnSpc>
            </a:pPr>
            <a:r>
              <a:rPr lang="en-US" sz="1800" dirty="0"/>
              <a:t>(</a:t>
            </a:r>
            <a:r>
              <a:rPr lang="en-US" sz="1800" dirty="0">
                <a:highlight>
                  <a:srgbClr val="FF0000"/>
                </a:highlight>
              </a:rPr>
              <a:t>title</a:t>
            </a:r>
            <a:r>
              <a:rPr lang="en-US" sz="1800" dirty="0"/>
              <a:t>: (foodborne OR "food safety" OR "safety label" OR "food hygiene" OR "food-borne" OR "food borne" OR "kitchen hygiene" OR "street food" OR abattoir OR slaughter* OR "willing* to pay" NOT "organic" NOT "indigenous" NOT "GMO" NOT "exotic") OR </a:t>
            </a:r>
            <a:r>
              <a:rPr lang="en-US" sz="1800" dirty="0">
                <a:highlight>
                  <a:srgbClr val="FF0000"/>
                </a:highlight>
              </a:rPr>
              <a:t>ab</a:t>
            </a:r>
            <a:r>
              <a:rPr lang="en-US" sz="1800" dirty="0"/>
              <a:t>: (foodborne OR "food safety" OR "safety label" OR "food hygiene" OR "food-borne" OR "food borne" OR "kitchen hygiene" OR "street food" OR abattoir OR slaughter* OR "willing* to pay" NOT "organic" NOT "indigenous" NOT "GMO" NOT "exotic"</a:t>
            </a:r>
            <a:r>
              <a:rPr lang="en-US" sz="1800" dirty="0">
                <a:highlight>
                  <a:srgbClr val="FFFF00"/>
                </a:highlight>
              </a:rPr>
              <a:t>))</a:t>
            </a:r>
            <a:r>
              <a:rPr lang="en-US" sz="1800" dirty="0"/>
              <a:t> AND (title: (intervention OR trial OR experiment OR impact OR evaluation OR effect OR control OR </a:t>
            </a:r>
            <a:r>
              <a:rPr lang="en-US" sz="1800" dirty="0" err="1"/>
              <a:t>manag</a:t>
            </a:r>
            <a:r>
              <a:rPr lang="en-US" sz="1800" dirty="0"/>
              <a:t>* OR improve OR achiev*) OR ab: (intervention OR trial OR experiment OR impact OR evaluation OR effect OR control OR </a:t>
            </a:r>
            <a:r>
              <a:rPr lang="en-US" sz="1800" dirty="0" err="1"/>
              <a:t>manag</a:t>
            </a:r>
            <a:r>
              <a:rPr lang="en-US" sz="1800" dirty="0"/>
              <a:t>* OR improve OR achiev*)) AND ( Africa, Northern OR *sahara* OR Africa, Central OR Africa, Eastern OR Africa, Southern OR Africa, Western OR Algeria OR Angola OR Benin OR Botswana OR "Burkina Faso" OR Burundi OR Cameroon OR "Cape Verde" OR </a:t>
            </a:r>
            <a:r>
              <a:rPr lang="en-US" sz="1800" dirty="0">
                <a:highlight>
                  <a:srgbClr val="FF0000"/>
                </a:highlight>
              </a:rPr>
              <a:t>"</a:t>
            </a:r>
            <a:r>
              <a:rPr lang="en-US" sz="1800" dirty="0">
                <a:solidFill>
                  <a:srgbClr val="FF0000"/>
                </a:solidFill>
              </a:rPr>
              <a:t>Central African Republic</a:t>
            </a:r>
            <a:r>
              <a:rPr lang="en-US" sz="1800" dirty="0">
                <a:highlight>
                  <a:srgbClr val="FF0000"/>
                </a:highlight>
              </a:rPr>
              <a:t>"</a:t>
            </a:r>
            <a:r>
              <a:rPr lang="en-US" sz="1800" dirty="0"/>
              <a:t> OR Chad OR Comoros OR Congo OR "Cote d'Ivoire" OR Djibouti OR </a:t>
            </a:r>
            <a:r>
              <a:rPr lang="en-US" sz="1800" u="sng" dirty="0">
                <a:effectLst>
                  <a:outerShdw blurRad="38100" dist="38100" dir="2700000" algn="tl">
                    <a:srgbClr val="000000">
                      <a:alpha val="43137"/>
                    </a:srgbClr>
                  </a:outerShdw>
                </a:effectLst>
              </a:rPr>
              <a:t>"Democratic Republic of the Congo" OR DRC</a:t>
            </a:r>
            <a:r>
              <a:rPr lang="en-US" sz="1800" dirty="0">
                <a:effectLst>
                  <a:outerShdw blurRad="38100" dist="38100" dir="2700000" algn="tl">
                    <a:srgbClr val="000000">
                      <a:alpha val="43137"/>
                    </a:srgbClr>
                  </a:outerShdw>
                </a:effectLst>
              </a:rPr>
              <a:t> </a:t>
            </a:r>
            <a:r>
              <a:rPr lang="en-US" sz="1800" dirty="0"/>
              <a:t>OR Egypt OR Eritrea OR Ethiopia OR Gabon OR Gambia OR Ghana OR Guinea OR Guinea-Bissau OR "Ivory Coast" OR Kenya OR Lesotho OR Liberia OR Libya OR Madagascar OR Malawi OR Mali OR Mauritania OR Mauritius OR Morocco OR Mozambique OR Namibia OR Niger OR Nigeria OR Rwanda OR Senegal OR "western Sahara" OR Seychelles OR "Sierra Leone" OR Somalia OR "South Africa" OR Sudan OR Swaziland OR Tanzania OR Togo OR Tunisia OR Uganda OR Zambia OR Zimbabwe))yr:[2007 TO 2017]</a:t>
            </a:r>
            <a:endParaRPr lang="en-US" sz="1000" dirty="0"/>
          </a:p>
        </p:txBody>
      </p:sp>
    </p:spTree>
    <p:extLst>
      <p:ext uri="{BB962C8B-B14F-4D97-AF65-F5344CB8AC3E}">
        <p14:creationId xmlns:p14="http://schemas.microsoft.com/office/powerpoint/2010/main" val="1205649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0" y="0"/>
            <a:ext cx="9144000" cy="6858000"/>
          </a:xfrm>
          <a:prstGeom prst="rect">
            <a:avLst/>
          </a:prstGeom>
          <a:solidFill>
            <a:srgbClr val="722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ext Placeholder 1"/>
          <p:cNvSpPr>
            <a:spLocks noGrp="1"/>
          </p:cNvSpPr>
          <p:nvPr>
            <p:ph type="body" sz="quarter" idx="10"/>
          </p:nvPr>
        </p:nvSpPr>
        <p:spPr>
          <a:xfrm>
            <a:off x="1352128" y="2132856"/>
            <a:ext cx="6172200" cy="931168"/>
          </a:xfrm>
        </p:spPr>
        <p:txBody>
          <a:bodyPr/>
          <a:lstStyle/>
          <a:p>
            <a:endParaRPr lang="en-US" sz="5400" b="1" dirty="0">
              <a:solidFill>
                <a:schemeClr val="bg1"/>
              </a:solidFill>
            </a:endParaRPr>
          </a:p>
        </p:txBody>
      </p:sp>
      <p:pic>
        <p:nvPicPr>
          <p:cNvPr id="3" name="Picture 2">
            <a:extLst>
              <a:ext uri="{FF2B5EF4-FFF2-40B4-BE49-F238E27FC236}">
                <a16:creationId xmlns:a16="http://schemas.microsoft.com/office/drawing/2014/main" id="{3CDCE9CD-E359-4487-A8F7-594FCEF152D0}"/>
              </a:ext>
            </a:extLst>
          </p:cNvPr>
          <p:cNvPicPr>
            <a:picLocks noChangeAspect="1"/>
          </p:cNvPicPr>
          <p:nvPr/>
        </p:nvPicPr>
        <p:blipFill>
          <a:blip r:embed="rId3"/>
          <a:stretch>
            <a:fillRect/>
          </a:stretch>
        </p:blipFill>
        <p:spPr>
          <a:xfrm>
            <a:off x="0" y="3016"/>
            <a:ext cx="9144000" cy="6858000"/>
          </a:xfrm>
          <a:prstGeom prst="rect">
            <a:avLst/>
          </a:prstGeom>
        </p:spPr>
      </p:pic>
    </p:spTree>
    <p:extLst>
      <p:ext uri="{BB962C8B-B14F-4D97-AF65-F5344CB8AC3E}">
        <p14:creationId xmlns:p14="http://schemas.microsoft.com/office/powerpoint/2010/main" val="1197796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FEF9BDE-F770-4305-8F0D-C667D76C0E2D}"/>
              </a:ext>
            </a:extLst>
          </p:cNvPr>
          <p:cNvSpPr>
            <a:spLocks noGrp="1" noChangeArrowheads="1"/>
          </p:cNvSpPr>
          <p:nvPr>
            <p:ph type="title"/>
          </p:nvPr>
        </p:nvSpPr>
        <p:spPr>
          <a:xfrm>
            <a:off x="612775" y="228600"/>
            <a:ext cx="8153400" cy="990600"/>
          </a:xfrm>
        </p:spPr>
        <p:txBody>
          <a:bodyPr/>
          <a:lstStyle/>
          <a:p>
            <a:pPr eaLnBrk="1" hangingPunct="1"/>
            <a:r>
              <a:rPr lang="en-US" altLang="en-US" sz="3200" dirty="0">
                <a:solidFill>
                  <a:schemeClr val="bg1"/>
                </a:solidFill>
              </a:rPr>
              <a:t>Why Literature Search?</a:t>
            </a:r>
          </a:p>
        </p:txBody>
      </p:sp>
      <p:sp>
        <p:nvSpPr>
          <p:cNvPr id="13315" name="Rectangle 3">
            <a:extLst>
              <a:ext uri="{FF2B5EF4-FFF2-40B4-BE49-F238E27FC236}">
                <a16:creationId xmlns:a16="http://schemas.microsoft.com/office/drawing/2014/main" id="{F1A68B0D-520B-4DC4-AF36-412294DE461E}"/>
              </a:ext>
            </a:extLst>
          </p:cNvPr>
          <p:cNvSpPr>
            <a:spLocks noGrp="1" noChangeArrowheads="1"/>
          </p:cNvSpPr>
          <p:nvPr>
            <p:ph sz="quarter" idx="1"/>
          </p:nvPr>
        </p:nvSpPr>
        <p:spPr>
          <a:xfrm>
            <a:off x="381000" y="1600200"/>
            <a:ext cx="8229600" cy="4495800"/>
          </a:xfrm>
        </p:spPr>
        <p:txBody>
          <a:bodyPr/>
          <a:lstStyle/>
          <a:p>
            <a:pPr eaLnBrk="1" hangingPunct="1">
              <a:lnSpc>
                <a:spcPct val="90000"/>
              </a:lnSpc>
            </a:pPr>
            <a:r>
              <a:rPr lang="en-US" altLang="en-US" dirty="0"/>
              <a:t>To answer a specific question</a:t>
            </a:r>
          </a:p>
          <a:p>
            <a:pPr eaLnBrk="1" hangingPunct="1">
              <a:lnSpc>
                <a:spcPct val="90000"/>
              </a:lnSpc>
            </a:pPr>
            <a:r>
              <a:rPr lang="en-US" altLang="en-US" dirty="0"/>
              <a:t>To learn more about a topic (education)</a:t>
            </a:r>
          </a:p>
          <a:p>
            <a:pPr eaLnBrk="1" hangingPunct="1">
              <a:lnSpc>
                <a:spcPct val="90000"/>
              </a:lnSpc>
            </a:pPr>
            <a:r>
              <a:rPr lang="en-US" altLang="en-US" dirty="0"/>
              <a:t>To determine current best practices (guideline)</a:t>
            </a:r>
          </a:p>
          <a:p>
            <a:pPr eaLnBrk="1" hangingPunct="1">
              <a:lnSpc>
                <a:spcPct val="90000"/>
              </a:lnSpc>
            </a:pPr>
            <a:r>
              <a:rPr lang="en-US" altLang="en-US" dirty="0"/>
              <a:t>To backup your finding</a:t>
            </a:r>
          </a:p>
          <a:p>
            <a:pPr eaLnBrk="1" hangingPunct="1">
              <a:lnSpc>
                <a:spcPct val="90000"/>
              </a:lnSpc>
              <a:buFont typeface="Wingdings" panose="05000000000000000000" pitchFamily="2" charset="2"/>
              <a:buNone/>
            </a:pPr>
            <a:endParaRPr lang="en-US" altLang="en-US" dirty="0"/>
          </a:p>
          <a:p>
            <a:pPr eaLnBrk="1" hangingPunct="1">
              <a:lnSpc>
                <a:spcPct val="90000"/>
              </a:lnSpc>
              <a:buFont typeface="Wingdings" panose="05000000000000000000" pitchFamily="2" charset="2"/>
              <a:buNone/>
            </a:pPr>
            <a:r>
              <a:rPr lang="en-US" altLang="en-US" dirty="0"/>
              <a:t>To give the best possible recommendation or answer research questions using evidence-based solutions/findings</a:t>
            </a:r>
          </a:p>
        </p:txBody>
      </p:sp>
    </p:spTree>
    <p:extLst>
      <p:ext uri="{BB962C8B-B14F-4D97-AF65-F5344CB8AC3E}">
        <p14:creationId xmlns:p14="http://schemas.microsoft.com/office/powerpoint/2010/main" val="2460728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20EE9A93-E7D1-43F5-913D-460DAC4BD354}"/>
              </a:ext>
            </a:extLst>
          </p:cNvPr>
          <p:cNvSpPr>
            <a:spLocks noGrp="1" noChangeArrowheads="1"/>
          </p:cNvSpPr>
          <p:nvPr>
            <p:ph type="title"/>
          </p:nvPr>
        </p:nvSpPr>
        <p:spPr/>
        <p:txBody>
          <a:bodyPr/>
          <a:lstStyle/>
          <a:p>
            <a:pPr eaLnBrk="1" hangingPunct="1"/>
            <a:r>
              <a:rPr lang="en-US" altLang="en-US" dirty="0">
                <a:solidFill>
                  <a:schemeClr val="bg1"/>
                </a:solidFill>
              </a:rPr>
              <a:t>Information Overload</a:t>
            </a:r>
          </a:p>
        </p:txBody>
      </p:sp>
      <p:sp>
        <p:nvSpPr>
          <p:cNvPr id="14339" name="Rectangle 3">
            <a:extLst>
              <a:ext uri="{FF2B5EF4-FFF2-40B4-BE49-F238E27FC236}">
                <a16:creationId xmlns:a16="http://schemas.microsoft.com/office/drawing/2014/main" id="{B68AF87C-70F0-453B-AC01-8A84DE92C8E2}"/>
              </a:ext>
            </a:extLst>
          </p:cNvPr>
          <p:cNvSpPr>
            <a:spLocks noGrp="1" noChangeArrowheads="1"/>
          </p:cNvSpPr>
          <p:nvPr>
            <p:ph type="body" sz="half" idx="1"/>
          </p:nvPr>
        </p:nvSpPr>
        <p:spPr>
          <a:xfrm>
            <a:off x="457200" y="1600200"/>
            <a:ext cx="3276600" cy="4267200"/>
          </a:xfrm>
        </p:spPr>
        <p:txBody>
          <a:bodyPr/>
          <a:lstStyle/>
          <a:p>
            <a:pPr eaLnBrk="1" hangingPunct="1">
              <a:buFont typeface="Wingdings" panose="05000000000000000000" pitchFamily="2" charset="2"/>
              <a:buNone/>
            </a:pPr>
            <a:r>
              <a:rPr lang="en-US" altLang="en-US" dirty="0"/>
              <a:t>E.G PubMed contains over 24 million citations going back to ~1950</a:t>
            </a:r>
          </a:p>
        </p:txBody>
      </p:sp>
      <p:graphicFrame>
        <p:nvGraphicFramePr>
          <p:cNvPr id="66654" name="Group 94">
            <a:extLst>
              <a:ext uri="{FF2B5EF4-FFF2-40B4-BE49-F238E27FC236}">
                <a16:creationId xmlns:a16="http://schemas.microsoft.com/office/drawing/2014/main" id="{93A1D7AE-E3CE-454E-86F2-30B1F7C77B47}"/>
              </a:ext>
            </a:extLst>
          </p:cNvPr>
          <p:cNvGraphicFramePr>
            <a:graphicFrameLocks noGrp="1"/>
          </p:cNvGraphicFramePr>
          <p:nvPr>
            <p:ph sz="half" idx="2"/>
            <p:extLst>
              <p:ext uri="{D42A27DB-BD31-4B8C-83A1-F6EECF244321}">
                <p14:modId xmlns:p14="http://schemas.microsoft.com/office/powerpoint/2010/main" val="1149668598"/>
              </p:ext>
            </p:extLst>
          </p:nvPr>
        </p:nvGraphicFramePr>
        <p:xfrm>
          <a:off x="4114800" y="1454663"/>
          <a:ext cx="4572000" cy="3733408"/>
        </p:xfrm>
        <a:graphic>
          <a:graphicData uri="http://schemas.openxmlformats.org/drawingml/2006/table">
            <a:tbl>
              <a:tblPr/>
              <a:tblGrid>
                <a:gridCol w="22860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tblGrid>
              <a:tr h="15652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w Cen MT" pitchFamily="34" charset="0"/>
                        </a:rPr>
                        <a:t>Year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w Cen MT" pitchFamily="34" charset="0"/>
                        </a:rPr>
                        <a:t># new citations indexed*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55749">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w Cen MT" pitchFamily="34" charset="0"/>
                        </a:rPr>
                        <a:t>2019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fontAlgn="b"/>
                      <a:r>
                        <a:rPr kumimoji="0" lang="en-US" sz="2800" b="0" i="0" u="none" strike="noStrike" kern="1200" cap="none" normalizeH="0" baseline="0" dirty="0">
                          <a:ln>
                            <a:noFill/>
                          </a:ln>
                          <a:solidFill>
                            <a:schemeClr val="tx1"/>
                          </a:solidFill>
                          <a:effectLst>
                            <a:outerShdw blurRad="38100" dist="38100" dir="2700000" algn="tl">
                              <a:srgbClr val="000000"/>
                            </a:outerShdw>
                          </a:effectLst>
                          <a:latin typeface="Tw Cen MT" pitchFamily="34" charset="0"/>
                          <a:ea typeface="+mn-ea"/>
                          <a:cs typeface="+mn-cs"/>
                        </a:rPr>
                        <a:t>1,366,447</a:t>
                      </a:r>
                    </a:p>
                  </a:txBody>
                  <a:tcPr marL="9525" marR="9525" marT="9525"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7606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w Cen MT" pitchFamily="34" charset="0"/>
                        </a:rPr>
                        <a:t>2018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fontAlgn="b"/>
                      <a:r>
                        <a:rPr kumimoji="0" lang="en-US" sz="2800" b="0" i="0" u="none" strike="noStrike" kern="1200" cap="none" normalizeH="0" baseline="0" dirty="0">
                          <a:ln>
                            <a:noFill/>
                          </a:ln>
                          <a:solidFill>
                            <a:schemeClr val="tx1"/>
                          </a:solidFill>
                          <a:effectLst>
                            <a:outerShdw blurRad="38100" dist="38100" dir="2700000" algn="tl">
                              <a:srgbClr val="000000"/>
                            </a:outerShdw>
                          </a:effectLst>
                          <a:latin typeface="Tw Cen MT" pitchFamily="34" charset="0"/>
                          <a:ea typeface="+mn-ea"/>
                          <a:cs typeface="+mn-cs"/>
                        </a:rPr>
                        <a:t>1,329,148</a:t>
                      </a:r>
                    </a:p>
                  </a:txBody>
                  <a:tcPr marL="9525" marR="9525" marT="9525"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04056">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w Cen MT" pitchFamily="34" charset="0"/>
                        </a:rPr>
                        <a:t>2017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r" fontAlgn="b"/>
                      <a:r>
                        <a:rPr kumimoji="0" lang="en-US" sz="2800" b="0" i="0" u="none" strike="noStrike" kern="1200" cap="none" normalizeH="0" baseline="0" dirty="0">
                          <a:ln>
                            <a:noFill/>
                          </a:ln>
                          <a:solidFill>
                            <a:schemeClr val="tx1"/>
                          </a:solidFill>
                          <a:effectLst>
                            <a:outerShdw blurRad="38100" dist="38100" dir="2700000" algn="tl">
                              <a:srgbClr val="000000"/>
                            </a:outerShdw>
                          </a:effectLst>
                          <a:latin typeface="Tw Cen MT" pitchFamily="34" charset="0"/>
                          <a:ea typeface="+mn-ea"/>
                          <a:cs typeface="+mn-cs"/>
                        </a:rPr>
                        <a:t>1,150,125</a:t>
                      </a:r>
                    </a:p>
                  </a:txBody>
                  <a:tcPr marL="9525" marR="9525" marT="9525"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87281">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a:ln>
                            <a:noFill/>
                          </a:ln>
                          <a:solidFill>
                            <a:schemeClr val="tx1"/>
                          </a:solidFill>
                          <a:effectLst>
                            <a:outerShdw blurRad="38100" dist="38100" dir="2700000" algn="tl">
                              <a:srgbClr val="000000"/>
                            </a:outerShdw>
                          </a:effectLst>
                          <a:latin typeface="Tw Cen MT" pitchFamily="34" charset="0"/>
                        </a:rPr>
                        <a:t>2016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r" fontAlgn="b"/>
                      <a:r>
                        <a:rPr kumimoji="0" lang="en-US" sz="2800" b="0" i="0" u="none" strike="noStrike" kern="1200" cap="none" normalizeH="0" baseline="0" dirty="0">
                          <a:ln>
                            <a:noFill/>
                          </a:ln>
                          <a:solidFill>
                            <a:schemeClr val="tx1"/>
                          </a:solidFill>
                          <a:effectLst>
                            <a:outerShdw blurRad="38100" dist="38100" dir="2700000" algn="tl">
                              <a:srgbClr val="000000"/>
                            </a:outerShdw>
                          </a:effectLst>
                          <a:latin typeface="Tw Cen MT" pitchFamily="34" charset="0"/>
                          <a:ea typeface="+mn-ea"/>
                          <a:cs typeface="+mn-cs"/>
                        </a:rPr>
                        <a:t>1,165,957</a:t>
                      </a:r>
                    </a:p>
                  </a:txBody>
                  <a:tcPr marL="9525" marR="9525" marT="9525" marB="0" anchor="b">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4360" name="Text Box 85">
            <a:extLst>
              <a:ext uri="{FF2B5EF4-FFF2-40B4-BE49-F238E27FC236}">
                <a16:creationId xmlns:a16="http://schemas.microsoft.com/office/drawing/2014/main" id="{7FED54A5-9545-4230-A552-6FEF7CBAEA59}"/>
              </a:ext>
            </a:extLst>
          </p:cNvPr>
          <p:cNvSpPr txBox="1">
            <a:spLocks noChangeArrowheads="1"/>
          </p:cNvSpPr>
          <p:nvPr/>
        </p:nvSpPr>
        <p:spPr bwMode="auto">
          <a:xfrm>
            <a:off x="2267744" y="6232454"/>
            <a:ext cx="6248400" cy="36988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spcBef>
                <a:spcPct val="50000"/>
              </a:spcBef>
            </a:pPr>
            <a:r>
              <a:rPr lang="en-US" altLang="en-US" dirty="0"/>
              <a:t>*statistics from </a:t>
            </a:r>
            <a:r>
              <a:rPr lang="en-US" altLang="en-US" dirty="0">
                <a:solidFill>
                  <a:schemeClr val="accent2"/>
                </a:solidFill>
                <a:hlinkClick r:id="rId2"/>
              </a:rPr>
              <a:t>http://www.nlm.nih.gov/bsd/bsd_key.html</a:t>
            </a:r>
            <a:endParaRPr lang="en-US" altLang="en-US" dirty="0">
              <a:solidFill>
                <a:schemeClr val="accent2"/>
              </a:solidFill>
            </a:endParaRPr>
          </a:p>
        </p:txBody>
      </p:sp>
    </p:spTree>
    <p:extLst>
      <p:ext uri="{BB962C8B-B14F-4D97-AF65-F5344CB8AC3E}">
        <p14:creationId xmlns:p14="http://schemas.microsoft.com/office/powerpoint/2010/main" val="1482722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anose="05000000000000000000" pitchFamily="2" charset="2"/>
              <a:buChar char="ü"/>
            </a:pPr>
            <a:endParaRPr lang="en-MY" sz="2400" dirty="0"/>
          </a:p>
          <a:p>
            <a:pPr>
              <a:buFont typeface="Wingdings" panose="05000000000000000000" pitchFamily="2" charset="2"/>
              <a:buChar char="ü"/>
            </a:pPr>
            <a:endParaRPr lang="en-MY" sz="2400" dirty="0"/>
          </a:p>
          <a:p>
            <a:pPr>
              <a:buFont typeface="Wingdings" panose="05000000000000000000" pitchFamily="2" charset="2"/>
              <a:buChar char="ü"/>
            </a:pPr>
            <a:endParaRPr lang="en-MY" sz="2400" dirty="0"/>
          </a:p>
          <a:p>
            <a:pPr>
              <a:buFont typeface="Wingdings" panose="05000000000000000000" pitchFamily="2" charset="2"/>
              <a:buChar char="ü"/>
            </a:pPr>
            <a:endParaRPr lang="en-MY" sz="2400" dirty="0"/>
          </a:p>
        </p:txBody>
      </p:sp>
      <p:graphicFrame>
        <p:nvGraphicFramePr>
          <p:cNvPr id="2" name="Table 1"/>
          <p:cNvGraphicFramePr>
            <a:graphicFrameLocks noGrp="1"/>
          </p:cNvGraphicFramePr>
          <p:nvPr>
            <p:extLst>
              <p:ext uri="{D42A27DB-BD31-4B8C-83A1-F6EECF244321}">
                <p14:modId xmlns:p14="http://schemas.microsoft.com/office/powerpoint/2010/main" val="2542417388"/>
              </p:ext>
            </p:extLst>
          </p:nvPr>
        </p:nvGraphicFramePr>
        <p:xfrm>
          <a:off x="890800" y="1412776"/>
          <a:ext cx="7362399" cy="4968555"/>
        </p:xfrm>
        <a:graphic>
          <a:graphicData uri="http://schemas.openxmlformats.org/drawingml/2006/table">
            <a:tbl>
              <a:tblPr firstRow="1" bandRow="1">
                <a:effectLst>
                  <a:outerShdw blurRad="63500" sx="102000" sy="102000" algn="ctr" rotWithShape="0">
                    <a:prstClr val="black">
                      <a:alpha val="40000"/>
                    </a:prstClr>
                  </a:outerShdw>
                </a:effectLst>
                <a:tableStyleId>{7DF18680-E054-41AD-8BC1-D1AEF772440D}</a:tableStyleId>
              </a:tblPr>
              <a:tblGrid>
                <a:gridCol w="2454133">
                  <a:extLst>
                    <a:ext uri="{9D8B030D-6E8A-4147-A177-3AD203B41FA5}">
                      <a16:colId xmlns:a16="http://schemas.microsoft.com/office/drawing/2014/main" val="20000"/>
                    </a:ext>
                  </a:extLst>
                </a:gridCol>
                <a:gridCol w="2454133">
                  <a:extLst>
                    <a:ext uri="{9D8B030D-6E8A-4147-A177-3AD203B41FA5}">
                      <a16:colId xmlns:a16="http://schemas.microsoft.com/office/drawing/2014/main" val="20001"/>
                    </a:ext>
                  </a:extLst>
                </a:gridCol>
                <a:gridCol w="2454133">
                  <a:extLst>
                    <a:ext uri="{9D8B030D-6E8A-4147-A177-3AD203B41FA5}">
                      <a16:colId xmlns:a16="http://schemas.microsoft.com/office/drawing/2014/main" val="20002"/>
                    </a:ext>
                  </a:extLst>
                </a:gridCol>
              </a:tblGrid>
              <a:tr h="794385">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a:t>List of databases</a:t>
                      </a:r>
                      <a:endParaRPr lang="en-AU" dirty="0"/>
                    </a:p>
                  </a:txBody>
                  <a:tcPr/>
                </a:tc>
                <a:tc hMerge="1">
                  <a:txBody>
                    <a:bodyPr/>
                    <a:lstStyle/>
                    <a:p>
                      <a:endParaRPr lang="en-AU" dirty="0"/>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AU" dirty="0"/>
                    </a:p>
                  </a:txBody>
                  <a:tcPr/>
                </a:tc>
                <a:extLst>
                  <a:ext uri="{0D108BD9-81ED-4DB2-BD59-A6C34878D82A}">
                    <a16:rowId xmlns:a16="http://schemas.microsoft.com/office/drawing/2014/main" val="10000"/>
                  </a:ext>
                </a:extLst>
              </a:tr>
              <a:tr h="6956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800" dirty="0"/>
                        <a:t> ACS</a:t>
                      </a:r>
                      <a:endParaRPr lang="en-AU" dirty="0"/>
                    </a:p>
                  </a:txBody>
                  <a:tcPr/>
                </a:tc>
                <a:tc>
                  <a:txBody>
                    <a:bodyPr/>
                    <a:lstStyle/>
                    <a:p>
                      <a:pPr algn="ctr"/>
                      <a:r>
                        <a:rPr lang="en-AU" dirty="0"/>
                        <a:t>Cambridge</a:t>
                      </a:r>
                      <a:r>
                        <a:rPr lang="en-AU" baseline="0" dirty="0"/>
                        <a:t> Online Journals</a:t>
                      </a:r>
                      <a:endParaRPr lang="en-A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err="1"/>
                        <a:t>SciFinder</a:t>
                      </a:r>
                      <a:r>
                        <a:rPr lang="en-AU" dirty="0"/>
                        <a:t> Scholar</a:t>
                      </a:r>
                    </a:p>
                    <a:p>
                      <a:pPr algn="ctr"/>
                      <a:endParaRPr lang="en-AU" dirty="0"/>
                    </a:p>
                  </a:txBody>
                  <a:tcPr/>
                </a:tc>
                <a:extLst>
                  <a:ext uri="{0D108BD9-81ED-4DB2-BD59-A6C34878D82A}">
                    <a16:rowId xmlns:a16="http://schemas.microsoft.com/office/drawing/2014/main" val="10001"/>
                  </a:ext>
                </a:extLst>
              </a:tr>
              <a:tr h="6956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800" dirty="0"/>
                        <a:t>Annual Reviews</a:t>
                      </a:r>
                    </a:p>
                    <a:p>
                      <a:pPr algn="ctr"/>
                      <a:endParaRPr lang="en-A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800" dirty="0"/>
                        <a:t>IEEE </a:t>
                      </a:r>
                      <a:r>
                        <a:rPr lang="en-MY" sz="1800" dirty="0" err="1"/>
                        <a:t>Xplore</a:t>
                      </a:r>
                      <a:endParaRPr lang="en-MY" sz="1800" dirty="0"/>
                    </a:p>
                    <a:p>
                      <a:pPr algn="ctr"/>
                      <a:endParaRPr lang="en-A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a:highlight>
                            <a:srgbClr val="FFFF00"/>
                          </a:highlight>
                        </a:rPr>
                        <a:t>Science Direct</a:t>
                      </a:r>
                    </a:p>
                    <a:p>
                      <a:pPr algn="ctr"/>
                      <a:endParaRPr lang="en-AU" dirty="0"/>
                    </a:p>
                  </a:txBody>
                  <a:tcPr/>
                </a:tc>
                <a:extLst>
                  <a:ext uri="{0D108BD9-81ED-4DB2-BD59-A6C34878D82A}">
                    <a16:rowId xmlns:a16="http://schemas.microsoft.com/office/drawing/2014/main" val="10002"/>
                  </a:ext>
                </a:extLst>
              </a:tr>
              <a:tr h="6956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800" dirty="0"/>
                        <a:t>ASCE</a:t>
                      </a:r>
                    </a:p>
                    <a:p>
                      <a:pPr algn="ctr"/>
                      <a:endParaRPr lang="en-A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800" dirty="0">
                          <a:highlight>
                            <a:srgbClr val="FFFF00"/>
                          </a:highlight>
                        </a:rPr>
                        <a:t>JSTOR</a:t>
                      </a:r>
                    </a:p>
                    <a:p>
                      <a:pPr algn="ctr"/>
                      <a:endParaRPr lang="en-A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a:t>Taylor &amp; Francis</a:t>
                      </a:r>
                    </a:p>
                    <a:p>
                      <a:pPr algn="ctr"/>
                      <a:endParaRPr lang="en-AU" dirty="0"/>
                    </a:p>
                  </a:txBody>
                  <a:tcPr/>
                </a:tc>
                <a:extLst>
                  <a:ext uri="{0D108BD9-81ED-4DB2-BD59-A6C34878D82A}">
                    <a16:rowId xmlns:a16="http://schemas.microsoft.com/office/drawing/2014/main" val="10003"/>
                  </a:ext>
                </a:extLst>
              </a:tr>
              <a:tr h="695695">
                <a:tc>
                  <a:txBody>
                    <a:bodyPr/>
                    <a:lstStyle/>
                    <a:p>
                      <a:pPr algn="ctr"/>
                      <a:r>
                        <a:rPr lang="en-AU" dirty="0"/>
                        <a:t>ASME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a:t>Nature</a:t>
                      </a:r>
                    </a:p>
                    <a:p>
                      <a:pPr algn="ctr"/>
                      <a:endParaRPr lang="en-A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a:t>Wiley</a:t>
                      </a:r>
                    </a:p>
                    <a:p>
                      <a:pPr algn="ctr"/>
                      <a:endParaRPr lang="en-AU" dirty="0"/>
                    </a:p>
                  </a:txBody>
                  <a:tcPr/>
                </a:tc>
                <a:extLst>
                  <a:ext uri="{0D108BD9-81ED-4DB2-BD59-A6C34878D82A}">
                    <a16:rowId xmlns:a16="http://schemas.microsoft.com/office/drawing/2014/main" val="10004"/>
                  </a:ext>
                </a:extLst>
              </a:tr>
              <a:tr h="6956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800" dirty="0" err="1"/>
                        <a:t>BioOne</a:t>
                      </a:r>
                      <a:endParaRPr lang="en-MY" sz="1800" dirty="0"/>
                    </a:p>
                    <a:p>
                      <a:pPr algn="ctr"/>
                      <a:endParaRPr lang="en-A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a:t>ProQuest</a:t>
                      </a:r>
                    </a:p>
                    <a:p>
                      <a:pPr algn="ctr"/>
                      <a:endParaRPr lang="en-AU" dirty="0"/>
                    </a:p>
                  </a:txBody>
                  <a:tcPr/>
                </a:tc>
                <a:tc>
                  <a:txBody>
                    <a:bodyPr/>
                    <a:lstStyle/>
                    <a:p>
                      <a:pPr algn="ctr"/>
                      <a:r>
                        <a:rPr lang="en-AU" dirty="0">
                          <a:highlight>
                            <a:srgbClr val="FFFF00"/>
                          </a:highlight>
                        </a:rPr>
                        <a:t>PubMed</a:t>
                      </a:r>
                    </a:p>
                  </a:txBody>
                  <a:tcPr/>
                </a:tc>
                <a:extLst>
                  <a:ext uri="{0D108BD9-81ED-4DB2-BD59-A6C34878D82A}">
                    <a16:rowId xmlns:a16="http://schemas.microsoft.com/office/drawing/2014/main" val="10005"/>
                  </a:ext>
                </a:extLst>
              </a:tr>
              <a:tr h="6956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MY" sz="1800" dirty="0">
                          <a:highlight>
                            <a:srgbClr val="FFFF00"/>
                          </a:highlight>
                        </a:rPr>
                        <a:t>CAB Direct</a:t>
                      </a:r>
                    </a:p>
                    <a:p>
                      <a:pPr algn="ctr"/>
                      <a:endParaRPr lang="en-A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a:t>Sage</a:t>
                      </a:r>
                    </a:p>
                    <a:p>
                      <a:pPr algn="ctr"/>
                      <a:endParaRPr lang="en-AU" dirty="0"/>
                    </a:p>
                  </a:txBody>
                  <a:tcPr/>
                </a:tc>
                <a:tc>
                  <a:txBody>
                    <a:bodyPr/>
                    <a:lstStyle/>
                    <a:p>
                      <a:pPr algn="ctr"/>
                      <a:r>
                        <a:rPr lang="en-AU" dirty="0">
                          <a:highlight>
                            <a:srgbClr val="FFFF00"/>
                          </a:highlight>
                        </a:rPr>
                        <a:t>Google Scholar</a:t>
                      </a:r>
                    </a:p>
                  </a:txBody>
                  <a:tcPr/>
                </a:tc>
                <a:extLst>
                  <a:ext uri="{0D108BD9-81ED-4DB2-BD59-A6C34878D82A}">
                    <a16:rowId xmlns:a16="http://schemas.microsoft.com/office/drawing/2014/main" val="10006"/>
                  </a:ext>
                </a:extLst>
              </a:tr>
            </a:tbl>
          </a:graphicData>
        </a:graphic>
      </p:graphicFrame>
      <p:sp>
        <p:nvSpPr>
          <p:cNvPr id="4" name="TextBox 3">
            <a:extLst>
              <a:ext uri="{FF2B5EF4-FFF2-40B4-BE49-F238E27FC236}">
                <a16:creationId xmlns:a16="http://schemas.microsoft.com/office/drawing/2014/main" id="{5BC9D4B1-84AA-4D88-97F8-01AC34EE3D09}"/>
              </a:ext>
            </a:extLst>
          </p:cNvPr>
          <p:cNvSpPr txBox="1"/>
          <p:nvPr/>
        </p:nvSpPr>
        <p:spPr bwMode="auto">
          <a:xfrm>
            <a:off x="1691680" y="260648"/>
            <a:ext cx="6048672"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000" b="1" dirty="0">
                <a:solidFill>
                  <a:srgbClr val="FFFFFF"/>
                </a:solidFill>
              </a:rPr>
              <a:t>Types of Online Databases</a:t>
            </a:r>
          </a:p>
        </p:txBody>
      </p:sp>
    </p:spTree>
    <p:extLst>
      <p:ext uri="{BB962C8B-B14F-4D97-AF65-F5344CB8AC3E}">
        <p14:creationId xmlns:p14="http://schemas.microsoft.com/office/powerpoint/2010/main" val="522111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74E1C-CD9C-439C-8699-129BFB93CF71}"/>
              </a:ext>
            </a:extLst>
          </p:cNvPr>
          <p:cNvSpPr>
            <a:spLocks noGrp="1"/>
          </p:cNvSpPr>
          <p:nvPr>
            <p:ph type="title"/>
          </p:nvPr>
        </p:nvSpPr>
        <p:spPr/>
        <p:txBody>
          <a:bodyPr/>
          <a:lstStyle/>
          <a:p>
            <a:pPr>
              <a:defRPr/>
            </a:pPr>
            <a:r>
              <a:rPr lang="en-US" sz="3600" dirty="0">
                <a:solidFill>
                  <a:schemeClr val="bg1"/>
                </a:solidFill>
                <a:effectLst>
                  <a:outerShdw blurRad="38100" dist="38100" dir="2700000" algn="tl">
                    <a:srgbClr val="000000">
                      <a:alpha val="43137"/>
                    </a:srgbClr>
                  </a:outerShdw>
                </a:effectLst>
              </a:rPr>
              <a:t>So, Before starting</a:t>
            </a:r>
            <a:r>
              <a:rPr lang="tr-TR" sz="3600" dirty="0">
                <a:solidFill>
                  <a:schemeClr val="bg1"/>
                </a:solidFill>
                <a:effectLst>
                  <a:outerShdw blurRad="38100" dist="38100" dir="2700000" algn="tl">
                    <a:srgbClr val="000000">
                      <a:alpha val="43137"/>
                    </a:srgbClr>
                  </a:outerShdw>
                </a:effectLst>
              </a:rPr>
              <a:t> </a:t>
            </a:r>
            <a:r>
              <a:rPr lang="en-US" sz="3600" dirty="0">
                <a:solidFill>
                  <a:schemeClr val="bg1"/>
                </a:solidFill>
                <a:effectLst>
                  <a:outerShdw blurRad="38100" dist="38100" dir="2700000" algn="tl">
                    <a:srgbClr val="000000">
                      <a:alpha val="43137"/>
                    </a:srgbClr>
                  </a:outerShdw>
                </a:effectLst>
              </a:rPr>
              <a:t>search</a:t>
            </a:r>
            <a:r>
              <a:rPr lang="tr-TR" sz="3600" dirty="0">
                <a:solidFill>
                  <a:schemeClr val="bg1"/>
                </a:solidFill>
                <a:effectLst>
                  <a:outerShdw blurRad="38100" dist="38100" dir="2700000" algn="tl">
                    <a:srgbClr val="000000">
                      <a:alpha val="43137"/>
                    </a:srgbClr>
                  </a:outerShdw>
                </a:effectLst>
              </a:rPr>
              <a:t> consider</a:t>
            </a:r>
            <a:r>
              <a:rPr lang="tr-TR" sz="4000" dirty="0">
                <a:solidFill>
                  <a:schemeClr val="bg1"/>
                </a:solidFill>
                <a:effectLst>
                  <a:outerShdw blurRad="38100" dist="38100" dir="2700000" algn="tl">
                    <a:srgbClr val="000000">
                      <a:alpha val="43137"/>
                    </a:srgbClr>
                  </a:outerShdw>
                </a:effectLst>
              </a:rPr>
              <a:t>;</a:t>
            </a:r>
            <a:r>
              <a:rPr lang="en-US" sz="4000" dirty="0">
                <a:solidFill>
                  <a:schemeClr val="bg1"/>
                </a:solidFill>
                <a:effectLst>
                  <a:outerShdw blurRad="38100" dist="38100" dir="2700000" algn="tl">
                    <a:srgbClr val="000000">
                      <a:alpha val="43137"/>
                    </a:srgbClr>
                  </a:outerShdw>
                </a:effectLst>
              </a:rPr>
              <a:t> </a:t>
            </a:r>
          </a:p>
        </p:txBody>
      </p:sp>
      <p:sp>
        <p:nvSpPr>
          <p:cNvPr id="3" name="Content Placeholder 2">
            <a:extLst>
              <a:ext uri="{FF2B5EF4-FFF2-40B4-BE49-F238E27FC236}">
                <a16:creationId xmlns:a16="http://schemas.microsoft.com/office/drawing/2014/main" id="{7DA07B2B-9AA0-4F40-88DC-FF15EA3F1127}"/>
              </a:ext>
            </a:extLst>
          </p:cNvPr>
          <p:cNvSpPr>
            <a:spLocks noGrp="1"/>
          </p:cNvSpPr>
          <p:nvPr>
            <p:ph idx="1"/>
          </p:nvPr>
        </p:nvSpPr>
        <p:spPr/>
        <p:txBody>
          <a:bodyPr/>
          <a:lstStyle/>
          <a:p>
            <a:pPr algn="just">
              <a:buFont typeface="Wingdings" pitchFamily="2" charset="2"/>
              <a:buChar char="Ø"/>
              <a:defRPr/>
            </a:pPr>
            <a:r>
              <a:rPr lang="tr-TR" dirty="0">
                <a:effectLst>
                  <a:outerShdw blurRad="38100" dist="38100" dir="2700000" algn="tl">
                    <a:srgbClr val="000000">
                      <a:alpha val="43137"/>
                    </a:srgbClr>
                  </a:outerShdw>
                </a:effectLst>
              </a:rPr>
              <a:t>T</a:t>
            </a:r>
            <a:r>
              <a:rPr lang="en-US" dirty="0">
                <a:effectLst>
                  <a:outerShdw blurRad="38100" dist="38100" dir="2700000" algn="tl">
                    <a:srgbClr val="000000">
                      <a:alpha val="43137"/>
                    </a:srgbClr>
                  </a:outerShdw>
                </a:effectLst>
              </a:rPr>
              <a:t>he keywords</a:t>
            </a:r>
          </a:p>
          <a:p>
            <a:pPr algn="just">
              <a:buFont typeface="Wingdings" pitchFamily="2" charset="2"/>
              <a:buChar char="Ø"/>
              <a:defRPr/>
            </a:pPr>
            <a:r>
              <a:rPr lang="tr-TR" dirty="0">
                <a:effectLst>
                  <a:outerShdw blurRad="38100" dist="38100" dir="2700000" algn="tl">
                    <a:srgbClr val="000000">
                      <a:alpha val="43137"/>
                    </a:srgbClr>
                  </a:outerShdw>
                </a:effectLst>
              </a:rPr>
              <a:t>O</a:t>
            </a:r>
            <a:r>
              <a:rPr lang="en-US" dirty="0" err="1">
                <a:effectLst>
                  <a:outerShdw blurRad="38100" dist="38100" dir="2700000" algn="tl">
                    <a:srgbClr val="000000">
                      <a:alpha val="43137"/>
                    </a:srgbClr>
                  </a:outerShdw>
                </a:effectLst>
              </a:rPr>
              <a:t>ther</a:t>
            </a:r>
            <a:r>
              <a:rPr lang="en-US" dirty="0">
                <a:effectLst>
                  <a:outerShdw blurRad="38100" dist="38100" dir="2700000" algn="tl">
                    <a:srgbClr val="000000">
                      <a:alpha val="43137"/>
                    </a:srgbClr>
                  </a:outerShdw>
                </a:effectLst>
              </a:rPr>
              <a:t> ways to spell the keywords</a:t>
            </a:r>
          </a:p>
          <a:p>
            <a:pPr algn="just">
              <a:buFont typeface="Wingdings" pitchFamily="2" charset="2"/>
              <a:buChar char="Ø"/>
              <a:defRPr/>
            </a:pPr>
            <a:r>
              <a:rPr lang="tr-TR" dirty="0">
                <a:effectLst>
                  <a:outerShdw blurRad="38100" dist="38100" dir="2700000" algn="tl">
                    <a:srgbClr val="000000">
                      <a:alpha val="43137"/>
                    </a:srgbClr>
                  </a:outerShdw>
                </a:effectLst>
              </a:rPr>
              <a:t>O</a:t>
            </a:r>
            <a:r>
              <a:rPr lang="en-US" dirty="0" err="1">
                <a:effectLst>
                  <a:outerShdw blurRad="38100" dist="38100" dir="2700000" algn="tl">
                    <a:srgbClr val="000000">
                      <a:alpha val="43137"/>
                    </a:srgbClr>
                  </a:outerShdw>
                </a:effectLst>
              </a:rPr>
              <a:t>ther</a:t>
            </a:r>
            <a:r>
              <a:rPr lang="en-US" dirty="0">
                <a:effectLst>
                  <a:outerShdw blurRad="38100" dist="38100" dir="2700000" algn="tl">
                    <a:srgbClr val="000000">
                      <a:alpha val="43137"/>
                    </a:srgbClr>
                  </a:outerShdw>
                </a:effectLst>
              </a:rPr>
              <a:t> words which mean the same thing (synonyms)</a:t>
            </a:r>
          </a:p>
          <a:p>
            <a:pPr algn="just">
              <a:buFont typeface="Wingdings" pitchFamily="2" charset="2"/>
              <a:buChar char="Ø"/>
              <a:defRPr/>
            </a:pPr>
            <a:r>
              <a:rPr lang="tr-TR" dirty="0">
                <a:effectLst>
                  <a:outerShdw blurRad="38100" dist="38100" dir="2700000" algn="tl">
                    <a:srgbClr val="000000">
                      <a:alpha val="43137"/>
                    </a:srgbClr>
                  </a:outerShdw>
                </a:effectLst>
              </a:rPr>
              <a:t>R</a:t>
            </a:r>
            <a:r>
              <a:rPr lang="en-US" dirty="0">
                <a:effectLst>
                  <a:outerShdw blurRad="38100" dist="38100" dir="2700000" algn="tl">
                    <a:srgbClr val="000000">
                      <a:alpha val="43137"/>
                    </a:srgbClr>
                  </a:outerShdw>
                </a:effectLst>
              </a:rPr>
              <a:t>elated keywords </a:t>
            </a:r>
            <a:r>
              <a:rPr lang="tr-TR" dirty="0">
                <a:effectLst>
                  <a:outerShdw blurRad="38100" dist="38100" dir="2700000" algn="tl">
                    <a:srgbClr val="000000">
                      <a:alpha val="43137"/>
                    </a:srgbClr>
                  </a:outerShdw>
                </a:effectLst>
              </a:rPr>
              <a:t>need</a:t>
            </a:r>
            <a:r>
              <a:rPr lang="en-US" dirty="0">
                <a:effectLst>
                  <a:outerShdw blurRad="38100" dist="38100" dir="2700000" algn="tl">
                    <a:srgbClr val="000000">
                      <a:alpha val="43137"/>
                    </a:srgbClr>
                  </a:outerShdw>
                </a:effectLst>
              </a:rPr>
              <a:t> to </a:t>
            </a:r>
            <a:r>
              <a:rPr lang="tr-TR" dirty="0">
                <a:effectLst>
                  <a:outerShdw blurRad="38100" dist="38100" dir="2700000" algn="tl">
                    <a:srgbClr val="000000">
                      <a:alpha val="43137"/>
                    </a:srgbClr>
                  </a:outerShdw>
                </a:effectLst>
              </a:rPr>
              <a:t>be </a:t>
            </a:r>
            <a:r>
              <a:rPr lang="en-US" dirty="0">
                <a:effectLst>
                  <a:outerShdw blurRad="38100" dist="38100" dir="2700000" algn="tl">
                    <a:srgbClr val="000000">
                      <a:alpha val="43137"/>
                    </a:srgbClr>
                  </a:outerShdw>
                </a:effectLst>
              </a:rPr>
              <a:t>include</a:t>
            </a:r>
            <a:r>
              <a:rPr lang="tr-TR" dirty="0">
                <a:effectLst>
                  <a:outerShdw blurRad="38100" dist="38100" dir="2700000" algn="tl">
                    <a:srgbClr val="000000">
                      <a:alpha val="43137"/>
                    </a:srgbClr>
                  </a:outerShdw>
                </a:effectLst>
              </a:rPr>
              <a:t>d</a:t>
            </a:r>
            <a:endParaRPr lang="en-US" dirty="0">
              <a:effectLst>
                <a:outerShdw blurRad="38100" dist="38100" dir="2700000" algn="tl">
                  <a:srgbClr val="000000">
                    <a:alpha val="43137"/>
                  </a:srgbClr>
                </a:outerShdw>
              </a:effectLst>
            </a:endParaRPr>
          </a:p>
          <a:p>
            <a:pPr algn="just">
              <a:buFont typeface="Wingdings" pitchFamily="2" charset="2"/>
              <a:buChar char="Ø"/>
              <a:defRPr/>
            </a:pPr>
            <a:r>
              <a:rPr lang="tr-TR" dirty="0">
                <a:effectLst>
                  <a:outerShdw blurRad="38100" dist="38100" dir="2700000" algn="tl">
                    <a:srgbClr val="000000">
                      <a:alpha val="43137"/>
                    </a:srgbClr>
                  </a:outerShdw>
                </a:effectLst>
              </a:rPr>
              <a:t>L</a:t>
            </a:r>
            <a:r>
              <a:rPr lang="en-US" dirty="0" err="1">
                <a:effectLst>
                  <a:outerShdw blurRad="38100" dist="38100" dir="2700000" algn="tl">
                    <a:srgbClr val="000000">
                      <a:alpha val="43137"/>
                    </a:srgbClr>
                  </a:outerShdw>
                </a:effectLst>
              </a:rPr>
              <a:t>imits</a:t>
            </a:r>
            <a:r>
              <a:rPr lang="tr-TR"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to apply</a:t>
            </a:r>
            <a:r>
              <a:rPr lang="tr-TR" dirty="0">
                <a:effectLst>
                  <a:outerShdw blurRad="38100" dist="38100" dir="2700000" algn="tl">
                    <a:srgbClr val="000000">
                      <a:alpha val="43137"/>
                    </a:srgbClr>
                  </a:outerShdw>
                </a:effectLst>
              </a:rPr>
              <a:t>: </a:t>
            </a:r>
            <a:r>
              <a:rPr lang="en-US" dirty="0">
                <a:effectLst>
                  <a:outerShdw blurRad="38100" dist="38100" dir="2700000" algn="tl">
                    <a:srgbClr val="000000">
                      <a:alpha val="43137"/>
                    </a:srgbClr>
                  </a:outerShdw>
                </a:effectLst>
              </a:rPr>
              <a:t>date, language, age group, publication type</a:t>
            </a:r>
          </a:p>
          <a:p>
            <a:pPr marL="0" indent="0" algn="just">
              <a:buNone/>
              <a:defRPr/>
            </a:pPr>
            <a:r>
              <a:rPr lang="en-US" dirty="0">
                <a:solidFill>
                  <a:srgbClr val="C00000"/>
                </a:solidFill>
              </a:rPr>
              <a:t>**How do we narrow our search?</a:t>
            </a:r>
          </a:p>
        </p:txBody>
      </p:sp>
    </p:spTree>
    <p:extLst>
      <p:ext uri="{BB962C8B-B14F-4D97-AF65-F5344CB8AC3E}">
        <p14:creationId xmlns:p14="http://schemas.microsoft.com/office/powerpoint/2010/main" val="3272349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313C9FB9-B447-4F50-B649-18D3B9085F6B}"/>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Boolean Logic</a:t>
            </a:r>
          </a:p>
        </p:txBody>
      </p:sp>
      <p:sp>
        <p:nvSpPr>
          <p:cNvPr id="21507" name="Rectangle 3">
            <a:extLst>
              <a:ext uri="{FF2B5EF4-FFF2-40B4-BE49-F238E27FC236}">
                <a16:creationId xmlns:a16="http://schemas.microsoft.com/office/drawing/2014/main" id="{4CEEC18B-A733-4035-B943-DC952305BF9E}"/>
              </a:ext>
            </a:extLst>
          </p:cNvPr>
          <p:cNvSpPr>
            <a:spLocks noGrp="1" noChangeArrowheads="1"/>
          </p:cNvSpPr>
          <p:nvPr>
            <p:ph sz="quarter" idx="1"/>
          </p:nvPr>
        </p:nvSpPr>
        <p:spPr>
          <a:xfrm>
            <a:off x="612775" y="1600200"/>
            <a:ext cx="8153400" cy="4495800"/>
          </a:xfrm>
        </p:spPr>
        <p:txBody>
          <a:bodyPr/>
          <a:lstStyle/>
          <a:p>
            <a:pPr eaLnBrk="1" hangingPunct="1">
              <a:buFont typeface="Wingdings" panose="05000000000000000000" pitchFamily="2" charset="2"/>
              <a:buNone/>
            </a:pPr>
            <a:r>
              <a:rPr lang="en-US" altLang="en-US" sz="2800" dirty="0"/>
              <a:t>A British mathematician named George Boole (1815-1864) developed an algebraic system of logic that is now widely used in computer systems including database searching.</a:t>
            </a:r>
          </a:p>
          <a:p>
            <a:pPr eaLnBrk="1" hangingPunct="1">
              <a:buFont typeface="Wingdings" panose="05000000000000000000" pitchFamily="2" charset="2"/>
              <a:buNone/>
            </a:pPr>
            <a:endParaRPr lang="en-US" altLang="en-US" sz="2800" dirty="0"/>
          </a:p>
          <a:p>
            <a:pPr eaLnBrk="1" hangingPunct="1">
              <a:buFont typeface="Wingdings" panose="05000000000000000000" pitchFamily="2" charset="2"/>
              <a:buNone/>
            </a:pPr>
            <a:r>
              <a:rPr lang="en-US" altLang="en-US" sz="2800" dirty="0"/>
              <a:t>While Boole’s algebraic system can be complex, a very simple form of Boolean Logic is used for searching most bibliographic databases.</a:t>
            </a:r>
          </a:p>
        </p:txBody>
      </p:sp>
    </p:spTree>
    <p:extLst>
      <p:ext uri="{BB962C8B-B14F-4D97-AF65-F5344CB8AC3E}">
        <p14:creationId xmlns:p14="http://schemas.microsoft.com/office/powerpoint/2010/main" val="1307138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4E5EEE6E-4501-4126-A4C7-BD179FDC4D45}"/>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Boolean Operators</a:t>
            </a:r>
          </a:p>
        </p:txBody>
      </p:sp>
      <p:sp>
        <p:nvSpPr>
          <p:cNvPr id="22531" name="Rectangle 3">
            <a:extLst>
              <a:ext uri="{FF2B5EF4-FFF2-40B4-BE49-F238E27FC236}">
                <a16:creationId xmlns:a16="http://schemas.microsoft.com/office/drawing/2014/main" id="{BC970620-0800-411F-9091-975053E1448C}"/>
              </a:ext>
            </a:extLst>
          </p:cNvPr>
          <p:cNvSpPr>
            <a:spLocks noGrp="1" noChangeArrowheads="1"/>
          </p:cNvSpPr>
          <p:nvPr>
            <p:ph sz="quarter" idx="1"/>
          </p:nvPr>
        </p:nvSpPr>
        <p:spPr>
          <a:xfrm>
            <a:off x="612775" y="1600200"/>
            <a:ext cx="8153400" cy="4495800"/>
          </a:xfrm>
        </p:spPr>
        <p:txBody>
          <a:bodyPr/>
          <a:lstStyle/>
          <a:p>
            <a:pPr eaLnBrk="1" hangingPunct="1">
              <a:buFont typeface="Wingdings" panose="05000000000000000000" pitchFamily="2" charset="2"/>
              <a:buNone/>
            </a:pPr>
            <a:r>
              <a:rPr lang="en-US" altLang="en-US"/>
              <a:t>Standard Boolean Logic for database searching uses 3 relationships among search terms.</a:t>
            </a:r>
          </a:p>
          <a:p>
            <a:pPr algn="ctr" eaLnBrk="1" hangingPunct="1">
              <a:buFont typeface="Wingdings" panose="05000000000000000000" pitchFamily="2" charset="2"/>
              <a:buNone/>
            </a:pPr>
            <a:r>
              <a:rPr lang="en-US" altLang="en-US"/>
              <a:t>AND</a:t>
            </a:r>
          </a:p>
          <a:p>
            <a:pPr algn="ctr" eaLnBrk="1" hangingPunct="1">
              <a:buFont typeface="Wingdings" panose="05000000000000000000" pitchFamily="2" charset="2"/>
              <a:buNone/>
            </a:pPr>
            <a:r>
              <a:rPr lang="en-US" altLang="en-US"/>
              <a:t>OR </a:t>
            </a:r>
          </a:p>
          <a:p>
            <a:pPr algn="ctr" eaLnBrk="1" hangingPunct="1">
              <a:buFont typeface="Wingdings" panose="05000000000000000000" pitchFamily="2" charset="2"/>
              <a:buNone/>
            </a:pPr>
            <a:r>
              <a:rPr lang="en-US" altLang="en-US"/>
              <a:t>NOT</a:t>
            </a:r>
          </a:p>
          <a:p>
            <a:pPr eaLnBrk="1" hangingPunct="1">
              <a:buFont typeface="Wingdings" panose="05000000000000000000" pitchFamily="2" charset="2"/>
              <a:buNone/>
            </a:pPr>
            <a:endParaRPr lang="en-US" altLang="en-US"/>
          </a:p>
          <a:p>
            <a:pPr eaLnBrk="1" hangingPunct="1">
              <a:buFont typeface="Wingdings" panose="05000000000000000000" pitchFamily="2" charset="2"/>
              <a:buNone/>
            </a:pPr>
            <a:r>
              <a:rPr lang="en-US" altLang="en-US"/>
              <a:t>It is both simple and powerful.</a:t>
            </a:r>
          </a:p>
        </p:txBody>
      </p:sp>
    </p:spTree>
    <p:extLst>
      <p:ext uri="{BB962C8B-B14F-4D97-AF65-F5344CB8AC3E}">
        <p14:creationId xmlns:p14="http://schemas.microsoft.com/office/powerpoint/2010/main" val="865994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EE52520D-B400-42F0-9395-1EFF549B78E6}"/>
              </a:ext>
            </a:extLst>
          </p:cNvPr>
          <p:cNvSpPr>
            <a:spLocks noGrp="1" noChangeArrowheads="1"/>
          </p:cNvSpPr>
          <p:nvPr>
            <p:ph type="title"/>
          </p:nvPr>
        </p:nvSpPr>
        <p:spPr>
          <a:xfrm>
            <a:off x="612775" y="228600"/>
            <a:ext cx="8153400" cy="990600"/>
          </a:xfrm>
        </p:spPr>
        <p:txBody>
          <a:bodyPr/>
          <a:lstStyle/>
          <a:p>
            <a:pPr eaLnBrk="1" hangingPunct="1"/>
            <a:r>
              <a:rPr lang="en-US" altLang="en-US" dirty="0">
                <a:solidFill>
                  <a:schemeClr val="bg1"/>
                </a:solidFill>
              </a:rPr>
              <a:t>AND</a:t>
            </a:r>
          </a:p>
        </p:txBody>
      </p:sp>
      <p:sp>
        <p:nvSpPr>
          <p:cNvPr id="23555" name="Rectangle 3">
            <a:extLst>
              <a:ext uri="{FF2B5EF4-FFF2-40B4-BE49-F238E27FC236}">
                <a16:creationId xmlns:a16="http://schemas.microsoft.com/office/drawing/2014/main" id="{E2C15151-F8CC-4A6F-B82C-5CF1F410FD7D}"/>
              </a:ext>
            </a:extLst>
          </p:cNvPr>
          <p:cNvSpPr>
            <a:spLocks noGrp="1" noChangeArrowheads="1"/>
          </p:cNvSpPr>
          <p:nvPr>
            <p:ph sz="quarter" idx="1"/>
          </p:nvPr>
        </p:nvSpPr>
        <p:spPr>
          <a:xfrm>
            <a:off x="4572000" y="2133600"/>
            <a:ext cx="4191000" cy="4495800"/>
          </a:xfrm>
        </p:spPr>
        <p:txBody>
          <a:bodyPr/>
          <a:lstStyle/>
          <a:p>
            <a:pPr eaLnBrk="1" hangingPunct="1">
              <a:lnSpc>
                <a:spcPct val="80000"/>
              </a:lnSpc>
              <a:buFont typeface="Wingdings" panose="05000000000000000000" pitchFamily="2" charset="2"/>
              <a:buNone/>
            </a:pPr>
            <a:r>
              <a:rPr lang="en-US" altLang="en-US" sz="2400" b="1"/>
              <a:t>BOTH </a:t>
            </a:r>
            <a:r>
              <a:rPr lang="en-US" altLang="en-US" sz="2400"/>
              <a:t>terms included in any results.</a:t>
            </a:r>
          </a:p>
          <a:p>
            <a:pPr eaLnBrk="1" hangingPunct="1">
              <a:lnSpc>
                <a:spcPct val="80000"/>
              </a:lnSpc>
              <a:buFont typeface="Wingdings" panose="05000000000000000000" pitchFamily="2" charset="2"/>
              <a:buNone/>
            </a:pPr>
            <a:endParaRPr lang="en-US" altLang="en-US" sz="2400"/>
          </a:p>
          <a:p>
            <a:pPr eaLnBrk="1" hangingPunct="1">
              <a:lnSpc>
                <a:spcPct val="80000"/>
              </a:lnSpc>
              <a:buFont typeface="Wingdings" panose="05000000000000000000" pitchFamily="2" charset="2"/>
              <a:buNone/>
            </a:pPr>
            <a:r>
              <a:rPr lang="en-US" altLang="en-US" sz="2400"/>
              <a:t>If a record has only one of the two terms, it will not be retrieved. </a:t>
            </a:r>
          </a:p>
          <a:p>
            <a:pPr eaLnBrk="1" hangingPunct="1">
              <a:lnSpc>
                <a:spcPct val="80000"/>
              </a:lnSpc>
              <a:buFont typeface="Wingdings" panose="05000000000000000000" pitchFamily="2" charset="2"/>
              <a:buNone/>
            </a:pPr>
            <a:r>
              <a:rPr lang="en-US" altLang="en-US" sz="2400"/>
              <a:t>If the record has neither term, it will not be retrieved.</a:t>
            </a:r>
          </a:p>
          <a:p>
            <a:pPr eaLnBrk="1" hangingPunct="1">
              <a:lnSpc>
                <a:spcPct val="80000"/>
              </a:lnSpc>
              <a:buFont typeface="Wingdings" panose="05000000000000000000" pitchFamily="2" charset="2"/>
              <a:buNone/>
            </a:pPr>
            <a:endParaRPr lang="en-US" altLang="en-US" sz="2400"/>
          </a:p>
          <a:p>
            <a:pPr eaLnBrk="1" hangingPunct="1">
              <a:lnSpc>
                <a:spcPct val="80000"/>
              </a:lnSpc>
              <a:buFont typeface="Wingdings" panose="05000000000000000000" pitchFamily="2" charset="2"/>
              <a:buNone/>
            </a:pPr>
            <a:endParaRPr lang="en-US" altLang="en-US" sz="2400"/>
          </a:p>
          <a:p>
            <a:pPr eaLnBrk="1" hangingPunct="1">
              <a:lnSpc>
                <a:spcPct val="80000"/>
              </a:lnSpc>
              <a:buFont typeface="Wingdings" panose="05000000000000000000" pitchFamily="2" charset="2"/>
              <a:buNone/>
            </a:pPr>
            <a:r>
              <a:rPr lang="en-US" altLang="en-US" sz="2400"/>
              <a:t>What does this do to the amount of records retrieved?</a:t>
            </a:r>
          </a:p>
        </p:txBody>
      </p:sp>
      <p:pic>
        <p:nvPicPr>
          <p:cNvPr id="23556" name="Picture 5" descr="show_image">
            <a:extLst>
              <a:ext uri="{FF2B5EF4-FFF2-40B4-BE49-F238E27FC236}">
                <a16:creationId xmlns:a16="http://schemas.microsoft.com/office/drawing/2014/main" id="{FCE2368F-61FD-4E3B-ACFB-F0EE85CA74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057400"/>
            <a:ext cx="3962400" cy="293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8129254"/>
      </p:ext>
    </p:extLst>
  </p:cSld>
  <p:clrMapOvr>
    <a:masterClrMapping/>
  </p:clrMapOvr>
</p:sld>
</file>

<file path=ppt/theme/theme1.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D657C7C5-6068-4F8F-A213-8779461531B9}" vid="{69500791-311C-46AE-98B7-67BB1C7A39D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D979DA-C907-47EF-9F2B-3EEC14230EED}">
  <ds:schemaRefs>
    <ds:schemaRef ds:uri="http://purl.org/dc/dcmitype/"/>
    <ds:schemaRef ds:uri="http://purl.org/dc/elements/1.1/"/>
    <ds:schemaRef ds:uri="http://purl.org/dc/terms/"/>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9f5e9607-a28b-487e-b093-da60e75ee109"/>
  </ds:schemaRefs>
</ds:datastoreItem>
</file>

<file path=customXml/itemProps2.xml><?xml version="1.0" encoding="utf-8"?>
<ds:datastoreItem xmlns:ds="http://schemas.openxmlformats.org/officeDocument/2006/customXml" ds:itemID="{133D44FD-ABE2-45CA-990B-E55889CCA812}">
  <ds:schemaRefs>
    <ds:schemaRef ds:uri="http://schemas.microsoft.com/sharepoint/v3/contenttype/forms"/>
  </ds:schemaRefs>
</ds:datastoreItem>
</file>

<file path=customXml/itemProps3.xml><?xml version="1.0" encoding="utf-8"?>
<ds:datastoreItem xmlns:ds="http://schemas.openxmlformats.org/officeDocument/2006/customXml" ds:itemID="{89DDF020-5A75-401C-9581-87F1F240C5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ilri_powerpoint_template</Template>
  <TotalTime>8708</TotalTime>
  <Words>1709</Words>
  <Application>Microsoft Office PowerPoint</Application>
  <PresentationFormat>On-screen Show (4:3)</PresentationFormat>
  <Paragraphs>203</Paragraphs>
  <Slides>27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Tahoma</vt:lpstr>
      <vt:lpstr>Tw Cen MT</vt:lpstr>
      <vt:lpstr>Wingdings</vt:lpstr>
      <vt:lpstr>ilri_powerpoint_template_Feb2013</vt:lpstr>
      <vt:lpstr>PowerPoint Presentation</vt:lpstr>
      <vt:lpstr>Outline</vt:lpstr>
      <vt:lpstr>Why Literature Search?</vt:lpstr>
      <vt:lpstr>Information Overload</vt:lpstr>
      <vt:lpstr>PowerPoint Presentation</vt:lpstr>
      <vt:lpstr>So, Before starting search consider; </vt:lpstr>
      <vt:lpstr>Boolean Logic</vt:lpstr>
      <vt:lpstr>Boolean Operators</vt:lpstr>
      <vt:lpstr>AND</vt:lpstr>
      <vt:lpstr>OR</vt:lpstr>
      <vt:lpstr>NOT</vt:lpstr>
      <vt:lpstr>Using OR</vt:lpstr>
      <vt:lpstr>Using AND</vt:lpstr>
      <vt:lpstr>Using NOT</vt:lpstr>
      <vt:lpstr>Putting Them Together</vt:lpstr>
      <vt:lpstr>Creating a Boolean Search</vt:lpstr>
      <vt:lpstr>Step 2</vt:lpstr>
      <vt:lpstr>Steps 3 and 4 </vt:lpstr>
      <vt:lpstr>Parsing a Boolean Search</vt:lpstr>
      <vt:lpstr>Beyond Basic Boolean</vt:lpstr>
      <vt:lpstr>Field Searching</vt:lpstr>
      <vt:lpstr>Search limits</vt:lpstr>
      <vt:lpstr>PubMed Format - The influence of livestock-derived foods on nutrition during the first 1,000 days of life – LMIC </vt:lpstr>
      <vt:lpstr>PubMed Outcome - 2016</vt:lpstr>
      <vt:lpstr>CAB Direct Format – Food safety interventions in Africa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Tarawali, Shirley (ILRI)</dc:creator>
  <cp:lastModifiedBy>Mulat, Bizuwork (ILRI)</cp:lastModifiedBy>
  <cp:revision>76</cp:revision>
  <dcterms:created xsi:type="dcterms:W3CDTF">2016-10-11T12:53:26Z</dcterms:created>
  <dcterms:modified xsi:type="dcterms:W3CDTF">2020-05-11T18:41:14Z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y fmtid="{D5CDD505-2E9C-101B-9397-08002B2CF9AE}" pid="3" name="NXPowerLiteLastOptimized">
    <vt:lpwstr>785356</vt:lpwstr>
  </property>
  <property fmtid="{D5CDD505-2E9C-101B-9397-08002B2CF9AE}" pid="4" name="NXPowerLiteSettings">
    <vt:lpwstr>C7000400038000</vt:lpwstr>
  </property>
  <property fmtid="{D5CDD505-2E9C-101B-9397-08002B2CF9AE}" pid="5" name="NXPowerLiteVersion">
    <vt:lpwstr>D7.1.2</vt:lpwstr>
  </property>
</Properties>
</file>