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Fira Mono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6" name="Google Shape;4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Disclaimer: I am not a metadata expert or ontologist!</a:t>
            </a:r>
            <a:endParaRPr/>
          </a:p>
        </p:txBody>
      </p:sp>
      <p:sp>
        <p:nvSpPr>
          <p:cNvPr id="47" name="Google Shape;4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c0322cedd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6c0322cedd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Others are more complicated. Need to see reference schema to understand.</a:t>
            </a:r>
            <a:endParaRPr/>
          </a:p>
        </p:txBody>
      </p:sp>
      <p:sp>
        <p:nvSpPr>
          <p:cNvPr id="118" name="Google Shape;118;g6c0322cedd_0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bfccd6e1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6bfccd6e1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 far as I know CGSpace is the only party working to implement CG Core v2 currently.</a:t>
            </a:r>
            <a:endParaRPr/>
          </a:p>
        </p:txBody>
      </p:sp>
      <p:sp>
        <p:nvSpPr>
          <p:cNvPr id="133" name="Google Shape;133;g6bfccd6e15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06334b215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706334b215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706334b215_0_10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706334b215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706334b215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Background context and evolution of Dublin Core, to say nothing of other schemas.</a:t>
            </a:r>
            <a:endParaRPr/>
          </a:p>
        </p:txBody>
      </p:sp>
      <p:sp>
        <p:nvSpPr>
          <p:cNvPr id="60" name="Google Shape;60;g706334b215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6bfad0eec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g6bfad0eec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g6bfad0eec3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3" name="Google Shape;7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didn’t we just make use of qualifiers, as permitted by Dublin Core?</a:t>
            </a:r>
            <a:endParaRPr/>
          </a:p>
        </p:txBody>
      </p:sp>
      <p:sp>
        <p:nvSpPr>
          <p:cNvPr id="74" name="Google Shape;7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6bfccd6e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0" name="Google Shape;80;g6bfccd6e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didn’t we just stick to dc.subject.ilri, dc.identifier.doi, dc.coverage.country, etc as permitted by Dublin Core?</a:t>
            </a:r>
            <a:endParaRPr/>
          </a:p>
        </p:txBody>
      </p:sp>
      <p:sp>
        <p:nvSpPr>
          <p:cNvPr id="81" name="Google Shape;81;g6bfccd6e15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fad0eec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8" name="Google Shape;88;g6bfad0eec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Medha Devare, Carlos Quiros, Martin Mueller, Marie-Angelique.</a:t>
            </a:r>
            <a:endParaRPr/>
          </a:p>
        </p:txBody>
      </p:sp>
      <p:sp>
        <p:nvSpPr>
          <p:cNvPr id="89" name="Google Shape;89;g6bfad0eec3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6bfccd6e1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95" name="Google Shape;95;g6bfccd6e1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Medha Devare, Carlos Quiros, Martin Mueller, Marie-Angelique.</a:t>
            </a:r>
            <a:endParaRPr/>
          </a:p>
        </p:txBody>
      </p:sp>
      <p:sp>
        <p:nvSpPr>
          <p:cNvPr id="96" name="Google Shape;96;g6bfccd6e15_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c0322cedd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2" name="Google Shape;102;g6c0322cedd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Medha Devare, Carlos Quiros, Martin Mueller, Marie-Angelique.</a:t>
            </a:r>
            <a:endParaRPr/>
          </a:p>
        </p:txBody>
      </p:sp>
      <p:sp>
        <p:nvSpPr>
          <p:cNvPr id="103" name="Google Shape;103;g6c0322cedd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fccd6e1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10" name="Google Shape;110;g6bfccd6e15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Medha Devare, Carlos Quiros, Martin Mueller, Marie-Angelique.</a:t>
            </a:r>
            <a:endParaRPr/>
          </a:p>
        </p:txBody>
      </p:sp>
      <p:sp>
        <p:nvSpPr>
          <p:cNvPr id="111" name="Google Shape;111;g6bfccd6e15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giar.org/about-us/our-funders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hyperlink" Target="https://www.cgiar.org/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2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body" idx="3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Symbols"/>
              <a:buChar char="❑"/>
              <a:defRPr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1600" y="6257075"/>
            <a:ext cx="545350" cy="5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6725" y="6257075"/>
            <a:ext cx="459750" cy="54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/separator">
  <p:cSld name="Section Header/separator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68262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ph/map page">
  <p:cSld name="Graph/map p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>
            <a:spLocks noGrp="1"/>
          </p:cNvSpPr>
          <p:nvPr>
            <p:ph type="pic" idx="2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6" name="Google Shape;2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600" y="6257075"/>
            <a:ext cx="545350" cy="5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6725" y="6257075"/>
            <a:ext cx="459750" cy="54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nd text">
  <p:cSld name="image and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>
            <a:spLocks noGrp="1"/>
          </p:cNvSpPr>
          <p:nvPr>
            <p:ph type="pic" idx="2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32" name="Google Shape;3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600" y="6257075"/>
            <a:ext cx="545350" cy="5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6725" y="6257075"/>
            <a:ext cx="459750" cy="54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knowledgements">
  <p:cSld name="Acknowledgemen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1600" y="6257075"/>
            <a:ext cx="545350" cy="5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6725" y="6257075"/>
            <a:ext cx="459750" cy="54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more info and address">
  <p:cSld name="more info and address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/>
        </p:nvSpPr>
        <p:spPr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presentation is licensed for use under the Creative Commons Attribution 4.0 International Licence.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8"/>
          <p:cNvSpPr txBox="1"/>
          <p:nvPr/>
        </p:nvSpPr>
        <p:spPr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better lives through livestock</a:t>
            </a:r>
            <a:endParaRPr/>
          </a:p>
        </p:txBody>
      </p:sp>
      <p:sp>
        <p:nvSpPr>
          <p:cNvPr id="40" name="Google Shape;40;p8"/>
          <p:cNvSpPr/>
          <p:nvPr/>
        </p:nvSpPr>
        <p:spPr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>
                <a:solidFill>
                  <a:srgbClr val="762123"/>
                </a:solidFill>
                <a:latin typeface="Calibri"/>
                <a:ea typeface="Calibri"/>
                <a:cs typeface="Calibri"/>
                <a:sym typeface="Calibri"/>
              </a:rPr>
              <a:t>ilri.org</a:t>
            </a:r>
            <a:endParaRPr/>
          </a:p>
        </p:txBody>
      </p:sp>
      <p:pic>
        <p:nvPicPr>
          <p:cNvPr id="41" name="Google Shape;41;p8" descr="cc-by 88x3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8">
            <a:hlinkClick r:id="rId3"/>
          </p:cNvPr>
          <p:cNvSpPr txBox="1"/>
          <p:nvPr/>
        </p:nvSpPr>
        <p:spPr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ILRI thanks all donors and organizations which globally support its work through their contributions </a:t>
            </a:r>
            <a:b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the</a:t>
            </a:r>
            <a:r>
              <a:rPr lang="en-US" sz="1200" b="1" i="0" u="none" strike="noStrike" cap="none">
                <a:solidFill>
                  <a:srgbClr val="72201E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1200" b="1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CGIAR Trust Fund</a:t>
            </a:r>
            <a:endParaRPr sz="1200" b="1" i="0" u="none" strike="noStrike" cap="none">
              <a:solidFill>
                <a:srgbClr val="72201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" name="Google Shape;43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48053" y="4838762"/>
            <a:ext cx="6501384" cy="1517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spacetest.cgiar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lanorth.github.io/cgspace-notes/cgspace-cgcorev2-migration/" TargetMode="External"/><Relationship Id="rId4" Type="http://schemas.openxmlformats.org/officeDocument/2006/relationships/hyperlink" Target="https://github.com/ilri/DSpace/tree/5_x-cgcorev2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griculturalsemantics.github.io/cg-core/cgcore.r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griculturalsemantics.github.io/cg-core/cgcore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gspace.cgiar.org/explorer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P:\Logos\c\cgiar\cgiar_Logo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7210" y="5880944"/>
            <a:ext cx="669409" cy="79400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body" idx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dirty="0"/>
              <a:t>CG Core v2 Schema from the </a:t>
            </a:r>
            <a:r>
              <a:rPr lang="en-US" dirty="0" err="1"/>
              <a:t>DSpace</a:t>
            </a:r>
            <a:r>
              <a:rPr lang="en-US" dirty="0"/>
              <a:t> Perspective</a:t>
            </a:r>
            <a:endParaRPr dirty="0"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rPr lang="en-US" dirty="0"/>
              <a:t>Alan Orth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</a:pPr>
            <a:r>
              <a:rPr lang="en-US" dirty="0" err="1"/>
              <a:t>CGSpace</a:t>
            </a:r>
            <a:r>
              <a:rPr lang="en-US" dirty="0"/>
              <a:t> Technical Manager</a:t>
            </a:r>
            <a:endParaRPr dirty="0"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3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Monitoring, Evaluation and Learning (MEL) Developers’ Retreat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 dirty="0"/>
              <a:t>Nairobi, Kenya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 dirty="0"/>
              <a:t>3- 6 December 2019</a:t>
            </a:r>
            <a:endParaRPr dirty="0"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0201" y="5889599"/>
            <a:ext cx="803775" cy="80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9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850" y="3652850"/>
            <a:ext cx="3066900" cy="2045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9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700" y="3652850"/>
            <a:ext cx="3066900" cy="2045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9"/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639" y="3652843"/>
            <a:ext cx="3137531" cy="204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457200" y="183750"/>
            <a:ext cx="84681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CG Core v2 Metadata Changes </a:t>
            </a:r>
            <a:r>
              <a:rPr lang="en-US" i="1"/>
              <a:t>in Practice</a:t>
            </a:r>
            <a:endParaRPr i="1"/>
          </a:p>
        </p:txBody>
      </p:sp>
      <p:sp>
        <p:nvSpPr>
          <p:cNvPr id="121" name="Google Shape;121;p18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5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Much of CG Core v2 is simply aligning with </a:t>
            </a:r>
            <a:r>
              <a:rPr lang="en-US" b="1">
                <a:solidFill>
                  <a:srgbClr val="72201E"/>
                </a:solidFill>
              </a:rPr>
              <a:t>DCTERMS</a:t>
            </a:r>
            <a:endParaRPr b="1"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For example, in the CGSpace context, some fields gain a more appropriate home within DCTERMS:</a:t>
            </a:r>
            <a:endParaRPr>
              <a:solidFill>
                <a:srgbClr val="000000"/>
              </a:solidFill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cg.identifier.status → dcterms.accessRights</a:t>
            </a:r>
            <a:endParaRPr sz="2000">
              <a:solidFill>
                <a:srgbClr val="000000"/>
              </a:solidFill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latin typeface="Fira Mono"/>
                <a:ea typeface="Fira Mono"/>
                <a:cs typeface="Fira Mono"/>
                <a:sym typeface="Fira Mono"/>
              </a:rPr>
              <a:t>dc.rights → dcterms.license</a:t>
            </a:r>
            <a:endParaRPr sz="2000"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latin typeface="Fira Mono"/>
                <a:ea typeface="Fira Mono"/>
                <a:cs typeface="Fira Mono"/>
                <a:sym typeface="Fira Mono"/>
              </a:rPr>
              <a:t>cg.link.reference → dcterms.relation</a:t>
            </a:r>
            <a:endParaRPr sz="2000">
              <a:solidFill>
                <a:srgbClr val="000000"/>
              </a:solidFill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dc.description.abstract → dcterms.abstract</a:t>
            </a:r>
            <a:endParaRPr sz="2000">
              <a:solidFill>
                <a:srgbClr val="000000"/>
              </a:solidFill>
              <a:latin typeface="Fira Mono"/>
              <a:ea typeface="Fira Mono"/>
              <a:cs typeface="Fira Mono"/>
              <a:sym typeface="Fira Mono"/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Others merely change places:</a:t>
            </a:r>
            <a:endParaRPr>
              <a:solidFill>
                <a:srgbClr val="000000"/>
              </a:solidFill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dc.type → dcterms.type</a:t>
            </a:r>
            <a:endParaRPr sz="2000">
              <a:solidFill>
                <a:srgbClr val="000000"/>
              </a:solidFill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latin typeface="Fira Mono"/>
                <a:ea typeface="Fira Mono"/>
                <a:cs typeface="Fira Mono"/>
                <a:sym typeface="Fira Mono"/>
              </a:rPr>
              <a:t>dc.format.extent → dcterms.extent</a:t>
            </a:r>
            <a:endParaRPr sz="2000">
              <a:solidFill>
                <a:srgbClr val="000000"/>
              </a:solidFill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159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000"/>
              <a:buFont typeface="Fira Mono"/>
              <a:buChar char="•"/>
            </a:pPr>
            <a:r>
              <a:rPr lang="en-US" sz="2000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dc.relation.ispartofseries → dcterms.isPartOf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2" name="Google Shape;122;p18"/>
          <p:cNvSpPr txBox="1"/>
          <p:nvPr/>
        </p:nvSpPr>
        <p:spPr>
          <a:xfrm>
            <a:off x="1621200" y="6353250"/>
            <a:ext cx="7522800" cy="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See the full list: https://alanorth.github.io/cgspace-notes/cgspace-cgcorev2-migration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457200" y="183750"/>
            <a:ext cx="84681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Technical Limitations to Adoption in DSpace</a:t>
            </a:r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DSpace 5.x and 6.x have many </a:t>
            </a:r>
            <a:r>
              <a:rPr lang="en-US" b="1">
                <a:solidFill>
                  <a:srgbClr val="72201E"/>
                </a:solidFill>
              </a:rPr>
              <a:t>hard-coded references</a:t>
            </a:r>
            <a:r>
              <a:rPr lang="en-US">
                <a:solidFill>
                  <a:srgbClr val="000000"/>
                </a:solidFill>
              </a:rPr>
              <a:t> to DC fields (see: </a:t>
            </a:r>
            <a:r>
              <a:rPr lang="en-US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IncludePageMeta.java</a:t>
            </a:r>
            <a:r>
              <a:rPr lang="en-US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b="1">
                <a:solidFill>
                  <a:srgbClr val="72201E"/>
                </a:solidFill>
              </a:rPr>
              <a:t>Impossible to migrate</a:t>
            </a:r>
            <a:r>
              <a:rPr lang="en-US">
                <a:solidFill>
                  <a:srgbClr val="000000"/>
                </a:solidFill>
              </a:rPr>
              <a:t> away from some fields: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dc.title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dc.identifier.uri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dc.contributor.author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dc.date.accessioned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etc…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DSpace uses a </a:t>
            </a:r>
            <a:r>
              <a:rPr lang="en-US" b="1">
                <a:solidFill>
                  <a:srgbClr val="72201E"/>
                </a:solidFill>
              </a:rPr>
              <a:t>flat schema</a:t>
            </a:r>
            <a:r>
              <a:rPr lang="en-US">
                <a:solidFill>
                  <a:srgbClr val="000000"/>
                </a:solidFill>
              </a:rPr>
              <a:t>, so this is </a:t>
            </a:r>
            <a:r>
              <a:rPr lang="en-US" u="sng">
                <a:solidFill>
                  <a:srgbClr val="000000"/>
                </a:solidFill>
              </a:rPr>
              <a:t>not possible</a:t>
            </a:r>
            <a:r>
              <a:rPr lang="en-US">
                <a:solidFill>
                  <a:srgbClr val="000000"/>
                </a:solidFill>
              </a:rPr>
              <a:t>:</a:t>
            </a:r>
            <a:endParaRPr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000000"/>
                </a:solidFill>
                <a:latin typeface="Fira Mono"/>
                <a:ea typeface="Fira Mono"/>
                <a:cs typeface="Fira Mono"/>
                <a:sym typeface="Fira Mono"/>
              </a:rPr>
              <a:t>&lt;dc.creator affiliation="ILRI"&gt;Alan Orth&lt;/dc.creator&gt;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>
            <a:spLocks noGrp="1"/>
          </p:cNvSpPr>
          <p:nvPr>
            <p:ph type="title"/>
          </p:nvPr>
        </p:nvSpPr>
        <p:spPr>
          <a:xfrm>
            <a:off x="457200" y="183750"/>
            <a:ext cx="84681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of CG Core v2 Implementation</a:t>
            </a:r>
            <a:endParaRPr/>
          </a:p>
        </p:txBody>
      </p:sp>
      <p:sp>
        <p:nvSpPr>
          <p:cNvPr id="136" name="Google Shape;136;p2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CGSpace public test server</a:t>
            </a:r>
            <a:r>
              <a:rPr lang="en-US">
                <a:solidFill>
                  <a:srgbClr val="000000"/>
                </a:solidFill>
              </a:rPr>
              <a:t> is running CG Core v2 as of November, 2019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Item submission ✓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Item display ✓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OAI-PMH ✓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REST API ✓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CGSpace-specific DSpace 5.x code modifications are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available on GitHub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Thorough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implementation notes</a:t>
            </a:r>
            <a:r>
              <a:rPr lang="en-US">
                <a:solidFill>
                  <a:srgbClr val="000000"/>
                </a:solidFill>
              </a:rPr>
              <a:t> also available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Soon solicit feedback from CGSpace community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Massive effort for downstream consumers of CGSpace</a:t>
            </a:r>
            <a:endParaRPr>
              <a:solidFill>
                <a:srgbClr val="000000"/>
              </a:solidFill>
            </a:endParaRPr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How long should the notice period be?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Acknowledgements</a:t>
            </a:r>
            <a:endParaRPr/>
          </a:p>
        </p:txBody>
      </p:sp>
      <p:sp>
        <p:nvSpPr>
          <p:cNvPr id="143" name="Google Shape;143;p21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72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000000"/>
                </a:solidFill>
              </a:rPr>
              <a:t>Medha Devare, Carlos Quiros, and Martin Mueller</a:t>
            </a:r>
            <a:r>
              <a:rPr lang="en-US"/>
              <a:t> for getting the first few drafts and betas of CG Core out the door.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None/>
            </a:pPr>
            <a:endParaRPr b="1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000000"/>
                </a:solidFill>
              </a:rPr>
              <a:t>Marie-Angélique Laporte</a:t>
            </a:r>
            <a:r>
              <a:rPr lang="en-US"/>
              <a:t> for being receptive to feedback and for bringing “CG Core v2” into open, accessible development on GitHub.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Dublin Core Schema Context &amp; Landscape</a:t>
            </a:r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DC → QDC → DCTERMS</a:t>
            </a:r>
            <a:endParaRPr sz="3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i="1"/>
              <a:t>1995</a:t>
            </a:r>
            <a:r>
              <a:rPr lang="en-US"/>
              <a:t>: DC originates at OCLC workshop in </a:t>
            </a:r>
            <a:r>
              <a:rPr lang="en-US">
                <a:solidFill>
                  <a:srgbClr val="000000"/>
                </a:solidFill>
              </a:rPr>
              <a:t>Dublin</a:t>
            </a:r>
            <a:r>
              <a:rPr lang="en-US"/>
              <a:t>, Ohio</a:t>
            </a:r>
            <a:endParaRPr/>
          </a:p>
          <a:p>
            <a:pPr marL="1143000" marR="0" lvl="2" indent="-228600" algn="l" rtl="0">
              <a:lnSpc>
                <a:spcPct val="100000"/>
              </a:lnSpc>
              <a:spcBef>
                <a:spcPts val="172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/>
              <a:t>aka “simple”, consists of fifteen </a:t>
            </a:r>
            <a:r>
              <a:rPr lang="en-US" b="1">
                <a:solidFill>
                  <a:srgbClr val="72201E"/>
                </a:solidFill>
              </a:rPr>
              <a:t>core metadata elements</a:t>
            </a:r>
            <a:r>
              <a:rPr lang="en-US"/>
              <a:t> called the </a:t>
            </a:r>
            <a:r>
              <a:rPr lang="en-US" i="1"/>
              <a:t>Dublin Core Metadata Element Set</a:t>
            </a:r>
            <a:r>
              <a:rPr lang="en-US"/>
              <a:t> (DCMES)</a:t>
            </a:r>
            <a:endParaRPr/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i="1"/>
              <a:t>2000</a:t>
            </a:r>
            <a:r>
              <a:rPr lang="en-US"/>
              <a:t>: Ongoing process by working groups to develop </a:t>
            </a:r>
            <a:r>
              <a:rPr lang="en-US" b="1">
                <a:solidFill>
                  <a:srgbClr val="72201E"/>
                </a:solidFill>
              </a:rPr>
              <a:t>qualifiers</a:t>
            </a:r>
            <a:r>
              <a:rPr lang="en-US"/>
              <a:t> and encoding schemes for the DCMES</a:t>
            </a:r>
            <a:endParaRPr/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i="1"/>
              <a:t>2008</a:t>
            </a:r>
            <a:r>
              <a:rPr lang="en-US"/>
              <a:t>: DCTERMS </a:t>
            </a:r>
            <a:r>
              <a:rPr lang="en-US" b="1">
                <a:solidFill>
                  <a:srgbClr val="72201E"/>
                </a:solidFill>
              </a:rPr>
              <a:t>supersedes</a:t>
            </a:r>
            <a:r>
              <a:rPr lang="en-US"/>
              <a:t> DC and QDC</a:t>
            </a:r>
            <a:endParaRPr/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/>
              <a:t>Includes and refines previous schemas, adds new fields</a:t>
            </a:r>
            <a:endParaRPr/>
          </a:p>
          <a:p>
            <a:pPr marL="1143000" lvl="2" indent="-228600" algn="l" rtl="0">
              <a:spcBef>
                <a:spcPts val="44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/>
              <a:t>Each term has a unique URI, all defined as RDF properties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6666"/>
                </a:solidFill>
              </a:rPr>
              <a:t>Excellent resource: https://en.wikipedia.org/wiki/Dublin_Core</a:t>
            </a:r>
            <a:endParaRPr sz="20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Dublin Core in DSpace</a:t>
            </a:r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/>
              <a:t>DSpace </a:t>
            </a:r>
            <a:r>
              <a:rPr lang="en-US" i="1"/>
              <a:t>implements</a:t>
            </a:r>
            <a:r>
              <a:rPr lang="en-US"/>
              <a:t> </a:t>
            </a:r>
            <a:r>
              <a:rPr lang="en-US" b="1">
                <a:solidFill>
                  <a:srgbClr val="72201E"/>
                </a:solidFill>
              </a:rPr>
              <a:t>Qualified Dublin Core</a:t>
            </a:r>
            <a:endParaRPr b="1">
              <a:solidFill>
                <a:srgbClr val="72201E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/>
              <a:t>DSpace </a:t>
            </a:r>
            <a:r>
              <a:rPr lang="en-US" i="1"/>
              <a:t>partially implements</a:t>
            </a:r>
            <a:r>
              <a:rPr lang="en-US"/>
              <a:t> </a:t>
            </a:r>
            <a:r>
              <a:rPr lang="en-US" b="1">
                <a:solidFill>
                  <a:srgbClr val="72201E"/>
                </a:solidFill>
              </a:rPr>
              <a:t>DCTERMS</a:t>
            </a:r>
            <a:endParaRPr b="1"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>
                <a:solidFill>
                  <a:srgbClr val="000000"/>
                </a:solidFill>
              </a:rPr>
              <a:t>Simple Dublin Core, Qualified Dublin Core, and DCTERMS are all available for describing items in a DSpace repository</a:t>
            </a:r>
            <a:endParaRPr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i="1"/>
              <a:t>Advanced</a:t>
            </a:r>
            <a:r>
              <a:rPr lang="en-US"/>
              <a:t>: DSpace can use “crosswalks” to express metadata in other formats (depending on how good you are with XSLT)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/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Value Proposition for a “CG Core” Schema?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Is it bad to say “I don’t know”?</a:t>
            </a:r>
            <a:endParaRPr sz="2600"/>
          </a:p>
          <a:p>
            <a:pPr marL="742950" lvl="1" indent="-2730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Why not use </a:t>
            </a:r>
            <a:r>
              <a:rPr lang="en-US" sz="2600" b="1">
                <a:solidFill>
                  <a:srgbClr val="72201E"/>
                </a:solidFill>
              </a:rPr>
              <a:t>qualifiers</a:t>
            </a:r>
            <a:r>
              <a:rPr lang="en-US" sz="2600"/>
              <a:t>, as permitted by Dublin Core?</a:t>
            </a:r>
            <a:endParaRPr sz="2600"/>
          </a:p>
          <a:p>
            <a:pPr marL="1143000" lvl="2" indent="-24130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200">
                <a:latin typeface="Fira Mono"/>
                <a:ea typeface="Fira Mono"/>
                <a:cs typeface="Fira Mono"/>
                <a:sym typeface="Fira Mono"/>
              </a:rPr>
              <a:t>dc.subject.ilri</a:t>
            </a:r>
            <a:endParaRPr sz="2200"/>
          </a:p>
          <a:p>
            <a:pPr marL="1143000" lvl="2" indent="-24130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200">
                <a:latin typeface="Fira Mono"/>
                <a:ea typeface="Fira Mono"/>
                <a:cs typeface="Fira Mono"/>
                <a:sym typeface="Fira Mono"/>
              </a:rPr>
              <a:t>dc.coverage.country</a:t>
            </a:r>
            <a:endParaRPr sz="2200"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4130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200">
                <a:latin typeface="Fira Mono"/>
                <a:ea typeface="Fira Mono"/>
                <a:cs typeface="Fira Mono"/>
                <a:sym typeface="Fira Mono"/>
              </a:rPr>
              <a:t>dc.identifier.doi</a:t>
            </a:r>
            <a:endParaRPr sz="2200"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4130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200">
                <a:latin typeface="Fira Mono"/>
                <a:ea typeface="Fira Mono"/>
                <a:cs typeface="Fira Mono"/>
                <a:sym typeface="Fira Mono"/>
              </a:rPr>
              <a:t>dc.creator.affiliation</a:t>
            </a:r>
            <a:endParaRPr sz="2200"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4130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200">
                <a:latin typeface="Fira Mono"/>
                <a:ea typeface="Fira Mono"/>
                <a:cs typeface="Fira Mono"/>
                <a:sym typeface="Fira Mono"/>
              </a:rPr>
              <a:t>dc.date.embargo</a:t>
            </a:r>
            <a:endParaRPr sz="2200">
              <a:latin typeface="Fira Mono"/>
              <a:ea typeface="Fira Mono"/>
              <a:cs typeface="Fira Mono"/>
              <a:sym typeface="Fira Mono"/>
            </a:endParaRPr>
          </a:p>
          <a:p>
            <a:pPr marL="1143000" lvl="2" indent="-21590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 sz="2200">
                <a:latin typeface="Fira Mono"/>
                <a:ea typeface="Fira Mono"/>
                <a:cs typeface="Fira Mono"/>
                <a:sym typeface="Fira Mono"/>
              </a:rPr>
              <a:t>etc...</a:t>
            </a:r>
            <a:endParaRPr sz="2200">
              <a:latin typeface="Fira Mono"/>
              <a:ea typeface="Fira Mono"/>
              <a:cs typeface="Fira Mono"/>
              <a:sym typeface="Fira Mono"/>
            </a:endParaRPr>
          </a:p>
          <a:p>
            <a:pPr marL="742950" lvl="1" indent="-273050" algn="l" rtl="0">
              <a:spcBef>
                <a:spcPts val="52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See </a:t>
            </a:r>
            <a:r>
              <a:rPr lang="en-US" sz="2600" i="1"/>
              <a:t>DMCI Grammatical Principles</a:t>
            </a:r>
            <a:r>
              <a:rPr lang="en-US" sz="2600"/>
              <a:t> section 2.3</a:t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DCMI “Dumb-down Principle”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2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0" indent="0" algn="l" rtl="0">
              <a:spcBef>
                <a:spcPts val="52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000000"/>
                </a:solidFill>
              </a:rPr>
              <a:t>“</a:t>
            </a:r>
            <a:r>
              <a:rPr lang="en-US" sz="2600">
                <a:solidFill>
                  <a:srgbClr val="434343"/>
                </a:solidFill>
              </a:rPr>
              <a:t>The qualification of Dublin Core Elements is guided by a rule known colloquially as the Dumb-Down Principle. According to this rule, </a:t>
            </a:r>
            <a:r>
              <a:rPr lang="en-US" sz="2600" b="1">
                <a:solidFill>
                  <a:srgbClr val="72201E"/>
                </a:solidFill>
              </a:rPr>
              <a:t>a client should be able to ignore any qualifier and use the value as if it were unqualified</a:t>
            </a:r>
            <a:r>
              <a:rPr lang="en-US" sz="2600">
                <a:solidFill>
                  <a:srgbClr val="434343"/>
                </a:solidFill>
              </a:rPr>
              <a:t>. While this may result in some loss of specificity, </a:t>
            </a:r>
            <a:r>
              <a:rPr lang="en-US" sz="2600" b="1">
                <a:solidFill>
                  <a:srgbClr val="72201E"/>
                </a:solidFill>
              </a:rPr>
              <a:t>the remaining term value (minus the qualifier) must continue to be generally correct and useful for discovery</a:t>
            </a:r>
            <a:r>
              <a:rPr lang="en-US" sz="2600">
                <a:solidFill>
                  <a:srgbClr val="434343"/>
                </a:solidFill>
              </a:rPr>
              <a:t>. Qualification is therefore supposed only to refine, not extend the semantic scope of an Element.</a:t>
            </a:r>
            <a:r>
              <a:rPr lang="en-US" sz="2600">
                <a:solidFill>
                  <a:srgbClr val="000000"/>
                </a:solidFill>
              </a:rPr>
              <a:t>”</a:t>
            </a:r>
            <a:endParaRPr sz="26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434343"/>
              </a:solidFill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1545000" y="6353250"/>
            <a:ext cx="7599000" cy="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“DCMI: DCMI Grammatical Principles”. </a:t>
            </a:r>
            <a:r>
              <a:rPr lang="en-US" sz="1600" i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www.dublincore.org</a:t>
            </a:r>
            <a:r>
              <a:rPr lang="en-US" sz="1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. Retrieved 4 December 2019.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Value Proposition for a “CG Core” Schema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Similar to the DC → QDC → DCTERMS evolution</a:t>
            </a:r>
            <a:endParaRPr sz="2200"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Introduction of formal schema with RDF data model</a:t>
            </a:r>
            <a:endParaRPr sz="2600"/>
          </a:p>
          <a:p>
            <a:pPr marL="1143000" lvl="2" indent="-215900" algn="l" rtl="0">
              <a:spcBef>
                <a:spcPts val="48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 sz="2200"/>
              <a:t>See: </a:t>
            </a:r>
            <a:r>
              <a:rPr lang="en-US" sz="2200" u="sng">
                <a:solidFill>
                  <a:schemeClr val="hlink"/>
                </a:solidFill>
                <a:hlinkClick r:id="rId3"/>
              </a:rPr>
              <a:t>agriculturalsemantics.github.io/cg-core/cgcore.rdf</a:t>
            </a:r>
            <a:endParaRPr sz="22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Standardized guidance about </a:t>
            </a:r>
            <a:r>
              <a:rPr lang="en-US" sz="2600">
                <a:solidFill>
                  <a:srgbClr val="72201E"/>
                </a:solidFill>
              </a:rPr>
              <a:t>metadata fields</a:t>
            </a:r>
            <a:r>
              <a:rPr lang="en-US" sz="2600"/>
              <a:t> and controlled </a:t>
            </a:r>
            <a:r>
              <a:rPr lang="en-US" sz="2600">
                <a:solidFill>
                  <a:srgbClr val="72201E"/>
                </a:solidFill>
              </a:rPr>
              <a:t>vocabularies</a:t>
            </a:r>
            <a:endParaRPr sz="2600">
              <a:solidFill>
                <a:srgbClr val="72201E"/>
              </a:solidFill>
            </a:endParaRPr>
          </a:p>
          <a:p>
            <a:pPr marL="1143000" lvl="2" indent="-215900" algn="l" rtl="0">
              <a:spcBef>
                <a:spcPts val="48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 sz="2200"/>
              <a:t>For example, using ORCID for unique author identifiers</a:t>
            </a:r>
            <a:endParaRPr sz="2200"/>
          </a:p>
          <a:p>
            <a:pPr marL="1143000" lvl="2" indent="-215900" algn="l" rtl="0">
              <a:spcBef>
                <a:spcPts val="48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 sz="2200"/>
              <a:t>For example, using ISO 639 alpha 3 for language codes</a:t>
            </a:r>
            <a:endParaRPr sz="2200"/>
          </a:p>
          <a:p>
            <a:pPr marL="1143000" lvl="2" indent="-215900" algn="l" rtl="0">
              <a:spcBef>
                <a:spcPts val="480"/>
              </a:spcBef>
              <a:spcAft>
                <a:spcPts val="0"/>
              </a:spcAft>
              <a:buClr>
                <a:srgbClr val="72201E"/>
              </a:buClr>
              <a:buSzPts val="2200"/>
              <a:buFont typeface="Calibri"/>
              <a:buChar char="•"/>
            </a:pPr>
            <a:r>
              <a:rPr lang="en-US" sz="2200"/>
              <a:t>See: </a:t>
            </a:r>
            <a:r>
              <a:rPr lang="en-US" sz="2200" u="sng">
                <a:solidFill>
                  <a:schemeClr val="hlink"/>
                </a:solidFill>
                <a:hlinkClick r:id="rId4"/>
              </a:rPr>
              <a:t>agriculturalsemantics.github.io/cg-core/cgcore.html</a:t>
            </a:r>
            <a:endParaRPr sz="22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Enable programmatic validation of data sets using the schema</a:t>
            </a:r>
            <a:endParaRPr sz="2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/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“CG Core” Dream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000000"/>
                </a:solidFill>
              </a:rPr>
              <a:t>A “core” schema for meaningful metadata interchange between CGIAR centers, CRPs, etc.</a:t>
            </a:r>
            <a:endParaRPr sz="2600">
              <a:solidFill>
                <a:srgbClr val="000000"/>
              </a:solidFill>
            </a:endParaRPr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rgbClr val="000000"/>
              </a:solidFill>
            </a:endParaRPr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Rise of web-based institutional repositories like DSpace, CKAN, and DataVerse in CG after late 2000s</a:t>
            </a:r>
            <a:endParaRPr sz="26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Harvesting of repositories as means of syndication (no duplication of content!)</a:t>
            </a:r>
            <a:endParaRPr sz="26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Increased interest in reporting and impact assessment</a:t>
            </a:r>
            <a:endParaRPr sz="26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 i="1"/>
              <a:t>Bonus</a:t>
            </a:r>
            <a:r>
              <a:rPr lang="en-US" sz="2600"/>
              <a:t>: build cool things like AReS Explorer and GARDIAN to see all research across the CG in one place!</a:t>
            </a:r>
            <a:endParaRPr sz="2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/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Build Cool Things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291525"/>
            <a:ext cx="8839201" cy="484896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1621200" y="6353250"/>
            <a:ext cx="7522800" cy="4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“AReS Explorer”. </a:t>
            </a:r>
            <a:r>
              <a:rPr lang="en-US" sz="1600" i="1">
                <a:solidFill>
                  <a:srgbClr val="666666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https://cgspace.cgiar.org/explorer</a:t>
            </a:r>
            <a:r>
              <a:rPr lang="en-US" sz="1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. Retrieved 4 December 2019.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/>
        </p:nvSpPr>
        <p:spPr>
          <a:xfrm>
            <a:off x="457200" y="183750"/>
            <a:ext cx="82296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Progress on “CG Core” Schema</a:t>
            </a:r>
            <a:endParaRPr sz="3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“CG Core” initiative undertaken in </a:t>
            </a:r>
            <a:r>
              <a:rPr lang="en-US" sz="2600" b="1">
                <a:solidFill>
                  <a:srgbClr val="72201E"/>
                </a:solidFill>
              </a:rPr>
              <a:t>2015</a:t>
            </a:r>
            <a:endParaRPr sz="2600" b="1">
              <a:solidFill>
                <a:srgbClr val="72201E"/>
              </a:solidFill>
            </a:endParaRPr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Formation of Metadata Working Group</a:t>
            </a:r>
            <a:endParaRPr sz="26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CGcore Draft version beta 1 (</a:t>
            </a:r>
            <a:r>
              <a:rPr lang="en-US" sz="2600" b="1">
                <a:solidFill>
                  <a:srgbClr val="72201E"/>
                </a:solidFill>
              </a:rPr>
              <a:t>November, 2016</a:t>
            </a:r>
            <a:r>
              <a:rPr lang="en-US" sz="2600"/>
              <a:t>)</a:t>
            </a:r>
            <a:endParaRPr sz="26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Beta version 1.0 (</a:t>
            </a:r>
            <a:r>
              <a:rPr lang="en-US" sz="2600" b="1">
                <a:solidFill>
                  <a:srgbClr val="72201E"/>
                </a:solidFill>
              </a:rPr>
              <a:t>March, 2017</a:t>
            </a:r>
            <a:r>
              <a:rPr lang="en-US" sz="2600"/>
              <a:t>)</a:t>
            </a:r>
            <a:endParaRPr sz="260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CG Core v2 “soft ratification” at the </a:t>
            </a:r>
            <a:r>
              <a:rPr lang="en-US" sz="2600">
                <a:solidFill>
                  <a:srgbClr val="000000"/>
                </a:solidFill>
              </a:rPr>
              <a:t>Big Data Platform meeting in Kenya </a:t>
            </a:r>
            <a:r>
              <a:rPr lang="en-US" sz="2600"/>
              <a:t>(</a:t>
            </a:r>
            <a:r>
              <a:rPr lang="en-US" sz="2600" b="1">
                <a:solidFill>
                  <a:srgbClr val="72201E"/>
                </a:solidFill>
              </a:rPr>
              <a:t>October, 2018</a:t>
            </a:r>
            <a:r>
              <a:rPr lang="en-US" sz="2600"/>
              <a:t>)</a:t>
            </a:r>
            <a:endParaRPr sz="2600">
              <a:solidFill>
                <a:srgbClr val="000000"/>
              </a:solidFill>
            </a:endParaRPr>
          </a:p>
          <a:p>
            <a:pPr marL="742950" lvl="1" indent="-273050" algn="l" rtl="0">
              <a:spcBef>
                <a:spcPts val="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CG Core v2 review by ILRI, ICARDA, IITA, and WorldFish in Jordan (</a:t>
            </a:r>
            <a:r>
              <a:rPr lang="en-US" sz="2600" b="1">
                <a:solidFill>
                  <a:srgbClr val="72201E"/>
                </a:solidFill>
              </a:rPr>
              <a:t>January, 2019</a:t>
            </a:r>
            <a:r>
              <a:rPr lang="en-US" sz="2600"/>
              <a:t>)</a:t>
            </a:r>
            <a:endParaRPr sz="2600"/>
          </a:p>
          <a:p>
            <a:pPr marL="742950" lvl="1" indent="-273050" algn="l" rtl="0">
              <a:spcBef>
                <a:spcPts val="0"/>
              </a:spcBef>
              <a:spcAft>
                <a:spcPts val="0"/>
              </a:spcAft>
              <a:buClr>
                <a:srgbClr val="72201E"/>
              </a:buClr>
              <a:buSzPts val="2600"/>
              <a:buFont typeface="Calibri"/>
              <a:buChar char="•"/>
            </a:pPr>
            <a:r>
              <a:rPr lang="en-US" sz="2600"/>
              <a:t>CG Core v2 ongoing review by Alan, Abenet, and Marie-Angelique (</a:t>
            </a:r>
            <a:r>
              <a:rPr lang="en-US" sz="2600" b="1">
                <a:solidFill>
                  <a:srgbClr val="72201E"/>
                </a:solidFill>
              </a:rPr>
              <a:t>mid-to-late 2019</a:t>
            </a:r>
            <a:r>
              <a:rPr lang="en-US" sz="2600"/>
              <a:t>)</a:t>
            </a:r>
            <a:endParaRPr sz="2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1128</Words>
  <Application>Microsoft Office PowerPoint</Application>
  <PresentationFormat>On-screen Show (4:3)</PresentationFormat>
  <Paragraphs>122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Fira Mono</vt:lpstr>
      <vt:lpstr>Arial</vt:lpstr>
      <vt:lpstr>Noto Sans Symbols</vt:lpstr>
      <vt:lpstr>ilri_powerpoint_template_Feb2013</vt:lpstr>
      <vt:lpstr>PowerPoint Presentation</vt:lpstr>
      <vt:lpstr>Dublin Core Schema Context &amp; Landscape</vt:lpstr>
      <vt:lpstr>Dublin Core in DSpace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CG Core v2 Metadata Changes in Practice</vt:lpstr>
      <vt:lpstr>Technical Limitations to Adoption in DSpace</vt:lpstr>
      <vt:lpstr>Progress of CG Core v2 Implementation</vt:lpstr>
      <vt:lpstr>Acknowledgements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Yabowork, Abenet (ILRI)</dc:creator>
  <cp:lastModifiedBy>Yabowork, Abenet (ILRI)</cp:lastModifiedBy>
  <cp:revision>2</cp:revision>
  <dcterms:modified xsi:type="dcterms:W3CDTF">2019-12-06T07:52:16Z</dcterms:modified>
</cp:coreProperties>
</file>