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82"/>
  </p:notesMasterIdLst>
  <p:handoutMasterIdLst>
    <p:handoutMasterId r:id="rId83"/>
  </p:handoutMasterIdLst>
  <p:sldIdLst>
    <p:sldId id="1110" r:id="rId6"/>
    <p:sldId id="1225" r:id="rId7"/>
    <p:sldId id="889" r:id="rId8"/>
    <p:sldId id="905" r:id="rId9"/>
    <p:sldId id="1005" r:id="rId10"/>
    <p:sldId id="1072" r:id="rId11"/>
    <p:sldId id="994" r:id="rId12"/>
    <p:sldId id="983" r:id="rId13"/>
    <p:sldId id="985" r:id="rId14"/>
    <p:sldId id="1083" r:id="rId15"/>
    <p:sldId id="1084" r:id="rId16"/>
    <p:sldId id="1085" r:id="rId17"/>
    <p:sldId id="1086" r:id="rId18"/>
    <p:sldId id="1076" r:id="rId19"/>
    <p:sldId id="1021" r:id="rId20"/>
    <p:sldId id="1088" r:id="rId21"/>
    <p:sldId id="1089" r:id="rId22"/>
    <p:sldId id="1078" r:id="rId23"/>
    <p:sldId id="1079" r:id="rId24"/>
    <p:sldId id="1226" r:id="rId25"/>
    <p:sldId id="1091" r:id="rId26"/>
    <p:sldId id="1092" r:id="rId27"/>
    <p:sldId id="1093" r:id="rId28"/>
    <p:sldId id="1094" r:id="rId29"/>
    <p:sldId id="1095" r:id="rId30"/>
    <p:sldId id="1096" r:id="rId31"/>
    <p:sldId id="1087" r:id="rId32"/>
    <p:sldId id="1097" r:id="rId33"/>
    <p:sldId id="1098" r:id="rId34"/>
    <p:sldId id="1099" r:id="rId35"/>
    <p:sldId id="1008" r:id="rId36"/>
    <p:sldId id="1227" r:id="rId37"/>
    <p:sldId id="906" r:id="rId38"/>
    <p:sldId id="946" r:id="rId39"/>
    <p:sldId id="1004" r:id="rId40"/>
    <p:sldId id="1100" r:id="rId41"/>
    <p:sldId id="1009" r:id="rId42"/>
    <p:sldId id="1228" r:id="rId43"/>
    <p:sldId id="1080" r:id="rId44"/>
    <p:sldId id="1229" r:id="rId45"/>
    <p:sldId id="962" r:id="rId46"/>
    <p:sldId id="912" r:id="rId47"/>
    <p:sldId id="965" r:id="rId48"/>
    <p:sldId id="968" r:id="rId49"/>
    <p:sldId id="967" r:id="rId50"/>
    <p:sldId id="984" r:id="rId51"/>
    <p:sldId id="926" r:id="rId52"/>
    <p:sldId id="923" r:id="rId53"/>
    <p:sldId id="973" r:id="rId54"/>
    <p:sldId id="972" r:id="rId55"/>
    <p:sldId id="970" r:id="rId56"/>
    <p:sldId id="922" r:id="rId57"/>
    <p:sldId id="982" r:id="rId58"/>
    <p:sldId id="948" r:id="rId59"/>
    <p:sldId id="921" r:id="rId60"/>
    <p:sldId id="1069" r:id="rId61"/>
    <p:sldId id="1011" r:id="rId62"/>
    <p:sldId id="1230" r:id="rId63"/>
    <p:sldId id="1075" r:id="rId64"/>
    <p:sldId id="979" r:id="rId65"/>
    <p:sldId id="904" r:id="rId66"/>
    <p:sldId id="939" r:id="rId67"/>
    <p:sldId id="941" r:id="rId68"/>
    <p:sldId id="1071" r:id="rId69"/>
    <p:sldId id="1006" r:id="rId70"/>
    <p:sldId id="1031" r:id="rId71"/>
    <p:sldId id="977" r:id="rId72"/>
    <p:sldId id="1090" r:id="rId73"/>
    <p:sldId id="1102" r:id="rId74"/>
    <p:sldId id="1103" r:id="rId75"/>
    <p:sldId id="1104" r:id="rId76"/>
    <p:sldId id="1105" r:id="rId77"/>
    <p:sldId id="1106" r:id="rId78"/>
    <p:sldId id="1107" r:id="rId79"/>
    <p:sldId id="1108" r:id="rId80"/>
    <p:sldId id="902" r:id="rId8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51AF220-9F9E-4FF6-8FE0-AB6BD3FBC3B8}">
          <p14:sldIdLst>
            <p14:sldId id="1110"/>
            <p14:sldId id="1225"/>
            <p14:sldId id="889"/>
            <p14:sldId id="905"/>
            <p14:sldId id="1005"/>
            <p14:sldId id="1072"/>
            <p14:sldId id="994"/>
            <p14:sldId id="983"/>
            <p14:sldId id="985"/>
            <p14:sldId id="1083"/>
            <p14:sldId id="1084"/>
            <p14:sldId id="1085"/>
            <p14:sldId id="1086"/>
            <p14:sldId id="1076"/>
            <p14:sldId id="1021"/>
            <p14:sldId id="1088"/>
            <p14:sldId id="1089"/>
            <p14:sldId id="1078"/>
            <p14:sldId id="1079"/>
            <p14:sldId id="1226"/>
            <p14:sldId id="1091"/>
            <p14:sldId id="1092"/>
            <p14:sldId id="1093"/>
            <p14:sldId id="1094"/>
            <p14:sldId id="1095"/>
            <p14:sldId id="1096"/>
            <p14:sldId id="1087"/>
            <p14:sldId id="1097"/>
            <p14:sldId id="1098"/>
            <p14:sldId id="1099"/>
            <p14:sldId id="1008"/>
            <p14:sldId id="1227"/>
            <p14:sldId id="906"/>
            <p14:sldId id="946"/>
            <p14:sldId id="1004"/>
            <p14:sldId id="1100"/>
            <p14:sldId id="1009"/>
            <p14:sldId id="1228"/>
            <p14:sldId id="1080"/>
            <p14:sldId id="1229"/>
            <p14:sldId id="962"/>
            <p14:sldId id="912"/>
            <p14:sldId id="965"/>
            <p14:sldId id="968"/>
            <p14:sldId id="967"/>
            <p14:sldId id="984"/>
            <p14:sldId id="926"/>
            <p14:sldId id="923"/>
            <p14:sldId id="973"/>
            <p14:sldId id="972"/>
            <p14:sldId id="970"/>
            <p14:sldId id="922"/>
            <p14:sldId id="982"/>
            <p14:sldId id="948"/>
            <p14:sldId id="921"/>
            <p14:sldId id="1069"/>
            <p14:sldId id="1011"/>
            <p14:sldId id="1230"/>
            <p14:sldId id="1075"/>
            <p14:sldId id="979"/>
            <p14:sldId id="904"/>
            <p14:sldId id="939"/>
            <p14:sldId id="941"/>
            <p14:sldId id="1071"/>
            <p14:sldId id="1006"/>
            <p14:sldId id="1031"/>
            <p14:sldId id="977"/>
            <p14:sldId id="1090"/>
            <p14:sldId id="1102"/>
            <p14:sldId id="1103"/>
            <p14:sldId id="1104"/>
            <p14:sldId id="1105"/>
            <p14:sldId id="1106"/>
            <p14:sldId id="1107"/>
            <p14:sldId id="1108"/>
            <p14:sldId id="902"/>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haubanjar, Sanita (IWMI-Nepal)" initials="DS(" lastIdx="1" clrIdx="0"/>
  <p:cmAuthor id="2" name="sabin dangol" initials="sd"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A37B"/>
    <a:srgbClr val="669E40"/>
    <a:srgbClr val="6CA644"/>
    <a:srgbClr val="40B287"/>
    <a:srgbClr val="2F5597"/>
    <a:srgbClr val="9B443B"/>
    <a:srgbClr val="0000FF"/>
    <a:srgbClr val="CC99FF"/>
    <a:srgbClr val="FF3300"/>
    <a:srgbClr val="CC00CC"/>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954" y="66"/>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3126"/>
        <p:guide pos="2141"/>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commentAuthors" Target="commentAuthors.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handoutMaster" Target="handoutMasters/handoutMaster1.xml"/><Relationship Id="rId88"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theme" Target="theme/theme1.xml"/><Relationship Id="rId61" Type="http://schemas.openxmlformats.org/officeDocument/2006/relationships/slide" Target="slides/slide56.xml"/><Relationship Id="rId8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svg"/><Relationship Id="rId1" Type="http://schemas.openxmlformats.org/officeDocument/2006/relationships/image" Target="../media/image61.png"/><Relationship Id="rId6" Type="http://schemas.openxmlformats.org/officeDocument/2006/relationships/image" Target="../media/image66.svg"/><Relationship Id="rId5" Type="http://schemas.openxmlformats.org/officeDocument/2006/relationships/image" Target="../media/image65.png"/><Relationship Id="rId4" Type="http://schemas.openxmlformats.org/officeDocument/2006/relationships/image" Target="../media/image64.svg"/></Relationships>
</file>

<file path=ppt/diagrams/_rels/data2.xml.rels><?xml version="1.0" encoding="UTF-8" standalone="yes"?>
<Relationships xmlns="http://schemas.openxmlformats.org/package/2006/relationships"><Relationship Id="rId8" Type="http://schemas.openxmlformats.org/officeDocument/2006/relationships/image" Target="../media/image75.sv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svg"/><Relationship Id="rId1" Type="http://schemas.openxmlformats.org/officeDocument/2006/relationships/image" Target="../media/image68.png"/><Relationship Id="rId6" Type="http://schemas.openxmlformats.org/officeDocument/2006/relationships/image" Target="../media/image73.svg"/><Relationship Id="rId5" Type="http://schemas.openxmlformats.org/officeDocument/2006/relationships/image" Target="../media/image72.png"/><Relationship Id="rId4" Type="http://schemas.openxmlformats.org/officeDocument/2006/relationships/image" Target="../media/image7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svg"/><Relationship Id="rId1" Type="http://schemas.openxmlformats.org/officeDocument/2006/relationships/image" Target="../media/image61.png"/><Relationship Id="rId6" Type="http://schemas.openxmlformats.org/officeDocument/2006/relationships/image" Target="../media/image66.svg"/><Relationship Id="rId5" Type="http://schemas.openxmlformats.org/officeDocument/2006/relationships/image" Target="../media/image65.png"/><Relationship Id="rId4" Type="http://schemas.openxmlformats.org/officeDocument/2006/relationships/image" Target="../media/image64.svg"/></Relationships>
</file>

<file path=ppt/diagrams/_rels/drawing2.xml.rels><?xml version="1.0" encoding="UTF-8" standalone="yes"?>
<Relationships xmlns="http://schemas.openxmlformats.org/package/2006/relationships"><Relationship Id="rId8" Type="http://schemas.openxmlformats.org/officeDocument/2006/relationships/image" Target="../media/image75.sv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svg"/><Relationship Id="rId1" Type="http://schemas.openxmlformats.org/officeDocument/2006/relationships/image" Target="../media/image68.png"/><Relationship Id="rId6" Type="http://schemas.openxmlformats.org/officeDocument/2006/relationships/image" Target="../media/image73.svg"/><Relationship Id="rId5" Type="http://schemas.openxmlformats.org/officeDocument/2006/relationships/image" Target="../media/image72.png"/><Relationship Id="rId4" Type="http://schemas.openxmlformats.org/officeDocument/2006/relationships/image" Target="../media/image71.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AF8CE6-857B-492E-8FB7-187CB8B0BB44}"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884590AA-2967-4428-A34B-59BAA6F32142}">
      <dgm:prSet custT="1"/>
      <dgm:spPr/>
      <dgm:t>
        <a:bodyPr/>
        <a:lstStyle/>
        <a:p>
          <a:pPr algn="l"/>
          <a:r>
            <a:rPr lang="en-US" sz="2400" dirty="0">
              <a:latin typeface="+mn-lt"/>
            </a:rPr>
            <a:t>The Nexus Approach builds upon the concepts of "Limits to Growth," "Sustainability," and "IWRM" to address the interconnected challenges of water, energy, food, and ecosystems.</a:t>
          </a:r>
        </a:p>
      </dgm:t>
    </dgm:pt>
    <dgm:pt modelId="{C4738739-5157-4DC3-B333-4AB3FB648707}" type="parTrans" cxnId="{4706D090-A79F-4A3D-A543-10EBC0537F63}">
      <dgm:prSet/>
      <dgm:spPr/>
      <dgm:t>
        <a:bodyPr/>
        <a:lstStyle/>
        <a:p>
          <a:pPr algn="just"/>
          <a:endParaRPr lang="en-US" sz="2400">
            <a:latin typeface="Tw Cen MT" panose="020B0602020104020603" pitchFamily="34" charset="0"/>
          </a:endParaRPr>
        </a:p>
      </dgm:t>
    </dgm:pt>
    <dgm:pt modelId="{8EFB15DF-805A-465A-A6A1-33424D7D1A7C}" type="sibTrans" cxnId="{4706D090-A79F-4A3D-A543-10EBC0537F63}">
      <dgm:prSet/>
      <dgm:spPr/>
      <dgm:t>
        <a:bodyPr/>
        <a:lstStyle/>
        <a:p>
          <a:pPr algn="just"/>
          <a:endParaRPr lang="en-US" sz="2400">
            <a:latin typeface="Tw Cen MT" panose="020B0602020104020603" pitchFamily="34" charset="0"/>
          </a:endParaRPr>
        </a:p>
      </dgm:t>
    </dgm:pt>
    <dgm:pt modelId="{B0C37FA1-1BAD-4A57-AB12-BFFFD2B55F44}">
      <dgm:prSet custT="1"/>
      <dgm:spPr/>
      <dgm:t>
        <a:bodyPr/>
        <a:lstStyle/>
        <a:p>
          <a:pPr algn="l"/>
          <a:r>
            <a:rPr lang="en-US" sz="2400" dirty="0">
              <a:latin typeface="+mn-lt"/>
            </a:rPr>
            <a:t>It acknowledges the interdependencies and trade-offs between these sectors and seeks synergistic solutions for sustainable resource management.</a:t>
          </a:r>
        </a:p>
      </dgm:t>
    </dgm:pt>
    <dgm:pt modelId="{45D71053-0414-4F30-B557-EA484030015C}" type="parTrans" cxnId="{9883F1A4-9D90-4A2D-9669-4478B704B5D0}">
      <dgm:prSet/>
      <dgm:spPr/>
      <dgm:t>
        <a:bodyPr/>
        <a:lstStyle/>
        <a:p>
          <a:pPr algn="just"/>
          <a:endParaRPr lang="en-US" sz="2400">
            <a:latin typeface="Tw Cen MT" panose="020B0602020104020603" pitchFamily="34" charset="0"/>
          </a:endParaRPr>
        </a:p>
      </dgm:t>
    </dgm:pt>
    <dgm:pt modelId="{00C884AD-A112-40CC-BC84-DB368F764053}" type="sibTrans" cxnId="{9883F1A4-9D90-4A2D-9669-4478B704B5D0}">
      <dgm:prSet/>
      <dgm:spPr/>
      <dgm:t>
        <a:bodyPr/>
        <a:lstStyle/>
        <a:p>
          <a:pPr algn="just"/>
          <a:endParaRPr lang="en-US" sz="2400">
            <a:latin typeface="Tw Cen MT" panose="020B0602020104020603" pitchFamily="34" charset="0"/>
          </a:endParaRPr>
        </a:p>
      </dgm:t>
    </dgm:pt>
    <dgm:pt modelId="{9F407790-F8C5-4118-AEAA-DD95F9C6AD1D}">
      <dgm:prSet custT="1"/>
      <dgm:spPr/>
      <dgm:t>
        <a:bodyPr/>
        <a:lstStyle/>
        <a:p>
          <a:pPr algn="l"/>
          <a:r>
            <a:rPr lang="en-US" sz="2400" dirty="0">
              <a:latin typeface="+mn-lt"/>
            </a:rPr>
            <a:t>The Nexus Approach promotes the </a:t>
          </a:r>
          <a:r>
            <a:rPr lang="en-US" sz="2400" b="1" dirty="0">
              <a:latin typeface="+mn-lt"/>
            </a:rPr>
            <a:t>integration of various sectors</a:t>
          </a:r>
          <a:r>
            <a:rPr lang="en-US" sz="2400" dirty="0">
              <a:latin typeface="+mn-lt"/>
            </a:rPr>
            <a:t>, policy domains, and stakeholder perspectives in decision-making processes.</a:t>
          </a:r>
        </a:p>
      </dgm:t>
    </dgm:pt>
    <dgm:pt modelId="{D8DDA48D-0D76-450E-90C2-8C0E0C4CE0D3}" type="parTrans" cxnId="{7752F4BD-E23E-4916-9711-B2C993DC61B1}">
      <dgm:prSet/>
      <dgm:spPr/>
      <dgm:t>
        <a:bodyPr/>
        <a:lstStyle/>
        <a:p>
          <a:pPr algn="just"/>
          <a:endParaRPr lang="en-US" sz="2400">
            <a:latin typeface="Tw Cen MT" panose="020B0602020104020603" pitchFamily="34" charset="0"/>
          </a:endParaRPr>
        </a:p>
      </dgm:t>
    </dgm:pt>
    <dgm:pt modelId="{01AFD275-E464-45CB-92A5-48188173401D}" type="sibTrans" cxnId="{7752F4BD-E23E-4916-9711-B2C993DC61B1}">
      <dgm:prSet/>
      <dgm:spPr/>
      <dgm:t>
        <a:bodyPr/>
        <a:lstStyle/>
        <a:p>
          <a:pPr algn="just"/>
          <a:endParaRPr lang="en-US" sz="2400">
            <a:latin typeface="Tw Cen MT" panose="020B0602020104020603" pitchFamily="34" charset="0"/>
          </a:endParaRPr>
        </a:p>
      </dgm:t>
    </dgm:pt>
    <dgm:pt modelId="{B4DF6988-4D0A-4751-A6B3-DDBD1FFE6327}" type="pres">
      <dgm:prSet presAssocID="{49AF8CE6-857B-492E-8FB7-187CB8B0BB44}" presName="root" presStyleCnt="0">
        <dgm:presLayoutVars>
          <dgm:dir/>
          <dgm:resizeHandles val="exact"/>
        </dgm:presLayoutVars>
      </dgm:prSet>
      <dgm:spPr/>
    </dgm:pt>
    <dgm:pt modelId="{2C8E4F79-C599-495C-8F76-C028E306849B}" type="pres">
      <dgm:prSet presAssocID="{884590AA-2967-4428-A34B-59BAA6F32142}" presName="compNode" presStyleCnt="0"/>
      <dgm:spPr/>
    </dgm:pt>
    <dgm:pt modelId="{4DF09F02-398F-423C-A0C8-CB43ADEAF7E7}" type="pres">
      <dgm:prSet presAssocID="{884590AA-2967-4428-A34B-59BAA6F32142}" presName="bgRect" presStyleLbl="bgShp" presStyleIdx="0" presStyleCnt="3"/>
      <dgm:spPr/>
    </dgm:pt>
    <dgm:pt modelId="{612C1AFE-9A8B-48B8-9B24-AF1538FDECD3}" type="pres">
      <dgm:prSet presAssocID="{884590AA-2967-4428-A34B-59BAA6F32142}"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0509676C-7915-4E42-BFA1-C99F2B36F7EE}" type="pres">
      <dgm:prSet presAssocID="{884590AA-2967-4428-A34B-59BAA6F32142}" presName="spaceRect" presStyleCnt="0"/>
      <dgm:spPr/>
    </dgm:pt>
    <dgm:pt modelId="{098DBBE3-41C2-4BD5-B931-EE5F5EB704E8}" type="pres">
      <dgm:prSet presAssocID="{884590AA-2967-4428-A34B-59BAA6F32142}" presName="parTx" presStyleLbl="revTx" presStyleIdx="0" presStyleCnt="3">
        <dgm:presLayoutVars>
          <dgm:chMax val="0"/>
          <dgm:chPref val="0"/>
        </dgm:presLayoutVars>
      </dgm:prSet>
      <dgm:spPr/>
    </dgm:pt>
    <dgm:pt modelId="{57494325-D10A-4480-ABD6-981058A6F9D5}" type="pres">
      <dgm:prSet presAssocID="{8EFB15DF-805A-465A-A6A1-33424D7D1A7C}" presName="sibTrans" presStyleCnt="0"/>
      <dgm:spPr/>
    </dgm:pt>
    <dgm:pt modelId="{5AC544FD-F004-4202-BE00-8E78E95EBBB7}" type="pres">
      <dgm:prSet presAssocID="{B0C37FA1-1BAD-4A57-AB12-BFFFD2B55F44}" presName="compNode" presStyleCnt="0"/>
      <dgm:spPr/>
    </dgm:pt>
    <dgm:pt modelId="{7648DE37-297A-49B0-8A12-08120873115A}" type="pres">
      <dgm:prSet presAssocID="{B0C37FA1-1BAD-4A57-AB12-BFFFD2B55F44}" presName="bgRect" presStyleLbl="bgShp" presStyleIdx="1" presStyleCnt="3"/>
      <dgm:spPr/>
    </dgm:pt>
    <dgm:pt modelId="{11641AAC-4A0A-499C-9C5A-0A756B8F705D}" type="pres">
      <dgm:prSet presAssocID="{B0C37FA1-1BAD-4A57-AB12-BFFFD2B55F44}"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andshake"/>
        </a:ext>
      </dgm:extLst>
    </dgm:pt>
    <dgm:pt modelId="{E3F36EE2-B2A4-49E6-9BB1-129438436448}" type="pres">
      <dgm:prSet presAssocID="{B0C37FA1-1BAD-4A57-AB12-BFFFD2B55F44}" presName="spaceRect" presStyleCnt="0"/>
      <dgm:spPr/>
    </dgm:pt>
    <dgm:pt modelId="{69020E1F-A5BB-4E09-92CA-1F60322B92B4}" type="pres">
      <dgm:prSet presAssocID="{B0C37FA1-1BAD-4A57-AB12-BFFFD2B55F44}" presName="parTx" presStyleLbl="revTx" presStyleIdx="1" presStyleCnt="3">
        <dgm:presLayoutVars>
          <dgm:chMax val="0"/>
          <dgm:chPref val="0"/>
        </dgm:presLayoutVars>
      </dgm:prSet>
      <dgm:spPr/>
    </dgm:pt>
    <dgm:pt modelId="{B1F740B2-33CA-4B39-A6AC-012B1AD4571F}" type="pres">
      <dgm:prSet presAssocID="{00C884AD-A112-40CC-BC84-DB368F764053}" presName="sibTrans" presStyleCnt="0"/>
      <dgm:spPr/>
    </dgm:pt>
    <dgm:pt modelId="{8BF1D01E-1025-46D4-B535-3C0E9AA672D5}" type="pres">
      <dgm:prSet presAssocID="{9F407790-F8C5-4118-AEAA-DD95F9C6AD1D}" presName="compNode" presStyleCnt="0"/>
      <dgm:spPr/>
    </dgm:pt>
    <dgm:pt modelId="{189D19FA-5265-4EFD-BEA0-EB285E02CC8D}" type="pres">
      <dgm:prSet presAssocID="{9F407790-F8C5-4118-AEAA-DD95F9C6AD1D}" presName="bgRect" presStyleLbl="bgShp" presStyleIdx="2" presStyleCnt="3"/>
      <dgm:spPr>
        <a:solidFill>
          <a:schemeClr val="accent1"/>
        </a:solidFill>
      </dgm:spPr>
    </dgm:pt>
    <dgm:pt modelId="{23B7ADE0-8539-43C3-A829-09964919B22C}" type="pres">
      <dgm:prSet presAssocID="{9F407790-F8C5-4118-AEAA-DD95F9C6AD1D}"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eeting"/>
        </a:ext>
      </dgm:extLst>
    </dgm:pt>
    <dgm:pt modelId="{BF8C39EE-E5FC-4255-A29B-C4775231097B}" type="pres">
      <dgm:prSet presAssocID="{9F407790-F8C5-4118-AEAA-DD95F9C6AD1D}" presName="spaceRect" presStyleCnt="0"/>
      <dgm:spPr/>
    </dgm:pt>
    <dgm:pt modelId="{62CDF97A-4689-416C-8F57-87974A0485C5}" type="pres">
      <dgm:prSet presAssocID="{9F407790-F8C5-4118-AEAA-DD95F9C6AD1D}" presName="parTx" presStyleLbl="revTx" presStyleIdx="2" presStyleCnt="3">
        <dgm:presLayoutVars>
          <dgm:chMax val="0"/>
          <dgm:chPref val="0"/>
        </dgm:presLayoutVars>
      </dgm:prSet>
      <dgm:spPr/>
    </dgm:pt>
  </dgm:ptLst>
  <dgm:cxnLst>
    <dgm:cxn modelId="{C73A2A3C-F4F5-4D9C-BE2C-3470F0EC4EEC}" type="presOf" srcId="{B0C37FA1-1BAD-4A57-AB12-BFFFD2B55F44}" destId="{69020E1F-A5BB-4E09-92CA-1F60322B92B4}" srcOrd="0" destOrd="0" presId="urn:microsoft.com/office/officeart/2018/2/layout/IconVerticalSolidList"/>
    <dgm:cxn modelId="{0A1D9765-80FD-456B-97B6-E915FB816CC5}" type="presOf" srcId="{9F407790-F8C5-4118-AEAA-DD95F9C6AD1D}" destId="{62CDF97A-4689-416C-8F57-87974A0485C5}" srcOrd="0" destOrd="0" presId="urn:microsoft.com/office/officeart/2018/2/layout/IconVerticalSolidList"/>
    <dgm:cxn modelId="{4706D090-A79F-4A3D-A543-10EBC0537F63}" srcId="{49AF8CE6-857B-492E-8FB7-187CB8B0BB44}" destId="{884590AA-2967-4428-A34B-59BAA6F32142}" srcOrd="0" destOrd="0" parTransId="{C4738739-5157-4DC3-B333-4AB3FB648707}" sibTransId="{8EFB15DF-805A-465A-A6A1-33424D7D1A7C}"/>
    <dgm:cxn modelId="{9883F1A4-9D90-4A2D-9669-4478B704B5D0}" srcId="{49AF8CE6-857B-492E-8FB7-187CB8B0BB44}" destId="{B0C37FA1-1BAD-4A57-AB12-BFFFD2B55F44}" srcOrd="1" destOrd="0" parTransId="{45D71053-0414-4F30-B557-EA484030015C}" sibTransId="{00C884AD-A112-40CC-BC84-DB368F764053}"/>
    <dgm:cxn modelId="{7752F4BD-E23E-4916-9711-B2C993DC61B1}" srcId="{49AF8CE6-857B-492E-8FB7-187CB8B0BB44}" destId="{9F407790-F8C5-4118-AEAA-DD95F9C6AD1D}" srcOrd="2" destOrd="0" parTransId="{D8DDA48D-0D76-450E-90C2-8C0E0C4CE0D3}" sibTransId="{01AFD275-E464-45CB-92A5-48188173401D}"/>
    <dgm:cxn modelId="{BCB794CA-025B-4246-B322-6AB70E317476}" type="presOf" srcId="{49AF8CE6-857B-492E-8FB7-187CB8B0BB44}" destId="{B4DF6988-4D0A-4751-A6B3-DDBD1FFE6327}" srcOrd="0" destOrd="0" presId="urn:microsoft.com/office/officeart/2018/2/layout/IconVerticalSolidList"/>
    <dgm:cxn modelId="{3650DFF1-ED34-47CD-A09F-CA0633FD86D0}" type="presOf" srcId="{884590AA-2967-4428-A34B-59BAA6F32142}" destId="{098DBBE3-41C2-4BD5-B931-EE5F5EB704E8}" srcOrd="0" destOrd="0" presId="urn:microsoft.com/office/officeart/2018/2/layout/IconVerticalSolidList"/>
    <dgm:cxn modelId="{D4AA7D41-3BE0-4CD9-AA43-6089A738458D}" type="presParOf" srcId="{B4DF6988-4D0A-4751-A6B3-DDBD1FFE6327}" destId="{2C8E4F79-C599-495C-8F76-C028E306849B}" srcOrd="0" destOrd="0" presId="urn:microsoft.com/office/officeart/2018/2/layout/IconVerticalSolidList"/>
    <dgm:cxn modelId="{3A303448-1683-4E3B-BD5E-A5310AFEE64B}" type="presParOf" srcId="{2C8E4F79-C599-495C-8F76-C028E306849B}" destId="{4DF09F02-398F-423C-A0C8-CB43ADEAF7E7}" srcOrd="0" destOrd="0" presId="urn:microsoft.com/office/officeart/2018/2/layout/IconVerticalSolidList"/>
    <dgm:cxn modelId="{A96B87FD-E6E4-4872-BE37-0DE8A235584A}" type="presParOf" srcId="{2C8E4F79-C599-495C-8F76-C028E306849B}" destId="{612C1AFE-9A8B-48B8-9B24-AF1538FDECD3}" srcOrd="1" destOrd="0" presId="urn:microsoft.com/office/officeart/2018/2/layout/IconVerticalSolidList"/>
    <dgm:cxn modelId="{E0C47B8D-9C7E-40A7-9682-C7DA5531E5EB}" type="presParOf" srcId="{2C8E4F79-C599-495C-8F76-C028E306849B}" destId="{0509676C-7915-4E42-BFA1-C99F2B36F7EE}" srcOrd="2" destOrd="0" presId="urn:microsoft.com/office/officeart/2018/2/layout/IconVerticalSolidList"/>
    <dgm:cxn modelId="{69624129-893C-4612-916A-49BC1390442A}" type="presParOf" srcId="{2C8E4F79-C599-495C-8F76-C028E306849B}" destId="{098DBBE3-41C2-4BD5-B931-EE5F5EB704E8}" srcOrd="3" destOrd="0" presId="urn:microsoft.com/office/officeart/2018/2/layout/IconVerticalSolidList"/>
    <dgm:cxn modelId="{82A650F5-AAED-482F-8EFE-BBA461B5A13F}" type="presParOf" srcId="{B4DF6988-4D0A-4751-A6B3-DDBD1FFE6327}" destId="{57494325-D10A-4480-ABD6-981058A6F9D5}" srcOrd="1" destOrd="0" presId="urn:microsoft.com/office/officeart/2018/2/layout/IconVerticalSolidList"/>
    <dgm:cxn modelId="{239EFDA8-14AA-497B-9957-3E881531FE86}" type="presParOf" srcId="{B4DF6988-4D0A-4751-A6B3-DDBD1FFE6327}" destId="{5AC544FD-F004-4202-BE00-8E78E95EBBB7}" srcOrd="2" destOrd="0" presId="urn:microsoft.com/office/officeart/2018/2/layout/IconVerticalSolidList"/>
    <dgm:cxn modelId="{60A1E6E9-C92F-49D0-8E3B-E27CEF818EFB}" type="presParOf" srcId="{5AC544FD-F004-4202-BE00-8E78E95EBBB7}" destId="{7648DE37-297A-49B0-8A12-08120873115A}" srcOrd="0" destOrd="0" presId="urn:microsoft.com/office/officeart/2018/2/layout/IconVerticalSolidList"/>
    <dgm:cxn modelId="{9C98EC6A-DFA6-4C56-BF06-487202344B80}" type="presParOf" srcId="{5AC544FD-F004-4202-BE00-8E78E95EBBB7}" destId="{11641AAC-4A0A-499C-9C5A-0A756B8F705D}" srcOrd="1" destOrd="0" presId="urn:microsoft.com/office/officeart/2018/2/layout/IconVerticalSolidList"/>
    <dgm:cxn modelId="{4B1D3D7F-9695-4606-9493-C0C8EFA373DA}" type="presParOf" srcId="{5AC544FD-F004-4202-BE00-8E78E95EBBB7}" destId="{E3F36EE2-B2A4-49E6-9BB1-129438436448}" srcOrd="2" destOrd="0" presId="urn:microsoft.com/office/officeart/2018/2/layout/IconVerticalSolidList"/>
    <dgm:cxn modelId="{439175A3-FE01-4E91-9CC4-6748BAF6F740}" type="presParOf" srcId="{5AC544FD-F004-4202-BE00-8E78E95EBBB7}" destId="{69020E1F-A5BB-4E09-92CA-1F60322B92B4}" srcOrd="3" destOrd="0" presId="urn:microsoft.com/office/officeart/2018/2/layout/IconVerticalSolidList"/>
    <dgm:cxn modelId="{CBDBDD81-F609-4FA5-BAA5-25B126BA0153}" type="presParOf" srcId="{B4DF6988-4D0A-4751-A6B3-DDBD1FFE6327}" destId="{B1F740B2-33CA-4B39-A6AC-012B1AD4571F}" srcOrd="3" destOrd="0" presId="urn:microsoft.com/office/officeart/2018/2/layout/IconVerticalSolidList"/>
    <dgm:cxn modelId="{7FDCD03A-C813-43B9-B90D-8102F05E9233}" type="presParOf" srcId="{B4DF6988-4D0A-4751-A6B3-DDBD1FFE6327}" destId="{8BF1D01E-1025-46D4-B535-3C0E9AA672D5}" srcOrd="4" destOrd="0" presId="urn:microsoft.com/office/officeart/2018/2/layout/IconVerticalSolidList"/>
    <dgm:cxn modelId="{3B6ECDE6-F38D-41E1-BE0A-C8F2775AE2CB}" type="presParOf" srcId="{8BF1D01E-1025-46D4-B535-3C0E9AA672D5}" destId="{189D19FA-5265-4EFD-BEA0-EB285E02CC8D}" srcOrd="0" destOrd="0" presId="urn:microsoft.com/office/officeart/2018/2/layout/IconVerticalSolidList"/>
    <dgm:cxn modelId="{897E4E69-E6E0-4CA5-9525-46507AD3412C}" type="presParOf" srcId="{8BF1D01E-1025-46D4-B535-3C0E9AA672D5}" destId="{23B7ADE0-8539-43C3-A829-09964919B22C}" srcOrd="1" destOrd="0" presId="urn:microsoft.com/office/officeart/2018/2/layout/IconVerticalSolidList"/>
    <dgm:cxn modelId="{E5D87EB9-B607-4EF4-88A6-8804C84B4CB4}" type="presParOf" srcId="{8BF1D01E-1025-46D4-B535-3C0E9AA672D5}" destId="{BF8C39EE-E5FC-4255-A29B-C4775231097B}" srcOrd="2" destOrd="0" presId="urn:microsoft.com/office/officeart/2018/2/layout/IconVerticalSolidList"/>
    <dgm:cxn modelId="{8C0DC600-A4BA-4843-B612-E99C768F6363}" type="presParOf" srcId="{8BF1D01E-1025-46D4-B535-3C0E9AA672D5}" destId="{62CDF97A-4689-416C-8F57-87974A0485C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7ECFA2-98EB-486C-8926-D96811EFAA20}" type="doc">
      <dgm:prSet loTypeId="urn:microsoft.com/office/officeart/2018/5/layout/IconLeaf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699F01E-4A8A-435F-A0FA-89B7374A6817}">
      <dgm:prSet custT="1"/>
      <dgm:spPr/>
      <dgm:t>
        <a:bodyPr/>
        <a:lstStyle/>
        <a:p>
          <a:pPr>
            <a:lnSpc>
              <a:spcPct val="100000"/>
            </a:lnSpc>
            <a:defRPr cap="all"/>
          </a:pPr>
          <a:r>
            <a:rPr lang="en-US" sz="2000" cap="none">
              <a:latin typeface="+mn-lt"/>
            </a:rPr>
            <a:t>Comprehensive solutions: the Nexus approach provides a comprehensive framework to address multiple challenges simultaneously, fostering more effective solutions.</a:t>
          </a:r>
        </a:p>
      </dgm:t>
    </dgm:pt>
    <dgm:pt modelId="{5F6F7368-CE15-430E-A73A-21DCECB217F6}" type="parTrans" cxnId="{57BC23BE-7E7F-41DB-A8BA-ECCD2945BC86}">
      <dgm:prSet/>
      <dgm:spPr/>
      <dgm:t>
        <a:bodyPr/>
        <a:lstStyle/>
        <a:p>
          <a:pPr algn="ctr"/>
          <a:endParaRPr lang="en-US" sz="2200">
            <a:latin typeface="Tw Cen MT" panose="020B0602020104020603" pitchFamily="34" charset="0"/>
          </a:endParaRPr>
        </a:p>
      </dgm:t>
    </dgm:pt>
    <dgm:pt modelId="{1F2EAF74-D025-4C4C-99BD-67EBC83293B4}" type="sibTrans" cxnId="{57BC23BE-7E7F-41DB-A8BA-ECCD2945BC86}">
      <dgm:prSet/>
      <dgm:spPr/>
      <dgm:t>
        <a:bodyPr/>
        <a:lstStyle/>
        <a:p>
          <a:pPr algn="ctr"/>
          <a:endParaRPr lang="en-US" sz="2200">
            <a:latin typeface="Tw Cen MT" panose="020B0602020104020603" pitchFamily="34" charset="0"/>
          </a:endParaRPr>
        </a:p>
      </dgm:t>
    </dgm:pt>
    <dgm:pt modelId="{010D5A63-BBC0-444A-B6F0-FA1C964DD879}">
      <dgm:prSet custT="1"/>
      <dgm:spPr/>
      <dgm:t>
        <a:bodyPr/>
        <a:lstStyle/>
        <a:p>
          <a:pPr>
            <a:lnSpc>
              <a:spcPct val="100000"/>
            </a:lnSpc>
            <a:defRPr cap="all"/>
          </a:pPr>
          <a:r>
            <a:rPr lang="en-US" sz="2000" cap="none">
              <a:latin typeface="+mn-lt"/>
            </a:rPr>
            <a:t>Increased resilience: by recognizing interdependencies, the Nexus approach enhances the resilience of resource systems to various shocks and uncertainties.</a:t>
          </a:r>
        </a:p>
      </dgm:t>
    </dgm:pt>
    <dgm:pt modelId="{0B6E0D8F-025C-4D4E-BD72-D78843DAC25E}" type="parTrans" cxnId="{DC95C03A-C4C2-485C-BD90-803161DC73DD}">
      <dgm:prSet/>
      <dgm:spPr/>
      <dgm:t>
        <a:bodyPr/>
        <a:lstStyle/>
        <a:p>
          <a:pPr algn="ctr"/>
          <a:endParaRPr lang="en-US" sz="2200">
            <a:latin typeface="Tw Cen MT" panose="020B0602020104020603" pitchFamily="34" charset="0"/>
          </a:endParaRPr>
        </a:p>
      </dgm:t>
    </dgm:pt>
    <dgm:pt modelId="{F9D04732-9094-4968-9D9D-5F3F956A0F8F}" type="sibTrans" cxnId="{DC95C03A-C4C2-485C-BD90-803161DC73DD}">
      <dgm:prSet/>
      <dgm:spPr/>
      <dgm:t>
        <a:bodyPr/>
        <a:lstStyle/>
        <a:p>
          <a:pPr algn="ctr"/>
          <a:endParaRPr lang="en-US" sz="2200">
            <a:latin typeface="Tw Cen MT" panose="020B0602020104020603" pitchFamily="34" charset="0"/>
          </a:endParaRPr>
        </a:p>
      </dgm:t>
    </dgm:pt>
    <dgm:pt modelId="{4DC644C0-E431-4F19-81EE-0F623019C203}">
      <dgm:prSet custT="1"/>
      <dgm:spPr/>
      <dgm:t>
        <a:bodyPr/>
        <a:lstStyle/>
        <a:p>
          <a:pPr>
            <a:lnSpc>
              <a:spcPct val="100000"/>
            </a:lnSpc>
            <a:defRPr cap="all"/>
          </a:pPr>
          <a:r>
            <a:rPr lang="en-US" sz="2000" cap="none">
              <a:latin typeface="+mn-lt"/>
            </a:rPr>
            <a:t>Sustainable development: integrating environmental, social, and economic considerations ensures a more sustainable path of development.</a:t>
          </a:r>
        </a:p>
      </dgm:t>
    </dgm:pt>
    <dgm:pt modelId="{762D5163-92FF-4E0D-9142-0BD696686B7B}" type="parTrans" cxnId="{71B9ED23-8A66-4B20-B218-997A3CF54D31}">
      <dgm:prSet/>
      <dgm:spPr/>
      <dgm:t>
        <a:bodyPr/>
        <a:lstStyle/>
        <a:p>
          <a:pPr algn="ctr"/>
          <a:endParaRPr lang="en-US" sz="2200">
            <a:latin typeface="Tw Cen MT" panose="020B0602020104020603" pitchFamily="34" charset="0"/>
          </a:endParaRPr>
        </a:p>
      </dgm:t>
    </dgm:pt>
    <dgm:pt modelId="{486D1B6B-34A8-4A7B-9FBC-33834A439CE2}" type="sibTrans" cxnId="{71B9ED23-8A66-4B20-B218-997A3CF54D31}">
      <dgm:prSet/>
      <dgm:spPr/>
      <dgm:t>
        <a:bodyPr/>
        <a:lstStyle/>
        <a:p>
          <a:pPr algn="ctr"/>
          <a:endParaRPr lang="en-US" sz="2200">
            <a:latin typeface="Tw Cen MT" panose="020B0602020104020603" pitchFamily="34" charset="0"/>
          </a:endParaRPr>
        </a:p>
      </dgm:t>
    </dgm:pt>
    <dgm:pt modelId="{E6C5ED1D-E684-4A44-940C-F9C877120F9C}">
      <dgm:prSet phldr="0" custT="1"/>
      <dgm:spPr/>
      <dgm:t>
        <a:bodyPr/>
        <a:lstStyle/>
        <a:p>
          <a:pPr>
            <a:lnSpc>
              <a:spcPct val="100000"/>
            </a:lnSpc>
            <a:defRPr cap="all"/>
          </a:pPr>
          <a:r>
            <a:rPr lang="en-US" sz="2000" cap="none" dirty="0">
              <a:latin typeface="+mn-lt"/>
            </a:rPr>
            <a:t>Resource use efficiency: the Nexus approach maximizes outcomes while mitigating trade-offs.</a:t>
          </a:r>
        </a:p>
      </dgm:t>
    </dgm:pt>
    <dgm:pt modelId="{E9CC9302-36A8-40EE-BE1C-C5B92FBB9DF8}" type="parTrans" cxnId="{07696355-AD98-49E8-B217-15E33E29EF4E}">
      <dgm:prSet/>
      <dgm:spPr/>
      <dgm:t>
        <a:bodyPr/>
        <a:lstStyle/>
        <a:p>
          <a:pPr algn="ctr"/>
          <a:endParaRPr lang="en-US" sz="2200">
            <a:latin typeface="Tw Cen MT" panose="020B0602020104020603" pitchFamily="34" charset="0"/>
          </a:endParaRPr>
        </a:p>
      </dgm:t>
    </dgm:pt>
    <dgm:pt modelId="{3C03D93E-CC80-43A7-8314-113F833248F6}" type="sibTrans" cxnId="{07696355-AD98-49E8-B217-15E33E29EF4E}">
      <dgm:prSet/>
      <dgm:spPr/>
      <dgm:t>
        <a:bodyPr/>
        <a:lstStyle/>
        <a:p>
          <a:pPr algn="ctr"/>
          <a:endParaRPr lang="en-US" sz="2200">
            <a:latin typeface="Tw Cen MT" panose="020B0602020104020603" pitchFamily="34" charset="0"/>
          </a:endParaRPr>
        </a:p>
      </dgm:t>
    </dgm:pt>
    <dgm:pt modelId="{B953D824-383A-4E2F-BD60-3D9673DC0610}" type="pres">
      <dgm:prSet presAssocID="{2D7ECFA2-98EB-486C-8926-D96811EFAA20}" presName="root" presStyleCnt="0">
        <dgm:presLayoutVars>
          <dgm:dir/>
          <dgm:resizeHandles val="exact"/>
        </dgm:presLayoutVars>
      </dgm:prSet>
      <dgm:spPr/>
    </dgm:pt>
    <dgm:pt modelId="{3E95CA05-FAFC-4C33-9F50-6817F0CBA042}" type="pres">
      <dgm:prSet presAssocID="{E6C5ED1D-E684-4A44-940C-F9C877120F9C}" presName="compNode" presStyleCnt="0"/>
      <dgm:spPr/>
    </dgm:pt>
    <dgm:pt modelId="{B0F2E6C6-BF95-4B4E-8B0A-85D084FAE8B9}" type="pres">
      <dgm:prSet presAssocID="{E6C5ED1D-E684-4A44-940C-F9C877120F9C}" presName="iconBgRect" presStyleLbl="bgShp" presStyleIdx="0" presStyleCnt="4"/>
      <dgm:spPr>
        <a:prstGeom prst="round2DiagRect">
          <a:avLst>
            <a:gd name="adj1" fmla="val 29727"/>
            <a:gd name="adj2" fmla="val 0"/>
          </a:avLst>
        </a:prstGeom>
      </dgm:spPr>
    </dgm:pt>
    <dgm:pt modelId="{4ADBACCB-F2FB-4826-84B9-6CB246AEA80A}" type="pres">
      <dgm:prSet presAssocID="{E6C5ED1D-E684-4A44-940C-F9C877120F9C}"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C757D49D-5A19-4827-861D-D9A17481DF8F}" type="pres">
      <dgm:prSet presAssocID="{E6C5ED1D-E684-4A44-940C-F9C877120F9C}" presName="spaceRect" presStyleCnt="0"/>
      <dgm:spPr/>
    </dgm:pt>
    <dgm:pt modelId="{42F5AF84-F6D5-4B59-AECE-6F7C56B85481}" type="pres">
      <dgm:prSet presAssocID="{E6C5ED1D-E684-4A44-940C-F9C877120F9C}" presName="textRect" presStyleLbl="revTx" presStyleIdx="0" presStyleCnt="4">
        <dgm:presLayoutVars>
          <dgm:chMax val="1"/>
          <dgm:chPref val="1"/>
        </dgm:presLayoutVars>
      </dgm:prSet>
      <dgm:spPr/>
    </dgm:pt>
    <dgm:pt modelId="{56829809-8483-4564-8A4E-BBE00F0D0041}" type="pres">
      <dgm:prSet presAssocID="{3C03D93E-CC80-43A7-8314-113F833248F6}" presName="sibTrans" presStyleCnt="0"/>
      <dgm:spPr/>
    </dgm:pt>
    <dgm:pt modelId="{B854DB2C-CB59-4204-85C8-6FD166520BF8}" type="pres">
      <dgm:prSet presAssocID="{B699F01E-4A8A-435F-A0FA-89B7374A6817}" presName="compNode" presStyleCnt="0"/>
      <dgm:spPr/>
    </dgm:pt>
    <dgm:pt modelId="{60A8F5B4-45FB-43B1-BA2B-33AC300C10DC}" type="pres">
      <dgm:prSet presAssocID="{B699F01E-4A8A-435F-A0FA-89B7374A6817}" presName="iconBgRect" presStyleLbl="bgShp" presStyleIdx="1" presStyleCnt="4"/>
      <dgm:spPr>
        <a:prstGeom prst="round2DiagRect">
          <a:avLst>
            <a:gd name="adj1" fmla="val 29727"/>
            <a:gd name="adj2" fmla="val 0"/>
          </a:avLst>
        </a:prstGeom>
      </dgm:spPr>
    </dgm:pt>
    <dgm:pt modelId="{CDF31D12-32E3-4C7C-AF79-23B51A0ED83E}" type="pres">
      <dgm:prSet presAssocID="{B699F01E-4A8A-435F-A0FA-89B7374A6817}"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etwork"/>
        </a:ext>
      </dgm:extLst>
    </dgm:pt>
    <dgm:pt modelId="{DD57CB12-0768-43A1-AECD-1310E44E8BBB}" type="pres">
      <dgm:prSet presAssocID="{B699F01E-4A8A-435F-A0FA-89B7374A6817}" presName="spaceRect" presStyleCnt="0"/>
      <dgm:spPr/>
    </dgm:pt>
    <dgm:pt modelId="{709F8D69-5374-46F8-A6F9-D366DB6F1C75}" type="pres">
      <dgm:prSet presAssocID="{B699F01E-4A8A-435F-A0FA-89B7374A6817}" presName="textRect" presStyleLbl="revTx" presStyleIdx="1" presStyleCnt="4">
        <dgm:presLayoutVars>
          <dgm:chMax val="1"/>
          <dgm:chPref val="1"/>
        </dgm:presLayoutVars>
      </dgm:prSet>
      <dgm:spPr/>
    </dgm:pt>
    <dgm:pt modelId="{B293EF9A-9A92-4EED-8832-2F82B45D4305}" type="pres">
      <dgm:prSet presAssocID="{1F2EAF74-D025-4C4C-99BD-67EBC83293B4}" presName="sibTrans" presStyleCnt="0"/>
      <dgm:spPr/>
    </dgm:pt>
    <dgm:pt modelId="{717CF258-F3B5-4BE0-8881-AE5FE09D22BC}" type="pres">
      <dgm:prSet presAssocID="{010D5A63-BBC0-444A-B6F0-FA1C964DD879}" presName="compNode" presStyleCnt="0"/>
      <dgm:spPr/>
    </dgm:pt>
    <dgm:pt modelId="{0A9B1DC0-418E-4B7E-9D6D-DE171D3C7D9C}" type="pres">
      <dgm:prSet presAssocID="{010D5A63-BBC0-444A-B6F0-FA1C964DD879}" presName="iconBgRect" presStyleLbl="bgShp" presStyleIdx="2" presStyleCnt="4"/>
      <dgm:spPr>
        <a:prstGeom prst="round2DiagRect">
          <a:avLst>
            <a:gd name="adj1" fmla="val 29727"/>
            <a:gd name="adj2" fmla="val 0"/>
          </a:avLst>
        </a:prstGeom>
      </dgm:spPr>
    </dgm:pt>
    <dgm:pt modelId="{5FAEBF7E-DEF7-4C0B-A384-B7F05B7255CF}" type="pres">
      <dgm:prSet presAssocID="{010D5A63-BBC0-444A-B6F0-FA1C964DD879}"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isconnected"/>
        </a:ext>
      </dgm:extLst>
    </dgm:pt>
    <dgm:pt modelId="{72344FF0-835E-4672-83A3-A9FEE97C4F05}" type="pres">
      <dgm:prSet presAssocID="{010D5A63-BBC0-444A-B6F0-FA1C964DD879}" presName="spaceRect" presStyleCnt="0"/>
      <dgm:spPr/>
    </dgm:pt>
    <dgm:pt modelId="{E601887B-8348-432B-8C72-A62DAF297031}" type="pres">
      <dgm:prSet presAssocID="{010D5A63-BBC0-444A-B6F0-FA1C964DD879}" presName="textRect" presStyleLbl="revTx" presStyleIdx="2" presStyleCnt="4">
        <dgm:presLayoutVars>
          <dgm:chMax val="1"/>
          <dgm:chPref val="1"/>
        </dgm:presLayoutVars>
      </dgm:prSet>
      <dgm:spPr/>
    </dgm:pt>
    <dgm:pt modelId="{1A902B33-FB20-483C-AED2-7EC015527056}" type="pres">
      <dgm:prSet presAssocID="{F9D04732-9094-4968-9D9D-5F3F956A0F8F}" presName="sibTrans" presStyleCnt="0"/>
      <dgm:spPr/>
    </dgm:pt>
    <dgm:pt modelId="{2DC08E97-0C23-46F1-A0B3-DF845BD3E28F}" type="pres">
      <dgm:prSet presAssocID="{4DC644C0-E431-4F19-81EE-0F623019C203}" presName="compNode" presStyleCnt="0"/>
      <dgm:spPr/>
    </dgm:pt>
    <dgm:pt modelId="{8B394BF3-8E9E-414B-B640-D105C337F2BB}" type="pres">
      <dgm:prSet presAssocID="{4DC644C0-E431-4F19-81EE-0F623019C203}" presName="iconBgRect" presStyleLbl="bgShp" presStyleIdx="3" presStyleCnt="4"/>
      <dgm:spPr>
        <a:prstGeom prst="round2DiagRect">
          <a:avLst>
            <a:gd name="adj1" fmla="val 29727"/>
            <a:gd name="adj2" fmla="val 0"/>
          </a:avLst>
        </a:prstGeom>
      </dgm:spPr>
    </dgm:pt>
    <dgm:pt modelId="{0F555E97-21D3-46A0-8824-9FDE44873975}" type="pres">
      <dgm:prSet presAssocID="{4DC644C0-E431-4F19-81EE-0F623019C203}"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stainability"/>
        </a:ext>
      </dgm:extLst>
    </dgm:pt>
    <dgm:pt modelId="{A30F34F6-FD0B-4033-BCCC-830B841882C3}" type="pres">
      <dgm:prSet presAssocID="{4DC644C0-E431-4F19-81EE-0F623019C203}" presName="spaceRect" presStyleCnt="0"/>
      <dgm:spPr/>
    </dgm:pt>
    <dgm:pt modelId="{9B94104B-3235-4EBC-B1C5-24BBADB65F2E}" type="pres">
      <dgm:prSet presAssocID="{4DC644C0-E431-4F19-81EE-0F623019C203}" presName="textRect" presStyleLbl="revTx" presStyleIdx="3" presStyleCnt="4">
        <dgm:presLayoutVars>
          <dgm:chMax val="1"/>
          <dgm:chPref val="1"/>
        </dgm:presLayoutVars>
      </dgm:prSet>
      <dgm:spPr/>
    </dgm:pt>
  </dgm:ptLst>
  <dgm:cxnLst>
    <dgm:cxn modelId="{71B9ED23-8A66-4B20-B218-997A3CF54D31}" srcId="{2D7ECFA2-98EB-486C-8926-D96811EFAA20}" destId="{4DC644C0-E431-4F19-81EE-0F623019C203}" srcOrd="3" destOrd="0" parTransId="{762D5163-92FF-4E0D-9142-0BD696686B7B}" sibTransId="{486D1B6B-34A8-4A7B-9FBC-33834A439CE2}"/>
    <dgm:cxn modelId="{DC95C03A-C4C2-485C-BD90-803161DC73DD}" srcId="{2D7ECFA2-98EB-486C-8926-D96811EFAA20}" destId="{010D5A63-BBC0-444A-B6F0-FA1C964DD879}" srcOrd="2" destOrd="0" parTransId="{0B6E0D8F-025C-4D4E-BD72-D78843DAC25E}" sibTransId="{F9D04732-9094-4968-9D9D-5F3F956A0F8F}"/>
    <dgm:cxn modelId="{07696355-AD98-49E8-B217-15E33E29EF4E}" srcId="{2D7ECFA2-98EB-486C-8926-D96811EFAA20}" destId="{E6C5ED1D-E684-4A44-940C-F9C877120F9C}" srcOrd="0" destOrd="0" parTransId="{E9CC9302-36A8-40EE-BE1C-C5B92FBB9DF8}" sibTransId="{3C03D93E-CC80-43A7-8314-113F833248F6}"/>
    <dgm:cxn modelId="{4BA8E078-0CAE-4E52-99BE-0BB4A12FCF1E}" type="presOf" srcId="{010D5A63-BBC0-444A-B6F0-FA1C964DD879}" destId="{E601887B-8348-432B-8C72-A62DAF297031}" srcOrd="0" destOrd="0" presId="urn:microsoft.com/office/officeart/2018/5/layout/IconLeafLabelList"/>
    <dgm:cxn modelId="{4C5B8894-ACB7-4E07-83FF-2D00AFAB6B96}" type="presOf" srcId="{4DC644C0-E431-4F19-81EE-0F623019C203}" destId="{9B94104B-3235-4EBC-B1C5-24BBADB65F2E}" srcOrd="0" destOrd="0" presId="urn:microsoft.com/office/officeart/2018/5/layout/IconLeafLabelList"/>
    <dgm:cxn modelId="{1533F7B0-A22D-49B6-A45D-6E0C14C5EBDA}" type="presOf" srcId="{E6C5ED1D-E684-4A44-940C-F9C877120F9C}" destId="{42F5AF84-F6D5-4B59-AECE-6F7C56B85481}" srcOrd="0" destOrd="0" presId="urn:microsoft.com/office/officeart/2018/5/layout/IconLeafLabelList"/>
    <dgm:cxn modelId="{6AD967BA-5C87-4E95-9811-1B722DBDE513}" type="presOf" srcId="{2D7ECFA2-98EB-486C-8926-D96811EFAA20}" destId="{B953D824-383A-4E2F-BD60-3D9673DC0610}" srcOrd="0" destOrd="0" presId="urn:microsoft.com/office/officeart/2018/5/layout/IconLeafLabelList"/>
    <dgm:cxn modelId="{57BC23BE-7E7F-41DB-A8BA-ECCD2945BC86}" srcId="{2D7ECFA2-98EB-486C-8926-D96811EFAA20}" destId="{B699F01E-4A8A-435F-A0FA-89B7374A6817}" srcOrd="1" destOrd="0" parTransId="{5F6F7368-CE15-430E-A73A-21DCECB217F6}" sibTransId="{1F2EAF74-D025-4C4C-99BD-67EBC83293B4}"/>
    <dgm:cxn modelId="{EB5BA2FF-7D41-44AF-B103-AFC4627945A2}" type="presOf" srcId="{B699F01E-4A8A-435F-A0FA-89B7374A6817}" destId="{709F8D69-5374-46F8-A6F9-D366DB6F1C75}" srcOrd="0" destOrd="0" presId="urn:microsoft.com/office/officeart/2018/5/layout/IconLeafLabelList"/>
    <dgm:cxn modelId="{63C8943D-107C-4F57-AB87-C971A696E92D}" type="presParOf" srcId="{B953D824-383A-4E2F-BD60-3D9673DC0610}" destId="{3E95CA05-FAFC-4C33-9F50-6817F0CBA042}" srcOrd="0" destOrd="0" presId="urn:microsoft.com/office/officeart/2018/5/layout/IconLeafLabelList"/>
    <dgm:cxn modelId="{CB23DF20-64F4-4DC7-B416-75D0C34F647D}" type="presParOf" srcId="{3E95CA05-FAFC-4C33-9F50-6817F0CBA042}" destId="{B0F2E6C6-BF95-4B4E-8B0A-85D084FAE8B9}" srcOrd="0" destOrd="0" presId="urn:microsoft.com/office/officeart/2018/5/layout/IconLeafLabelList"/>
    <dgm:cxn modelId="{DD69D59F-13C4-4909-9306-13038209B45B}" type="presParOf" srcId="{3E95CA05-FAFC-4C33-9F50-6817F0CBA042}" destId="{4ADBACCB-F2FB-4826-84B9-6CB246AEA80A}" srcOrd="1" destOrd="0" presId="urn:microsoft.com/office/officeart/2018/5/layout/IconLeafLabelList"/>
    <dgm:cxn modelId="{B9127D28-038C-4C75-825B-C64BD7A43A29}" type="presParOf" srcId="{3E95CA05-FAFC-4C33-9F50-6817F0CBA042}" destId="{C757D49D-5A19-4827-861D-D9A17481DF8F}" srcOrd="2" destOrd="0" presId="urn:microsoft.com/office/officeart/2018/5/layout/IconLeafLabelList"/>
    <dgm:cxn modelId="{CEFDD8BD-E13D-4E26-AFBD-5E5A975478F2}" type="presParOf" srcId="{3E95CA05-FAFC-4C33-9F50-6817F0CBA042}" destId="{42F5AF84-F6D5-4B59-AECE-6F7C56B85481}" srcOrd="3" destOrd="0" presId="urn:microsoft.com/office/officeart/2018/5/layout/IconLeafLabelList"/>
    <dgm:cxn modelId="{821935F1-6F63-4B24-96F8-A9EDB1561D29}" type="presParOf" srcId="{B953D824-383A-4E2F-BD60-3D9673DC0610}" destId="{56829809-8483-4564-8A4E-BBE00F0D0041}" srcOrd="1" destOrd="0" presId="urn:microsoft.com/office/officeart/2018/5/layout/IconLeafLabelList"/>
    <dgm:cxn modelId="{98A7B513-211B-4F15-A808-281D046645ED}" type="presParOf" srcId="{B953D824-383A-4E2F-BD60-3D9673DC0610}" destId="{B854DB2C-CB59-4204-85C8-6FD166520BF8}" srcOrd="2" destOrd="0" presId="urn:microsoft.com/office/officeart/2018/5/layout/IconLeafLabelList"/>
    <dgm:cxn modelId="{A7DB8B91-1C0F-4855-BED5-142CF0B60165}" type="presParOf" srcId="{B854DB2C-CB59-4204-85C8-6FD166520BF8}" destId="{60A8F5B4-45FB-43B1-BA2B-33AC300C10DC}" srcOrd="0" destOrd="0" presId="urn:microsoft.com/office/officeart/2018/5/layout/IconLeafLabelList"/>
    <dgm:cxn modelId="{4AEE57FD-DF3B-4FC3-859D-2D015C943789}" type="presParOf" srcId="{B854DB2C-CB59-4204-85C8-6FD166520BF8}" destId="{CDF31D12-32E3-4C7C-AF79-23B51A0ED83E}" srcOrd="1" destOrd="0" presId="urn:microsoft.com/office/officeart/2018/5/layout/IconLeafLabelList"/>
    <dgm:cxn modelId="{9B302E17-51A5-4FDE-9A4A-AF0D6BEBF559}" type="presParOf" srcId="{B854DB2C-CB59-4204-85C8-6FD166520BF8}" destId="{DD57CB12-0768-43A1-AECD-1310E44E8BBB}" srcOrd="2" destOrd="0" presId="urn:microsoft.com/office/officeart/2018/5/layout/IconLeafLabelList"/>
    <dgm:cxn modelId="{7312274F-164C-4CCA-ABB4-8C05E36CB85F}" type="presParOf" srcId="{B854DB2C-CB59-4204-85C8-6FD166520BF8}" destId="{709F8D69-5374-46F8-A6F9-D366DB6F1C75}" srcOrd="3" destOrd="0" presId="urn:microsoft.com/office/officeart/2018/5/layout/IconLeafLabelList"/>
    <dgm:cxn modelId="{DA0984F5-F69E-49BF-AAD9-4004D42550BC}" type="presParOf" srcId="{B953D824-383A-4E2F-BD60-3D9673DC0610}" destId="{B293EF9A-9A92-4EED-8832-2F82B45D4305}" srcOrd="3" destOrd="0" presId="urn:microsoft.com/office/officeart/2018/5/layout/IconLeafLabelList"/>
    <dgm:cxn modelId="{4EDBC859-9542-44BD-87C5-06C860644614}" type="presParOf" srcId="{B953D824-383A-4E2F-BD60-3D9673DC0610}" destId="{717CF258-F3B5-4BE0-8881-AE5FE09D22BC}" srcOrd="4" destOrd="0" presId="urn:microsoft.com/office/officeart/2018/5/layout/IconLeafLabelList"/>
    <dgm:cxn modelId="{35AC2FB9-025C-478C-BC2E-C35D77B720DF}" type="presParOf" srcId="{717CF258-F3B5-4BE0-8881-AE5FE09D22BC}" destId="{0A9B1DC0-418E-4B7E-9D6D-DE171D3C7D9C}" srcOrd="0" destOrd="0" presId="urn:microsoft.com/office/officeart/2018/5/layout/IconLeafLabelList"/>
    <dgm:cxn modelId="{B933948D-0940-44A7-80B4-C2925560C290}" type="presParOf" srcId="{717CF258-F3B5-4BE0-8881-AE5FE09D22BC}" destId="{5FAEBF7E-DEF7-4C0B-A384-B7F05B7255CF}" srcOrd="1" destOrd="0" presId="urn:microsoft.com/office/officeart/2018/5/layout/IconLeafLabelList"/>
    <dgm:cxn modelId="{FAACA688-EC9E-4FFD-AFB8-C4DC56BA2D88}" type="presParOf" srcId="{717CF258-F3B5-4BE0-8881-AE5FE09D22BC}" destId="{72344FF0-835E-4672-83A3-A9FEE97C4F05}" srcOrd="2" destOrd="0" presId="urn:microsoft.com/office/officeart/2018/5/layout/IconLeafLabelList"/>
    <dgm:cxn modelId="{53732EA7-526B-4FCF-95FC-3C9473E980C8}" type="presParOf" srcId="{717CF258-F3B5-4BE0-8881-AE5FE09D22BC}" destId="{E601887B-8348-432B-8C72-A62DAF297031}" srcOrd="3" destOrd="0" presId="urn:microsoft.com/office/officeart/2018/5/layout/IconLeafLabelList"/>
    <dgm:cxn modelId="{55AC9BAF-E989-4A64-8BE2-A6D8A8A74A45}" type="presParOf" srcId="{B953D824-383A-4E2F-BD60-3D9673DC0610}" destId="{1A902B33-FB20-483C-AED2-7EC015527056}" srcOrd="5" destOrd="0" presId="urn:microsoft.com/office/officeart/2018/5/layout/IconLeafLabelList"/>
    <dgm:cxn modelId="{AC97E57A-0D74-46A3-B8B8-F264DA5F421D}" type="presParOf" srcId="{B953D824-383A-4E2F-BD60-3D9673DC0610}" destId="{2DC08E97-0C23-46F1-A0B3-DF845BD3E28F}" srcOrd="6" destOrd="0" presId="urn:microsoft.com/office/officeart/2018/5/layout/IconLeafLabelList"/>
    <dgm:cxn modelId="{96CC4BF0-2472-4733-98AF-A2C5D366D48B}" type="presParOf" srcId="{2DC08E97-0C23-46F1-A0B3-DF845BD3E28F}" destId="{8B394BF3-8E9E-414B-B640-D105C337F2BB}" srcOrd="0" destOrd="0" presId="urn:microsoft.com/office/officeart/2018/5/layout/IconLeafLabelList"/>
    <dgm:cxn modelId="{6B7998D0-2F4C-4F33-97EE-1EF75ECC62F1}" type="presParOf" srcId="{2DC08E97-0C23-46F1-A0B3-DF845BD3E28F}" destId="{0F555E97-21D3-46A0-8824-9FDE44873975}" srcOrd="1" destOrd="0" presId="urn:microsoft.com/office/officeart/2018/5/layout/IconLeafLabelList"/>
    <dgm:cxn modelId="{70652479-E752-4F1E-AF55-3B8FE8519ECA}" type="presParOf" srcId="{2DC08E97-0C23-46F1-A0B3-DF845BD3E28F}" destId="{A30F34F6-FD0B-4033-BCCC-830B841882C3}" srcOrd="2" destOrd="0" presId="urn:microsoft.com/office/officeart/2018/5/layout/IconLeafLabelList"/>
    <dgm:cxn modelId="{27F6AA2F-C908-413C-8948-263DBAB651B3}" type="presParOf" srcId="{2DC08E97-0C23-46F1-A0B3-DF845BD3E28F}" destId="{9B94104B-3235-4EBC-B1C5-24BBADB65F2E}"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F09F02-398F-423C-A0C8-CB43ADEAF7E7}">
      <dsp:nvSpPr>
        <dsp:cNvPr id="0" name=""/>
        <dsp:cNvSpPr/>
      </dsp:nvSpPr>
      <dsp:spPr>
        <a:xfrm>
          <a:off x="0" y="593"/>
          <a:ext cx="11152123" cy="138937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2C1AFE-9A8B-48B8-9B24-AF1538FDECD3}">
      <dsp:nvSpPr>
        <dsp:cNvPr id="0" name=""/>
        <dsp:cNvSpPr/>
      </dsp:nvSpPr>
      <dsp:spPr>
        <a:xfrm>
          <a:off x="420286" y="313203"/>
          <a:ext cx="764156" cy="764156"/>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98DBBE3-41C2-4BD5-B931-EE5F5EB704E8}">
      <dsp:nvSpPr>
        <dsp:cNvPr id="0" name=""/>
        <dsp:cNvSpPr/>
      </dsp:nvSpPr>
      <dsp:spPr>
        <a:xfrm>
          <a:off x="1604728" y="593"/>
          <a:ext cx="9547395" cy="1389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042" tIns="147042" rIns="147042" bIns="147042"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mn-lt"/>
            </a:rPr>
            <a:t>The Nexus Approach builds upon the concepts of "Limits to Growth," "Sustainability," and "IWRM" to address the interconnected challenges of water, energy, food, and ecosystems.</a:t>
          </a:r>
        </a:p>
      </dsp:txBody>
      <dsp:txXfrm>
        <a:off x="1604728" y="593"/>
        <a:ext cx="9547395" cy="1389375"/>
      </dsp:txXfrm>
    </dsp:sp>
    <dsp:sp modelId="{7648DE37-297A-49B0-8A12-08120873115A}">
      <dsp:nvSpPr>
        <dsp:cNvPr id="0" name=""/>
        <dsp:cNvSpPr/>
      </dsp:nvSpPr>
      <dsp:spPr>
        <a:xfrm>
          <a:off x="0" y="1737312"/>
          <a:ext cx="11152123" cy="138937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641AAC-4A0A-499C-9C5A-0A756B8F705D}">
      <dsp:nvSpPr>
        <dsp:cNvPr id="0" name=""/>
        <dsp:cNvSpPr/>
      </dsp:nvSpPr>
      <dsp:spPr>
        <a:xfrm>
          <a:off x="420286" y="2049922"/>
          <a:ext cx="764156" cy="764156"/>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9020E1F-A5BB-4E09-92CA-1F60322B92B4}">
      <dsp:nvSpPr>
        <dsp:cNvPr id="0" name=""/>
        <dsp:cNvSpPr/>
      </dsp:nvSpPr>
      <dsp:spPr>
        <a:xfrm>
          <a:off x="1604728" y="1737312"/>
          <a:ext cx="9547395" cy="1389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042" tIns="147042" rIns="147042" bIns="147042"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mn-lt"/>
            </a:rPr>
            <a:t>It acknowledges the interdependencies and trade-offs between these sectors and seeks synergistic solutions for sustainable resource management.</a:t>
          </a:r>
        </a:p>
      </dsp:txBody>
      <dsp:txXfrm>
        <a:off x="1604728" y="1737312"/>
        <a:ext cx="9547395" cy="1389375"/>
      </dsp:txXfrm>
    </dsp:sp>
    <dsp:sp modelId="{189D19FA-5265-4EFD-BEA0-EB285E02CC8D}">
      <dsp:nvSpPr>
        <dsp:cNvPr id="0" name=""/>
        <dsp:cNvSpPr/>
      </dsp:nvSpPr>
      <dsp:spPr>
        <a:xfrm>
          <a:off x="0" y="3474031"/>
          <a:ext cx="11152123" cy="1389375"/>
        </a:xfrm>
        <a:prstGeom prst="roundRect">
          <a:avLst>
            <a:gd name="adj" fmla="val 10000"/>
          </a:avLst>
        </a:prstGeom>
        <a:solidFill>
          <a:schemeClr val="accent1"/>
        </a:solidFill>
        <a:ln>
          <a:noFill/>
        </a:ln>
        <a:effectLst/>
      </dsp:spPr>
      <dsp:style>
        <a:lnRef idx="0">
          <a:scrgbClr r="0" g="0" b="0"/>
        </a:lnRef>
        <a:fillRef idx="1">
          <a:scrgbClr r="0" g="0" b="0"/>
        </a:fillRef>
        <a:effectRef idx="0">
          <a:scrgbClr r="0" g="0" b="0"/>
        </a:effectRef>
        <a:fontRef idx="minor"/>
      </dsp:style>
    </dsp:sp>
    <dsp:sp modelId="{23B7ADE0-8539-43C3-A829-09964919B22C}">
      <dsp:nvSpPr>
        <dsp:cNvPr id="0" name=""/>
        <dsp:cNvSpPr/>
      </dsp:nvSpPr>
      <dsp:spPr>
        <a:xfrm>
          <a:off x="420286" y="3786641"/>
          <a:ext cx="764156" cy="764156"/>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2CDF97A-4689-416C-8F57-87974A0485C5}">
      <dsp:nvSpPr>
        <dsp:cNvPr id="0" name=""/>
        <dsp:cNvSpPr/>
      </dsp:nvSpPr>
      <dsp:spPr>
        <a:xfrm>
          <a:off x="1604728" y="3474031"/>
          <a:ext cx="9547395" cy="1389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042" tIns="147042" rIns="147042" bIns="147042"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mn-lt"/>
            </a:rPr>
            <a:t>The Nexus Approach promotes the </a:t>
          </a:r>
          <a:r>
            <a:rPr lang="en-US" sz="2400" b="1" kern="1200" dirty="0">
              <a:latin typeface="+mn-lt"/>
            </a:rPr>
            <a:t>integration of various sectors</a:t>
          </a:r>
          <a:r>
            <a:rPr lang="en-US" sz="2400" kern="1200" dirty="0">
              <a:latin typeface="+mn-lt"/>
            </a:rPr>
            <a:t>, policy domains, and stakeholder perspectives in decision-making processes.</a:t>
          </a:r>
        </a:p>
      </dsp:txBody>
      <dsp:txXfrm>
        <a:off x="1604728" y="3474031"/>
        <a:ext cx="9547395" cy="13893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F2E6C6-BF95-4B4E-8B0A-85D084FAE8B9}">
      <dsp:nvSpPr>
        <dsp:cNvPr id="0" name=""/>
        <dsp:cNvSpPr/>
      </dsp:nvSpPr>
      <dsp:spPr>
        <a:xfrm>
          <a:off x="758093" y="243643"/>
          <a:ext cx="1466066" cy="1466066"/>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DBACCB-F2FB-4826-84B9-6CB246AEA80A}">
      <dsp:nvSpPr>
        <dsp:cNvPr id="0" name=""/>
        <dsp:cNvSpPr/>
      </dsp:nvSpPr>
      <dsp:spPr>
        <a:xfrm>
          <a:off x="1070533" y="556084"/>
          <a:ext cx="841185" cy="841185"/>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2F5AF84-F6D5-4B59-AECE-6F7C56B85481}">
      <dsp:nvSpPr>
        <dsp:cNvPr id="0" name=""/>
        <dsp:cNvSpPr/>
      </dsp:nvSpPr>
      <dsp:spPr>
        <a:xfrm>
          <a:off x="289432" y="2166353"/>
          <a:ext cx="2403386" cy="2805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kern="1200" cap="none" dirty="0">
              <a:latin typeface="+mn-lt"/>
            </a:rPr>
            <a:t>Resource use efficiency: the Nexus approach maximizes outcomes while mitigating trade-offs.</a:t>
          </a:r>
        </a:p>
      </dsp:txBody>
      <dsp:txXfrm>
        <a:off x="289432" y="2166353"/>
        <a:ext cx="2403386" cy="2805468"/>
      </dsp:txXfrm>
    </dsp:sp>
    <dsp:sp modelId="{60A8F5B4-45FB-43B1-BA2B-33AC300C10DC}">
      <dsp:nvSpPr>
        <dsp:cNvPr id="0" name=""/>
        <dsp:cNvSpPr/>
      </dsp:nvSpPr>
      <dsp:spPr>
        <a:xfrm>
          <a:off x="3582072" y="243643"/>
          <a:ext cx="1466066" cy="1466066"/>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F31D12-32E3-4C7C-AF79-23B51A0ED83E}">
      <dsp:nvSpPr>
        <dsp:cNvPr id="0" name=""/>
        <dsp:cNvSpPr/>
      </dsp:nvSpPr>
      <dsp:spPr>
        <a:xfrm>
          <a:off x="3894512" y="556084"/>
          <a:ext cx="841185" cy="841185"/>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09F8D69-5374-46F8-A6F9-D366DB6F1C75}">
      <dsp:nvSpPr>
        <dsp:cNvPr id="0" name=""/>
        <dsp:cNvSpPr/>
      </dsp:nvSpPr>
      <dsp:spPr>
        <a:xfrm>
          <a:off x="3113412" y="2166353"/>
          <a:ext cx="2403386" cy="2805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kern="1200" cap="none">
              <a:latin typeface="+mn-lt"/>
            </a:rPr>
            <a:t>Comprehensive solutions: the Nexus approach provides a comprehensive framework to address multiple challenges simultaneously, fostering more effective solutions.</a:t>
          </a:r>
        </a:p>
      </dsp:txBody>
      <dsp:txXfrm>
        <a:off x="3113412" y="2166353"/>
        <a:ext cx="2403386" cy="2805468"/>
      </dsp:txXfrm>
    </dsp:sp>
    <dsp:sp modelId="{0A9B1DC0-418E-4B7E-9D6D-DE171D3C7D9C}">
      <dsp:nvSpPr>
        <dsp:cNvPr id="0" name=""/>
        <dsp:cNvSpPr/>
      </dsp:nvSpPr>
      <dsp:spPr>
        <a:xfrm>
          <a:off x="6406052" y="243643"/>
          <a:ext cx="1466066" cy="1466066"/>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AEBF7E-DEF7-4C0B-A384-B7F05B7255CF}">
      <dsp:nvSpPr>
        <dsp:cNvPr id="0" name=""/>
        <dsp:cNvSpPr/>
      </dsp:nvSpPr>
      <dsp:spPr>
        <a:xfrm>
          <a:off x="6718492" y="556084"/>
          <a:ext cx="841185" cy="841185"/>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601887B-8348-432B-8C72-A62DAF297031}">
      <dsp:nvSpPr>
        <dsp:cNvPr id="0" name=""/>
        <dsp:cNvSpPr/>
      </dsp:nvSpPr>
      <dsp:spPr>
        <a:xfrm>
          <a:off x="5937391" y="2166353"/>
          <a:ext cx="2403386" cy="2805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kern="1200" cap="none">
              <a:latin typeface="+mn-lt"/>
            </a:rPr>
            <a:t>Increased resilience: by recognizing interdependencies, the Nexus approach enhances the resilience of resource systems to various shocks and uncertainties.</a:t>
          </a:r>
        </a:p>
      </dsp:txBody>
      <dsp:txXfrm>
        <a:off x="5937391" y="2166353"/>
        <a:ext cx="2403386" cy="2805468"/>
      </dsp:txXfrm>
    </dsp:sp>
    <dsp:sp modelId="{8B394BF3-8E9E-414B-B640-D105C337F2BB}">
      <dsp:nvSpPr>
        <dsp:cNvPr id="0" name=""/>
        <dsp:cNvSpPr/>
      </dsp:nvSpPr>
      <dsp:spPr>
        <a:xfrm>
          <a:off x="9230031" y="243643"/>
          <a:ext cx="1466066" cy="1466066"/>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555E97-21D3-46A0-8824-9FDE44873975}">
      <dsp:nvSpPr>
        <dsp:cNvPr id="0" name=""/>
        <dsp:cNvSpPr/>
      </dsp:nvSpPr>
      <dsp:spPr>
        <a:xfrm>
          <a:off x="9542472" y="556084"/>
          <a:ext cx="841185" cy="841185"/>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B94104B-3235-4EBC-B1C5-24BBADB65F2E}">
      <dsp:nvSpPr>
        <dsp:cNvPr id="0" name=""/>
        <dsp:cNvSpPr/>
      </dsp:nvSpPr>
      <dsp:spPr>
        <a:xfrm>
          <a:off x="8761371" y="2166353"/>
          <a:ext cx="2403386" cy="2805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kern="1200" cap="none">
              <a:latin typeface="+mn-lt"/>
            </a:rPr>
            <a:t>Sustainable development: integrating environmental, social, and economic considerations ensures a more sustainable path of development.</a:t>
          </a:r>
        </a:p>
      </dsp:txBody>
      <dsp:txXfrm>
        <a:off x="8761371" y="2166353"/>
        <a:ext cx="2403386" cy="280546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CB2ADDE5-73B3-4732-80F9-588562BD2110}" type="datetimeFigureOut">
              <a:rPr lang="en-US" smtClean="0"/>
              <a:t>7/23/2024</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70B1EE9E-2F2B-4440-9467-62C012B05AEE}" type="slidenum">
              <a:rPr lang="en-US" smtClean="0"/>
              <a:t>‹#›</a:t>
            </a:fld>
            <a:endParaRPr lang="en-US"/>
          </a:p>
        </p:txBody>
      </p:sp>
    </p:spTree>
    <p:extLst>
      <p:ext uri="{BB962C8B-B14F-4D97-AF65-F5344CB8AC3E}">
        <p14:creationId xmlns:p14="http://schemas.microsoft.com/office/powerpoint/2010/main" val="1225987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805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4" y="1"/>
            <a:ext cx="2945659" cy="498055"/>
          </a:xfrm>
          <a:prstGeom prst="rect">
            <a:avLst/>
          </a:prstGeom>
        </p:spPr>
        <p:txBody>
          <a:bodyPr vert="horz" lIns="91440" tIns="45720" rIns="91440" bIns="45720" rtlCol="0"/>
          <a:lstStyle>
            <a:lvl1pPr algn="r">
              <a:defRPr sz="1200"/>
            </a:lvl1pPr>
          </a:lstStyle>
          <a:p>
            <a:fld id="{9CB07585-922C-431A-9747-400C692D212D}" type="datetimeFigureOut">
              <a:rPr lang="en-US" smtClean="0"/>
              <a:t>7/23/2024</a:t>
            </a:fld>
            <a:endParaRPr lang="en-US"/>
          </a:p>
        </p:txBody>
      </p:sp>
      <p:sp>
        <p:nvSpPr>
          <p:cNvPr id="4" name="Slide Image Placeholder 3"/>
          <p:cNvSpPr>
            <a:spLocks noGrp="1" noRot="1" noChangeAspect="1"/>
          </p:cNvSpPr>
          <p:nvPr>
            <p:ph type="sldImg" idx="2"/>
          </p:nvPr>
        </p:nvSpPr>
        <p:spPr>
          <a:xfrm>
            <a:off x="420688" y="1239838"/>
            <a:ext cx="5956300"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28584"/>
            <a:ext cx="2945659" cy="49805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428584"/>
            <a:ext cx="2945659" cy="498054"/>
          </a:xfrm>
          <a:prstGeom prst="rect">
            <a:avLst/>
          </a:prstGeom>
        </p:spPr>
        <p:txBody>
          <a:bodyPr vert="horz" lIns="91440" tIns="45720" rIns="91440" bIns="45720" rtlCol="0" anchor="b"/>
          <a:lstStyle>
            <a:lvl1pPr algn="r">
              <a:defRPr sz="1200"/>
            </a:lvl1pPr>
          </a:lstStyle>
          <a:p>
            <a:fld id="{FC3B1BE3-A7CD-4583-B91C-2A5EF1089DB4}" type="slidenum">
              <a:rPr lang="en-US" smtClean="0"/>
              <a:t>‹#›</a:t>
            </a:fld>
            <a:endParaRPr lang="en-US"/>
          </a:p>
        </p:txBody>
      </p:sp>
    </p:spTree>
    <p:extLst>
      <p:ext uri="{BB962C8B-B14F-4D97-AF65-F5344CB8AC3E}">
        <p14:creationId xmlns:p14="http://schemas.microsoft.com/office/powerpoint/2010/main" val="2965874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Provide the context of the course development, acknowledgements, people involved, etc.</a:t>
            </a:r>
          </a:p>
          <a:p>
            <a:r>
              <a:rPr lang="en-US"/>
              <a:t>Prof. Rajesh for Trends &amp; Prof. Vishnu for </a:t>
            </a:r>
            <a:r>
              <a:rPr lang="en-US" err="1"/>
              <a:t>WEFE</a:t>
            </a:r>
            <a:r>
              <a:rPr lang="en-US"/>
              <a:t> Nexus concept</a:t>
            </a:r>
          </a:p>
        </p:txBody>
      </p:sp>
      <p:sp>
        <p:nvSpPr>
          <p:cNvPr id="4" name="Slide Number Placeholder 3"/>
          <p:cNvSpPr>
            <a:spLocks noGrp="1"/>
          </p:cNvSpPr>
          <p:nvPr>
            <p:ph type="sldNum" sz="quarter" idx="5"/>
          </p:nvPr>
        </p:nvSpPr>
        <p:spPr/>
        <p:txBody>
          <a:bodyPr/>
          <a:lstStyle/>
          <a:p>
            <a:fld id="{FC3B1BE3-A7CD-4583-B91C-2A5EF1089DB4}" type="slidenum">
              <a:rPr lang="en-US" smtClean="0"/>
              <a:t>1</a:t>
            </a:fld>
            <a:endParaRPr lang="en-US"/>
          </a:p>
        </p:txBody>
      </p:sp>
    </p:spTree>
    <p:extLst>
      <p:ext uri="{BB962C8B-B14F-4D97-AF65-F5344CB8AC3E}">
        <p14:creationId xmlns:p14="http://schemas.microsoft.com/office/powerpoint/2010/main" val="1824026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Similar description as water resources availability, but focus on comparative forest resources availability.</a:t>
            </a:r>
          </a:p>
        </p:txBody>
      </p:sp>
      <p:sp>
        <p:nvSpPr>
          <p:cNvPr id="4" name="Slide Number Placeholder 3"/>
          <p:cNvSpPr>
            <a:spLocks noGrp="1"/>
          </p:cNvSpPr>
          <p:nvPr>
            <p:ph type="sldNum" sz="quarter" idx="5"/>
          </p:nvPr>
        </p:nvSpPr>
        <p:spPr/>
        <p:txBody>
          <a:bodyPr/>
          <a:lstStyle/>
          <a:p>
            <a:fld id="{FC3B1BE3-A7CD-4583-B91C-2A5EF1089DB4}" type="slidenum">
              <a:rPr lang="en-US" smtClean="0"/>
              <a:t>14</a:t>
            </a:fld>
            <a:endParaRPr lang="en-US"/>
          </a:p>
        </p:txBody>
      </p:sp>
    </p:spTree>
    <p:extLst>
      <p:ext uri="{BB962C8B-B14F-4D97-AF65-F5344CB8AC3E}">
        <p14:creationId xmlns:p14="http://schemas.microsoft.com/office/powerpoint/2010/main" val="1338762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Use this figure to discuss various </a:t>
            </a:r>
            <a:r>
              <a:rPr lang="en-US" b="1"/>
              <a:t>drivers</a:t>
            </a:r>
            <a:r>
              <a:rPr lang="en-US"/>
              <a:t> of inequality in </a:t>
            </a:r>
            <a:r>
              <a:rPr lang="en-US" err="1"/>
              <a:t>WEFE</a:t>
            </a:r>
            <a:r>
              <a:rPr lang="en-US"/>
              <a:t> resources. Regional challenges are drivers for change in each sector.</a:t>
            </a:r>
          </a:p>
          <a:p>
            <a:r>
              <a:rPr lang="en-US"/>
              <a:t>Nexus thinking helps us building evidence, set targets, and strategize for sustainable resource management and risk reduction. It also helps us to identify and balance trade-offs and synergies across Nexus sectors and actors. However, full realization of Nexus approaches requires an enabling environment (as shown in the figure).</a:t>
            </a:r>
          </a:p>
        </p:txBody>
      </p:sp>
      <p:sp>
        <p:nvSpPr>
          <p:cNvPr id="4" name="Slide Number Placeholder 3"/>
          <p:cNvSpPr>
            <a:spLocks noGrp="1"/>
          </p:cNvSpPr>
          <p:nvPr>
            <p:ph type="sldNum" sz="quarter" idx="5"/>
          </p:nvPr>
        </p:nvSpPr>
        <p:spPr/>
        <p:txBody>
          <a:bodyPr/>
          <a:lstStyle/>
          <a:p>
            <a:fld id="{FC3B1BE3-A7CD-4583-B91C-2A5EF1089DB4}" type="slidenum">
              <a:rPr lang="en-US" smtClean="0"/>
              <a:t>15</a:t>
            </a:fld>
            <a:endParaRPr lang="en-US"/>
          </a:p>
        </p:txBody>
      </p:sp>
    </p:spTree>
    <p:extLst>
      <p:ext uri="{BB962C8B-B14F-4D97-AF65-F5344CB8AC3E}">
        <p14:creationId xmlns:p14="http://schemas.microsoft.com/office/powerpoint/2010/main" val="25968349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Addressing inequality can produce benefits in multiple ways.</a:t>
            </a:r>
          </a:p>
        </p:txBody>
      </p:sp>
      <p:sp>
        <p:nvSpPr>
          <p:cNvPr id="4" name="Slide Number Placeholder 3"/>
          <p:cNvSpPr>
            <a:spLocks noGrp="1"/>
          </p:cNvSpPr>
          <p:nvPr>
            <p:ph type="sldNum" sz="quarter" idx="5"/>
          </p:nvPr>
        </p:nvSpPr>
        <p:spPr/>
        <p:txBody>
          <a:bodyPr/>
          <a:lstStyle/>
          <a:p>
            <a:fld id="{FC3B1BE3-A7CD-4583-B91C-2A5EF1089DB4}" type="slidenum">
              <a:rPr lang="en-US" smtClean="0"/>
              <a:t>17</a:t>
            </a:fld>
            <a:endParaRPr lang="en-US"/>
          </a:p>
        </p:txBody>
      </p:sp>
    </p:spTree>
    <p:extLst>
      <p:ext uri="{BB962C8B-B14F-4D97-AF65-F5344CB8AC3E}">
        <p14:creationId xmlns:p14="http://schemas.microsoft.com/office/powerpoint/2010/main" val="822012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20</a:t>
            </a:fld>
            <a:endParaRPr lang="en-US"/>
          </a:p>
        </p:txBody>
      </p:sp>
    </p:spTree>
    <p:extLst>
      <p:ext uri="{BB962C8B-B14F-4D97-AF65-F5344CB8AC3E}">
        <p14:creationId xmlns:p14="http://schemas.microsoft.com/office/powerpoint/2010/main" val="471062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21</a:t>
            </a:fld>
            <a:endParaRPr lang="en-US"/>
          </a:p>
        </p:txBody>
      </p:sp>
    </p:spTree>
    <p:extLst>
      <p:ext uri="{BB962C8B-B14F-4D97-AF65-F5344CB8AC3E}">
        <p14:creationId xmlns:p14="http://schemas.microsoft.com/office/powerpoint/2010/main" val="16728358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22</a:t>
            </a:fld>
            <a:endParaRPr lang="en-US"/>
          </a:p>
        </p:txBody>
      </p:sp>
    </p:spTree>
    <p:extLst>
      <p:ext uri="{BB962C8B-B14F-4D97-AF65-F5344CB8AC3E}">
        <p14:creationId xmlns:p14="http://schemas.microsoft.com/office/powerpoint/2010/main" val="539060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How thirsty is our food? Discuss about how our food choice affect water footprint. Why is behavioral change required for water security?</a:t>
            </a:r>
          </a:p>
        </p:txBody>
      </p:sp>
      <p:sp>
        <p:nvSpPr>
          <p:cNvPr id="4" name="Slide Number Placeholder 3"/>
          <p:cNvSpPr>
            <a:spLocks noGrp="1"/>
          </p:cNvSpPr>
          <p:nvPr>
            <p:ph type="sldNum" sz="quarter" idx="5"/>
          </p:nvPr>
        </p:nvSpPr>
        <p:spPr/>
        <p:txBody>
          <a:bodyPr/>
          <a:lstStyle/>
          <a:p>
            <a:fld id="{FC3B1BE3-A7CD-4583-B91C-2A5EF1089DB4}" type="slidenum">
              <a:rPr lang="en-US" smtClean="0"/>
              <a:t>23</a:t>
            </a:fld>
            <a:endParaRPr lang="en-US"/>
          </a:p>
        </p:txBody>
      </p:sp>
    </p:spTree>
    <p:extLst>
      <p:ext uri="{BB962C8B-B14F-4D97-AF65-F5344CB8AC3E}">
        <p14:creationId xmlns:p14="http://schemas.microsoft.com/office/powerpoint/2010/main" val="3855502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effectLst/>
                <a:latin typeface="Calibri" panose="020F0502020204030204" pitchFamily="34" charset="0"/>
                <a:ea typeface="Calibri" panose="020F0502020204030204" pitchFamily="34" charset="0"/>
                <a:cs typeface="Mangal" panose="02040503050203030202" pitchFamily="18" charset="0"/>
              </a:rPr>
              <a:t>Example: food grown in Ethiopia greenhouses flown to Gulf countries</a:t>
            </a:r>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24</a:t>
            </a:fld>
            <a:endParaRPr lang="en-US"/>
          </a:p>
        </p:txBody>
      </p:sp>
    </p:spTree>
    <p:extLst>
      <p:ext uri="{BB962C8B-B14F-4D97-AF65-F5344CB8AC3E}">
        <p14:creationId xmlns:p14="http://schemas.microsoft.com/office/powerpoint/2010/main" val="3785840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 city’s direct water footprint is the physical water consumed by the population within the city boundaries, measured by quantity of outflow from the drinking water treatment plant. Indirect water footprint is water consumed for the procurement of high-flux consumer goods and resources that are then imported into the urban</a:t>
            </a:r>
            <a:r>
              <a:rPr lang="en-US" baseline="0"/>
              <a:t> environment (</a:t>
            </a:r>
            <a:r>
              <a:rPr lang="en-US" baseline="0" err="1"/>
              <a:t>Chini</a:t>
            </a:r>
            <a:r>
              <a:rPr lang="en-US" baseline="0"/>
              <a:t> et al., 2017).</a:t>
            </a:r>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25</a:t>
            </a:fld>
            <a:endParaRPr lang="en-US"/>
          </a:p>
        </p:txBody>
      </p:sp>
    </p:spTree>
    <p:extLst>
      <p:ext uri="{BB962C8B-B14F-4D97-AF65-F5344CB8AC3E}">
        <p14:creationId xmlns:p14="http://schemas.microsoft.com/office/powerpoint/2010/main" val="8800387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p>
        </p:txBody>
      </p:sp>
      <p:sp>
        <p:nvSpPr>
          <p:cNvPr id="4" name="Slide Number Placeholder 3"/>
          <p:cNvSpPr>
            <a:spLocks noGrp="1"/>
          </p:cNvSpPr>
          <p:nvPr>
            <p:ph type="sldNum" sz="quarter" idx="5"/>
          </p:nvPr>
        </p:nvSpPr>
        <p:spPr/>
        <p:txBody>
          <a:bodyPr/>
          <a:lstStyle/>
          <a:p>
            <a:fld id="{FC3B1BE3-A7CD-4583-B91C-2A5EF1089DB4}" type="slidenum">
              <a:rPr lang="en-US" smtClean="0"/>
              <a:t>26</a:t>
            </a:fld>
            <a:endParaRPr lang="en-US"/>
          </a:p>
        </p:txBody>
      </p:sp>
    </p:spTree>
    <p:extLst>
      <p:ext uri="{BB962C8B-B14F-4D97-AF65-F5344CB8AC3E}">
        <p14:creationId xmlns:p14="http://schemas.microsoft.com/office/powerpoint/2010/main" val="1752966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5</a:t>
            </a:fld>
            <a:endParaRPr lang="en-US"/>
          </a:p>
        </p:txBody>
      </p:sp>
    </p:spTree>
    <p:extLst>
      <p:ext uri="{BB962C8B-B14F-4D97-AF65-F5344CB8AC3E}">
        <p14:creationId xmlns:p14="http://schemas.microsoft.com/office/powerpoint/2010/main" val="1099408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Three are three types of carbon footprint: of an individual, of a product, or of a company. These footprints are characterized by regional differences, as shown in the figure on the left. </a:t>
            </a:r>
          </a:p>
        </p:txBody>
      </p:sp>
      <p:sp>
        <p:nvSpPr>
          <p:cNvPr id="4" name="Slide Number Placeholder 3"/>
          <p:cNvSpPr>
            <a:spLocks noGrp="1"/>
          </p:cNvSpPr>
          <p:nvPr>
            <p:ph type="sldNum" sz="quarter" idx="5"/>
          </p:nvPr>
        </p:nvSpPr>
        <p:spPr/>
        <p:txBody>
          <a:bodyPr/>
          <a:lstStyle/>
          <a:p>
            <a:fld id="{FC3B1BE3-A7CD-4583-B91C-2A5EF1089DB4}" type="slidenum">
              <a:rPr lang="en-US" smtClean="0"/>
              <a:t>27</a:t>
            </a:fld>
            <a:endParaRPr lang="en-US"/>
          </a:p>
        </p:txBody>
      </p:sp>
    </p:spTree>
    <p:extLst>
      <p:ext uri="{BB962C8B-B14F-4D97-AF65-F5344CB8AC3E}">
        <p14:creationId xmlns:p14="http://schemas.microsoft.com/office/powerpoint/2010/main" val="14326442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Does using the resources needed to sustain 1.5 or 3 Earths mean we are putting excessive pressure on natural resources? From where we will bring 3 earths? What could be the strategies to manage resources to meet our future needs? Mining of other planets? How feasible would it be? Rather than that, how about changing our behavior?</a:t>
            </a:r>
          </a:p>
        </p:txBody>
      </p:sp>
      <p:sp>
        <p:nvSpPr>
          <p:cNvPr id="4" name="Slide Number Placeholder 3"/>
          <p:cNvSpPr>
            <a:spLocks noGrp="1"/>
          </p:cNvSpPr>
          <p:nvPr>
            <p:ph type="sldNum" sz="quarter" idx="5"/>
          </p:nvPr>
        </p:nvSpPr>
        <p:spPr/>
        <p:txBody>
          <a:bodyPr/>
          <a:lstStyle/>
          <a:p>
            <a:fld id="{FC3B1BE3-A7CD-4583-B91C-2A5EF1089DB4}" type="slidenum">
              <a:rPr lang="en-US" smtClean="0"/>
              <a:t>28</a:t>
            </a:fld>
            <a:endParaRPr lang="en-US"/>
          </a:p>
        </p:txBody>
      </p:sp>
    </p:spTree>
    <p:extLst>
      <p:ext uri="{BB962C8B-B14F-4D97-AF65-F5344CB8AC3E}">
        <p14:creationId xmlns:p14="http://schemas.microsoft.com/office/powerpoint/2010/main" val="40097397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Explanation of the figure: The same limited pool of resources is being shared by an ever-growing population. Define ecological carrying capacity and its importance. Then give examples.</a:t>
            </a:r>
          </a:p>
        </p:txBody>
      </p:sp>
      <p:sp>
        <p:nvSpPr>
          <p:cNvPr id="4" name="Slide Number Placeholder 3"/>
          <p:cNvSpPr>
            <a:spLocks noGrp="1"/>
          </p:cNvSpPr>
          <p:nvPr>
            <p:ph type="sldNum" sz="quarter" idx="5"/>
          </p:nvPr>
        </p:nvSpPr>
        <p:spPr/>
        <p:txBody>
          <a:bodyPr/>
          <a:lstStyle/>
          <a:p>
            <a:fld id="{FC3B1BE3-A7CD-4583-B91C-2A5EF1089DB4}" type="slidenum">
              <a:rPr lang="en-US" smtClean="0"/>
              <a:t>29</a:t>
            </a:fld>
            <a:endParaRPr lang="en-US"/>
          </a:p>
        </p:txBody>
      </p:sp>
    </p:spTree>
    <p:extLst>
      <p:ext uri="{BB962C8B-B14F-4D97-AF65-F5344CB8AC3E}">
        <p14:creationId xmlns:p14="http://schemas.microsoft.com/office/powerpoint/2010/main" val="31194903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Note: This figure is part of a larger DPSIR framework (Driver, Pressure, State, Impact, Response). Only PSR is shown in this slide’s diagram. </a:t>
            </a:r>
          </a:p>
        </p:txBody>
      </p:sp>
      <p:sp>
        <p:nvSpPr>
          <p:cNvPr id="4" name="Slide Number Placeholder 3"/>
          <p:cNvSpPr>
            <a:spLocks noGrp="1"/>
          </p:cNvSpPr>
          <p:nvPr>
            <p:ph type="sldNum" sz="quarter" idx="5"/>
          </p:nvPr>
        </p:nvSpPr>
        <p:spPr/>
        <p:txBody>
          <a:bodyPr/>
          <a:lstStyle/>
          <a:p>
            <a:fld id="{FC3B1BE3-A7CD-4583-B91C-2A5EF1089DB4}" type="slidenum">
              <a:rPr lang="en-US" smtClean="0"/>
              <a:t>30</a:t>
            </a:fld>
            <a:endParaRPr lang="en-US"/>
          </a:p>
        </p:txBody>
      </p:sp>
    </p:spTree>
    <p:extLst>
      <p:ext uri="{BB962C8B-B14F-4D97-AF65-F5344CB8AC3E}">
        <p14:creationId xmlns:p14="http://schemas.microsoft.com/office/powerpoint/2010/main" val="26743564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32</a:t>
            </a:fld>
            <a:endParaRPr lang="en-US"/>
          </a:p>
        </p:txBody>
      </p:sp>
    </p:spTree>
    <p:extLst>
      <p:ext uri="{BB962C8B-B14F-4D97-AF65-F5344CB8AC3E}">
        <p14:creationId xmlns:p14="http://schemas.microsoft.com/office/powerpoint/2010/main" val="18834732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concept of planetary boundaries was introduced by </a:t>
            </a:r>
            <a:r>
              <a:rPr lang="en-US" err="1"/>
              <a:t>Rockström</a:t>
            </a:r>
            <a:r>
              <a:rPr lang="en-US"/>
              <a:t> et al. (2009) and refined by Steffen et al. (2015), as per </a:t>
            </a:r>
            <a:r>
              <a:rPr lang="en-US" err="1"/>
              <a:t>Erlandsson</a:t>
            </a:r>
            <a:r>
              <a:rPr lang="en-US"/>
              <a:t> et al. (2023). </a:t>
            </a:r>
            <a:r>
              <a:rPr lang="en-US">
                <a:ea typeface="+mn-lt"/>
                <a:cs typeface="+mn-lt"/>
              </a:rPr>
              <a:t>Steffen et al. (2015) renamed the “chemical pollution” boundary to “novel entities” (NE) (Persson et al., 2022).</a:t>
            </a:r>
            <a:endParaRPr lang="en-US"/>
          </a:p>
          <a:p>
            <a:r>
              <a:rPr lang="en-US" sz="1200">
                <a:ea typeface="+mn-lt"/>
                <a:cs typeface="+mn-lt"/>
              </a:rPr>
              <a:t>Each pie chart section represents one Earth-system process, and the concentric circles depict states of being below the boundary, or in a zone of uncertainty or exceedance, respectively. E/MSY = Extinction per million species-years, BII = Biodiversity Intactness Index, P = Phosphorous, N = Nitrogen</a:t>
            </a:r>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33</a:t>
            </a:fld>
            <a:endParaRPr lang="en-US"/>
          </a:p>
        </p:txBody>
      </p:sp>
    </p:spTree>
    <p:extLst>
      <p:ext uri="{BB962C8B-B14F-4D97-AF65-F5344CB8AC3E}">
        <p14:creationId xmlns:p14="http://schemas.microsoft.com/office/powerpoint/2010/main" val="2401787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How do we quantify status of each PB? We need indicators. Proposed proxy indicators are provided in this diagram.</a:t>
            </a:r>
          </a:p>
          <a:p>
            <a:r>
              <a:rPr lang="en-US"/>
              <a:t>What is missing in this diagram? What about basic needs? Do we only focus on maximum limits or minimum requirements (or do we consider social needs and impacts as well)? There is a need for discourse beyond biophysical (environmental) indicators to also consider investment in social foundations.</a:t>
            </a:r>
          </a:p>
        </p:txBody>
      </p:sp>
      <p:sp>
        <p:nvSpPr>
          <p:cNvPr id="4" name="Slide Number Placeholder 3"/>
          <p:cNvSpPr>
            <a:spLocks noGrp="1"/>
          </p:cNvSpPr>
          <p:nvPr>
            <p:ph type="sldNum" sz="quarter" idx="10"/>
          </p:nvPr>
        </p:nvSpPr>
        <p:spPr/>
        <p:txBody>
          <a:bodyPr/>
          <a:lstStyle/>
          <a:p>
            <a:fld id="{FC3B1BE3-A7CD-4583-B91C-2A5EF1089DB4}" type="slidenum">
              <a:rPr lang="en-US" smtClean="0"/>
              <a:t>34</a:t>
            </a:fld>
            <a:endParaRPr lang="en-US"/>
          </a:p>
        </p:txBody>
      </p:sp>
    </p:spTree>
    <p:extLst>
      <p:ext uri="{BB962C8B-B14F-4D97-AF65-F5344CB8AC3E}">
        <p14:creationId xmlns:p14="http://schemas.microsoft.com/office/powerpoint/2010/main" val="1351322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Footprints should be limited within the planetary boundaries…BUT minimum footprints for a social foundation should also be maintained. Efforts should therefore be towards meeting social boundaries without exceeding the environmental ceiling/ boundaries.</a:t>
            </a:r>
          </a:p>
        </p:txBody>
      </p:sp>
      <p:sp>
        <p:nvSpPr>
          <p:cNvPr id="4" name="Slide Number Placeholder 3"/>
          <p:cNvSpPr>
            <a:spLocks noGrp="1"/>
          </p:cNvSpPr>
          <p:nvPr>
            <p:ph type="sldNum" sz="quarter" idx="5"/>
          </p:nvPr>
        </p:nvSpPr>
        <p:spPr/>
        <p:txBody>
          <a:bodyPr/>
          <a:lstStyle/>
          <a:p>
            <a:fld id="{FC3B1BE3-A7CD-4583-B91C-2A5EF1089DB4}" type="slidenum">
              <a:rPr lang="en-US" smtClean="0"/>
              <a:t>36</a:t>
            </a:fld>
            <a:endParaRPr lang="en-US"/>
          </a:p>
        </p:txBody>
      </p:sp>
    </p:spTree>
    <p:extLst>
      <p:ext uri="{BB962C8B-B14F-4D97-AF65-F5344CB8AC3E}">
        <p14:creationId xmlns:p14="http://schemas.microsoft.com/office/powerpoint/2010/main" val="22589453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38</a:t>
            </a:fld>
            <a:endParaRPr lang="en-US"/>
          </a:p>
        </p:txBody>
      </p:sp>
    </p:spTree>
    <p:extLst>
      <p:ext uri="{BB962C8B-B14F-4D97-AF65-F5344CB8AC3E}">
        <p14:creationId xmlns:p14="http://schemas.microsoft.com/office/powerpoint/2010/main" val="26305266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040C28"/>
                </a:solidFill>
                <a:effectLst/>
                <a:latin typeface="Google Sans"/>
              </a:rPr>
              <a:t>First coined in 1980 by the International Union for the Conservation of Nature</a:t>
            </a:r>
            <a:r>
              <a:rPr lang="en-US" b="0" i="0">
                <a:solidFill>
                  <a:srgbClr val="202124"/>
                </a:solidFill>
                <a:effectLst/>
                <a:latin typeface="Google Sans"/>
              </a:rPr>
              <a:t>, "sustainable development" came into general usage following publication of the 1987 report of the Brundtland Commission. </a:t>
            </a:r>
            <a:r>
              <a:rPr lang="en-US" b="0" i="0">
                <a:solidFill>
                  <a:srgbClr val="4D5156"/>
                </a:solidFill>
                <a:effectLst/>
                <a:latin typeface="arial" panose="020B0604020202020204" pitchFamily="34" charset="0"/>
              </a:rPr>
              <a:t>The concept of sustainable development formed the </a:t>
            </a:r>
            <a:r>
              <a:rPr lang="en-US" b="1" i="0">
                <a:solidFill>
                  <a:srgbClr val="5F6368"/>
                </a:solidFill>
                <a:effectLst/>
                <a:latin typeface="arial" panose="020B0604020202020204" pitchFamily="34" charset="0"/>
              </a:rPr>
              <a:t>basis of the United Nations Conference on Environment and Development held in Rio de Janeiro in</a:t>
            </a:r>
            <a:r>
              <a:rPr lang="en-US" b="1" i="0">
                <a:solidFill>
                  <a:srgbClr val="4D5156"/>
                </a:solidFill>
                <a:effectLst/>
                <a:latin typeface="arial" panose="020B0604020202020204" pitchFamily="34" charset="0"/>
              </a:rPr>
              <a:t> 1992</a:t>
            </a:r>
            <a:r>
              <a:rPr lang="en-US" b="0" i="0">
                <a:solidFill>
                  <a:srgbClr val="4D5156"/>
                </a:solidFill>
                <a:effectLst/>
                <a:latin typeface="arial" panose="020B0604020202020204" pitchFamily="34" charset="0"/>
              </a:rPr>
              <a:t>.</a:t>
            </a:r>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40</a:t>
            </a:fld>
            <a:endParaRPr lang="en-US"/>
          </a:p>
        </p:txBody>
      </p:sp>
    </p:spTree>
    <p:extLst>
      <p:ext uri="{BB962C8B-B14F-4D97-AF65-F5344CB8AC3E}">
        <p14:creationId xmlns:p14="http://schemas.microsoft.com/office/powerpoint/2010/main" val="621005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a:t>Characteristics of resource: 1) Utility, 2) Limited availability; 3) Potential for depletion (or consumption) | Scarcity is the fundamental economic problem.</a:t>
            </a:r>
          </a:p>
        </p:txBody>
      </p:sp>
      <p:sp>
        <p:nvSpPr>
          <p:cNvPr id="4" name="Slide Number Placeholder 3"/>
          <p:cNvSpPr>
            <a:spLocks noGrp="1"/>
          </p:cNvSpPr>
          <p:nvPr>
            <p:ph type="sldNum" sz="quarter" idx="5"/>
          </p:nvPr>
        </p:nvSpPr>
        <p:spPr/>
        <p:txBody>
          <a:bodyPr/>
          <a:lstStyle/>
          <a:p>
            <a:fld id="{FC3B1BE3-A7CD-4583-B91C-2A5EF1089DB4}" type="slidenum">
              <a:rPr lang="en-US" smtClean="0"/>
              <a:t>7</a:t>
            </a:fld>
            <a:endParaRPr lang="en-US"/>
          </a:p>
        </p:txBody>
      </p:sp>
    </p:spTree>
    <p:extLst>
      <p:ext uri="{BB962C8B-B14F-4D97-AF65-F5344CB8AC3E}">
        <p14:creationId xmlns:p14="http://schemas.microsoft.com/office/powerpoint/2010/main" val="10106145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Show this figure, ask participants to consider for a few minutes and then ask them: what are key factors that limit growth?</a:t>
            </a:r>
          </a:p>
        </p:txBody>
      </p:sp>
      <p:sp>
        <p:nvSpPr>
          <p:cNvPr id="4" name="Slide Number Placeholder 3"/>
          <p:cNvSpPr>
            <a:spLocks noGrp="1"/>
          </p:cNvSpPr>
          <p:nvPr>
            <p:ph type="sldNum" sz="quarter" idx="5"/>
          </p:nvPr>
        </p:nvSpPr>
        <p:spPr/>
        <p:txBody>
          <a:bodyPr/>
          <a:lstStyle/>
          <a:p>
            <a:fld id="{FC3B1BE3-A7CD-4583-B91C-2A5EF1089DB4}" type="slidenum">
              <a:rPr lang="en-US" smtClean="0"/>
              <a:t>41</a:t>
            </a:fld>
            <a:endParaRPr lang="en-US"/>
          </a:p>
        </p:txBody>
      </p:sp>
    </p:spTree>
    <p:extLst>
      <p:ext uri="{BB962C8B-B14F-4D97-AF65-F5344CB8AC3E}">
        <p14:creationId xmlns:p14="http://schemas.microsoft.com/office/powerpoint/2010/main" val="73530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As projected by the United Nations, by 2030 the world population will reach approximately 8.5 billion. As a result, demand for food will increase by 35%, energy by 50% and water by 40% (Mai et al., 2023). By that time, the most critical challenge will be to fulfill water, energy, and food needs for all human beings while staying within environmental limits, as they all are essential elements for human survival, as well as for sustainable development (Das &amp; Cabezas, 2018). </a:t>
            </a:r>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43</a:t>
            </a:fld>
            <a:endParaRPr lang="en-US"/>
          </a:p>
        </p:txBody>
      </p:sp>
    </p:spTree>
    <p:extLst>
      <p:ext uri="{BB962C8B-B14F-4D97-AF65-F5344CB8AC3E}">
        <p14:creationId xmlns:p14="http://schemas.microsoft.com/office/powerpoint/2010/main" val="12699953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Foster a discussion about the interaction between social &amp; economic, social &amp; environment, economic &amp; environment (ways/actions mentioned in the intersection area). Sustainability is the confluence of all three pillars.</a:t>
            </a:r>
          </a:p>
        </p:txBody>
      </p:sp>
      <p:sp>
        <p:nvSpPr>
          <p:cNvPr id="4" name="Slide Number Placeholder 3"/>
          <p:cNvSpPr>
            <a:spLocks noGrp="1"/>
          </p:cNvSpPr>
          <p:nvPr>
            <p:ph type="sldNum" sz="quarter" idx="10"/>
          </p:nvPr>
        </p:nvSpPr>
        <p:spPr/>
        <p:txBody>
          <a:bodyPr/>
          <a:lstStyle/>
          <a:p>
            <a:fld id="{FC3B1BE3-A7CD-4583-B91C-2A5EF1089DB4}" type="slidenum">
              <a:rPr lang="en-US" smtClean="0"/>
              <a:t>44</a:t>
            </a:fld>
            <a:endParaRPr lang="en-US"/>
          </a:p>
        </p:txBody>
      </p:sp>
    </p:spTree>
    <p:extLst>
      <p:ext uri="{BB962C8B-B14F-4D97-AF65-F5344CB8AC3E}">
        <p14:creationId xmlns:p14="http://schemas.microsoft.com/office/powerpoint/2010/main" val="35466583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SDGS (17 Goals &amp; 169 targets) translate the concept of sustainability into global action.</a:t>
            </a:r>
          </a:p>
        </p:txBody>
      </p:sp>
      <p:sp>
        <p:nvSpPr>
          <p:cNvPr id="4" name="Slide Number Placeholder 3"/>
          <p:cNvSpPr>
            <a:spLocks noGrp="1"/>
          </p:cNvSpPr>
          <p:nvPr>
            <p:ph type="sldNum" sz="quarter" idx="5"/>
          </p:nvPr>
        </p:nvSpPr>
        <p:spPr/>
        <p:txBody>
          <a:bodyPr/>
          <a:lstStyle/>
          <a:p>
            <a:fld id="{FC3B1BE3-A7CD-4583-B91C-2A5EF1089DB4}" type="slidenum">
              <a:rPr lang="en-US" smtClean="0"/>
              <a:t>45</a:t>
            </a:fld>
            <a:endParaRPr lang="en-US"/>
          </a:p>
        </p:txBody>
      </p:sp>
    </p:spTree>
    <p:extLst>
      <p:ext uri="{BB962C8B-B14F-4D97-AF65-F5344CB8AC3E}">
        <p14:creationId xmlns:p14="http://schemas.microsoft.com/office/powerpoint/2010/main" val="34535268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What transformative actions are needed for achieving sustainability/SDGs?</a:t>
            </a:r>
          </a:p>
        </p:txBody>
      </p:sp>
      <p:sp>
        <p:nvSpPr>
          <p:cNvPr id="4" name="Slide Number Placeholder 3"/>
          <p:cNvSpPr>
            <a:spLocks noGrp="1"/>
          </p:cNvSpPr>
          <p:nvPr>
            <p:ph type="sldNum" sz="quarter" idx="5"/>
          </p:nvPr>
        </p:nvSpPr>
        <p:spPr/>
        <p:txBody>
          <a:bodyPr/>
          <a:lstStyle/>
          <a:p>
            <a:fld id="{FC3B1BE3-A7CD-4583-B91C-2A5EF1089DB4}" type="slidenum">
              <a:rPr lang="en-US" smtClean="0"/>
              <a:t>47</a:t>
            </a:fld>
            <a:endParaRPr lang="en-US"/>
          </a:p>
        </p:txBody>
      </p:sp>
    </p:spTree>
    <p:extLst>
      <p:ext uri="{BB962C8B-B14F-4D97-AF65-F5344CB8AC3E}">
        <p14:creationId xmlns:p14="http://schemas.microsoft.com/office/powerpoint/2010/main" val="38396451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Start this slide by asking have you heard about this term “IWRM”? What is it?</a:t>
            </a:r>
          </a:p>
        </p:txBody>
      </p:sp>
      <p:sp>
        <p:nvSpPr>
          <p:cNvPr id="4" name="Slide Number Placeholder 3"/>
          <p:cNvSpPr>
            <a:spLocks noGrp="1"/>
          </p:cNvSpPr>
          <p:nvPr>
            <p:ph type="sldNum" sz="quarter" idx="5"/>
          </p:nvPr>
        </p:nvSpPr>
        <p:spPr/>
        <p:txBody>
          <a:bodyPr/>
          <a:lstStyle/>
          <a:p>
            <a:fld id="{FC3B1BE3-A7CD-4583-B91C-2A5EF1089DB4}" type="slidenum">
              <a:rPr lang="en-US" smtClean="0"/>
              <a:t>48</a:t>
            </a:fld>
            <a:endParaRPr lang="en-US"/>
          </a:p>
        </p:txBody>
      </p:sp>
    </p:spTree>
    <p:extLst>
      <p:ext uri="{BB962C8B-B14F-4D97-AF65-F5344CB8AC3E}">
        <p14:creationId xmlns:p14="http://schemas.microsoft.com/office/powerpoint/2010/main" val="24543267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Levers/drivers for cross sectoral integrations – </a:t>
            </a:r>
            <a:r>
              <a:rPr lang="en-US" err="1"/>
              <a:t>i</a:t>
            </a:r>
            <a:r>
              <a:rPr lang="en-US"/>
              <a:t>) enabling environment, ii) institutional roles, iii) management instruments.</a:t>
            </a:r>
          </a:p>
        </p:txBody>
      </p:sp>
      <p:sp>
        <p:nvSpPr>
          <p:cNvPr id="4" name="Slide Number Placeholder 3"/>
          <p:cNvSpPr>
            <a:spLocks noGrp="1"/>
          </p:cNvSpPr>
          <p:nvPr>
            <p:ph type="sldNum" sz="quarter" idx="5"/>
          </p:nvPr>
        </p:nvSpPr>
        <p:spPr/>
        <p:txBody>
          <a:bodyPr/>
          <a:lstStyle/>
          <a:p>
            <a:fld id="{FC3B1BE3-A7CD-4583-B91C-2A5EF1089DB4}" type="slidenum">
              <a:rPr lang="en-US" smtClean="0"/>
              <a:t>49</a:t>
            </a:fld>
            <a:endParaRPr lang="en-US"/>
          </a:p>
        </p:txBody>
      </p:sp>
    </p:spTree>
    <p:extLst>
      <p:ext uri="{BB962C8B-B14F-4D97-AF65-F5344CB8AC3E}">
        <p14:creationId xmlns:p14="http://schemas.microsoft.com/office/powerpoint/2010/main" val="11517568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51</a:t>
            </a:fld>
            <a:endParaRPr lang="en-US"/>
          </a:p>
        </p:txBody>
      </p:sp>
    </p:spTree>
    <p:extLst>
      <p:ext uri="{BB962C8B-B14F-4D97-AF65-F5344CB8AC3E}">
        <p14:creationId xmlns:p14="http://schemas.microsoft.com/office/powerpoint/2010/main" val="14216352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53</a:t>
            </a:fld>
            <a:endParaRPr lang="en-US"/>
          </a:p>
        </p:txBody>
      </p:sp>
    </p:spTree>
    <p:extLst>
      <p:ext uri="{BB962C8B-B14F-4D97-AF65-F5344CB8AC3E}">
        <p14:creationId xmlns:p14="http://schemas.microsoft.com/office/powerpoint/2010/main" val="11478793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54</a:t>
            </a:fld>
            <a:endParaRPr lang="en-US"/>
          </a:p>
        </p:txBody>
      </p:sp>
    </p:spTree>
    <p:extLst>
      <p:ext uri="{BB962C8B-B14F-4D97-AF65-F5344CB8AC3E}">
        <p14:creationId xmlns:p14="http://schemas.microsoft.com/office/powerpoint/2010/main" val="2466768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Population growth is a key driver putting pressure on resources…illustrate how the time needed for the global population to increase by 1 billion is decreasing over the years as population growth speeds up (emphasizing the notes below the table).</a:t>
            </a:r>
          </a:p>
        </p:txBody>
      </p:sp>
      <p:sp>
        <p:nvSpPr>
          <p:cNvPr id="4" name="Slide Number Placeholder 3"/>
          <p:cNvSpPr>
            <a:spLocks noGrp="1"/>
          </p:cNvSpPr>
          <p:nvPr>
            <p:ph type="sldNum" sz="quarter" idx="10"/>
          </p:nvPr>
        </p:nvSpPr>
        <p:spPr/>
        <p:txBody>
          <a:bodyPr/>
          <a:lstStyle/>
          <a:p>
            <a:fld id="{FC3B1BE3-A7CD-4583-B91C-2A5EF1089DB4}" type="slidenum">
              <a:rPr lang="en-US" smtClean="0"/>
              <a:t>8</a:t>
            </a:fld>
            <a:endParaRPr lang="en-US"/>
          </a:p>
        </p:txBody>
      </p:sp>
    </p:spTree>
    <p:extLst>
      <p:ext uri="{BB962C8B-B14F-4D97-AF65-F5344CB8AC3E}">
        <p14:creationId xmlns:p14="http://schemas.microsoft.com/office/powerpoint/2010/main" val="24070297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55</a:t>
            </a:fld>
            <a:endParaRPr lang="en-US"/>
          </a:p>
        </p:txBody>
      </p:sp>
    </p:spTree>
    <p:extLst>
      <p:ext uri="{BB962C8B-B14F-4D97-AF65-F5344CB8AC3E}">
        <p14:creationId xmlns:p14="http://schemas.microsoft.com/office/powerpoint/2010/main" val="13656726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58</a:t>
            </a:fld>
            <a:endParaRPr lang="en-US"/>
          </a:p>
        </p:txBody>
      </p:sp>
    </p:spTree>
    <p:extLst>
      <p:ext uri="{BB962C8B-B14F-4D97-AF65-F5344CB8AC3E}">
        <p14:creationId xmlns:p14="http://schemas.microsoft.com/office/powerpoint/2010/main" val="26481623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What are different bases and key words for defining the resource Nexus? </a:t>
            </a:r>
            <a:r>
              <a:rPr lang="en-US">
                <a:sym typeface="Wingdings" panose="05000000000000000000" pitchFamily="2" charset="2"/>
              </a:rPr>
              <a:t> connections; # of systems; consequences/impacts, mercurial nature, perspective, approaches. Then elaborate them briefly.</a:t>
            </a:r>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60</a:t>
            </a:fld>
            <a:endParaRPr lang="en-US"/>
          </a:p>
        </p:txBody>
      </p:sp>
    </p:spTree>
    <p:extLst>
      <p:ext uri="{BB962C8B-B14F-4D97-AF65-F5344CB8AC3E}">
        <p14:creationId xmlns:p14="http://schemas.microsoft.com/office/powerpoint/2010/main" val="14741192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61</a:t>
            </a:fld>
            <a:endParaRPr lang="en-US"/>
          </a:p>
        </p:txBody>
      </p:sp>
    </p:spTree>
    <p:extLst>
      <p:ext uri="{BB962C8B-B14F-4D97-AF65-F5344CB8AC3E}">
        <p14:creationId xmlns:p14="http://schemas.microsoft.com/office/powerpoint/2010/main" val="34578242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62</a:t>
            </a:fld>
            <a:endParaRPr lang="en-US"/>
          </a:p>
        </p:txBody>
      </p:sp>
    </p:spTree>
    <p:extLst>
      <p:ext uri="{BB962C8B-B14F-4D97-AF65-F5344CB8AC3E}">
        <p14:creationId xmlns:p14="http://schemas.microsoft.com/office/powerpoint/2010/main" val="35539126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t>According to </a:t>
            </a:r>
            <a:r>
              <a:rPr lang="en-US" err="1"/>
              <a:t>Machell</a:t>
            </a:r>
            <a:r>
              <a:rPr lang="en-US"/>
              <a:t> et al. (2015), water consumption during electricity production accounts for approximately 15% of total global freshwater consumption; energy consumption during </a:t>
            </a:r>
            <a:r>
              <a:rPr lang="en-US" err="1"/>
              <a:t>fres</a:t>
            </a:r>
            <a:r>
              <a:rPr lang="en-US"/>
              <a:t>- water resource treatment accounts for approximately 18% of the total global energy consumption; and food production consumes approximately 70% of global water and 6% of global energy.</a:t>
            </a:r>
          </a:p>
        </p:txBody>
      </p:sp>
      <p:sp>
        <p:nvSpPr>
          <p:cNvPr id="4" name="Slide Number Placeholder 3"/>
          <p:cNvSpPr>
            <a:spLocks noGrp="1"/>
          </p:cNvSpPr>
          <p:nvPr>
            <p:ph type="sldNum" sz="quarter" idx="10"/>
          </p:nvPr>
        </p:nvSpPr>
        <p:spPr/>
        <p:txBody>
          <a:bodyPr/>
          <a:lstStyle/>
          <a:p>
            <a:fld id="{FC3B1BE3-A7CD-4583-B91C-2A5EF1089DB4}" type="slidenum">
              <a:rPr lang="en-US" smtClean="0"/>
              <a:t>63</a:t>
            </a:fld>
            <a:endParaRPr lang="en-US"/>
          </a:p>
        </p:txBody>
      </p:sp>
    </p:spTree>
    <p:extLst>
      <p:ext uri="{BB962C8B-B14F-4D97-AF65-F5344CB8AC3E}">
        <p14:creationId xmlns:p14="http://schemas.microsoft.com/office/powerpoint/2010/main" val="13079997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Missing – people &amp; nature (ecosystem)</a:t>
            </a:r>
          </a:p>
        </p:txBody>
      </p:sp>
      <p:sp>
        <p:nvSpPr>
          <p:cNvPr id="4" name="Slide Number Placeholder 3"/>
          <p:cNvSpPr>
            <a:spLocks noGrp="1"/>
          </p:cNvSpPr>
          <p:nvPr>
            <p:ph type="sldNum" sz="quarter" idx="5"/>
          </p:nvPr>
        </p:nvSpPr>
        <p:spPr/>
        <p:txBody>
          <a:bodyPr/>
          <a:lstStyle/>
          <a:p>
            <a:fld id="{FC3B1BE3-A7CD-4583-B91C-2A5EF1089DB4}" type="slidenum">
              <a:rPr lang="en-US" smtClean="0"/>
              <a:t>64</a:t>
            </a:fld>
            <a:endParaRPr lang="en-US"/>
          </a:p>
        </p:txBody>
      </p:sp>
    </p:spTree>
    <p:extLst>
      <p:ext uri="{BB962C8B-B14F-4D97-AF65-F5344CB8AC3E}">
        <p14:creationId xmlns:p14="http://schemas.microsoft.com/office/powerpoint/2010/main" val="34372678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Mention 3 principles and describe briefly. Discuss environmental flows (or e-flows) and potential ideas to increase resource use efficiency in all sectors.</a:t>
            </a:r>
          </a:p>
          <a:p>
            <a:r>
              <a:rPr lang="en-US"/>
              <a:t>Example: Groundwater irrigation farms in Terai, Nepal – measures to maintain soil moisture reduce GW pumping (water-use efficiency), reducing energy required for pumping (energy efficiency), but still produce more with no irrigation limitation (land use efficiency).</a:t>
            </a:r>
          </a:p>
          <a:p>
            <a:r>
              <a:rPr lang="en-US"/>
              <a:t>How integrating the poorest can help for Nexus gains </a:t>
            </a:r>
            <a:r>
              <a:rPr lang="en-US">
                <a:sym typeface="Wingdings" panose="05000000000000000000" pitchFamily="2" charset="2"/>
              </a:rPr>
              <a:t> investment in social foundation (see discussion on planetary boundary) will draw less from public money and overall economic (NOT financial!) return will be high.</a:t>
            </a:r>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66</a:t>
            </a:fld>
            <a:endParaRPr lang="en-US"/>
          </a:p>
        </p:txBody>
      </p:sp>
    </p:spTree>
    <p:extLst>
      <p:ext uri="{BB962C8B-B14F-4D97-AF65-F5344CB8AC3E}">
        <p14:creationId xmlns:p14="http://schemas.microsoft.com/office/powerpoint/2010/main" val="18806634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Again, human and social considerations (people) are missing in this framework.</a:t>
            </a:r>
          </a:p>
        </p:txBody>
      </p:sp>
      <p:sp>
        <p:nvSpPr>
          <p:cNvPr id="4" name="Slide Number Placeholder 3"/>
          <p:cNvSpPr>
            <a:spLocks noGrp="1"/>
          </p:cNvSpPr>
          <p:nvPr>
            <p:ph type="sldNum" sz="quarter" idx="5"/>
          </p:nvPr>
        </p:nvSpPr>
        <p:spPr/>
        <p:txBody>
          <a:bodyPr/>
          <a:lstStyle/>
          <a:p>
            <a:fld id="{FC3B1BE3-A7CD-4583-B91C-2A5EF1089DB4}" type="slidenum">
              <a:rPr lang="en-US" smtClean="0"/>
              <a:t>67</a:t>
            </a:fld>
            <a:endParaRPr lang="en-US"/>
          </a:p>
        </p:txBody>
      </p:sp>
    </p:spTree>
    <p:extLst>
      <p:ext uri="{BB962C8B-B14F-4D97-AF65-F5344CB8AC3E}">
        <p14:creationId xmlns:p14="http://schemas.microsoft.com/office/powerpoint/2010/main" val="32652367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Nexus relationship can create either synergies or trade-offs (or a mix of both).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a:t>In the case of transboundary water bodies, the adoption of the Nexus approach ensures that synergies are explored at both an inter-sectoral and cross-country level, improving coordination, cooperation and thus reducing conflicts and trade-offs. Mutual commitments to increasing resource efficiency and eliminating unnecessary waste of water resources benefits all stakeholders. A transboundary Nexus approach can also foster regional political cooperation and provide further economic benefits through the development of regional markets and increased and optimized trade.</a:t>
            </a:r>
          </a:p>
        </p:txBody>
      </p:sp>
      <p:sp>
        <p:nvSpPr>
          <p:cNvPr id="4" name="Slide Number Placeholder 3"/>
          <p:cNvSpPr>
            <a:spLocks noGrp="1"/>
          </p:cNvSpPr>
          <p:nvPr>
            <p:ph type="sldNum" sz="quarter" idx="5"/>
          </p:nvPr>
        </p:nvSpPr>
        <p:spPr/>
        <p:txBody>
          <a:bodyPr/>
          <a:lstStyle/>
          <a:p>
            <a:fld id="{FC3B1BE3-A7CD-4583-B91C-2A5EF1089DB4}" type="slidenum">
              <a:rPr lang="en-US" smtClean="0"/>
              <a:t>68</a:t>
            </a:fld>
            <a:endParaRPr lang="en-US"/>
          </a:p>
        </p:txBody>
      </p:sp>
    </p:spTree>
    <p:extLst>
      <p:ext uri="{BB962C8B-B14F-4D97-AF65-F5344CB8AC3E}">
        <p14:creationId xmlns:p14="http://schemas.microsoft.com/office/powerpoint/2010/main" val="4189210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Link population increase with pressure on resources and highlight service gaps (e.g., people with lack of access to water, sanitation, electricity, food, etc.</a:t>
            </a:r>
          </a:p>
        </p:txBody>
      </p:sp>
      <p:sp>
        <p:nvSpPr>
          <p:cNvPr id="4" name="Slide Number Placeholder 3"/>
          <p:cNvSpPr>
            <a:spLocks noGrp="1"/>
          </p:cNvSpPr>
          <p:nvPr>
            <p:ph type="sldNum" sz="quarter" idx="5"/>
          </p:nvPr>
        </p:nvSpPr>
        <p:spPr/>
        <p:txBody>
          <a:bodyPr/>
          <a:lstStyle/>
          <a:p>
            <a:fld id="{FC3B1BE3-A7CD-4583-B91C-2A5EF1089DB4}" type="slidenum">
              <a:rPr lang="en-US" smtClean="0"/>
              <a:t>9</a:t>
            </a:fld>
            <a:endParaRPr lang="en-US"/>
          </a:p>
        </p:txBody>
      </p:sp>
    </p:spTree>
    <p:extLst>
      <p:ext uri="{BB962C8B-B14F-4D97-AF65-F5344CB8AC3E}">
        <p14:creationId xmlns:p14="http://schemas.microsoft.com/office/powerpoint/2010/main" val="200933992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ea typeface="+mn-lt"/>
                <a:cs typeface="+mn-lt"/>
              </a:rPr>
              <a:t>GESI = Gender Equality, and Social Inclusion (sometimes expanded to GEDSI to more explicitly include Disability)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ea typeface="+mn-lt"/>
                <a:cs typeface="+mn-lt"/>
              </a:rPr>
              <a:t>1) Examples of accessible infrastructure: wheelchair-friendly building; sign language interpretation; assistive technologies.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ea typeface="+mn-lt"/>
                <a:cs typeface="+mn-lt"/>
              </a:rPr>
              <a:t>2) Examples of culturally appropriate interventions: culturally sensitive language, respecting local customs and traditions, and involving community leaders.</a:t>
            </a:r>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69</a:t>
            </a:fld>
            <a:endParaRPr lang="en-US"/>
          </a:p>
        </p:txBody>
      </p:sp>
    </p:spTree>
    <p:extLst>
      <p:ext uri="{BB962C8B-B14F-4D97-AF65-F5344CB8AC3E}">
        <p14:creationId xmlns:p14="http://schemas.microsoft.com/office/powerpoint/2010/main" val="38537270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ea typeface="+mn-lt"/>
                <a:cs typeface="+mn-lt"/>
              </a:rPr>
              <a:t>Climate change and market dynamics significantly impact the </a:t>
            </a:r>
            <a:r>
              <a:rPr lang="en-US" err="1">
                <a:ea typeface="+mn-lt"/>
                <a:cs typeface="+mn-lt"/>
              </a:rPr>
              <a:t>WEFE</a:t>
            </a:r>
            <a:r>
              <a:rPr lang="en-US">
                <a:ea typeface="+mn-lt"/>
                <a:cs typeface="+mn-lt"/>
              </a:rPr>
              <a:t> Nexus.</a:t>
            </a:r>
            <a:endParaRPr lang="en-US">
              <a:cs typeface="Calibri" panose="020F0502020204030204"/>
            </a:endParaRPr>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72</a:t>
            </a:fld>
            <a:endParaRPr lang="en-US"/>
          </a:p>
        </p:txBody>
      </p:sp>
    </p:spTree>
    <p:extLst>
      <p:ext uri="{BB962C8B-B14F-4D97-AF65-F5344CB8AC3E}">
        <p14:creationId xmlns:p14="http://schemas.microsoft.com/office/powerpoint/2010/main" val="32403336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Sample worksheet for this exercise</a:t>
            </a:r>
          </a:p>
        </p:txBody>
      </p:sp>
      <p:sp>
        <p:nvSpPr>
          <p:cNvPr id="4" name="Slide Number Placeholder 3"/>
          <p:cNvSpPr>
            <a:spLocks noGrp="1"/>
          </p:cNvSpPr>
          <p:nvPr>
            <p:ph type="sldNum" sz="quarter" idx="5"/>
          </p:nvPr>
        </p:nvSpPr>
        <p:spPr/>
        <p:txBody>
          <a:bodyPr/>
          <a:lstStyle/>
          <a:p>
            <a:fld id="{FC3B1BE3-A7CD-4583-B91C-2A5EF1089DB4}" type="slidenum">
              <a:rPr lang="en-US" smtClean="0"/>
              <a:t>75</a:t>
            </a:fld>
            <a:endParaRPr lang="en-US"/>
          </a:p>
        </p:txBody>
      </p:sp>
    </p:spTree>
    <p:extLst>
      <p:ext uri="{BB962C8B-B14F-4D97-AF65-F5344CB8AC3E}">
        <p14:creationId xmlns:p14="http://schemas.microsoft.com/office/powerpoint/2010/main" val="1473467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76</a:t>
            </a:fld>
            <a:endParaRPr lang="en-US"/>
          </a:p>
        </p:txBody>
      </p:sp>
    </p:spTree>
    <p:extLst>
      <p:ext uri="{BB962C8B-B14F-4D97-AF65-F5344CB8AC3E}">
        <p14:creationId xmlns:p14="http://schemas.microsoft.com/office/powerpoint/2010/main" val="1955689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10</a:t>
            </a:r>
            <a:r>
              <a:rPr lang="en-US" baseline="30000"/>
              <a:t>12</a:t>
            </a:r>
            <a:r>
              <a:rPr lang="en-US"/>
              <a:t> = One Trillion</a:t>
            </a:r>
          </a:p>
          <a:p>
            <a:r>
              <a:rPr lang="en-US"/>
              <a:t>Describe how water availability trends are varying at different scales. Then describe where a given country (in this case, Nepal) stands in terms of per capita water availability compared to global and regional averages.</a:t>
            </a:r>
          </a:p>
        </p:txBody>
      </p:sp>
      <p:sp>
        <p:nvSpPr>
          <p:cNvPr id="4" name="Slide Number Placeholder 3"/>
          <p:cNvSpPr>
            <a:spLocks noGrp="1"/>
          </p:cNvSpPr>
          <p:nvPr>
            <p:ph type="sldNum" sz="quarter" idx="5"/>
          </p:nvPr>
        </p:nvSpPr>
        <p:spPr/>
        <p:txBody>
          <a:bodyPr/>
          <a:lstStyle/>
          <a:p>
            <a:fld id="{FC3B1BE3-A7CD-4583-B91C-2A5EF1089DB4}" type="slidenum">
              <a:rPr lang="en-US" smtClean="0"/>
              <a:t>10</a:t>
            </a:fld>
            <a:endParaRPr lang="en-US"/>
          </a:p>
        </p:txBody>
      </p:sp>
    </p:spTree>
    <p:extLst>
      <p:ext uri="{BB962C8B-B14F-4D97-AF65-F5344CB8AC3E}">
        <p14:creationId xmlns:p14="http://schemas.microsoft.com/office/powerpoint/2010/main" val="2878684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Similar description as water resources availability, but focus on comparative water use/withdrawal.</a:t>
            </a:r>
          </a:p>
        </p:txBody>
      </p:sp>
      <p:sp>
        <p:nvSpPr>
          <p:cNvPr id="4" name="Slide Number Placeholder 3"/>
          <p:cNvSpPr>
            <a:spLocks noGrp="1"/>
          </p:cNvSpPr>
          <p:nvPr>
            <p:ph type="sldNum" sz="quarter" idx="5"/>
          </p:nvPr>
        </p:nvSpPr>
        <p:spPr/>
        <p:txBody>
          <a:bodyPr/>
          <a:lstStyle/>
          <a:p>
            <a:fld id="{FC3B1BE3-A7CD-4583-B91C-2A5EF1089DB4}" type="slidenum">
              <a:rPr lang="en-US" smtClean="0"/>
              <a:t>11</a:t>
            </a:fld>
            <a:endParaRPr lang="en-US"/>
          </a:p>
        </p:txBody>
      </p:sp>
    </p:spTree>
    <p:extLst>
      <p:ext uri="{BB962C8B-B14F-4D97-AF65-F5344CB8AC3E}">
        <p14:creationId xmlns:p14="http://schemas.microsoft.com/office/powerpoint/2010/main" val="2820496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Similar description as water resources availability, but focus on comparative energy use.</a:t>
            </a:r>
          </a:p>
        </p:txBody>
      </p:sp>
      <p:sp>
        <p:nvSpPr>
          <p:cNvPr id="4" name="Slide Number Placeholder 3"/>
          <p:cNvSpPr>
            <a:spLocks noGrp="1"/>
          </p:cNvSpPr>
          <p:nvPr>
            <p:ph type="sldNum" sz="quarter" idx="5"/>
          </p:nvPr>
        </p:nvSpPr>
        <p:spPr/>
        <p:txBody>
          <a:bodyPr/>
          <a:lstStyle/>
          <a:p>
            <a:fld id="{FC3B1BE3-A7CD-4583-B91C-2A5EF1089DB4}" type="slidenum">
              <a:rPr lang="en-US" smtClean="0"/>
              <a:t>12</a:t>
            </a:fld>
            <a:endParaRPr lang="en-US"/>
          </a:p>
        </p:txBody>
      </p:sp>
    </p:spTree>
    <p:extLst>
      <p:ext uri="{BB962C8B-B14F-4D97-AF65-F5344CB8AC3E}">
        <p14:creationId xmlns:p14="http://schemas.microsoft.com/office/powerpoint/2010/main" val="1979237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Similar description as water resources availability, but focus on comparative land resources availability.</a:t>
            </a:r>
          </a:p>
        </p:txBody>
      </p:sp>
      <p:sp>
        <p:nvSpPr>
          <p:cNvPr id="4" name="Slide Number Placeholder 3"/>
          <p:cNvSpPr>
            <a:spLocks noGrp="1"/>
          </p:cNvSpPr>
          <p:nvPr>
            <p:ph type="sldNum" sz="quarter" idx="5"/>
          </p:nvPr>
        </p:nvSpPr>
        <p:spPr/>
        <p:txBody>
          <a:bodyPr/>
          <a:lstStyle/>
          <a:p>
            <a:fld id="{FC3B1BE3-A7CD-4583-B91C-2A5EF1089DB4}" type="slidenum">
              <a:rPr lang="en-US" smtClean="0"/>
              <a:t>13</a:t>
            </a:fld>
            <a:endParaRPr lang="en-US"/>
          </a:p>
        </p:txBody>
      </p:sp>
    </p:spTree>
    <p:extLst>
      <p:ext uri="{BB962C8B-B14F-4D97-AF65-F5344CB8AC3E}">
        <p14:creationId xmlns:p14="http://schemas.microsoft.com/office/powerpoint/2010/main" val="872701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title"/>
          </p:nvPr>
        </p:nvSpPr>
        <p:spPr>
          <a:xfrm>
            <a:off x="927100" y="3123740"/>
            <a:ext cx="10337800" cy="1910078"/>
          </a:xfrm>
        </p:spPr>
        <p:txBody>
          <a:bodyPr>
            <a:normAutofit/>
          </a:bodyPr>
          <a:lstStyle>
            <a:lvl1pPr algn="ctr">
              <a:defRPr sz="4000">
                <a:latin typeface="+mn-lt"/>
                <a:cs typeface="Arial" panose="020B0604020202020204" pitchFamily="34" charset="0"/>
              </a:defRPr>
            </a:lvl1pPr>
          </a:lstStyle>
          <a:p>
            <a:r>
              <a:rPr lang="en-US" dirty="0"/>
              <a:t>Click to edit Master title style</a:t>
            </a:r>
          </a:p>
        </p:txBody>
      </p:sp>
      <p:sp>
        <p:nvSpPr>
          <p:cNvPr id="2" name="Rectangle 1">
            <a:extLst>
              <a:ext uri="{FF2B5EF4-FFF2-40B4-BE49-F238E27FC236}">
                <a16:creationId xmlns:a16="http://schemas.microsoft.com/office/drawing/2014/main" id="{FEFD733E-70A3-14B3-99AC-5615AEEFAA0E}"/>
              </a:ext>
            </a:extLst>
          </p:cNvPr>
          <p:cNvSpPr/>
          <p:nvPr userDrawn="1"/>
        </p:nvSpPr>
        <p:spPr>
          <a:xfrm>
            <a:off x="0" y="6547022"/>
            <a:ext cx="12192000" cy="346909"/>
          </a:xfrm>
          <a:prstGeom prst="rect">
            <a:avLst/>
          </a:prstGeom>
          <a:gradFill flip="none" rotWithShape="1">
            <a:gsLst>
              <a:gs pos="0">
                <a:srgbClr val="669E40"/>
              </a:gs>
              <a:gs pos="50000">
                <a:srgbClr val="3BA37B"/>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a:extLst>
              <a:ext uri="{FF2B5EF4-FFF2-40B4-BE49-F238E27FC236}">
                <a16:creationId xmlns:a16="http://schemas.microsoft.com/office/drawing/2014/main" id="{E6B93012-F303-3DCA-D5BC-6E373086065A}"/>
              </a:ext>
            </a:extLst>
          </p:cNvPr>
          <p:cNvSpPr>
            <a:spLocks noGrp="1"/>
          </p:cNvSpPr>
          <p:nvPr>
            <p:ph type="body" sz="quarter" idx="10"/>
          </p:nvPr>
        </p:nvSpPr>
        <p:spPr>
          <a:xfrm>
            <a:off x="1648618" y="1069962"/>
            <a:ext cx="8894763" cy="1717675"/>
          </a:xfrm>
        </p:spPr>
        <p:txBody>
          <a:bodyPr>
            <a:normAutofit/>
          </a:bodyPr>
          <a:lstStyle>
            <a:lvl1pPr marL="0" indent="0" algn="ctr">
              <a:buNone/>
              <a:defRPr sz="5400" b="1">
                <a:solidFill>
                  <a:schemeClr val="tx2"/>
                </a:solidFill>
                <a:latin typeface="Tw Cen MT" panose="020B0602020104020603" pitchFamily="34" charset="0"/>
              </a:defRPr>
            </a:lvl1pPr>
          </a:lstStyle>
          <a:p>
            <a:pPr lvl="0"/>
            <a:r>
              <a:rPr lang="en-GB" dirty="0"/>
              <a:t>Click to edit Master text styles</a:t>
            </a:r>
          </a:p>
        </p:txBody>
      </p:sp>
    </p:spTree>
    <p:extLst>
      <p:ext uri="{BB962C8B-B14F-4D97-AF65-F5344CB8AC3E}">
        <p14:creationId xmlns:p14="http://schemas.microsoft.com/office/powerpoint/2010/main" val="395350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6247E-B5EF-4267-A48B-E9D6EC44EDB3}" type="datetimeFigureOut">
              <a:rPr lang="en-US" smtClean="0"/>
              <a:t>7/23/2024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
            <a:ext cx="12192000" cy="6237769"/>
          </a:xfrm>
          <a:prstGeom prst="rect">
            <a:avLst/>
          </a:prstGeom>
          <a:solidFill>
            <a:srgbClr val="000000">
              <a:alpha val="60000"/>
            </a:srgbClr>
          </a:solidFill>
        </p:spPr>
      </p:pic>
      <p:sp>
        <p:nvSpPr>
          <p:cNvPr id="7" name="Rectangle 6"/>
          <p:cNvSpPr/>
          <p:nvPr userDrawn="1"/>
        </p:nvSpPr>
        <p:spPr>
          <a:xfrm>
            <a:off x="0" y="6242447"/>
            <a:ext cx="12192000" cy="615553"/>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700" kern="120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7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25671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0B6247E-B5EF-4267-A48B-E9D6EC44EDB3}" type="datetimeFigureOut">
              <a:rPr lang="en-US" smtClean="0"/>
              <a:t>7/23/2024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2952973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0B6247E-B5EF-4267-A48B-E9D6EC44EDB3}" type="datetimeFigureOut">
              <a:rPr lang="en-US" smtClean="0"/>
              <a:t>7/23/2024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17218423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B6247E-B5EF-4267-A48B-E9D6EC44EDB3}" type="datetimeFigureOut">
              <a:rPr lang="en-US" smtClean="0"/>
              <a:t>7/23/2024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892229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B6247E-B5EF-4267-A48B-E9D6EC44EDB3}" type="datetimeFigureOut">
              <a:rPr lang="en-US" smtClean="0"/>
              <a:t>7/23/2024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4046673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83E52E-2FE0-279E-C890-2476444B108A}"/>
              </a:ext>
            </a:extLst>
          </p:cNvPr>
          <p:cNvSpPr/>
          <p:nvPr userDrawn="1"/>
        </p:nvSpPr>
        <p:spPr>
          <a:xfrm>
            <a:off x="0" y="6547022"/>
            <a:ext cx="12192000" cy="346909"/>
          </a:xfrm>
          <a:prstGeom prst="rect">
            <a:avLst/>
          </a:prstGeom>
          <a:gradFill flip="none" rotWithShape="1">
            <a:gsLst>
              <a:gs pos="0">
                <a:schemeClr val="accent3"/>
              </a:gs>
              <a:gs pos="50000">
                <a:schemeClr val="accent2"/>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531223" y="121921"/>
            <a:ext cx="11112137" cy="513805"/>
          </a:xfrm>
        </p:spPr>
        <p:txBody>
          <a:bodyPr>
            <a:noAutofit/>
          </a:bodyPr>
          <a:lstStyle>
            <a:lvl1pPr>
              <a:defRPr sz="3200" b="1">
                <a:solidFill>
                  <a:srgbClr val="2F5597"/>
                </a:solidFill>
                <a:latin typeface="Tw Cen MT" panose="020B0602020104020603"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531223" y="895159"/>
            <a:ext cx="11083835" cy="5392430"/>
          </a:xfrm>
        </p:spPr>
        <p:txBody>
          <a:bodyPr/>
          <a:lstStyle>
            <a:lvl1pPr>
              <a:lnSpc>
                <a:spcPct val="100000"/>
              </a:lnSpc>
              <a:spcBef>
                <a:spcPts val="0"/>
              </a:spcBef>
              <a:spcAft>
                <a:spcPts val="800"/>
              </a:spcAft>
              <a:defRPr sz="2400">
                <a:latin typeface="+mn-lt"/>
                <a:cs typeface="Arial" panose="020B0604020202020204" pitchFamily="34" charset="0"/>
              </a:defRPr>
            </a:lvl1pPr>
            <a:lvl2pPr marL="685800" indent="-228600">
              <a:lnSpc>
                <a:spcPct val="100000"/>
              </a:lnSpc>
              <a:spcBef>
                <a:spcPts val="0"/>
              </a:spcBef>
              <a:spcAft>
                <a:spcPts val="800"/>
              </a:spcAft>
              <a:buFont typeface="Arial" panose="020B0604020202020204" pitchFamily="34" charset="0"/>
              <a:buChar char="–"/>
              <a:defRPr sz="2200">
                <a:solidFill>
                  <a:schemeClr val="tx1"/>
                </a:solidFill>
                <a:latin typeface="+mn-lt"/>
                <a:cs typeface="Arial" panose="020B0604020202020204" pitchFamily="34" charset="0"/>
              </a:defRPr>
            </a:lvl2pPr>
            <a:lvl3pPr marL="1143000" indent="-228600">
              <a:lnSpc>
                <a:spcPct val="100000"/>
              </a:lnSpc>
              <a:spcBef>
                <a:spcPts val="0"/>
              </a:spcBef>
              <a:spcAft>
                <a:spcPts val="800"/>
              </a:spcAft>
              <a:buFont typeface="Wingdings" panose="05000000000000000000" pitchFamily="2" charset="2"/>
              <a:buChar char="§"/>
              <a:defRPr sz="2000">
                <a:solidFill>
                  <a:schemeClr val="tx1"/>
                </a:solidFill>
                <a:latin typeface="+mn-lt"/>
                <a:cs typeface="Arial" panose="020B0604020202020204" pitchFamily="34" charset="0"/>
              </a:defRPr>
            </a:lvl3pPr>
            <a:lvl4pPr marL="1600200" indent="-228600">
              <a:lnSpc>
                <a:spcPct val="100000"/>
              </a:lnSpc>
              <a:spcBef>
                <a:spcPts val="0"/>
              </a:spcBef>
              <a:spcAft>
                <a:spcPts val="800"/>
              </a:spcAft>
              <a:buFont typeface="Wingdings" panose="05000000000000000000" pitchFamily="2" charset="2"/>
              <a:buChar char="ü"/>
              <a:defRPr>
                <a:solidFill>
                  <a:schemeClr val="tx1"/>
                </a:solidFill>
                <a:latin typeface="+mn-lt"/>
              </a:defRPr>
            </a:lvl4pPr>
          </a:lstStyle>
          <a:p>
            <a:pPr lvl="0"/>
            <a:r>
              <a:rPr lang="en-US" dirty="0"/>
              <a:t>24</a:t>
            </a:r>
          </a:p>
          <a:p>
            <a:pPr lvl="1"/>
            <a:r>
              <a:rPr lang="en-US" dirty="0"/>
              <a:t>Second level</a:t>
            </a:r>
          </a:p>
          <a:p>
            <a:pPr lvl="2"/>
            <a:r>
              <a:rPr lang="en-US" dirty="0"/>
              <a:t>Third level</a:t>
            </a:r>
          </a:p>
          <a:p>
            <a:pPr lvl="3"/>
            <a:r>
              <a:rPr lang="en-US" dirty="0"/>
              <a:t>Fourth level</a:t>
            </a:r>
          </a:p>
        </p:txBody>
      </p:sp>
      <p:sp>
        <p:nvSpPr>
          <p:cNvPr id="13" name="Rectangle 12"/>
          <p:cNvSpPr/>
          <p:nvPr userDrawn="1"/>
        </p:nvSpPr>
        <p:spPr>
          <a:xfrm>
            <a:off x="843504" y="6560770"/>
            <a:ext cx="10508346" cy="333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800"/>
              </a:spcAft>
            </a:pPr>
            <a:r>
              <a:rPr lang="en-GB" sz="1600" i="1" dirty="0">
                <a:solidFill>
                  <a:schemeClr val="bg1"/>
                </a:solidFill>
                <a:latin typeface="+mn-lt"/>
              </a:rPr>
              <a:t>WEFE Nexus Capacity Building | Part of an Academic Course</a:t>
            </a:r>
          </a:p>
        </p:txBody>
      </p:sp>
      <p:sp>
        <p:nvSpPr>
          <p:cNvPr id="10" name="Slide Number Placeholder 3"/>
          <p:cNvSpPr txBox="1">
            <a:spLocks noChangeAspect="1"/>
          </p:cNvSpPr>
          <p:nvPr userDrawn="1"/>
        </p:nvSpPr>
        <p:spPr>
          <a:xfrm>
            <a:off x="11343141" y="6597714"/>
            <a:ext cx="552001" cy="261610"/>
          </a:xfrm>
          <a:prstGeom prst="rect">
            <a:avLst/>
          </a:prstGeom>
          <a:noFill/>
        </p:spPr>
        <p:txBody>
          <a:bodyPr wrap="square" lIns="0" tIns="0" rIns="0" bIns="0">
            <a:spAutoFit/>
          </a:bodyPr>
          <a:lstStyle>
            <a:defPPr>
              <a:defRPr lang="en-US"/>
            </a:defPPr>
            <a:lvl1pPr marL="0" algn="ctr" defTabSz="914400" rtl="0" eaLnBrk="1" latinLnBrk="0" hangingPunct="1">
              <a:defRPr sz="14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E5E448B4-EF6A-4CF8-A36B-4A0E049360AC}" type="slidenum">
              <a:rPr lang="en-US" altLang="ja-JP" sz="1700" b="0" smtClean="0">
                <a:solidFill>
                  <a:schemeClr val="bg1"/>
                </a:solidFill>
                <a:latin typeface="+mn-lt"/>
              </a:rPr>
              <a:pPr>
                <a:defRPr/>
              </a:pPr>
              <a:t>‹#›</a:t>
            </a:fld>
            <a:endParaRPr lang="en-US" altLang="ja-JP" sz="1700" b="0" dirty="0">
              <a:solidFill>
                <a:schemeClr val="bg1"/>
              </a:solidFill>
              <a:latin typeface="+mn-lt"/>
            </a:endParaRPr>
          </a:p>
        </p:txBody>
      </p:sp>
    </p:spTree>
    <p:extLst>
      <p:ext uri="{BB962C8B-B14F-4D97-AF65-F5344CB8AC3E}">
        <p14:creationId xmlns:p14="http://schemas.microsoft.com/office/powerpoint/2010/main" val="2448819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348510"/>
            <a:ext cx="10515600" cy="1163781"/>
          </a:xfrm>
        </p:spPr>
        <p:txBody>
          <a:bodyPr anchor="b"/>
          <a:lstStyle>
            <a:lvl1pPr>
              <a:defRPr sz="6000" b="1">
                <a:solidFill>
                  <a:srgbClr val="2F5597"/>
                </a:solidFill>
                <a:latin typeface="Tw Cen MT" panose="020B0602020104020603" pitchFamily="34" charset="0"/>
              </a:defRPr>
            </a:lvl1pPr>
          </a:lstStyle>
          <a:p>
            <a:endParaRPr lang="en-US" dirty="0"/>
          </a:p>
        </p:txBody>
      </p:sp>
      <p:sp>
        <p:nvSpPr>
          <p:cNvPr id="3" name="Text Placeholder 2"/>
          <p:cNvSpPr>
            <a:spLocks noGrp="1"/>
          </p:cNvSpPr>
          <p:nvPr>
            <p:ph type="body" idx="1"/>
          </p:nvPr>
        </p:nvSpPr>
        <p:spPr>
          <a:xfrm>
            <a:off x="831850" y="3352800"/>
            <a:ext cx="10515600" cy="273685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en-US" dirty="0"/>
          </a:p>
        </p:txBody>
      </p:sp>
      <p:sp>
        <p:nvSpPr>
          <p:cNvPr id="7" name="Rectangle 6">
            <a:extLst>
              <a:ext uri="{FF2B5EF4-FFF2-40B4-BE49-F238E27FC236}">
                <a16:creationId xmlns:a16="http://schemas.microsoft.com/office/drawing/2014/main" id="{79998D12-A3A4-7DC3-FCC1-A04F91976315}"/>
              </a:ext>
            </a:extLst>
          </p:cNvPr>
          <p:cNvSpPr/>
          <p:nvPr userDrawn="1"/>
        </p:nvSpPr>
        <p:spPr>
          <a:xfrm>
            <a:off x="0" y="0"/>
            <a:ext cx="12192000" cy="840509"/>
          </a:xfrm>
          <a:prstGeom prst="rect">
            <a:avLst/>
          </a:prstGeom>
          <a:gradFill flip="none" rotWithShape="1">
            <a:gsLst>
              <a:gs pos="0">
                <a:schemeClr val="accent3"/>
              </a:gs>
              <a:gs pos="50000">
                <a:schemeClr val="accent2"/>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FE4DCC0A-8C38-30C7-944A-64CD80F9640F}"/>
              </a:ext>
            </a:extLst>
          </p:cNvPr>
          <p:cNvSpPr>
            <a:spLocks noGrp="1"/>
          </p:cNvSpPr>
          <p:nvPr>
            <p:ph type="body" sz="quarter" idx="10"/>
          </p:nvPr>
        </p:nvSpPr>
        <p:spPr>
          <a:xfrm>
            <a:off x="831850" y="2614613"/>
            <a:ext cx="10515600" cy="561975"/>
          </a:xfrm>
        </p:spPr>
        <p:txBody>
          <a:bodyPr/>
          <a:lstStyle>
            <a:lvl1pPr marL="0" indent="0">
              <a:buNone/>
              <a:defRPr>
                <a:solidFill>
                  <a:schemeClr val="accent3"/>
                </a:solidFill>
                <a:latin typeface="Tw Cen MT" panose="020B0602020104020603" pitchFamily="34" charset="0"/>
              </a:defRPr>
            </a:lvl1pPr>
          </a:lstStyle>
          <a:p>
            <a:pPr lvl="0"/>
            <a:r>
              <a:rPr lang="en-GB" dirty="0"/>
              <a:t>Click to edit Master text styles</a:t>
            </a:r>
          </a:p>
        </p:txBody>
      </p:sp>
    </p:spTree>
    <p:extLst>
      <p:ext uri="{BB962C8B-B14F-4D97-AF65-F5344CB8AC3E}">
        <p14:creationId xmlns:p14="http://schemas.microsoft.com/office/powerpoint/2010/main" val="24556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tx2"/>
                </a:solidFill>
                <a:latin typeface="Tw Cen MT" panose="020B0602020104020603" pitchFamily="34" charset="0"/>
              </a:defRPr>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B7960249-4CFD-D20C-C497-D328E18E7ED4}"/>
              </a:ext>
            </a:extLst>
          </p:cNvPr>
          <p:cNvSpPr/>
          <p:nvPr userDrawn="1"/>
        </p:nvSpPr>
        <p:spPr>
          <a:xfrm>
            <a:off x="0" y="6547022"/>
            <a:ext cx="12192000" cy="346909"/>
          </a:xfrm>
          <a:prstGeom prst="rect">
            <a:avLst/>
          </a:prstGeom>
          <a:gradFill flip="none" rotWithShape="1">
            <a:gsLst>
              <a:gs pos="0">
                <a:schemeClr val="accent3"/>
              </a:gs>
              <a:gs pos="50000">
                <a:schemeClr val="accent2"/>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29993CF6-6269-E96A-F603-A0FEEB97031B}"/>
              </a:ext>
            </a:extLst>
          </p:cNvPr>
          <p:cNvSpPr/>
          <p:nvPr userDrawn="1"/>
        </p:nvSpPr>
        <p:spPr>
          <a:xfrm>
            <a:off x="843504" y="6560770"/>
            <a:ext cx="10508346" cy="333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800"/>
              </a:spcAft>
            </a:pPr>
            <a:r>
              <a:rPr lang="en-GB" sz="1600" i="1" dirty="0">
                <a:solidFill>
                  <a:schemeClr val="bg1"/>
                </a:solidFill>
                <a:latin typeface="+mn-lt"/>
              </a:rPr>
              <a:t>WEFE Nexus Capacity Building | Part of an Academic Course</a:t>
            </a:r>
          </a:p>
        </p:txBody>
      </p:sp>
      <p:sp>
        <p:nvSpPr>
          <p:cNvPr id="10" name="Slide Number Placeholder 3">
            <a:extLst>
              <a:ext uri="{FF2B5EF4-FFF2-40B4-BE49-F238E27FC236}">
                <a16:creationId xmlns:a16="http://schemas.microsoft.com/office/drawing/2014/main" id="{57E82AA7-C93D-03C9-FE27-0ABE9D2A06BC}"/>
              </a:ext>
            </a:extLst>
          </p:cNvPr>
          <p:cNvSpPr txBox="1">
            <a:spLocks noChangeAspect="1"/>
          </p:cNvSpPr>
          <p:nvPr userDrawn="1"/>
        </p:nvSpPr>
        <p:spPr>
          <a:xfrm>
            <a:off x="11343141" y="6597714"/>
            <a:ext cx="552001" cy="261610"/>
          </a:xfrm>
          <a:prstGeom prst="rect">
            <a:avLst/>
          </a:prstGeom>
          <a:noFill/>
        </p:spPr>
        <p:txBody>
          <a:bodyPr wrap="square" lIns="0" tIns="0" rIns="0" bIns="0">
            <a:spAutoFit/>
          </a:bodyPr>
          <a:lstStyle>
            <a:defPPr>
              <a:defRPr lang="en-US"/>
            </a:defPPr>
            <a:lvl1pPr marL="0" algn="ctr" defTabSz="914400" rtl="0" eaLnBrk="1" latinLnBrk="0" hangingPunct="1">
              <a:defRPr sz="14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E5E448B4-EF6A-4CF8-A36B-4A0E049360AC}" type="slidenum">
              <a:rPr lang="en-US" altLang="ja-JP" sz="1700" b="0" smtClean="0">
                <a:solidFill>
                  <a:schemeClr val="bg1"/>
                </a:solidFill>
                <a:latin typeface="+mn-lt"/>
              </a:rPr>
              <a:pPr>
                <a:defRPr/>
              </a:pPr>
              <a:t>‹#›</a:t>
            </a:fld>
            <a:endParaRPr lang="en-US" altLang="ja-JP" sz="1700" b="0" dirty="0">
              <a:solidFill>
                <a:schemeClr val="bg1"/>
              </a:solidFill>
              <a:latin typeface="+mn-lt"/>
            </a:endParaRPr>
          </a:p>
        </p:txBody>
      </p:sp>
    </p:spTree>
    <p:extLst>
      <p:ext uri="{BB962C8B-B14F-4D97-AF65-F5344CB8AC3E}">
        <p14:creationId xmlns:p14="http://schemas.microsoft.com/office/powerpoint/2010/main" val="1507415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B6247E-B5EF-4267-A48B-E9D6EC44EDB3}" type="datetimeFigureOut">
              <a:rPr lang="en-US" smtClean="0"/>
              <a:t>7/23/2024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3758486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0B6247E-B5EF-4267-A48B-E9D6EC44EDB3}" type="datetimeFigureOut">
              <a:rPr lang="en-US" smtClean="0"/>
              <a:t>7/23/2024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2210384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6247E-B5EF-4267-A48B-E9D6EC44EDB3}" type="datetimeFigureOut">
              <a:rPr lang="en-US" smtClean="0"/>
              <a:t>7/23/2024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2727103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048" y="-10048"/>
            <a:ext cx="12192000" cy="6873072"/>
          </a:xfrm>
          <a:prstGeom prst="rect">
            <a:avLst/>
          </a:prstGeom>
        </p:spPr>
      </p:pic>
      <p:sp>
        <p:nvSpPr>
          <p:cNvPr id="2" name="Date Placeholder 1"/>
          <p:cNvSpPr>
            <a:spLocks noGrp="1"/>
          </p:cNvSpPr>
          <p:nvPr>
            <p:ph type="dt" sz="half" idx="10"/>
          </p:nvPr>
        </p:nvSpPr>
        <p:spPr/>
        <p:txBody>
          <a:bodyPr/>
          <a:lstStyle/>
          <a:p>
            <a:fld id="{60B6247E-B5EF-4267-A48B-E9D6EC44EDB3}" type="datetimeFigureOut">
              <a:rPr lang="en-US" smtClean="0"/>
              <a:t>7/23/2024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3038091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6247E-B5EF-4267-A48B-E9D6EC44EDB3}" type="datetimeFigureOut">
              <a:rPr lang="en-US" smtClean="0"/>
              <a:t>7/23/2024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8699" cy="6873073"/>
          </a:xfrm>
          <a:prstGeom prst="rect">
            <a:avLst/>
          </a:prstGeom>
          <a:solidFill>
            <a:srgbClr val="FFFFFF">
              <a:shade val="85000"/>
            </a:srgbClr>
          </a:solidFill>
          <a:ln w="88900" cap="sq">
            <a:noFill/>
            <a:miter lim="800000"/>
          </a:ln>
          <a:effectLst/>
        </p:spPr>
      </p:pic>
      <p:sp>
        <p:nvSpPr>
          <p:cNvPr id="7" name="Rectangle 6"/>
          <p:cNvSpPr/>
          <p:nvPr userDrawn="1"/>
        </p:nvSpPr>
        <p:spPr>
          <a:xfrm>
            <a:off x="0" y="5488078"/>
            <a:ext cx="3393663" cy="1384995"/>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400" kern="120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4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71019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B6247E-B5EF-4267-A48B-E9D6EC44EDB3}" type="datetimeFigureOut">
              <a:rPr lang="en-US" smtClean="0"/>
              <a:t>7/23/2024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8E43B1-45B7-4CB5-80BD-E28168FD323D}" type="slidenum">
              <a:rPr lang="en-US" smtClean="0"/>
              <a:t>‹#›</a:t>
            </a:fld>
            <a:endParaRPr lang="en-US"/>
          </a:p>
        </p:txBody>
      </p:sp>
    </p:spTree>
    <p:extLst>
      <p:ext uri="{BB962C8B-B14F-4D97-AF65-F5344CB8AC3E}">
        <p14:creationId xmlns:p14="http://schemas.microsoft.com/office/powerpoint/2010/main" val="3530537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3" r:id="rId8"/>
    <p:sldLayoutId id="2147483660" r:id="rId9"/>
    <p:sldLayoutId id="2147483662"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datacatalog.worldbank.org/search/dataset/0037712/World-Development-Indicators" TargetMode="External"/><Relationship Id="rId2" Type="http://schemas.openxmlformats.org/officeDocument/2006/relationships/hyperlink" Target="https://doi.org/10.1029/2017RG000591" TargetMode="External"/><Relationship Id="rId1" Type="http://schemas.openxmlformats.org/officeDocument/2006/relationships/slideLayout" Target="../slideLayouts/slideLayout2.xml"/><Relationship Id="rId6" Type="http://schemas.openxmlformats.org/officeDocument/2006/relationships/hyperlink" Target="http://www.waterfootprint.org/" TargetMode="External"/><Relationship Id="rId5" Type="http://schemas.openxmlformats.org/officeDocument/2006/relationships/hyperlink" Target="https://doi.org/10.3390/w10050567" TargetMode="External"/><Relationship Id="rId4" Type="http://schemas.openxmlformats.org/officeDocument/2006/relationships/hyperlink" Target="https://www.globalclimatepledge.com/your-virtual-water-footprint-a-hidden-commodit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www.greeneconomycoalition.org/news-and-resources/promoting-water-sustainability-of-financial-institution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images.app.goo.gl/sxcnVvm2z83PqWU96" TargetMode="Externa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123rf.com/photo_180674183_carbon-footprint-ecology-global-warming-concept-vector-illustration.html"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www.constellation.com/energy-101/energy-innovation/what-is-a-carbon-footprint.html" TargetMode="External"/><Relationship Id="rId5" Type="http://schemas.openxmlformats.org/officeDocument/2006/relationships/image" Target="../media/image41.png"/><Relationship Id="rId4" Type="http://schemas.openxmlformats.org/officeDocument/2006/relationships/hyperlink" Target="https://www.cbc.ca/news/science/how-canadians-can-cut-carbon-footprints-1.6202194"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newbreweress.weebly.com/84-carrying-capacity-and-ecological-footprint.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doi.org/10.1016/j.jclepro.2020.124833"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png"/></Relationships>
</file>

<file path=ppt/slides/_rels/slide4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s://nwa.mah.nic.in/sdmc/iwrm/04_benefits.htm"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hyperlink" Target="https://nwa.mah.nic.in/sdmc/iwrm/04_benefits.htm"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doi.org/10.1016/j.pce.2008.06.026" TargetMode="External"/><Relationship Id="rId2" Type="http://schemas.openxmlformats.org/officeDocument/2006/relationships/hyperlink" Target="https://doi.org/10.1016/j.scs.2022.104354" TargetMode="External"/><Relationship Id="rId1" Type="http://schemas.openxmlformats.org/officeDocument/2006/relationships/slideLayout" Target="../slideLayouts/slideLayout2.xml"/><Relationship Id="rId6" Type="http://schemas.openxmlformats.org/officeDocument/2006/relationships/hyperlink" Target="https://news.un.org/en/story/2015/12/519172" TargetMode="External"/><Relationship Id="rId5" Type="http://schemas.openxmlformats.org/officeDocument/2006/relationships/hyperlink" Target="https://nwa.mah.nic.in/sdmc/iwrm/04_benefits.htm" TargetMode="External"/><Relationship Id="rId4" Type="http://schemas.openxmlformats.org/officeDocument/2006/relationships/hyperlink" Target="https://www.riversweb.org/monreCBP/index.php/en/training/context/location-topography/57-background"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76.png"/><Relationship Id="rId7" Type="http://schemas.openxmlformats.org/officeDocument/2006/relationships/image" Target="../media/image61.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79.svg"/><Relationship Id="rId5" Type="http://schemas.openxmlformats.org/officeDocument/2006/relationships/image" Target="../media/image78.png"/><Relationship Id="rId4" Type="http://schemas.openxmlformats.org/officeDocument/2006/relationships/image" Target="../media/image77.svg"/></Relationships>
</file>

<file path=ppt/slides/_rels/slide6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doi.org/10.1002/9781119243175.ch2"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CEBDF2B-11E3-75B4-36BD-196E9311DE56}"/>
              </a:ext>
            </a:extLst>
          </p:cNvPr>
          <p:cNvSpPr>
            <a:spLocks noGrp="1"/>
          </p:cNvSpPr>
          <p:nvPr>
            <p:ph type="title"/>
          </p:nvPr>
        </p:nvSpPr>
        <p:spPr>
          <a:xfrm>
            <a:off x="927101" y="3689825"/>
            <a:ext cx="10337800" cy="2493288"/>
          </a:xfrm>
          <a:solidFill>
            <a:schemeClr val="bg1"/>
          </a:solidFill>
        </p:spPr>
        <p:txBody>
          <a:bodyPr>
            <a:normAutofit/>
          </a:bodyPr>
          <a:lstStyle/>
          <a:p>
            <a:r>
              <a:rPr lang="en-GB" sz="3600" dirty="0">
                <a:solidFill>
                  <a:schemeClr val="accent2"/>
                </a:solidFill>
              </a:rPr>
              <a:t>Part of a post-graduate course on</a:t>
            </a:r>
            <a:br>
              <a:rPr lang="en-GB" sz="3600" dirty="0">
                <a:solidFill>
                  <a:schemeClr val="accent2"/>
                </a:solidFill>
              </a:rPr>
            </a:br>
            <a:r>
              <a:rPr lang="en-GB" sz="3600" dirty="0">
                <a:solidFill>
                  <a:schemeClr val="accent2"/>
                </a:solidFill>
              </a:rPr>
              <a:t>“Climate Change, Water Security &amp; Nexus”</a:t>
            </a:r>
            <a:br>
              <a:rPr lang="en-GB" sz="3600" dirty="0"/>
            </a:br>
            <a:br>
              <a:rPr lang="en-GB" sz="3200" dirty="0"/>
            </a:br>
            <a:r>
              <a:rPr lang="en-GB" sz="2200" dirty="0"/>
              <a:t>Course Lead: </a:t>
            </a:r>
            <a:r>
              <a:rPr lang="en-GB" sz="2200" b="1" dirty="0"/>
              <a:t>Prof. Vishnu Prasad Pandey</a:t>
            </a:r>
            <a:r>
              <a:rPr lang="en-GB" sz="2200" dirty="0"/>
              <a:t>, </a:t>
            </a:r>
            <a:r>
              <a:rPr lang="en-GB" sz="2200" dirty="0" err="1"/>
              <a:t>Center</a:t>
            </a:r>
            <a:r>
              <a:rPr lang="en-GB" sz="2200" dirty="0"/>
              <a:t> for Water Resources Studies, Institute of Engineering, Tribhuvan University, Nepal </a:t>
            </a:r>
            <a:br>
              <a:rPr lang="en-GB" sz="2200" dirty="0"/>
            </a:br>
            <a:r>
              <a:rPr lang="en-GB" sz="2200" dirty="0"/>
              <a:t>Email: vishnu.pandey@pcampus.edu.np</a:t>
            </a:r>
            <a:endParaRPr lang="en-GB" sz="3600" dirty="0"/>
          </a:p>
        </p:txBody>
      </p:sp>
      <p:sp>
        <p:nvSpPr>
          <p:cNvPr id="4" name="Text Placeholder 3">
            <a:extLst>
              <a:ext uri="{FF2B5EF4-FFF2-40B4-BE49-F238E27FC236}">
                <a16:creationId xmlns:a16="http://schemas.microsoft.com/office/drawing/2014/main" id="{E17C9DC1-C445-2FEE-779B-6378CB8AB735}"/>
              </a:ext>
            </a:extLst>
          </p:cNvPr>
          <p:cNvSpPr>
            <a:spLocks noGrp="1"/>
          </p:cNvSpPr>
          <p:nvPr>
            <p:ph type="body" sz="quarter" idx="10"/>
          </p:nvPr>
        </p:nvSpPr>
        <p:spPr>
          <a:xfrm>
            <a:off x="1648618" y="1711325"/>
            <a:ext cx="8894763" cy="1717675"/>
          </a:xfrm>
        </p:spPr>
        <p:txBody>
          <a:bodyPr/>
          <a:lstStyle/>
          <a:p>
            <a:r>
              <a:rPr lang="en-GB" dirty="0"/>
              <a:t>Climate Change, Water Security &amp; Nexus Approaches</a:t>
            </a:r>
          </a:p>
        </p:txBody>
      </p:sp>
      <p:grpSp>
        <p:nvGrpSpPr>
          <p:cNvPr id="10" name="Group 9">
            <a:extLst>
              <a:ext uri="{FF2B5EF4-FFF2-40B4-BE49-F238E27FC236}">
                <a16:creationId xmlns:a16="http://schemas.microsoft.com/office/drawing/2014/main" id="{2CDC3D32-B441-A3A7-18BE-9C14E276B705}"/>
              </a:ext>
            </a:extLst>
          </p:cNvPr>
          <p:cNvGrpSpPr/>
          <p:nvPr/>
        </p:nvGrpSpPr>
        <p:grpSpPr>
          <a:xfrm>
            <a:off x="2185206" y="396758"/>
            <a:ext cx="7821589" cy="1053742"/>
            <a:chOff x="2057400" y="252229"/>
            <a:chExt cx="7821589" cy="1053742"/>
          </a:xfrm>
        </p:grpSpPr>
        <p:pic>
          <p:nvPicPr>
            <p:cNvPr id="6" name="Picture 5">
              <a:extLst>
                <a:ext uri="{FF2B5EF4-FFF2-40B4-BE49-F238E27FC236}">
                  <a16:creationId xmlns:a16="http://schemas.microsoft.com/office/drawing/2014/main" id="{12085971-2FB0-4C63-8BE3-5CB08F692A42}"/>
                </a:ext>
              </a:extLst>
            </p:cNvPr>
            <p:cNvPicPr/>
            <p:nvPr/>
          </p:nvPicPr>
          <p:blipFill rotWithShape="1">
            <a:blip r:embed="rId3" cstate="screen">
              <a:extLst>
                <a:ext uri="{28A0092B-C50C-407E-A947-70E740481C1C}">
                  <a14:useLocalDpi xmlns:a14="http://schemas.microsoft.com/office/drawing/2010/main"/>
                </a:ext>
              </a:extLst>
            </a:blip>
            <a:srcRect/>
            <a:stretch/>
          </p:blipFill>
          <p:spPr>
            <a:xfrm>
              <a:off x="4712549" y="324060"/>
              <a:ext cx="1789220" cy="981911"/>
            </a:xfrm>
            <a:prstGeom prst="rect">
              <a:avLst/>
            </a:prstGeom>
          </p:spPr>
        </p:pic>
        <p:pic>
          <p:nvPicPr>
            <p:cNvPr id="5" name="Picture 4" descr="A green logo with text&#10;&#10;Description automatically generated with medium confidence">
              <a:extLst>
                <a:ext uri="{FF2B5EF4-FFF2-40B4-BE49-F238E27FC236}">
                  <a16:creationId xmlns:a16="http://schemas.microsoft.com/office/drawing/2014/main" id="{F5EFA047-9B0C-EB6E-6DC6-9CBA08AC4FF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57400" y="324060"/>
              <a:ext cx="2379133" cy="981911"/>
            </a:xfrm>
            <a:prstGeom prst="rect">
              <a:avLst/>
            </a:prstGeom>
          </p:spPr>
        </p:pic>
        <p:pic>
          <p:nvPicPr>
            <p:cNvPr id="7" name="Picture 6">
              <a:extLst>
                <a:ext uri="{FF2B5EF4-FFF2-40B4-BE49-F238E27FC236}">
                  <a16:creationId xmlns:a16="http://schemas.microsoft.com/office/drawing/2014/main" id="{D6587756-3EF7-2050-02D5-EA0C70F3CBD3}"/>
                </a:ext>
              </a:extLst>
            </p:cNvPr>
            <p:cNvPicPr/>
            <p:nvPr/>
          </p:nvPicPr>
          <p:blipFill rotWithShape="1">
            <a:blip r:embed="rId5" cstate="screen">
              <a:extLst>
                <a:ext uri="{28A0092B-C50C-407E-A947-70E740481C1C}">
                  <a14:useLocalDpi xmlns:a14="http://schemas.microsoft.com/office/drawing/2010/main"/>
                </a:ext>
              </a:extLst>
            </a:blip>
            <a:srcRect/>
            <a:stretch/>
          </p:blipFill>
          <p:spPr>
            <a:xfrm>
              <a:off x="9100510" y="324060"/>
              <a:ext cx="778479" cy="950396"/>
            </a:xfrm>
            <a:prstGeom prst="rect">
              <a:avLst/>
            </a:prstGeom>
          </p:spPr>
        </p:pic>
        <p:pic>
          <p:nvPicPr>
            <p:cNvPr id="8" name="Picture 7">
              <a:extLst>
                <a:ext uri="{FF2B5EF4-FFF2-40B4-BE49-F238E27FC236}">
                  <a16:creationId xmlns:a16="http://schemas.microsoft.com/office/drawing/2014/main" id="{184ED9CC-6AFE-D7FB-4F7E-EC743A3F44DC}"/>
                </a:ext>
              </a:extLst>
            </p:cNvPr>
            <p:cNvPicPr/>
            <p:nvPr/>
          </p:nvPicPr>
          <p:blipFill rotWithShape="1">
            <a:blip r:embed="rId6" cstate="screen">
              <a:extLst>
                <a:ext uri="{28A0092B-C50C-407E-A947-70E740481C1C}">
                  <a14:useLocalDpi xmlns:a14="http://schemas.microsoft.com/office/drawing/2010/main"/>
                </a:ext>
              </a:extLst>
            </a:blip>
            <a:srcRect/>
            <a:stretch/>
          </p:blipFill>
          <p:spPr>
            <a:xfrm>
              <a:off x="6777785" y="252229"/>
              <a:ext cx="2046708" cy="1040480"/>
            </a:xfrm>
            <a:prstGeom prst="rect">
              <a:avLst/>
            </a:prstGeom>
          </p:spPr>
        </p:pic>
      </p:grpSp>
    </p:spTree>
    <p:extLst>
      <p:ext uri="{BB962C8B-B14F-4D97-AF65-F5344CB8AC3E}">
        <p14:creationId xmlns:p14="http://schemas.microsoft.com/office/powerpoint/2010/main" val="1608440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B4EE5-E686-4AC1-B59B-9E38A74D3CB4}"/>
              </a:ext>
            </a:extLst>
          </p:cNvPr>
          <p:cNvSpPr>
            <a:spLocks noGrp="1"/>
          </p:cNvSpPr>
          <p:nvPr>
            <p:ph type="title"/>
          </p:nvPr>
        </p:nvSpPr>
        <p:spPr/>
        <p:txBody>
          <a:bodyPr>
            <a:normAutofit fontScale="90000"/>
          </a:bodyPr>
          <a:lstStyle/>
          <a:p>
            <a:r>
              <a:rPr lang="en-US" dirty="0">
                <a:latin typeface="Tw Cen MT"/>
                <a:cs typeface="Arial"/>
              </a:rPr>
              <a:t>1.1 Trends in Natural Resources </a:t>
            </a:r>
            <a:r>
              <a:rPr lang="en-US" dirty="0">
                <a:latin typeface="TW Cen MT"/>
                <a:cs typeface="Arial"/>
              </a:rPr>
              <a:t>| </a:t>
            </a:r>
            <a:r>
              <a:rPr lang="en-US" dirty="0">
                <a:latin typeface="Tw Cen MT"/>
                <a:cs typeface="Arial"/>
              </a:rPr>
              <a:t>Availability and Demand</a:t>
            </a:r>
          </a:p>
        </p:txBody>
      </p:sp>
      <p:pic>
        <p:nvPicPr>
          <p:cNvPr id="3" name="Content Placeholder 3">
            <a:extLst>
              <a:ext uri="{FF2B5EF4-FFF2-40B4-BE49-F238E27FC236}">
                <a16:creationId xmlns:a16="http://schemas.microsoft.com/office/drawing/2014/main" id="{4D188BC4-FD05-F4CF-A3A2-F25D1547FA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30267" y="810198"/>
            <a:ext cx="4782557" cy="3244445"/>
          </a:xfrm>
          <a:prstGeom prst="rect">
            <a:avLst/>
          </a:prstGeom>
        </p:spPr>
      </p:pic>
      <p:pic>
        <p:nvPicPr>
          <p:cNvPr id="4" name="Picture 3">
            <a:extLst>
              <a:ext uri="{FF2B5EF4-FFF2-40B4-BE49-F238E27FC236}">
                <a16:creationId xmlns:a16="http://schemas.microsoft.com/office/drawing/2014/main" id="{79509BC3-BCE9-0DCA-9544-3FC131518C0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825165" y="4144519"/>
            <a:ext cx="3140477" cy="2261485"/>
          </a:xfrm>
          <a:prstGeom prst="rect">
            <a:avLst/>
          </a:prstGeom>
          <a:ln w="28575">
            <a:solidFill>
              <a:schemeClr val="accent5"/>
            </a:solidFill>
          </a:ln>
        </p:spPr>
      </p:pic>
      <p:pic>
        <p:nvPicPr>
          <p:cNvPr id="5" name="Picture 4">
            <a:extLst>
              <a:ext uri="{FF2B5EF4-FFF2-40B4-BE49-F238E27FC236}">
                <a16:creationId xmlns:a16="http://schemas.microsoft.com/office/drawing/2014/main" id="{60E0EA16-079D-9D5C-90DA-0B9204917EA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067686" y="4144519"/>
            <a:ext cx="3008653" cy="2261485"/>
          </a:xfrm>
          <a:prstGeom prst="rect">
            <a:avLst/>
          </a:prstGeom>
          <a:ln w="28575">
            <a:solidFill>
              <a:schemeClr val="accent3"/>
            </a:solidFill>
          </a:ln>
        </p:spPr>
      </p:pic>
      <p:pic>
        <p:nvPicPr>
          <p:cNvPr id="6" name="Picture 5">
            <a:extLst>
              <a:ext uri="{FF2B5EF4-FFF2-40B4-BE49-F238E27FC236}">
                <a16:creationId xmlns:a16="http://schemas.microsoft.com/office/drawing/2014/main" id="{BD7EB3C9-B222-853C-F89B-A40625E4A9B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786854" y="4144519"/>
            <a:ext cx="2936267" cy="2261485"/>
          </a:xfrm>
          <a:prstGeom prst="rect">
            <a:avLst/>
          </a:prstGeom>
          <a:ln w="28575">
            <a:solidFill>
              <a:schemeClr val="accent1"/>
            </a:solidFill>
          </a:ln>
        </p:spPr>
      </p:pic>
      <p:pic>
        <p:nvPicPr>
          <p:cNvPr id="7" name="Content Placeholder 5">
            <a:extLst>
              <a:ext uri="{FF2B5EF4-FFF2-40B4-BE49-F238E27FC236}">
                <a16:creationId xmlns:a16="http://schemas.microsoft.com/office/drawing/2014/main" id="{C398D965-6C9E-9204-8956-7EF677629AB6}"/>
              </a:ext>
            </a:extLst>
          </p:cNvPr>
          <p:cNvPicPr>
            <a:picLocks noGrp="1" noChangeAspect="1"/>
          </p:cNvPicPr>
          <p:nvPr>
            <p:ph idx="1"/>
          </p:nvPr>
        </p:nvPicPr>
        <p:blipFill rotWithShape="1">
          <a:blip r:embed="rId7" cstate="screen">
            <a:extLst>
              <a:ext uri="{28A0092B-C50C-407E-A947-70E740481C1C}">
                <a14:useLocalDpi xmlns:a14="http://schemas.microsoft.com/office/drawing/2010/main"/>
              </a:ext>
            </a:extLst>
          </a:blip>
          <a:srcRect/>
          <a:stretch/>
        </p:blipFill>
        <p:spPr>
          <a:xfrm>
            <a:off x="534950" y="2246891"/>
            <a:ext cx="3744227" cy="1588169"/>
          </a:xfrm>
        </p:spPr>
      </p:pic>
      <p:grpSp>
        <p:nvGrpSpPr>
          <p:cNvPr id="9" name="Group 8">
            <a:extLst>
              <a:ext uri="{FF2B5EF4-FFF2-40B4-BE49-F238E27FC236}">
                <a16:creationId xmlns:a16="http://schemas.microsoft.com/office/drawing/2014/main" id="{6CA7C7A3-F36F-FD8C-347E-90DCA4F6C010}"/>
              </a:ext>
            </a:extLst>
          </p:cNvPr>
          <p:cNvGrpSpPr/>
          <p:nvPr/>
        </p:nvGrpSpPr>
        <p:grpSpPr>
          <a:xfrm>
            <a:off x="534950" y="2179514"/>
            <a:ext cx="3744227" cy="1655546"/>
            <a:chOff x="211756" y="2387065"/>
            <a:chExt cx="3744227" cy="1655546"/>
          </a:xfrm>
        </p:grpSpPr>
        <p:sp>
          <p:nvSpPr>
            <p:cNvPr id="13" name="Rectangle 12">
              <a:extLst>
                <a:ext uri="{FF2B5EF4-FFF2-40B4-BE49-F238E27FC236}">
                  <a16:creationId xmlns:a16="http://schemas.microsoft.com/office/drawing/2014/main" id="{74D1F91A-DB98-46A3-7AFB-3B62FB6B8407}"/>
                </a:ext>
              </a:extLst>
            </p:cNvPr>
            <p:cNvSpPr/>
            <p:nvPr/>
          </p:nvSpPr>
          <p:spPr>
            <a:xfrm>
              <a:off x="211756" y="2387065"/>
              <a:ext cx="3744227" cy="1655546"/>
            </a:xfrm>
            <a:prstGeom prst="rect">
              <a:avLst/>
            </a:prstGeom>
            <a:noFill/>
            <a:ln w="3810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14" name="Rectangle 13">
              <a:extLst>
                <a:ext uri="{FF2B5EF4-FFF2-40B4-BE49-F238E27FC236}">
                  <a16:creationId xmlns:a16="http://schemas.microsoft.com/office/drawing/2014/main" id="{6F3D2F54-0DF2-27CB-26E0-F57529A71065}"/>
                </a:ext>
              </a:extLst>
            </p:cNvPr>
            <p:cNvSpPr/>
            <p:nvPr/>
          </p:nvSpPr>
          <p:spPr>
            <a:xfrm>
              <a:off x="2637322" y="2964581"/>
              <a:ext cx="452387" cy="375386"/>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2BC7C5B0-D08A-86A5-A56B-F1918F4FC03E}"/>
                </a:ext>
              </a:extLst>
            </p:cNvPr>
            <p:cNvSpPr/>
            <p:nvPr/>
          </p:nvSpPr>
          <p:spPr>
            <a:xfrm>
              <a:off x="2829826" y="3022333"/>
              <a:ext cx="182880" cy="105878"/>
            </a:xfrm>
            <a:prstGeom prst="ellipse">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67939500-C6C9-A98A-9DAF-D419F2CC9C79}"/>
              </a:ext>
            </a:extLst>
          </p:cNvPr>
          <p:cNvSpPr txBox="1"/>
          <p:nvPr/>
        </p:nvSpPr>
        <p:spPr>
          <a:xfrm>
            <a:off x="1790836" y="1717849"/>
            <a:ext cx="1169680" cy="461665"/>
          </a:xfrm>
          <a:prstGeom prst="rect">
            <a:avLst/>
          </a:prstGeom>
          <a:noFill/>
        </p:spPr>
        <p:txBody>
          <a:bodyPr wrap="square" rtlCol="0">
            <a:spAutoFit/>
          </a:bodyPr>
          <a:lstStyle/>
          <a:p>
            <a:r>
              <a:rPr lang="en-US" sz="2400" b="1" dirty="0">
                <a:solidFill>
                  <a:schemeClr val="accent1"/>
                </a:solidFill>
                <a:latin typeface="Tw Cen MT" panose="020B0602020104020603" pitchFamily="34" charset="0"/>
              </a:rPr>
              <a:t>World</a:t>
            </a:r>
          </a:p>
        </p:txBody>
      </p:sp>
      <p:sp>
        <p:nvSpPr>
          <p:cNvPr id="11" name="TextBox 10">
            <a:extLst>
              <a:ext uri="{FF2B5EF4-FFF2-40B4-BE49-F238E27FC236}">
                <a16:creationId xmlns:a16="http://schemas.microsoft.com/office/drawing/2014/main" id="{6929C58B-F88E-5274-0C8E-DB8E9633A9BB}"/>
              </a:ext>
            </a:extLst>
          </p:cNvPr>
          <p:cNvSpPr txBox="1"/>
          <p:nvPr/>
        </p:nvSpPr>
        <p:spPr>
          <a:xfrm>
            <a:off x="2493162" y="2271227"/>
            <a:ext cx="1684641" cy="461665"/>
          </a:xfrm>
          <a:prstGeom prst="rect">
            <a:avLst/>
          </a:prstGeom>
          <a:noFill/>
        </p:spPr>
        <p:txBody>
          <a:bodyPr wrap="square" rtlCol="0">
            <a:spAutoFit/>
          </a:bodyPr>
          <a:lstStyle/>
          <a:p>
            <a:r>
              <a:rPr lang="en-US" sz="2400" b="1" dirty="0">
                <a:solidFill>
                  <a:schemeClr val="accent5"/>
                </a:solidFill>
                <a:latin typeface="Tw Cen MT" panose="020B0602020104020603" pitchFamily="34" charset="0"/>
              </a:rPr>
              <a:t>South Asia</a:t>
            </a:r>
          </a:p>
        </p:txBody>
      </p:sp>
      <p:sp>
        <p:nvSpPr>
          <p:cNvPr id="12" name="TextBox 11">
            <a:extLst>
              <a:ext uri="{FF2B5EF4-FFF2-40B4-BE49-F238E27FC236}">
                <a16:creationId xmlns:a16="http://schemas.microsoft.com/office/drawing/2014/main" id="{65CFAF33-959E-80B4-5765-AAAC39AEEBCC}"/>
              </a:ext>
            </a:extLst>
          </p:cNvPr>
          <p:cNvSpPr txBox="1"/>
          <p:nvPr/>
        </p:nvSpPr>
        <p:spPr>
          <a:xfrm>
            <a:off x="3373984" y="2668072"/>
            <a:ext cx="1097697" cy="461665"/>
          </a:xfrm>
          <a:prstGeom prst="rect">
            <a:avLst/>
          </a:prstGeom>
          <a:noFill/>
        </p:spPr>
        <p:txBody>
          <a:bodyPr wrap="square" rtlCol="0">
            <a:spAutoFit/>
          </a:bodyPr>
          <a:lstStyle/>
          <a:p>
            <a:r>
              <a:rPr lang="en-US" sz="2400" b="1" dirty="0">
                <a:solidFill>
                  <a:schemeClr val="accent3"/>
                </a:solidFill>
                <a:latin typeface="Tw Cen MT" panose="020B0602020104020603" pitchFamily="34" charset="0"/>
              </a:rPr>
              <a:t>Nepal</a:t>
            </a:r>
          </a:p>
        </p:txBody>
      </p:sp>
      <p:sp>
        <p:nvSpPr>
          <p:cNvPr id="16" name="Rectangle 15">
            <a:extLst>
              <a:ext uri="{FF2B5EF4-FFF2-40B4-BE49-F238E27FC236}">
                <a16:creationId xmlns:a16="http://schemas.microsoft.com/office/drawing/2014/main" id="{0C447E8B-B66D-A9BD-1F55-44D472A70697}"/>
              </a:ext>
            </a:extLst>
          </p:cNvPr>
          <p:cNvSpPr/>
          <p:nvPr/>
        </p:nvSpPr>
        <p:spPr>
          <a:xfrm>
            <a:off x="9665411" y="816474"/>
            <a:ext cx="2410928" cy="145475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WATER RESOURCES AVAILABILITY</a:t>
            </a:r>
          </a:p>
        </p:txBody>
      </p:sp>
      <p:sp>
        <p:nvSpPr>
          <p:cNvPr id="17" name="TextBox 16">
            <a:extLst>
              <a:ext uri="{FF2B5EF4-FFF2-40B4-BE49-F238E27FC236}">
                <a16:creationId xmlns:a16="http://schemas.microsoft.com/office/drawing/2014/main" id="{7AA78E89-01BB-9DBC-39B1-AAB212D7733F}"/>
              </a:ext>
            </a:extLst>
          </p:cNvPr>
          <p:cNvSpPr txBox="1"/>
          <p:nvPr/>
        </p:nvSpPr>
        <p:spPr>
          <a:xfrm>
            <a:off x="531223" y="5482674"/>
            <a:ext cx="208415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i="1" kern="1200" dirty="0">
                <a:solidFill>
                  <a:schemeClr val="tx1"/>
                </a:solidFill>
                <a:latin typeface="Tw Cen MT"/>
                <a:ea typeface="+mn-ea"/>
                <a:cs typeface="+mn-cs"/>
              </a:rPr>
              <a:t>(Source: Prepared by the authors with data from AQUASTAT)</a:t>
            </a:r>
            <a:endParaRPr lang="en-US" dirty="0"/>
          </a:p>
        </p:txBody>
      </p:sp>
    </p:spTree>
    <p:extLst>
      <p:ext uri="{BB962C8B-B14F-4D97-AF65-F5344CB8AC3E}">
        <p14:creationId xmlns:p14="http://schemas.microsoft.com/office/powerpoint/2010/main" val="2038976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F2978-23C9-B10F-7836-507386FECC9A}"/>
              </a:ext>
            </a:extLst>
          </p:cNvPr>
          <p:cNvSpPr>
            <a:spLocks noGrp="1"/>
          </p:cNvSpPr>
          <p:nvPr>
            <p:ph type="title"/>
          </p:nvPr>
        </p:nvSpPr>
        <p:spPr/>
        <p:txBody>
          <a:bodyPr>
            <a:normAutofit fontScale="90000"/>
          </a:bodyPr>
          <a:lstStyle/>
          <a:p>
            <a:r>
              <a:rPr lang="en-US" dirty="0">
                <a:latin typeface="Tw Cen MT"/>
                <a:cs typeface="Arial"/>
              </a:rPr>
              <a:t>1.1 Trends in Natural Resources </a:t>
            </a:r>
            <a:r>
              <a:rPr lang="en-US" dirty="0">
                <a:latin typeface="TW Cen MT"/>
                <a:cs typeface="Arial"/>
              </a:rPr>
              <a:t>| </a:t>
            </a:r>
            <a:r>
              <a:rPr lang="en-US" dirty="0">
                <a:latin typeface="Tw Cen MT"/>
                <a:cs typeface="Arial"/>
              </a:rPr>
              <a:t>Availability and Demand</a:t>
            </a:r>
          </a:p>
        </p:txBody>
      </p:sp>
      <p:sp>
        <p:nvSpPr>
          <p:cNvPr id="13" name="Rectangle 12">
            <a:extLst>
              <a:ext uri="{FF2B5EF4-FFF2-40B4-BE49-F238E27FC236}">
                <a16:creationId xmlns:a16="http://schemas.microsoft.com/office/drawing/2014/main" id="{D6768397-F8B7-BF40-E75F-15D17C4B6D27}"/>
              </a:ext>
            </a:extLst>
          </p:cNvPr>
          <p:cNvSpPr/>
          <p:nvPr/>
        </p:nvSpPr>
        <p:spPr>
          <a:xfrm>
            <a:off x="9660556" y="839099"/>
            <a:ext cx="2383960" cy="1193978"/>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WATER USE/ WITHDRAWAL</a:t>
            </a:r>
          </a:p>
        </p:txBody>
      </p:sp>
      <p:pic>
        <p:nvPicPr>
          <p:cNvPr id="14" name="Picture 13">
            <a:extLst>
              <a:ext uri="{FF2B5EF4-FFF2-40B4-BE49-F238E27FC236}">
                <a16:creationId xmlns:a16="http://schemas.microsoft.com/office/drawing/2014/main" id="{F95BD587-7FB8-F6A9-5D64-EA02B734D9D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42562" y="4123559"/>
            <a:ext cx="3077275" cy="2261485"/>
          </a:xfrm>
          <a:prstGeom prst="rect">
            <a:avLst/>
          </a:prstGeom>
          <a:ln w="38100">
            <a:solidFill>
              <a:schemeClr val="accent5"/>
            </a:solidFill>
          </a:ln>
        </p:spPr>
      </p:pic>
      <p:pic>
        <p:nvPicPr>
          <p:cNvPr id="15" name="Picture 14">
            <a:extLst>
              <a:ext uri="{FF2B5EF4-FFF2-40B4-BE49-F238E27FC236}">
                <a16:creationId xmlns:a16="http://schemas.microsoft.com/office/drawing/2014/main" id="{AA2D4B2E-2E5F-C24F-B467-2529BA05F6F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36687" y="4120855"/>
            <a:ext cx="3077276" cy="2264189"/>
          </a:xfrm>
          <a:prstGeom prst="rect">
            <a:avLst/>
          </a:prstGeom>
          <a:ln w="38100">
            <a:solidFill>
              <a:schemeClr val="accent1"/>
            </a:solidFill>
          </a:ln>
        </p:spPr>
      </p:pic>
      <p:pic>
        <p:nvPicPr>
          <p:cNvPr id="16" name="Picture 15">
            <a:extLst>
              <a:ext uri="{FF2B5EF4-FFF2-40B4-BE49-F238E27FC236}">
                <a16:creationId xmlns:a16="http://schemas.microsoft.com/office/drawing/2014/main" id="{7721D3CD-1C25-985D-0219-1FB542AE726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048436" y="4120855"/>
            <a:ext cx="3116988" cy="2261485"/>
          </a:xfrm>
          <a:prstGeom prst="rect">
            <a:avLst/>
          </a:prstGeom>
          <a:ln w="38100">
            <a:solidFill>
              <a:schemeClr val="accent3"/>
            </a:solidFill>
          </a:ln>
        </p:spPr>
      </p:pic>
      <p:pic>
        <p:nvPicPr>
          <p:cNvPr id="17" name="Content Placeholder 4">
            <a:extLst>
              <a:ext uri="{FF2B5EF4-FFF2-40B4-BE49-F238E27FC236}">
                <a16:creationId xmlns:a16="http://schemas.microsoft.com/office/drawing/2014/main" id="{C8327FC6-9D02-59C8-F49C-E9C7D79FDD8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629553" y="839099"/>
            <a:ext cx="4669827" cy="3166711"/>
          </a:xfrm>
          <a:prstGeom prst="rect">
            <a:avLst/>
          </a:prstGeom>
        </p:spPr>
      </p:pic>
      <p:pic>
        <p:nvPicPr>
          <p:cNvPr id="28" name="Content Placeholder 5">
            <a:extLst>
              <a:ext uri="{FF2B5EF4-FFF2-40B4-BE49-F238E27FC236}">
                <a16:creationId xmlns:a16="http://schemas.microsoft.com/office/drawing/2014/main" id="{9B6F3C44-15FB-C4BD-548D-363407565AC0}"/>
              </a:ext>
            </a:extLst>
          </p:cNvPr>
          <p:cNvPicPr>
            <a:picLocks noGrp="1" noChangeAspect="1"/>
          </p:cNvPicPr>
          <p:nvPr>
            <p:ph idx="1"/>
          </p:nvPr>
        </p:nvPicPr>
        <p:blipFill rotWithShape="1">
          <a:blip r:embed="rId7" cstate="screen">
            <a:extLst>
              <a:ext uri="{28A0092B-C50C-407E-A947-70E740481C1C}">
                <a14:useLocalDpi xmlns:a14="http://schemas.microsoft.com/office/drawing/2010/main"/>
              </a:ext>
            </a:extLst>
          </a:blip>
          <a:srcRect/>
          <a:stretch/>
        </p:blipFill>
        <p:spPr>
          <a:xfrm>
            <a:off x="534950" y="2246891"/>
            <a:ext cx="3744227" cy="1588169"/>
          </a:xfrm>
        </p:spPr>
      </p:pic>
      <p:grpSp>
        <p:nvGrpSpPr>
          <p:cNvPr id="29" name="Group 28">
            <a:extLst>
              <a:ext uri="{FF2B5EF4-FFF2-40B4-BE49-F238E27FC236}">
                <a16:creationId xmlns:a16="http://schemas.microsoft.com/office/drawing/2014/main" id="{1A9E36AB-6071-B63C-8783-51EB1C7419D9}"/>
              </a:ext>
            </a:extLst>
          </p:cNvPr>
          <p:cNvGrpSpPr/>
          <p:nvPr/>
        </p:nvGrpSpPr>
        <p:grpSpPr>
          <a:xfrm>
            <a:off x="534950" y="2179514"/>
            <a:ext cx="3744227" cy="1655546"/>
            <a:chOff x="211756" y="2387065"/>
            <a:chExt cx="3744227" cy="1655546"/>
          </a:xfrm>
        </p:grpSpPr>
        <p:sp>
          <p:nvSpPr>
            <p:cNvPr id="30" name="Rectangle 29">
              <a:extLst>
                <a:ext uri="{FF2B5EF4-FFF2-40B4-BE49-F238E27FC236}">
                  <a16:creationId xmlns:a16="http://schemas.microsoft.com/office/drawing/2014/main" id="{1851DB1B-7299-D1FD-8235-415BB4203B92}"/>
                </a:ext>
              </a:extLst>
            </p:cNvPr>
            <p:cNvSpPr/>
            <p:nvPr/>
          </p:nvSpPr>
          <p:spPr>
            <a:xfrm>
              <a:off x="211756" y="2387065"/>
              <a:ext cx="3744227" cy="1655546"/>
            </a:xfrm>
            <a:prstGeom prst="rect">
              <a:avLst/>
            </a:prstGeom>
            <a:noFill/>
            <a:ln w="3810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31" name="Rectangle 30">
              <a:extLst>
                <a:ext uri="{FF2B5EF4-FFF2-40B4-BE49-F238E27FC236}">
                  <a16:creationId xmlns:a16="http://schemas.microsoft.com/office/drawing/2014/main" id="{5375577E-F691-9810-C292-4885844204F8}"/>
                </a:ext>
              </a:extLst>
            </p:cNvPr>
            <p:cNvSpPr/>
            <p:nvPr/>
          </p:nvSpPr>
          <p:spPr>
            <a:xfrm>
              <a:off x="2637322" y="2964581"/>
              <a:ext cx="452387" cy="375386"/>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7F51359A-8055-A71E-4BD3-C67B1274D09D}"/>
                </a:ext>
              </a:extLst>
            </p:cNvPr>
            <p:cNvSpPr/>
            <p:nvPr/>
          </p:nvSpPr>
          <p:spPr>
            <a:xfrm>
              <a:off x="2829826" y="3022333"/>
              <a:ext cx="182880" cy="105878"/>
            </a:xfrm>
            <a:prstGeom prst="ellipse">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137B67A7-7998-275A-1A0F-6F0752B6D78C}"/>
              </a:ext>
            </a:extLst>
          </p:cNvPr>
          <p:cNvSpPr txBox="1"/>
          <p:nvPr/>
        </p:nvSpPr>
        <p:spPr>
          <a:xfrm>
            <a:off x="1790836" y="1717849"/>
            <a:ext cx="1169680" cy="461665"/>
          </a:xfrm>
          <a:prstGeom prst="rect">
            <a:avLst/>
          </a:prstGeom>
          <a:noFill/>
        </p:spPr>
        <p:txBody>
          <a:bodyPr wrap="square" rtlCol="0">
            <a:spAutoFit/>
          </a:bodyPr>
          <a:lstStyle/>
          <a:p>
            <a:r>
              <a:rPr lang="en-US" sz="2400" b="1" dirty="0">
                <a:solidFill>
                  <a:schemeClr val="accent1"/>
                </a:solidFill>
                <a:latin typeface="Tw Cen MT" panose="020B0602020104020603" pitchFamily="34" charset="0"/>
              </a:rPr>
              <a:t>World</a:t>
            </a:r>
          </a:p>
        </p:txBody>
      </p:sp>
      <p:sp>
        <p:nvSpPr>
          <p:cNvPr id="34" name="TextBox 33">
            <a:extLst>
              <a:ext uri="{FF2B5EF4-FFF2-40B4-BE49-F238E27FC236}">
                <a16:creationId xmlns:a16="http://schemas.microsoft.com/office/drawing/2014/main" id="{E8832660-C84C-C509-17FD-E551F3FDAC44}"/>
              </a:ext>
            </a:extLst>
          </p:cNvPr>
          <p:cNvSpPr txBox="1"/>
          <p:nvPr/>
        </p:nvSpPr>
        <p:spPr>
          <a:xfrm>
            <a:off x="2493162" y="2271227"/>
            <a:ext cx="1684641" cy="461665"/>
          </a:xfrm>
          <a:prstGeom prst="rect">
            <a:avLst/>
          </a:prstGeom>
          <a:noFill/>
        </p:spPr>
        <p:txBody>
          <a:bodyPr wrap="square" rtlCol="0">
            <a:spAutoFit/>
          </a:bodyPr>
          <a:lstStyle/>
          <a:p>
            <a:r>
              <a:rPr lang="en-US" sz="2400" b="1" dirty="0">
                <a:solidFill>
                  <a:schemeClr val="accent5"/>
                </a:solidFill>
                <a:latin typeface="Tw Cen MT" panose="020B0602020104020603" pitchFamily="34" charset="0"/>
              </a:rPr>
              <a:t>South Asia</a:t>
            </a:r>
          </a:p>
        </p:txBody>
      </p:sp>
      <p:sp>
        <p:nvSpPr>
          <p:cNvPr id="35" name="TextBox 34">
            <a:extLst>
              <a:ext uri="{FF2B5EF4-FFF2-40B4-BE49-F238E27FC236}">
                <a16:creationId xmlns:a16="http://schemas.microsoft.com/office/drawing/2014/main" id="{8A24AA68-1082-D166-48E3-0B2E09D7626A}"/>
              </a:ext>
            </a:extLst>
          </p:cNvPr>
          <p:cNvSpPr txBox="1"/>
          <p:nvPr/>
        </p:nvSpPr>
        <p:spPr>
          <a:xfrm>
            <a:off x="3373984" y="2668072"/>
            <a:ext cx="1097697" cy="461665"/>
          </a:xfrm>
          <a:prstGeom prst="rect">
            <a:avLst/>
          </a:prstGeom>
          <a:noFill/>
        </p:spPr>
        <p:txBody>
          <a:bodyPr wrap="square" rtlCol="0">
            <a:spAutoFit/>
          </a:bodyPr>
          <a:lstStyle/>
          <a:p>
            <a:r>
              <a:rPr lang="en-US" sz="2400" b="1" dirty="0">
                <a:solidFill>
                  <a:schemeClr val="accent3"/>
                </a:solidFill>
                <a:latin typeface="Tw Cen MT" panose="020B0602020104020603" pitchFamily="34" charset="0"/>
              </a:rPr>
              <a:t>Nepal</a:t>
            </a:r>
          </a:p>
        </p:txBody>
      </p:sp>
      <p:sp>
        <p:nvSpPr>
          <p:cNvPr id="36" name="TextBox 35">
            <a:extLst>
              <a:ext uri="{FF2B5EF4-FFF2-40B4-BE49-F238E27FC236}">
                <a16:creationId xmlns:a16="http://schemas.microsoft.com/office/drawing/2014/main" id="{49ECA3EB-29B2-01A6-CF20-CC6F802919A6}"/>
              </a:ext>
            </a:extLst>
          </p:cNvPr>
          <p:cNvSpPr txBox="1"/>
          <p:nvPr/>
        </p:nvSpPr>
        <p:spPr>
          <a:xfrm>
            <a:off x="531223" y="5482674"/>
            <a:ext cx="208415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i="1" kern="1200" dirty="0">
                <a:solidFill>
                  <a:schemeClr val="tx1"/>
                </a:solidFill>
                <a:latin typeface="Tw Cen MT"/>
                <a:ea typeface="+mn-ea"/>
                <a:cs typeface="+mn-cs"/>
              </a:rPr>
              <a:t>(Source: Prepared by the authors with data from AQUASTAT)</a:t>
            </a:r>
            <a:endParaRPr lang="en-US" dirty="0"/>
          </a:p>
        </p:txBody>
      </p:sp>
    </p:spTree>
    <p:extLst>
      <p:ext uri="{BB962C8B-B14F-4D97-AF65-F5344CB8AC3E}">
        <p14:creationId xmlns:p14="http://schemas.microsoft.com/office/powerpoint/2010/main" val="4068248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B4EE5-E686-4AC1-B59B-9E38A74D3CB4}"/>
              </a:ext>
            </a:extLst>
          </p:cNvPr>
          <p:cNvSpPr>
            <a:spLocks noGrp="1"/>
          </p:cNvSpPr>
          <p:nvPr>
            <p:ph type="title"/>
          </p:nvPr>
        </p:nvSpPr>
        <p:spPr/>
        <p:txBody>
          <a:bodyPr>
            <a:normAutofit fontScale="90000"/>
          </a:bodyPr>
          <a:lstStyle/>
          <a:p>
            <a:r>
              <a:rPr lang="en-US">
                <a:latin typeface="Tw Cen MT"/>
                <a:cs typeface="Arial"/>
              </a:rPr>
              <a:t>1.1 Trends in Natural Resources </a:t>
            </a:r>
            <a:r>
              <a:rPr lang="en-US">
                <a:latin typeface="TW Cen MT"/>
                <a:cs typeface="Arial"/>
              </a:rPr>
              <a:t>| </a:t>
            </a:r>
            <a:r>
              <a:rPr lang="en-US">
                <a:latin typeface="Tw Cen MT"/>
                <a:cs typeface="Arial"/>
              </a:rPr>
              <a:t>Availability and Demand</a:t>
            </a:r>
          </a:p>
        </p:txBody>
      </p:sp>
      <p:pic>
        <p:nvPicPr>
          <p:cNvPr id="9" name="Content Placeholder 5">
            <a:extLst>
              <a:ext uri="{FF2B5EF4-FFF2-40B4-BE49-F238E27FC236}">
                <a16:creationId xmlns:a16="http://schemas.microsoft.com/office/drawing/2014/main" id="{80574A3C-8411-716C-D7CA-D9CC6A17AD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32005" y="805271"/>
            <a:ext cx="4970471" cy="3247188"/>
          </a:xfrm>
          <a:prstGeom prst="rect">
            <a:avLst/>
          </a:prstGeom>
        </p:spPr>
      </p:pic>
      <p:pic>
        <p:nvPicPr>
          <p:cNvPr id="10" name="Picture 9">
            <a:extLst>
              <a:ext uri="{FF2B5EF4-FFF2-40B4-BE49-F238E27FC236}">
                <a16:creationId xmlns:a16="http://schemas.microsoft.com/office/drawing/2014/main" id="{5D57DE86-A199-A63B-4295-29E65784953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042715" y="4155708"/>
            <a:ext cx="3044288" cy="2240188"/>
          </a:xfrm>
          <a:prstGeom prst="rect">
            <a:avLst/>
          </a:prstGeom>
          <a:ln w="38100">
            <a:solidFill>
              <a:schemeClr val="accent3"/>
            </a:solidFill>
          </a:ln>
        </p:spPr>
      </p:pic>
      <p:pic>
        <p:nvPicPr>
          <p:cNvPr id="11" name="Picture 10">
            <a:extLst>
              <a:ext uri="{FF2B5EF4-FFF2-40B4-BE49-F238E27FC236}">
                <a16:creationId xmlns:a16="http://schemas.microsoft.com/office/drawing/2014/main" id="{D8BFF2CA-18C3-C4C7-763D-DD884C8CA98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678832" y="4155707"/>
            <a:ext cx="3044289" cy="2240189"/>
          </a:xfrm>
          <a:prstGeom prst="rect">
            <a:avLst/>
          </a:prstGeom>
          <a:ln w="38100">
            <a:solidFill>
              <a:schemeClr val="accent1"/>
            </a:solidFill>
          </a:ln>
        </p:spPr>
      </p:pic>
      <p:pic>
        <p:nvPicPr>
          <p:cNvPr id="12" name="Picture 11">
            <a:extLst>
              <a:ext uri="{FF2B5EF4-FFF2-40B4-BE49-F238E27FC236}">
                <a16:creationId xmlns:a16="http://schemas.microsoft.com/office/drawing/2014/main" id="{1F4D7CE3-AC9A-6454-5D50-F4407077DED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841781" y="4155706"/>
            <a:ext cx="3092999" cy="2240187"/>
          </a:xfrm>
          <a:prstGeom prst="rect">
            <a:avLst/>
          </a:prstGeom>
          <a:ln w="38100">
            <a:solidFill>
              <a:schemeClr val="accent5"/>
            </a:solidFill>
          </a:ln>
        </p:spPr>
      </p:pic>
      <p:sp>
        <p:nvSpPr>
          <p:cNvPr id="32" name="Rectangle 31">
            <a:extLst>
              <a:ext uri="{FF2B5EF4-FFF2-40B4-BE49-F238E27FC236}">
                <a16:creationId xmlns:a16="http://schemas.microsoft.com/office/drawing/2014/main" id="{D9834C89-3250-CAB3-8475-F58E81870983}"/>
              </a:ext>
            </a:extLst>
          </p:cNvPr>
          <p:cNvSpPr/>
          <p:nvPr/>
        </p:nvSpPr>
        <p:spPr>
          <a:xfrm>
            <a:off x="9781072" y="805271"/>
            <a:ext cx="2233947" cy="111532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ENERGY </a:t>
            </a:r>
          </a:p>
          <a:p>
            <a:pPr algn="ctr"/>
            <a:r>
              <a:rPr lang="en-US" sz="2800" dirty="0"/>
              <a:t>USE</a:t>
            </a:r>
          </a:p>
        </p:txBody>
      </p:sp>
      <p:pic>
        <p:nvPicPr>
          <p:cNvPr id="6" name="Content Placeholder 5">
            <a:extLst>
              <a:ext uri="{FF2B5EF4-FFF2-40B4-BE49-F238E27FC236}">
                <a16:creationId xmlns:a16="http://schemas.microsoft.com/office/drawing/2014/main" id="{5F14D60A-D7C3-D75E-68C6-8944A6B8E206}"/>
              </a:ext>
            </a:extLst>
          </p:cNvPr>
          <p:cNvPicPr>
            <a:picLocks noGrp="1" noChangeAspect="1"/>
          </p:cNvPicPr>
          <p:nvPr>
            <p:ph idx="1"/>
          </p:nvPr>
        </p:nvPicPr>
        <p:blipFill rotWithShape="1">
          <a:blip r:embed="rId7" cstate="screen">
            <a:extLst>
              <a:ext uri="{28A0092B-C50C-407E-A947-70E740481C1C}">
                <a14:useLocalDpi xmlns:a14="http://schemas.microsoft.com/office/drawing/2010/main"/>
              </a:ext>
            </a:extLst>
          </a:blip>
          <a:srcRect/>
          <a:stretch/>
        </p:blipFill>
        <p:spPr>
          <a:xfrm>
            <a:off x="534950" y="2246891"/>
            <a:ext cx="3744227" cy="1588169"/>
          </a:xfrm>
        </p:spPr>
      </p:pic>
      <p:grpSp>
        <p:nvGrpSpPr>
          <p:cNvPr id="7" name="Group 6">
            <a:extLst>
              <a:ext uri="{FF2B5EF4-FFF2-40B4-BE49-F238E27FC236}">
                <a16:creationId xmlns:a16="http://schemas.microsoft.com/office/drawing/2014/main" id="{D3215E87-3C05-F821-531E-E756E14928B9}"/>
              </a:ext>
            </a:extLst>
          </p:cNvPr>
          <p:cNvGrpSpPr/>
          <p:nvPr/>
        </p:nvGrpSpPr>
        <p:grpSpPr>
          <a:xfrm>
            <a:off x="534950" y="2179514"/>
            <a:ext cx="3744227" cy="1655546"/>
            <a:chOff x="211756" y="2387065"/>
            <a:chExt cx="3744227" cy="1655546"/>
          </a:xfrm>
        </p:grpSpPr>
        <p:sp>
          <p:nvSpPr>
            <p:cNvPr id="8" name="Rectangle 7">
              <a:extLst>
                <a:ext uri="{FF2B5EF4-FFF2-40B4-BE49-F238E27FC236}">
                  <a16:creationId xmlns:a16="http://schemas.microsoft.com/office/drawing/2014/main" id="{E34DFF12-8841-B8DF-2A3A-5F0C09A02B54}"/>
                </a:ext>
              </a:extLst>
            </p:cNvPr>
            <p:cNvSpPr/>
            <p:nvPr/>
          </p:nvSpPr>
          <p:spPr>
            <a:xfrm>
              <a:off x="211756" y="2387065"/>
              <a:ext cx="3744227" cy="1655546"/>
            </a:xfrm>
            <a:prstGeom prst="rect">
              <a:avLst/>
            </a:prstGeom>
            <a:noFill/>
            <a:ln w="3810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13" name="Rectangle 12">
              <a:extLst>
                <a:ext uri="{FF2B5EF4-FFF2-40B4-BE49-F238E27FC236}">
                  <a16:creationId xmlns:a16="http://schemas.microsoft.com/office/drawing/2014/main" id="{D212FF90-49B9-5DD1-1D0A-3584E57E6962}"/>
                </a:ext>
              </a:extLst>
            </p:cNvPr>
            <p:cNvSpPr/>
            <p:nvPr/>
          </p:nvSpPr>
          <p:spPr>
            <a:xfrm>
              <a:off x="2637322" y="2964581"/>
              <a:ext cx="452387" cy="375386"/>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CBD82F2-F1E0-5F2D-8903-D3FB476445BD}"/>
                </a:ext>
              </a:extLst>
            </p:cNvPr>
            <p:cNvSpPr/>
            <p:nvPr/>
          </p:nvSpPr>
          <p:spPr>
            <a:xfrm>
              <a:off x="2829826" y="3022333"/>
              <a:ext cx="182880" cy="105878"/>
            </a:xfrm>
            <a:prstGeom prst="ellipse">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97175469-72BA-2234-3ED6-EA98C9C00472}"/>
              </a:ext>
            </a:extLst>
          </p:cNvPr>
          <p:cNvSpPr txBox="1"/>
          <p:nvPr/>
        </p:nvSpPr>
        <p:spPr>
          <a:xfrm>
            <a:off x="1790836" y="1717849"/>
            <a:ext cx="1169680" cy="461665"/>
          </a:xfrm>
          <a:prstGeom prst="rect">
            <a:avLst/>
          </a:prstGeom>
          <a:noFill/>
        </p:spPr>
        <p:txBody>
          <a:bodyPr wrap="square" rtlCol="0">
            <a:spAutoFit/>
          </a:bodyPr>
          <a:lstStyle/>
          <a:p>
            <a:r>
              <a:rPr lang="en-US" sz="2400" b="1" dirty="0">
                <a:solidFill>
                  <a:schemeClr val="accent1"/>
                </a:solidFill>
                <a:latin typeface="Tw Cen MT" panose="020B0602020104020603" pitchFamily="34" charset="0"/>
              </a:rPr>
              <a:t>World</a:t>
            </a:r>
          </a:p>
        </p:txBody>
      </p:sp>
      <p:sp>
        <p:nvSpPr>
          <p:cNvPr id="16" name="TextBox 15">
            <a:extLst>
              <a:ext uri="{FF2B5EF4-FFF2-40B4-BE49-F238E27FC236}">
                <a16:creationId xmlns:a16="http://schemas.microsoft.com/office/drawing/2014/main" id="{FA415813-0EE5-DD05-BE6D-9D18E1C8DF97}"/>
              </a:ext>
            </a:extLst>
          </p:cNvPr>
          <p:cNvSpPr txBox="1"/>
          <p:nvPr/>
        </p:nvSpPr>
        <p:spPr>
          <a:xfrm>
            <a:off x="2493162" y="2271227"/>
            <a:ext cx="1684641" cy="461665"/>
          </a:xfrm>
          <a:prstGeom prst="rect">
            <a:avLst/>
          </a:prstGeom>
          <a:noFill/>
        </p:spPr>
        <p:txBody>
          <a:bodyPr wrap="square" rtlCol="0">
            <a:spAutoFit/>
          </a:bodyPr>
          <a:lstStyle/>
          <a:p>
            <a:r>
              <a:rPr lang="en-US" sz="2400" b="1" dirty="0">
                <a:solidFill>
                  <a:schemeClr val="accent5"/>
                </a:solidFill>
                <a:latin typeface="Tw Cen MT" panose="020B0602020104020603" pitchFamily="34" charset="0"/>
              </a:rPr>
              <a:t>South Asia</a:t>
            </a:r>
          </a:p>
        </p:txBody>
      </p:sp>
      <p:sp>
        <p:nvSpPr>
          <p:cNvPr id="17" name="TextBox 16">
            <a:extLst>
              <a:ext uri="{FF2B5EF4-FFF2-40B4-BE49-F238E27FC236}">
                <a16:creationId xmlns:a16="http://schemas.microsoft.com/office/drawing/2014/main" id="{4CA20957-0881-D27D-F1F4-C78A41B23459}"/>
              </a:ext>
            </a:extLst>
          </p:cNvPr>
          <p:cNvSpPr txBox="1"/>
          <p:nvPr/>
        </p:nvSpPr>
        <p:spPr>
          <a:xfrm>
            <a:off x="3373984" y="2668072"/>
            <a:ext cx="1097697" cy="461665"/>
          </a:xfrm>
          <a:prstGeom prst="rect">
            <a:avLst/>
          </a:prstGeom>
          <a:noFill/>
        </p:spPr>
        <p:txBody>
          <a:bodyPr wrap="square" rtlCol="0">
            <a:spAutoFit/>
          </a:bodyPr>
          <a:lstStyle/>
          <a:p>
            <a:r>
              <a:rPr lang="en-US" sz="2400" b="1" dirty="0">
                <a:solidFill>
                  <a:schemeClr val="accent3"/>
                </a:solidFill>
                <a:latin typeface="Tw Cen MT" panose="020B0602020104020603" pitchFamily="34" charset="0"/>
              </a:rPr>
              <a:t>Nepal</a:t>
            </a:r>
          </a:p>
        </p:txBody>
      </p:sp>
      <p:sp>
        <p:nvSpPr>
          <p:cNvPr id="18" name="TextBox 17">
            <a:extLst>
              <a:ext uri="{FF2B5EF4-FFF2-40B4-BE49-F238E27FC236}">
                <a16:creationId xmlns:a16="http://schemas.microsoft.com/office/drawing/2014/main" id="{B4E8A2AF-AB5D-6A32-0CC9-1E507BD4BD96}"/>
              </a:ext>
            </a:extLst>
          </p:cNvPr>
          <p:cNvSpPr txBox="1"/>
          <p:nvPr/>
        </p:nvSpPr>
        <p:spPr>
          <a:xfrm>
            <a:off x="531223" y="5482674"/>
            <a:ext cx="208415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i="1" kern="1200" dirty="0">
                <a:solidFill>
                  <a:schemeClr val="tx1"/>
                </a:solidFill>
                <a:latin typeface="Tw Cen MT"/>
                <a:ea typeface="+mn-ea"/>
                <a:cs typeface="+mn-cs"/>
              </a:rPr>
              <a:t>(Source: Prepared by the authors with data from AQUASTAT)</a:t>
            </a:r>
            <a:endParaRPr lang="en-US" dirty="0"/>
          </a:p>
        </p:txBody>
      </p:sp>
    </p:spTree>
    <p:extLst>
      <p:ext uri="{BB962C8B-B14F-4D97-AF65-F5344CB8AC3E}">
        <p14:creationId xmlns:p14="http://schemas.microsoft.com/office/powerpoint/2010/main" val="452408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B4EE5-E686-4AC1-B59B-9E38A74D3CB4}"/>
              </a:ext>
            </a:extLst>
          </p:cNvPr>
          <p:cNvSpPr>
            <a:spLocks noGrp="1"/>
          </p:cNvSpPr>
          <p:nvPr>
            <p:ph type="title"/>
          </p:nvPr>
        </p:nvSpPr>
        <p:spPr/>
        <p:txBody>
          <a:bodyPr>
            <a:normAutofit fontScale="90000"/>
          </a:bodyPr>
          <a:lstStyle/>
          <a:p>
            <a:r>
              <a:rPr lang="en-US" dirty="0">
                <a:latin typeface="Tw Cen MT"/>
                <a:cs typeface="Arial"/>
              </a:rPr>
              <a:t>1.1 Trends in Natural Resources </a:t>
            </a:r>
            <a:r>
              <a:rPr lang="en-US" dirty="0">
                <a:latin typeface="TW Cen MT"/>
                <a:cs typeface="Arial"/>
              </a:rPr>
              <a:t>| </a:t>
            </a:r>
            <a:r>
              <a:rPr lang="en-US" dirty="0">
                <a:latin typeface="Tw Cen MT"/>
                <a:cs typeface="Arial"/>
              </a:rPr>
              <a:t>Availability and Demand</a:t>
            </a:r>
          </a:p>
        </p:txBody>
      </p:sp>
      <p:sp>
        <p:nvSpPr>
          <p:cNvPr id="12" name="Rectangle 11">
            <a:extLst>
              <a:ext uri="{FF2B5EF4-FFF2-40B4-BE49-F238E27FC236}">
                <a16:creationId xmlns:a16="http://schemas.microsoft.com/office/drawing/2014/main" id="{DD61816C-B33D-183D-E754-1B336CB97E3D}"/>
              </a:ext>
            </a:extLst>
          </p:cNvPr>
          <p:cNvSpPr/>
          <p:nvPr/>
        </p:nvSpPr>
        <p:spPr>
          <a:xfrm>
            <a:off x="9781072" y="819017"/>
            <a:ext cx="2233947" cy="160693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LAND RESOURCES AVAILABILITY</a:t>
            </a:r>
          </a:p>
        </p:txBody>
      </p:sp>
      <p:pic>
        <p:nvPicPr>
          <p:cNvPr id="13" name="Content Placeholder 8">
            <a:extLst>
              <a:ext uri="{FF2B5EF4-FFF2-40B4-BE49-F238E27FC236}">
                <a16:creationId xmlns:a16="http://schemas.microsoft.com/office/drawing/2014/main" id="{9D98ACAF-C247-3D2C-E0DB-1CDEC019D51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01178" y="792138"/>
            <a:ext cx="4961433" cy="3267625"/>
          </a:xfrm>
          <a:prstGeom prst="rect">
            <a:avLst/>
          </a:prstGeom>
        </p:spPr>
      </p:pic>
      <p:pic>
        <p:nvPicPr>
          <p:cNvPr id="14" name="Picture 13">
            <a:extLst>
              <a:ext uri="{FF2B5EF4-FFF2-40B4-BE49-F238E27FC236}">
                <a16:creationId xmlns:a16="http://schemas.microsoft.com/office/drawing/2014/main" id="{45763A1B-992D-3E7D-0396-B3987F83CB6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860774" y="4155707"/>
            <a:ext cx="3044288" cy="2250299"/>
          </a:xfrm>
          <a:prstGeom prst="rect">
            <a:avLst/>
          </a:prstGeom>
          <a:ln w="38100">
            <a:solidFill>
              <a:schemeClr val="accent5"/>
            </a:solidFill>
          </a:ln>
        </p:spPr>
      </p:pic>
      <p:pic>
        <p:nvPicPr>
          <p:cNvPr id="15" name="Picture 14">
            <a:extLst>
              <a:ext uri="{FF2B5EF4-FFF2-40B4-BE49-F238E27FC236}">
                <a16:creationId xmlns:a16="http://schemas.microsoft.com/office/drawing/2014/main" id="{538EB859-8D38-2022-5A26-38C7FD7BB17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83255" y="4144520"/>
            <a:ext cx="3139866" cy="2261484"/>
          </a:xfrm>
          <a:prstGeom prst="rect">
            <a:avLst/>
          </a:prstGeom>
          <a:ln w="38100">
            <a:solidFill>
              <a:schemeClr val="accent1"/>
            </a:solidFill>
          </a:ln>
        </p:spPr>
      </p:pic>
      <p:pic>
        <p:nvPicPr>
          <p:cNvPr id="16" name="Picture 15">
            <a:extLst>
              <a:ext uri="{FF2B5EF4-FFF2-40B4-BE49-F238E27FC236}">
                <a16:creationId xmlns:a16="http://schemas.microsoft.com/office/drawing/2014/main" id="{348A876A-5518-1C66-31E5-C28E2B420F1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042715" y="4144520"/>
            <a:ext cx="3079896" cy="2261486"/>
          </a:xfrm>
          <a:prstGeom prst="rect">
            <a:avLst/>
          </a:prstGeom>
          <a:ln w="38100">
            <a:solidFill>
              <a:schemeClr val="accent3"/>
            </a:solidFill>
          </a:ln>
        </p:spPr>
      </p:pic>
      <p:sp>
        <p:nvSpPr>
          <p:cNvPr id="18" name="TextBox 17">
            <a:extLst>
              <a:ext uri="{FF2B5EF4-FFF2-40B4-BE49-F238E27FC236}">
                <a16:creationId xmlns:a16="http://schemas.microsoft.com/office/drawing/2014/main" id="{97E4AA62-8BA3-3CF9-8658-CB87193930FB}"/>
              </a:ext>
            </a:extLst>
          </p:cNvPr>
          <p:cNvSpPr txBox="1"/>
          <p:nvPr/>
        </p:nvSpPr>
        <p:spPr>
          <a:xfrm>
            <a:off x="531223" y="5205675"/>
            <a:ext cx="1914379"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i="1" kern="1200" dirty="0">
                <a:solidFill>
                  <a:schemeClr val="tx1"/>
                </a:solidFill>
                <a:latin typeface="Tw Cen MT"/>
                <a:ea typeface="+mn-ea"/>
                <a:cs typeface="+mn-cs"/>
              </a:rPr>
              <a:t>(Source: Prepared by the authors with data from AQUASTAT)</a:t>
            </a:r>
            <a:endParaRPr lang="en-US" dirty="0"/>
          </a:p>
        </p:txBody>
      </p:sp>
      <p:pic>
        <p:nvPicPr>
          <p:cNvPr id="21" name="Content Placeholder 5">
            <a:extLst>
              <a:ext uri="{FF2B5EF4-FFF2-40B4-BE49-F238E27FC236}">
                <a16:creationId xmlns:a16="http://schemas.microsoft.com/office/drawing/2014/main" id="{38BC247B-071B-028E-EEE0-BAE9C4332CC2}"/>
              </a:ext>
            </a:extLst>
          </p:cNvPr>
          <p:cNvPicPr>
            <a:picLocks noGrp="1" noChangeAspect="1"/>
          </p:cNvPicPr>
          <p:nvPr>
            <p:ph idx="1"/>
          </p:nvPr>
        </p:nvPicPr>
        <p:blipFill rotWithShape="1">
          <a:blip r:embed="rId7" cstate="screen">
            <a:extLst>
              <a:ext uri="{28A0092B-C50C-407E-A947-70E740481C1C}">
                <a14:useLocalDpi xmlns:a14="http://schemas.microsoft.com/office/drawing/2010/main"/>
              </a:ext>
            </a:extLst>
          </a:blip>
          <a:srcRect/>
          <a:stretch/>
        </p:blipFill>
        <p:spPr>
          <a:xfrm>
            <a:off x="534950" y="2246891"/>
            <a:ext cx="3744227" cy="1588169"/>
          </a:xfrm>
        </p:spPr>
      </p:pic>
      <p:grpSp>
        <p:nvGrpSpPr>
          <p:cNvPr id="22" name="Group 21">
            <a:extLst>
              <a:ext uri="{FF2B5EF4-FFF2-40B4-BE49-F238E27FC236}">
                <a16:creationId xmlns:a16="http://schemas.microsoft.com/office/drawing/2014/main" id="{60DD76D4-0F69-9B0B-2CF0-04FF0C2AB296}"/>
              </a:ext>
            </a:extLst>
          </p:cNvPr>
          <p:cNvGrpSpPr/>
          <p:nvPr/>
        </p:nvGrpSpPr>
        <p:grpSpPr>
          <a:xfrm>
            <a:off x="534950" y="2179514"/>
            <a:ext cx="3744227" cy="1655546"/>
            <a:chOff x="211756" y="2387065"/>
            <a:chExt cx="3744227" cy="1655546"/>
          </a:xfrm>
        </p:grpSpPr>
        <p:sp>
          <p:nvSpPr>
            <p:cNvPr id="23" name="Rectangle 22">
              <a:extLst>
                <a:ext uri="{FF2B5EF4-FFF2-40B4-BE49-F238E27FC236}">
                  <a16:creationId xmlns:a16="http://schemas.microsoft.com/office/drawing/2014/main" id="{4125D228-9743-7C27-84AA-68EC529D9D3F}"/>
                </a:ext>
              </a:extLst>
            </p:cNvPr>
            <p:cNvSpPr/>
            <p:nvPr/>
          </p:nvSpPr>
          <p:spPr>
            <a:xfrm>
              <a:off x="211756" y="2387065"/>
              <a:ext cx="3744227" cy="1655546"/>
            </a:xfrm>
            <a:prstGeom prst="rect">
              <a:avLst/>
            </a:prstGeom>
            <a:noFill/>
            <a:ln w="3810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4" name="Rectangle 23">
              <a:extLst>
                <a:ext uri="{FF2B5EF4-FFF2-40B4-BE49-F238E27FC236}">
                  <a16:creationId xmlns:a16="http://schemas.microsoft.com/office/drawing/2014/main" id="{0199C49D-93E3-CB65-54AB-61B50345EAF8}"/>
                </a:ext>
              </a:extLst>
            </p:cNvPr>
            <p:cNvSpPr/>
            <p:nvPr/>
          </p:nvSpPr>
          <p:spPr>
            <a:xfrm>
              <a:off x="2637322" y="2964581"/>
              <a:ext cx="452387" cy="375386"/>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3E1E7647-6B23-BF3A-752E-C65FFA9D1A3F}"/>
                </a:ext>
              </a:extLst>
            </p:cNvPr>
            <p:cNvSpPr/>
            <p:nvPr/>
          </p:nvSpPr>
          <p:spPr>
            <a:xfrm>
              <a:off x="2829826" y="3022333"/>
              <a:ext cx="182880" cy="105878"/>
            </a:xfrm>
            <a:prstGeom prst="ellipse">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6873795D-0DF7-FF3D-7AA3-1F75F9289A3C}"/>
              </a:ext>
            </a:extLst>
          </p:cNvPr>
          <p:cNvSpPr txBox="1"/>
          <p:nvPr/>
        </p:nvSpPr>
        <p:spPr>
          <a:xfrm>
            <a:off x="1790836" y="1717849"/>
            <a:ext cx="1169680" cy="461665"/>
          </a:xfrm>
          <a:prstGeom prst="rect">
            <a:avLst/>
          </a:prstGeom>
          <a:noFill/>
        </p:spPr>
        <p:txBody>
          <a:bodyPr wrap="square" rtlCol="0">
            <a:spAutoFit/>
          </a:bodyPr>
          <a:lstStyle/>
          <a:p>
            <a:r>
              <a:rPr lang="en-US" sz="2400" b="1" dirty="0">
                <a:solidFill>
                  <a:schemeClr val="accent1"/>
                </a:solidFill>
                <a:latin typeface="Tw Cen MT" panose="020B0602020104020603" pitchFamily="34" charset="0"/>
              </a:rPr>
              <a:t>World</a:t>
            </a:r>
          </a:p>
        </p:txBody>
      </p:sp>
      <p:sp>
        <p:nvSpPr>
          <p:cNvPr id="27" name="TextBox 26">
            <a:extLst>
              <a:ext uri="{FF2B5EF4-FFF2-40B4-BE49-F238E27FC236}">
                <a16:creationId xmlns:a16="http://schemas.microsoft.com/office/drawing/2014/main" id="{AA7A3D3B-792F-7543-585A-35499EA78F0C}"/>
              </a:ext>
            </a:extLst>
          </p:cNvPr>
          <p:cNvSpPr txBox="1"/>
          <p:nvPr/>
        </p:nvSpPr>
        <p:spPr>
          <a:xfrm>
            <a:off x="2493162" y="2271227"/>
            <a:ext cx="1684641" cy="461665"/>
          </a:xfrm>
          <a:prstGeom prst="rect">
            <a:avLst/>
          </a:prstGeom>
          <a:noFill/>
        </p:spPr>
        <p:txBody>
          <a:bodyPr wrap="square" rtlCol="0">
            <a:spAutoFit/>
          </a:bodyPr>
          <a:lstStyle/>
          <a:p>
            <a:r>
              <a:rPr lang="en-US" sz="2400" b="1" dirty="0">
                <a:solidFill>
                  <a:schemeClr val="accent5"/>
                </a:solidFill>
                <a:latin typeface="Tw Cen MT" panose="020B0602020104020603" pitchFamily="34" charset="0"/>
              </a:rPr>
              <a:t>South Asia</a:t>
            </a:r>
          </a:p>
        </p:txBody>
      </p:sp>
      <p:sp>
        <p:nvSpPr>
          <p:cNvPr id="28" name="TextBox 27">
            <a:extLst>
              <a:ext uri="{FF2B5EF4-FFF2-40B4-BE49-F238E27FC236}">
                <a16:creationId xmlns:a16="http://schemas.microsoft.com/office/drawing/2014/main" id="{6CB1909D-929D-DC5D-8BDE-20ADC293D924}"/>
              </a:ext>
            </a:extLst>
          </p:cNvPr>
          <p:cNvSpPr txBox="1"/>
          <p:nvPr/>
        </p:nvSpPr>
        <p:spPr>
          <a:xfrm>
            <a:off x="3373984" y="2668072"/>
            <a:ext cx="1097697" cy="461665"/>
          </a:xfrm>
          <a:prstGeom prst="rect">
            <a:avLst/>
          </a:prstGeom>
          <a:noFill/>
        </p:spPr>
        <p:txBody>
          <a:bodyPr wrap="square" rtlCol="0">
            <a:spAutoFit/>
          </a:bodyPr>
          <a:lstStyle/>
          <a:p>
            <a:r>
              <a:rPr lang="en-US" sz="2400" b="1" dirty="0">
                <a:solidFill>
                  <a:schemeClr val="accent3"/>
                </a:solidFill>
                <a:latin typeface="Tw Cen MT" panose="020B0602020104020603" pitchFamily="34" charset="0"/>
              </a:rPr>
              <a:t>Nepal</a:t>
            </a:r>
          </a:p>
        </p:txBody>
      </p:sp>
    </p:spTree>
    <p:extLst>
      <p:ext uri="{BB962C8B-B14F-4D97-AF65-F5344CB8AC3E}">
        <p14:creationId xmlns:p14="http://schemas.microsoft.com/office/powerpoint/2010/main" val="255005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B4EE5-E686-4AC1-B59B-9E38A74D3CB4}"/>
              </a:ext>
            </a:extLst>
          </p:cNvPr>
          <p:cNvSpPr>
            <a:spLocks noGrp="1"/>
          </p:cNvSpPr>
          <p:nvPr>
            <p:ph type="title"/>
          </p:nvPr>
        </p:nvSpPr>
        <p:spPr/>
        <p:txBody>
          <a:bodyPr>
            <a:normAutofit fontScale="90000"/>
          </a:bodyPr>
          <a:lstStyle/>
          <a:p>
            <a:r>
              <a:rPr lang="en-US" dirty="0">
                <a:latin typeface="Tw Cen MT"/>
                <a:cs typeface="Arial"/>
              </a:rPr>
              <a:t>1.1 Trends in Natural Resources | Availability and Demand</a:t>
            </a:r>
          </a:p>
        </p:txBody>
      </p:sp>
      <p:pic>
        <p:nvPicPr>
          <p:cNvPr id="5" name="Picture 4">
            <a:extLst>
              <a:ext uri="{FF2B5EF4-FFF2-40B4-BE49-F238E27FC236}">
                <a16:creationId xmlns:a16="http://schemas.microsoft.com/office/drawing/2014/main" id="{BC1FB1FE-8E57-465B-B587-7A98991EE7A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19675" y="4263995"/>
            <a:ext cx="3044288" cy="2214064"/>
          </a:xfrm>
          <a:prstGeom prst="rect">
            <a:avLst/>
          </a:prstGeom>
          <a:ln w="38100">
            <a:solidFill>
              <a:schemeClr val="accent5"/>
            </a:solidFill>
          </a:ln>
        </p:spPr>
      </p:pic>
      <p:pic>
        <p:nvPicPr>
          <p:cNvPr id="10" name="Picture 9">
            <a:extLst>
              <a:ext uri="{FF2B5EF4-FFF2-40B4-BE49-F238E27FC236}">
                <a16:creationId xmlns:a16="http://schemas.microsoft.com/office/drawing/2014/main" id="{2730F6D3-4EA9-57C0-5280-7BC06A9FA96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72075" y="4263995"/>
            <a:ext cx="3044288" cy="2216075"/>
          </a:xfrm>
          <a:prstGeom prst="rect">
            <a:avLst/>
          </a:prstGeom>
          <a:ln w="38100">
            <a:solidFill>
              <a:schemeClr val="accent1"/>
            </a:solidFill>
          </a:ln>
        </p:spPr>
      </p:pic>
      <p:pic>
        <p:nvPicPr>
          <p:cNvPr id="11" name="Picture 10">
            <a:extLst>
              <a:ext uri="{FF2B5EF4-FFF2-40B4-BE49-F238E27FC236}">
                <a16:creationId xmlns:a16="http://schemas.microsoft.com/office/drawing/2014/main" id="{AB4ABAC0-7EE6-6C04-D956-D5D23E3C194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079463" y="4247151"/>
            <a:ext cx="3028253" cy="2214064"/>
          </a:xfrm>
          <a:prstGeom prst="rect">
            <a:avLst/>
          </a:prstGeom>
          <a:ln w="38100">
            <a:solidFill>
              <a:schemeClr val="accent3"/>
            </a:solidFill>
          </a:ln>
        </p:spPr>
      </p:pic>
      <p:pic>
        <p:nvPicPr>
          <p:cNvPr id="12" name="Content Placeholder 9">
            <a:extLst>
              <a:ext uri="{FF2B5EF4-FFF2-40B4-BE49-F238E27FC236}">
                <a16:creationId xmlns:a16="http://schemas.microsoft.com/office/drawing/2014/main" id="{EAF0B461-D445-2743-2C06-3F17FCFEDD0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538092" y="843551"/>
            <a:ext cx="4747497" cy="3247188"/>
          </a:xfrm>
          <a:prstGeom prst="rect">
            <a:avLst/>
          </a:prstGeom>
        </p:spPr>
      </p:pic>
      <p:sp>
        <p:nvSpPr>
          <p:cNvPr id="17" name="Rectangle 16">
            <a:extLst>
              <a:ext uri="{FF2B5EF4-FFF2-40B4-BE49-F238E27FC236}">
                <a16:creationId xmlns:a16="http://schemas.microsoft.com/office/drawing/2014/main" id="{ACD99BA7-5000-AD8E-49F5-1F84D1A68ADE}"/>
              </a:ext>
            </a:extLst>
          </p:cNvPr>
          <p:cNvSpPr/>
          <p:nvPr/>
        </p:nvSpPr>
        <p:spPr>
          <a:xfrm>
            <a:off x="9781072" y="915426"/>
            <a:ext cx="2253612" cy="169542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FOREST RESOURCES AVAILABILITY</a:t>
            </a:r>
          </a:p>
        </p:txBody>
      </p:sp>
      <p:pic>
        <p:nvPicPr>
          <p:cNvPr id="20" name="Content Placeholder 5">
            <a:extLst>
              <a:ext uri="{FF2B5EF4-FFF2-40B4-BE49-F238E27FC236}">
                <a16:creationId xmlns:a16="http://schemas.microsoft.com/office/drawing/2014/main" id="{F57F7A46-A8CE-1572-8AA6-174E09652A34}"/>
              </a:ext>
            </a:extLst>
          </p:cNvPr>
          <p:cNvPicPr>
            <a:picLocks noGrp="1" noChangeAspect="1"/>
          </p:cNvPicPr>
          <p:nvPr>
            <p:ph idx="1"/>
          </p:nvPr>
        </p:nvPicPr>
        <p:blipFill rotWithShape="1">
          <a:blip r:embed="rId7" cstate="screen">
            <a:extLst>
              <a:ext uri="{28A0092B-C50C-407E-A947-70E740481C1C}">
                <a14:useLocalDpi xmlns:a14="http://schemas.microsoft.com/office/drawing/2010/main"/>
              </a:ext>
            </a:extLst>
          </a:blip>
          <a:srcRect/>
          <a:stretch/>
        </p:blipFill>
        <p:spPr>
          <a:xfrm>
            <a:off x="534950" y="2246891"/>
            <a:ext cx="3744227" cy="1588169"/>
          </a:xfrm>
        </p:spPr>
      </p:pic>
      <p:grpSp>
        <p:nvGrpSpPr>
          <p:cNvPr id="21" name="Group 20">
            <a:extLst>
              <a:ext uri="{FF2B5EF4-FFF2-40B4-BE49-F238E27FC236}">
                <a16:creationId xmlns:a16="http://schemas.microsoft.com/office/drawing/2014/main" id="{527D7AA9-3DD3-9CED-C3FD-55D47F0C8EB3}"/>
              </a:ext>
            </a:extLst>
          </p:cNvPr>
          <p:cNvGrpSpPr/>
          <p:nvPr/>
        </p:nvGrpSpPr>
        <p:grpSpPr>
          <a:xfrm>
            <a:off x="534950" y="2179514"/>
            <a:ext cx="3744227" cy="1655546"/>
            <a:chOff x="211756" y="2387065"/>
            <a:chExt cx="3744227" cy="1655546"/>
          </a:xfrm>
        </p:grpSpPr>
        <p:sp>
          <p:nvSpPr>
            <p:cNvPr id="22" name="Rectangle 21">
              <a:extLst>
                <a:ext uri="{FF2B5EF4-FFF2-40B4-BE49-F238E27FC236}">
                  <a16:creationId xmlns:a16="http://schemas.microsoft.com/office/drawing/2014/main" id="{B1DC1FC8-4325-C662-4776-E63CD1A4FA5A}"/>
                </a:ext>
              </a:extLst>
            </p:cNvPr>
            <p:cNvSpPr/>
            <p:nvPr/>
          </p:nvSpPr>
          <p:spPr>
            <a:xfrm>
              <a:off x="211756" y="2387065"/>
              <a:ext cx="3744227" cy="1655546"/>
            </a:xfrm>
            <a:prstGeom prst="rect">
              <a:avLst/>
            </a:prstGeom>
            <a:noFill/>
            <a:ln w="3810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3" name="Rectangle 22">
              <a:extLst>
                <a:ext uri="{FF2B5EF4-FFF2-40B4-BE49-F238E27FC236}">
                  <a16:creationId xmlns:a16="http://schemas.microsoft.com/office/drawing/2014/main" id="{A7B86CEA-7C61-8011-35FB-A7F65EF6DEBD}"/>
                </a:ext>
              </a:extLst>
            </p:cNvPr>
            <p:cNvSpPr/>
            <p:nvPr/>
          </p:nvSpPr>
          <p:spPr>
            <a:xfrm>
              <a:off x="2637322" y="2964581"/>
              <a:ext cx="452387" cy="375386"/>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F59D17B-D308-7622-C1EF-34BCA95DF24D}"/>
                </a:ext>
              </a:extLst>
            </p:cNvPr>
            <p:cNvSpPr/>
            <p:nvPr/>
          </p:nvSpPr>
          <p:spPr>
            <a:xfrm>
              <a:off x="2829826" y="3022333"/>
              <a:ext cx="182880" cy="105878"/>
            </a:xfrm>
            <a:prstGeom prst="ellipse">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CDFCA4CD-0925-8392-89CF-114C41672190}"/>
              </a:ext>
            </a:extLst>
          </p:cNvPr>
          <p:cNvSpPr txBox="1"/>
          <p:nvPr/>
        </p:nvSpPr>
        <p:spPr>
          <a:xfrm>
            <a:off x="1790836" y="1717849"/>
            <a:ext cx="1169680" cy="461665"/>
          </a:xfrm>
          <a:prstGeom prst="rect">
            <a:avLst/>
          </a:prstGeom>
          <a:noFill/>
        </p:spPr>
        <p:txBody>
          <a:bodyPr wrap="square" rtlCol="0">
            <a:spAutoFit/>
          </a:bodyPr>
          <a:lstStyle/>
          <a:p>
            <a:r>
              <a:rPr lang="en-US" sz="2400" b="1" dirty="0">
                <a:solidFill>
                  <a:schemeClr val="accent1"/>
                </a:solidFill>
                <a:latin typeface="Tw Cen MT" panose="020B0602020104020603" pitchFamily="34" charset="0"/>
              </a:rPr>
              <a:t>World</a:t>
            </a:r>
          </a:p>
        </p:txBody>
      </p:sp>
      <p:sp>
        <p:nvSpPr>
          <p:cNvPr id="26" name="TextBox 25">
            <a:extLst>
              <a:ext uri="{FF2B5EF4-FFF2-40B4-BE49-F238E27FC236}">
                <a16:creationId xmlns:a16="http://schemas.microsoft.com/office/drawing/2014/main" id="{56F0551D-0991-94C0-BB86-45E25215811F}"/>
              </a:ext>
            </a:extLst>
          </p:cNvPr>
          <p:cNvSpPr txBox="1"/>
          <p:nvPr/>
        </p:nvSpPr>
        <p:spPr>
          <a:xfrm>
            <a:off x="2493162" y="2271227"/>
            <a:ext cx="1684641" cy="461665"/>
          </a:xfrm>
          <a:prstGeom prst="rect">
            <a:avLst/>
          </a:prstGeom>
          <a:noFill/>
        </p:spPr>
        <p:txBody>
          <a:bodyPr wrap="square" rtlCol="0">
            <a:spAutoFit/>
          </a:bodyPr>
          <a:lstStyle/>
          <a:p>
            <a:r>
              <a:rPr lang="en-US" sz="2400" b="1" dirty="0">
                <a:solidFill>
                  <a:schemeClr val="accent5"/>
                </a:solidFill>
                <a:latin typeface="Tw Cen MT" panose="020B0602020104020603" pitchFamily="34" charset="0"/>
              </a:rPr>
              <a:t>South Asia</a:t>
            </a:r>
          </a:p>
        </p:txBody>
      </p:sp>
      <p:sp>
        <p:nvSpPr>
          <p:cNvPr id="27" name="TextBox 26">
            <a:extLst>
              <a:ext uri="{FF2B5EF4-FFF2-40B4-BE49-F238E27FC236}">
                <a16:creationId xmlns:a16="http://schemas.microsoft.com/office/drawing/2014/main" id="{668D4762-AA88-C4CA-A8E1-42E9F460D936}"/>
              </a:ext>
            </a:extLst>
          </p:cNvPr>
          <p:cNvSpPr txBox="1"/>
          <p:nvPr/>
        </p:nvSpPr>
        <p:spPr>
          <a:xfrm>
            <a:off x="3373984" y="2668072"/>
            <a:ext cx="1097697" cy="461665"/>
          </a:xfrm>
          <a:prstGeom prst="rect">
            <a:avLst/>
          </a:prstGeom>
          <a:noFill/>
        </p:spPr>
        <p:txBody>
          <a:bodyPr wrap="square" rtlCol="0">
            <a:spAutoFit/>
          </a:bodyPr>
          <a:lstStyle/>
          <a:p>
            <a:r>
              <a:rPr lang="en-US" sz="2400" b="1" dirty="0">
                <a:solidFill>
                  <a:schemeClr val="accent3"/>
                </a:solidFill>
                <a:latin typeface="Tw Cen MT" panose="020B0602020104020603" pitchFamily="34" charset="0"/>
              </a:rPr>
              <a:t>Nepal</a:t>
            </a:r>
          </a:p>
        </p:txBody>
      </p:sp>
      <p:sp>
        <p:nvSpPr>
          <p:cNvPr id="28" name="TextBox 27">
            <a:extLst>
              <a:ext uri="{FF2B5EF4-FFF2-40B4-BE49-F238E27FC236}">
                <a16:creationId xmlns:a16="http://schemas.microsoft.com/office/drawing/2014/main" id="{2D2E8E03-ABF6-CED9-4332-390F992CFAE8}"/>
              </a:ext>
            </a:extLst>
          </p:cNvPr>
          <p:cNvSpPr txBox="1"/>
          <p:nvPr/>
        </p:nvSpPr>
        <p:spPr>
          <a:xfrm>
            <a:off x="531223" y="5482674"/>
            <a:ext cx="208415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i="1" kern="1200" dirty="0">
                <a:solidFill>
                  <a:schemeClr val="tx1"/>
                </a:solidFill>
                <a:latin typeface="Tw Cen MT"/>
                <a:ea typeface="+mn-ea"/>
                <a:cs typeface="+mn-cs"/>
              </a:rPr>
              <a:t>(Source: Prepared by the authors with data from AQUASTAT)</a:t>
            </a:r>
            <a:endParaRPr lang="en-US" dirty="0"/>
          </a:p>
        </p:txBody>
      </p:sp>
    </p:spTree>
    <p:extLst>
      <p:ext uri="{BB962C8B-B14F-4D97-AF65-F5344CB8AC3E}">
        <p14:creationId xmlns:p14="http://schemas.microsoft.com/office/powerpoint/2010/main" val="2338394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B4205-5EB9-4FBF-B856-2B83D0A71F7B}"/>
              </a:ext>
            </a:extLst>
          </p:cNvPr>
          <p:cNvSpPr>
            <a:spLocks noGrp="1"/>
          </p:cNvSpPr>
          <p:nvPr>
            <p:ph type="title"/>
          </p:nvPr>
        </p:nvSpPr>
        <p:spPr/>
        <p:txBody>
          <a:bodyPr>
            <a:normAutofit fontScale="90000"/>
          </a:bodyPr>
          <a:lstStyle/>
          <a:p>
            <a:r>
              <a:rPr lang="en-US">
                <a:latin typeface="Tw Cen MT"/>
                <a:cs typeface="Arial"/>
              </a:rPr>
              <a:t>1.1 Inequality in WEFE Nexus Resources | Drivers </a:t>
            </a: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185394" y="796630"/>
            <a:ext cx="7806502" cy="5303520"/>
          </a:xfrm>
        </p:spPr>
      </p:pic>
      <p:sp>
        <p:nvSpPr>
          <p:cNvPr id="5" name="Content Placeholder 2">
            <a:extLst>
              <a:ext uri="{FF2B5EF4-FFF2-40B4-BE49-F238E27FC236}">
                <a16:creationId xmlns:a16="http://schemas.microsoft.com/office/drawing/2014/main" id="{0BFE2847-57C5-4A70-8AED-9E3E4D6F0BAE}"/>
              </a:ext>
            </a:extLst>
          </p:cNvPr>
          <p:cNvSpPr txBox="1">
            <a:spLocks/>
          </p:cNvSpPr>
          <p:nvPr/>
        </p:nvSpPr>
        <p:spPr>
          <a:xfrm>
            <a:off x="468086" y="6066790"/>
            <a:ext cx="11212285" cy="51380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700" i="1"/>
              <a:t>Figure: A regional WEF Nexus conceptual and methodological framework. (Source: </a:t>
            </a:r>
            <a:r>
              <a:rPr lang="en-US" sz="1700" i="1" err="1"/>
              <a:t>Nhamo</a:t>
            </a:r>
            <a:r>
              <a:rPr lang="en-US" sz="1700" i="1"/>
              <a:t> et al., 2018)</a:t>
            </a:r>
          </a:p>
        </p:txBody>
      </p:sp>
    </p:spTree>
    <p:extLst>
      <p:ext uri="{BB962C8B-B14F-4D97-AF65-F5344CB8AC3E}">
        <p14:creationId xmlns:p14="http://schemas.microsoft.com/office/powerpoint/2010/main" val="4048620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B4205-5EB9-4FBF-B856-2B83D0A71F7B}"/>
              </a:ext>
            </a:extLst>
          </p:cNvPr>
          <p:cNvSpPr>
            <a:spLocks noGrp="1"/>
          </p:cNvSpPr>
          <p:nvPr>
            <p:ph type="title"/>
          </p:nvPr>
        </p:nvSpPr>
        <p:spPr/>
        <p:txBody>
          <a:bodyPr>
            <a:normAutofit fontScale="90000"/>
          </a:bodyPr>
          <a:lstStyle/>
          <a:p>
            <a:r>
              <a:rPr lang="en-US" dirty="0">
                <a:latin typeface="Tw Cen MT"/>
                <a:cs typeface="Arial"/>
              </a:rPr>
              <a:t>1.1 Inequality in WEFE Nexus Resources | Access</a:t>
            </a:r>
          </a:p>
        </p:txBody>
      </p:sp>
      <p:sp>
        <p:nvSpPr>
          <p:cNvPr id="3" name="Content Placeholder 2">
            <a:extLst>
              <a:ext uri="{FF2B5EF4-FFF2-40B4-BE49-F238E27FC236}">
                <a16:creationId xmlns:a16="http://schemas.microsoft.com/office/drawing/2014/main" id="{DDA8FE6F-68DE-45D7-B82E-792E82D2B02B}"/>
              </a:ext>
            </a:extLst>
          </p:cNvPr>
          <p:cNvSpPr>
            <a:spLocks noGrp="1"/>
          </p:cNvSpPr>
          <p:nvPr>
            <p:ph idx="1"/>
          </p:nvPr>
        </p:nvSpPr>
        <p:spPr>
          <a:xfrm>
            <a:off x="531224" y="895159"/>
            <a:ext cx="6418216" cy="5392430"/>
          </a:xfrm>
          <a:solidFill>
            <a:schemeClr val="accent3">
              <a:lumMod val="20000"/>
              <a:lumOff val="80000"/>
            </a:schemeClr>
          </a:solidFill>
        </p:spPr>
        <p:txBody>
          <a:bodyPr>
            <a:normAutofit/>
          </a:bodyPr>
          <a:lstStyle/>
          <a:p>
            <a:r>
              <a:rPr lang="en-US" b="1" dirty="0">
                <a:solidFill>
                  <a:schemeClr val="accent5"/>
                </a:solidFill>
                <a:ea typeface="+mn-lt"/>
                <a:cs typeface="+mn-lt"/>
              </a:rPr>
              <a:t>Inequality in access </a:t>
            </a:r>
            <a:r>
              <a:rPr lang="en-US" dirty="0">
                <a:ea typeface="+mn-lt"/>
                <a:cs typeface="+mn-lt"/>
              </a:rPr>
              <a:t>to natural resources is frequently mediated by gender, social class &amp; economic class.</a:t>
            </a:r>
          </a:p>
          <a:p>
            <a:r>
              <a:rPr lang="en-US" b="1" dirty="0">
                <a:ea typeface="+mn-lt"/>
                <a:cs typeface="+mn-lt"/>
              </a:rPr>
              <a:t>Gender</a:t>
            </a:r>
            <a:r>
              <a:rPr lang="en-US" dirty="0">
                <a:ea typeface="+mn-lt"/>
                <a:cs typeface="+mn-lt"/>
              </a:rPr>
              <a:t>: Women have major roles in land use for food security, income generation and household resources; however, women make up only 13.8% of landholders globally (IUCN). </a:t>
            </a:r>
            <a:endParaRPr lang="en-US" dirty="0">
              <a:ea typeface="Calibri" panose="020F0502020204030204"/>
              <a:cs typeface="Calibri" panose="020F0502020204030204"/>
            </a:endParaRPr>
          </a:p>
          <a:p>
            <a:r>
              <a:rPr lang="en-US" b="1" dirty="0">
                <a:ea typeface="+mn-lt"/>
                <a:cs typeface="+mn-lt"/>
              </a:rPr>
              <a:t>Wealth</a:t>
            </a:r>
            <a:r>
              <a:rPr lang="en-US" dirty="0">
                <a:ea typeface="+mn-lt"/>
                <a:cs typeface="+mn-lt"/>
              </a:rPr>
              <a:t>: Wealthy individuals often have greater access to land ownership than the poor, leading to unequal distribution of land-based wealth. </a:t>
            </a:r>
          </a:p>
          <a:p>
            <a:r>
              <a:rPr lang="en-US" b="1" dirty="0">
                <a:ea typeface="+mn-lt"/>
                <a:cs typeface="+mn-lt"/>
              </a:rPr>
              <a:t>Social hierarchy</a:t>
            </a:r>
            <a:r>
              <a:rPr lang="en-US" dirty="0">
                <a:ea typeface="+mn-lt"/>
                <a:cs typeface="+mn-lt"/>
              </a:rPr>
              <a:t>: Dominant groups (e.g., ethnicity) often have greater control over land &amp; natural resources. </a:t>
            </a:r>
            <a:endParaRPr lang="en-US" dirty="0">
              <a:ea typeface="Calibri" panose="020F0502020204030204"/>
              <a:cs typeface="Calibri" panose="020F0502020204030204"/>
            </a:endParaRPr>
          </a:p>
        </p:txBody>
      </p:sp>
      <p:sp>
        <p:nvSpPr>
          <p:cNvPr id="4" name="Content Placeholder 2">
            <a:extLst>
              <a:ext uri="{FF2B5EF4-FFF2-40B4-BE49-F238E27FC236}">
                <a16:creationId xmlns:a16="http://schemas.microsoft.com/office/drawing/2014/main" id="{2114F238-9B26-2F32-50D5-CC5AEB217D7B}"/>
              </a:ext>
            </a:extLst>
          </p:cNvPr>
          <p:cNvSpPr txBox="1">
            <a:spLocks/>
          </p:cNvSpPr>
          <p:nvPr/>
        </p:nvSpPr>
        <p:spPr>
          <a:xfrm>
            <a:off x="7132320" y="895159"/>
            <a:ext cx="4892040" cy="5392430"/>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mn-lt"/>
                <a:ea typeface="+mn-lt"/>
                <a:cs typeface="+mn-lt"/>
              </a:rPr>
              <a:t>Unequal access can </a:t>
            </a:r>
            <a:r>
              <a:rPr lang="en-US" b="1" dirty="0">
                <a:solidFill>
                  <a:schemeClr val="accent5"/>
                </a:solidFill>
                <a:latin typeface="+mn-lt"/>
                <a:ea typeface="+mn-lt"/>
                <a:cs typeface="+mn-lt"/>
              </a:rPr>
              <a:t>exacerbate existing social inequalities and limit opportunities for vulnerable groups</a:t>
            </a:r>
            <a:r>
              <a:rPr lang="en-US" dirty="0">
                <a:solidFill>
                  <a:schemeClr val="accent5"/>
                </a:solidFill>
                <a:latin typeface="+mn-lt"/>
                <a:ea typeface="+mn-lt"/>
                <a:cs typeface="+mn-lt"/>
              </a:rPr>
              <a:t>.</a:t>
            </a:r>
            <a:endParaRPr lang="en-US" dirty="0">
              <a:solidFill>
                <a:schemeClr val="accent5"/>
              </a:solidFill>
              <a:latin typeface="+mn-lt"/>
            </a:endParaRPr>
          </a:p>
          <a:p>
            <a:r>
              <a:rPr lang="en-US" dirty="0">
                <a:latin typeface="+mn-lt"/>
                <a:ea typeface="+mn-lt"/>
                <a:cs typeface="+mn-lt"/>
              </a:rPr>
              <a:t>Identifying and addressing these disparities is essential for promoting </a:t>
            </a:r>
            <a:r>
              <a:rPr lang="en-US" b="1" dirty="0">
                <a:solidFill>
                  <a:schemeClr val="accent5"/>
                </a:solidFill>
                <a:latin typeface="+mn-lt"/>
                <a:ea typeface="+mn-lt"/>
                <a:cs typeface="+mn-lt"/>
              </a:rPr>
              <a:t>inclusive and sustainable resource management</a:t>
            </a:r>
            <a:r>
              <a:rPr lang="en-US" dirty="0">
                <a:solidFill>
                  <a:schemeClr val="accent5"/>
                </a:solidFill>
                <a:latin typeface="+mn-lt"/>
                <a:ea typeface="+mn-lt"/>
                <a:cs typeface="+mn-lt"/>
              </a:rPr>
              <a:t>. </a:t>
            </a:r>
            <a:r>
              <a:rPr lang="en-US" dirty="0">
                <a:latin typeface="+mn-lt"/>
                <a:ea typeface="+mn-lt"/>
                <a:cs typeface="+mn-lt"/>
              </a:rPr>
              <a:t>It may involve:</a:t>
            </a:r>
          </a:p>
          <a:p>
            <a:pPr lvl="1"/>
            <a:r>
              <a:rPr lang="en-US" dirty="0">
                <a:solidFill>
                  <a:schemeClr val="accent5"/>
                </a:solidFill>
                <a:latin typeface="+mn-lt"/>
                <a:ea typeface="+mn-lt"/>
                <a:cs typeface="+mn-lt"/>
              </a:rPr>
              <a:t>Implementing legal and policy reforms, promoting gender equality, &amp; addressing underlying social/economic factors.</a:t>
            </a:r>
          </a:p>
        </p:txBody>
      </p:sp>
    </p:spTree>
    <p:extLst>
      <p:ext uri="{BB962C8B-B14F-4D97-AF65-F5344CB8AC3E}">
        <p14:creationId xmlns:p14="http://schemas.microsoft.com/office/powerpoint/2010/main" val="267752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B4205-5EB9-4FBF-B856-2B83D0A71F7B}"/>
              </a:ext>
            </a:extLst>
          </p:cNvPr>
          <p:cNvSpPr>
            <a:spLocks noGrp="1"/>
          </p:cNvSpPr>
          <p:nvPr>
            <p:ph type="title"/>
          </p:nvPr>
        </p:nvSpPr>
        <p:spPr/>
        <p:txBody>
          <a:bodyPr>
            <a:normAutofit fontScale="90000"/>
          </a:bodyPr>
          <a:lstStyle/>
          <a:p>
            <a:r>
              <a:rPr lang="en-US">
                <a:latin typeface="Tw Cen MT"/>
                <a:cs typeface="Arial"/>
              </a:rPr>
              <a:t>1.1 Inequality in WEFE Nexus Resources | Access</a:t>
            </a:r>
          </a:p>
        </p:txBody>
      </p:sp>
      <p:sp>
        <p:nvSpPr>
          <p:cNvPr id="12" name="Free-form: Shape 11">
            <a:extLst>
              <a:ext uri="{FF2B5EF4-FFF2-40B4-BE49-F238E27FC236}">
                <a16:creationId xmlns:a16="http://schemas.microsoft.com/office/drawing/2014/main" id="{BFA65156-6AA8-FAEE-B404-AE53AD9C0558}"/>
              </a:ext>
            </a:extLst>
          </p:cNvPr>
          <p:cNvSpPr/>
          <p:nvPr/>
        </p:nvSpPr>
        <p:spPr>
          <a:xfrm>
            <a:off x="286512" y="1032387"/>
            <a:ext cx="3657585" cy="5142272"/>
          </a:xfrm>
          <a:custGeom>
            <a:avLst/>
            <a:gdLst>
              <a:gd name="connsiteX0" fmla="*/ 0 w 3657585"/>
              <a:gd name="connsiteY0" fmla="*/ 0 h 4572016"/>
              <a:gd name="connsiteX1" fmla="*/ 3657585 w 3657585"/>
              <a:gd name="connsiteY1" fmla="*/ 0 h 4572016"/>
              <a:gd name="connsiteX2" fmla="*/ 3657585 w 3657585"/>
              <a:gd name="connsiteY2" fmla="*/ 4572016 h 4572016"/>
              <a:gd name="connsiteX3" fmla="*/ 0 w 3657585"/>
              <a:gd name="connsiteY3" fmla="*/ 4572016 h 4572016"/>
              <a:gd name="connsiteX4" fmla="*/ 0 w 3657585"/>
              <a:gd name="connsiteY4" fmla="*/ 0 h 4572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85" h="4572016">
                <a:moveTo>
                  <a:pt x="0" y="0"/>
                </a:moveTo>
                <a:lnTo>
                  <a:pt x="3657585" y="0"/>
                </a:lnTo>
                <a:lnTo>
                  <a:pt x="3657585" y="4572016"/>
                </a:lnTo>
                <a:lnTo>
                  <a:pt x="0" y="4572016"/>
                </a:lnTo>
                <a:lnTo>
                  <a:pt x="0" y="0"/>
                </a:lnTo>
                <a:close/>
              </a:path>
            </a:pathLst>
          </a:custGeom>
          <a:solidFill>
            <a:schemeClr val="accent1"/>
          </a:solidFill>
          <a:ln>
            <a:no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365895" tIns="1828807" rIns="365895" bIns="330199" numCol="1" spcCol="1270" anchor="t" anchorCtr="0">
            <a:noAutofit/>
          </a:bodyPr>
          <a:lstStyle/>
          <a:p>
            <a:pPr marL="0" lvl="0" indent="0" algn="l" defTabSz="1066800">
              <a:lnSpc>
                <a:spcPct val="90000"/>
              </a:lnSpc>
              <a:spcBef>
                <a:spcPct val="0"/>
              </a:spcBef>
              <a:spcAft>
                <a:spcPct val="35000"/>
              </a:spcAft>
              <a:buNone/>
            </a:pPr>
            <a:r>
              <a:rPr lang="en-US" sz="2400" b="1" u="sng" kern="1200" dirty="0"/>
              <a:t>Social equity</a:t>
            </a:r>
            <a:r>
              <a:rPr lang="en-US" sz="2400" kern="1200" dirty="0"/>
              <a:t>: </a:t>
            </a:r>
          </a:p>
          <a:p>
            <a:pPr marL="0" lvl="0" indent="0" algn="l" defTabSz="1066800">
              <a:lnSpc>
                <a:spcPct val="90000"/>
              </a:lnSpc>
              <a:spcBef>
                <a:spcPct val="0"/>
              </a:spcBef>
              <a:spcAft>
                <a:spcPct val="35000"/>
              </a:spcAft>
              <a:buNone/>
            </a:pPr>
            <a:r>
              <a:rPr lang="en-US" sz="2400" kern="1200" dirty="0"/>
              <a:t>Addressing access disparities ensures that vulnerable groups have equal opportunities and benefits from resource management interventions.</a:t>
            </a:r>
          </a:p>
        </p:txBody>
      </p:sp>
      <p:sp>
        <p:nvSpPr>
          <p:cNvPr id="13" name="Free-form: Shape 12">
            <a:extLst>
              <a:ext uri="{FF2B5EF4-FFF2-40B4-BE49-F238E27FC236}">
                <a16:creationId xmlns:a16="http://schemas.microsoft.com/office/drawing/2014/main" id="{963E8436-8109-4E4B-78B9-1DA2F41A7941}"/>
              </a:ext>
            </a:extLst>
          </p:cNvPr>
          <p:cNvSpPr/>
          <p:nvPr/>
        </p:nvSpPr>
        <p:spPr>
          <a:xfrm>
            <a:off x="263194" y="1398662"/>
            <a:ext cx="3704221" cy="1778026"/>
          </a:xfrm>
          <a:custGeom>
            <a:avLst/>
            <a:gdLst>
              <a:gd name="connsiteX0" fmla="*/ 0 w 3704221"/>
              <a:gd name="connsiteY0" fmla="*/ 0 h 1778026"/>
              <a:gd name="connsiteX1" fmla="*/ 3704221 w 3704221"/>
              <a:gd name="connsiteY1" fmla="*/ 0 h 1778026"/>
              <a:gd name="connsiteX2" fmla="*/ 3704221 w 3704221"/>
              <a:gd name="connsiteY2" fmla="*/ 1778026 h 1778026"/>
              <a:gd name="connsiteX3" fmla="*/ 0 w 3704221"/>
              <a:gd name="connsiteY3" fmla="*/ 1778026 h 1778026"/>
              <a:gd name="connsiteX4" fmla="*/ 0 w 3704221"/>
              <a:gd name="connsiteY4" fmla="*/ 0 h 1778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4221" h="1778026">
                <a:moveTo>
                  <a:pt x="0" y="0"/>
                </a:moveTo>
                <a:lnTo>
                  <a:pt x="3704221" y="0"/>
                </a:lnTo>
                <a:lnTo>
                  <a:pt x="3704221" y="1778026"/>
                </a:lnTo>
                <a:lnTo>
                  <a:pt x="0" y="1778026"/>
                </a:lnTo>
                <a:lnTo>
                  <a:pt x="0" y="0"/>
                </a:lnTo>
                <a:close/>
              </a:path>
            </a:pathLst>
          </a:custGeom>
          <a:noFill/>
          <a:ln>
            <a:noFill/>
          </a:ln>
          <a:sp3d/>
        </p:spPr>
        <p:style>
          <a:lnRef idx="2">
            <a:scrgbClr r="0" g="0" b="0"/>
          </a:lnRef>
          <a:fillRef idx="1">
            <a:scrgbClr r="0" g="0" b="0"/>
          </a:fillRef>
          <a:effectRef idx="0">
            <a:schemeClr val="accent5">
              <a:hueOff val="0"/>
              <a:satOff val="0"/>
              <a:lumOff val="0"/>
              <a:alphaOff val="0"/>
            </a:schemeClr>
          </a:effectRef>
          <a:fontRef idx="minor">
            <a:schemeClr val="lt1"/>
          </a:fontRef>
        </p:style>
        <p:txBody>
          <a:bodyPr spcFirstLastPara="0" vert="horz" wrap="square" lIns="365895" tIns="165100" rIns="365895" bIns="16510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w Cen MT" panose="020B0602020104020603" pitchFamily="34" charset="0"/>
              </a:rPr>
              <a:t>01</a:t>
            </a:r>
          </a:p>
        </p:txBody>
      </p:sp>
      <p:sp>
        <p:nvSpPr>
          <p:cNvPr id="14" name="Free-form: Shape 13">
            <a:extLst>
              <a:ext uri="{FF2B5EF4-FFF2-40B4-BE49-F238E27FC236}">
                <a16:creationId xmlns:a16="http://schemas.microsoft.com/office/drawing/2014/main" id="{A4D09334-163A-2B2E-3FA1-652EE8A9CA82}"/>
              </a:ext>
            </a:extLst>
          </p:cNvPr>
          <p:cNvSpPr/>
          <p:nvPr/>
        </p:nvSpPr>
        <p:spPr>
          <a:xfrm>
            <a:off x="4287071" y="1032386"/>
            <a:ext cx="3657585" cy="5142272"/>
          </a:xfrm>
          <a:custGeom>
            <a:avLst/>
            <a:gdLst>
              <a:gd name="connsiteX0" fmla="*/ 0 w 3657585"/>
              <a:gd name="connsiteY0" fmla="*/ 0 h 4572016"/>
              <a:gd name="connsiteX1" fmla="*/ 3657585 w 3657585"/>
              <a:gd name="connsiteY1" fmla="*/ 0 h 4572016"/>
              <a:gd name="connsiteX2" fmla="*/ 3657585 w 3657585"/>
              <a:gd name="connsiteY2" fmla="*/ 4572016 h 4572016"/>
              <a:gd name="connsiteX3" fmla="*/ 0 w 3657585"/>
              <a:gd name="connsiteY3" fmla="*/ 4572016 h 4572016"/>
              <a:gd name="connsiteX4" fmla="*/ 0 w 3657585"/>
              <a:gd name="connsiteY4" fmla="*/ 0 h 4572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85" h="4572016">
                <a:moveTo>
                  <a:pt x="0" y="0"/>
                </a:moveTo>
                <a:lnTo>
                  <a:pt x="3657585" y="0"/>
                </a:lnTo>
                <a:lnTo>
                  <a:pt x="3657585" y="4572016"/>
                </a:lnTo>
                <a:lnTo>
                  <a:pt x="0" y="4572016"/>
                </a:lnTo>
                <a:lnTo>
                  <a:pt x="0" y="0"/>
                </a:lnTo>
                <a:close/>
              </a:path>
            </a:pathLst>
          </a:custGeom>
          <a:solidFill>
            <a:schemeClr val="accent2"/>
          </a:solidFill>
          <a:ln>
            <a:noFill/>
          </a:ln>
        </p:spPr>
        <p:style>
          <a:lnRef idx="2">
            <a:schemeClr val="accent5">
              <a:hueOff val="-3676672"/>
              <a:satOff val="-5114"/>
              <a:lumOff val="-1961"/>
              <a:alphaOff val="0"/>
            </a:schemeClr>
          </a:lnRef>
          <a:fillRef idx="1">
            <a:schemeClr val="accent5">
              <a:hueOff val="-3676672"/>
              <a:satOff val="-5114"/>
              <a:lumOff val="-1961"/>
              <a:alphaOff val="0"/>
            </a:schemeClr>
          </a:fillRef>
          <a:effectRef idx="0">
            <a:schemeClr val="accent5">
              <a:hueOff val="-3676672"/>
              <a:satOff val="-5114"/>
              <a:lumOff val="-1961"/>
              <a:alphaOff val="0"/>
            </a:schemeClr>
          </a:effectRef>
          <a:fontRef idx="minor">
            <a:schemeClr val="lt1"/>
          </a:fontRef>
        </p:style>
        <p:txBody>
          <a:bodyPr spcFirstLastPara="0" vert="horz" wrap="square" lIns="365895" tIns="1828807" rIns="365895" bIns="330199" numCol="1" spcCol="1270" anchor="t" anchorCtr="0">
            <a:noAutofit/>
          </a:bodyPr>
          <a:lstStyle/>
          <a:p>
            <a:pPr marL="0" lvl="0" indent="0" algn="just" defTabSz="1066800">
              <a:lnSpc>
                <a:spcPct val="90000"/>
              </a:lnSpc>
              <a:spcBef>
                <a:spcPct val="0"/>
              </a:spcBef>
              <a:spcAft>
                <a:spcPct val="35000"/>
              </a:spcAft>
              <a:buNone/>
            </a:pPr>
            <a:r>
              <a:rPr lang="en-US" sz="2400" b="1" u="sng" kern="1200" dirty="0">
                <a:solidFill>
                  <a:schemeClr val="bg1"/>
                </a:solidFill>
              </a:rPr>
              <a:t>Targeted interventions</a:t>
            </a:r>
            <a:r>
              <a:rPr lang="en-US" sz="2400" kern="1200" dirty="0">
                <a:solidFill>
                  <a:schemeClr val="bg1"/>
                </a:solidFill>
              </a:rPr>
              <a:t>: </a:t>
            </a:r>
          </a:p>
          <a:p>
            <a:pPr marL="0" lvl="0" indent="0" algn="l" defTabSz="1066800">
              <a:lnSpc>
                <a:spcPct val="90000"/>
              </a:lnSpc>
              <a:spcBef>
                <a:spcPct val="0"/>
              </a:spcBef>
              <a:spcAft>
                <a:spcPct val="35000"/>
              </a:spcAft>
              <a:buNone/>
            </a:pPr>
            <a:r>
              <a:rPr lang="en-US" sz="2400" kern="1200" dirty="0">
                <a:solidFill>
                  <a:schemeClr val="bg1"/>
                </a:solidFill>
              </a:rPr>
              <a:t>Considering spatial and temporal heterogeneities allows for customized and efficient resource management strategies </a:t>
            </a:r>
            <a:r>
              <a:rPr lang="en-US" sz="2400" kern="1200" dirty="0"/>
              <a:t>in </a:t>
            </a:r>
            <a:r>
              <a:rPr lang="en-US" sz="2400" b="1" u="sng" kern="1200" dirty="0">
                <a:solidFill>
                  <a:schemeClr val="bg1"/>
                </a:solidFill>
              </a:rPr>
              <a:t>different regions</a:t>
            </a:r>
            <a:r>
              <a:rPr lang="en-US" sz="2400" kern="1200" dirty="0"/>
              <a:t>.</a:t>
            </a:r>
          </a:p>
        </p:txBody>
      </p:sp>
      <p:sp>
        <p:nvSpPr>
          <p:cNvPr id="15" name="Free-form: Shape 14">
            <a:extLst>
              <a:ext uri="{FF2B5EF4-FFF2-40B4-BE49-F238E27FC236}">
                <a16:creationId xmlns:a16="http://schemas.microsoft.com/office/drawing/2014/main" id="{9B22D657-EDC9-2547-A5D6-FC82C831CCFC}"/>
              </a:ext>
            </a:extLst>
          </p:cNvPr>
          <p:cNvSpPr/>
          <p:nvPr/>
        </p:nvSpPr>
        <p:spPr>
          <a:xfrm>
            <a:off x="4263753" y="1398662"/>
            <a:ext cx="3704221" cy="1778026"/>
          </a:xfrm>
          <a:custGeom>
            <a:avLst/>
            <a:gdLst>
              <a:gd name="connsiteX0" fmla="*/ 0 w 3704221"/>
              <a:gd name="connsiteY0" fmla="*/ 0 h 1778026"/>
              <a:gd name="connsiteX1" fmla="*/ 3704221 w 3704221"/>
              <a:gd name="connsiteY1" fmla="*/ 0 h 1778026"/>
              <a:gd name="connsiteX2" fmla="*/ 3704221 w 3704221"/>
              <a:gd name="connsiteY2" fmla="*/ 1778026 h 1778026"/>
              <a:gd name="connsiteX3" fmla="*/ 0 w 3704221"/>
              <a:gd name="connsiteY3" fmla="*/ 1778026 h 1778026"/>
              <a:gd name="connsiteX4" fmla="*/ 0 w 3704221"/>
              <a:gd name="connsiteY4" fmla="*/ 0 h 1778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4221" h="1778026">
                <a:moveTo>
                  <a:pt x="0" y="0"/>
                </a:moveTo>
                <a:lnTo>
                  <a:pt x="3704221" y="0"/>
                </a:lnTo>
                <a:lnTo>
                  <a:pt x="3704221" y="1778026"/>
                </a:lnTo>
                <a:lnTo>
                  <a:pt x="0" y="1778026"/>
                </a:lnTo>
                <a:lnTo>
                  <a:pt x="0" y="0"/>
                </a:lnTo>
                <a:close/>
              </a:path>
            </a:pathLst>
          </a:custGeom>
          <a:noFill/>
          <a:ln>
            <a:noFill/>
          </a:ln>
          <a:sp3d/>
        </p:spPr>
        <p:style>
          <a:lnRef idx="2">
            <a:scrgbClr r="0" g="0" b="0"/>
          </a:lnRef>
          <a:fillRef idx="1">
            <a:scrgbClr r="0" g="0" b="0"/>
          </a:fillRef>
          <a:effectRef idx="0">
            <a:schemeClr val="accent5">
              <a:hueOff val="-3676672"/>
              <a:satOff val="-5114"/>
              <a:lumOff val="-1961"/>
              <a:alphaOff val="0"/>
            </a:schemeClr>
          </a:effectRef>
          <a:fontRef idx="minor">
            <a:schemeClr val="lt1"/>
          </a:fontRef>
        </p:style>
        <p:txBody>
          <a:bodyPr spcFirstLastPara="0" vert="horz" wrap="square" lIns="365895" tIns="165100" rIns="365895" bIns="165100" numCol="1" spcCol="1270" anchor="ctr" anchorCtr="0">
            <a:noAutofit/>
          </a:bodyPr>
          <a:lstStyle/>
          <a:p>
            <a:pPr marL="0" lvl="0" indent="0" algn="l" defTabSz="1066800">
              <a:lnSpc>
                <a:spcPct val="90000"/>
              </a:lnSpc>
              <a:spcBef>
                <a:spcPct val="0"/>
              </a:spcBef>
              <a:spcAft>
                <a:spcPct val="35000"/>
              </a:spcAft>
              <a:buNone/>
            </a:pPr>
            <a:r>
              <a:rPr lang="en-US" sz="2400" kern="1200">
                <a:latin typeface="Tw Cen MT" panose="020B0602020104020603" pitchFamily="34" charset="0"/>
              </a:rPr>
              <a:t>02</a:t>
            </a:r>
          </a:p>
        </p:txBody>
      </p:sp>
      <p:sp>
        <p:nvSpPr>
          <p:cNvPr id="16" name="Free-form: Shape 15">
            <a:extLst>
              <a:ext uri="{FF2B5EF4-FFF2-40B4-BE49-F238E27FC236}">
                <a16:creationId xmlns:a16="http://schemas.microsoft.com/office/drawing/2014/main" id="{29C5F3BB-79B7-E533-64F3-FB19F76CC278}"/>
              </a:ext>
            </a:extLst>
          </p:cNvPr>
          <p:cNvSpPr/>
          <p:nvPr/>
        </p:nvSpPr>
        <p:spPr>
          <a:xfrm>
            <a:off x="8287631" y="1032386"/>
            <a:ext cx="3657585" cy="5142272"/>
          </a:xfrm>
          <a:custGeom>
            <a:avLst/>
            <a:gdLst>
              <a:gd name="connsiteX0" fmla="*/ 0 w 3657585"/>
              <a:gd name="connsiteY0" fmla="*/ 0 h 4572016"/>
              <a:gd name="connsiteX1" fmla="*/ 3657585 w 3657585"/>
              <a:gd name="connsiteY1" fmla="*/ 0 h 4572016"/>
              <a:gd name="connsiteX2" fmla="*/ 3657585 w 3657585"/>
              <a:gd name="connsiteY2" fmla="*/ 4572016 h 4572016"/>
              <a:gd name="connsiteX3" fmla="*/ 0 w 3657585"/>
              <a:gd name="connsiteY3" fmla="*/ 4572016 h 4572016"/>
              <a:gd name="connsiteX4" fmla="*/ 0 w 3657585"/>
              <a:gd name="connsiteY4" fmla="*/ 0 h 4572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585" h="4572016">
                <a:moveTo>
                  <a:pt x="0" y="0"/>
                </a:moveTo>
                <a:lnTo>
                  <a:pt x="3657585" y="0"/>
                </a:lnTo>
                <a:lnTo>
                  <a:pt x="3657585" y="4572016"/>
                </a:lnTo>
                <a:lnTo>
                  <a:pt x="0" y="4572016"/>
                </a:lnTo>
                <a:lnTo>
                  <a:pt x="0" y="0"/>
                </a:lnTo>
                <a:close/>
              </a:path>
            </a:pathLst>
          </a:custGeom>
          <a:solidFill>
            <a:schemeClr val="accent3"/>
          </a:solidFill>
          <a:ln>
            <a:noFill/>
          </a:ln>
        </p:spPr>
        <p:style>
          <a:lnRef idx="2">
            <a:schemeClr val="accent5">
              <a:hueOff val="-7353344"/>
              <a:satOff val="-10228"/>
              <a:lumOff val="-3922"/>
              <a:alphaOff val="0"/>
            </a:schemeClr>
          </a:lnRef>
          <a:fillRef idx="1">
            <a:schemeClr val="accent5">
              <a:hueOff val="-7353344"/>
              <a:satOff val="-10228"/>
              <a:lumOff val="-3922"/>
              <a:alphaOff val="0"/>
            </a:schemeClr>
          </a:fillRef>
          <a:effectRef idx="0">
            <a:schemeClr val="accent5">
              <a:hueOff val="-7353344"/>
              <a:satOff val="-10228"/>
              <a:lumOff val="-3922"/>
              <a:alphaOff val="0"/>
            </a:schemeClr>
          </a:effectRef>
          <a:fontRef idx="minor">
            <a:schemeClr val="lt1"/>
          </a:fontRef>
        </p:style>
        <p:txBody>
          <a:bodyPr spcFirstLastPara="0" vert="horz" wrap="square" lIns="365895" tIns="1828807" rIns="365895" bIns="330199" numCol="1" spcCol="1270" anchor="t" anchorCtr="0">
            <a:noAutofit/>
          </a:bodyPr>
          <a:lstStyle/>
          <a:p>
            <a:pPr marL="0" lvl="0" indent="0" algn="just" defTabSz="1066800">
              <a:lnSpc>
                <a:spcPct val="90000"/>
              </a:lnSpc>
              <a:spcBef>
                <a:spcPct val="0"/>
              </a:spcBef>
              <a:spcAft>
                <a:spcPct val="35000"/>
              </a:spcAft>
              <a:buNone/>
            </a:pPr>
            <a:r>
              <a:rPr lang="en-US" sz="2400" b="1" u="sng" kern="1200" dirty="0"/>
              <a:t>Improved Welfare</a:t>
            </a:r>
            <a:r>
              <a:rPr lang="en-US" sz="2400" kern="1200" dirty="0"/>
              <a:t>:</a:t>
            </a:r>
          </a:p>
          <a:p>
            <a:pPr marL="0" lvl="0" indent="0" algn="l" defTabSz="1066800">
              <a:lnSpc>
                <a:spcPct val="90000"/>
              </a:lnSpc>
              <a:spcBef>
                <a:spcPct val="0"/>
              </a:spcBef>
              <a:spcAft>
                <a:spcPct val="35000"/>
              </a:spcAft>
              <a:buNone/>
            </a:pPr>
            <a:r>
              <a:rPr lang="en-US" sz="2400" kern="1200" dirty="0"/>
              <a:t>Addressing unequal access to resources contributes to broader economic benefits for both nature and people.</a:t>
            </a:r>
          </a:p>
        </p:txBody>
      </p:sp>
      <p:sp>
        <p:nvSpPr>
          <p:cNvPr id="17" name="Free-form: Shape 16">
            <a:extLst>
              <a:ext uri="{FF2B5EF4-FFF2-40B4-BE49-F238E27FC236}">
                <a16:creationId xmlns:a16="http://schemas.microsoft.com/office/drawing/2014/main" id="{3FD3CC2E-0CB6-F3F9-B35E-6967FF44716C}"/>
              </a:ext>
            </a:extLst>
          </p:cNvPr>
          <p:cNvSpPr/>
          <p:nvPr/>
        </p:nvSpPr>
        <p:spPr>
          <a:xfrm>
            <a:off x="8264312" y="1398662"/>
            <a:ext cx="3704221" cy="1778026"/>
          </a:xfrm>
          <a:custGeom>
            <a:avLst/>
            <a:gdLst>
              <a:gd name="connsiteX0" fmla="*/ 0 w 3704221"/>
              <a:gd name="connsiteY0" fmla="*/ 0 h 1778026"/>
              <a:gd name="connsiteX1" fmla="*/ 3704221 w 3704221"/>
              <a:gd name="connsiteY1" fmla="*/ 0 h 1778026"/>
              <a:gd name="connsiteX2" fmla="*/ 3704221 w 3704221"/>
              <a:gd name="connsiteY2" fmla="*/ 1778026 h 1778026"/>
              <a:gd name="connsiteX3" fmla="*/ 0 w 3704221"/>
              <a:gd name="connsiteY3" fmla="*/ 1778026 h 1778026"/>
              <a:gd name="connsiteX4" fmla="*/ 0 w 3704221"/>
              <a:gd name="connsiteY4" fmla="*/ 0 h 1778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4221" h="1778026">
                <a:moveTo>
                  <a:pt x="0" y="0"/>
                </a:moveTo>
                <a:lnTo>
                  <a:pt x="3704221" y="0"/>
                </a:lnTo>
                <a:lnTo>
                  <a:pt x="3704221" y="1778026"/>
                </a:lnTo>
                <a:lnTo>
                  <a:pt x="0" y="1778026"/>
                </a:lnTo>
                <a:lnTo>
                  <a:pt x="0" y="0"/>
                </a:lnTo>
                <a:close/>
              </a:path>
            </a:pathLst>
          </a:custGeom>
          <a:noFill/>
          <a:ln>
            <a:noFill/>
          </a:ln>
          <a:sp3d/>
        </p:spPr>
        <p:style>
          <a:lnRef idx="2">
            <a:scrgbClr r="0" g="0" b="0"/>
          </a:lnRef>
          <a:fillRef idx="1">
            <a:scrgbClr r="0" g="0" b="0"/>
          </a:fillRef>
          <a:effectRef idx="0">
            <a:schemeClr val="accent5">
              <a:hueOff val="-7353344"/>
              <a:satOff val="-10228"/>
              <a:lumOff val="-3922"/>
              <a:alphaOff val="0"/>
            </a:schemeClr>
          </a:effectRef>
          <a:fontRef idx="minor">
            <a:schemeClr val="lt1"/>
          </a:fontRef>
        </p:style>
        <p:txBody>
          <a:bodyPr spcFirstLastPara="0" vert="horz" wrap="square" lIns="365895" tIns="165100" rIns="365895" bIns="165100" numCol="1" spcCol="1270" anchor="ctr" anchorCtr="0">
            <a:noAutofit/>
          </a:bodyPr>
          <a:lstStyle/>
          <a:p>
            <a:pPr marL="0" lvl="0" indent="0" algn="l" defTabSz="1066800">
              <a:lnSpc>
                <a:spcPct val="90000"/>
              </a:lnSpc>
              <a:spcBef>
                <a:spcPct val="0"/>
              </a:spcBef>
              <a:spcAft>
                <a:spcPct val="35000"/>
              </a:spcAft>
              <a:buNone/>
            </a:pPr>
            <a:r>
              <a:rPr lang="en-US" sz="2400" kern="1200">
                <a:latin typeface="Tw Cen MT" panose="020B0602020104020603" pitchFamily="34" charset="0"/>
              </a:rPr>
              <a:t>03</a:t>
            </a:r>
          </a:p>
        </p:txBody>
      </p:sp>
    </p:spTree>
    <p:extLst>
      <p:ext uri="{BB962C8B-B14F-4D97-AF65-F5344CB8AC3E}">
        <p14:creationId xmlns:p14="http://schemas.microsoft.com/office/powerpoint/2010/main" val="19335386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B4205-5EB9-4FBF-B856-2B83D0A71F7B}"/>
              </a:ext>
            </a:extLst>
          </p:cNvPr>
          <p:cNvSpPr>
            <a:spLocks noGrp="1"/>
          </p:cNvSpPr>
          <p:nvPr>
            <p:ph type="title"/>
          </p:nvPr>
        </p:nvSpPr>
        <p:spPr/>
        <p:txBody>
          <a:bodyPr>
            <a:normAutofit fontScale="90000"/>
          </a:bodyPr>
          <a:lstStyle/>
          <a:p>
            <a:r>
              <a:rPr lang="en-US">
                <a:latin typeface="Tw Cen MT"/>
                <a:cs typeface="Arial"/>
              </a:rPr>
              <a:t>1.1 Exercise 1-2: Open Discussion [10 mins]</a:t>
            </a:r>
          </a:p>
        </p:txBody>
      </p:sp>
      <p:sp>
        <p:nvSpPr>
          <p:cNvPr id="3" name="Content Placeholder 2">
            <a:extLst>
              <a:ext uri="{FF2B5EF4-FFF2-40B4-BE49-F238E27FC236}">
                <a16:creationId xmlns:a16="http://schemas.microsoft.com/office/drawing/2014/main" id="{DDA8FE6F-68DE-45D7-B82E-792E82D2B02B}"/>
              </a:ext>
            </a:extLst>
          </p:cNvPr>
          <p:cNvSpPr>
            <a:spLocks noGrp="1"/>
          </p:cNvSpPr>
          <p:nvPr>
            <p:ph idx="1"/>
          </p:nvPr>
        </p:nvSpPr>
        <p:spPr/>
        <p:txBody>
          <a:bodyPr>
            <a:normAutofit/>
          </a:bodyPr>
          <a:lstStyle/>
          <a:p>
            <a:pPr algn="just"/>
            <a:r>
              <a:rPr lang="en-US" sz="3000" dirty="0">
                <a:ea typeface="+mn-lt"/>
                <a:cs typeface="+mn-lt"/>
              </a:rPr>
              <a:t>What are your experiences with inequitable access to resources?</a:t>
            </a:r>
          </a:p>
          <a:p>
            <a:pPr lvl="1" algn="just"/>
            <a:r>
              <a:rPr lang="en-US" sz="3000" dirty="0">
                <a:ea typeface="+mn-lt"/>
                <a:cs typeface="+mn-lt"/>
              </a:rPr>
              <a:t>Gender-based? </a:t>
            </a:r>
          </a:p>
          <a:p>
            <a:pPr lvl="1" algn="just"/>
            <a:r>
              <a:rPr lang="en-US" sz="3000" dirty="0">
                <a:ea typeface="+mn-lt"/>
                <a:cs typeface="+mn-lt"/>
              </a:rPr>
              <a:t>Economic class-based? </a:t>
            </a:r>
          </a:p>
          <a:p>
            <a:pPr lvl="1" algn="just"/>
            <a:r>
              <a:rPr lang="en-US" sz="3000" dirty="0">
                <a:ea typeface="+mn-lt"/>
                <a:cs typeface="+mn-lt"/>
              </a:rPr>
              <a:t>Social class-based?</a:t>
            </a:r>
          </a:p>
          <a:p>
            <a:pPr lvl="1" algn="just"/>
            <a:endParaRPr lang="en-US" sz="3000" dirty="0">
              <a:ea typeface="+mn-lt"/>
              <a:cs typeface="+mn-lt"/>
            </a:endParaRPr>
          </a:p>
        </p:txBody>
      </p:sp>
    </p:spTree>
    <p:extLst>
      <p:ext uri="{BB962C8B-B14F-4D97-AF65-F5344CB8AC3E}">
        <p14:creationId xmlns:p14="http://schemas.microsoft.com/office/powerpoint/2010/main" val="41060705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A307-8191-4559-A238-CD53B31690C3}"/>
              </a:ext>
            </a:extLst>
          </p:cNvPr>
          <p:cNvSpPr>
            <a:spLocks noGrp="1"/>
          </p:cNvSpPr>
          <p:nvPr>
            <p:ph type="title"/>
          </p:nvPr>
        </p:nvSpPr>
        <p:spPr/>
        <p:txBody>
          <a:bodyPr>
            <a:normAutofit fontScale="90000"/>
          </a:bodyPr>
          <a:lstStyle/>
          <a:p>
            <a:r>
              <a:rPr lang="en-US" dirty="0">
                <a:latin typeface="Tw Cen MT"/>
                <a:cs typeface="Arial"/>
              </a:rPr>
              <a:t>1.1 Inequality in WEFE Nexus Resources</a:t>
            </a:r>
            <a:r>
              <a:rPr lang="en-US" sz="3200" dirty="0">
                <a:latin typeface="Tw Cen MT"/>
                <a:cs typeface="Arial"/>
              </a:rPr>
              <a:t> | Sources and </a:t>
            </a:r>
            <a:r>
              <a:rPr lang="en-US" dirty="0">
                <a:latin typeface="Tw Cen MT"/>
                <a:cs typeface="Arial"/>
              </a:rPr>
              <a:t>Further Reading</a:t>
            </a:r>
          </a:p>
        </p:txBody>
      </p:sp>
      <p:sp>
        <p:nvSpPr>
          <p:cNvPr id="3" name="Content Placeholder 2">
            <a:extLst>
              <a:ext uri="{FF2B5EF4-FFF2-40B4-BE49-F238E27FC236}">
                <a16:creationId xmlns:a16="http://schemas.microsoft.com/office/drawing/2014/main" id="{A7AC75FE-1BDA-47C6-A428-9177B9FB4476}"/>
              </a:ext>
            </a:extLst>
          </p:cNvPr>
          <p:cNvSpPr>
            <a:spLocks noGrp="1"/>
          </p:cNvSpPr>
          <p:nvPr>
            <p:ph idx="1"/>
          </p:nvPr>
        </p:nvSpPr>
        <p:spPr/>
        <p:txBody>
          <a:bodyPr>
            <a:normAutofit fontScale="92500"/>
          </a:bodyPr>
          <a:lstStyle/>
          <a:p>
            <a:r>
              <a:rPr lang="en-US" dirty="0" err="1"/>
              <a:t>D’Odorico</a:t>
            </a:r>
            <a:r>
              <a:rPr lang="en-US" dirty="0"/>
              <a:t>, P., Davis, K. F., Rosa, L., Carr, J. A., Chiarelli, D., </a:t>
            </a:r>
            <a:r>
              <a:rPr lang="en-US" dirty="0" err="1"/>
              <a:t>Dell’Angelo</a:t>
            </a:r>
            <a:r>
              <a:rPr lang="en-US" dirty="0"/>
              <a:t>, J., </a:t>
            </a:r>
            <a:r>
              <a:rPr lang="en-US" dirty="0" err="1"/>
              <a:t>Gephart</a:t>
            </a:r>
            <a:r>
              <a:rPr lang="en-US" dirty="0"/>
              <a:t>, J., MacDonald, G. K., </a:t>
            </a:r>
            <a:r>
              <a:rPr lang="en-US" dirty="0" err="1"/>
              <a:t>Seekell</a:t>
            </a:r>
            <a:r>
              <a:rPr lang="en-US" dirty="0"/>
              <a:t>, D. A., </a:t>
            </a:r>
            <a:r>
              <a:rPr lang="en-US" dirty="0" err="1"/>
              <a:t>Suweis</a:t>
            </a:r>
            <a:r>
              <a:rPr lang="en-US" dirty="0"/>
              <a:t>, S., &amp; </a:t>
            </a:r>
            <a:r>
              <a:rPr lang="en-US" dirty="0" err="1"/>
              <a:t>Rulli</a:t>
            </a:r>
            <a:r>
              <a:rPr lang="en-US" dirty="0"/>
              <a:t>, M. C. (2018). The Global Food-Energy-Water Nexus. </a:t>
            </a:r>
            <a:r>
              <a:rPr lang="en-US" i="1" dirty="0"/>
              <a:t>Reviews of Geophysics</a:t>
            </a:r>
            <a:r>
              <a:rPr lang="en-US" dirty="0"/>
              <a:t>, </a:t>
            </a:r>
            <a:r>
              <a:rPr lang="en-US" i="1" dirty="0"/>
              <a:t>56</a:t>
            </a:r>
            <a:r>
              <a:rPr lang="en-US" dirty="0"/>
              <a:t>(3), 456–531. </a:t>
            </a:r>
            <a:r>
              <a:rPr lang="en-US" dirty="0">
                <a:hlinkClick r:id="rId2"/>
              </a:rPr>
              <a:t>https://doi.org/10.1029/2017RG000591</a:t>
            </a:r>
            <a:endParaRPr lang="en-US" dirty="0"/>
          </a:p>
          <a:p>
            <a:r>
              <a:rPr lang="en-US" dirty="0"/>
              <a:t>Food and Agriculture Organization of the United Nations (via World Bank) –processed by Our World in Data (</a:t>
            </a:r>
            <a:r>
              <a:rPr lang="en-US" u="sng" dirty="0">
                <a:hlinkClick r:id="rId3"/>
              </a:rPr>
              <a:t>https://datacatalog.worldbank.org/search/dataset/0037712/World-Development-Indicators</a:t>
            </a:r>
            <a:r>
              <a:rPr lang="en-US" u="sng" dirty="0"/>
              <a:t>)</a:t>
            </a:r>
            <a:endParaRPr lang="en-US" dirty="0"/>
          </a:p>
          <a:p>
            <a:r>
              <a:rPr lang="en-US" dirty="0"/>
              <a:t>Global Climate Pledge (n.d.) Your (virtual) water footprint: a hidden commodity. </a:t>
            </a:r>
            <a:r>
              <a:rPr lang="en-US" u="sng" dirty="0">
                <a:hlinkClick r:id="rId4"/>
              </a:rPr>
              <a:t>https://www.globalclimatepledge.com/your-virtual-water-footprint-a-hidden-commodity/</a:t>
            </a:r>
            <a:endParaRPr lang="en-US" dirty="0"/>
          </a:p>
          <a:p>
            <a:r>
              <a:rPr lang="en-US" dirty="0"/>
              <a:t>Nhamo, L., Ndlela, B., </a:t>
            </a:r>
            <a:r>
              <a:rPr lang="en-US" dirty="0" err="1"/>
              <a:t>Nhemachena</a:t>
            </a:r>
            <a:r>
              <a:rPr lang="en-US" dirty="0"/>
              <a:t>, C., </a:t>
            </a:r>
            <a:r>
              <a:rPr lang="en-US" dirty="0" err="1"/>
              <a:t>Mabhaudhi</a:t>
            </a:r>
            <a:r>
              <a:rPr lang="en-US" dirty="0"/>
              <a:t>, T., </a:t>
            </a:r>
            <a:r>
              <a:rPr lang="en-US" dirty="0" err="1"/>
              <a:t>Mpandeli</a:t>
            </a:r>
            <a:r>
              <a:rPr lang="en-US" dirty="0"/>
              <a:t>, S., &amp; </a:t>
            </a:r>
            <a:r>
              <a:rPr lang="en-US" dirty="0" err="1"/>
              <a:t>Matchaya</a:t>
            </a:r>
            <a:r>
              <a:rPr lang="en-US" dirty="0"/>
              <a:t>, G. (2018). The water-energy-food Nexus: Climate risks and opportunities in Southern Africa. </a:t>
            </a:r>
            <a:r>
              <a:rPr lang="en-US" i="1" dirty="0"/>
              <a:t>Water (Switzerland)</a:t>
            </a:r>
            <a:r>
              <a:rPr lang="en-US" dirty="0"/>
              <a:t>, </a:t>
            </a:r>
            <a:r>
              <a:rPr lang="en-US" i="1" dirty="0"/>
              <a:t>10</a:t>
            </a:r>
            <a:r>
              <a:rPr lang="en-US" dirty="0"/>
              <a:t>(5), 1–18. </a:t>
            </a:r>
            <a:r>
              <a:rPr lang="en-US" dirty="0">
                <a:hlinkClick r:id="rId5"/>
              </a:rPr>
              <a:t>https://doi.org/10.3390/w10050567</a:t>
            </a:r>
            <a:endParaRPr lang="en-US" dirty="0"/>
          </a:p>
          <a:p>
            <a:r>
              <a:rPr lang="en-US" dirty="0"/>
              <a:t>Water Footprint Network. (n.d.). </a:t>
            </a:r>
            <a:r>
              <a:rPr lang="en-US" u="sng" dirty="0">
                <a:hlinkClick r:id="rId6"/>
              </a:rPr>
              <a:t>www.waterfootprint.org</a:t>
            </a:r>
            <a:endParaRPr lang="en-US" dirty="0"/>
          </a:p>
        </p:txBody>
      </p:sp>
    </p:spTree>
    <p:extLst>
      <p:ext uri="{BB962C8B-B14F-4D97-AF65-F5344CB8AC3E}">
        <p14:creationId xmlns:p14="http://schemas.microsoft.com/office/powerpoint/2010/main" val="2830398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779D2-9EAC-1C8D-446A-35B11724FEC7}"/>
              </a:ext>
            </a:extLst>
          </p:cNvPr>
          <p:cNvSpPr>
            <a:spLocks noGrp="1"/>
          </p:cNvSpPr>
          <p:nvPr>
            <p:ph type="title"/>
          </p:nvPr>
        </p:nvSpPr>
        <p:spPr/>
        <p:txBody>
          <a:bodyPr>
            <a:normAutofit fontScale="90000"/>
          </a:bodyPr>
          <a:lstStyle/>
          <a:p>
            <a:r>
              <a:rPr lang="en-US" dirty="0">
                <a:latin typeface="Tw Cen MT"/>
                <a:cs typeface="Arial"/>
              </a:rPr>
              <a:t>Contributors </a:t>
            </a:r>
            <a:endParaRPr lang="en-US" dirty="0"/>
          </a:p>
        </p:txBody>
      </p:sp>
      <p:sp>
        <p:nvSpPr>
          <p:cNvPr id="3" name="Content Placeholder 2">
            <a:extLst>
              <a:ext uri="{FF2B5EF4-FFF2-40B4-BE49-F238E27FC236}">
                <a16:creationId xmlns:a16="http://schemas.microsoft.com/office/drawing/2014/main" id="{31F0EA78-CB1C-F2FD-1A4E-8F6653CE4EA4}"/>
              </a:ext>
            </a:extLst>
          </p:cNvPr>
          <p:cNvSpPr>
            <a:spLocks noGrp="1"/>
          </p:cNvSpPr>
          <p:nvPr>
            <p:ph idx="1"/>
          </p:nvPr>
        </p:nvSpPr>
        <p:spPr>
          <a:xfrm>
            <a:off x="531223" y="895159"/>
            <a:ext cx="11083835" cy="5392430"/>
          </a:xfrm>
        </p:spPr>
        <p:txBody>
          <a:bodyPr vert="horz" lIns="91440" tIns="45720" rIns="91440" bIns="45720" rtlCol="0" anchor="t">
            <a:noAutofit/>
          </a:bodyPr>
          <a:lstStyle/>
          <a:p>
            <a:pPr>
              <a:buNone/>
            </a:pPr>
            <a:r>
              <a:rPr lang="en-US" sz="2000" b="1" dirty="0">
                <a:solidFill>
                  <a:srgbClr val="000000"/>
                </a:solidFill>
                <a:ea typeface="Calibri"/>
                <a:cs typeface="Mangal"/>
              </a:rPr>
              <a:t>Prof. Vishnu Prasad Pandey, </a:t>
            </a:r>
            <a:r>
              <a:rPr lang="en-US" sz="2000" i="1" dirty="0">
                <a:solidFill>
                  <a:srgbClr val="000000"/>
                </a:solidFill>
                <a:ea typeface="Calibri"/>
                <a:cs typeface="Mangal"/>
              </a:rPr>
              <a:t>Center for Water Resources Studies (CWRS), Institute of Engineering, Tribhuvan University, Nepal</a:t>
            </a:r>
          </a:p>
          <a:p>
            <a:pPr>
              <a:buNone/>
            </a:pPr>
            <a:r>
              <a:rPr lang="en-US" sz="2000" b="1" dirty="0">
                <a:solidFill>
                  <a:srgbClr val="000000"/>
                </a:solidFill>
                <a:ea typeface="Calibri"/>
                <a:cs typeface="Mangal"/>
              </a:rPr>
              <a:t>Prof. Rajesh Kumar Rai, </a:t>
            </a:r>
            <a:r>
              <a:rPr lang="en-US" sz="2000" i="1" dirty="0">
                <a:solidFill>
                  <a:srgbClr val="000000"/>
                </a:solidFill>
                <a:ea typeface="Calibri"/>
                <a:cs typeface="Mangal"/>
              </a:rPr>
              <a:t>Institute of Forestry, Tribhuvan University, Nepal</a:t>
            </a:r>
            <a:endParaRPr lang="en-US" sz="2000" dirty="0">
              <a:ea typeface="Calibri"/>
              <a:cs typeface="Mangal"/>
            </a:endParaRPr>
          </a:p>
          <a:p>
            <a:pPr>
              <a:buNone/>
            </a:pPr>
            <a:r>
              <a:rPr lang="en-US" sz="2000" b="1" dirty="0">
                <a:solidFill>
                  <a:srgbClr val="000000"/>
                </a:solidFill>
                <a:ea typeface="Calibri"/>
                <a:cs typeface="Mangal"/>
              </a:rPr>
              <a:t>Dr. Sanju Koirala, </a:t>
            </a:r>
            <a:r>
              <a:rPr lang="en-US" sz="2000" i="1" dirty="0">
                <a:solidFill>
                  <a:srgbClr val="000000"/>
                </a:solidFill>
                <a:ea typeface="Calibri"/>
                <a:cs typeface="Mangal"/>
              </a:rPr>
              <a:t>International Water Management Institute (IWMI), Nepal Office</a:t>
            </a:r>
          </a:p>
          <a:p>
            <a:pPr>
              <a:buNone/>
            </a:pPr>
            <a:r>
              <a:rPr lang="en-US" sz="2000" b="1" dirty="0">
                <a:solidFill>
                  <a:srgbClr val="000000"/>
                </a:solidFill>
                <a:ea typeface="Calibri"/>
                <a:cs typeface="Mangal"/>
              </a:rPr>
              <a:t>Prof. Tri Ratna </a:t>
            </a:r>
            <a:r>
              <a:rPr lang="en-US" sz="2000" b="1" dirty="0" err="1">
                <a:solidFill>
                  <a:srgbClr val="000000"/>
                </a:solidFill>
                <a:ea typeface="Calibri"/>
                <a:cs typeface="Mangal"/>
              </a:rPr>
              <a:t>Bajracharya</a:t>
            </a:r>
            <a:r>
              <a:rPr lang="en-US" sz="2000" b="1" dirty="0">
                <a:solidFill>
                  <a:srgbClr val="000000"/>
                </a:solidFill>
                <a:ea typeface="Calibri"/>
                <a:cs typeface="Mangal"/>
              </a:rPr>
              <a:t>, </a:t>
            </a:r>
            <a:r>
              <a:rPr lang="en-US" sz="2000" i="1" dirty="0">
                <a:solidFill>
                  <a:srgbClr val="000000"/>
                </a:solidFill>
                <a:ea typeface="Calibri"/>
                <a:cs typeface="Mangal"/>
              </a:rPr>
              <a:t>Center for Energy Studies, Institute of Engineering, Tribhuvan University, Nepal</a:t>
            </a:r>
          </a:p>
          <a:p>
            <a:pPr>
              <a:buNone/>
            </a:pPr>
            <a:r>
              <a:rPr lang="en-US" sz="2000" b="1" dirty="0">
                <a:solidFill>
                  <a:srgbClr val="000000"/>
                </a:solidFill>
                <a:ea typeface="Calibri"/>
                <a:cs typeface="Mangal"/>
              </a:rPr>
              <a:t>Dr. Bharat Kumar Pokharel, </a:t>
            </a:r>
            <a:r>
              <a:rPr lang="en-US" sz="2000" i="1" dirty="0">
                <a:solidFill>
                  <a:srgbClr val="000000"/>
                </a:solidFill>
                <a:ea typeface="Calibri"/>
                <a:cs typeface="Mangal"/>
              </a:rPr>
              <a:t>GREAT International</a:t>
            </a:r>
          </a:p>
          <a:p>
            <a:pPr>
              <a:buNone/>
            </a:pPr>
            <a:r>
              <a:rPr lang="en-US" sz="2000" b="1" dirty="0">
                <a:solidFill>
                  <a:srgbClr val="000000"/>
                </a:solidFill>
                <a:ea typeface="Calibri"/>
                <a:cs typeface="Mangal"/>
              </a:rPr>
              <a:t>Dr. Nisha Onta, </a:t>
            </a:r>
            <a:r>
              <a:rPr lang="en-US" sz="2000" i="1" dirty="0">
                <a:solidFill>
                  <a:srgbClr val="000000"/>
                </a:solidFill>
                <a:ea typeface="Calibri"/>
                <a:cs typeface="Mangal"/>
              </a:rPr>
              <a:t>Governance Lab</a:t>
            </a:r>
          </a:p>
          <a:p>
            <a:pPr>
              <a:buNone/>
            </a:pPr>
            <a:r>
              <a:rPr lang="en-US" sz="2000" b="1" dirty="0">
                <a:solidFill>
                  <a:srgbClr val="000000"/>
                </a:solidFill>
                <a:ea typeface="Calibri"/>
                <a:cs typeface="Mangal"/>
              </a:rPr>
              <a:t>Dr. Rishi Ram </a:t>
            </a:r>
            <a:r>
              <a:rPr lang="en-US" sz="2000" b="1" dirty="0" err="1">
                <a:solidFill>
                  <a:srgbClr val="000000"/>
                </a:solidFill>
                <a:ea typeface="Calibri"/>
                <a:cs typeface="Mangal"/>
              </a:rPr>
              <a:t>Kattel</a:t>
            </a:r>
            <a:r>
              <a:rPr lang="en-US" sz="2000" b="1" dirty="0">
                <a:solidFill>
                  <a:srgbClr val="000000"/>
                </a:solidFill>
                <a:ea typeface="Calibri"/>
                <a:cs typeface="Mangal"/>
              </a:rPr>
              <a:t>, </a:t>
            </a:r>
            <a:r>
              <a:rPr lang="en-US" sz="2000" i="1" dirty="0">
                <a:solidFill>
                  <a:srgbClr val="000000"/>
                </a:solidFill>
                <a:ea typeface="Calibri"/>
                <a:cs typeface="Mangal"/>
              </a:rPr>
              <a:t>Agriculture &amp; Forestry University</a:t>
            </a:r>
          </a:p>
          <a:p>
            <a:pPr>
              <a:buNone/>
            </a:pPr>
            <a:r>
              <a:rPr lang="en-US" sz="2000" b="1" dirty="0">
                <a:solidFill>
                  <a:srgbClr val="000000"/>
                </a:solidFill>
                <a:ea typeface="Calibri"/>
                <a:cs typeface="Mangal"/>
              </a:rPr>
              <a:t>Mr. Sabin </a:t>
            </a:r>
            <a:r>
              <a:rPr lang="en-US" sz="2000" b="1" dirty="0" err="1">
                <a:solidFill>
                  <a:srgbClr val="000000"/>
                </a:solidFill>
                <a:ea typeface="Calibri"/>
                <a:cs typeface="Mangal"/>
              </a:rPr>
              <a:t>Dangol</a:t>
            </a:r>
            <a:r>
              <a:rPr lang="en-US" sz="2000" b="1" dirty="0">
                <a:solidFill>
                  <a:srgbClr val="000000"/>
                </a:solidFill>
                <a:ea typeface="Calibri"/>
                <a:cs typeface="Mangal"/>
              </a:rPr>
              <a:t>,</a:t>
            </a:r>
            <a:r>
              <a:rPr lang="en-US" sz="2000" i="1" dirty="0">
                <a:solidFill>
                  <a:srgbClr val="000000"/>
                </a:solidFill>
                <a:ea typeface="Calibri"/>
                <a:cs typeface="Mangal"/>
              </a:rPr>
              <a:t> Center for Water Resources Studies (CWRS), Institute of Engineering, Tribhuvan University, Nepal</a:t>
            </a:r>
          </a:p>
          <a:p>
            <a:pPr>
              <a:buNone/>
            </a:pPr>
            <a:r>
              <a:rPr lang="en-US" sz="2000" b="1" dirty="0">
                <a:solidFill>
                  <a:srgbClr val="000000"/>
                </a:solidFill>
                <a:ea typeface="Calibri"/>
                <a:cs typeface="Mangal"/>
              </a:rPr>
              <a:t>Dr. Manohara Khadka, </a:t>
            </a:r>
            <a:r>
              <a:rPr lang="en-US" sz="2000" i="1" dirty="0">
                <a:solidFill>
                  <a:srgbClr val="000000"/>
                </a:solidFill>
                <a:ea typeface="Calibri"/>
                <a:cs typeface="Mangal"/>
              </a:rPr>
              <a:t>International Water Management Institute (IWMI), Nepal Office</a:t>
            </a:r>
            <a:endParaRPr lang="en-US" sz="2000" dirty="0">
              <a:solidFill>
                <a:srgbClr val="000000"/>
              </a:solidFill>
              <a:ea typeface="Calibri"/>
              <a:cs typeface="Mangal"/>
            </a:endParaRPr>
          </a:p>
          <a:p>
            <a:pPr>
              <a:buNone/>
            </a:pPr>
            <a:r>
              <a:rPr lang="en-US" sz="2000" b="1" dirty="0">
                <a:solidFill>
                  <a:srgbClr val="000000"/>
                </a:solidFill>
                <a:ea typeface="Calibri"/>
                <a:cs typeface="Mangal"/>
              </a:rPr>
              <a:t>Dr. </a:t>
            </a:r>
            <a:r>
              <a:rPr lang="en-US" sz="2000" b="1" dirty="0" err="1">
                <a:solidFill>
                  <a:srgbClr val="000000"/>
                </a:solidFill>
                <a:ea typeface="Calibri"/>
                <a:cs typeface="Mangal"/>
              </a:rPr>
              <a:t>Marlène</a:t>
            </a:r>
            <a:r>
              <a:rPr lang="en-US" sz="2000" b="1" dirty="0">
                <a:solidFill>
                  <a:srgbClr val="000000"/>
                </a:solidFill>
                <a:ea typeface="Calibri"/>
                <a:cs typeface="Mangal"/>
              </a:rPr>
              <a:t> Elias</a:t>
            </a:r>
            <a:r>
              <a:rPr lang="en-US" sz="2000" i="1" dirty="0">
                <a:solidFill>
                  <a:srgbClr val="000000"/>
                </a:solidFill>
                <a:ea typeface="Calibri"/>
                <a:cs typeface="Mangal"/>
              </a:rPr>
              <a:t>, Alliance of </a:t>
            </a:r>
            <a:r>
              <a:rPr lang="en-US" sz="2000" i="1" dirty="0" err="1">
                <a:solidFill>
                  <a:srgbClr val="000000"/>
                </a:solidFill>
                <a:ea typeface="Calibri"/>
                <a:cs typeface="Mangal"/>
              </a:rPr>
              <a:t>Bioversity</a:t>
            </a:r>
            <a:r>
              <a:rPr lang="en-US" sz="2000" i="1" dirty="0">
                <a:solidFill>
                  <a:srgbClr val="000000"/>
                </a:solidFill>
                <a:ea typeface="Calibri"/>
                <a:cs typeface="Mangal"/>
              </a:rPr>
              <a:t> International &amp; CIAT</a:t>
            </a:r>
            <a:endParaRPr lang="en-US" sz="2000" i="1" dirty="0">
              <a:ea typeface="Calibri" panose="020F0502020204030204" pitchFamily="34" charset="0"/>
              <a:cs typeface="Mangal" panose="02040503050203030202" pitchFamily="18" charset="0"/>
            </a:endParaRPr>
          </a:p>
          <a:p>
            <a:pPr>
              <a:buNone/>
            </a:pPr>
            <a:endParaRPr lang="en-US" sz="2000" i="1" dirty="0">
              <a:solidFill>
                <a:srgbClr val="000000"/>
              </a:solidFill>
              <a:ea typeface="Calibri" panose="020F0502020204030204" pitchFamily="34" charset="0"/>
              <a:cs typeface="Mangal" panose="02040503050203030202" pitchFamily="18" charset="0"/>
            </a:endParaRPr>
          </a:p>
          <a:p>
            <a:pPr>
              <a:buNone/>
            </a:pPr>
            <a:endParaRPr lang="en-US" sz="1400" b="1" dirty="0">
              <a:solidFill>
                <a:srgbClr val="2F5597"/>
              </a:solidFill>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605668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1.1 Trends in WEFE Nexus Resources</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Unequal endowment of natural resources &amp; demand over scale, space and time</a:t>
            </a:r>
          </a:p>
          <a:p>
            <a:pPr marL="342900" indent="-342900">
              <a:spcBef>
                <a:spcPct val="0"/>
              </a:spcBef>
              <a:spcAft>
                <a:spcPts val="1000"/>
              </a:spcAft>
            </a:pPr>
            <a:r>
              <a:rPr lang="en-GB" sz="3000" dirty="0">
                <a:latin typeface="+mn-lt"/>
                <a:cs typeface="Arial" panose="020B0604020202020204" pitchFamily="34" charset="0"/>
              </a:rPr>
              <a:t>Concept of footprints (water/energy/ecological footprints, and their variation between genders and social class/ethnicity) </a:t>
            </a:r>
          </a:p>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Planetary boundaries (including science with/for people)</a:t>
            </a:r>
            <a:endParaRPr lang="en-US" altLang="en-US" sz="3000" dirty="0">
              <a:solidFill>
                <a:schemeClr val="bg1">
                  <a:lumMod val="65000"/>
                </a:schemeClr>
              </a:solidFill>
              <a:latin typeface="+mn-lt"/>
              <a:cs typeface="Arial" panose="020B0604020202020204" pitchFamily="34" charset="0"/>
            </a:endParaRPr>
          </a:p>
        </p:txBody>
      </p:sp>
    </p:spTree>
    <p:extLst>
      <p:ext uri="{BB962C8B-B14F-4D97-AF65-F5344CB8AC3E}">
        <p14:creationId xmlns:p14="http://schemas.microsoft.com/office/powerpoint/2010/main" val="3562823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C4B0D-E103-4138-BEF8-E04072C29675}"/>
              </a:ext>
            </a:extLst>
          </p:cNvPr>
          <p:cNvSpPr>
            <a:spLocks noGrp="1"/>
          </p:cNvSpPr>
          <p:nvPr>
            <p:ph type="title"/>
          </p:nvPr>
        </p:nvSpPr>
        <p:spPr/>
        <p:txBody>
          <a:bodyPr>
            <a:normAutofit fontScale="90000"/>
          </a:bodyPr>
          <a:lstStyle/>
          <a:p>
            <a:r>
              <a:rPr lang="en-US">
                <a:latin typeface="Tw Cen MT"/>
                <a:cs typeface="Arial"/>
              </a:rPr>
              <a:t>1.1 Trends in Natural Resources | Concept of a Footprint</a:t>
            </a:r>
          </a:p>
        </p:txBody>
      </p:sp>
      <p:sp>
        <p:nvSpPr>
          <p:cNvPr id="3" name="Content Placeholder 2">
            <a:extLst>
              <a:ext uri="{FF2B5EF4-FFF2-40B4-BE49-F238E27FC236}">
                <a16:creationId xmlns:a16="http://schemas.microsoft.com/office/drawing/2014/main" id="{23656C0C-8774-4BB3-A134-BAC7690D1B0F}"/>
              </a:ext>
            </a:extLst>
          </p:cNvPr>
          <p:cNvSpPr>
            <a:spLocks noGrp="1"/>
          </p:cNvSpPr>
          <p:nvPr>
            <p:ph idx="1"/>
          </p:nvPr>
        </p:nvSpPr>
        <p:spPr>
          <a:xfrm>
            <a:off x="563879" y="818954"/>
            <a:ext cx="5825346" cy="5431376"/>
          </a:xfrm>
        </p:spPr>
        <p:txBody>
          <a:bodyPr>
            <a:normAutofit/>
          </a:bodyPr>
          <a:lstStyle/>
          <a:p>
            <a:r>
              <a:rPr lang="en-US" sz="2600" dirty="0">
                <a:ea typeface="+mn-lt"/>
                <a:cs typeface="+mn-lt"/>
              </a:rPr>
              <a:t>Footprint</a:t>
            </a:r>
          </a:p>
          <a:p>
            <a:pPr lvl="1"/>
            <a:r>
              <a:rPr lang="en-US" sz="2600" dirty="0">
                <a:ea typeface="+mn-lt"/>
                <a:cs typeface="+mn-lt"/>
              </a:rPr>
              <a:t>Amount of a given resource used to the produce goods and services consumed per unit (e.g., individual, community, etc.)</a:t>
            </a:r>
          </a:p>
          <a:p>
            <a:r>
              <a:rPr lang="en-US" sz="2600" dirty="0">
                <a:ea typeface="+mn-lt"/>
                <a:cs typeface="+mn-lt"/>
              </a:rPr>
              <a:t>Application of resource footprints</a:t>
            </a:r>
          </a:p>
          <a:p>
            <a:pPr lvl="1"/>
            <a:r>
              <a:rPr lang="en-US" sz="2600" dirty="0">
                <a:ea typeface="+mn-lt"/>
                <a:cs typeface="+mn-lt"/>
              </a:rPr>
              <a:t>To assess the environmental impact of individuals, communities, or nations based on </a:t>
            </a:r>
            <a:r>
              <a:rPr lang="en-US" sz="2600" b="1" dirty="0">
                <a:solidFill>
                  <a:schemeClr val="accent5"/>
                </a:solidFill>
                <a:ea typeface="+mn-lt"/>
                <a:cs typeface="+mn-lt"/>
              </a:rPr>
              <a:t>resource consumption</a:t>
            </a:r>
            <a:endParaRPr lang="en-US" sz="2600" dirty="0">
              <a:solidFill>
                <a:schemeClr val="accent5"/>
              </a:solidFill>
              <a:ea typeface="+mn-lt"/>
              <a:cs typeface="+mn-lt"/>
            </a:endParaRPr>
          </a:p>
        </p:txBody>
      </p:sp>
      <p:pic>
        <p:nvPicPr>
          <p:cNvPr id="1026" name="Picture 2">
            <a:extLst>
              <a:ext uri="{FF2B5EF4-FFF2-40B4-BE49-F238E27FC236}">
                <a16:creationId xmlns:a16="http://schemas.microsoft.com/office/drawing/2014/main" id="{165648C9-A374-801D-74DE-7781201820B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99865" y="1169043"/>
            <a:ext cx="4290779" cy="45199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A6CC0C2-AD89-1093-3A03-5A1167113AFA}"/>
              </a:ext>
            </a:extLst>
          </p:cNvPr>
          <p:cNvSpPr txBox="1"/>
          <p:nvPr/>
        </p:nvSpPr>
        <p:spPr>
          <a:xfrm>
            <a:off x="6898509" y="5753499"/>
            <a:ext cx="5293489" cy="353943"/>
          </a:xfrm>
          <a:prstGeom prst="rect">
            <a:avLst/>
          </a:prstGeom>
          <a:noFill/>
        </p:spPr>
        <p:txBody>
          <a:bodyPr wrap="square" rtlCol="0">
            <a:spAutoFit/>
          </a:bodyPr>
          <a:lstStyle/>
          <a:p>
            <a:pPr algn="ctr"/>
            <a:r>
              <a:rPr lang="en-US" sz="1700" i="1">
                <a:latin typeface="Tw Cen MT" panose="020B0602020104020603" pitchFamily="34" charset="0"/>
              </a:rPr>
              <a:t>(Source: </a:t>
            </a:r>
            <a:r>
              <a:rPr lang="en-US" sz="1700" i="1" err="1">
                <a:latin typeface="Tw Cen MT" panose="020B0602020104020603" pitchFamily="34" charset="0"/>
              </a:rPr>
              <a:t>Matuštík</a:t>
            </a:r>
            <a:r>
              <a:rPr lang="en-US" sz="1700" i="1">
                <a:latin typeface="Tw Cen MT" panose="020B0602020104020603" pitchFamily="34" charset="0"/>
              </a:rPr>
              <a:t> and </a:t>
            </a:r>
            <a:r>
              <a:rPr lang="en-US" sz="1700" i="1" err="1">
                <a:latin typeface="Tw Cen MT" panose="020B0602020104020603" pitchFamily="34" charset="0"/>
              </a:rPr>
              <a:t>Kočí</a:t>
            </a:r>
            <a:r>
              <a:rPr lang="en-US" sz="1700" i="1">
                <a:latin typeface="Tw Cen MT" panose="020B0602020104020603" pitchFamily="34" charset="0"/>
              </a:rPr>
              <a:t>, 2021) </a:t>
            </a:r>
          </a:p>
        </p:txBody>
      </p:sp>
    </p:spTree>
    <p:extLst>
      <p:ext uri="{BB962C8B-B14F-4D97-AF65-F5344CB8AC3E}">
        <p14:creationId xmlns:p14="http://schemas.microsoft.com/office/powerpoint/2010/main" val="4080176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C4B0D-E103-4138-BEF8-E04072C29675}"/>
              </a:ext>
            </a:extLst>
          </p:cNvPr>
          <p:cNvSpPr>
            <a:spLocks noGrp="1"/>
          </p:cNvSpPr>
          <p:nvPr>
            <p:ph type="title"/>
          </p:nvPr>
        </p:nvSpPr>
        <p:spPr/>
        <p:txBody>
          <a:bodyPr>
            <a:normAutofit fontScale="90000"/>
          </a:bodyPr>
          <a:lstStyle/>
          <a:p>
            <a:r>
              <a:rPr lang="en-US" dirty="0">
                <a:latin typeface="Tw Cen MT"/>
                <a:cs typeface="Arial"/>
              </a:rPr>
              <a:t>1.1 Trends in Natural Resources | </a:t>
            </a:r>
            <a:r>
              <a:rPr lang="en-US" dirty="0">
                <a:solidFill>
                  <a:schemeClr val="tx2"/>
                </a:solidFill>
                <a:latin typeface="Tw Cen MT"/>
                <a:cs typeface="Arial"/>
              </a:rPr>
              <a:t>Water Footprint</a:t>
            </a:r>
          </a:p>
        </p:txBody>
      </p:sp>
      <p:sp>
        <p:nvSpPr>
          <p:cNvPr id="3" name="Content Placeholder 2">
            <a:extLst>
              <a:ext uri="{FF2B5EF4-FFF2-40B4-BE49-F238E27FC236}">
                <a16:creationId xmlns:a16="http://schemas.microsoft.com/office/drawing/2014/main" id="{23656C0C-8774-4BB3-A134-BAC7690D1B0F}"/>
              </a:ext>
            </a:extLst>
          </p:cNvPr>
          <p:cNvSpPr>
            <a:spLocks noGrp="1"/>
          </p:cNvSpPr>
          <p:nvPr>
            <p:ph idx="1"/>
          </p:nvPr>
        </p:nvSpPr>
        <p:spPr>
          <a:xfrm>
            <a:off x="563878" y="818953"/>
            <a:ext cx="5532122" cy="5660475"/>
          </a:xfrm>
        </p:spPr>
        <p:txBody>
          <a:bodyPr>
            <a:noAutofit/>
          </a:bodyPr>
          <a:lstStyle/>
          <a:p>
            <a:r>
              <a:rPr lang="en-US" sz="2500" b="1" dirty="0">
                <a:solidFill>
                  <a:schemeClr val="accent5"/>
                </a:solidFill>
                <a:ea typeface="+mn-lt"/>
                <a:cs typeface="+mn-lt"/>
              </a:rPr>
              <a:t>Water footprint</a:t>
            </a:r>
            <a:r>
              <a:rPr lang="en-US" sz="2500" dirty="0">
                <a:solidFill>
                  <a:schemeClr val="accent5"/>
                </a:solidFill>
                <a:ea typeface="+mn-lt"/>
                <a:cs typeface="+mn-lt"/>
              </a:rPr>
              <a:t> </a:t>
            </a:r>
            <a:r>
              <a:rPr lang="en-US" sz="2500" dirty="0">
                <a:ea typeface="+mn-lt"/>
                <a:cs typeface="+mn-lt"/>
                <a:sym typeface="Wingdings" panose="05000000000000000000" pitchFamily="2" charset="2"/>
              </a:rPr>
              <a:t> </a:t>
            </a:r>
            <a:r>
              <a:rPr lang="en-US" sz="2500" dirty="0">
                <a:ea typeface="+mn-lt"/>
                <a:cs typeface="+mn-lt"/>
              </a:rPr>
              <a:t>total volume of freshwater used to produce the goods and services consumed by a given unit (e.g., individual, community, etc.)</a:t>
            </a:r>
          </a:p>
          <a:p>
            <a:pPr lvl="1"/>
            <a:r>
              <a:rPr lang="en-US" sz="2500" dirty="0"/>
              <a:t>A large proportion of the global </a:t>
            </a:r>
            <a:r>
              <a:rPr lang="en-US" sz="2500" b="1" dirty="0">
                <a:solidFill>
                  <a:schemeClr val="accent5"/>
                </a:solidFill>
              </a:rPr>
              <a:t>water footprint </a:t>
            </a:r>
            <a:r>
              <a:rPr lang="en-US" sz="2500" dirty="0"/>
              <a:t>is associated with agriculture </a:t>
            </a:r>
            <a:r>
              <a:rPr lang="en-US" sz="2500" dirty="0">
                <a:sym typeface="Wingdings" panose="05000000000000000000" pitchFamily="2" charset="2"/>
              </a:rPr>
              <a:t> </a:t>
            </a:r>
            <a:r>
              <a:rPr lang="en-US" sz="2500" dirty="0"/>
              <a:t>90% of global freshwater resources are solely dedicated to food production (</a:t>
            </a:r>
            <a:r>
              <a:rPr lang="en-US" sz="2500" dirty="0" err="1"/>
              <a:t>Djehdian</a:t>
            </a:r>
            <a:r>
              <a:rPr lang="en-US" sz="2500" dirty="0"/>
              <a:t> et al., 2019)</a:t>
            </a:r>
          </a:p>
          <a:p>
            <a:pPr lvl="1"/>
            <a:r>
              <a:rPr lang="en-US" sz="2500" dirty="0"/>
              <a:t>Three types: blue, green, gray</a:t>
            </a:r>
          </a:p>
          <a:p>
            <a:pPr lvl="1"/>
            <a:r>
              <a:rPr lang="en-US" sz="2500" dirty="0">
                <a:ea typeface="+mn-lt"/>
                <a:cs typeface="+mn-lt"/>
              </a:rPr>
              <a:t>Direct and indirect water footprints</a:t>
            </a:r>
          </a:p>
          <a:p>
            <a:pPr lvl="1"/>
            <a:r>
              <a:rPr lang="en-US" sz="2500" dirty="0">
                <a:ea typeface="+mn-lt"/>
                <a:cs typeface="+mn-lt"/>
              </a:rPr>
              <a:t>Indirect footprint </a:t>
            </a:r>
            <a:r>
              <a:rPr lang="en-US" sz="2500" dirty="0">
                <a:ea typeface="+mn-lt"/>
                <a:cs typeface="+mn-lt"/>
                <a:sym typeface="Wingdings" panose="05000000000000000000" pitchFamily="2" charset="2"/>
              </a:rPr>
              <a:t> </a:t>
            </a:r>
            <a:r>
              <a:rPr lang="en-US" sz="2500" b="1" dirty="0">
                <a:solidFill>
                  <a:schemeClr val="accent5"/>
                </a:solidFill>
                <a:ea typeface="+mn-lt"/>
                <a:cs typeface="+mn-lt"/>
                <a:sym typeface="Wingdings" panose="05000000000000000000" pitchFamily="2" charset="2"/>
              </a:rPr>
              <a:t>Virtual Water</a:t>
            </a:r>
            <a:endParaRPr lang="en-US" sz="2500" b="1" dirty="0">
              <a:solidFill>
                <a:schemeClr val="accent5"/>
              </a:solidFill>
              <a:ea typeface="+mn-lt"/>
              <a:cs typeface="+mn-lt"/>
            </a:endParaRPr>
          </a:p>
          <a:p>
            <a:pPr lvl="1"/>
            <a:endParaRPr lang="en-US" sz="2500" dirty="0"/>
          </a:p>
          <a:p>
            <a:endParaRPr lang="en-US" sz="2500" dirty="0">
              <a:ea typeface="+mn-lt"/>
              <a:cs typeface="+mn-lt"/>
            </a:endParaRPr>
          </a:p>
        </p:txBody>
      </p:sp>
      <p:pic>
        <p:nvPicPr>
          <p:cNvPr id="5" name="Picture 4">
            <a:extLst>
              <a:ext uri="{FF2B5EF4-FFF2-40B4-BE49-F238E27FC236}">
                <a16:creationId xmlns:a16="http://schemas.microsoft.com/office/drawing/2014/main" id="{0566AEF6-8373-323A-7816-E04DC1954EF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54120" y="818953"/>
            <a:ext cx="5928852" cy="4989947"/>
          </a:xfrm>
          <a:prstGeom prst="rect">
            <a:avLst/>
          </a:prstGeom>
        </p:spPr>
      </p:pic>
      <p:sp>
        <p:nvSpPr>
          <p:cNvPr id="6" name="Rectangle 5">
            <a:extLst>
              <a:ext uri="{FF2B5EF4-FFF2-40B4-BE49-F238E27FC236}">
                <a16:creationId xmlns:a16="http://schemas.microsoft.com/office/drawing/2014/main" id="{D7B9B607-38C8-9787-0963-D78AF076130F}"/>
              </a:ext>
            </a:extLst>
          </p:cNvPr>
          <p:cNvSpPr/>
          <p:nvPr/>
        </p:nvSpPr>
        <p:spPr>
          <a:xfrm>
            <a:off x="6154120" y="5769646"/>
            <a:ext cx="5928852" cy="784830"/>
          </a:xfrm>
          <a:prstGeom prst="rect">
            <a:avLst/>
          </a:prstGeom>
        </p:spPr>
        <p:txBody>
          <a:bodyPr wrap="square">
            <a:spAutoFit/>
          </a:bodyPr>
          <a:lstStyle/>
          <a:p>
            <a:pPr algn="ctr"/>
            <a:r>
              <a:rPr lang="en-US" sz="1500" i="1" dirty="0">
                <a:latin typeface="Tw Cen MT" panose="020B0602020104020603" pitchFamily="34" charset="0"/>
                <a:cs typeface="Arial" panose="020B0604020202020204" pitchFamily="34" charset="0"/>
              </a:rPr>
              <a:t>Figure: Water footprint components</a:t>
            </a:r>
          </a:p>
          <a:p>
            <a:pPr algn="ctr"/>
            <a:r>
              <a:rPr lang="en-US" sz="1500" i="1" dirty="0">
                <a:latin typeface="Tw Cen MT" panose="020B0602020104020603" pitchFamily="34" charset="0"/>
                <a:cs typeface="Arial" panose="020B0604020202020204" pitchFamily="34" charset="0"/>
              </a:rPr>
              <a:t>(Source: </a:t>
            </a:r>
            <a:r>
              <a:rPr lang="en-US" sz="1500" i="1" dirty="0">
                <a:latin typeface="Tw Cen MT" panose="020B0602020104020603" pitchFamily="34" charset="0"/>
                <a:cs typeface="Arial" panose="020B0604020202020204" pitchFamily="34" charset="0"/>
                <a:hlinkClick r:id="rId4"/>
              </a:rPr>
              <a:t>https://www.greeneconomycoalition.org/news-and-resources/promoting-water-sustainability-of-financial-institutions</a:t>
            </a:r>
            <a:r>
              <a:rPr lang="en-US" sz="1500" i="1" dirty="0">
                <a:latin typeface="Tw Cen MT" panose="020B0602020104020603" pitchFamily="34" charset="0"/>
                <a:cs typeface="Arial" panose="020B0604020202020204" pitchFamily="34" charset="0"/>
              </a:rPr>
              <a:t>) </a:t>
            </a:r>
          </a:p>
        </p:txBody>
      </p:sp>
    </p:spTree>
    <p:extLst>
      <p:ext uri="{BB962C8B-B14F-4D97-AF65-F5344CB8AC3E}">
        <p14:creationId xmlns:p14="http://schemas.microsoft.com/office/powerpoint/2010/main" val="2131767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52AD4-A1A3-3673-D57A-DE3167CED8DB}"/>
              </a:ext>
            </a:extLst>
          </p:cNvPr>
          <p:cNvSpPr>
            <a:spLocks noGrp="1"/>
          </p:cNvSpPr>
          <p:nvPr>
            <p:ph type="title"/>
          </p:nvPr>
        </p:nvSpPr>
        <p:spPr/>
        <p:txBody>
          <a:bodyPr>
            <a:normAutofit fontScale="90000"/>
          </a:bodyPr>
          <a:lstStyle/>
          <a:p>
            <a:r>
              <a:rPr lang="en-US" dirty="0">
                <a:solidFill>
                  <a:schemeClr val="tx2"/>
                </a:solidFill>
                <a:latin typeface="Tw Cen MT"/>
                <a:cs typeface="Arial"/>
              </a:rPr>
              <a:t>1.1 Trends in Natural Resources | Virtual Water</a:t>
            </a:r>
          </a:p>
        </p:txBody>
      </p:sp>
      <p:sp>
        <p:nvSpPr>
          <p:cNvPr id="3" name="Content Placeholder 2">
            <a:extLst>
              <a:ext uri="{FF2B5EF4-FFF2-40B4-BE49-F238E27FC236}">
                <a16:creationId xmlns:a16="http://schemas.microsoft.com/office/drawing/2014/main" id="{19687E4C-8F92-FD20-0C11-A07488C190B8}"/>
              </a:ext>
            </a:extLst>
          </p:cNvPr>
          <p:cNvSpPr>
            <a:spLocks noGrp="1"/>
          </p:cNvSpPr>
          <p:nvPr>
            <p:ph idx="1"/>
          </p:nvPr>
        </p:nvSpPr>
        <p:spPr>
          <a:xfrm>
            <a:off x="537996" y="970156"/>
            <a:ext cx="6580434" cy="1694985"/>
          </a:xfrm>
        </p:spPr>
        <p:txBody>
          <a:bodyPr>
            <a:normAutofit/>
          </a:bodyPr>
          <a:lstStyle/>
          <a:p>
            <a:r>
              <a:rPr lang="en-US" dirty="0"/>
              <a:t>Virtual Water: the amount of water embedded in a unit of a </a:t>
            </a:r>
            <a:r>
              <a:rPr lang="en-US" b="1" dirty="0">
                <a:solidFill>
                  <a:schemeClr val="accent5"/>
                </a:solidFill>
              </a:rPr>
              <a:t>product or service</a:t>
            </a:r>
            <a:endParaRPr lang="en-US" dirty="0">
              <a:solidFill>
                <a:schemeClr val="accent5"/>
              </a:solidFill>
            </a:endParaRPr>
          </a:p>
          <a:p>
            <a:r>
              <a:rPr lang="en-US" dirty="0"/>
              <a:t>Example </a:t>
            </a:r>
            <a:r>
              <a:rPr lang="en-US" dirty="0">
                <a:sym typeface="Wingdings" panose="05000000000000000000" pitchFamily="2" charset="2"/>
              </a:rPr>
              <a:t> How much water is required to make </a:t>
            </a:r>
            <a:r>
              <a:rPr lang="en-US" b="1" dirty="0">
                <a:solidFill>
                  <a:schemeClr val="accent5"/>
                </a:solidFill>
                <a:sym typeface="Wingdings" panose="05000000000000000000" pitchFamily="2" charset="2"/>
              </a:rPr>
              <a:t>a single dish of Pasta</a:t>
            </a:r>
            <a:r>
              <a:rPr lang="en-US" dirty="0">
                <a:sym typeface="Wingdings" panose="05000000000000000000" pitchFamily="2" charset="2"/>
              </a:rPr>
              <a:t>?</a:t>
            </a:r>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5398" y="2642716"/>
            <a:ext cx="6422928" cy="3568293"/>
          </a:xfrm>
          <a:prstGeom prst="rect">
            <a:avLst/>
          </a:prstGeom>
        </p:spPr>
      </p:pic>
      <p:pic>
        <p:nvPicPr>
          <p:cNvPr id="3074" name="Picture 2" descr="How thirsty is our food?">
            <a:extLst>
              <a:ext uri="{FF2B5EF4-FFF2-40B4-BE49-F238E27FC236}">
                <a16:creationId xmlns:a16="http://schemas.microsoft.com/office/drawing/2014/main" id="{0BDA7763-B037-2A42-AB57-DB70A36349EE}"/>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118430" y="970156"/>
            <a:ext cx="4980972" cy="544346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C310CA2-9D39-65E5-8C02-7E0630B8D3D3}"/>
              </a:ext>
            </a:extLst>
          </p:cNvPr>
          <p:cNvSpPr txBox="1"/>
          <p:nvPr/>
        </p:nvSpPr>
        <p:spPr>
          <a:xfrm>
            <a:off x="1337727" y="6211009"/>
            <a:ext cx="4980972" cy="323165"/>
          </a:xfrm>
          <a:prstGeom prst="rect">
            <a:avLst/>
          </a:prstGeom>
          <a:noFill/>
        </p:spPr>
        <p:txBody>
          <a:bodyPr wrap="square">
            <a:spAutoFit/>
          </a:bodyPr>
          <a:lstStyle/>
          <a:p>
            <a:r>
              <a:rPr lang="en-US" sz="1500" i="1" dirty="0">
                <a:latin typeface="Tw Cen MT" panose="020B0602020104020603" pitchFamily="34" charset="0"/>
              </a:rPr>
              <a:t>(Source: </a:t>
            </a:r>
            <a:r>
              <a:rPr lang="en-US" sz="1500" i="1" dirty="0">
                <a:latin typeface="Tw Cen MT" panose="020B0602020104020603" pitchFamily="34" charset="0"/>
                <a:hlinkClick r:id="rId5"/>
              </a:rPr>
              <a:t>https://images.app.goo.gl/sxcnVvm2z83PqWU96</a:t>
            </a:r>
            <a:r>
              <a:rPr lang="en-US" sz="1500" i="1" dirty="0">
                <a:latin typeface="Tw Cen MT" panose="020B0602020104020603" pitchFamily="34" charset="0"/>
              </a:rPr>
              <a:t>) </a:t>
            </a:r>
          </a:p>
        </p:txBody>
      </p:sp>
    </p:spTree>
    <p:extLst>
      <p:ext uri="{BB962C8B-B14F-4D97-AF65-F5344CB8AC3E}">
        <p14:creationId xmlns:p14="http://schemas.microsoft.com/office/powerpoint/2010/main" val="254800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88E4F-8E16-D2CE-55A7-23AC3FB6D123}"/>
              </a:ext>
            </a:extLst>
          </p:cNvPr>
          <p:cNvSpPr>
            <a:spLocks noGrp="1"/>
          </p:cNvSpPr>
          <p:nvPr>
            <p:ph type="title"/>
          </p:nvPr>
        </p:nvSpPr>
        <p:spPr/>
        <p:txBody>
          <a:bodyPr>
            <a:normAutofit fontScale="90000"/>
          </a:bodyPr>
          <a:lstStyle/>
          <a:p>
            <a:r>
              <a:rPr lang="en-US" dirty="0">
                <a:solidFill>
                  <a:schemeClr val="tx2"/>
                </a:solidFill>
                <a:cs typeface="Arial"/>
              </a:rPr>
              <a:t>1.1 Trends in Natural Resources | Virtual Water</a:t>
            </a:r>
          </a:p>
        </p:txBody>
      </p:sp>
      <p:sp>
        <p:nvSpPr>
          <p:cNvPr id="3" name="Content Placeholder 2">
            <a:extLst>
              <a:ext uri="{FF2B5EF4-FFF2-40B4-BE49-F238E27FC236}">
                <a16:creationId xmlns:a16="http://schemas.microsoft.com/office/drawing/2014/main" id="{D6331FC3-FBBC-2164-E25A-029F0B589A8B}"/>
              </a:ext>
            </a:extLst>
          </p:cNvPr>
          <p:cNvSpPr>
            <a:spLocks noGrp="1"/>
          </p:cNvSpPr>
          <p:nvPr>
            <p:ph idx="1"/>
          </p:nvPr>
        </p:nvSpPr>
        <p:spPr>
          <a:xfrm>
            <a:off x="531223" y="895159"/>
            <a:ext cx="5981089" cy="5606002"/>
          </a:xfrm>
        </p:spPr>
        <p:txBody>
          <a:bodyPr>
            <a:noAutofit/>
          </a:bodyPr>
          <a:lstStyle/>
          <a:p>
            <a:r>
              <a:rPr lang="en-US" dirty="0">
                <a:ea typeface="+mn-lt"/>
                <a:cs typeface="+mn-lt"/>
              </a:rPr>
              <a:t>Water also flows from one location to another in the form of </a:t>
            </a:r>
            <a:r>
              <a:rPr lang="en-US" b="1" dirty="0">
                <a:solidFill>
                  <a:schemeClr val="accent5"/>
                </a:solidFill>
                <a:ea typeface="+mn-lt"/>
                <a:cs typeface="+mn-lt"/>
              </a:rPr>
              <a:t>Virtual Water.</a:t>
            </a:r>
            <a:endParaRPr lang="en-US" dirty="0">
              <a:solidFill>
                <a:schemeClr val="accent5"/>
              </a:solidFill>
              <a:ea typeface="+mn-lt"/>
              <a:cs typeface="+mn-lt"/>
            </a:endParaRPr>
          </a:p>
          <a:p>
            <a:pPr lvl="1"/>
            <a:r>
              <a:rPr lang="en-US" sz="2400" dirty="0">
                <a:ea typeface="+mn-lt"/>
                <a:cs typeface="+mn-lt"/>
              </a:rPr>
              <a:t>Indirect water flows associated with trade (import/export) of </a:t>
            </a:r>
            <a:r>
              <a:rPr lang="en-US" sz="2400" b="1" u="sng" dirty="0">
                <a:solidFill>
                  <a:schemeClr val="accent5"/>
                </a:solidFill>
                <a:ea typeface="+mn-lt"/>
                <a:cs typeface="+mn-lt"/>
              </a:rPr>
              <a:t>food &amp; other products</a:t>
            </a:r>
            <a:endParaRPr lang="en-US" sz="2400" dirty="0">
              <a:solidFill>
                <a:schemeClr val="accent5"/>
              </a:solidFill>
              <a:ea typeface="+mn-lt"/>
              <a:cs typeface="+mn-lt"/>
            </a:endParaRPr>
          </a:p>
          <a:p>
            <a:r>
              <a:rPr lang="en-US" dirty="0">
                <a:ea typeface="+mn-lt"/>
                <a:cs typeface="+mn-lt"/>
              </a:rPr>
              <a:t>This enables </a:t>
            </a:r>
            <a:r>
              <a:rPr lang="en-US" b="1" dirty="0">
                <a:solidFill>
                  <a:schemeClr val="accent5"/>
                </a:solidFill>
                <a:ea typeface="+mn-lt"/>
                <a:cs typeface="+mn-lt"/>
              </a:rPr>
              <a:t>countries with water scarcity to import water-intensive products</a:t>
            </a:r>
            <a:r>
              <a:rPr lang="en-US" dirty="0">
                <a:solidFill>
                  <a:schemeClr val="accent5"/>
                </a:solidFill>
                <a:ea typeface="+mn-lt"/>
                <a:cs typeface="+mn-lt"/>
              </a:rPr>
              <a:t> </a:t>
            </a:r>
            <a:r>
              <a:rPr lang="en-US" dirty="0">
                <a:ea typeface="+mn-lt"/>
                <a:cs typeface="+mn-lt"/>
              </a:rPr>
              <a:t>and optimize local water use for food production.</a:t>
            </a:r>
          </a:p>
          <a:p>
            <a:pPr lvl="1"/>
            <a:r>
              <a:rPr lang="en-US" sz="2400" dirty="0">
                <a:ea typeface="+mn-lt"/>
                <a:cs typeface="+mn-lt"/>
              </a:rPr>
              <a:t>Virtual water trade has the potential to </a:t>
            </a:r>
            <a:r>
              <a:rPr lang="en-US" sz="2400" b="1" dirty="0">
                <a:solidFill>
                  <a:schemeClr val="accent5"/>
                </a:solidFill>
                <a:ea typeface="+mn-lt"/>
                <a:cs typeface="+mn-lt"/>
              </a:rPr>
              <a:t>reduce global water scarcity</a:t>
            </a:r>
            <a:r>
              <a:rPr lang="en-US" sz="2400" dirty="0">
                <a:solidFill>
                  <a:schemeClr val="accent5"/>
                </a:solidFill>
                <a:ea typeface="+mn-lt"/>
                <a:cs typeface="+mn-lt"/>
              </a:rPr>
              <a:t> </a:t>
            </a:r>
            <a:r>
              <a:rPr lang="en-US" sz="2400" dirty="0">
                <a:ea typeface="+mn-lt"/>
                <a:cs typeface="+mn-lt"/>
              </a:rPr>
              <a:t>by ‘virtually’ distributing water resources from regions with (relative) water surplus to water-scarce regions.</a:t>
            </a:r>
          </a:p>
        </p:txBody>
      </p:sp>
      <p:pic>
        <p:nvPicPr>
          <p:cNvPr id="4" name="Content Placeholder 3">
            <a:extLst>
              <a:ext uri="{FF2B5EF4-FFF2-40B4-BE49-F238E27FC236}">
                <a16:creationId xmlns:a16="http://schemas.microsoft.com/office/drawing/2014/main" id="{797867B6-8F43-DE17-9A2E-B00AFF7D138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98456" y="635726"/>
            <a:ext cx="4292050" cy="2757816"/>
          </a:xfrm>
          <a:prstGeom prst="rect">
            <a:avLst/>
          </a:prstGeom>
          <a:ln w="9525">
            <a:solidFill>
              <a:schemeClr val="bg2"/>
            </a:solidFill>
          </a:ln>
        </p:spPr>
      </p:pic>
      <p:pic>
        <p:nvPicPr>
          <p:cNvPr id="5" name="Content Placeholder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798456" y="3462757"/>
            <a:ext cx="4292050" cy="2694170"/>
          </a:xfrm>
          <a:prstGeom prst="rect">
            <a:avLst/>
          </a:prstGeom>
          <a:ln w="9525">
            <a:solidFill>
              <a:schemeClr val="bg2"/>
            </a:solidFill>
          </a:ln>
        </p:spPr>
      </p:pic>
      <p:sp>
        <p:nvSpPr>
          <p:cNvPr id="6" name="Content Placeholder 2">
            <a:extLst>
              <a:ext uri="{FF2B5EF4-FFF2-40B4-BE49-F238E27FC236}">
                <a16:creationId xmlns:a16="http://schemas.microsoft.com/office/drawing/2014/main" id="{70E7F677-64D1-4D21-10B6-432A388215B6}"/>
              </a:ext>
            </a:extLst>
          </p:cNvPr>
          <p:cNvSpPr txBox="1">
            <a:spLocks/>
          </p:cNvSpPr>
          <p:nvPr/>
        </p:nvSpPr>
        <p:spPr>
          <a:xfrm>
            <a:off x="5161453" y="6212817"/>
            <a:ext cx="7030547" cy="300695"/>
          </a:xfrm>
          <a:prstGeom prst="rect">
            <a:avLst/>
          </a:prstGeom>
          <a:noFill/>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0"/>
              </a:spcAft>
              <a:buNone/>
            </a:pPr>
            <a:r>
              <a:rPr lang="en-US" sz="1400" i="1" dirty="0"/>
              <a:t>Figure: Global patterns of virtual water trade in 1986 and 2011 (Source: </a:t>
            </a:r>
            <a:r>
              <a:rPr lang="en-US" sz="1400" i="1" dirty="0" err="1"/>
              <a:t>D’Odorico</a:t>
            </a:r>
            <a:r>
              <a:rPr lang="en-US" sz="1400" i="1" dirty="0"/>
              <a:t> et al., 2018)</a:t>
            </a:r>
          </a:p>
        </p:txBody>
      </p:sp>
    </p:spTree>
    <p:extLst>
      <p:ext uri="{BB962C8B-B14F-4D97-AF65-F5344CB8AC3E}">
        <p14:creationId xmlns:p14="http://schemas.microsoft.com/office/powerpoint/2010/main" val="332598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0850E-F338-065A-1D74-F1BC4ABC8DDC}"/>
              </a:ext>
            </a:extLst>
          </p:cNvPr>
          <p:cNvSpPr>
            <a:spLocks noGrp="1"/>
          </p:cNvSpPr>
          <p:nvPr>
            <p:ph type="title"/>
          </p:nvPr>
        </p:nvSpPr>
        <p:spPr/>
        <p:txBody>
          <a:bodyPr>
            <a:normAutofit fontScale="90000"/>
          </a:bodyPr>
          <a:lstStyle/>
          <a:p>
            <a:r>
              <a:rPr lang="en-US" dirty="0">
                <a:solidFill>
                  <a:schemeClr val="tx2"/>
                </a:solidFill>
                <a:latin typeface="Tw Cen MT"/>
                <a:cs typeface="Arial"/>
              </a:rPr>
              <a:t>1.1 Trends in Natural Resources | Energy Footprint</a:t>
            </a:r>
          </a:p>
        </p:txBody>
      </p:sp>
      <p:pic>
        <p:nvPicPr>
          <p:cNvPr id="4" name="Content Placeholder 3">
            <a:extLst>
              <a:ext uri="{FF2B5EF4-FFF2-40B4-BE49-F238E27FC236}">
                <a16:creationId xmlns:a16="http://schemas.microsoft.com/office/drawing/2014/main" id="{412A9C7A-4FC1-E285-49DE-836EF6708A36}"/>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3324050" y="934575"/>
            <a:ext cx="8736771" cy="3572518"/>
          </a:xfrm>
        </p:spPr>
      </p:pic>
      <p:sp>
        <p:nvSpPr>
          <p:cNvPr id="5" name="TextBox 4">
            <a:extLst>
              <a:ext uri="{FF2B5EF4-FFF2-40B4-BE49-F238E27FC236}">
                <a16:creationId xmlns:a16="http://schemas.microsoft.com/office/drawing/2014/main" id="{4EED48CA-9A40-1948-ECCE-041C9B24264F}"/>
              </a:ext>
            </a:extLst>
          </p:cNvPr>
          <p:cNvSpPr txBox="1"/>
          <p:nvPr/>
        </p:nvSpPr>
        <p:spPr>
          <a:xfrm>
            <a:off x="6755732" y="4590498"/>
            <a:ext cx="1873405" cy="430887"/>
          </a:xfrm>
          <a:prstGeom prst="rect">
            <a:avLst/>
          </a:prstGeom>
          <a:noFill/>
        </p:spPr>
        <p:txBody>
          <a:bodyPr wrap="square" rtlCol="0">
            <a:spAutoFit/>
          </a:bodyPr>
          <a:lstStyle/>
          <a:p>
            <a:pPr algn="ctr"/>
            <a:r>
              <a:rPr lang="en-US" sz="2200" b="1" dirty="0">
                <a:latin typeface="Tw Cen MT" panose="020B0602020104020603" pitchFamily="34" charset="0"/>
              </a:rPr>
              <a:t>Community</a:t>
            </a:r>
          </a:p>
        </p:txBody>
      </p:sp>
      <p:sp>
        <p:nvSpPr>
          <p:cNvPr id="6" name="Rectangle 5">
            <a:extLst>
              <a:ext uri="{FF2B5EF4-FFF2-40B4-BE49-F238E27FC236}">
                <a16:creationId xmlns:a16="http://schemas.microsoft.com/office/drawing/2014/main" id="{4DF949CC-78AA-74A2-D867-8CA6AA1FE07A}"/>
              </a:ext>
            </a:extLst>
          </p:cNvPr>
          <p:cNvSpPr/>
          <p:nvPr/>
        </p:nvSpPr>
        <p:spPr>
          <a:xfrm>
            <a:off x="4061095" y="5176487"/>
            <a:ext cx="7262677" cy="646331"/>
          </a:xfrm>
          <a:prstGeom prst="rect">
            <a:avLst/>
          </a:prstGeom>
        </p:spPr>
        <p:txBody>
          <a:bodyPr wrap="square">
            <a:spAutoFit/>
          </a:bodyPr>
          <a:lstStyle/>
          <a:p>
            <a:pPr algn="ctr"/>
            <a:r>
              <a:rPr lang="en-US" i="1" dirty="0">
                <a:cs typeface="Arial" panose="020B0604020202020204" pitchFamily="34" charset="0"/>
              </a:rPr>
              <a:t>Figure: Schematic of water and </a:t>
            </a:r>
            <a:r>
              <a:rPr lang="en-US" b="1" i="1" dirty="0">
                <a:solidFill>
                  <a:schemeClr val="accent5"/>
                </a:solidFill>
                <a:cs typeface="Arial" panose="020B0604020202020204" pitchFamily="34" charset="0"/>
              </a:rPr>
              <a:t>energy</a:t>
            </a:r>
            <a:r>
              <a:rPr lang="en-US" i="1" dirty="0">
                <a:cs typeface="Arial" panose="020B0604020202020204" pitchFamily="34" charset="0"/>
              </a:rPr>
              <a:t> footprints. Green arrows = </a:t>
            </a:r>
            <a:r>
              <a:rPr lang="en-US" b="1" i="1" dirty="0">
                <a:solidFill>
                  <a:schemeClr val="accent5"/>
                </a:solidFill>
                <a:cs typeface="Arial" panose="020B0604020202020204" pitchFamily="34" charset="0"/>
              </a:rPr>
              <a:t>direct footprint</a:t>
            </a:r>
            <a:r>
              <a:rPr lang="en-US" i="1" dirty="0">
                <a:solidFill>
                  <a:schemeClr val="tx2"/>
                </a:solidFill>
                <a:cs typeface="Arial" panose="020B0604020202020204" pitchFamily="34" charset="0"/>
              </a:rPr>
              <a:t> </a:t>
            </a:r>
            <a:r>
              <a:rPr lang="en-US" i="1" dirty="0">
                <a:cs typeface="Arial" panose="020B0604020202020204" pitchFamily="34" charset="0"/>
              </a:rPr>
              <a:t>and blue arrows = </a:t>
            </a:r>
            <a:r>
              <a:rPr lang="en-US" b="1" i="1" dirty="0">
                <a:solidFill>
                  <a:schemeClr val="accent5"/>
                </a:solidFill>
                <a:cs typeface="Arial" panose="020B0604020202020204" pitchFamily="34" charset="0"/>
              </a:rPr>
              <a:t>indirect footprint</a:t>
            </a:r>
            <a:r>
              <a:rPr lang="en-US" i="1" dirty="0">
                <a:cs typeface="Arial" panose="020B0604020202020204" pitchFamily="34" charset="0"/>
              </a:rPr>
              <a:t>. (Source: </a:t>
            </a:r>
            <a:r>
              <a:rPr lang="en-US" i="1" dirty="0" err="1">
                <a:cs typeface="Arial" panose="020B0604020202020204" pitchFamily="34" charset="0"/>
              </a:rPr>
              <a:t>Chini</a:t>
            </a:r>
            <a:r>
              <a:rPr lang="en-US" i="1" dirty="0">
                <a:cs typeface="Arial" panose="020B0604020202020204" pitchFamily="34" charset="0"/>
              </a:rPr>
              <a:t> et al., 2017)</a:t>
            </a:r>
          </a:p>
        </p:txBody>
      </p:sp>
      <p:sp>
        <p:nvSpPr>
          <p:cNvPr id="3" name="Content Placeholder 2">
            <a:extLst>
              <a:ext uri="{FF2B5EF4-FFF2-40B4-BE49-F238E27FC236}">
                <a16:creationId xmlns:a16="http://schemas.microsoft.com/office/drawing/2014/main" id="{82C4FE8F-136F-4A85-D1A9-FF873ECF43A4}"/>
              </a:ext>
            </a:extLst>
          </p:cNvPr>
          <p:cNvSpPr txBox="1">
            <a:spLocks/>
          </p:cNvSpPr>
          <p:nvPr/>
        </p:nvSpPr>
        <p:spPr>
          <a:xfrm>
            <a:off x="563878" y="818953"/>
            <a:ext cx="2850653" cy="5003865"/>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chemeClr val="accent5"/>
                </a:solidFill>
                <a:latin typeface="+mn-lt"/>
                <a:ea typeface="+mn-lt"/>
                <a:cs typeface="+mn-lt"/>
              </a:rPr>
              <a:t>Energy footprint</a:t>
            </a:r>
            <a:r>
              <a:rPr lang="en-US" sz="2600" dirty="0">
                <a:solidFill>
                  <a:schemeClr val="accent5"/>
                </a:solidFill>
                <a:latin typeface="+mn-lt"/>
                <a:ea typeface="+mn-lt"/>
                <a:cs typeface="+mn-lt"/>
              </a:rPr>
              <a:t> </a:t>
            </a:r>
            <a:r>
              <a:rPr lang="en-US" sz="2600" dirty="0">
                <a:latin typeface="+mn-lt"/>
                <a:ea typeface="+mn-lt"/>
                <a:cs typeface="+mn-lt"/>
                <a:sym typeface="Wingdings" panose="05000000000000000000" pitchFamily="2" charset="2"/>
              </a:rPr>
              <a:t></a:t>
            </a:r>
            <a:r>
              <a:rPr lang="en-US" sz="2600" dirty="0">
                <a:latin typeface="+mn-lt"/>
                <a:ea typeface="+mn-lt"/>
                <a:cs typeface="+mn-lt"/>
              </a:rPr>
              <a:t> The amount of energy consumed in activities and products throughout their life cycle</a:t>
            </a:r>
          </a:p>
          <a:p>
            <a:pPr lvl="1"/>
            <a:r>
              <a:rPr lang="en-US" sz="2600" b="1" dirty="0">
                <a:solidFill>
                  <a:schemeClr val="accent5"/>
                </a:solidFill>
                <a:latin typeface="+mn-lt"/>
                <a:ea typeface="+mn-lt"/>
                <a:cs typeface="+mn-lt"/>
              </a:rPr>
              <a:t>Carbon</a:t>
            </a:r>
            <a:r>
              <a:rPr lang="en-US" sz="2600" dirty="0">
                <a:solidFill>
                  <a:schemeClr val="accent5"/>
                </a:solidFill>
                <a:latin typeface="+mn-lt"/>
                <a:ea typeface="+mn-lt"/>
                <a:cs typeface="+mn-lt"/>
              </a:rPr>
              <a:t> emissions are associated with most energy use</a:t>
            </a:r>
          </a:p>
        </p:txBody>
      </p:sp>
    </p:spTree>
    <p:extLst>
      <p:ext uri="{BB962C8B-B14F-4D97-AF65-F5344CB8AC3E}">
        <p14:creationId xmlns:p14="http://schemas.microsoft.com/office/powerpoint/2010/main" val="38971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9FC90-0627-AD4B-B05F-E02CF643069A}"/>
              </a:ext>
            </a:extLst>
          </p:cNvPr>
          <p:cNvSpPr>
            <a:spLocks noGrp="1"/>
          </p:cNvSpPr>
          <p:nvPr>
            <p:ph type="title"/>
          </p:nvPr>
        </p:nvSpPr>
        <p:spPr/>
        <p:txBody>
          <a:bodyPr>
            <a:normAutofit fontScale="90000"/>
          </a:bodyPr>
          <a:lstStyle/>
          <a:p>
            <a:r>
              <a:rPr lang="en-US" dirty="0">
                <a:solidFill>
                  <a:schemeClr val="tx2"/>
                </a:solidFill>
                <a:latin typeface="Tw Cen MT"/>
                <a:cs typeface="Arial"/>
              </a:rPr>
              <a:t>1.1 Trends in Natural Resources | Carbon Footprint</a:t>
            </a:r>
          </a:p>
        </p:txBody>
      </p:sp>
      <p:pic>
        <p:nvPicPr>
          <p:cNvPr id="7" name="Picture 6">
            <a:extLst>
              <a:ext uri="{FF2B5EF4-FFF2-40B4-BE49-F238E27FC236}">
                <a16:creationId xmlns:a16="http://schemas.microsoft.com/office/drawing/2014/main" id="{F3B9E566-7FE5-C40E-3E8A-85D054D46EB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26443" y="803369"/>
            <a:ext cx="5701678" cy="4733865"/>
          </a:xfrm>
          <a:prstGeom prst="rect">
            <a:avLst/>
          </a:prstGeom>
        </p:spPr>
      </p:pic>
      <p:sp>
        <p:nvSpPr>
          <p:cNvPr id="4" name="TextBox 3">
            <a:extLst>
              <a:ext uri="{FF2B5EF4-FFF2-40B4-BE49-F238E27FC236}">
                <a16:creationId xmlns:a16="http://schemas.microsoft.com/office/drawing/2014/main" id="{F713D47F-0D2D-C187-A35D-ABC21D15B06B}"/>
              </a:ext>
            </a:extLst>
          </p:cNvPr>
          <p:cNvSpPr txBox="1"/>
          <p:nvPr/>
        </p:nvSpPr>
        <p:spPr>
          <a:xfrm>
            <a:off x="6232631" y="5707044"/>
            <a:ext cx="5410729" cy="584775"/>
          </a:xfrm>
          <a:prstGeom prst="rect">
            <a:avLst/>
          </a:prstGeom>
          <a:noFill/>
        </p:spPr>
        <p:txBody>
          <a:bodyPr wrap="square">
            <a:spAutoFit/>
          </a:bodyPr>
          <a:lstStyle/>
          <a:p>
            <a:pPr algn="ctr"/>
            <a:r>
              <a:rPr lang="en-US" sz="1600" i="1" dirty="0">
                <a:latin typeface="Tw Cen MT" panose="020B0602020104020603" pitchFamily="34" charset="0"/>
              </a:rPr>
              <a:t>(Source: </a:t>
            </a:r>
            <a:r>
              <a:rPr lang="en-US" sz="1600" i="1" dirty="0">
                <a:latin typeface="Tw Cen MT" panose="020B0602020104020603" pitchFamily="34" charset="0"/>
                <a:hlinkClick r:id="rId4"/>
              </a:rPr>
              <a:t>https://www.123rf.com/photo_180674183_carbon-footprint-ecology-global-warming-concept-vector-illustration.html</a:t>
            </a:r>
            <a:r>
              <a:rPr lang="en-US" sz="1600" i="1" dirty="0">
                <a:latin typeface="Tw Cen MT" panose="020B0602020104020603" pitchFamily="34" charset="0"/>
              </a:rPr>
              <a:t>) </a:t>
            </a:r>
          </a:p>
        </p:txBody>
      </p:sp>
      <p:sp>
        <p:nvSpPr>
          <p:cNvPr id="5" name="Content Placeholder 2">
            <a:extLst>
              <a:ext uri="{FF2B5EF4-FFF2-40B4-BE49-F238E27FC236}">
                <a16:creationId xmlns:a16="http://schemas.microsoft.com/office/drawing/2014/main" id="{C269A85C-1CCC-A1D2-A5DB-408869C565F5}"/>
              </a:ext>
            </a:extLst>
          </p:cNvPr>
          <p:cNvSpPr>
            <a:spLocks noGrp="1"/>
          </p:cNvSpPr>
          <p:nvPr>
            <p:ph idx="1"/>
          </p:nvPr>
        </p:nvSpPr>
        <p:spPr>
          <a:xfrm>
            <a:off x="563879" y="818953"/>
            <a:ext cx="4818349" cy="2681331"/>
          </a:xfrm>
        </p:spPr>
        <p:txBody>
          <a:bodyPr>
            <a:normAutofit/>
          </a:bodyPr>
          <a:lstStyle/>
          <a:p>
            <a:r>
              <a:rPr lang="en-US" sz="2600" b="1" dirty="0">
                <a:solidFill>
                  <a:schemeClr val="accent5"/>
                </a:solidFill>
                <a:ea typeface="+mn-lt"/>
                <a:cs typeface="+mn-lt"/>
              </a:rPr>
              <a:t>Carbon footprint</a:t>
            </a:r>
            <a:r>
              <a:rPr lang="en-US" sz="2600" dirty="0">
                <a:solidFill>
                  <a:schemeClr val="accent5"/>
                </a:solidFill>
                <a:ea typeface="+mn-lt"/>
                <a:cs typeface="+mn-lt"/>
                <a:sym typeface="Wingdings" panose="05000000000000000000" pitchFamily="2" charset="2"/>
              </a:rPr>
              <a:t> </a:t>
            </a:r>
            <a:r>
              <a:rPr lang="en-US" sz="2600" dirty="0">
                <a:ea typeface="+mn-lt"/>
                <a:cs typeface="+mn-lt"/>
                <a:sym typeface="Wingdings" panose="05000000000000000000" pitchFamily="2" charset="2"/>
              </a:rPr>
              <a:t> Amount of carbon emissions per unit of a given service/product</a:t>
            </a:r>
            <a:endParaRPr lang="en-US" sz="2600" dirty="0">
              <a:ea typeface="+mn-lt"/>
              <a:cs typeface="+mn-lt"/>
            </a:endParaRPr>
          </a:p>
          <a:p>
            <a:r>
              <a:rPr lang="en-US" sz="2600" dirty="0">
                <a:ea typeface="+mn-lt"/>
                <a:cs typeface="+mn-lt"/>
              </a:rPr>
              <a:t>Multiple sources contribute to carbon footprint (see Figure)</a:t>
            </a:r>
          </a:p>
          <a:p>
            <a:endParaRPr lang="en-US" sz="2600" dirty="0"/>
          </a:p>
        </p:txBody>
      </p:sp>
    </p:spTree>
    <p:extLst>
      <p:ext uri="{BB962C8B-B14F-4D97-AF65-F5344CB8AC3E}">
        <p14:creationId xmlns:p14="http://schemas.microsoft.com/office/powerpoint/2010/main" val="92088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EB66D-7658-7793-3D86-C34CFA48F6F0}"/>
              </a:ext>
            </a:extLst>
          </p:cNvPr>
          <p:cNvSpPr>
            <a:spLocks noGrp="1"/>
          </p:cNvSpPr>
          <p:nvPr>
            <p:ph type="title"/>
          </p:nvPr>
        </p:nvSpPr>
        <p:spPr/>
        <p:txBody>
          <a:bodyPr>
            <a:normAutofit fontScale="90000"/>
          </a:bodyPr>
          <a:lstStyle/>
          <a:p>
            <a:r>
              <a:rPr lang="en-US" dirty="0">
                <a:solidFill>
                  <a:schemeClr val="tx2"/>
                </a:solidFill>
                <a:latin typeface="Tw Cen MT"/>
                <a:cs typeface="Arial"/>
              </a:rPr>
              <a:t>1.1 Trends in Natural Resources | Carbon Footprint</a:t>
            </a:r>
          </a:p>
        </p:txBody>
      </p:sp>
      <p:pic>
        <p:nvPicPr>
          <p:cNvPr id="3076" name="Picture 4">
            <a:extLst>
              <a:ext uri="{FF2B5EF4-FFF2-40B4-BE49-F238E27FC236}">
                <a16:creationId xmlns:a16="http://schemas.microsoft.com/office/drawing/2014/main" id="{EF275F24-DA73-7091-FFD4-0C831ADDF90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90853" y="825708"/>
            <a:ext cx="5237673" cy="555542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3457E2E-EE6C-6714-7F0C-798AB931CA18}"/>
              </a:ext>
            </a:extLst>
          </p:cNvPr>
          <p:cNvSpPr txBox="1"/>
          <p:nvPr/>
        </p:nvSpPr>
        <p:spPr>
          <a:xfrm>
            <a:off x="2290188" y="4780882"/>
            <a:ext cx="3240910" cy="1246495"/>
          </a:xfrm>
          <a:prstGeom prst="rect">
            <a:avLst/>
          </a:prstGeom>
          <a:noFill/>
        </p:spPr>
        <p:txBody>
          <a:bodyPr wrap="square" rtlCol="0">
            <a:spAutoFit/>
          </a:bodyPr>
          <a:lstStyle/>
          <a:p>
            <a:r>
              <a:rPr lang="en-US" sz="1500" i="1">
                <a:latin typeface="Tw Cen MT" panose="020B0602020104020603" pitchFamily="34" charset="0"/>
              </a:rPr>
              <a:t>Figure: Carbon footprint by country and sectors (Source: CBS News, Oct 2021 </a:t>
            </a:r>
            <a:r>
              <a:rPr lang="en-US" sz="1500" i="1">
                <a:latin typeface="Tw Cen MT" panose="020B0602020104020603" pitchFamily="34" charset="0"/>
                <a:hlinkClick r:id="rId4"/>
              </a:rPr>
              <a:t>https://www.cbc.ca/news/science/how-canadians-can-cut-carbon-footprints-1.6202194</a:t>
            </a:r>
            <a:r>
              <a:rPr lang="en-US" sz="1500" i="1">
                <a:latin typeface="Tw Cen MT" panose="020B0602020104020603" pitchFamily="34" charset="0"/>
              </a:rPr>
              <a:t>) </a:t>
            </a:r>
          </a:p>
        </p:txBody>
      </p:sp>
      <p:grpSp>
        <p:nvGrpSpPr>
          <p:cNvPr id="4" name="Group 3">
            <a:extLst>
              <a:ext uri="{FF2B5EF4-FFF2-40B4-BE49-F238E27FC236}">
                <a16:creationId xmlns:a16="http://schemas.microsoft.com/office/drawing/2014/main" id="{980CDFCE-5548-1A37-2DEB-508F09F2981A}"/>
              </a:ext>
            </a:extLst>
          </p:cNvPr>
          <p:cNvGrpSpPr/>
          <p:nvPr/>
        </p:nvGrpSpPr>
        <p:grpSpPr>
          <a:xfrm>
            <a:off x="5531099" y="825708"/>
            <a:ext cx="6470048" cy="5565466"/>
            <a:chOff x="5531099" y="825708"/>
            <a:chExt cx="6660902" cy="5662672"/>
          </a:xfrm>
        </p:grpSpPr>
        <p:pic>
          <p:nvPicPr>
            <p:cNvPr id="3074" name="Picture 2" descr="3 Types of Carbon Footprints">
              <a:extLst>
                <a:ext uri="{FF2B5EF4-FFF2-40B4-BE49-F238E27FC236}">
                  <a16:creationId xmlns:a16="http://schemas.microsoft.com/office/drawing/2014/main" id="{C8E587C1-6E3C-459F-87F8-033BA245974A}"/>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531099" y="825708"/>
              <a:ext cx="6660902" cy="506768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9AC097F-7CA0-71F2-06C2-000C9FCC97B1}"/>
                </a:ext>
              </a:extLst>
            </p:cNvPr>
            <p:cNvSpPr txBox="1"/>
            <p:nvPr/>
          </p:nvSpPr>
          <p:spPr>
            <a:xfrm>
              <a:off x="5531099" y="5893391"/>
              <a:ext cx="6660901" cy="594989"/>
            </a:xfrm>
            <a:prstGeom prst="rect">
              <a:avLst/>
            </a:prstGeom>
            <a:noFill/>
          </p:spPr>
          <p:txBody>
            <a:bodyPr wrap="square">
              <a:spAutoFit/>
            </a:bodyPr>
            <a:lstStyle/>
            <a:p>
              <a:pPr algn="ctr"/>
              <a:r>
                <a:rPr lang="en-US" sz="1600" i="1" dirty="0">
                  <a:latin typeface="Tw Cen MT" panose="020B0602020104020603" pitchFamily="34" charset="0"/>
                </a:rPr>
                <a:t>(Source: </a:t>
              </a:r>
              <a:r>
                <a:rPr lang="en-US" sz="1600" i="1" dirty="0">
                  <a:latin typeface="Tw Cen MT" panose="020B0602020104020603" pitchFamily="34" charset="0"/>
                  <a:hlinkClick r:id="rId6"/>
                </a:rPr>
                <a:t>https://www.constellation.com/energy-101/energy-innovation/what-is-a-carbon-footprint.html</a:t>
              </a:r>
              <a:r>
                <a:rPr lang="en-US" sz="1600" i="1" dirty="0">
                  <a:latin typeface="Tw Cen MT" panose="020B0602020104020603" pitchFamily="34" charset="0"/>
                </a:rPr>
                <a:t>) </a:t>
              </a:r>
            </a:p>
          </p:txBody>
        </p:sp>
        <p:sp>
          <p:nvSpPr>
            <p:cNvPr id="3" name="TextBox 2">
              <a:extLst>
                <a:ext uri="{FF2B5EF4-FFF2-40B4-BE49-F238E27FC236}">
                  <a16:creationId xmlns:a16="http://schemas.microsoft.com/office/drawing/2014/main" id="{7D98BD89-B910-F156-05C7-27F0457CAEEA}"/>
                </a:ext>
              </a:extLst>
            </p:cNvPr>
            <p:cNvSpPr txBox="1"/>
            <p:nvPr/>
          </p:nvSpPr>
          <p:spPr>
            <a:xfrm>
              <a:off x="9767434" y="847006"/>
              <a:ext cx="2419109" cy="830997"/>
            </a:xfrm>
            <a:prstGeom prst="rect">
              <a:avLst/>
            </a:prstGeom>
            <a:solidFill>
              <a:schemeClr val="accent2">
                <a:lumMod val="40000"/>
                <a:lumOff val="60000"/>
              </a:schemeClr>
            </a:solidFill>
          </p:spPr>
          <p:txBody>
            <a:bodyPr wrap="square" rtlCol="0">
              <a:spAutoFit/>
            </a:bodyPr>
            <a:lstStyle/>
            <a:p>
              <a:r>
                <a:rPr lang="en-US" sz="2400">
                  <a:latin typeface="Tw Cen MT" panose="020B0602020104020603" pitchFamily="34" charset="0"/>
                </a:rPr>
                <a:t>Three Types of Carbon Footprint</a:t>
              </a:r>
            </a:p>
          </p:txBody>
        </p:sp>
      </p:grpSp>
    </p:spTree>
    <p:extLst>
      <p:ext uri="{BB962C8B-B14F-4D97-AF65-F5344CB8AC3E}">
        <p14:creationId xmlns:p14="http://schemas.microsoft.com/office/powerpoint/2010/main" val="13327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54E67-8F4B-BB07-F43F-91D61F299944}"/>
              </a:ext>
            </a:extLst>
          </p:cNvPr>
          <p:cNvSpPr>
            <a:spLocks noGrp="1"/>
          </p:cNvSpPr>
          <p:nvPr>
            <p:ph type="title"/>
          </p:nvPr>
        </p:nvSpPr>
        <p:spPr/>
        <p:txBody>
          <a:bodyPr>
            <a:normAutofit fontScale="90000"/>
          </a:bodyPr>
          <a:lstStyle/>
          <a:p>
            <a:r>
              <a:rPr lang="en-US" dirty="0">
                <a:latin typeface="Tw Cen MT"/>
                <a:cs typeface="Arial"/>
              </a:rPr>
              <a:t>1.1 Trends in Natural Resources | </a:t>
            </a:r>
            <a:r>
              <a:rPr lang="en-US" dirty="0">
                <a:solidFill>
                  <a:schemeClr val="tx2"/>
                </a:solidFill>
                <a:latin typeface="Tw Cen MT"/>
                <a:cs typeface="Arial"/>
              </a:rPr>
              <a:t>Ecological Footprint</a:t>
            </a:r>
          </a:p>
        </p:txBody>
      </p:sp>
      <p:sp>
        <p:nvSpPr>
          <p:cNvPr id="7" name="Content Placeholder 2">
            <a:extLst>
              <a:ext uri="{FF2B5EF4-FFF2-40B4-BE49-F238E27FC236}">
                <a16:creationId xmlns:a16="http://schemas.microsoft.com/office/drawing/2014/main" id="{F17F35F7-A536-F936-C22B-42140E027F42}"/>
              </a:ext>
            </a:extLst>
          </p:cNvPr>
          <p:cNvSpPr>
            <a:spLocks noGrp="1"/>
          </p:cNvSpPr>
          <p:nvPr>
            <p:ph idx="1"/>
          </p:nvPr>
        </p:nvSpPr>
        <p:spPr>
          <a:xfrm>
            <a:off x="531222" y="895159"/>
            <a:ext cx="4385162" cy="5392430"/>
          </a:xfrm>
        </p:spPr>
        <p:txBody>
          <a:bodyPr>
            <a:normAutofit fontScale="92500"/>
          </a:bodyPr>
          <a:lstStyle/>
          <a:p>
            <a:r>
              <a:rPr lang="en-US" dirty="0"/>
              <a:t>What is an ecological footprint?</a:t>
            </a:r>
            <a:endParaRPr lang="en-US" dirty="0">
              <a:sym typeface="Wingdings" panose="05000000000000000000" pitchFamily="2" charset="2"/>
            </a:endParaRPr>
          </a:p>
          <a:p>
            <a:pPr lvl="1"/>
            <a:r>
              <a:rPr lang="en-US" sz="2400" dirty="0"/>
              <a:t>The amount of resources needed by a single individual to survive</a:t>
            </a:r>
          </a:p>
          <a:p>
            <a:r>
              <a:rPr lang="en-US" dirty="0"/>
              <a:t>What is the ecological footprint of the current human population?</a:t>
            </a:r>
          </a:p>
          <a:p>
            <a:pPr lvl="1"/>
            <a:r>
              <a:rPr lang="en-US" sz="2400" b="1" dirty="0">
                <a:solidFill>
                  <a:schemeClr val="accent5"/>
                </a:solidFill>
              </a:rPr>
              <a:t>1.5 Earths’</a:t>
            </a:r>
            <a:r>
              <a:rPr lang="en-US" sz="2400" dirty="0">
                <a:solidFill>
                  <a:schemeClr val="accent5"/>
                </a:solidFill>
              </a:rPr>
              <a:t> </a:t>
            </a:r>
            <a:r>
              <a:rPr lang="en-US" sz="2400" dirty="0"/>
              <a:t>worth of resources (data-based model estimate)</a:t>
            </a:r>
          </a:p>
          <a:p>
            <a:r>
              <a:rPr lang="en-US" dirty="0"/>
              <a:t>If resource consumption continues to grow at the same rate as today, the resource equivalent of </a:t>
            </a:r>
            <a:r>
              <a:rPr lang="en-US" b="1" dirty="0">
                <a:solidFill>
                  <a:schemeClr val="accent5"/>
                </a:solidFill>
              </a:rPr>
              <a:t>3 Earths</a:t>
            </a:r>
            <a:r>
              <a:rPr lang="en-US" dirty="0">
                <a:solidFill>
                  <a:schemeClr val="tx2"/>
                </a:solidFill>
              </a:rPr>
              <a:t> </a:t>
            </a:r>
            <a:r>
              <a:rPr lang="en-US" dirty="0"/>
              <a:t>may be needed by the end of 2050.</a:t>
            </a:r>
          </a:p>
        </p:txBody>
      </p:sp>
      <p:grpSp>
        <p:nvGrpSpPr>
          <p:cNvPr id="3" name="Group 2">
            <a:extLst>
              <a:ext uri="{FF2B5EF4-FFF2-40B4-BE49-F238E27FC236}">
                <a16:creationId xmlns:a16="http://schemas.microsoft.com/office/drawing/2014/main" id="{E19F0226-A3F5-162F-A6C8-E30715879691}"/>
              </a:ext>
            </a:extLst>
          </p:cNvPr>
          <p:cNvGrpSpPr/>
          <p:nvPr/>
        </p:nvGrpSpPr>
        <p:grpSpPr>
          <a:xfrm>
            <a:off x="4988699" y="816426"/>
            <a:ext cx="7214873" cy="5625091"/>
            <a:chOff x="4988699" y="816426"/>
            <a:chExt cx="7214873" cy="5625091"/>
          </a:xfrm>
        </p:grpSpPr>
        <p:pic>
          <p:nvPicPr>
            <p:cNvPr id="3074" name="Picture 2">
              <a:extLst>
                <a:ext uri="{FF2B5EF4-FFF2-40B4-BE49-F238E27FC236}">
                  <a16:creationId xmlns:a16="http://schemas.microsoft.com/office/drawing/2014/main" id="{B66AEABB-61FE-6D5F-4687-2BE600D3640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30062" y="816426"/>
              <a:ext cx="6672079" cy="5267420"/>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D1458A6F-0630-895F-171B-B90A7AC00CA5}"/>
                </a:ext>
              </a:extLst>
            </p:cNvPr>
            <p:cNvCxnSpPr/>
            <p:nvPr/>
          </p:nvCxnSpPr>
          <p:spPr>
            <a:xfrm>
              <a:off x="5671461" y="4397828"/>
              <a:ext cx="5889172"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580CBCC-EF70-3CB0-3C79-B612AAC05CC2}"/>
                </a:ext>
              </a:extLst>
            </p:cNvPr>
            <p:cNvSpPr txBox="1"/>
            <p:nvPr/>
          </p:nvSpPr>
          <p:spPr>
            <a:xfrm>
              <a:off x="6879772" y="4473676"/>
              <a:ext cx="4267200" cy="430887"/>
            </a:xfrm>
            <a:prstGeom prst="rect">
              <a:avLst/>
            </a:prstGeom>
            <a:noFill/>
          </p:spPr>
          <p:txBody>
            <a:bodyPr wrap="square" rtlCol="0">
              <a:spAutoFit/>
            </a:bodyPr>
            <a:lstStyle/>
            <a:p>
              <a:r>
                <a:rPr lang="en-US" sz="2200" i="1">
                  <a:solidFill>
                    <a:schemeClr val="accent6">
                      <a:lumMod val="75000"/>
                    </a:schemeClr>
                  </a:solidFill>
                  <a:latin typeface="Tw Cen MT" panose="020B0602020104020603" pitchFamily="34" charset="0"/>
                </a:rPr>
                <a:t>Carrying capacity of earth</a:t>
              </a:r>
            </a:p>
          </p:txBody>
        </p:sp>
        <p:sp>
          <p:nvSpPr>
            <p:cNvPr id="6" name="TextBox 5">
              <a:extLst>
                <a:ext uri="{FF2B5EF4-FFF2-40B4-BE49-F238E27FC236}">
                  <a16:creationId xmlns:a16="http://schemas.microsoft.com/office/drawing/2014/main" id="{2788BBDE-9700-C620-E02E-9CDDD8BFC76D}"/>
                </a:ext>
              </a:extLst>
            </p:cNvPr>
            <p:cNvSpPr txBox="1"/>
            <p:nvPr/>
          </p:nvSpPr>
          <p:spPr>
            <a:xfrm rot="19416726">
              <a:off x="9743762" y="2440979"/>
              <a:ext cx="2459810" cy="769441"/>
            </a:xfrm>
            <a:prstGeom prst="rect">
              <a:avLst/>
            </a:prstGeom>
            <a:noFill/>
          </p:spPr>
          <p:txBody>
            <a:bodyPr wrap="square" rtlCol="0">
              <a:spAutoFit/>
            </a:bodyPr>
            <a:lstStyle/>
            <a:p>
              <a:pPr algn="ctr"/>
              <a:r>
                <a:rPr lang="en-US" sz="2200" i="1">
                  <a:solidFill>
                    <a:srgbClr val="C00000"/>
                  </a:solidFill>
                  <a:latin typeface="Tw Cen MT" panose="020B0602020104020603" pitchFamily="34" charset="0"/>
                </a:rPr>
                <a:t>Ecological Footprint of Humanity</a:t>
              </a:r>
            </a:p>
          </p:txBody>
        </p:sp>
        <p:sp>
          <p:nvSpPr>
            <p:cNvPr id="8" name="TextBox 7">
              <a:extLst>
                <a:ext uri="{FF2B5EF4-FFF2-40B4-BE49-F238E27FC236}">
                  <a16:creationId xmlns:a16="http://schemas.microsoft.com/office/drawing/2014/main" id="{ACC6ABFB-AFDF-EAC0-E93D-A4D3074AF342}"/>
                </a:ext>
              </a:extLst>
            </p:cNvPr>
            <p:cNvSpPr txBox="1"/>
            <p:nvPr/>
          </p:nvSpPr>
          <p:spPr>
            <a:xfrm>
              <a:off x="4988699" y="6087574"/>
              <a:ext cx="6672079" cy="353943"/>
            </a:xfrm>
            <a:prstGeom prst="rect">
              <a:avLst/>
            </a:prstGeom>
            <a:noFill/>
          </p:spPr>
          <p:txBody>
            <a:bodyPr wrap="square" rtlCol="0">
              <a:spAutoFit/>
            </a:bodyPr>
            <a:lstStyle/>
            <a:p>
              <a:pPr algn="ctr"/>
              <a:r>
                <a:rPr lang="en-US" sz="1700" i="1" dirty="0">
                  <a:latin typeface="Tw Cen MT" panose="020B0602020104020603" pitchFamily="34" charset="0"/>
                </a:rPr>
                <a:t>Figure: Global Ecological Footprint up to 2050 (Source: Shahid, 2013)</a:t>
              </a:r>
            </a:p>
          </p:txBody>
        </p:sp>
      </p:grpSp>
    </p:spTree>
    <p:extLst>
      <p:ext uri="{BB962C8B-B14F-4D97-AF65-F5344CB8AC3E}">
        <p14:creationId xmlns:p14="http://schemas.microsoft.com/office/powerpoint/2010/main" val="773730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70F4F-1183-4FD5-9498-92BB8C842C41}"/>
              </a:ext>
            </a:extLst>
          </p:cNvPr>
          <p:cNvSpPr>
            <a:spLocks noGrp="1"/>
          </p:cNvSpPr>
          <p:nvPr>
            <p:ph type="title"/>
          </p:nvPr>
        </p:nvSpPr>
        <p:spPr/>
        <p:txBody>
          <a:bodyPr>
            <a:normAutofit fontScale="90000"/>
          </a:bodyPr>
          <a:lstStyle/>
          <a:p>
            <a:r>
              <a:rPr lang="en-US" dirty="0">
                <a:solidFill>
                  <a:schemeClr val="tx2"/>
                </a:solidFill>
                <a:latin typeface="Tw Cen MT"/>
                <a:cs typeface="Arial"/>
              </a:rPr>
              <a:t>1.1 Trends in Natural Resources | Ecological Carrying Capacity</a:t>
            </a:r>
          </a:p>
        </p:txBody>
      </p:sp>
      <p:sp>
        <p:nvSpPr>
          <p:cNvPr id="3" name="Content Placeholder 2">
            <a:extLst>
              <a:ext uri="{FF2B5EF4-FFF2-40B4-BE49-F238E27FC236}">
                <a16:creationId xmlns:a16="http://schemas.microsoft.com/office/drawing/2014/main" id="{C4497C7F-02A2-4C94-BDBF-218D89D4E1AF}"/>
              </a:ext>
            </a:extLst>
          </p:cNvPr>
          <p:cNvSpPr>
            <a:spLocks noGrp="1"/>
          </p:cNvSpPr>
          <p:nvPr>
            <p:ph idx="1"/>
          </p:nvPr>
        </p:nvSpPr>
        <p:spPr>
          <a:xfrm>
            <a:off x="531224" y="895159"/>
            <a:ext cx="5875599" cy="3914348"/>
          </a:xfrm>
        </p:spPr>
        <p:txBody>
          <a:bodyPr>
            <a:noAutofit/>
          </a:bodyPr>
          <a:lstStyle/>
          <a:p>
            <a:r>
              <a:rPr lang="en-US" b="1" dirty="0">
                <a:ea typeface="+mn-lt"/>
                <a:cs typeface="+mn-lt"/>
              </a:rPr>
              <a:t>Ecological carrying capacity</a:t>
            </a:r>
            <a:r>
              <a:rPr lang="en-US" dirty="0">
                <a:ea typeface="+mn-lt"/>
                <a:cs typeface="+mn-lt"/>
              </a:rPr>
              <a:t>: the maximum population or rate of resource use that an ecosystem can </a:t>
            </a:r>
            <a:r>
              <a:rPr lang="en-US" b="1" dirty="0">
                <a:solidFill>
                  <a:schemeClr val="accent5"/>
                </a:solidFill>
                <a:ea typeface="+mn-lt"/>
                <a:cs typeface="+mn-lt"/>
              </a:rPr>
              <a:t>sustainably support</a:t>
            </a:r>
            <a:r>
              <a:rPr lang="en-US" dirty="0">
                <a:solidFill>
                  <a:schemeClr val="accent5"/>
                </a:solidFill>
                <a:ea typeface="+mn-lt"/>
                <a:cs typeface="+mn-lt"/>
              </a:rPr>
              <a:t> </a:t>
            </a:r>
            <a:r>
              <a:rPr lang="en-US" dirty="0">
                <a:ea typeface="+mn-lt"/>
                <a:cs typeface="+mn-lt"/>
              </a:rPr>
              <a:t>before becoming irreversibly damaged </a:t>
            </a:r>
            <a:r>
              <a:rPr lang="en-US" dirty="0"/>
              <a:t>(McLachlan &amp; </a:t>
            </a:r>
            <a:r>
              <a:rPr lang="en-US" dirty="0" err="1"/>
              <a:t>Defeo</a:t>
            </a:r>
            <a:r>
              <a:rPr lang="en-US" dirty="0"/>
              <a:t>, 2018)</a:t>
            </a:r>
            <a:endParaRPr lang="en-US" dirty="0">
              <a:cs typeface="Calibri" panose="020F0502020204030204"/>
            </a:endParaRPr>
          </a:p>
          <a:p>
            <a:r>
              <a:rPr lang="en-US" dirty="0">
                <a:ea typeface="+mn-lt"/>
                <a:cs typeface="+mn-lt"/>
              </a:rPr>
              <a:t>Why is it important to understand the </a:t>
            </a:r>
            <a:r>
              <a:rPr lang="en-US" b="1" dirty="0">
                <a:solidFill>
                  <a:schemeClr val="accent5"/>
                </a:solidFill>
                <a:ea typeface="+mn-lt"/>
                <a:cs typeface="+mn-lt"/>
              </a:rPr>
              <a:t>carrying capacity</a:t>
            </a:r>
            <a:r>
              <a:rPr lang="en-US" dirty="0">
                <a:solidFill>
                  <a:schemeClr val="tx2"/>
                </a:solidFill>
                <a:ea typeface="+mn-lt"/>
                <a:cs typeface="+mn-lt"/>
              </a:rPr>
              <a:t> </a:t>
            </a:r>
            <a:r>
              <a:rPr lang="en-US" dirty="0">
                <a:ea typeface="+mn-lt"/>
                <a:cs typeface="+mn-lt"/>
              </a:rPr>
              <a:t>of an ecosystem?</a:t>
            </a:r>
          </a:p>
          <a:p>
            <a:pPr lvl="1"/>
            <a:r>
              <a:rPr lang="en-US" sz="2400" dirty="0">
                <a:ea typeface="+mn-lt"/>
                <a:cs typeface="+mn-lt"/>
              </a:rPr>
              <a:t>For ensuring sustainable resource use &amp; preventing overexploitation through resource management policies</a:t>
            </a:r>
            <a:endParaRPr lang="en-US" sz="2400" dirty="0">
              <a:cs typeface="Calibri" panose="020F0502020204030204"/>
            </a:endParaRPr>
          </a:p>
        </p:txBody>
      </p:sp>
      <p:pic>
        <p:nvPicPr>
          <p:cNvPr id="1026" name="Picture 2" descr="Picture">
            <a:extLst>
              <a:ext uri="{FF2B5EF4-FFF2-40B4-BE49-F238E27FC236}">
                <a16:creationId xmlns:a16="http://schemas.microsoft.com/office/drawing/2014/main" id="{A4B91F4F-1EC2-4066-059A-73A889C56EC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406823" y="835782"/>
            <a:ext cx="5785178" cy="3914348"/>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D99DD74D-594F-840B-E337-9FB4561A0190}"/>
              </a:ext>
            </a:extLst>
          </p:cNvPr>
          <p:cNvSpPr txBox="1">
            <a:spLocks/>
          </p:cNvSpPr>
          <p:nvPr/>
        </p:nvSpPr>
        <p:spPr>
          <a:xfrm>
            <a:off x="531223" y="4938315"/>
            <a:ext cx="10952216" cy="137936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latin typeface="+mn-lt"/>
                <a:ea typeface="+mn-lt"/>
                <a:cs typeface="+mn-lt"/>
              </a:rPr>
              <a:t>Examples of potential actions? </a:t>
            </a:r>
          </a:p>
          <a:p>
            <a:pPr lvl="1" algn="just"/>
            <a:r>
              <a:rPr lang="en-US" sz="2400" dirty="0">
                <a:solidFill>
                  <a:schemeClr val="accent5"/>
                </a:solidFill>
                <a:latin typeface="+mn-lt"/>
                <a:ea typeface="+mn-lt"/>
                <a:cs typeface="+mn-lt"/>
              </a:rPr>
              <a:t>Limit catch of fish species to levels within their ecological carrying capacity</a:t>
            </a:r>
          </a:p>
          <a:p>
            <a:pPr lvl="1" algn="just"/>
            <a:r>
              <a:rPr lang="en-US" sz="2400" dirty="0">
                <a:solidFill>
                  <a:schemeClr val="accent5"/>
                </a:solidFill>
                <a:latin typeface="+mn-lt"/>
                <a:ea typeface="+mn-lt"/>
                <a:cs typeface="+mn-lt"/>
              </a:rPr>
              <a:t>Limit harvest of timber to levels within the carrying capacity of forest ecosystems</a:t>
            </a:r>
            <a:endParaRPr lang="en-US" sz="2400" dirty="0">
              <a:solidFill>
                <a:schemeClr val="accent5"/>
              </a:solidFill>
              <a:latin typeface="+mn-lt"/>
              <a:cs typeface="Calibri"/>
            </a:endParaRPr>
          </a:p>
        </p:txBody>
      </p:sp>
      <p:sp>
        <p:nvSpPr>
          <p:cNvPr id="5" name="TextBox 4">
            <a:extLst>
              <a:ext uri="{FF2B5EF4-FFF2-40B4-BE49-F238E27FC236}">
                <a16:creationId xmlns:a16="http://schemas.microsoft.com/office/drawing/2014/main" id="{3A7C8AC6-44E6-A9DA-652D-43C29293733D}"/>
              </a:ext>
            </a:extLst>
          </p:cNvPr>
          <p:cNvSpPr txBox="1"/>
          <p:nvPr/>
        </p:nvSpPr>
        <p:spPr>
          <a:xfrm>
            <a:off x="6537532" y="4885346"/>
            <a:ext cx="5583252"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i="1" dirty="0">
                <a:ea typeface="+mn-lt"/>
                <a:cs typeface="+mn-lt"/>
              </a:rPr>
              <a:t>(Source: </a:t>
            </a:r>
            <a:r>
              <a:rPr lang="en-US" sz="1600" i="1" dirty="0">
                <a:ea typeface="+mn-lt"/>
                <a:cs typeface="+mn-lt"/>
                <a:hlinkClick r:id="rId4"/>
              </a:rPr>
              <a:t>https://newbreweress.weebly.com/84-carrying-capacity-and-ecological-footprint.html</a:t>
            </a:r>
            <a:r>
              <a:rPr lang="en-US" sz="1600" i="1" dirty="0">
                <a:ea typeface="+mn-lt"/>
                <a:cs typeface="+mn-lt"/>
              </a:rPr>
              <a:t>) </a:t>
            </a:r>
            <a:endParaRPr lang="en-US" dirty="0">
              <a:ea typeface="+mn-lt"/>
              <a:cs typeface="+mn-lt"/>
            </a:endParaRPr>
          </a:p>
        </p:txBody>
      </p:sp>
    </p:spTree>
    <p:extLst>
      <p:ext uri="{BB962C8B-B14F-4D97-AF65-F5344CB8AC3E}">
        <p14:creationId xmlns:p14="http://schemas.microsoft.com/office/powerpoint/2010/main" val="2195790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5C571A-6949-7EFB-8D85-6457BE416F71}"/>
              </a:ext>
            </a:extLst>
          </p:cNvPr>
          <p:cNvSpPr>
            <a:spLocks noGrp="1"/>
          </p:cNvSpPr>
          <p:nvPr>
            <p:ph type="title"/>
          </p:nvPr>
        </p:nvSpPr>
        <p:spPr>
          <a:noFill/>
        </p:spPr>
        <p:txBody>
          <a:bodyPr>
            <a:normAutofit/>
          </a:bodyPr>
          <a:lstStyle/>
          <a:p>
            <a:r>
              <a:rPr lang="en-GB" sz="6000" b="1" dirty="0">
                <a:solidFill>
                  <a:schemeClr val="tx2"/>
                </a:solidFill>
                <a:latin typeface="Tw Cen MT"/>
                <a:cs typeface="Arial"/>
              </a:rPr>
              <a:t>Module 1</a:t>
            </a:r>
            <a:endParaRPr lang="en-GB" dirty="0">
              <a:solidFill>
                <a:schemeClr val="tx2"/>
              </a:solidFill>
            </a:endParaRPr>
          </a:p>
        </p:txBody>
      </p:sp>
      <p:sp>
        <p:nvSpPr>
          <p:cNvPr id="7" name="Text Placeholder 6">
            <a:extLst>
              <a:ext uri="{FF2B5EF4-FFF2-40B4-BE49-F238E27FC236}">
                <a16:creationId xmlns:a16="http://schemas.microsoft.com/office/drawing/2014/main" id="{A0A33B0A-6450-7E75-9701-02534E4B2176}"/>
              </a:ext>
            </a:extLst>
          </p:cNvPr>
          <p:cNvSpPr>
            <a:spLocks noGrp="1"/>
          </p:cNvSpPr>
          <p:nvPr>
            <p:ph type="body" idx="1"/>
          </p:nvPr>
        </p:nvSpPr>
        <p:spPr/>
        <p:txBody>
          <a:bodyPr>
            <a:normAutofit fontScale="92500"/>
          </a:bodyPr>
          <a:lstStyle/>
          <a:p>
            <a:r>
              <a:rPr lang="en-GB" b="1" dirty="0"/>
              <a:t>Prof. Vishnu Prasad Pandey</a:t>
            </a:r>
          </a:p>
          <a:p>
            <a:r>
              <a:rPr lang="en-GB" dirty="0" err="1"/>
              <a:t>Center</a:t>
            </a:r>
            <a:r>
              <a:rPr lang="en-GB" dirty="0"/>
              <a:t> for Water Resources Studies, Institute of Engineering, Tribhuvan University, Nepal</a:t>
            </a:r>
          </a:p>
          <a:p>
            <a:r>
              <a:rPr lang="en-GB" b="1" dirty="0"/>
              <a:t>Prof. Tri Ratna </a:t>
            </a:r>
            <a:r>
              <a:rPr lang="en-GB" b="1" dirty="0" err="1"/>
              <a:t>Bajracharya</a:t>
            </a:r>
            <a:endParaRPr lang="en-GB" b="1" dirty="0"/>
          </a:p>
          <a:p>
            <a:r>
              <a:rPr lang="en-GB" dirty="0" err="1"/>
              <a:t>Center</a:t>
            </a:r>
            <a:r>
              <a:rPr lang="en-GB" dirty="0"/>
              <a:t> for Energy Studies, Institute of Engineering, Tribhuvan University, Nepal</a:t>
            </a:r>
          </a:p>
          <a:p>
            <a:r>
              <a:rPr lang="en-GB" b="1" dirty="0" err="1"/>
              <a:t>Dr.</a:t>
            </a:r>
            <a:r>
              <a:rPr lang="en-GB" b="1" dirty="0"/>
              <a:t> Rishi Ram </a:t>
            </a:r>
            <a:r>
              <a:rPr lang="en-GB" b="1" dirty="0" err="1"/>
              <a:t>Kattel</a:t>
            </a:r>
            <a:endParaRPr lang="en-GB" b="1" dirty="0"/>
          </a:p>
          <a:p>
            <a:r>
              <a:rPr lang="en-GB" dirty="0"/>
              <a:t>Agriculture &amp; Forestry University, University, Nepal</a:t>
            </a:r>
          </a:p>
        </p:txBody>
      </p:sp>
      <p:sp>
        <p:nvSpPr>
          <p:cNvPr id="6" name="Text Placeholder 5">
            <a:extLst>
              <a:ext uri="{FF2B5EF4-FFF2-40B4-BE49-F238E27FC236}">
                <a16:creationId xmlns:a16="http://schemas.microsoft.com/office/drawing/2014/main" id="{CDC5F48E-40B0-70A0-EDF0-AD4E8B53505D}"/>
              </a:ext>
            </a:extLst>
          </p:cNvPr>
          <p:cNvSpPr>
            <a:spLocks noGrp="1"/>
          </p:cNvSpPr>
          <p:nvPr>
            <p:ph type="body" sz="quarter" idx="10"/>
          </p:nvPr>
        </p:nvSpPr>
        <p:spPr/>
        <p:txBody>
          <a:bodyPr/>
          <a:lstStyle/>
          <a:p>
            <a:r>
              <a:rPr lang="en-GB" dirty="0"/>
              <a:t>Understanding the water-energy-food-ecosystems (WEFE) Nexus</a:t>
            </a:r>
          </a:p>
        </p:txBody>
      </p:sp>
    </p:spTree>
    <p:extLst>
      <p:ext uri="{BB962C8B-B14F-4D97-AF65-F5344CB8AC3E}">
        <p14:creationId xmlns:p14="http://schemas.microsoft.com/office/powerpoint/2010/main" val="9710456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70F4F-1183-4FD5-9498-92BB8C842C41}"/>
              </a:ext>
            </a:extLst>
          </p:cNvPr>
          <p:cNvSpPr>
            <a:spLocks noGrp="1"/>
          </p:cNvSpPr>
          <p:nvPr>
            <p:ph type="title"/>
          </p:nvPr>
        </p:nvSpPr>
        <p:spPr/>
        <p:txBody>
          <a:bodyPr>
            <a:normAutofit fontScale="90000"/>
          </a:bodyPr>
          <a:lstStyle/>
          <a:p>
            <a:r>
              <a:rPr lang="en-US" dirty="0">
                <a:solidFill>
                  <a:schemeClr val="tx2"/>
                </a:solidFill>
                <a:latin typeface="Tw Cen MT"/>
                <a:cs typeface="Arial"/>
              </a:rPr>
              <a:t>1.1 Trends in Natural Resources | Ecological Carrying Capacity</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531223" y="822960"/>
            <a:ext cx="8277730" cy="4981468"/>
          </a:xfrm>
        </p:spPr>
      </p:pic>
      <p:sp>
        <p:nvSpPr>
          <p:cNvPr id="5" name="Rectangle 4"/>
          <p:cNvSpPr/>
          <p:nvPr/>
        </p:nvSpPr>
        <p:spPr>
          <a:xfrm>
            <a:off x="1342664" y="5804428"/>
            <a:ext cx="6794340" cy="615553"/>
          </a:xfrm>
          <a:prstGeom prst="rect">
            <a:avLst/>
          </a:prstGeom>
        </p:spPr>
        <p:txBody>
          <a:bodyPr wrap="square">
            <a:spAutoFit/>
          </a:bodyPr>
          <a:lstStyle/>
          <a:p>
            <a:pPr algn="ctr"/>
            <a:r>
              <a:rPr lang="en-US" sz="1700" i="1" dirty="0">
                <a:latin typeface="Tw Cen MT" panose="020B0602020104020603" pitchFamily="34" charset="0"/>
                <a:cs typeface="Arial" panose="020B0604020202020204" pitchFamily="34" charset="0"/>
              </a:rPr>
              <a:t>Figure: Conceptual </a:t>
            </a:r>
            <a:r>
              <a:rPr lang="en-US" sz="1700" b="1" i="1" dirty="0">
                <a:solidFill>
                  <a:schemeClr val="accent5"/>
                </a:solidFill>
                <a:latin typeface="Tw Cen MT" panose="020B0602020104020603" pitchFamily="34" charset="0"/>
                <a:cs typeface="Arial" panose="020B0604020202020204" pitchFamily="34" charset="0"/>
              </a:rPr>
              <a:t>framework</a:t>
            </a:r>
            <a:r>
              <a:rPr lang="en-US" sz="1700" i="1" dirty="0">
                <a:latin typeface="Tw Cen MT" panose="020B0602020104020603" pitchFamily="34" charset="0"/>
                <a:cs typeface="Arial" panose="020B0604020202020204" pitchFamily="34" charset="0"/>
              </a:rPr>
              <a:t> for resource and environmental </a:t>
            </a:r>
            <a:r>
              <a:rPr lang="en-US" sz="1700" b="1" i="1" dirty="0">
                <a:solidFill>
                  <a:schemeClr val="accent5"/>
                </a:solidFill>
                <a:latin typeface="Tw Cen MT" panose="020B0602020104020603" pitchFamily="34" charset="0"/>
                <a:cs typeface="Arial" panose="020B0604020202020204" pitchFamily="34" charset="0"/>
              </a:rPr>
              <a:t>carrying capacity evaluation</a:t>
            </a:r>
            <a:r>
              <a:rPr lang="en-US" sz="1700" i="1" dirty="0">
                <a:latin typeface="Tw Cen MT" panose="020B0602020104020603" pitchFamily="34" charset="0"/>
                <a:cs typeface="Arial" panose="020B0604020202020204" pitchFamily="34" charset="0"/>
              </a:rPr>
              <a:t> (Source: </a:t>
            </a:r>
            <a:r>
              <a:rPr lang="en-US" sz="1700" i="1" dirty="0">
                <a:latin typeface="Tw Cen MT" panose="020B0602020104020603" pitchFamily="34" charset="0"/>
              </a:rPr>
              <a:t>Zou &amp; Ma, 2021)</a:t>
            </a:r>
          </a:p>
        </p:txBody>
      </p:sp>
      <p:sp>
        <p:nvSpPr>
          <p:cNvPr id="3" name="Content Placeholder 2">
            <a:extLst>
              <a:ext uri="{FF2B5EF4-FFF2-40B4-BE49-F238E27FC236}">
                <a16:creationId xmlns:a16="http://schemas.microsoft.com/office/drawing/2014/main" id="{2C7F80DE-E104-9299-3C7B-DDE19B445625}"/>
              </a:ext>
            </a:extLst>
          </p:cNvPr>
          <p:cNvSpPr txBox="1">
            <a:spLocks/>
          </p:cNvSpPr>
          <p:nvPr/>
        </p:nvSpPr>
        <p:spPr>
          <a:xfrm>
            <a:off x="8711381" y="917931"/>
            <a:ext cx="3372464" cy="550205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dirty="0">
                <a:latin typeface="+mn-lt"/>
                <a:sym typeface="Wingdings" panose="05000000000000000000" pitchFamily="2" charset="2"/>
              </a:rPr>
              <a:t>Key messages</a:t>
            </a:r>
          </a:p>
          <a:p>
            <a:r>
              <a:rPr lang="en-US" dirty="0">
                <a:solidFill>
                  <a:schemeClr val="accent5"/>
                </a:solidFill>
                <a:latin typeface="+mn-lt"/>
                <a:sym typeface="Wingdings" panose="05000000000000000000" pitchFamily="2" charset="2"/>
              </a:rPr>
              <a:t>No single-sector solution works</a:t>
            </a:r>
          </a:p>
          <a:p>
            <a:r>
              <a:rPr lang="en-US" dirty="0">
                <a:solidFill>
                  <a:schemeClr val="accent5"/>
                </a:solidFill>
                <a:latin typeface="+mn-lt"/>
                <a:sym typeface="Wingdings" panose="05000000000000000000" pitchFamily="2" charset="2"/>
              </a:rPr>
              <a:t>Real &amp; workable solution is highly integrated in nature</a:t>
            </a:r>
          </a:p>
          <a:p>
            <a:r>
              <a:rPr lang="en-US" dirty="0">
                <a:solidFill>
                  <a:schemeClr val="accent5"/>
                </a:solidFill>
                <a:latin typeface="+mn-lt"/>
                <a:sym typeface="Wingdings" panose="05000000000000000000" pitchFamily="2" charset="2"/>
              </a:rPr>
              <a:t>Need an integrated approach for understanding the complexities of the real-world system and for designing/ implementing solutions/ interventions</a:t>
            </a:r>
            <a:endParaRPr lang="en-US" dirty="0">
              <a:solidFill>
                <a:schemeClr val="accent5"/>
              </a:solidFill>
              <a:latin typeface="+mn-lt"/>
            </a:endParaRPr>
          </a:p>
        </p:txBody>
      </p:sp>
    </p:spTree>
    <p:extLst>
      <p:ext uri="{BB962C8B-B14F-4D97-AF65-F5344CB8AC3E}">
        <p14:creationId xmlns:p14="http://schemas.microsoft.com/office/powerpoint/2010/main" val="327625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DA494-C75A-4ADD-E370-AA6540D06304}"/>
              </a:ext>
            </a:extLst>
          </p:cNvPr>
          <p:cNvSpPr>
            <a:spLocks noGrp="1"/>
          </p:cNvSpPr>
          <p:nvPr>
            <p:ph type="title"/>
          </p:nvPr>
        </p:nvSpPr>
        <p:spPr/>
        <p:txBody>
          <a:bodyPr>
            <a:normAutofit fontScale="90000"/>
          </a:bodyPr>
          <a:lstStyle/>
          <a:p>
            <a:r>
              <a:rPr lang="en-US">
                <a:latin typeface="Tw Cen MT"/>
                <a:cs typeface="Arial"/>
              </a:rPr>
              <a:t>1.1 Exercise 1-3: Open Discussion [10 minutes]</a:t>
            </a:r>
          </a:p>
        </p:txBody>
      </p:sp>
      <p:sp>
        <p:nvSpPr>
          <p:cNvPr id="3" name="Content Placeholder 2">
            <a:extLst>
              <a:ext uri="{FF2B5EF4-FFF2-40B4-BE49-F238E27FC236}">
                <a16:creationId xmlns:a16="http://schemas.microsoft.com/office/drawing/2014/main" id="{0D2AE0BE-B07F-56A4-AF8D-FA85F3AF3A60}"/>
              </a:ext>
            </a:extLst>
          </p:cNvPr>
          <p:cNvSpPr>
            <a:spLocks noGrp="1"/>
          </p:cNvSpPr>
          <p:nvPr>
            <p:ph idx="1"/>
          </p:nvPr>
        </p:nvSpPr>
        <p:spPr>
          <a:xfrm>
            <a:off x="531223" y="895159"/>
            <a:ext cx="7774577" cy="5392430"/>
          </a:xfrm>
        </p:spPr>
        <p:txBody>
          <a:bodyPr>
            <a:normAutofit/>
          </a:bodyPr>
          <a:lstStyle/>
          <a:p>
            <a:pPr marL="0" indent="0">
              <a:buNone/>
            </a:pPr>
            <a:r>
              <a:rPr lang="en-US" sz="3000" dirty="0">
                <a:solidFill>
                  <a:schemeClr val="accent5"/>
                </a:solidFill>
              </a:rPr>
              <a:t>How can we balance our ecological footprint with Earth’s carrying capacity?</a:t>
            </a:r>
          </a:p>
          <a:p>
            <a:r>
              <a:rPr lang="en-US" sz="3200" dirty="0"/>
              <a:t>List five possible ways</a:t>
            </a:r>
          </a:p>
        </p:txBody>
      </p:sp>
      <p:sp>
        <p:nvSpPr>
          <p:cNvPr id="4" name="Rectangle 3">
            <a:extLst>
              <a:ext uri="{FF2B5EF4-FFF2-40B4-BE49-F238E27FC236}">
                <a16:creationId xmlns:a16="http://schemas.microsoft.com/office/drawing/2014/main" id="{B13E0076-386B-9FD7-556C-624B6ECEB395}"/>
              </a:ext>
            </a:extLst>
          </p:cNvPr>
          <p:cNvSpPr/>
          <p:nvPr/>
        </p:nvSpPr>
        <p:spPr>
          <a:xfrm>
            <a:off x="8305800" y="895159"/>
            <a:ext cx="3500283" cy="320493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1000"/>
              </a:spcAft>
            </a:pPr>
            <a:r>
              <a:rPr lang="en-US" sz="2800" b="1" dirty="0"/>
              <a:t>ENVIRONMENTAL JUSTICE</a:t>
            </a:r>
          </a:p>
          <a:p>
            <a:pPr algn="ctr">
              <a:spcAft>
                <a:spcPts val="1000"/>
              </a:spcAft>
            </a:pPr>
            <a:r>
              <a:rPr lang="en-US" sz="2800" b="1" dirty="0"/>
              <a:t>(taking care of the environment while fulfilling human needs)</a:t>
            </a:r>
          </a:p>
        </p:txBody>
      </p:sp>
    </p:spTree>
    <p:extLst>
      <p:ext uri="{BB962C8B-B14F-4D97-AF65-F5344CB8AC3E}">
        <p14:creationId xmlns:p14="http://schemas.microsoft.com/office/powerpoint/2010/main" val="3591810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1.1 Trends in WEFE Nexus Resources</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Unequal endowment of natural resources &amp; demand over scale, space and time</a:t>
            </a:r>
          </a:p>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Concept of footprints (water/energy/ecological footprints, their variation between genders and social class/ethnicity) </a:t>
            </a:r>
          </a:p>
          <a:p>
            <a:pPr marL="342900" indent="-342900">
              <a:spcBef>
                <a:spcPct val="0"/>
              </a:spcBef>
              <a:spcAft>
                <a:spcPts val="1000"/>
              </a:spcAft>
            </a:pPr>
            <a:r>
              <a:rPr lang="en-GB" sz="3000" dirty="0">
                <a:latin typeface="+mn-lt"/>
                <a:cs typeface="Arial" panose="020B0604020202020204" pitchFamily="34" charset="0"/>
              </a:rPr>
              <a:t>Planetary boundaries (including science with/for people)</a:t>
            </a:r>
            <a:endParaRPr lang="en-US" altLang="en-US" sz="3000" dirty="0">
              <a:latin typeface="+mn-lt"/>
              <a:cs typeface="Arial" panose="020B0604020202020204" pitchFamily="34" charset="0"/>
            </a:endParaRPr>
          </a:p>
        </p:txBody>
      </p:sp>
    </p:spTree>
    <p:extLst>
      <p:ext uri="{BB962C8B-B14F-4D97-AF65-F5344CB8AC3E}">
        <p14:creationId xmlns:p14="http://schemas.microsoft.com/office/powerpoint/2010/main" val="10203216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BE279-FE2D-4CE0-B9EF-B7FDD2C60DC2}"/>
              </a:ext>
            </a:extLst>
          </p:cNvPr>
          <p:cNvSpPr>
            <a:spLocks noGrp="1"/>
          </p:cNvSpPr>
          <p:nvPr>
            <p:ph type="title"/>
          </p:nvPr>
        </p:nvSpPr>
        <p:spPr/>
        <p:txBody>
          <a:bodyPr>
            <a:normAutofit fontScale="90000"/>
          </a:bodyPr>
          <a:lstStyle/>
          <a:p>
            <a:r>
              <a:rPr lang="en-US" dirty="0">
                <a:latin typeface="Tw Cen MT"/>
                <a:cs typeface="Arial"/>
              </a:rPr>
              <a:t>1.1 Planetary Boundaries</a:t>
            </a:r>
          </a:p>
        </p:txBody>
      </p:sp>
      <p:sp>
        <p:nvSpPr>
          <p:cNvPr id="3" name="Content Placeholder 2">
            <a:extLst>
              <a:ext uri="{FF2B5EF4-FFF2-40B4-BE49-F238E27FC236}">
                <a16:creationId xmlns:a16="http://schemas.microsoft.com/office/drawing/2014/main" id="{A3DF706B-8E77-4A1B-BB08-9687CA6E9C33}"/>
              </a:ext>
            </a:extLst>
          </p:cNvPr>
          <p:cNvSpPr>
            <a:spLocks noGrp="1"/>
          </p:cNvSpPr>
          <p:nvPr>
            <p:ph idx="1"/>
          </p:nvPr>
        </p:nvSpPr>
        <p:spPr>
          <a:xfrm>
            <a:off x="531223" y="895158"/>
            <a:ext cx="6404836" cy="5580807"/>
          </a:xfrm>
        </p:spPr>
        <p:txBody>
          <a:bodyPr>
            <a:noAutofit/>
          </a:bodyPr>
          <a:lstStyle/>
          <a:p>
            <a:r>
              <a:rPr lang="en-US" sz="2800" dirty="0">
                <a:ea typeface="+mn-lt"/>
                <a:cs typeface="+mn-lt"/>
              </a:rPr>
              <a:t>Planetary boundaries are the </a:t>
            </a:r>
            <a:r>
              <a:rPr lang="en-US" sz="2800" b="1" dirty="0">
                <a:solidFill>
                  <a:schemeClr val="accent5"/>
                </a:solidFill>
                <a:ea typeface="+mn-lt"/>
                <a:cs typeface="+mn-lt"/>
              </a:rPr>
              <a:t>safe limits of the within which humanity can operate</a:t>
            </a:r>
            <a:r>
              <a:rPr lang="en-US" sz="2800" dirty="0">
                <a:solidFill>
                  <a:srgbClr val="FF0000"/>
                </a:solidFill>
                <a:ea typeface="+mn-lt"/>
                <a:cs typeface="+mn-lt"/>
              </a:rPr>
              <a:t> </a:t>
            </a:r>
            <a:r>
              <a:rPr lang="en-US" sz="2800" dirty="0">
                <a:ea typeface="+mn-lt"/>
                <a:cs typeface="+mn-lt"/>
              </a:rPr>
              <a:t>while maintaining Earth’s environmental stability, as defined by </a:t>
            </a:r>
            <a:r>
              <a:rPr lang="en-US" sz="2800" b="1" dirty="0">
                <a:solidFill>
                  <a:schemeClr val="accent5"/>
                </a:solidFill>
                <a:ea typeface="+mn-lt"/>
                <a:cs typeface="+mn-lt"/>
              </a:rPr>
              <a:t>9 Earth-system processes</a:t>
            </a:r>
            <a:r>
              <a:rPr lang="en-US" sz="2800" dirty="0">
                <a:ea typeface="+mn-lt"/>
                <a:cs typeface="+mn-lt"/>
              </a:rPr>
              <a:t> </a:t>
            </a:r>
            <a:r>
              <a:rPr lang="en-US" sz="2800" dirty="0"/>
              <a:t>(</a:t>
            </a:r>
            <a:r>
              <a:rPr lang="en-US" sz="2800" dirty="0" err="1"/>
              <a:t>Erlandsson</a:t>
            </a:r>
            <a:r>
              <a:rPr lang="en-US" sz="2800" dirty="0"/>
              <a:t> et al., 2023)</a:t>
            </a:r>
            <a:r>
              <a:rPr lang="en-US" sz="2800" dirty="0">
                <a:ea typeface="+mn-lt"/>
                <a:cs typeface="+mn-lt"/>
              </a:rPr>
              <a:t>.</a:t>
            </a:r>
          </a:p>
          <a:p>
            <a:r>
              <a:rPr lang="en-US" sz="2800" dirty="0">
                <a:ea typeface="+mn-lt"/>
                <a:cs typeface="+mn-lt"/>
              </a:rPr>
              <a:t>Transgression of these boundaries could lead to </a:t>
            </a:r>
            <a:r>
              <a:rPr lang="en-US" sz="2800" b="1" dirty="0">
                <a:solidFill>
                  <a:schemeClr val="accent5"/>
                </a:solidFill>
                <a:ea typeface="+mn-lt"/>
                <a:cs typeface="+mn-lt"/>
              </a:rPr>
              <a:t>irreversible &amp; catastrophic environmental changes</a:t>
            </a:r>
            <a:r>
              <a:rPr lang="en-US" sz="2800" dirty="0">
                <a:ea typeface="+mn-lt"/>
                <a:cs typeface="+mn-lt"/>
              </a:rPr>
              <a:t>, threatening well-being of present and future generations (</a:t>
            </a:r>
            <a:r>
              <a:rPr lang="en-US" sz="2800" dirty="0" err="1"/>
              <a:t>Rockström</a:t>
            </a:r>
            <a:r>
              <a:rPr lang="en-US" sz="2800" dirty="0"/>
              <a:t> et al., 2009)</a:t>
            </a:r>
            <a:r>
              <a:rPr lang="en-US" sz="2800" dirty="0">
                <a:ea typeface="+mn-lt"/>
                <a:cs typeface="+mn-lt"/>
              </a:rPr>
              <a:t>.</a:t>
            </a: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71762" y="773145"/>
            <a:ext cx="5223940" cy="5087267"/>
          </a:xfrm>
          <a:prstGeom prst="rect">
            <a:avLst/>
          </a:prstGeom>
        </p:spPr>
      </p:pic>
      <p:sp>
        <p:nvSpPr>
          <p:cNvPr id="6" name="Rectangle 5"/>
          <p:cNvSpPr/>
          <p:nvPr/>
        </p:nvSpPr>
        <p:spPr>
          <a:xfrm>
            <a:off x="6771762" y="5894402"/>
            <a:ext cx="5420238" cy="615553"/>
          </a:xfrm>
          <a:prstGeom prst="rect">
            <a:avLst/>
          </a:prstGeom>
        </p:spPr>
        <p:txBody>
          <a:bodyPr wrap="square">
            <a:spAutoFit/>
          </a:bodyPr>
          <a:lstStyle/>
          <a:p>
            <a:pPr algn="ctr"/>
            <a:r>
              <a:rPr lang="en-US" sz="1700" dirty="0">
                <a:latin typeface="Tw Cen MT" panose="020B0602020104020603" pitchFamily="34" charset="0"/>
                <a:cs typeface="Arial" panose="020B0604020202020204" pitchFamily="34" charset="0"/>
              </a:rPr>
              <a:t>Figure: </a:t>
            </a:r>
            <a:r>
              <a:rPr lang="en-US" sz="1700" dirty="0">
                <a:latin typeface="Tw Cen MT" panose="020B0602020104020603" pitchFamily="34" charset="0"/>
                <a:ea typeface="+mn-lt"/>
                <a:cs typeface="+mn-lt"/>
              </a:rPr>
              <a:t>Illustration of the Planetary Boundaries framework.</a:t>
            </a:r>
          </a:p>
          <a:p>
            <a:pPr algn="ctr"/>
            <a:r>
              <a:rPr lang="en-US" sz="1700" dirty="0">
                <a:latin typeface="Tw Cen MT" panose="020B0602020104020603" pitchFamily="34" charset="0"/>
                <a:ea typeface="+mn-lt"/>
                <a:cs typeface="+mn-lt"/>
              </a:rPr>
              <a:t>(Source: Persson et al., 2022)</a:t>
            </a:r>
          </a:p>
        </p:txBody>
      </p:sp>
    </p:spTree>
    <p:extLst>
      <p:ext uri="{BB962C8B-B14F-4D97-AF65-F5344CB8AC3E}">
        <p14:creationId xmlns:p14="http://schemas.microsoft.com/office/powerpoint/2010/main" val="34360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atin typeface="Tw Cen MT"/>
                <a:cs typeface="Arial"/>
              </a:rPr>
              <a:t>1.1 Proxies of Planetary Boundaries </a:t>
            </a:r>
            <a:endParaRPr lang="en-US"/>
          </a:p>
        </p:txBody>
      </p:sp>
      <p:pic>
        <p:nvPicPr>
          <p:cNvPr id="4" name="Content Placeholder 3"/>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600049" y="755644"/>
            <a:ext cx="5043071" cy="5004128"/>
          </a:xfrm>
        </p:spPr>
      </p:pic>
      <p:sp>
        <p:nvSpPr>
          <p:cNvPr id="5" name="Rectangle 4"/>
          <p:cNvSpPr/>
          <p:nvPr/>
        </p:nvSpPr>
        <p:spPr>
          <a:xfrm>
            <a:off x="354243" y="5869857"/>
            <a:ext cx="5733048" cy="615553"/>
          </a:xfrm>
          <a:prstGeom prst="rect">
            <a:avLst/>
          </a:prstGeom>
        </p:spPr>
        <p:txBody>
          <a:bodyPr wrap="square">
            <a:spAutoFit/>
          </a:bodyPr>
          <a:lstStyle/>
          <a:p>
            <a:pPr algn="ctr"/>
            <a:r>
              <a:rPr lang="en-US" sz="1700" dirty="0">
                <a:latin typeface="Tw Cen MT" panose="020B0602020104020603" pitchFamily="34" charset="0"/>
                <a:cs typeface="Arial" panose="020B0604020202020204" pitchFamily="34" charset="0"/>
              </a:rPr>
              <a:t>Figure: An illustration of the Planetary Boundaries and the defined proxies (indicators). (Source: </a:t>
            </a:r>
            <a:r>
              <a:rPr lang="en-US" sz="1700" dirty="0" err="1">
                <a:latin typeface="Tw Cen MT" panose="020B0602020104020603" pitchFamily="34" charset="0"/>
              </a:rPr>
              <a:t>Erlandsson</a:t>
            </a:r>
            <a:r>
              <a:rPr lang="en-US" sz="1700" dirty="0">
                <a:latin typeface="Tw Cen MT" panose="020B0602020104020603" pitchFamily="34" charset="0"/>
              </a:rPr>
              <a:t> et al., 2023)</a:t>
            </a:r>
            <a:endParaRPr lang="en-US" sz="1700" dirty="0">
              <a:latin typeface="Tw Cen MT" panose="020B0602020104020603"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C0D2580A-125A-597B-68DD-03EC45106BDD}"/>
              </a:ext>
            </a:extLst>
          </p:cNvPr>
          <p:cNvSpPr txBox="1">
            <a:spLocks/>
          </p:cNvSpPr>
          <p:nvPr/>
        </p:nvSpPr>
        <p:spPr>
          <a:xfrm>
            <a:off x="5899355" y="1054527"/>
            <a:ext cx="5524707" cy="530352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dirty="0">
                <a:latin typeface="+mn-lt"/>
              </a:rPr>
              <a:t>Two of the planetary boundaries (PBs) — climate change and biosphere integrity — are recognized as “core” PBs based on their fundamental importance for the Earth System (Steffen et al., 2015).</a:t>
            </a:r>
          </a:p>
          <a:p>
            <a:r>
              <a:rPr lang="en-US" sz="2600" dirty="0">
                <a:latin typeface="+mn-lt"/>
              </a:rPr>
              <a:t>Holocene epoch (state) : A 11,700—year span of Earth’s history able support human life on earth, which is now being destabilized.</a:t>
            </a:r>
          </a:p>
          <a:p>
            <a:pPr lvl="1"/>
            <a:r>
              <a:rPr lang="en-US" sz="2400" dirty="0">
                <a:solidFill>
                  <a:schemeClr val="accent5"/>
                </a:solidFill>
                <a:latin typeface="+mn-lt"/>
              </a:rPr>
              <a:t>Details about the nine PB’s can be found in Steffen et al. (2015).</a:t>
            </a:r>
          </a:p>
        </p:txBody>
      </p:sp>
    </p:spTree>
    <p:extLst>
      <p:ext uri="{BB962C8B-B14F-4D97-AF65-F5344CB8AC3E}">
        <p14:creationId xmlns:p14="http://schemas.microsoft.com/office/powerpoint/2010/main" val="18249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39B6B-405B-E101-B634-28E497F1F718}"/>
              </a:ext>
            </a:extLst>
          </p:cNvPr>
          <p:cNvSpPr>
            <a:spLocks noGrp="1"/>
          </p:cNvSpPr>
          <p:nvPr>
            <p:ph type="title"/>
          </p:nvPr>
        </p:nvSpPr>
        <p:spPr/>
        <p:txBody>
          <a:bodyPr>
            <a:normAutofit fontScale="90000"/>
          </a:bodyPr>
          <a:lstStyle/>
          <a:p>
            <a:r>
              <a:rPr lang="en-US">
                <a:latin typeface="Tw Cen MT"/>
                <a:cs typeface="Arial"/>
              </a:rPr>
              <a:t>1.1 Planetary Boundaries</a:t>
            </a:r>
          </a:p>
        </p:txBody>
      </p:sp>
      <p:sp>
        <p:nvSpPr>
          <p:cNvPr id="3" name="Content Placeholder 2">
            <a:extLst>
              <a:ext uri="{FF2B5EF4-FFF2-40B4-BE49-F238E27FC236}">
                <a16:creationId xmlns:a16="http://schemas.microsoft.com/office/drawing/2014/main" id="{C90EE527-6CFE-1ED8-DD92-9B8A77714A45}"/>
              </a:ext>
            </a:extLst>
          </p:cNvPr>
          <p:cNvSpPr>
            <a:spLocks noGrp="1"/>
          </p:cNvSpPr>
          <p:nvPr>
            <p:ph idx="1"/>
          </p:nvPr>
        </p:nvSpPr>
        <p:spPr>
          <a:xfrm>
            <a:off x="531223" y="895159"/>
            <a:ext cx="5969889" cy="5392430"/>
          </a:xfrm>
        </p:spPr>
        <p:txBody>
          <a:bodyPr>
            <a:noAutofit/>
          </a:bodyPr>
          <a:lstStyle/>
          <a:p>
            <a:r>
              <a:rPr lang="en-US" sz="2600" dirty="0"/>
              <a:t>An </a:t>
            </a:r>
            <a:r>
              <a:rPr lang="en-US" sz="2600" b="1" dirty="0">
                <a:solidFill>
                  <a:schemeClr val="accent5"/>
                </a:solidFill>
              </a:rPr>
              <a:t>equity dimension</a:t>
            </a:r>
            <a:r>
              <a:rPr lang="en-US" sz="2600" dirty="0">
                <a:solidFill>
                  <a:schemeClr val="accent5"/>
                </a:solidFill>
              </a:rPr>
              <a:t> </a:t>
            </a:r>
            <a:r>
              <a:rPr lang="en-US" sz="2600" dirty="0"/>
              <a:t>expressing a social foundation of planetary boundaries was introduced by Oxfam (Raworth</a:t>
            </a:r>
            <a:r>
              <a:rPr lang="en-US" sz="2000" dirty="0"/>
              <a:t> </a:t>
            </a:r>
            <a:r>
              <a:rPr lang="en-US" sz="2600" dirty="0"/>
              <a:t>2012), building on </a:t>
            </a:r>
            <a:r>
              <a:rPr lang="en-US" sz="2600" dirty="0" err="1"/>
              <a:t>Rockström</a:t>
            </a:r>
            <a:r>
              <a:rPr lang="en-US" sz="2600" dirty="0"/>
              <a:t> et al. (2009).</a:t>
            </a:r>
            <a:endParaRPr lang="en-US" sz="2200" dirty="0"/>
          </a:p>
          <a:p>
            <a:r>
              <a:rPr lang="en-US" sz="2600" dirty="0"/>
              <a:t>Quantifying </a:t>
            </a:r>
            <a:r>
              <a:rPr lang="en-US" sz="2600" b="1" dirty="0">
                <a:solidFill>
                  <a:schemeClr val="accent5"/>
                </a:solidFill>
              </a:rPr>
              <a:t>planetary and social boundaries </a:t>
            </a:r>
            <a:r>
              <a:rPr lang="en-US" sz="2600" dirty="0"/>
              <a:t>turns the framework into a </a:t>
            </a:r>
            <a:r>
              <a:rPr lang="en-US" sz="2600" b="1" dirty="0">
                <a:solidFill>
                  <a:schemeClr val="accent5"/>
                </a:solidFill>
              </a:rPr>
              <a:t>global compass giving an indication of the current state of human &amp; planetary well-being</a:t>
            </a:r>
            <a:r>
              <a:rPr lang="en-US" sz="2600" dirty="0">
                <a:solidFill>
                  <a:schemeClr val="tx2"/>
                </a:solidFill>
              </a:rPr>
              <a:t> </a:t>
            </a:r>
            <a:r>
              <a:rPr lang="en-US" sz="2600" dirty="0"/>
              <a:t>in relation to the boundaries of sustainable development.</a:t>
            </a:r>
          </a:p>
        </p:txBody>
      </p:sp>
      <p:pic>
        <p:nvPicPr>
          <p:cNvPr id="5" name="Picture 4">
            <a:extLst>
              <a:ext uri="{FF2B5EF4-FFF2-40B4-BE49-F238E27FC236}">
                <a16:creationId xmlns:a16="http://schemas.microsoft.com/office/drawing/2014/main" id="{5EB0DE77-7625-DEF6-0510-724F06B1140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307"/>
          <a:stretch/>
        </p:blipFill>
        <p:spPr>
          <a:xfrm>
            <a:off x="6501111" y="443824"/>
            <a:ext cx="5443737" cy="5377537"/>
          </a:xfrm>
          <a:prstGeom prst="rect">
            <a:avLst/>
          </a:prstGeom>
        </p:spPr>
      </p:pic>
      <p:sp>
        <p:nvSpPr>
          <p:cNvPr id="6" name="Rectangle 5"/>
          <p:cNvSpPr/>
          <p:nvPr/>
        </p:nvSpPr>
        <p:spPr>
          <a:xfrm>
            <a:off x="6501111" y="5835487"/>
            <a:ext cx="5443737" cy="615553"/>
          </a:xfrm>
          <a:prstGeom prst="rect">
            <a:avLst/>
          </a:prstGeom>
        </p:spPr>
        <p:txBody>
          <a:bodyPr wrap="square">
            <a:spAutoFit/>
          </a:bodyPr>
          <a:lstStyle/>
          <a:p>
            <a:pPr algn="ctr"/>
            <a:r>
              <a:rPr lang="en-US" sz="1700" dirty="0">
                <a:latin typeface="Tw Cen MT" panose="020B0602020104020603" pitchFamily="34" charset="0"/>
                <a:cs typeface="Arial" panose="020B0604020202020204" pitchFamily="34" charset="0"/>
              </a:rPr>
              <a:t>Figure: A safe and just space for humanity to thrive in: a first illustration. (Source: Raworth</a:t>
            </a:r>
            <a:r>
              <a:rPr lang="en-US" sz="1700" dirty="0">
                <a:latin typeface="Tw Cen MT" panose="020B0602020104020603" pitchFamily="34" charset="0"/>
              </a:rPr>
              <a:t>, 2012)</a:t>
            </a:r>
            <a:endParaRPr lang="en-US" sz="1700" dirty="0">
              <a:latin typeface="Tw Cen MT" panose="020B0602020104020603" pitchFamily="34" charset="0"/>
              <a:cs typeface="Arial" panose="020B0604020202020204" pitchFamily="34" charset="0"/>
            </a:endParaRPr>
          </a:p>
        </p:txBody>
      </p:sp>
    </p:spTree>
    <p:extLst>
      <p:ext uri="{BB962C8B-B14F-4D97-AF65-F5344CB8AC3E}">
        <p14:creationId xmlns:p14="http://schemas.microsoft.com/office/powerpoint/2010/main" val="29698983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C6213-89E0-8C9E-4F43-C1123DB99702}"/>
              </a:ext>
            </a:extLst>
          </p:cNvPr>
          <p:cNvSpPr>
            <a:spLocks noGrp="1"/>
          </p:cNvSpPr>
          <p:nvPr>
            <p:ph type="title"/>
          </p:nvPr>
        </p:nvSpPr>
        <p:spPr/>
        <p:txBody>
          <a:bodyPr>
            <a:normAutofit fontScale="90000"/>
          </a:bodyPr>
          <a:lstStyle/>
          <a:p>
            <a:r>
              <a:rPr lang="en-US" dirty="0">
                <a:solidFill>
                  <a:schemeClr val="tx2"/>
                </a:solidFill>
                <a:latin typeface="Tw Cen MT"/>
                <a:cs typeface="Arial"/>
              </a:rPr>
              <a:t>1.1 Trends in Natural Resources | Foundational Concepts</a:t>
            </a:r>
          </a:p>
        </p:txBody>
      </p:sp>
      <p:sp>
        <p:nvSpPr>
          <p:cNvPr id="4" name="Content Placeholder 2">
            <a:extLst>
              <a:ext uri="{FF2B5EF4-FFF2-40B4-BE49-F238E27FC236}">
                <a16:creationId xmlns:a16="http://schemas.microsoft.com/office/drawing/2014/main" id="{86379A3C-F94B-F7D4-1968-EB097B05BF8B}"/>
              </a:ext>
            </a:extLst>
          </p:cNvPr>
          <p:cNvSpPr>
            <a:spLocks noGrp="1"/>
          </p:cNvSpPr>
          <p:nvPr>
            <p:ph idx="1"/>
          </p:nvPr>
        </p:nvSpPr>
        <p:spPr>
          <a:xfrm>
            <a:off x="531224" y="895158"/>
            <a:ext cx="4434314" cy="5644537"/>
          </a:xfrm>
        </p:spPr>
        <p:txBody>
          <a:bodyPr>
            <a:normAutofit lnSpcReduction="10000"/>
          </a:bodyPr>
          <a:lstStyle/>
          <a:p>
            <a:r>
              <a:rPr lang="en-US" dirty="0">
                <a:ea typeface="+mn-lt"/>
                <a:cs typeface="+mn-lt"/>
              </a:rPr>
              <a:t>Essence of the concepts </a:t>
            </a:r>
            <a:r>
              <a:rPr lang="en-US" dirty="0">
                <a:ea typeface="+mn-lt"/>
                <a:cs typeface="+mn-lt"/>
                <a:sym typeface="Wingdings" panose="05000000000000000000" pitchFamily="2" charset="2"/>
              </a:rPr>
              <a:t> </a:t>
            </a:r>
            <a:r>
              <a:rPr lang="en-US" dirty="0">
                <a:ea typeface="+mn-lt"/>
                <a:cs typeface="+mn-lt"/>
              </a:rPr>
              <a:t>"</a:t>
            </a:r>
            <a:r>
              <a:rPr lang="en-US" b="1" dirty="0">
                <a:solidFill>
                  <a:schemeClr val="accent5"/>
                </a:solidFill>
                <a:ea typeface="+mn-lt"/>
                <a:cs typeface="+mn-lt"/>
              </a:rPr>
              <a:t>Science with/for people</a:t>
            </a:r>
            <a:r>
              <a:rPr lang="en-US" dirty="0">
                <a:ea typeface="+mn-lt"/>
                <a:cs typeface="+mn-lt"/>
              </a:rPr>
              <a:t>" </a:t>
            </a:r>
            <a:r>
              <a:rPr lang="en-US" dirty="0">
                <a:ea typeface="+mn-lt"/>
                <a:cs typeface="+mn-lt"/>
                <a:sym typeface="Wingdings" panose="05000000000000000000" pitchFamily="2" charset="2"/>
              </a:rPr>
              <a:t> </a:t>
            </a:r>
            <a:r>
              <a:rPr lang="en-US" dirty="0">
                <a:ea typeface="+mn-lt"/>
                <a:cs typeface="+mn-lt"/>
              </a:rPr>
              <a:t>combine scientific knowledge and expertise with the needs, preferences, &amp; traditional knowledge of people for human and environmental well-being</a:t>
            </a:r>
            <a:endParaRPr lang="en-US" dirty="0"/>
          </a:p>
          <a:p>
            <a:r>
              <a:rPr lang="en-US" dirty="0"/>
              <a:t>The European Environment Agency’s (EEA) report on “</a:t>
            </a:r>
            <a:r>
              <a:rPr lang="en-US" b="1" dirty="0">
                <a:solidFill>
                  <a:schemeClr val="accent5"/>
                </a:solidFill>
              </a:rPr>
              <a:t>With people and for people: Innovating for sustainability</a:t>
            </a:r>
            <a:r>
              <a:rPr lang="en-US" dirty="0"/>
              <a:t>” </a:t>
            </a:r>
            <a:r>
              <a:rPr lang="en-US" dirty="0">
                <a:sym typeface="Wingdings" panose="05000000000000000000" pitchFamily="2" charset="2"/>
              </a:rPr>
              <a:t> integration of </a:t>
            </a:r>
            <a:r>
              <a:rPr lang="en-US" dirty="0"/>
              <a:t>local knowledge with scientific knowledge for </a:t>
            </a:r>
            <a:r>
              <a:rPr lang="en-US" b="1" dirty="0">
                <a:solidFill>
                  <a:schemeClr val="accent5"/>
                </a:solidFill>
              </a:rPr>
              <a:t>sustainable societies</a:t>
            </a:r>
            <a:endParaRPr lang="en-US" dirty="0">
              <a:solidFill>
                <a:schemeClr val="accent5"/>
              </a:solidFill>
            </a:endParaRPr>
          </a:p>
        </p:txBody>
      </p:sp>
      <p:pic>
        <p:nvPicPr>
          <p:cNvPr id="5" name="Picture 2" descr="What is a footprint? A conceptual analysis of environmental footprint  indicators - ScienceDirect">
            <a:extLst>
              <a:ext uri="{FF2B5EF4-FFF2-40B4-BE49-F238E27FC236}">
                <a16:creationId xmlns:a16="http://schemas.microsoft.com/office/drawing/2014/main" id="{59E1050F-2878-9E10-2613-6319C97FAF3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65538" y="895158"/>
            <a:ext cx="7049729" cy="475949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D7881F8-5EBD-4606-4238-374EAB47A9AE}"/>
              </a:ext>
            </a:extLst>
          </p:cNvPr>
          <p:cNvSpPr txBox="1"/>
          <p:nvPr/>
        </p:nvSpPr>
        <p:spPr>
          <a:xfrm>
            <a:off x="5843657" y="5785870"/>
            <a:ext cx="5293489" cy="353943"/>
          </a:xfrm>
          <a:prstGeom prst="rect">
            <a:avLst/>
          </a:prstGeom>
          <a:noFill/>
        </p:spPr>
        <p:txBody>
          <a:bodyPr wrap="square" rtlCol="0">
            <a:spAutoFit/>
          </a:bodyPr>
          <a:lstStyle/>
          <a:p>
            <a:r>
              <a:rPr lang="en-US" sz="1700" i="1" dirty="0">
                <a:latin typeface="Tw Cen MT" panose="020B0602020104020603" pitchFamily="34" charset="0"/>
              </a:rPr>
              <a:t>(Source: </a:t>
            </a:r>
            <a:r>
              <a:rPr lang="en-US" sz="1700" i="1" dirty="0">
                <a:latin typeface="Tw Cen MT" panose="020B0602020104020603" pitchFamily="34" charset="0"/>
                <a:hlinkClick r:id="rId4"/>
              </a:rPr>
              <a:t>https://doi.org/10.1016/j.jclepro.2020.124833</a:t>
            </a:r>
            <a:r>
              <a:rPr lang="en-US" sz="1700" i="1" dirty="0">
                <a:latin typeface="Tw Cen MT" panose="020B0602020104020603" pitchFamily="34" charset="0"/>
              </a:rPr>
              <a:t>) </a:t>
            </a:r>
          </a:p>
        </p:txBody>
      </p:sp>
    </p:spTree>
    <p:extLst>
      <p:ext uri="{BB962C8B-B14F-4D97-AF65-F5344CB8AC3E}">
        <p14:creationId xmlns:p14="http://schemas.microsoft.com/office/powerpoint/2010/main" val="2348859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atin typeface="Tw Cen MT"/>
                <a:cs typeface="Arial"/>
              </a:rPr>
              <a:t>1.1 </a:t>
            </a:r>
            <a:r>
              <a:rPr lang="en-US" sz="3200">
                <a:latin typeface="Tw Cen MT"/>
                <a:cs typeface="Arial"/>
              </a:rPr>
              <a:t>Sources and </a:t>
            </a:r>
            <a:r>
              <a:rPr lang="en-US">
                <a:latin typeface="Tw Cen MT"/>
                <a:cs typeface="Arial"/>
              </a:rPr>
              <a:t>Further Reading</a:t>
            </a:r>
          </a:p>
        </p:txBody>
      </p:sp>
      <p:sp>
        <p:nvSpPr>
          <p:cNvPr id="3" name="Content Placeholder 2"/>
          <p:cNvSpPr>
            <a:spLocks noGrp="1"/>
          </p:cNvSpPr>
          <p:nvPr>
            <p:ph idx="1"/>
          </p:nvPr>
        </p:nvSpPr>
        <p:spPr>
          <a:xfrm>
            <a:off x="531222" y="635726"/>
            <a:ext cx="11346145" cy="5651863"/>
          </a:xfrm>
        </p:spPr>
        <p:txBody>
          <a:bodyPr>
            <a:noAutofit/>
          </a:bodyPr>
          <a:lstStyle/>
          <a:p>
            <a:pPr>
              <a:spcAft>
                <a:spcPts val="0"/>
              </a:spcAft>
            </a:pPr>
            <a:r>
              <a:rPr lang="en-US" sz="1200" dirty="0" err="1"/>
              <a:t>Chini</a:t>
            </a:r>
            <a:r>
              <a:rPr lang="en-US" sz="1200" dirty="0"/>
              <a:t>, C. M., </a:t>
            </a:r>
            <a:r>
              <a:rPr lang="en-US" sz="1200" dirty="0" err="1"/>
              <a:t>Konar</a:t>
            </a:r>
            <a:r>
              <a:rPr lang="en-US" sz="1200" dirty="0"/>
              <a:t>, M., &amp; Stillwell, A. S. (2017). Direct and indirect urban water footprints of the United States. </a:t>
            </a:r>
            <a:r>
              <a:rPr lang="en-US" sz="1200" i="1" dirty="0"/>
              <a:t>Journal of the American Water Resources Association</a:t>
            </a:r>
            <a:r>
              <a:rPr lang="en-US" sz="1200" dirty="0"/>
              <a:t>, </a:t>
            </a:r>
            <a:r>
              <a:rPr lang="en-US" sz="1200" i="1" dirty="0"/>
              <a:t>53</a:t>
            </a:r>
            <a:r>
              <a:rPr lang="en-US" sz="1200" dirty="0"/>
              <a:t>, 316–327. https://doi.org/10.1002/ 2016WR019473</a:t>
            </a:r>
          </a:p>
          <a:p>
            <a:pPr>
              <a:spcAft>
                <a:spcPts val="0"/>
              </a:spcAft>
            </a:pPr>
            <a:r>
              <a:rPr lang="en-US" sz="1200" dirty="0" err="1"/>
              <a:t>D’Odorico</a:t>
            </a:r>
            <a:r>
              <a:rPr lang="en-US" sz="1200" dirty="0"/>
              <a:t>, P., Davis, K. F., Rosa, L., Carr, J. A., Chiarelli, D., </a:t>
            </a:r>
            <a:r>
              <a:rPr lang="en-US" sz="1200" dirty="0" err="1"/>
              <a:t>Dell’Angelo</a:t>
            </a:r>
            <a:r>
              <a:rPr lang="en-US" sz="1200" dirty="0"/>
              <a:t>, J., </a:t>
            </a:r>
            <a:r>
              <a:rPr lang="en-US" sz="1200" dirty="0" err="1"/>
              <a:t>Gephart</a:t>
            </a:r>
            <a:r>
              <a:rPr lang="en-US" sz="1200" dirty="0"/>
              <a:t>, J., MacDonald, G. K., </a:t>
            </a:r>
            <a:r>
              <a:rPr lang="en-US" sz="1200" dirty="0" err="1"/>
              <a:t>Seekell</a:t>
            </a:r>
            <a:r>
              <a:rPr lang="en-US" sz="1200" dirty="0"/>
              <a:t>, D. A., </a:t>
            </a:r>
            <a:r>
              <a:rPr lang="en-US" sz="1200" dirty="0" err="1"/>
              <a:t>Suweis</a:t>
            </a:r>
            <a:r>
              <a:rPr lang="en-US" sz="1200" dirty="0"/>
              <a:t>, S., &amp; </a:t>
            </a:r>
            <a:r>
              <a:rPr lang="en-US" sz="1200" dirty="0" err="1"/>
              <a:t>Rulli</a:t>
            </a:r>
            <a:r>
              <a:rPr lang="en-US" sz="1200" dirty="0"/>
              <a:t>, M. C. (2018). The Global Food-Energy-Water Nexus. </a:t>
            </a:r>
            <a:r>
              <a:rPr lang="en-US" sz="1200" i="1" dirty="0"/>
              <a:t>Reviews of Geophysics</a:t>
            </a:r>
            <a:r>
              <a:rPr lang="en-US" sz="1200" dirty="0"/>
              <a:t>, </a:t>
            </a:r>
            <a:r>
              <a:rPr lang="en-US" sz="1200" i="1" dirty="0"/>
              <a:t>56</a:t>
            </a:r>
            <a:r>
              <a:rPr lang="en-US" sz="1200" dirty="0"/>
              <a:t>(3), 456–531. https://doi.org/10.1029/2017RG000591</a:t>
            </a:r>
          </a:p>
          <a:p>
            <a:pPr>
              <a:spcAft>
                <a:spcPts val="0"/>
              </a:spcAft>
            </a:pPr>
            <a:r>
              <a:rPr lang="en-US" sz="1200" dirty="0" err="1"/>
              <a:t>Daignault</a:t>
            </a:r>
            <a:r>
              <a:rPr lang="en-US" sz="1200" dirty="0"/>
              <a:t>, J., Wallace, C., Watkins, D., Handler, R., Yang, Y., Heaney, D., &amp; Ahamed, S. (2023). </a:t>
            </a:r>
            <a:r>
              <a:rPr lang="en-US" sz="1200" i="1" dirty="0"/>
              <a:t>A household-scale life cycle assessment model for understanding the food-energy-water Nexus</a:t>
            </a:r>
            <a:r>
              <a:rPr lang="en-US" sz="1200" dirty="0"/>
              <a:t>. </a:t>
            </a:r>
            <a:r>
              <a:rPr lang="en-US" sz="1200" i="1" dirty="0"/>
              <a:t>February</a:t>
            </a:r>
            <a:r>
              <a:rPr lang="en-US" sz="1200" dirty="0"/>
              <a:t>, 1–13. https://doi.org/10.3389/fenvs.2023.1059301</a:t>
            </a:r>
          </a:p>
          <a:p>
            <a:pPr>
              <a:spcAft>
                <a:spcPts val="0"/>
              </a:spcAft>
            </a:pPr>
            <a:r>
              <a:rPr lang="en-US" sz="1200" dirty="0"/>
              <a:t>Del </a:t>
            </a:r>
            <a:r>
              <a:rPr lang="en-US" sz="1200" dirty="0" err="1"/>
              <a:t>Borghi</a:t>
            </a:r>
            <a:r>
              <a:rPr lang="en-US" sz="1200" dirty="0"/>
              <a:t>, A., </a:t>
            </a:r>
            <a:r>
              <a:rPr lang="en-US" sz="1200" dirty="0" err="1"/>
              <a:t>Tacchino</a:t>
            </a:r>
            <a:r>
              <a:rPr lang="en-US" sz="1200" dirty="0"/>
              <a:t>, V., </a:t>
            </a:r>
            <a:r>
              <a:rPr lang="en-US" sz="1200" dirty="0" err="1"/>
              <a:t>Moreschi</a:t>
            </a:r>
            <a:r>
              <a:rPr lang="en-US" sz="1200" dirty="0"/>
              <a:t>, L., Matarazzo, A., Gallo, M., &amp; Arellano Vazquez, D. (2022). Environmental assessment of vegetable crops towards the water-energy-food Nexus: A combination of precision agriculture and life cycle assessment. </a:t>
            </a:r>
            <a:r>
              <a:rPr lang="en-US" sz="1200" i="1" dirty="0"/>
              <a:t>Ecological Indicators</a:t>
            </a:r>
            <a:r>
              <a:rPr lang="en-US" sz="1200" dirty="0"/>
              <a:t>, </a:t>
            </a:r>
            <a:r>
              <a:rPr lang="en-US" sz="1200" i="1" dirty="0"/>
              <a:t>140</a:t>
            </a:r>
            <a:r>
              <a:rPr lang="en-US" sz="1200" dirty="0"/>
              <a:t>(June), 109015. https://doi.org/10.1016/j.ecolind.2022.109015</a:t>
            </a:r>
          </a:p>
          <a:p>
            <a:pPr>
              <a:spcAft>
                <a:spcPts val="0"/>
              </a:spcAft>
            </a:pPr>
            <a:r>
              <a:rPr lang="en-US" sz="1200" dirty="0" err="1"/>
              <a:t>Djehdian</a:t>
            </a:r>
            <a:r>
              <a:rPr lang="en-US" sz="1200" dirty="0"/>
              <a:t>, L. A., </a:t>
            </a:r>
            <a:r>
              <a:rPr lang="en-US" sz="1200" dirty="0" err="1"/>
              <a:t>Chini</a:t>
            </a:r>
            <a:r>
              <a:rPr lang="en-US" sz="1200" dirty="0"/>
              <a:t>, C. M., Marston, L., </a:t>
            </a:r>
            <a:r>
              <a:rPr lang="en-US" sz="1200" dirty="0" err="1"/>
              <a:t>Konar</a:t>
            </a:r>
            <a:r>
              <a:rPr lang="en-US" sz="1200" dirty="0"/>
              <a:t>, M., &amp; Stillwell, A. S. (2019). Exposure of urban food–energy–water (FEW) systems to water scarcity. </a:t>
            </a:r>
            <a:r>
              <a:rPr lang="en-US" sz="1200" i="1" dirty="0"/>
              <a:t>Sustainable Cities and Society</a:t>
            </a:r>
            <a:r>
              <a:rPr lang="en-US" sz="1200" dirty="0"/>
              <a:t>, </a:t>
            </a:r>
            <a:r>
              <a:rPr lang="en-US" sz="1200" i="1" dirty="0"/>
              <a:t>50</a:t>
            </a:r>
            <a:r>
              <a:rPr lang="en-US" sz="1200" dirty="0"/>
              <a:t>(December 2018), 101621. https://doi.org/10.1016/j.scs.2019.101621</a:t>
            </a:r>
          </a:p>
          <a:p>
            <a:pPr>
              <a:spcAft>
                <a:spcPts val="0"/>
              </a:spcAft>
            </a:pPr>
            <a:r>
              <a:rPr lang="en-US" sz="1200" dirty="0" err="1"/>
              <a:t>Erlandsson</a:t>
            </a:r>
            <a:r>
              <a:rPr lang="en-US" sz="1200" dirty="0"/>
              <a:t>, J., </a:t>
            </a:r>
            <a:r>
              <a:rPr lang="en-US" sz="1200" dirty="0" err="1"/>
              <a:t>Bergmark</a:t>
            </a:r>
            <a:r>
              <a:rPr lang="en-US" sz="1200" dirty="0"/>
              <a:t>, P., &amp; </a:t>
            </a:r>
            <a:r>
              <a:rPr lang="en-US" sz="1200" dirty="0" err="1"/>
              <a:t>Höjer</a:t>
            </a:r>
            <a:r>
              <a:rPr lang="en-US" sz="1200" dirty="0"/>
              <a:t>, M. (2023). Establishing the planetary boundaries framework in the sustainability reporting of ICT companies – A proposal for proxy indicators. </a:t>
            </a:r>
            <a:r>
              <a:rPr lang="en-US" sz="1200" i="1" dirty="0"/>
              <a:t>Journal of Environmental Management</a:t>
            </a:r>
            <a:r>
              <a:rPr lang="en-US" sz="1200" dirty="0"/>
              <a:t>, </a:t>
            </a:r>
            <a:r>
              <a:rPr lang="en-US" sz="1200" i="1" dirty="0"/>
              <a:t>329</a:t>
            </a:r>
            <a:r>
              <a:rPr lang="en-US" sz="1200" dirty="0"/>
              <a:t>(September 2022). https://doi.org/10.1016/j.jenvman.2022.117032</a:t>
            </a:r>
          </a:p>
          <a:p>
            <a:pPr>
              <a:spcAft>
                <a:spcPts val="0"/>
              </a:spcAft>
            </a:pPr>
            <a:r>
              <a:rPr lang="en-US" sz="1200" dirty="0"/>
              <a:t>https://www.greeneconomycoalition.org/news-and-resources/promoting-water-sustainability-of-financial-institutions</a:t>
            </a:r>
          </a:p>
          <a:p>
            <a:pPr>
              <a:spcAft>
                <a:spcPts val="0"/>
              </a:spcAft>
            </a:pPr>
            <a:r>
              <a:rPr lang="en-US" sz="1200" dirty="0" err="1"/>
              <a:t>Mudrakartha</a:t>
            </a:r>
            <a:r>
              <a:rPr lang="en-US" sz="1200" dirty="0"/>
              <a:t>, S. (2008). </a:t>
            </a:r>
            <a:r>
              <a:rPr lang="en-US" sz="1200" i="1" dirty="0"/>
              <a:t>Adaptive Approaches to Groundwater Governance: Lessons from the Saurashtra Recharging Movement</a:t>
            </a:r>
            <a:r>
              <a:rPr lang="en-US" sz="1200" dirty="0"/>
              <a:t>. </a:t>
            </a:r>
            <a:r>
              <a:rPr lang="en-US" sz="1200" i="1" dirty="0"/>
              <a:t>August</a:t>
            </a:r>
            <a:r>
              <a:rPr lang="en-US" sz="1200" dirty="0"/>
              <a:t>. http://www.indiawaterportal.org/sites/indiawaterportal.org/files/Adaptive approaches to </a:t>
            </a:r>
            <a:r>
              <a:rPr lang="en-US" sz="1200" dirty="0" err="1"/>
              <a:t>groundwatergovernance_Srinivas</a:t>
            </a:r>
            <a:r>
              <a:rPr lang="en-US" sz="1200" dirty="0"/>
              <a:t> Mudrakartha_IRMA_2008.pdf</a:t>
            </a:r>
          </a:p>
          <a:p>
            <a:pPr>
              <a:spcAft>
                <a:spcPts val="0"/>
              </a:spcAft>
            </a:pPr>
            <a:r>
              <a:rPr lang="en-US" sz="1200" dirty="0"/>
              <a:t>Naveed, U., </a:t>
            </a:r>
            <a:r>
              <a:rPr lang="en-US" sz="1200" dirty="0" err="1"/>
              <a:t>Rozali</a:t>
            </a:r>
            <a:r>
              <a:rPr lang="en-US" sz="1200" dirty="0"/>
              <a:t>, N. E. M., &amp; </a:t>
            </a:r>
            <a:r>
              <a:rPr lang="en-US" sz="1200" dirty="0" err="1"/>
              <a:t>Mahadzir</a:t>
            </a:r>
            <a:r>
              <a:rPr lang="en-US" sz="1200" dirty="0"/>
              <a:t>, S. (2022). </a:t>
            </a:r>
            <a:r>
              <a:rPr lang="en-US" sz="1200" i="1" dirty="0"/>
              <a:t>Energy – Water – Carbon Nexus Study for the Optimal Design of Integrated Energy – Water Systems Considering Process Losses</a:t>
            </a:r>
            <a:r>
              <a:rPr lang="en-US" sz="1200" dirty="0"/>
              <a:t>.</a:t>
            </a:r>
          </a:p>
          <a:p>
            <a:pPr>
              <a:spcAft>
                <a:spcPts val="0"/>
              </a:spcAft>
            </a:pPr>
            <a:r>
              <a:rPr lang="en-US" sz="1200" dirty="0"/>
              <a:t>Peng, W., Zheng, H., Robinson, B. E., Li, C., &amp; Li, R. (2022). Comparing the importance of farming resource endowments and agricultural livelihood diversification for agricultural sustainability from the perspective of the food – energy – water Nexus. </a:t>
            </a:r>
            <a:r>
              <a:rPr lang="en-US" sz="1200" i="1" dirty="0"/>
              <a:t>Journal of Cleaner Production</a:t>
            </a:r>
            <a:r>
              <a:rPr lang="en-US" sz="1200" dirty="0"/>
              <a:t>, </a:t>
            </a:r>
            <a:r>
              <a:rPr lang="en-US" sz="1200" i="1" dirty="0"/>
              <a:t>380</a:t>
            </a:r>
            <a:r>
              <a:rPr lang="en-US" sz="1200" dirty="0"/>
              <a:t>(P2), 135193. https://doi.org/10.1016/j.jclepro.2022.135193</a:t>
            </a:r>
          </a:p>
          <a:p>
            <a:pPr>
              <a:spcAft>
                <a:spcPts val="0"/>
              </a:spcAft>
            </a:pPr>
            <a:r>
              <a:rPr lang="en-US" sz="1200" dirty="0"/>
              <a:t>Persson, L., Carney </a:t>
            </a:r>
            <a:r>
              <a:rPr lang="en-US" sz="1200" dirty="0" err="1"/>
              <a:t>Almroth</a:t>
            </a:r>
            <a:r>
              <a:rPr lang="en-US" sz="1200" dirty="0"/>
              <a:t>, B. M., Collins, C. D., Cornell, S., de Wit, C. A., Diamond, M. L., </a:t>
            </a:r>
            <a:r>
              <a:rPr lang="en-US" sz="1200" dirty="0" err="1"/>
              <a:t>Fantke</a:t>
            </a:r>
            <a:r>
              <a:rPr lang="en-US" sz="1200" dirty="0"/>
              <a:t>, P., </a:t>
            </a:r>
            <a:r>
              <a:rPr lang="en-US" sz="1200" dirty="0" err="1"/>
              <a:t>Hassellöv</a:t>
            </a:r>
            <a:r>
              <a:rPr lang="en-US" sz="1200" dirty="0"/>
              <a:t>, M., MacLeod, M., </a:t>
            </a:r>
            <a:r>
              <a:rPr lang="en-US" sz="1200" dirty="0" err="1"/>
              <a:t>Ryberg</a:t>
            </a:r>
            <a:r>
              <a:rPr lang="en-US" sz="1200" dirty="0"/>
              <a:t>, M. W., </a:t>
            </a:r>
            <a:r>
              <a:rPr lang="en-US" sz="1200" dirty="0" err="1"/>
              <a:t>Søgaard</a:t>
            </a:r>
            <a:r>
              <a:rPr lang="en-US" sz="1200" dirty="0"/>
              <a:t> </a:t>
            </a:r>
            <a:r>
              <a:rPr lang="en-US" sz="1200" dirty="0" err="1"/>
              <a:t>Jørgensen</a:t>
            </a:r>
            <a:r>
              <a:rPr lang="en-US" sz="1200" dirty="0"/>
              <a:t>, P., </a:t>
            </a:r>
            <a:r>
              <a:rPr lang="en-US" sz="1200" dirty="0" err="1"/>
              <a:t>Villarrubia</a:t>
            </a:r>
            <a:r>
              <a:rPr lang="en-US" sz="1200" dirty="0"/>
              <a:t>-Gómez, P., Wang, Z., &amp; </a:t>
            </a:r>
            <a:r>
              <a:rPr lang="en-US" sz="1200" dirty="0" err="1"/>
              <a:t>Hauschild</a:t>
            </a:r>
            <a:r>
              <a:rPr lang="en-US" sz="1200" dirty="0"/>
              <a:t>, M. Z. (2022). Outside the Safe Operating Space of the Planetary Boundary for Novel Entities. </a:t>
            </a:r>
            <a:r>
              <a:rPr lang="en-US" sz="1200" i="1" dirty="0"/>
              <a:t>Environmental Science and Technology</a:t>
            </a:r>
            <a:r>
              <a:rPr lang="en-US" sz="1200" dirty="0"/>
              <a:t>, </a:t>
            </a:r>
            <a:r>
              <a:rPr lang="en-US" sz="1200" i="1" dirty="0"/>
              <a:t>56</a:t>
            </a:r>
            <a:r>
              <a:rPr lang="en-US" sz="1200" dirty="0"/>
              <a:t>(3), 1510–1521. https://doi.org/10.1021/acs.est.1c04158</a:t>
            </a:r>
          </a:p>
          <a:p>
            <a:pPr>
              <a:spcAft>
                <a:spcPts val="0"/>
              </a:spcAft>
            </a:pPr>
            <a:r>
              <a:rPr lang="en-US" sz="1200" dirty="0"/>
              <a:t>Raworth, K. (2012). </a:t>
            </a:r>
            <a:r>
              <a:rPr lang="en-US" sz="1200" i="1" dirty="0"/>
              <a:t>Self-Construal and Willingness to Purchase Foreign Products: The Mediating Roles of Consumer Cosmopolitanism and Ethnocentrism</a:t>
            </a:r>
            <a:r>
              <a:rPr lang="en-US" sz="1200" dirty="0"/>
              <a:t>. https://www-cdn.oxfam.org/s3fs-public/file_attachments/dp-a-safe-and-just-space-for-humanity-130212-en_5.pdf</a:t>
            </a:r>
          </a:p>
          <a:p>
            <a:pPr>
              <a:spcAft>
                <a:spcPts val="0"/>
              </a:spcAft>
            </a:pPr>
            <a:r>
              <a:rPr lang="en-US" sz="1200" dirty="0" err="1"/>
              <a:t>Rockström</a:t>
            </a:r>
            <a:r>
              <a:rPr lang="en-US" sz="1200" dirty="0"/>
              <a:t>, J., Steffen, W., Noone, K., Persson, Å., Chapin, F. S., </a:t>
            </a:r>
            <a:r>
              <a:rPr lang="en-US" sz="1200" dirty="0" err="1"/>
              <a:t>Lambin</a:t>
            </a:r>
            <a:r>
              <a:rPr lang="en-US" sz="1200" dirty="0"/>
              <a:t>, E., </a:t>
            </a:r>
            <a:r>
              <a:rPr lang="en-US" sz="1200" dirty="0" err="1"/>
              <a:t>Lenton</a:t>
            </a:r>
            <a:r>
              <a:rPr lang="en-US" sz="1200" dirty="0"/>
              <a:t>, T. M., </a:t>
            </a:r>
            <a:r>
              <a:rPr lang="en-US" sz="1200" dirty="0" err="1"/>
              <a:t>Scheffer</a:t>
            </a:r>
            <a:r>
              <a:rPr lang="en-US" sz="1200" dirty="0"/>
              <a:t>, M., Folke, C., </a:t>
            </a:r>
            <a:r>
              <a:rPr lang="en-US" sz="1200" dirty="0" err="1"/>
              <a:t>Schellnhuber</a:t>
            </a:r>
            <a:r>
              <a:rPr lang="en-US" sz="1200" dirty="0"/>
              <a:t>, H. J., </a:t>
            </a:r>
            <a:r>
              <a:rPr lang="en-US" sz="1200" dirty="0" err="1"/>
              <a:t>Nykvist</a:t>
            </a:r>
            <a:r>
              <a:rPr lang="en-US" sz="1200" dirty="0"/>
              <a:t>, B., de Wit, C. A., Hughes, T., van der Leeuw, S., Rodhe, H., </a:t>
            </a:r>
            <a:r>
              <a:rPr lang="en-US" sz="1200" dirty="0" err="1"/>
              <a:t>Sörlin</a:t>
            </a:r>
            <a:r>
              <a:rPr lang="en-US" sz="1200" dirty="0"/>
              <a:t>, S., Snyder, P. K., Costanza, R., </a:t>
            </a:r>
            <a:r>
              <a:rPr lang="en-US" sz="1200" dirty="0" err="1"/>
              <a:t>Svedin</a:t>
            </a:r>
            <a:r>
              <a:rPr lang="en-US" sz="1200" dirty="0"/>
              <a:t>, U., … Foley, J. (2009). Planetary boundaries: Exploring the safe operating space for humanity. </a:t>
            </a:r>
            <a:r>
              <a:rPr lang="en-US" sz="1200" i="1" dirty="0"/>
              <a:t>Ecology and Society</a:t>
            </a:r>
            <a:r>
              <a:rPr lang="en-US" sz="1200" dirty="0"/>
              <a:t>, </a:t>
            </a:r>
            <a:r>
              <a:rPr lang="en-US" sz="1200" i="1" dirty="0"/>
              <a:t>14</a:t>
            </a:r>
            <a:r>
              <a:rPr lang="en-US" sz="1200" dirty="0"/>
              <a:t>(2). https://doi.org/10.5751/ES-03180-140232</a:t>
            </a:r>
          </a:p>
          <a:p>
            <a:pPr>
              <a:spcAft>
                <a:spcPts val="0"/>
              </a:spcAft>
            </a:pPr>
            <a:r>
              <a:rPr lang="en-US" sz="1200" dirty="0"/>
              <a:t>Steffen, W., Richardson, K., </a:t>
            </a:r>
            <a:r>
              <a:rPr lang="en-US" sz="1200" dirty="0" err="1"/>
              <a:t>Rockström</a:t>
            </a:r>
            <a:r>
              <a:rPr lang="en-US" sz="1200" dirty="0"/>
              <a:t>, J., Cornell, S. E., Fetzer, I., Bennett, E. M., Biggs, R., Carpenter, S. R., De Vries, W., De Wit, C. A., Folke, C., </a:t>
            </a:r>
            <a:r>
              <a:rPr lang="en-US" sz="1200" dirty="0" err="1"/>
              <a:t>Gerten</a:t>
            </a:r>
            <a:r>
              <a:rPr lang="en-US" sz="1200" dirty="0"/>
              <a:t>, D., </a:t>
            </a:r>
            <a:r>
              <a:rPr lang="en-US" sz="1200" dirty="0" err="1"/>
              <a:t>Heinke</a:t>
            </a:r>
            <a:r>
              <a:rPr lang="en-US" sz="1200" dirty="0"/>
              <a:t>, J., Mace, G. M., Persson, L. M., Ramanathan, V., </a:t>
            </a:r>
            <a:r>
              <a:rPr lang="en-US" sz="1200" dirty="0" err="1"/>
              <a:t>Reyers</a:t>
            </a:r>
            <a:r>
              <a:rPr lang="en-US" sz="1200" dirty="0"/>
              <a:t>, B., &amp; </a:t>
            </a:r>
            <a:r>
              <a:rPr lang="en-US" sz="1200" dirty="0" err="1"/>
              <a:t>Sörlin</a:t>
            </a:r>
            <a:r>
              <a:rPr lang="en-US" sz="1200" dirty="0"/>
              <a:t>, S. (2015). Planetary boundaries: Guiding human development on a changing planet. </a:t>
            </a:r>
            <a:r>
              <a:rPr lang="en-US" sz="1200" i="1" dirty="0"/>
              <a:t>Science</a:t>
            </a:r>
            <a:r>
              <a:rPr lang="en-US" sz="1200" dirty="0"/>
              <a:t>, </a:t>
            </a:r>
            <a:r>
              <a:rPr lang="en-US" sz="1200" i="1" dirty="0"/>
              <a:t>347</a:t>
            </a:r>
            <a:r>
              <a:rPr lang="en-US" sz="1200" dirty="0"/>
              <a:t>(6223). https://doi.org/10.1126/science.1259855</a:t>
            </a:r>
          </a:p>
          <a:p>
            <a:pPr>
              <a:spcAft>
                <a:spcPts val="0"/>
              </a:spcAft>
            </a:pPr>
            <a:r>
              <a:rPr lang="en-US" sz="1200" dirty="0"/>
              <a:t>Webb, E. C. (2013). The ethics of meat production and quality - a South African perspective. </a:t>
            </a:r>
            <a:r>
              <a:rPr lang="en-US" sz="1200" i="1" dirty="0"/>
              <a:t>South African Journal of Animal Science</a:t>
            </a:r>
            <a:r>
              <a:rPr lang="en-US" sz="1200" dirty="0"/>
              <a:t>, </a:t>
            </a:r>
            <a:r>
              <a:rPr lang="en-US" sz="1200" i="1" dirty="0"/>
              <a:t>43</a:t>
            </a:r>
            <a:r>
              <a:rPr lang="en-US" sz="1200" dirty="0"/>
              <a:t>(5). https://doi.org/10.4314/sajas.v43i5.1</a:t>
            </a:r>
          </a:p>
          <a:p>
            <a:pPr>
              <a:spcBef>
                <a:spcPts val="200"/>
              </a:spcBef>
              <a:spcAft>
                <a:spcPts val="0"/>
              </a:spcAft>
            </a:pPr>
            <a:endParaRPr lang="en-US" sz="1200" dirty="0"/>
          </a:p>
        </p:txBody>
      </p:sp>
    </p:spTree>
    <p:extLst>
      <p:ext uri="{BB962C8B-B14F-4D97-AF65-F5344CB8AC3E}">
        <p14:creationId xmlns:p14="http://schemas.microsoft.com/office/powerpoint/2010/main" val="32969206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1.2</a:t>
            </a:r>
          </a:p>
          <a:p>
            <a:pPr algn="ctr"/>
            <a:r>
              <a:rPr lang="en-GB" sz="4500" dirty="0">
                <a:latin typeface="Tw Cen MT" panose="020B0602020104020603" pitchFamily="34" charset="0"/>
                <a:cs typeface="Arial" panose="020B0604020202020204" pitchFamily="34" charset="0"/>
              </a:rPr>
              <a:t>Evolution of the Nexus Thinking Approach</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Limits to growth</a:t>
            </a:r>
          </a:p>
          <a:p>
            <a:pPr marL="342900" indent="-342900">
              <a:spcBef>
                <a:spcPct val="0"/>
              </a:spcBef>
              <a:spcAft>
                <a:spcPts val="1000"/>
              </a:spcAft>
            </a:pPr>
            <a:r>
              <a:rPr lang="en-GB" sz="3000" dirty="0">
                <a:latin typeface="+mn-lt"/>
                <a:cs typeface="Arial" panose="020B0604020202020204" pitchFamily="34" charset="0"/>
              </a:rPr>
              <a:t>Sustainability</a:t>
            </a:r>
          </a:p>
          <a:p>
            <a:pPr marL="342900" indent="-342900">
              <a:spcBef>
                <a:spcPct val="0"/>
              </a:spcBef>
              <a:spcAft>
                <a:spcPts val="1000"/>
              </a:spcAft>
            </a:pPr>
            <a:r>
              <a:rPr lang="en-US" sz="3000" dirty="0">
                <a:latin typeface="+mn-lt"/>
                <a:cs typeface="Arial" panose="020B0604020202020204" pitchFamily="34" charset="0"/>
              </a:rPr>
              <a:t>Integrated Water Resources Management (IWRM)</a:t>
            </a:r>
            <a:endParaRPr lang="en-GB" sz="3000" dirty="0">
              <a:latin typeface="+mn-lt"/>
              <a:cs typeface="Arial" panose="020B0604020202020204" pitchFamily="34" charset="0"/>
            </a:endParaRPr>
          </a:p>
          <a:p>
            <a:pPr marL="342900" indent="-342900">
              <a:spcBef>
                <a:spcPct val="0"/>
              </a:spcBef>
              <a:spcAft>
                <a:spcPts val="1000"/>
              </a:spcAft>
            </a:pPr>
            <a:r>
              <a:rPr lang="en-GB" sz="3000" dirty="0">
                <a:latin typeface="+mn-lt"/>
                <a:cs typeface="Arial" panose="020B0604020202020204" pitchFamily="34" charset="0"/>
              </a:rPr>
              <a:t>Nexus</a:t>
            </a:r>
          </a:p>
        </p:txBody>
      </p:sp>
    </p:spTree>
    <p:extLst>
      <p:ext uri="{BB962C8B-B14F-4D97-AF65-F5344CB8AC3E}">
        <p14:creationId xmlns:p14="http://schemas.microsoft.com/office/powerpoint/2010/main" val="22709496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a:latin typeface="Tw Cen MT"/>
                <a:cs typeface="Arial"/>
              </a:rPr>
              <a:t>1.2 Session Delivery Plan [45 minutes]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2454215708"/>
              </p:ext>
            </p:extLst>
          </p:nvPr>
        </p:nvGraphicFramePr>
        <p:xfrm>
          <a:off x="531223" y="872067"/>
          <a:ext cx="10996748" cy="2103120"/>
        </p:xfrm>
        <a:graphic>
          <a:graphicData uri="http://schemas.openxmlformats.org/drawingml/2006/table">
            <a:tbl>
              <a:tblPr firstRow="1" bandRow="1">
                <a:tableStyleId>{F5AB1C69-6EDB-4FF4-983F-18BD219EF322}</a:tableStyleId>
              </a:tblPr>
              <a:tblGrid>
                <a:gridCol w="1622042">
                  <a:extLst>
                    <a:ext uri="{9D8B030D-6E8A-4147-A177-3AD203B41FA5}">
                      <a16:colId xmlns:a16="http://schemas.microsoft.com/office/drawing/2014/main" val="2561764042"/>
                    </a:ext>
                  </a:extLst>
                </a:gridCol>
                <a:gridCol w="5239994">
                  <a:extLst>
                    <a:ext uri="{9D8B030D-6E8A-4147-A177-3AD203B41FA5}">
                      <a16:colId xmlns:a16="http://schemas.microsoft.com/office/drawing/2014/main" val="276122388"/>
                    </a:ext>
                  </a:extLst>
                </a:gridCol>
                <a:gridCol w="4134712">
                  <a:extLst>
                    <a:ext uri="{9D8B030D-6E8A-4147-A177-3AD203B41FA5}">
                      <a16:colId xmlns:a16="http://schemas.microsoft.com/office/drawing/2014/main" val="1631192187"/>
                    </a:ext>
                  </a:extLst>
                </a:gridCol>
              </a:tblGrid>
              <a:tr h="370840">
                <a:tc>
                  <a:txBody>
                    <a:bodyPr/>
                    <a:lstStyle/>
                    <a:p>
                      <a:r>
                        <a:rPr lang="en-US" sz="2400" dirty="0"/>
                        <a:t>Time</a:t>
                      </a:r>
                      <a:endParaRPr lang="en-US" sz="2400" dirty="0">
                        <a:latin typeface="+mn-lt"/>
                      </a:endParaRPr>
                    </a:p>
                  </a:txBody>
                  <a:tcPr/>
                </a:tc>
                <a:tc>
                  <a:txBody>
                    <a:bodyPr/>
                    <a:lstStyle/>
                    <a:p>
                      <a:r>
                        <a:rPr lang="en-US" sz="2400"/>
                        <a:t>Activity</a:t>
                      </a:r>
                      <a:endParaRPr lang="en-US" sz="2400">
                        <a:latin typeface="+mn-lt"/>
                      </a:endParaRPr>
                    </a:p>
                  </a:txBody>
                  <a:tcPr/>
                </a:tc>
                <a:tc>
                  <a:txBody>
                    <a:bodyPr/>
                    <a:lstStyle/>
                    <a:p>
                      <a:r>
                        <a:rPr lang="en-US" sz="2400"/>
                        <a:t>Facilitator</a:t>
                      </a:r>
                      <a:endParaRPr lang="en-US" sz="2400">
                        <a:latin typeface="+mn-lt"/>
                      </a:endParaRPr>
                    </a:p>
                  </a:txBody>
                  <a:tcPr/>
                </a:tc>
                <a:extLst>
                  <a:ext uri="{0D108BD9-81ED-4DB2-BD59-A6C34878D82A}">
                    <a16:rowId xmlns:a16="http://schemas.microsoft.com/office/drawing/2014/main" val="4246574102"/>
                  </a:ext>
                </a:extLst>
              </a:tr>
              <a:tr h="370840">
                <a:tc>
                  <a:txBody>
                    <a:bodyPr/>
                    <a:lstStyle/>
                    <a:p>
                      <a:r>
                        <a:rPr lang="en-US" sz="2400" dirty="0"/>
                        <a:t>40 minutes</a:t>
                      </a:r>
                      <a:endParaRPr lang="en-US" sz="2400" dirty="0">
                        <a:latin typeface="+mn-lt"/>
                      </a:endParaRPr>
                    </a:p>
                  </a:txBody>
                  <a:tcPr/>
                </a:tc>
                <a:tc>
                  <a:txBody>
                    <a:bodyPr/>
                    <a:lstStyle/>
                    <a:p>
                      <a:r>
                        <a:rPr lang="en-US" sz="2400"/>
                        <a:t>Lecture: Evolution of concepts from limits to growth to Nexus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Dr. Tri Ratna </a:t>
                      </a:r>
                      <a:r>
                        <a:rPr kumimoji="0" lang="en-US" sz="2400" b="0" u="none" strike="noStrike" kern="1200" cap="none" spc="0" normalizeH="0" baseline="0" noProof="0" err="1">
                          <a:ln>
                            <a:noFill/>
                          </a:ln>
                          <a:solidFill>
                            <a:prstClr val="black"/>
                          </a:solidFill>
                          <a:effectLst/>
                          <a:uLnTx/>
                          <a:uFillTx/>
                        </a:rPr>
                        <a:t>Bajracharya</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345109236"/>
                  </a:ext>
                </a:extLst>
              </a:tr>
              <a:tr h="370840">
                <a:tc>
                  <a:txBody>
                    <a:bodyPr/>
                    <a:lstStyle/>
                    <a:p>
                      <a:r>
                        <a:rPr lang="en-US" sz="2400"/>
                        <a:t>5 minutes</a:t>
                      </a:r>
                      <a:endParaRPr lang="en-US" sz="2400">
                        <a:latin typeface="+mn-lt"/>
                      </a:endParaRPr>
                    </a:p>
                  </a:txBody>
                  <a:tcPr/>
                </a:tc>
                <a:tc>
                  <a:txBody>
                    <a:bodyPr/>
                    <a:lstStyle/>
                    <a:p>
                      <a:r>
                        <a:rPr lang="en-US" sz="2400"/>
                        <a:t>Exercise 1-4: What are the differences between IWRM and Nexus approaches?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Dr. Tri Ratna </a:t>
                      </a:r>
                      <a:r>
                        <a:rPr kumimoji="0" lang="en-US" sz="2400" b="0" u="none" strike="noStrike" kern="1200" cap="none" spc="0" normalizeH="0" baseline="0" noProof="0" dirty="0" err="1">
                          <a:ln>
                            <a:noFill/>
                          </a:ln>
                          <a:solidFill>
                            <a:prstClr val="black"/>
                          </a:solidFill>
                          <a:effectLst/>
                          <a:uLnTx/>
                          <a:uFillTx/>
                        </a:rPr>
                        <a:t>Bajracharya</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3936617967"/>
                  </a:ext>
                </a:extLst>
              </a:tr>
            </a:tbl>
          </a:graphicData>
        </a:graphic>
      </p:graphicFrame>
    </p:spTree>
    <p:extLst>
      <p:ext uri="{BB962C8B-B14F-4D97-AF65-F5344CB8AC3E}">
        <p14:creationId xmlns:p14="http://schemas.microsoft.com/office/powerpoint/2010/main" val="4222587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3641D-FB54-4D5F-B927-F651D2C28C85}"/>
              </a:ext>
            </a:extLst>
          </p:cNvPr>
          <p:cNvSpPr>
            <a:spLocks noGrp="1"/>
          </p:cNvSpPr>
          <p:nvPr>
            <p:ph type="title"/>
          </p:nvPr>
        </p:nvSpPr>
        <p:spPr/>
        <p:txBody>
          <a:bodyPr>
            <a:normAutofit fontScale="90000"/>
          </a:bodyPr>
          <a:lstStyle/>
          <a:p>
            <a:pPr marL="514350" indent="-514350">
              <a:buAutoNum type="arabicPeriod"/>
            </a:pPr>
            <a:r>
              <a:rPr lang="en-US" dirty="0">
                <a:latin typeface="Tw Cen MT"/>
                <a:cs typeface="Arial"/>
              </a:rPr>
              <a:t>Understanding Water Security and the WEFE Nexus [3 </a:t>
            </a:r>
            <a:r>
              <a:rPr lang="en-US" dirty="0" err="1">
                <a:latin typeface="Tw Cen MT"/>
                <a:cs typeface="Arial"/>
              </a:rPr>
              <a:t>hrs</a:t>
            </a:r>
            <a:r>
              <a:rPr lang="en-US" dirty="0">
                <a:latin typeface="Tw Cen MT"/>
                <a:cs typeface="Arial"/>
              </a:rPr>
              <a:t>]</a:t>
            </a:r>
            <a:endParaRPr lang="en-US" dirty="0"/>
          </a:p>
        </p:txBody>
      </p:sp>
      <p:sp>
        <p:nvSpPr>
          <p:cNvPr id="3" name="Content Placeholder 2">
            <a:extLst>
              <a:ext uri="{FF2B5EF4-FFF2-40B4-BE49-F238E27FC236}">
                <a16:creationId xmlns:a16="http://schemas.microsoft.com/office/drawing/2014/main" id="{2554582A-97A3-4B79-A5B8-C3BEE2F5F6B2}"/>
              </a:ext>
            </a:extLst>
          </p:cNvPr>
          <p:cNvSpPr>
            <a:spLocks noGrp="1"/>
          </p:cNvSpPr>
          <p:nvPr>
            <p:ph idx="1"/>
          </p:nvPr>
        </p:nvSpPr>
        <p:spPr>
          <a:xfrm>
            <a:off x="531223" y="1042415"/>
            <a:ext cx="11083835" cy="5245173"/>
          </a:xfrm>
        </p:spPr>
        <p:txBody>
          <a:bodyPr>
            <a:normAutofit/>
          </a:bodyPr>
          <a:lstStyle/>
          <a:p>
            <a:pPr marL="0" indent="0" algn="just">
              <a:buNone/>
            </a:pPr>
            <a:r>
              <a:rPr lang="en-GB" b="1" dirty="0"/>
              <a:t>1.1 Trends in WEFE Nexus resources </a:t>
            </a:r>
            <a:r>
              <a:rPr lang="en-GB" dirty="0"/>
              <a:t> [</a:t>
            </a:r>
            <a:r>
              <a:rPr lang="en-GB" b="1" dirty="0"/>
              <a:t>75 mins</a:t>
            </a:r>
            <a:r>
              <a:rPr lang="en-GB" dirty="0"/>
              <a:t>]</a:t>
            </a:r>
          </a:p>
          <a:p>
            <a:pPr algn="just">
              <a:buFontTx/>
              <a:buChar char="-"/>
            </a:pPr>
            <a:r>
              <a:rPr lang="en-GB" dirty="0"/>
              <a:t>Unequal endowment of natural resources and demands across scale, space and time</a:t>
            </a:r>
          </a:p>
          <a:p>
            <a:pPr algn="just">
              <a:buFontTx/>
              <a:buChar char="-"/>
            </a:pPr>
            <a:r>
              <a:rPr lang="en-GB" dirty="0"/>
              <a:t>Concept of footprints (water footprint, energy footprint, ecological footprint)</a:t>
            </a:r>
          </a:p>
          <a:p>
            <a:pPr algn="just">
              <a:buFontTx/>
              <a:buChar char="-"/>
            </a:pPr>
            <a:r>
              <a:rPr lang="en-GB" dirty="0"/>
              <a:t>Planetary boundaries (including science with/for people) </a:t>
            </a:r>
          </a:p>
          <a:p>
            <a:pPr marL="0" indent="0" algn="just">
              <a:buNone/>
            </a:pPr>
            <a:r>
              <a:rPr lang="en-GB" b="1" dirty="0"/>
              <a:t>1.2 Evolution of the Nexus thinking approach </a:t>
            </a:r>
            <a:r>
              <a:rPr lang="en-GB" dirty="0"/>
              <a:t>[</a:t>
            </a:r>
            <a:r>
              <a:rPr lang="en-GB" b="1" dirty="0"/>
              <a:t>45 mins</a:t>
            </a:r>
            <a:r>
              <a:rPr lang="en-GB" dirty="0"/>
              <a:t>]</a:t>
            </a:r>
          </a:p>
          <a:p>
            <a:pPr algn="just">
              <a:buFontTx/>
              <a:buChar char="-"/>
            </a:pPr>
            <a:r>
              <a:rPr lang="en-GB" dirty="0"/>
              <a:t>Limits to growth</a:t>
            </a:r>
            <a:r>
              <a:rPr lang="en-US" dirty="0">
                <a:ea typeface="+mn-lt"/>
                <a:cs typeface="+mn-lt"/>
                <a:sym typeface="Wingdings" panose="05000000000000000000" pitchFamily="2" charset="2"/>
              </a:rPr>
              <a:t> </a:t>
            </a:r>
            <a:r>
              <a:rPr lang="en-GB" dirty="0"/>
              <a:t> sustainability</a:t>
            </a:r>
            <a:r>
              <a:rPr lang="en-US" dirty="0">
                <a:ea typeface="+mn-lt"/>
                <a:cs typeface="+mn-lt"/>
                <a:sym typeface="Wingdings" panose="05000000000000000000" pitchFamily="2" charset="2"/>
              </a:rPr>
              <a:t> </a:t>
            </a:r>
            <a:r>
              <a:rPr lang="en-GB" dirty="0"/>
              <a:t> IWRM </a:t>
            </a:r>
            <a:r>
              <a:rPr lang="en-US" dirty="0">
                <a:ea typeface="+mn-lt"/>
                <a:cs typeface="+mn-lt"/>
                <a:sym typeface="Wingdings" panose="05000000000000000000" pitchFamily="2" charset="2"/>
              </a:rPr>
              <a:t> </a:t>
            </a:r>
            <a:r>
              <a:rPr lang="en-GB" dirty="0"/>
              <a:t>Nexus </a:t>
            </a:r>
          </a:p>
          <a:p>
            <a:pPr marL="0" indent="0" algn="just">
              <a:buNone/>
            </a:pPr>
            <a:r>
              <a:rPr lang="en-GB" b="1" dirty="0"/>
              <a:t>1.3 Fundamentals of the WEFE Nexus </a:t>
            </a:r>
            <a:r>
              <a:rPr lang="en-GB" dirty="0"/>
              <a:t>[</a:t>
            </a:r>
            <a:r>
              <a:rPr lang="en-GB" b="1" dirty="0"/>
              <a:t>60 mins</a:t>
            </a:r>
            <a:r>
              <a:rPr lang="en-GB" dirty="0"/>
              <a:t>]</a:t>
            </a:r>
            <a:endParaRPr lang="en-GB" b="1" dirty="0"/>
          </a:p>
          <a:p>
            <a:pPr algn="just">
              <a:buFontTx/>
              <a:buChar char="-"/>
            </a:pPr>
            <a:r>
              <a:rPr lang="en-GB" dirty="0"/>
              <a:t>Concepts, principles, and added value of the Nexus (trade-offs and synergies)</a:t>
            </a:r>
          </a:p>
          <a:p>
            <a:pPr algn="just">
              <a:buFontTx/>
              <a:buChar char="-"/>
            </a:pPr>
            <a:r>
              <a:rPr lang="en-GB" dirty="0"/>
              <a:t>Entry points to inclusive WEFE interventions</a:t>
            </a:r>
          </a:p>
          <a:p>
            <a:pPr algn="just">
              <a:buFontTx/>
              <a:buChar char="-"/>
            </a:pPr>
            <a:r>
              <a:rPr lang="en-GB" dirty="0"/>
              <a:t>Nexus across scales (temporal and spatial)</a:t>
            </a:r>
          </a:p>
          <a:p>
            <a:pPr algn="just">
              <a:buFontTx/>
              <a:buChar char="-"/>
            </a:pPr>
            <a:r>
              <a:rPr lang="en-GB" dirty="0"/>
              <a:t>WEFE Nexus in the context of climate and market changes</a:t>
            </a:r>
            <a:endParaRPr lang="en-US" dirty="0"/>
          </a:p>
        </p:txBody>
      </p:sp>
    </p:spTree>
    <p:extLst>
      <p:ext uri="{BB962C8B-B14F-4D97-AF65-F5344CB8AC3E}">
        <p14:creationId xmlns:p14="http://schemas.microsoft.com/office/powerpoint/2010/main" val="30468891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0045B-B26F-2C4E-98A9-D7D2E424431B}"/>
              </a:ext>
            </a:extLst>
          </p:cNvPr>
          <p:cNvSpPr>
            <a:spLocks noGrp="1"/>
          </p:cNvSpPr>
          <p:nvPr>
            <p:ph type="title"/>
          </p:nvPr>
        </p:nvSpPr>
        <p:spPr/>
        <p:txBody>
          <a:bodyPr>
            <a:normAutofit fontScale="90000"/>
          </a:bodyPr>
          <a:lstStyle/>
          <a:p>
            <a:r>
              <a:rPr lang="en-US">
                <a:latin typeface="Tw Cen MT"/>
                <a:cs typeface="Arial"/>
              </a:rPr>
              <a:t>1.2 Evolution of the Nexus Approach</a:t>
            </a:r>
          </a:p>
        </p:txBody>
      </p:sp>
      <p:sp>
        <p:nvSpPr>
          <p:cNvPr id="3" name="Content Placeholder 2">
            <a:extLst>
              <a:ext uri="{FF2B5EF4-FFF2-40B4-BE49-F238E27FC236}">
                <a16:creationId xmlns:a16="http://schemas.microsoft.com/office/drawing/2014/main" id="{AF5BE6BE-29EA-063D-A00A-501594C60E32}"/>
              </a:ext>
            </a:extLst>
          </p:cNvPr>
          <p:cNvSpPr>
            <a:spLocks noGrp="1"/>
          </p:cNvSpPr>
          <p:nvPr>
            <p:ph idx="1"/>
          </p:nvPr>
        </p:nvSpPr>
        <p:spPr>
          <a:xfrm>
            <a:off x="531223" y="762813"/>
            <a:ext cx="11083835" cy="860924"/>
          </a:xfrm>
        </p:spPr>
        <p:txBody>
          <a:bodyPr>
            <a:normAutofit/>
          </a:bodyPr>
          <a:lstStyle/>
          <a:p>
            <a:pPr marL="0" indent="0">
              <a:buNone/>
            </a:pPr>
            <a:r>
              <a:rPr lang="en-US" dirty="0"/>
              <a:t>Nexus thinking has evolved over time </a:t>
            </a:r>
            <a:r>
              <a:rPr lang="en-US" b="1" dirty="0">
                <a:solidFill>
                  <a:schemeClr val="accent5"/>
                </a:solidFill>
              </a:rPr>
              <a:t>in response to growing challenges related to resource management and sustainability</a:t>
            </a:r>
            <a:r>
              <a:rPr lang="en-US" dirty="0">
                <a:solidFill>
                  <a:schemeClr val="accent5"/>
                </a:solidFill>
              </a:rPr>
              <a:t>.​</a:t>
            </a:r>
            <a:r>
              <a:rPr lang="en-US" dirty="0">
                <a:solidFill>
                  <a:schemeClr val="accent5"/>
                </a:solidFill>
                <a:sym typeface="Wingdings" panose="05000000000000000000" pitchFamily="2" charset="2"/>
              </a:rPr>
              <a:t> </a:t>
            </a:r>
            <a:endParaRPr lang="en-US" dirty="0">
              <a:solidFill>
                <a:schemeClr val="accent5"/>
              </a:solidFill>
            </a:endParaRPr>
          </a:p>
        </p:txBody>
      </p:sp>
      <p:grpSp>
        <p:nvGrpSpPr>
          <p:cNvPr id="4" name="Group 3">
            <a:extLst>
              <a:ext uri="{FF2B5EF4-FFF2-40B4-BE49-F238E27FC236}">
                <a16:creationId xmlns:a16="http://schemas.microsoft.com/office/drawing/2014/main" id="{7555B661-ED90-6CCC-A1A6-478B9C2E4294}"/>
              </a:ext>
            </a:extLst>
          </p:cNvPr>
          <p:cNvGrpSpPr/>
          <p:nvPr/>
        </p:nvGrpSpPr>
        <p:grpSpPr>
          <a:xfrm>
            <a:off x="689433" y="1829127"/>
            <a:ext cx="2506406" cy="2162295"/>
            <a:chOff x="531223" y="1755882"/>
            <a:chExt cx="2682104" cy="2313871"/>
          </a:xfrm>
        </p:grpSpPr>
        <p:pic>
          <p:nvPicPr>
            <p:cNvPr id="1026" name="Picture 2">
              <a:extLst>
                <a:ext uri="{FF2B5EF4-FFF2-40B4-BE49-F238E27FC236}">
                  <a16:creationId xmlns:a16="http://schemas.microsoft.com/office/drawing/2014/main" id="{4000F18C-1CE3-D22F-C86C-7ABF58CEB99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1223" y="1755882"/>
              <a:ext cx="2682104" cy="194943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894AA6D3-3789-64A1-1038-F0C6418CFA05}"/>
                </a:ext>
              </a:extLst>
            </p:cNvPr>
            <p:cNvSpPr/>
            <p:nvPr/>
          </p:nvSpPr>
          <p:spPr>
            <a:xfrm>
              <a:off x="1132217" y="3755856"/>
              <a:ext cx="1480116" cy="313897"/>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latin typeface="Tw Cen MT" panose="020B0602020104020603" pitchFamily="34" charset="0"/>
                </a:rPr>
                <a:t>1972</a:t>
              </a:r>
            </a:p>
          </p:txBody>
        </p:sp>
      </p:grpSp>
      <p:grpSp>
        <p:nvGrpSpPr>
          <p:cNvPr id="6" name="Group 5">
            <a:extLst>
              <a:ext uri="{FF2B5EF4-FFF2-40B4-BE49-F238E27FC236}">
                <a16:creationId xmlns:a16="http://schemas.microsoft.com/office/drawing/2014/main" id="{710F4D71-9A2C-9BE6-A44C-083072E10B8C}"/>
              </a:ext>
            </a:extLst>
          </p:cNvPr>
          <p:cNvGrpSpPr/>
          <p:nvPr/>
        </p:nvGrpSpPr>
        <p:grpSpPr>
          <a:xfrm>
            <a:off x="3267258" y="3838770"/>
            <a:ext cx="2965323" cy="2294679"/>
            <a:chOff x="2922809" y="3756245"/>
            <a:chExt cx="3173191" cy="2455535"/>
          </a:xfrm>
        </p:grpSpPr>
        <p:pic>
          <p:nvPicPr>
            <p:cNvPr id="5" name="Picture 4">
              <a:extLst>
                <a:ext uri="{FF2B5EF4-FFF2-40B4-BE49-F238E27FC236}">
                  <a16:creationId xmlns:a16="http://schemas.microsoft.com/office/drawing/2014/main" id="{3AA1EA21-C016-5B58-49A3-9B7D411806F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922809" y="4159886"/>
              <a:ext cx="3173191" cy="2051894"/>
            </a:xfrm>
            <a:prstGeom prst="rect">
              <a:avLst/>
            </a:prstGeom>
            <a:ln w="9525">
              <a:solidFill>
                <a:schemeClr val="bg2"/>
              </a:solidFill>
            </a:ln>
          </p:spPr>
        </p:pic>
        <p:sp>
          <p:nvSpPr>
            <p:cNvPr id="8" name="Rectangle 7">
              <a:extLst>
                <a:ext uri="{FF2B5EF4-FFF2-40B4-BE49-F238E27FC236}">
                  <a16:creationId xmlns:a16="http://schemas.microsoft.com/office/drawing/2014/main" id="{2DDD6720-8B9B-D2F6-3C09-E3E04A0219E7}"/>
                </a:ext>
              </a:extLst>
            </p:cNvPr>
            <p:cNvSpPr/>
            <p:nvPr/>
          </p:nvSpPr>
          <p:spPr>
            <a:xfrm>
              <a:off x="3769346" y="3756245"/>
              <a:ext cx="1480116" cy="32241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latin typeface="Tw Cen MT" panose="020B0602020104020603" pitchFamily="34" charset="0"/>
                </a:rPr>
                <a:t>1997</a:t>
              </a:r>
            </a:p>
          </p:txBody>
        </p:sp>
      </p:grpSp>
      <p:grpSp>
        <p:nvGrpSpPr>
          <p:cNvPr id="11" name="Group 10">
            <a:extLst>
              <a:ext uri="{FF2B5EF4-FFF2-40B4-BE49-F238E27FC236}">
                <a16:creationId xmlns:a16="http://schemas.microsoft.com/office/drawing/2014/main" id="{B3991C6C-3DEC-560E-9026-23A1C9D02EE1}"/>
              </a:ext>
            </a:extLst>
          </p:cNvPr>
          <p:cNvGrpSpPr/>
          <p:nvPr/>
        </p:nvGrpSpPr>
        <p:grpSpPr>
          <a:xfrm>
            <a:off x="5981468" y="1750824"/>
            <a:ext cx="3273892" cy="2239499"/>
            <a:chOff x="5562827" y="1672167"/>
            <a:chExt cx="3503391" cy="2396487"/>
          </a:xfrm>
        </p:grpSpPr>
        <p:pic>
          <p:nvPicPr>
            <p:cNvPr id="1030" name="Picture 6">
              <a:extLst>
                <a:ext uri="{FF2B5EF4-FFF2-40B4-BE49-F238E27FC236}">
                  <a16:creationId xmlns:a16="http://schemas.microsoft.com/office/drawing/2014/main" id="{C51F0621-1A94-A7E5-8545-70936DF0F6AF}"/>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562827" y="1672167"/>
              <a:ext cx="3503391" cy="213100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E99CAE76-57DA-11E0-0F1E-BE97E49C3D38}"/>
                </a:ext>
              </a:extLst>
            </p:cNvPr>
            <p:cNvSpPr/>
            <p:nvPr/>
          </p:nvSpPr>
          <p:spPr>
            <a:xfrm>
              <a:off x="6574464" y="3705314"/>
              <a:ext cx="1480116" cy="36334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latin typeface="Tw Cen MT" panose="020B0602020104020603" pitchFamily="34" charset="0"/>
                </a:rPr>
                <a:t>2000</a:t>
              </a:r>
            </a:p>
          </p:txBody>
        </p:sp>
      </p:grpSp>
      <p:grpSp>
        <p:nvGrpSpPr>
          <p:cNvPr id="18" name="Group 17">
            <a:extLst>
              <a:ext uri="{FF2B5EF4-FFF2-40B4-BE49-F238E27FC236}">
                <a16:creationId xmlns:a16="http://schemas.microsoft.com/office/drawing/2014/main" id="{5FC1D9FB-9302-006A-728F-704AC2F60E8A}"/>
              </a:ext>
            </a:extLst>
          </p:cNvPr>
          <p:cNvGrpSpPr/>
          <p:nvPr/>
        </p:nvGrpSpPr>
        <p:grpSpPr>
          <a:xfrm>
            <a:off x="9613263" y="3810613"/>
            <a:ext cx="2142517" cy="2619566"/>
            <a:chOff x="9480563" y="3705314"/>
            <a:chExt cx="2292706" cy="2803196"/>
          </a:xfrm>
        </p:grpSpPr>
        <p:pic>
          <p:nvPicPr>
            <p:cNvPr id="1032" name="Picture 8" descr="Sustainability | Free Full-Text | Sustainability Considerations in Water– Energy–Food Nexus Research in Irrigated Agriculture">
              <a:extLst>
                <a:ext uri="{FF2B5EF4-FFF2-40B4-BE49-F238E27FC236}">
                  <a16:creationId xmlns:a16="http://schemas.microsoft.com/office/drawing/2014/main" id="{6CBE0EFE-528B-9F8B-0AD5-DDAA7325963A}"/>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480563" y="4101588"/>
              <a:ext cx="2292706" cy="240692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741D1310-B427-03B0-0B00-079DB98CE029}"/>
                </a:ext>
              </a:extLst>
            </p:cNvPr>
            <p:cNvSpPr/>
            <p:nvPr/>
          </p:nvSpPr>
          <p:spPr>
            <a:xfrm>
              <a:off x="9638774" y="3705314"/>
              <a:ext cx="1976284" cy="36334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latin typeface="Tw Cen MT" panose="020B0602020104020603" pitchFamily="34" charset="0"/>
                </a:rPr>
                <a:t>2008; 2011</a:t>
              </a:r>
            </a:p>
          </p:txBody>
        </p:sp>
      </p:grpSp>
    </p:spTree>
    <p:extLst>
      <p:ext uri="{BB962C8B-B14F-4D97-AF65-F5344CB8AC3E}">
        <p14:creationId xmlns:p14="http://schemas.microsoft.com/office/powerpoint/2010/main" val="9935513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1.2 Evolution of the Nexus Approach | Limits to Growth</a:t>
            </a:r>
          </a:p>
        </p:txBody>
      </p:sp>
      <p:sp>
        <p:nvSpPr>
          <p:cNvPr id="5" name="Rectangle 4"/>
          <p:cNvSpPr/>
          <p:nvPr/>
        </p:nvSpPr>
        <p:spPr>
          <a:xfrm>
            <a:off x="531222" y="5327154"/>
            <a:ext cx="7423075" cy="707886"/>
          </a:xfrm>
          <a:prstGeom prst="rect">
            <a:avLst/>
          </a:prstGeom>
        </p:spPr>
        <p:txBody>
          <a:bodyPr wrap="square">
            <a:spAutoFit/>
          </a:bodyPr>
          <a:lstStyle/>
          <a:p>
            <a:pPr algn="ctr"/>
            <a:r>
              <a:rPr lang="en-US" sz="2000" dirty="0">
                <a:latin typeface="Tw Cen MT" panose="020B0602020104020603" pitchFamily="34" charset="0"/>
                <a:cs typeface="Arial" panose="020B0604020202020204" pitchFamily="34" charset="0"/>
              </a:rPr>
              <a:t>Figure: The original projections of the limits-to-growth model </a:t>
            </a:r>
          </a:p>
          <a:p>
            <a:pPr algn="ctr"/>
            <a:r>
              <a:rPr lang="en-US" sz="2000" dirty="0">
                <a:latin typeface="Tw Cen MT" panose="020B0602020104020603" pitchFamily="34" charset="0"/>
                <a:cs typeface="Arial" panose="020B0604020202020204" pitchFamily="34" charset="0"/>
              </a:rPr>
              <a:t>(Source: </a:t>
            </a:r>
            <a:r>
              <a:rPr lang="en-US" sz="2000" dirty="0" err="1">
                <a:latin typeface="Tw Cen MT" panose="020B0602020104020603" pitchFamily="34" charset="0"/>
              </a:rPr>
              <a:t>Yáñez-Arancibia</a:t>
            </a:r>
            <a:r>
              <a:rPr lang="en-US" sz="2000" dirty="0">
                <a:latin typeface="Tw Cen MT" panose="020B0602020104020603" pitchFamily="34" charset="0"/>
              </a:rPr>
              <a:t> et al., 2013)</a:t>
            </a:r>
          </a:p>
        </p:txBody>
      </p:sp>
      <p:pic>
        <p:nvPicPr>
          <p:cNvPr id="9" name="Content Placeholder 8"/>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531222" y="822960"/>
            <a:ext cx="7535091" cy="4427837"/>
          </a:xfrm>
        </p:spPr>
      </p:pic>
      <p:sp>
        <p:nvSpPr>
          <p:cNvPr id="3" name="Content Placeholder 2">
            <a:extLst>
              <a:ext uri="{FF2B5EF4-FFF2-40B4-BE49-F238E27FC236}">
                <a16:creationId xmlns:a16="http://schemas.microsoft.com/office/drawing/2014/main" id="{913821C6-CE97-5FE4-1B14-F7A18ECC78DA}"/>
              </a:ext>
            </a:extLst>
          </p:cNvPr>
          <p:cNvSpPr txBox="1">
            <a:spLocks/>
          </p:cNvSpPr>
          <p:nvPr/>
        </p:nvSpPr>
        <p:spPr>
          <a:xfrm>
            <a:off x="8150942" y="943897"/>
            <a:ext cx="3943087" cy="43069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600" dirty="0">
                <a:latin typeface="+mn-lt"/>
                <a:ea typeface="+mn-lt"/>
                <a:cs typeface="+mn-lt"/>
              </a:rPr>
              <a:t>The study examined five basic factors that determine and, in their interactions, ultimately limit growth on this planet:</a:t>
            </a:r>
          </a:p>
          <a:p>
            <a:r>
              <a:rPr lang="en-US" sz="2800" dirty="0">
                <a:solidFill>
                  <a:schemeClr val="accent5"/>
                </a:solidFill>
                <a:latin typeface="+mn-lt"/>
                <a:ea typeface="+mn-lt"/>
                <a:cs typeface="+mn-lt"/>
              </a:rPr>
              <a:t>Population growth </a:t>
            </a:r>
          </a:p>
          <a:p>
            <a:r>
              <a:rPr lang="en-US" sz="2800" dirty="0">
                <a:solidFill>
                  <a:schemeClr val="accent5"/>
                </a:solidFill>
                <a:latin typeface="+mn-lt"/>
                <a:ea typeface="+mn-lt"/>
                <a:cs typeface="+mn-lt"/>
              </a:rPr>
              <a:t>Agricultural production</a:t>
            </a:r>
          </a:p>
          <a:p>
            <a:r>
              <a:rPr lang="en-US" sz="2800" dirty="0">
                <a:solidFill>
                  <a:schemeClr val="accent5"/>
                </a:solidFill>
                <a:latin typeface="+mn-lt"/>
                <a:ea typeface="+mn-lt"/>
                <a:cs typeface="+mn-lt"/>
              </a:rPr>
              <a:t>Natural resources</a:t>
            </a:r>
          </a:p>
          <a:p>
            <a:r>
              <a:rPr lang="en-US" sz="2800" dirty="0">
                <a:solidFill>
                  <a:schemeClr val="accent5"/>
                </a:solidFill>
                <a:latin typeface="+mn-lt"/>
                <a:ea typeface="+mn-lt"/>
                <a:cs typeface="+mn-lt"/>
              </a:rPr>
              <a:t>Industrial production</a:t>
            </a:r>
          </a:p>
          <a:p>
            <a:r>
              <a:rPr lang="en-US" sz="2800" dirty="0">
                <a:solidFill>
                  <a:schemeClr val="accent5"/>
                </a:solidFill>
                <a:latin typeface="+mn-lt"/>
                <a:ea typeface="+mn-lt"/>
                <a:cs typeface="+mn-lt"/>
              </a:rPr>
              <a:t>Pollution</a:t>
            </a:r>
          </a:p>
        </p:txBody>
      </p:sp>
      <p:sp>
        <p:nvSpPr>
          <p:cNvPr id="4" name="TextBox 3">
            <a:extLst>
              <a:ext uri="{FF2B5EF4-FFF2-40B4-BE49-F238E27FC236}">
                <a16:creationId xmlns:a16="http://schemas.microsoft.com/office/drawing/2014/main" id="{4FC15EA6-018C-4E66-9AAE-A660C7593E21}"/>
              </a:ext>
            </a:extLst>
          </p:cNvPr>
          <p:cNvSpPr txBox="1"/>
          <p:nvPr/>
        </p:nvSpPr>
        <p:spPr>
          <a:xfrm>
            <a:off x="8388883" y="5354721"/>
            <a:ext cx="3254477" cy="892552"/>
          </a:xfrm>
          <a:prstGeom prst="rect">
            <a:avLst/>
          </a:prstGeom>
          <a:solidFill>
            <a:schemeClr val="accent1"/>
          </a:solidFill>
        </p:spPr>
        <p:txBody>
          <a:bodyPr wrap="square" rtlCol="0">
            <a:spAutoFit/>
          </a:bodyPr>
          <a:lstStyle/>
          <a:p>
            <a:r>
              <a:rPr lang="en-US" sz="2600" dirty="0">
                <a:solidFill>
                  <a:schemeClr val="bg1"/>
                </a:solidFill>
              </a:rPr>
              <a:t>What is the essence of this concept/model?</a:t>
            </a:r>
          </a:p>
        </p:txBody>
      </p:sp>
    </p:spTree>
    <p:extLst>
      <p:ext uri="{BB962C8B-B14F-4D97-AF65-F5344CB8AC3E}">
        <p14:creationId xmlns:p14="http://schemas.microsoft.com/office/powerpoint/2010/main" val="1258268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1.2 Evolution of the Nexus Approach | Limits to Growth</a:t>
            </a:r>
          </a:p>
        </p:txBody>
      </p:sp>
      <p:sp>
        <p:nvSpPr>
          <p:cNvPr id="3" name="Content Placeholder 2">
            <a:extLst>
              <a:ext uri="{FF2B5EF4-FFF2-40B4-BE49-F238E27FC236}">
                <a16:creationId xmlns:a16="http://schemas.microsoft.com/office/drawing/2014/main" id="{5CC5F71D-687B-4DFC-8351-09AA9E03A903}"/>
              </a:ext>
            </a:extLst>
          </p:cNvPr>
          <p:cNvSpPr>
            <a:spLocks noGrp="1"/>
          </p:cNvSpPr>
          <p:nvPr>
            <p:ph idx="1"/>
          </p:nvPr>
        </p:nvSpPr>
        <p:spPr>
          <a:xfrm>
            <a:off x="531223" y="895159"/>
            <a:ext cx="11213737" cy="5483870"/>
          </a:xfrm>
        </p:spPr>
        <p:txBody>
          <a:bodyPr>
            <a:normAutofit/>
          </a:bodyPr>
          <a:lstStyle/>
          <a:p>
            <a:r>
              <a:rPr lang="en-US" sz="2600" dirty="0"/>
              <a:t>The “Limits to Growth” concept </a:t>
            </a:r>
            <a:r>
              <a:rPr lang="en-US" sz="2600" dirty="0">
                <a:sym typeface="Wingdings" panose="05000000000000000000" pitchFamily="2" charset="2"/>
              </a:rPr>
              <a:t> </a:t>
            </a:r>
            <a:r>
              <a:rPr lang="en-US" sz="2600" dirty="0"/>
              <a:t>highlighted the </a:t>
            </a:r>
            <a:r>
              <a:rPr lang="en-US" sz="2600" b="1" dirty="0">
                <a:solidFill>
                  <a:schemeClr val="accent5"/>
                </a:solidFill>
              </a:rPr>
              <a:t>finite nature of Earth’s resources</a:t>
            </a:r>
            <a:r>
              <a:rPr lang="en-US" sz="2600" dirty="0">
                <a:solidFill>
                  <a:schemeClr val="accent5"/>
                </a:solidFill>
              </a:rPr>
              <a:t> </a:t>
            </a:r>
            <a:r>
              <a:rPr lang="en-US" sz="2600" dirty="0"/>
              <a:t>and emphasized the </a:t>
            </a:r>
            <a:r>
              <a:rPr lang="en-US" sz="2600" b="1" dirty="0">
                <a:solidFill>
                  <a:schemeClr val="accent5"/>
                </a:solidFill>
              </a:rPr>
              <a:t>need to balance resource consumption with the Earth’s carrying capacity</a:t>
            </a:r>
            <a:r>
              <a:rPr lang="en-US" sz="2600" dirty="0">
                <a:solidFill>
                  <a:schemeClr val="accent5"/>
                </a:solidFill>
              </a:rPr>
              <a:t> </a:t>
            </a:r>
            <a:r>
              <a:rPr lang="en-US" sz="2600" dirty="0"/>
              <a:t>to avoid environmental degradation and the depletion of vital resources.</a:t>
            </a:r>
          </a:p>
          <a:p>
            <a:r>
              <a:rPr lang="en-US" sz="2600" dirty="0"/>
              <a:t>This concept laid the foundation for </a:t>
            </a:r>
            <a:r>
              <a:rPr lang="en-US" sz="2600" b="1" dirty="0">
                <a:solidFill>
                  <a:schemeClr val="accent5"/>
                </a:solidFill>
              </a:rPr>
              <a:t>understanding the interconnectedness of human activities and their impacts</a:t>
            </a:r>
            <a:r>
              <a:rPr lang="en-US" sz="2600" dirty="0"/>
              <a:t> on the environment.</a:t>
            </a:r>
          </a:p>
          <a:p>
            <a:r>
              <a:rPr lang="en-US" sz="2600" dirty="0"/>
              <a:t>The concept was based on a </a:t>
            </a:r>
            <a:r>
              <a:rPr lang="en-US" sz="2600" b="1" dirty="0">
                <a:solidFill>
                  <a:schemeClr val="accent5"/>
                </a:solidFill>
              </a:rPr>
              <a:t>computer simulation study</a:t>
            </a:r>
            <a:r>
              <a:rPr lang="en-US" sz="2600" dirty="0">
                <a:solidFill>
                  <a:schemeClr val="accent5"/>
                </a:solidFill>
              </a:rPr>
              <a:t> </a:t>
            </a:r>
            <a:r>
              <a:rPr lang="en-US" sz="2600" dirty="0"/>
              <a:t>that used the World3 model to simulate the consequences of interactions between the earth and human systems. </a:t>
            </a:r>
          </a:p>
          <a:p>
            <a:r>
              <a:rPr lang="en-US" sz="2600" dirty="0">
                <a:ea typeface="+mn-lt"/>
                <a:cs typeface="+mn-lt"/>
              </a:rPr>
              <a:t>The “Limits to Growth” concept influenced </a:t>
            </a:r>
            <a:r>
              <a:rPr lang="en-US" sz="2600" dirty="0">
                <a:ea typeface="+mn-lt"/>
                <a:cs typeface="+mn-lt"/>
                <a:sym typeface="Wingdings" panose="05000000000000000000" pitchFamily="2" charset="2"/>
              </a:rPr>
              <a:t> </a:t>
            </a:r>
            <a:r>
              <a:rPr lang="en-US" sz="2600" dirty="0">
                <a:ea typeface="+mn-lt"/>
                <a:cs typeface="+mn-lt"/>
              </a:rPr>
              <a:t>discussions on </a:t>
            </a:r>
            <a:r>
              <a:rPr lang="en-US" sz="2600" b="1" dirty="0">
                <a:solidFill>
                  <a:schemeClr val="accent5"/>
                </a:solidFill>
                <a:ea typeface="+mn-lt"/>
                <a:cs typeface="+mn-lt"/>
              </a:rPr>
              <a:t>sustainable development</a:t>
            </a:r>
            <a:r>
              <a:rPr lang="en-US" sz="2600" dirty="0">
                <a:solidFill>
                  <a:schemeClr val="accent5"/>
                </a:solidFill>
                <a:ea typeface="+mn-lt"/>
                <a:cs typeface="+mn-lt"/>
              </a:rPr>
              <a:t> </a:t>
            </a:r>
            <a:r>
              <a:rPr lang="en-US" sz="2600" dirty="0">
                <a:ea typeface="+mn-lt"/>
                <a:cs typeface="+mn-lt"/>
              </a:rPr>
              <a:t>and resource management, including sustainable ways of living. </a:t>
            </a:r>
            <a:endParaRPr lang="en-US" sz="2600" dirty="0">
              <a:ea typeface="Calibri" panose="020F0502020204030204"/>
              <a:cs typeface="Calibri" panose="020F0502020204030204"/>
            </a:endParaRPr>
          </a:p>
        </p:txBody>
      </p:sp>
    </p:spTree>
    <p:extLst>
      <p:ext uri="{BB962C8B-B14F-4D97-AF65-F5344CB8AC3E}">
        <p14:creationId xmlns:p14="http://schemas.microsoft.com/office/powerpoint/2010/main" val="1107530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1.2 Evolution of the Nexus Approach | Sustainability</a:t>
            </a:r>
          </a:p>
        </p:txBody>
      </p:sp>
      <p:sp>
        <p:nvSpPr>
          <p:cNvPr id="3" name="Content Placeholder 2">
            <a:extLst>
              <a:ext uri="{FF2B5EF4-FFF2-40B4-BE49-F238E27FC236}">
                <a16:creationId xmlns:a16="http://schemas.microsoft.com/office/drawing/2014/main" id="{5CC5F71D-687B-4DFC-8351-09AA9E03A903}"/>
              </a:ext>
            </a:extLst>
          </p:cNvPr>
          <p:cNvSpPr>
            <a:spLocks noGrp="1"/>
          </p:cNvSpPr>
          <p:nvPr>
            <p:ph idx="1"/>
          </p:nvPr>
        </p:nvSpPr>
        <p:spPr>
          <a:xfrm>
            <a:off x="531224" y="895159"/>
            <a:ext cx="11220894" cy="5392430"/>
          </a:xfrm>
        </p:spPr>
        <p:txBody>
          <a:bodyPr>
            <a:noAutofit/>
          </a:bodyPr>
          <a:lstStyle/>
          <a:p>
            <a:r>
              <a:rPr lang="en-US" sz="2600" dirty="0"/>
              <a:t>“Sustainability or Sustainable Development” </a:t>
            </a:r>
            <a:r>
              <a:rPr lang="en-US" sz="2600" dirty="0">
                <a:sym typeface="Wingdings" panose="05000000000000000000" pitchFamily="2" charset="2"/>
              </a:rPr>
              <a:t> concept was </a:t>
            </a:r>
            <a:r>
              <a:rPr lang="en-US" sz="2600" dirty="0"/>
              <a:t>first coined in 1980 by IUCN </a:t>
            </a:r>
            <a:r>
              <a:rPr lang="en-US" sz="2600" dirty="0">
                <a:sym typeface="Wingdings" panose="05000000000000000000" pitchFamily="2" charset="2"/>
              </a:rPr>
              <a:t> came into </a:t>
            </a:r>
            <a:r>
              <a:rPr lang="en-US" sz="2600" dirty="0"/>
              <a:t>general usage after 1987 report of the Brundtland Commission </a:t>
            </a:r>
            <a:r>
              <a:rPr lang="en-US" sz="2600" dirty="0">
                <a:sym typeface="Wingdings" panose="05000000000000000000" pitchFamily="2" charset="2"/>
              </a:rPr>
              <a:t> formed </a:t>
            </a:r>
            <a:r>
              <a:rPr lang="en-US" sz="2600" dirty="0"/>
              <a:t>the basis of the UN Conference on Environment &amp; Development held in Rio de Janeiro in 1992.</a:t>
            </a:r>
            <a:endParaRPr lang="en-US" sz="2200" dirty="0"/>
          </a:p>
          <a:p>
            <a:r>
              <a:rPr lang="en-US" sz="2600" dirty="0"/>
              <a:t>The World Commission on Environment and Development (popularly known as </a:t>
            </a:r>
            <a:r>
              <a:rPr lang="en-US" sz="2600" b="1" dirty="0"/>
              <a:t>Brundtland Commission</a:t>
            </a:r>
            <a:r>
              <a:rPr lang="en-US" sz="2600" dirty="0"/>
              <a:t>) has defined sustainable development as </a:t>
            </a:r>
            <a:r>
              <a:rPr lang="en-US" sz="2600" b="1" dirty="0">
                <a:solidFill>
                  <a:schemeClr val="accent5"/>
                </a:solidFill>
              </a:rPr>
              <a:t>one</a:t>
            </a:r>
            <a:r>
              <a:rPr lang="en-US" sz="2600" dirty="0">
                <a:solidFill>
                  <a:schemeClr val="accent5"/>
                </a:solidFill>
              </a:rPr>
              <a:t> </a:t>
            </a:r>
            <a:r>
              <a:rPr lang="en-US" sz="2600" b="1" dirty="0">
                <a:solidFill>
                  <a:schemeClr val="accent5"/>
                </a:solidFill>
              </a:rPr>
              <a:t>common future which has the capacity to fulfill present needs without compromising the needs of the future generations</a:t>
            </a:r>
            <a:r>
              <a:rPr lang="en-US" sz="2600" dirty="0">
                <a:solidFill>
                  <a:schemeClr val="accent5"/>
                </a:solidFill>
              </a:rPr>
              <a:t>. </a:t>
            </a:r>
          </a:p>
          <a:p>
            <a:r>
              <a:rPr lang="en-US" sz="2600" dirty="0"/>
              <a:t>Sustainable development has since become a major initiative in today’s growing world (Das &amp; Cabezas, 2018).</a:t>
            </a:r>
          </a:p>
        </p:txBody>
      </p:sp>
    </p:spTree>
    <p:extLst>
      <p:ext uri="{BB962C8B-B14F-4D97-AF65-F5344CB8AC3E}">
        <p14:creationId xmlns:p14="http://schemas.microsoft.com/office/powerpoint/2010/main" val="722262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1.2 Evolution of the Nexus Approach | Sustainability</a:t>
            </a:r>
          </a:p>
        </p:txBody>
      </p:sp>
      <p:pic>
        <p:nvPicPr>
          <p:cNvPr id="4" name="Content Placeholder 3"/>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531223" y="917931"/>
            <a:ext cx="4476206" cy="4535455"/>
          </a:xfrm>
        </p:spPr>
      </p:pic>
      <p:sp>
        <p:nvSpPr>
          <p:cNvPr id="5" name="Rectangle 4"/>
          <p:cNvSpPr/>
          <p:nvPr/>
        </p:nvSpPr>
        <p:spPr>
          <a:xfrm>
            <a:off x="531223" y="5526054"/>
            <a:ext cx="4900749" cy="877163"/>
          </a:xfrm>
          <a:prstGeom prst="rect">
            <a:avLst/>
          </a:prstGeom>
        </p:spPr>
        <p:txBody>
          <a:bodyPr wrap="square">
            <a:spAutoFit/>
          </a:bodyPr>
          <a:lstStyle/>
          <a:p>
            <a:pPr algn="ctr"/>
            <a:r>
              <a:rPr lang="en-US" sz="1700" i="1" dirty="0">
                <a:latin typeface="Tw Cen MT" panose="020B0602020104020603" pitchFamily="34" charset="0"/>
                <a:cs typeface="Arial" panose="020B0604020202020204" pitchFamily="34" charset="0"/>
              </a:rPr>
              <a:t>Figure: Relationships between Social, Environmental and Economic Sustainability (Source: Wanamaker, 2018, as cited in </a:t>
            </a:r>
            <a:r>
              <a:rPr lang="en-US" sz="1700" i="1" dirty="0">
                <a:latin typeface="Tw Cen MT" panose="020B0602020104020603" pitchFamily="34" charset="0"/>
              </a:rPr>
              <a:t>Santos &amp; </a:t>
            </a:r>
            <a:r>
              <a:rPr lang="en-US" sz="1700" i="1" dirty="0" err="1">
                <a:latin typeface="Tw Cen MT" panose="020B0602020104020603" pitchFamily="34" charset="0"/>
              </a:rPr>
              <a:t>Serpa</a:t>
            </a:r>
            <a:r>
              <a:rPr lang="en-US" sz="1700" i="1" dirty="0">
                <a:latin typeface="Tw Cen MT" panose="020B0602020104020603" pitchFamily="34" charset="0"/>
              </a:rPr>
              <a:t> 2020)</a:t>
            </a:r>
          </a:p>
        </p:txBody>
      </p:sp>
      <p:sp>
        <p:nvSpPr>
          <p:cNvPr id="3" name="Content Placeholder 2">
            <a:extLst>
              <a:ext uri="{FF2B5EF4-FFF2-40B4-BE49-F238E27FC236}">
                <a16:creationId xmlns:a16="http://schemas.microsoft.com/office/drawing/2014/main" id="{A48AAA0F-1B31-06E3-D743-C22370E0000B}"/>
              </a:ext>
            </a:extLst>
          </p:cNvPr>
          <p:cNvSpPr txBox="1">
            <a:spLocks/>
          </p:cNvSpPr>
          <p:nvPr/>
        </p:nvSpPr>
        <p:spPr>
          <a:xfrm>
            <a:off x="5431972" y="917931"/>
            <a:ext cx="6389916" cy="539243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sz="2600" dirty="0">
                <a:latin typeface="+mn-lt"/>
                <a:ea typeface="+mn-lt"/>
                <a:cs typeface="+mn-lt"/>
              </a:rPr>
              <a:t>The conception of sustainability is built on three dimensions: </a:t>
            </a:r>
            <a:r>
              <a:rPr lang="en-US" sz="2600" b="1" dirty="0">
                <a:solidFill>
                  <a:schemeClr val="accent5"/>
                </a:solidFill>
                <a:latin typeface="+mn-lt"/>
                <a:ea typeface="+mn-lt"/>
                <a:cs typeface="+mn-lt"/>
              </a:rPr>
              <a:t>economic viability, social values &amp; environmental issues</a:t>
            </a:r>
            <a:r>
              <a:rPr lang="en-US" sz="2600" dirty="0">
                <a:solidFill>
                  <a:schemeClr val="accent5"/>
                </a:solidFill>
                <a:latin typeface="+mn-lt"/>
                <a:ea typeface="+mn-lt"/>
                <a:cs typeface="+mn-lt"/>
              </a:rPr>
              <a:t> </a:t>
            </a:r>
            <a:r>
              <a:rPr lang="en-US" sz="2600" dirty="0">
                <a:latin typeface="+mn-lt"/>
                <a:ea typeface="+mn-lt"/>
                <a:cs typeface="+mn-lt"/>
              </a:rPr>
              <a:t>(</a:t>
            </a:r>
            <a:r>
              <a:rPr lang="en-US" sz="2600" dirty="0" err="1">
                <a:latin typeface="+mn-lt"/>
                <a:ea typeface="+mn-lt"/>
                <a:cs typeface="+mn-lt"/>
              </a:rPr>
              <a:t>Bielicki</a:t>
            </a:r>
            <a:r>
              <a:rPr lang="en-US" sz="2600" dirty="0">
                <a:latin typeface="+mn-lt"/>
                <a:ea typeface="+mn-lt"/>
                <a:cs typeface="+mn-lt"/>
              </a:rPr>
              <a:t> et al., 2019; Das &amp; Cabezas, 2018).</a:t>
            </a:r>
            <a:endParaRPr lang="en-US" sz="2200" dirty="0">
              <a:latin typeface="+mn-lt"/>
              <a:ea typeface="+mn-lt"/>
              <a:cs typeface="+mn-lt"/>
            </a:endParaRPr>
          </a:p>
          <a:p>
            <a:pPr>
              <a:lnSpc>
                <a:spcPct val="110000"/>
              </a:lnSpc>
            </a:pPr>
            <a:r>
              <a:rPr lang="en-US" sz="2600" dirty="0">
                <a:latin typeface="+mn-lt"/>
                <a:ea typeface="+mn-lt"/>
                <a:cs typeface="+mn-lt"/>
              </a:rPr>
              <a:t>Sustainability can be attained by creating a </a:t>
            </a:r>
            <a:r>
              <a:rPr lang="en-US" sz="2600" b="1" dirty="0">
                <a:solidFill>
                  <a:schemeClr val="accent5"/>
                </a:solidFill>
                <a:latin typeface="+mn-lt"/>
                <a:ea typeface="+mn-lt"/>
                <a:cs typeface="+mn-lt"/>
              </a:rPr>
              <a:t>balance between the three foundations of sustainable development</a:t>
            </a:r>
            <a:r>
              <a:rPr lang="en-US" sz="2600" dirty="0">
                <a:latin typeface="+mn-lt"/>
                <a:ea typeface="+mn-lt"/>
                <a:cs typeface="+mn-lt"/>
              </a:rPr>
              <a:t> which are social, economic and environmental sustainability (</a:t>
            </a:r>
            <a:r>
              <a:rPr lang="en-US" sz="2600" dirty="0" err="1">
                <a:latin typeface="+mn-lt"/>
                <a:ea typeface="+mn-lt"/>
                <a:cs typeface="+mn-lt"/>
              </a:rPr>
              <a:t>Elkamel</a:t>
            </a:r>
            <a:r>
              <a:rPr lang="en-US" sz="2600" dirty="0">
                <a:latin typeface="+mn-lt"/>
                <a:ea typeface="+mn-lt"/>
                <a:cs typeface="+mn-lt"/>
              </a:rPr>
              <a:t> et al., 2023). </a:t>
            </a:r>
          </a:p>
          <a:p>
            <a:endParaRPr lang="en-US" sz="2600" dirty="0">
              <a:latin typeface="+mn-lt"/>
              <a:ea typeface="+mn-lt"/>
              <a:cs typeface="+mn-lt"/>
            </a:endParaRPr>
          </a:p>
        </p:txBody>
      </p:sp>
    </p:spTree>
    <p:extLst>
      <p:ext uri="{BB962C8B-B14F-4D97-AF65-F5344CB8AC3E}">
        <p14:creationId xmlns:p14="http://schemas.microsoft.com/office/powerpoint/2010/main" val="1224576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a:xfrm>
            <a:off x="531223" y="121921"/>
            <a:ext cx="11257910" cy="513805"/>
          </a:xfrm>
        </p:spPr>
        <p:txBody>
          <a:bodyPr>
            <a:normAutofit fontScale="90000"/>
          </a:bodyPr>
          <a:lstStyle/>
          <a:p>
            <a:r>
              <a:rPr lang="en-US">
                <a:latin typeface="Tw Cen MT"/>
                <a:cs typeface="Arial"/>
              </a:rPr>
              <a:t>1.2 Evolution of the Nexus Approach | Sustainable Development Goals</a:t>
            </a:r>
          </a:p>
        </p:txBody>
      </p:sp>
      <p:sp>
        <p:nvSpPr>
          <p:cNvPr id="3" name="Content Placeholder 2">
            <a:extLst>
              <a:ext uri="{FF2B5EF4-FFF2-40B4-BE49-F238E27FC236}">
                <a16:creationId xmlns:a16="http://schemas.microsoft.com/office/drawing/2014/main" id="{5CC5F71D-687B-4DFC-8351-09AA9E03A903}"/>
              </a:ext>
            </a:extLst>
          </p:cNvPr>
          <p:cNvSpPr>
            <a:spLocks noGrp="1"/>
          </p:cNvSpPr>
          <p:nvPr>
            <p:ph idx="1"/>
          </p:nvPr>
        </p:nvSpPr>
        <p:spPr>
          <a:xfrm>
            <a:off x="531223" y="828191"/>
            <a:ext cx="11220895" cy="5392430"/>
          </a:xfrm>
        </p:spPr>
        <p:txBody>
          <a:bodyPr>
            <a:normAutofit/>
          </a:bodyPr>
          <a:lstStyle/>
          <a:p>
            <a:pPr marL="0" indent="0">
              <a:buNone/>
            </a:pPr>
            <a:r>
              <a:rPr lang="en-US" dirty="0"/>
              <a:t>The UN has endorsed 17 Sustainable Development Goals (SDGs) &amp; 169 targets to be achieved by all countries with global partnership by 2030 (Mai et al., 2023).</a:t>
            </a:r>
          </a:p>
          <a:p>
            <a:endParaRPr lang="en-US" dirty="0"/>
          </a:p>
        </p:txBody>
      </p:sp>
      <p:pic>
        <p:nvPicPr>
          <p:cNvPr id="4" name="Picture 3"/>
          <p:cNvPicPr>
            <a:picLocks/>
          </p:cNvPicPr>
          <p:nvPr/>
        </p:nvPicPr>
        <p:blipFill>
          <a:blip r:embed="rId3">
            <a:extLst>
              <a:ext uri="{28A0092B-C50C-407E-A947-70E740481C1C}">
                <a14:useLocalDpi xmlns:a14="http://schemas.microsoft.com/office/drawing/2010/main"/>
              </a:ext>
            </a:extLst>
          </a:blip>
          <a:stretch>
            <a:fillRect/>
          </a:stretch>
        </p:blipFill>
        <p:spPr>
          <a:xfrm>
            <a:off x="2643113" y="1787516"/>
            <a:ext cx="6901916" cy="4033845"/>
          </a:xfrm>
          <a:prstGeom prst="rect">
            <a:avLst/>
          </a:prstGeom>
        </p:spPr>
      </p:pic>
      <p:sp>
        <p:nvSpPr>
          <p:cNvPr id="5" name="Rectangle 4"/>
          <p:cNvSpPr/>
          <p:nvPr/>
        </p:nvSpPr>
        <p:spPr>
          <a:xfrm>
            <a:off x="531223" y="5920539"/>
            <a:ext cx="11343146" cy="600164"/>
          </a:xfrm>
          <a:prstGeom prst="rect">
            <a:avLst/>
          </a:prstGeom>
        </p:spPr>
        <p:txBody>
          <a:bodyPr wrap="square">
            <a:spAutoFit/>
          </a:bodyPr>
          <a:lstStyle/>
          <a:p>
            <a:pPr algn="ctr"/>
            <a:r>
              <a:rPr lang="en-US" sz="1700" dirty="0">
                <a:latin typeface="Tw Cen MT" panose="020B0602020104020603" pitchFamily="34" charset="0"/>
                <a:cs typeface="Arial" panose="020B0604020202020204" pitchFamily="34" charset="0"/>
              </a:rPr>
              <a:t>Figure: Seventeen Sustainable Development Goals (SDGs)</a:t>
            </a:r>
          </a:p>
          <a:p>
            <a:pPr algn="ctr"/>
            <a:r>
              <a:rPr lang="en-US" sz="1600" dirty="0">
                <a:latin typeface="Tw Cen MT" panose="020B0602020104020603" pitchFamily="34" charset="0"/>
                <a:cs typeface="Arial" panose="020B0604020202020204" pitchFamily="34" charset="0"/>
              </a:rPr>
              <a:t>(Source: </a:t>
            </a:r>
            <a:r>
              <a:rPr lang="en-US" sz="1600" dirty="0">
                <a:latin typeface="Tw Cen MT" panose="020B0602020104020603" pitchFamily="34" charset="0"/>
                <a:ea typeface="+mn-lt"/>
                <a:cs typeface="+mn-lt"/>
              </a:rPr>
              <a:t>https://www.un.org/sustainabledevelopment/blog/2015/12/sustainable-development-goals-kick-off-with-start-of-new-year/)</a:t>
            </a:r>
            <a:endParaRPr lang="en-US" sz="1600" dirty="0">
              <a:latin typeface="Tw Cen MT" panose="020B0602020104020603" pitchFamily="34" charset="0"/>
            </a:endParaRPr>
          </a:p>
        </p:txBody>
      </p:sp>
    </p:spTree>
    <p:extLst>
      <p:ext uri="{BB962C8B-B14F-4D97-AF65-F5344CB8AC3E}">
        <p14:creationId xmlns:p14="http://schemas.microsoft.com/office/powerpoint/2010/main" val="24075726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D5157-CE1A-2984-D0E1-270C4F6DF260}"/>
              </a:ext>
            </a:extLst>
          </p:cNvPr>
          <p:cNvSpPr>
            <a:spLocks noGrp="1"/>
          </p:cNvSpPr>
          <p:nvPr>
            <p:ph type="title"/>
          </p:nvPr>
        </p:nvSpPr>
        <p:spPr>
          <a:xfrm>
            <a:off x="531223" y="121921"/>
            <a:ext cx="11397058" cy="513805"/>
          </a:xfrm>
        </p:spPr>
        <p:txBody>
          <a:bodyPr>
            <a:normAutofit fontScale="90000"/>
          </a:bodyPr>
          <a:lstStyle/>
          <a:p>
            <a:r>
              <a:rPr lang="en-US">
                <a:latin typeface="Tw Cen MT"/>
                <a:cs typeface="Arial"/>
              </a:rPr>
              <a:t>1.2 Evolution of the Nexus Approach | Sustainable Development Goals</a:t>
            </a:r>
          </a:p>
        </p:txBody>
      </p:sp>
      <p:sp>
        <p:nvSpPr>
          <p:cNvPr id="3" name="Content Placeholder 2">
            <a:extLst>
              <a:ext uri="{FF2B5EF4-FFF2-40B4-BE49-F238E27FC236}">
                <a16:creationId xmlns:a16="http://schemas.microsoft.com/office/drawing/2014/main" id="{B2E31E12-661C-7DAA-B9D1-BD8CFBB6BA23}"/>
              </a:ext>
            </a:extLst>
          </p:cNvPr>
          <p:cNvSpPr>
            <a:spLocks noGrp="1"/>
          </p:cNvSpPr>
          <p:nvPr>
            <p:ph idx="1"/>
          </p:nvPr>
        </p:nvSpPr>
        <p:spPr>
          <a:xfrm>
            <a:off x="549466" y="758845"/>
            <a:ext cx="11083835" cy="654860"/>
          </a:xfrm>
        </p:spPr>
        <p:txBody>
          <a:bodyPr/>
          <a:lstStyle/>
          <a:p>
            <a:pPr marL="0" indent="0">
              <a:buNone/>
            </a:pPr>
            <a:r>
              <a:rPr lang="en-US" dirty="0"/>
              <a:t>Examples of several Nexus configurations and linkages with SDGs:</a:t>
            </a:r>
          </a:p>
        </p:txBody>
      </p:sp>
      <p:pic>
        <p:nvPicPr>
          <p:cNvPr id="5" name="Picture 4">
            <a:extLst>
              <a:ext uri="{FF2B5EF4-FFF2-40B4-BE49-F238E27FC236}">
                <a16:creationId xmlns:a16="http://schemas.microsoft.com/office/drawing/2014/main" id="{9CE28258-3AD6-5442-C3A4-18DA1902FEB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24827" y="1251693"/>
            <a:ext cx="10733111" cy="5065776"/>
          </a:xfrm>
          <a:prstGeom prst="rect">
            <a:avLst/>
          </a:prstGeom>
        </p:spPr>
      </p:pic>
    </p:spTree>
    <p:extLst>
      <p:ext uri="{BB962C8B-B14F-4D97-AF65-F5344CB8AC3E}">
        <p14:creationId xmlns:p14="http://schemas.microsoft.com/office/powerpoint/2010/main" val="33987929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1.2 Evolution of the Nexus Approach | Achieving Sustainability</a:t>
            </a:r>
          </a:p>
        </p:txBody>
      </p:sp>
      <p:pic>
        <p:nvPicPr>
          <p:cNvPr id="5" name="Content Placeholder 4"/>
          <p:cNvPicPr>
            <a:picLocks noGrp="1"/>
          </p:cNvPicPr>
          <p:nvPr>
            <p:ph idx="1"/>
          </p:nvPr>
        </p:nvPicPr>
        <p:blipFill>
          <a:blip r:embed="rId3">
            <a:extLst>
              <a:ext uri="{28A0092B-C50C-407E-A947-70E740481C1C}">
                <a14:useLocalDpi xmlns:a14="http://schemas.microsoft.com/office/drawing/2010/main"/>
              </a:ext>
            </a:extLst>
          </a:blip>
          <a:stretch>
            <a:fillRect/>
          </a:stretch>
        </p:blipFill>
        <p:spPr>
          <a:xfrm>
            <a:off x="1448607" y="801831"/>
            <a:ext cx="9294786" cy="5149247"/>
          </a:xfrm>
        </p:spPr>
      </p:pic>
      <p:sp>
        <p:nvSpPr>
          <p:cNvPr id="6" name="Rectangle 5"/>
          <p:cNvSpPr/>
          <p:nvPr/>
        </p:nvSpPr>
        <p:spPr>
          <a:xfrm>
            <a:off x="405115" y="5951078"/>
            <a:ext cx="11377913" cy="615553"/>
          </a:xfrm>
          <a:prstGeom prst="rect">
            <a:avLst/>
          </a:prstGeom>
        </p:spPr>
        <p:txBody>
          <a:bodyPr wrap="square">
            <a:spAutoFit/>
          </a:bodyPr>
          <a:lstStyle/>
          <a:p>
            <a:pPr algn="ctr"/>
            <a:r>
              <a:rPr lang="en-US" sz="1700">
                <a:latin typeface="Tw Cen MT" panose="020B0602020104020603" pitchFamily="34" charset="0"/>
                <a:cs typeface="Arial" panose="020B0604020202020204" pitchFamily="34" charset="0"/>
              </a:rPr>
              <a:t>Figure: </a:t>
            </a:r>
            <a:r>
              <a:rPr lang="en-US" sz="1700" b="1">
                <a:latin typeface="Tw Cen MT" panose="020B0602020104020603" pitchFamily="34" charset="0"/>
                <a:cs typeface="Arial" panose="020B0604020202020204" pitchFamily="34" charset="0"/>
              </a:rPr>
              <a:t>S</a:t>
            </a:r>
            <a:r>
              <a:rPr lang="en-US" sz="1700" b="1">
                <a:latin typeface="Tw Cen MT" panose="020B0602020104020603" pitchFamily="34" charset="0"/>
              </a:rPr>
              <a:t>ix</a:t>
            </a:r>
            <a:r>
              <a:rPr lang="en-US" sz="1700">
                <a:latin typeface="Tw Cen MT" panose="020B0602020104020603" pitchFamily="34" charset="0"/>
              </a:rPr>
              <a:t> </a:t>
            </a:r>
            <a:r>
              <a:rPr lang="en-US" sz="1700" b="1">
                <a:latin typeface="Tw Cen MT" panose="020B0602020104020603" pitchFamily="34" charset="0"/>
              </a:rPr>
              <a:t>key transformations needed</a:t>
            </a:r>
            <a:r>
              <a:rPr lang="en-US" sz="1700">
                <a:latin typeface="Tw Cen MT" panose="020B0602020104020603" pitchFamily="34" charset="0"/>
              </a:rPr>
              <a:t> to achieve the </a:t>
            </a:r>
            <a:r>
              <a:rPr lang="en-US" sz="1700" b="1">
                <a:latin typeface="Tw Cen MT" panose="020B0602020104020603" pitchFamily="34" charset="0"/>
              </a:rPr>
              <a:t>SDGs</a:t>
            </a:r>
            <a:r>
              <a:rPr lang="en-US" sz="1700">
                <a:latin typeface="Tw Cen MT" panose="020B0602020104020603" pitchFamily="34" charset="0"/>
              </a:rPr>
              <a:t> in a manageable way</a:t>
            </a:r>
            <a:endParaRPr lang="en-US" sz="1700">
              <a:latin typeface="Tw Cen MT" panose="020B0602020104020603" pitchFamily="34" charset="0"/>
              <a:cs typeface="Arial" panose="020B0604020202020204" pitchFamily="34" charset="0"/>
            </a:endParaRPr>
          </a:p>
          <a:p>
            <a:pPr algn="ctr"/>
            <a:r>
              <a:rPr lang="en-US" sz="1700">
                <a:latin typeface="Tw Cen MT" panose="020B0602020104020603" pitchFamily="34" charset="0"/>
                <a:cs typeface="Arial" panose="020B0604020202020204" pitchFamily="34" charset="0"/>
              </a:rPr>
              <a:t>(Source: </a:t>
            </a:r>
            <a:r>
              <a:rPr lang="en-US" sz="1700">
                <a:latin typeface="Tw Cen MT" panose="020B0602020104020603" pitchFamily="34" charset="0"/>
              </a:rPr>
              <a:t>The World in 2050 initiative (TWI2050), 2018)</a:t>
            </a:r>
          </a:p>
        </p:txBody>
      </p:sp>
    </p:spTree>
    <p:extLst>
      <p:ext uri="{BB962C8B-B14F-4D97-AF65-F5344CB8AC3E}">
        <p14:creationId xmlns:p14="http://schemas.microsoft.com/office/powerpoint/2010/main" val="24280211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1.2 Evolution of the Nexus Approach | IWRM</a:t>
            </a:r>
          </a:p>
        </p:txBody>
      </p:sp>
      <p:sp>
        <p:nvSpPr>
          <p:cNvPr id="3" name="Content Placeholder 2">
            <a:extLst>
              <a:ext uri="{FF2B5EF4-FFF2-40B4-BE49-F238E27FC236}">
                <a16:creationId xmlns:a16="http://schemas.microsoft.com/office/drawing/2014/main" id="{5CC5F71D-687B-4DFC-8351-09AA9E03A903}"/>
              </a:ext>
            </a:extLst>
          </p:cNvPr>
          <p:cNvSpPr>
            <a:spLocks noGrp="1"/>
          </p:cNvSpPr>
          <p:nvPr>
            <p:ph idx="1"/>
          </p:nvPr>
        </p:nvSpPr>
        <p:spPr>
          <a:xfrm>
            <a:off x="531224" y="895159"/>
            <a:ext cx="4802776" cy="5560070"/>
          </a:xfrm>
        </p:spPr>
        <p:txBody>
          <a:bodyPr>
            <a:normAutofit lnSpcReduction="10000"/>
          </a:bodyPr>
          <a:lstStyle/>
          <a:p>
            <a:r>
              <a:rPr lang="en-US" dirty="0">
                <a:ea typeface="+mn-lt"/>
                <a:cs typeface="+mn-lt"/>
              </a:rPr>
              <a:t>Integrated Water Resources Management (IWRM) is “a </a:t>
            </a:r>
            <a:r>
              <a:rPr lang="en-US" b="1" dirty="0">
                <a:solidFill>
                  <a:schemeClr val="accent5"/>
                </a:solidFill>
                <a:ea typeface="+mn-lt"/>
                <a:cs typeface="+mn-lt"/>
              </a:rPr>
              <a:t>process</a:t>
            </a:r>
            <a:r>
              <a:rPr lang="en-US" dirty="0">
                <a:solidFill>
                  <a:schemeClr val="tx2"/>
                </a:solidFill>
                <a:ea typeface="+mn-lt"/>
                <a:cs typeface="+mn-lt"/>
              </a:rPr>
              <a:t> </a:t>
            </a:r>
            <a:r>
              <a:rPr lang="en-US" dirty="0">
                <a:ea typeface="+mn-lt"/>
                <a:cs typeface="+mn-lt"/>
              </a:rPr>
              <a:t>which promotes the </a:t>
            </a:r>
            <a:r>
              <a:rPr lang="en-US" b="1" dirty="0">
                <a:solidFill>
                  <a:schemeClr val="accent5"/>
                </a:solidFill>
                <a:ea typeface="+mn-lt"/>
                <a:cs typeface="+mn-lt"/>
              </a:rPr>
              <a:t>coordinated development and management of water, land, and related resources</a:t>
            </a:r>
            <a:r>
              <a:rPr lang="en-US" dirty="0">
                <a:solidFill>
                  <a:schemeClr val="accent5"/>
                </a:solidFill>
                <a:ea typeface="+mn-lt"/>
                <a:cs typeface="+mn-lt"/>
              </a:rPr>
              <a:t> </a:t>
            </a:r>
            <a:r>
              <a:rPr lang="en-US" dirty="0">
                <a:ea typeface="+mn-lt"/>
                <a:cs typeface="+mn-lt"/>
              </a:rPr>
              <a:t>in order to </a:t>
            </a:r>
            <a:r>
              <a:rPr lang="en-US" b="1" dirty="0">
                <a:solidFill>
                  <a:schemeClr val="accent5"/>
                </a:solidFill>
                <a:ea typeface="+mn-lt"/>
                <a:cs typeface="+mn-lt"/>
              </a:rPr>
              <a:t>maximize</a:t>
            </a:r>
            <a:r>
              <a:rPr lang="en-US" dirty="0">
                <a:ea typeface="+mn-lt"/>
                <a:cs typeface="+mn-lt"/>
              </a:rPr>
              <a:t> the resultant </a:t>
            </a:r>
            <a:r>
              <a:rPr lang="en-US" b="1" dirty="0">
                <a:solidFill>
                  <a:schemeClr val="accent5"/>
                </a:solidFill>
                <a:ea typeface="+mn-lt"/>
                <a:cs typeface="+mn-lt"/>
              </a:rPr>
              <a:t>economic and social welfare in an equitable manner without compromising the sustainability of vital ecosystems</a:t>
            </a:r>
            <a:r>
              <a:rPr lang="en-US" dirty="0">
                <a:ea typeface="+mn-lt"/>
                <a:cs typeface="+mn-lt"/>
              </a:rPr>
              <a:t>” (Global Water Partnership, 2000).</a:t>
            </a:r>
          </a:p>
          <a:p>
            <a:r>
              <a:rPr lang="en-US" dirty="0">
                <a:ea typeface="+mn-lt"/>
                <a:cs typeface="+mn-lt"/>
              </a:rPr>
              <a:t>IWRM provides a framework for </a:t>
            </a:r>
            <a:r>
              <a:rPr lang="en-US" b="1" dirty="0">
                <a:solidFill>
                  <a:schemeClr val="accent5"/>
                </a:solidFill>
                <a:ea typeface="+mn-lt"/>
                <a:cs typeface="+mn-lt"/>
              </a:rPr>
              <a:t>integrating water-related considerations</a:t>
            </a:r>
            <a:r>
              <a:rPr lang="en-US" dirty="0">
                <a:solidFill>
                  <a:schemeClr val="accent5"/>
                </a:solidFill>
                <a:ea typeface="+mn-lt"/>
                <a:cs typeface="+mn-lt"/>
              </a:rPr>
              <a:t> </a:t>
            </a:r>
            <a:r>
              <a:rPr lang="en-US" dirty="0">
                <a:ea typeface="+mn-lt"/>
                <a:cs typeface="+mn-lt"/>
              </a:rPr>
              <a:t>into broader resource management practices.</a:t>
            </a:r>
          </a:p>
        </p:txBody>
      </p:sp>
      <p:grpSp>
        <p:nvGrpSpPr>
          <p:cNvPr id="6" name="Group 5">
            <a:extLst>
              <a:ext uri="{FF2B5EF4-FFF2-40B4-BE49-F238E27FC236}">
                <a16:creationId xmlns:a16="http://schemas.microsoft.com/office/drawing/2014/main" id="{73AE76ED-01E3-D7AB-BEFE-991EC49F0C04}"/>
              </a:ext>
            </a:extLst>
          </p:cNvPr>
          <p:cNvGrpSpPr/>
          <p:nvPr/>
        </p:nvGrpSpPr>
        <p:grpSpPr>
          <a:xfrm>
            <a:off x="5540121" y="1074714"/>
            <a:ext cx="6651879" cy="5380515"/>
            <a:chOff x="5334001" y="895159"/>
            <a:chExt cx="6858000" cy="5547240"/>
          </a:xfrm>
        </p:grpSpPr>
        <p:pic>
          <p:nvPicPr>
            <p:cNvPr id="4" name="Content Placeholder 6">
              <a:extLst>
                <a:ext uri="{FF2B5EF4-FFF2-40B4-BE49-F238E27FC236}">
                  <a16:creationId xmlns:a16="http://schemas.microsoft.com/office/drawing/2014/main" id="{31862DBF-750C-C28A-9634-2F8C6BFE41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34001" y="895159"/>
              <a:ext cx="6858000" cy="4674784"/>
            </a:xfrm>
            <a:prstGeom prst="rect">
              <a:avLst/>
            </a:prstGeom>
          </p:spPr>
        </p:pic>
        <p:sp>
          <p:nvSpPr>
            <p:cNvPr id="5" name="Rectangle 4">
              <a:extLst>
                <a:ext uri="{FF2B5EF4-FFF2-40B4-BE49-F238E27FC236}">
                  <a16:creationId xmlns:a16="http://schemas.microsoft.com/office/drawing/2014/main" id="{D9678659-6F17-B2F7-0627-00AB0114B9F0}"/>
                </a:ext>
              </a:extLst>
            </p:cNvPr>
            <p:cNvSpPr/>
            <p:nvPr/>
          </p:nvSpPr>
          <p:spPr>
            <a:xfrm>
              <a:off x="5570977" y="5826846"/>
              <a:ext cx="6446852" cy="615553"/>
            </a:xfrm>
            <a:prstGeom prst="rect">
              <a:avLst/>
            </a:prstGeom>
          </p:spPr>
          <p:txBody>
            <a:bodyPr wrap="square">
              <a:spAutoFit/>
            </a:bodyPr>
            <a:lstStyle/>
            <a:p>
              <a:pPr algn="ctr"/>
              <a:r>
                <a:rPr lang="en-US" sz="1700" i="1">
                  <a:latin typeface="Tw Cen MT" panose="020B0602020104020603" pitchFamily="34" charset="0"/>
                  <a:cs typeface="Arial" panose="020B0604020202020204" pitchFamily="34" charset="0"/>
                </a:rPr>
                <a:t>Figure: Three Es addressed by IWRM </a:t>
              </a:r>
            </a:p>
            <a:p>
              <a:pPr algn="ctr"/>
              <a:r>
                <a:rPr lang="en-US" sz="1700" i="1">
                  <a:latin typeface="Tw Cen MT" panose="020B0602020104020603" pitchFamily="34" charset="0"/>
                  <a:cs typeface="Arial" panose="020B0604020202020204" pitchFamily="34" charset="0"/>
                </a:rPr>
                <a:t>(Source: </a:t>
              </a:r>
              <a:r>
                <a:rPr lang="en-US" sz="1700" i="1">
                  <a:latin typeface="Tw Cen MT" panose="020B0602020104020603" pitchFamily="34" charset="0"/>
                  <a:cs typeface="Arial" panose="020B0604020202020204" pitchFamily="34" charset="0"/>
                  <a:hlinkClick r:id="rId4"/>
                </a:rPr>
                <a:t>https://nwa.mah.nic.in/sdmc/iwrm/04_benefits.htm</a:t>
              </a:r>
              <a:r>
                <a:rPr lang="en-US" sz="1700" i="1">
                  <a:latin typeface="Tw Cen MT" panose="020B0602020104020603" pitchFamily="34" charset="0"/>
                  <a:cs typeface="Arial" panose="020B0604020202020204" pitchFamily="34" charset="0"/>
                </a:rPr>
                <a:t>) </a:t>
              </a:r>
              <a:endParaRPr lang="en-US" sz="1700" i="1">
                <a:latin typeface="Tw Cen MT" panose="020B0602020104020603" pitchFamily="34" charset="0"/>
              </a:endParaRPr>
            </a:p>
          </p:txBody>
        </p:sp>
      </p:grpSp>
    </p:spTree>
    <p:extLst>
      <p:ext uri="{BB962C8B-B14F-4D97-AF65-F5344CB8AC3E}">
        <p14:creationId xmlns:p14="http://schemas.microsoft.com/office/powerpoint/2010/main" val="4642190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w Cen MT"/>
                <a:cs typeface="Arial"/>
              </a:rPr>
              <a:t>1.2 Evolution of the Nexus Approach | IWRM</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860425" y="802799"/>
            <a:ext cx="9866569" cy="4951311"/>
          </a:xfrm>
        </p:spPr>
      </p:pic>
      <p:sp>
        <p:nvSpPr>
          <p:cNvPr id="5" name="Rectangle 4"/>
          <p:cNvSpPr/>
          <p:nvPr/>
        </p:nvSpPr>
        <p:spPr>
          <a:xfrm>
            <a:off x="430212" y="5754110"/>
            <a:ext cx="10726994" cy="615553"/>
          </a:xfrm>
          <a:prstGeom prst="rect">
            <a:avLst/>
          </a:prstGeom>
        </p:spPr>
        <p:txBody>
          <a:bodyPr wrap="square">
            <a:spAutoFit/>
          </a:bodyPr>
          <a:lstStyle/>
          <a:p>
            <a:pPr algn="ctr"/>
            <a:r>
              <a:rPr lang="en-US" sz="1700" i="1" dirty="0">
                <a:latin typeface="Tw Cen MT" panose="020B0602020104020603" pitchFamily="34" charset="0"/>
                <a:cs typeface="Arial" panose="020B0604020202020204" pitchFamily="34" charset="0"/>
              </a:rPr>
              <a:t>Figure: Cross-Sectoral Integration </a:t>
            </a:r>
          </a:p>
          <a:p>
            <a:pPr algn="ctr"/>
            <a:r>
              <a:rPr lang="en-US" sz="1700" i="1" dirty="0">
                <a:latin typeface="Tw Cen MT" panose="020B0602020104020603" pitchFamily="34" charset="0"/>
                <a:cs typeface="Arial" panose="020B0604020202020204" pitchFamily="34" charset="0"/>
              </a:rPr>
              <a:t>(Source: </a:t>
            </a:r>
            <a:r>
              <a:rPr lang="en-US" sz="1700" i="1" dirty="0">
                <a:latin typeface="Tw Cen MT" panose="020B0602020104020603" pitchFamily="34" charset="0"/>
              </a:rPr>
              <a:t>https://www.riversweb.org/monreCBP/index.php/en/training/context/location-topography/57-background)</a:t>
            </a:r>
          </a:p>
        </p:txBody>
      </p:sp>
    </p:spTree>
    <p:extLst>
      <p:ext uri="{BB962C8B-B14F-4D97-AF65-F5344CB8AC3E}">
        <p14:creationId xmlns:p14="http://schemas.microsoft.com/office/powerpoint/2010/main" val="2349114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1.1 Trends in WEFE Nexus Resources</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Unequal endowment of natural resources and demand over scales, space and time</a:t>
            </a:r>
          </a:p>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Concept of footprints (water/energy/ecological footprints, their variation between genders and social class/ethnicity) </a:t>
            </a:r>
          </a:p>
          <a:p>
            <a:pPr marL="342900" indent="-342900">
              <a:spcBef>
                <a:spcPct val="0"/>
              </a:spcBef>
              <a:spcAft>
                <a:spcPts val="1000"/>
              </a:spcAft>
            </a:pPr>
            <a:r>
              <a:rPr lang="en-GB" sz="3000" dirty="0">
                <a:solidFill>
                  <a:schemeClr val="bg1">
                    <a:lumMod val="65000"/>
                  </a:schemeClr>
                </a:solidFill>
                <a:latin typeface="+mn-lt"/>
                <a:cs typeface="Arial" panose="020B0604020202020204" pitchFamily="34" charset="0"/>
              </a:rPr>
              <a:t>Planetary boundaries (including science with/for people)</a:t>
            </a:r>
            <a:endParaRPr lang="en-US" altLang="en-US" sz="3000" dirty="0">
              <a:solidFill>
                <a:schemeClr val="bg1">
                  <a:lumMod val="65000"/>
                </a:schemeClr>
              </a:solidFill>
              <a:latin typeface="+mn-lt"/>
              <a:cs typeface="Arial" panose="020B0604020202020204" pitchFamily="34" charset="0"/>
            </a:endParaRPr>
          </a:p>
        </p:txBody>
      </p:sp>
    </p:spTree>
    <p:extLst>
      <p:ext uri="{BB962C8B-B14F-4D97-AF65-F5344CB8AC3E}">
        <p14:creationId xmlns:p14="http://schemas.microsoft.com/office/powerpoint/2010/main" val="17009899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atin typeface="Tw Cen MT"/>
                <a:cs typeface="Arial"/>
              </a:rPr>
              <a:t>1.2 Evolution of the Nexus Approach | Benefits of IWRM</a:t>
            </a:r>
          </a:p>
        </p:txBody>
      </p:sp>
      <p:sp>
        <p:nvSpPr>
          <p:cNvPr id="5" name="Rectangle 4"/>
          <p:cNvSpPr/>
          <p:nvPr/>
        </p:nvSpPr>
        <p:spPr>
          <a:xfrm>
            <a:off x="2536372" y="5951078"/>
            <a:ext cx="7043058" cy="615553"/>
          </a:xfrm>
          <a:prstGeom prst="rect">
            <a:avLst/>
          </a:prstGeom>
        </p:spPr>
        <p:txBody>
          <a:bodyPr wrap="square">
            <a:spAutoFit/>
          </a:bodyPr>
          <a:lstStyle/>
          <a:p>
            <a:pPr algn="ctr"/>
            <a:r>
              <a:rPr lang="en-US" sz="1700">
                <a:latin typeface="Tw Cen MT" panose="020B0602020104020603" pitchFamily="34" charset="0"/>
                <a:cs typeface="Arial" panose="020B0604020202020204" pitchFamily="34" charset="0"/>
              </a:rPr>
              <a:t>Figure: Benefits of IWRM </a:t>
            </a:r>
          </a:p>
          <a:p>
            <a:pPr algn="ctr"/>
            <a:r>
              <a:rPr lang="en-US" sz="1700">
                <a:latin typeface="Tw Cen MT" panose="020B0602020104020603" pitchFamily="34" charset="0"/>
                <a:cs typeface="Arial" panose="020B0604020202020204" pitchFamily="34" charset="0"/>
              </a:rPr>
              <a:t>(Source: </a:t>
            </a:r>
            <a:r>
              <a:rPr lang="en-US" sz="1700">
                <a:latin typeface="Tw Cen MT" panose="020B0602020104020603" pitchFamily="34" charset="0"/>
                <a:cs typeface="Arial" panose="020B0604020202020204" pitchFamily="34" charset="0"/>
                <a:hlinkClick r:id="rId2"/>
              </a:rPr>
              <a:t>https://nwa.mah.nic.in/sdmc/iwrm/04_benefits.htm</a:t>
            </a:r>
            <a:r>
              <a:rPr lang="en-US" sz="1700">
                <a:latin typeface="Tw Cen MT" panose="020B0602020104020603" pitchFamily="34" charset="0"/>
                <a:cs typeface="Arial" panose="020B0604020202020204" pitchFamily="34" charset="0"/>
              </a:rPr>
              <a:t>)</a:t>
            </a:r>
            <a:endParaRPr lang="en-US" sz="1700">
              <a:latin typeface="Tw Cen MT" panose="020B0602020104020603" pitchFamily="34" charset="0"/>
            </a:endParaRPr>
          </a:p>
        </p:txBody>
      </p:sp>
      <p:pic>
        <p:nvPicPr>
          <p:cNvPr id="6" name="Content Placeholder 5"/>
          <p:cNvPicPr>
            <a:picLocks noGrp="1"/>
          </p:cNvPicPr>
          <p:nvPr>
            <p:ph idx="1"/>
          </p:nvPr>
        </p:nvPicPr>
        <p:blipFill>
          <a:blip r:embed="rId3">
            <a:extLst>
              <a:ext uri="{28A0092B-C50C-407E-A947-70E740481C1C}">
                <a14:useLocalDpi xmlns:a14="http://schemas.microsoft.com/office/drawing/2010/main"/>
              </a:ext>
            </a:extLst>
          </a:blip>
          <a:stretch>
            <a:fillRect/>
          </a:stretch>
        </p:blipFill>
        <p:spPr>
          <a:xfrm>
            <a:off x="3297827" y="790309"/>
            <a:ext cx="5572167" cy="5212080"/>
          </a:xfrm>
        </p:spPr>
      </p:pic>
    </p:spTree>
    <p:extLst>
      <p:ext uri="{BB962C8B-B14F-4D97-AF65-F5344CB8AC3E}">
        <p14:creationId xmlns:p14="http://schemas.microsoft.com/office/powerpoint/2010/main" val="41193480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1.2 Evolution of the Nexus Approach | Limitations of IWRM</a:t>
            </a:r>
          </a:p>
        </p:txBody>
      </p:sp>
      <p:sp>
        <p:nvSpPr>
          <p:cNvPr id="3" name="Content Placeholder 2">
            <a:extLst>
              <a:ext uri="{FF2B5EF4-FFF2-40B4-BE49-F238E27FC236}">
                <a16:creationId xmlns:a16="http://schemas.microsoft.com/office/drawing/2014/main" id="{5CC5F71D-687B-4DFC-8351-09AA9E03A903}"/>
              </a:ext>
            </a:extLst>
          </p:cNvPr>
          <p:cNvSpPr>
            <a:spLocks noGrp="1"/>
          </p:cNvSpPr>
          <p:nvPr>
            <p:ph idx="1"/>
          </p:nvPr>
        </p:nvSpPr>
        <p:spPr/>
        <p:txBody>
          <a:bodyPr>
            <a:normAutofit/>
          </a:bodyPr>
          <a:lstStyle/>
          <a:p>
            <a:r>
              <a:rPr lang="en-US" sz="2600" dirty="0">
                <a:ea typeface="+mn-lt"/>
                <a:cs typeface="+mn-lt"/>
              </a:rPr>
              <a:t>IWRM has </a:t>
            </a:r>
            <a:r>
              <a:rPr lang="en-US" sz="2600" b="1" dirty="0">
                <a:solidFill>
                  <a:schemeClr val="accent5"/>
                </a:solidFill>
                <a:ea typeface="+mn-lt"/>
                <a:cs typeface="+mn-lt"/>
              </a:rPr>
              <a:t>not been implemented as widely as expected</a:t>
            </a:r>
            <a:r>
              <a:rPr lang="en-US" sz="2600" dirty="0">
                <a:solidFill>
                  <a:schemeClr val="accent5"/>
                </a:solidFill>
                <a:ea typeface="+mn-lt"/>
                <a:cs typeface="+mn-lt"/>
              </a:rPr>
              <a:t> </a:t>
            </a:r>
          </a:p>
          <a:p>
            <a:r>
              <a:rPr lang="en-US" sz="2600" dirty="0">
                <a:ea typeface="+mn-lt"/>
                <a:cs typeface="+mn-lt"/>
              </a:rPr>
              <a:t>Critiques of IWRM:</a:t>
            </a:r>
          </a:p>
          <a:p>
            <a:pPr lvl="1"/>
            <a:r>
              <a:rPr lang="en-US" sz="2400" dirty="0">
                <a:ea typeface="+mn-lt"/>
                <a:cs typeface="+mn-lt"/>
              </a:rPr>
              <a:t>“Recipe for paralysis” (</a:t>
            </a:r>
            <a:r>
              <a:rPr lang="en-US" sz="2400" dirty="0" err="1">
                <a:ea typeface="+mn-lt"/>
                <a:cs typeface="+mn-lt"/>
              </a:rPr>
              <a:t>Merrey</a:t>
            </a:r>
            <a:r>
              <a:rPr lang="en-US" sz="2400" dirty="0">
                <a:ea typeface="+mn-lt"/>
                <a:cs typeface="+mn-lt"/>
              </a:rPr>
              <a:t>, 2008) </a:t>
            </a:r>
          </a:p>
          <a:p>
            <a:pPr lvl="1"/>
            <a:r>
              <a:rPr lang="en-US" sz="2400" dirty="0">
                <a:ea typeface="+mn-lt"/>
                <a:cs typeface="+mn-lt"/>
              </a:rPr>
              <a:t>“The desire to do too much at one time” (Schreiner and Hassan, 2011)</a:t>
            </a:r>
          </a:p>
          <a:p>
            <a:pPr lvl="1"/>
            <a:r>
              <a:rPr lang="en-US" sz="2600" dirty="0"/>
              <a:t>Impact is limited by a lack of innovative approaches (Biswas, 2008)</a:t>
            </a:r>
          </a:p>
          <a:p>
            <a:r>
              <a:rPr lang="en-US" sz="2600" dirty="0"/>
              <a:t>Unlike the water-focused IWRM, the </a:t>
            </a:r>
            <a:r>
              <a:rPr lang="en-US" sz="2600" b="1" dirty="0">
                <a:solidFill>
                  <a:schemeClr val="accent5"/>
                </a:solidFill>
              </a:rPr>
              <a:t>WEFE Nexus</a:t>
            </a:r>
            <a:r>
              <a:rPr lang="en-US" sz="2600" dirty="0">
                <a:solidFill>
                  <a:schemeClr val="accent5"/>
                </a:solidFill>
              </a:rPr>
              <a:t> </a:t>
            </a:r>
            <a:r>
              <a:rPr lang="en-US" sz="2600" b="1" dirty="0">
                <a:solidFill>
                  <a:schemeClr val="accent5"/>
                </a:solidFill>
              </a:rPr>
              <a:t>approach</a:t>
            </a:r>
            <a:r>
              <a:rPr lang="en-US" sz="2600" dirty="0">
                <a:solidFill>
                  <a:schemeClr val="accent5"/>
                </a:solidFill>
              </a:rPr>
              <a:t> </a:t>
            </a:r>
            <a:r>
              <a:rPr lang="en-US" sz="2600" b="1" dirty="0">
                <a:solidFill>
                  <a:schemeClr val="accent5"/>
                </a:solidFill>
              </a:rPr>
              <a:t>is multi-centric</a:t>
            </a:r>
            <a:r>
              <a:rPr lang="en-US" sz="2600" dirty="0"/>
              <a:t>, with each sector being treated with equal importance (Cai et al., 2018).</a:t>
            </a:r>
          </a:p>
          <a:p>
            <a:r>
              <a:rPr lang="en-US" sz="2600" dirty="0"/>
              <a:t>Cai et al. (2018) suggest that the </a:t>
            </a:r>
            <a:r>
              <a:rPr lang="en-US" sz="2600" b="1" dirty="0">
                <a:solidFill>
                  <a:schemeClr val="accent5"/>
                </a:solidFill>
              </a:rPr>
              <a:t>Nexus may be accepted by a broader set of stakeholders than IWRM</a:t>
            </a:r>
            <a:r>
              <a:rPr lang="en-US" sz="2600" dirty="0"/>
              <a:t>, especially those within the agricultural and energy sectors.</a:t>
            </a:r>
          </a:p>
        </p:txBody>
      </p:sp>
    </p:spTree>
    <p:extLst>
      <p:ext uri="{BB962C8B-B14F-4D97-AF65-F5344CB8AC3E}">
        <p14:creationId xmlns:p14="http://schemas.microsoft.com/office/powerpoint/2010/main" val="1383215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1.2 Evolution of the Nexus Approach | The Nexus Approach</a:t>
            </a:r>
          </a:p>
        </p:txBody>
      </p:sp>
      <p:graphicFrame>
        <p:nvGraphicFramePr>
          <p:cNvPr id="5" name="Content Placeholder 2">
            <a:extLst>
              <a:ext uri="{FF2B5EF4-FFF2-40B4-BE49-F238E27FC236}">
                <a16:creationId xmlns:a16="http://schemas.microsoft.com/office/drawing/2014/main" id="{07E6B414-8157-4EA6-8AC0-2A42CA64757F}"/>
              </a:ext>
            </a:extLst>
          </p:cNvPr>
          <p:cNvGraphicFramePr>
            <a:graphicFrameLocks noGrp="1"/>
          </p:cNvGraphicFramePr>
          <p:nvPr>
            <p:ph idx="1"/>
            <p:extLst>
              <p:ext uri="{D42A27DB-BD31-4B8C-83A1-F6EECF244321}">
                <p14:modId xmlns:p14="http://schemas.microsoft.com/office/powerpoint/2010/main" val="844609636"/>
              </p:ext>
            </p:extLst>
          </p:nvPr>
        </p:nvGraphicFramePr>
        <p:xfrm>
          <a:off x="464143" y="1164265"/>
          <a:ext cx="11152124" cy="4864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54299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dirty="0">
                <a:latin typeface="Tw Cen MT"/>
                <a:cs typeface="Arial"/>
              </a:rPr>
              <a:t>1.2 Evolution of the Nexus Approach | The Nexus Approach</a:t>
            </a:r>
          </a:p>
        </p:txBody>
      </p:sp>
      <p:sp>
        <p:nvSpPr>
          <p:cNvPr id="5" name="Rectangle 4"/>
          <p:cNvSpPr/>
          <p:nvPr/>
        </p:nvSpPr>
        <p:spPr>
          <a:xfrm>
            <a:off x="2424915" y="5883314"/>
            <a:ext cx="7324751" cy="615553"/>
          </a:xfrm>
          <a:prstGeom prst="rect">
            <a:avLst/>
          </a:prstGeom>
        </p:spPr>
        <p:txBody>
          <a:bodyPr wrap="square">
            <a:spAutoFit/>
          </a:bodyPr>
          <a:lstStyle/>
          <a:p>
            <a:pPr algn="ctr"/>
            <a:r>
              <a:rPr lang="en-US" sz="1700" i="1" dirty="0">
                <a:latin typeface="Tw Cen MT" panose="020B0602020104020603" pitchFamily="34" charset="0"/>
                <a:cs typeface="Arial" panose="020B0604020202020204" pitchFamily="34" charset="0"/>
              </a:rPr>
              <a:t>Figure: Timeline illustrating the development of food–energy–water Nexus since it was launched (Source: </a:t>
            </a:r>
            <a:r>
              <a:rPr lang="en-US" sz="1700" i="1" dirty="0">
                <a:latin typeface="Tw Cen MT" panose="020B0602020104020603" pitchFamily="34" charset="0"/>
              </a:rPr>
              <a:t>Zhu et al., 2020)</a:t>
            </a:r>
          </a:p>
        </p:txBody>
      </p:sp>
      <p:pic>
        <p:nvPicPr>
          <p:cNvPr id="6" name="Content Placeholder 5"/>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2048619" y="725901"/>
            <a:ext cx="8094759" cy="5061225"/>
          </a:xfrm>
        </p:spPr>
      </p:pic>
    </p:spTree>
    <p:extLst>
      <p:ext uri="{BB962C8B-B14F-4D97-AF65-F5344CB8AC3E}">
        <p14:creationId xmlns:p14="http://schemas.microsoft.com/office/powerpoint/2010/main" val="1285740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222" y="121921"/>
            <a:ext cx="6970791" cy="773238"/>
          </a:xfrm>
        </p:spPr>
        <p:txBody>
          <a:bodyPr>
            <a:normAutofit fontScale="90000"/>
          </a:bodyPr>
          <a:lstStyle/>
          <a:p>
            <a:r>
              <a:rPr lang="en-US" dirty="0">
                <a:latin typeface="Tw Cen MT"/>
                <a:cs typeface="Arial"/>
              </a:rPr>
              <a:t>1.2 Evolution of the Nexus Approach | Need for Cross-Sectoral Integration</a:t>
            </a:r>
          </a:p>
        </p:txBody>
      </p:sp>
      <p:sp>
        <p:nvSpPr>
          <p:cNvPr id="3" name="Content Placeholder 2"/>
          <p:cNvSpPr>
            <a:spLocks noGrp="1"/>
          </p:cNvSpPr>
          <p:nvPr>
            <p:ph idx="1"/>
          </p:nvPr>
        </p:nvSpPr>
        <p:spPr>
          <a:xfrm>
            <a:off x="531225" y="1022555"/>
            <a:ext cx="6872466" cy="5265034"/>
          </a:xfrm>
          <a:solidFill>
            <a:schemeClr val="accent3">
              <a:lumMod val="20000"/>
              <a:lumOff val="80000"/>
            </a:schemeClr>
          </a:solidFill>
          <a:ln>
            <a:noFill/>
          </a:ln>
        </p:spPr>
        <p:txBody>
          <a:bodyPr anchor="ctr">
            <a:normAutofit lnSpcReduction="10000"/>
          </a:bodyPr>
          <a:lstStyle/>
          <a:p>
            <a:r>
              <a:rPr lang="en-US" dirty="0"/>
              <a:t>Potential </a:t>
            </a:r>
            <a:r>
              <a:rPr lang="en-US" b="1" dirty="0">
                <a:solidFill>
                  <a:schemeClr val="accent5"/>
                </a:solidFill>
              </a:rPr>
              <a:t>questions</a:t>
            </a:r>
            <a:r>
              <a:rPr lang="en-US" dirty="0"/>
              <a:t> on </a:t>
            </a:r>
            <a:r>
              <a:rPr lang="en-US" b="1" dirty="0">
                <a:solidFill>
                  <a:schemeClr val="accent5"/>
                </a:solidFill>
              </a:rPr>
              <a:t>actions</a:t>
            </a:r>
            <a:r>
              <a:rPr lang="en-US" dirty="0"/>
              <a:t> (policy, development interventions, etc.) </a:t>
            </a:r>
            <a:r>
              <a:rPr lang="en-US" b="1" dirty="0">
                <a:solidFill>
                  <a:schemeClr val="accent5"/>
                </a:solidFill>
              </a:rPr>
              <a:t>in one or more sectors</a:t>
            </a:r>
            <a:r>
              <a:rPr lang="en-US" dirty="0"/>
              <a:t>?</a:t>
            </a:r>
          </a:p>
          <a:p>
            <a:pPr lvl="1"/>
            <a:r>
              <a:rPr lang="en-US" dirty="0"/>
              <a:t>Were/are these actions necessary? </a:t>
            </a:r>
          </a:p>
          <a:p>
            <a:pPr lvl="1"/>
            <a:r>
              <a:rPr lang="en-US" dirty="0"/>
              <a:t>Who decided on these actions?</a:t>
            </a:r>
          </a:p>
          <a:p>
            <a:pPr lvl="1"/>
            <a:r>
              <a:rPr lang="en-US" dirty="0"/>
              <a:t>Were the actions appropriately targeted?</a:t>
            </a:r>
          </a:p>
          <a:p>
            <a:pPr lvl="1"/>
            <a:r>
              <a:rPr lang="en-US" dirty="0"/>
              <a:t>Were the actors in different sectors the same?</a:t>
            </a:r>
          </a:p>
          <a:p>
            <a:pPr lvl="1"/>
            <a:r>
              <a:rPr lang="en-US" dirty="0"/>
              <a:t>Were all actors aware of the actions?</a:t>
            </a:r>
          </a:p>
          <a:p>
            <a:pPr lvl="1"/>
            <a:r>
              <a:rPr lang="en-US" dirty="0"/>
              <a:t>What are the (intended and unintended) impacts of the action?</a:t>
            </a:r>
          </a:p>
          <a:p>
            <a:pPr lvl="2"/>
            <a:r>
              <a:rPr lang="en-US" dirty="0"/>
              <a:t>Impact on upstream to downstream?</a:t>
            </a:r>
          </a:p>
          <a:p>
            <a:pPr lvl="2"/>
            <a:r>
              <a:rPr lang="en-US" dirty="0"/>
              <a:t>Impact on one sector across other sectors?</a:t>
            </a:r>
          </a:p>
          <a:p>
            <a:pPr lvl="1"/>
            <a:r>
              <a:rPr lang="en-US" dirty="0"/>
              <a:t>Are these impacts significant?</a:t>
            </a:r>
          </a:p>
          <a:p>
            <a:pPr lvl="1"/>
            <a:r>
              <a:rPr lang="en-US" dirty="0"/>
              <a:t>Who was impacted the most?</a:t>
            </a:r>
          </a:p>
        </p:txBody>
      </p:sp>
      <p:sp>
        <p:nvSpPr>
          <p:cNvPr id="4" name="Rectangle 3">
            <a:extLst>
              <a:ext uri="{FF2B5EF4-FFF2-40B4-BE49-F238E27FC236}">
                <a16:creationId xmlns:a16="http://schemas.microsoft.com/office/drawing/2014/main" id="{5E2430AC-B9F0-F775-851A-AA6415504F7A}"/>
              </a:ext>
            </a:extLst>
          </p:cNvPr>
          <p:cNvSpPr/>
          <p:nvPr/>
        </p:nvSpPr>
        <p:spPr>
          <a:xfrm>
            <a:off x="8485239" y="1022555"/>
            <a:ext cx="3342967" cy="5265034"/>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1000"/>
              </a:spcAft>
            </a:pPr>
            <a:r>
              <a:rPr lang="en-US" sz="2600" b="1" dirty="0"/>
              <a:t>Integrated Approach is needed to ensure </a:t>
            </a:r>
            <a:r>
              <a:rPr lang="en-US" sz="2600" dirty="0">
                <a:sym typeface="Wingdings" panose="05000000000000000000" pitchFamily="2" charset="2"/>
              </a:rPr>
              <a:t> </a:t>
            </a:r>
          </a:p>
          <a:p>
            <a:pPr marL="342900" indent="-342900">
              <a:buFont typeface="Arial" panose="020B0604020202020204" pitchFamily="34" charset="0"/>
              <a:buChar char="•"/>
            </a:pPr>
            <a:r>
              <a:rPr lang="en-US" sz="2400" dirty="0"/>
              <a:t>All actors are engaged </a:t>
            </a:r>
          </a:p>
          <a:p>
            <a:pPr marL="342900" indent="-342900">
              <a:buFont typeface="Arial" panose="020B0604020202020204" pitchFamily="34" charset="0"/>
              <a:buChar char="•"/>
            </a:pPr>
            <a:r>
              <a:rPr lang="en-US" sz="2400" dirty="0"/>
              <a:t>Actions are appropriately targeted</a:t>
            </a:r>
          </a:p>
          <a:p>
            <a:pPr marL="342900" indent="-342900">
              <a:buFont typeface="Arial" panose="020B0604020202020204" pitchFamily="34" charset="0"/>
              <a:buChar char="•"/>
            </a:pPr>
            <a:r>
              <a:rPr lang="en-US" sz="2400" dirty="0"/>
              <a:t>Benefits are maximized and equitably shared</a:t>
            </a:r>
          </a:p>
          <a:p>
            <a:pPr marL="342900" indent="-342900">
              <a:buFont typeface="Arial" panose="020B0604020202020204" pitchFamily="34" charset="0"/>
              <a:buChar char="•"/>
            </a:pPr>
            <a:r>
              <a:rPr lang="en-US" sz="2400" dirty="0"/>
              <a:t>Negative impacts across sectors/actors are minimized</a:t>
            </a:r>
          </a:p>
        </p:txBody>
      </p:sp>
      <p:sp>
        <p:nvSpPr>
          <p:cNvPr id="5" name="Arrow: Right 4">
            <a:extLst>
              <a:ext uri="{FF2B5EF4-FFF2-40B4-BE49-F238E27FC236}">
                <a16:creationId xmlns:a16="http://schemas.microsoft.com/office/drawing/2014/main" id="{847FF0AF-9BB0-1251-5033-3C677E80848E}"/>
              </a:ext>
            </a:extLst>
          </p:cNvPr>
          <p:cNvSpPr/>
          <p:nvPr/>
        </p:nvSpPr>
        <p:spPr>
          <a:xfrm>
            <a:off x="7452852" y="2891588"/>
            <a:ext cx="983226" cy="1074824"/>
          </a:xfrm>
          <a:prstGeom prst="rightArrow">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9553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1.2 Evolution of the Nexus Approach | Benefits of Nexus Approach</a:t>
            </a:r>
          </a:p>
        </p:txBody>
      </p:sp>
      <p:graphicFrame>
        <p:nvGraphicFramePr>
          <p:cNvPr id="4" name="Content Placeholder 2">
            <a:extLst>
              <a:ext uri="{FF2B5EF4-FFF2-40B4-BE49-F238E27FC236}">
                <a16:creationId xmlns:a16="http://schemas.microsoft.com/office/drawing/2014/main" id="{F4924158-44B9-49F9-8715-A3A378B952F4}"/>
              </a:ext>
            </a:extLst>
          </p:cNvPr>
          <p:cNvGraphicFramePr>
            <a:graphicFrameLocks noGrp="1"/>
          </p:cNvGraphicFramePr>
          <p:nvPr>
            <p:ph idx="1"/>
            <p:extLst>
              <p:ext uri="{D42A27DB-BD31-4B8C-83A1-F6EECF244321}">
                <p14:modId xmlns:p14="http://schemas.microsoft.com/office/powerpoint/2010/main" val="2427244711"/>
              </p:ext>
            </p:extLst>
          </p:nvPr>
        </p:nvGraphicFramePr>
        <p:xfrm>
          <a:off x="189168" y="897467"/>
          <a:ext cx="11454191" cy="52154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858181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A1B1F-3C50-C73A-222C-7139FE57156D}"/>
              </a:ext>
            </a:extLst>
          </p:cNvPr>
          <p:cNvSpPr>
            <a:spLocks noGrp="1"/>
          </p:cNvSpPr>
          <p:nvPr>
            <p:ph type="title"/>
          </p:nvPr>
        </p:nvSpPr>
        <p:spPr/>
        <p:txBody>
          <a:bodyPr>
            <a:normAutofit fontScale="90000"/>
          </a:bodyPr>
          <a:lstStyle/>
          <a:p>
            <a:r>
              <a:rPr lang="en-US">
                <a:latin typeface="Tw Cen MT"/>
                <a:cs typeface="Arial"/>
              </a:rPr>
              <a:t>1.2 Exercise 1-4: Open Discussion [5 minutes]</a:t>
            </a:r>
          </a:p>
        </p:txBody>
      </p:sp>
      <p:sp>
        <p:nvSpPr>
          <p:cNvPr id="3" name="Content Placeholder 2">
            <a:extLst>
              <a:ext uri="{FF2B5EF4-FFF2-40B4-BE49-F238E27FC236}">
                <a16:creationId xmlns:a16="http://schemas.microsoft.com/office/drawing/2014/main" id="{9706A0A0-00A6-599A-0D3A-01E0D7D853B0}"/>
              </a:ext>
            </a:extLst>
          </p:cNvPr>
          <p:cNvSpPr>
            <a:spLocks noGrp="1"/>
          </p:cNvSpPr>
          <p:nvPr>
            <p:ph idx="1"/>
          </p:nvPr>
        </p:nvSpPr>
        <p:spPr/>
        <p:txBody>
          <a:bodyPr>
            <a:normAutofit/>
          </a:bodyPr>
          <a:lstStyle/>
          <a:p>
            <a:pPr marL="0" indent="0">
              <a:buNone/>
            </a:pPr>
            <a:r>
              <a:rPr lang="en-US" sz="3000" dirty="0">
                <a:ea typeface="+mn-lt"/>
                <a:cs typeface="+mn-lt"/>
              </a:rPr>
              <a:t>Are IWRM and the WEFE Nexus approach the same? If yes, how? If not, what are the key differences?</a:t>
            </a:r>
          </a:p>
          <a:p>
            <a:endParaRPr lang="en-US" sz="3200" dirty="0"/>
          </a:p>
        </p:txBody>
      </p:sp>
    </p:spTree>
    <p:extLst>
      <p:ext uri="{BB962C8B-B14F-4D97-AF65-F5344CB8AC3E}">
        <p14:creationId xmlns:p14="http://schemas.microsoft.com/office/powerpoint/2010/main" val="36887734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atin typeface="Tw Cen MT"/>
                <a:cs typeface="Arial"/>
              </a:rPr>
              <a:t>1.2 Evolution of the Nexus Approach | </a:t>
            </a:r>
            <a:r>
              <a:rPr lang="en-US" sz="3200">
                <a:latin typeface="Tw Cen MT"/>
                <a:cs typeface="Arial"/>
              </a:rPr>
              <a:t>Sources and </a:t>
            </a:r>
            <a:r>
              <a:rPr lang="en-US">
                <a:latin typeface="Tw Cen MT"/>
                <a:cs typeface="Arial"/>
              </a:rPr>
              <a:t>Further Reading</a:t>
            </a:r>
          </a:p>
        </p:txBody>
      </p:sp>
      <p:sp>
        <p:nvSpPr>
          <p:cNvPr id="3" name="Content Placeholder 2"/>
          <p:cNvSpPr>
            <a:spLocks noGrp="1"/>
          </p:cNvSpPr>
          <p:nvPr>
            <p:ph idx="1"/>
          </p:nvPr>
        </p:nvSpPr>
        <p:spPr>
          <a:xfrm>
            <a:off x="531223" y="635726"/>
            <a:ext cx="11083835" cy="5489489"/>
          </a:xfrm>
        </p:spPr>
        <p:txBody>
          <a:bodyPr>
            <a:noAutofit/>
          </a:bodyPr>
          <a:lstStyle/>
          <a:p>
            <a:pPr>
              <a:spcAft>
                <a:spcPts val="0"/>
              </a:spcAft>
            </a:pPr>
            <a:r>
              <a:rPr lang="en-US" sz="1300" dirty="0" err="1"/>
              <a:t>Bielicki</a:t>
            </a:r>
            <a:r>
              <a:rPr lang="en-US" sz="1300" dirty="0"/>
              <a:t>, J. M., </a:t>
            </a:r>
            <a:r>
              <a:rPr lang="en-US" sz="1300" dirty="0" err="1"/>
              <a:t>Beetstra</a:t>
            </a:r>
            <a:r>
              <a:rPr lang="en-US" sz="1300" dirty="0"/>
              <a:t>, M. A., Kast, J. B., Wang, Y., &amp; Tang, S. (2019). Stakeholder perspectives on sustainability in the food-energy-water Nexus. </a:t>
            </a:r>
            <a:r>
              <a:rPr lang="en-US" sz="1300" i="1" dirty="0"/>
              <a:t>Frontiers in Environmental Science</a:t>
            </a:r>
            <a:r>
              <a:rPr lang="en-US" sz="1300" dirty="0"/>
              <a:t>, </a:t>
            </a:r>
            <a:r>
              <a:rPr lang="en-US" sz="1300" i="1" dirty="0"/>
              <a:t>7</a:t>
            </a:r>
            <a:r>
              <a:rPr lang="en-US" sz="1300" dirty="0"/>
              <a:t>(FEB), 1–18. https://doi.org/10.3389/fenvs.2019.00007</a:t>
            </a:r>
          </a:p>
          <a:p>
            <a:pPr>
              <a:spcAft>
                <a:spcPts val="0"/>
              </a:spcAft>
            </a:pPr>
            <a:r>
              <a:rPr lang="en-US" sz="1300" dirty="0"/>
              <a:t>Biswas, A.K. (2008) Integrated Water Resources Management: Is It Working? International Journal of Water Resources Development, 24, 5-22.</a:t>
            </a:r>
            <a:br>
              <a:rPr lang="en-US" sz="1300" dirty="0"/>
            </a:br>
            <a:r>
              <a:rPr lang="en-US" sz="1300" dirty="0"/>
              <a:t>https://doi.org/10.1080/07900620701871718</a:t>
            </a:r>
          </a:p>
          <a:p>
            <a:pPr>
              <a:spcAft>
                <a:spcPts val="0"/>
              </a:spcAft>
            </a:pPr>
            <a:r>
              <a:rPr lang="en-US" sz="1300" dirty="0"/>
              <a:t>Cai, X., Wallington, K., </a:t>
            </a:r>
            <a:r>
              <a:rPr lang="en-US" sz="1300" dirty="0" err="1"/>
              <a:t>Shafiee-Jood</a:t>
            </a:r>
            <a:r>
              <a:rPr lang="en-US" sz="1300" dirty="0"/>
              <a:t>, M., &amp; Marston, L. (2018). Understanding and managing the food-energy-water Nexus – opportunities for water resources research. </a:t>
            </a:r>
            <a:r>
              <a:rPr lang="en-US" sz="1300" i="1" dirty="0"/>
              <a:t>Advances in Water Resources</a:t>
            </a:r>
            <a:r>
              <a:rPr lang="en-US" sz="1300" dirty="0"/>
              <a:t>, </a:t>
            </a:r>
            <a:r>
              <a:rPr lang="en-US" sz="1300" i="1" dirty="0"/>
              <a:t>111</a:t>
            </a:r>
            <a:r>
              <a:rPr lang="en-US" sz="1300" dirty="0"/>
              <a:t>(April 2017), 259–273. https://doi.org/10.1016/j.advwatres.2017.11.014</a:t>
            </a:r>
          </a:p>
          <a:p>
            <a:pPr>
              <a:spcAft>
                <a:spcPts val="0"/>
              </a:spcAft>
            </a:pPr>
            <a:r>
              <a:rPr lang="en-US" sz="1300" dirty="0"/>
              <a:t>Das, T., &amp; Cabezas, H. (2018). Tools and concepts for environmental sustainability in the food-energy-water Nexus: Chemical engineering perspective. </a:t>
            </a:r>
            <a:r>
              <a:rPr lang="en-US" sz="1300" i="1" dirty="0"/>
              <a:t>Environmental Progress and Sustainable Energy</a:t>
            </a:r>
            <a:r>
              <a:rPr lang="en-US" sz="1300" dirty="0"/>
              <a:t>, </a:t>
            </a:r>
            <a:r>
              <a:rPr lang="en-US" sz="1300" i="1" dirty="0"/>
              <a:t>37</a:t>
            </a:r>
            <a:r>
              <a:rPr lang="en-US" sz="1300" dirty="0"/>
              <a:t>(1), 73–81. https://doi.org/10.1002/ep.12763</a:t>
            </a:r>
          </a:p>
          <a:p>
            <a:pPr>
              <a:spcAft>
                <a:spcPts val="0"/>
              </a:spcAft>
            </a:pPr>
            <a:r>
              <a:rPr lang="en-US" sz="1300" dirty="0" err="1"/>
              <a:t>Elkamel</a:t>
            </a:r>
            <a:r>
              <a:rPr lang="en-US" sz="1300" dirty="0"/>
              <a:t>, M., Valencia, A., Zhang, W., Zheng, Q. P., &amp; Chang, N. (2023). Multi-agent modeling for linking a green transportation system with an urban agriculture network in a food-energy-water Nexus. </a:t>
            </a:r>
            <a:r>
              <a:rPr lang="en-US" sz="1300" i="1" dirty="0"/>
              <a:t>Sustainable Cities and Society</a:t>
            </a:r>
            <a:r>
              <a:rPr lang="en-US" sz="1300" dirty="0"/>
              <a:t>, </a:t>
            </a:r>
            <a:r>
              <a:rPr lang="en-US" sz="1300" i="1" dirty="0"/>
              <a:t>89</a:t>
            </a:r>
            <a:r>
              <a:rPr lang="en-US" sz="1300" dirty="0"/>
              <a:t>(December 2022), 104354. </a:t>
            </a:r>
            <a:r>
              <a:rPr lang="en-US" sz="1300" dirty="0">
                <a:hlinkClick r:id="rId2"/>
              </a:rPr>
              <a:t>https://doi.org/10.1016/j.scs.2022.104354</a:t>
            </a:r>
            <a:endParaRPr lang="en-US" sz="1300" dirty="0"/>
          </a:p>
          <a:p>
            <a:pPr>
              <a:spcAft>
                <a:spcPts val="0"/>
              </a:spcAft>
            </a:pPr>
            <a:r>
              <a:rPr lang="en-US" sz="1300" dirty="0"/>
              <a:t>Global Water Partnership, 2000. Integrated Water Resources Management, Global Water Partnership. Stockholm.</a:t>
            </a:r>
          </a:p>
          <a:p>
            <a:pPr>
              <a:spcAft>
                <a:spcPts val="0"/>
              </a:spcAft>
            </a:pPr>
            <a:r>
              <a:rPr lang="en-US" sz="1300" dirty="0"/>
              <a:t>Mai, Q., Yu, D., &amp; Li, X. (2023). Coupling characteristics of China’s food-energy-water Nexus and its implications for regional livelihood well-being. </a:t>
            </a:r>
            <a:r>
              <a:rPr lang="en-US" sz="1300" i="1" dirty="0"/>
              <a:t>Journal of Cleaner Production</a:t>
            </a:r>
            <a:r>
              <a:rPr lang="en-US" sz="1300" dirty="0"/>
              <a:t>, </a:t>
            </a:r>
            <a:r>
              <a:rPr lang="en-US" sz="1300" i="1" dirty="0"/>
              <a:t>395</a:t>
            </a:r>
            <a:r>
              <a:rPr lang="en-US" sz="1300" dirty="0"/>
              <a:t>(19), 136385. https://doi.org/10.1016/j.jclepro.2023.136385</a:t>
            </a:r>
          </a:p>
          <a:p>
            <a:pPr>
              <a:spcAft>
                <a:spcPts val="0"/>
              </a:spcAft>
            </a:pPr>
            <a:r>
              <a:rPr lang="en-US" sz="1300" dirty="0" err="1"/>
              <a:t>Merrey</a:t>
            </a:r>
            <a:r>
              <a:rPr lang="en-US" sz="1300" dirty="0"/>
              <a:t>, D. J. (2008). Is normative integrated water resources management implementable? Charting a practical course with lessons from Southern Africa. </a:t>
            </a:r>
            <a:r>
              <a:rPr lang="en-US" sz="1300" i="1" dirty="0"/>
              <a:t>Physics and Chemistry of the Earth</a:t>
            </a:r>
            <a:r>
              <a:rPr lang="en-US" sz="1300" dirty="0"/>
              <a:t>, </a:t>
            </a:r>
            <a:r>
              <a:rPr lang="en-US" sz="1300" i="1" dirty="0"/>
              <a:t>33</a:t>
            </a:r>
            <a:r>
              <a:rPr lang="en-US" sz="1300" dirty="0"/>
              <a:t>(8–13), 899–905. </a:t>
            </a:r>
            <a:r>
              <a:rPr lang="en-US" sz="1300" dirty="0">
                <a:hlinkClick r:id="rId3"/>
              </a:rPr>
              <a:t>https://doi.org/10.1016/j.pce.2008.06.026</a:t>
            </a:r>
            <a:endParaRPr lang="en-US" sz="1300" dirty="0"/>
          </a:p>
          <a:p>
            <a:pPr>
              <a:spcAft>
                <a:spcPts val="0"/>
              </a:spcAft>
            </a:pPr>
            <a:r>
              <a:rPr lang="en-US" sz="1300" dirty="0"/>
              <a:t>National Integrated Water Resources Management Special Programme (NIWRMSP). (n.d.) IWRM Framework – Background. </a:t>
            </a:r>
            <a:r>
              <a:rPr lang="en-US" sz="1300" dirty="0">
                <a:hlinkClick r:id="rId4"/>
              </a:rPr>
              <a:t>https://www.riversweb.org/monreCBP/index.php/en/training/context/location-topography/57-background</a:t>
            </a:r>
            <a:r>
              <a:rPr lang="en-US" sz="1300" dirty="0"/>
              <a:t> </a:t>
            </a:r>
          </a:p>
          <a:p>
            <a:pPr>
              <a:spcAft>
                <a:spcPts val="0"/>
              </a:spcAft>
            </a:pPr>
            <a:r>
              <a:rPr lang="en-US" sz="1300" dirty="0"/>
              <a:t>National Water Academy of India. (n.d.) Benefits of IWRM approach. </a:t>
            </a:r>
            <a:r>
              <a:rPr lang="en-US" sz="1300" dirty="0">
                <a:hlinkClick r:id="rId5"/>
              </a:rPr>
              <a:t>https://nwa.mah.nic.in/sdmc/iwrm/04_benefits.htm</a:t>
            </a:r>
            <a:r>
              <a:rPr lang="en-US" sz="1300" dirty="0"/>
              <a:t> </a:t>
            </a:r>
          </a:p>
          <a:p>
            <a:pPr>
              <a:spcAft>
                <a:spcPts val="0"/>
              </a:spcAft>
            </a:pPr>
            <a:r>
              <a:rPr lang="en-US" sz="1300" dirty="0"/>
              <a:t>Santos, A. I., &amp; </a:t>
            </a:r>
            <a:r>
              <a:rPr lang="en-US" sz="1300" dirty="0" err="1"/>
              <a:t>Serpa</a:t>
            </a:r>
            <a:r>
              <a:rPr lang="en-US" sz="1300" dirty="0"/>
              <a:t>, S. (2020). Literacy: Promoting Sustainability in a Digital Society. </a:t>
            </a:r>
            <a:r>
              <a:rPr lang="en-US" sz="1300" i="1" dirty="0"/>
              <a:t>Journal of Education, Teaching and Social Studies</a:t>
            </a:r>
            <a:r>
              <a:rPr lang="en-US" sz="1300" dirty="0"/>
              <a:t>, </a:t>
            </a:r>
            <a:r>
              <a:rPr lang="en-US" sz="1300" i="1" dirty="0"/>
              <a:t>2</a:t>
            </a:r>
            <a:r>
              <a:rPr lang="en-US" sz="1300" dirty="0"/>
              <a:t>(1), p1. https://doi.org/10.22158/jetss.v2n1p1</a:t>
            </a:r>
          </a:p>
          <a:p>
            <a:pPr>
              <a:spcAft>
                <a:spcPts val="0"/>
              </a:spcAft>
            </a:pPr>
            <a:r>
              <a:rPr lang="en-US" sz="1300" dirty="0"/>
              <a:t>Schreiner, B., Hassan, R. (2010). Lessons and Conclusions. In: Schreiner, B., Hassan, R. (eds) Transforming Water Management in South Africa. Global Issues in Water Policy, vol 2. Springer, Dordrecht. https://doi.org/10.1007/978-90-481-9367-7_14</a:t>
            </a:r>
          </a:p>
          <a:p>
            <a:pPr>
              <a:spcAft>
                <a:spcPts val="0"/>
              </a:spcAft>
            </a:pPr>
            <a:r>
              <a:rPr lang="en-US" sz="1300" dirty="0"/>
              <a:t>The World in 2050 initiative (TWI2050). (2018). Transformations to Achieve the Sustainable Development Goals Report prepared by The World in 2050 initiative. </a:t>
            </a:r>
            <a:r>
              <a:rPr lang="en-US" sz="1300" i="1" dirty="0"/>
              <a:t>International Institute for Applied Systems Analysis</a:t>
            </a:r>
            <a:r>
              <a:rPr lang="en-US" sz="1300" dirty="0"/>
              <a:t>, </a:t>
            </a:r>
            <a:r>
              <a:rPr lang="en-US" sz="1300" i="1" dirty="0"/>
              <a:t>July</a:t>
            </a:r>
            <a:r>
              <a:rPr lang="en-US" sz="1300" dirty="0"/>
              <a:t>, 1–157.</a:t>
            </a:r>
          </a:p>
          <a:p>
            <a:pPr>
              <a:spcAft>
                <a:spcPts val="0"/>
              </a:spcAft>
            </a:pPr>
            <a:r>
              <a:rPr lang="en-US" sz="1300" dirty="0"/>
              <a:t>United Nations. (2015). Sustainable Development Goals to kick in with start of new year. Blog. </a:t>
            </a:r>
            <a:r>
              <a:rPr lang="en-US" sz="1300" dirty="0">
                <a:hlinkClick r:id="rId6"/>
              </a:rPr>
              <a:t>https://news.un.org/en/story/2015/12/519172</a:t>
            </a:r>
            <a:r>
              <a:rPr lang="en-US" sz="1300" dirty="0"/>
              <a:t> </a:t>
            </a:r>
          </a:p>
          <a:p>
            <a:pPr>
              <a:spcAft>
                <a:spcPts val="0"/>
              </a:spcAft>
            </a:pPr>
            <a:r>
              <a:rPr lang="en-US" sz="1300" dirty="0" err="1"/>
              <a:t>Yáñez-Arancibia</a:t>
            </a:r>
            <a:r>
              <a:rPr lang="en-US" sz="1300" dirty="0"/>
              <a:t>, A., Day, J. W., Hall, C. A. S., &amp; Reyes, E. (2013). </a:t>
            </a:r>
            <a:r>
              <a:rPr lang="en-US" sz="1300" i="1" dirty="0"/>
              <a:t>Diminished resources, energy scarcity and climate change: unsustainable future development</a:t>
            </a:r>
            <a:r>
              <a:rPr lang="en-US" sz="1300" dirty="0"/>
              <a:t>. </a:t>
            </a:r>
            <a:r>
              <a:rPr lang="en-US" sz="1300" i="1" dirty="0"/>
              <a:t>263599396</a:t>
            </a:r>
            <a:r>
              <a:rPr lang="en-US" sz="1300" dirty="0"/>
              <a:t>(July 2014), 557–574. https://doi.org/10.2495/978-1-84564-756-8/030</a:t>
            </a:r>
          </a:p>
          <a:p>
            <a:pPr>
              <a:spcAft>
                <a:spcPts val="0"/>
              </a:spcAft>
            </a:pPr>
            <a:r>
              <a:rPr lang="en-US" sz="1300" dirty="0"/>
              <a:t>Zhu, J., Kang, S., Zhao, W., Li, Q., Xie, X., &amp; Hu, X. (2020). A bibliometric analysis of food–energy–water Nexus: Progress and prospects. </a:t>
            </a:r>
            <a:r>
              <a:rPr lang="en-US" sz="1300" i="1" dirty="0"/>
              <a:t>Land</a:t>
            </a:r>
            <a:r>
              <a:rPr lang="en-US" sz="1300" dirty="0"/>
              <a:t>, </a:t>
            </a:r>
            <a:r>
              <a:rPr lang="en-US" sz="1300" i="1" dirty="0"/>
              <a:t>9</a:t>
            </a:r>
            <a:r>
              <a:rPr lang="en-US" sz="1300" dirty="0"/>
              <a:t>(12), 1–22. https://doi.org/10.3390/land9120504</a:t>
            </a:r>
          </a:p>
        </p:txBody>
      </p:sp>
    </p:spTree>
    <p:extLst>
      <p:ext uri="{BB962C8B-B14F-4D97-AF65-F5344CB8AC3E}">
        <p14:creationId xmlns:p14="http://schemas.microsoft.com/office/powerpoint/2010/main" val="34338913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1.3 Fundamentals </a:t>
            </a:r>
          </a:p>
          <a:p>
            <a:pPr algn="ctr"/>
            <a:r>
              <a:rPr lang="en-GB" sz="4500" dirty="0">
                <a:latin typeface="Tw Cen MT" panose="020B0602020104020603" pitchFamily="34" charset="0"/>
                <a:cs typeface="Arial" panose="020B0604020202020204" pitchFamily="34" charset="0"/>
              </a:rPr>
              <a:t>of the WEFE Nexus</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Nexus concepts, principles, and added value</a:t>
            </a:r>
          </a:p>
          <a:p>
            <a:pPr marL="342900" indent="-342900">
              <a:spcBef>
                <a:spcPct val="0"/>
              </a:spcBef>
              <a:spcAft>
                <a:spcPts val="1000"/>
              </a:spcAft>
            </a:pPr>
            <a:r>
              <a:rPr lang="en-GB" sz="3000" dirty="0">
                <a:latin typeface="+mn-lt"/>
                <a:cs typeface="Arial" panose="020B0604020202020204" pitchFamily="34" charset="0"/>
              </a:rPr>
              <a:t>Entry points for inclusive WEFE interventions </a:t>
            </a:r>
          </a:p>
          <a:p>
            <a:pPr marL="342900" indent="-342900">
              <a:spcBef>
                <a:spcPct val="0"/>
              </a:spcBef>
              <a:spcAft>
                <a:spcPts val="1000"/>
              </a:spcAft>
            </a:pPr>
            <a:r>
              <a:rPr lang="en-GB" sz="3000" dirty="0">
                <a:latin typeface="+mn-lt"/>
                <a:cs typeface="Arial" panose="020B0604020202020204" pitchFamily="34" charset="0"/>
              </a:rPr>
              <a:t>Nexus across scales (temporal and spatial)</a:t>
            </a:r>
          </a:p>
          <a:p>
            <a:pPr marL="342900" indent="-342900">
              <a:spcBef>
                <a:spcPct val="0"/>
              </a:spcBef>
              <a:spcAft>
                <a:spcPts val="1000"/>
              </a:spcAft>
            </a:pPr>
            <a:r>
              <a:rPr lang="en-GB" sz="3000" dirty="0">
                <a:latin typeface="+mn-lt"/>
                <a:cs typeface="Arial" panose="020B0604020202020204" pitchFamily="34" charset="0"/>
              </a:rPr>
              <a:t>WEFE Nexus in the context of climate and market changes</a:t>
            </a:r>
          </a:p>
        </p:txBody>
      </p:sp>
    </p:spTree>
    <p:extLst>
      <p:ext uri="{BB962C8B-B14F-4D97-AF65-F5344CB8AC3E}">
        <p14:creationId xmlns:p14="http://schemas.microsoft.com/office/powerpoint/2010/main" val="34997428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a:latin typeface="Tw Cen MT"/>
                <a:cs typeface="Arial"/>
              </a:rPr>
              <a:t>1.3 Session Delivery Plan [60 minutes]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2416173807"/>
              </p:ext>
            </p:extLst>
          </p:nvPr>
        </p:nvGraphicFramePr>
        <p:xfrm>
          <a:off x="531223" y="872067"/>
          <a:ext cx="10996748" cy="3749040"/>
        </p:xfrm>
        <a:graphic>
          <a:graphicData uri="http://schemas.openxmlformats.org/drawingml/2006/table">
            <a:tbl>
              <a:tblPr firstRow="1" bandRow="1">
                <a:tableStyleId>{F5AB1C69-6EDB-4FF4-983F-18BD219EF322}</a:tableStyleId>
              </a:tblPr>
              <a:tblGrid>
                <a:gridCol w="1622042">
                  <a:extLst>
                    <a:ext uri="{9D8B030D-6E8A-4147-A177-3AD203B41FA5}">
                      <a16:colId xmlns:a16="http://schemas.microsoft.com/office/drawing/2014/main" val="2561764042"/>
                    </a:ext>
                  </a:extLst>
                </a:gridCol>
                <a:gridCol w="5641437">
                  <a:extLst>
                    <a:ext uri="{9D8B030D-6E8A-4147-A177-3AD203B41FA5}">
                      <a16:colId xmlns:a16="http://schemas.microsoft.com/office/drawing/2014/main" val="276122388"/>
                    </a:ext>
                  </a:extLst>
                </a:gridCol>
                <a:gridCol w="3733269">
                  <a:extLst>
                    <a:ext uri="{9D8B030D-6E8A-4147-A177-3AD203B41FA5}">
                      <a16:colId xmlns:a16="http://schemas.microsoft.com/office/drawing/2014/main" val="1631192187"/>
                    </a:ext>
                  </a:extLst>
                </a:gridCol>
              </a:tblGrid>
              <a:tr h="370840">
                <a:tc>
                  <a:txBody>
                    <a:bodyPr/>
                    <a:lstStyle/>
                    <a:p>
                      <a:r>
                        <a:rPr lang="en-US" sz="2400"/>
                        <a:t>Time</a:t>
                      </a:r>
                      <a:endParaRPr lang="en-US" sz="2400">
                        <a:latin typeface="+mn-lt"/>
                      </a:endParaRPr>
                    </a:p>
                  </a:txBody>
                  <a:tcPr/>
                </a:tc>
                <a:tc>
                  <a:txBody>
                    <a:bodyPr/>
                    <a:lstStyle/>
                    <a:p>
                      <a:r>
                        <a:rPr lang="en-US" sz="2400"/>
                        <a:t>Activity</a:t>
                      </a:r>
                      <a:endParaRPr lang="en-US" sz="2400">
                        <a:latin typeface="+mn-lt"/>
                      </a:endParaRPr>
                    </a:p>
                  </a:txBody>
                  <a:tcPr/>
                </a:tc>
                <a:tc>
                  <a:txBody>
                    <a:bodyPr/>
                    <a:lstStyle/>
                    <a:p>
                      <a:r>
                        <a:rPr lang="en-US" sz="2400"/>
                        <a:t>Facilitator</a:t>
                      </a:r>
                      <a:endParaRPr lang="en-US" sz="2400">
                        <a:latin typeface="+mn-lt"/>
                      </a:endParaRPr>
                    </a:p>
                  </a:txBody>
                  <a:tcPr/>
                </a:tc>
                <a:extLst>
                  <a:ext uri="{0D108BD9-81ED-4DB2-BD59-A6C34878D82A}">
                    <a16:rowId xmlns:a16="http://schemas.microsoft.com/office/drawing/2014/main" val="4246574102"/>
                  </a:ext>
                </a:extLst>
              </a:tr>
              <a:tr h="370840">
                <a:tc>
                  <a:txBody>
                    <a:bodyPr/>
                    <a:lstStyle/>
                    <a:p>
                      <a:r>
                        <a:rPr lang="en-US" sz="2400"/>
                        <a:t>15 minutes</a:t>
                      </a:r>
                      <a:endParaRPr lang="en-US" sz="2400">
                        <a:latin typeface="+mn-lt"/>
                      </a:endParaRPr>
                    </a:p>
                  </a:txBody>
                  <a:tcPr/>
                </a:tc>
                <a:tc>
                  <a:txBody>
                    <a:bodyPr/>
                    <a:lstStyle/>
                    <a:p>
                      <a:r>
                        <a:rPr lang="en-US" sz="2400"/>
                        <a:t>Lecture: WEFE Nexus concepts &amp; principles </a:t>
                      </a:r>
                      <a:endParaRPr lang="en-US" sz="2400">
                        <a:latin typeface="+mn-lt"/>
                      </a:endParaRPr>
                    </a:p>
                  </a:txBody>
                  <a:tcPr/>
                </a:tc>
                <a:tc>
                  <a:txBody>
                    <a:bodyPr/>
                    <a:lstStyle/>
                    <a:p>
                      <a:r>
                        <a:rPr lang="en-US" sz="2400"/>
                        <a:t>Prof. Vishnu Prasad Pandey</a:t>
                      </a:r>
                      <a:endParaRPr lang="en-US" sz="2400">
                        <a:latin typeface="+mn-lt"/>
                      </a:endParaRPr>
                    </a:p>
                  </a:txBody>
                  <a:tcPr/>
                </a:tc>
                <a:extLst>
                  <a:ext uri="{0D108BD9-81ED-4DB2-BD59-A6C34878D82A}">
                    <a16:rowId xmlns:a16="http://schemas.microsoft.com/office/drawing/2014/main" val="468878507"/>
                  </a:ext>
                </a:extLst>
              </a:tr>
              <a:tr h="370840">
                <a:tc>
                  <a:txBody>
                    <a:bodyPr/>
                    <a:lstStyle/>
                    <a:p>
                      <a:r>
                        <a:rPr lang="en-US" sz="2400"/>
                        <a:t>10 minutes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a:t>Exercise 1-5: Inter-linkages between WEFE Nexus components and examples of inclusive WEFE Nexus solutions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Vishnu Prasad Pandey</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345109236"/>
                  </a:ext>
                </a:extLst>
              </a:tr>
              <a:tr h="370840">
                <a:tc>
                  <a:txBody>
                    <a:bodyPr/>
                    <a:lstStyle/>
                    <a:p>
                      <a:r>
                        <a:rPr lang="en-US" sz="2400"/>
                        <a:t>30 minutes</a:t>
                      </a:r>
                      <a:endParaRPr lang="en-US" sz="2400">
                        <a:latin typeface="+mn-lt"/>
                      </a:endParaRPr>
                    </a:p>
                  </a:txBody>
                  <a:tcPr/>
                </a:tc>
                <a:tc>
                  <a:txBody>
                    <a:bodyPr/>
                    <a:lstStyle/>
                    <a:p>
                      <a:r>
                        <a:rPr lang="en-US" sz="2400"/>
                        <a:t>Lecture: NEXUS in practice – added value, inclusivity, scales, and contextual challenges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Vishnu Prasad Pandey</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3936617967"/>
                  </a:ext>
                </a:extLst>
              </a:tr>
              <a:tr h="370840">
                <a:tc>
                  <a:txBody>
                    <a:bodyPr/>
                    <a:lstStyle/>
                    <a:p>
                      <a:r>
                        <a:rPr lang="en-US" sz="2400"/>
                        <a:t>5 minutes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Exercise 1-6: Assignment – Develop WEFE Nexus relationships at different scales</a:t>
                      </a:r>
                      <a:endParaRPr lang="en-US"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Vishnu Prasad Pandey</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652451463"/>
                  </a:ext>
                </a:extLst>
              </a:tr>
            </a:tbl>
          </a:graphicData>
        </a:graphic>
      </p:graphicFrame>
    </p:spTree>
    <p:extLst>
      <p:ext uri="{BB962C8B-B14F-4D97-AF65-F5344CB8AC3E}">
        <p14:creationId xmlns:p14="http://schemas.microsoft.com/office/powerpoint/2010/main" val="269208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dirty="0">
                <a:cs typeface="Arial"/>
              </a:rPr>
              <a:t>1.1 Session Delivery Plan [75 minutes]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3655218007"/>
              </p:ext>
            </p:extLst>
          </p:nvPr>
        </p:nvGraphicFramePr>
        <p:xfrm>
          <a:off x="531223" y="872067"/>
          <a:ext cx="11184923" cy="4572000"/>
        </p:xfrm>
        <a:graphic>
          <a:graphicData uri="http://schemas.openxmlformats.org/drawingml/2006/table">
            <a:tbl>
              <a:tblPr firstRow="1" bandRow="1">
                <a:tableStyleId>{F5AB1C69-6EDB-4FF4-983F-18BD219EF322}</a:tableStyleId>
              </a:tblPr>
              <a:tblGrid>
                <a:gridCol w="2077526">
                  <a:extLst>
                    <a:ext uri="{9D8B030D-6E8A-4147-A177-3AD203B41FA5}">
                      <a16:colId xmlns:a16="http://schemas.microsoft.com/office/drawing/2014/main" val="2561764042"/>
                    </a:ext>
                  </a:extLst>
                </a:gridCol>
                <a:gridCol w="9107397">
                  <a:extLst>
                    <a:ext uri="{9D8B030D-6E8A-4147-A177-3AD203B41FA5}">
                      <a16:colId xmlns:a16="http://schemas.microsoft.com/office/drawing/2014/main" val="276122388"/>
                    </a:ext>
                  </a:extLst>
                </a:gridCol>
              </a:tblGrid>
              <a:tr h="370840">
                <a:tc>
                  <a:txBody>
                    <a:bodyPr/>
                    <a:lstStyle/>
                    <a:p>
                      <a:r>
                        <a:rPr lang="en-US" sz="2400" dirty="0"/>
                        <a:t>Time</a:t>
                      </a:r>
                      <a:endParaRPr lang="en-US" sz="2400" dirty="0">
                        <a:latin typeface="+mn-lt"/>
                      </a:endParaRPr>
                    </a:p>
                  </a:txBody>
                  <a:tcPr/>
                </a:tc>
                <a:tc>
                  <a:txBody>
                    <a:bodyPr/>
                    <a:lstStyle/>
                    <a:p>
                      <a:r>
                        <a:rPr lang="en-US" sz="2400"/>
                        <a:t>Activity</a:t>
                      </a:r>
                      <a:endParaRPr lang="en-US" sz="2400">
                        <a:latin typeface="+mn-lt"/>
                      </a:endParaRPr>
                    </a:p>
                  </a:txBody>
                  <a:tcPr/>
                </a:tc>
                <a:extLst>
                  <a:ext uri="{0D108BD9-81ED-4DB2-BD59-A6C34878D82A}">
                    <a16:rowId xmlns:a16="http://schemas.microsoft.com/office/drawing/2014/main" val="4246574102"/>
                  </a:ext>
                </a:extLst>
              </a:tr>
              <a:tr h="370840">
                <a:tc>
                  <a:txBody>
                    <a:bodyPr/>
                    <a:lstStyle/>
                    <a:p>
                      <a:r>
                        <a:rPr lang="en-US" sz="2400" dirty="0"/>
                        <a:t>5 minutes</a:t>
                      </a:r>
                      <a:endParaRPr lang="en-US" sz="2400" dirty="0">
                        <a:latin typeface="+mn-lt"/>
                      </a:endParaRPr>
                    </a:p>
                  </a:txBody>
                  <a:tcPr/>
                </a:tc>
                <a:tc>
                  <a:txBody>
                    <a:bodyPr/>
                    <a:lstStyle/>
                    <a:p>
                      <a:r>
                        <a:rPr lang="en-US" sz="2400"/>
                        <a:t>Exercise 1-1: Open Discussion – Students’ understanding of characteristics/attributes of a resource</a:t>
                      </a:r>
                      <a:endParaRPr lang="en-US" sz="2400">
                        <a:latin typeface="+mn-lt"/>
                      </a:endParaRPr>
                    </a:p>
                  </a:txBody>
                  <a:tcPr/>
                </a:tc>
                <a:extLst>
                  <a:ext uri="{0D108BD9-81ED-4DB2-BD59-A6C34878D82A}">
                    <a16:rowId xmlns:a16="http://schemas.microsoft.com/office/drawing/2014/main" val="468878507"/>
                  </a:ext>
                </a:extLst>
              </a:tr>
              <a:tr h="370840">
                <a:tc>
                  <a:txBody>
                    <a:bodyPr/>
                    <a:lstStyle/>
                    <a:p>
                      <a:r>
                        <a:rPr lang="en-US" sz="2400"/>
                        <a:t>20 minutes</a:t>
                      </a:r>
                      <a:endParaRPr lang="en-US" sz="2400">
                        <a:latin typeface="+mn-lt"/>
                      </a:endParaRPr>
                    </a:p>
                  </a:txBody>
                  <a:tcPr/>
                </a:tc>
                <a:tc>
                  <a:txBody>
                    <a:bodyPr/>
                    <a:lstStyle/>
                    <a:p>
                      <a:r>
                        <a:rPr lang="en-US" sz="2400"/>
                        <a:t>Lecture: Trends in natural resources availability and demand</a:t>
                      </a:r>
                      <a:endParaRPr lang="en-US" sz="2400">
                        <a:latin typeface="+mn-lt"/>
                      </a:endParaRPr>
                    </a:p>
                  </a:txBody>
                  <a:tcPr/>
                </a:tc>
                <a:extLst>
                  <a:ext uri="{0D108BD9-81ED-4DB2-BD59-A6C34878D82A}">
                    <a16:rowId xmlns:a16="http://schemas.microsoft.com/office/drawing/2014/main" val="2345109236"/>
                  </a:ext>
                </a:extLst>
              </a:tr>
              <a:tr h="370840">
                <a:tc>
                  <a:txBody>
                    <a:bodyPr/>
                    <a:lstStyle/>
                    <a:p>
                      <a:r>
                        <a:rPr lang="en-US" sz="2400"/>
                        <a:t>10 minutes</a:t>
                      </a:r>
                      <a:endParaRPr lang="en-US" sz="2400">
                        <a:latin typeface="+mn-lt"/>
                      </a:endParaRPr>
                    </a:p>
                  </a:txBody>
                  <a:tcPr/>
                </a:tc>
                <a:tc>
                  <a:txBody>
                    <a:bodyPr/>
                    <a:lstStyle/>
                    <a:p>
                      <a:r>
                        <a:rPr lang="en-US" sz="2400"/>
                        <a:t>Exercise 1-2: Open Discussion – Students’ experience around inequity in access to resources</a:t>
                      </a:r>
                      <a:endParaRPr lang="en-US" sz="2400">
                        <a:latin typeface="+mn-lt"/>
                      </a:endParaRPr>
                    </a:p>
                  </a:txBody>
                  <a:tcPr/>
                </a:tc>
                <a:extLst>
                  <a:ext uri="{0D108BD9-81ED-4DB2-BD59-A6C34878D82A}">
                    <a16:rowId xmlns:a16="http://schemas.microsoft.com/office/drawing/2014/main" val="3936617967"/>
                  </a:ext>
                </a:extLst>
              </a:tr>
              <a:tr h="370840">
                <a:tc>
                  <a:txBody>
                    <a:bodyPr/>
                    <a:lstStyle/>
                    <a:p>
                      <a:r>
                        <a:rPr lang="en-US" sz="2400" dirty="0"/>
                        <a:t>25 minutes</a:t>
                      </a:r>
                      <a:endParaRPr lang="en-US" sz="2400" dirty="0">
                        <a:latin typeface="+mn-lt"/>
                      </a:endParaRPr>
                    </a:p>
                  </a:txBody>
                  <a:tcPr/>
                </a:tc>
                <a:tc>
                  <a:txBody>
                    <a:bodyPr/>
                    <a:lstStyle/>
                    <a:p>
                      <a:r>
                        <a:rPr lang="en-US" sz="2400"/>
                        <a:t>Lecture: Concept of footprint, ecological carrying capacity, planetary boundaries</a:t>
                      </a:r>
                      <a:endParaRPr lang="en-US" sz="2400">
                        <a:latin typeface="+mn-lt"/>
                      </a:endParaRPr>
                    </a:p>
                  </a:txBody>
                  <a:tcPr/>
                </a:tc>
                <a:extLst>
                  <a:ext uri="{0D108BD9-81ED-4DB2-BD59-A6C34878D82A}">
                    <a16:rowId xmlns:a16="http://schemas.microsoft.com/office/drawing/2014/main" val="2652451463"/>
                  </a:ext>
                </a:extLst>
              </a:tr>
              <a:tr h="370840">
                <a:tc>
                  <a:txBody>
                    <a:bodyPr/>
                    <a:lstStyle/>
                    <a:p>
                      <a:r>
                        <a:rPr lang="en-US" sz="2400" dirty="0"/>
                        <a:t>15 minutes</a:t>
                      </a:r>
                      <a:endParaRPr lang="en-US"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Exercise 1-3: Open Discussion – Possible approaches to balance our ecological footprint with the Earth’s carrying capacity?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Summary of session</a:t>
                      </a:r>
                      <a:endParaRPr lang="en-US" sz="2400" dirty="0">
                        <a:latin typeface="+mn-lt"/>
                      </a:endParaRPr>
                    </a:p>
                  </a:txBody>
                  <a:tcPr/>
                </a:tc>
                <a:extLst>
                  <a:ext uri="{0D108BD9-81ED-4DB2-BD59-A6C34878D82A}">
                    <a16:rowId xmlns:a16="http://schemas.microsoft.com/office/drawing/2014/main" val="3604401515"/>
                  </a:ext>
                </a:extLst>
              </a:tr>
            </a:tbl>
          </a:graphicData>
        </a:graphic>
      </p:graphicFrame>
    </p:spTree>
    <p:extLst>
      <p:ext uri="{BB962C8B-B14F-4D97-AF65-F5344CB8AC3E}">
        <p14:creationId xmlns:p14="http://schemas.microsoft.com/office/powerpoint/2010/main" val="29249027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1.3 WEFE Nexus | Concepts</a:t>
            </a:r>
            <a:endParaRPr lang="en-US"/>
          </a:p>
        </p:txBody>
      </p:sp>
      <p:grpSp>
        <p:nvGrpSpPr>
          <p:cNvPr id="36" name="Group 35"/>
          <p:cNvGrpSpPr/>
          <p:nvPr/>
        </p:nvGrpSpPr>
        <p:grpSpPr>
          <a:xfrm>
            <a:off x="865237" y="787477"/>
            <a:ext cx="10417076" cy="4971771"/>
            <a:chOff x="865237" y="895629"/>
            <a:chExt cx="10417076" cy="5213394"/>
          </a:xfrm>
        </p:grpSpPr>
        <p:sp>
          <p:nvSpPr>
            <p:cNvPr id="8" name="Freeform 7"/>
            <p:cNvSpPr/>
            <p:nvPr/>
          </p:nvSpPr>
          <p:spPr>
            <a:xfrm>
              <a:off x="865237" y="895629"/>
              <a:ext cx="10417076" cy="630506"/>
            </a:xfrm>
            <a:custGeom>
              <a:avLst/>
              <a:gdLst>
                <a:gd name="connsiteX0" fmla="*/ 0 w 10417076"/>
                <a:gd name="connsiteY0" fmla="*/ 63051 h 630506"/>
                <a:gd name="connsiteX1" fmla="*/ 63051 w 10417076"/>
                <a:gd name="connsiteY1" fmla="*/ 0 h 630506"/>
                <a:gd name="connsiteX2" fmla="*/ 10354025 w 10417076"/>
                <a:gd name="connsiteY2" fmla="*/ 0 h 630506"/>
                <a:gd name="connsiteX3" fmla="*/ 10417076 w 10417076"/>
                <a:gd name="connsiteY3" fmla="*/ 63051 h 630506"/>
                <a:gd name="connsiteX4" fmla="*/ 10417076 w 10417076"/>
                <a:gd name="connsiteY4" fmla="*/ 567455 h 630506"/>
                <a:gd name="connsiteX5" fmla="*/ 10354025 w 10417076"/>
                <a:gd name="connsiteY5" fmla="*/ 630506 h 630506"/>
                <a:gd name="connsiteX6" fmla="*/ 63051 w 10417076"/>
                <a:gd name="connsiteY6" fmla="*/ 630506 h 630506"/>
                <a:gd name="connsiteX7" fmla="*/ 0 w 10417076"/>
                <a:gd name="connsiteY7" fmla="*/ 567455 h 630506"/>
                <a:gd name="connsiteX8" fmla="*/ 0 w 10417076"/>
                <a:gd name="connsiteY8" fmla="*/ 63051 h 63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7076" h="630506">
                  <a:moveTo>
                    <a:pt x="0" y="63051"/>
                  </a:moveTo>
                  <a:cubicBezTo>
                    <a:pt x="0" y="28229"/>
                    <a:pt x="28229" y="0"/>
                    <a:pt x="63051" y="0"/>
                  </a:cubicBezTo>
                  <a:lnTo>
                    <a:pt x="10354025" y="0"/>
                  </a:lnTo>
                  <a:cubicBezTo>
                    <a:pt x="10388847" y="0"/>
                    <a:pt x="10417076" y="28229"/>
                    <a:pt x="10417076" y="63051"/>
                  </a:cubicBezTo>
                  <a:lnTo>
                    <a:pt x="10417076" y="567455"/>
                  </a:lnTo>
                  <a:cubicBezTo>
                    <a:pt x="10417076" y="602277"/>
                    <a:pt x="10388847" y="630506"/>
                    <a:pt x="10354025" y="630506"/>
                  </a:cubicBezTo>
                  <a:lnTo>
                    <a:pt x="63051" y="630506"/>
                  </a:lnTo>
                  <a:cubicBezTo>
                    <a:pt x="28229" y="630506"/>
                    <a:pt x="0" y="602277"/>
                    <a:pt x="0" y="567455"/>
                  </a:cubicBezTo>
                  <a:lnTo>
                    <a:pt x="0" y="63051"/>
                  </a:lnTo>
                  <a:close/>
                </a:path>
              </a:pathLst>
            </a:cu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1332" tIns="60377" rIns="81332" bIns="60377" numCol="1" spcCol="1270" anchor="ctr" anchorCtr="0">
              <a:noAutofit/>
            </a:bodyPr>
            <a:lstStyle/>
            <a:p>
              <a:pPr lvl="0" defTabSz="1466850">
                <a:lnSpc>
                  <a:spcPct val="90000"/>
                </a:lnSpc>
                <a:spcBef>
                  <a:spcPct val="0"/>
                </a:spcBef>
                <a:spcAft>
                  <a:spcPct val="35000"/>
                </a:spcAft>
              </a:pPr>
              <a:r>
                <a:rPr lang="en-US" sz="3300" dirty="0"/>
                <a:t>Nexus definitions </a:t>
              </a:r>
              <a:r>
                <a:rPr lang="en-US" sz="3300" kern="1200" dirty="0"/>
                <a:t>can be based on: </a:t>
              </a:r>
            </a:p>
          </p:txBody>
        </p:sp>
        <p:sp>
          <p:nvSpPr>
            <p:cNvPr id="10" name="Freeform 9"/>
            <p:cNvSpPr/>
            <p:nvPr/>
          </p:nvSpPr>
          <p:spPr>
            <a:xfrm>
              <a:off x="2894805" y="1683762"/>
              <a:ext cx="7315200" cy="45720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Connections linking things (ideas, processes, objects)</a:t>
              </a:r>
            </a:p>
          </p:txBody>
        </p:sp>
        <p:sp>
          <p:nvSpPr>
            <p:cNvPr id="12" name="Freeform 11"/>
            <p:cNvSpPr/>
            <p:nvPr/>
          </p:nvSpPr>
          <p:spPr>
            <a:xfrm>
              <a:off x="2905691" y="2488200"/>
              <a:ext cx="7315200" cy="457200"/>
            </a:xfrm>
            <a:custGeom>
              <a:avLst/>
              <a:gdLst>
                <a:gd name="connsiteX0" fmla="*/ 0 w 7139431"/>
                <a:gd name="connsiteY0" fmla="*/ 63599 h 635985"/>
                <a:gd name="connsiteX1" fmla="*/ 63599 w 7139431"/>
                <a:gd name="connsiteY1" fmla="*/ 0 h 635985"/>
                <a:gd name="connsiteX2" fmla="*/ 7075833 w 7139431"/>
                <a:gd name="connsiteY2" fmla="*/ 0 h 635985"/>
                <a:gd name="connsiteX3" fmla="*/ 7139432 w 7139431"/>
                <a:gd name="connsiteY3" fmla="*/ 63599 h 635985"/>
                <a:gd name="connsiteX4" fmla="*/ 7139431 w 7139431"/>
                <a:gd name="connsiteY4" fmla="*/ 572387 h 635985"/>
                <a:gd name="connsiteX5" fmla="*/ 7075832 w 7139431"/>
                <a:gd name="connsiteY5" fmla="*/ 635986 h 635985"/>
                <a:gd name="connsiteX6" fmla="*/ 63599 w 7139431"/>
                <a:gd name="connsiteY6" fmla="*/ 635985 h 635985"/>
                <a:gd name="connsiteX7" fmla="*/ 0 w 7139431"/>
                <a:gd name="connsiteY7" fmla="*/ 572386 h 635985"/>
                <a:gd name="connsiteX8" fmla="*/ 0 w 7139431"/>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39431" h="635985">
                  <a:moveTo>
                    <a:pt x="0" y="63599"/>
                  </a:moveTo>
                  <a:cubicBezTo>
                    <a:pt x="0" y="28474"/>
                    <a:pt x="28474" y="0"/>
                    <a:pt x="63599" y="0"/>
                  </a:cubicBezTo>
                  <a:lnTo>
                    <a:pt x="7075833" y="0"/>
                  </a:lnTo>
                  <a:cubicBezTo>
                    <a:pt x="7110958" y="0"/>
                    <a:pt x="7139432" y="28474"/>
                    <a:pt x="7139432" y="63599"/>
                  </a:cubicBezTo>
                  <a:cubicBezTo>
                    <a:pt x="7139432" y="233195"/>
                    <a:pt x="7139431" y="402791"/>
                    <a:pt x="7139431" y="572387"/>
                  </a:cubicBezTo>
                  <a:cubicBezTo>
                    <a:pt x="7139431" y="607512"/>
                    <a:pt x="7110957" y="635986"/>
                    <a:pt x="7075832"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a:t>Number of system elements</a:t>
              </a:r>
            </a:p>
          </p:txBody>
        </p:sp>
        <p:sp>
          <p:nvSpPr>
            <p:cNvPr id="14" name="Freeform 13"/>
            <p:cNvSpPr/>
            <p:nvPr/>
          </p:nvSpPr>
          <p:spPr>
            <a:xfrm>
              <a:off x="2905691" y="3270986"/>
              <a:ext cx="7315200" cy="45720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a:t>Consequences: economical, societal and environmental</a:t>
              </a:r>
            </a:p>
          </p:txBody>
        </p:sp>
        <p:sp>
          <p:nvSpPr>
            <p:cNvPr id="16" name="Freeform 15"/>
            <p:cNvSpPr/>
            <p:nvPr/>
          </p:nvSpPr>
          <p:spPr>
            <a:xfrm>
              <a:off x="2905691" y="4064598"/>
              <a:ext cx="7315200" cy="45720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a:t>Mercurial nature: with nature, without and hybrid</a:t>
              </a:r>
            </a:p>
          </p:txBody>
        </p:sp>
        <p:sp>
          <p:nvSpPr>
            <p:cNvPr id="18" name="Freeform 17"/>
            <p:cNvSpPr/>
            <p:nvPr/>
          </p:nvSpPr>
          <p:spPr>
            <a:xfrm>
              <a:off x="2905691" y="4858211"/>
              <a:ext cx="7315200" cy="45720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a:t>Perspectives: analytical, governance, boundary concept, transdisciplinary</a:t>
              </a:r>
            </a:p>
          </p:txBody>
        </p:sp>
        <p:sp>
          <p:nvSpPr>
            <p:cNvPr id="20" name="Freeform 19"/>
            <p:cNvSpPr/>
            <p:nvPr/>
          </p:nvSpPr>
          <p:spPr>
            <a:xfrm>
              <a:off x="2905691" y="5651823"/>
              <a:ext cx="7315200" cy="45720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a:t>Approaches: analytical, sectoral, systems of system</a:t>
              </a:r>
            </a:p>
          </p:txBody>
        </p:sp>
        <p:grpSp>
          <p:nvGrpSpPr>
            <p:cNvPr id="35" name="Group 34"/>
            <p:cNvGrpSpPr/>
            <p:nvPr/>
          </p:nvGrpSpPr>
          <p:grpSpPr>
            <a:xfrm>
              <a:off x="1774371" y="1526135"/>
              <a:ext cx="1142206" cy="4354288"/>
              <a:chOff x="1774371" y="1526135"/>
              <a:chExt cx="1142206" cy="4354288"/>
            </a:xfrm>
          </p:grpSpPr>
          <p:cxnSp>
            <p:nvCxnSpPr>
              <p:cNvPr id="26" name="Straight Connector 25"/>
              <p:cNvCxnSpPr/>
              <p:nvPr/>
            </p:nvCxnSpPr>
            <p:spPr>
              <a:xfrm flipH="1">
                <a:off x="1774371" y="1526135"/>
                <a:ext cx="21772" cy="43542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1785257" y="5880423"/>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785257" y="5099834"/>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1796143" y="4276746"/>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774371" y="3499586"/>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1796143" y="2732957"/>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1785257" y="1912362"/>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grpSp>
      </p:grpSp>
      <p:sp>
        <p:nvSpPr>
          <p:cNvPr id="37" name="Rectangle 36"/>
          <p:cNvSpPr/>
          <p:nvPr/>
        </p:nvSpPr>
        <p:spPr>
          <a:xfrm>
            <a:off x="407043" y="5905341"/>
            <a:ext cx="11377913" cy="615553"/>
          </a:xfrm>
          <a:prstGeom prst="rect">
            <a:avLst/>
          </a:prstGeom>
        </p:spPr>
        <p:txBody>
          <a:bodyPr wrap="square">
            <a:spAutoFit/>
          </a:bodyPr>
          <a:lstStyle/>
          <a:p>
            <a:pPr algn="ctr"/>
            <a:r>
              <a:rPr lang="en-US" sz="1700" dirty="0">
                <a:latin typeface="Tw Cen MT" panose="020B0602020104020603" pitchFamily="34" charset="0"/>
                <a:cs typeface="Arial" panose="020B0604020202020204" pitchFamily="34" charset="0"/>
              </a:rPr>
              <a:t>Figure: Synthesis of definitions and descriptions from various literature review.</a:t>
            </a:r>
          </a:p>
          <a:p>
            <a:pPr algn="ctr"/>
            <a:r>
              <a:rPr lang="en-US" sz="1700" dirty="0">
                <a:latin typeface="Tw Cen MT" panose="020B0602020104020603" pitchFamily="34" charset="0"/>
                <a:cs typeface="Arial" panose="020B0604020202020204" pitchFamily="34" charset="0"/>
              </a:rPr>
              <a:t>(Source: adapted from </a:t>
            </a:r>
            <a:r>
              <a:rPr lang="en-US" sz="1700" dirty="0" err="1">
                <a:latin typeface="Tw Cen MT" panose="020B0602020104020603" pitchFamily="34" charset="0"/>
              </a:rPr>
              <a:t>Anandhi</a:t>
            </a:r>
            <a:r>
              <a:rPr lang="en-US" sz="1700" dirty="0">
                <a:latin typeface="Tw Cen MT" panose="020B0602020104020603" pitchFamily="34" charset="0"/>
              </a:rPr>
              <a:t> et al., 2023)</a:t>
            </a:r>
          </a:p>
        </p:txBody>
      </p:sp>
    </p:spTree>
    <p:extLst>
      <p:ext uri="{BB962C8B-B14F-4D97-AF65-F5344CB8AC3E}">
        <p14:creationId xmlns:p14="http://schemas.microsoft.com/office/powerpoint/2010/main" val="24868957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01A07-18EF-4190-A708-0D7838C87E21}"/>
              </a:ext>
            </a:extLst>
          </p:cNvPr>
          <p:cNvSpPr>
            <a:spLocks noGrp="1"/>
          </p:cNvSpPr>
          <p:nvPr>
            <p:ph type="title"/>
          </p:nvPr>
        </p:nvSpPr>
        <p:spPr/>
        <p:txBody>
          <a:bodyPr>
            <a:normAutofit fontScale="90000"/>
          </a:bodyPr>
          <a:lstStyle/>
          <a:p>
            <a:r>
              <a:rPr lang="en-US">
                <a:latin typeface="Tw Cen MT"/>
                <a:cs typeface="Arial"/>
              </a:rPr>
              <a:t>1.3 WEFE Nexus | Concepts</a:t>
            </a:r>
          </a:p>
        </p:txBody>
      </p:sp>
      <p:grpSp>
        <p:nvGrpSpPr>
          <p:cNvPr id="14" name="Group 13">
            <a:extLst>
              <a:ext uri="{FF2B5EF4-FFF2-40B4-BE49-F238E27FC236}">
                <a16:creationId xmlns:a16="http://schemas.microsoft.com/office/drawing/2014/main" id="{9A80CBEB-C938-3AC9-932E-A2136D2213CC}"/>
              </a:ext>
            </a:extLst>
          </p:cNvPr>
          <p:cNvGrpSpPr/>
          <p:nvPr/>
        </p:nvGrpSpPr>
        <p:grpSpPr>
          <a:xfrm>
            <a:off x="439837" y="907970"/>
            <a:ext cx="11308467" cy="1672955"/>
            <a:chOff x="439837" y="907970"/>
            <a:chExt cx="11308467" cy="1672955"/>
          </a:xfrm>
        </p:grpSpPr>
        <p:sp>
          <p:nvSpPr>
            <p:cNvPr id="5" name="Rectangle: Rounded Corners 4">
              <a:extLst>
                <a:ext uri="{FF2B5EF4-FFF2-40B4-BE49-F238E27FC236}">
                  <a16:creationId xmlns:a16="http://schemas.microsoft.com/office/drawing/2014/main" id="{0F2B494E-54F7-961D-F9B6-A204033602CA}"/>
                </a:ext>
              </a:extLst>
            </p:cNvPr>
            <p:cNvSpPr/>
            <p:nvPr/>
          </p:nvSpPr>
          <p:spPr>
            <a:xfrm>
              <a:off x="439837" y="907970"/>
              <a:ext cx="11308467" cy="1672955"/>
            </a:xfrm>
            <a:prstGeom prst="roundRect">
              <a:avLst>
                <a:gd name="adj" fmla="val 10000"/>
              </a:avLst>
            </a:prstGeom>
          </p:spPr>
          <p:style>
            <a:lnRef idx="0">
              <a:schemeClr val="lt1">
                <a:alpha val="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txBody>
            <a:bodyPr/>
            <a:lstStyle/>
            <a:p>
              <a:endParaRPr lang="en-GB"/>
            </a:p>
          </p:txBody>
        </p:sp>
        <p:sp>
          <p:nvSpPr>
            <p:cNvPr id="6" name="Rectangle 5" descr="Atom">
              <a:extLst>
                <a:ext uri="{FF2B5EF4-FFF2-40B4-BE49-F238E27FC236}">
                  <a16:creationId xmlns:a16="http://schemas.microsoft.com/office/drawing/2014/main" id="{2C8DC789-01B9-2FCD-E5D3-46CB754844CA}"/>
                </a:ext>
              </a:extLst>
            </p:cNvPr>
            <p:cNvSpPr/>
            <p:nvPr/>
          </p:nvSpPr>
          <p:spPr>
            <a:xfrm>
              <a:off x="915714" y="1311832"/>
              <a:ext cx="866077" cy="865231"/>
            </a:xfrm>
            <a:prstGeom prst="rect">
              <a:avLst/>
            </a:prstGeom>
            <a: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7" name="Free-form: Shape 6">
              <a:extLst>
                <a:ext uri="{FF2B5EF4-FFF2-40B4-BE49-F238E27FC236}">
                  <a16:creationId xmlns:a16="http://schemas.microsoft.com/office/drawing/2014/main" id="{5F1CB2BE-73F4-5D62-DF56-83B20C92A269}"/>
                </a:ext>
              </a:extLst>
            </p:cNvPr>
            <p:cNvSpPr/>
            <p:nvPr/>
          </p:nvSpPr>
          <p:spPr>
            <a:xfrm>
              <a:off x="2257669" y="957104"/>
              <a:ext cx="9395141" cy="1574686"/>
            </a:xfrm>
            <a:custGeom>
              <a:avLst/>
              <a:gdLst>
                <a:gd name="connsiteX0" fmla="*/ 0 w 9395141"/>
                <a:gd name="connsiteY0" fmla="*/ 0 h 1574686"/>
                <a:gd name="connsiteX1" fmla="*/ 9395141 w 9395141"/>
                <a:gd name="connsiteY1" fmla="*/ 0 h 1574686"/>
                <a:gd name="connsiteX2" fmla="*/ 9395141 w 9395141"/>
                <a:gd name="connsiteY2" fmla="*/ 1574686 h 1574686"/>
                <a:gd name="connsiteX3" fmla="*/ 0 w 9395141"/>
                <a:gd name="connsiteY3" fmla="*/ 1574686 h 1574686"/>
                <a:gd name="connsiteX4" fmla="*/ 0 w 9395141"/>
                <a:gd name="connsiteY4" fmla="*/ 0 h 157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5141" h="1574686">
                  <a:moveTo>
                    <a:pt x="0" y="0"/>
                  </a:moveTo>
                  <a:lnTo>
                    <a:pt x="9395141" y="0"/>
                  </a:lnTo>
                  <a:lnTo>
                    <a:pt x="9395141" y="1574686"/>
                  </a:lnTo>
                  <a:lnTo>
                    <a:pt x="0" y="157468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bg1">
                <a:hueOff val="0"/>
                <a:satOff val="0"/>
                <a:lumOff val="0"/>
                <a:alphaOff val="0"/>
              </a:schemeClr>
            </a:fontRef>
          </p:style>
          <p:txBody>
            <a:bodyPr spcFirstLastPara="0" vert="horz" wrap="square" lIns="166654" tIns="166654" rIns="166654" bIns="166654"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bg1"/>
                  </a:solidFill>
                  <a:latin typeface="+mn-lt"/>
                  <a:cs typeface="Arial" panose="020B0604020202020204" pitchFamily="34" charset="0"/>
                </a:rPr>
                <a:t>The WEFE Nexus concept refers to the interdependencies of water, energy, food, and ecosystems in the context of sustainable resource management.</a:t>
              </a:r>
            </a:p>
          </p:txBody>
        </p:sp>
      </p:grpSp>
      <p:grpSp>
        <p:nvGrpSpPr>
          <p:cNvPr id="15" name="Group 14">
            <a:extLst>
              <a:ext uri="{FF2B5EF4-FFF2-40B4-BE49-F238E27FC236}">
                <a16:creationId xmlns:a16="http://schemas.microsoft.com/office/drawing/2014/main" id="{C46E21A0-8777-9F09-F324-DE881FCD1023}"/>
              </a:ext>
            </a:extLst>
          </p:cNvPr>
          <p:cNvGrpSpPr/>
          <p:nvPr/>
        </p:nvGrpSpPr>
        <p:grpSpPr>
          <a:xfrm>
            <a:off x="439837" y="2802883"/>
            <a:ext cx="11308467" cy="1672956"/>
            <a:chOff x="439837" y="2754133"/>
            <a:chExt cx="11308467" cy="1672956"/>
          </a:xfrm>
        </p:grpSpPr>
        <p:sp>
          <p:nvSpPr>
            <p:cNvPr id="8" name="Rectangle: Rounded Corners 7">
              <a:extLst>
                <a:ext uri="{FF2B5EF4-FFF2-40B4-BE49-F238E27FC236}">
                  <a16:creationId xmlns:a16="http://schemas.microsoft.com/office/drawing/2014/main" id="{32F377F8-AC76-3C3B-3715-93709D22A61E}"/>
                </a:ext>
              </a:extLst>
            </p:cNvPr>
            <p:cNvSpPr/>
            <p:nvPr/>
          </p:nvSpPr>
          <p:spPr>
            <a:xfrm>
              <a:off x="439837" y="2754133"/>
              <a:ext cx="11308467" cy="1672956"/>
            </a:xfrm>
            <a:prstGeom prst="roundRect">
              <a:avLst>
                <a:gd name="adj" fmla="val 10000"/>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txBody>
            <a:bodyPr/>
            <a:lstStyle/>
            <a:p>
              <a:endParaRPr lang="en-GB"/>
            </a:p>
          </p:txBody>
        </p:sp>
        <p:sp>
          <p:nvSpPr>
            <p:cNvPr id="9" name="Rectangle 8" descr="Gears">
              <a:extLst>
                <a:ext uri="{FF2B5EF4-FFF2-40B4-BE49-F238E27FC236}">
                  <a16:creationId xmlns:a16="http://schemas.microsoft.com/office/drawing/2014/main" id="{252D720C-8854-FB9D-F508-5B25E76E2DF7}"/>
                </a:ext>
              </a:extLst>
            </p:cNvPr>
            <p:cNvSpPr/>
            <p:nvPr/>
          </p:nvSpPr>
          <p:spPr>
            <a:xfrm>
              <a:off x="915714" y="3157996"/>
              <a:ext cx="866077" cy="865231"/>
            </a:xfrm>
            <a:prstGeom prst="rect">
              <a:avLst/>
            </a:prstGeom>
            <a: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0" name="Free-form: Shape 9">
              <a:extLst>
                <a:ext uri="{FF2B5EF4-FFF2-40B4-BE49-F238E27FC236}">
                  <a16:creationId xmlns:a16="http://schemas.microsoft.com/office/drawing/2014/main" id="{B512E967-6300-1B8C-B3B6-61DE77109492}"/>
                </a:ext>
              </a:extLst>
            </p:cNvPr>
            <p:cNvSpPr/>
            <p:nvPr/>
          </p:nvSpPr>
          <p:spPr>
            <a:xfrm>
              <a:off x="2257669" y="2803268"/>
              <a:ext cx="9395141" cy="1574686"/>
            </a:xfrm>
            <a:custGeom>
              <a:avLst/>
              <a:gdLst>
                <a:gd name="connsiteX0" fmla="*/ 0 w 9395141"/>
                <a:gd name="connsiteY0" fmla="*/ 0 h 1574686"/>
                <a:gd name="connsiteX1" fmla="*/ 9395141 w 9395141"/>
                <a:gd name="connsiteY1" fmla="*/ 0 h 1574686"/>
                <a:gd name="connsiteX2" fmla="*/ 9395141 w 9395141"/>
                <a:gd name="connsiteY2" fmla="*/ 1574686 h 1574686"/>
                <a:gd name="connsiteX3" fmla="*/ 0 w 9395141"/>
                <a:gd name="connsiteY3" fmla="*/ 1574686 h 1574686"/>
                <a:gd name="connsiteX4" fmla="*/ 0 w 9395141"/>
                <a:gd name="connsiteY4" fmla="*/ 0 h 157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5141" h="1574686">
                  <a:moveTo>
                    <a:pt x="0" y="0"/>
                  </a:moveTo>
                  <a:lnTo>
                    <a:pt x="9395141" y="0"/>
                  </a:lnTo>
                  <a:lnTo>
                    <a:pt x="9395141" y="1574686"/>
                  </a:lnTo>
                  <a:lnTo>
                    <a:pt x="0" y="157468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bg1">
                <a:hueOff val="0"/>
                <a:satOff val="0"/>
                <a:lumOff val="0"/>
                <a:alphaOff val="0"/>
              </a:schemeClr>
            </a:fontRef>
          </p:style>
          <p:txBody>
            <a:bodyPr spcFirstLastPara="0" vert="horz" wrap="square" lIns="166654" tIns="166654" rIns="166654" bIns="166654"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bg1"/>
                  </a:solidFill>
                  <a:latin typeface="+mn-lt"/>
                  <a:cs typeface="Arial" panose="020B0604020202020204" pitchFamily="34" charset="0"/>
                </a:rPr>
                <a:t>The main objective of the WEFE Nexus approach is to identify synergies and trade-offs among these systems to formulate cross-sectoral policies for utilizing resources efficiently while incorporating social, economic and environmental impacts. (Albrecht et al., 2018)</a:t>
              </a:r>
            </a:p>
          </p:txBody>
        </p:sp>
      </p:grpSp>
      <p:grpSp>
        <p:nvGrpSpPr>
          <p:cNvPr id="16" name="Group 15">
            <a:extLst>
              <a:ext uri="{FF2B5EF4-FFF2-40B4-BE49-F238E27FC236}">
                <a16:creationId xmlns:a16="http://schemas.microsoft.com/office/drawing/2014/main" id="{64FBD42E-119B-0A5A-126A-FFE9A1344597}"/>
              </a:ext>
            </a:extLst>
          </p:cNvPr>
          <p:cNvGrpSpPr/>
          <p:nvPr/>
        </p:nvGrpSpPr>
        <p:grpSpPr>
          <a:xfrm>
            <a:off x="439837" y="4697796"/>
            <a:ext cx="11308467" cy="1674494"/>
            <a:chOff x="439837" y="4697796"/>
            <a:chExt cx="11308467" cy="1674494"/>
          </a:xfrm>
        </p:grpSpPr>
        <p:sp>
          <p:nvSpPr>
            <p:cNvPr id="11" name="Rectangle: Rounded Corners 10">
              <a:extLst>
                <a:ext uri="{FF2B5EF4-FFF2-40B4-BE49-F238E27FC236}">
                  <a16:creationId xmlns:a16="http://schemas.microsoft.com/office/drawing/2014/main" id="{27B02DCF-E87C-7A18-B419-87549CB0CEE6}"/>
                </a:ext>
              </a:extLst>
            </p:cNvPr>
            <p:cNvSpPr/>
            <p:nvPr/>
          </p:nvSpPr>
          <p:spPr>
            <a:xfrm>
              <a:off x="439837" y="4697796"/>
              <a:ext cx="11308467" cy="1674494"/>
            </a:xfrm>
            <a:prstGeom prst="roundRect">
              <a:avLst>
                <a:gd name="adj" fmla="val 10000"/>
              </a:avLst>
            </a:prstGeom>
            <a:solidFill>
              <a:schemeClr val="accent1"/>
            </a:solidFill>
          </p:spPr>
          <p:style>
            <a:lnRef idx="0">
              <a:schemeClr val="lt1">
                <a:alpha val="0"/>
                <a:hueOff val="0"/>
                <a:satOff val="0"/>
                <a:lumOff val="0"/>
                <a:alphaOff val="0"/>
              </a:schemeClr>
            </a:lnRef>
            <a:fillRef idx="1">
              <a:scrgbClr r="0" g="0" b="0"/>
            </a:fillRef>
            <a:effectRef idx="0">
              <a:schemeClr val="accent4">
                <a:hueOff val="0"/>
                <a:satOff val="0"/>
                <a:lumOff val="0"/>
                <a:alphaOff val="0"/>
              </a:schemeClr>
            </a:effectRef>
            <a:fontRef idx="minor"/>
          </p:style>
          <p:txBody>
            <a:bodyPr/>
            <a:lstStyle/>
            <a:p>
              <a:endParaRPr lang="en-GB"/>
            </a:p>
          </p:txBody>
        </p:sp>
        <p:sp>
          <p:nvSpPr>
            <p:cNvPr id="12" name="Rectangle 11" descr="Hierarchy">
              <a:extLst>
                <a:ext uri="{FF2B5EF4-FFF2-40B4-BE49-F238E27FC236}">
                  <a16:creationId xmlns:a16="http://schemas.microsoft.com/office/drawing/2014/main" id="{04E40E4E-6BB2-6F1A-B0AC-28057279F29C}"/>
                </a:ext>
              </a:extLst>
            </p:cNvPr>
            <p:cNvSpPr/>
            <p:nvPr/>
          </p:nvSpPr>
          <p:spPr>
            <a:xfrm>
              <a:off x="915714" y="5102428"/>
              <a:ext cx="866077" cy="865231"/>
            </a:xfrm>
            <a:prstGeom prst="rect">
              <a:avLst/>
            </a:prstGeom>
            <a: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3" name="Free-form: Shape 12">
              <a:extLst>
                <a:ext uri="{FF2B5EF4-FFF2-40B4-BE49-F238E27FC236}">
                  <a16:creationId xmlns:a16="http://schemas.microsoft.com/office/drawing/2014/main" id="{9404B9E4-6920-D304-C001-6A75D8FC7E68}"/>
                </a:ext>
              </a:extLst>
            </p:cNvPr>
            <p:cNvSpPr/>
            <p:nvPr/>
          </p:nvSpPr>
          <p:spPr>
            <a:xfrm>
              <a:off x="2257669" y="4747700"/>
              <a:ext cx="9395141" cy="1574686"/>
            </a:xfrm>
            <a:custGeom>
              <a:avLst/>
              <a:gdLst>
                <a:gd name="connsiteX0" fmla="*/ 0 w 9395141"/>
                <a:gd name="connsiteY0" fmla="*/ 0 h 1574686"/>
                <a:gd name="connsiteX1" fmla="*/ 9395141 w 9395141"/>
                <a:gd name="connsiteY1" fmla="*/ 0 h 1574686"/>
                <a:gd name="connsiteX2" fmla="*/ 9395141 w 9395141"/>
                <a:gd name="connsiteY2" fmla="*/ 1574686 h 1574686"/>
                <a:gd name="connsiteX3" fmla="*/ 0 w 9395141"/>
                <a:gd name="connsiteY3" fmla="*/ 1574686 h 1574686"/>
                <a:gd name="connsiteX4" fmla="*/ 0 w 9395141"/>
                <a:gd name="connsiteY4" fmla="*/ 0 h 157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5141" h="1574686">
                  <a:moveTo>
                    <a:pt x="0" y="0"/>
                  </a:moveTo>
                  <a:lnTo>
                    <a:pt x="9395141" y="0"/>
                  </a:lnTo>
                  <a:lnTo>
                    <a:pt x="9395141" y="1574686"/>
                  </a:lnTo>
                  <a:lnTo>
                    <a:pt x="0" y="157468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bg1">
                <a:hueOff val="0"/>
                <a:satOff val="0"/>
                <a:lumOff val="0"/>
                <a:alphaOff val="0"/>
              </a:schemeClr>
            </a:fontRef>
          </p:style>
          <p:txBody>
            <a:bodyPr spcFirstLastPara="0" vert="horz" wrap="square" lIns="166654" tIns="166654" rIns="166654" bIns="166654"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bg1"/>
                  </a:solidFill>
                  <a:latin typeface="+mn-lt"/>
                  <a:cs typeface="Arial" panose="020B0604020202020204" pitchFamily="34" charset="0"/>
                </a:rPr>
                <a:t>By understanding the complex interactions between water, energy, food and ecosystems, decision-makers can formulate integrated policies that help optimize resource utilization and minimize negative social, economical and environmental impacts.</a:t>
              </a:r>
            </a:p>
          </p:txBody>
        </p:sp>
      </p:grpSp>
    </p:spTree>
    <p:extLst>
      <p:ext uri="{BB962C8B-B14F-4D97-AF65-F5344CB8AC3E}">
        <p14:creationId xmlns:p14="http://schemas.microsoft.com/office/powerpoint/2010/main" val="22423568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atin typeface="Tw Cen MT"/>
                <a:cs typeface="Arial"/>
              </a:rPr>
              <a:t>1.3 WEFE Nexus | Concepts</a:t>
            </a:r>
          </a:p>
        </p:txBody>
      </p:sp>
      <p:sp>
        <p:nvSpPr>
          <p:cNvPr id="5" name="Rectangle 4"/>
          <p:cNvSpPr/>
          <p:nvPr/>
        </p:nvSpPr>
        <p:spPr>
          <a:xfrm>
            <a:off x="405115" y="5945930"/>
            <a:ext cx="11377913" cy="615553"/>
          </a:xfrm>
          <a:prstGeom prst="rect">
            <a:avLst/>
          </a:prstGeom>
        </p:spPr>
        <p:txBody>
          <a:bodyPr wrap="square">
            <a:spAutoFit/>
          </a:bodyPr>
          <a:lstStyle/>
          <a:p>
            <a:pPr algn="ctr"/>
            <a:r>
              <a:rPr lang="en-US" sz="1700" dirty="0">
                <a:latin typeface="Tw Cen MT" panose="020B0602020104020603" pitchFamily="34" charset="0"/>
                <a:cs typeface="Arial" panose="020B0604020202020204" pitchFamily="34" charset="0"/>
              </a:rPr>
              <a:t>Figure: The complex </a:t>
            </a:r>
            <a:r>
              <a:rPr lang="en-US" sz="1700" b="1" dirty="0">
                <a:latin typeface="Tw Cen MT" panose="020B0602020104020603" pitchFamily="34" charset="0"/>
                <a:cs typeface="Arial" panose="020B0604020202020204" pitchFamily="34" charset="0"/>
              </a:rPr>
              <a:t>links</a:t>
            </a:r>
            <a:r>
              <a:rPr lang="en-US" sz="1700" dirty="0">
                <a:latin typeface="Tw Cen MT" panose="020B0602020104020603" pitchFamily="34" charset="0"/>
                <a:cs typeface="Arial" panose="020B0604020202020204" pitchFamily="34" charset="0"/>
              </a:rPr>
              <a:t> between Nexus components, driving forces, solutions, and outcomes. </a:t>
            </a:r>
          </a:p>
          <a:p>
            <a:pPr algn="ctr"/>
            <a:r>
              <a:rPr lang="en-US" sz="1700" dirty="0">
                <a:latin typeface="Tw Cen MT" panose="020B0602020104020603" pitchFamily="34" charset="0"/>
                <a:cs typeface="Arial" panose="020B0604020202020204" pitchFamily="34" charset="0"/>
              </a:rPr>
              <a:t>(Source: Adapted from Hoff, 2011; Pandey &amp; Shrestha, 2017)</a:t>
            </a:r>
          </a:p>
        </p:txBody>
      </p:sp>
      <p:pic>
        <p:nvPicPr>
          <p:cNvPr id="7" name="Content Placeholder 6"/>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1500466" y="782359"/>
            <a:ext cx="9167149" cy="5134076"/>
          </a:xfrm>
        </p:spPr>
      </p:pic>
    </p:spTree>
    <p:extLst>
      <p:ext uri="{BB962C8B-B14F-4D97-AF65-F5344CB8AC3E}">
        <p14:creationId xmlns:p14="http://schemas.microsoft.com/office/powerpoint/2010/main" val="413486775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atin typeface="Tw Cen MT"/>
                <a:cs typeface="Arial"/>
              </a:rPr>
              <a:t>1.3 WEFE Nexus | Concepts</a:t>
            </a:r>
          </a:p>
        </p:txBody>
      </p:sp>
      <p:grpSp>
        <p:nvGrpSpPr>
          <p:cNvPr id="30" name="Group 29"/>
          <p:cNvGrpSpPr/>
          <p:nvPr/>
        </p:nvGrpSpPr>
        <p:grpSpPr>
          <a:xfrm>
            <a:off x="188045" y="734071"/>
            <a:ext cx="11959416" cy="5121719"/>
            <a:chOff x="188045" y="773399"/>
            <a:chExt cx="11959416" cy="5121719"/>
          </a:xfrm>
        </p:grpSpPr>
        <p:sp>
          <p:nvSpPr>
            <p:cNvPr id="4" name="Oval 3"/>
            <p:cNvSpPr/>
            <p:nvPr/>
          </p:nvSpPr>
          <p:spPr>
            <a:xfrm>
              <a:off x="4997539" y="1214261"/>
              <a:ext cx="2188028" cy="2122714"/>
            </a:xfrm>
            <a:prstGeom prst="ellipse">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a:latin typeface="Tw Cen MT" panose="020B0602020104020603" pitchFamily="34" charset="0"/>
                </a:rPr>
                <a:t>Water</a:t>
              </a:r>
            </a:p>
          </p:txBody>
        </p:sp>
        <p:sp>
          <p:nvSpPr>
            <p:cNvPr id="5" name="Oval 4"/>
            <p:cNvSpPr/>
            <p:nvPr/>
          </p:nvSpPr>
          <p:spPr>
            <a:xfrm>
              <a:off x="2809511" y="3772404"/>
              <a:ext cx="2188028" cy="2122714"/>
            </a:xfrm>
            <a:prstGeom prst="ellipse">
              <a:avLst/>
            </a:prstGeom>
            <a:solidFill>
              <a:schemeClr val="accent3"/>
            </a:solidFill>
            <a:ln w="38100">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3000">
                  <a:latin typeface="Tw Cen MT" panose="020B0602020104020603" pitchFamily="34" charset="0"/>
                </a:rPr>
                <a:t>Energy</a:t>
              </a:r>
            </a:p>
          </p:txBody>
        </p:sp>
        <p:sp>
          <p:nvSpPr>
            <p:cNvPr id="6" name="Oval 5"/>
            <p:cNvSpPr/>
            <p:nvPr/>
          </p:nvSpPr>
          <p:spPr>
            <a:xfrm>
              <a:off x="7337967" y="3772404"/>
              <a:ext cx="2188028" cy="2122714"/>
            </a:xfrm>
            <a:prstGeom prst="ellipse">
              <a:avLst/>
            </a:prstGeom>
            <a:solidFill>
              <a:schemeClr val="accent5"/>
            </a:solidFill>
            <a:ln w="38100">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000">
                  <a:latin typeface="Tw Cen MT" panose="020B0602020104020603" pitchFamily="34" charset="0"/>
                </a:rPr>
                <a:t>Food</a:t>
              </a:r>
            </a:p>
          </p:txBody>
        </p:sp>
        <p:cxnSp>
          <p:nvCxnSpPr>
            <p:cNvPr id="9" name="Straight Arrow Connector 8"/>
            <p:cNvCxnSpPr>
              <a:stCxn id="5" idx="0"/>
              <a:endCxn id="4" idx="2"/>
            </p:cNvCxnSpPr>
            <p:nvPr/>
          </p:nvCxnSpPr>
          <p:spPr>
            <a:xfrm flipV="1">
              <a:off x="3903525" y="2275618"/>
              <a:ext cx="1094014" cy="1496786"/>
            </a:xfrm>
            <a:prstGeom prst="straightConnector1">
              <a:avLst/>
            </a:prstGeom>
            <a:ln w="76200">
              <a:solidFill>
                <a:schemeClr val="accent3"/>
              </a:solidFill>
              <a:tailEnd type="arrow"/>
            </a:ln>
          </p:spPr>
          <p:style>
            <a:lnRef idx="1">
              <a:schemeClr val="accent6"/>
            </a:lnRef>
            <a:fillRef idx="0">
              <a:schemeClr val="accent6"/>
            </a:fillRef>
            <a:effectRef idx="0">
              <a:schemeClr val="accent6"/>
            </a:effectRef>
            <a:fontRef idx="minor">
              <a:schemeClr val="tx1"/>
            </a:fontRef>
          </p:style>
        </p:cxnSp>
        <p:cxnSp>
          <p:nvCxnSpPr>
            <p:cNvPr id="13" name="Straight Arrow Connector 12"/>
            <p:cNvCxnSpPr/>
            <p:nvPr/>
          </p:nvCxnSpPr>
          <p:spPr>
            <a:xfrm flipH="1">
              <a:off x="4735282" y="3113199"/>
              <a:ext cx="790210" cy="1057157"/>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4" idx="5"/>
              <a:endCxn id="6" idx="1"/>
            </p:cNvCxnSpPr>
            <p:nvPr/>
          </p:nvCxnSpPr>
          <p:spPr>
            <a:xfrm>
              <a:off x="6865138" y="3026111"/>
              <a:ext cx="793258" cy="1057157"/>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5" idx="6"/>
              <a:endCxn id="6" idx="2"/>
            </p:cNvCxnSpPr>
            <p:nvPr/>
          </p:nvCxnSpPr>
          <p:spPr>
            <a:xfrm>
              <a:off x="4997539" y="4833761"/>
              <a:ext cx="2340428" cy="0"/>
            </a:xfrm>
            <a:prstGeom prst="straightConnector1">
              <a:avLst/>
            </a:prstGeom>
            <a:ln w="76200">
              <a:solidFill>
                <a:schemeClr val="accent3"/>
              </a:solidFill>
              <a:tailEnd type="arrow"/>
            </a:ln>
          </p:spPr>
          <p:style>
            <a:lnRef idx="1">
              <a:schemeClr val="accent6"/>
            </a:lnRef>
            <a:fillRef idx="0">
              <a:schemeClr val="accent6"/>
            </a:fillRef>
            <a:effectRef idx="0">
              <a:schemeClr val="accent6"/>
            </a:effectRef>
            <a:fontRef idx="minor">
              <a:schemeClr val="tx1"/>
            </a:fontRef>
          </p:style>
        </p:cxnSp>
        <p:sp>
          <p:nvSpPr>
            <p:cNvPr id="19" name="TextBox 18"/>
            <p:cNvSpPr txBox="1"/>
            <p:nvPr/>
          </p:nvSpPr>
          <p:spPr>
            <a:xfrm>
              <a:off x="3484425" y="2839345"/>
              <a:ext cx="838200" cy="369332"/>
            </a:xfrm>
            <a:prstGeom prst="rect">
              <a:avLst/>
            </a:prstGeom>
            <a:noFill/>
          </p:spPr>
          <p:txBody>
            <a:bodyPr wrap="square" rtlCol="0">
              <a:spAutoFit/>
            </a:bodyPr>
            <a:lstStyle/>
            <a:p>
              <a:pPr algn="r"/>
              <a:r>
                <a:rPr lang="en-US"/>
                <a:t>18%</a:t>
              </a:r>
            </a:p>
          </p:txBody>
        </p:sp>
        <p:sp>
          <p:nvSpPr>
            <p:cNvPr id="20" name="TextBox 19"/>
            <p:cNvSpPr txBox="1"/>
            <p:nvPr/>
          </p:nvSpPr>
          <p:spPr>
            <a:xfrm>
              <a:off x="5051969" y="3554689"/>
              <a:ext cx="838200" cy="369332"/>
            </a:xfrm>
            <a:prstGeom prst="rect">
              <a:avLst/>
            </a:prstGeom>
            <a:noFill/>
          </p:spPr>
          <p:txBody>
            <a:bodyPr wrap="square" rtlCol="0">
              <a:spAutoFit/>
            </a:bodyPr>
            <a:lstStyle/>
            <a:p>
              <a:r>
                <a:rPr lang="en-US"/>
                <a:t>15%</a:t>
              </a:r>
            </a:p>
          </p:txBody>
        </p:sp>
        <p:sp>
          <p:nvSpPr>
            <p:cNvPr id="21" name="TextBox 20"/>
            <p:cNvSpPr txBox="1"/>
            <p:nvPr/>
          </p:nvSpPr>
          <p:spPr>
            <a:xfrm>
              <a:off x="7185567" y="3113199"/>
              <a:ext cx="838200" cy="369332"/>
            </a:xfrm>
            <a:prstGeom prst="rect">
              <a:avLst/>
            </a:prstGeom>
            <a:noFill/>
          </p:spPr>
          <p:txBody>
            <a:bodyPr wrap="square" rtlCol="0">
              <a:spAutoFit/>
            </a:bodyPr>
            <a:lstStyle/>
            <a:p>
              <a:r>
                <a:rPr lang="en-US"/>
                <a:t>70%</a:t>
              </a:r>
            </a:p>
          </p:txBody>
        </p:sp>
        <p:sp>
          <p:nvSpPr>
            <p:cNvPr id="22" name="TextBox 21"/>
            <p:cNvSpPr txBox="1"/>
            <p:nvPr/>
          </p:nvSpPr>
          <p:spPr>
            <a:xfrm>
              <a:off x="5672453" y="4833761"/>
              <a:ext cx="838200" cy="369332"/>
            </a:xfrm>
            <a:prstGeom prst="rect">
              <a:avLst/>
            </a:prstGeom>
            <a:noFill/>
          </p:spPr>
          <p:txBody>
            <a:bodyPr wrap="square" rtlCol="0">
              <a:spAutoFit/>
            </a:bodyPr>
            <a:lstStyle/>
            <a:p>
              <a:pPr algn="ctr"/>
              <a:r>
                <a:rPr lang="en-US"/>
                <a:t>6%</a:t>
              </a:r>
            </a:p>
          </p:txBody>
        </p:sp>
        <p:cxnSp>
          <p:nvCxnSpPr>
            <p:cNvPr id="23" name="Straight Arrow Connector 22"/>
            <p:cNvCxnSpPr/>
            <p:nvPr/>
          </p:nvCxnSpPr>
          <p:spPr>
            <a:xfrm>
              <a:off x="9525995" y="4845154"/>
              <a:ext cx="914400" cy="0"/>
            </a:xfrm>
            <a:prstGeom prst="straightConnector1">
              <a:avLst/>
            </a:prstGeom>
            <a:ln w="28575">
              <a:solidFill>
                <a:schemeClr val="accent5"/>
              </a:solidFill>
              <a:prstDash val="sysDot"/>
              <a:tailEnd type="arrow"/>
            </a:ln>
          </p:spPr>
          <p:style>
            <a:lnRef idx="1">
              <a:schemeClr val="accent4"/>
            </a:lnRef>
            <a:fillRef idx="0">
              <a:schemeClr val="accent4"/>
            </a:fillRef>
            <a:effectRef idx="0">
              <a:schemeClr val="accent4"/>
            </a:effectRef>
            <a:fontRef idx="minor">
              <a:schemeClr val="tx1"/>
            </a:fontRef>
          </p:style>
        </p:cxnSp>
        <p:cxnSp>
          <p:nvCxnSpPr>
            <p:cNvPr id="24" name="Straight Arrow Connector 23"/>
            <p:cNvCxnSpPr/>
            <p:nvPr/>
          </p:nvCxnSpPr>
          <p:spPr>
            <a:xfrm flipH="1">
              <a:off x="1895111" y="4833761"/>
              <a:ext cx="914400" cy="0"/>
            </a:xfrm>
            <a:prstGeom prst="straightConnector1">
              <a:avLst/>
            </a:prstGeom>
            <a:ln w="28575">
              <a:solidFill>
                <a:schemeClr val="accent3"/>
              </a:solidFill>
              <a:prstDash val="sysDot"/>
              <a:tailEnd type="arrow"/>
            </a:ln>
          </p:spPr>
          <p:style>
            <a:lnRef idx="1">
              <a:schemeClr val="accent6"/>
            </a:lnRef>
            <a:fillRef idx="0">
              <a:schemeClr val="accent6"/>
            </a:fillRef>
            <a:effectRef idx="0">
              <a:schemeClr val="accent6"/>
            </a:effectRef>
            <a:fontRef idx="minor">
              <a:schemeClr val="tx1"/>
            </a:fontRef>
          </p:style>
        </p:cxnSp>
        <p:cxnSp>
          <p:nvCxnSpPr>
            <p:cNvPr id="25" name="Straight Arrow Connector 24"/>
            <p:cNvCxnSpPr/>
            <p:nvPr/>
          </p:nvCxnSpPr>
          <p:spPr>
            <a:xfrm rot="5400000" flipH="1">
              <a:off x="5852067" y="1001999"/>
              <a:ext cx="457200" cy="0"/>
            </a:xfrm>
            <a:prstGeom prst="straightConnector1">
              <a:avLst/>
            </a:prstGeom>
            <a:ln w="28575">
              <a:prstDash val="sysDot"/>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228620" y="834557"/>
              <a:ext cx="2621466" cy="369332"/>
            </a:xfrm>
            <a:prstGeom prst="rect">
              <a:avLst/>
            </a:prstGeom>
            <a:noFill/>
          </p:spPr>
          <p:txBody>
            <a:bodyPr wrap="square" rtlCol="0">
              <a:spAutoFit/>
            </a:bodyPr>
            <a:lstStyle/>
            <a:p>
              <a:r>
                <a:rPr lang="en-US"/>
                <a:t>Other use and loss</a:t>
              </a:r>
            </a:p>
          </p:txBody>
        </p:sp>
        <p:sp>
          <p:nvSpPr>
            <p:cNvPr id="27" name="TextBox 26"/>
            <p:cNvSpPr txBox="1"/>
            <p:nvPr/>
          </p:nvSpPr>
          <p:spPr>
            <a:xfrm>
              <a:off x="9525995" y="4438232"/>
              <a:ext cx="2621466" cy="369332"/>
            </a:xfrm>
            <a:prstGeom prst="rect">
              <a:avLst/>
            </a:prstGeom>
            <a:noFill/>
          </p:spPr>
          <p:txBody>
            <a:bodyPr wrap="square" rtlCol="0">
              <a:spAutoFit/>
            </a:bodyPr>
            <a:lstStyle/>
            <a:p>
              <a:r>
                <a:rPr lang="en-US"/>
                <a:t>Other use and loss</a:t>
              </a:r>
            </a:p>
          </p:txBody>
        </p:sp>
        <p:sp>
          <p:nvSpPr>
            <p:cNvPr id="28" name="TextBox 27"/>
            <p:cNvSpPr txBox="1"/>
            <p:nvPr/>
          </p:nvSpPr>
          <p:spPr>
            <a:xfrm>
              <a:off x="188045" y="4405966"/>
              <a:ext cx="2621466" cy="369332"/>
            </a:xfrm>
            <a:prstGeom prst="rect">
              <a:avLst/>
            </a:prstGeom>
            <a:noFill/>
          </p:spPr>
          <p:txBody>
            <a:bodyPr wrap="square" rtlCol="0">
              <a:spAutoFit/>
            </a:bodyPr>
            <a:lstStyle/>
            <a:p>
              <a:pPr algn="r"/>
              <a:r>
                <a:rPr lang="en-US"/>
                <a:t>Other use and loss</a:t>
              </a:r>
            </a:p>
          </p:txBody>
        </p:sp>
      </p:grpSp>
      <p:sp>
        <p:nvSpPr>
          <p:cNvPr id="29" name="Rectangle 28"/>
          <p:cNvSpPr/>
          <p:nvPr/>
        </p:nvSpPr>
        <p:spPr>
          <a:xfrm>
            <a:off x="405115" y="5936098"/>
            <a:ext cx="11377913" cy="584775"/>
          </a:xfrm>
          <a:prstGeom prst="rect">
            <a:avLst/>
          </a:prstGeom>
        </p:spPr>
        <p:txBody>
          <a:bodyPr wrap="square">
            <a:spAutoFit/>
          </a:bodyPr>
          <a:lstStyle/>
          <a:p>
            <a:pPr algn="ctr"/>
            <a:r>
              <a:rPr lang="en-US" sz="1600" dirty="0">
                <a:latin typeface="Tw Cen MT" panose="020B0602020104020603" pitchFamily="34" charset="0"/>
                <a:cs typeface="Arial" panose="020B0604020202020204" pitchFamily="34" charset="0"/>
              </a:rPr>
              <a:t>Figure: Water-Energy-Food Security Nexus from World Economic Forum. </a:t>
            </a:r>
          </a:p>
          <a:p>
            <a:pPr algn="ctr"/>
            <a:r>
              <a:rPr lang="en-US" sz="1600" dirty="0">
                <a:latin typeface="Tw Cen MT" panose="020B0602020104020603" pitchFamily="34" charset="0"/>
                <a:cs typeface="Arial" panose="020B0604020202020204" pitchFamily="34" charset="0"/>
              </a:rPr>
              <a:t>(Source: Z</a:t>
            </a:r>
            <a:r>
              <a:rPr lang="en-US" sz="1600" dirty="0">
                <a:latin typeface="Tw Cen MT" panose="020B0602020104020603" pitchFamily="34" charset="0"/>
              </a:rPr>
              <a:t>hu et al. 2021)</a:t>
            </a:r>
            <a:endParaRPr lang="en-US" sz="1600" dirty="0">
              <a:latin typeface="Tw Cen MT" panose="020B0602020104020603" pitchFamily="34" charset="0"/>
              <a:cs typeface="Arial" panose="020B0604020202020204" pitchFamily="34" charset="0"/>
            </a:endParaRPr>
          </a:p>
        </p:txBody>
      </p:sp>
      <p:sp>
        <p:nvSpPr>
          <p:cNvPr id="3" name="TextBox 2">
            <a:extLst>
              <a:ext uri="{FF2B5EF4-FFF2-40B4-BE49-F238E27FC236}">
                <a16:creationId xmlns:a16="http://schemas.microsoft.com/office/drawing/2014/main" id="{4A7C0BC2-B218-E85B-378B-684CE81EE307}"/>
              </a:ext>
            </a:extLst>
          </p:cNvPr>
          <p:cNvSpPr txBox="1"/>
          <p:nvPr/>
        </p:nvSpPr>
        <p:spPr>
          <a:xfrm>
            <a:off x="8686801" y="1383632"/>
            <a:ext cx="2698954" cy="1200329"/>
          </a:xfrm>
          <a:prstGeom prst="rect">
            <a:avLst/>
          </a:prstGeom>
          <a:noFill/>
        </p:spPr>
        <p:txBody>
          <a:bodyPr wrap="square" rtlCol="0">
            <a:spAutoFit/>
          </a:bodyPr>
          <a:lstStyle/>
          <a:p>
            <a:r>
              <a:rPr lang="en-US" sz="2400" dirty="0"/>
              <a:t>Note: % indicates percentage of global consumption</a:t>
            </a:r>
          </a:p>
        </p:txBody>
      </p:sp>
    </p:spTree>
    <p:extLst>
      <p:ext uri="{BB962C8B-B14F-4D97-AF65-F5344CB8AC3E}">
        <p14:creationId xmlns:p14="http://schemas.microsoft.com/office/powerpoint/2010/main" val="315933586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A1B1F-3C50-C73A-222C-7139FE57156D}"/>
              </a:ext>
            </a:extLst>
          </p:cNvPr>
          <p:cNvSpPr>
            <a:spLocks noGrp="1"/>
          </p:cNvSpPr>
          <p:nvPr>
            <p:ph type="title"/>
          </p:nvPr>
        </p:nvSpPr>
        <p:spPr/>
        <p:txBody>
          <a:bodyPr>
            <a:normAutofit fontScale="90000"/>
          </a:bodyPr>
          <a:lstStyle/>
          <a:p>
            <a:r>
              <a:rPr lang="en-US">
                <a:latin typeface="Tw Cen MT"/>
                <a:cs typeface="Arial"/>
              </a:rPr>
              <a:t>1.3 Exercise 1-5: Open Discussion [10 minutes]</a:t>
            </a:r>
          </a:p>
        </p:txBody>
      </p:sp>
      <p:sp>
        <p:nvSpPr>
          <p:cNvPr id="3" name="Content Placeholder 2">
            <a:extLst>
              <a:ext uri="{FF2B5EF4-FFF2-40B4-BE49-F238E27FC236}">
                <a16:creationId xmlns:a16="http://schemas.microsoft.com/office/drawing/2014/main" id="{9706A0A0-00A6-599A-0D3A-01E0D7D853B0}"/>
              </a:ext>
            </a:extLst>
          </p:cNvPr>
          <p:cNvSpPr>
            <a:spLocks noGrp="1"/>
          </p:cNvSpPr>
          <p:nvPr>
            <p:ph idx="1"/>
          </p:nvPr>
        </p:nvSpPr>
        <p:spPr/>
        <p:txBody>
          <a:bodyPr>
            <a:normAutofit/>
          </a:bodyPr>
          <a:lstStyle/>
          <a:p>
            <a:r>
              <a:rPr lang="en-US" sz="3000" dirty="0">
                <a:ea typeface="+mn-lt"/>
                <a:cs typeface="+mn-lt"/>
              </a:rPr>
              <a:t>Describe the interlinkages between the following:</a:t>
            </a:r>
          </a:p>
          <a:p>
            <a:pPr lvl="1"/>
            <a:r>
              <a:rPr lang="en-US" sz="2800" dirty="0">
                <a:ea typeface="+mn-lt"/>
                <a:cs typeface="+mn-lt"/>
              </a:rPr>
              <a:t>Water </a:t>
            </a:r>
            <a:r>
              <a:rPr lang="en-US" sz="2800" dirty="0">
                <a:ea typeface="+mn-lt"/>
                <a:cs typeface="+mn-lt"/>
                <a:sym typeface="Wingdings" panose="05000000000000000000" pitchFamily="2" charset="2"/>
              </a:rPr>
              <a:t>  E</a:t>
            </a:r>
            <a:r>
              <a:rPr lang="en-US" sz="2800" dirty="0">
                <a:ea typeface="+mn-lt"/>
                <a:cs typeface="+mn-lt"/>
              </a:rPr>
              <a:t>nergy</a:t>
            </a:r>
          </a:p>
          <a:p>
            <a:pPr lvl="1"/>
            <a:r>
              <a:rPr lang="en-US" sz="3000" dirty="0">
                <a:ea typeface="+mn-lt"/>
                <a:cs typeface="+mn-lt"/>
              </a:rPr>
              <a:t>Water </a:t>
            </a:r>
            <a:r>
              <a:rPr lang="en-US" sz="3000" dirty="0">
                <a:ea typeface="+mn-lt"/>
                <a:cs typeface="+mn-lt"/>
                <a:sym typeface="Wingdings" panose="05000000000000000000" pitchFamily="2" charset="2"/>
              </a:rPr>
              <a:t>  Food</a:t>
            </a:r>
          </a:p>
          <a:p>
            <a:pPr lvl="1"/>
            <a:r>
              <a:rPr lang="en-US" sz="3000" dirty="0">
                <a:ea typeface="+mn-lt"/>
                <a:cs typeface="+mn-lt"/>
              </a:rPr>
              <a:t>Energy </a:t>
            </a:r>
            <a:r>
              <a:rPr lang="en-US" sz="3000" dirty="0">
                <a:ea typeface="+mn-lt"/>
                <a:cs typeface="+mn-lt"/>
                <a:sym typeface="Wingdings" panose="05000000000000000000" pitchFamily="2" charset="2"/>
              </a:rPr>
              <a:t>  Food</a:t>
            </a:r>
            <a:endParaRPr lang="en-US" sz="3000" dirty="0">
              <a:ea typeface="+mn-lt"/>
              <a:cs typeface="+mn-lt"/>
            </a:endParaRPr>
          </a:p>
          <a:p>
            <a:r>
              <a:rPr lang="en-US" sz="3000" dirty="0">
                <a:ea typeface="+mn-lt"/>
                <a:cs typeface="+mn-lt"/>
              </a:rPr>
              <a:t>What could be examples of “inclusive WEFE Nexus solutions”?</a:t>
            </a:r>
          </a:p>
          <a:p>
            <a:endParaRPr lang="en-US" sz="3200" dirty="0"/>
          </a:p>
        </p:txBody>
      </p:sp>
    </p:spTree>
    <p:extLst>
      <p:ext uri="{BB962C8B-B14F-4D97-AF65-F5344CB8AC3E}">
        <p14:creationId xmlns:p14="http://schemas.microsoft.com/office/powerpoint/2010/main" val="21758690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50A11-02BF-FCA0-C1CD-220043DFB9B0}"/>
              </a:ext>
            </a:extLst>
          </p:cNvPr>
          <p:cNvSpPr>
            <a:spLocks noGrp="1"/>
          </p:cNvSpPr>
          <p:nvPr>
            <p:ph type="title"/>
          </p:nvPr>
        </p:nvSpPr>
        <p:spPr/>
        <p:txBody>
          <a:bodyPr>
            <a:normAutofit fontScale="90000"/>
          </a:bodyPr>
          <a:lstStyle/>
          <a:p>
            <a:r>
              <a:rPr lang="en-US">
                <a:latin typeface="Tw Cen MT"/>
                <a:cs typeface="Arial"/>
              </a:rPr>
              <a:t>1.3 WEFE Nexus | Concepts</a:t>
            </a:r>
          </a:p>
        </p:txBody>
      </p:sp>
      <p:sp>
        <p:nvSpPr>
          <p:cNvPr id="3" name="Content Placeholder 2">
            <a:extLst>
              <a:ext uri="{FF2B5EF4-FFF2-40B4-BE49-F238E27FC236}">
                <a16:creationId xmlns:a16="http://schemas.microsoft.com/office/drawing/2014/main" id="{2D48E31F-FE31-F693-F760-1AAFF77DEF6B}"/>
              </a:ext>
            </a:extLst>
          </p:cNvPr>
          <p:cNvSpPr>
            <a:spLocks noGrp="1"/>
          </p:cNvSpPr>
          <p:nvPr>
            <p:ph idx="1"/>
          </p:nvPr>
        </p:nvSpPr>
        <p:spPr/>
        <p:txBody>
          <a:bodyPr>
            <a:normAutofit/>
          </a:bodyPr>
          <a:lstStyle/>
          <a:p>
            <a:r>
              <a:rPr lang="en-US" sz="2800" dirty="0"/>
              <a:t>WEF to WEF</a:t>
            </a:r>
            <a:r>
              <a:rPr lang="en-US" sz="2800" b="1" dirty="0">
                <a:solidFill>
                  <a:schemeClr val="accent5"/>
                </a:solidFill>
              </a:rPr>
              <a:t>E</a:t>
            </a:r>
            <a:r>
              <a:rPr lang="en-US" sz="2800" dirty="0"/>
              <a:t> </a:t>
            </a:r>
            <a:r>
              <a:rPr lang="en-US" sz="2800" dirty="0">
                <a:sym typeface="Wingdings" panose="05000000000000000000" pitchFamily="2" charset="2"/>
              </a:rPr>
              <a:t> Why include Environment/Ecosystems? </a:t>
            </a:r>
          </a:p>
          <a:p>
            <a:r>
              <a:rPr lang="en-US" sz="2800" dirty="0">
                <a:sym typeface="Wingdings" panose="05000000000000000000" pitchFamily="2" charset="2"/>
              </a:rPr>
              <a:t>As discussed in one of the earlier exercises:</a:t>
            </a:r>
          </a:p>
          <a:p>
            <a:pPr lvl="1"/>
            <a:r>
              <a:rPr lang="en-US" sz="2800" dirty="0">
                <a:sym typeface="Wingdings" panose="05000000000000000000" pitchFamily="2" charset="2"/>
              </a:rPr>
              <a:t>Ecological Footprint varies by</a:t>
            </a:r>
          </a:p>
          <a:p>
            <a:pPr lvl="2"/>
            <a:r>
              <a:rPr lang="en-US" sz="2800" dirty="0"/>
              <a:t>Countries</a:t>
            </a:r>
          </a:p>
          <a:p>
            <a:pPr lvl="2"/>
            <a:r>
              <a:rPr lang="en-US" sz="2800" dirty="0"/>
              <a:t>Location with a country</a:t>
            </a:r>
          </a:p>
          <a:p>
            <a:pPr lvl="2"/>
            <a:r>
              <a:rPr lang="en-US" sz="2800" dirty="0"/>
              <a:t>People (individuals and social groups)</a:t>
            </a:r>
          </a:p>
          <a:p>
            <a:pPr lvl="1"/>
            <a:r>
              <a:rPr lang="en-US" sz="2800" dirty="0"/>
              <a:t>Environmental Justice is required</a:t>
            </a:r>
          </a:p>
          <a:p>
            <a:r>
              <a:rPr lang="en-US" sz="2800" dirty="0"/>
              <a:t>Therefore, WEF was expanded to WEFE to include “</a:t>
            </a:r>
            <a:r>
              <a:rPr lang="en-US" sz="2800" b="1" dirty="0">
                <a:solidFill>
                  <a:schemeClr val="accent5"/>
                </a:solidFill>
              </a:rPr>
              <a:t>Ecosystem/Environment</a:t>
            </a:r>
            <a:r>
              <a:rPr lang="en-US" sz="2800" dirty="0"/>
              <a:t>” in the discussion of the resource Nexus.</a:t>
            </a:r>
          </a:p>
        </p:txBody>
      </p:sp>
    </p:spTree>
    <p:extLst>
      <p:ext uri="{BB962C8B-B14F-4D97-AF65-F5344CB8AC3E}">
        <p14:creationId xmlns:p14="http://schemas.microsoft.com/office/powerpoint/2010/main" val="17152886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a:latin typeface="Tw Cen MT"/>
                <a:cs typeface="Arial"/>
              </a:rPr>
              <a:t>1.3 WEFE Nexus | Principles</a:t>
            </a:r>
          </a:p>
        </p:txBody>
      </p:sp>
      <p:grpSp>
        <p:nvGrpSpPr>
          <p:cNvPr id="4" name="Group 3">
            <a:extLst>
              <a:ext uri="{FF2B5EF4-FFF2-40B4-BE49-F238E27FC236}">
                <a16:creationId xmlns:a16="http://schemas.microsoft.com/office/drawing/2014/main" id="{D1A1A7D3-BD72-69F5-0458-1B37D577BF72}"/>
              </a:ext>
            </a:extLst>
          </p:cNvPr>
          <p:cNvGrpSpPr/>
          <p:nvPr/>
        </p:nvGrpSpPr>
        <p:grpSpPr>
          <a:xfrm>
            <a:off x="531222" y="736737"/>
            <a:ext cx="3657601" cy="5541806"/>
            <a:chOff x="531222" y="736737"/>
            <a:chExt cx="3657601" cy="5541806"/>
          </a:xfrm>
        </p:grpSpPr>
        <p:sp>
          <p:nvSpPr>
            <p:cNvPr id="5" name="Freeform 4"/>
            <p:cNvSpPr/>
            <p:nvPr/>
          </p:nvSpPr>
          <p:spPr>
            <a:xfrm>
              <a:off x="531223" y="736737"/>
              <a:ext cx="3657600" cy="1326141"/>
            </a:xfrm>
            <a:custGeom>
              <a:avLst/>
              <a:gdLst>
                <a:gd name="connsiteX0" fmla="*/ 0 w 3553961"/>
                <a:gd name="connsiteY0" fmla="*/ 0 h 1101465"/>
                <a:gd name="connsiteX1" fmla="*/ 3553961 w 3553961"/>
                <a:gd name="connsiteY1" fmla="*/ 0 h 1101465"/>
                <a:gd name="connsiteX2" fmla="*/ 3553961 w 3553961"/>
                <a:gd name="connsiteY2" fmla="*/ 1101465 h 1101465"/>
                <a:gd name="connsiteX3" fmla="*/ 0 w 3553961"/>
                <a:gd name="connsiteY3" fmla="*/ 1101465 h 1101465"/>
                <a:gd name="connsiteX4" fmla="*/ 0 w 3553961"/>
                <a:gd name="connsiteY4" fmla="*/ 0 h 1101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1101465">
                  <a:moveTo>
                    <a:pt x="0" y="0"/>
                  </a:moveTo>
                  <a:lnTo>
                    <a:pt x="3553961" y="0"/>
                  </a:lnTo>
                  <a:lnTo>
                    <a:pt x="3553961" y="1101465"/>
                  </a:lnTo>
                  <a:lnTo>
                    <a:pt x="0" y="1101465"/>
                  </a:lnTo>
                  <a:lnTo>
                    <a:pt x="0" y="0"/>
                  </a:lnTo>
                  <a:close/>
                </a:path>
              </a:pathLst>
            </a:custGeom>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600" kern="1200" dirty="0">
                  <a:latin typeface="Calibri"/>
                  <a:ea typeface="Calibri"/>
                  <a:cs typeface="Calibri"/>
                </a:rPr>
                <a:t>Investing to sustain </a:t>
              </a:r>
              <a:r>
                <a:rPr lang="en-US" sz="2600" dirty="0">
                  <a:latin typeface="Calibri"/>
                  <a:ea typeface="Calibri"/>
                  <a:cs typeface="Calibri"/>
                </a:rPr>
                <a:t>e</a:t>
              </a:r>
              <a:r>
                <a:rPr lang="en-US" sz="2600" kern="1200" dirty="0">
                  <a:latin typeface="Calibri"/>
                  <a:ea typeface="Calibri"/>
                  <a:cs typeface="Calibri"/>
                </a:rPr>
                <a:t>cosystem </a:t>
              </a:r>
              <a:r>
                <a:rPr lang="en-US" sz="2600" dirty="0">
                  <a:latin typeface="Calibri"/>
                  <a:ea typeface="Calibri"/>
                  <a:cs typeface="Calibri"/>
                </a:rPr>
                <a:t>s</a:t>
              </a:r>
              <a:r>
                <a:rPr lang="en-US" sz="2600" kern="1200" dirty="0">
                  <a:latin typeface="Calibri"/>
                  <a:ea typeface="Calibri"/>
                  <a:cs typeface="Calibri"/>
                </a:rPr>
                <a:t>ervices</a:t>
              </a:r>
            </a:p>
          </p:txBody>
        </p:sp>
        <p:sp>
          <p:nvSpPr>
            <p:cNvPr id="6" name="Freeform 5"/>
            <p:cNvSpPr/>
            <p:nvPr/>
          </p:nvSpPr>
          <p:spPr>
            <a:xfrm>
              <a:off x="531222" y="2052441"/>
              <a:ext cx="3657600" cy="4226102"/>
            </a:xfrm>
            <a:custGeom>
              <a:avLst/>
              <a:gdLst>
                <a:gd name="connsiteX0" fmla="*/ 0 w 3553961"/>
                <a:gd name="connsiteY0" fmla="*/ 0 h 3170474"/>
                <a:gd name="connsiteX1" fmla="*/ 3553961 w 3553961"/>
                <a:gd name="connsiteY1" fmla="*/ 0 h 3170474"/>
                <a:gd name="connsiteX2" fmla="*/ 3553961 w 3553961"/>
                <a:gd name="connsiteY2" fmla="*/ 3170474 h 3170474"/>
                <a:gd name="connsiteX3" fmla="*/ 0 w 3553961"/>
                <a:gd name="connsiteY3" fmla="*/ 3170474 h 3170474"/>
                <a:gd name="connsiteX4" fmla="*/ 0 w 3553961"/>
                <a:gd name="connsiteY4" fmla="*/ 0 h 3170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170474">
                  <a:moveTo>
                    <a:pt x="0" y="0"/>
                  </a:moveTo>
                  <a:lnTo>
                    <a:pt x="3553961" y="0"/>
                  </a:lnTo>
                  <a:lnTo>
                    <a:pt x="3553961" y="3170474"/>
                  </a:lnTo>
                  <a:lnTo>
                    <a:pt x="0" y="3170474"/>
                  </a:lnTo>
                  <a:lnTo>
                    <a:pt x="0" y="0"/>
                  </a:lnTo>
                  <a:close/>
                </a:path>
              </a:pathLst>
            </a:custGeom>
            <a:ln>
              <a:no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17348" tIns="117348" rIns="156464" bIns="176022" numCol="1" spcCol="1270" anchor="t" anchorCtr="0">
              <a:noAutofit/>
            </a:bodyPr>
            <a:lstStyle/>
            <a:p>
              <a:pPr marL="228600" lvl="1" indent="-228600" defTabSz="977900">
                <a:lnSpc>
                  <a:spcPct val="90000"/>
                </a:lnSpc>
                <a:spcBef>
                  <a:spcPct val="0"/>
                </a:spcBef>
                <a:spcAft>
                  <a:spcPct val="15000"/>
                </a:spcAft>
                <a:buChar char="••"/>
              </a:pPr>
              <a:r>
                <a:rPr lang="en-US" sz="2400" dirty="0">
                  <a:latin typeface="Calibri"/>
                  <a:ea typeface="Calibri"/>
                  <a:cs typeface="Calibri"/>
                </a:rPr>
                <a:t>Investment in terrestrial as well as aquatic ecosystems and wetlands </a:t>
              </a:r>
            </a:p>
            <a:p>
              <a:pPr marL="228600" lvl="1" indent="-228600" defTabSz="977900">
                <a:lnSpc>
                  <a:spcPct val="90000"/>
                </a:lnSpc>
                <a:spcBef>
                  <a:spcPct val="0"/>
                </a:spcBef>
                <a:spcAft>
                  <a:spcPct val="15000"/>
                </a:spcAft>
                <a:buChar char="••"/>
              </a:pPr>
              <a:r>
                <a:rPr lang="en-US" sz="2400" dirty="0">
                  <a:latin typeface="Calibri"/>
                  <a:ea typeface="Calibri"/>
                  <a:cs typeface="Calibri"/>
                </a:rPr>
                <a:t>Higher priority given to the water requirements (‘</a:t>
              </a:r>
              <a:r>
                <a:rPr lang="en-US" sz="2400" b="1" dirty="0">
                  <a:solidFill>
                    <a:schemeClr val="accent2"/>
                  </a:solidFill>
                  <a:latin typeface="Calibri"/>
                  <a:ea typeface="Calibri"/>
                  <a:cs typeface="Calibri"/>
                </a:rPr>
                <a:t>environmental flow</a:t>
              </a:r>
              <a:r>
                <a:rPr lang="en-US" sz="2400" dirty="0">
                  <a:latin typeface="Calibri"/>
                  <a:ea typeface="Calibri"/>
                  <a:cs typeface="Calibri"/>
                </a:rPr>
                <a:t>’) of these aquatic systems</a:t>
              </a:r>
              <a:endParaRPr lang="en-US" sz="2400" kern="1200" dirty="0">
                <a:latin typeface="Calibri"/>
                <a:ea typeface="Calibri"/>
                <a:cs typeface="Calibri"/>
              </a:endParaRPr>
            </a:p>
          </p:txBody>
        </p:sp>
      </p:grpSp>
      <p:grpSp>
        <p:nvGrpSpPr>
          <p:cNvPr id="11" name="Group 10">
            <a:extLst>
              <a:ext uri="{FF2B5EF4-FFF2-40B4-BE49-F238E27FC236}">
                <a16:creationId xmlns:a16="http://schemas.microsoft.com/office/drawing/2014/main" id="{7C42F928-EFB6-5938-C3CF-DCCBDE78D2D1}"/>
              </a:ext>
            </a:extLst>
          </p:cNvPr>
          <p:cNvGrpSpPr/>
          <p:nvPr/>
        </p:nvGrpSpPr>
        <p:grpSpPr>
          <a:xfrm>
            <a:off x="4430570" y="736734"/>
            <a:ext cx="3657601" cy="5541806"/>
            <a:chOff x="4278404" y="736737"/>
            <a:chExt cx="3657601" cy="5541806"/>
          </a:xfrm>
        </p:grpSpPr>
        <p:sp>
          <p:nvSpPr>
            <p:cNvPr id="7" name="Freeform 6"/>
            <p:cNvSpPr/>
            <p:nvPr/>
          </p:nvSpPr>
          <p:spPr>
            <a:xfrm>
              <a:off x="4278405" y="736737"/>
              <a:ext cx="3657600" cy="1326141"/>
            </a:xfrm>
            <a:custGeom>
              <a:avLst/>
              <a:gdLst>
                <a:gd name="connsiteX0" fmla="*/ 0 w 3553961"/>
                <a:gd name="connsiteY0" fmla="*/ 0 h 1101465"/>
                <a:gd name="connsiteX1" fmla="*/ 3553961 w 3553961"/>
                <a:gd name="connsiteY1" fmla="*/ 0 h 1101465"/>
                <a:gd name="connsiteX2" fmla="*/ 3553961 w 3553961"/>
                <a:gd name="connsiteY2" fmla="*/ 1101465 h 1101465"/>
                <a:gd name="connsiteX3" fmla="*/ 0 w 3553961"/>
                <a:gd name="connsiteY3" fmla="*/ 1101465 h 1101465"/>
                <a:gd name="connsiteX4" fmla="*/ 0 w 3553961"/>
                <a:gd name="connsiteY4" fmla="*/ 0 h 1101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1101465">
                  <a:moveTo>
                    <a:pt x="0" y="0"/>
                  </a:moveTo>
                  <a:lnTo>
                    <a:pt x="3553961" y="0"/>
                  </a:lnTo>
                  <a:lnTo>
                    <a:pt x="3553961" y="1101465"/>
                  </a:lnTo>
                  <a:lnTo>
                    <a:pt x="0" y="1101465"/>
                  </a:lnTo>
                  <a:lnTo>
                    <a:pt x="0" y="0"/>
                  </a:lnTo>
                  <a:close/>
                </a:path>
              </a:pathLst>
            </a:custGeom>
            <a:solidFill>
              <a:schemeClr val="accent3"/>
            </a:solidFill>
            <a:ln>
              <a:noFill/>
            </a:ln>
          </p:spPr>
          <p:style>
            <a:lnRef idx="2">
              <a:schemeClr val="accent2">
                <a:hueOff val="-727682"/>
                <a:satOff val="-41964"/>
                <a:lumOff val="4314"/>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600" kern="1200" dirty="0">
                  <a:latin typeface="Calibri"/>
                  <a:ea typeface="Calibri"/>
                  <a:cs typeface="Calibri"/>
                </a:rPr>
                <a:t>Creating more </a:t>
              </a:r>
              <a:r>
                <a:rPr lang="en-US" sz="2600" dirty="0">
                  <a:latin typeface="Calibri"/>
                  <a:ea typeface="Calibri"/>
                  <a:cs typeface="Calibri"/>
                </a:rPr>
                <a:t>w</a:t>
              </a:r>
              <a:r>
                <a:rPr lang="en-US" sz="2600" kern="1200" dirty="0">
                  <a:latin typeface="Calibri"/>
                  <a:ea typeface="Calibri"/>
                  <a:cs typeface="Calibri"/>
                </a:rPr>
                <a:t>ith </a:t>
              </a:r>
              <a:r>
                <a:rPr lang="en-US" sz="2600" dirty="0">
                  <a:latin typeface="Calibri"/>
                  <a:ea typeface="Calibri"/>
                  <a:cs typeface="Calibri"/>
                </a:rPr>
                <a:t>l</a:t>
              </a:r>
              <a:r>
                <a:rPr lang="en-US" sz="2600" kern="1200" dirty="0">
                  <a:latin typeface="Calibri"/>
                  <a:ea typeface="Calibri"/>
                  <a:cs typeface="Calibri"/>
                </a:rPr>
                <a:t>ess </a:t>
              </a:r>
              <a:r>
                <a:rPr lang="en-US" sz="2600" dirty="0">
                  <a:latin typeface="Calibri"/>
                  <a:ea typeface="Calibri"/>
                  <a:cs typeface="Calibri"/>
                </a:rPr>
                <a:t>(</a:t>
              </a:r>
              <a:r>
                <a:rPr lang="en-US" sz="2600" kern="1200" dirty="0">
                  <a:latin typeface="Calibri"/>
                  <a:ea typeface="Calibri"/>
                  <a:cs typeface="Calibri"/>
                </a:rPr>
                <a:t>Resource </a:t>
              </a:r>
              <a:r>
                <a:rPr lang="en-US" sz="2600" dirty="0">
                  <a:latin typeface="Calibri"/>
                  <a:ea typeface="Calibri"/>
                  <a:cs typeface="Calibri"/>
                </a:rPr>
                <a:t>u</a:t>
              </a:r>
              <a:r>
                <a:rPr lang="en-US" sz="2600" kern="1200" dirty="0">
                  <a:latin typeface="Calibri"/>
                  <a:ea typeface="Calibri"/>
                  <a:cs typeface="Calibri"/>
                </a:rPr>
                <a:t>se </a:t>
              </a:r>
              <a:r>
                <a:rPr lang="en-US" sz="2600" b="1" u="sng" dirty="0">
                  <a:latin typeface="Calibri"/>
                  <a:ea typeface="Calibri"/>
                  <a:cs typeface="Calibri"/>
                </a:rPr>
                <a:t>e</a:t>
              </a:r>
              <a:r>
                <a:rPr lang="en-US" sz="2600" b="1" u="sng" kern="1200" dirty="0">
                  <a:latin typeface="Calibri"/>
                  <a:ea typeface="Calibri"/>
                  <a:cs typeface="Calibri"/>
                </a:rPr>
                <a:t>fficiency</a:t>
              </a:r>
              <a:r>
                <a:rPr lang="en-US" sz="2600" b="1" u="sng" dirty="0">
                  <a:latin typeface="Calibri"/>
                  <a:ea typeface="Calibri"/>
                  <a:cs typeface="Calibri"/>
                </a:rPr>
                <a:t>)</a:t>
              </a:r>
              <a:endParaRPr lang="en-US" sz="2600" kern="1200" dirty="0">
                <a:latin typeface="Calibri"/>
                <a:ea typeface="Calibri"/>
                <a:cs typeface="Calibri"/>
              </a:endParaRPr>
            </a:p>
          </p:txBody>
        </p:sp>
        <p:sp>
          <p:nvSpPr>
            <p:cNvPr id="8" name="Freeform 7"/>
            <p:cNvSpPr/>
            <p:nvPr/>
          </p:nvSpPr>
          <p:spPr>
            <a:xfrm>
              <a:off x="4278404" y="2052441"/>
              <a:ext cx="3657600" cy="4226102"/>
            </a:xfrm>
            <a:custGeom>
              <a:avLst/>
              <a:gdLst>
                <a:gd name="connsiteX0" fmla="*/ 0 w 3553961"/>
                <a:gd name="connsiteY0" fmla="*/ 0 h 3170474"/>
                <a:gd name="connsiteX1" fmla="*/ 3553961 w 3553961"/>
                <a:gd name="connsiteY1" fmla="*/ 0 h 3170474"/>
                <a:gd name="connsiteX2" fmla="*/ 3553961 w 3553961"/>
                <a:gd name="connsiteY2" fmla="*/ 3170474 h 3170474"/>
                <a:gd name="connsiteX3" fmla="*/ 0 w 3553961"/>
                <a:gd name="connsiteY3" fmla="*/ 3170474 h 3170474"/>
                <a:gd name="connsiteX4" fmla="*/ 0 w 3553961"/>
                <a:gd name="connsiteY4" fmla="*/ 0 h 3170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170474">
                  <a:moveTo>
                    <a:pt x="0" y="0"/>
                  </a:moveTo>
                  <a:lnTo>
                    <a:pt x="3553961" y="0"/>
                  </a:lnTo>
                  <a:lnTo>
                    <a:pt x="3553961" y="3170474"/>
                  </a:lnTo>
                  <a:lnTo>
                    <a:pt x="0" y="3170474"/>
                  </a:lnTo>
                  <a:lnTo>
                    <a:pt x="0" y="0"/>
                  </a:lnTo>
                  <a:close/>
                </a:path>
              </a:pathLst>
            </a:custGeom>
            <a:solidFill>
              <a:schemeClr val="accent3">
                <a:lumMod val="20000"/>
                <a:lumOff val="80000"/>
                <a:alpha val="90000"/>
              </a:schemeClr>
            </a:solidFill>
            <a:ln>
              <a:noFill/>
            </a:ln>
          </p:spPr>
          <p:style>
            <a:lnRef idx="2">
              <a:schemeClr val="accent2">
                <a:tint val="40000"/>
                <a:alpha val="90000"/>
                <a:hueOff val="-424613"/>
                <a:satOff val="-37673"/>
                <a:lumOff val="-385"/>
                <a:alphaOff val="0"/>
              </a:schemeClr>
            </a:lnRef>
            <a:fillRef idx="1">
              <a:schemeClr val="accent2">
                <a:tint val="40000"/>
                <a:alpha val="90000"/>
                <a:hueOff val="-424613"/>
                <a:satOff val="-37673"/>
                <a:lumOff val="-385"/>
                <a:alphaOff val="0"/>
              </a:schemeClr>
            </a:fillRef>
            <a:effectRef idx="0">
              <a:schemeClr val="accent2">
                <a:tint val="40000"/>
                <a:alpha val="90000"/>
                <a:hueOff val="-424613"/>
                <a:satOff val="-37673"/>
                <a:lumOff val="-385"/>
                <a:alphaOff val="0"/>
              </a:schemeClr>
            </a:effectRef>
            <a:fontRef idx="minor">
              <a:schemeClr val="dk1">
                <a:hueOff val="0"/>
                <a:satOff val="0"/>
                <a:lumOff val="0"/>
                <a:alphaOff val="0"/>
              </a:schemeClr>
            </a:fontRef>
          </p:style>
          <p:txBody>
            <a:bodyPr spcFirstLastPara="0" vert="horz" wrap="square" lIns="117348" tIns="117348" rIns="156464" bIns="176022" numCol="1" spcCol="1270" anchor="t" anchorCtr="0">
              <a:noAutofit/>
            </a:bodyPr>
            <a:lstStyle/>
            <a:p>
              <a:pPr marL="228600" lvl="1" indent="-228600" defTabSz="977900">
                <a:lnSpc>
                  <a:spcPct val="90000"/>
                </a:lnSpc>
                <a:spcBef>
                  <a:spcPct val="0"/>
                </a:spcBef>
                <a:spcAft>
                  <a:spcPct val="15000"/>
                </a:spcAft>
                <a:buFontTx/>
                <a:buChar char="••"/>
              </a:pPr>
              <a:r>
                <a:rPr lang="en-US" sz="2400" dirty="0">
                  <a:latin typeface="Calibri"/>
                  <a:ea typeface="Calibri"/>
                  <a:cs typeface="Calibri"/>
                </a:rPr>
                <a:t>Interventions that increase water or land productivity while minimizing negatives impact on energy productivity (&amp; emissions)</a:t>
              </a:r>
            </a:p>
            <a:p>
              <a:pPr marL="228600" lvl="1" indent="-228600" defTabSz="977900">
                <a:lnSpc>
                  <a:spcPct val="90000"/>
                </a:lnSpc>
                <a:spcBef>
                  <a:spcPct val="0"/>
                </a:spcBef>
                <a:spcAft>
                  <a:spcPct val="15000"/>
                </a:spcAft>
                <a:buFontTx/>
                <a:buChar char="••"/>
              </a:pPr>
              <a:r>
                <a:rPr lang="en-US" sz="2400" b="1" dirty="0">
                  <a:solidFill>
                    <a:schemeClr val="accent3"/>
                  </a:solidFill>
                  <a:latin typeface="Calibri"/>
                  <a:ea typeface="Calibri"/>
                  <a:cs typeface="Calibri"/>
                </a:rPr>
                <a:t>Increase</a:t>
              </a:r>
              <a:r>
                <a:rPr lang="en-US" sz="2400" dirty="0">
                  <a:latin typeface="Calibri"/>
                  <a:ea typeface="Calibri"/>
                  <a:cs typeface="Calibri"/>
                </a:rPr>
                <a:t> overall </a:t>
              </a:r>
              <a:r>
                <a:rPr lang="en-US" sz="2400" b="1" dirty="0">
                  <a:solidFill>
                    <a:schemeClr val="accent3"/>
                  </a:solidFill>
                  <a:latin typeface="Calibri"/>
                  <a:ea typeface="Calibri"/>
                  <a:cs typeface="Calibri"/>
                </a:rPr>
                <a:t>resource-use efficiency</a:t>
              </a:r>
              <a:r>
                <a:rPr lang="en-US" sz="2400" dirty="0">
                  <a:solidFill>
                    <a:schemeClr val="accent3"/>
                  </a:solidFill>
                  <a:latin typeface="Calibri"/>
                  <a:ea typeface="Calibri"/>
                  <a:cs typeface="Calibri"/>
                </a:rPr>
                <a:t> </a:t>
              </a:r>
              <a:r>
                <a:rPr lang="en-US" sz="2400" dirty="0">
                  <a:latin typeface="Calibri"/>
                  <a:ea typeface="Calibri"/>
                  <a:cs typeface="Calibri"/>
                </a:rPr>
                <a:t>by maximizing synergies and minimizing trade-offs</a:t>
              </a:r>
            </a:p>
            <a:p>
              <a:pPr marL="228600" lvl="1" indent="-228600" defTabSz="977900">
                <a:lnSpc>
                  <a:spcPct val="90000"/>
                </a:lnSpc>
                <a:spcBef>
                  <a:spcPct val="0"/>
                </a:spcBef>
                <a:spcAft>
                  <a:spcPct val="15000"/>
                </a:spcAft>
                <a:buChar char="••"/>
              </a:pPr>
              <a:endParaRPr lang="en-US" sz="2400" kern="1200" dirty="0">
                <a:latin typeface="Calibri"/>
                <a:ea typeface="Calibri"/>
                <a:cs typeface="Calibri"/>
              </a:endParaRPr>
            </a:p>
          </p:txBody>
        </p:sp>
      </p:grpSp>
      <p:grpSp>
        <p:nvGrpSpPr>
          <p:cNvPr id="12" name="Group 11">
            <a:extLst>
              <a:ext uri="{FF2B5EF4-FFF2-40B4-BE49-F238E27FC236}">
                <a16:creationId xmlns:a16="http://schemas.microsoft.com/office/drawing/2014/main" id="{8CFBCF1D-1E1E-85DC-0F2F-D03F0DD6F932}"/>
              </a:ext>
            </a:extLst>
          </p:cNvPr>
          <p:cNvGrpSpPr/>
          <p:nvPr/>
        </p:nvGrpSpPr>
        <p:grpSpPr>
          <a:xfrm>
            <a:off x="8329921" y="736737"/>
            <a:ext cx="3657601" cy="5541803"/>
            <a:chOff x="8329921" y="736737"/>
            <a:chExt cx="3657601" cy="5541803"/>
          </a:xfrm>
        </p:grpSpPr>
        <p:sp>
          <p:nvSpPr>
            <p:cNvPr id="9" name="Freeform 8"/>
            <p:cNvSpPr/>
            <p:nvPr/>
          </p:nvSpPr>
          <p:spPr>
            <a:xfrm>
              <a:off x="8329922" y="736737"/>
              <a:ext cx="3657600" cy="1326141"/>
            </a:xfrm>
            <a:custGeom>
              <a:avLst/>
              <a:gdLst>
                <a:gd name="connsiteX0" fmla="*/ 0 w 3553961"/>
                <a:gd name="connsiteY0" fmla="*/ 0 h 1101465"/>
                <a:gd name="connsiteX1" fmla="*/ 3553961 w 3553961"/>
                <a:gd name="connsiteY1" fmla="*/ 0 h 1101465"/>
                <a:gd name="connsiteX2" fmla="*/ 3553961 w 3553961"/>
                <a:gd name="connsiteY2" fmla="*/ 1101465 h 1101465"/>
                <a:gd name="connsiteX3" fmla="*/ 0 w 3553961"/>
                <a:gd name="connsiteY3" fmla="*/ 1101465 h 1101465"/>
                <a:gd name="connsiteX4" fmla="*/ 0 w 3553961"/>
                <a:gd name="connsiteY4" fmla="*/ 0 h 1101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1101465">
                  <a:moveTo>
                    <a:pt x="0" y="0"/>
                  </a:moveTo>
                  <a:lnTo>
                    <a:pt x="3553961" y="0"/>
                  </a:lnTo>
                  <a:lnTo>
                    <a:pt x="3553961" y="1101465"/>
                  </a:lnTo>
                  <a:lnTo>
                    <a:pt x="0" y="1101465"/>
                  </a:lnTo>
                  <a:lnTo>
                    <a:pt x="0" y="0"/>
                  </a:lnTo>
                  <a:close/>
                </a:path>
              </a:pathLst>
            </a:custGeom>
            <a:solidFill>
              <a:schemeClr val="accent1"/>
            </a:solidFill>
            <a:ln>
              <a:noFill/>
            </a:ln>
          </p:spPr>
          <p:style>
            <a:lnRef idx="2">
              <a:schemeClr val="accent2">
                <a:hueOff val="-1455363"/>
                <a:satOff val="-83928"/>
                <a:lumOff val="8628"/>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600" kern="1200" dirty="0">
                  <a:latin typeface="Calibri"/>
                  <a:ea typeface="Calibri"/>
                  <a:cs typeface="Calibri"/>
                </a:rPr>
                <a:t>Accelerating access, integrating the </a:t>
              </a:r>
              <a:r>
                <a:rPr lang="en-US" sz="2600" dirty="0">
                  <a:latin typeface="Calibri"/>
                  <a:ea typeface="Calibri"/>
                  <a:cs typeface="Calibri"/>
                </a:rPr>
                <a:t>p</a:t>
              </a:r>
              <a:r>
                <a:rPr lang="en-US" sz="2600" kern="1200" dirty="0">
                  <a:latin typeface="Calibri"/>
                  <a:ea typeface="Calibri"/>
                  <a:cs typeface="Calibri"/>
                </a:rPr>
                <a:t>oorest</a:t>
              </a:r>
            </a:p>
          </p:txBody>
        </p:sp>
        <p:sp>
          <p:nvSpPr>
            <p:cNvPr id="10" name="Freeform 9"/>
            <p:cNvSpPr/>
            <p:nvPr/>
          </p:nvSpPr>
          <p:spPr>
            <a:xfrm>
              <a:off x="8329921" y="2052438"/>
              <a:ext cx="3657600" cy="4226102"/>
            </a:xfrm>
            <a:custGeom>
              <a:avLst/>
              <a:gdLst>
                <a:gd name="connsiteX0" fmla="*/ 0 w 3553961"/>
                <a:gd name="connsiteY0" fmla="*/ 0 h 3170474"/>
                <a:gd name="connsiteX1" fmla="*/ 3553961 w 3553961"/>
                <a:gd name="connsiteY1" fmla="*/ 0 h 3170474"/>
                <a:gd name="connsiteX2" fmla="*/ 3553961 w 3553961"/>
                <a:gd name="connsiteY2" fmla="*/ 3170474 h 3170474"/>
                <a:gd name="connsiteX3" fmla="*/ 0 w 3553961"/>
                <a:gd name="connsiteY3" fmla="*/ 3170474 h 3170474"/>
                <a:gd name="connsiteX4" fmla="*/ 0 w 3553961"/>
                <a:gd name="connsiteY4" fmla="*/ 0 h 3170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170474">
                  <a:moveTo>
                    <a:pt x="0" y="0"/>
                  </a:moveTo>
                  <a:lnTo>
                    <a:pt x="3553961" y="0"/>
                  </a:lnTo>
                  <a:lnTo>
                    <a:pt x="3553961" y="3170474"/>
                  </a:lnTo>
                  <a:lnTo>
                    <a:pt x="0" y="3170474"/>
                  </a:lnTo>
                  <a:lnTo>
                    <a:pt x="0" y="0"/>
                  </a:lnTo>
                  <a:close/>
                </a:path>
              </a:pathLst>
            </a:custGeom>
            <a:solidFill>
              <a:schemeClr val="accent1">
                <a:lumMod val="20000"/>
                <a:lumOff val="80000"/>
                <a:alpha val="90000"/>
              </a:schemeClr>
            </a:solidFill>
            <a:ln>
              <a:noFill/>
            </a:ln>
          </p:spPr>
          <p:style>
            <a:lnRef idx="2">
              <a:schemeClr val="accent2">
                <a:tint val="40000"/>
                <a:alpha val="90000"/>
                <a:hueOff val="-849226"/>
                <a:satOff val="-75346"/>
                <a:lumOff val="-769"/>
                <a:alphaOff val="0"/>
              </a:schemeClr>
            </a:lnRef>
            <a:fillRef idx="1">
              <a:schemeClr val="accent2">
                <a:tint val="40000"/>
                <a:alpha val="90000"/>
                <a:hueOff val="-849226"/>
                <a:satOff val="-75346"/>
                <a:lumOff val="-769"/>
                <a:alphaOff val="0"/>
              </a:schemeClr>
            </a:fillRef>
            <a:effectRef idx="0">
              <a:schemeClr val="accent2">
                <a:tint val="40000"/>
                <a:alpha val="90000"/>
                <a:hueOff val="-849226"/>
                <a:satOff val="-75346"/>
                <a:lumOff val="-769"/>
                <a:alphaOff val="0"/>
              </a:schemeClr>
            </a:effectRef>
            <a:fontRef idx="minor">
              <a:schemeClr val="dk1">
                <a:hueOff val="0"/>
                <a:satOff val="0"/>
                <a:lumOff val="0"/>
                <a:alphaOff val="0"/>
              </a:schemeClr>
            </a:fontRef>
          </p:style>
          <p:txBody>
            <a:bodyPr spcFirstLastPara="0" vert="horz" wrap="square" lIns="117348" tIns="117348" rIns="156464" bIns="176022" numCol="1" spcCol="1270" anchor="t" anchorCtr="0">
              <a:noAutofit/>
            </a:bodyPr>
            <a:lstStyle/>
            <a:p>
              <a:pPr marL="228600" lvl="1" indent="-228600" defTabSz="977900">
                <a:lnSpc>
                  <a:spcPct val="90000"/>
                </a:lnSpc>
                <a:spcBef>
                  <a:spcPct val="0"/>
                </a:spcBef>
                <a:spcAft>
                  <a:spcPct val="15000"/>
                </a:spcAft>
                <a:buChar char="••"/>
              </a:pPr>
              <a:r>
                <a:rPr lang="en-US" sz="2400" dirty="0">
                  <a:latin typeface="Calibri"/>
                  <a:ea typeface="Calibri"/>
                  <a:cs typeface="Calibri"/>
                </a:rPr>
                <a:t>Nexus solutions should accelerate </a:t>
              </a:r>
              <a:r>
                <a:rPr lang="en-US" sz="2400" b="1" dirty="0">
                  <a:solidFill>
                    <a:schemeClr val="accent1"/>
                  </a:solidFill>
                  <a:latin typeface="Calibri"/>
                  <a:ea typeface="Calibri"/>
                  <a:cs typeface="Calibri"/>
                </a:rPr>
                <a:t>equitable access and benefits</a:t>
              </a:r>
              <a:r>
                <a:rPr lang="en-US" sz="2400" dirty="0">
                  <a:solidFill>
                    <a:schemeClr val="accent1"/>
                  </a:solidFill>
                  <a:latin typeface="Calibri"/>
                  <a:ea typeface="Calibri"/>
                  <a:cs typeface="Calibri"/>
                </a:rPr>
                <a:t> </a:t>
              </a:r>
              <a:r>
                <a:rPr lang="en-US" sz="2400" dirty="0">
                  <a:latin typeface="Calibri"/>
                  <a:ea typeface="Calibri"/>
                  <a:cs typeface="Calibri"/>
                </a:rPr>
                <a:t>for the poor</a:t>
              </a:r>
            </a:p>
            <a:p>
              <a:pPr marL="228600" lvl="1" indent="-228600" defTabSz="977900">
                <a:lnSpc>
                  <a:spcPct val="90000"/>
                </a:lnSpc>
                <a:spcBef>
                  <a:spcPct val="0"/>
                </a:spcBef>
                <a:spcAft>
                  <a:spcPct val="15000"/>
                </a:spcAft>
                <a:buChar char="••"/>
              </a:pPr>
              <a:r>
                <a:rPr lang="en-US" sz="2400" dirty="0">
                  <a:latin typeface="Calibri"/>
                  <a:ea typeface="Calibri"/>
                  <a:cs typeface="Calibri"/>
                </a:rPr>
                <a:t>This creates high rates of return in terms of development and environmental sustainability</a:t>
              </a:r>
            </a:p>
          </p:txBody>
        </p:sp>
      </p:grpSp>
    </p:spTree>
    <p:extLst>
      <p:ext uri="{BB962C8B-B14F-4D97-AF65-F5344CB8AC3E}">
        <p14:creationId xmlns:p14="http://schemas.microsoft.com/office/powerpoint/2010/main" val="26967900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8E54-CD70-4AB5-9C2D-821A5AC82007}"/>
              </a:ext>
            </a:extLst>
          </p:cNvPr>
          <p:cNvSpPr>
            <a:spLocks noGrp="1"/>
          </p:cNvSpPr>
          <p:nvPr>
            <p:ph type="title"/>
          </p:nvPr>
        </p:nvSpPr>
        <p:spPr/>
        <p:txBody>
          <a:bodyPr>
            <a:normAutofit fontScale="90000"/>
          </a:bodyPr>
          <a:lstStyle/>
          <a:p>
            <a:r>
              <a:rPr lang="en-US">
                <a:latin typeface="Tw Cen MT"/>
                <a:cs typeface="Arial"/>
              </a:rPr>
              <a:t>1.3 WEFE Nexus | Principles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738055" y="635726"/>
            <a:ext cx="10317480" cy="5295900"/>
          </a:xfrm>
        </p:spPr>
      </p:pic>
      <p:sp>
        <p:nvSpPr>
          <p:cNvPr id="5" name="Rectangle 4"/>
          <p:cNvSpPr/>
          <p:nvPr/>
        </p:nvSpPr>
        <p:spPr>
          <a:xfrm>
            <a:off x="405115" y="5916200"/>
            <a:ext cx="11377913" cy="615553"/>
          </a:xfrm>
          <a:prstGeom prst="rect">
            <a:avLst/>
          </a:prstGeom>
        </p:spPr>
        <p:txBody>
          <a:bodyPr wrap="square">
            <a:spAutoFit/>
          </a:bodyPr>
          <a:lstStyle/>
          <a:p>
            <a:pPr algn="ctr"/>
            <a:r>
              <a:rPr lang="en-US" sz="1700">
                <a:latin typeface="Tw Cen MT" panose="020B0602020104020603" pitchFamily="34" charset="0"/>
                <a:cs typeface="Arial" panose="020B0604020202020204" pitchFamily="34" charset="0"/>
              </a:rPr>
              <a:t>Figure: Concept of WEFE Nexus and its benefits</a:t>
            </a:r>
          </a:p>
          <a:p>
            <a:pPr algn="ctr"/>
            <a:r>
              <a:rPr lang="en-US" sz="1700">
                <a:latin typeface="Tw Cen MT" panose="020B0602020104020603" pitchFamily="34" charset="0"/>
                <a:cs typeface="Arial" panose="020B0604020202020204" pitchFamily="34" charset="0"/>
              </a:rPr>
              <a:t>(Source: </a:t>
            </a:r>
            <a:r>
              <a:rPr lang="en-US" sz="1700">
                <a:latin typeface="Tw Cen MT" panose="020B0602020104020603" pitchFamily="34" charset="0"/>
              </a:rPr>
              <a:t>https://prima-med.org/wefe-Nexus-community-of-practice-a-solution-for-the-mediterranean-future/)</a:t>
            </a:r>
          </a:p>
        </p:txBody>
      </p:sp>
    </p:spTree>
    <p:extLst>
      <p:ext uri="{BB962C8B-B14F-4D97-AF65-F5344CB8AC3E}">
        <p14:creationId xmlns:p14="http://schemas.microsoft.com/office/powerpoint/2010/main" val="334548093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D4D40-A6D1-4F9B-965C-8E52A6370085}"/>
              </a:ext>
            </a:extLst>
          </p:cNvPr>
          <p:cNvSpPr>
            <a:spLocks noGrp="1"/>
          </p:cNvSpPr>
          <p:nvPr>
            <p:ph type="title"/>
          </p:nvPr>
        </p:nvSpPr>
        <p:spPr/>
        <p:txBody>
          <a:bodyPr>
            <a:normAutofit fontScale="90000"/>
          </a:bodyPr>
          <a:lstStyle/>
          <a:p>
            <a:r>
              <a:rPr lang="en-US">
                <a:latin typeface="Tw Cen MT"/>
                <a:cs typeface="Arial"/>
              </a:rPr>
              <a:t>1.3 WEFE Nexus | Added value of the Nexus </a:t>
            </a:r>
            <a:endParaRPr lang="en-US"/>
          </a:p>
        </p:txBody>
      </p:sp>
      <p:sp>
        <p:nvSpPr>
          <p:cNvPr id="3" name="Content Placeholder 2">
            <a:extLst>
              <a:ext uri="{FF2B5EF4-FFF2-40B4-BE49-F238E27FC236}">
                <a16:creationId xmlns:a16="http://schemas.microsoft.com/office/drawing/2014/main" id="{682B5C7E-B34F-4503-958F-C1477DB02FE4}"/>
              </a:ext>
            </a:extLst>
          </p:cNvPr>
          <p:cNvSpPr>
            <a:spLocks noGrp="1"/>
          </p:cNvSpPr>
          <p:nvPr>
            <p:ph idx="1"/>
          </p:nvPr>
        </p:nvSpPr>
        <p:spPr>
          <a:xfrm>
            <a:off x="531225" y="895159"/>
            <a:ext cx="3765472" cy="5392430"/>
          </a:xfrm>
          <a:solidFill>
            <a:schemeClr val="accent3">
              <a:lumMod val="20000"/>
              <a:lumOff val="80000"/>
            </a:schemeClr>
          </a:solidFill>
        </p:spPr>
        <p:txBody>
          <a:bodyPr>
            <a:normAutofit lnSpcReduction="10000"/>
          </a:bodyPr>
          <a:lstStyle/>
          <a:p>
            <a:r>
              <a:rPr lang="en-US" b="1" dirty="0">
                <a:solidFill>
                  <a:schemeClr val="accent5"/>
                </a:solidFill>
                <a:ea typeface="+mn-lt"/>
                <a:cs typeface="+mn-lt"/>
              </a:rPr>
              <a:t>Trade-off</a:t>
            </a:r>
            <a:r>
              <a:rPr lang="en-US" dirty="0">
                <a:solidFill>
                  <a:schemeClr val="accent5"/>
                </a:solidFill>
                <a:ea typeface="+mn-lt"/>
                <a:cs typeface="+mn-lt"/>
              </a:rPr>
              <a:t> </a:t>
            </a:r>
            <a:r>
              <a:rPr lang="en-US" dirty="0">
                <a:ea typeface="+mn-lt"/>
                <a:cs typeface="+mn-lt"/>
                <a:sym typeface="Wingdings" panose="05000000000000000000" pitchFamily="2" charset="2"/>
              </a:rPr>
              <a:t> when</a:t>
            </a:r>
            <a:r>
              <a:rPr lang="en-US" dirty="0">
                <a:ea typeface="+mn-lt"/>
                <a:cs typeface="+mn-lt"/>
              </a:rPr>
              <a:t> addressing one sector's needs negatively impacts another sector (e.g., diverting water for energy production reduces water availability for agriculture).</a:t>
            </a:r>
            <a:endParaRPr lang="en-US" dirty="0"/>
          </a:p>
          <a:p>
            <a:r>
              <a:rPr lang="en-US" b="1" dirty="0">
                <a:solidFill>
                  <a:schemeClr val="accent5"/>
                </a:solidFill>
                <a:ea typeface="+mn-lt"/>
                <a:cs typeface="+mn-lt"/>
              </a:rPr>
              <a:t>Synergy</a:t>
            </a:r>
            <a:r>
              <a:rPr lang="en-US" dirty="0">
                <a:solidFill>
                  <a:schemeClr val="accent5"/>
                </a:solidFill>
                <a:ea typeface="+mn-lt"/>
                <a:cs typeface="+mn-lt"/>
              </a:rPr>
              <a:t> </a:t>
            </a:r>
            <a:r>
              <a:rPr lang="en-US" dirty="0">
                <a:ea typeface="+mn-lt"/>
                <a:cs typeface="+mn-lt"/>
                <a:sym typeface="Wingdings" panose="05000000000000000000" pitchFamily="2" charset="2"/>
              </a:rPr>
              <a:t> when </a:t>
            </a:r>
            <a:r>
              <a:rPr lang="en-US" dirty="0">
                <a:ea typeface="+mn-lt"/>
                <a:cs typeface="+mn-lt"/>
              </a:rPr>
              <a:t>interventions </a:t>
            </a:r>
            <a:r>
              <a:rPr lang="en-US" b="1" dirty="0">
                <a:solidFill>
                  <a:schemeClr val="accent5"/>
                </a:solidFill>
                <a:ea typeface="+mn-lt"/>
                <a:cs typeface="+mn-lt"/>
              </a:rPr>
              <a:t>benefit multiple sectors simultaneously</a:t>
            </a:r>
            <a:r>
              <a:rPr lang="en-US" dirty="0">
                <a:solidFill>
                  <a:schemeClr val="accent5"/>
                </a:solidFill>
                <a:ea typeface="+mn-lt"/>
                <a:cs typeface="+mn-lt"/>
              </a:rPr>
              <a:t> </a:t>
            </a:r>
            <a:r>
              <a:rPr lang="en-US" dirty="0">
                <a:ea typeface="+mn-lt"/>
                <a:cs typeface="+mn-lt"/>
              </a:rPr>
              <a:t>(e.g., promoting agroforestry enhances food production and sequesters carbon, benefiting ecosystems).</a:t>
            </a:r>
            <a:endParaRPr lang="en-US" dirty="0"/>
          </a:p>
        </p:txBody>
      </p:sp>
      <p:sp>
        <p:nvSpPr>
          <p:cNvPr id="5" name="Content Placeholder 2">
            <a:extLst>
              <a:ext uri="{FF2B5EF4-FFF2-40B4-BE49-F238E27FC236}">
                <a16:creationId xmlns:a16="http://schemas.microsoft.com/office/drawing/2014/main" id="{563A9833-7F09-0DD5-9EB3-3C873D6930A8}"/>
              </a:ext>
            </a:extLst>
          </p:cNvPr>
          <p:cNvSpPr txBox="1">
            <a:spLocks/>
          </p:cNvSpPr>
          <p:nvPr/>
        </p:nvSpPr>
        <p:spPr>
          <a:xfrm>
            <a:off x="4476997" y="895159"/>
            <a:ext cx="7576457" cy="5392430"/>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i="1" dirty="0">
                <a:latin typeface="+mn-lt"/>
              </a:rPr>
              <a:t>Economic benefits</a:t>
            </a:r>
            <a:r>
              <a:rPr lang="en-US" sz="2200" b="1" dirty="0">
                <a:latin typeface="+mn-lt"/>
                <a:sym typeface="Wingdings" panose="05000000000000000000" pitchFamily="2" charset="2"/>
              </a:rPr>
              <a:t> </a:t>
            </a:r>
          </a:p>
          <a:p>
            <a:r>
              <a:rPr lang="en-US" sz="2200" dirty="0">
                <a:solidFill>
                  <a:schemeClr val="accent5"/>
                </a:solidFill>
                <a:latin typeface="+mn-lt"/>
                <a:sym typeface="Wingdings" panose="05000000000000000000" pitchFamily="2" charset="2"/>
              </a:rPr>
              <a:t>Optimize resource use, trade and innovation</a:t>
            </a:r>
            <a:endParaRPr lang="en-US" sz="2200" b="1" dirty="0">
              <a:solidFill>
                <a:schemeClr val="accent5"/>
              </a:solidFill>
              <a:latin typeface="+mn-lt"/>
              <a:sym typeface="Wingdings" panose="05000000000000000000" pitchFamily="2" charset="2"/>
            </a:endParaRPr>
          </a:p>
          <a:p>
            <a:r>
              <a:rPr lang="en-US" sz="2200" dirty="0">
                <a:solidFill>
                  <a:schemeClr val="accent5"/>
                </a:solidFill>
                <a:latin typeface="+mn-lt"/>
              </a:rPr>
              <a:t>Increase mid- and long-term viability of economic activities</a:t>
            </a:r>
          </a:p>
          <a:p>
            <a:pPr marL="0" indent="0">
              <a:buNone/>
            </a:pPr>
            <a:r>
              <a:rPr lang="en-US" sz="2200" b="1" i="1" dirty="0">
                <a:latin typeface="+mn-lt"/>
              </a:rPr>
              <a:t>Social and environmental benefits</a:t>
            </a:r>
            <a:endParaRPr lang="en-US" sz="2200" dirty="0">
              <a:latin typeface="+mn-lt"/>
            </a:endParaRPr>
          </a:p>
          <a:p>
            <a:r>
              <a:rPr lang="en-US" sz="2200" b="1" dirty="0">
                <a:solidFill>
                  <a:schemeClr val="accent5"/>
                </a:solidFill>
                <a:latin typeface="+mn-lt"/>
              </a:rPr>
              <a:t>Promote sustainability</a:t>
            </a:r>
            <a:r>
              <a:rPr lang="en-US" sz="2200" dirty="0">
                <a:solidFill>
                  <a:schemeClr val="accent5"/>
                </a:solidFill>
                <a:latin typeface="+mn-lt"/>
              </a:rPr>
              <a:t>: improved public health, employment creation, water and sanitation services</a:t>
            </a:r>
          </a:p>
          <a:p>
            <a:r>
              <a:rPr lang="en-US" sz="2200" b="1" dirty="0">
                <a:solidFill>
                  <a:schemeClr val="accent5"/>
                </a:solidFill>
                <a:latin typeface="+mn-lt"/>
              </a:rPr>
              <a:t>Environmental justice</a:t>
            </a:r>
            <a:r>
              <a:rPr lang="en-US" sz="2200" dirty="0">
                <a:solidFill>
                  <a:schemeClr val="accent5"/>
                </a:solidFill>
                <a:latin typeface="+mn-lt"/>
              </a:rPr>
              <a:t>: conservation/recovery of ecosystem and habitats</a:t>
            </a:r>
          </a:p>
          <a:p>
            <a:pPr marL="0" indent="0">
              <a:buNone/>
            </a:pPr>
            <a:r>
              <a:rPr lang="en-US" sz="2200" b="1" i="1" dirty="0">
                <a:latin typeface="+mn-lt"/>
              </a:rPr>
              <a:t>Regional cooperation and geopolitical benefits</a:t>
            </a:r>
            <a:r>
              <a:rPr lang="en-US" sz="2200" dirty="0">
                <a:latin typeface="+mn-lt"/>
              </a:rPr>
              <a:t> </a:t>
            </a:r>
          </a:p>
          <a:p>
            <a:r>
              <a:rPr lang="en-US" sz="2200" dirty="0">
                <a:solidFill>
                  <a:schemeClr val="accent5"/>
                </a:solidFill>
                <a:latin typeface="+mn-lt"/>
              </a:rPr>
              <a:t>Enhance cooperation in management of shared resources, (e.g., new cross-border agreements, common regulations) </a:t>
            </a:r>
          </a:p>
          <a:p>
            <a:r>
              <a:rPr lang="en-US" sz="2200" dirty="0">
                <a:solidFill>
                  <a:schemeClr val="accent5"/>
                </a:solidFill>
                <a:latin typeface="+mn-lt"/>
              </a:rPr>
              <a:t>Foster regional markets for goods and services and increase cross-border investments</a:t>
            </a:r>
          </a:p>
          <a:p>
            <a:pPr algn="just"/>
            <a:endParaRPr lang="en-US" sz="2200" dirty="0">
              <a:latin typeface="+mn-lt"/>
            </a:endParaRPr>
          </a:p>
        </p:txBody>
      </p:sp>
    </p:spTree>
    <p:extLst>
      <p:ext uri="{BB962C8B-B14F-4D97-AF65-F5344CB8AC3E}">
        <p14:creationId xmlns:p14="http://schemas.microsoft.com/office/powerpoint/2010/main" val="40777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D4D40-A6D1-4F9B-965C-8E52A6370085}"/>
              </a:ext>
            </a:extLst>
          </p:cNvPr>
          <p:cNvSpPr>
            <a:spLocks noGrp="1"/>
          </p:cNvSpPr>
          <p:nvPr>
            <p:ph type="title"/>
          </p:nvPr>
        </p:nvSpPr>
        <p:spPr>
          <a:xfrm>
            <a:off x="531223" y="121921"/>
            <a:ext cx="11372019" cy="525821"/>
          </a:xfrm>
        </p:spPr>
        <p:txBody>
          <a:bodyPr>
            <a:normAutofit/>
          </a:bodyPr>
          <a:lstStyle/>
          <a:p>
            <a:r>
              <a:rPr lang="en-US" sz="2900">
                <a:latin typeface="Tw Cen MT"/>
                <a:cs typeface="Arial"/>
              </a:rPr>
              <a:t>1.3 WEFE Nexus | Entry Points for Inclusive Interventions</a:t>
            </a:r>
          </a:p>
        </p:txBody>
      </p:sp>
      <p:sp>
        <p:nvSpPr>
          <p:cNvPr id="3" name="Content Placeholder 2">
            <a:extLst>
              <a:ext uri="{FF2B5EF4-FFF2-40B4-BE49-F238E27FC236}">
                <a16:creationId xmlns:a16="http://schemas.microsoft.com/office/drawing/2014/main" id="{682B5C7E-B34F-4503-958F-C1477DB02FE4}"/>
              </a:ext>
            </a:extLst>
          </p:cNvPr>
          <p:cNvSpPr>
            <a:spLocks noGrp="1"/>
          </p:cNvSpPr>
          <p:nvPr>
            <p:ph idx="1"/>
          </p:nvPr>
        </p:nvSpPr>
        <p:spPr>
          <a:xfrm>
            <a:off x="531224" y="895158"/>
            <a:ext cx="11007060" cy="5565800"/>
          </a:xfrm>
        </p:spPr>
        <p:txBody>
          <a:bodyPr>
            <a:normAutofit fontScale="92500" lnSpcReduction="10000"/>
          </a:bodyPr>
          <a:lstStyle/>
          <a:p>
            <a:r>
              <a:rPr lang="en-US" sz="2600" dirty="0"/>
              <a:t>Inclusive (</a:t>
            </a:r>
            <a:r>
              <a:rPr lang="en-US" sz="2600" b="1" dirty="0">
                <a:solidFill>
                  <a:schemeClr val="accent5"/>
                </a:solidFill>
              </a:rPr>
              <a:t>GESI</a:t>
            </a:r>
            <a:r>
              <a:rPr lang="en-US" sz="2600" dirty="0"/>
              <a:t>) WEFE interventions </a:t>
            </a:r>
            <a:r>
              <a:rPr lang="en-US" sz="2600" dirty="0">
                <a:sym typeface="Wingdings" panose="05000000000000000000" pitchFamily="2" charset="2"/>
              </a:rPr>
              <a:t></a:t>
            </a:r>
            <a:r>
              <a:rPr lang="en-US" sz="2600" dirty="0"/>
              <a:t> </a:t>
            </a:r>
          </a:p>
          <a:p>
            <a:pPr lvl="1"/>
            <a:r>
              <a:rPr lang="en-US" sz="2600" dirty="0"/>
              <a:t>consider needs and perspectives of all social groups to promote </a:t>
            </a:r>
            <a:r>
              <a:rPr lang="en-US" sz="2600" b="1" dirty="0">
                <a:solidFill>
                  <a:schemeClr val="tx2"/>
                </a:solidFill>
              </a:rPr>
              <a:t>equity</a:t>
            </a:r>
            <a:r>
              <a:rPr lang="en-US" sz="2600" dirty="0"/>
              <a:t>.</a:t>
            </a:r>
          </a:p>
          <a:p>
            <a:r>
              <a:rPr lang="en-US" sz="2600" dirty="0"/>
              <a:t>Entry points for inclusivity in WEFE Nexus interventions include: </a:t>
            </a:r>
          </a:p>
          <a:p>
            <a:pPr lvl="1"/>
            <a:r>
              <a:rPr lang="en-US" sz="2600" b="1" u="sng" dirty="0"/>
              <a:t>Gender-sensitive policies</a:t>
            </a:r>
            <a:r>
              <a:rPr lang="en-US" sz="2600" dirty="0"/>
              <a:t>: </a:t>
            </a:r>
          </a:p>
          <a:p>
            <a:pPr lvl="2"/>
            <a:r>
              <a:rPr lang="en-US" sz="2600" dirty="0"/>
              <a:t>Ensure women’s voices are heard and their needs are addressed.</a:t>
            </a:r>
          </a:p>
          <a:p>
            <a:pPr lvl="1"/>
            <a:r>
              <a:rPr lang="en-US" sz="2600" b="1" u="sng" dirty="0"/>
              <a:t>Accessible infrastructure for differently-abled individuals</a:t>
            </a:r>
            <a:r>
              <a:rPr lang="en-US" sz="2600" dirty="0"/>
              <a:t>: </a:t>
            </a:r>
          </a:p>
          <a:p>
            <a:pPr lvl="2"/>
            <a:r>
              <a:rPr lang="en-US" sz="2600" dirty="0"/>
              <a:t>Ensure differently-abled individuals can fully participate in and benefit from WEFE interventions. </a:t>
            </a:r>
          </a:p>
          <a:p>
            <a:pPr lvl="1"/>
            <a:r>
              <a:rPr lang="en-US" sz="2600" b="1" u="sng" dirty="0"/>
              <a:t>Culturally appropriate interventions for different ethnicities</a:t>
            </a:r>
            <a:r>
              <a:rPr lang="en-US" sz="2600" dirty="0"/>
              <a:t>: </a:t>
            </a:r>
          </a:p>
          <a:p>
            <a:pPr lvl="2"/>
            <a:r>
              <a:rPr lang="en-US" sz="2600" dirty="0"/>
              <a:t>Ensure different ethnicities can fully participate in and benefit from WEFE interventions.</a:t>
            </a:r>
          </a:p>
          <a:p>
            <a:pPr lvl="1"/>
            <a:r>
              <a:rPr lang="en-US" sz="2600" b="1" u="sng" dirty="0"/>
              <a:t>Economic empowerment for vulnerable socio-economic groups</a:t>
            </a:r>
            <a:r>
              <a:rPr lang="en-US" sz="2600" dirty="0"/>
              <a:t>: </a:t>
            </a:r>
          </a:p>
          <a:p>
            <a:pPr lvl="2"/>
            <a:r>
              <a:rPr lang="en-US" sz="2600" dirty="0"/>
              <a:t>Ensure secure livelihoods for all stakeholders.</a:t>
            </a:r>
          </a:p>
        </p:txBody>
      </p:sp>
    </p:spTree>
    <p:extLst>
      <p:ext uri="{BB962C8B-B14F-4D97-AF65-F5344CB8AC3E}">
        <p14:creationId xmlns:p14="http://schemas.microsoft.com/office/powerpoint/2010/main" val="2123398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A1B1F-3C50-C73A-222C-7139FE57156D}"/>
              </a:ext>
            </a:extLst>
          </p:cNvPr>
          <p:cNvSpPr>
            <a:spLocks noGrp="1"/>
          </p:cNvSpPr>
          <p:nvPr>
            <p:ph type="title"/>
          </p:nvPr>
        </p:nvSpPr>
        <p:spPr/>
        <p:txBody>
          <a:bodyPr>
            <a:normAutofit fontScale="90000"/>
          </a:bodyPr>
          <a:lstStyle/>
          <a:p>
            <a:r>
              <a:rPr lang="en-US">
                <a:latin typeface="Tw Cen MT"/>
                <a:cs typeface="Arial"/>
              </a:rPr>
              <a:t>1.1 Exercise 1-1 Open Discussion [5 minutes]</a:t>
            </a:r>
          </a:p>
        </p:txBody>
      </p:sp>
      <p:sp>
        <p:nvSpPr>
          <p:cNvPr id="3" name="Content Placeholder 2">
            <a:extLst>
              <a:ext uri="{FF2B5EF4-FFF2-40B4-BE49-F238E27FC236}">
                <a16:creationId xmlns:a16="http://schemas.microsoft.com/office/drawing/2014/main" id="{9706A0A0-00A6-599A-0D3A-01E0D7D853B0}"/>
              </a:ext>
            </a:extLst>
          </p:cNvPr>
          <p:cNvSpPr>
            <a:spLocks noGrp="1"/>
          </p:cNvSpPr>
          <p:nvPr>
            <p:ph idx="1"/>
          </p:nvPr>
        </p:nvSpPr>
        <p:spPr/>
        <p:txBody>
          <a:bodyPr>
            <a:normAutofit/>
          </a:bodyPr>
          <a:lstStyle/>
          <a:p>
            <a:r>
              <a:rPr lang="en-US" sz="3000" dirty="0"/>
              <a:t>Ice-breaker with participants’ views on: </a:t>
            </a:r>
          </a:p>
          <a:p>
            <a:pPr lvl="1"/>
            <a:r>
              <a:rPr lang="en-US" sz="3000" dirty="0"/>
              <a:t>What is a resource? What are the key characteristics/attributes of a resource?</a:t>
            </a:r>
          </a:p>
        </p:txBody>
      </p:sp>
    </p:spTree>
    <p:extLst>
      <p:ext uri="{BB962C8B-B14F-4D97-AF65-F5344CB8AC3E}">
        <p14:creationId xmlns:p14="http://schemas.microsoft.com/office/powerpoint/2010/main" val="150021963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D4D40-A6D1-4F9B-965C-8E52A6370085}"/>
              </a:ext>
            </a:extLst>
          </p:cNvPr>
          <p:cNvSpPr>
            <a:spLocks noGrp="1"/>
          </p:cNvSpPr>
          <p:nvPr>
            <p:ph type="title"/>
          </p:nvPr>
        </p:nvSpPr>
        <p:spPr/>
        <p:txBody>
          <a:bodyPr>
            <a:normAutofit fontScale="90000"/>
          </a:bodyPr>
          <a:lstStyle/>
          <a:p>
            <a:r>
              <a:rPr lang="en-US">
                <a:latin typeface="Tw Cen MT"/>
                <a:cs typeface="Arial"/>
              </a:rPr>
              <a:t>1.3 WEFE Nexus | Nexus Across Scales </a:t>
            </a:r>
            <a:endParaRPr lang="en-US"/>
          </a:p>
        </p:txBody>
      </p:sp>
      <p:sp>
        <p:nvSpPr>
          <p:cNvPr id="3" name="Content Placeholder 2">
            <a:extLst>
              <a:ext uri="{FF2B5EF4-FFF2-40B4-BE49-F238E27FC236}">
                <a16:creationId xmlns:a16="http://schemas.microsoft.com/office/drawing/2014/main" id="{682B5C7E-B34F-4503-958F-C1477DB02FE4}"/>
              </a:ext>
            </a:extLst>
          </p:cNvPr>
          <p:cNvSpPr>
            <a:spLocks noGrp="1"/>
          </p:cNvSpPr>
          <p:nvPr>
            <p:ph idx="1"/>
          </p:nvPr>
        </p:nvSpPr>
        <p:spPr>
          <a:xfrm>
            <a:off x="531222" y="895159"/>
            <a:ext cx="11112137" cy="5529704"/>
          </a:xfrm>
        </p:spPr>
        <p:txBody>
          <a:bodyPr>
            <a:noAutofit/>
          </a:bodyPr>
          <a:lstStyle/>
          <a:p>
            <a:r>
              <a:rPr lang="en-US" sz="2500" dirty="0">
                <a:ea typeface="+mn-lt"/>
                <a:cs typeface="+mn-lt"/>
              </a:rPr>
              <a:t>Spatial Scale - Vertical</a:t>
            </a:r>
          </a:p>
          <a:p>
            <a:pPr lvl="1"/>
            <a:r>
              <a:rPr lang="en-US" sz="2500" dirty="0">
                <a:ea typeface="+mn-lt"/>
                <a:cs typeface="+mn-lt"/>
              </a:rPr>
              <a:t>Household | Farm | Community | River Basin | Country | Landscape</a:t>
            </a:r>
          </a:p>
          <a:p>
            <a:pPr lvl="1"/>
            <a:r>
              <a:rPr lang="en-US" sz="2500" dirty="0">
                <a:ea typeface="+mn-lt"/>
                <a:cs typeface="+mn-lt"/>
              </a:rPr>
              <a:t>Nexus solutions require tailored strategies to address </a:t>
            </a:r>
            <a:r>
              <a:rPr lang="en-US" sz="2500" b="1" u="sng" dirty="0">
                <a:solidFill>
                  <a:schemeClr val="accent5"/>
                </a:solidFill>
                <a:ea typeface="+mn-lt"/>
                <a:cs typeface="+mn-lt"/>
              </a:rPr>
              <a:t>scale-specific</a:t>
            </a:r>
            <a:r>
              <a:rPr lang="en-US" sz="2500" dirty="0">
                <a:ea typeface="+mn-lt"/>
                <a:cs typeface="+mn-lt"/>
              </a:rPr>
              <a:t> challenges</a:t>
            </a:r>
            <a:endParaRPr lang="en-US" sz="2100" dirty="0">
              <a:ea typeface="+mn-lt"/>
              <a:cs typeface="+mn-lt"/>
            </a:endParaRPr>
          </a:p>
          <a:p>
            <a:r>
              <a:rPr lang="en-US" sz="2500" dirty="0">
                <a:ea typeface="+mn-lt"/>
                <a:cs typeface="+mn-lt"/>
              </a:rPr>
              <a:t>Spatial Scale – Horizontal</a:t>
            </a:r>
          </a:p>
          <a:p>
            <a:pPr lvl="1"/>
            <a:r>
              <a:rPr lang="en-US" sz="2500" dirty="0">
                <a:ea typeface="+mn-lt"/>
                <a:cs typeface="+mn-lt"/>
              </a:rPr>
              <a:t>Within countries in different global regions, within different districts within a country, etc.</a:t>
            </a:r>
          </a:p>
          <a:p>
            <a:pPr lvl="1"/>
            <a:r>
              <a:rPr lang="en-US" sz="2500" dirty="0">
                <a:ea typeface="+mn-lt"/>
                <a:cs typeface="+mn-lt"/>
              </a:rPr>
              <a:t>Nexus solutions require tailored strategies to address </a:t>
            </a:r>
            <a:r>
              <a:rPr lang="en-US" sz="2500" b="1" u="sng" dirty="0">
                <a:solidFill>
                  <a:schemeClr val="accent5"/>
                </a:solidFill>
                <a:ea typeface="+mn-lt"/>
                <a:cs typeface="+mn-lt"/>
              </a:rPr>
              <a:t>region-specific</a:t>
            </a:r>
            <a:r>
              <a:rPr lang="en-US" sz="2500" dirty="0">
                <a:ea typeface="+mn-lt"/>
                <a:cs typeface="+mn-lt"/>
              </a:rPr>
              <a:t> challenges</a:t>
            </a:r>
          </a:p>
          <a:p>
            <a:pPr lvl="2"/>
            <a:r>
              <a:rPr lang="en-US" sz="2500" dirty="0">
                <a:ea typeface="+mn-lt"/>
                <a:cs typeface="+mn-lt"/>
              </a:rPr>
              <a:t>Arid regions</a:t>
            </a:r>
            <a:r>
              <a:rPr lang="en-US" sz="2500" dirty="0">
                <a:ea typeface="+mn-lt"/>
                <a:cs typeface="+mn-lt"/>
                <a:sym typeface="Wingdings" panose="05000000000000000000" pitchFamily="2" charset="2"/>
              </a:rPr>
              <a:t> </a:t>
            </a:r>
            <a:r>
              <a:rPr lang="en-US" sz="2500" dirty="0">
                <a:ea typeface="+mn-lt"/>
                <a:cs typeface="+mn-lt"/>
              </a:rPr>
              <a:t>water is scarce, focus on strategies to improve water use efficiency and reduce water losses </a:t>
            </a:r>
          </a:p>
          <a:p>
            <a:pPr lvl="2"/>
            <a:r>
              <a:rPr lang="en-US" sz="2500" dirty="0">
                <a:ea typeface="+mn-lt"/>
                <a:cs typeface="+mn-lt"/>
              </a:rPr>
              <a:t>Regions with abundant water resources </a:t>
            </a:r>
            <a:r>
              <a:rPr lang="en-US" sz="2500" dirty="0">
                <a:ea typeface="+mn-lt"/>
                <a:cs typeface="+mn-lt"/>
                <a:sym typeface="Wingdings" panose="05000000000000000000" pitchFamily="2" charset="2"/>
              </a:rPr>
              <a:t> </a:t>
            </a:r>
            <a:r>
              <a:rPr lang="en-US" sz="2500" dirty="0">
                <a:ea typeface="+mn-lt"/>
                <a:cs typeface="+mn-lt"/>
              </a:rPr>
              <a:t>focus on strategies to manage flood risks and protect water quality</a:t>
            </a:r>
            <a:endParaRPr lang="en-US" sz="2500" dirty="0">
              <a:cs typeface="Calibri"/>
            </a:endParaRPr>
          </a:p>
        </p:txBody>
      </p:sp>
    </p:spTree>
    <p:extLst>
      <p:ext uri="{BB962C8B-B14F-4D97-AF65-F5344CB8AC3E}">
        <p14:creationId xmlns:p14="http://schemas.microsoft.com/office/powerpoint/2010/main" val="152712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D4D40-A6D1-4F9B-965C-8E52A6370085}"/>
              </a:ext>
            </a:extLst>
          </p:cNvPr>
          <p:cNvSpPr>
            <a:spLocks noGrp="1"/>
          </p:cNvSpPr>
          <p:nvPr>
            <p:ph type="title"/>
          </p:nvPr>
        </p:nvSpPr>
        <p:spPr/>
        <p:txBody>
          <a:bodyPr>
            <a:normAutofit fontScale="90000"/>
          </a:bodyPr>
          <a:lstStyle/>
          <a:p>
            <a:r>
              <a:rPr lang="en-US">
                <a:latin typeface="Tw Cen MT"/>
                <a:cs typeface="Arial"/>
              </a:rPr>
              <a:t>1.3 WEFE Nexus | Nexus Across Scales </a:t>
            </a:r>
            <a:endParaRPr lang="en-US"/>
          </a:p>
        </p:txBody>
      </p:sp>
      <p:sp>
        <p:nvSpPr>
          <p:cNvPr id="3" name="Content Placeholder 2">
            <a:extLst>
              <a:ext uri="{FF2B5EF4-FFF2-40B4-BE49-F238E27FC236}">
                <a16:creationId xmlns:a16="http://schemas.microsoft.com/office/drawing/2014/main" id="{682B5C7E-B34F-4503-958F-C1477DB02FE4}"/>
              </a:ext>
            </a:extLst>
          </p:cNvPr>
          <p:cNvSpPr>
            <a:spLocks noGrp="1"/>
          </p:cNvSpPr>
          <p:nvPr>
            <p:ph idx="1"/>
          </p:nvPr>
        </p:nvSpPr>
        <p:spPr>
          <a:xfrm>
            <a:off x="531222" y="895159"/>
            <a:ext cx="11112137" cy="5529704"/>
          </a:xfrm>
        </p:spPr>
        <p:txBody>
          <a:bodyPr>
            <a:normAutofit/>
          </a:bodyPr>
          <a:lstStyle/>
          <a:p>
            <a:r>
              <a:rPr lang="en-US" sz="2600" dirty="0">
                <a:ea typeface="+mn-lt"/>
                <a:cs typeface="+mn-lt"/>
              </a:rPr>
              <a:t>Temporal Scale: Short-term and long-term</a:t>
            </a:r>
          </a:p>
          <a:p>
            <a:pPr lvl="1"/>
            <a:r>
              <a:rPr lang="en-US" sz="2600" dirty="0">
                <a:ea typeface="+mn-lt"/>
                <a:cs typeface="+mn-lt"/>
              </a:rPr>
              <a:t>Diurnal (within 24 hours) | Seasonal | Decadal</a:t>
            </a:r>
          </a:p>
          <a:p>
            <a:pPr lvl="1"/>
            <a:r>
              <a:rPr lang="en-US" sz="2600" dirty="0">
                <a:ea typeface="+mn-lt"/>
                <a:cs typeface="+mn-lt"/>
              </a:rPr>
              <a:t>Decision-making and policy planning for WEFE Nexus solutions is influenced by </a:t>
            </a:r>
            <a:r>
              <a:rPr lang="en-US" sz="2600" b="1" u="sng" dirty="0">
                <a:solidFill>
                  <a:schemeClr val="accent5"/>
                </a:solidFill>
                <a:ea typeface="+mn-lt"/>
                <a:cs typeface="+mn-lt"/>
              </a:rPr>
              <a:t>temporal scales:</a:t>
            </a:r>
            <a:endParaRPr lang="en-US" sz="2200" b="1" u="sng" dirty="0">
              <a:solidFill>
                <a:schemeClr val="accent5"/>
              </a:solidFill>
              <a:ea typeface="+mn-lt"/>
              <a:cs typeface="+mn-lt"/>
            </a:endParaRPr>
          </a:p>
          <a:p>
            <a:pPr lvl="2"/>
            <a:r>
              <a:rPr lang="en-US" sz="2600" dirty="0">
                <a:ea typeface="+mn-lt"/>
                <a:cs typeface="+mn-lt"/>
              </a:rPr>
              <a:t>Short-term decisions </a:t>
            </a:r>
            <a:r>
              <a:rPr lang="en-US" sz="2600" dirty="0">
                <a:ea typeface="+mn-lt"/>
                <a:cs typeface="+mn-lt"/>
                <a:sym typeface="Wingdings" panose="05000000000000000000" pitchFamily="2" charset="2"/>
              </a:rPr>
              <a:t> for</a:t>
            </a:r>
            <a:r>
              <a:rPr lang="en-US" sz="2600" dirty="0">
                <a:ea typeface="+mn-lt"/>
                <a:cs typeface="+mn-lt"/>
              </a:rPr>
              <a:t> immediate needs (e.g., emergency water supplies in drought)</a:t>
            </a:r>
            <a:endParaRPr lang="en-US" sz="2400" dirty="0">
              <a:ea typeface="+mn-lt"/>
              <a:cs typeface="+mn-lt"/>
            </a:endParaRPr>
          </a:p>
          <a:p>
            <a:pPr lvl="2"/>
            <a:r>
              <a:rPr lang="en-US" sz="2600" dirty="0">
                <a:ea typeface="+mn-lt"/>
                <a:cs typeface="+mn-lt"/>
              </a:rPr>
              <a:t>Long-term decisions </a:t>
            </a:r>
            <a:r>
              <a:rPr lang="en-US" sz="2600" dirty="0">
                <a:ea typeface="+mn-lt"/>
                <a:cs typeface="+mn-lt"/>
                <a:sym typeface="Wingdings" panose="05000000000000000000" pitchFamily="2" charset="2"/>
              </a:rPr>
              <a:t> for </a:t>
            </a:r>
            <a:r>
              <a:rPr lang="en-US" sz="2600" dirty="0">
                <a:ea typeface="+mn-lt"/>
                <a:cs typeface="+mn-lt"/>
              </a:rPr>
              <a:t>sustainable water management strategies for future water security</a:t>
            </a:r>
          </a:p>
          <a:p>
            <a:endParaRPr lang="en-US" sz="2600" dirty="0">
              <a:cs typeface="Calibri"/>
            </a:endParaRPr>
          </a:p>
        </p:txBody>
      </p:sp>
    </p:spTree>
    <p:extLst>
      <p:ext uri="{BB962C8B-B14F-4D97-AF65-F5344CB8AC3E}">
        <p14:creationId xmlns:p14="http://schemas.microsoft.com/office/powerpoint/2010/main" val="2365936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D4D40-A6D1-4F9B-965C-8E52A6370085}"/>
              </a:ext>
            </a:extLst>
          </p:cNvPr>
          <p:cNvSpPr>
            <a:spLocks noGrp="1"/>
          </p:cNvSpPr>
          <p:nvPr>
            <p:ph type="title"/>
          </p:nvPr>
        </p:nvSpPr>
        <p:spPr/>
        <p:txBody>
          <a:bodyPr>
            <a:normAutofit fontScale="90000"/>
          </a:bodyPr>
          <a:lstStyle/>
          <a:p>
            <a:r>
              <a:rPr lang="en-US">
                <a:latin typeface="Tw Cen MT"/>
                <a:cs typeface="Arial"/>
              </a:rPr>
              <a:t>1.3 WEFE Nexus in the Context of Climate and Market Changes</a:t>
            </a:r>
          </a:p>
        </p:txBody>
      </p:sp>
      <p:sp>
        <p:nvSpPr>
          <p:cNvPr id="3" name="Content Placeholder 2">
            <a:extLst>
              <a:ext uri="{FF2B5EF4-FFF2-40B4-BE49-F238E27FC236}">
                <a16:creationId xmlns:a16="http://schemas.microsoft.com/office/drawing/2014/main" id="{682B5C7E-B34F-4503-958F-C1477DB02FE4}"/>
              </a:ext>
            </a:extLst>
          </p:cNvPr>
          <p:cNvSpPr>
            <a:spLocks noGrp="1"/>
          </p:cNvSpPr>
          <p:nvPr>
            <p:ph idx="1"/>
          </p:nvPr>
        </p:nvSpPr>
        <p:spPr>
          <a:xfrm>
            <a:off x="531223" y="895158"/>
            <a:ext cx="7269765" cy="5505641"/>
          </a:xfrm>
        </p:spPr>
        <p:txBody>
          <a:bodyPr>
            <a:normAutofit/>
          </a:bodyPr>
          <a:lstStyle/>
          <a:p>
            <a:r>
              <a:rPr lang="en-US" sz="2500" b="1" u="sng" dirty="0">
                <a:solidFill>
                  <a:schemeClr val="accent5"/>
                </a:solidFill>
                <a:ea typeface="+mn-lt"/>
                <a:cs typeface="+mn-lt"/>
              </a:rPr>
              <a:t>Climate change</a:t>
            </a:r>
            <a:r>
              <a:rPr lang="en-US" sz="2500" dirty="0">
                <a:solidFill>
                  <a:schemeClr val="accent5"/>
                </a:solidFill>
                <a:ea typeface="+mn-lt"/>
                <a:cs typeface="+mn-lt"/>
              </a:rPr>
              <a:t> </a:t>
            </a:r>
            <a:r>
              <a:rPr lang="en-US" sz="2500" dirty="0">
                <a:ea typeface="+mn-lt"/>
                <a:cs typeface="+mn-lt"/>
                <a:sym typeface="Wingdings" panose="05000000000000000000" pitchFamily="2" charset="2"/>
              </a:rPr>
              <a:t> </a:t>
            </a:r>
            <a:r>
              <a:rPr lang="en-US" sz="2500" dirty="0">
                <a:ea typeface="+mn-lt"/>
                <a:cs typeface="+mn-lt"/>
              </a:rPr>
              <a:t>Shifts in resource availability affecting water availability, energy production, and agricultural yields.</a:t>
            </a:r>
          </a:p>
          <a:p>
            <a:pPr lvl="1"/>
            <a:r>
              <a:rPr lang="en-US" sz="2500" dirty="0">
                <a:ea typeface="+mn-lt"/>
                <a:cs typeface="+mn-lt"/>
              </a:rPr>
              <a:t>E.g., changes in precipitation patterns and increased evaporation due to higher temperatures can alter water availability for agriculture, energy production, and other uses</a:t>
            </a:r>
            <a:endParaRPr lang="en-US" sz="2500" dirty="0">
              <a:cs typeface="Calibri" panose="020F0502020204030204"/>
            </a:endParaRPr>
          </a:p>
          <a:p>
            <a:r>
              <a:rPr lang="en-US" sz="2500" b="1" u="sng" dirty="0">
                <a:solidFill>
                  <a:schemeClr val="accent5"/>
                </a:solidFill>
                <a:ea typeface="+mn-lt"/>
                <a:cs typeface="+mn-lt"/>
              </a:rPr>
              <a:t>Market changes</a:t>
            </a:r>
            <a:r>
              <a:rPr lang="en-US" sz="2500" dirty="0">
                <a:solidFill>
                  <a:schemeClr val="accent5"/>
                </a:solidFill>
                <a:ea typeface="+mn-lt"/>
                <a:cs typeface="+mn-lt"/>
              </a:rPr>
              <a:t> </a:t>
            </a:r>
            <a:r>
              <a:rPr lang="en-US" sz="2500" dirty="0">
                <a:ea typeface="+mn-lt"/>
                <a:cs typeface="+mn-lt"/>
                <a:sym typeface="Wingdings" panose="05000000000000000000" pitchFamily="2" charset="2"/>
              </a:rPr>
              <a:t> Shifts in global commodities prices </a:t>
            </a:r>
            <a:r>
              <a:rPr lang="en-US" sz="2500" dirty="0">
                <a:ea typeface="+mn-lt"/>
                <a:cs typeface="+mn-lt"/>
              </a:rPr>
              <a:t>influence resource demand and accessibility, necessitating adaptive and resilient resource management strategies. </a:t>
            </a:r>
          </a:p>
          <a:p>
            <a:pPr lvl="1"/>
            <a:r>
              <a:rPr lang="en-US" sz="2300" dirty="0">
                <a:ea typeface="+mn-lt"/>
                <a:cs typeface="+mn-lt"/>
              </a:rPr>
              <a:t>E.g., rising food and energy prices can impact global inflation and affect the economy</a:t>
            </a:r>
            <a:endParaRPr lang="en-US" sz="2300" dirty="0">
              <a:cs typeface="Calibri"/>
            </a:endParaRPr>
          </a:p>
        </p:txBody>
      </p:sp>
      <p:pic>
        <p:nvPicPr>
          <p:cNvPr id="4" name="Picture 5" descr="A diagram of a life cycle&#10;&#10;Description automatically generated">
            <a:extLst>
              <a:ext uri="{FF2B5EF4-FFF2-40B4-BE49-F238E27FC236}">
                <a16:creationId xmlns:a16="http://schemas.microsoft.com/office/drawing/2014/main" id="{27AF4AF7-E001-429B-977E-5487EAEFCE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00988" y="895158"/>
            <a:ext cx="4197513" cy="5067684"/>
          </a:xfrm>
          <a:prstGeom prst="rect">
            <a:avLst/>
          </a:prstGeom>
        </p:spPr>
      </p:pic>
      <p:sp>
        <p:nvSpPr>
          <p:cNvPr id="5" name="TextBox 4">
            <a:extLst>
              <a:ext uri="{FF2B5EF4-FFF2-40B4-BE49-F238E27FC236}">
                <a16:creationId xmlns:a16="http://schemas.microsoft.com/office/drawing/2014/main" id="{7CAD00D8-9606-E9BD-1400-9655523B16CD}"/>
              </a:ext>
            </a:extLst>
          </p:cNvPr>
          <p:cNvSpPr txBox="1"/>
          <p:nvPr/>
        </p:nvSpPr>
        <p:spPr>
          <a:xfrm>
            <a:off x="7800988" y="6093022"/>
            <a:ext cx="3612021"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i="1" dirty="0">
                <a:ea typeface="+mn-lt"/>
                <a:cs typeface="+mn-lt"/>
              </a:rPr>
              <a:t>(Source: </a:t>
            </a:r>
            <a:r>
              <a:rPr lang="en-US" sz="1600" i="1" dirty="0" err="1">
                <a:ea typeface="+mn-lt"/>
                <a:cs typeface="+mn-lt"/>
              </a:rPr>
              <a:t>Schneiderbauer</a:t>
            </a:r>
            <a:r>
              <a:rPr lang="en-US" sz="1600" i="1" dirty="0">
                <a:ea typeface="+mn-lt"/>
                <a:cs typeface="+mn-lt"/>
              </a:rPr>
              <a:t> et al, 2014) </a:t>
            </a:r>
            <a:endParaRPr lang="en-US" dirty="0"/>
          </a:p>
          <a:p>
            <a:pPr algn="l"/>
            <a:endParaRPr lang="en-US" dirty="0">
              <a:ea typeface="Calibri"/>
              <a:cs typeface="Calibri"/>
            </a:endParaRPr>
          </a:p>
        </p:txBody>
      </p:sp>
    </p:spTree>
    <p:extLst>
      <p:ext uri="{BB962C8B-B14F-4D97-AF65-F5344CB8AC3E}">
        <p14:creationId xmlns:p14="http://schemas.microsoft.com/office/powerpoint/2010/main" val="2246546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D4D40-A6D1-4F9B-965C-8E52A6370085}"/>
              </a:ext>
            </a:extLst>
          </p:cNvPr>
          <p:cNvSpPr>
            <a:spLocks noGrp="1"/>
          </p:cNvSpPr>
          <p:nvPr>
            <p:ph type="title"/>
          </p:nvPr>
        </p:nvSpPr>
        <p:spPr/>
        <p:txBody>
          <a:bodyPr>
            <a:normAutofit fontScale="90000"/>
          </a:bodyPr>
          <a:lstStyle/>
          <a:p>
            <a:r>
              <a:rPr lang="en-US">
                <a:latin typeface="Tw Cen MT"/>
                <a:cs typeface="Arial"/>
              </a:rPr>
              <a:t>1.3 WEFE Nexus for National Security and Livelihoods</a:t>
            </a:r>
          </a:p>
        </p:txBody>
      </p:sp>
      <p:sp>
        <p:nvSpPr>
          <p:cNvPr id="3" name="Content Placeholder 2">
            <a:extLst>
              <a:ext uri="{FF2B5EF4-FFF2-40B4-BE49-F238E27FC236}">
                <a16:creationId xmlns:a16="http://schemas.microsoft.com/office/drawing/2014/main" id="{682B5C7E-B34F-4503-958F-C1477DB02FE4}"/>
              </a:ext>
            </a:extLst>
          </p:cNvPr>
          <p:cNvSpPr>
            <a:spLocks noGrp="1"/>
          </p:cNvSpPr>
          <p:nvPr>
            <p:ph idx="1"/>
          </p:nvPr>
        </p:nvSpPr>
        <p:spPr>
          <a:xfrm>
            <a:off x="447002" y="975894"/>
            <a:ext cx="6928356" cy="5545222"/>
          </a:xfrm>
        </p:spPr>
        <p:txBody>
          <a:bodyPr>
            <a:normAutofit lnSpcReduction="10000"/>
          </a:bodyPr>
          <a:lstStyle/>
          <a:p>
            <a:r>
              <a:rPr lang="en-US" b="1" u="sng" dirty="0">
                <a:solidFill>
                  <a:schemeClr val="accent5"/>
                </a:solidFill>
                <a:ea typeface="+mn-lt"/>
                <a:cs typeface="+mn-lt"/>
              </a:rPr>
              <a:t>National Security</a:t>
            </a:r>
            <a:r>
              <a:rPr lang="en-US" dirty="0">
                <a:solidFill>
                  <a:schemeClr val="accent5"/>
                </a:solidFill>
                <a:ea typeface="+mn-lt"/>
                <a:cs typeface="+mn-lt"/>
              </a:rPr>
              <a:t>: </a:t>
            </a:r>
            <a:r>
              <a:rPr lang="en-US" dirty="0">
                <a:ea typeface="+mn-lt"/>
                <a:cs typeface="+mn-lt"/>
              </a:rPr>
              <a:t>WEFE Nexus solutions may help improve regional cooperation and derive geopolitical benefits.</a:t>
            </a:r>
          </a:p>
          <a:p>
            <a:pPr lvl="1"/>
            <a:r>
              <a:rPr lang="en-US" dirty="0">
                <a:ea typeface="+mn-lt"/>
                <a:cs typeface="+mn-lt"/>
              </a:rPr>
              <a:t>Enhance cooperation in management of shared resources, (e.g., new cross-border agreements, common regulations)</a:t>
            </a:r>
          </a:p>
          <a:p>
            <a:pPr lvl="1"/>
            <a:r>
              <a:rPr lang="en-US" dirty="0">
                <a:ea typeface="+mn-lt"/>
                <a:cs typeface="+mn-lt"/>
              </a:rPr>
              <a:t>Foster regional markets for goods and services and increase cross-border investments</a:t>
            </a:r>
          </a:p>
          <a:p>
            <a:r>
              <a:rPr lang="en-US" b="1" u="sng" dirty="0">
                <a:solidFill>
                  <a:schemeClr val="accent5"/>
                </a:solidFill>
                <a:ea typeface="+mn-lt"/>
                <a:cs typeface="+mn-lt"/>
              </a:rPr>
              <a:t>Livelihoods</a:t>
            </a:r>
            <a:r>
              <a:rPr lang="en-US" dirty="0">
                <a:solidFill>
                  <a:schemeClr val="accent5"/>
                </a:solidFill>
                <a:ea typeface="+mn-lt"/>
                <a:cs typeface="+mn-lt"/>
              </a:rPr>
              <a:t>: </a:t>
            </a:r>
            <a:r>
              <a:rPr lang="en-US" dirty="0">
                <a:ea typeface="+mn-lt"/>
                <a:cs typeface="+mn-lt"/>
              </a:rPr>
              <a:t>WEFE Nexus solutions promote efficient use and sustainable management of resources.</a:t>
            </a:r>
          </a:p>
          <a:p>
            <a:pPr lvl="1"/>
            <a:r>
              <a:rPr lang="en-US" dirty="0">
                <a:ea typeface="+mn-lt"/>
                <a:cs typeface="+mn-lt"/>
              </a:rPr>
              <a:t>Enhances national resilience to environmental and socio-economic shocks</a:t>
            </a:r>
            <a:endParaRPr lang="en-US" dirty="0">
              <a:cs typeface="Calibri"/>
            </a:endParaRPr>
          </a:p>
          <a:p>
            <a:pPr lvl="1"/>
            <a:r>
              <a:rPr lang="en-US" dirty="0">
                <a:ea typeface="+mn-lt"/>
                <a:cs typeface="+mn-lt"/>
              </a:rPr>
              <a:t>Better access to resources and opportunities </a:t>
            </a:r>
            <a:r>
              <a:rPr lang="en-US" dirty="0">
                <a:ea typeface="+mn-lt"/>
                <a:cs typeface="+mn-lt"/>
                <a:sym typeface="Wingdings" panose="05000000000000000000" pitchFamily="2" charset="2"/>
              </a:rPr>
              <a:t> </a:t>
            </a:r>
            <a:r>
              <a:rPr lang="en-US" dirty="0">
                <a:ea typeface="+mn-lt"/>
                <a:cs typeface="+mn-lt"/>
              </a:rPr>
              <a:t>improved livelihoods; resilient-communities</a:t>
            </a:r>
            <a:endParaRPr lang="en-US" dirty="0">
              <a:cs typeface="Calibri" panose="020F0502020204030204"/>
            </a:endParaRPr>
          </a:p>
        </p:txBody>
      </p:sp>
      <p:pic>
        <p:nvPicPr>
          <p:cNvPr id="7" name="Picture 6" descr="Lena River, some 2,800 miles | Free Photo - rawpixel">
            <a:extLst>
              <a:ext uri="{FF2B5EF4-FFF2-40B4-BE49-F238E27FC236}">
                <a16:creationId xmlns:a16="http://schemas.microsoft.com/office/drawing/2014/main" id="{45B66033-52B4-D825-0A5F-DB5CD66FBC3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54018" y="957263"/>
            <a:ext cx="3986894" cy="5222422"/>
          </a:xfrm>
          <a:prstGeom prst="rect">
            <a:avLst/>
          </a:prstGeom>
        </p:spPr>
      </p:pic>
      <p:sp>
        <p:nvSpPr>
          <p:cNvPr id="10" name="TextBox 9">
            <a:extLst>
              <a:ext uri="{FF2B5EF4-FFF2-40B4-BE49-F238E27FC236}">
                <a16:creationId xmlns:a16="http://schemas.microsoft.com/office/drawing/2014/main" id="{F885686A-0AC8-96F8-DD00-2A38F60BDA6C}"/>
              </a:ext>
            </a:extLst>
          </p:cNvPr>
          <p:cNvSpPr txBox="1"/>
          <p:nvPr/>
        </p:nvSpPr>
        <p:spPr>
          <a:xfrm>
            <a:off x="8926286" y="6177643"/>
            <a:ext cx="345621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i="1">
                <a:ea typeface="+mn-lt"/>
                <a:cs typeface="+mn-lt"/>
              </a:rPr>
              <a:t>(Source: NASA)</a:t>
            </a:r>
          </a:p>
        </p:txBody>
      </p:sp>
    </p:spTree>
    <p:extLst>
      <p:ext uri="{BB962C8B-B14F-4D97-AF65-F5344CB8AC3E}">
        <p14:creationId xmlns:p14="http://schemas.microsoft.com/office/powerpoint/2010/main" val="2465586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A1B1F-3C50-C73A-222C-7139FE57156D}"/>
              </a:ext>
            </a:extLst>
          </p:cNvPr>
          <p:cNvSpPr>
            <a:spLocks noGrp="1"/>
          </p:cNvSpPr>
          <p:nvPr>
            <p:ph type="title"/>
          </p:nvPr>
        </p:nvSpPr>
        <p:spPr/>
        <p:txBody>
          <a:bodyPr>
            <a:normAutofit fontScale="90000"/>
          </a:bodyPr>
          <a:lstStyle/>
          <a:p>
            <a:r>
              <a:rPr lang="en-US">
                <a:latin typeface="Tw Cen MT"/>
                <a:cs typeface="Arial"/>
              </a:rPr>
              <a:t>1.3 Exercise 1-6: Group Work – Assignment</a:t>
            </a:r>
          </a:p>
        </p:txBody>
      </p:sp>
      <p:sp>
        <p:nvSpPr>
          <p:cNvPr id="3" name="Content Placeholder 2">
            <a:extLst>
              <a:ext uri="{FF2B5EF4-FFF2-40B4-BE49-F238E27FC236}">
                <a16:creationId xmlns:a16="http://schemas.microsoft.com/office/drawing/2014/main" id="{9706A0A0-00A6-599A-0D3A-01E0D7D853B0}"/>
              </a:ext>
            </a:extLst>
          </p:cNvPr>
          <p:cNvSpPr>
            <a:spLocks noGrp="1"/>
          </p:cNvSpPr>
          <p:nvPr>
            <p:ph idx="1"/>
          </p:nvPr>
        </p:nvSpPr>
        <p:spPr/>
        <p:txBody>
          <a:bodyPr>
            <a:normAutofit fontScale="92500" lnSpcReduction="10000"/>
          </a:bodyPr>
          <a:lstStyle/>
          <a:p>
            <a:r>
              <a:rPr lang="en-US" sz="2800">
                <a:ea typeface="+mn-lt"/>
                <a:cs typeface="+mn-lt"/>
              </a:rPr>
              <a:t>Divide participants into five groups</a:t>
            </a:r>
          </a:p>
          <a:p>
            <a:r>
              <a:rPr lang="en-US" sz="2800">
                <a:ea typeface="+mn-lt"/>
                <a:cs typeface="+mn-lt"/>
              </a:rPr>
              <a:t>Groups 1, 2, 3, 4 &amp; 5 will identify Nexus relationships at the following scales in sequence:</a:t>
            </a:r>
          </a:p>
          <a:p>
            <a:pPr lvl="1"/>
            <a:r>
              <a:rPr lang="en-US" sz="2600">
                <a:ea typeface="+mn-lt"/>
                <a:cs typeface="+mn-lt"/>
              </a:rPr>
              <a:t>Household | Farm | Community | River Basin | Country</a:t>
            </a:r>
          </a:p>
          <a:p>
            <a:r>
              <a:rPr lang="en-US" sz="2800">
                <a:ea typeface="+mn-lt"/>
                <a:cs typeface="+mn-lt"/>
              </a:rPr>
              <a:t>Each group will identify/list potential sources of water, energy, food, and priorities for ecosystem/environment (following the worksheet provided in the next slide)</a:t>
            </a:r>
          </a:p>
          <a:p>
            <a:r>
              <a:rPr lang="en-US" sz="2800">
                <a:ea typeface="+mn-lt"/>
                <a:cs typeface="+mn-lt"/>
              </a:rPr>
              <a:t>They also will prepare a diagram with potential tradeoffs (-) and synergies (+) with changes in quantity or priority of each resource on others (as qualitative description of trade-off &amp; synergies)</a:t>
            </a:r>
          </a:p>
          <a:p>
            <a:r>
              <a:rPr lang="en-US" sz="2800">
                <a:ea typeface="+mn-lt"/>
                <a:cs typeface="+mn-lt"/>
              </a:rPr>
              <a:t>One representative of each group will present their conclusions in plenary [5 min/group=25 min]</a:t>
            </a:r>
          </a:p>
          <a:p>
            <a:r>
              <a:rPr lang="en-US" sz="2800">
                <a:ea typeface="+mn-lt"/>
                <a:cs typeface="+mn-lt"/>
              </a:rPr>
              <a:t>Q&amp; A and facilitator’s feedback</a:t>
            </a:r>
          </a:p>
        </p:txBody>
      </p:sp>
    </p:spTree>
    <p:extLst>
      <p:ext uri="{BB962C8B-B14F-4D97-AF65-F5344CB8AC3E}">
        <p14:creationId xmlns:p14="http://schemas.microsoft.com/office/powerpoint/2010/main" val="180093840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A1B1F-3C50-C73A-222C-7139FE57156D}"/>
              </a:ext>
            </a:extLst>
          </p:cNvPr>
          <p:cNvSpPr>
            <a:spLocks noGrp="1"/>
          </p:cNvSpPr>
          <p:nvPr>
            <p:ph type="title"/>
          </p:nvPr>
        </p:nvSpPr>
        <p:spPr/>
        <p:txBody>
          <a:bodyPr>
            <a:normAutofit fontScale="90000"/>
          </a:bodyPr>
          <a:lstStyle/>
          <a:p>
            <a:r>
              <a:rPr lang="en-US">
                <a:latin typeface="Tw Cen MT"/>
                <a:cs typeface="Arial"/>
              </a:rPr>
              <a:t>1.3 Exercise 1-6: Group Work – Assignment | Worksheet</a:t>
            </a:r>
          </a:p>
        </p:txBody>
      </p:sp>
      <p:graphicFrame>
        <p:nvGraphicFramePr>
          <p:cNvPr id="6" name="Table 5">
            <a:extLst>
              <a:ext uri="{FF2B5EF4-FFF2-40B4-BE49-F238E27FC236}">
                <a16:creationId xmlns:a16="http://schemas.microsoft.com/office/drawing/2014/main" id="{1A987AE0-8B51-6E17-CEED-451B5A9659D8}"/>
              </a:ext>
            </a:extLst>
          </p:cNvPr>
          <p:cNvGraphicFramePr>
            <a:graphicFrameLocks noGrp="1"/>
          </p:cNvGraphicFramePr>
          <p:nvPr>
            <p:extLst>
              <p:ext uri="{D42A27DB-BD31-4B8C-83A1-F6EECF244321}">
                <p14:modId xmlns:p14="http://schemas.microsoft.com/office/powerpoint/2010/main" val="1630912707"/>
              </p:ext>
            </p:extLst>
          </p:nvPr>
        </p:nvGraphicFramePr>
        <p:xfrm>
          <a:off x="531223" y="831273"/>
          <a:ext cx="7935883" cy="5331914"/>
        </p:xfrm>
        <a:graphic>
          <a:graphicData uri="http://schemas.openxmlformats.org/drawingml/2006/table">
            <a:tbl>
              <a:tblPr firstRow="1" bandRow="1">
                <a:tableStyleId>{F5AB1C69-6EDB-4FF4-983F-18BD219EF322}</a:tableStyleId>
              </a:tblPr>
              <a:tblGrid>
                <a:gridCol w="1257805">
                  <a:extLst>
                    <a:ext uri="{9D8B030D-6E8A-4147-A177-3AD203B41FA5}">
                      <a16:colId xmlns:a16="http://schemas.microsoft.com/office/drawing/2014/main" val="2874702619"/>
                    </a:ext>
                  </a:extLst>
                </a:gridCol>
                <a:gridCol w="2618979">
                  <a:extLst>
                    <a:ext uri="{9D8B030D-6E8A-4147-A177-3AD203B41FA5}">
                      <a16:colId xmlns:a16="http://schemas.microsoft.com/office/drawing/2014/main" val="4238278946"/>
                    </a:ext>
                  </a:extLst>
                </a:gridCol>
                <a:gridCol w="990793">
                  <a:extLst>
                    <a:ext uri="{9D8B030D-6E8A-4147-A177-3AD203B41FA5}">
                      <a16:colId xmlns:a16="http://schemas.microsoft.com/office/drawing/2014/main" val="3020318130"/>
                    </a:ext>
                  </a:extLst>
                </a:gridCol>
                <a:gridCol w="1022768">
                  <a:extLst>
                    <a:ext uri="{9D8B030D-6E8A-4147-A177-3AD203B41FA5}">
                      <a16:colId xmlns:a16="http://schemas.microsoft.com/office/drawing/2014/main" val="3139830194"/>
                    </a:ext>
                  </a:extLst>
                </a:gridCol>
                <a:gridCol w="806183">
                  <a:extLst>
                    <a:ext uri="{9D8B030D-6E8A-4147-A177-3AD203B41FA5}">
                      <a16:colId xmlns:a16="http://schemas.microsoft.com/office/drawing/2014/main" val="954368372"/>
                    </a:ext>
                  </a:extLst>
                </a:gridCol>
                <a:gridCol w="1239355">
                  <a:extLst>
                    <a:ext uri="{9D8B030D-6E8A-4147-A177-3AD203B41FA5}">
                      <a16:colId xmlns:a16="http://schemas.microsoft.com/office/drawing/2014/main" val="3747618172"/>
                    </a:ext>
                  </a:extLst>
                </a:gridCol>
              </a:tblGrid>
              <a:tr h="380851">
                <a:tc rowSpan="2">
                  <a:txBody>
                    <a:bodyPr/>
                    <a:lstStyle/>
                    <a:p>
                      <a:r>
                        <a:rPr lang="en-US" sz="1800" dirty="0">
                          <a:latin typeface="+mn-lt"/>
                        </a:rPr>
                        <a:t>Sector</a:t>
                      </a:r>
                    </a:p>
                  </a:txBody>
                  <a:tcPr/>
                </a:tc>
                <a:tc rowSpan="2">
                  <a:txBody>
                    <a:bodyPr/>
                    <a:lstStyle/>
                    <a:p>
                      <a:r>
                        <a:rPr lang="en-US" sz="1800" dirty="0">
                          <a:latin typeface="+mn-lt"/>
                        </a:rPr>
                        <a:t>Potential Source (“I” – Increase in use)</a:t>
                      </a:r>
                    </a:p>
                  </a:txBody>
                  <a:tcPr/>
                </a:tc>
                <a:tc gridSpan="4">
                  <a:txBody>
                    <a:bodyPr/>
                    <a:lstStyle/>
                    <a:p>
                      <a:pPr algn="ctr"/>
                      <a:r>
                        <a:rPr lang="en-US" sz="1800">
                          <a:latin typeface="+mn-lt"/>
                        </a:rPr>
                        <a:t>Impact on </a:t>
                      </a:r>
                    </a:p>
                  </a:txBody>
                  <a:tcPr/>
                </a:tc>
                <a:tc hMerge="1">
                  <a:txBody>
                    <a:bodyPr/>
                    <a:lstStyle/>
                    <a:p>
                      <a:endParaRPr lang="en-US" sz="2000">
                        <a:latin typeface="Tw Cen MT" panose="020B0602020104020603" pitchFamily="34" charset="0"/>
                      </a:endParaRPr>
                    </a:p>
                  </a:txBody>
                  <a:tcPr/>
                </a:tc>
                <a:tc hMerge="1">
                  <a:txBody>
                    <a:bodyPr/>
                    <a:lstStyle/>
                    <a:p>
                      <a:endParaRPr lang="en-US" sz="2000">
                        <a:latin typeface="Tw Cen MT" panose="020B0602020104020603" pitchFamily="34" charset="0"/>
                      </a:endParaRPr>
                    </a:p>
                  </a:txBody>
                  <a:tcPr/>
                </a:tc>
                <a:tc hMerge="1">
                  <a:txBody>
                    <a:bodyPr/>
                    <a:lstStyle/>
                    <a:p>
                      <a:endParaRPr lang="en-US" sz="2000">
                        <a:latin typeface="Tw Cen MT" panose="020B0602020104020603" pitchFamily="34" charset="0"/>
                      </a:endParaRPr>
                    </a:p>
                  </a:txBody>
                  <a:tcPr/>
                </a:tc>
                <a:extLst>
                  <a:ext uri="{0D108BD9-81ED-4DB2-BD59-A6C34878D82A}">
                    <a16:rowId xmlns:a16="http://schemas.microsoft.com/office/drawing/2014/main" val="873462338"/>
                  </a:ext>
                </a:extLst>
              </a:tr>
              <a:tr h="380851">
                <a:tc vMerge="1">
                  <a:txBody>
                    <a:bodyPr/>
                    <a:lstStyle/>
                    <a:p>
                      <a:endParaRPr lang="en-US" sz="2000">
                        <a:latin typeface="Tw Cen MT" panose="020B0602020104020603" pitchFamily="34" charset="0"/>
                      </a:endParaRPr>
                    </a:p>
                  </a:txBody>
                  <a:tcPr/>
                </a:tc>
                <a:tc vMerge="1">
                  <a:txBody>
                    <a:bodyPr/>
                    <a:lstStyle/>
                    <a:p>
                      <a:endParaRPr lang="en-US" sz="2000">
                        <a:latin typeface="Tw Cen MT" panose="020B0602020104020603" pitchFamily="34" charset="0"/>
                      </a:endParaRPr>
                    </a:p>
                  </a:txBody>
                  <a:tcPr/>
                </a:tc>
                <a:tc>
                  <a:txBody>
                    <a:bodyPr/>
                    <a:lstStyle/>
                    <a:p>
                      <a:r>
                        <a:rPr lang="en-US" sz="1800">
                          <a:latin typeface="+mn-lt"/>
                        </a:rPr>
                        <a:t>Water</a:t>
                      </a:r>
                    </a:p>
                  </a:txBody>
                  <a:tcPr/>
                </a:tc>
                <a:tc>
                  <a:txBody>
                    <a:bodyPr/>
                    <a:lstStyle/>
                    <a:p>
                      <a:r>
                        <a:rPr lang="en-US" sz="1800">
                          <a:latin typeface="+mn-lt"/>
                        </a:rPr>
                        <a:t>Energy</a:t>
                      </a:r>
                    </a:p>
                  </a:txBody>
                  <a:tcPr/>
                </a:tc>
                <a:tc>
                  <a:txBody>
                    <a:bodyPr/>
                    <a:lstStyle/>
                    <a:p>
                      <a:r>
                        <a:rPr lang="en-US" sz="1800">
                          <a:latin typeface="+mn-lt"/>
                        </a:rPr>
                        <a:t>Food</a:t>
                      </a:r>
                    </a:p>
                  </a:txBody>
                  <a:tcPr/>
                </a:tc>
                <a:tc>
                  <a:txBody>
                    <a:bodyPr/>
                    <a:lstStyle/>
                    <a:p>
                      <a:r>
                        <a:rPr lang="en-US" sz="1800">
                          <a:latin typeface="+mn-lt"/>
                        </a:rPr>
                        <a:t>Ecosystem</a:t>
                      </a:r>
                    </a:p>
                  </a:txBody>
                  <a:tcPr/>
                </a:tc>
                <a:extLst>
                  <a:ext uri="{0D108BD9-81ED-4DB2-BD59-A6C34878D82A}">
                    <a16:rowId xmlns:a16="http://schemas.microsoft.com/office/drawing/2014/main" val="596745449"/>
                  </a:ext>
                </a:extLst>
              </a:tr>
              <a:tr h="380851">
                <a:tc>
                  <a:txBody>
                    <a:bodyPr/>
                    <a:lstStyle/>
                    <a:p>
                      <a:r>
                        <a:rPr lang="en-US" sz="1800">
                          <a:latin typeface="+mn-lt"/>
                        </a:rPr>
                        <a:t>Water</a:t>
                      </a:r>
                    </a:p>
                  </a:txBody>
                  <a:tcPr/>
                </a:tc>
                <a:tc>
                  <a:txBody>
                    <a:bodyPr/>
                    <a:lstStyle/>
                    <a:p>
                      <a:r>
                        <a:rPr lang="en-US" sz="1800">
                          <a:latin typeface="+mn-lt"/>
                        </a:rPr>
                        <a:t>1.</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2722234289"/>
                  </a:ext>
                </a:extLst>
              </a:tr>
              <a:tr h="380851">
                <a:tc>
                  <a:txBody>
                    <a:bodyPr/>
                    <a:lstStyle/>
                    <a:p>
                      <a:endParaRPr lang="en-US" sz="1800">
                        <a:latin typeface="+mn-lt"/>
                      </a:endParaRPr>
                    </a:p>
                  </a:txBody>
                  <a:tcPr/>
                </a:tc>
                <a:tc>
                  <a:txBody>
                    <a:bodyPr/>
                    <a:lstStyle/>
                    <a:p>
                      <a:r>
                        <a:rPr lang="en-US" sz="1800">
                          <a:latin typeface="+mn-lt"/>
                        </a:rPr>
                        <a:t>2.</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3577782680"/>
                  </a:ext>
                </a:extLst>
              </a:tr>
              <a:tr h="380851">
                <a:tc>
                  <a:txBody>
                    <a:bodyPr/>
                    <a:lstStyle/>
                    <a:p>
                      <a:endParaRPr lang="en-US" sz="1800">
                        <a:latin typeface="+mn-lt"/>
                      </a:endParaRPr>
                    </a:p>
                  </a:txBody>
                  <a:tcPr/>
                </a:tc>
                <a:tc>
                  <a:txBody>
                    <a:bodyPr/>
                    <a:lstStyle/>
                    <a:p>
                      <a:r>
                        <a:rPr lang="en-US" sz="1800">
                          <a:latin typeface="+mn-lt"/>
                        </a:rPr>
                        <a:t>3.</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837958856"/>
                  </a:ext>
                </a:extLst>
              </a:tr>
              <a:tr h="380851">
                <a:tc>
                  <a:txBody>
                    <a:bodyPr/>
                    <a:lstStyle/>
                    <a:p>
                      <a:r>
                        <a:rPr lang="en-US" sz="1800">
                          <a:latin typeface="+mn-lt"/>
                        </a:rPr>
                        <a:t>Energy</a:t>
                      </a:r>
                    </a:p>
                  </a:txBody>
                  <a:tcPr/>
                </a:tc>
                <a:tc>
                  <a:txBody>
                    <a:bodyPr/>
                    <a:lstStyle/>
                    <a:p>
                      <a:r>
                        <a:rPr lang="en-US" sz="1800">
                          <a:latin typeface="+mn-lt"/>
                        </a:rPr>
                        <a:t>1.</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3973586366"/>
                  </a:ext>
                </a:extLst>
              </a:tr>
              <a:tr h="380851">
                <a:tc>
                  <a:txBody>
                    <a:bodyPr/>
                    <a:lstStyle/>
                    <a:p>
                      <a:endParaRPr lang="en-US" sz="1800">
                        <a:latin typeface="+mn-lt"/>
                      </a:endParaRPr>
                    </a:p>
                  </a:txBody>
                  <a:tcPr/>
                </a:tc>
                <a:tc>
                  <a:txBody>
                    <a:bodyPr/>
                    <a:lstStyle/>
                    <a:p>
                      <a:r>
                        <a:rPr lang="en-US" sz="1800">
                          <a:latin typeface="+mn-lt"/>
                        </a:rPr>
                        <a:t>2.</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87661117"/>
                  </a:ext>
                </a:extLst>
              </a:tr>
              <a:tr h="380851">
                <a:tc>
                  <a:txBody>
                    <a:bodyPr/>
                    <a:lstStyle/>
                    <a:p>
                      <a:endParaRPr lang="en-US" sz="1800">
                        <a:latin typeface="+mn-lt"/>
                      </a:endParaRPr>
                    </a:p>
                  </a:txBody>
                  <a:tcPr/>
                </a:tc>
                <a:tc>
                  <a:txBody>
                    <a:bodyPr/>
                    <a:lstStyle/>
                    <a:p>
                      <a:r>
                        <a:rPr lang="en-US" sz="1800">
                          <a:latin typeface="+mn-lt"/>
                        </a:rPr>
                        <a:t>3.</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1269786755"/>
                  </a:ext>
                </a:extLst>
              </a:tr>
              <a:tr h="380851">
                <a:tc>
                  <a:txBody>
                    <a:bodyPr/>
                    <a:lstStyle/>
                    <a:p>
                      <a:r>
                        <a:rPr lang="en-US" sz="1800">
                          <a:latin typeface="+mn-lt"/>
                        </a:rPr>
                        <a:t>Food</a:t>
                      </a:r>
                    </a:p>
                  </a:txBody>
                  <a:tcPr/>
                </a:tc>
                <a:tc>
                  <a:txBody>
                    <a:bodyPr/>
                    <a:lstStyle/>
                    <a:p>
                      <a:r>
                        <a:rPr lang="en-US" sz="1800">
                          <a:latin typeface="+mn-lt"/>
                        </a:rPr>
                        <a:t>1.</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2825673960"/>
                  </a:ext>
                </a:extLst>
              </a:tr>
              <a:tr h="380851">
                <a:tc>
                  <a:txBody>
                    <a:bodyPr/>
                    <a:lstStyle/>
                    <a:p>
                      <a:endParaRPr lang="en-US" sz="1800">
                        <a:latin typeface="+mn-lt"/>
                      </a:endParaRPr>
                    </a:p>
                  </a:txBody>
                  <a:tcPr/>
                </a:tc>
                <a:tc>
                  <a:txBody>
                    <a:bodyPr/>
                    <a:lstStyle/>
                    <a:p>
                      <a:r>
                        <a:rPr lang="en-US" sz="1800">
                          <a:latin typeface="+mn-lt"/>
                        </a:rPr>
                        <a:t>2.</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3070017575"/>
                  </a:ext>
                </a:extLst>
              </a:tr>
              <a:tr h="380851">
                <a:tc>
                  <a:txBody>
                    <a:bodyPr/>
                    <a:lstStyle/>
                    <a:p>
                      <a:endParaRPr lang="en-US" sz="1800">
                        <a:latin typeface="+mn-lt"/>
                      </a:endParaRPr>
                    </a:p>
                  </a:txBody>
                  <a:tcPr/>
                </a:tc>
                <a:tc>
                  <a:txBody>
                    <a:bodyPr/>
                    <a:lstStyle/>
                    <a:p>
                      <a:r>
                        <a:rPr lang="en-US" sz="1800">
                          <a:latin typeface="+mn-lt"/>
                        </a:rPr>
                        <a:t>3.</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2712135229"/>
                  </a:ext>
                </a:extLst>
              </a:tr>
              <a:tr h="380851">
                <a:tc>
                  <a:txBody>
                    <a:bodyPr/>
                    <a:lstStyle/>
                    <a:p>
                      <a:r>
                        <a:rPr lang="en-US" sz="1800">
                          <a:latin typeface="+mn-lt"/>
                        </a:rPr>
                        <a:t>Ecosystem</a:t>
                      </a:r>
                    </a:p>
                  </a:txBody>
                  <a:tcPr/>
                </a:tc>
                <a:tc>
                  <a:txBody>
                    <a:bodyPr/>
                    <a:lstStyle/>
                    <a:p>
                      <a:r>
                        <a:rPr lang="en-US" sz="1800">
                          <a:latin typeface="+mn-lt"/>
                        </a:rPr>
                        <a:t>1.</a:t>
                      </a: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2277205624"/>
                  </a:ext>
                </a:extLst>
              </a:tr>
              <a:tr h="380851">
                <a:tc>
                  <a:txBody>
                    <a:bodyPr/>
                    <a:lstStyle/>
                    <a:p>
                      <a:endParaRPr lang="en-US" sz="1800">
                        <a:latin typeface="+mn-lt"/>
                      </a:endParaRPr>
                    </a:p>
                  </a:txBody>
                  <a:tcPr/>
                </a:tc>
                <a:tc>
                  <a:txBody>
                    <a:bodyPr/>
                    <a:lstStyle/>
                    <a:p>
                      <a:r>
                        <a:rPr lang="en-US" sz="1800">
                          <a:latin typeface="+mn-lt"/>
                        </a:rPr>
                        <a:t>2.</a:t>
                      </a:r>
                    </a:p>
                  </a:txBody>
                  <a:tcPr/>
                </a:tc>
                <a:tc>
                  <a:txBody>
                    <a:bodyPr/>
                    <a:lstStyle/>
                    <a:p>
                      <a:endParaRPr lang="en-US" sz="1800">
                        <a:latin typeface="+mn-lt"/>
                      </a:endParaRPr>
                    </a:p>
                  </a:txBody>
                  <a:tcPr/>
                </a:tc>
                <a:tc>
                  <a:txBody>
                    <a:bodyPr/>
                    <a:lstStyle/>
                    <a:p>
                      <a:endParaRPr lang="en-US" sz="1800" dirty="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extLst>
                  <a:ext uri="{0D108BD9-81ED-4DB2-BD59-A6C34878D82A}">
                    <a16:rowId xmlns:a16="http://schemas.microsoft.com/office/drawing/2014/main" val="3428418007"/>
                  </a:ext>
                </a:extLst>
              </a:tr>
              <a:tr h="380851">
                <a:tc>
                  <a:txBody>
                    <a:bodyPr/>
                    <a:lstStyle/>
                    <a:p>
                      <a:endParaRPr lang="en-US" sz="1800">
                        <a:latin typeface="+mn-lt"/>
                      </a:endParaRPr>
                    </a:p>
                  </a:txBody>
                  <a:tcPr/>
                </a:tc>
                <a:tc>
                  <a:txBody>
                    <a:bodyPr/>
                    <a:lstStyle/>
                    <a:p>
                      <a:r>
                        <a:rPr lang="en-US" sz="1800">
                          <a:latin typeface="+mn-lt"/>
                        </a:rPr>
                        <a:t>3.</a:t>
                      </a:r>
                    </a:p>
                  </a:txBody>
                  <a:tcPr/>
                </a:tc>
                <a:tc>
                  <a:txBody>
                    <a:bodyPr/>
                    <a:lstStyle/>
                    <a:p>
                      <a:endParaRPr lang="en-US" sz="1800" dirty="0">
                        <a:latin typeface="+mn-lt"/>
                      </a:endParaRPr>
                    </a:p>
                  </a:txBody>
                  <a:tcPr/>
                </a:tc>
                <a:tc>
                  <a:txBody>
                    <a:bodyPr/>
                    <a:lstStyle/>
                    <a:p>
                      <a:endParaRPr lang="en-US" sz="1800">
                        <a:latin typeface="+mn-lt"/>
                      </a:endParaRPr>
                    </a:p>
                  </a:txBody>
                  <a:tcPr/>
                </a:tc>
                <a:tc>
                  <a:txBody>
                    <a:bodyPr/>
                    <a:lstStyle/>
                    <a:p>
                      <a:endParaRPr lang="en-US" sz="1800">
                        <a:latin typeface="+mn-lt"/>
                      </a:endParaRPr>
                    </a:p>
                  </a:txBody>
                  <a:tcPr/>
                </a:tc>
                <a:tc>
                  <a:txBody>
                    <a:bodyPr/>
                    <a:lstStyle/>
                    <a:p>
                      <a:endParaRPr lang="en-US" sz="1800" dirty="0">
                        <a:latin typeface="+mn-lt"/>
                      </a:endParaRPr>
                    </a:p>
                  </a:txBody>
                  <a:tcPr/>
                </a:tc>
                <a:extLst>
                  <a:ext uri="{0D108BD9-81ED-4DB2-BD59-A6C34878D82A}">
                    <a16:rowId xmlns:a16="http://schemas.microsoft.com/office/drawing/2014/main" val="185345040"/>
                  </a:ext>
                </a:extLst>
              </a:tr>
            </a:tbl>
          </a:graphicData>
        </a:graphic>
      </p:graphicFrame>
      <p:sp>
        <p:nvSpPr>
          <p:cNvPr id="7" name="TextBox 6">
            <a:extLst>
              <a:ext uri="{FF2B5EF4-FFF2-40B4-BE49-F238E27FC236}">
                <a16:creationId xmlns:a16="http://schemas.microsoft.com/office/drawing/2014/main" id="{FC10113A-8932-7D8A-7825-ADFFCC8B9C6D}"/>
              </a:ext>
            </a:extLst>
          </p:cNvPr>
          <p:cNvSpPr txBox="1"/>
          <p:nvPr/>
        </p:nvSpPr>
        <p:spPr>
          <a:xfrm>
            <a:off x="8609608" y="838003"/>
            <a:ext cx="3431969" cy="2554545"/>
          </a:xfrm>
          <a:prstGeom prst="rect">
            <a:avLst/>
          </a:prstGeom>
          <a:solidFill>
            <a:schemeClr val="accent3">
              <a:lumMod val="20000"/>
              <a:lumOff val="80000"/>
            </a:schemeClr>
          </a:solidFill>
        </p:spPr>
        <p:txBody>
          <a:bodyPr wrap="square" rtlCol="0">
            <a:spAutoFit/>
          </a:bodyPr>
          <a:lstStyle/>
          <a:p>
            <a:r>
              <a:rPr lang="en-US" sz="2000" b="1" dirty="0"/>
              <a:t>Scale </a:t>
            </a:r>
            <a:r>
              <a:rPr lang="en-US" sz="2000" dirty="0"/>
              <a:t>(</a:t>
            </a:r>
            <a:r>
              <a:rPr lang="en-US" sz="2000" i="1" dirty="0"/>
              <a:t>Please tick mark on right scale</a:t>
            </a:r>
            <a:r>
              <a:rPr lang="en-US" sz="2000" dirty="0"/>
              <a:t>)</a:t>
            </a:r>
          </a:p>
          <a:p>
            <a:endParaRPr lang="en-US" sz="2000" dirty="0"/>
          </a:p>
          <a:p>
            <a:r>
              <a:rPr lang="en-US" sz="2000" dirty="0"/>
              <a:t>Household (  ) </a:t>
            </a:r>
          </a:p>
          <a:p>
            <a:r>
              <a:rPr lang="en-US" sz="2000" dirty="0"/>
              <a:t>Farm (  ) </a:t>
            </a:r>
          </a:p>
          <a:p>
            <a:r>
              <a:rPr lang="en-US" sz="2000" dirty="0"/>
              <a:t>Community (  ) </a:t>
            </a:r>
          </a:p>
          <a:p>
            <a:r>
              <a:rPr lang="en-US" sz="2000" dirty="0"/>
              <a:t>River Basin (  ) </a:t>
            </a:r>
          </a:p>
          <a:p>
            <a:r>
              <a:rPr lang="en-US" sz="2000" dirty="0"/>
              <a:t>Country (  )</a:t>
            </a:r>
          </a:p>
        </p:txBody>
      </p:sp>
      <p:sp>
        <p:nvSpPr>
          <p:cNvPr id="8" name="TextBox 7">
            <a:extLst>
              <a:ext uri="{FF2B5EF4-FFF2-40B4-BE49-F238E27FC236}">
                <a16:creationId xmlns:a16="http://schemas.microsoft.com/office/drawing/2014/main" id="{257BA56A-D6FA-88AF-F8F2-277B32F06B64}"/>
              </a:ext>
            </a:extLst>
          </p:cNvPr>
          <p:cNvSpPr txBox="1"/>
          <p:nvPr/>
        </p:nvSpPr>
        <p:spPr>
          <a:xfrm>
            <a:off x="8609609" y="3916420"/>
            <a:ext cx="3431969" cy="2246769"/>
          </a:xfrm>
          <a:prstGeom prst="rect">
            <a:avLst/>
          </a:prstGeom>
          <a:solidFill>
            <a:schemeClr val="accent3">
              <a:lumMod val="20000"/>
              <a:lumOff val="80000"/>
            </a:schemeClr>
          </a:solidFill>
        </p:spPr>
        <p:txBody>
          <a:bodyPr wrap="square" rtlCol="0">
            <a:spAutoFit/>
          </a:bodyPr>
          <a:lstStyle/>
          <a:p>
            <a:r>
              <a:rPr lang="en-US" sz="2000" b="1" dirty="0"/>
              <a:t>Impacts</a:t>
            </a:r>
            <a:r>
              <a:rPr lang="en-US" sz="2000" dirty="0"/>
              <a:t>: If use of resource from particular source is increased (I), then indicate impact on other resources, as</a:t>
            </a:r>
          </a:p>
          <a:p>
            <a:endParaRPr lang="en-US" sz="2000" dirty="0"/>
          </a:p>
          <a:p>
            <a:r>
              <a:rPr lang="en-US" sz="2000" dirty="0"/>
              <a:t>“+”, if it creates Synergy</a:t>
            </a:r>
          </a:p>
          <a:p>
            <a:r>
              <a:rPr lang="en-US" sz="2000" dirty="0"/>
              <a:t>“-”, if it creates Trade-off</a:t>
            </a:r>
          </a:p>
        </p:txBody>
      </p:sp>
    </p:spTree>
    <p:extLst>
      <p:ext uri="{BB962C8B-B14F-4D97-AF65-F5344CB8AC3E}">
        <p14:creationId xmlns:p14="http://schemas.microsoft.com/office/powerpoint/2010/main" val="408219248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A307-8191-4559-A238-CD53B31690C3}"/>
              </a:ext>
            </a:extLst>
          </p:cNvPr>
          <p:cNvSpPr>
            <a:spLocks noGrp="1"/>
          </p:cNvSpPr>
          <p:nvPr>
            <p:ph type="title"/>
          </p:nvPr>
        </p:nvSpPr>
        <p:spPr/>
        <p:txBody>
          <a:bodyPr>
            <a:normAutofit fontScale="90000"/>
          </a:bodyPr>
          <a:lstStyle/>
          <a:p>
            <a:r>
              <a:rPr lang="en-US">
                <a:latin typeface="Tw Cen MT"/>
                <a:cs typeface="Arial"/>
              </a:rPr>
              <a:t>1.3 Fundamentals of WEFE Nexus | </a:t>
            </a:r>
            <a:r>
              <a:rPr lang="en-US" sz="3200">
                <a:latin typeface="Tw Cen MT"/>
                <a:cs typeface="Arial"/>
              </a:rPr>
              <a:t>Sources and </a:t>
            </a:r>
            <a:r>
              <a:rPr lang="en-US">
                <a:latin typeface="Tw Cen MT"/>
                <a:cs typeface="Arial"/>
              </a:rPr>
              <a:t>Further Reading</a:t>
            </a:r>
          </a:p>
        </p:txBody>
      </p:sp>
      <p:sp>
        <p:nvSpPr>
          <p:cNvPr id="3" name="Content Placeholder 2">
            <a:extLst>
              <a:ext uri="{FF2B5EF4-FFF2-40B4-BE49-F238E27FC236}">
                <a16:creationId xmlns:a16="http://schemas.microsoft.com/office/drawing/2014/main" id="{A7AC75FE-1BDA-47C6-A428-9177B9FB4476}"/>
              </a:ext>
            </a:extLst>
          </p:cNvPr>
          <p:cNvSpPr>
            <a:spLocks noGrp="1"/>
          </p:cNvSpPr>
          <p:nvPr>
            <p:ph idx="1"/>
          </p:nvPr>
        </p:nvSpPr>
        <p:spPr>
          <a:xfrm>
            <a:off x="531223" y="635726"/>
            <a:ext cx="11083835" cy="5760369"/>
          </a:xfrm>
        </p:spPr>
        <p:txBody>
          <a:bodyPr>
            <a:noAutofit/>
          </a:bodyPr>
          <a:lstStyle/>
          <a:p>
            <a:pPr>
              <a:lnSpc>
                <a:spcPct val="110000"/>
              </a:lnSpc>
              <a:spcAft>
                <a:spcPts val="0"/>
              </a:spcAft>
            </a:pPr>
            <a:r>
              <a:rPr lang="en-US" sz="1350" dirty="0"/>
              <a:t>Abdi, H., </a:t>
            </a:r>
            <a:r>
              <a:rPr lang="en-US" sz="1350" dirty="0" err="1"/>
              <a:t>Shahbazitabar</a:t>
            </a:r>
            <a:r>
              <a:rPr lang="en-US" sz="1350" dirty="0"/>
              <a:t>, M., &amp; Mohammadi-</a:t>
            </a:r>
            <a:r>
              <a:rPr lang="en-US" sz="1350" dirty="0" err="1"/>
              <a:t>Ivatloo</a:t>
            </a:r>
            <a:r>
              <a:rPr lang="en-US" sz="1350" dirty="0"/>
              <a:t>, B. (2020). Food, energy and water Nexus: A brief review of definitions, research, and challenges. </a:t>
            </a:r>
            <a:r>
              <a:rPr lang="en-US" sz="1350" i="1" dirty="0"/>
              <a:t>Inventions</a:t>
            </a:r>
            <a:r>
              <a:rPr lang="en-US" sz="1350" dirty="0"/>
              <a:t>, </a:t>
            </a:r>
            <a:r>
              <a:rPr lang="en-US" sz="1350" i="1" dirty="0"/>
              <a:t>5</a:t>
            </a:r>
            <a:r>
              <a:rPr lang="en-US" sz="1350" dirty="0"/>
              <a:t>(4), 1–14. https://doi.org/10.3390/inventions5040056</a:t>
            </a:r>
          </a:p>
          <a:p>
            <a:pPr>
              <a:lnSpc>
                <a:spcPct val="110000"/>
              </a:lnSpc>
              <a:spcAft>
                <a:spcPts val="0"/>
              </a:spcAft>
            </a:pPr>
            <a:r>
              <a:rPr lang="en-US" sz="1350" dirty="0"/>
              <a:t>Albrecht, T. R., </a:t>
            </a:r>
            <a:r>
              <a:rPr lang="en-US" sz="1350" dirty="0" err="1"/>
              <a:t>Crootof</a:t>
            </a:r>
            <a:r>
              <a:rPr lang="en-US" sz="1350" dirty="0"/>
              <a:t>, A., &amp; Scott, C. A. (2018). The Water-Energy-Food Nexus: A systematic review of methods for Nexus assessment. </a:t>
            </a:r>
            <a:r>
              <a:rPr lang="en-US" sz="1350" i="1" dirty="0"/>
              <a:t>Environmental Research Letters</a:t>
            </a:r>
            <a:r>
              <a:rPr lang="en-US" sz="1350" dirty="0"/>
              <a:t>, </a:t>
            </a:r>
            <a:r>
              <a:rPr lang="en-US" sz="1350" i="1" dirty="0"/>
              <a:t>13</a:t>
            </a:r>
            <a:r>
              <a:rPr lang="en-US" sz="1350" dirty="0"/>
              <a:t>(4). https://doi.org/10.1088/1748-9326/aaa9c6</a:t>
            </a:r>
          </a:p>
          <a:p>
            <a:pPr>
              <a:lnSpc>
                <a:spcPct val="110000"/>
              </a:lnSpc>
              <a:spcAft>
                <a:spcPts val="0"/>
              </a:spcAft>
            </a:pPr>
            <a:r>
              <a:rPr lang="en-US" sz="1350" dirty="0" err="1"/>
              <a:t>Anandhi</a:t>
            </a:r>
            <a:r>
              <a:rPr lang="en-US" sz="1350" dirty="0"/>
              <a:t>, A., Srivastava, P., </a:t>
            </a:r>
            <a:r>
              <a:rPr lang="en-US" sz="1350" dirty="0" err="1"/>
              <a:t>Mohtar</a:t>
            </a:r>
            <a:r>
              <a:rPr lang="en-US" sz="1350" dirty="0"/>
              <a:t>, R. H., Lawford, R. G., Sen, S., &amp; Lamba, J. (2023). Methodologies and principles for developing Nexus definitions and conceptualizations: lessons from FEW Nexus studies. </a:t>
            </a:r>
            <a:r>
              <a:rPr lang="en-US" sz="1350" i="1" dirty="0"/>
              <a:t>Journal of the ASABE</a:t>
            </a:r>
            <a:r>
              <a:rPr lang="en-US" sz="1350" dirty="0"/>
              <a:t>, </a:t>
            </a:r>
            <a:r>
              <a:rPr lang="en-US" sz="1350" i="1" dirty="0"/>
              <a:t>66</a:t>
            </a:r>
            <a:r>
              <a:rPr lang="en-US" sz="1350" dirty="0"/>
              <a:t>(2), 205–230.</a:t>
            </a:r>
          </a:p>
          <a:p>
            <a:pPr>
              <a:lnSpc>
                <a:spcPct val="110000"/>
              </a:lnSpc>
              <a:spcAft>
                <a:spcPts val="0"/>
              </a:spcAft>
            </a:pPr>
            <a:r>
              <a:rPr lang="en-US" sz="1350" dirty="0"/>
              <a:t>Arthur, M., Liu, G., Hao, Y., Zhang, L., Liang, S., Asamoah, E. F., &amp; Lombardi, G. V. (2019). Urban food-energy-water Nexus indicators: A review. </a:t>
            </a:r>
            <a:r>
              <a:rPr lang="en-US" sz="1350" i="1" dirty="0"/>
              <a:t>Resources, Conservation and Recycling</a:t>
            </a:r>
            <a:r>
              <a:rPr lang="en-US" sz="1350" dirty="0"/>
              <a:t>, </a:t>
            </a:r>
            <a:r>
              <a:rPr lang="en-US" sz="1350" i="1" dirty="0"/>
              <a:t>151</a:t>
            </a:r>
            <a:r>
              <a:rPr lang="en-US" sz="1350" dirty="0"/>
              <a:t>(February), 104481. https://doi.org/10.1016/j.resconrec.2019.104481</a:t>
            </a:r>
          </a:p>
          <a:p>
            <a:pPr>
              <a:lnSpc>
                <a:spcPct val="110000"/>
              </a:lnSpc>
              <a:spcAft>
                <a:spcPts val="0"/>
              </a:spcAft>
            </a:pPr>
            <a:r>
              <a:rPr lang="en-US" sz="1350" dirty="0"/>
              <a:t>Hoff, H. (2011). Understanding the Nexus. Background paper for the Bonn2011 Nexus Conference: </a:t>
            </a:r>
            <a:r>
              <a:rPr lang="en-US" sz="1350" i="1" dirty="0"/>
              <a:t>Stockholm Environment Institute</a:t>
            </a:r>
            <a:r>
              <a:rPr lang="en-US" sz="1350" dirty="0"/>
              <a:t>, </a:t>
            </a:r>
            <a:r>
              <a:rPr lang="en-US" sz="1350" i="1" dirty="0"/>
              <a:t>November</a:t>
            </a:r>
            <a:r>
              <a:rPr lang="en-US" sz="1350" dirty="0"/>
              <a:t>, 1–52.</a:t>
            </a:r>
          </a:p>
          <a:p>
            <a:pPr>
              <a:lnSpc>
                <a:spcPct val="110000"/>
              </a:lnSpc>
              <a:spcAft>
                <a:spcPts val="0"/>
              </a:spcAft>
            </a:pPr>
            <a:r>
              <a:rPr lang="en-US" sz="1350" dirty="0"/>
              <a:t>Lee, B., Wang, L., Wang, Z., Cooper, N. J., &amp; Elimelech, M. (2023). Directing the research agenda on water and energy technologies with process and economic analysis. </a:t>
            </a:r>
            <a:r>
              <a:rPr lang="en-US" sz="1350" i="1" dirty="0"/>
              <a:t>Energy and Environmental Science</a:t>
            </a:r>
            <a:r>
              <a:rPr lang="en-US" sz="1350" dirty="0"/>
              <a:t>, </a:t>
            </a:r>
            <a:r>
              <a:rPr lang="en-US" sz="1350" i="1" dirty="0"/>
              <a:t>16</a:t>
            </a:r>
            <a:r>
              <a:rPr lang="en-US" sz="1350" dirty="0"/>
              <a:t>(3), 714–722. https://doi.org/10.1039/d2ee03271f</a:t>
            </a:r>
          </a:p>
          <a:p>
            <a:pPr>
              <a:lnSpc>
                <a:spcPct val="110000"/>
              </a:lnSpc>
              <a:spcAft>
                <a:spcPts val="0"/>
              </a:spcAft>
            </a:pPr>
            <a:r>
              <a:rPr lang="en-US" sz="1350" dirty="0"/>
              <a:t>Newell, J. P., Goldstein, B., &amp; Foster, A. (2019). A 40-year review of food-energy-water Nexus literature and its application to the urban scale. </a:t>
            </a:r>
            <a:r>
              <a:rPr lang="en-US" sz="1350" i="1" dirty="0"/>
              <a:t>Environmental Research Letters</a:t>
            </a:r>
            <a:r>
              <a:rPr lang="en-US" sz="1350" dirty="0"/>
              <a:t>, </a:t>
            </a:r>
            <a:r>
              <a:rPr lang="en-US" sz="1350" i="1" dirty="0"/>
              <a:t>14</a:t>
            </a:r>
            <a:r>
              <a:rPr lang="en-US" sz="1350" dirty="0"/>
              <a:t>(7). https://doi.org/10.1088/1748-9326/ab0767</a:t>
            </a:r>
          </a:p>
          <a:p>
            <a:pPr>
              <a:lnSpc>
                <a:spcPct val="110000"/>
              </a:lnSpc>
              <a:spcAft>
                <a:spcPts val="0"/>
              </a:spcAft>
            </a:pPr>
            <a:r>
              <a:rPr lang="en-US" sz="1350" dirty="0"/>
              <a:t>Pandey, V. P., &amp; Shrestha, S. (2017). Evolution of the Nexus as a Policy and Development Discourse. </a:t>
            </a:r>
            <a:r>
              <a:rPr lang="en-US" sz="1350" i="1" dirty="0"/>
              <a:t>Geophysical Monograph Series</a:t>
            </a:r>
            <a:r>
              <a:rPr lang="en-US" sz="1350" dirty="0"/>
              <a:t>, </a:t>
            </a:r>
            <a:r>
              <a:rPr lang="en-US" sz="1350" i="1" dirty="0"/>
              <a:t>229</a:t>
            </a:r>
            <a:r>
              <a:rPr lang="en-US" sz="1350" dirty="0"/>
              <a:t>, 11–20. </a:t>
            </a:r>
            <a:r>
              <a:rPr lang="en-US" sz="1350" dirty="0">
                <a:hlinkClick r:id="rId3"/>
              </a:rPr>
              <a:t>https://doi.org/10.1002/9781119243175.ch2</a:t>
            </a:r>
            <a:endParaRPr lang="en-US" sz="1350" dirty="0"/>
          </a:p>
          <a:p>
            <a:pPr>
              <a:lnSpc>
                <a:spcPct val="110000"/>
              </a:lnSpc>
              <a:spcAft>
                <a:spcPts val="0"/>
              </a:spcAft>
            </a:pPr>
            <a:r>
              <a:rPr lang="en-US" sz="1350" dirty="0"/>
              <a:t>Partnership for Research and Innovation in the Mediterranean Area (PRIMA). (2022). WEFE NEXUS Community of Practice: A solution for the Mediterranean future. Blog. https://prima-med.org/wefe-Nexus-community-of-practice-a-solution-for-the-mediterranean-future/</a:t>
            </a:r>
          </a:p>
          <a:p>
            <a:pPr>
              <a:lnSpc>
                <a:spcPct val="110000"/>
              </a:lnSpc>
              <a:spcAft>
                <a:spcPts val="0"/>
              </a:spcAft>
            </a:pPr>
            <a:r>
              <a:rPr lang="en-US" sz="1350" dirty="0" err="1"/>
              <a:t>Schlör</a:t>
            </a:r>
            <a:r>
              <a:rPr lang="en-US" sz="1350" dirty="0"/>
              <a:t>, H., &amp; Schubert, S. A. (2022). SDG 8 and the food – energy – water Nexus: a two‑country dynamic computable general equilibrium CGE model. </a:t>
            </a:r>
            <a:r>
              <a:rPr lang="en-US" sz="1350" i="1" dirty="0"/>
              <a:t>Energy, Sustainability and Society</a:t>
            </a:r>
            <a:r>
              <a:rPr lang="en-US" sz="1350" dirty="0"/>
              <a:t>, 1–16. https://doi.org/10.1186/s13705-022-00369-x</a:t>
            </a:r>
          </a:p>
          <a:p>
            <a:pPr>
              <a:lnSpc>
                <a:spcPct val="110000"/>
              </a:lnSpc>
              <a:spcAft>
                <a:spcPts val="0"/>
              </a:spcAft>
            </a:pPr>
            <a:r>
              <a:rPr lang="en-US" sz="1350" dirty="0"/>
              <a:t>Vinca, A., </a:t>
            </a:r>
            <a:r>
              <a:rPr lang="en-US" sz="1350" dirty="0" err="1"/>
              <a:t>Riahi</a:t>
            </a:r>
            <a:r>
              <a:rPr lang="en-US" sz="1350" dirty="0"/>
              <a:t>, K., Rowe, A., &amp; </a:t>
            </a:r>
            <a:r>
              <a:rPr lang="en-US" sz="1350" dirty="0" err="1"/>
              <a:t>Djilali</a:t>
            </a:r>
            <a:r>
              <a:rPr lang="en-US" sz="1350" dirty="0"/>
              <a:t>, N. (2021). Climate-Land-Energy-Water Nexus Models Across Scales: Progress, Gaps and Best Accessibility Practices. </a:t>
            </a:r>
            <a:r>
              <a:rPr lang="en-US" sz="1350" i="1" dirty="0"/>
              <a:t>Frontiers in Environmental Science</a:t>
            </a:r>
            <a:r>
              <a:rPr lang="en-US" sz="1350" dirty="0"/>
              <a:t>, </a:t>
            </a:r>
            <a:r>
              <a:rPr lang="en-US" sz="1350" i="1" dirty="0"/>
              <a:t>9</a:t>
            </a:r>
            <a:r>
              <a:rPr lang="en-US" sz="1350" dirty="0"/>
              <a:t>(July), 1–17. https://doi.org/10.3389/fenvs.2021.691523</a:t>
            </a:r>
          </a:p>
          <a:p>
            <a:pPr>
              <a:lnSpc>
                <a:spcPct val="110000"/>
              </a:lnSpc>
              <a:spcAft>
                <a:spcPts val="0"/>
              </a:spcAft>
            </a:pPr>
            <a:r>
              <a:rPr lang="en-US" sz="1350" dirty="0" err="1"/>
              <a:t>Zainali</a:t>
            </a:r>
            <a:r>
              <a:rPr lang="en-US" sz="1350" dirty="0"/>
              <a:t>, S., Qadir, O., Parlak, S. C., Lu, S. M., </a:t>
            </a:r>
            <a:r>
              <a:rPr lang="en-US" sz="1350" dirty="0" err="1"/>
              <a:t>Avelin</a:t>
            </a:r>
            <a:r>
              <a:rPr lang="en-US" sz="1350" dirty="0"/>
              <a:t>, A., </a:t>
            </a:r>
            <a:r>
              <a:rPr lang="en-US" sz="1350" dirty="0" err="1"/>
              <a:t>Stridh</a:t>
            </a:r>
            <a:r>
              <a:rPr lang="en-US" sz="1350" dirty="0"/>
              <a:t>, B., &amp; Campana, P. E. (2023). Computational fluid dynamics modelling of microclimate for a vertical </a:t>
            </a:r>
            <a:r>
              <a:rPr lang="en-US" sz="1350" dirty="0" err="1"/>
              <a:t>agrivoltaic</a:t>
            </a:r>
            <a:r>
              <a:rPr lang="en-US" sz="1350" dirty="0"/>
              <a:t> system. </a:t>
            </a:r>
            <a:r>
              <a:rPr lang="en-US" sz="1350" i="1" dirty="0"/>
              <a:t>Energy Nexus</a:t>
            </a:r>
            <a:r>
              <a:rPr lang="en-US" sz="1350" dirty="0"/>
              <a:t>, </a:t>
            </a:r>
            <a:r>
              <a:rPr lang="en-US" sz="1350" i="1" dirty="0"/>
              <a:t>9</a:t>
            </a:r>
            <a:r>
              <a:rPr lang="en-US" sz="1350" dirty="0"/>
              <a:t>(September 2022), 100173. https://doi.org/10.1016/j.Nexus.2023.100173</a:t>
            </a:r>
          </a:p>
          <a:p>
            <a:pPr>
              <a:lnSpc>
                <a:spcPct val="110000"/>
              </a:lnSpc>
              <a:spcAft>
                <a:spcPts val="0"/>
              </a:spcAft>
            </a:pPr>
            <a:r>
              <a:rPr lang="en-US" sz="1350" dirty="0"/>
              <a:t>Zhu, Q., Sun, C., &amp; Zhao, L. (2021). Effect of the marine system on the pressure of the food–energy–water Nexus in the coastal regions of China. </a:t>
            </a:r>
            <a:r>
              <a:rPr lang="en-US" sz="1350" i="1" dirty="0"/>
              <a:t>Journal of Cleaner Production</a:t>
            </a:r>
            <a:r>
              <a:rPr lang="en-US" sz="1350" dirty="0"/>
              <a:t>, </a:t>
            </a:r>
            <a:r>
              <a:rPr lang="en-US" sz="1350" i="1" dirty="0"/>
              <a:t>319</a:t>
            </a:r>
            <a:r>
              <a:rPr lang="en-US" sz="1350" dirty="0"/>
              <a:t>(April). https://doi.org/10.1016/j.jclepro.2021.128753</a:t>
            </a:r>
          </a:p>
          <a:p>
            <a:pPr marL="0" indent="0">
              <a:lnSpc>
                <a:spcPct val="110000"/>
              </a:lnSpc>
              <a:spcAft>
                <a:spcPts val="0"/>
              </a:spcAft>
              <a:buNone/>
            </a:pPr>
            <a:endParaRPr lang="en-US" sz="1350" dirty="0"/>
          </a:p>
        </p:txBody>
      </p:sp>
    </p:spTree>
    <p:extLst>
      <p:ext uri="{BB962C8B-B14F-4D97-AF65-F5344CB8AC3E}">
        <p14:creationId xmlns:p14="http://schemas.microsoft.com/office/powerpoint/2010/main" val="4171115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w Cen MT"/>
                <a:cs typeface="Arial"/>
              </a:rPr>
              <a:t>1.1 Trends in Natural Resources </a:t>
            </a:r>
            <a:r>
              <a:rPr lang="en-US" dirty="0">
                <a:latin typeface="TW Cen MT"/>
                <a:cs typeface="Arial"/>
              </a:rPr>
              <a:t>| </a:t>
            </a:r>
            <a:r>
              <a:rPr lang="en-US" dirty="0">
                <a:latin typeface="Tw Cen MT"/>
                <a:cs typeface="Arial"/>
              </a:rPr>
              <a:t>Availability and Demand</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26873" y="1166273"/>
            <a:ext cx="11524068" cy="4297680"/>
          </a:xfrm>
        </p:spPr>
      </p:pic>
      <p:sp>
        <p:nvSpPr>
          <p:cNvPr id="5" name="Rectangle 4"/>
          <p:cNvSpPr/>
          <p:nvPr/>
        </p:nvSpPr>
        <p:spPr>
          <a:xfrm>
            <a:off x="407043" y="5579001"/>
            <a:ext cx="11377913" cy="369332"/>
          </a:xfrm>
          <a:prstGeom prst="rect">
            <a:avLst/>
          </a:prstGeom>
        </p:spPr>
        <p:txBody>
          <a:bodyPr wrap="square">
            <a:spAutoFit/>
          </a:bodyPr>
          <a:lstStyle/>
          <a:p>
            <a:pPr algn="ctr"/>
            <a:r>
              <a:rPr lang="en-US" i="1" dirty="0">
                <a:latin typeface="Tw Cen MT" panose="020B0602020104020603" pitchFamily="34" charset="0"/>
                <a:cs typeface="Arial" panose="020B0604020202020204" pitchFamily="34" charset="0"/>
              </a:rPr>
              <a:t>Table: Trends of population growth. (Source: </a:t>
            </a:r>
            <a:r>
              <a:rPr lang="en-US" i="1" dirty="0" err="1">
                <a:latin typeface="Tw Cen MT" panose="020B0602020104020603" pitchFamily="34" charset="0"/>
              </a:rPr>
              <a:t>D’Odorico</a:t>
            </a:r>
            <a:r>
              <a:rPr lang="en-US" i="1" dirty="0">
                <a:latin typeface="Tw Cen MT" panose="020B0602020104020603" pitchFamily="34" charset="0"/>
              </a:rPr>
              <a:t> et al., 2018)</a:t>
            </a:r>
          </a:p>
        </p:txBody>
      </p:sp>
    </p:spTree>
    <p:extLst>
      <p:ext uri="{BB962C8B-B14F-4D97-AF65-F5344CB8AC3E}">
        <p14:creationId xmlns:p14="http://schemas.microsoft.com/office/powerpoint/2010/main" val="616771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79A6A-77C9-4608-C331-A687D868939B}"/>
              </a:ext>
            </a:extLst>
          </p:cNvPr>
          <p:cNvSpPr>
            <a:spLocks noGrp="1"/>
          </p:cNvSpPr>
          <p:nvPr>
            <p:ph type="title"/>
          </p:nvPr>
        </p:nvSpPr>
        <p:spPr/>
        <p:txBody>
          <a:bodyPr>
            <a:normAutofit fontScale="90000"/>
          </a:bodyPr>
          <a:lstStyle/>
          <a:p>
            <a:r>
              <a:rPr lang="en-US" dirty="0">
                <a:latin typeface="Tw Cen MT"/>
                <a:cs typeface="Arial"/>
              </a:rPr>
              <a:t>1.1 Trends in Natural Resources </a:t>
            </a:r>
            <a:r>
              <a:rPr lang="en-US" dirty="0">
                <a:latin typeface="TW Cen MT"/>
                <a:cs typeface="Arial"/>
              </a:rPr>
              <a:t>| </a:t>
            </a:r>
            <a:r>
              <a:rPr lang="en-US" dirty="0">
                <a:latin typeface="Tw Cen MT"/>
                <a:cs typeface="Arial"/>
              </a:rPr>
              <a:t>Availability and Demand</a:t>
            </a:r>
          </a:p>
        </p:txBody>
      </p:sp>
      <p:pic>
        <p:nvPicPr>
          <p:cNvPr id="5" name="Picture 4">
            <a:extLst>
              <a:ext uri="{FF2B5EF4-FFF2-40B4-BE49-F238E27FC236}">
                <a16:creationId xmlns:a16="http://schemas.microsoft.com/office/drawing/2014/main" id="{A28F3B12-B3F0-F578-24C8-A37942E0751A}"/>
              </a:ext>
            </a:extLst>
          </p:cNvPr>
          <p:cNvPicPr>
            <a:picLocks noChangeAspect="1"/>
          </p:cNvPicPr>
          <p:nvPr/>
        </p:nvPicPr>
        <p:blipFill>
          <a:blip r:embed="rId3"/>
          <a:stretch>
            <a:fillRect/>
          </a:stretch>
        </p:blipFill>
        <p:spPr>
          <a:xfrm>
            <a:off x="746806" y="810200"/>
            <a:ext cx="7923551" cy="5657507"/>
          </a:xfrm>
          <a:prstGeom prst="rect">
            <a:avLst/>
          </a:prstGeom>
        </p:spPr>
      </p:pic>
      <p:sp>
        <p:nvSpPr>
          <p:cNvPr id="6" name="TextBox 5">
            <a:extLst>
              <a:ext uri="{FF2B5EF4-FFF2-40B4-BE49-F238E27FC236}">
                <a16:creationId xmlns:a16="http://schemas.microsoft.com/office/drawing/2014/main" id="{5D7473DE-BBB9-4D95-229F-868634E82D23}"/>
              </a:ext>
            </a:extLst>
          </p:cNvPr>
          <p:cNvSpPr txBox="1"/>
          <p:nvPr/>
        </p:nvSpPr>
        <p:spPr>
          <a:xfrm>
            <a:off x="8798311" y="838358"/>
            <a:ext cx="3132431" cy="1200329"/>
          </a:xfrm>
          <a:prstGeom prst="rect">
            <a:avLst/>
          </a:prstGeom>
          <a:noFill/>
        </p:spPr>
        <p:txBody>
          <a:bodyPr wrap="square" rtlCol="0">
            <a:spAutoFit/>
          </a:bodyPr>
          <a:lstStyle/>
          <a:p>
            <a:r>
              <a:rPr lang="en-US" i="1">
                <a:latin typeface="Tw Cen MT" panose="020B0602020104020603" pitchFamily="34" charset="0"/>
              </a:rPr>
              <a:t>Figure: World population growth (depicted on y-axis) as estimated from 2000 to 2050</a:t>
            </a:r>
          </a:p>
          <a:p>
            <a:r>
              <a:rPr lang="en-US" i="1">
                <a:latin typeface="Tw Cen MT" panose="020B0602020104020603" pitchFamily="34" charset="0"/>
              </a:rPr>
              <a:t>(Source: Webb, 2013)</a:t>
            </a:r>
          </a:p>
        </p:txBody>
      </p:sp>
    </p:spTree>
    <p:extLst>
      <p:ext uri="{BB962C8B-B14F-4D97-AF65-F5344CB8AC3E}">
        <p14:creationId xmlns:p14="http://schemas.microsoft.com/office/powerpoint/2010/main" val="980947206"/>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2F5597"/>
      </a:dk2>
      <a:lt2>
        <a:srgbClr val="E7E6E6"/>
      </a:lt2>
      <a:accent1>
        <a:srgbClr val="4472C4"/>
      </a:accent1>
      <a:accent2>
        <a:srgbClr val="3BA37B"/>
      </a:accent2>
      <a:accent3>
        <a:srgbClr val="669E40"/>
      </a:accent3>
      <a:accent4>
        <a:srgbClr val="FFC000"/>
      </a:accent4>
      <a:accent5>
        <a:srgbClr val="D66532"/>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d4e0ead3-86df-4f0d-aac1-07608b4cd2df">SCRIPTORIA-56850870-13004</_dlc_DocId>
    <_dlc_DocIdUrl xmlns="d4e0ead3-86df-4f0d-aac1-07608b4cd2df">
      <Url>https://scriptoria.sharepoint.com/Home/pnc/_layouts/15/DocIdRedir.aspx?ID=SCRIPTORIA-56850870-13004</Url>
      <Description>SCRIPTORIA-56850870-13004</Description>
    </_dlc_DocIdUrl>
    <_ip_UnifiedCompliancePolicyUIAction xmlns="http://schemas.microsoft.com/sharepoint/v3" xsi:nil="true"/>
    <TaxCatchAll xmlns="d4e0ead3-86df-4f0d-aac1-07608b4cd2df" xsi:nil="true"/>
    <lcf76f155ced4ddcb4097134ff3c332f xmlns="a07365f7-0a37-4873-916e-3a01975cc5ee">
      <Terms xmlns="http://schemas.microsoft.com/office/infopath/2007/PartnerControls"/>
    </lcf76f155ced4ddcb4097134ff3c332f>
    <Description0 xmlns="a07365f7-0a37-4873-916e-3a01975cc5ee"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DC324D496C191E4B8A145C21BCD42A56" ma:contentTypeVersion="21" ma:contentTypeDescription="Create a new document." ma:contentTypeScope="" ma:versionID="45aec775961c015358c65c6e433db93c">
  <xsd:schema xmlns:xsd="http://www.w3.org/2001/XMLSchema" xmlns:xs="http://www.w3.org/2001/XMLSchema" xmlns:p="http://schemas.microsoft.com/office/2006/metadata/properties" xmlns:ns1="http://schemas.microsoft.com/sharepoint/v3" xmlns:ns2="a07365f7-0a37-4873-916e-3a01975cc5ee" xmlns:ns3="d4e0ead3-86df-4f0d-aac1-07608b4cd2df" xmlns:ns4="53899188-b46e-4465-8eec-4a9042b31cd9" targetNamespace="http://schemas.microsoft.com/office/2006/metadata/properties" ma:root="true" ma:fieldsID="9ab0181cb8f6170f9af5c81337fc57b9" ns1:_="" ns2:_="" ns3:_="" ns4:_="">
    <xsd:import namespace="http://schemas.microsoft.com/sharepoint/v3"/>
    <xsd:import namespace="a07365f7-0a37-4873-916e-3a01975cc5ee"/>
    <xsd:import namespace="d4e0ead3-86df-4f0d-aac1-07608b4cd2df"/>
    <xsd:import namespace="53899188-b46e-4465-8eec-4a9042b31cd9"/>
    <xsd:element name="properties">
      <xsd:complexType>
        <xsd:sequence>
          <xsd:element name="documentManagement">
            <xsd:complexType>
              <xsd:all>
                <xsd:element ref="ns2:Description0" minOccurs="0"/>
                <xsd:element ref="ns2:MediaServiceMetadata" minOccurs="0"/>
                <xsd:element ref="ns2:MediaServiceFastMetadata" minOccurs="0"/>
                <xsd:element ref="ns3:_dlc_DocId" minOccurs="0"/>
                <xsd:element ref="ns3:_dlc_DocIdUrl" minOccurs="0"/>
                <xsd:element ref="ns3:_dlc_DocIdPersistId"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2:MediaServiceAutoTags" minOccurs="0"/>
                <xsd:element ref="ns2:MediaServiceOCR" minOccurs="0"/>
                <xsd:element ref="ns2:MediaServiceGenerationTime" minOccurs="0"/>
                <xsd:element ref="ns2:MediaServiceEventHashCode" minOccurs="0"/>
                <xsd:element ref="ns4:SharedWithUsers" minOccurs="0"/>
                <xsd:element ref="ns4: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7365f7-0a37-4873-916e-3a01975cc5e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Location" ma:index="25" nillable="true" ma:displayName="Location" ma:internalName="MediaServiceLocation" ma:readOnly="true">
      <xsd:simpleType>
        <xsd:restriction base="dms:Text"/>
      </xsd:simpleType>
    </xsd:element>
    <xsd:element name="MediaLengthInSeconds" ma:index="26" nillable="true" ma:displayName="Length (seconds)" ma:internalName="MediaLengthInSeconds" ma:readOnly="true">
      <xsd:simpleType>
        <xsd:restriction base="dms:Unknown"/>
      </xsd:simpleType>
    </xsd:element>
    <xsd:element name="lcf76f155ced4ddcb4097134ff3c332f" ma:index="28" nillable="true" ma:taxonomy="true" ma:internalName="lcf76f155ced4ddcb4097134ff3c332f" ma:taxonomyFieldName="MediaServiceImageTags" ma:displayName="Image Tags" ma:readOnly="false" ma:fieldId="{5cf76f15-5ced-4ddc-b409-7134ff3c332f}" ma:taxonomyMulti="true" ma:sspId="07c07f23-3e0c-44c6-b300-81e71e44365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0" nillable="true" ma:displayName="MediaServiceObjectDetectorVersions" ma:hidden="true" ma:indexed="true" ma:internalName="MediaServiceObjectDetectorVersions" ma:readOnly="true">
      <xsd:simpleType>
        <xsd:restriction base="dms:Text"/>
      </xsd:simpleType>
    </xsd:element>
    <xsd:element name="MediaServiceSearchProperties" ma:index="3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e0ead3-86df-4f0d-aac1-07608b4cd2df"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dexed="true"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29" nillable="true" ma:displayName="Taxonomy Catch All Column" ma:hidden="true" ma:list="{9bdbe347-e7f1-4318-b5ff-6accbb98653f}" ma:internalName="TaxCatchAll" ma:showField="CatchAllData" ma:web="d4e0ead3-86df-4f0d-aac1-07608b4cd2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3899188-b46e-4465-8eec-4a9042b31cd9" elementFormDefault="qualified">
    <xsd:import namespace="http://schemas.microsoft.com/office/2006/documentManagement/types"/>
    <xsd:import namespace="http://schemas.microsoft.com/office/infopath/2007/PartnerControls"/>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2494D4-AE1A-4C8F-A95B-C0BE834EE986}">
  <ds:schemaRefs>
    <ds:schemaRef ds:uri="http://www.w3.org/XML/1998/namespace"/>
    <ds:schemaRef ds:uri="d4e0ead3-86df-4f0d-aac1-07608b4cd2df"/>
    <ds:schemaRef ds:uri="http://purl.org/dc/dcmitype/"/>
    <ds:schemaRef ds:uri="http://purl.org/dc/terms/"/>
    <ds:schemaRef ds:uri="http://schemas.microsoft.com/office/2006/documentManagement/types"/>
    <ds:schemaRef ds:uri="a07365f7-0a37-4873-916e-3a01975cc5ee"/>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53899188-b46e-4465-8eec-4a9042b31cd9"/>
    <ds:schemaRef ds:uri="http://schemas.microsoft.com/sharepoint/v3"/>
  </ds:schemaRefs>
</ds:datastoreItem>
</file>

<file path=customXml/itemProps2.xml><?xml version="1.0" encoding="utf-8"?>
<ds:datastoreItem xmlns:ds="http://schemas.openxmlformats.org/officeDocument/2006/customXml" ds:itemID="{B004B2DC-7AF1-421C-9CB5-002EB89D616D}">
  <ds:schemaRefs>
    <ds:schemaRef ds:uri="http://schemas.microsoft.com/sharepoint/v3/contenttype/forms"/>
  </ds:schemaRefs>
</ds:datastoreItem>
</file>

<file path=customXml/itemProps3.xml><?xml version="1.0" encoding="utf-8"?>
<ds:datastoreItem xmlns:ds="http://schemas.openxmlformats.org/officeDocument/2006/customXml" ds:itemID="{9A7F3B9F-1F87-4A85-AC8E-128A3E33C31D}">
  <ds:schemaRefs>
    <ds:schemaRef ds:uri="http://schemas.microsoft.com/sharepoint/events"/>
  </ds:schemaRefs>
</ds:datastoreItem>
</file>

<file path=customXml/itemProps4.xml><?xml version="1.0" encoding="utf-8"?>
<ds:datastoreItem xmlns:ds="http://schemas.openxmlformats.org/officeDocument/2006/customXml" ds:itemID="{553CB52F-626D-4060-A29E-E4D17D3137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07365f7-0a37-4873-916e-3a01975cc5ee"/>
    <ds:schemaRef ds:uri="d4e0ead3-86df-4f0d-aac1-07608b4cd2df"/>
    <ds:schemaRef ds:uri="53899188-b46e-4465-8eec-4a9042b31c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Austin</Template>
  <TotalTime>91</TotalTime>
  <Words>9372</Words>
  <Application>Microsoft Office PowerPoint</Application>
  <PresentationFormat>Widescreen</PresentationFormat>
  <Paragraphs>641</Paragraphs>
  <Slides>76</Slides>
  <Notes>53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76</vt:i4>
      </vt:variant>
    </vt:vector>
  </HeadingPairs>
  <TitlesOfParts>
    <vt:vector size="87" baseType="lpstr">
      <vt:lpstr>arial</vt:lpstr>
      <vt:lpstr>arial</vt:lpstr>
      <vt:lpstr>Calibri</vt:lpstr>
      <vt:lpstr>Calibri Light</vt:lpstr>
      <vt:lpstr>Google Sans</vt:lpstr>
      <vt:lpstr>KorinnaITCbyBT-Regular</vt:lpstr>
      <vt:lpstr>Times New Roman</vt:lpstr>
      <vt:lpstr>Tw Cen MT</vt:lpstr>
      <vt:lpstr>Tw Cen MT</vt:lpstr>
      <vt:lpstr>Wingdings</vt:lpstr>
      <vt:lpstr>Office Theme</vt:lpstr>
      <vt:lpstr>Part of a post-graduate course on “Climate Change, Water Security &amp; Nexus”  Course Lead: Prof. Vishnu Prasad Pandey, Center for Water Resources Studies, Institute of Engineering, Tribhuvan University, Nepal  Email: vishnu.pandey@pcampus.edu.np</vt:lpstr>
      <vt:lpstr>Contributors </vt:lpstr>
      <vt:lpstr>Module 1</vt:lpstr>
      <vt:lpstr>Understanding Water Security and the WEFE Nexus [3 hrs]</vt:lpstr>
      <vt:lpstr>PowerPoint Presentation</vt:lpstr>
      <vt:lpstr>1.1 Session Delivery Plan [75 minutes]</vt:lpstr>
      <vt:lpstr>1.1 Exercise 1-1 Open Discussion [5 minutes]</vt:lpstr>
      <vt:lpstr>1.1 Trends in Natural Resources | Availability and Demand</vt:lpstr>
      <vt:lpstr>1.1 Trends in Natural Resources | Availability and Demand</vt:lpstr>
      <vt:lpstr>1.1 Trends in Natural Resources | Availability and Demand</vt:lpstr>
      <vt:lpstr>1.1 Trends in Natural Resources | Availability and Demand</vt:lpstr>
      <vt:lpstr>1.1 Trends in Natural Resources | Availability and Demand</vt:lpstr>
      <vt:lpstr>1.1 Trends in Natural Resources | Availability and Demand</vt:lpstr>
      <vt:lpstr>1.1 Trends in Natural Resources | Availability and Demand</vt:lpstr>
      <vt:lpstr>1.1 Inequality in WEFE Nexus Resources | Drivers </vt:lpstr>
      <vt:lpstr>1.1 Inequality in WEFE Nexus Resources | Access</vt:lpstr>
      <vt:lpstr>1.1 Inequality in WEFE Nexus Resources | Access</vt:lpstr>
      <vt:lpstr>1.1 Exercise 1-2: Open Discussion [10 mins]</vt:lpstr>
      <vt:lpstr>1.1 Inequality in WEFE Nexus Resources | Sources and Further Reading</vt:lpstr>
      <vt:lpstr>PowerPoint Presentation</vt:lpstr>
      <vt:lpstr>1.1 Trends in Natural Resources | Concept of a Footprint</vt:lpstr>
      <vt:lpstr>1.1 Trends in Natural Resources | Water Footprint</vt:lpstr>
      <vt:lpstr>1.1 Trends in Natural Resources | Virtual Water</vt:lpstr>
      <vt:lpstr>1.1 Trends in Natural Resources | Virtual Water</vt:lpstr>
      <vt:lpstr>1.1 Trends in Natural Resources | Energy Footprint</vt:lpstr>
      <vt:lpstr>1.1 Trends in Natural Resources | Carbon Footprint</vt:lpstr>
      <vt:lpstr>1.1 Trends in Natural Resources | Carbon Footprint</vt:lpstr>
      <vt:lpstr>1.1 Trends in Natural Resources | Ecological Footprint</vt:lpstr>
      <vt:lpstr>1.1 Trends in Natural Resources | Ecological Carrying Capacity</vt:lpstr>
      <vt:lpstr>1.1 Trends in Natural Resources | Ecological Carrying Capacity</vt:lpstr>
      <vt:lpstr>1.1 Exercise 1-3: Open Discussion [10 minutes]</vt:lpstr>
      <vt:lpstr>PowerPoint Presentation</vt:lpstr>
      <vt:lpstr>1.1 Planetary Boundaries</vt:lpstr>
      <vt:lpstr>1.1 Proxies of Planetary Boundaries </vt:lpstr>
      <vt:lpstr>1.1 Planetary Boundaries</vt:lpstr>
      <vt:lpstr>1.1 Trends in Natural Resources | Foundational Concepts</vt:lpstr>
      <vt:lpstr>1.1 Sources and Further Reading</vt:lpstr>
      <vt:lpstr>PowerPoint Presentation</vt:lpstr>
      <vt:lpstr>1.2 Session Delivery Plan [45 minutes]</vt:lpstr>
      <vt:lpstr>1.2 Evolution of the Nexus Approach</vt:lpstr>
      <vt:lpstr>1.2 Evolution of the Nexus Approach | Limits to Growth</vt:lpstr>
      <vt:lpstr>1.2 Evolution of the Nexus Approach | Limits to Growth</vt:lpstr>
      <vt:lpstr>1.2 Evolution of the Nexus Approach | Sustainability</vt:lpstr>
      <vt:lpstr>1.2 Evolution of the Nexus Approach | Sustainability</vt:lpstr>
      <vt:lpstr>1.2 Evolution of the Nexus Approach | Sustainable Development Goals</vt:lpstr>
      <vt:lpstr>1.2 Evolution of the Nexus Approach | Sustainable Development Goals</vt:lpstr>
      <vt:lpstr>1.2 Evolution of the Nexus Approach | Achieving Sustainability</vt:lpstr>
      <vt:lpstr>1.2 Evolution of the Nexus Approach | IWRM</vt:lpstr>
      <vt:lpstr>1.2 Evolution of the Nexus Approach | IWRM</vt:lpstr>
      <vt:lpstr>1.2 Evolution of the Nexus Approach | Benefits of IWRM</vt:lpstr>
      <vt:lpstr>1.2 Evolution of the Nexus Approach | Limitations of IWRM</vt:lpstr>
      <vt:lpstr>1.2 Evolution of the Nexus Approach | The Nexus Approach</vt:lpstr>
      <vt:lpstr>1.2 Evolution of the Nexus Approach | The Nexus Approach</vt:lpstr>
      <vt:lpstr>1.2 Evolution of the Nexus Approach | Need for Cross-Sectoral Integration</vt:lpstr>
      <vt:lpstr>1.2 Evolution of the Nexus Approach | Benefits of Nexus Approach</vt:lpstr>
      <vt:lpstr>1.2 Exercise 1-4: Open Discussion [5 minutes]</vt:lpstr>
      <vt:lpstr>1.2 Evolution of the Nexus Approach | Sources and Further Reading</vt:lpstr>
      <vt:lpstr>PowerPoint Presentation</vt:lpstr>
      <vt:lpstr>1.3 Session Delivery Plan [60 minutes]</vt:lpstr>
      <vt:lpstr>1.3 WEFE Nexus | Concepts</vt:lpstr>
      <vt:lpstr>1.3 WEFE Nexus | Concepts</vt:lpstr>
      <vt:lpstr>1.3 WEFE Nexus | Concepts</vt:lpstr>
      <vt:lpstr>1.3 WEFE Nexus | Concepts</vt:lpstr>
      <vt:lpstr>1.3 Exercise 1-5: Open Discussion [10 minutes]</vt:lpstr>
      <vt:lpstr>1.3 WEFE Nexus | Concepts</vt:lpstr>
      <vt:lpstr>1.3 WEFE Nexus | Principles</vt:lpstr>
      <vt:lpstr>1.3 WEFE Nexus | Principles</vt:lpstr>
      <vt:lpstr>1.3 WEFE Nexus | Added value of the Nexus </vt:lpstr>
      <vt:lpstr>1.3 WEFE Nexus | Entry Points for Inclusive Interventions</vt:lpstr>
      <vt:lpstr>1.3 WEFE Nexus | Nexus Across Scales </vt:lpstr>
      <vt:lpstr>1.3 WEFE Nexus | Nexus Across Scales </vt:lpstr>
      <vt:lpstr>1.3 WEFE Nexus in the Context of Climate and Market Changes</vt:lpstr>
      <vt:lpstr>1.3 WEFE Nexus for National Security and Livelihoods</vt:lpstr>
      <vt:lpstr>1.3 Exercise 1-6: Group Work – Assignment</vt:lpstr>
      <vt:lpstr>1.3 Exercise 1-6: Group Work – Assignment | Worksheet</vt:lpstr>
      <vt:lpstr>1.3 Fundamentals of WEFE Nexus | Sources and 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dc:creator>
  <cp:lastModifiedBy>Scriptoria</cp:lastModifiedBy>
  <cp:revision>22</cp:revision>
  <cp:lastPrinted>2021-02-01T08:02:56Z</cp:lastPrinted>
  <dcterms:created xsi:type="dcterms:W3CDTF">2019-03-30T04:07:32Z</dcterms:created>
  <dcterms:modified xsi:type="dcterms:W3CDTF">2024-07-23T08:17:14Z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0x010100DC324D496C191E4B8A145C21BCD42A56</vt:lpwstr>
  </property>
  <property fmtid="{D5CDD505-2E9C-101B-9397-08002B2CF9AE}" pid="3" name="_dlc_DocIdItemGuid">
    <vt:lpwstr>95fb114b-6b63-4e98-9598-3266a965885c</vt:lpwstr>
  </property>
  <property fmtid="{D5CDD505-2E9C-101B-9397-08002B2CF9AE}" pid="4" name="MediaServiceImageTags">
    <vt:lpwstr/>
  </property>
</Properties>
</file>