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4"/>
  </p:notesMasterIdLst>
  <p:sldIdLst>
    <p:sldId id="267" r:id="rId5"/>
    <p:sldId id="264" r:id="rId6"/>
    <p:sldId id="270" r:id="rId7"/>
    <p:sldId id="266" r:id="rId8"/>
    <p:sldId id="274" r:id="rId9"/>
    <p:sldId id="273" r:id="rId10"/>
    <p:sldId id="275" r:id="rId11"/>
    <p:sldId id="260" r:id="rId12"/>
    <p:sldId id="268" r:id="rId1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0500"/>
    <a:srgbClr val="540500"/>
    <a:srgbClr val="D4AB00"/>
    <a:srgbClr val="C5A2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p:scale>
          <a:sx n="96" d="100"/>
          <a:sy n="96" d="100"/>
        </p:scale>
        <p:origin x="64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fld id="{7298777F-BD67-47A7-833A-C143184BA569}" type="datetimeFigureOut">
              <a:rPr lang="en-US"/>
              <a:pPr>
                <a:defRPr/>
              </a:pPr>
              <a:t>11/6/2019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9615329-FE4D-4A52-9602-57966A58110F}" type="slidenum">
              <a:rPr lang="en-US" altLang="en-US"/>
              <a:pPr>
                <a:defRPr/>
              </a:pPr>
              <a:t>‹#›</a:t>
            </a:fld>
            <a:endParaRPr lang="en-US" altLang="en-US"/>
          </a:p>
        </p:txBody>
      </p:sp>
    </p:spTree>
    <p:extLst>
      <p:ext uri="{BB962C8B-B14F-4D97-AF65-F5344CB8AC3E}">
        <p14:creationId xmlns:p14="http://schemas.microsoft.com/office/powerpoint/2010/main" val="56961664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5CD26E5-D243-4BFA-9A94-DA55F57143E4}" type="slidenum">
              <a:rPr lang="en-GB" altLang="en-US" smtClean="0">
                <a:latin typeface="Arial" panose="020B0604020202020204" pitchFamily="34" charset="0"/>
              </a:rPr>
              <a:pPr>
                <a:spcBef>
                  <a:spcPct val="0"/>
                </a:spcBef>
              </a:pPr>
              <a:t>1</a:t>
            </a:fld>
            <a:endParaRPr lang="en-GB" altLang="en-US">
              <a:latin typeface="Arial" panose="020B0604020202020204" pitchFamily="34" charset="0"/>
            </a:endParaRPr>
          </a:p>
        </p:txBody>
      </p:sp>
      <p:sp>
        <p:nvSpPr>
          <p:cNvPr id="81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268565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488127B-EF55-451E-9466-FDAB74154C50}" type="slidenum">
              <a:rPr lang="en-US" altLang="en-US" smtClean="0">
                <a:latin typeface="Arial" panose="020B0604020202020204" pitchFamily="34" charset="0"/>
              </a:rPr>
              <a:pPr>
                <a:spcBef>
                  <a:spcPct val="0"/>
                </a:spcBef>
              </a:pPr>
              <a:t>2</a:t>
            </a:fld>
            <a:endParaRPr lang="en-US" altLang="en-US">
              <a:latin typeface="Arial" panose="020B0604020202020204" pitchFamily="34" charset="0"/>
            </a:endParaRPr>
          </a:p>
        </p:txBody>
      </p:sp>
    </p:spTree>
    <p:extLst>
      <p:ext uri="{BB962C8B-B14F-4D97-AF65-F5344CB8AC3E}">
        <p14:creationId xmlns:p14="http://schemas.microsoft.com/office/powerpoint/2010/main" val="3155415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1D0E3-D344-407A-9CF4-35DA66C117BF}" type="slidenum">
              <a:rPr lang="en-US" altLang="en-US" smtClean="0">
                <a:latin typeface="Arial" panose="020B0604020202020204" pitchFamily="34" charset="0"/>
              </a:rPr>
              <a:pPr>
                <a:spcBef>
                  <a:spcPct val="0"/>
                </a:spcBef>
              </a:pPr>
              <a:t>3</a:t>
            </a:fld>
            <a:endParaRPr lang="en-US" altLang="en-US">
              <a:latin typeface="Arial" panose="020B0604020202020204" pitchFamily="34" charset="0"/>
            </a:endParaRPr>
          </a:p>
        </p:txBody>
      </p:sp>
    </p:spTree>
    <p:extLst>
      <p:ext uri="{BB962C8B-B14F-4D97-AF65-F5344CB8AC3E}">
        <p14:creationId xmlns:p14="http://schemas.microsoft.com/office/powerpoint/2010/main" val="2204016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884CDCF-4385-4A4C-9EFE-B879783EEFFC}" type="slidenum">
              <a:rPr lang="en-US" altLang="en-US" smtClean="0">
                <a:latin typeface="Arial" panose="020B0604020202020204" pitchFamily="34" charset="0"/>
              </a:rPr>
              <a:pPr>
                <a:spcBef>
                  <a:spcPct val="0"/>
                </a:spcBef>
              </a:pPr>
              <a:t>4</a:t>
            </a:fld>
            <a:endParaRPr lang="en-US" altLang="en-US">
              <a:latin typeface="Arial" panose="020B0604020202020204" pitchFamily="34" charset="0"/>
            </a:endParaRPr>
          </a:p>
        </p:txBody>
      </p:sp>
    </p:spTree>
    <p:extLst>
      <p:ext uri="{BB962C8B-B14F-4D97-AF65-F5344CB8AC3E}">
        <p14:creationId xmlns:p14="http://schemas.microsoft.com/office/powerpoint/2010/main" val="2337060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1D0E3-D344-407A-9CF4-35DA66C117BF}" type="slidenum">
              <a:rPr lang="en-US" altLang="en-US" smtClean="0">
                <a:latin typeface="Arial" panose="020B0604020202020204" pitchFamily="34" charset="0"/>
              </a:rPr>
              <a:pPr>
                <a:spcBef>
                  <a:spcPct val="0"/>
                </a:spcBef>
              </a:pPr>
              <a:t>5</a:t>
            </a:fld>
            <a:endParaRPr lang="en-US" altLang="en-US">
              <a:latin typeface="Arial" panose="020B0604020202020204" pitchFamily="34" charset="0"/>
            </a:endParaRPr>
          </a:p>
        </p:txBody>
      </p:sp>
    </p:spTree>
    <p:extLst>
      <p:ext uri="{BB962C8B-B14F-4D97-AF65-F5344CB8AC3E}">
        <p14:creationId xmlns:p14="http://schemas.microsoft.com/office/powerpoint/2010/main" val="682741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1D0E3-D344-407A-9CF4-35DA66C117BF}" type="slidenum">
              <a:rPr lang="en-US" altLang="en-US" smtClean="0">
                <a:latin typeface="Arial" panose="020B0604020202020204" pitchFamily="34" charset="0"/>
              </a:rPr>
              <a:pPr>
                <a:spcBef>
                  <a:spcPct val="0"/>
                </a:spcBef>
              </a:pPr>
              <a:t>6</a:t>
            </a:fld>
            <a:endParaRPr lang="en-US" altLang="en-US">
              <a:latin typeface="Arial" panose="020B0604020202020204" pitchFamily="34" charset="0"/>
            </a:endParaRPr>
          </a:p>
        </p:txBody>
      </p:sp>
    </p:spTree>
    <p:extLst>
      <p:ext uri="{BB962C8B-B14F-4D97-AF65-F5344CB8AC3E}">
        <p14:creationId xmlns:p14="http://schemas.microsoft.com/office/powerpoint/2010/main" val="2233435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551D0E3-D344-407A-9CF4-35DA66C117BF}" type="slidenum">
              <a:rPr lang="en-US" altLang="en-US" smtClean="0">
                <a:latin typeface="Arial" panose="020B0604020202020204" pitchFamily="34" charset="0"/>
              </a:rPr>
              <a:pPr>
                <a:spcBef>
                  <a:spcPct val="0"/>
                </a:spcBef>
              </a:pPr>
              <a:t>7</a:t>
            </a:fld>
            <a:endParaRPr lang="en-US" altLang="en-US">
              <a:latin typeface="Arial" panose="020B0604020202020204" pitchFamily="34" charset="0"/>
            </a:endParaRPr>
          </a:p>
        </p:txBody>
      </p:sp>
    </p:spTree>
    <p:extLst>
      <p:ext uri="{BB962C8B-B14F-4D97-AF65-F5344CB8AC3E}">
        <p14:creationId xmlns:p14="http://schemas.microsoft.com/office/powerpoint/2010/main" val="3067674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A91C29C-32B0-402B-84DC-86636F11124C}" type="slidenum">
              <a:rPr lang="en-US" altLang="en-US" smtClean="0">
                <a:latin typeface="Arial" panose="020B0604020202020204" pitchFamily="34" charset="0"/>
              </a:rPr>
              <a:pPr>
                <a:spcBef>
                  <a:spcPct val="0"/>
                </a:spcBef>
              </a:pPr>
              <a:t>8</a:t>
            </a:fld>
            <a:endParaRPr lang="en-US" altLang="en-US">
              <a:latin typeface="Arial" panose="020B0604020202020204" pitchFamily="34" charset="0"/>
            </a:endParaRPr>
          </a:p>
        </p:txBody>
      </p:sp>
    </p:spTree>
    <p:extLst>
      <p:ext uri="{BB962C8B-B14F-4D97-AF65-F5344CB8AC3E}">
        <p14:creationId xmlns:p14="http://schemas.microsoft.com/office/powerpoint/2010/main" val="3733840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6AAEC34-376A-4825-A57A-182F27560A0B}" type="slidenum">
              <a:rPr lang="en-US" altLang="en-US" smtClean="0">
                <a:cs typeface="Arial" panose="020B0604020202020204" pitchFamily="34" charset="0"/>
              </a:rPr>
              <a:pPr>
                <a:spcBef>
                  <a:spcPct val="0"/>
                </a:spcBef>
              </a:pPr>
              <a:t>9</a:t>
            </a:fld>
            <a:endParaRPr lang="en-US" altLang="en-US">
              <a:cs typeface="Arial" panose="020B0604020202020204" pitchFamily="34" charset="0"/>
            </a:endParaRPr>
          </a:p>
        </p:txBody>
      </p:sp>
    </p:spTree>
    <p:extLst>
      <p:ext uri="{BB962C8B-B14F-4D97-AF65-F5344CB8AC3E}">
        <p14:creationId xmlns:p14="http://schemas.microsoft.com/office/powerpoint/2010/main" val="558243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5" name="Rectangle 4"/>
          <p:cNvSpPr/>
          <p:nvPr/>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dirty="0"/>
          </a:p>
        </p:txBody>
      </p:sp>
      <p:pic>
        <p:nvPicPr>
          <p:cNvPr id="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838200" y="76200"/>
            <a:ext cx="7696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908918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prstGeom prst="rect">
            <a:avLst/>
          </a:prstGeom>
          <a:solidFill>
            <a:srgbClr val="540500"/>
          </a:solidFill>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457200" y="1676400"/>
            <a:ext cx="8229600" cy="48768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15982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1983052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raph/map p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81000" y="1295400"/>
            <a:ext cx="8305800" cy="5257800"/>
          </a:xfrm>
          <a:prstGeom prst="rect">
            <a:avLst/>
          </a:prstGeom>
          <a:blipFill>
            <a:blip r:embed="rId2" cstate="print"/>
            <a:stretch>
              <a:fillRect/>
            </a:stretch>
          </a:blipFill>
        </p:spPr>
        <p:txBody>
          <a:bodyPr/>
          <a:lstStyle>
            <a:lvl1pPr marL="0" indent="0">
              <a:buNone/>
              <a:defRPr/>
            </a:lvl1pPr>
          </a:lstStyle>
          <a:p>
            <a:pPr lvl="0"/>
            <a:r>
              <a:rPr lang="en-US" noProof="0"/>
              <a:t>Click icon to add picture</a:t>
            </a:r>
            <a:endParaRPr lang="en-US" noProof="0" dirty="0"/>
          </a:p>
        </p:txBody>
      </p:sp>
      <p:sp>
        <p:nvSpPr>
          <p:cNvPr id="5" name="Text Placeholder 4"/>
          <p:cNvSpPr>
            <a:spLocks noGrp="1"/>
          </p:cNvSpPr>
          <p:nvPr>
            <p:ph type="body" sz="quarter" idx="11"/>
          </p:nvPr>
        </p:nvSpPr>
        <p:spPr>
          <a:xfrm>
            <a:off x="228600" y="228600"/>
            <a:ext cx="8610600" cy="838200"/>
          </a:xfrm>
          <a:prstGeom prst="rect">
            <a:avLst/>
          </a:prstGeom>
          <a:solidFill>
            <a:srgbClr val="540500"/>
          </a:solidFill>
        </p:spPr>
        <p:txBody>
          <a:bodyPr/>
          <a:lstStyle>
            <a:lvl1pPr marL="0" marR="0" indent="0" algn="l" defTabSz="914400" rtl="0" eaLnBrk="1" fontAlgn="base" latinLnBrk="0" hangingPunct="1">
              <a:lnSpc>
                <a:spcPct val="100000"/>
              </a:lnSpc>
              <a:spcBef>
                <a:spcPct val="0"/>
              </a:spcBef>
              <a:spcAft>
                <a:spcPct val="0"/>
              </a:spcAft>
              <a:buClrTx/>
              <a:buSzTx/>
              <a:buFontTx/>
              <a:buNone/>
              <a:tabLst/>
              <a:defRPr>
                <a:solidFill>
                  <a:schemeClr val="bg1"/>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881168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81600" y="1219200"/>
            <a:ext cx="3962400" cy="5943600"/>
          </a:xfrm>
          <a:prstGeom prst="rect">
            <a:avLst/>
          </a:prstGeom>
          <a:blipFill>
            <a:blip r:embed="rId2" cstate="print"/>
            <a:stretch>
              <a:fillRect/>
            </a:stretch>
          </a:blipFill>
        </p:spPr>
        <p:txBody>
          <a:bodyPr/>
          <a:lstStyle>
            <a:lvl1pPr>
              <a:defRPr>
                <a:solidFill>
                  <a:schemeClr val="bg1"/>
                </a:solidFill>
                <a:latin typeface="+mn-lt"/>
              </a:defRPr>
            </a:lvl1pPr>
          </a:lstStyle>
          <a:p>
            <a:pPr lvl="0"/>
            <a:r>
              <a:rPr lang="en-US" noProof="0"/>
              <a:t>Click icon to add picture</a:t>
            </a:r>
            <a:endParaRPr lang="en-US" noProof="0" dirty="0"/>
          </a:p>
        </p:txBody>
      </p:sp>
      <p:sp>
        <p:nvSpPr>
          <p:cNvPr id="4" name="Title 1"/>
          <p:cNvSpPr>
            <a:spLocks noGrp="1"/>
          </p:cNvSpPr>
          <p:nvPr>
            <p:ph type="title"/>
          </p:nvPr>
        </p:nvSpPr>
        <p:spPr>
          <a:xfrm>
            <a:off x="457200" y="0"/>
            <a:ext cx="8229600" cy="1143000"/>
          </a:xfrm>
          <a:prstGeom prst="rect">
            <a:avLst/>
          </a:prstGeom>
          <a:solidFill>
            <a:srgbClr val="540500"/>
          </a:solidFill>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1306046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more info and address">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0" y="1135063"/>
            <a:ext cx="9144000" cy="769937"/>
          </a:xfrm>
          <a:prstGeom prst="rect">
            <a:avLst/>
          </a:prstGeom>
          <a:noFill/>
          <a:ln>
            <a:noFill/>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4400" i="1" dirty="0">
                <a:ea typeface="Verdana" pitchFamily="34" charset="0"/>
                <a:cs typeface="Verdana" pitchFamily="34" charset="0"/>
              </a:rPr>
              <a:t>Better lives through livestock</a:t>
            </a:r>
          </a:p>
        </p:txBody>
      </p:sp>
      <p:sp>
        <p:nvSpPr>
          <p:cNvPr id="3" name="Rectangle 2"/>
          <p:cNvSpPr>
            <a:spLocks noChangeArrowheads="1"/>
          </p:cNvSpPr>
          <p:nvPr/>
        </p:nvSpPr>
        <p:spPr bwMode="auto">
          <a:xfrm>
            <a:off x="2438400" y="2895600"/>
            <a:ext cx="4572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buClr>
                <a:srgbClr val="5F0500"/>
              </a:buClr>
              <a:defRPr/>
            </a:pPr>
            <a:r>
              <a:rPr lang="en-US" altLang="en-US" sz="4400">
                <a:solidFill>
                  <a:srgbClr val="762123"/>
                </a:solidFill>
              </a:rPr>
              <a:t>ilri.org</a:t>
            </a:r>
          </a:p>
        </p:txBody>
      </p:sp>
      <p:pic>
        <p:nvPicPr>
          <p:cNvPr id="7" name="Picture 6">
            <a:extLst>
              <a:ext uri="{FF2B5EF4-FFF2-40B4-BE49-F238E27FC236}">
                <a16:creationId xmlns:a16="http://schemas.microsoft.com/office/drawing/2014/main" id="{6C220505-5EDF-4B38-AB38-9CD21775CF3C}"/>
              </a:ext>
            </a:extLst>
          </p:cNvPr>
          <p:cNvPicPr>
            <a:picLocks noChangeAspect="1"/>
          </p:cNvPicPr>
          <p:nvPr userDrawn="1"/>
        </p:nvPicPr>
        <p:blipFill>
          <a:blip r:embed="rId2"/>
          <a:stretch>
            <a:fillRect/>
          </a:stretch>
        </p:blipFill>
        <p:spPr>
          <a:xfrm>
            <a:off x="990600" y="4495800"/>
            <a:ext cx="6681795" cy="1999661"/>
          </a:xfrm>
          <a:prstGeom prst="rect">
            <a:avLst/>
          </a:prstGeom>
        </p:spPr>
      </p:pic>
    </p:spTree>
    <p:extLst>
      <p:ext uri="{BB962C8B-B14F-4D97-AF65-F5344CB8AC3E}">
        <p14:creationId xmlns:p14="http://schemas.microsoft.com/office/powerpoint/2010/main" val="8937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eaLnBrk="1" hangingPunct="1">
              <a:defRPr>
                <a:latin typeface="Arial"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eaLnBrk="1" hangingPunct="1">
              <a:defRPr>
                <a:latin typeface="Arial"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9F3F603-5FF2-44B9-AF31-19B199894543}" type="slidenum">
              <a:rPr lang="en-US" altLang="en-US"/>
              <a:pPr>
                <a:defRPr/>
              </a:pPr>
              <a:t>‹#›</a:t>
            </a:fld>
            <a:endParaRPr lang="en-US" altLang="en-US"/>
          </a:p>
        </p:txBody>
      </p:sp>
    </p:spTree>
    <p:extLst>
      <p:ext uri="{BB962C8B-B14F-4D97-AF65-F5344CB8AC3E}">
        <p14:creationId xmlns:p14="http://schemas.microsoft.com/office/powerpoint/2010/main" val="1015798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a:solidFill>
            <a:srgbClr val="540500"/>
          </a:solidFill>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eaLnBrk="1" hangingPunct="1">
              <a:defRPr>
                <a:latin typeface="Arial" charset="0"/>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eaLnBrk="1" hangingPunct="1">
              <a:defRPr>
                <a:latin typeface="Arial" charset="0"/>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A9D7A2E-1C35-4941-AEA3-7B22FBDCCD2F}" type="slidenum">
              <a:rPr lang="en-US" altLang="en-US"/>
              <a:pPr>
                <a:defRPr/>
              </a:pPr>
              <a:t>‹#›</a:t>
            </a:fld>
            <a:endParaRPr lang="en-US" altLang="en-US"/>
          </a:p>
        </p:txBody>
      </p:sp>
    </p:spTree>
    <p:extLst>
      <p:ext uri="{BB962C8B-B14F-4D97-AF65-F5344CB8AC3E}">
        <p14:creationId xmlns:p14="http://schemas.microsoft.com/office/powerpoint/2010/main" val="3321789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52" r:id="rId1"/>
    <p:sldLayoutId id="2147483748" r:id="rId2"/>
    <p:sldLayoutId id="2147483749" r:id="rId3"/>
    <p:sldLayoutId id="2147483750" r:id="rId4"/>
    <p:sldLayoutId id="2147483751" r:id="rId5"/>
    <p:sldLayoutId id="2147483753" r:id="rId6"/>
    <p:sldLayoutId id="2147483754" r:id="rId7"/>
    <p:sldLayoutId id="2147483755"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descr="P:\Logos\c\cgiar\cgiar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5724525"/>
            <a:ext cx="4572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18" descr="ILRI logo color [Converted].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7175" y="5761038"/>
            <a:ext cx="573088" cy="51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 Placeholder 1"/>
          <p:cNvSpPr>
            <a:spLocks noGrp="1"/>
          </p:cNvSpPr>
          <p:nvPr>
            <p:ph type="body" sz="quarter" idx="10"/>
          </p:nvPr>
        </p:nvSpPr>
        <p:spPr bwMode="auto">
          <a:xfrm>
            <a:off x="838200" y="565150"/>
            <a:ext cx="7696200" cy="1446213"/>
          </a:xfrm>
          <a:ln>
            <a:miter lim="800000"/>
            <a:headEnd/>
            <a:tailEnd/>
          </a:ln>
        </p:spPr>
        <p:txBody>
          <a:bodyPr vert="horz" wrap="square" lIns="91440" tIns="45720" rIns="91440" bIns="45720" numCol="1" anchor="t" anchorCtr="0" compatLnSpc="1">
            <a:prstTxWarp prst="textNoShape">
              <a:avLst/>
            </a:prstTxWarp>
          </a:bodyPr>
          <a:lstStyle/>
          <a:p>
            <a:pPr>
              <a:defRPr/>
            </a:pPr>
            <a:r>
              <a:rPr lang="en-US" b="1" dirty="0"/>
              <a:t>Options of making livestock production in West Africa “climate-smart”</a:t>
            </a:r>
          </a:p>
          <a:p>
            <a:pPr>
              <a:lnSpc>
                <a:spcPct val="100000"/>
              </a:lnSpc>
            </a:pPr>
            <a:endParaRPr lang="en-GB" sz="2000" dirty="0"/>
          </a:p>
          <a:p>
            <a:pPr>
              <a:lnSpc>
                <a:spcPct val="100000"/>
              </a:lnSpc>
            </a:pPr>
            <a:r>
              <a:rPr lang="en-GB" sz="2400" dirty="0"/>
              <a:t>Amole Tunde  and Augustine </a:t>
            </a:r>
            <a:r>
              <a:rPr lang="en-GB" sz="2400" dirty="0" err="1"/>
              <a:t>Ayantunde</a:t>
            </a:r>
            <a:r>
              <a:rPr lang="en-GB" sz="2400" dirty="0"/>
              <a:t> </a:t>
            </a:r>
          </a:p>
          <a:p>
            <a:pPr>
              <a:lnSpc>
                <a:spcPct val="100000"/>
              </a:lnSpc>
            </a:pPr>
            <a:r>
              <a:rPr lang="en-GB" sz="1600" i="1" dirty="0"/>
              <a:t>International Livestock Research Institute </a:t>
            </a:r>
            <a:endParaRPr lang="en-US" sz="1600" dirty="0"/>
          </a:p>
        </p:txBody>
      </p:sp>
      <p:sp>
        <p:nvSpPr>
          <p:cNvPr id="5" name="Text Placeholder 4"/>
          <p:cNvSpPr>
            <a:spLocks noGrp="1"/>
          </p:cNvSpPr>
          <p:nvPr>
            <p:ph type="body" sz="quarter" idx="12"/>
          </p:nvPr>
        </p:nvSpPr>
        <p:spPr>
          <a:xfrm>
            <a:off x="876300" y="2443162"/>
            <a:ext cx="7048500" cy="985838"/>
          </a:xfrm>
        </p:spPr>
        <p:txBody>
          <a:bodyPr/>
          <a:lstStyle/>
          <a:p>
            <a:pPr>
              <a:defRPr/>
            </a:pPr>
            <a:endParaRPr lang="en-US" sz="1400" dirty="0"/>
          </a:p>
          <a:p>
            <a:pPr>
              <a:defRPr/>
            </a:pPr>
            <a:r>
              <a:rPr lang="en-US" sz="1400" dirty="0"/>
              <a:t>7th All Africa Conference on Animal Agriculture, Accra International Conference Centre, Ghana, 29 July –2 August 2019</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262" y="57944"/>
            <a:ext cx="6408738" cy="646113"/>
          </a:xfrm>
          <a:prstGeom prst="rect">
            <a:avLst/>
          </a:prstGeom>
          <a:solidFill>
            <a:srgbClr val="5F05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600" dirty="0">
                <a:solidFill>
                  <a:schemeClr val="bg1"/>
                </a:solidFill>
                <a:latin typeface="Calibri" panose="020F0502020204030204" pitchFamily="34" charset="0"/>
              </a:rPr>
              <a:t>Review summary</a:t>
            </a:r>
          </a:p>
        </p:txBody>
      </p:sp>
      <p:sp>
        <p:nvSpPr>
          <p:cNvPr id="9219" name="TextBox 5"/>
          <p:cNvSpPr txBox="1">
            <a:spLocks noChangeArrowheads="1"/>
          </p:cNvSpPr>
          <p:nvPr/>
        </p:nvSpPr>
        <p:spPr bwMode="auto">
          <a:xfrm>
            <a:off x="0" y="704057"/>
            <a:ext cx="8991599"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buClr>
                <a:srgbClr val="5F0500"/>
              </a:buClr>
              <a:buFont typeface="Arial" panose="020B0604020202020204" pitchFamily="34" charset="0"/>
              <a:buChar char="•"/>
              <a:defRPr/>
            </a:pPr>
            <a:r>
              <a:rPr lang="en-US" sz="2000" i="1" dirty="0">
                <a:solidFill>
                  <a:srgbClr val="800000"/>
                </a:solidFill>
                <a:latin typeface="+mn-lt"/>
              </a:rPr>
              <a:t>Climate change and its impact... </a:t>
            </a:r>
            <a:r>
              <a:rPr lang="en-GB" sz="2000" dirty="0">
                <a:latin typeface="+mn-lt"/>
              </a:rPr>
              <a:t>Climate change is one of the greatest challenges to food security and sustainable development in general in recent history </a:t>
            </a:r>
          </a:p>
          <a:p>
            <a:pPr algn="just" eaLnBrk="1" hangingPunct="1">
              <a:buClr>
                <a:srgbClr val="5F0500"/>
              </a:buClr>
              <a:buFont typeface="Arial" panose="020B0604020202020204" pitchFamily="34" charset="0"/>
              <a:buChar char="•"/>
              <a:defRPr/>
            </a:pPr>
            <a:endParaRPr lang="en-GB" sz="2000" dirty="0">
              <a:latin typeface="+mn-lt"/>
            </a:endParaRPr>
          </a:p>
          <a:p>
            <a:pPr algn="just" eaLnBrk="1" hangingPunct="1">
              <a:buClr>
                <a:srgbClr val="5F0500"/>
              </a:buClr>
              <a:buFont typeface="Arial" panose="020B0604020202020204" pitchFamily="34" charset="0"/>
              <a:buChar char="•"/>
              <a:defRPr/>
            </a:pPr>
            <a:r>
              <a:rPr lang="en-GB" sz="2000" dirty="0"/>
              <a:t>Livestock is one of the major contributors in agriculture, by some estimates contributing up to 18% of the global GHG emissions </a:t>
            </a:r>
            <a:r>
              <a:rPr lang="en-US" altLang="en-US" sz="2000" dirty="0">
                <a:latin typeface="+mn-lt"/>
              </a:rPr>
              <a:t> </a:t>
            </a:r>
          </a:p>
          <a:p>
            <a:pPr marL="0" indent="0" algn="just" eaLnBrk="1" hangingPunct="1">
              <a:buClr>
                <a:srgbClr val="5F0500"/>
              </a:buClr>
              <a:defRPr/>
            </a:pPr>
            <a:endParaRPr lang="en-US" sz="2000" i="1" dirty="0">
              <a:solidFill>
                <a:srgbClr val="800000"/>
              </a:solidFill>
              <a:latin typeface="+mn-lt"/>
            </a:endParaRPr>
          </a:p>
          <a:p>
            <a:pPr algn="just" eaLnBrk="1" hangingPunct="1">
              <a:buClr>
                <a:srgbClr val="5F0500"/>
              </a:buClr>
              <a:buFont typeface="Arial" panose="020B0604020202020204" pitchFamily="34" charset="0"/>
              <a:buChar char="•"/>
              <a:defRPr/>
            </a:pPr>
            <a:endParaRPr lang="en-US" sz="2000" i="1" dirty="0">
              <a:solidFill>
                <a:srgbClr val="800000"/>
              </a:solidFill>
              <a:latin typeface="+mn-lt"/>
            </a:endParaRPr>
          </a:p>
          <a:p>
            <a:pPr algn="just" eaLnBrk="1" hangingPunct="1">
              <a:buClr>
                <a:srgbClr val="5F0500"/>
              </a:buClr>
              <a:buFont typeface="Arial" panose="020B0604020202020204" pitchFamily="34" charset="0"/>
              <a:buChar char="•"/>
              <a:defRPr/>
            </a:pPr>
            <a:r>
              <a:rPr lang="en-US" sz="2000" i="1" dirty="0">
                <a:solidFill>
                  <a:srgbClr val="800000"/>
                </a:solidFill>
                <a:latin typeface="+mn-lt"/>
              </a:rPr>
              <a:t>Its impact…... </a:t>
            </a:r>
            <a:endParaRPr lang="en-GB" altLang="en-US" sz="2000" dirty="0">
              <a:latin typeface="Calibri" panose="020F0502020204030204" pitchFamily="34" charset="0"/>
            </a:endParaRPr>
          </a:p>
          <a:p>
            <a:pPr marL="342900" indent="-342900" algn="just" eaLnBrk="1" hangingPunct="1">
              <a:buClr>
                <a:srgbClr val="5F0500"/>
              </a:buClr>
              <a:buAutoNum type="arabicPeriod"/>
              <a:defRPr/>
            </a:pPr>
            <a:r>
              <a:rPr lang="en-GB" sz="2000" dirty="0"/>
              <a:t>Changing the animal feed resources</a:t>
            </a:r>
          </a:p>
          <a:p>
            <a:pPr marL="342900" indent="-342900" algn="just" eaLnBrk="1" hangingPunct="1">
              <a:buClr>
                <a:srgbClr val="5F0500"/>
              </a:buClr>
              <a:buAutoNum type="alphaLcPeriod"/>
              <a:defRPr/>
            </a:pPr>
            <a:r>
              <a:rPr lang="en-GB" sz="2000" dirty="0"/>
              <a:t>Indirect: Delay in onset of rainfall, water shortage, poor regeneration of fodder, shortage in diversity and quality</a:t>
            </a:r>
          </a:p>
          <a:p>
            <a:pPr marL="342900" indent="-342900" algn="just" eaLnBrk="1" hangingPunct="1">
              <a:buClr>
                <a:srgbClr val="5F0500"/>
              </a:buClr>
              <a:buAutoNum type="alphaLcPeriod"/>
              <a:defRPr/>
            </a:pPr>
            <a:r>
              <a:rPr lang="en-GB" sz="2000" dirty="0"/>
              <a:t>Direct: High temperature, spread of diseases, mortality and morbidity</a:t>
            </a:r>
          </a:p>
          <a:p>
            <a:pPr marL="342900" indent="-342900" algn="just" eaLnBrk="1" hangingPunct="1">
              <a:buClr>
                <a:srgbClr val="5F0500"/>
              </a:buClr>
              <a:buAutoNum type="alphaLcPeriod"/>
              <a:defRPr/>
            </a:pPr>
            <a:endParaRPr lang="en-GB" sz="2000" dirty="0"/>
          </a:p>
          <a:p>
            <a:pPr marL="342900" indent="-342900" algn="just" eaLnBrk="1" hangingPunct="1">
              <a:buClr>
                <a:srgbClr val="5F0500"/>
              </a:buClr>
              <a:buAutoNum type="alphaLcPeriod"/>
              <a:defRPr/>
            </a:pPr>
            <a:endParaRPr lang="en-GB" sz="2000" dirty="0"/>
          </a:p>
          <a:p>
            <a:pPr algn="just" eaLnBrk="1" hangingPunct="1">
              <a:buClr>
                <a:srgbClr val="5F0500"/>
              </a:buClr>
              <a:buFont typeface="Arial" panose="020B0604020202020204" pitchFamily="34" charset="0"/>
              <a:buChar char="•"/>
              <a:defRPr/>
            </a:pPr>
            <a:r>
              <a:rPr lang="en-GB" sz="2000" i="1" dirty="0">
                <a:solidFill>
                  <a:srgbClr val="800000"/>
                </a:solidFill>
                <a:latin typeface="+mn-lt"/>
              </a:rPr>
              <a:t>Its needs…..</a:t>
            </a:r>
          </a:p>
          <a:p>
            <a:pPr marL="0" indent="0" algn="just" eaLnBrk="1" hangingPunct="1">
              <a:buClr>
                <a:srgbClr val="5F0500"/>
              </a:buClr>
              <a:defRPr/>
            </a:pPr>
            <a:r>
              <a:rPr lang="en-GB" sz="2000" dirty="0"/>
              <a:t>Adapting livestock production systems to climate change </a:t>
            </a:r>
          </a:p>
          <a:p>
            <a:pPr marL="0" indent="0" algn="just" eaLnBrk="1" hangingPunct="1">
              <a:buClr>
                <a:srgbClr val="5F0500"/>
              </a:buClr>
              <a:defRPr/>
            </a:pPr>
            <a:r>
              <a:rPr lang="en-GB" sz="2000" dirty="0"/>
              <a:t>is a must for West Africa region, given the </a:t>
            </a:r>
          </a:p>
          <a:p>
            <a:pPr marL="0" indent="0" algn="just" eaLnBrk="1" hangingPunct="1">
              <a:buClr>
                <a:srgbClr val="5F0500"/>
              </a:buClr>
              <a:defRPr/>
            </a:pPr>
            <a:r>
              <a:rPr lang="en-GB" sz="2000" dirty="0"/>
              <a:t>significant contribution to agricultural GDP, </a:t>
            </a:r>
          </a:p>
          <a:p>
            <a:pPr marL="0" indent="0" algn="just" eaLnBrk="1" hangingPunct="1">
              <a:buClr>
                <a:srgbClr val="5F0500"/>
              </a:buClr>
              <a:defRPr/>
            </a:pPr>
            <a:r>
              <a:rPr lang="en-GB" sz="2000" dirty="0"/>
              <a:t>which is about 44%. </a:t>
            </a:r>
          </a:p>
          <a:p>
            <a:pPr marL="457200" indent="-457200" algn="just" eaLnBrk="1" hangingPunct="1">
              <a:buClr>
                <a:srgbClr val="5F0500"/>
              </a:buClr>
              <a:buAutoNum type="arabicPeriod"/>
              <a:defRPr/>
            </a:pPr>
            <a:endParaRPr lang="en-US" altLang="en-US" sz="2000" dirty="0">
              <a:latin typeface="Calibri" panose="020F0502020204030204" pitchFamily="34" charset="0"/>
            </a:endParaRPr>
          </a:p>
        </p:txBody>
      </p:sp>
      <p:pic>
        <p:nvPicPr>
          <p:cNvPr id="2" name="Picture 1">
            <a:extLst>
              <a:ext uri="{FF2B5EF4-FFF2-40B4-BE49-F238E27FC236}">
                <a16:creationId xmlns:a16="http://schemas.microsoft.com/office/drawing/2014/main" id="{11A52020-C71E-44E7-880D-05DB4B549CE7}"/>
              </a:ext>
            </a:extLst>
          </p:cNvPr>
          <p:cNvPicPr>
            <a:picLocks noChangeAspect="1"/>
          </p:cNvPicPr>
          <p:nvPr/>
        </p:nvPicPr>
        <p:blipFill>
          <a:blip r:embed="rId3"/>
          <a:stretch>
            <a:fillRect/>
          </a:stretch>
        </p:blipFill>
        <p:spPr>
          <a:xfrm>
            <a:off x="6477000" y="1951626"/>
            <a:ext cx="2421466" cy="1629774"/>
          </a:xfrm>
          <a:prstGeom prst="rect">
            <a:avLst/>
          </a:prstGeom>
        </p:spPr>
      </p:pic>
      <p:pic>
        <p:nvPicPr>
          <p:cNvPr id="3" name="Picture 2">
            <a:extLst>
              <a:ext uri="{FF2B5EF4-FFF2-40B4-BE49-F238E27FC236}">
                <a16:creationId xmlns:a16="http://schemas.microsoft.com/office/drawing/2014/main" id="{E2F0F2B4-34E6-4A1D-8496-E459B46B4245}"/>
              </a:ext>
            </a:extLst>
          </p:cNvPr>
          <p:cNvPicPr>
            <a:picLocks noChangeAspect="1"/>
          </p:cNvPicPr>
          <p:nvPr/>
        </p:nvPicPr>
        <p:blipFill>
          <a:blip r:embed="rId4"/>
          <a:stretch>
            <a:fillRect/>
          </a:stretch>
        </p:blipFill>
        <p:spPr>
          <a:xfrm>
            <a:off x="6477000" y="4678711"/>
            <a:ext cx="2667000" cy="19845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250825" y="188913"/>
            <a:ext cx="8850503" cy="646331"/>
          </a:xfrm>
          <a:prstGeom prst="rect">
            <a:avLst/>
          </a:prstGeom>
          <a:solidFill>
            <a:srgbClr val="5405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600" dirty="0">
                <a:solidFill>
                  <a:schemeClr val="bg1"/>
                </a:solidFill>
                <a:latin typeface="Calibri" panose="020F0502020204030204" pitchFamily="34" charset="0"/>
              </a:rPr>
              <a:t>Climate-smart-livestock production system</a:t>
            </a:r>
          </a:p>
        </p:txBody>
      </p:sp>
      <p:pic>
        <p:nvPicPr>
          <p:cNvPr id="13316" name="Picture 1" descr="Biotech.jpg"/>
          <p:cNvPicPr>
            <a:picLocks noChangeAspect="1"/>
          </p:cNvPicPr>
          <p:nvPr/>
        </p:nvPicPr>
        <p:blipFill>
          <a:blip r:embed="rId3">
            <a:extLst>
              <a:ext uri="{28A0092B-C50C-407E-A947-70E740481C1C}">
                <a14:useLocalDpi xmlns:a14="http://schemas.microsoft.com/office/drawing/2010/main" val="0"/>
              </a:ext>
            </a:extLst>
          </a:blip>
          <a:srcRect l="2943" t="6245"/>
          <a:stretch>
            <a:fillRect/>
          </a:stretch>
        </p:blipFill>
        <p:spPr bwMode="auto">
          <a:xfrm>
            <a:off x="4359275" y="5710238"/>
            <a:ext cx="1584325"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2" descr="pigs.jpg"/>
          <p:cNvPicPr>
            <a:picLocks noChangeAspect="1"/>
          </p:cNvPicPr>
          <p:nvPr/>
        </p:nvPicPr>
        <p:blipFill>
          <a:blip r:embed="rId4">
            <a:extLst>
              <a:ext uri="{28A0092B-C50C-407E-A947-70E740481C1C}">
                <a14:useLocalDpi xmlns:a14="http://schemas.microsoft.com/office/drawing/2010/main" val="0"/>
              </a:ext>
            </a:extLst>
          </a:blip>
          <a:srcRect l="3043" t="475" b="2"/>
          <a:stretch>
            <a:fillRect/>
          </a:stretch>
        </p:blipFill>
        <p:spPr bwMode="auto">
          <a:xfrm>
            <a:off x="2624138" y="5708650"/>
            <a:ext cx="1674812"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descr="Maasi.jpg"/>
          <p:cNvPicPr>
            <a:picLocks noChangeAspect="1"/>
          </p:cNvPicPr>
          <p:nvPr/>
        </p:nvPicPr>
        <p:blipFill>
          <a:blip r:embed="rId5">
            <a:extLst>
              <a:ext uri="{28A0092B-C50C-407E-A947-70E740481C1C}">
                <a14:useLocalDpi xmlns:a14="http://schemas.microsoft.com/office/drawing/2010/main" val="0"/>
              </a:ext>
            </a:extLst>
          </a:blip>
          <a:srcRect l="3619"/>
          <a:stretch>
            <a:fillRect/>
          </a:stretch>
        </p:blipFill>
        <p:spPr bwMode="auto">
          <a:xfrm>
            <a:off x="903288" y="5711825"/>
            <a:ext cx="16637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7" descr="becA.jpg"/>
          <p:cNvPicPr>
            <a:picLocks noChangeAspect="1"/>
          </p:cNvPicPr>
          <p:nvPr/>
        </p:nvPicPr>
        <p:blipFill>
          <a:blip r:embed="rId6">
            <a:extLst>
              <a:ext uri="{28A0092B-C50C-407E-A947-70E740481C1C}">
                <a14:useLocalDpi xmlns:a14="http://schemas.microsoft.com/office/drawing/2010/main" val="0"/>
              </a:ext>
            </a:extLst>
          </a:blip>
          <a:srcRect t="212"/>
          <a:stretch>
            <a:fillRect/>
          </a:stretch>
        </p:blipFill>
        <p:spPr bwMode="auto">
          <a:xfrm>
            <a:off x="6007100" y="5708650"/>
            <a:ext cx="1536700"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217297" y="911310"/>
            <a:ext cx="5345303" cy="4843634"/>
          </a:xfrm>
          <a:prstGeom prst="rect">
            <a:avLst/>
          </a:prstGeom>
        </p:spPr>
        <p:txBody>
          <a:bodyPr wrap="square">
            <a:spAutoFit/>
          </a:bodyPr>
          <a:lstStyle/>
          <a:p>
            <a:pPr algn="just">
              <a:lnSpc>
                <a:spcPct val="130000"/>
              </a:lnSpc>
              <a:defRPr/>
            </a:pPr>
            <a:r>
              <a:rPr lang="en-GB" sz="2400" dirty="0"/>
              <a:t>Livestock production systems are considered to be “climate-smart” by contributing to</a:t>
            </a:r>
          </a:p>
          <a:p>
            <a:pPr marL="285750" indent="-285750" algn="just">
              <a:lnSpc>
                <a:spcPct val="130000"/>
              </a:lnSpc>
              <a:buFont typeface="Wingdings" panose="05000000000000000000" pitchFamily="2" charset="2"/>
              <a:buChar char="§"/>
              <a:defRPr/>
            </a:pPr>
            <a:r>
              <a:rPr lang="en-GB" sz="2400" dirty="0"/>
              <a:t>Increasing food security, </a:t>
            </a:r>
          </a:p>
          <a:p>
            <a:pPr marL="285750" indent="-285750" algn="just">
              <a:lnSpc>
                <a:spcPct val="130000"/>
              </a:lnSpc>
              <a:buFont typeface="Wingdings" panose="05000000000000000000" pitchFamily="2" charset="2"/>
              <a:buChar char="§"/>
              <a:defRPr/>
            </a:pPr>
            <a:r>
              <a:rPr lang="en-GB" sz="2400" dirty="0"/>
              <a:t>Adaptation and mitigation in a sustainable way. </a:t>
            </a:r>
          </a:p>
          <a:p>
            <a:pPr marL="285750" indent="-285750" algn="just">
              <a:lnSpc>
                <a:spcPct val="130000"/>
              </a:lnSpc>
              <a:buFont typeface="Wingdings" panose="05000000000000000000" pitchFamily="2" charset="2"/>
              <a:buChar char="§"/>
              <a:defRPr/>
            </a:pPr>
            <a:r>
              <a:rPr lang="en-GB" sz="2400" dirty="0"/>
              <a:t>Improves productivity or the efficient use of scarce resources</a:t>
            </a:r>
          </a:p>
          <a:p>
            <a:pPr algn="just">
              <a:lnSpc>
                <a:spcPct val="130000"/>
              </a:lnSpc>
              <a:defRPr/>
            </a:pPr>
            <a:endParaRPr lang="en-GB" sz="2400" dirty="0"/>
          </a:p>
          <a:p>
            <a:pPr algn="just">
              <a:lnSpc>
                <a:spcPct val="130000"/>
              </a:lnSpc>
              <a:defRPr/>
            </a:pPr>
            <a:endParaRPr lang="en-GB" sz="2400" dirty="0"/>
          </a:p>
        </p:txBody>
      </p:sp>
      <p:pic>
        <p:nvPicPr>
          <p:cNvPr id="3" name="Picture 2">
            <a:extLst>
              <a:ext uri="{FF2B5EF4-FFF2-40B4-BE49-F238E27FC236}">
                <a16:creationId xmlns:a16="http://schemas.microsoft.com/office/drawing/2014/main" id="{F993E61E-43B6-4AAD-9019-9D1A934A1118}"/>
              </a:ext>
            </a:extLst>
          </p:cNvPr>
          <p:cNvPicPr>
            <a:picLocks noChangeAspect="1"/>
          </p:cNvPicPr>
          <p:nvPr/>
        </p:nvPicPr>
        <p:blipFill>
          <a:blip r:embed="rId7"/>
          <a:stretch>
            <a:fillRect/>
          </a:stretch>
        </p:blipFill>
        <p:spPr>
          <a:xfrm>
            <a:off x="5562600" y="835244"/>
            <a:ext cx="3608832" cy="2916748"/>
          </a:xfrm>
          <a:prstGeom prst="rect">
            <a:avLst/>
          </a:prstGeom>
        </p:spPr>
      </p:pic>
    </p:spTree>
    <p:extLst>
      <p:ext uri="{BB962C8B-B14F-4D97-AF65-F5344CB8AC3E}">
        <p14:creationId xmlns:p14="http://schemas.microsoft.com/office/powerpoint/2010/main" val="1088388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endParaRPr lang="en-US" altLang="en-US"/>
          </a:p>
        </p:txBody>
      </p:sp>
      <p:sp>
        <p:nvSpPr>
          <p:cNvPr id="11267"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endParaRPr lang="en-US" altLang="en-US"/>
          </a:p>
        </p:txBody>
      </p:sp>
      <p:pic>
        <p:nvPicPr>
          <p:cNvPr id="11268" name="Picture 3" descr="Ilri21Sep06-042_RT8"/>
          <p:cNvPicPr>
            <a:picLocks noChangeAspect="1" noChangeArrowheads="1"/>
          </p:cNvPicPr>
          <p:nvPr/>
        </p:nvPicPr>
        <p:blipFill>
          <a:blip r:embed="rId3">
            <a:extLst>
              <a:ext uri="{28A0092B-C50C-407E-A947-70E740481C1C}">
                <a14:useLocalDpi xmlns:a14="http://schemas.microsoft.com/office/drawing/2010/main" val="0"/>
              </a:ext>
            </a:extLst>
          </a:blip>
          <a:srcRect r="10878"/>
          <a:stretch>
            <a:fillRect/>
          </a:stretch>
        </p:blipFill>
        <p:spPr bwMode="auto">
          <a:xfrm>
            <a:off x="0" y="-1588"/>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4"/>
          <p:cNvSpPr>
            <a:spLocks noChangeArrowheads="1"/>
          </p:cNvSpPr>
          <p:nvPr/>
        </p:nvSpPr>
        <p:spPr bwMode="auto">
          <a:xfrm>
            <a:off x="539750" y="1196975"/>
            <a:ext cx="700405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eaLnBrk="1" hangingPunct="1"/>
            <a:r>
              <a:rPr lang="en-GB" sz="2800" dirty="0">
                <a:latin typeface="+mn-lt"/>
              </a:rPr>
              <a:t>The study is an attempt to synthesize current knowledge on climate smart (CS) livestock production practices in West Africa and to identify gaps in knowledge. </a:t>
            </a:r>
            <a:endParaRPr lang="en-GB" altLang="ja-JP" sz="2800" i="1" dirty="0">
              <a:latin typeface="+mn-lt"/>
            </a:endParaRPr>
          </a:p>
          <a:p>
            <a:pPr lvl="1" algn="just" eaLnBrk="1" hangingPunct="1">
              <a:spcBef>
                <a:spcPct val="50000"/>
              </a:spcBef>
              <a:buClr>
                <a:schemeClr val="bg1"/>
              </a:buClr>
              <a:buFont typeface="Wingdings" panose="05000000000000000000" pitchFamily="2" charset="2"/>
              <a:buNone/>
            </a:pPr>
            <a:endParaRPr lang="en-GB" altLang="en-US" sz="2400" dirty="0"/>
          </a:p>
        </p:txBody>
      </p:sp>
      <p:sp>
        <p:nvSpPr>
          <p:cNvPr id="11270" name="Rectangle 6"/>
          <p:cNvSpPr>
            <a:spLocks noChangeArrowheads="1"/>
          </p:cNvSpPr>
          <p:nvPr/>
        </p:nvSpPr>
        <p:spPr bwMode="auto">
          <a:xfrm>
            <a:off x="4500563" y="11969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endParaRPr lang="en-GB" altLang="en-US" i="1">
              <a:solidFill>
                <a:schemeClr val="bg1"/>
              </a:solidFill>
            </a:endParaRPr>
          </a:p>
        </p:txBody>
      </p:sp>
      <p:sp>
        <p:nvSpPr>
          <p:cNvPr id="11271" name="Rectangle 7"/>
          <p:cNvSpPr>
            <a:spLocks noChangeArrowheads="1"/>
          </p:cNvSpPr>
          <p:nvPr/>
        </p:nvSpPr>
        <p:spPr bwMode="auto">
          <a:xfrm>
            <a:off x="539750" y="333375"/>
            <a:ext cx="4824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3600" dirty="0">
                <a:solidFill>
                  <a:schemeClr val="bg1"/>
                </a:solidFill>
                <a:latin typeface="Calibri" panose="020F0502020204030204" pitchFamily="34" charset="0"/>
              </a:rPr>
              <a:t>Objective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6911975" cy="400110"/>
          </a:xfrm>
          <a:prstGeom prst="rect">
            <a:avLst/>
          </a:prstGeom>
          <a:solidFill>
            <a:srgbClr val="5405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dirty="0">
                <a:solidFill>
                  <a:schemeClr val="bg1"/>
                </a:solidFill>
                <a:latin typeface="Calibri" panose="020F0502020204030204" pitchFamily="34" charset="0"/>
              </a:rPr>
              <a:t>Summary of Technologies: Feed related interventions</a:t>
            </a:r>
          </a:p>
        </p:txBody>
      </p:sp>
      <p:graphicFrame>
        <p:nvGraphicFramePr>
          <p:cNvPr id="8" name="Table 7">
            <a:extLst>
              <a:ext uri="{FF2B5EF4-FFF2-40B4-BE49-F238E27FC236}">
                <a16:creationId xmlns:a16="http://schemas.microsoft.com/office/drawing/2014/main" id="{DFDF29D6-ACF3-4866-9A98-CE5E9AFFD5D0}"/>
              </a:ext>
            </a:extLst>
          </p:cNvPr>
          <p:cNvGraphicFramePr>
            <a:graphicFrameLocks noGrp="1"/>
          </p:cNvGraphicFramePr>
          <p:nvPr>
            <p:extLst>
              <p:ext uri="{D42A27DB-BD31-4B8C-83A1-F6EECF244321}">
                <p14:modId xmlns:p14="http://schemas.microsoft.com/office/powerpoint/2010/main" val="2113541182"/>
              </p:ext>
            </p:extLst>
          </p:nvPr>
        </p:nvGraphicFramePr>
        <p:xfrm>
          <a:off x="0" y="447544"/>
          <a:ext cx="9144000" cy="6410454"/>
        </p:xfrm>
        <a:graphic>
          <a:graphicData uri="http://schemas.openxmlformats.org/drawingml/2006/table">
            <a:tbl>
              <a:tblPr firstRow="1" firstCol="1" bandRow="1"/>
              <a:tblGrid>
                <a:gridCol w="1353840">
                  <a:extLst>
                    <a:ext uri="{9D8B030D-6E8A-4147-A177-3AD203B41FA5}">
                      <a16:colId xmlns:a16="http://schemas.microsoft.com/office/drawing/2014/main" val="1075645793"/>
                    </a:ext>
                  </a:extLst>
                </a:gridCol>
                <a:gridCol w="2136644">
                  <a:extLst>
                    <a:ext uri="{9D8B030D-6E8A-4147-A177-3AD203B41FA5}">
                      <a16:colId xmlns:a16="http://schemas.microsoft.com/office/drawing/2014/main" val="1700973917"/>
                    </a:ext>
                  </a:extLst>
                </a:gridCol>
                <a:gridCol w="2761824">
                  <a:extLst>
                    <a:ext uri="{9D8B030D-6E8A-4147-A177-3AD203B41FA5}">
                      <a16:colId xmlns:a16="http://schemas.microsoft.com/office/drawing/2014/main" val="2924694104"/>
                    </a:ext>
                  </a:extLst>
                </a:gridCol>
                <a:gridCol w="2891692">
                  <a:extLst>
                    <a:ext uri="{9D8B030D-6E8A-4147-A177-3AD203B41FA5}">
                      <a16:colId xmlns:a16="http://schemas.microsoft.com/office/drawing/2014/main" val="4030827489"/>
                    </a:ext>
                  </a:extLst>
                </a:gridCol>
              </a:tblGrid>
              <a:tr h="458454">
                <a:tc>
                  <a:txBody>
                    <a:bodyPr/>
                    <a:lstStyle/>
                    <a:p>
                      <a:pPr marL="0" marR="0" algn="ctr">
                        <a:lnSpc>
                          <a:spcPct val="115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Management objectives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Practices/ Technologies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tabLst>
                          <a:tab pos="476250" algn="l"/>
                        </a:tabLs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Knowledge gaps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Suggested ways of improvement</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621208786"/>
                  </a:ext>
                </a:extLst>
              </a:tr>
              <a:tr h="869120">
                <a:tc>
                  <a:txBody>
                    <a:bodyPr/>
                    <a:lstStyle/>
                    <a:p>
                      <a:pPr marL="0" marR="0">
                        <a:lnSpc>
                          <a:spcPct val="115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Fodder cultivation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Dual purpose legumes; Forage grass and legume cultivation; Fodder bank</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6">
                  <a:txBody>
                    <a:bodyPr/>
                    <a:lstStyle/>
                    <a:p>
                      <a:pPr marL="0" marR="0" algn="just">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1. Difficult to assess the impact of these feed improvement intervention in the context of climate smart practices because above interventions were not setup with the initial intention of climate change mitigation</a:t>
                      </a:r>
                    </a:p>
                    <a:p>
                      <a:pPr marL="0" marR="0">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 Fodder production in most cases requires relatively secured land tenure </a:t>
                      </a:r>
                    </a:p>
                    <a:p>
                      <a:pPr marL="0" marR="0" algn="just">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gn="just">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3. For farmers who are convinced of the value of improved forages, availability of seeds and planting materials often form a bottleneck</a:t>
                      </a:r>
                    </a:p>
                    <a:p>
                      <a:pPr marL="0" marR="0" algn="just">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gn="just">
                        <a:lnSpc>
                          <a:spcPct val="107000"/>
                        </a:lnSpc>
                        <a:spcBef>
                          <a:spcPts val="0"/>
                        </a:spcBef>
                        <a:spcAft>
                          <a:spcPts val="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4. The other major challenge to grazing management is the large-scale livestock movements (transhumance) in the region from the dry areas to the wetter zones in search of pasture and water in the dry seasons.</a:t>
                      </a:r>
                    </a:p>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0"/>
                        </a:spcAft>
                        <a:buClrTx/>
                        <a:buSzTx/>
                        <a:buFontTx/>
                        <a:buNone/>
                        <a:tabLst/>
                        <a:defRPr/>
                      </a:pPr>
                      <a:r>
                        <a:rPr lang="en-US" sz="1300" dirty="0">
                          <a:effectLst/>
                          <a:latin typeface="Calibri" panose="020F0502020204030204" pitchFamily="34" charset="0"/>
                          <a:ea typeface="Calibri" panose="020F0502020204030204" pitchFamily="34" charset="0"/>
                          <a:cs typeface="Times New Roman" panose="02020603050405020304" pitchFamily="18" charset="0"/>
                        </a:rPr>
                        <a:t> Most of reported interventions were not setup with the initial intention of climate change mitigation from livestock </a:t>
                      </a:r>
                      <a:r>
                        <a:rPr lang="en-US" sz="1300" dirty="0" err="1">
                          <a:effectLst/>
                          <a:latin typeface="Calibri" panose="020F0502020204030204" pitchFamily="34" charset="0"/>
                          <a:ea typeface="Calibri" panose="020F0502020204030204" pitchFamily="34" charset="0"/>
                          <a:cs typeface="Times New Roman" panose="02020603050405020304" pitchFamily="18" charset="0"/>
                        </a:rPr>
                        <a:t>perspertive</a:t>
                      </a:r>
                      <a:r>
                        <a:rPr lang="en-US" sz="1300" dirty="0">
                          <a:effectLst/>
                          <a:latin typeface="Calibri" panose="020F0502020204030204" pitchFamily="34" charset="0"/>
                          <a:ea typeface="Calibri" panose="020F0502020204030204" pitchFamily="34" charset="0"/>
                          <a:cs typeface="Times New Roman" panose="02020603050405020304" pitchFamily="18" charset="0"/>
                        </a:rPr>
                        <a:t>.</a:t>
                      </a:r>
                    </a:p>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Grass-legume mixture will reduce the use of inorganic fertilize, increase sequestration and feed quality</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90062673"/>
                  </a:ext>
                </a:extLst>
              </a:tr>
              <a:tr h="1088836">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Forage conservation</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Harvesting and conservation of natural and cultivated pasture in form of silage and hay</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Technical training on conservation technique.</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48201266"/>
                  </a:ext>
                </a:extLst>
              </a:tr>
              <a:tr h="1088836">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Forage quality improvement</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Supplementary feeding using concentrate and by-products; Urea treatment of crop residues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Improving the feed value chain to facilitate delivery of agricultural by-products from producer to farmers.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Improvement of storage facilities for the by-products.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6487190"/>
                  </a:ext>
                </a:extLst>
              </a:tr>
              <a:tr h="869120">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Forage integration </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Forage legume incorporation into arable cropping</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Development of early maturing tree species with high biomass yield</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4263407"/>
                  </a:ext>
                </a:extLst>
              </a:tr>
              <a:tr h="1166968">
                <a:tc>
                  <a:txBody>
                    <a:bodyPr/>
                    <a:lstStyle/>
                    <a:p>
                      <a:pPr marL="0" marR="0">
                        <a:lnSpc>
                          <a:spcPct val="115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Crop-livestock-tree</a:t>
                      </a: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300">
                          <a:effectLst/>
                          <a:latin typeface="Calibri" panose="020F0502020204030204" pitchFamily="34" charset="0"/>
                          <a:ea typeface="Calibri" panose="020F0502020204030204" pitchFamily="34" charset="0"/>
                          <a:cs typeface="Times New Roman" panose="02020603050405020304" pitchFamily="18" charset="0"/>
                        </a:rPr>
                        <a:t>Shade trees have impacts on reducing heat stress on animals and contribute to improve productivity, improved forage value</a:t>
                      </a: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Institutional and policy support for the production of tree seedlings adapted to different agro-ecological zones.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5505962"/>
                  </a:ext>
                </a:extLst>
              </a:tr>
              <a:tr h="869120">
                <a:tc>
                  <a:txBody>
                    <a:bodyPr/>
                    <a:lstStyle/>
                    <a:p>
                      <a:pPr marL="0" marR="0">
                        <a:lnSpc>
                          <a:spcPct val="107000"/>
                        </a:lnSpc>
                        <a:spcBef>
                          <a:spcPts val="0"/>
                        </a:spcBef>
                        <a:spcAft>
                          <a:spcPts val="0"/>
                        </a:spcAft>
                      </a:pPr>
                      <a:r>
                        <a:rPr lang="en-US"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Agricultural Water Management solutions</a:t>
                      </a:r>
                      <a:endParaRPr lang="en-US" sz="130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Water storage options (</a:t>
                      </a:r>
                      <a:r>
                        <a:rPr lang="en-US" sz="13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Zaï</a:t>
                      </a: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demi lune, rainwater harvesting, small reservoirs)</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r>
                        <a:rPr lang="en-US" sz="13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Increasing fodder production during wet season and provide dual cropping season to improve feed access and water availability during the dry season</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7632753"/>
                  </a:ext>
                </a:extLst>
              </a:tr>
            </a:tbl>
          </a:graphicData>
        </a:graphic>
      </p:graphicFrame>
    </p:spTree>
    <p:extLst>
      <p:ext uri="{BB962C8B-B14F-4D97-AF65-F5344CB8AC3E}">
        <p14:creationId xmlns:p14="http://schemas.microsoft.com/office/powerpoint/2010/main" val="309832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6911975" cy="400110"/>
          </a:xfrm>
          <a:prstGeom prst="rect">
            <a:avLst/>
          </a:prstGeom>
          <a:solidFill>
            <a:srgbClr val="5405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dirty="0">
                <a:solidFill>
                  <a:schemeClr val="bg1"/>
                </a:solidFill>
                <a:latin typeface="Calibri" panose="020F0502020204030204" pitchFamily="34" charset="0"/>
              </a:rPr>
              <a:t>Summary of Technologies: Livestock management interventions</a:t>
            </a:r>
          </a:p>
        </p:txBody>
      </p:sp>
      <p:graphicFrame>
        <p:nvGraphicFramePr>
          <p:cNvPr id="8" name="Table 7">
            <a:extLst>
              <a:ext uri="{FF2B5EF4-FFF2-40B4-BE49-F238E27FC236}">
                <a16:creationId xmlns:a16="http://schemas.microsoft.com/office/drawing/2014/main" id="{DFDF29D6-ACF3-4866-9A98-CE5E9AFFD5D0}"/>
              </a:ext>
            </a:extLst>
          </p:cNvPr>
          <p:cNvGraphicFramePr>
            <a:graphicFrameLocks noGrp="1"/>
          </p:cNvGraphicFramePr>
          <p:nvPr>
            <p:extLst>
              <p:ext uri="{D42A27DB-BD31-4B8C-83A1-F6EECF244321}">
                <p14:modId xmlns:p14="http://schemas.microsoft.com/office/powerpoint/2010/main" val="2698197847"/>
              </p:ext>
            </p:extLst>
          </p:nvPr>
        </p:nvGraphicFramePr>
        <p:xfrm>
          <a:off x="114300" y="400110"/>
          <a:ext cx="8915400" cy="6907558"/>
        </p:xfrm>
        <a:graphic>
          <a:graphicData uri="http://schemas.openxmlformats.org/drawingml/2006/table">
            <a:tbl>
              <a:tblPr firstRow="1" firstCol="1" bandRow="1"/>
              <a:tblGrid>
                <a:gridCol w="1254516">
                  <a:extLst>
                    <a:ext uri="{9D8B030D-6E8A-4147-A177-3AD203B41FA5}">
                      <a16:colId xmlns:a16="http://schemas.microsoft.com/office/drawing/2014/main" val="1075645793"/>
                    </a:ext>
                  </a:extLst>
                </a:gridCol>
                <a:gridCol w="2101187">
                  <a:extLst>
                    <a:ext uri="{9D8B030D-6E8A-4147-A177-3AD203B41FA5}">
                      <a16:colId xmlns:a16="http://schemas.microsoft.com/office/drawing/2014/main" val="1700973917"/>
                    </a:ext>
                  </a:extLst>
                </a:gridCol>
                <a:gridCol w="2715992">
                  <a:extLst>
                    <a:ext uri="{9D8B030D-6E8A-4147-A177-3AD203B41FA5}">
                      <a16:colId xmlns:a16="http://schemas.microsoft.com/office/drawing/2014/main" val="2924694104"/>
                    </a:ext>
                  </a:extLst>
                </a:gridCol>
                <a:gridCol w="2843705">
                  <a:extLst>
                    <a:ext uri="{9D8B030D-6E8A-4147-A177-3AD203B41FA5}">
                      <a16:colId xmlns:a16="http://schemas.microsoft.com/office/drawing/2014/main" val="4030827489"/>
                    </a:ext>
                  </a:extLst>
                </a:gridCol>
              </a:tblGrid>
              <a:tr h="499083">
                <a:tc>
                  <a:txBody>
                    <a:bodyPr/>
                    <a:lstStyle/>
                    <a:p>
                      <a:pPr marL="0" marR="0" algn="ctr">
                        <a:lnSpc>
                          <a:spcPct val="115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Management objectives </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Practices/ Technologies</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tabLst>
                          <a:tab pos="476250" algn="l"/>
                        </a:tabLst>
                      </a:pPr>
                      <a:r>
                        <a:rPr lang="en-US" sz="1600" dirty="0">
                          <a:solidFill>
                            <a:srgbClr val="000000"/>
                          </a:solidFill>
                          <a:effectLst/>
                          <a:latin typeface="+mn-lt"/>
                          <a:ea typeface="Calibri" panose="020F0502020204030204" pitchFamily="34" charset="0"/>
                          <a:cs typeface="Times New Roman" panose="02020603050405020304" pitchFamily="18" charset="0"/>
                        </a:rPr>
                        <a:t>Knowledge gaps</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Suggested ways of improvement</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621208786"/>
                  </a:ext>
                </a:extLst>
              </a:tr>
              <a:tr h="594754">
                <a:tc>
                  <a:txBody>
                    <a:bodyPr/>
                    <a:lstStyle/>
                    <a:p>
                      <a:pPr marL="0" marR="0">
                        <a:lnSpc>
                          <a:spcPct val="115000"/>
                        </a:lnSpc>
                        <a:spcBef>
                          <a:spcPts val="0"/>
                        </a:spcBef>
                        <a:spcAft>
                          <a:spcPts val="0"/>
                        </a:spcAft>
                      </a:pPr>
                      <a:r>
                        <a:rPr lang="en-GB" sz="1600" dirty="0">
                          <a:solidFill>
                            <a:srgbClr val="000000"/>
                          </a:solidFill>
                          <a:effectLst/>
                          <a:latin typeface="+mn-lt"/>
                          <a:ea typeface="Times New Roman" panose="02020603050405020304" pitchFamily="18" charset="0"/>
                          <a:cs typeface="Times New Roman" panose="02020603050405020304" pitchFamily="18" charset="0"/>
                        </a:rPr>
                        <a:t>Herd</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solidFill>
                            <a:srgbClr val="000000"/>
                          </a:solidFill>
                          <a:effectLst/>
                          <a:latin typeface="+mn-lt"/>
                          <a:ea typeface="Times New Roman" panose="02020603050405020304" pitchFamily="18" charset="0"/>
                          <a:cs typeface="Times New Roman" panose="02020603050405020304" pitchFamily="18" charset="0"/>
                        </a:rPr>
                        <a:t>management</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GB" sz="1600">
                          <a:solidFill>
                            <a:srgbClr val="000000"/>
                          </a:solidFill>
                          <a:effectLst/>
                          <a:latin typeface="+mn-lt"/>
                          <a:ea typeface="Times New Roman" panose="02020603050405020304" pitchFamily="18" charset="0"/>
                          <a:cs typeface="Times New Roman" panose="02020603050405020304" pitchFamily="18" charset="0"/>
                        </a:rPr>
                        <a:t>Species diversification </a:t>
                      </a:r>
                      <a:endParaRPr lang="en-US" sz="160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8">
                  <a:txBody>
                    <a:bodyPr/>
                    <a:lstStyle/>
                    <a:p>
                      <a:pPr marL="0" marR="0" algn="just">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1. Among the Fulani, the principal pastoral ethnic group in West Africa, a shift from cattle to small ruminants will require overcoming a significant cultural barrier since cattle represent such a central part of the group’s identity.</a:t>
                      </a:r>
                      <a:endParaRPr lang="en-US" sz="1600" dirty="0">
                        <a:effectLst/>
                        <a:latin typeface="+mn-lt"/>
                        <a:ea typeface="Times New Roman" panose="02020603050405020304" pitchFamily="18" charset="0"/>
                        <a:cs typeface="Times New Roman" panose="02020603050405020304" pitchFamily="18" charset="0"/>
                      </a:endParaRPr>
                    </a:p>
                    <a:p>
                      <a:pPr marL="0" marR="0" algn="just">
                        <a:spcBef>
                          <a:spcPts val="0"/>
                        </a:spcBef>
                        <a:spcAft>
                          <a:spcPts val="0"/>
                        </a:spcAft>
                      </a:pPr>
                      <a:r>
                        <a:rPr lang="en-GB" sz="1600" dirty="0">
                          <a:solidFill>
                            <a:srgbClr val="000000"/>
                          </a:solidFill>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p>
                      <a:pPr marL="0" marR="0" algn="just">
                        <a:spcBef>
                          <a:spcPts val="0"/>
                        </a:spcBef>
                        <a:spcAft>
                          <a:spcPts val="0"/>
                        </a:spcAft>
                      </a:pPr>
                      <a:r>
                        <a:rPr lang="en-GB" sz="1600" dirty="0">
                          <a:solidFill>
                            <a:srgbClr val="000000"/>
                          </a:solidFill>
                          <a:effectLst/>
                          <a:latin typeface="+mn-lt"/>
                          <a:ea typeface="Times New Roman" panose="02020603050405020304" pitchFamily="18" charset="0"/>
                          <a:cs typeface="Times New Roman" panose="02020603050405020304" pitchFamily="18" charset="0"/>
                        </a:rPr>
                        <a:t>2. Matching t</a:t>
                      </a:r>
                      <a:r>
                        <a:rPr lang="en-GB" sz="1600" dirty="0">
                          <a:effectLst/>
                          <a:latin typeface="+mn-lt"/>
                          <a:ea typeface="Times New Roman" panose="02020603050405020304" pitchFamily="18" charset="0"/>
                          <a:cs typeface="Times New Roman" panose="02020603050405020304" pitchFamily="18" charset="0"/>
                        </a:rPr>
                        <a:t>ype of animal kept and the nature of the livestock production systems remain a major problem most breeding intervention</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just">
                        <a:lnSpc>
                          <a:spcPct val="107000"/>
                        </a:lnSpc>
                        <a:spcBef>
                          <a:spcPts val="0"/>
                        </a:spcBef>
                        <a:spcAft>
                          <a:spcPts val="0"/>
                        </a:spcAft>
                      </a:pPr>
                      <a:r>
                        <a:rPr lang="en-GB" sz="1600" kern="1200" dirty="0">
                          <a:solidFill>
                            <a:schemeClr val="tx1"/>
                          </a:solidFill>
                          <a:effectLst/>
                          <a:latin typeface="+mn-lt"/>
                          <a:ea typeface="+mn-ea"/>
                          <a:cs typeface="+mn-cs"/>
                        </a:rPr>
                        <a:t>Institutional and policy support and incentive for farmers</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90062673"/>
                  </a:ext>
                </a:extLst>
              </a:tr>
              <a:tr h="3807986">
                <a:tc>
                  <a:txBody>
                    <a:bodyPr/>
                    <a:lstStyle/>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solidFill>
                            <a:srgbClr val="000000"/>
                          </a:solidFill>
                          <a:effectLst/>
                          <a:latin typeface="+mn-lt"/>
                          <a:ea typeface="Times New Roman" panose="02020603050405020304" pitchFamily="18" charset="0"/>
                          <a:cs typeface="Times New Roman" panose="02020603050405020304" pitchFamily="18" charset="0"/>
                        </a:rPr>
                        <a:t>Breeding strategies</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Alteration of animal species and</a:t>
                      </a:r>
                      <a:endParaRPr lang="en-US" sz="1600" dirty="0">
                        <a:effectLst/>
                        <a:latin typeface="+mn-lt"/>
                        <a:ea typeface="Times New Roman" panose="02020603050405020304" pitchFamily="18" charset="0"/>
                        <a:cs typeface="Times New Roman" panose="02020603050405020304" pitchFamily="18" charset="0"/>
                      </a:endParaRPr>
                    </a:p>
                    <a:p>
                      <a:pPr marL="0" marR="0">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breeds</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GB" sz="1600" dirty="0">
                          <a:effectLst/>
                          <a:latin typeface="+mn-lt"/>
                          <a:ea typeface="Times New Roman" panose="02020603050405020304" pitchFamily="18" charset="0"/>
                          <a:cs typeface="Times New Roman" panose="02020603050405020304" pitchFamily="18" charset="0"/>
                        </a:rPr>
                        <a:t> </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L w="12700" cmpd="sng">
                      <a:noFill/>
                      <a:prstDash val="solid"/>
                    </a:lnL>
                    <a:lnT w="12700" cmpd="sng">
                      <a:noFill/>
                      <a:prstDash val="solid"/>
                    </a:lnT>
                  </a:tcP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r>
                        <a:rPr lang="en-GB" sz="1600" kern="1200" dirty="0">
                          <a:solidFill>
                            <a:schemeClr val="tx1"/>
                          </a:solidFill>
                          <a:effectLst/>
                          <a:latin typeface="+mn-lt"/>
                          <a:ea typeface="+mn-ea"/>
                          <a:cs typeface="+mn-cs"/>
                        </a:rPr>
                        <a:t>Institutional and policy support for animal breeding projects.</a:t>
                      </a:r>
                      <a:endParaRPr lang="en-US" sz="1600" kern="1200" dirty="0">
                        <a:solidFill>
                          <a:schemeClr val="tx1"/>
                        </a:solidFill>
                        <a:effectLst/>
                        <a:latin typeface="+mn-lt"/>
                        <a:ea typeface="+mn-ea"/>
                        <a:cs typeface="+mn-cs"/>
                      </a:endParaRPr>
                    </a:p>
                  </a:txBody>
                  <a:tcPr marL="63024" marR="63024" marT="0" marB="0">
                    <a:lnL w="12700" cmpd="sng">
                      <a:noFill/>
                      <a:prstDash val="soli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50329324"/>
                  </a:ext>
                </a:extLst>
              </a:tr>
              <a:tr h="228582">
                <a:tc>
                  <a:txBody>
                    <a:bodyPr/>
                    <a:lstStyle/>
                    <a:p>
                      <a:pPr marL="0" marR="0">
                        <a:lnSpc>
                          <a:spcPct val="107000"/>
                        </a:lnSpc>
                        <a:spcBef>
                          <a:spcPts val="0"/>
                        </a:spcBef>
                        <a:spcAft>
                          <a:spcPts val="0"/>
                        </a:spcAft>
                      </a:pPr>
                      <a:endParaRPr lang="en-US" sz="160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rowSpan="3">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6487190"/>
                  </a:ext>
                </a:extLst>
              </a:tr>
              <a:tr h="228582">
                <a:tc>
                  <a:txBody>
                    <a:bodyPr/>
                    <a:lstStyle/>
                    <a:p>
                      <a:pPr marL="0" marR="0">
                        <a:lnSpc>
                          <a:spcPct val="107000"/>
                        </a:lnSpc>
                        <a:spcBef>
                          <a:spcPts val="0"/>
                        </a:spcBef>
                        <a:spcAft>
                          <a:spcPts val="0"/>
                        </a:spcAft>
                      </a:pPr>
                      <a:endParaRPr lang="en-US" sz="160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4579435"/>
                  </a:ext>
                </a:extLst>
              </a:tr>
              <a:tr h="293691">
                <a:tc rowSpan="3">
                  <a:txBody>
                    <a:bodyPr/>
                    <a:lstStyle/>
                    <a:p>
                      <a:endParaRPr lang="en-US"/>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3">
                  <a:txBody>
                    <a:bodyPr/>
                    <a:lstStyle/>
                    <a:p>
                      <a:endParaRPr lang="en-US" dirty="0"/>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081540"/>
                  </a:ext>
                </a:extLst>
              </a:tr>
              <a:tr h="267808">
                <a:tc vMerge="1">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4263407"/>
                  </a:ext>
                </a:extLst>
              </a:tr>
              <a:tr h="340787">
                <a:tc vMerge="1">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5505962"/>
                  </a:ext>
                </a:extLst>
              </a:tr>
              <a:tr h="196618">
                <a:tc>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7632753"/>
                  </a:ext>
                </a:extLst>
              </a:tr>
            </a:tbl>
          </a:graphicData>
        </a:graphic>
      </p:graphicFrame>
    </p:spTree>
    <p:extLst>
      <p:ext uri="{BB962C8B-B14F-4D97-AF65-F5344CB8AC3E}">
        <p14:creationId xmlns:p14="http://schemas.microsoft.com/office/powerpoint/2010/main" val="2483941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9029700" cy="400110"/>
          </a:xfrm>
          <a:prstGeom prst="rect">
            <a:avLst/>
          </a:prstGeom>
          <a:solidFill>
            <a:srgbClr val="5405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dirty="0">
                <a:solidFill>
                  <a:schemeClr val="bg1"/>
                </a:solidFill>
                <a:latin typeface="Calibri" panose="020F0502020204030204" pitchFamily="34" charset="0"/>
              </a:rPr>
              <a:t>Summary of Technologies: </a:t>
            </a:r>
            <a:r>
              <a:rPr lang="en-GB" dirty="0">
                <a:solidFill>
                  <a:schemeClr val="bg1"/>
                </a:solidFill>
              </a:rPr>
              <a:t>Environmental management </a:t>
            </a:r>
            <a:r>
              <a:rPr lang="en-US" altLang="en-US" sz="2000" dirty="0">
                <a:solidFill>
                  <a:schemeClr val="bg1"/>
                </a:solidFill>
                <a:latin typeface="Calibri" panose="020F0502020204030204" pitchFamily="34" charset="0"/>
              </a:rPr>
              <a:t>interventions</a:t>
            </a:r>
          </a:p>
        </p:txBody>
      </p:sp>
      <p:graphicFrame>
        <p:nvGraphicFramePr>
          <p:cNvPr id="8" name="Table 7">
            <a:extLst>
              <a:ext uri="{FF2B5EF4-FFF2-40B4-BE49-F238E27FC236}">
                <a16:creationId xmlns:a16="http://schemas.microsoft.com/office/drawing/2014/main" id="{DFDF29D6-ACF3-4866-9A98-CE5E9AFFD5D0}"/>
              </a:ext>
            </a:extLst>
          </p:cNvPr>
          <p:cNvGraphicFramePr>
            <a:graphicFrameLocks noGrp="1"/>
          </p:cNvGraphicFramePr>
          <p:nvPr>
            <p:extLst>
              <p:ext uri="{D42A27DB-BD31-4B8C-83A1-F6EECF244321}">
                <p14:modId xmlns:p14="http://schemas.microsoft.com/office/powerpoint/2010/main" val="3642109637"/>
              </p:ext>
            </p:extLst>
          </p:nvPr>
        </p:nvGraphicFramePr>
        <p:xfrm>
          <a:off x="114300" y="400110"/>
          <a:ext cx="8915400" cy="7128607"/>
        </p:xfrm>
        <a:graphic>
          <a:graphicData uri="http://schemas.openxmlformats.org/drawingml/2006/table">
            <a:tbl>
              <a:tblPr firstRow="1" firstCol="1" bandRow="1"/>
              <a:tblGrid>
                <a:gridCol w="1485900">
                  <a:extLst>
                    <a:ext uri="{9D8B030D-6E8A-4147-A177-3AD203B41FA5}">
                      <a16:colId xmlns:a16="http://schemas.microsoft.com/office/drawing/2014/main" val="1075645793"/>
                    </a:ext>
                  </a:extLst>
                </a:gridCol>
                <a:gridCol w="2209800">
                  <a:extLst>
                    <a:ext uri="{9D8B030D-6E8A-4147-A177-3AD203B41FA5}">
                      <a16:colId xmlns:a16="http://schemas.microsoft.com/office/drawing/2014/main" val="1700973917"/>
                    </a:ext>
                  </a:extLst>
                </a:gridCol>
                <a:gridCol w="2375995">
                  <a:extLst>
                    <a:ext uri="{9D8B030D-6E8A-4147-A177-3AD203B41FA5}">
                      <a16:colId xmlns:a16="http://schemas.microsoft.com/office/drawing/2014/main" val="2924694104"/>
                    </a:ext>
                  </a:extLst>
                </a:gridCol>
                <a:gridCol w="2843705">
                  <a:extLst>
                    <a:ext uri="{9D8B030D-6E8A-4147-A177-3AD203B41FA5}">
                      <a16:colId xmlns:a16="http://schemas.microsoft.com/office/drawing/2014/main" val="4030827489"/>
                    </a:ext>
                  </a:extLst>
                </a:gridCol>
              </a:tblGrid>
              <a:tr h="499083">
                <a:tc>
                  <a:txBody>
                    <a:bodyPr/>
                    <a:lstStyle/>
                    <a:p>
                      <a:pPr marL="0" marR="0" algn="ctr">
                        <a:lnSpc>
                          <a:spcPct val="115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Management objectives </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Practices/ Technologies</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tabLst>
                          <a:tab pos="476250" algn="l"/>
                        </a:tabLst>
                      </a:pPr>
                      <a:r>
                        <a:rPr lang="en-US" sz="1600" dirty="0">
                          <a:solidFill>
                            <a:srgbClr val="000000"/>
                          </a:solidFill>
                          <a:effectLst/>
                          <a:latin typeface="+mn-lt"/>
                          <a:ea typeface="Calibri" panose="020F0502020204030204" pitchFamily="34" charset="0"/>
                          <a:cs typeface="Times New Roman" panose="02020603050405020304" pitchFamily="18" charset="0"/>
                        </a:rPr>
                        <a:t>Knowledge gaps</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algn="ctr">
                        <a:lnSpc>
                          <a:spcPct val="107000"/>
                        </a:lnSpc>
                        <a:spcBef>
                          <a:spcPts val="0"/>
                        </a:spcBef>
                        <a:spcAft>
                          <a:spcPts val="0"/>
                        </a:spcAft>
                      </a:pPr>
                      <a:r>
                        <a:rPr lang="en-US" sz="1600" dirty="0">
                          <a:solidFill>
                            <a:srgbClr val="000000"/>
                          </a:solidFill>
                          <a:effectLst/>
                          <a:latin typeface="+mn-lt"/>
                          <a:ea typeface="Calibri" panose="020F0502020204030204" pitchFamily="34" charset="0"/>
                          <a:cs typeface="Times New Roman" panose="02020603050405020304" pitchFamily="18" charset="0"/>
                        </a:rPr>
                        <a:t>Suggested ways of improvement</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621208786"/>
                  </a:ext>
                </a:extLst>
              </a:tr>
              <a:tr h="594754">
                <a:tc>
                  <a:txBody>
                    <a:bodyPr/>
                    <a:lstStyle/>
                    <a:p>
                      <a:r>
                        <a:rPr lang="en-GB" sz="1800" kern="1200" dirty="0">
                          <a:solidFill>
                            <a:schemeClr val="tx1"/>
                          </a:solidFill>
                          <a:effectLst/>
                          <a:latin typeface="+mn-lt"/>
                          <a:ea typeface="+mn-ea"/>
                          <a:cs typeface="+mn-cs"/>
                        </a:rPr>
                        <a:t>Manure</a:t>
                      </a:r>
                      <a:endParaRPr lang="en-US" sz="1800" kern="1200" dirty="0">
                        <a:solidFill>
                          <a:schemeClr val="tx1"/>
                        </a:solidFill>
                        <a:effectLst/>
                        <a:latin typeface="+mn-lt"/>
                        <a:ea typeface="+mn-ea"/>
                        <a:cs typeface="+mn-cs"/>
                      </a:endParaRPr>
                    </a:p>
                    <a:p>
                      <a:r>
                        <a:rPr lang="en-GB" sz="1800" kern="1200" dirty="0">
                          <a:solidFill>
                            <a:schemeClr val="tx1"/>
                          </a:solidFill>
                          <a:effectLst/>
                          <a:latin typeface="+mn-lt"/>
                          <a:ea typeface="+mn-ea"/>
                          <a:cs typeface="+mn-cs"/>
                        </a:rPr>
                        <a:t>management</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Anaerobic digesters for biogas and fertilizer.</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8">
                  <a:txBody>
                    <a:bodyPr/>
                    <a:lstStyle/>
                    <a:p>
                      <a:pPr marL="0" marR="0" algn="just">
                        <a:spcBef>
                          <a:spcPts val="0"/>
                        </a:spcBef>
                        <a:spcAft>
                          <a:spcPts val="0"/>
                        </a:spcAft>
                      </a:pPr>
                      <a:r>
                        <a:rPr lang="en-GB" sz="1800" kern="1200" dirty="0">
                          <a:solidFill>
                            <a:schemeClr val="tx1"/>
                          </a:solidFill>
                          <a:effectLst/>
                          <a:latin typeface="+mn-lt"/>
                          <a:ea typeface="+mn-ea"/>
                          <a:cs typeface="+mn-cs"/>
                        </a:rPr>
                        <a:t>This option has not been well documented and practiced in West Africa unlike the other parts of Africa</a:t>
                      </a:r>
                    </a:p>
                    <a:p>
                      <a:pPr marL="0" marR="0" algn="just">
                        <a:spcBef>
                          <a:spcPts val="0"/>
                        </a:spcBef>
                        <a:spcAft>
                          <a:spcPts val="0"/>
                        </a:spcAft>
                      </a:pPr>
                      <a:endParaRPr lang="en-GB" sz="1800" kern="1200" dirty="0">
                        <a:solidFill>
                          <a:schemeClr val="tx1"/>
                        </a:solidFill>
                        <a:effectLst/>
                        <a:latin typeface="+mn-lt"/>
                        <a:ea typeface="+mn-ea"/>
                        <a:cs typeface="+mn-cs"/>
                      </a:endParaRPr>
                    </a:p>
                    <a:p>
                      <a:pPr marL="0" marR="0" algn="just">
                        <a:spcBef>
                          <a:spcPts val="0"/>
                        </a:spcBef>
                        <a:spcAft>
                          <a:spcPts val="0"/>
                        </a:spcAft>
                      </a:pPr>
                      <a:endParaRPr lang="en-GB" sz="1800" kern="1200" dirty="0">
                        <a:solidFill>
                          <a:schemeClr val="tx1"/>
                        </a:solidFill>
                        <a:effectLst/>
                        <a:latin typeface="+mn-lt"/>
                        <a:ea typeface="+mn-ea"/>
                        <a:cs typeface="+mn-cs"/>
                      </a:endParaRPr>
                    </a:p>
                    <a:p>
                      <a:pPr marL="0" marR="0" algn="just">
                        <a:spcBef>
                          <a:spcPts val="0"/>
                        </a:spcBef>
                        <a:spcAft>
                          <a:spcPts val="0"/>
                        </a:spcAft>
                      </a:pPr>
                      <a:endParaRPr lang="en-GB" sz="1800" kern="1200" dirty="0">
                        <a:solidFill>
                          <a:schemeClr val="tx1"/>
                        </a:solidFill>
                        <a:effectLst/>
                        <a:latin typeface="+mn-lt"/>
                        <a:ea typeface="+mn-ea"/>
                        <a:cs typeface="+mn-cs"/>
                      </a:endParaRPr>
                    </a:p>
                    <a:p>
                      <a:pPr marL="0" marR="0" algn="just">
                        <a:spcBef>
                          <a:spcPts val="0"/>
                        </a:spcBef>
                        <a:spcAft>
                          <a:spcPts val="0"/>
                        </a:spcAft>
                      </a:pPr>
                      <a:r>
                        <a:rPr lang="en-GB" sz="1800" kern="1200" dirty="0">
                          <a:solidFill>
                            <a:schemeClr val="tx1"/>
                          </a:solidFill>
                          <a:effectLst/>
                          <a:latin typeface="+mn-lt"/>
                          <a:ea typeface="+mn-ea"/>
                          <a:cs typeface="+mn-cs"/>
                        </a:rPr>
                        <a:t>Appropriate interventions need to focus on improving manure management to ensure that manure quality is not loss before applying it.</a:t>
                      </a: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just">
                        <a:lnSpc>
                          <a:spcPct val="107000"/>
                        </a:lnSpc>
                        <a:spcBef>
                          <a:spcPts val="0"/>
                        </a:spcBef>
                        <a:spcAft>
                          <a:spcPts val="0"/>
                        </a:spcAft>
                      </a:pPr>
                      <a:r>
                        <a:rPr lang="en-GB" sz="1800" kern="1200" dirty="0">
                          <a:solidFill>
                            <a:schemeClr val="tx1"/>
                          </a:solidFill>
                          <a:effectLst/>
                          <a:latin typeface="+mn-lt"/>
                          <a:ea typeface="+mn-ea"/>
                          <a:cs typeface="+mn-cs"/>
                        </a:rPr>
                        <a:t>Efficient treatment of manure can reduce the emission of GHGs and raise agricultural productivity</a:t>
                      </a: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90062673"/>
                  </a:ext>
                </a:extLst>
              </a:tr>
              <a:tr h="3807986">
                <a:tc>
                  <a:txBody>
                    <a:bodyPr/>
                    <a:lstStyle/>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GB" sz="1600" dirty="0">
                        <a:solidFill>
                          <a:srgbClr val="000000"/>
                        </a:solidFill>
                        <a:effectLst/>
                        <a:latin typeface="+mn-lt"/>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endParaRPr lang="en-US"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endPar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l">
                        <a:lnSpc>
                          <a:spcPct val="115000"/>
                        </a:lnSpc>
                        <a:spcBef>
                          <a:spcPts val="0"/>
                        </a:spcBef>
                        <a:spcAft>
                          <a:spcPts val="0"/>
                        </a:spcAft>
                      </a:pPr>
                      <a:endPar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l">
                        <a:lnSpc>
                          <a:spcPct val="115000"/>
                        </a:lnSpc>
                        <a:spcBef>
                          <a:spcPts val="0"/>
                        </a:spcBef>
                        <a:spcAft>
                          <a:spcPts val="0"/>
                        </a:spcAft>
                      </a:pPr>
                      <a:endPar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l">
                        <a:lnSpc>
                          <a:spcPct val="115000"/>
                        </a:lnSpc>
                        <a:spcBef>
                          <a:spcPts val="0"/>
                        </a:spcBef>
                        <a:spcAft>
                          <a:spcPts val="0"/>
                        </a:spcAft>
                      </a:pPr>
                      <a:r>
                        <a:rPr lang="en-GB"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Composting, improved manure handling and storage, application techniques</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lnL w="12700" cmpd="sng">
                      <a:noFill/>
                      <a:prstDash val="solid"/>
                    </a:lnL>
                    <a:lnT w="12700" cmpd="sng">
                      <a:noFill/>
                      <a:prstDash val="solid"/>
                    </a:lnT>
                  </a:tcP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marL="0" marR="0" lvl="0" indent="0" algn="just" defTabSz="914400" rtl="0" eaLnBrk="1" fontAlgn="auto" latinLnBrk="0" hangingPunct="1">
                        <a:lnSpc>
                          <a:spcPct val="107000"/>
                        </a:lnSpc>
                        <a:spcBef>
                          <a:spcPts val="0"/>
                        </a:spcBef>
                        <a:spcAft>
                          <a:spcPts val="0"/>
                        </a:spcAft>
                        <a:buClrTx/>
                        <a:buSzTx/>
                        <a:buFontTx/>
                        <a:buNone/>
                        <a:tabLst/>
                        <a:defRPr/>
                      </a:pPr>
                      <a:r>
                        <a:rPr lang="en-GB" sz="1800" kern="1200" dirty="0">
                          <a:solidFill>
                            <a:schemeClr val="tx1"/>
                          </a:solidFill>
                          <a:effectLst/>
                          <a:latin typeface="+mn-lt"/>
                          <a:ea typeface="+mn-ea"/>
                          <a:cs typeface="+mn-cs"/>
                        </a:rPr>
                        <a:t>Its contribution to climate change adaptation can be improved associating the practice of </a:t>
                      </a:r>
                      <a:r>
                        <a:rPr lang="en-GB" sz="1800" kern="1200" dirty="0" err="1">
                          <a:solidFill>
                            <a:schemeClr val="tx1"/>
                          </a:solidFill>
                          <a:effectLst/>
                          <a:latin typeface="+mn-lt"/>
                          <a:ea typeface="+mn-ea"/>
                          <a:cs typeface="+mn-cs"/>
                        </a:rPr>
                        <a:t>Zaï</a:t>
                      </a:r>
                      <a:r>
                        <a:rPr lang="en-GB" sz="1800" kern="1200" dirty="0">
                          <a:solidFill>
                            <a:schemeClr val="tx1"/>
                          </a:solidFill>
                          <a:effectLst/>
                          <a:latin typeface="+mn-lt"/>
                          <a:ea typeface="+mn-ea"/>
                          <a:cs typeface="+mn-cs"/>
                        </a:rPr>
                        <a:t>, micro-irrigation, stone bunds and filter bunds</a:t>
                      </a:r>
                      <a:endParaRPr lang="en-US" sz="1600" kern="1200" dirty="0">
                        <a:solidFill>
                          <a:schemeClr val="tx1"/>
                        </a:solidFill>
                        <a:effectLst/>
                        <a:latin typeface="+mn-lt"/>
                        <a:ea typeface="+mn-ea"/>
                        <a:cs typeface="+mn-cs"/>
                      </a:endParaRPr>
                    </a:p>
                  </a:txBody>
                  <a:tcPr marL="63024" marR="63024" marT="0" marB="0">
                    <a:lnL w="12700" cmpd="sng">
                      <a:noFill/>
                      <a:prstDash val="soli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50329324"/>
                  </a:ext>
                </a:extLst>
              </a:tr>
              <a:tr h="228582">
                <a:tc>
                  <a:txBody>
                    <a:bodyPr/>
                    <a:lstStyle/>
                    <a:p>
                      <a:pPr marL="0" marR="0">
                        <a:lnSpc>
                          <a:spcPct val="107000"/>
                        </a:lnSpc>
                        <a:spcBef>
                          <a:spcPts val="0"/>
                        </a:spcBef>
                        <a:spcAft>
                          <a:spcPts val="0"/>
                        </a:spcAft>
                      </a:pPr>
                      <a:endParaRPr lang="en-US" sz="160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rowSpan="3">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86487190"/>
                  </a:ext>
                </a:extLst>
              </a:tr>
              <a:tr h="228582">
                <a:tc>
                  <a:txBody>
                    <a:bodyPr/>
                    <a:lstStyle/>
                    <a:p>
                      <a:pPr marL="0" marR="0">
                        <a:lnSpc>
                          <a:spcPct val="107000"/>
                        </a:lnSpc>
                        <a:spcBef>
                          <a:spcPts val="0"/>
                        </a:spcBef>
                        <a:spcAft>
                          <a:spcPts val="0"/>
                        </a:spcAft>
                      </a:pPr>
                      <a:endParaRPr lang="en-US" sz="160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4579435"/>
                  </a:ext>
                </a:extLst>
              </a:tr>
              <a:tr h="293691">
                <a:tc rowSpan="3">
                  <a:txBody>
                    <a:bodyPr/>
                    <a:lstStyle/>
                    <a:p>
                      <a:endParaRPr lang="en-US"/>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3">
                  <a:txBody>
                    <a:bodyPr/>
                    <a:lstStyle/>
                    <a:p>
                      <a:endParaRPr lang="en-US" dirty="0"/>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vMerge="1">
                  <a:txBody>
                    <a:bodyPr/>
                    <a:lstStyle/>
                    <a:p>
                      <a:pPr marL="0" marR="0" algn="just">
                        <a:lnSpc>
                          <a:spcPct val="107000"/>
                        </a:lnSpc>
                        <a:spcBef>
                          <a:spcPts val="0"/>
                        </a:spcBef>
                        <a:spcAft>
                          <a:spcPts val="0"/>
                        </a:spcAft>
                      </a:pPr>
                      <a:endParaRPr lang="en-US" sz="1600" dirty="0">
                        <a:effectLst/>
                        <a:latin typeface="+mn-lt"/>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081540"/>
                  </a:ext>
                </a:extLst>
              </a:tr>
              <a:tr h="267808">
                <a:tc vMerge="1">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dirty="0"/>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4263407"/>
                  </a:ext>
                </a:extLst>
              </a:tr>
              <a:tr h="340787">
                <a:tc vMerge="1">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5505962"/>
                  </a:ext>
                </a:extLst>
              </a:tr>
              <a:tr h="196618">
                <a:tc>
                  <a:txBody>
                    <a:bodyPr/>
                    <a:lstStyle/>
                    <a:p>
                      <a:pPr marL="0" marR="0">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a:p>
                  </a:txBody>
                  <a:tcPr/>
                </a:tc>
                <a:tc>
                  <a:txBody>
                    <a:bodyPr/>
                    <a:lstStyle/>
                    <a:p>
                      <a:pPr marL="0" marR="0" algn="just">
                        <a:lnSpc>
                          <a:spcPct val="107000"/>
                        </a:lnSpc>
                        <a:spcBef>
                          <a:spcPts val="0"/>
                        </a:spcBef>
                        <a:spcAft>
                          <a:spcPts val="0"/>
                        </a:spcAft>
                      </a:pP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3024" marR="63024"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7632753"/>
                  </a:ext>
                </a:extLst>
              </a:tr>
            </a:tbl>
          </a:graphicData>
        </a:graphic>
      </p:graphicFrame>
    </p:spTree>
    <p:extLst>
      <p:ext uri="{BB962C8B-B14F-4D97-AF65-F5344CB8AC3E}">
        <p14:creationId xmlns:p14="http://schemas.microsoft.com/office/powerpoint/2010/main" val="2554338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6096" y="12192"/>
            <a:ext cx="3240088" cy="646113"/>
          </a:xfrm>
          <a:prstGeom prst="rect">
            <a:avLst/>
          </a:prstGeom>
          <a:solidFill>
            <a:srgbClr val="5405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3600" dirty="0">
                <a:solidFill>
                  <a:schemeClr val="bg1"/>
                </a:solidFill>
                <a:latin typeface="Calibri" panose="020F0502020204030204" pitchFamily="34" charset="0"/>
              </a:rPr>
              <a:t>Conclusion</a:t>
            </a:r>
          </a:p>
        </p:txBody>
      </p:sp>
      <p:sp>
        <p:nvSpPr>
          <p:cNvPr id="2" name="Rectangle 1">
            <a:extLst>
              <a:ext uri="{FF2B5EF4-FFF2-40B4-BE49-F238E27FC236}">
                <a16:creationId xmlns:a16="http://schemas.microsoft.com/office/drawing/2014/main" id="{35A0AF84-600C-4B74-B5A6-67434A025C0B}"/>
              </a:ext>
            </a:extLst>
          </p:cNvPr>
          <p:cNvSpPr/>
          <p:nvPr/>
        </p:nvSpPr>
        <p:spPr>
          <a:xfrm>
            <a:off x="0" y="658305"/>
            <a:ext cx="8991600" cy="5450851"/>
          </a:xfrm>
          <a:prstGeom prst="rect">
            <a:avLst/>
          </a:prstGeom>
        </p:spPr>
        <p:txBody>
          <a:bodyPr wrap="square">
            <a:spAutoFit/>
          </a:bodyPr>
          <a:lstStyle/>
          <a:p>
            <a:pPr marL="285750" marR="0" indent="-285750" algn="just">
              <a:lnSpc>
                <a:spcPct val="150000"/>
              </a:lnSpc>
              <a:spcBef>
                <a:spcPts val="0"/>
              </a:spcBef>
              <a:spcAft>
                <a:spcPts val="0"/>
              </a:spcAft>
              <a:buFont typeface="Wingdings" panose="05000000000000000000" pitchFamily="2" charset="2"/>
              <a:buChar char="§"/>
            </a:pPr>
            <a:r>
              <a:rPr lang="en-GB" i="1" dirty="0">
                <a:solidFill>
                  <a:srgbClr val="000000"/>
                </a:solidFill>
                <a:latin typeface="+mj-lt"/>
                <a:ea typeface="Times New Roman" panose="02020603050405020304" pitchFamily="18" charset="0"/>
                <a:cs typeface="HelveticaNeue LT 57 Cn"/>
              </a:rPr>
              <a:t>Livestock c</a:t>
            </a:r>
            <a:r>
              <a:rPr lang="en-GB" i="1" dirty="0">
                <a:latin typeface="+mj-lt"/>
                <a:ea typeface="Times New Roman" panose="02020603050405020304" pitchFamily="18" charset="0"/>
              </a:rPr>
              <a:t>limate smart practices are highly context specific, and at times involve trade-offs between productivity, adaptation and mitigation. As such, stakeholder consultation is important when deciding which climate smart practice to implement.</a:t>
            </a:r>
          </a:p>
          <a:p>
            <a:pPr marR="0" algn="just">
              <a:lnSpc>
                <a:spcPct val="150000"/>
              </a:lnSpc>
              <a:spcBef>
                <a:spcPts val="0"/>
              </a:spcBef>
              <a:spcAft>
                <a:spcPts val="0"/>
              </a:spcAft>
            </a:pPr>
            <a:endParaRPr lang="en-US" i="1" dirty="0">
              <a:latin typeface="+mj-lt"/>
              <a:ea typeface="Times New Roman" panose="02020603050405020304" pitchFamily="18" charset="0"/>
            </a:endParaRPr>
          </a:p>
          <a:p>
            <a:pPr marL="285750" marR="0" indent="-285750" algn="just">
              <a:lnSpc>
                <a:spcPct val="150000"/>
              </a:lnSpc>
              <a:spcBef>
                <a:spcPts val="0"/>
              </a:spcBef>
              <a:spcAft>
                <a:spcPts val="0"/>
              </a:spcAft>
              <a:buFont typeface="Wingdings" panose="05000000000000000000" pitchFamily="2" charset="2"/>
              <a:buChar char="§"/>
            </a:pPr>
            <a:r>
              <a:rPr lang="en-GB" i="1" dirty="0">
                <a:solidFill>
                  <a:srgbClr val="000000"/>
                </a:solidFill>
                <a:latin typeface="+mj-lt"/>
                <a:ea typeface="Times New Roman" panose="02020603050405020304" pitchFamily="18" charset="0"/>
                <a:cs typeface="Calibri" panose="020F0502020204030204" pitchFamily="34" charset="0"/>
              </a:rPr>
              <a:t>Successful CSA strategies will require investment in infrastructure that support smallholder farmers in understanding climate change, developing and refining strategies and evaluating CSA options. </a:t>
            </a:r>
          </a:p>
          <a:p>
            <a:pPr marL="285750" marR="0" indent="-285750" algn="just">
              <a:lnSpc>
                <a:spcPct val="150000"/>
              </a:lnSpc>
              <a:spcBef>
                <a:spcPts val="0"/>
              </a:spcBef>
              <a:spcAft>
                <a:spcPts val="0"/>
              </a:spcAft>
              <a:buFont typeface="Wingdings" panose="05000000000000000000" pitchFamily="2" charset="2"/>
              <a:buChar char="§"/>
            </a:pPr>
            <a:endParaRPr lang="en-US" i="1" dirty="0">
              <a:latin typeface="+mj-lt"/>
              <a:ea typeface="Times New Roman" panose="02020603050405020304" pitchFamily="18" charset="0"/>
              <a:cs typeface="Calibri" panose="020F0502020204030204" pitchFamily="34" charset="0"/>
            </a:endParaRPr>
          </a:p>
          <a:p>
            <a:pPr marL="285750" marR="0" indent="-285750" algn="just">
              <a:lnSpc>
                <a:spcPct val="150000"/>
              </a:lnSpc>
              <a:spcBef>
                <a:spcPts val="0"/>
              </a:spcBef>
              <a:spcAft>
                <a:spcPts val="0"/>
              </a:spcAft>
              <a:buFont typeface="Wingdings" panose="05000000000000000000" pitchFamily="2" charset="2"/>
              <a:buChar char="§"/>
            </a:pPr>
            <a:r>
              <a:rPr lang="en-GB" i="1" dirty="0">
                <a:solidFill>
                  <a:srgbClr val="000000"/>
                </a:solidFill>
                <a:latin typeface="+mj-lt"/>
                <a:ea typeface="Times New Roman" panose="02020603050405020304" pitchFamily="18" charset="0"/>
              </a:rPr>
              <a:t>Strengthen farmers’ access to and understanding of information, through improved communication approaches and better extension services.</a:t>
            </a:r>
          </a:p>
          <a:p>
            <a:pPr marL="285750" marR="0" indent="-285750" algn="just">
              <a:lnSpc>
                <a:spcPct val="150000"/>
              </a:lnSpc>
              <a:spcBef>
                <a:spcPts val="0"/>
              </a:spcBef>
              <a:spcAft>
                <a:spcPts val="0"/>
              </a:spcAft>
              <a:buFont typeface="Wingdings" panose="05000000000000000000" pitchFamily="2" charset="2"/>
              <a:buChar char="§"/>
            </a:pPr>
            <a:endParaRPr lang="en-GB" i="1" dirty="0">
              <a:solidFill>
                <a:srgbClr val="000000"/>
              </a:solidFill>
              <a:latin typeface="+mj-lt"/>
              <a:ea typeface="Times New Roman" panose="02020603050405020304" pitchFamily="18" charset="0"/>
            </a:endParaRPr>
          </a:p>
          <a:p>
            <a:pPr marL="285750" marR="0" indent="-285750" algn="just">
              <a:lnSpc>
                <a:spcPct val="150000"/>
              </a:lnSpc>
              <a:spcBef>
                <a:spcPts val="0"/>
              </a:spcBef>
              <a:spcAft>
                <a:spcPts val="0"/>
              </a:spcAft>
              <a:buFont typeface="Wingdings" panose="05000000000000000000" pitchFamily="2" charset="2"/>
              <a:buChar char="§"/>
            </a:pPr>
            <a:r>
              <a:rPr lang="en-US" i="1" dirty="0">
                <a:solidFill>
                  <a:srgbClr val="000000"/>
                </a:solidFill>
                <a:latin typeface="+mj-lt"/>
                <a:ea typeface="Times New Roman" panose="02020603050405020304" pitchFamily="18" charset="0"/>
                <a:cs typeface="HelveticaNeue LT 57 Cn"/>
              </a:rPr>
              <a:t>Policy and institutional support is crucial to produce an</a:t>
            </a:r>
            <a:r>
              <a:rPr lang="en-US" i="1" dirty="0">
                <a:solidFill>
                  <a:srgbClr val="000000"/>
                </a:solidFill>
                <a:latin typeface="+mj-lt"/>
                <a:ea typeface="Times New Roman" panose="02020603050405020304" pitchFamily="18" charset="0"/>
              </a:rPr>
              <a:t> enabling environment for smallholder farmers to implement livestock-related climate smart agriculture.</a:t>
            </a:r>
            <a:endParaRPr lang="en-US" i="1" dirty="0">
              <a:effectLst/>
              <a:latin typeface="+mj-lt"/>
              <a:ea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ILRI_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7AACAAamole" id="{2793FC87-F0A5-4CBC-8308-DFF422DC0943}" vid="{195857BC-1706-4088-9A6E-4500BAA5B26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F26613CED3FDF418F054FD66F7A900A" ma:contentTypeVersion="8" ma:contentTypeDescription="Create a new document." ma:contentTypeScope="" ma:versionID="b1a57c66e7932da96b9249936ab0ee59">
  <xsd:schema xmlns:xsd="http://www.w3.org/2001/XMLSchema" xmlns:xs="http://www.w3.org/2001/XMLSchema" xmlns:p="http://schemas.microsoft.com/office/2006/metadata/properties" xmlns:ns3="83fbe5ce-962a-4422-adb0-8263554663bc" targetNamespace="http://schemas.microsoft.com/office/2006/metadata/properties" ma:root="true" ma:fieldsID="f2f55f961565e09abe6f70d84fbc0cc0" ns3:_="">
    <xsd:import namespace="83fbe5ce-962a-4422-adb0-8263554663b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fbe5ce-962a-4422-adb0-826355466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C4E6D2-3848-490A-AD54-57B993E6951B}">
  <ds:schemaRefs>
    <ds:schemaRef ds:uri="http://schemas.microsoft.com/sharepoint/v3/contenttype/forms"/>
  </ds:schemaRefs>
</ds:datastoreItem>
</file>

<file path=customXml/itemProps2.xml><?xml version="1.0" encoding="utf-8"?>
<ds:datastoreItem xmlns:ds="http://schemas.openxmlformats.org/officeDocument/2006/customXml" ds:itemID="{4728F83A-1DC7-4D19-99AF-974E4D351897}">
  <ds:schemaRef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 ds:uri="http://purl.org/dc/terms/"/>
    <ds:schemaRef ds:uri="83fbe5ce-962a-4422-adb0-8263554663bc"/>
    <ds:schemaRef ds:uri="http://purl.org/dc/elements/1.1/"/>
  </ds:schemaRefs>
</ds:datastoreItem>
</file>

<file path=customXml/itemProps3.xml><?xml version="1.0" encoding="utf-8"?>
<ds:datastoreItem xmlns:ds="http://schemas.openxmlformats.org/officeDocument/2006/customXml" ds:itemID="{ED9FF18D-EB70-4DCD-B545-94B2973DAA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fbe5ce-962a-4422-adb0-8263554663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7aacaaamole-191015083243</Template>
  <TotalTime>0</TotalTime>
  <Words>660</Words>
  <Application>Microsoft Office PowerPoint</Application>
  <PresentationFormat>On-screen Show (4:3)</PresentationFormat>
  <Paragraphs>152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Times New Roman</vt:lpstr>
      <vt:lpstr>Wingdings</vt:lpstr>
      <vt:lpstr>ILRI_Powerpoint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Yemane, Simret (ILRI)</dc:creator>
  <cp:lastModifiedBy>Yemane, Simret (ILRI)</cp:lastModifiedBy>
  <cp:revision>1</cp:revision>
  <cp:lastPrinted>2012-04-30T06:58:47Z</cp:lastPrinted>
  <dcterms:created xsi:type="dcterms:W3CDTF">2019-11-06T13:38:50Z</dcterms:created>
  <dcterms:modified xsi:type="dcterms:W3CDTF">2019-11-06T13:39:50Z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0x0101001F26613CED3FDF418F054FD66F7A900A</vt:lpwstr>
  </property>
</Properties>
</file>